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54"/>
  </p:notesMasterIdLst>
  <p:sldIdLst>
    <p:sldId id="522" r:id="rId9"/>
    <p:sldId id="535" r:id="rId10"/>
    <p:sldId id="406" r:id="rId11"/>
    <p:sldId id="536" r:id="rId12"/>
    <p:sldId id="537" r:id="rId13"/>
    <p:sldId id="538" r:id="rId14"/>
    <p:sldId id="548" r:id="rId15"/>
    <p:sldId id="549" r:id="rId16"/>
    <p:sldId id="550" r:id="rId17"/>
    <p:sldId id="551" r:id="rId18"/>
    <p:sldId id="552" r:id="rId19"/>
    <p:sldId id="553" r:id="rId20"/>
    <p:sldId id="554" r:id="rId21"/>
    <p:sldId id="555" r:id="rId22"/>
    <p:sldId id="524" r:id="rId23"/>
    <p:sldId id="314" r:id="rId24"/>
    <p:sldId id="297" r:id="rId25"/>
    <p:sldId id="316" r:id="rId26"/>
    <p:sldId id="527" r:id="rId27"/>
    <p:sldId id="528" r:id="rId28"/>
    <p:sldId id="529" r:id="rId29"/>
    <p:sldId id="530" r:id="rId30"/>
    <p:sldId id="531" r:id="rId31"/>
    <p:sldId id="532" r:id="rId32"/>
    <p:sldId id="569" r:id="rId33"/>
    <p:sldId id="570" r:id="rId34"/>
    <p:sldId id="571" r:id="rId35"/>
    <p:sldId id="572" r:id="rId36"/>
    <p:sldId id="573" r:id="rId37"/>
    <p:sldId id="574" r:id="rId38"/>
    <p:sldId id="577" r:id="rId39"/>
    <p:sldId id="575" r:id="rId40"/>
    <p:sldId id="576" r:id="rId41"/>
    <p:sldId id="533" r:id="rId42"/>
    <p:sldId id="534" r:id="rId43"/>
    <p:sldId id="563" r:id="rId44"/>
    <p:sldId id="564" r:id="rId45"/>
    <p:sldId id="565" r:id="rId46"/>
    <p:sldId id="566" r:id="rId47"/>
    <p:sldId id="567" r:id="rId48"/>
    <p:sldId id="568" r:id="rId49"/>
    <p:sldId id="468" r:id="rId50"/>
    <p:sldId id="547" r:id="rId51"/>
    <p:sldId id="421" r:id="rId52"/>
    <p:sldId id="462" r:id="rId53"/>
  </p:sldIdLst>
  <p:sldSz cx="9144000" cy="6858000" type="screen4x3"/>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160" autoAdjust="0"/>
    <p:restoredTop sz="96086" autoAdjust="0"/>
  </p:normalViewPr>
  <p:slideViewPr>
    <p:cSldViewPr snapToGrid="0" snapToObjects="1">
      <p:cViewPr varScale="1">
        <p:scale>
          <a:sx n="76" d="100"/>
          <a:sy n="76" d="100"/>
        </p:scale>
        <p:origin x="53"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7578"/>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B51F0-CEF3-4085-B706-39CF6AE9FF08}" type="doc">
      <dgm:prSet loTypeId="urn:microsoft.com/office/officeart/2005/8/layout/hierarchy3" loCatId="hierarchy" qsTypeId="urn:microsoft.com/office/officeart/2005/8/quickstyle/simple4" qsCatId="simple" csTypeId="urn:microsoft.com/office/officeart/2005/8/colors/colorful2" csCatId="colorful" phldr="1"/>
      <dgm:spPr/>
      <dgm:t>
        <a:bodyPr/>
        <a:lstStyle/>
        <a:p>
          <a:endParaRPr lang="en-US"/>
        </a:p>
      </dgm:t>
    </dgm:pt>
    <dgm:pt modelId="{970E0A52-F769-4DAD-BB0A-2654D6717A87}">
      <dgm:prSet/>
      <dgm:spPr/>
      <dgm:t>
        <a:bodyPr/>
        <a:lstStyle/>
        <a:p>
          <a:pPr rtl="0"/>
          <a:r>
            <a:rPr lang="en-US" b="1" dirty="0" smtClean="0">
              <a:solidFill>
                <a:schemeClr val="tx1"/>
              </a:solidFill>
            </a:rPr>
            <a:t>Infrastructure security</a:t>
          </a:r>
          <a:endParaRPr lang="en-US" b="1" dirty="0">
            <a:solidFill>
              <a:schemeClr val="tx1"/>
            </a:solidFill>
          </a:endParaRPr>
        </a:p>
      </dgm:t>
    </dgm:pt>
    <dgm:pt modelId="{5A9D2856-914E-49FE-A022-49B5C296F1A1}" type="parTrans" cxnId="{87E020A3-7416-4B6F-AE6B-A8F4232C3832}">
      <dgm:prSet/>
      <dgm:spPr/>
      <dgm:t>
        <a:bodyPr/>
        <a:lstStyle/>
        <a:p>
          <a:endParaRPr lang="en-US"/>
        </a:p>
      </dgm:t>
    </dgm:pt>
    <dgm:pt modelId="{80C8E3DA-6CD9-4BFC-AE58-A4E43B90A5A2}" type="sibTrans" cxnId="{87E020A3-7416-4B6F-AE6B-A8F4232C3832}">
      <dgm:prSet/>
      <dgm:spPr/>
      <dgm:t>
        <a:bodyPr/>
        <a:lstStyle/>
        <a:p>
          <a:endParaRPr lang="en-US"/>
        </a:p>
      </dgm:t>
    </dgm:pt>
    <dgm:pt modelId="{56A76203-9565-4324-AC58-E40454A1A19C}">
      <dgm:prSet custT="1"/>
      <dgm:spPr/>
      <dgm:t>
        <a:bodyPr/>
        <a:lstStyle/>
        <a:p>
          <a:pPr rtl="0"/>
          <a:r>
            <a:rPr lang="en-US" sz="1400" b="1" dirty="0" smtClean="0"/>
            <a:t>Secure Computations in Distributed Programming Frameworks</a:t>
          </a:r>
          <a:endParaRPr lang="en-US" sz="1400" b="1" dirty="0"/>
        </a:p>
      </dgm:t>
    </dgm:pt>
    <dgm:pt modelId="{78329A67-4880-4B75-BC97-E5302A6E5FCC}" type="parTrans" cxnId="{0C38433D-63FE-4990-AC81-A0F68BB3700E}">
      <dgm:prSet/>
      <dgm:spPr/>
      <dgm:t>
        <a:bodyPr/>
        <a:lstStyle/>
        <a:p>
          <a:endParaRPr lang="en-US" b="1"/>
        </a:p>
      </dgm:t>
    </dgm:pt>
    <dgm:pt modelId="{EF4EE4DC-11A4-4E2D-B68B-F92333EE2BB5}" type="sibTrans" cxnId="{0C38433D-63FE-4990-AC81-A0F68BB3700E}">
      <dgm:prSet/>
      <dgm:spPr/>
      <dgm:t>
        <a:bodyPr/>
        <a:lstStyle/>
        <a:p>
          <a:endParaRPr lang="en-US"/>
        </a:p>
      </dgm:t>
    </dgm:pt>
    <dgm:pt modelId="{F36A230A-26E3-4CF6-9D5D-06BEE2D43107}">
      <dgm:prSet custT="1"/>
      <dgm:spPr/>
      <dgm:t>
        <a:bodyPr/>
        <a:lstStyle/>
        <a:p>
          <a:pPr rtl="0"/>
          <a:r>
            <a:rPr lang="en-US" sz="1400" b="1" dirty="0" smtClean="0"/>
            <a:t>Security Best Practices for Non-Relational Data Stores</a:t>
          </a:r>
          <a:endParaRPr lang="en-US" sz="1400" b="1" dirty="0"/>
        </a:p>
      </dgm:t>
    </dgm:pt>
    <dgm:pt modelId="{BCCF6D9C-8594-466D-ADEE-4B01F8F98028}" type="parTrans" cxnId="{E30E516C-E9EC-4204-856B-778CB6CE58B6}">
      <dgm:prSet/>
      <dgm:spPr/>
      <dgm:t>
        <a:bodyPr/>
        <a:lstStyle/>
        <a:p>
          <a:endParaRPr lang="en-US" b="1"/>
        </a:p>
      </dgm:t>
    </dgm:pt>
    <dgm:pt modelId="{E5E5A828-FA35-4034-B182-36F66822CE86}" type="sibTrans" cxnId="{E30E516C-E9EC-4204-856B-778CB6CE58B6}">
      <dgm:prSet/>
      <dgm:spPr/>
      <dgm:t>
        <a:bodyPr/>
        <a:lstStyle/>
        <a:p>
          <a:endParaRPr lang="en-US"/>
        </a:p>
      </dgm:t>
    </dgm:pt>
    <dgm:pt modelId="{88B54244-EC5B-402F-B249-6C26E6022C26}">
      <dgm:prSet/>
      <dgm:spPr/>
      <dgm:t>
        <a:bodyPr/>
        <a:lstStyle/>
        <a:p>
          <a:pPr rtl="0"/>
          <a:r>
            <a:rPr lang="en-US" b="1" dirty="0" smtClean="0">
              <a:solidFill>
                <a:schemeClr val="tx1"/>
              </a:solidFill>
            </a:rPr>
            <a:t>Data Privacy</a:t>
          </a:r>
          <a:endParaRPr lang="en-US" b="1" dirty="0">
            <a:solidFill>
              <a:schemeClr val="tx1"/>
            </a:solidFill>
          </a:endParaRPr>
        </a:p>
      </dgm:t>
    </dgm:pt>
    <dgm:pt modelId="{33F99099-98A5-47CA-8D67-A09B0B23B9AF}" type="parTrans" cxnId="{13A7C09D-64F3-4AE7-BF75-E34982D65249}">
      <dgm:prSet/>
      <dgm:spPr/>
      <dgm:t>
        <a:bodyPr/>
        <a:lstStyle/>
        <a:p>
          <a:endParaRPr lang="en-US"/>
        </a:p>
      </dgm:t>
    </dgm:pt>
    <dgm:pt modelId="{DA5C27B5-3A00-4FBA-8BA2-C754A50D6641}" type="sibTrans" cxnId="{13A7C09D-64F3-4AE7-BF75-E34982D65249}">
      <dgm:prSet/>
      <dgm:spPr/>
      <dgm:t>
        <a:bodyPr/>
        <a:lstStyle/>
        <a:p>
          <a:endParaRPr lang="en-US"/>
        </a:p>
      </dgm:t>
    </dgm:pt>
    <dgm:pt modelId="{1F502335-C30A-4A99-B0C6-9EE4FA6947FC}">
      <dgm:prSet custT="1"/>
      <dgm:spPr/>
      <dgm:t>
        <a:bodyPr/>
        <a:lstStyle/>
        <a:p>
          <a:pPr rtl="0"/>
          <a:r>
            <a:rPr lang="en-US" sz="1400" b="1" dirty="0" smtClean="0"/>
            <a:t>Privacy Preserving Data Mining and Analytics</a:t>
          </a:r>
          <a:endParaRPr lang="en-US" sz="1400" b="1" dirty="0"/>
        </a:p>
      </dgm:t>
    </dgm:pt>
    <dgm:pt modelId="{9C8533F8-6569-4E92-A26A-F148AB4C8260}" type="parTrans" cxnId="{78FF5307-E47A-44FB-A61E-4D023816CD33}">
      <dgm:prSet/>
      <dgm:spPr/>
      <dgm:t>
        <a:bodyPr/>
        <a:lstStyle/>
        <a:p>
          <a:endParaRPr lang="en-US" b="1"/>
        </a:p>
      </dgm:t>
    </dgm:pt>
    <dgm:pt modelId="{D4E1D25A-27BD-4B39-A981-8739675C1680}" type="sibTrans" cxnId="{78FF5307-E47A-44FB-A61E-4D023816CD33}">
      <dgm:prSet/>
      <dgm:spPr/>
      <dgm:t>
        <a:bodyPr/>
        <a:lstStyle/>
        <a:p>
          <a:endParaRPr lang="en-US"/>
        </a:p>
      </dgm:t>
    </dgm:pt>
    <dgm:pt modelId="{EDCFA464-EBB2-4EE5-A12C-A86D217F2C85}">
      <dgm:prSet custT="1"/>
      <dgm:spPr/>
      <dgm:t>
        <a:bodyPr/>
        <a:lstStyle/>
        <a:p>
          <a:pPr rtl="0"/>
          <a:r>
            <a:rPr lang="en-US" sz="1400" b="1" dirty="0" smtClean="0"/>
            <a:t>Cryptographically Enforced Data Centric Security</a:t>
          </a:r>
          <a:endParaRPr lang="en-US" sz="1400" b="1" dirty="0"/>
        </a:p>
      </dgm:t>
    </dgm:pt>
    <dgm:pt modelId="{CAD96507-6877-4C81-B65B-2D9AA14F2ECB}" type="parTrans" cxnId="{1DFE8AF0-3DE1-4548-899D-62BE030B54CC}">
      <dgm:prSet/>
      <dgm:spPr/>
      <dgm:t>
        <a:bodyPr/>
        <a:lstStyle/>
        <a:p>
          <a:endParaRPr lang="en-US" b="1"/>
        </a:p>
      </dgm:t>
    </dgm:pt>
    <dgm:pt modelId="{1FD872B8-3DFA-4908-B650-2E759196EFBB}" type="sibTrans" cxnId="{1DFE8AF0-3DE1-4548-899D-62BE030B54CC}">
      <dgm:prSet/>
      <dgm:spPr/>
      <dgm:t>
        <a:bodyPr/>
        <a:lstStyle/>
        <a:p>
          <a:endParaRPr lang="en-US"/>
        </a:p>
      </dgm:t>
    </dgm:pt>
    <dgm:pt modelId="{EC376011-B4D7-45D3-B969-66CA1A9DAEB3}">
      <dgm:prSet custT="1"/>
      <dgm:spPr/>
      <dgm:t>
        <a:bodyPr/>
        <a:lstStyle/>
        <a:p>
          <a:pPr rtl="0"/>
          <a:r>
            <a:rPr lang="en-US" sz="1400" b="1" dirty="0" smtClean="0"/>
            <a:t>Granular Access Control</a:t>
          </a:r>
          <a:endParaRPr lang="en-US" sz="1400" b="1" dirty="0"/>
        </a:p>
      </dgm:t>
    </dgm:pt>
    <dgm:pt modelId="{6870F2A4-8148-4ECE-A2C1-A522FA88D785}" type="parTrans" cxnId="{C9BF6695-3448-46F8-8913-472A9C5FC130}">
      <dgm:prSet/>
      <dgm:spPr/>
      <dgm:t>
        <a:bodyPr/>
        <a:lstStyle/>
        <a:p>
          <a:endParaRPr lang="en-US" b="1"/>
        </a:p>
      </dgm:t>
    </dgm:pt>
    <dgm:pt modelId="{74F186B1-17A6-40F9-938E-1BAAB6AAA8E9}" type="sibTrans" cxnId="{C9BF6695-3448-46F8-8913-472A9C5FC130}">
      <dgm:prSet/>
      <dgm:spPr/>
      <dgm:t>
        <a:bodyPr/>
        <a:lstStyle/>
        <a:p>
          <a:endParaRPr lang="en-US"/>
        </a:p>
      </dgm:t>
    </dgm:pt>
    <dgm:pt modelId="{23E0F508-3D5F-41E2-80DC-9EE59A1E40EB}">
      <dgm:prSet/>
      <dgm:spPr/>
      <dgm:t>
        <a:bodyPr/>
        <a:lstStyle/>
        <a:p>
          <a:pPr rtl="0"/>
          <a:r>
            <a:rPr lang="en-US" b="1" dirty="0" smtClean="0">
              <a:solidFill>
                <a:schemeClr val="tx1"/>
              </a:solidFill>
            </a:rPr>
            <a:t>Data Management</a:t>
          </a:r>
          <a:endParaRPr lang="en-US" b="1" dirty="0">
            <a:solidFill>
              <a:schemeClr val="tx1"/>
            </a:solidFill>
          </a:endParaRPr>
        </a:p>
      </dgm:t>
    </dgm:pt>
    <dgm:pt modelId="{D3832246-B99B-4FDB-B648-2AC42721D54D}" type="parTrans" cxnId="{63FED2B8-F203-45DD-AE4C-9FE416238DD7}">
      <dgm:prSet/>
      <dgm:spPr/>
      <dgm:t>
        <a:bodyPr/>
        <a:lstStyle/>
        <a:p>
          <a:endParaRPr lang="en-US"/>
        </a:p>
      </dgm:t>
    </dgm:pt>
    <dgm:pt modelId="{712CCB34-13E3-468B-8DE5-DB2F4847798A}" type="sibTrans" cxnId="{63FED2B8-F203-45DD-AE4C-9FE416238DD7}">
      <dgm:prSet/>
      <dgm:spPr/>
      <dgm:t>
        <a:bodyPr/>
        <a:lstStyle/>
        <a:p>
          <a:endParaRPr lang="en-US"/>
        </a:p>
      </dgm:t>
    </dgm:pt>
    <dgm:pt modelId="{50A01836-E6EB-43C7-94B8-EF5CBE2FF369}">
      <dgm:prSet custT="1"/>
      <dgm:spPr/>
      <dgm:t>
        <a:bodyPr/>
        <a:lstStyle/>
        <a:p>
          <a:pPr rtl="0"/>
          <a:r>
            <a:rPr lang="en-US" sz="1400" b="1" dirty="0" smtClean="0"/>
            <a:t>Secure Data Storage and Transaction Logs</a:t>
          </a:r>
          <a:endParaRPr lang="en-US" sz="1400" b="1" dirty="0"/>
        </a:p>
      </dgm:t>
    </dgm:pt>
    <dgm:pt modelId="{72F38B86-E305-42AD-B52C-E934CD06FA8D}" type="parTrans" cxnId="{7212A05A-1109-42AB-A6F3-39DEFCFF56E2}">
      <dgm:prSet/>
      <dgm:spPr/>
      <dgm:t>
        <a:bodyPr/>
        <a:lstStyle/>
        <a:p>
          <a:endParaRPr lang="en-US" b="1"/>
        </a:p>
      </dgm:t>
    </dgm:pt>
    <dgm:pt modelId="{82E86D84-124B-4938-9EB6-28AF7D339D5C}" type="sibTrans" cxnId="{7212A05A-1109-42AB-A6F3-39DEFCFF56E2}">
      <dgm:prSet/>
      <dgm:spPr/>
      <dgm:t>
        <a:bodyPr/>
        <a:lstStyle/>
        <a:p>
          <a:endParaRPr lang="en-US"/>
        </a:p>
      </dgm:t>
    </dgm:pt>
    <dgm:pt modelId="{37CE5151-1C20-4112-B86D-1D2858023930}">
      <dgm:prSet custT="1"/>
      <dgm:spPr/>
      <dgm:t>
        <a:bodyPr/>
        <a:lstStyle/>
        <a:p>
          <a:pPr rtl="0"/>
          <a:r>
            <a:rPr lang="en-US" sz="1400" b="1" dirty="0" smtClean="0"/>
            <a:t>Granular Audits</a:t>
          </a:r>
          <a:endParaRPr lang="en-US" sz="1400" b="1" dirty="0"/>
        </a:p>
      </dgm:t>
    </dgm:pt>
    <dgm:pt modelId="{B8ABA3B6-3BF9-4F39-B9E1-BD81E8932933}" type="parTrans" cxnId="{D2340C10-1AD0-45A4-8675-7B1BB6E39043}">
      <dgm:prSet/>
      <dgm:spPr/>
      <dgm:t>
        <a:bodyPr/>
        <a:lstStyle/>
        <a:p>
          <a:endParaRPr lang="en-US" b="1"/>
        </a:p>
      </dgm:t>
    </dgm:pt>
    <dgm:pt modelId="{1E807A0B-7319-4E3F-ABC3-25CBCBFAE0F5}" type="sibTrans" cxnId="{D2340C10-1AD0-45A4-8675-7B1BB6E39043}">
      <dgm:prSet/>
      <dgm:spPr/>
      <dgm:t>
        <a:bodyPr/>
        <a:lstStyle/>
        <a:p>
          <a:endParaRPr lang="en-US"/>
        </a:p>
      </dgm:t>
    </dgm:pt>
    <dgm:pt modelId="{2CEA38D9-25A0-43A0-9444-CB3F6D8A73F1}">
      <dgm:prSet custT="1"/>
      <dgm:spPr/>
      <dgm:t>
        <a:bodyPr/>
        <a:lstStyle/>
        <a:p>
          <a:pPr rtl="0"/>
          <a:r>
            <a:rPr lang="en-US" sz="1400" b="1" dirty="0" smtClean="0"/>
            <a:t>Data Provenance</a:t>
          </a:r>
          <a:endParaRPr lang="en-US" sz="1400" b="1" dirty="0"/>
        </a:p>
      </dgm:t>
    </dgm:pt>
    <dgm:pt modelId="{4848842D-9652-4A13-9B42-09C5AA973E04}" type="parTrans" cxnId="{4173DA93-C0E2-42A5-8A63-38B9E4C2BCFF}">
      <dgm:prSet/>
      <dgm:spPr/>
      <dgm:t>
        <a:bodyPr/>
        <a:lstStyle/>
        <a:p>
          <a:endParaRPr lang="en-US" b="1"/>
        </a:p>
      </dgm:t>
    </dgm:pt>
    <dgm:pt modelId="{A0677807-2AD1-4293-ACF5-BC457EA1AC03}" type="sibTrans" cxnId="{4173DA93-C0E2-42A5-8A63-38B9E4C2BCFF}">
      <dgm:prSet/>
      <dgm:spPr/>
      <dgm:t>
        <a:bodyPr/>
        <a:lstStyle/>
        <a:p>
          <a:endParaRPr lang="en-US"/>
        </a:p>
      </dgm:t>
    </dgm:pt>
    <dgm:pt modelId="{BF329172-2A23-4A5B-B3C6-26A0353762A3}">
      <dgm:prSet/>
      <dgm:spPr/>
      <dgm:t>
        <a:bodyPr/>
        <a:lstStyle/>
        <a:p>
          <a:pPr rtl="0"/>
          <a:r>
            <a:rPr lang="en-US" b="1" dirty="0" smtClean="0">
              <a:solidFill>
                <a:schemeClr val="tx1"/>
              </a:solidFill>
            </a:rPr>
            <a:t>Integrity and Reactive Security</a:t>
          </a:r>
          <a:endParaRPr lang="en-US" b="1" dirty="0">
            <a:solidFill>
              <a:schemeClr val="tx1"/>
            </a:solidFill>
          </a:endParaRPr>
        </a:p>
      </dgm:t>
    </dgm:pt>
    <dgm:pt modelId="{ECFB57E4-1E0F-40F5-B774-1078F2FF45D1}" type="parTrans" cxnId="{A839FA05-A551-4F6B-8501-A330B6834D38}">
      <dgm:prSet/>
      <dgm:spPr/>
      <dgm:t>
        <a:bodyPr/>
        <a:lstStyle/>
        <a:p>
          <a:endParaRPr lang="en-US"/>
        </a:p>
      </dgm:t>
    </dgm:pt>
    <dgm:pt modelId="{908C926D-A844-44B4-972C-819B043AEED2}" type="sibTrans" cxnId="{A839FA05-A551-4F6B-8501-A330B6834D38}">
      <dgm:prSet/>
      <dgm:spPr/>
      <dgm:t>
        <a:bodyPr/>
        <a:lstStyle/>
        <a:p>
          <a:endParaRPr lang="en-US"/>
        </a:p>
      </dgm:t>
    </dgm:pt>
    <dgm:pt modelId="{8ECACD06-693F-4E9A-A917-5F3F7059F55F}">
      <dgm:prSet custT="1"/>
      <dgm:spPr/>
      <dgm:t>
        <a:bodyPr/>
        <a:lstStyle/>
        <a:p>
          <a:pPr rtl="0"/>
          <a:r>
            <a:rPr lang="en-US" sz="1400" b="1" dirty="0" smtClean="0"/>
            <a:t>End-point validation and filtering</a:t>
          </a:r>
          <a:endParaRPr lang="en-US" sz="1400" b="1" dirty="0"/>
        </a:p>
      </dgm:t>
    </dgm:pt>
    <dgm:pt modelId="{2D7661E4-C0E5-4376-A29F-1380E94A700F}" type="parTrans" cxnId="{68ABF072-C69C-460D-AC00-18DCA77981DB}">
      <dgm:prSet/>
      <dgm:spPr/>
      <dgm:t>
        <a:bodyPr/>
        <a:lstStyle/>
        <a:p>
          <a:endParaRPr lang="en-US" b="1"/>
        </a:p>
      </dgm:t>
    </dgm:pt>
    <dgm:pt modelId="{02D98DCA-BBF0-4023-9D3B-8EF6965EAE21}" type="sibTrans" cxnId="{68ABF072-C69C-460D-AC00-18DCA77981DB}">
      <dgm:prSet/>
      <dgm:spPr/>
      <dgm:t>
        <a:bodyPr/>
        <a:lstStyle/>
        <a:p>
          <a:endParaRPr lang="en-US"/>
        </a:p>
      </dgm:t>
    </dgm:pt>
    <dgm:pt modelId="{C8DCBFA7-585E-4FBF-AEB6-637D731B0C8B}">
      <dgm:prSet custT="1"/>
      <dgm:spPr/>
      <dgm:t>
        <a:bodyPr/>
        <a:lstStyle/>
        <a:p>
          <a:pPr rtl="0"/>
          <a:r>
            <a:rPr lang="en-US" sz="1400" b="1" dirty="0" smtClean="0"/>
            <a:t>Real time Security Monitoring</a:t>
          </a:r>
          <a:endParaRPr lang="en-US" sz="1400" b="1" dirty="0"/>
        </a:p>
      </dgm:t>
    </dgm:pt>
    <dgm:pt modelId="{716D7425-BE14-4F94-BB74-AC242B24D240}" type="parTrans" cxnId="{3266DD23-D9B9-41ED-8571-5F5018031DA5}">
      <dgm:prSet/>
      <dgm:spPr/>
      <dgm:t>
        <a:bodyPr/>
        <a:lstStyle/>
        <a:p>
          <a:endParaRPr lang="en-US" b="1"/>
        </a:p>
      </dgm:t>
    </dgm:pt>
    <dgm:pt modelId="{B608DB0A-2B42-444E-A5AE-30987EB0B3A7}" type="sibTrans" cxnId="{3266DD23-D9B9-41ED-8571-5F5018031DA5}">
      <dgm:prSet/>
      <dgm:spPr/>
      <dgm:t>
        <a:bodyPr/>
        <a:lstStyle/>
        <a:p>
          <a:endParaRPr lang="en-US"/>
        </a:p>
      </dgm:t>
    </dgm:pt>
    <dgm:pt modelId="{F6478861-9692-4F58-85B9-453C424F8066}" type="pres">
      <dgm:prSet presAssocID="{C17B51F0-CEF3-4085-B706-39CF6AE9FF08}" presName="diagram" presStyleCnt="0">
        <dgm:presLayoutVars>
          <dgm:chPref val="1"/>
          <dgm:dir/>
          <dgm:animOne val="branch"/>
          <dgm:animLvl val="lvl"/>
          <dgm:resizeHandles/>
        </dgm:presLayoutVars>
      </dgm:prSet>
      <dgm:spPr/>
      <dgm:t>
        <a:bodyPr/>
        <a:lstStyle/>
        <a:p>
          <a:endParaRPr lang="en-US"/>
        </a:p>
      </dgm:t>
    </dgm:pt>
    <dgm:pt modelId="{D2527416-C1F6-45AF-9A3E-C8ABD20006A2}" type="pres">
      <dgm:prSet presAssocID="{970E0A52-F769-4DAD-BB0A-2654D6717A87}" presName="root" presStyleCnt="0"/>
      <dgm:spPr/>
      <dgm:t>
        <a:bodyPr/>
        <a:lstStyle/>
        <a:p>
          <a:endParaRPr lang="en-US"/>
        </a:p>
      </dgm:t>
    </dgm:pt>
    <dgm:pt modelId="{AB5F3DA7-543F-4620-81F2-A6FB07436CF5}" type="pres">
      <dgm:prSet presAssocID="{970E0A52-F769-4DAD-BB0A-2654D6717A87}" presName="rootComposite" presStyleCnt="0"/>
      <dgm:spPr/>
      <dgm:t>
        <a:bodyPr/>
        <a:lstStyle/>
        <a:p>
          <a:endParaRPr lang="en-US"/>
        </a:p>
      </dgm:t>
    </dgm:pt>
    <dgm:pt modelId="{B48E436F-6296-4757-8D9B-EB4A50EA4707}" type="pres">
      <dgm:prSet presAssocID="{970E0A52-F769-4DAD-BB0A-2654D6717A87}" presName="rootText" presStyleLbl="node1" presStyleIdx="0" presStyleCnt="4"/>
      <dgm:spPr/>
      <dgm:t>
        <a:bodyPr/>
        <a:lstStyle/>
        <a:p>
          <a:endParaRPr lang="en-US"/>
        </a:p>
      </dgm:t>
    </dgm:pt>
    <dgm:pt modelId="{38E9E568-1D09-4AD1-8C80-C46CD4D732DD}" type="pres">
      <dgm:prSet presAssocID="{970E0A52-F769-4DAD-BB0A-2654D6717A87}" presName="rootConnector" presStyleLbl="node1" presStyleIdx="0" presStyleCnt="4"/>
      <dgm:spPr/>
      <dgm:t>
        <a:bodyPr/>
        <a:lstStyle/>
        <a:p>
          <a:endParaRPr lang="en-US"/>
        </a:p>
      </dgm:t>
    </dgm:pt>
    <dgm:pt modelId="{EE8A1DBB-2645-420E-ADE0-9FAEBA0B5BCC}" type="pres">
      <dgm:prSet presAssocID="{970E0A52-F769-4DAD-BB0A-2654D6717A87}" presName="childShape" presStyleCnt="0"/>
      <dgm:spPr/>
      <dgm:t>
        <a:bodyPr/>
        <a:lstStyle/>
        <a:p>
          <a:endParaRPr lang="en-US"/>
        </a:p>
      </dgm:t>
    </dgm:pt>
    <dgm:pt modelId="{C801CC0E-0F03-4738-9315-5D4DA8F1CB38}" type="pres">
      <dgm:prSet presAssocID="{78329A67-4880-4B75-BC97-E5302A6E5FCC}" presName="Name13" presStyleLbl="parChTrans1D2" presStyleIdx="0" presStyleCnt="10"/>
      <dgm:spPr/>
      <dgm:t>
        <a:bodyPr/>
        <a:lstStyle/>
        <a:p>
          <a:endParaRPr lang="en-US"/>
        </a:p>
      </dgm:t>
    </dgm:pt>
    <dgm:pt modelId="{282C61E0-3C7B-42E2-B365-7E28CFC24155}" type="pres">
      <dgm:prSet presAssocID="{56A76203-9565-4324-AC58-E40454A1A19C}" presName="childText" presStyleLbl="bgAcc1" presStyleIdx="0" presStyleCnt="10" custScaleY="134087">
        <dgm:presLayoutVars>
          <dgm:bulletEnabled val="1"/>
        </dgm:presLayoutVars>
      </dgm:prSet>
      <dgm:spPr/>
      <dgm:t>
        <a:bodyPr/>
        <a:lstStyle/>
        <a:p>
          <a:endParaRPr lang="en-US"/>
        </a:p>
      </dgm:t>
    </dgm:pt>
    <dgm:pt modelId="{D7FC5D8F-BC81-43B0-B959-22257CC46001}" type="pres">
      <dgm:prSet presAssocID="{BCCF6D9C-8594-466D-ADEE-4B01F8F98028}" presName="Name13" presStyleLbl="parChTrans1D2" presStyleIdx="1" presStyleCnt="10"/>
      <dgm:spPr/>
      <dgm:t>
        <a:bodyPr/>
        <a:lstStyle/>
        <a:p>
          <a:endParaRPr lang="en-US"/>
        </a:p>
      </dgm:t>
    </dgm:pt>
    <dgm:pt modelId="{3AA3E6A7-40A6-4CB3-BFBD-E39D7E3026CE}" type="pres">
      <dgm:prSet presAssocID="{F36A230A-26E3-4CF6-9D5D-06BEE2D43107}" presName="childText" presStyleLbl="bgAcc1" presStyleIdx="1" presStyleCnt="10">
        <dgm:presLayoutVars>
          <dgm:bulletEnabled val="1"/>
        </dgm:presLayoutVars>
      </dgm:prSet>
      <dgm:spPr/>
      <dgm:t>
        <a:bodyPr/>
        <a:lstStyle/>
        <a:p>
          <a:endParaRPr lang="en-US"/>
        </a:p>
      </dgm:t>
    </dgm:pt>
    <dgm:pt modelId="{8A839A8A-3BF0-404B-A115-3943AA13DACB}" type="pres">
      <dgm:prSet presAssocID="{88B54244-EC5B-402F-B249-6C26E6022C26}" presName="root" presStyleCnt="0"/>
      <dgm:spPr/>
      <dgm:t>
        <a:bodyPr/>
        <a:lstStyle/>
        <a:p>
          <a:endParaRPr lang="en-US"/>
        </a:p>
      </dgm:t>
    </dgm:pt>
    <dgm:pt modelId="{FB9046DC-25A1-4CCA-A3F5-33FA15E5AD09}" type="pres">
      <dgm:prSet presAssocID="{88B54244-EC5B-402F-B249-6C26E6022C26}" presName="rootComposite" presStyleCnt="0"/>
      <dgm:spPr/>
      <dgm:t>
        <a:bodyPr/>
        <a:lstStyle/>
        <a:p>
          <a:endParaRPr lang="en-US"/>
        </a:p>
      </dgm:t>
    </dgm:pt>
    <dgm:pt modelId="{96A67018-76D3-480F-9B7B-150A8ED39B2E}" type="pres">
      <dgm:prSet presAssocID="{88B54244-EC5B-402F-B249-6C26E6022C26}" presName="rootText" presStyleLbl="node1" presStyleIdx="1" presStyleCnt="4"/>
      <dgm:spPr/>
      <dgm:t>
        <a:bodyPr/>
        <a:lstStyle/>
        <a:p>
          <a:endParaRPr lang="en-US"/>
        </a:p>
      </dgm:t>
    </dgm:pt>
    <dgm:pt modelId="{7D6FE562-832E-471F-953D-9F127062E637}" type="pres">
      <dgm:prSet presAssocID="{88B54244-EC5B-402F-B249-6C26E6022C26}" presName="rootConnector" presStyleLbl="node1" presStyleIdx="1" presStyleCnt="4"/>
      <dgm:spPr/>
      <dgm:t>
        <a:bodyPr/>
        <a:lstStyle/>
        <a:p>
          <a:endParaRPr lang="en-US"/>
        </a:p>
      </dgm:t>
    </dgm:pt>
    <dgm:pt modelId="{0A1B84E7-22C1-4D09-8FAA-42207C4D6F01}" type="pres">
      <dgm:prSet presAssocID="{88B54244-EC5B-402F-B249-6C26E6022C26}" presName="childShape" presStyleCnt="0"/>
      <dgm:spPr/>
      <dgm:t>
        <a:bodyPr/>
        <a:lstStyle/>
        <a:p>
          <a:endParaRPr lang="en-US"/>
        </a:p>
      </dgm:t>
    </dgm:pt>
    <dgm:pt modelId="{6A93E816-EBC3-409B-BC82-F80D1E01D0FE}" type="pres">
      <dgm:prSet presAssocID="{9C8533F8-6569-4E92-A26A-F148AB4C8260}" presName="Name13" presStyleLbl="parChTrans1D2" presStyleIdx="2" presStyleCnt="10"/>
      <dgm:spPr/>
      <dgm:t>
        <a:bodyPr/>
        <a:lstStyle/>
        <a:p>
          <a:endParaRPr lang="en-US"/>
        </a:p>
      </dgm:t>
    </dgm:pt>
    <dgm:pt modelId="{CDCA0D25-32CE-4C75-B320-5176E6C211CD}" type="pres">
      <dgm:prSet presAssocID="{1F502335-C30A-4A99-B0C6-9EE4FA6947FC}" presName="childText" presStyleLbl="bgAcc1" presStyleIdx="2" presStyleCnt="10">
        <dgm:presLayoutVars>
          <dgm:bulletEnabled val="1"/>
        </dgm:presLayoutVars>
      </dgm:prSet>
      <dgm:spPr/>
      <dgm:t>
        <a:bodyPr/>
        <a:lstStyle/>
        <a:p>
          <a:endParaRPr lang="en-US"/>
        </a:p>
      </dgm:t>
    </dgm:pt>
    <dgm:pt modelId="{E4E184A4-C951-49F4-BF54-E3A1680676B6}" type="pres">
      <dgm:prSet presAssocID="{CAD96507-6877-4C81-B65B-2D9AA14F2ECB}" presName="Name13" presStyleLbl="parChTrans1D2" presStyleIdx="3" presStyleCnt="10"/>
      <dgm:spPr/>
      <dgm:t>
        <a:bodyPr/>
        <a:lstStyle/>
        <a:p>
          <a:endParaRPr lang="en-US"/>
        </a:p>
      </dgm:t>
    </dgm:pt>
    <dgm:pt modelId="{B83E7F32-32E4-4C81-ADF2-DCD4186ECDC4}" type="pres">
      <dgm:prSet presAssocID="{EDCFA464-EBB2-4EE5-A12C-A86D217F2C85}" presName="childText" presStyleLbl="bgAcc1" presStyleIdx="3" presStyleCnt="10">
        <dgm:presLayoutVars>
          <dgm:bulletEnabled val="1"/>
        </dgm:presLayoutVars>
      </dgm:prSet>
      <dgm:spPr/>
      <dgm:t>
        <a:bodyPr/>
        <a:lstStyle/>
        <a:p>
          <a:endParaRPr lang="en-US"/>
        </a:p>
      </dgm:t>
    </dgm:pt>
    <dgm:pt modelId="{37B24D81-8F11-4B5E-95DD-0A64AA0E7224}" type="pres">
      <dgm:prSet presAssocID="{6870F2A4-8148-4ECE-A2C1-A522FA88D785}" presName="Name13" presStyleLbl="parChTrans1D2" presStyleIdx="4" presStyleCnt="10"/>
      <dgm:spPr/>
      <dgm:t>
        <a:bodyPr/>
        <a:lstStyle/>
        <a:p>
          <a:endParaRPr lang="en-US"/>
        </a:p>
      </dgm:t>
    </dgm:pt>
    <dgm:pt modelId="{933456EE-7AC4-4D6D-9AC2-60D0DC3BB234}" type="pres">
      <dgm:prSet presAssocID="{EC376011-B4D7-45D3-B969-66CA1A9DAEB3}" presName="childText" presStyleLbl="bgAcc1" presStyleIdx="4" presStyleCnt="10">
        <dgm:presLayoutVars>
          <dgm:bulletEnabled val="1"/>
        </dgm:presLayoutVars>
      </dgm:prSet>
      <dgm:spPr/>
      <dgm:t>
        <a:bodyPr/>
        <a:lstStyle/>
        <a:p>
          <a:endParaRPr lang="en-US"/>
        </a:p>
      </dgm:t>
    </dgm:pt>
    <dgm:pt modelId="{70592137-D656-4499-BE1F-2929A1ED23C4}" type="pres">
      <dgm:prSet presAssocID="{23E0F508-3D5F-41E2-80DC-9EE59A1E40EB}" presName="root" presStyleCnt="0"/>
      <dgm:spPr/>
      <dgm:t>
        <a:bodyPr/>
        <a:lstStyle/>
        <a:p>
          <a:endParaRPr lang="en-US"/>
        </a:p>
      </dgm:t>
    </dgm:pt>
    <dgm:pt modelId="{A1DAF631-5353-43D6-8314-90FF896C8530}" type="pres">
      <dgm:prSet presAssocID="{23E0F508-3D5F-41E2-80DC-9EE59A1E40EB}" presName="rootComposite" presStyleCnt="0"/>
      <dgm:spPr/>
      <dgm:t>
        <a:bodyPr/>
        <a:lstStyle/>
        <a:p>
          <a:endParaRPr lang="en-US"/>
        </a:p>
      </dgm:t>
    </dgm:pt>
    <dgm:pt modelId="{5C5DC175-802B-4922-8A31-1E145BF9B4A9}" type="pres">
      <dgm:prSet presAssocID="{23E0F508-3D5F-41E2-80DC-9EE59A1E40EB}" presName="rootText" presStyleLbl="node1" presStyleIdx="2" presStyleCnt="4"/>
      <dgm:spPr/>
      <dgm:t>
        <a:bodyPr/>
        <a:lstStyle/>
        <a:p>
          <a:endParaRPr lang="en-US"/>
        </a:p>
      </dgm:t>
    </dgm:pt>
    <dgm:pt modelId="{C40AC9D1-ADBF-44F0-8A39-8BE5141BC993}" type="pres">
      <dgm:prSet presAssocID="{23E0F508-3D5F-41E2-80DC-9EE59A1E40EB}" presName="rootConnector" presStyleLbl="node1" presStyleIdx="2" presStyleCnt="4"/>
      <dgm:spPr/>
      <dgm:t>
        <a:bodyPr/>
        <a:lstStyle/>
        <a:p>
          <a:endParaRPr lang="en-US"/>
        </a:p>
      </dgm:t>
    </dgm:pt>
    <dgm:pt modelId="{9289429C-F466-4D1F-A672-59E850B0255E}" type="pres">
      <dgm:prSet presAssocID="{23E0F508-3D5F-41E2-80DC-9EE59A1E40EB}" presName="childShape" presStyleCnt="0"/>
      <dgm:spPr/>
      <dgm:t>
        <a:bodyPr/>
        <a:lstStyle/>
        <a:p>
          <a:endParaRPr lang="en-US"/>
        </a:p>
      </dgm:t>
    </dgm:pt>
    <dgm:pt modelId="{73AA25E5-05BE-4B26-9D0D-F3354ED73497}" type="pres">
      <dgm:prSet presAssocID="{72F38B86-E305-42AD-B52C-E934CD06FA8D}" presName="Name13" presStyleLbl="parChTrans1D2" presStyleIdx="5" presStyleCnt="10"/>
      <dgm:spPr/>
      <dgm:t>
        <a:bodyPr/>
        <a:lstStyle/>
        <a:p>
          <a:endParaRPr lang="en-US"/>
        </a:p>
      </dgm:t>
    </dgm:pt>
    <dgm:pt modelId="{75605BE4-B71E-4154-B896-644045BC4CA2}" type="pres">
      <dgm:prSet presAssocID="{50A01836-E6EB-43C7-94B8-EF5CBE2FF369}" presName="childText" presStyleLbl="bgAcc1" presStyleIdx="5" presStyleCnt="10">
        <dgm:presLayoutVars>
          <dgm:bulletEnabled val="1"/>
        </dgm:presLayoutVars>
      </dgm:prSet>
      <dgm:spPr/>
      <dgm:t>
        <a:bodyPr/>
        <a:lstStyle/>
        <a:p>
          <a:endParaRPr lang="en-US"/>
        </a:p>
      </dgm:t>
    </dgm:pt>
    <dgm:pt modelId="{6116E226-CBCC-4B49-B443-9F3E7C3C9EE9}" type="pres">
      <dgm:prSet presAssocID="{B8ABA3B6-3BF9-4F39-B9E1-BD81E8932933}" presName="Name13" presStyleLbl="parChTrans1D2" presStyleIdx="6" presStyleCnt="10"/>
      <dgm:spPr/>
      <dgm:t>
        <a:bodyPr/>
        <a:lstStyle/>
        <a:p>
          <a:endParaRPr lang="en-US"/>
        </a:p>
      </dgm:t>
    </dgm:pt>
    <dgm:pt modelId="{1A3D6FFA-B41F-4522-B4F7-15C7CD0EFB33}" type="pres">
      <dgm:prSet presAssocID="{37CE5151-1C20-4112-B86D-1D2858023930}" presName="childText" presStyleLbl="bgAcc1" presStyleIdx="6" presStyleCnt="10">
        <dgm:presLayoutVars>
          <dgm:bulletEnabled val="1"/>
        </dgm:presLayoutVars>
      </dgm:prSet>
      <dgm:spPr/>
      <dgm:t>
        <a:bodyPr/>
        <a:lstStyle/>
        <a:p>
          <a:endParaRPr lang="en-US"/>
        </a:p>
      </dgm:t>
    </dgm:pt>
    <dgm:pt modelId="{07A45C6A-63B5-42B3-B9CC-7FFD2E5B3118}" type="pres">
      <dgm:prSet presAssocID="{4848842D-9652-4A13-9B42-09C5AA973E04}" presName="Name13" presStyleLbl="parChTrans1D2" presStyleIdx="7" presStyleCnt="10"/>
      <dgm:spPr/>
      <dgm:t>
        <a:bodyPr/>
        <a:lstStyle/>
        <a:p>
          <a:endParaRPr lang="en-US"/>
        </a:p>
      </dgm:t>
    </dgm:pt>
    <dgm:pt modelId="{B31C790E-6FA0-4831-A813-15038F8009BC}" type="pres">
      <dgm:prSet presAssocID="{2CEA38D9-25A0-43A0-9444-CB3F6D8A73F1}" presName="childText" presStyleLbl="bgAcc1" presStyleIdx="7" presStyleCnt="10">
        <dgm:presLayoutVars>
          <dgm:bulletEnabled val="1"/>
        </dgm:presLayoutVars>
      </dgm:prSet>
      <dgm:spPr/>
      <dgm:t>
        <a:bodyPr/>
        <a:lstStyle/>
        <a:p>
          <a:endParaRPr lang="en-US"/>
        </a:p>
      </dgm:t>
    </dgm:pt>
    <dgm:pt modelId="{B07F57B5-1511-4685-9497-F439935878AC}" type="pres">
      <dgm:prSet presAssocID="{BF329172-2A23-4A5B-B3C6-26A0353762A3}" presName="root" presStyleCnt="0"/>
      <dgm:spPr/>
      <dgm:t>
        <a:bodyPr/>
        <a:lstStyle/>
        <a:p>
          <a:endParaRPr lang="en-US"/>
        </a:p>
      </dgm:t>
    </dgm:pt>
    <dgm:pt modelId="{8C68E8CB-3CF7-429F-BC57-A6E55CDA2F2B}" type="pres">
      <dgm:prSet presAssocID="{BF329172-2A23-4A5B-B3C6-26A0353762A3}" presName="rootComposite" presStyleCnt="0"/>
      <dgm:spPr/>
      <dgm:t>
        <a:bodyPr/>
        <a:lstStyle/>
        <a:p>
          <a:endParaRPr lang="en-US"/>
        </a:p>
      </dgm:t>
    </dgm:pt>
    <dgm:pt modelId="{351F2F36-D6AD-4230-A606-DBD8DAB5180E}" type="pres">
      <dgm:prSet presAssocID="{BF329172-2A23-4A5B-B3C6-26A0353762A3}" presName="rootText" presStyleLbl="node1" presStyleIdx="3" presStyleCnt="4"/>
      <dgm:spPr/>
      <dgm:t>
        <a:bodyPr/>
        <a:lstStyle/>
        <a:p>
          <a:endParaRPr lang="en-US"/>
        </a:p>
      </dgm:t>
    </dgm:pt>
    <dgm:pt modelId="{8B1D4946-E09C-4C02-8CC0-045BA55F6D25}" type="pres">
      <dgm:prSet presAssocID="{BF329172-2A23-4A5B-B3C6-26A0353762A3}" presName="rootConnector" presStyleLbl="node1" presStyleIdx="3" presStyleCnt="4"/>
      <dgm:spPr/>
      <dgm:t>
        <a:bodyPr/>
        <a:lstStyle/>
        <a:p>
          <a:endParaRPr lang="en-US"/>
        </a:p>
      </dgm:t>
    </dgm:pt>
    <dgm:pt modelId="{0CD66FD2-CE47-4094-AA09-8A7F6EC2031E}" type="pres">
      <dgm:prSet presAssocID="{BF329172-2A23-4A5B-B3C6-26A0353762A3}" presName="childShape" presStyleCnt="0"/>
      <dgm:spPr/>
      <dgm:t>
        <a:bodyPr/>
        <a:lstStyle/>
        <a:p>
          <a:endParaRPr lang="en-US"/>
        </a:p>
      </dgm:t>
    </dgm:pt>
    <dgm:pt modelId="{B52175B0-4C4E-450D-98F5-43EFE59DE68B}" type="pres">
      <dgm:prSet presAssocID="{2D7661E4-C0E5-4376-A29F-1380E94A700F}" presName="Name13" presStyleLbl="parChTrans1D2" presStyleIdx="8" presStyleCnt="10"/>
      <dgm:spPr/>
      <dgm:t>
        <a:bodyPr/>
        <a:lstStyle/>
        <a:p>
          <a:endParaRPr lang="en-US"/>
        </a:p>
      </dgm:t>
    </dgm:pt>
    <dgm:pt modelId="{E995D1FB-5D97-4318-A9D4-345FA08F939A}" type="pres">
      <dgm:prSet presAssocID="{8ECACD06-693F-4E9A-A917-5F3F7059F55F}" presName="childText" presStyleLbl="bgAcc1" presStyleIdx="8" presStyleCnt="10">
        <dgm:presLayoutVars>
          <dgm:bulletEnabled val="1"/>
        </dgm:presLayoutVars>
      </dgm:prSet>
      <dgm:spPr/>
      <dgm:t>
        <a:bodyPr/>
        <a:lstStyle/>
        <a:p>
          <a:endParaRPr lang="en-US"/>
        </a:p>
      </dgm:t>
    </dgm:pt>
    <dgm:pt modelId="{F58270A1-1C4D-4810-9FC0-3584BCC723C3}" type="pres">
      <dgm:prSet presAssocID="{716D7425-BE14-4F94-BB74-AC242B24D240}" presName="Name13" presStyleLbl="parChTrans1D2" presStyleIdx="9" presStyleCnt="10"/>
      <dgm:spPr/>
      <dgm:t>
        <a:bodyPr/>
        <a:lstStyle/>
        <a:p>
          <a:endParaRPr lang="en-US"/>
        </a:p>
      </dgm:t>
    </dgm:pt>
    <dgm:pt modelId="{63028D3A-AA0F-4E6F-B6FB-C8E95150E373}" type="pres">
      <dgm:prSet presAssocID="{C8DCBFA7-585E-4FBF-AEB6-637D731B0C8B}" presName="childText" presStyleLbl="bgAcc1" presStyleIdx="9" presStyleCnt="10">
        <dgm:presLayoutVars>
          <dgm:bulletEnabled val="1"/>
        </dgm:presLayoutVars>
      </dgm:prSet>
      <dgm:spPr/>
      <dgm:t>
        <a:bodyPr/>
        <a:lstStyle/>
        <a:p>
          <a:endParaRPr lang="en-US"/>
        </a:p>
      </dgm:t>
    </dgm:pt>
  </dgm:ptLst>
  <dgm:cxnLst>
    <dgm:cxn modelId="{0C38433D-63FE-4990-AC81-A0F68BB3700E}" srcId="{970E0A52-F769-4DAD-BB0A-2654D6717A87}" destId="{56A76203-9565-4324-AC58-E40454A1A19C}" srcOrd="0" destOrd="0" parTransId="{78329A67-4880-4B75-BC97-E5302A6E5FCC}" sibTransId="{EF4EE4DC-11A4-4E2D-B68B-F92333EE2BB5}"/>
    <dgm:cxn modelId="{7D8C10F7-342F-418A-84DC-6179C42D7131}" type="presOf" srcId="{EC376011-B4D7-45D3-B969-66CA1A9DAEB3}" destId="{933456EE-7AC4-4D6D-9AC2-60D0DC3BB234}" srcOrd="0" destOrd="0" presId="urn:microsoft.com/office/officeart/2005/8/layout/hierarchy3"/>
    <dgm:cxn modelId="{A947EC34-4A70-4904-84B1-C8E871E3357B}" type="presOf" srcId="{4848842D-9652-4A13-9B42-09C5AA973E04}" destId="{07A45C6A-63B5-42B3-B9CC-7FFD2E5B3118}" srcOrd="0" destOrd="0" presId="urn:microsoft.com/office/officeart/2005/8/layout/hierarchy3"/>
    <dgm:cxn modelId="{68ABF072-C69C-460D-AC00-18DCA77981DB}" srcId="{BF329172-2A23-4A5B-B3C6-26A0353762A3}" destId="{8ECACD06-693F-4E9A-A917-5F3F7059F55F}" srcOrd="0" destOrd="0" parTransId="{2D7661E4-C0E5-4376-A29F-1380E94A700F}" sibTransId="{02D98DCA-BBF0-4023-9D3B-8EF6965EAE21}"/>
    <dgm:cxn modelId="{B0137970-92B2-4D8F-824C-78325006C7F8}" type="presOf" srcId="{970E0A52-F769-4DAD-BB0A-2654D6717A87}" destId="{38E9E568-1D09-4AD1-8C80-C46CD4D732DD}" srcOrd="1" destOrd="0" presId="urn:microsoft.com/office/officeart/2005/8/layout/hierarchy3"/>
    <dgm:cxn modelId="{3266DD23-D9B9-41ED-8571-5F5018031DA5}" srcId="{BF329172-2A23-4A5B-B3C6-26A0353762A3}" destId="{C8DCBFA7-585E-4FBF-AEB6-637D731B0C8B}" srcOrd="1" destOrd="0" parTransId="{716D7425-BE14-4F94-BB74-AC242B24D240}" sibTransId="{B608DB0A-2B42-444E-A5AE-30987EB0B3A7}"/>
    <dgm:cxn modelId="{F9F74260-688D-4434-9CDF-DABBB5A245D0}" type="presOf" srcId="{970E0A52-F769-4DAD-BB0A-2654D6717A87}" destId="{B48E436F-6296-4757-8D9B-EB4A50EA4707}" srcOrd="0" destOrd="0" presId="urn:microsoft.com/office/officeart/2005/8/layout/hierarchy3"/>
    <dgm:cxn modelId="{6A46BC5C-829E-4F86-A9E4-85E5719BF472}" type="presOf" srcId="{716D7425-BE14-4F94-BB74-AC242B24D240}" destId="{F58270A1-1C4D-4810-9FC0-3584BCC723C3}" srcOrd="0" destOrd="0" presId="urn:microsoft.com/office/officeart/2005/8/layout/hierarchy3"/>
    <dgm:cxn modelId="{7212A05A-1109-42AB-A6F3-39DEFCFF56E2}" srcId="{23E0F508-3D5F-41E2-80DC-9EE59A1E40EB}" destId="{50A01836-E6EB-43C7-94B8-EF5CBE2FF369}" srcOrd="0" destOrd="0" parTransId="{72F38B86-E305-42AD-B52C-E934CD06FA8D}" sibTransId="{82E86D84-124B-4938-9EB6-28AF7D339D5C}"/>
    <dgm:cxn modelId="{B95C73FC-2D60-4926-81AE-50917CA48408}" type="presOf" srcId="{88B54244-EC5B-402F-B249-6C26E6022C26}" destId="{7D6FE562-832E-471F-953D-9F127062E637}" srcOrd="1" destOrd="0" presId="urn:microsoft.com/office/officeart/2005/8/layout/hierarchy3"/>
    <dgm:cxn modelId="{DF3A5E37-E7FA-411A-AB66-C1854873BD29}" type="presOf" srcId="{23E0F508-3D5F-41E2-80DC-9EE59A1E40EB}" destId="{C40AC9D1-ADBF-44F0-8A39-8BE5141BC993}" srcOrd="1" destOrd="0" presId="urn:microsoft.com/office/officeart/2005/8/layout/hierarchy3"/>
    <dgm:cxn modelId="{63FED2B8-F203-45DD-AE4C-9FE416238DD7}" srcId="{C17B51F0-CEF3-4085-B706-39CF6AE9FF08}" destId="{23E0F508-3D5F-41E2-80DC-9EE59A1E40EB}" srcOrd="2" destOrd="0" parTransId="{D3832246-B99B-4FDB-B648-2AC42721D54D}" sibTransId="{712CCB34-13E3-468B-8DE5-DB2F4847798A}"/>
    <dgm:cxn modelId="{6684BFF1-5CAB-4D92-ACC9-CECC7A0F5DA9}" type="presOf" srcId="{50A01836-E6EB-43C7-94B8-EF5CBE2FF369}" destId="{75605BE4-B71E-4154-B896-644045BC4CA2}" srcOrd="0" destOrd="0" presId="urn:microsoft.com/office/officeart/2005/8/layout/hierarchy3"/>
    <dgm:cxn modelId="{D3A51B54-4C66-49EE-9E76-1E7C001F6DA5}" type="presOf" srcId="{CAD96507-6877-4C81-B65B-2D9AA14F2ECB}" destId="{E4E184A4-C951-49F4-BF54-E3A1680676B6}" srcOrd="0" destOrd="0" presId="urn:microsoft.com/office/officeart/2005/8/layout/hierarchy3"/>
    <dgm:cxn modelId="{D99E7606-5884-4ED2-B629-95E0D79F7628}" type="presOf" srcId="{2D7661E4-C0E5-4376-A29F-1380E94A700F}" destId="{B52175B0-4C4E-450D-98F5-43EFE59DE68B}" srcOrd="0" destOrd="0" presId="urn:microsoft.com/office/officeart/2005/8/layout/hierarchy3"/>
    <dgm:cxn modelId="{298A14AF-0D62-4BFC-89C1-250A3EFC2C09}" type="presOf" srcId="{56A76203-9565-4324-AC58-E40454A1A19C}" destId="{282C61E0-3C7B-42E2-B365-7E28CFC24155}" srcOrd="0" destOrd="0" presId="urn:microsoft.com/office/officeart/2005/8/layout/hierarchy3"/>
    <dgm:cxn modelId="{87E020A3-7416-4B6F-AE6B-A8F4232C3832}" srcId="{C17B51F0-CEF3-4085-B706-39CF6AE9FF08}" destId="{970E0A52-F769-4DAD-BB0A-2654D6717A87}" srcOrd="0" destOrd="0" parTransId="{5A9D2856-914E-49FE-A022-49B5C296F1A1}" sibTransId="{80C8E3DA-6CD9-4BFC-AE58-A4E43B90A5A2}"/>
    <dgm:cxn modelId="{0A5A993C-5C36-43E6-ACF1-430622E0EDFC}" type="presOf" srcId="{37CE5151-1C20-4112-B86D-1D2858023930}" destId="{1A3D6FFA-B41F-4522-B4F7-15C7CD0EFB33}" srcOrd="0" destOrd="0" presId="urn:microsoft.com/office/officeart/2005/8/layout/hierarchy3"/>
    <dgm:cxn modelId="{D2340C10-1AD0-45A4-8675-7B1BB6E39043}" srcId="{23E0F508-3D5F-41E2-80DC-9EE59A1E40EB}" destId="{37CE5151-1C20-4112-B86D-1D2858023930}" srcOrd="1" destOrd="0" parTransId="{B8ABA3B6-3BF9-4F39-B9E1-BD81E8932933}" sibTransId="{1E807A0B-7319-4E3F-ABC3-25CBCBFAE0F5}"/>
    <dgm:cxn modelId="{FB518762-D020-4715-9F34-1D7F2BB3CF74}" type="presOf" srcId="{88B54244-EC5B-402F-B249-6C26E6022C26}" destId="{96A67018-76D3-480F-9B7B-150A8ED39B2E}" srcOrd="0" destOrd="0" presId="urn:microsoft.com/office/officeart/2005/8/layout/hierarchy3"/>
    <dgm:cxn modelId="{FD8A84A9-4E64-464A-B3E6-43B00E548275}" type="presOf" srcId="{C17B51F0-CEF3-4085-B706-39CF6AE9FF08}" destId="{F6478861-9692-4F58-85B9-453C424F8066}" srcOrd="0" destOrd="0" presId="urn:microsoft.com/office/officeart/2005/8/layout/hierarchy3"/>
    <dgm:cxn modelId="{AAA42A2E-559A-4287-BD38-9AEDAFAF9465}" type="presOf" srcId="{9C8533F8-6569-4E92-A26A-F148AB4C8260}" destId="{6A93E816-EBC3-409B-BC82-F80D1E01D0FE}" srcOrd="0" destOrd="0" presId="urn:microsoft.com/office/officeart/2005/8/layout/hierarchy3"/>
    <dgm:cxn modelId="{4173DA93-C0E2-42A5-8A63-38B9E4C2BCFF}" srcId="{23E0F508-3D5F-41E2-80DC-9EE59A1E40EB}" destId="{2CEA38D9-25A0-43A0-9444-CB3F6D8A73F1}" srcOrd="2" destOrd="0" parTransId="{4848842D-9652-4A13-9B42-09C5AA973E04}" sibTransId="{A0677807-2AD1-4293-ACF5-BC457EA1AC03}"/>
    <dgm:cxn modelId="{8B2480B4-8711-4795-9DE0-95D6B513D5F0}" type="presOf" srcId="{B8ABA3B6-3BF9-4F39-B9E1-BD81E8932933}" destId="{6116E226-CBCC-4B49-B443-9F3E7C3C9EE9}" srcOrd="0" destOrd="0" presId="urn:microsoft.com/office/officeart/2005/8/layout/hierarchy3"/>
    <dgm:cxn modelId="{1327FB90-F695-4532-9355-046A8E622CE4}" type="presOf" srcId="{C8DCBFA7-585E-4FBF-AEB6-637D731B0C8B}" destId="{63028D3A-AA0F-4E6F-B6FB-C8E95150E373}" srcOrd="0" destOrd="0" presId="urn:microsoft.com/office/officeart/2005/8/layout/hierarchy3"/>
    <dgm:cxn modelId="{644F170F-C876-4DA9-A52C-50FAC0A24B67}" type="presOf" srcId="{23E0F508-3D5F-41E2-80DC-9EE59A1E40EB}" destId="{5C5DC175-802B-4922-8A31-1E145BF9B4A9}" srcOrd="0" destOrd="0" presId="urn:microsoft.com/office/officeart/2005/8/layout/hierarchy3"/>
    <dgm:cxn modelId="{03FCB1A3-8754-4DDC-A802-AC15BD3F1AC9}" type="presOf" srcId="{78329A67-4880-4B75-BC97-E5302A6E5FCC}" destId="{C801CC0E-0F03-4738-9315-5D4DA8F1CB38}" srcOrd="0" destOrd="0" presId="urn:microsoft.com/office/officeart/2005/8/layout/hierarchy3"/>
    <dgm:cxn modelId="{181886A9-C628-4BFF-8526-D8C8B2C6AA49}" type="presOf" srcId="{8ECACD06-693F-4E9A-A917-5F3F7059F55F}" destId="{E995D1FB-5D97-4318-A9D4-345FA08F939A}" srcOrd="0" destOrd="0" presId="urn:microsoft.com/office/officeart/2005/8/layout/hierarchy3"/>
    <dgm:cxn modelId="{954A4240-4A6B-4F21-8CDF-79A1A8637FF1}" type="presOf" srcId="{2CEA38D9-25A0-43A0-9444-CB3F6D8A73F1}" destId="{B31C790E-6FA0-4831-A813-15038F8009BC}" srcOrd="0" destOrd="0" presId="urn:microsoft.com/office/officeart/2005/8/layout/hierarchy3"/>
    <dgm:cxn modelId="{1E7A645D-41E8-43BE-B749-11BF842A828C}" type="presOf" srcId="{EDCFA464-EBB2-4EE5-A12C-A86D217F2C85}" destId="{B83E7F32-32E4-4C81-ADF2-DCD4186ECDC4}" srcOrd="0" destOrd="0" presId="urn:microsoft.com/office/officeart/2005/8/layout/hierarchy3"/>
    <dgm:cxn modelId="{5E98457A-ED20-4A72-9634-4DF5DA51DD28}" type="presOf" srcId="{F36A230A-26E3-4CF6-9D5D-06BEE2D43107}" destId="{3AA3E6A7-40A6-4CB3-BFBD-E39D7E3026CE}" srcOrd="0" destOrd="0" presId="urn:microsoft.com/office/officeart/2005/8/layout/hierarchy3"/>
    <dgm:cxn modelId="{1DFE8AF0-3DE1-4548-899D-62BE030B54CC}" srcId="{88B54244-EC5B-402F-B249-6C26E6022C26}" destId="{EDCFA464-EBB2-4EE5-A12C-A86D217F2C85}" srcOrd="1" destOrd="0" parTransId="{CAD96507-6877-4C81-B65B-2D9AA14F2ECB}" sibTransId="{1FD872B8-3DFA-4908-B650-2E759196EFBB}"/>
    <dgm:cxn modelId="{C4E55B14-FD70-4821-A4B2-AD4BBCFF4FFC}" type="presOf" srcId="{1F502335-C30A-4A99-B0C6-9EE4FA6947FC}" destId="{CDCA0D25-32CE-4C75-B320-5176E6C211CD}" srcOrd="0" destOrd="0" presId="urn:microsoft.com/office/officeart/2005/8/layout/hierarchy3"/>
    <dgm:cxn modelId="{13A7C09D-64F3-4AE7-BF75-E34982D65249}" srcId="{C17B51F0-CEF3-4085-B706-39CF6AE9FF08}" destId="{88B54244-EC5B-402F-B249-6C26E6022C26}" srcOrd="1" destOrd="0" parTransId="{33F99099-98A5-47CA-8D67-A09B0B23B9AF}" sibTransId="{DA5C27B5-3A00-4FBA-8BA2-C754A50D6641}"/>
    <dgm:cxn modelId="{270F5220-E612-46DE-BAC1-5425905A4626}" type="presOf" srcId="{72F38B86-E305-42AD-B52C-E934CD06FA8D}" destId="{73AA25E5-05BE-4B26-9D0D-F3354ED73497}" srcOrd="0" destOrd="0" presId="urn:microsoft.com/office/officeart/2005/8/layout/hierarchy3"/>
    <dgm:cxn modelId="{1C0492DC-2067-4FCE-AC13-E466830ED615}" type="presOf" srcId="{6870F2A4-8148-4ECE-A2C1-A522FA88D785}" destId="{37B24D81-8F11-4B5E-95DD-0A64AA0E7224}" srcOrd="0" destOrd="0" presId="urn:microsoft.com/office/officeart/2005/8/layout/hierarchy3"/>
    <dgm:cxn modelId="{1EB6DB08-9760-4B87-B6CE-BA0A8D02D3FC}" type="presOf" srcId="{BCCF6D9C-8594-466D-ADEE-4B01F8F98028}" destId="{D7FC5D8F-BC81-43B0-B959-22257CC46001}" srcOrd="0" destOrd="0" presId="urn:microsoft.com/office/officeart/2005/8/layout/hierarchy3"/>
    <dgm:cxn modelId="{CB17C19A-0297-44B7-ACEF-C19FDD1230F3}" type="presOf" srcId="{BF329172-2A23-4A5B-B3C6-26A0353762A3}" destId="{8B1D4946-E09C-4C02-8CC0-045BA55F6D25}" srcOrd="1" destOrd="0" presId="urn:microsoft.com/office/officeart/2005/8/layout/hierarchy3"/>
    <dgm:cxn modelId="{C9BF6695-3448-46F8-8913-472A9C5FC130}" srcId="{88B54244-EC5B-402F-B249-6C26E6022C26}" destId="{EC376011-B4D7-45D3-B969-66CA1A9DAEB3}" srcOrd="2" destOrd="0" parTransId="{6870F2A4-8148-4ECE-A2C1-A522FA88D785}" sibTransId="{74F186B1-17A6-40F9-938E-1BAAB6AAA8E9}"/>
    <dgm:cxn modelId="{78FF5307-E47A-44FB-A61E-4D023816CD33}" srcId="{88B54244-EC5B-402F-B249-6C26E6022C26}" destId="{1F502335-C30A-4A99-B0C6-9EE4FA6947FC}" srcOrd="0" destOrd="0" parTransId="{9C8533F8-6569-4E92-A26A-F148AB4C8260}" sibTransId="{D4E1D25A-27BD-4B39-A981-8739675C1680}"/>
    <dgm:cxn modelId="{E30E516C-E9EC-4204-856B-778CB6CE58B6}" srcId="{970E0A52-F769-4DAD-BB0A-2654D6717A87}" destId="{F36A230A-26E3-4CF6-9D5D-06BEE2D43107}" srcOrd="1" destOrd="0" parTransId="{BCCF6D9C-8594-466D-ADEE-4B01F8F98028}" sibTransId="{E5E5A828-FA35-4034-B182-36F66822CE86}"/>
    <dgm:cxn modelId="{A839FA05-A551-4F6B-8501-A330B6834D38}" srcId="{C17B51F0-CEF3-4085-B706-39CF6AE9FF08}" destId="{BF329172-2A23-4A5B-B3C6-26A0353762A3}" srcOrd="3" destOrd="0" parTransId="{ECFB57E4-1E0F-40F5-B774-1078F2FF45D1}" sibTransId="{908C926D-A844-44B4-972C-819B043AEED2}"/>
    <dgm:cxn modelId="{B6911A9C-59C4-4A65-9884-0763E0730FD4}" type="presOf" srcId="{BF329172-2A23-4A5B-B3C6-26A0353762A3}" destId="{351F2F36-D6AD-4230-A606-DBD8DAB5180E}" srcOrd="0" destOrd="0" presId="urn:microsoft.com/office/officeart/2005/8/layout/hierarchy3"/>
    <dgm:cxn modelId="{38DC4122-1E5E-405A-9A55-F6FF44F21A28}" type="presParOf" srcId="{F6478861-9692-4F58-85B9-453C424F8066}" destId="{D2527416-C1F6-45AF-9A3E-C8ABD20006A2}" srcOrd="0" destOrd="0" presId="urn:microsoft.com/office/officeart/2005/8/layout/hierarchy3"/>
    <dgm:cxn modelId="{3299D3AC-8843-449B-8FF4-0ABC368F39EA}" type="presParOf" srcId="{D2527416-C1F6-45AF-9A3E-C8ABD20006A2}" destId="{AB5F3DA7-543F-4620-81F2-A6FB07436CF5}" srcOrd="0" destOrd="0" presId="urn:microsoft.com/office/officeart/2005/8/layout/hierarchy3"/>
    <dgm:cxn modelId="{7190E826-EFB1-4A1A-B603-EABB525E51C2}" type="presParOf" srcId="{AB5F3DA7-543F-4620-81F2-A6FB07436CF5}" destId="{B48E436F-6296-4757-8D9B-EB4A50EA4707}" srcOrd="0" destOrd="0" presId="urn:microsoft.com/office/officeart/2005/8/layout/hierarchy3"/>
    <dgm:cxn modelId="{6A516B92-733E-47B4-9171-66FAEA39E513}" type="presParOf" srcId="{AB5F3DA7-543F-4620-81F2-A6FB07436CF5}" destId="{38E9E568-1D09-4AD1-8C80-C46CD4D732DD}" srcOrd="1" destOrd="0" presId="urn:microsoft.com/office/officeart/2005/8/layout/hierarchy3"/>
    <dgm:cxn modelId="{5975FFB1-660B-483E-8DD5-94C7FA83F8CC}" type="presParOf" srcId="{D2527416-C1F6-45AF-9A3E-C8ABD20006A2}" destId="{EE8A1DBB-2645-420E-ADE0-9FAEBA0B5BCC}" srcOrd="1" destOrd="0" presId="urn:microsoft.com/office/officeart/2005/8/layout/hierarchy3"/>
    <dgm:cxn modelId="{6A452350-9073-4C02-9E60-F59543D652A6}" type="presParOf" srcId="{EE8A1DBB-2645-420E-ADE0-9FAEBA0B5BCC}" destId="{C801CC0E-0F03-4738-9315-5D4DA8F1CB38}" srcOrd="0" destOrd="0" presId="urn:microsoft.com/office/officeart/2005/8/layout/hierarchy3"/>
    <dgm:cxn modelId="{E1E02C11-6D84-40AF-B33A-2D1E147EC500}" type="presParOf" srcId="{EE8A1DBB-2645-420E-ADE0-9FAEBA0B5BCC}" destId="{282C61E0-3C7B-42E2-B365-7E28CFC24155}" srcOrd="1" destOrd="0" presId="urn:microsoft.com/office/officeart/2005/8/layout/hierarchy3"/>
    <dgm:cxn modelId="{DDF74D93-AB77-402F-9FFF-181C719E1BF0}" type="presParOf" srcId="{EE8A1DBB-2645-420E-ADE0-9FAEBA0B5BCC}" destId="{D7FC5D8F-BC81-43B0-B959-22257CC46001}" srcOrd="2" destOrd="0" presId="urn:microsoft.com/office/officeart/2005/8/layout/hierarchy3"/>
    <dgm:cxn modelId="{1B7A272A-F860-42F4-9F5E-A660C9805C70}" type="presParOf" srcId="{EE8A1DBB-2645-420E-ADE0-9FAEBA0B5BCC}" destId="{3AA3E6A7-40A6-4CB3-BFBD-E39D7E3026CE}" srcOrd="3" destOrd="0" presId="urn:microsoft.com/office/officeart/2005/8/layout/hierarchy3"/>
    <dgm:cxn modelId="{7AE29508-A79B-486C-B3C2-3F26E5179F2A}" type="presParOf" srcId="{F6478861-9692-4F58-85B9-453C424F8066}" destId="{8A839A8A-3BF0-404B-A115-3943AA13DACB}" srcOrd="1" destOrd="0" presId="urn:microsoft.com/office/officeart/2005/8/layout/hierarchy3"/>
    <dgm:cxn modelId="{915F60A2-D49D-44FC-8C4D-8CCFDC7938A7}" type="presParOf" srcId="{8A839A8A-3BF0-404B-A115-3943AA13DACB}" destId="{FB9046DC-25A1-4CCA-A3F5-33FA15E5AD09}" srcOrd="0" destOrd="0" presId="urn:microsoft.com/office/officeart/2005/8/layout/hierarchy3"/>
    <dgm:cxn modelId="{DEC34F97-05CE-43C0-9491-B883C5EEB6CE}" type="presParOf" srcId="{FB9046DC-25A1-4CCA-A3F5-33FA15E5AD09}" destId="{96A67018-76D3-480F-9B7B-150A8ED39B2E}" srcOrd="0" destOrd="0" presId="urn:microsoft.com/office/officeart/2005/8/layout/hierarchy3"/>
    <dgm:cxn modelId="{388F7FA4-3F4D-4D1B-8404-9B0B30FFA282}" type="presParOf" srcId="{FB9046DC-25A1-4CCA-A3F5-33FA15E5AD09}" destId="{7D6FE562-832E-471F-953D-9F127062E637}" srcOrd="1" destOrd="0" presId="urn:microsoft.com/office/officeart/2005/8/layout/hierarchy3"/>
    <dgm:cxn modelId="{D121703D-FA33-4C86-8E38-D86026DD497B}" type="presParOf" srcId="{8A839A8A-3BF0-404B-A115-3943AA13DACB}" destId="{0A1B84E7-22C1-4D09-8FAA-42207C4D6F01}" srcOrd="1" destOrd="0" presId="urn:microsoft.com/office/officeart/2005/8/layout/hierarchy3"/>
    <dgm:cxn modelId="{1A497331-B833-42A3-AA15-2E79F5DB225B}" type="presParOf" srcId="{0A1B84E7-22C1-4D09-8FAA-42207C4D6F01}" destId="{6A93E816-EBC3-409B-BC82-F80D1E01D0FE}" srcOrd="0" destOrd="0" presId="urn:microsoft.com/office/officeart/2005/8/layout/hierarchy3"/>
    <dgm:cxn modelId="{EB9AC232-AD35-447D-A9D3-F9A4F51E0AC5}" type="presParOf" srcId="{0A1B84E7-22C1-4D09-8FAA-42207C4D6F01}" destId="{CDCA0D25-32CE-4C75-B320-5176E6C211CD}" srcOrd="1" destOrd="0" presId="urn:microsoft.com/office/officeart/2005/8/layout/hierarchy3"/>
    <dgm:cxn modelId="{9D4AB189-189C-4655-BBA6-C4A36C503F9A}" type="presParOf" srcId="{0A1B84E7-22C1-4D09-8FAA-42207C4D6F01}" destId="{E4E184A4-C951-49F4-BF54-E3A1680676B6}" srcOrd="2" destOrd="0" presId="urn:microsoft.com/office/officeart/2005/8/layout/hierarchy3"/>
    <dgm:cxn modelId="{7781C725-3FED-436B-891E-87494F4BE996}" type="presParOf" srcId="{0A1B84E7-22C1-4D09-8FAA-42207C4D6F01}" destId="{B83E7F32-32E4-4C81-ADF2-DCD4186ECDC4}" srcOrd="3" destOrd="0" presId="urn:microsoft.com/office/officeart/2005/8/layout/hierarchy3"/>
    <dgm:cxn modelId="{56546185-480B-4F7C-AE1A-1DC4AD18AADB}" type="presParOf" srcId="{0A1B84E7-22C1-4D09-8FAA-42207C4D6F01}" destId="{37B24D81-8F11-4B5E-95DD-0A64AA0E7224}" srcOrd="4" destOrd="0" presId="urn:microsoft.com/office/officeart/2005/8/layout/hierarchy3"/>
    <dgm:cxn modelId="{8BE67147-31CE-4D56-AE28-E424BE525CFA}" type="presParOf" srcId="{0A1B84E7-22C1-4D09-8FAA-42207C4D6F01}" destId="{933456EE-7AC4-4D6D-9AC2-60D0DC3BB234}" srcOrd="5" destOrd="0" presId="urn:microsoft.com/office/officeart/2005/8/layout/hierarchy3"/>
    <dgm:cxn modelId="{51115554-B532-4281-8911-2D46014394BD}" type="presParOf" srcId="{F6478861-9692-4F58-85B9-453C424F8066}" destId="{70592137-D656-4499-BE1F-2929A1ED23C4}" srcOrd="2" destOrd="0" presId="urn:microsoft.com/office/officeart/2005/8/layout/hierarchy3"/>
    <dgm:cxn modelId="{4D88B5CC-9607-4B41-8EE5-20F320A5746D}" type="presParOf" srcId="{70592137-D656-4499-BE1F-2929A1ED23C4}" destId="{A1DAF631-5353-43D6-8314-90FF896C8530}" srcOrd="0" destOrd="0" presId="urn:microsoft.com/office/officeart/2005/8/layout/hierarchy3"/>
    <dgm:cxn modelId="{379A853B-9C89-4CB2-876E-36BAE9A9BBF9}" type="presParOf" srcId="{A1DAF631-5353-43D6-8314-90FF896C8530}" destId="{5C5DC175-802B-4922-8A31-1E145BF9B4A9}" srcOrd="0" destOrd="0" presId="urn:microsoft.com/office/officeart/2005/8/layout/hierarchy3"/>
    <dgm:cxn modelId="{C44EE951-8323-4EA9-BD60-E2E4F7B02DE9}" type="presParOf" srcId="{A1DAF631-5353-43D6-8314-90FF896C8530}" destId="{C40AC9D1-ADBF-44F0-8A39-8BE5141BC993}" srcOrd="1" destOrd="0" presId="urn:microsoft.com/office/officeart/2005/8/layout/hierarchy3"/>
    <dgm:cxn modelId="{FC367E51-C75D-4F2A-A0BD-CBC788D20684}" type="presParOf" srcId="{70592137-D656-4499-BE1F-2929A1ED23C4}" destId="{9289429C-F466-4D1F-A672-59E850B0255E}" srcOrd="1" destOrd="0" presId="urn:microsoft.com/office/officeart/2005/8/layout/hierarchy3"/>
    <dgm:cxn modelId="{0E422DBA-C0B1-43C2-BAC7-F84AD88A12E0}" type="presParOf" srcId="{9289429C-F466-4D1F-A672-59E850B0255E}" destId="{73AA25E5-05BE-4B26-9D0D-F3354ED73497}" srcOrd="0" destOrd="0" presId="urn:microsoft.com/office/officeart/2005/8/layout/hierarchy3"/>
    <dgm:cxn modelId="{436468D0-93EF-4FBE-84D1-BDFE48210F31}" type="presParOf" srcId="{9289429C-F466-4D1F-A672-59E850B0255E}" destId="{75605BE4-B71E-4154-B896-644045BC4CA2}" srcOrd="1" destOrd="0" presId="urn:microsoft.com/office/officeart/2005/8/layout/hierarchy3"/>
    <dgm:cxn modelId="{7D2BACF6-E223-4BA3-99FD-2CD49476AF40}" type="presParOf" srcId="{9289429C-F466-4D1F-A672-59E850B0255E}" destId="{6116E226-CBCC-4B49-B443-9F3E7C3C9EE9}" srcOrd="2" destOrd="0" presId="urn:microsoft.com/office/officeart/2005/8/layout/hierarchy3"/>
    <dgm:cxn modelId="{58E876C9-04B7-437D-B767-FB972B42EA0B}" type="presParOf" srcId="{9289429C-F466-4D1F-A672-59E850B0255E}" destId="{1A3D6FFA-B41F-4522-B4F7-15C7CD0EFB33}" srcOrd="3" destOrd="0" presId="urn:microsoft.com/office/officeart/2005/8/layout/hierarchy3"/>
    <dgm:cxn modelId="{850E8D35-A116-4B0D-9D3A-CE285F8BF7C6}" type="presParOf" srcId="{9289429C-F466-4D1F-A672-59E850B0255E}" destId="{07A45C6A-63B5-42B3-B9CC-7FFD2E5B3118}" srcOrd="4" destOrd="0" presId="urn:microsoft.com/office/officeart/2005/8/layout/hierarchy3"/>
    <dgm:cxn modelId="{8FDD8D34-4F7A-48AA-BFAF-E3ED8E075436}" type="presParOf" srcId="{9289429C-F466-4D1F-A672-59E850B0255E}" destId="{B31C790E-6FA0-4831-A813-15038F8009BC}" srcOrd="5" destOrd="0" presId="urn:microsoft.com/office/officeart/2005/8/layout/hierarchy3"/>
    <dgm:cxn modelId="{DDF341DE-966E-4AA4-B7AD-CD0140C8BAF8}" type="presParOf" srcId="{F6478861-9692-4F58-85B9-453C424F8066}" destId="{B07F57B5-1511-4685-9497-F439935878AC}" srcOrd="3" destOrd="0" presId="urn:microsoft.com/office/officeart/2005/8/layout/hierarchy3"/>
    <dgm:cxn modelId="{E7575260-AF40-4DDB-9499-C628857F78EA}" type="presParOf" srcId="{B07F57B5-1511-4685-9497-F439935878AC}" destId="{8C68E8CB-3CF7-429F-BC57-A6E55CDA2F2B}" srcOrd="0" destOrd="0" presId="urn:microsoft.com/office/officeart/2005/8/layout/hierarchy3"/>
    <dgm:cxn modelId="{AB5B1168-7810-4337-8FF1-754099C53597}" type="presParOf" srcId="{8C68E8CB-3CF7-429F-BC57-A6E55CDA2F2B}" destId="{351F2F36-D6AD-4230-A606-DBD8DAB5180E}" srcOrd="0" destOrd="0" presId="urn:microsoft.com/office/officeart/2005/8/layout/hierarchy3"/>
    <dgm:cxn modelId="{D70C327B-4708-45B7-80FF-BCEB48B213AC}" type="presParOf" srcId="{8C68E8CB-3CF7-429F-BC57-A6E55CDA2F2B}" destId="{8B1D4946-E09C-4C02-8CC0-045BA55F6D25}" srcOrd="1" destOrd="0" presId="urn:microsoft.com/office/officeart/2005/8/layout/hierarchy3"/>
    <dgm:cxn modelId="{439C164C-1B59-4982-9817-0DD66CF98ADB}" type="presParOf" srcId="{B07F57B5-1511-4685-9497-F439935878AC}" destId="{0CD66FD2-CE47-4094-AA09-8A7F6EC2031E}" srcOrd="1" destOrd="0" presId="urn:microsoft.com/office/officeart/2005/8/layout/hierarchy3"/>
    <dgm:cxn modelId="{7D95299C-F6EB-4635-B724-65520F12466F}" type="presParOf" srcId="{0CD66FD2-CE47-4094-AA09-8A7F6EC2031E}" destId="{B52175B0-4C4E-450D-98F5-43EFE59DE68B}" srcOrd="0" destOrd="0" presId="urn:microsoft.com/office/officeart/2005/8/layout/hierarchy3"/>
    <dgm:cxn modelId="{2EA2D502-F60D-4540-A733-93132463BB41}" type="presParOf" srcId="{0CD66FD2-CE47-4094-AA09-8A7F6EC2031E}" destId="{E995D1FB-5D97-4318-A9D4-345FA08F939A}" srcOrd="1" destOrd="0" presId="urn:microsoft.com/office/officeart/2005/8/layout/hierarchy3"/>
    <dgm:cxn modelId="{26081567-22DC-4F3C-B042-8A8609A902B9}" type="presParOf" srcId="{0CD66FD2-CE47-4094-AA09-8A7F6EC2031E}" destId="{F58270A1-1C4D-4810-9FC0-3584BCC723C3}" srcOrd="2" destOrd="0" presId="urn:microsoft.com/office/officeart/2005/8/layout/hierarchy3"/>
    <dgm:cxn modelId="{B99C130F-2832-4DCE-B025-D4F9BC531A62}" type="presParOf" srcId="{0CD66FD2-CE47-4094-AA09-8A7F6EC2031E}" destId="{63028D3A-AA0F-4E6F-B6FB-C8E95150E37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E436F-6296-4757-8D9B-EB4A50EA4707}">
      <dsp:nvSpPr>
        <dsp:cNvPr id="0" name=""/>
        <dsp:cNvSpPr/>
      </dsp:nvSpPr>
      <dsp:spPr>
        <a:xfrm>
          <a:off x="1502" y="26151"/>
          <a:ext cx="1726567" cy="863283"/>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Infrastructure security</a:t>
          </a:r>
          <a:endParaRPr lang="en-US" sz="1800" b="1" kern="1200" dirty="0">
            <a:solidFill>
              <a:schemeClr val="tx1"/>
            </a:solidFill>
          </a:endParaRPr>
        </a:p>
      </dsp:txBody>
      <dsp:txXfrm>
        <a:off x="26787" y="51436"/>
        <a:ext cx="1675997" cy="812713"/>
      </dsp:txXfrm>
    </dsp:sp>
    <dsp:sp modelId="{C801CC0E-0F03-4738-9315-5D4DA8F1CB38}">
      <dsp:nvSpPr>
        <dsp:cNvPr id="0" name=""/>
        <dsp:cNvSpPr/>
      </dsp:nvSpPr>
      <dsp:spPr>
        <a:xfrm>
          <a:off x="174158" y="889434"/>
          <a:ext cx="172656" cy="794596"/>
        </a:xfrm>
        <a:custGeom>
          <a:avLst/>
          <a:gdLst/>
          <a:ahLst/>
          <a:cxnLst/>
          <a:rect l="0" t="0" r="0" b="0"/>
          <a:pathLst>
            <a:path>
              <a:moveTo>
                <a:pt x="0" y="0"/>
              </a:moveTo>
              <a:lnTo>
                <a:pt x="0" y="794596"/>
              </a:lnTo>
              <a:lnTo>
                <a:pt x="172656" y="79459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2C61E0-3C7B-42E2-B365-7E28CFC24155}">
      <dsp:nvSpPr>
        <dsp:cNvPr id="0" name=""/>
        <dsp:cNvSpPr/>
      </dsp:nvSpPr>
      <dsp:spPr>
        <a:xfrm>
          <a:off x="346815" y="1105255"/>
          <a:ext cx="1381253" cy="115755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Secure Computations in Distributed Programming Frameworks</a:t>
          </a:r>
          <a:endParaRPr lang="en-US" sz="1400" b="1" kern="1200" dirty="0"/>
        </a:p>
      </dsp:txBody>
      <dsp:txXfrm>
        <a:off x="380719" y="1139159"/>
        <a:ext cx="1313445" cy="1089743"/>
      </dsp:txXfrm>
    </dsp:sp>
    <dsp:sp modelId="{D7FC5D8F-BC81-43B0-B959-22257CC46001}">
      <dsp:nvSpPr>
        <dsp:cNvPr id="0" name=""/>
        <dsp:cNvSpPr/>
      </dsp:nvSpPr>
      <dsp:spPr>
        <a:xfrm>
          <a:off x="174158" y="889434"/>
          <a:ext cx="172656" cy="2020835"/>
        </a:xfrm>
        <a:custGeom>
          <a:avLst/>
          <a:gdLst/>
          <a:ahLst/>
          <a:cxnLst/>
          <a:rect l="0" t="0" r="0" b="0"/>
          <a:pathLst>
            <a:path>
              <a:moveTo>
                <a:pt x="0" y="0"/>
              </a:moveTo>
              <a:lnTo>
                <a:pt x="0" y="2020835"/>
              </a:lnTo>
              <a:lnTo>
                <a:pt x="172656" y="202083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A3E6A7-40A6-4CB3-BFBD-E39D7E3026CE}">
      <dsp:nvSpPr>
        <dsp:cNvPr id="0" name=""/>
        <dsp:cNvSpPr/>
      </dsp:nvSpPr>
      <dsp:spPr>
        <a:xfrm>
          <a:off x="346815" y="2478627"/>
          <a:ext cx="1381253" cy="8632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520169"/>
              <a:satOff val="-649"/>
              <a:lumOff val="15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Security Best Practices for Non-Relational Data Stores</a:t>
          </a:r>
          <a:endParaRPr lang="en-US" sz="1400" b="1" kern="1200" dirty="0"/>
        </a:p>
      </dsp:txBody>
      <dsp:txXfrm>
        <a:off x="372100" y="2503912"/>
        <a:ext cx="1330683" cy="812713"/>
      </dsp:txXfrm>
    </dsp:sp>
    <dsp:sp modelId="{96A67018-76D3-480F-9B7B-150A8ED39B2E}">
      <dsp:nvSpPr>
        <dsp:cNvPr id="0" name=""/>
        <dsp:cNvSpPr/>
      </dsp:nvSpPr>
      <dsp:spPr>
        <a:xfrm>
          <a:off x="2159711" y="26151"/>
          <a:ext cx="1726567" cy="863283"/>
        </a:xfrm>
        <a:prstGeom prst="roundRect">
          <a:avLst>
            <a:gd name="adj" fmla="val 10000"/>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Data Privacy</a:t>
          </a:r>
          <a:endParaRPr lang="en-US" sz="1800" b="1" kern="1200" dirty="0">
            <a:solidFill>
              <a:schemeClr val="tx1"/>
            </a:solidFill>
          </a:endParaRPr>
        </a:p>
      </dsp:txBody>
      <dsp:txXfrm>
        <a:off x="2184996" y="51436"/>
        <a:ext cx="1675997" cy="812713"/>
      </dsp:txXfrm>
    </dsp:sp>
    <dsp:sp modelId="{6A93E816-EBC3-409B-BC82-F80D1E01D0FE}">
      <dsp:nvSpPr>
        <dsp:cNvPr id="0" name=""/>
        <dsp:cNvSpPr/>
      </dsp:nvSpPr>
      <dsp:spPr>
        <a:xfrm>
          <a:off x="2332368" y="889434"/>
          <a:ext cx="172656" cy="647462"/>
        </a:xfrm>
        <a:custGeom>
          <a:avLst/>
          <a:gdLst/>
          <a:ahLst/>
          <a:cxnLst/>
          <a:rect l="0" t="0" r="0" b="0"/>
          <a:pathLst>
            <a:path>
              <a:moveTo>
                <a:pt x="0" y="0"/>
              </a:moveTo>
              <a:lnTo>
                <a:pt x="0" y="647462"/>
              </a:lnTo>
              <a:lnTo>
                <a:pt x="172656" y="64746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CA0D25-32CE-4C75-B320-5176E6C211CD}">
      <dsp:nvSpPr>
        <dsp:cNvPr id="0" name=""/>
        <dsp:cNvSpPr/>
      </dsp:nvSpPr>
      <dsp:spPr>
        <a:xfrm>
          <a:off x="2505025" y="1105255"/>
          <a:ext cx="1381253" cy="8632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040338"/>
              <a:satOff val="-1298"/>
              <a:lumOff val="3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Privacy Preserving Data Mining and Analytics</a:t>
          </a:r>
          <a:endParaRPr lang="en-US" sz="1400" b="1" kern="1200" dirty="0"/>
        </a:p>
      </dsp:txBody>
      <dsp:txXfrm>
        <a:off x="2530310" y="1130540"/>
        <a:ext cx="1330683" cy="812713"/>
      </dsp:txXfrm>
    </dsp:sp>
    <dsp:sp modelId="{E4E184A4-C951-49F4-BF54-E3A1680676B6}">
      <dsp:nvSpPr>
        <dsp:cNvPr id="0" name=""/>
        <dsp:cNvSpPr/>
      </dsp:nvSpPr>
      <dsp:spPr>
        <a:xfrm>
          <a:off x="2332368" y="889434"/>
          <a:ext cx="172656" cy="1726567"/>
        </a:xfrm>
        <a:custGeom>
          <a:avLst/>
          <a:gdLst/>
          <a:ahLst/>
          <a:cxnLst/>
          <a:rect l="0" t="0" r="0" b="0"/>
          <a:pathLst>
            <a:path>
              <a:moveTo>
                <a:pt x="0" y="0"/>
              </a:moveTo>
              <a:lnTo>
                <a:pt x="0" y="1726567"/>
              </a:lnTo>
              <a:lnTo>
                <a:pt x="172656" y="172656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3E7F32-32E4-4C81-ADF2-DCD4186ECDC4}">
      <dsp:nvSpPr>
        <dsp:cNvPr id="0" name=""/>
        <dsp:cNvSpPr/>
      </dsp:nvSpPr>
      <dsp:spPr>
        <a:xfrm>
          <a:off x="2505025" y="2184360"/>
          <a:ext cx="1381253" cy="8632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Cryptographically Enforced Data Centric Security</a:t>
          </a:r>
          <a:endParaRPr lang="en-US" sz="1400" b="1" kern="1200" dirty="0"/>
        </a:p>
      </dsp:txBody>
      <dsp:txXfrm>
        <a:off x="2530310" y="2209645"/>
        <a:ext cx="1330683" cy="812713"/>
      </dsp:txXfrm>
    </dsp:sp>
    <dsp:sp modelId="{37B24D81-8F11-4B5E-95DD-0A64AA0E7224}">
      <dsp:nvSpPr>
        <dsp:cNvPr id="0" name=""/>
        <dsp:cNvSpPr/>
      </dsp:nvSpPr>
      <dsp:spPr>
        <a:xfrm>
          <a:off x="2332368" y="889434"/>
          <a:ext cx="172656" cy="2805672"/>
        </a:xfrm>
        <a:custGeom>
          <a:avLst/>
          <a:gdLst/>
          <a:ahLst/>
          <a:cxnLst/>
          <a:rect l="0" t="0" r="0" b="0"/>
          <a:pathLst>
            <a:path>
              <a:moveTo>
                <a:pt x="0" y="0"/>
              </a:moveTo>
              <a:lnTo>
                <a:pt x="0" y="2805672"/>
              </a:lnTo>
              <a:lnTo>
                <a:pt x="172656" y="280567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456EE-7AC4-4D6D-9AC2-60D0DC3BB234}">
      <dsp:nvSpPr>
        <dsp:cNvPr id="0" name=""/>
        <dsp:cNvSpPr/>
      </dsp:nvSpPr>
      <dsp:spPr>
        <a:xfrm>
          <a:off x="2505025" y="3263465"/>
          <a:ext cx="1381253" cy="8632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080675"/>
              <a:satOff val="-2595"/>
              <a:lumOff val="61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Granular Access Control</a:t>
          </a:r>
          <a:endParaRPr lang="en-US" sz="1400" b="1" kern="1200" dirty="0"/>
        </a:p>
      </dsp:txBody>
      <dsp:txXfrm>
        <a:off x="2530310" y="3288750"/>
        <a:ext cx="1330683" cy="812713"/>
      </dsp:txXfrm>
    </dsp:sp>
    <dsp:sp modelId="{5C5DC175-802B-4922-8A31-1E145BF9B4A9}">
      <dsp:nvSpPr>
        <dsp:cNvPr id="0" name=""/>
        <dsp:cNvSpPr/>
      </dsp:nvSpPr>
      <dsp:spPr>
        <a:xfrm>
          <a:off x="4317920" y="26151"/>
          <a:ext cx="1726567" cy="863283"/>
        </a:xfrm>
        <a:prstGeom prst="roundRect">
          <a:avLst>
            <a:gd name="adj" fmla="val 10000"/>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Data Management</a:t>
          </a:r>
          <a:endParaRPr lang="en-US" sz="1800" b="1" kern="1200" dirty="0">
            <a:solidFill>
              <a:schemeClr val="tx1"/>
            </a:solidFill>
          </a:endParaRPr>
        </a:p>
      </dsp:txBody>
      <dsp:txXfrm>
        <a:off x="4343205" y="51436"/>
        <a:ext cx="1675997" cy="812713"/>
      </dsp:txXfrm>
    </dsp:sp>
    <dsp:sp modelId="{73AA25E5-05BE-4B26-9D0D-F3354ED73497}">
      <dsp:nvSpPr>
        <dsp:cNvPr id="0" name=""/>
        <dsp:cNvSpPr/>
      </dsp:nvSpPr>
      <dsp:spPr>
        <a:xfrm>
          <a:off x="4490577" y="889434"/>
          <a:ext cx="172656" cy="647462"/>
        </a:xfrm>
        <a:custGeom>
          <a:avLst/>
          <a:gdLst/>
          <a:ahLst/>
          <a:cxnLst/>
          <a:rect l="0" t="0" r="0" b="0"/>
          <a:pathLst>
            <a:path>
              <a:moveTo>
                <a:pt x="0" y="0"/>
              </a:moveTo>
              <a:lnTo>
                <a:pt x="0" y="647462"/>
              </a:lnTo>
              <a:lnTo>
                <a:pt x="172656" y="64746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605BE4-B71E-4154-B896-644045BC4CA2}">
      <dsp:nvSpPr>
        <dsp:cNvPr id="0" name=""/>
        <dsp:cNvSpPr/>
      </dsp:nvSpPr>
      <dsp:spPr>
        <a:xfrm>
          <a:off x="4663234" y="1105255"/>
          <a:ext cx="1381253" cy="8632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600844"/>
              <a:satOff val="-3244"/>
              <a:lumOff val="7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Secure Data Storage and Transaction Logs</a:t>
          </a:r>
          <a:endParaRPr lang="en-US" sz="1400" b="1" kern="1200" dirty="0"/>
        </a:p>
      </dsp:txBody>
      <dsp:txXfrm>
        <a:off x="4688519" y="1130540"/>
        <a:ext cx="1330683" cy="812713"/>
      </dsp:txXfrm>
    </dsp:sp>
    <dsp:sp modelId="{6116E226-CBCC-4B49-B443-9F3E7C3C9EE9}">
      <dsp:nvSpPr>
        <dsp:cNvPr id="0" name=""/>
        <dsp:cNvSpPr/>
      </dsp:nvSpPr>
      <dsp:spPr>
        <a:xfrm>
          <a:off x="4490577" y="889434"/>
          <a:ext cx="172656" cy="1726567"/>
        </a:xfrm>
        <a:custGeom>
          <a:avLst/>
          <a:gdLst/>
          <a:ahLst/>
          <a:cxnLst/>
          <a:rect l="0" t="0" r="0" b="0"/>
          <a:pathLst>
            <a:path>
              <a:moveTo>
                <a:pt x="0" y="0"/>
              </a:moveTo>
              <a:lnTo>
                <a:pt x="0" y="1726567"/>
              </a:lnTo>
              <a:lnTo>
                <a:pt x="172656" y="172656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3D6FFA-B41F-4522-B4F7-15C7CD0EFB33}">
      <dsp:nvSpPr>
        <dsp:cNvPr id="0" name=""/>
        <dsp:cNvSpPr/>
      </dsp:nvSpPr>
      <dsp:spPr>
        <a:xfrm>
          <a:off x="4663234" y="2184360"/>
          <a:ext cx="1381253" cy="8632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Granular Audits</a:t>
          </a:r>
          <a:endParaRPr lang="en-US" sz="1400" b="1" kern="1200" dirty="0"/>
        </a:p>
      </dsp:txBody>
      <dsp:txXfrm>
        <a:off x="4688519" y="2209645"/>
        <a:ext cx="1330683" cy="812713"/>
      </dsp:txXfrm>
    </dsp:sp>
    <dsp:sp modelId="{07A45C6A-63B5-42B3-B9CC-7FFD2E5B3118}">
      <dsp:nvSpPr>
        <dsp:cNvPr id="0" name=""/>
        <dsp:cNvSpPr/>
      </dsp:nvSpPr>
      <dsp:spPr>
        <a:xfrm>
          <a:off x="4490577" y="889434"/>
          <a:ext cx="172656" cy="2805672"/>
        </a:xfrm>
        <a:custGeom>
          <a:avLst/>
          <a:gdLst/>
          <a:ahLst/>
          <a:cxnLst/>
          <a:rect l="0" t="0" r="0" b="0"/>
          <a:pathLst>
            <a:path>
              <a:moveTo>
                <a:pt x="0" y="0"/>
              </a:moveTo>
              <a:lnTo>
                <a:pt x="0" y="2805672"/>
              </a:lnTo>
              <a:lnTo>
                <a:pt x="172656" y="280567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1C790E-6FA0-4831-A813-15038F8009BC}">
      <dsp:nvSpPr>
        <dsp:cNvPr id="0" name=""/>
        <dsp:cNvSpPr/>
      </dsp:nvSpPr>
      <dsp:spPr>
        <a:xfrm>
          <a:off x="4663234" y="3263465"/>
          <a:ext cx="1381253" cy="8632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641181"/>
              <a:satOff val="-4541"/>
              <a:lumOff val="106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Data Provenance</a:t>
          </a:r>
          <a:endParaRPr lang="en-US" sz="1400" b="1" kern="1200" dirty="0"/>
        </a:p>
      </dsp:txBody>
      <dsp:txXfrm>
        <a:off x="4688519" y="3288750"/>
        <a:ext cx="1330683" cy="812713"/>
      </dsp:txXfrm>
    </dsp:sp>
    <dsp:sp modelId="{351F2F36-D6AD-4230-A606-DBD8DAB5180E}">
      <dsp:nvSpPr>
        <dsp:cNvPr id="0" name=""/>
        <dsp:cNvSpPr/>
      </dsp:nvSpPr>
      <dsp:spPr>
        <a:xfrm>
          <a:off x="6476130" y="26151"/>
          <a:ext cx="1726567" cy="863283"/>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Integrity and Reactive Security</a:t>
          </a:r>
          <a:endParaRPr lang="en-US" sz="1800" b="1" kern="1200" dirty="0">
            <a:solidFill>
              <a:schemeClr val="tx1"/>
            </a:solidFill>
          </a:endParaRPr>
        </a:p>
      </dsp:txBody>
      <dsp:txXfrm>
        <a:off x="6501415" y="51436"/>
        <a:ext cx="1675997" cy="812713"/>
      </dsp:txXfrm>
    </dsp:sp>
    <dsp:sp modelId="{B52175B0-4C4E-450D-98F5-43EFE59DE68B}">
      <dsp:nvSpPr>
        <dsp:cNvPr id="0" name=""/>
        <dsp:cNvSpPr/>
      </dsp:nvSpPr>
      <dsp:spPr>
        <a:xfrm>
          <a:off x="6648787" y="889434"/>
          <a:ext cx="172656" cy="647462"/>
        </a:xfrm>
        <a:custGeom>
          <a:avLst/>
          <a:gdLst/>
          <a:ahLst/>
          <a:cxnLst/>
          <a:rect l="0" t="0" r="0" b="0"/>
          <a:pathLst>
            <a:path>
              <a:moveTo>
                <a:pt x="0" y="0"/>
              </a:moveTo>
              <a:lnTo>
                <a:pt x="0" y="647462"/>
              </a:lnTo>
              <a:lnTo>
                <a:pt x="172656" y="64746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95D1FB-5D97-4318-A9D4-345FA08F939A}">
      <dsp:nvSpPr>
        <dsp:cNvPr id="0" name=""/>
        <dsp:cNvSpPr/>
      </dsp:nvSpPr>
      <dsp:spPr>
        <a:xfrm>
          <a:off x="6821443" y="1105255"/>
          <a:ext cx="1381253" cy="8632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161350"/>
              <a:satOff val="-5190"/>
              <a:lumOff val="122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End-point validation and filtering</a:t>
          </a:r>
          <a:endParaRPr lang="en-US" sz="1400" b="1" kern="1200" dirty="0"/>
        </a:p>
      </dsp:txBody>
      <dsp:txXfrm>
        <a:off x="6846728" y="1130540"/>
        <a:ext cx="1330683" cy="812713"/>
      </dsp:txXfrm>
    </dsp:sp>
    <dsp:sp modelId="{F58270A1-1C4D-4810-9FC0-3584BCC723C3}">
      <dsp:nvSpPr>
        <dsp:cNvPr id="0" name=""/>
        <dsp:cNvSpPr/>
      </dsp:nvSpPr>
      <dsp:spPr>
        <a:xfrm>
          <a:off x="6648787" y="889434"/>
          <a:ext cx="172656" cy="1726567"/>
        </a:xfrm>
        <a:custGeom>
          <a:avLst/>
          <a:gdLst/>
          <a:ahLst/>
          <a:cxnLst/>
          <a:rect l="0" t="0" r="0" b="0"/>
          <a:pathLst>
            <a:path>
              <a:moveTo>
                <a:pt x="0" y="0"/>
              </a:moveTo>
              <a:lnTo>
                <a:pt x="0" y="1726567"/>
              </a:lnTo>
              <a:lnTo>
                <a:pt x="172656" y="1726567"/>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028D3A-AA0F-4E6F-B6FB-C8E95150E373}">
      <dsp:nvSpPr>
        <dsp:cNvPr id="0" name=""/>
        <dsp:cNvSpPr/>
      </dsp:nvSpPr>
      <dsp:spPr>
        <a:xfrm>
          <a:off x="6821443" y="2184360"/>
          <a:ext cx="1381253" cy="86328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Real time Security Monitoring</a:t>
          </a:r>
          <a:endParaRPr lang="en-US" sz="1400" b="1" kern="1200" dirty="0"/>
        </a:p>
      </dsp:txBody>
      <dsp:txXfrm>
        <a:off x="6846728" y="2209645"/>
        <a:ext cx="1330683" cy="8127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8/3/2014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Data </a:t>
            </a:r>
            <a:r>
              <a:rPr lang="en-US" dirty="0" smtClean="0"/>
              <a:t>refers to digital data volume, velocity and/or variety whose</a:t>
            </a:r>
            <a:r>
              <a:rPr lang="en-US" baseline="0" dirty="0" smtClean="0"/>
              <a:t> </a:t>
            </a:r>
            <a:r>
              <a:rPr lang="en-US" dirty="0" smtClean="0"/>
              <a:t>management requires scalability across coupled horizontal resources</a:t>
            </a:r>
          </a:p>
          <a:p>
            <a:r>
              <a:rPr lang="en-US" b="1" dirty="0" smtClean="0"/>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9301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13</a:t>
            </a:fld>
            <a:endParaRPr lang="en-US"/>
          </a:p>
        </p:txBody>
      </p:sp>
    </p:spTree>
    <p:extLst>
      <p:ext uri="{BB962C8B-B14F-4D97-AF65-F5344CB8AC3E}">
        <p14:creationId xmlns:p14="http://schemas.microsoft.com/office/powerpoint/2010/main" val="174994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17</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18</a:t>
            </a:fld>
            <a:endParaRPr lang="en-US"/>
          </a:p>
        </p:txBody>
      </p:sp>
    </p:spTree>
    <p:extLst>
      <p:ext uri="{BB962C8B-B14F-4D97-AF65-F5344CB8AC3E}">
        <p14:creationId xmlns:p14="http://schemas.microsoft.com/office/powerpoint/2010/main" val="37777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24586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38</a:t>
            </a:fld>
            <a:endParaRPr lang="en-US"/>
          </a:p>
        </p:txBody>
      </p:sp>
    </p:spTree>
    <p:extLst>
      <p:ext uri="{BB962C8B-B14F-4D97-AF65-F5344CB8AC3E}">
        <p14:creationId xmlns:p14="http://schemas.microsoft.com/office/powerpoint/2010/main" val="1085485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40</a:t>
            </a:fld>
            <a:endParaRPr lang="en-US"/>
          </a:p>
        </p:txBody>
      </p:sp>
    </p:spTree>
    <p:extLst>
      <p:ext uri="{BB962C8B-B14F-4D97-AF65-F5344CB8AC3E}">
        <p14:creationId xmlns:p14="http://schemas.microsoft.com/office/powerpoint/2010/main" val="373882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50991526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8/3/2014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8/3/2014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8/3/2014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8/3/2014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8/3/2014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8/3/2014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8/3/2014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8/3/2014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8/3/2014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8/3/2014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8/3/2014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8/3/2014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8/3/2014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png"/><Relationship Id="rId5" Type="http://schemas.openxmlformats.org/officeDocument/2006/relationships/slideLayout" Target="../slideLayouts/slideLayout53.xml"/><Relationship Id="rId10" Type="http://schemas.openxmlformats.org/officeDocument/2006/relationships/theme" Target="../theme/theme7.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2.png"/><Relationship Id="rId4" Type="http://schemas.openxmlformats.org/officeDocument/2006/relationships/slideLayout" Target="../slideLayouts/slideLayout61.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8/3/2014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45"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bigdatawg.nist.gov/V1_output_docs.php" TargetMode="External"/><Relationship Id="rId2" Type="http://schemas.openxmlformats.org/officeDocument/2006/relationships/hyperlink" Target="http://bigdatawg.nist.gov/usecases.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Scalable Algorithms in the </a:t>
            </a:r>
            <a:r>
              <a:rPr lang="en-US" b="1" dirty="0" smtClean="0"/>
              <a:t>Cloud I</a:t>
            </a:r>
            <a:r>
              <a:rPr lang="en-US" sz="4800" dirty="0"/>
              <a:t> </a:t>
            </a:r>
          </a:p>
        </p:txBody>
      </p:sp>
      <p:sp>
        <p:nvSpPr>
          <p:cNvPr id="3" name="Subtitle 2"/>
          <p:cNvSpPr>
            <a:spLocks noGrp="1"/>
          </p:cNvSpPr>
          <p:nvPr>
            <p:ph type="subTitle" idx="1"/>
          </p:nvPr>
        </p:nvSpPr>
        <p:spPr>
          <a:xfrm>
            <a:off x="0" y="2209800"/>
            <a:ext cx="9144000" cy="838200"/>
          </a:xfrm>
        </p:spPr>
        <p:txBody>
          <a:bodyPr>
            <a:noAutofit/>
          </a:bodyPr>
          <a:lstStyle/>
          <a:p>
            <a:r>
              <a:rPr lang="en-US" sz="2400" b="1" dirty="0" smtClean="0">
                <a:solidFill>
                  <a:schemeClr val="tx1">
                    <a:lumMod val="75000"/>
                    <a:lumOff val="25000"/>
                  </a:schemeClr>
                </a:solidFill>
              </a:rPr>
              <a:t>Microsoft Summer School</a:t>
            </a:r>
          </a:p>
          <a:p>
            <a:r>
              <a:rPr lang="en-US" sz="2800" b="1" i="1" dirty="0">
                <a:solidFill>
                  <a:schemeClr val="tx1">
                    <a:lumMod val="75000"/>
                    <a:lumOff val="25000"/>
                  </a:schemeClr>
                </a:solidFill>
              </a:rPr>
              <a:t>Doing Research in the Cloud</a:t>
            </a:r>
            <a:endParaRPr lang="en-US" sz="2800" b="1" i="1" dirty="0" smtClean="0">
              <a:solidFill>
                <a:schemeClr val="tx1">
                  <a:lumMod val="75000"/>
                  <a:lumOff val="25000"/>
                </a:schemeClr>
              </a:solidFill>
            </a:endParaRPr>
          </a:p>
          <a:p>
            <a:r>
              <a:rPr lang="en-US" sz="2400" b="1" dirty="0" smtClean="0">
                <a:solidFill>
                  <a:schemeClr val="tx1">
                    <a:lumMod val="75000"/>
                    <a:lumOff val="25000"/>
                  </a:schemeClr>
                </a:solidFill>
              </a:rPr>
              <a:t>Moscow State University</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August 1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65632"/>
          </a:xfrm>
        </p:spPr>
        <p:txBody>
          <a:bodyPr/>
          <a:lstStyle/>
          <a:p>
            <a:r>
              <a:rPr lang="en-US" b="1" dirty="0" smtClean="0">
                <a:latin typeface="+mn-lt"/>
              </a:rPr>
              <a:t>What is Data Science?</a:t>
            </a:r>
            <a:endParaRPr lang="en-US" b="1" dirty="0">
              <a:latin typeface="+mn-lt"/>
            </a:endParaRPr>
          </a:p>
        </p:txBody>
      </p:sp>
      <p:sp>
        <p:nvSpPr>
          <p:cNvPr id="3" name="Content Placeholder 2"/>
          <p:cNvSpPr>
            <a:spLocks noGrp="1"/>
          </p:cNvSpPr>
          <p:nvPr>
            <p:ph idx="1"/>
          </p:nvPr>
        </p:nvSpPr>
        <p:spPr>
          <a:xfrm>
            <a:off x="0" y="865632"/>
            <a:ext cx="9144000" cy="5992367"/>
          </a:xfrm>
        </p:spPr>
        <p:txBody>
          <a:bodyPr>
            <a:normAutofit fontScale="85000" lnSpcReduction="20000"/>
          </a:bodyPr>
          <a:lstStyle/>
          <a:p>
            <a:r>
              <a:rPr lang="en-US" dirty="0" smtClean="0"/>
              <a:t>I was impressed by number of NIST working group members who were self declared data scientists</a:t>
            </a:r>
          </a:p>
          <a:p>
            <a:r>
              <a:rPr lang="en-US" dirty="0" smtClean="0"/>
              <a:t>I was also impressed by universal adoption by participants of Apache technologies – see later</a:t>
            </a:r>
          </a:p>
          <a:p>
            <a:r>
              <a:rPr lang="en-US" dirty="0" smtClean="0"/>
              <a:t>McKinsey says there are lots of jobs (1.65M by 2018 in USA) but that’s not enough! Is this a field – what is it and what is its core?</a:t>
            </a:r>
          </a:p>
          <a:p>
            <a:pPr marL="228600" lvl="1">
              <a:spcBef>
                <a:spcPts val="1000"/>
              </a:spcBef>
            </a:pPr>
            <a:r>
              <a:rPr lang="en-US" sz="2800" dirty="0" smtClean="0"/>
              <a:t>The emergence of the 4</a:t>
            </a:r>
            <a:r>
              <a:rPr lang="en-US" sz="2800" baseline="30000" dirty="0" smtClean="0"/>
              <a:t>th</a:t>
            </a:r>
            <a:r>
              <a:rPr lang="en-US" sz="2800" dirty="0" smtClean="0"/>
              <a:t> or data driven paradigm of science illustrates significance - </a:t>
            </a:r>
            <a:r>
              <a:rPr lang="en-US" sz="2800" dirty="0">
                <a:hlinkClick r:id="rId2"/>
              </a:rPr>
              <a:t>http://research.microsoft.com/en-us/collaboration/fourthparadigm/</a:t>
            </a:r>
            <a:r>
              <a:rPr lang="en-US" sz="2800" dirty="0"/>
              <a:t>  </a:t>
            </a:r>
          </a:p>
          <a:p>
            <a:pPr lvl="1"/>
            <a:r>
              <a:rPr lang="en-US" dirty="0" smtClean="0"/>
              <a:t>Discovery is guided by data rather than by a model</a:t>
            </a:r>
          </a:p>
          <a:p>
            <a:pPr lvl="1"/>
            <a:r>
              <a:rPr lang="en-US" dirty="0" smtClean="0"/>
              <a:t>The End of (traditional) science </a:t>
            </a:r>
            <a:r>
              <a:rPr lang="en-US" dirty="0">
                <a:hlinkClick r:id="rId3"/>
              </a:rPr>
              <a:t>http://</a:t>
            </a:r>
            <a:r>
              <a:rPr lang="en-US" dirty="0" smtClean="0">
                <a:hlinkClick r:id="rId3"/>
              </a:rPr>
              <a:t>www.wired.com/wired/issue/16-07</a:t>
            </a:r>
            <a:r>
              <a:rPr lang="en-US" dirty="0" smtClean="0"/>
              <a:t> is famous here</a:t>
            </a:r>
          </a:p>
          <a:p>
            <a:r>
              <a:rPr lang="en-US" dirty="0" smtClean="0"/>
              <a:t>Another example is recommender systems in Netflix, e-commerce etc. where pure data (user ratings of movies or products) allows an empirical prediction of what users like</a:t>
            </a:r>
          </a:p>
        </p:txBody>
      </p:sp>
    </p:spTree>
    <p:extLst>
      <p:ext uri="{BB962C8B-B14F-4D97-AF65-F5344CB8AC3E}">
        <p14:creationId xmlns:p14="http://schemas.microsoft.com/office/powerpoint/2010/main" val="145850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ired.com/images/article/magazine/1607/1607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 y="13252"/>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67" y="19878"/>
            <a:ext cx="8517268" cy="400110"/>
          </a:xfrm>
          <a:prstGeom prst="rect">
            <a:avLst/>
          </a:prstGeom>
        </p:spPr>
        <p:txBody>
          <a:bodyPr wrap="none">
            <a:spAutoFit/>
          </a:bodyPr>
          <a:lstStyle/>
          <a:p>
            <a:r>
              <a:rPr lang="en-US" sz="2000" b="1" dirty="0">
                <a:solidFill>
                  <a:prstClr val="black"/>
                </a:solidFill>
                <a:hlinkClick r:id="rId3"/>
              </a:rPr>
              <a:t>http://</a:t>
            </a:r>
            <a:r>
              <a:rPr lang="en-US" sz="2000" b="1" dirty="0" smtClean="0">
                <a:solidFill>
                  <a:prstClr val="black"/>
                </a:solidFill>
                <a:hlinkClick r:id="rId3"/>
              </a:rPr>
              <a:t>www.wired.com/wired/issue/16-07</a:t>
            </a:r>
            <a:r>
              <a:rPr lang="en-US" sz="2000" b="1" dirty="0" smtClean="0">
                <a:solidFill>
                  <a:prstClr val="black"/>
                </a:solidFill>
              </a:rPr>
              <a:t>                                   September 2008</a:t>
            </a:r>
            <a:endParaRPr lang="en-US" sz="2000" b="1" dirty="0">
              <a:solidFill>
                <a:prstClr val="black"/>
              </a:solidFill>
            </a:endParaRPr>
          </a:p>
        </p:txBody>
      </p:sp>
    </p:spTree>
    <p:extLst>
      <p:ext uri="{BB962C8B-B14F-4D97-AF65-F5344CB8AC3E}">
        <p14:creationId xmlns:p14="http://schemas.microsoft.com/office/powerpoint/2010/main" val="763244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423" y="121322"/>
            <a:ext cx="5205819" cy="810846"/>
          </a:xfrm>
        </p:spPr>
        <p:txBody>
          <a:bodyPr>
            <a:normAutofit/>
          </a:bodyPr>
          <a:lstStyle/>
          <a:p>
            <a:r>
              <a:rPr lang="en-US" sz="3600" b="1" dirty="0" smtClean="0"/>
              <a:t>Data Science Definition</a:t>
            </a:r>
            <a:endParaRPr lang="en-US" sz="3200" b="1" dirty="0"/>
          </a:p>
        </p:txBody>
      </p:sp>
      <p:sp>
        <p:nvSpPr>
          <p:cNvPr id="3" name="Content Placeholder 2"/>
          <p:cNvSpPr>
            <a:spLocks noGrp="1"/>
          </p:cNvSpPr>
          <p:nvPr>
            <p:ph idx="1"/>
          </p:nvPr>
        </p:nvSpPr>
        <p:spPr>
          <a:xfrm>
            <a:off x="0" y="1066032"/>
            <a:ext cx="9048750" cy="1163602"/>
          </a:xfrm>
        </p:spPr>
        <p:txBody>
          <a:bodyPr>
            <a:normAutofit fontScale="85000" lnSpcReduction="20000"/>
          </a:bodyPr>
          <a:lstStyle/>
          <a:p>
            <a:r>
              <a:rPr lang="en-US" b="1" dirty="0" smtClean="0">
                <a:solidFill>
                  <a:srgbClr val="782F40"/>
                </a:solidFill>
              </a:rPr>
              <a:t>Data Science </a:t>
            </a:r>
            <a:r>
              <a:rPr lang="en-US" dirty="0" smtClean="0"/>
              <a:t>is the extraction of actionable knowledge directly from data through a process of discovery, hypothesis, and analytical hypothesis analysis.</a:t>
            </a: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472" y="2051415"/>
            <a:ext cx="4855088" cy="4037206"/>
          </a:xfrm>
          <a:prstGeom prst="rect">
            <a:avLst/>
          </a:prstGeom>
        </p:spPr>
      </p:pic>
      <p:sp>
        <p:nvSpPr>
          <p:cNvPr id="7" name="Slide Number Placeholder 6"/>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sp>
        <p:nvSpPr>
          <p:cNvPr id="8" name="Content Placeholder 2"/>
          <p:cNvSpPr txBox="1">
            <a:spLocks/>
          </p:cNvSpPr>
          <p:nvPr/>
        </p:nvSpPr>
        <p:spPr>
          <a:xfrm>
            <a:off x="166779" y="2327460"/>
            <a:ext cx="3635914" cy="4114800"/>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dirty="0" smtClean="0">
                <a:solidFill>
                  <a:prstClr val="black"/>
                </a:solidFill>
              </a:rPr>
              <a:t>A </a:t>
            </a:r>
            <a:r>
              <a:rPr b="1" dirty="0" smtClean="0">
                <a:solidFill>
                  <a:srgbClr val="782F40"/>
                </a:solidFill>
              </a:rPr>
              <a:t>Data Scientist </a:t>
            </a:r>
            <a:r>
              <a:rPr dirty="0" smtClean="0">
                <a:solidFill>
                  <a:prstClr val="black"/>
                </a:solidFill>
              </a:rPr>
              <a:t>is a practitioner who has sufficient knowledge of the overlapping regimes of expertise in business needs, domain knowledge, analytical skills and programming expertise to manage the end-to-end scientific method process through each stage in the big data lifecycle.</a:t>
            </a:r>
          </a:p>
          <a:p>
            <a:pPr>
              <a:buClr>
                <a:srgbClr val="006BB5"/>
              </a:buClr>
            </a:pPr>
            <a:endParaRPr dirty="0">
              <a:solidFill>
                <a:prstClr val="black"/>
              </a:solidFill>
            </a:endParaRPr>
          </a:p>
        </p:txBody>
      </p:sp>
    </p:spTree>
    <p:extLst>
      <p:ext uri="{BB962C8B-B14F-4D97-AF65-F5344CB8AC3E}">
        <p14:creationId xmlns:p14="http://schemas.microsoft.com/office/powerpoint/2010/main" val="1971276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pPr/>
              <a:t>13</a:t>
            </a:fld>
            <a:endParaRPr lang="en-US" dirty="0"/>
          </a:p>
        </p:txBody>
      </p:sp>
      <p:grpSp>
        <p:nvGrpSpPr>
          <p:cNvPr id="5" name="Group 4"/>
          <p:cNvGrpSpPr/>
          <p:nvPr/>
        </p:nvGrpSpPr>
        <p:grpSpPr>
          <a:xfrm>
            <a:off x="43687" y="566057"/>
            <a:ext cx="9116104" cy="6291943"/>
            <a:chOff x="27896" y="0"/>
            <a:chExt cx="9116104" cy="6291943"/>
          </a:xfrm>
        </p:grpSpPr>
        <p:sp>
          <p:nvSpPr>
            <p:cNvPr id="3" name="Rectangle 2"/>
            <p:cNvSpPr/>
            <p:nvPr/>
          </p:nvSpPr>
          <p:spPr>
            <a:xfrm>
              <a:off x="43687" y="0"/>
              <a:ext cx="9100313" cy="629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24670" y="316247"/>
              <a:ext cx="8780843" cy="5814393"/>
              <a:chOff x="227324" y="441508"/>
              <a:chExt cx="8780843" cy="5814393"/>
            </a:xfrm>
          </p:grpSpPr>
          <p:grpSp>
            <p:nvGrpSpPr>
              <p:cNvPr id="74" name="Group 73"/>
              <p:cNvGrpSpPr/>
              <p:nvPr/>
            </p:nvGrpSpPr>
            <p:grpSpPr>
              <a:xfrm>
                <a:off x="397565" y="998099"/>
                <a:ext cx="8110954" cy="5257802"/>
                <a:chOff x="397565" y="1132849"/>
                <a:chExt cx="8110954" cy="5257802"/>
              </a:xfrm>
            </p:grpSpPr>
            <p:sp>
              <p:nvSpPr>
                <p:cNvPr id="75" name="Rounded Rectangle 74"/>
                <p:cNvSpPr/>
                <p:nvPr/>
              </p:nvSpPr>
              <p:spPr>
                <a:xfrm rot="16200000">
                  <a:off x="1807264" y="-276850"/>
                  <a:ext cx="5257802" cy="8077200"/>
                </a:xfrm>
                <a:prstGeom prst="roundRect">
                  <a:avLst/>
                </a:prstGeom>
                <a:solidFill>
                  <a:srgbClr val="E9CE6D"/>
                </a:solidFill>
                <a:ln>
                  <a:noFill/>
                  <a:prstDash val="dash"/>
                </a:ln>
                <a:effectLst>
                  <a:outerShdw blurRad="228600" dist="38100" dir="19320000" algn="b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6" name="TextBox 75"/>
                <p:cNvSpPr txBox="1"/>
                <p:nvPr/>
              </p:nvSpPr>
              <p:spPr>
                <a:xfrm rot="16200000">
                  <a:off x="7046654" y="4395385"/>
                  <a:ext cx="2585175" cy="338554"/>
                </a:xfrm>
                <a:prstGeom prst="rect">
                  <a:avLst/>
                </a:prstGeom>
                <a:noFill/>
              </p:spPr>
              <p:txBody>
                <a:bodyPr wrap="square" rtlCol="0">
                  <a:spAutoFit/>
                </a:bodyPr>
                <a:lstStyle/>
                <a:p>
                  <a:r>
                    <a:rPr lang="en-US" sz="1600" b="1" spc="300" dirty="0" smtClean="0">
                      <a:solidFill>
                        <a:schemeClr val="bg1"/>
                      </a:solidFill>
                    </a:rPr>
                    <a:t>Management</a:t>
                  </a:r>
                  <a:endParaRPr lang="en-US" sz="1600" b="1" spc="300" dirty="0">
                    <a:solidFill>
                      <a:schemeClr val="bg1"/>
                    </a:solidFill>
                  </a:endParaRPr>
                </a:p>
              </p:txBody>
            </p:sp>
          </p:grpSp>
          <p:grpSp>
            <p:nvGrpSpPr>
              <p:cNvPr id="77" name="Group 76"/>
              <p:cNvGrpSpPr/>
              <p:nvPr/>
            </p:nvGrpSpPr>
            <p:grpSpPr>
              <a:xfrm>
                <a:off x="227324" y="885457"/>
                <a:ext cx="8018839" cy="5257798"/>
                <a:chOff x="227324" y="1020207"/>
                <a:chExt cx="8018839" cy="5257798"/>
              </a:xfrm>
            </p:grpSpPr>
            <p:sp>
              <p:nvSpPr>
                <p:cNvPr id="78" name="Rounded Rectangle 77"/>
                <p:cNvSpPr/>
                <p:nvPr/>
              </p:nvSpPr>
              <p:spPr>
                <a:xfrm rot="16200000">
                  <a:off x="1607845" y="-360314"/>
                  <a:ext cx="5257798" cy="8018839"/>
                </a:xfrm>
                <a:prstGeom prst="roundRect">
                  <a:avLst/>
                </a:prstGeom>
                <a:solidFill>
                  <a:srgbClr val="A3CFFF">
                    <a:alpha val="60000"/>
                  </a:srgbClr>
                </a:solidFill>
                <a:ln>
                  <a:noFill/>
                  <a:prstDash val="dash"/>
                </a:ln>
                <a:effectLst>
                  <a:outerShdw blurRad="228600" dist="38100" dir="19320000" algn="bl" rotWithShape="0">
                    <a:schemeClr val="accent2">
                      <a:lumMod val="90000"/>
                      <a:lumOff val="1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9" name="TextBox 78"/>
                <p:cNvSpPr txBox="1"/>
                <p:nvPr/>
              </p:nvSpPr>
              <p:spPr>
                <a:xfrm rot="16200000">
                  <a:off x="6741854" y="4389761"/>
                  <a:ext cx="2585175" cy="338554"/>
                </a:xfrm>
                <a:prstGeom prst="rect">
                  <a:avLst/>
                </a:prstGeom>
                <a:noFill/>
              </p:spPr>
              <p:txBody>
                <a:bodyPr wrap="square" rtlCol="0">
                  <a:spAutoFit/>
                </a:bodyPr>
                <a:lstStyle/>
                <a:p>
                  <a:r>
                    <a:rPr lang="en-US" sz="1600" b="1" spc="300" dirty="0" smtClean="0">
                      <a:solidFill>
                        <a:schemeClr val="bg1"/>
                      </a:solidFill>
                    </a:rPr>
                    <a:t>Security &amp; Privacy</a:t>
                  </a:r>
                  <a:endParaRPr lang="en-US" sz="1600" b="1" spc="300" dirty="0">
                    <a:solidFill>
                      <a:schemeClr val="bg1"/>
                    </a:solidFill>
                  </a:endParaRPr>
                </a:p>
              </p:txBody>
            </p:sp>
          </p:grpSp>
          <p:sp>
            <p:nvSpPr>
              <p:cNvPr id="13" name="Chevron 12"/>
              <p:cNvSpPr/>
              <p:nvPr/>
            </p:nvSpPr>
            <p:spPr>
              <a:xfrm>
                <a:off x="473764" y="476304"/>
                <a:ext cx="7696199" cy="270004"/>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ounded Rectangle 15"/>
              <p:cNvSpPr/>
              <p:nvPr/>
            </p:nvSpPr>
            <p:spPr>
              <a:xfrm flipH="1">
                <a:off x="1494445" y="1659651"/>
                <a:ext cx="5608716" cy="1282313"/>
              </a:xfrm>
              <a:prstGeom prst="roundRect">
                <a:avLst>
                  <a:gd name="adj" fmla="val 5649"/>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8726" y="1607701"/>
                <a:ext cx="5525907" cy="307777"/>
              </a:xfrm>
              <a:prstGeom prst="rect">
                <a:avLst/>
              </a:prstGeom>
              <a:noFill/>
            </p:spPr>
            <p:txBody>
              <a:bodyPr wrap="square" rtlCol="0">
                <a:spAutoFit/>
              </a:bodyPr>
              <a:lstStyle/>
              <a:p>
                <a:r>
                  <a:rPr lang="en-US" sz="1400" b="1" dirty="0" smtClean="0"/>
                  <a:t>Big Data Application Provider</a:t>
                </a:r>
                <a:endParaRPr lang="en-US" sz="1400" b="1" dirty="0"/>
              </a:p>
            </p:txBody>
          </p:sp>
          <p:sp>
            <p:nvSpPr>
              <p:cNvPr id="18" name="Rounded Rectangle 17"/>
              <p:cNvSpPr/>
              <p:nvPr/>
            </p:nvSpPr>
            <p:spPr>
              <a:xfrm flipH="1">
                <a:off x="4969560" y="2232881"/>
                <a:ext cx="1033677" cy="578286"/>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Visualization</a:t>
                </a:r>
                <a:endParaRPr lang="en-US" sz="1400" b="1" dirty="0">
                  <a:solidFill>
                    <a:schemeClr val="tx1"/>
                  </a:solidFill>
                </a:endParaRPr>
              </a:p>
            </p:txBody>
          </p:sp>
          <p:sp>
            <p:nvSpPr>
              <p:cNvPr id="19" name="Rounded Rectangle 18"/>
              <p:cNvSpPr/>
              <p:nvPr/>
            </p:nvSpPr>
            <p:spPr>
              <a:xfrm>
                <a:off x="6143230" y="2533815"/>
                <a:ext cx="883734" cy="28583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Access</a:t>
                </a:r>
                <a:endParaRPr lang="en-US" sz="1400" b="1" dirty="0">
                  <a:solidFill>
                    <a:schemeClr val="tx1"/>
                  </a:solidFill>
                </a:endParaRPr>
              </a:p>
            </p:txBody>
          </p:sp>
          <p:sp>
            <p:nvSpPr>
              <p:cNvPr id="20" name="Rounded Rectangle 19"/>
              <p:cNvSpPr/>
              <p:nvPr/>
            </p:nvSpPr>
            <p:spPr>
              <a:xfrm flipH="1">
                <a:off x="3896306" y="1915477"/>
                <a:ext cx="920858" cy="91438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Analytics</a:t>
                </a:r>
                <a:endParaRPr lang="en-US" sz="1400" b="1" dirty="0">
                  <a:solidFill>
                    <a:schemeClr val="tx1"/>
                  </a:solidFill>
                </a:endParaRPr>
              </a:p>
            </p:txBody>
          </p:sp>
          <p:sp>
            <p:nvSpPr>
              <p:cNvPr id="21" name="Rounded Rectangle 20"/>
              <p:cNvSpPr/>
              <p:nvPr/>
            </p:nvSpPr>
            <p:spPr>
              <a:xfrm flipH="1">
                <a:off x="2822966" y="2235074"/>
                <a:ext cx="927393" cy="594783"/>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err="1" smtClean="0">
                    <a:solidFill>
                      <a:schemeClr val="tx1"/>
                    </a:solidFill>
                  </a:rPr>
                  <a:t>Curation</a:t>
                </a:r>
                <a:r>
                  <a:rPr lang="en-US" sz="1400" b="1" dirty="0" smtClean="0">
                    <a:solidFill>
                      <a:schemeClr val="tx1"/>
                    </a:solidFill>
                  </a:rPr>
                  <a:t> </a:t>
                </a:r>
                <a:endParaRPr lang="en-US" sz="1400" b="1" dirty="0">
                  <a:solidFill>
                    <a:schemeClr val="tx1"/>
                  </a:solidFill>
                </a:endParaRPr>
              </a:p>
            </p:txBody>
          </p:sp>
          <p:sp>
            <p:nvSpPr>
              <p:cNvPr id="22" name="Rounded Rectangle 21"/>
              <p:cNvSpPr/>
              <p:nvPr/>
            </p:nvSpPr>
            <p:spPr>
              <a:xfrm>
                <a:off x="1616763" y="2522100"/>
                <a:ext cx="1047976" cy="29754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Collection</a:t>
                </a:r>
                <a:endParaRPr lang="en-US" sz="1400" b="1" dirty="0">
                  <a:solidFill>
                    <a:schemeClr val="tx1"/>
                  </a:solidFill>
                </a:endParaRPr>
              </a:p>
            </p:txBody>
          </p:sp>
          <p:sp>
            <p:nvSpPr>
              <p:cNvPr id="23" name="Rounded Rectangle 22"/>
              <p:cNvSpPr/>
              <p:nvPr/>
            </p:nvSpPr>
            <p:spPr>
              <a:xfrm flipH="1">
                <a:off x="1494444" y="1074299"/>
                <a:ext cx="5608716" cy="37139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05542" y="1083392"/>
                <a:ext cx="2254566" cy="307777"/>
              </a:xfrm>
              <a:prstGeom prst="rect">
                <a:avLst/>
              </a:prstGeom>
              <a:noFill/>
            </p:spPr>
            <p:txBody>
              <a:bodyPr wrap="square" rtlCol="0">
                <a:spAutoFit/>
              </a:bodyPr>
              <a:lstStyle/>
              <a:p>
                <a:pPr algn="ctr"/>
                <a:r>
                  <a:rPr lang="en-US" sz="1400" b="1" dirty="0" smtClean="0"/>
                  <a:t>System Orchestrator</a:t>
                </a:r>
                <a:endParaRPr lang="en-US" sz="1400" b="1" dirty="0"/>
              </a:p>
            </p:txBody>
          </p:sp>
          <p:cxnSp>
            <p:nvCxnSpPr>
              <p:cNvPr id="25" name="Straight Arrow Connector 24"/>
              <p:cNvCxnSpPr>
                <a:stCxn id="23" idx="2"/>
              </p:cNvCxnSpPr>
              <p:nvPr/>
            </p:nvCxnSpPr>
            <p:spPr>
              <a:xfrm>
                <a:off x="4298802" y="1445694"/>
                <a:ext cx="2" cy="214010"/>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03164" y="2285407"/>
                <a:ext cx="504156" cy="4127"/>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015803" y="2286167"/>
                <a:ext cx="478641" cy="1"/>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rot="5400000">
                <a:off x="1131419" y="2381916"/>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1" name="Down Arrow 30"/>
              <p:cNvSpPr/>
              <p:nvPr/>
            </p:nvSpPr>
            <p:spPr>
              <a:xfrm rot="5400000">
                <a:off x="1134062" y="2636588"/>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2" name="Up Arrow 31"/>
              <p:cNvSpPr/>
              <p:nvPr/>
            </p:nvSpPr>
            <p:spPr>
              <a:xfrm rot="5400000">
                <a:off x="7235768" y="2378593"/>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3" name="Down Arrow 32"/>
              <p:cNvSpPr/>
              <p:nvPr/>
            </p:nvSpPr>
            <p:spPr>
              <a:xfrm rot="5400000">
                <a:off x="7238411" y="2633265"/>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4" name="Chevron 33"/>
              <p:cNvSpPr/>
              <p:nvPr/>
            </p:nvSpPr>
            <p:spPr>
              <a:xfrm rot="16200000">
                <a:off x="6370817" y="3440599"/>
                <a:ext cx="5003652" cy="271049"/>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2270331" y="441508"/>
                <a:ext cx="3848694" cy="351641"/>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INFORMATION VALUE CHAIN</a:t>
                </a:r>
                <a:endParaRPr lang="en-US" b="1" spc="300"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rot="16200000">
                <a:off x="7630271" y="3671393"/>
                <a:ext cx="2393912" cy="247726"/>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IT VALUE CHAIN</a:t>
                </a:r>
                <a:endParaRPr lang="en-US" b="1" spc="300" dirty="0">
                  <a:solidFill>
                    <a:schemeClr val="bg1"/>
                  </a:solidFill>
                  <a:effectLst>
                    <a:outerShdw blurRad="38100" dist="38100" dir="2700000" algn="tl">
                      <a:srgbClr val="000000">
                        <a:alpha val="43137"/>
                      </a:srgbClr>
                    </a:outerShdw>
                  </a:effectLst>
                </a:endParaRPr>
              </a:p>
            </p:txBody>
          </p:sp>
          <p:sp>
            <p:nvSpPr>
              <p:cNvPr id="37" name="Rounded Rectangle 36"/>
              <p:cNvSpPr/>
              <p:nvPr/>
            </p:nvSpPr>
            <p:spPr>
              <a:xfrm flipH="1">
                <a:off x="1616763" y="1876316"/>
                <a:ext cx="5410200" cy="267835"/>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8" name="Rounded Rectangle 37"/>
              <p:cNvSpPr/>
              <p:nvPr/>
            </p:nvSpPr>
            <p:spPr>
              <a:xfrm flipH="1">
                <a:off x="4969556" y="2217301"/>
                <a:ext cx="2057405" cy="238764"/>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9" name="Rounded Rectangle 38"/>
              <p:cNvSpPr/>
              <p:nvPr/>
            </p:nvSpPr>
            <p:spPr>
              <a:xfrm flipH="1">
                <a:off x="1610308" y="2217300"/>
                <a:ext cx="2140055" cy="23645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40" name="Rounded Rectangle 39"/>
              <p:cNvSpPr/>
              <p:nvPr/>
            </p:nvSpPr>
            <p:spPr>
              <a:xfrm rot="16200000">
                <a:off x="7172597" y="2134333"/>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1" name="Rounded Rectangle 40"/>
              <p:cNvSpPr/>
              <p:nvPr/>
            </p:nvSpPr>
            <p:spPr>
              <a:xfrm rot="16200000">
                <a:off x="7096397" y="219482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2" name="Rounded Rectangle 41"/>
              <p:cNvSpPr/>
              <p:nvPr/>
            </p:nvSpPr>
            <p:spPr>
              <a:xfrm rot="16200000">
                <a:off x="7020194" y="224677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Consumer</a:t>
                </a:r>
                <a:endParaRPr lang="en-US" sz="1400" b="1" dirty="0">
                  <a:solidFill>
                    <a:schemeClr val="tx1"/>
                  </a:solidFill>
                </a:endParaRPr>
              </a:p>
            </p:txBody>
          </p:sp>
          <p:sp>
            <p:nvSpPr>
              <p:cNvPr id="43" name="Rounded Rectangle 42"/>
              <p:cNvSpPr/>
              <p:nvPr/>
            </p:nvSpPr>
            <p:spPr>
              <a:xfrm rot="16200000">
                <a:off x="61341" y="2119000"/>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4" name="Rounded Rectangle 43"/>
              <p:cNvSpPr/>
              <p:nvPr/>
            </p:nvSpPr>
            <p:spPr>
              <a:xfrm rot="16200000">
                <a:off x="-14859" y="21858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5" name="Rounded Rectangle 44"/>
              <p:cNvSpPr/>
              <p:nvPr/>
            </p:nvSpPr>
            <p:spPr>
              <a:xfrm rot="16200000">
                <a:off x="-91059" y="22620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Provider</a:t>
                </a:r>
                <a:endParaRPr lang="en-US" sz="1400" b="1" dirty="0">
                  <a:solidFill>
                    <a:schemeClr val="tx1"/>
                  </a:solidFill>
                </a:endParaRPr>
              </a:p>
            </p:txBody>
          </p:sp>
          <p:sp>
            <p:nvSpPr>
              <p:cNvPr id="46" name="Rounded Rectangle 45"/>
              <p:cNvSpPr/>
              <p:nvPr/>
            </p:nvSpPr>
            <p:spPr>
              <a:xfrm>
                <a:off x="1647257" y="3151393"/>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1553758" y="325796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ounded Rectangle 47"/>
              <p:cNvSpPr/>
              <p:nvPr/>
            </p:nvSpPr>
            <p:spPr>
              <a:xfrm>
                <a:off x="1464364" y="337035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ounded Rectangle 48"/>
              <p:cNvSpPr/>
              <p:nvPr/>
            </p:nvSpPr>
            <p:spPr>
              <a:xfrm>
                <a:off x="1499993" y="3417104"/>
                <a:ext cx="5526971" cy="2601616"/>
              </a:xfrm>
              <a:prstGeom prst="roundRect">
                <a:avLst>
                  <a:gd name="adj" fmla="val 479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flipH="1">
                <a:off x="1570648" y="5029031"/>
                <a:ext cx="5380116" cy="67375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flipH="1">
                <a:off x="1570648" y="3596826"/>
                <a:ext cx="5380116" cy="68475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flipH="1">
                <a:off x="1570648" y="4322575"/>
                <a:ext cx="5380116" cy="665259"/>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6200000" flipH="1">
                <a:off x="1881075" y="5247993"/>
                <a:ext cx="434092" cy="395436"/>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4" name="Rounded Rectangle 53"/>
              <p:cNvSpPr/>
              <p:nvPr/>
            </p:nvSpPr>
            <p:spPr>
              <a:xfrm flipH="1">
                <a:off x="1900403" y="5225788"/>
                <a:ext cx="4144170" cy="19976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a:t>
                </a:r>
                <a:r>
                  <a:rPr lang="en-US" sz="1200" b="1" dirty="0" smtClean="0">
                    <a:solidFill>
                      <a:schemeClr val="tx1"/>
                    </a:solidFill>
                  </a:rPr>
                  <a:t>Scalable (VM clusters)</a:t>
                </a:r>
                <a:endParaRPr lang="en-US" sz="1200" b="1" dirty="0">
                  <a:solidFill>
                    <a:schemeClr val="tx1"/>
                  </a:solidFill>
                </a:endParaRPr>
              </a:p>
            </p:txBody>
          </p:sp>
          <p:sp>
            <p:nvSpPr>
              <p:cNvPr id="55" name="Rounded Rectangle 54"/>
              <p:cNvSpPr/>
              <p:nvPr/>
            </p:nvSpPr>
            <p:spPr>
              <a:xfrm rot="16200000" flipH="1">
                <a:off x="6118365" y="5244163"/>
                <a:ext cx="432191" cy="39544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Rounded Rectangle 55"/>
              <p:cNvSpPr/>
              <p:nvPr/>
            </p:nvSpPr>
            <p:spPr>
              <a:xfrm flipH="1">
                <a:off x="2404408" y="5470292"/>
                <a:ext cx="4116601" cy="185553"/>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57" name="Rounded Rectangle 56"/>
              <p:cNvSpPr/>
              <p:nvPr/>
            </p:nvSpPr>
            <p:spPr>
              <a:xfrm rot="16200000" flipH="1">
                <a:off x="1888326" y="4537122"/>
                <a:ext cx="434092"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ounded Rectangle 57"/>
              <p:cNvSpPr/>
              <p:nvPr/>
            </p:nvSpPr>
            <p:spPr>
              <a:xfrm flipH="1">
                <a:off x="1907654" y="4504465"/>
                <a:ext cx="4144172" cy="199764"/>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Scalable</a:t>
                </a:r>
                <a:endParaRPr lang="en-US" sz="2000" b="1" dirty="0">
                  <a:solidFill>
                    <a:schemeClr val="tx1"/>
                  </a:solidFill>
                </a:endParaRPr>
              </a:p>
            </p:txBody>
          </p:sp>
          <p:sp>
            <p:nvSpPr>
              <p:cNvPr id="59" name="Rounded Rectangle 58"/>
              <p:cNvSpPr/>
              <p:nvPr/>
            </p:nvSpPr>
            <p:spPr>
              <a:xfrm rot="16200000" flipH="1">
                <a:off x="6122097" y="4522842"/>
                <a:ext cx="432190"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Rounded Rectangle 59"/>
              <p:cNvSpPr/>
              <p:nvPr/>
            </p:nvSpPr>
            <p:spPr>
              <a:xfrm flipH="1">
                <a:off x="2391739" y="4746264"/>
                <a:ext cx="4144172" cy="190391"/>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61" name="Rounded Rectangle 60"/>
              <p:cNvSpPr/>
              <p:nvPr/>
            </p:nvSpPr>
            <p:spPr>
              <a:xfrm rot="16200000" flipH="1">
                <a:off x="1879178" y="3828255"/>
                <a:ext cx="434092"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2" name="Rounded Rectangle 61"/>
              <p:cNvSpPr/>
              <p:nvPr/>
            </p:nvSpPr>
            <p:spPr>
              <a:xfrm flipH="1">
                <a:off x="1898506" y="3800297"/>
                <a:ext cx="4144172" cy="199764"/>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Horizontally Scalable</a:t>
                </a:r>
                <a:endParaRPr lang="en-US" sz="2000" b="1" dirty="0">
                  <a:solidFill>
                    <a:schemeClr val="tx1"/>
                  </a:solidFill>
                </a:endParaRPr>
              </a:p>
            </p:txBody>
          </p:sp>
          <p:sp>
            <p:nvSpPr>
              <p:cNvPr id="63" name="Rounded Rectangle 62"/>
              <p:cNvSpPr/>
              <p:nvPr/>
            </p:nvSpPr>
            <p:spPr>
              <a:xfrm rot="16200000" flipH="1">
                <a:off x="6112949" y="3813975"/>
                <a:ext cx="432190"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4" name="Rounded Rectangle 63"/>
              <p:cNvSpPr/>
              <p:nvPr/>
            </p:nvSpPr>
            <p:spPr>
              <a:xfrm flipH="1">
                <a:off x="2382592" y="4037397"/>
                <a:ext cx="4144172" cy="190391"/>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tx1"/>
                    </a:solidFill>
                  </a:rPr>
                  <a:t>Vertically Scalable</a:t>
                </a:r>
                <a:endParaRPr lang="en-US" sz="1200" b="1" dirty="0">
                  <a:solidFill>
                    <a:schemeClr val="tx1"/>
                  </a:solidFill>
                </a:endParaRPr>
              </a:p>
            </p:txBody>
          </p:sp>
          <p:sp>
            <p:nvSpPr>
              <p:cNvPr id="65" name="TextBox 64"/>
              <p:cNvSpPr txBox="1"/>
              <p:nvPr/>
            </p:nvSpPr>
            <p:spPr>
              <a:xfrm>
                <a:off x="1535463" y="3357323"/>
                <a:ext cx="2748301" cy="307777"/>
              </a:xfrm>
              <a:prstGeom prst="rect">
                <a:avLst/>
              </a:prstGeom>
              <a:noFill/>
            </p:spPr>
            <p:txBody>
              <a:bodyPr wrap="square" rtlCol="0">
                <a:spAutoFit/>
              </a:bodyPr>
              <a:lstStyle/>
              <a:p>
                <a:r>
                  <a:rPr lang="en-US" sz="1400" b="1" dirty="0" smtClean="0"/>
                  <a:t>Big Data Framework Provider</a:t>
                </a:r>
                <a:endParaRPr lang="en-US" sz="1400" b="1" dirty="0"/>
              </a:p>
            </p:txBody>
          </p:sp>
          <p:sp>
            <p:nvSpPr>
              <p:cNvPr id="66" name="TextBox 65"/>
              <p:cNvSpPr txBox="1"/>
              <p:nvPr/>
            </p:nvSpPr>
            <p:spPr>
              <a:xfrm>
                <a:off x="1634436" y="3550115"/>
                <a:ext cx="4914218" cy="276999"/>
              </a:xfrm>
              <a:prstGeom prst="rect">
                <a:avLst/>
              </a:prstGeom>
              <a:noFill/>
            </p:spPr>
            <p:txBody>
              <a:bodyPr wrap="square" rtlCol="0">
                <a:spAutoFit/>
              </a:bodyPr>
              <a:lstStyle/>
              <a:p>
                <a:r>
                  <a:rPr lang="en-US" sz="1200" b="1" dirty="0" smtClean="0"/>
                  <a:t>Processing Frameworks (analytic </a:t>
                </a:r>
                <a:r>
                  <a:rPr lang="en-US" sz="1200" b="1" dirty="0"/>
                  <a:t>tools, etc.)</a:t>
                </a:r>
                <a:r>
                  <a:rPr lang="en-US" sz="1200" b="1" dirty="0" smtClean="0"/>
                  <a:t> </a:t>
                </a:r>
                <a:endParaRPr lang="en-US" sz="1200" b="1" dirty="0"/>
              </a:p>
            </p:txBody>
          </p:sp>
          <p:sp>
            <p:nvSpPr>
              <p:cNvPr id="67" name="TextBox 66"/>
              <p:cNvSpPr txBox="1"/>
              <p:nvPr/>
            </p:nvSpPr>
            <p:spPr>
              <a:xfrm>
                <a:off x="1616764" y="4272888"/>
                <a:ext cx="4914218" cy="276999"/>
              </a:xfrm>
              <a:prstGeom prst="rect">
                <a:avLst/>
              </a:prstGeom>
              <a:noFill/>
            </p:spPr>
            <p:txBody>
              <a:bodyPr wrap="square" rtlCol="0">
                <a:spAutoFit/>
              </a:bodyPr>
              <a:lstStyle/>
              <a:p>
                <a:r>
                  <a:rPr lang="en-US" sz="1200" b="1" dirty="0" smtClean="0"/>
                  <a:t>Platforms (databases, </a:t>
                </a:r>
                <a:r>
                  <a:rPr lang="en-US" sz="1200" b="1" dirty="0"/>
                  <a:t>etc.)</a:t>
                </a:r>
                <a:r>
                  <a:rPr lang="en-US" sz="1200" b="1" dirty="0" smtClean="0"/>
                  <a:t> </a:t>
                </a:r>
                <a:endParaRPr lang="en-US" sz="1200" b="1" dirty="0"/>
              </a:p>
            </p:txBody>
          </p:sp>
          <p:sp>
            <p:nvSpPr>
              <p:cNvPr id="68" name="TextBox 67"/>
              <p:cNvSpPr txBox="1"/>
              <p:nvPr/>
            </p:nvSpPr>
            <p:spPr>
              <a:xfrm>
                <a:off x="1634436" y="4996154"/>
                <a:ext cx="4914218" cy="276999"/>
              </a:xfrm>
              <a:prstGeom prst="rect">
                <a:avLst/>
              </a:prstGeom>
              <a:noFill/>
            </p:spPr>
            <p:txBody>
              <a:bodyPr wrap="square" rtlCol="0">
                <a:spAutoFit/>
              </a:bodyPr>
              <a:lstStyle/>
              <a:p>
                <a:r>
                  <a:rPr lang="en-US" sz="1200" b="1" dirty="0" smtClean="0"/>
                  <a:t>Infrastructures</a:t>
                </a:r>
                <a:endParaRPr lang="en-US" sz="1200" b="1" dirty="0"/>
              </a:p>
            </p:txBody>
          </p:sp>
          <p:sp>
            <p:nvSpPr>
              <p:cNvPr id="69" name="Rounded Rectangle 68"/>
              <p:cNvSpPr/>
              <p:nvPr/>
            </p:nvSpPr>
            <p:spPr>
              <a:xfrm flipH="1">
                <a:off x="1570648" y="5734062"/>
                <a:ext cx="5380116" cy="24288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1616764" y="5730588"/>
                <a:ext cx="4914218" cy="276999"/>
              </a:xfrm>
              <a:prstGeom prst="rect">
                <a:avLst/>
              </a:prstGeom>
              <a:noFill/>
            </p:spPr>
            <p:txBody>
              <a:bodyPr wrap="square" rtlCol="0">
                <a:spAutoFit/>
              </a:bodyPr>
              <a:lstStyle/>
              <a:p>
                <a:r>
                  <a:rPr lang="en-US" sz="1200" b="1" dirty="0" smtClean="0"/>
                  <a:t>Physical and Virtual Resources (networking, computing, etc.)</a:t>
                </a:r>
                <a:endParaRPr lang="en-US" sz="1200" b="1" dirty="0"/>
              </a:p>
            </p:txBody>
          </p:sp>
          <p:cxnSp>
            <p:nvCxnSpPr>
              <p:cNvPr id="71" name="Straight Arrow Connector 70"/>
              <p:cNvCxnSpPr>
                <a:stCxn id="16" idx="2"/>
              </p:cNvCxnSpPr>
              <p:nvPr/>
            </p:nvCxnSpPr>
            <p:spPr>
              <a:xfrm>
                <a:off x="4298803" y="2941964"/>
                <a:ext cx="0" cy="432473"/>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72" name="Left-Right Arrow 71"/>
              <p:cNvSpPr/>
              <p:nvPr/>
            </p:nvSpPr>
            <p:spPr>
              <a:xfrm rot="16200000">
                <a:off x="4333585" y="3029121"/>
                <a:ext cx="419531" cy="242826"/>
              </a:xfrm>
              <a:prstGeom prst="leftRightArrow">
                <a:avLst/>
              </a:prstGeom>
              <a:solidFill>
                <a:schemeClr val="accent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50" dirty="0" smtClean="0"/>
                  <a:t>DATA</a:t>
                </a:r>
                <a:endParaRPr lang="en-US" sz="900" b="1" spc="50" dirty="0"/>
              </a:p>
            </p:txBody>
          </p:sp>
          <p:sp>
            <p:nvSpPr>
              <p:cNvPr id="73" name="Down Arrow 72"/>
              <p:cNvSpPr/>
              <p:nvPr/>
            </p:nvSpPr>
            <p:spPr>
              <a:xfrm>
                <a:off x="4723776" y="2937299"/>
                <a:ext cx="245788" cy="45132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smtClean="0"/>
                  <a:t>SW</a:t>
                </a:r>
                <a:endParaRPr lang="en-US" sz="1050" b="1" dirty="0"/>
              </a:p>
            </p:txBody>
          </p:sp>
        </p:grpSp>
        <p:sp>
          <p:nvSpPr>
            <p:cNvPr id="80" name="TextBox 79"/>
            <p:cNvSpPr txBox="1"/>
            <p:nvPr/>
          </p:nvSpPr>
          <p:spPr>
            <a:xfrm>
              <a:off x="43687" y="3360439"/>
              <a:ext cx="866930" cy="338554"/>
            </a:xfrm>
            <a:prstGeom prst="rect">
              <a:avLst/>
            </a:prstGeom>
            <a:noFill/>
          </p:spPr>
          <p:txBody>
            <a:bodyPr wrap="square" rtlCol="0">
              <a:spAutoFit/>
            </a:bodyPr>
            <a:lstStyle/>
            <a:p>
              <a:r>
                <a:rPr lang="en-US" sz="1600" b="1" dirty="0" smtClean="0">
                  <a:solidFill>
                    <a:srgbClr val="002060"/>
                  </a:solidFill>
                  <a:effectLst>
                    <a:outerShdw blurRad="38100" dist="38100" dir="2700000" algn="tl">
                      <a:srgbClr val="000000">
                        <a:alpha val="43137"/>
                      </a:srgbClr>
                    </a:outerShdw>
                  </a:effectLst>
                </a:rPr>
                <a:t>K E Y :</a:t>
              </a:r>
              <a:endParaRPr lang="en-US" sz="1600" b="1" dirty="0">
                <a:solidFill>
                  <a:srgbClr val="002060"/>
                </a:solidFill>
                <a:effectLst>
                  <a:outerShdw blurRad="38100" dist="38100" dir="2700000" algn="tl">
                    <a:srgbClr val="000000">
                      <a:alpha val="43137"/>
                    </a:srgbClr>
                  </a:outerShdw>
                </a:effectLst>
              </a:endParaRPr>
            </a:p>
          </p:txBody>
        </p:sp>
        <p:sp>
          <p:nvSpPr>
            <p:cNvPr id="81" name="Rectangle 80"/>
            <p:cNvSpPr/>
            <p:nvPr/>
          </p:nvSpPr>
          <p:spPr>
            <a:xfrm>
              <a:off x="27896" y="3317781"/>
              <a:ext cx="1432363" cy="268980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110830" y="5157326"/>
              <a:ext cx="746257" cy="370257"/>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SW</a:t>
              </a:r>
              <a:endParaRPr lang="en-US" sz="1400" b="1" dirty="0"/>
            </a:p>
          </p:txBody>
        </p:sp>
        <p:cxnSp>
          <p:nvCxnSpPr>
            <p:cNvPr id="84" name="Straight Arrow Connector 83"/>
            <p:cNvCxnSpPr/>
            <p:nvPr/>
          </p:nvCxnSpPr>
          <p:spPr>
            <a:xfrm>
              <a:off x="129891" y="3827114"/>
              <a:ext cx="797433" cy="0"/>
            </a:xfrm>
            <a:prstGeom prst="straightConnector1">
              <a:avLst/>
            </a:prstGeom>
            <a:ln w="7302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7634" y="3962514"/>
              <a:ext cx="1143834" cy="276999"/>
            </a:xfrm>
            <a:prstGeom prst="rect">
              <a:avLst/>
            </a:prstGeom>
            <a:noFill/>
          </p:spPr>
          <p:txBody>
            <a:bodyPr wrap="square" rtlCol="0">
              <a:spAutoFit/>
            </a:bodyPr>
            <a:lstStyle/>
            <a:p>
              <a:r>
                <a:rPr lang="en-US" sz="1200" b="1" dirty="0" smtClean="0">
                  <a:solidFill>
                    <a:srgbClr val="002060"/>
                  </a:solidFill>
                </a:rPr>
                <a:t>Service Use</a:t>
              </a:r>
              <a:endParaRPr lang="en-US" sz="1200" b="1" dirty="0">
                <a:solidFill>
                  <a:srgbClr val="002060"/>
                </a:solidFill>
              </a:endParaRPr>
            </a:p>
          </p:txBody>
        </p:sp>
        <p:sp>
          <p:nvSpPr>
            <p:cNvPr id="86" name="TextBox 85"/>
            <p:cNvSpPr txBox="1"/>
            <p:nvPr/>
          </p:nvSpPr>
          <p:spPr>
            <a:xfrm>
              <a:off x="76224" y="4638729"/>
              <a:ext cx="1343704" cy="276999"/>
            </a:xfrm>
            <a:prstGeom prst="rect">
              <a:avLst/>
            </a:prstGeom>
            <a:noFill/>
          </p:spPr>
          <p:txBody>
            <a:bodyPr wrap="square" rtlCol="0">
              <a:spAutoFit/>
            </a:bodyPr>
            <a:lstStyle/>
            <a:p>
              <a:r>
                <a:rPr lang="en-US" sz="1200" b="1" dirty="0" smtClean="0">
                  <a:solidFill>
                    <a:srgbClr val="002060"/>
                  </a:solidFill>
                </a:rPr>
                <a:t>Data Flow</a:t>
              </a:r>
              <a:endParaRPr lang="en-US" sz="1200" b="1" dirty="0">
                <a:solidFill>
                  <a:srgbClr val="002060"/>
                </a:solidFill>
              </a:endParaRPr>
            </a:p>
          </p:txBody>
        </p:sp>
        <p:sp>
          <p:nvSpPr>
            <p:cNvPr id="87" name="TextBox 86"/>
            <p:cNvSpPr txBox="1"/>
            <p:nvPr/>
          </p:nvSpPr>
          <p:spPr>
            <a:xfrm>
              <a:off x="34596" y="5557736"/>
              <a:ext cx="1496104" cy="461665"/>
            </a:xfrm>
            <a:prstGeom prst="rect">
              <a:avLst/>
            </a:prstGeom>
            <a:noFill/>
          </p:spPr>
          <p:txBody>
            <a:bodyPr wrap="square" rtlCol="0">
              <a:spAutoFit/>
            </a:bodyPr>
            <a:lstStyle/>
            <a:p>
              <a:r>
                <a:rPr lang="en-US" sz="1200" b="1" dirty="0" smtClean="0">
                  <a:solidFill>
                    <a:srgbClr val="002060"/>
                  </a:solidFill>
                </a:rPr>
                <a:t>Analytics Tools Transfer</a:t>
              </a:r>
              <a:endParaRPr lang="en-US" sz="1200" b="1" dirty="0">
                <a:solidFill>
                  <a:srgbClr val="002060"/>
                </a:solidFill>
              </a:endParaRPr>
            </a:p>
          </p:txBody>
        </p:sp>
        <p:sp>
          <p:nvSpPr>
            <p:cNvPr id="88" name="Up Arrow 87"/>
            <p:cNvSpPr/>
            <p:nvPr/>
          </p:nvSpPr>
          <p:spPr>
            <a:xfrm rot="5400000">
              <a:off x="342837" y="4136045"/>
              <a:ext cx="327797" cy="637426"/>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grpSp>
      <p:sp>
        <p:nvSpPr>
          <p:cNvPr id="6" name="Title 5"/>
          <p:cNvSpPr>
            <a:spLocks noGrp="1"/>
          </p:cNvSpPr>
          <p:nvPr>
            <p:ph type="title"/>
          </p:nvPr>
        </p:nvSpPr>
        <p:spPr>
          <a:xfrm>
            <a:off x="457200" y="4343"/>
            <a:ext cx="8229600" cy="669798"/>
          </a:xfrm>
        </p:spPr>
        <p:txBody>
          <a:bodyPr>
            <a:normAutofit fontScale="90000"/>
          </a:bodyPr>
          <a:lstStyle/>
          <a:p>
            <a:r>
              <a:rPr lang="en-US" b="1" dirty="0" smtClean="0"/>
              <a:t>NIST Big Data Reference Architecture</a:t>
            </a:r>
            <a:endParaRPr lang="en-US" b="1" dirty="0"/>
          </a:p>
        </p:txBody>
      </p:sp>
    </p:spTree>
    <p:extLst>
      <p:ext uri="{BB962C8B-B14F-4D97-AF65-F5344CB8AC3E}">
        <p14:creationId xmlns:p14="http://schemas.microsoft.com/office/powerpoint/2010/main" val="127156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1" y="475129"/>
            <a:ext cx="8544859" cy="810846"/>
          </a:xfrm>
        </p:spPr>
        <p:txBody>
          <a:bodyPr>
            <a:noAutofit/>
          </a:bodyPr>
          <a:lstStyle/>
          <a:p>
            <a:r>
              <a:rPr lang="en-US" b="1" dirty="0" smtClean="0">
                <a:solidFill>
                  <a:schemeClr val="tx1"/>
                </a:solidFill>
              </a:rPr>
              <a:t>Top 10 Security &amp; Privacy Challenges: Classification</a:t>
            </a:r>
            <a:endParaRPr lang="en-US" b="1" dirty="0">
              <a:solidFill>
                <a:schemeClr val="tx1"/>
              </a:solidFill>
            </a:endParaRPr>
          </a:p>
        </p:txBody>
      </p:sp>
      <p:graphicFrame>
        <p:nvGraphicFramePr>
          <p:cNvPr id="5" name="Content Placeholder 4"/>
          <p:cNvGraphicFramePr>
            <a:graphicFrameLocks noGrp="1"/>
          </p:cNvGraphicFramePr>
          <p:nvPr>
            <p:ph sz="quarter" idx="11"/>
            <p:extLst/>
          </p:nvPr>
        </p:nvGraphicFramePr>
        <p:xfrm>
          <a:off x="457200" y="1828800"/>
          <a:ext cx="8204200"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3"/>
          </p:nvPr>
        </p:nvSpPr>
        <p:spPr/>
        <p:txBody>
          <a:bodyPr/>
          <a:lstStyle/>
          <a:p>
            <a:fld id="{C4B85148-DB98-4269-ACE6-2DF49F9918C9}" type="slidenum">
              <a:rPr lang="en-US" smtClean="0"/>
              <a:pPr/>
              <a:t>14</a:t>
            </a:fld>
            <a:endParaRPr lang="en-US" dirty="0"/>
          </a:p>
        </p:txBody>
      </p:sp>
    </p:spTree>
    <p:extLst>
      <p:ext uri="{BB962C8B-B14F-4D97-AF65-F5344CB8AC3E}">
        <p14:creationId xmlns:p14="http://schemas.microsoft.com/office/powerpoint/2010/main" val="263876467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a:xfrm>
            <a:off x="1371600" y="3895344"/>
            <a:ext cx="6060831" cy="1752600"/>
          </a:xfrm>
        </p:spPr>
        <p:txBody>
          <a:body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1344943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16</a:t>
            </a:fld>
            <a:endParaRPr lang="en-US" dirty="0"/>
          </a:p>
        </p:txBody>
      </p:sp>
    </p:spTree>
    <p:extLst>
      <p:ext uri="{BB962C8B-B14F-4D97-AF65-F5344CB8AC3E}">
        <p14:creationId xmlns:p14="http://schemas.microsoft.com/office/powerpoint/2010/main" val="2942718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rmAutofit fontScale="90000"/>
          </a:bodyPr>
          <a:lstStyle/>
          <a:p>
            <a:pPr algn="ctr"/>
            <a:r>
              <a:rPr lang="en-US" sz="3600" b="1" dirty="0" smtClean="0">
                <a:latin typeface="+mn-lt"/>
              </a:rPr>
              <a:t>51 Detailed Use Cases: </a:t>
            </a:r>
            <a:r>
              <a:rPr lang="en-US" sz="3100" b="1" dirty="0" smtClean="0">
                <a:latin typeface="+mn-lt"/>
              </a:rPr>
              <a:t>Contributed July-September 2013</a:t>
            </a:r>
            <a:br>
              <a:rPr lang="en-US" sz="3100" b="1" dirty="0" smtClean="0">
                <a:latin typeface="+mn-lt"/>
              </a:rPr>
            </a:br>
            <a:r>
              <a:rPr lang="en-US" sz="3100" b="1" dirty="0" smtClean="0">
                <a:latin typeface="+mn-lt"/>
              </a:rPr>
              <a:t>Covers goals, data features such as 3 V’s, software, hardware</a:t>
            </a:r>
            <a:endParaRPr lang="en-US" sz="31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solidFill>
                  <a:srgbClr val="0070C0"/>
                </a:solidFill>
                <a:hlinkClick r:id="rId3"/>
              </a:rPr>
              <a:t>http://bigdatawg.nist.gov/usecases.php</a:t>
            </a:r>
            <a:endParaRPr lang="en-US" sz="1800" u="sng" dirty="0">
              <a:solidFill>
                <a:srgbClr val="0070C0"/>
              </a:solidFill>
            </a:endParaRPr>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17</a:t>
            </a:fld>
            <a:endParaRPr lang="en-US" dirty="0"/>
          </a:p>
        </p:txBody>
      </p:sp>
      <p:sp>
        <p:nvSpPr>
          <p:cNvPr id="4" name="TextBox 3"/>
          <p:cNvSpPr txBox="1"/>
          <p:nvPr/>
        </p:nvSpPr>
        <p:spPr>
          <a:xfrm>
            <a:off x="4834079" y="829865"/>
            <a:ext cx="4048096" cy="830997"/>
          </a:xfrm>
          <a:prstGeom prst="rect">
            <a:avLst/>
          </a:prstGeom>
          <a:noFill/>
        </p:spPr>
        <p:txBody>
          <a:bodyPr wrap="none" rtlCol="0">
            <a:spAutoFit/>
          </a:bodyPr>
          <a:lstStyle/>
          <a:p>
            <a:r>
              <a:rPr lang="en-US" sz="2400" dirty="0" smtClean="0">
                <a:solidFill>
                  <a:srgbClr val="0070C0"/>
                </a:solidFill>
                <a:cs typeface="Times New Roman" panose="02020603050405020304" pitchFamily="18" charset="0"/>
              </a:rPr>
              <a:t>26 Features for each use case</a:t>
            </a:r>
          </a:p>
          <a:p>
            <a:r>
              <a:rPr lang="en-US" sz="2400" dirty="0" smtClean="0">
                <a:solidFill>
                  <a:srgbClr val="0070C0"/>
                </a:solidFill>
                <a:cs typeface="Times New Roman" panose="02020603050405020304" pitchFamily="18" charset="0"/>
              </a:rPr>
              <a:t>                         Biased to science</a:t>
            </a:r>
            <a:endParaRPr lang="en-US" sz="24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603375" y="2158999"/>
          <a:ext cx="5937250" cy="3587752"/>
        </p:xfrm>
        <a:graphic>
          <a:graphicData uri="http://schemas.openxmlformats.org/drawingml/2006/table">
            <a:tbl>
              <a:tblPr firstRow="1" firstCol="1" bandRow="1">
                <a:tableStyleId>{5C22544A-7EE6-4342-B048-85BDC9FD1C3A}</a:tableStyleId>
              </a:tblPr>
              <a:tblGrid>
                <a:gridCol w="909320"/>
                <a:gridCol w="1508760"/>
                <a:gridCol w="1099820"/>
                <a:gridCol w="937260"/>
                <a:gridCol w="1482090"/>
              </a:tblGrid>
              <a:tr h="0">
                <a:tc gridSpan="5">
                  <a:txBody>
                    <a:bodyPr/>
                    <a:lstStyle/>
                    <a:p>
                      <a:pPr marL="0" marR="0" algn="ctr">
                        <a:lnSpc>
                          <a:spcPct val="107000"/>
                        </a:lnSpc>
                        <a:spcBef>
                          <a:spcPts val="0"/>
                        </a:spcBef>
                        <a:spcAft>
                          <a:spcPts val="0"/>
                        </a:spcAft>
                      </a:pPr>
                      <a:r>
                        <a:rPr lang="en-US" sz="1100">
                          <a:effectLst/>
                        </a:rPr>
                        <a:t>Table 4: Characteristics of 6 Distributed Applications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l">
                        <a:lnSpc>
                          <a:spcPct val="107000"/>
                        </a:lnSpc>
                        <a:spcBef>
                          <a:spcPts val="0"/>
                        </a:spcBef>
                        <a:spcAft>
                          <a:spcPts val="0"/>
                        </a:spcAft>
                      </a:pPr>
                      <a:r>
                        <a:rPr lang="en-US" sz="1100">
                          <a:effectLst/>
                        </a:rPr>
                        <a:t>Application Example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Unit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Communication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Coordination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Execution Environment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Montage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sequential and parallel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(DAG)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 process creation,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NEKTAR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concurrent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 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Co-scheduling, data streaming, async. I/O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Replica-Exchange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and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Pub/sub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and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Decoupled coordination and messaging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 (generation)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Master-Worker, events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@Home (BOINC)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Climate Prediction</a:t>
                      </a:r>
                    </a:p>
                    <a:p>
                      <a:pPr marL="0" marR="0" algn="l">
                        <a:lnSpc>
                          <a:spcPct val="107000"/>
                        </a:lnSpc>
                        <a:spcBef>
                          <a:spcPts val="0"/>
                        </a:spcBef>
                        <a:spcAft>
                          <a:spcPts val="0"/>
                        </a:spcAft>
                      </a:pPr>
                      <a:r>
                        <a:rPr lang="en-US" sz="1100">
                          <a:effectLst/>
                        </a:rPr>
                        <a:t>(analysis)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seq. &amp; parallel executables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Dynamics process creation, workflow execution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l">
                        <a:lnSpc>
                          <a:spcPct val="107000"/>
                        </a:lnSpc>
                        <a:spcBef>
                          <a:spcPts val="0"/>
                        </a:spcBef>
                        <a:spcAft>
                          <a:spcPts val="0"/>
                        </a:spcAft>
                      </a:pPr>
                      <a:r>
                        <a:rPr lang="en-US" sz="1100">
                          <a:effectLst/>
                        </a:rPr>
                        <a:t>SCOOP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Files and messages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Preemptive scheduling, reservations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150">
                <a:tc>
                  <a:txBody>
                    <a:bodyPr/>
                    <a:lstStyle/>
                    <a:p>
                      <a:pPr marL="0" marR="0" algn="l">
                        <a:lnSpc>
                          <a:spcPct val="107000"/>
                        </a:lnSpc>
                        <a:spcBef>
                          <a:spcPts val="0"/>
                        </a:spcBef>
                        <a:spcAft>
                          <a:spcPts val="0"/>
                        </a:spcAft>
                      </a:pPr>
                      <a:r>
                        <a:rPr lang="en-US" sz="1100">
                          <a:effectLst/>
                        </a:rPr>
                        <a:t>Coupled Fusion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 Multiple executable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Stream-based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Dataflow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dirty="0">
                          <a:effectLst/>
                        </a:rPr>
                        <a:t>Co-scheduling, data streaming, </a:t>
                      </a:r>
                      <a:r>
                        <a:rPr lang="en-US" sz="1100" dirty="0" err="1">
                          <a:effectLst/>
                        </a:rPr>
                        <a:t>async</a:t>
                      </a:r>
                      <a:r>
                        <a:rPr lang="en-US" sz="1100" dirty="0">
                          <a:effectLst/>
                        </a:rPr>
                        <a:t> 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C4B85148-DB98-4269-ACE6-2DF49F9918C9}" type="slidenum">
              <a:rPr lang="en-US" smtClean="0"/>
              <a:pPr/>
              <a:t>18</a:t>
            </a:fld>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167149" y="2516187"/>
            <a:ext cx="8721212" cy="2664542"/>
          </a:xfrm>
        </p:spPr>
        <p:txBody>
          <a:bodyPr>
            <a:normAutofit/>
          </a:bodyPr>
          <a:lstStyle/>
          <a:p>
            <a:pPr algn="ctr"/>
            <a:r>
              <a:rPr lang="en-US" sz="3200" dirty="0" smtClean="0">
                <a:solidFill>
                  <a:schemeClr val="tx1">
                    <a:lumMod val="75000"/>
                    <a:lumOff val="25000"/>
                  </a:schemeClr>
                </a:solidFill>
              </a:rPr>
              <a:t>Integrating High Performance Computing with Apache Big Data Stack</a:t>
            </a:r>
          </a:p>
          <a:p>
            <a:pPr algn="ctr"/>
            <a:r>
              <a:rPr lang="en-US" sz="3200" dirty="0" err="1" smtClean="0">
                <a:solidFill>
                  <a:schemeClr val="tx1">
                    <a:lumMod val="75000"/>
                    <a:lumOff val="25000"/>
                  </a:schemeClr>
                </a:solidFill>
              </a:rPr>
              <a:t>Shantenu</a:t>
            </a:r>
            <a:r>
              <a:rPr lang="en-US" sz="3200" dirty="0" smtClean="0">
                <a:solidFill>
                  <a:schemeClr val="tx1">
                    <a:lumMod val="75000"/>
                    <a:lumOff val="25000"/>
                  </a:schemeClr>
                </a:solidFill>
              </a:rPr>
              <a:t> </a:t>
            </a:r>
            <a:r>
              <a:rPr lang="en-US" sz="3200" dirty="0" err="1" smtClean="0">
                <a:solidFill>
                  <a:schemeClr val="tx1">
                    <a:lumMod val="75000"/>
                    <a:lumOff val="25000"/>
                  </a:schemeClr>
                </a:solidFill>
              </a:rPr>
              <a:t>Jha</a:t>
            </a:r>
            <a:r>
              <a:rPr lang="en-US" sz="3200" dirty="0" smtClean="0">
                <a:solidFill>
                  <a:schemeClr val="tx1">
                    <a:lumMod val="75000"/>
                    <a:lumOff val="25000"/>
                  </a:schemeClr>
                </a:solidFill>
              </a:rPr>
              <a:t>, Judy Qiu, Andre </a:t>
            </a:r>
            <a:r>
              <a:rPr lang="en-US" sz="3200" dirty="0" err="1" smtClean="0">
                <a:solidFill>
                  <a:schemeClr val="tx1">
                    <a:lumMod val="75000"/>
                    <a:lumOff val="25000"/>
                  </a:schemeClr>
                </a:solidFill>
              </a:rPr>
              <a:t>Luckow</a:t>
            </a:r>
            <a:endParaRPr lang="en-US" sz="3200" dirty="0" smtClean="0">
              <a:solidFill>
                <a:schemeClr val="tx1">
                  <a:lumMod val="75000"/>
                  <a:lumOff val="25000"/>
                </a:schemeClr>
              </a:solidFill>
            </a:endParaRPr>
          </a:p>
          <a:p>
            <a:pPr algn="ctr"/>
            <a:r>
              <a:rPr lang="en-US" sz="3200" dirty="0">
                <a:solidFill>
                  <a:schemeClr val="tx1">
                    <a:lumMod val="75000"/>
                    <a:lumOff val="25000"/>
                  </a:schemeClr>
                </a:solidFill>
              </a:rPr>
              <a:t>http://hpc-abds.org/kaleidoscope/</a:t>
            </a:r>
          </a:p>
        </p:txBody>
      </p:sp>
    </p:spTree>
    <p:extLst>
      <p:ext uri="{BB962C8B-B14F-4D97-AF65-F5344CB8AC3E}">
        <p14:creationId xmlns:p14="http://schemas.microsoft.com/office/powerpoint/2010/main" val="1209826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9017"/>
            <a:ext cx="9144000" cy="5715000"/>
            <a:chOff x="0" y="36443"/>
            <a:chExt cx="9144000" cy="5715000"/>
          </a:xfrm>
        </p:grpSpPr>
        <p:pic>
          <p:nvPicPr>
            <p:cNvPr id="7170" name="Picture 2" descr="Gartner Hype Cycles 2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43"/>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17515711">
              <a:off x="3465432" y="3326435"/>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7515711">
              <a:off x="4273816" y="3733041"/>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0800000">
              <a:off x="6356604" y="975701"/>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4384344">
              <a:off x="2927262" y="818426"/>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0800000">
              <a:off x="4627242" y="728509"/>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15114579">
              <a:off x="2781086" y="1065616"/>
              <a:ext cx="393192" cy="1798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itle 11"/>
          <p:cNvSpPr>
            <a:spLocks noGrp="1"/>
          </p:cNvSpPr>
          <p:nvPr>
            <p:ph type="title"/>
          </p:nvPr>
        </p:nvSpPr>
        <p:spPr>
          <a:xfrm>
            <a:off x="18661" y="5927224"/>
            <a:ext cx="9144000" cy="711083"/>
          </a:xfrm>
        </p:spPr>
        <p:txBody>
          <a:bodyPr>
            <a:normAutofit fontScale="90000"/>
          </a:bodyPr>
          <a:lstStyle/>
          <a:p>
            <a:r>
              <a:rPr lang="en-US" sz="3600" dirty="0" smtClean="0"/>
              <a:t>Gartner Emerging Technology Hype Cycle 2013</a:t>
            </a:r>
            <a:br>
              <a:rPr lang="en-US" sz="3600" dirty="0" smtClean="0"/>
            </a:br>
            <a:r>
              <a:rPr lang="en-US" sz="3600" dirty="0" smtClean="0"/>
              <a:t>(2014 version out but costs $2000)</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1337811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2646" y="0"/>
            <a:ext cx="7977778" cy="6858000"/>
          </a:xfrm>
          <a:prstGeom prst="rect">
            <a:avLst/>
          </a:prstGeom>
          <a:noFill/>
        </p:spPr>
      </p:pic>
    </p:spTree>
    <p:extLst>
      <p:ext uri="{BB962C8B-B14F-4D97-AF65-F5344CB8AC3E}">
        <p14:creationId xmlns:p14="http://schemas.microsoft.com/office/powerpoint/2010/main" val="1841327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7016" y="0"/>
            <a:ext cx="7977778" cy="6858000"/>
          </a:xfrm>
          <a:prstGeom prst="rect">
            <a:avLst/>
          </a:prstGeom>
          <a:noFill/>
        </p:spPr>
      </p:pic>
      <p:sp>
        <p:nvSpPr>
          <p:cNvPr id="9" name="TextBox 8"/>
          <p:cNvSpPr txBox="1"/>
          <p:nvPr/>
        </p:nvSpPr>
        <p:spPr>
          <a:xfrm>
            <a:off x="0" y="3823927"/>
            <a:ext cx="9144000" cy="3046988"/>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400" dirty="0" smtClean="0"/>
              <a:t>HPC-ABDS</a:t>
            </a:r>
          </a:p>
          <a:p>
            <a:pPr marL="342900" indent="-342900">
              <a:buFont typeface="Arial" panose="020B0604020202020204" pitchFamily="34" charset="0"/>
              <a:buChar char="•"/>
            </a:pPr>
            <a:r>
              <a:rPr lang="en-US" sz="2400" dirty="0" smtClean="0"/>
              <a:t>~120 Capabilities</a:t>
            </a:r>
          </a:p>
          <a:p>
            <a:pPr marL="342900" indent="-342900">
              <a:buFont typeface="Arial" panose="020B0604020202020204" pitchFamily="34" charset="0"/>
              <a:buChar char="•"/>
            </a:pPr>
            <a:r>
              <a:rPr lang="en-US" sz="2400" dirty="0" smtClean="0"/>
              <a:t>&gt;40 Apache</a:t>
            </a:r>
          </a:p>
          <a:p>
            <a:pPr marL="342900" indent="-342900">
              <a:buFont typeface="Arial" panose="020B0604020202020204" pitchFamily="34" charset="0"/>
              <a:buChar char="•"/>
            </a:pPr>
            <a:r>
              <a:rPr lang="en-US" sz="2400" b="1" dirty="0" smtClean="0">
                <a:solidFill>
                  <a:schemeClr val="accent3">
                    <a:lumMod val="75000"/>
                  </a:schemeClr>
                </a:solidFill>
              </a:rPr>
              <a:t>Green </a:t>
            </a:r>
            <a:r>
              <a:rPr lang="en-US" sz="2400" b="1" dirty="0">
                <a:solidFill>
                  <a:schemeClr val="accent3">
                    <a:lumMod val="75000"/>
                  </a:schemeClr>
                </a:solidFill>
              </a:rPr>
              <a:t>layers have strong HPC Integration </a:t>
            </a:r>
            <a:r>
              <a:rPr lang="en-US" sz="2400" b="1" dirty="0" smtClean="0">
                <a:solidFill>
                  <a:schemeClr val="accent3">
                    <a:lumMod val="75000"/>
                  </a:schemeClr>
                </a:solidFill>
              </a:rPr>
              <a:t>opportunities</a:t>
            </a:r>
            <a:br>
              <a:rPr lang="en-US" sz="2400" b="1" dirty="0" smtClean="0">
                <a:solidFill>
                  <a:schemeClr val="accent3">
                    <a:lumMod val="75000"/>
                  </a:schemeClr>
                </a:solidFill>
              </a:rPr>
            </a:br>
            <a:endParaRPr lang="en-US" sz="2400" b="1" dirty="0" smtClean="0">
              <a:solidFill>
                <a:schemeClr val="accent3">
                  <a:lumMod val="75000"/>
                </a:schemeClr>
              </a:solidFill>
            </a:endParaRPr>
          </a:p>
          <a:p>
            <a:pPr marL="342900" indent="-342900">
              <a:buFont typeface="Arial" panose="020B0604020202020204" pitchFamily="34" charset="0"/>
              <a:buChar char="•"/>
            </a:pPr>
            <a:r>
              <a:rPr lang="en-US" sz="2400" b="1" dirty="0" smtClean="0"/>
              <a:t>Goal</a:t>
            </a:r>
          </a:p>
          <a:p>
            <a:pPr marL="342900" indent="-342900">
              <a:buFont typeface="Arial" panose="020B0604020202020204" pitchFamily="34" charset="0"/>
              <a:buChar char="•"/>
            </a:pPr>
            <a:r>
              <a:rPr lang="en-US" sz="2400" b="1" dirty="0" smtClean="0"/>
              <a:t>Functionality </a:t>
            </a:r>
            <a:r>
              <a:rPr lang="en-US" sz="2400" b="1" dirty="0"/>
              <a:t>of </a:t>
            </a:r>
            <a:r>
              <a:rPr lang="en-US" sz="2400" b="1" dirty="0" smtClean="0"/>
              <a:t>ABDS</a:t>
            </a:r>
          </a:p>
          <a:p>
            <a:pPr marL="342900" indent="-342900">
              <a:buFont typeface="Arial" panose="020B0604020202020204" pitchFamily="34" charset="0"/>
              <a:buChar char="•"/>
            </a:pPr>
            <a:r>
              <a:rPr lang="en-US" sz="2400" b="1" dirty="0" smtClean="0"/>
              <a:t>Performance </a:t>
            </a:r>
            <a:r>
              <a:rPr lang="en-US" sz="2400" b="1" dirty="0"/>
              <a:t>of HPC</a:t>
            </a:r>
            <a:endParaRPr lang="en-US" sz="2400" dirty="0"/>
          </a:p>
        </p:txBody>
      </p:sp>
    </p:spTree>
    <p:extLst>
      <p:ext uri="{BB962C8B-B14F-4D97-AF65-F5344CB8AC3E}">
        <p14:creationId xmlns:p14="http://schemas.microsoft.com/office/powerpoint/2010/main" val="1861260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4831" y="0"/>
            <a:ext cx="7977778" cy="6858000"/>
          </a:xfrm>
          <a:prstGeom prst="rect">
            <a:avLst/>
          </a:prstGeom>
          <a:noFill/>
        </p:spPr>
      </p:pic>
      <p:graphicFrame>
        <p:nvGraphicFramePr>
          <p:cNvPr id="2" name="Table 1"/>
          <p:cNvGraphicFramePr>
            <a:graphicFrameLocks noGrp="1"/>
          </p:cNvGraphicFramePr>
          <p:nvPr/>
        </p:nvGraphicFramePr>
        <p:xfrm>
          <a:off x="2430585" y="15630"/>
          <a:ext cx="6713416" cy="6829864"/>
        </p:xfrm>
        <a:graphic>
          <a:graphicData uri="http://schemas.openxmlformats.org/drawingml/2006/table">
            <a:tbl>
              <a:tblPr firstRow="1" bandRow="1">
                <a:tableStyleId>{5C22544A-7EE6-4342-B048-85BDC9FD1C3A}</a:tableStyleId>
              </a:tblPr>
              <a:tblGrid>
                <a:gridCol w="4634523"/>
                <a:gridCol w="2078893"/>
              </a:tblGrid>
              <a:tr h="39858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accent3">
                              <a:lumMod val="50000"/>
                            </a:schemeClr>
                          </a:solidFill>
                        </a:rPr>
                        <a:t>Workflow-Orchestration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14216">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accent3">
                              <a:lumMod val="50000"/>
                            </a:schemeClr>
                          </a:solidFill>
                        </a:rPr>
                        <a:t>Application and Analytics: Mahout, </a:t>
                      </a:r>
                      <a:r>
                        <a:rPr lang="en-US" b="1" dirty="0" err="1" smtClean="0">
                          <a:solidFill>
                            <a:schemeClr val="accent3">
                              <a:lumMod val="50000"/>
                            </a:schemeClr>
                          </a:solidFill>
                        </a:rPr>
                        <a:t>MLlib</a:t>
                      </a:r>
                      <a:r>
                        <a:rPr lang="en-US" b="1" dirty="0" smtClean="0">
                          <a:solidFill>
                            <a:schemeClr val="accent3">
                              <a:lumMod val="50000"/>
                            </a:schemeClr>
                          </a:solidFill>
                        </a:rPr>
                        <a:t>, 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3766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High level Programming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804985">
                <a:tc gridSpan="2">
                  <a:txBody>
                    <a:bodyPr/>
                    <a:lstStyle/>
                    <a:p>
                      <a:pPr algn="l"/>
                      <a:r>
                        <a:rPr lang="en-US" b="1" dirty="0" smtClean="0"/>
                        <a:t>Basic Programming model and runtime</a:t>
                      </a:r>
                    </a:p>
                    <a:p>
                      <a:pPr algn="l"/>
                      <a:r>
                        <a:rPr lang="en-US" b="1" dirty="0" smtClean="0"/>
                        <a:t>SPMD, Streaming, MapReduce, MPI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45477">
                <a:tc gridSpan="2">
                  <a:txBody>
                    <a:bodyPr/>
                    <a:lstStyle/>
                    <a:p>
                      <a:r>
                        <a:rPr lang="en-US" sz="1600" b="1" dirty="0" smtClean="0">
                          <a:solidFill>
                            <a:schemeClr val="tx1"/>
                          </a:solidFill>
                        </a:rPr>
                        <a:t>Inter process communication</a:t>
                      </a:r>
                      <a:r>
                        <a:rPr lang="en-US" sz="1600" b="1" baseline="0" dirty="0" smtClean="0">
                          <a:solidFill>
                            <a:schemeClr val="tx1"/>
                          </a:solidFill>
                        </a:rPr>
                        <a:t> </a:t>
                      </a:r>
                      <a:r>
                        <a:rPr lang="en-US" sz="1600" b="1" dirty="0" smtClean="0">
                          <a:solidFill>
                            <a:schemeClr val="tx1"/>
                          </a:solidFill>
                        </a:rPr>
                        <a:t>Collectives, point-to-point, publish-subscribe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235795">
                <a:tc>
                  <a:txBody>
                    <a:bodyPr/>
                    <a:lstStyle/>
                    <a:p>
                      <a:pPr algn="l"/>
                      <a:r>
                        <a:rPr lang="en-US" sz="1100" b="1" dirty="0" smtClean="0"/>
                        <a:t>In-memory databases/caches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rowSpan="2">
                  <a:txBody>
                    <a:bodyPr/>
                    <a:lstStyle/>
                    <a:p>
                      <a:pPr algn="l"/>
                      <a:endParaRPr lang="en-US" sz="1100" b="1" dirty="0" smtClean="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alpha val="75000"/>
                      </a:schemeClr>
                    </a:solidFill>
                  </a:tcPr>
                </a:tc>
              </a:tr>
              <a:tr h="234623">
                <a:tc>
                  <a:txBody>
                    <a:bodyPr/>
                    <a:lstStyle/>
                    <a:p>
                      <a:pPr algn="l"/>
                      <a:r>
                        <a:rPr lang="en-US" sz="1100" b="1" dirty="0" smtClean="0"/>
                        <a:t>Object-relational mapping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vMerge="1">
                  <a:txBody>
                    <a:bodyPr/>
                    <a:lstStyle/>
                    <a:p>
                      <a:pPr algn="l"/>
                      <a:endParaRPr lang="en-US" sz="1100" b="1" dirty="0" smtClean="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r>
              <a:tr h="865163">
                <a:tc gridSpan="2">
                  <a:txBody>
                    <a:bodyPr/>
                    <a:lstStyle/>
                    <a:p>
                      <a:pPr algn="l"/>
                      <a:r>
                        <a:rPr lang="en-US" b="1" dirty="0" smtClean="0"/>
                        <a:t>SQL and NoSQL, File management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353421">
                <a:tc gridSpan="2">
                  <a:txBody>
                    <a:bodyPr/>
                    <a:lstStyle/>
                    <a:p>
                      <a:pPr algn="l"/>
                      <a:r>
                        <a:rPr lang="en-US" sz="1600" b="1" dirty="0" smtClean="0"/>
                        <a:t>Data Transport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511595">
                <a:tc gridSpan="2">
                  <a:txBody>
                    <a:bodyPr/>
                    <a:lstStyle/>
                    <a:p>
                      <a:pPr algn="l"/>
                      <a:r>
                        <a:rPr lang="en-US" b="1" dirty="0" smtClean="0"/>
                        <a:t>Cluster Resource Management </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557384">
                <a:tc gridSpan="2">
                  <a:txBody>
                    <a:bodyPr/>
                    <a:lstStyle/>
                    <a:p>
                      <a:pPr algn="l"/>
                      <a:r>
                        <a:rPr lang="en-US" b="1" dirty="0" smtClean="0"/>
                        <a:t>File systems </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398585">
                <a:tc gridSpan="2">
                  <a:txBody>
                    <a:bodyPr/>
                    <a:lstStyle/>
                    <a:p>
                      <a:pPr algn="l"/>
                      <a:r>
                        <a:rPr lang="en-US" b="1" dirty="0" smtClean="0"/>
                        <a:t>DevOps</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84553">
                <a:tc gridSpan="2">
                  <a:txBody>
                    <a:bodyPr/>
                    <a:lstStyle/>
                    <a:p>
                      <a:pPr algn="l"/>
                      <a:r>
                        <a:rPr lang="en-US" b="1" dirty="0" err="1" smtClean="0"/>
                        <a:t>IaaS</a:t>
                      </a:r>
                      <a:r>
                        <a:rPr lang="en-US" b="1" dirty="0" smtClean="0"/>
                        <a:t> Management from HPC to hypervisors </a:t>
                      </a:r>
                      <a:endParaRPr lang="en-US"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alpha val="75000"/>
                      </a:schemeClr>
                    </a:solidFill>
                  </a:tcPr>
                </a:tc>
                <a:tc hMerge="1">
                  <a:txBody>
                    <a:bodyPr/>
                    <a:lstStyle/>
                    <a:p>
                      <a:endParaRPr lang="en-US"/>
                    </a:p>
                  </a:txBody>
                  <a:tcPr/>
                </a:tc>
              </a:tr>
              <a:tr h="413797">
                <a:tc gridSpan="2">
                  <a:txBody>
                    <a:bodyPr/>
                    <a:lstStyle/>
                    <a:p>
                      <a:pPr algn="l"/>
                      <a:r>
                        <a:rPr lang="en-US" b="1" dirty="0" smtClean="0">
                          <a:solidFill>
                            <a:srgbClr val="FF0000"/>
                          </a:solidFill>
                        </a:rPr>
                        <a:t>Kaleidoscope</a:t>
                      </a:r>
                      <a:r>
                        <a:rPr lang="en-US" b="1" baseline="0" dirty="0" smtClean="0">
                          <a:solidFill>
                            <a:srgbClr val="FF0000"/>
                          </a:solidFill>
                        </a:rPr>
                        <a:t> of Apache Big Data Stack (ABDS) and HPC Technologies</a:t>
                      </a:r>
                    </a:p>
                  </a:txBody>
                  <a:tcPr marT="182880" marB="18288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graphicFrame>
        <p:nvGraphicFramePr>
          <p:cNvPr id="3" name="Table 2"/>
          <p:cNvGraphicFramePr>
            <a:graphicFrameLocks noGrp="1"/>
          </p:cNvGraphicFramePr>
          <p:nvPr/>
        </p:nvGraphicFramePr>
        <p:xfrm>
          <a:off x="0" y="0"/>
          <a:ext cx="2375877" cy="6852659"/>
        </p:xfrm>
        <a:graphic>
          <a:graphicData uri="http://schemas.openxmlformats.org/drawingml/2006/table">
            <a:tbl>
              <a:tblPr firstRow="1" bandRow="1">
                <a:tableStyleId>{5C22544A-7EE6-4342-B048-85BDC9FD1C3A}</a:tableStyleId>
              </a:tblPr>
              <a:tblGrid>
                <a:gridCol w="2375877"/>
              </a:tblGrid>
              <a:tr h="687754">
                <a:tc>
                  <a:txBody>
                    <a:bodyPr/>
                    <a:lstStyle/>
                    <a:p>
                      <a:r>
                        <a:rPr lang="en-US" sz="2400" dirty="0" smtClean="0">
                          <a:solidFill>
                            <a:srgbClr val="FF0000"/>
                          </a:solidFill>
                        </a:rPr>
                        <a:t>Cross-Cutting Functionalities</a:t>
                      </a:r>
                      <a:endParaRPr lang="en-US" sz="2400"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422161">
                <a:tc>
                  <a:txBody>
                    <a:bodyPr/>
                    <a:lstStyle/>
                    <a:p>
                      <a:r>
                        <a:rPr lang="en-US" b="1" dirty="0" smtClean="0">
                          <a:solidFill>
                            <a:schemeClr val="tx1"/>
                          </a:solidFill>
                        </a:rPr>
                        <a:t>Message Protocols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695569">
                <a:tc>
                  <a:txBody>
                    <a:bodyPr/>
                    <a:lstStyle/>
                    <a:p>
                      <a:r>
                        <a:rPr lang="en-US" b="1" dirty="0" smtClean="0">
                          <a:solidFill>
                            <a:schemeClr val="tx1"/>
                          </a:solidFill>
                        </a:rPr>
                        <a:t>Distributed Coordination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8585">
                <a:tc>
                  <a:txBody>
                    <a:bodyPr/>
                    <a:lstStyle/>
                    <a:p>
                      <a:r>
                        <a:rPr lang="en-US" b="1" dirty="0" smtClean="0">
                          <a:solidFill>
                            <a:schemeClr val="tx1"/>
                          </a:solidFill>
                        </a:rPr>
                        <a:t>Security &amp; Privacy</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985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Monitoring</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0">
                <a:tc>
                  <a:txBody>
                    <a:bodyPr/>
                    <a:lstStyle/>
                    <a:p>
                      <a:r>
                        <a:rPr lang="en-US" sz="2400" b="1" dirty="0" smtClean="0">
                          <a:solidFill>
                            <a:srgbClr val="FF0000"/>
                          </a:solidFill>
                        </a:rPr>
                        <a:t>~120 HPC-ABDS Software capabilities</a:t>
                      </a:r>
                      <a:r>
                        <a:rPr lang="en-US" sz="2400" b="1" baseline="0" dirty="0" smtClean="0">
                          <a:solidFill>
                            <a:srgbClr val="FF0000"/>
                          </a:solidFill>
                        </a:rPr>
                        <a:t> in 17 functionalities</a:t>
                      </a:r>
                      <a:endParaRPr lang="en-US" sz="2400" b="1" dirty="0">
                        <a:solidFill>
                          <a:srgbClr val="FF0000"/>
                        </a:solidFill>
                      </a:endParaRPr>
                    </a:p>
                  </a:txBody>
                  <a:tcPr marT="1325880" marB="13258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66652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45" y="181333"/>
            <a:ext cx="9078686" cy="807713"/>
          </a:xfrm>
        </p:spPr>
        <p:txBody>
          <a:bodyPr>
            <a:normAutofit fontScale="90000"/>
          </a:bodyPr>
          <a:lstStyle/>
          <a:p>
            <a:r>
              <a:rPr lang="en-US" b="1" dirty="0" smtClean="0"/>
              <a:t>Some Especially Important or Illustrative HPC-ABDS Software</a:t>
            </a:r>
            <a:endParaRPr lang="en-US" b="1" dirty="0"/>
          </a:p>
        </p:txBody>
      </p:sp>
      <p:sp>
        <p:nvSpPr>
          <p:cNvPr id="5" name="Content Placeholder 4"/>
          <p:cNvSpPr>
            <a:spLocks noGrp="1"/>
          </p:cNvSpPr>
          <p:nvPr>
            <p:ph idx="1"/>
          </p:nvPr>
        </p:nvSpPr>
        <p:spPr>
          <a:xfrm>
            <a:off x="9331" y="1259633"/>
            <a:ext cx="9144000" cy="5495730"/>
          </a:xfrm>
        </p:spPr>
        <p:txBody>
          <a:bodyPr>
            <a:normAutofit fontScale="85000" lnSpcReduction="10000"/>
          </a:bodyPr>
          <a:lstStyle/>
          <a:p>
            <a:r>
              <a:rPr lang="en-US" b="1" dirty="0" smtClean="0"/>
              <a:t>Workflow: </a:t>
            </a:r>
            <a:r>
              <a:rPr lang="en-US" dirty="0" smtClean="0"/>
              <a:t>Python or </a:t>
            </a:r>
            <a:r>
              <a:rPr lang="en-US" dirty="0" err="1" smtClean="0"/>
              <a:t>Kepler</a:t>
            </a:r>
            <a:endParaRPr lang="en-US" dirty="0" smtClean="0"/>
          </a:p>
          <a:p>
            <a:r>
              <a:rPr lang="en-US" b="1" dirty="0" smtClean="0"/>
              <a:t>Data Analytics: </a:t>
            </a:r>
            <a:r>
              <a:rPr lang="en-US" dirty="0" smtClean="0"/>
              <a:t>Mahout, R, </a:t>
            </a:r>
            <a:r>
              <a:rPr lang="en-US" dirty="0" err="1" smtClean="0"/>
              <a:t>ImageJ</a:t>
            </a:r>
            <a:r>
              <a:rPr lang="en-US" dirty="0" smtClean="0"/>
              <a:t>, </a:t>
            </a:r>
            <a:r>
              <a:rPr lang="en-US" dirty="0" err="1" smtClean="0"/>
              <a:t>Scalapack</a:t>
            </a:r>
            <a:r>
              <a:rPr lang="en-US" dirty="0" smtClean="0"/>
              <a:t> (GML, LML)</a:t>
            </a:r>
          </a:p>
          <a:p>
            <a:r>
              <a:rPr lang="en-US" b="1" dirty="0" smtClean="0"/>
              <a:t>High level Programming: </a:t>
            </a:r>
            <a:r>
              <a:rPr lang="en-US" dirty="0" smtClean="0"/>
              <a:t>Hive, Pig</a:t>
            </a:r>
          </a:p>
          <a:p>
            <a:r>
              <a:rPr lang="en-US" b="1" dirty="0" smtClean="0"/>
              <a:t>Parallel Programming model: </a:t>
            </a:r>
            <a:r>
              <a:rPr lang="en-US" dirty="0" smtClean="0"/>
              <a:t>Hadoop, Spark, Giraph (Twister4Azure, Harp), MPI; Storm, </a:t>
            </a:r>
            <a:r>
              <a:rPr lang="en-US" dirty="0" err="1" smtClean="0"/>
              <a:t>Kapfka</a:t>
            </a:r>
            <a:r>
              <a:rPr lang="en-US" dirty="0" smtClean="0"/>
              <a:t> (Sensors)</a:t>
            </a:r>
          </a:p>
          <a:p>
            <a:r>
              <a:rPr lang="en-US" b="1" dirty="0" smtClean="0"/>
              <a:t>Data Management: </a:t>
            </a:r>
            <a:r>
              <a:rPr lang="en-US" dirty="0" err="1" smtClean="0"/>
              <a:t>Hbase</a:t>
            </a:r>
            <a:r>
              <a:rPr lang="en-US" dirty="0" smtClean="0"/>
              <a:t>, </a:t>
            </a:r>
            <a:r>
              <a:rPr lang="en-US" dirty="0" err="1" smtClean="0"/>
              <a:t>MongoDB</a:t>
            </a:r>
            <a:endParaRPr lang="en-US" dirty="0" smtClean="0"/>
          </a:p>
          <a:p>
            <a:r>
              <a:rPr lang="en-US" b="1" dirty="0" smtClean="0"/>
              <a:t>Distributed Coordination: </a:t>
            </a:r>
            <a:r>
              <a:rPr lang="en-US" dirty="0" smtClean="0"/>
              <a:t>Zookeeper</a:t>
            </a:r>
          </a:p>
          <a:p>
            <a:r>
              <a:rPr lang="en-US" b="1" dirty="0" smtClean="0"/>
              <a:t>Cluster Management: </a:t>
            </a:r>
            <a:r>
              <a:rPr lang="en-US" dirty="0" smtClean="0"/>
              <a:t>Yarn, </a:t>
            </a:r>
            <a:r>
              <a:rPr lang="en-US" dirty="0" err="1" smtClean="0"/>
              <a:t>Slurm</a:t>
            </a:r>
            <a:endParaRPr lang="en-US" dirty="0" smtClean="0"/>
          </a:p>
          <a:p>
            <a:r>
              <a:rPr lang="en-US" b="1" dirty="0" smtClean="0"/>
              <a:t>File Systems: </a:t>
            </a:r>
            <a:r>
              <a:rPr lang="en-US" dirty="0" smtClean="0"/>
              <a:t>HDFS, </a:t>
            </a:r>
            <a:r>
              <a:rPr lang="en-US" dirty="0" err="1" smtClean="0"/>
              <a:t>Lustre</a:t>
            </a:r>
            <a:endParaRPr lang="en-US" dirty="0" smtClean="0"/>
          </a:p>
          <a:p>
            <a:r>
              <a:rPr lang="en-US" b="1" dirty="0" smtClean="0"/>
              <a:t>DevOps: </a:t>
            </a:r>
            <a:r>
              <a:rPr lang="en-US" dirty="0" smtClean="0"/>
              <a:t>Chef, Puppet, Docker, Cobbler</a:t>
            </a:r>
          </a:p>
          <a:p>
            <a:r>
              <a:rPr lang="en-US" b="1" dirty="0" err="1" smtClean="0"/>
              <a:t>IaaS</a:t>
            </a:r>
            <a:r>
              <a:rPr lang="en-US" b="1" dirty="0" smtClean="0"/>
              <a:t>: </a:t>
            </a:r>
            <a:r>
              <a:rPr lang="en-US" dirty="0" smtClean="0"/>
              <a:t>Amazon, Azure, OpenStack, Libcloud</a:t>
            </a:r>
          </a:p>
          <a:p>
            <a:r>
              <a:rPr lang="en-US" b="1" dirty="0" smtClean="0"/>
              <a:t>Monitoring: </a:t>
            </a:r>
            <a:r>
              <a:rPr lang="en-US" dirty="0" smtClean="0"/>
              <a:t>Inca, Ganglia, </a:t>
            </a:r>
            <a:r>
              <a:rPr lang="en-US" dirty="0" err="1" smtClean="0"/>
              <a:t>Nagios</a:t>
            </a:r>
            <a:endParaRPr lang="en-US" dirty="0" smtClean="0"/>
          </a:p>
          <a:p>
            <a:endParaRPr lang="en-US" dirty="0"/>
          </a:p>
        </p:txBody>
      </p:sp>
    </p:spTree>
    <p:extLst>
      <p:ext uri="{BB962C8B-B14F-4D97-AF65-F5344CB8AC3E}">
        <p14:creationId xmlns:p14="http://schemas.microsoft.com/office/powerpoint/2010/main" val="536860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44000" cy="1143000"/>
          </a:xfrm>
        </p:spPr>
        <p:txBody>
          <a:bodyPr>
            <a:noAutofit/>
          </a:bodyPr>
          <a:lstStyle/>
          <a:p>
            <a:r>
              <a:rPr lang="en-US" sz="2400" b="1" dirty="0"/>
              <a:t>SPIDAL (Scalable Parallel Interoperable Data Analytics Library) </a:t>
            </a:r>
            <a:r>
              <a:rPr lang="en-US" sz="3600" b="1" dirty="0" smtClean="0"/>
              <a:t/>
            </a:r>
            <a:br>
              <a:rPr lang="en-US" sz="3600" b="1" dirty="0" smtClean="0"/>
            </a:br>
            <a:r>
              <a:rPr lang="en-US" sz="3600" b="1" dirty="0" smtClean="0"/>
              <a:t>Getting High Performance on Data Analytics</a:t>
            </a:r>
            <a:endParaRPr lang="en-US" sz="3600" b="1" dirty="0"/>
          </a:p>
        </p:txBody>
      </p:sp>
      <p:sp>
        <p:nvSpPr>
          <p:cNvPr id="3" name="Content Placeholder 2"/>
          <p:cNvSpPr>
            <a:spLocks noGrp="1"/>
          </p:cNvSpPr>
          <p:nvPr>
            <p:ph idx="1"/>
          </p:nvPr>
        </p:nvSpPr>
        <p:spPr>
          <a:xfrm>
            <a:off x="0" y="992221"/>
            <a:ext cx="9144000" cy="5979685"/>
          </a:xfrm>
        </p:spPr>
        <p:txBody>
          <a:bodyPr>
            <a:noAutofit/>
          </a:bodyPr>
          <a:lstStyle/>
          <a:p>
            <a:pPr>
              <a:spcBef>
                <a:spcPts val="0"/>
              </a:spcBef>
            </a:pPr>
            <a:r>
              <a:rPr lang="en-US" sz="2000" dirty="0"/>
              <a:t>On the systems side, we have two </a:t>
            </a:r>
            <a:r>
              <a:rPr lang="en-US" sz="2000" dirty="0" smtClean="0"/>
              <a:t>principles:</a:t>
            </a:r>
            <a:endParaRPr lang="en-US" sz="2000" dirty="0"/>
          </a:p>
          <a:p>
            <a:pPr lvl="1">
              <a:spcBef>
                <a:spcPts val="0"/>
              </a:spcBef>
            </a:pPr>
            <a:r>
              <a:rPr lang="en-US" sz="2000" dirty="0" smtClean="0">
                <a:solidFill>
                  <a:srgbClr val="0070C0"/>
                </a:solidFill>
              </a:rPr>
              <a:t>The </a:t>
            </a:r>
            <a:r>
              <a:rPr lang="en-US" sz="2000" dirty="0">
                <a:solidFill>
                  <a:srgbClr val="0070C0"/>
                </a:solidFill>
              </a:rPr>
              <a:t>Apache Big Data Stack with ~120 projects has important broad functionality with a vital large support organization</a:t>
            </a:r>
          </a:p>
          <a:p>
            <a:pPr lvl="1">
              <a:spcBef>
                <a:spcPts val="0"/>
              </a:spcBef>
            </a:pPr>
            <a:r>
              <a:rPr lang="en-US" sz="2000" dirty="0" smtClean="0">
                <a:solidFill>
                  <a:srgbClr val="0070C0"/>
                </a:solidFill>
              </a:rPr>
              <a:t>HPC </a:t>
            </a:r>
            <a:r>
              <a:rPr lang="en-US" sz="2000" dirty="0">
                <a:solidFill>
                  <a:srgbClr val="0070C0"/>
                </a:solidFill>
              </a:rPr>
              <a:t>including MPI has striking success in delivering high performance, </a:t>
            </a:r>
            <a:endParaRPr lang="en-US" sz="2000" dirty="0" smtClean="0">
              <a:solidFill>
                <a:srgbClr val="0070C0"/>
              </a:solidFill>
            </a:endParaRPr>
          </a:p>
          <a:p>
            <a:pPr marL="457200" lvl="1" indent="0">
              <a:spcBef>
                <a:spcPts val="0"/>
              </a:spcBef>
              <a:buNone/>
            </a:pPr>
            <a:r>
              <a:rPr lang="en-US" sz="2000" dirty="0">
                <a:solidFill>
                  <a:srgbClr val="0070C0"/>
                </a:solidFill>
              </a:rPr>
              <a:t> </a:t>
            </a:r>
            <a:r>
              <a:rPr lang="en-US" sz="2000" dirty="0" smtClean="0">
                <a:solidFill>
                  <a:srgbClr val="0070C0"/>
                </a:solidFill>
              </a:rPr>
              <a:t>    however </a:t>
            </a:r>
            <a:r>
              <a:rPr lang="en-US" sz="2000" dirty="0">
                <a:solidFill>
                  <a:srgbClr val="0070C0"/>
                </a:solidFill>
              </a:rPr>
              <a:t>with </a:t>
            </a:r>
            <a:r>
              <a:rPr lang="en-US" sz="2000" dirty="0" smtClean="0">
                <a:solidFill>
                  <a:srgbClr val="0070C0"/>
                </a:solidFill>
              </a:rPr>
              <a:t>a </a:t>
            </a:r>
            <a:r>
              <a:rPr lang="en-US" sz="2000" dirty="0">
                <a:solidFill>
                  <a:srgbClr val="0070C0"/>
                </a:solidFill>
              </a:rPr>
              <a:t>fragile sustainability </a:t>
            </a:r>
            <a:r>
              <a:rPr lang="en-US" sz="2000" dirty="0" smtClean="0">
                <a:solidFill>
                  <a:srgbClr val="0070C0"/>
                </a:solidFill>
              </a:rPr>
              <a:t>model</a:t>
            </a:r>
            <a:endParaRPr lang="en-US" sz="2000" dirty="0">
              <a:solidFill>
                <a:srgbClr val="0070C0"/>
              </a:solidFill>
            </a:endParaRPr>
          </a:p>
          <a:p>
            <a:pPr>
              <a:spcBef>
                <a:spcPts val="0"/>
              </a:spcBef>
            </a:pPr>
            <a:r>
              <a:rPr lang="en-US" sz="2000" dirty="0" smtClean="0"/>
              <a:t>There are </a:t>
            </a:r>
            <a:r>
              <a:rPr lang="en-US" sz="2000" dirty="0" smtClean="0">
                <a:solidFill>
                  <a:srgbClr val="0070C0"/>
                </a:solidFill>
              </a:rPr>
              <a:t>key systems </a:t>
            </a:r>
            <a:r>
              <a:rPr lang="en-US" sz="2000" dirty="0">
                <a:solidFill>
                  <a:srgbClr val="0070C0"/>
                </a:solidFill>
              </a:rPr>
              <a:t>abstractions </a:t>
            </a:r>
            <a:r>
              <a:rPr lang="en-US" sz="2000" dirty="0"/>
              <a:t>which are levels in </a:t>
            </a:r>
            <a:r>
              <a:rPr lang="en-US" sz="2000" dirty="0" smtClean="0"/>
              <a:t>HPC-ABDS software </a:t>
            </a:r>
            <a:r>
              <a:rPr lang="en-US" sz="2000" dirty="0"/>
              <a:t>stack </a:t>
            </a:r>
            <a:r>
              <a:rPr lang="en-US" sz="2000" dirty="0" smtClean="0"/>
              <a:t>where </a:t>
            </a:r>
            <a:r>
              <a:rPr lang="en-US" sz="2000" dirty="0"/>
              <a:t>Apache approach needs careful integration with HPC</a:t>
            </a:r>
          </a:p>
          <a:p>
            <a:pPr lvl="1">
              <a:spcBef>
                <a:spcPts val="0"/>
              </a:spcBef>
            </a:pPr>
            <a:r>
              <a:rPr lang="en-US" sz="2000" dirty="0"/>
              <a:t>Resource management</a:t>
            </a:r>
          </a:p>
          <a:p>
            <a:pPr lvl="1">
              <a:spcBef>
                <a:spcPts val="0"/>
              </a:spcBef>
            </a:pPr>
            <a:r>
              <a:rPr lang="en-US" sz="2000" dirty="0"/>
              <a:t>Storage</a:t>
            </a:r>
          </a:p>
          <a:p>
            <a:pPr lvl="1">
              <a:spcBef>
                <a:spcPts val="0"/>
              </a:spcBef>
            </a:pPr>
            <a:r>
              <a:rPr lang="en-US" sz="2000" dirty="0"/>
              <a:t>Programming model -- horizontal scaling parallelism</a:t>
            </a:r>
          </a:p>
          <a:p>
            <a:pPr lvl="1">
              <a:spcBef>
                <a:spcPts val="0"/>
              </a:spcBef>
            </a:pPr>
            <a:r>
              <a:rPr lang="en-US" sz="2000" dirty="0"/>
              <a:t>Collective and </a:t>
            </a:r>
            <a:r>
              <a:rPr lang="en-US" sz="2000" dirty="0" smtClean="0"/>
              <a:t>Point-to-Point </a:t>
            </a:r>
            <a:r>
              <a:rPr lang="en-US" sz="2000" dirty="0"/>
              <a:t>communication</a:t>
            </a:r>
          </a:p>
          <a:p>
            <a:pPr lvl="1">
              <a:spcBef>
                <a:spcPts val="0"/>
              </a:spcBef>
            </a:pPr>
            <a:r>
              <a:rPr lang="en-US" sz="2000" dirty="0"/>
              <a:t>Support of iteration</a:t>
            </a:r>
          </a:p>
          <a:p>
            <a:pPr lvl="1">
              <a:spcBef>
                <a:spcPts val="0"/>
              </a:spcBef>
            </a:pPr>
            <a:r>
              <a:rPr lang="en-US" sz="2000" dirty="0"/>
              <a:t>Data interface (not just key-value</a:t>
            </a:r>
            <a:r>
              <a:rPr lang="en-US" sz="2000" dirty="0" smtClean="0"/>
              <a:t>)</a:t>
            </a:r>
            <a:endParaRPr lang="en-US" sz="2000" dirty="0"/>
          </a:p>
          <a:p>
            <a:pPr>
              <a:spcBef>
                <a:spcPts val="0"/>
              </a:spcBef>
            </a:pPr>
            <a:r>
              <a:rPr lang="en-US" sz="2000" dirty="0"/>
              <a:t>In application areas, we define </a:t>
            </a:r>
            <a:r>
              <a:rPr lang="en-US" sz="2000" dirty="0" smtClean="0">
                <a:solidFill>
                  <a:srgbClr val="0070C0"/>
                </a:solidFill>
              </a:rPr>
              <a:t>application abstractions </a:t>
            </a:r>
            <a:r>
              <a:rPr lang="en-US" sz="2000" dirty="0"/>
              <a:t>to </a:t>
            </a:r>
            <a:r>
              <a:rPr lang="en-US" sz="2000" dirty="0" smtClean="0"/>
              <a:t>support:</a:t>
            </a:r>
            <a:endParaRPr lang="en-US" sz="2000" dirty="0"/>
          </a:p>
          <a:p>
            <a:pPr lvl="1">
              <a:spcBef>
                <a:spcPts val="0"/>
              </a:spcBef>
            </a:pPr>
            <a:r>
              <a:rPr lang="en-US" sz="2000" dirty="0"/>
              <a:t>Graphs/network </a:t>
            </a:r>
          </a:p>
          <a:p>
            <a:pPr lvl="1">
              <a:spcBef>
                <a:spcPts val="0"/>
              </a:spcBef>
            </a:pPr>
            <a:r>
              <a:rPr lang="en-US" sz="2000" dirty="0" smtClean="0"/>
              <a:t>Geospatial</a:t>
            </a:r>
            <a:endParaRPr lang="en-US" sz="2000" dirty="0"/>
          </a:p>
          <a:p>
            <a:pPr lvl="1">
              <a:spcBef>
                <a:spcPts val="0"/>
              </a:spcBef>
            </a:pPr>
            <a:r>
              <a:rPr lang="en-US" sz="2000" dirty="0" smtClean="0"/>
              <a:t>Genes</a:t>
            </a:r>
          </a:p>
          <a:p>
            <a:pPr lvl="1">
              <a:spcBef>
                <a:spcPts val="0"/>
              </a:spcBef>
            </a:pPr>
            <a:r>
              <a:rPr lang="en-US" sz="2000" dirty="0" smtClean="0"/>
              <a:t>Images, etc.</a:t>
            </a:r>
            <a:endParaRPr lang="en-US" sz="2000" dirty="0"/>
          </a:p>
          <a:p>
            <a:pPr>
              <a:spcBef>
                <a:spcPts val="0"/>
              </a:spcBef>
            </a:pPr>
            <a:endParaRPr lang="en-US" sz="2400" dirty="0"/>
          </a:p>
        </p:txBody>
      </p:sp>
    </p:spTree>
    <p:extLst>
      <p:ext uri="{BB962C8B-B14F-4D97-AF65-F5344CB8AC3E}">
        <p14:creationId xmlns:p14="http://schemas.microsoft.com/office/powerpoint/2010/main" val="229598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a:t>
            </a:r>
            <a:endParaRPr lang="en-US" b="1" dirty="0"/>
          </a:p>
        </p:txBody>
      </p:sp>
    </p:spTree>
    <p:extLst>
      <p:ext uri="{BB962C8B-B14F-4D97-AF65-F5344CB8AC3E}">
        <p14:creationId xmlns:p14="http://schemas.microsoft.com/office/powerpoint/2010/main" val="135547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fontScale="90000"/>
          </a:bodyPr>
          <a:lstStyle/>
          <a:p>
            <a:r>
              <a:rPr lang="en-US" b="1" dirty="0"/>
              <a:t>51 Use Cases: What </a:t>
            </a:r>
            <a:r>
              <a:rPr lang="en-US" b="1" dirty="0" smtClean="0"/>
              <a:t>is Parallelism Over?</a:t>
            </a:r>
            <a:endParaRPr lang="en-US" b="1" dirty="0"/>
          </a:p>
        </p:txBody>
      </p:sp>
      <p:sp>
        <p:nvSpPr>
          <p:cNvPr id="3" name="Content Placeholder 2"/>
          <p:cNvSpPr>
            <a:spLocks noGrp="1"/>
          </p:cNvSpPr>
          <p:nvPr>
            <p:ph idx="1"/>
          </p:nvPr>
        </p:nvSpPr>
        <p:spPr>
          <a:xfrm>
            <a:off x="0" y="700493"/>
            <a:ext cx="9144000" cy="6098891"/>
          </a:xfrm>
        </p:spPr>
        <p:txBody>
          <a:bodyPr>
            <a:normAutofit/>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t>
            </a:r>
            <a:r>
              <a:rPr lang="en-US" sz="2000" dirty="0" smtClean="0"/>
              <a:t>application and often both</a:t>
            </a:r>
            <a:endParaRPr lang="en-US" sz="2000" dirty="0"/>
          </a:p>
          <a:p>
            <a:r>
              <a:rPr lang="en-US" sz="2000" b="1" dirty="0">
                <a:solidFill>
                  <a:srgbClr val="006BB5"/>
                </a:solidFill>
              </a:rPr>
              <a:t>Decision makers </a:t>
            </a:r>
            <a:r>
              <a:rPr lang="en-US" sz="2000" dirty="0"/>
              <a:t>like researchers or doctors (users of application)</a:t>
            </a:r>
          </a:p>
          <a:p>
            <a:r>
              <a:rPr lang="en-US" sz="2000" b="1" dirty="0" smtClean="0">
                <a:solidFill>
                  <a:srgbClr val="006BB5"/>
                </a:solidFill>
              </a:rPr>
              <a:t>Items</a:t>
            </a:r>
            <a:r>
              <a:rPr lang="en-US" sz="2000" dirty="0" smtClean="0"/>
              <a:t> </a:t>
            </a:r>
            <a:r>
              <a:rPr lang="en-US" sz="2000" dirty="0"/>
              <a:t>such as Images, EMR, Sequences below; observations or contents of online store</a:t>
            </a:r>
          </a:p>
          <a:p>
            <a:pPr lvl="1"/>
            <a:r>
              <a:rPr lang="en-US" sz="1800" b="1" dirty="0">
                <a:solidFill>
                  <a:srgbClr val="006BB5"/>
                </a:solidFill>
              </a:rPr>
              <a:t>Images </a:t>
            </a:r>
            <a:r>
              <a:rPr lang="en-US" sz="1800" dirty="0"/>
              <a:t>or “Electronic Information nuggets</a:t>
            </a:r>
            <a:r>
              <a:rPr lang="en-US" sz="1800" dirty="0" smtClean="0"/>
              <a:t>”; </a:t>
            </a:r>
            <a:r>
              <a:rPr lang="en-US" sz="1800" b="1" dirty="0" smtClean="0">
                <a:solidFill>
                  <a:srgbClr val="0070C0"/>
                </a:solidFill>
              </a:rPr>
              <a:t>pixels</a:t>
            </a:r>
            <a:r>
              <a:rPr lang="en-US" sz="1800" dirty="0" smtClean="0"/>
              <a:t> within images</a:t>
            </a:r>
            <a:endParaRPr lang="en-US" sz="1800" dirty="0"/>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smtClean="0"/>
              <a:t>specifications, </a:t>
            </a:r>
            <a:r>
              <a:rPr lang="en-US" sz="1800" dirty="0"/>
              <a:t>etc</a:t>
            </a:r>
            <a:r>
              <a:rPr lang="en-US" sz="1800" dirty="0" smtClean="0"/>
              <a:t>., </a:t>
            </a:r>
            <a:r>
              <a:rPr lang="en-US" sz="1800" dirty="0"/>
              <a:t>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smtClean="0">
                <a:solidFill>
                  <a:srgbClr val="006BB5"/>
                </a:solidFill>
              </a:rPr>
              <a:t>Sensors</a:t>
            </a:r>
            <a:r>
              <a:rPr lang="en-US" sz="2000" dirty="0" smtClean="0"/>
              <a:t> – Internet of Things</a:t>
            </a:r>
          </a:p>
          <a:p>
            <a:r>
              <a:rPr lang="en-US" sz="2000" b="1" dirty="0" smtClean="0">
                <a:solidFill>
                  <a:srgbClr val="006BB5"/>
                </a:solidFill>
              </a:rPr>
              <a:t>Events</a:t>
            </a:r>
            <a:r>
              <a:rPr lang="en-US" sz="2000" dirty="0" smtClean="0"/>
              <a:t> such as detected anomalies in telescope or credit card data or atmosphere</a:t>
            </a:r>
          </a:p>
          <a:p>
            <a:r>
              <a:rPr lang="en-US" sz="2000" b="1" dirty="0" smtClean="0">
                <a:solidFill>
                  <a:srgbClr val="0070C0"/>
                </a:solidFill>
              </a:rPr>
              <a:t>(Complex) </a:t>
            </a:r>
            <a:r>
              <a:rPr lang="en-US" sz="2000" b="1" dirty="0" smtClean="0">
                <a:solidFill>
                  <a:srgbClr val="006BB5"/>
                </a:solidFill>
              </a:rPr>
              <a:t>Nodes</a:t>
            </a:r>
            <a:r>
              <a:rPr lang="en-US" sz="2000" b="1" dirty="0" smtClean="0"/>
              <a:t> </a:t>
            </a:r>
            <a:r>
              <a:rPr lang="en-US" sz="2000" dirty="0" smtClean="0"/>
              <a:t>in RDF Graph</a:t>
            </a:r>
          </a:p>
          <a:p>
            <a:r>
              <a:rPr lang="en-US" sz="2000" b="1" dirty="0" smtClean="0">
                <a:solidFill>
                  <a:srgbClr val="006BB5"/>
                </a:solidFill>
              </a:rPr>
              <a:t>Simple nodes </a:t>
            </a:r>
            <a:r>
              <a:rPr lang="en-US" sz="2000" dirty="0" smtClean="0"/>
              <a:t>as in a learning network</a:t>
            </a:r>
          </a:p>
          <a:p>
            <a:r>
              <a:rPr lang="en-US" sz="2000" b="1" dirty="0" smtClean="0">
                <a:solidFill>
                  <a:srgbClr val="006BB5"/>
                </a:solidFill>
              </a:rPr>
              <a:t>Tweets</a:t>
            </a:r>
            <a:r>
              <a:rPr lang="en-US" sz="2000" dirty="0" smtClean="0"/>
              <a:t>, </a:t>
            </a:r>
            <a:r>
              <a:rPr lang="en-US" sz="2000" b="1" dirty="0" smtClean="0">
                <a:solidFill>
                  <a:srgbClr val="006BB5"/>
                </a:solidFill>
              </a:rPr>
              <a:t>Blogs</a:t>
            </a:r>
            <a:r>
              <a:rPr lang="en-US" sz="2000" dirty="0" smtClean="0"/>
              <a:t>, </a:t>
            </a:r>
            <a:r>
              <a:rPr lang="en-US" sz="2000" b="1" dirty="0" smtClean="0">
                <a:solidFill>
                  <a:srgbClr val="006BB5"/>
                </a:solidFill>
              </a:rPr>
              <a:t>Documents</a:t>
            </a:r>
            <a:r>
              <a:rPr lang="en-US" sz="2000" dirty="0" smtClean="0"/>
              <a:t>, </a:t>
            </a:r>
            <a:r>
              <a:rPr lang="en-US" sz="2000" b="1" dirty="0" smtClean="0">
                <a:solidFill>
                  <a:srgbClr val="006BB5"/>
                </a:solidFill>
              </a:rPr>
              <a:t>Web Pages, </a:t>
            </a:r>
            <a:r>
              <a:rPr lang="en-US" sz="2000" dirty="0" smtClean="0"/>
              <a:t>etc.</a:t>
            </a:r>
          </a:p>
          <a:p>
            <a:pPr lvl="1"/>
            <a:r>
              <a:rPr lang="en-US" sz="2000" dirty="0" smtClean="0"/>
              <a:t>And characters/words in them</a:t>
            </a:r>
          </a:p>
          <a:p>
            <a:r>
              <a:rPr lang="en-US" sz="2000" b="1" dirty="0" smtClean="0">
                <a:solidFill>
                  <a:srgbClr val="006BB5"/>
                </a:solidFill>
              </a:rPr>
              <a:t>Files</a:t>
            </a:r>
            <a:r>
              <a:rPr lang="en-US" sz="2000" dirty="0" smtClean="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a:t>
            </a:r>
            <a:r>
              <a:rPr lang="en-US" sz="2000" dirty="0" smtClean="0"/>
              <a:t>simulations</a:t>
            </a:r>
          </a:p>
          <a:p>
            <a:endParaRPr lang="en-US" sz="20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26</a:t>
            </a:fld>
            <a:endParaRPr lang="en-US" dirty="0"/>
          </a:p>
        </p:txBody>
      </p:sp>
    </p:spTree>
    <p:extLst>
      <p:ext uri="{BB962C8B-B14F-4D97-AF65-F5344CB8AC3E}">
        <p14:creationId xmlns:p14="http://schemas.microsoft.com/office/powerpoint/2010/main" val="1929306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51"/>
            <a:ext cx="8229600" cy="700147"/>
          </a:xfrm>
        </p:spPr>
        <p:txBody>
          <a:bodyPr>
            <a:noAutofit/>
          </a:bodyPr>
          <a:lstStyle/>
          <a:p>
            <a:r>
              <a:rPr lang="en-US" b="1" dirty="0" smtClean="0"/>
              <a:t>Features of 51 Big Data Use Cases I</a:t>
            </a:r>
            <a:endParaRPr lang="en-US" b="1" dirty="0"/>
          </a:p>
        </p:txBody>
      </p:sp>
      <p:sp>
        <p:nvSpPr>
          <p:cNvPr id="3" name="Content Placeholder 2"/>
          <p:cNvSpPr>
            <a:spLocks noGrp="1"/>
          </p:cNvSpPr>
          <p:nvPr>
            <p:ph idx="1"/>
          </p:nvPr>
        </p:nvSpPr>
        <p:spPr>
          <a:xfrm>
            <a:off x="94891" y="750498"/>
            <a:ext cx="8936966" cy="4525963"/>
          </a:xfrm>
        </p:spPr>
        <p:txBody>
          <a:bodyPr>
            <a:noAutofit/>
          </a:bodyPr>
          <a:lstStyle/>
          <a:p>
            <a:r>
              <a:rPr lang="en-US" sz="2400" b="1" dirty="0" smtClean="0">
                <a:solidFill>
                  <a:srgbClr val="CC00FF"/>
                </a:solidFill>
              </a:rPr>
              <a:t>PP (26)</a:t>
            </a:r>
            <a:r>
              <a:rPr lang="en-US" sz="2400" dirty="0" smtClean="0">
                <a:solidFill>
                  <a:srgbClr val="CC00FF"/>
                </a:solidFill>
              </a:rPr>
              <a:t> </a:t>
            </a:r>
            <a:r>
              <a:rPr lang="en-US" sz="2400" dirty="0" smtClean="0"/>
              <a:t>Pleasingly </a:t>
            </a:r>
            <a:r>
              <a:rPr lang="en-US" sz="2400" dirty="0"/>
              <a:t>Parallel or Map </a:t>
            </a:r>
            <a:r>
              <a:rPr lang="en-US" sz="2400" dirty="0" smtClean="0"/>
              <a:t>Only: bunch of independent tasks</a:t>
            </a:r>
            <a:endParaRPr lang="en-US" sz="2400" dirty="0"/>
          </a:p>
          <a:p>
            <a:r>
              <a:rPr lang="en-US" sz="2400" b="1" dirty="0" smtClean="0">
                <a:solidFill>
                  <a:srgbClr val="CC00FF"/>
                </a:solidFill>
              </a:rPr>
              <a:t>MR (18) </a:t>
            </a:r>
            <a:r>
              <a:rPr lang="en-US" sz="2400" dirty="0" smtClean="0"/>
              <a:t>Classic </a:t>
            </a:r>
            <a:r>
              <a:rPr lang="en-US" sz="2400" dirty="0"/>
              <a:t>MapReduce MR (add </a:t>
            </a:r>
            <a:r>
              <a:rPr lang="en-US" sz="2400" dirty="0" err="1"/>
              <a:t>MRStat</a:t>
            </a:r>
            <a:r>
              <a:rPr lang="en-US" sz="2400" dirty="0"/>
              <a:t> below for full count)</a:t>
            </a:r>
          </a:p>
          <a:p>
            <a:r>
              <a:rPr lang="en-US" sz="2400" b="1" dirty="0" err="1" smtClean="0">
                <a:solidFill>
                  <a:srgbClr val="CC00FF"/>
                </a:solidFill>
              </a:rPr>
              <a:t>MRStat</a:t>
            </a:r>
            <a:r>
              <a:rPr lang="en-US" sz="2400" b="1" dirty="0" smtClean="0">
                <a:solidFill>
                  <a:srgbClr val="CC00FF"/>
                </a:solidFill>
              </a:rPr>
              <a:t> (7</a:t>
            </a:r>
            <a:r>
              <a:rPr lang="en-US" sz="2400" dirty="0" smtClean="0"/>
              <a:t>) Simple </a:t>
            </a:r>
            <a:r>
              <a:rPr lang="en-US" sz="2400" dirty="0"/>
              <a:t>version of MR where key computations are simple reduction as found in statistical averages such as histograms and averages</a:t>
            </a:r>
          </a:p>
          <a:p>
            <a:r>
              <a:rPr lang="en-US" sz="2400" b="1" dirty="0" err="1" smtClean="0">
                <a:solidFill>
                  <a:srgbClr val="CC00FF"/>
                </a:solidFill>
              </a:rPr>
              <a:t>MRIter</a:t>
            </a:r>
            <a:r>
              <a:rPr lang="en-US" sz="2400" b="1" dirty="0" smtClean="0">
                <a:solidFill>
                  <a:srgbClr val="CC00FF"/>
                </a:solidFill>
              </a:rPr>
              <a:t> (23</a:t>
            </a:r>
            <a:r>
              <a:rPr lang="en-US" sz="2400" dirty="0" smtClean="0">
                <a:solidFill>
                  <a:srgbClr val="CC00FF"/>
                </a:solidFill>
              </a:rPr>
              <a:t>)</a:t>
            </a:r>
            <a:r>
              <a:rPr lang="en-US" sz="2400" dirty="0" smtClean="0"/>
              <a:t> Iterative </a:t>
            </a:r>
            <a:r>
              <a:rPr lang="en-US" sz="2400" dirty="0"/>
              <a:t>MapReduce or </a:t>
            </a:r>
            <a:r>
              <a:rPr lang="en-US" sz="2400" dirty="0" smtClean="0"/>
              <a:t>MPI (Spark, Twister)</a:t>
            </a:r>
            <a:endParaRPr lang="en-US" sz="2400" dirty="0"/>
          </a:p>
          <a:p>
            <a:r>
              <a:rPr lang="en-US" sz="2400" b="1" dirty="0" smtClean="0">
                <a:solidFill>
                  <a:srgbClr val="CC00FF"/>
                </a:solidFill>
              </a:rPr>
              <a:t>Graph (9)</a:t>
            </a:r>
            <a:r>
              <a:rPr lang="en-US" sz="2400" dirty="0" smtClean="0"/>
              <a:t> Complex </a:t>
            </a:r>
            <a:r>
              <a:rPr lang="en-US" sz="2400" dirty="0"/>
              <a:t>graph data structure needed in analysis </a:t>
            </a:r>
            <a:r>
              <a:rPr lang="en-US" sz="2400" dirty="0" smtClean="0"/>
              <a:t>– Giraph or fourth form of MapReduce (MPI like!)</a:t>
            </a:r>
            <a:endParaRPr lang="en-US" sz="2400" dirty="0"/>
          </a:p>
          <a:p>
            <a:r>
              <a:rPr lang="en-US" sz="2400" b="1" dirty="0" smtClean="0">
                <a:solidFill>
                  <a:srgbClr val="CC00FF"/>
                </a:solidFill>
              </a:rPr>
              <a:t>Fusion (11)</a:t>
            </a:r>
            <a:r>
              <a:rPr lang="en-US" sz="2400" dirty="0" smtClean="0"/>
              <a:t> Integrate </a:t>
            </a:r>
            <a:r>
              <a:rPr lang="en-US" sz="2400" dirty="0"/>
              <a:t>diverse data to aid discovery/decision making; could involve sophisticated algorithms or could just be a </a:t>
            </a:r>
            <a:r>
              <a:rPr lang="en-US" sz="2400" dirty="0" smtClean="0"/>
              <a:t>portal – loosely coupled dataflow</a:t>
            </a:r>
            <a:endParaRPr lang="en-US" sz="2400" dirty="0"/>
          </a:p>
          <a:p>
            <a:r>
              <a:rPr lang="en-US" sz="2400" b="1" dirty="0" smtClean="0">
                <a:solidFill>
                  <a:srgbClr val="CC00FF"/>
                </a:solidFill>
              </a:rPr>
              <a:t>Streaming (41) </a:t>
            </a:r>
            <a:r>
              <a:rPr lang="en-US" sz="2400" dirty="0" smtClean="0"/>
              <a:t>Some </a:t>
            </a:r>
            <a:r>
              <a:rPr lang="en-US" sz="2400" dirty="0"/>
              <a:t>data comes in incrementally and is processed this </a:t>
            </a:r>
            <a:r>
              <a:rPr lang="en-US" sz="2400" dirty="0" smtClean="0"/>
              <a:t>way – very important for much commercial web and observational science – data is a time series</a:t>
            </a:r>
            <a:endParaRPr lang="en-US" sz="2400" dirty="0"/>
          </a:p>
        </p:txBody>
      </p:sp>
    </p:spTree>
    <p:extLst>
      <p:ext uri="{BB962C8B-B14F-4D97-AF65-F5344CB8AC3E}">
        <p14:creationId xmlns:p14="http://schemas.microsoft.com/office/powerpoint/2010/main" val="2348861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7751"/>
          </a:xfrm>
        </p:spPr>
        <p:txBody>
          <a:bodyPr>
            <a:normAutofit fontScale="90000"/>
          </a:bodyPr>
          <a:lstStyle/>
          <a:p>
            <a:r>
              <a:rPr lang="en-US" b="1" dirty="0"/>
              <a:t>Features of 51 </a:t>
            </a:r>
            <a:r>
              <a:rPr lang="en-US" b="1" dirty="0" smtClean="0"/>
              <a:t>Big Data Use </a:t>
            </a:r>
            <a:r>
              <a:rPr lang="en-US" b="1" dirty="0"/>
              <a:t>Cases </a:t>
            </a:r>
            <a:r>
              <a:rPr lang="en-US" b="1" dirty="0" smtClean="0"/>
              <a:t>II</a:t>
            </a:r>
            <a:endParaRPr lang="en-US" dirty="0"/>
          </a:p>
        </p:txBody>
      </p:sp>
      <p:sp>
        <p:nvSpPr>
          <p:cNvPr id="3" name="Content Placeholder 2"/>
          <p:cNvSpPr>
            <a:spLocks noGrp="1"/>
          </p:cNvSpPr>
          <p:nvPr>
            <p:ph idx="1"/>
          </p:nvPr>
        </p:nvSpPr>
        <p:spPr>
          <a:xfrm>
            <a:off x="0" y="583162"/>
            <a:ext cx="9144000" cy="6274838"/>
          </a:xfrm>
        </p:spPr>
        <p:txBody>
          <a:bodyPr>
            <a:noAutofit/>
          </a:bodyPr>
          <a:lstStyle/>
          <a:p>
            <a:r>
              <a:rPr lang="en-US" sz="2400" b="1" dirty="0">
                <a:solidFill>
                  <a:srgbClr val="CC00FF"/>
                </a:solidFill>
              </a:rPr>
              <a:t>Classify	(30) </a:t>
            </a:r>
            <a:r>
              <a:rPr lang="en-US" sz="2400" dirty="0"/>
              <a:t>Classification: divide data into categories (machine learning</a:t>
            </a:r>
            <a:r>
              <a:rPr lang="en-US" sz="2400" dirty="0" smtClean="0"/>
              <a:t>) with lots of different methods including clustering, SVM, learning networks, Bayesian methods, random Forests</a:t>
            </a:r>
            <a:endParaRPr lang="en-US" sz="2400" dirty="0"/>
          </a:p>
          <a:p>
            <a:r>
              <a:rPr lang="en-US" sz="2400" b="1" dirty="0">
                <a:solidFill>
                  <a:srgbClr val="CC00FF"/>
                </a:solidFill>
              </a:rPr>
              <a:t>S/Q (12) </a:t>
            </a:r>
            <a:r>
              <a:rPr lang="en-US" sz="2400" dirty="0"/>
              <a:t>Index, Search and </a:t>
            </a:r>
            <a:r>
              <a:rPr lang="en-US" sz="2400" dirty="0" smtClean="0"/>
              <a:t>Query. Key to commercial applications and suitable for MapReduce</a:t>
            </a:r>
            <a:endParaRPr lang="en-US" sz="2400" dirty="0"/>
          </a:p>
          <a:p>
            <a:r>
              <a:rPr lang="en-US" sz="2400" b="1" dirty="0" smtClean="0">
                <a:solidFill>
                  <a:srgbClr val="CC00FF"/>
                </a:solidFill>
              </a:rPr>
              <a:t>CF (4) </a:t>
            </a:r>
            <a:r>
              <a:rPr lang="en-US" sz="2400" dirty="0" smtClean="0"/>
              <a:t>Collaborative </a:t>
            </a:r>
            <a:r>
              <a:rPr lang="en-US" sz="2400" dirty="0"/>
              <a:t>Filtering for recommender </a:t>
            </a:r>
            <a:r>
              <a:rPr lang="en-US" sz="2400" dirty="0" smtClean="0"/>
              <a:t>engines; another key commercial application running under MapReduce; typical algorithm is k nearest neighbors</a:t>
            </a:r>
            <a:endParaRPr lang="en-US" sz="2400" dirty="0"/>
          </a:p>
          <a:p>
            <a:r>
              <a:rPr lang="en-US" sz="2400" b="1" dirty="0" smtClean="0">
                <a:solidFill>
                  <a:srgbClr val="CC00FF"/>
                </a:solidFill>
              </a:rPr>
              <a:t>LML (36) </a:t>
            </a:r>
            <a:r>
              <a:rPr lang="en-US" sz="2400" dirty="0" smtClean="0"/>
              <a:t>Local </a:t>
            </a:r>
            <a:r>
              <a:rPr lang="en-US" sz="2400" dirty="0"/>
              <a:t>Machine Learning (Independent for each parallel entity</a:t>
            </a:r>
            <a:r>
              <a:rPr lang="en-US" sz="2400" dirty="0" smtClean="0"/>
              <a:t>). Pleasing parallel running R or Image processing etc. on each item in parallelism. </a:t>
            </a:r>
          </a:p>
          <a:p>
            <a:r>
              <a:rPr lang="en-US" sz="2400" b="1" dirty="0" smtClean="0">
                <a:solidFill>
                  <a:srgbClr val="CC00FF"/>
                </a:solidFill>
              </a:rPr>
              <a:t>GML (23) </a:t>
            </a:r>
            <a:r>
              <a:rPr lang="en-US" sz="2400" dirty="0" smtClean="0"/>
              <a:t>Global Machine Learning: Deep Learning, Clustering, LDA, PLSI, MDS, </a:t>
            </a:r>
          </a:p>
          <a:p>
            <a:pPr lvl="1"/>
            <a:r>
              <a:rPr lang="en-US" sz="2000" dirty="0" smtClean="0"/>
              <a:t>Large Scale Optimizations as in </a:t>
            </a:r>
            <a:r>
              <a:rPr lang="en-US" sz="2000" dirty="0" err="1" smtClean="0"/>
              <a:t>Variational</a:t>
            </a:r>
            <a:r>
              <a:rPr lang="en-US" sz="2000" dirty="0" smtClean="0"/>
              <a:t> Bayes, MCMC, Lifted Belief Propagation, Stochastic Gradient Descent, L-BFGS, </a:t>
            </a:r>
            <a:r>
              <a:rPr lang="en-US" sz="2000" dirty="0" err="1" smtClean="0"/>
              <a:t>Levenberg</a:t>
            </a:r>
            <a:r>
              <a:rPr lang="en-US" sz="2000" dirty="0" smtClean="0"/>
              <a:t>-Marquardt . Can call EGO or Exascale Global Optimization with scalable parallel algorithm</a:t>
            </a:r>
            <a:endParaRPr lang="en-US" sz="2000" dirty="0"/>
          </a:p>
        </p:txBody>
      </p:sp>
    </p:spTree>
    <p:extLst>
      <p:ext uri="{BB962C8B-B14F-4D97-AF65-F5344CB8AC3E}">
        <p14:creationId xmlns:p14="http://schemas.microsoft.com/office/powerpoint/2010/main" val="4208467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7751"/>
          </a:xfrm>
        </p:spPr>
        <p:txBody>
          <a:bodyPr>
            <a:normAutofit fontScale="90000"/>
          </a:bodyPr>
          <a:lstStyle/>
          <a:p>
            <a:r>
              <a:rPr lang="en-US" b="1" dirty="0"/>
              <a:t>Features of 51 </a:t>
            </a:r>
            <a:r>
              <a:rPr lang="en-US" b="1" dirty="0" smtClean="0"/>
              <a:t>Big Data Use </a:t>
            </a:r>
            <a:r>
              <a:rPr lang="en-US" b="1" dirty="0"/>
              <a:t>Cases </a:t>
            </a:r>
            <a:r>
              <a:rPr lang="en-US" b="1" dirty="0" smtClean="0"/>
              <a:t>III</a:t>
            </a:r>
            <a:endParaRPr lang="en-US" dirty="0"/>
          </a:p>
        </p:txBody>
      </p:sp>
      <p:sp>
        <p:nvSpPr>
          <p:cNvPr id="3" name="Content Placeholder 2"/>
          <p:cNvSpPr>
            <a:spLocks noGrp="1"/>
          </p:cNvSpPr>
          <p:nvPr>
            <p:ph idx="1"/>
          </p:nvPr>
        </p:nvSpPr>
        <p:spPr>
          <a:xfrm>
            <a:off x="77638" y="858974"/>
            <a:ext cx="8988724" cy="5982420"/>
          </a:xfrm>
        </p:spPr>
        <p:txBody>
          <a:bodyPr>
            <a:noAutofit/>
          </a:bodyPr>
          <a:lstStyle/>
          <a:p>
            <a:r>
              <a:rPr lang="en-US" sz="2400" b="1" dirty="0">
                <a:solidFill>
                  <a:srgbClr val="CC00FF"/>
                </a:solidFill>
              </a:rPr>
              <a:t>Workflow (51) </a:t>
            </a:r>
            <a:r>
              <a:rPr lang="en-US" sz="2400" dirty="0"/>
              <a:t>Universal </a:t>
            </a:r>
            <a:r>
              <a:rPr lang="en-US" sz="2400" dirty="0" smtClean="0"/>
              <a:t>“orchestration” or dataflow between different tasks in job</a:t>
            </a:r>
            <a:endParaRPr lang="en-US" sz="2400" dirty="0"/>
          </a:p>
          <a:p>
            <a:r>
              <a:rPr lang="en-US" sz="2400" b="1" dirty="0">
                <a:solidFill>
                  <a:srgbClr val="CC00FF"/>
                </a:solidFill>
              </a:rPr>
              <a:t>GIS (16) </a:t>
            </a:r>
            <a:r>
              <a:rPr lang="en-US" sz="2400" b="1" dirty="0" smtClean="0"/>
              <a:t>Geographical Information System</a:t>
            </a:r>
            <a:r>
              <a:rPr lang="en-US" sz="2400" dirty="0" smtClean="0"/>
              <a:t>.</a:t>
            </a:r>
            <a:r>
              <a:rPr lang="en-US" sz="2400" b="1" dirty="0" smtClean="0"/>
              <a:t> </a:t>
            </a:r>
            <a:r>
              <a:rPr lang="en-US" sz="2400" dirty="0" smtClean="0"/>
              <a:t>Geotagged </a:t>
            </a:r>
            <a:r>
              <a:rPr lang="en-US" sz="2400" dirty="0"/>
              <a:t>data and often displayed in ESRI, Microsoft Virtual Earth, Google Earth, </a:t>
            </a:r>
            <a:r>
              <a:rPr lang="en-US" sz="2400" dirty="0" err="1" smtClean="0"/>
              <a:t>GeoServer</a:t>
            </a:r>
            <a:r>
              <a:rPr lang="en-US" sz="2400" dirty="0" smtClean="0"/>
              <a:t>, </a:t>
            </a:r>
            <a:r>
              <a:rPr lang="en-US" sz="2400" dirty="0"/>
              <a:t>ESRI, Minnesota Map Server</a:t>
            </a:r>
            <a:r>
              <a:rPr lang="en-US" sz="2400" dirty="0" smtClean="0"/>
              <a:t> </a:t>
            </a:r>
            <a:r>
              <a:rPr lang="en-US" sz="2400" dirty="0"/>
              <a:t>etc.</a:t>
            </a:r>
          </a:p>
          <a:p>
            <a:r>
              <a:rPr lang="en-US" sz="2400" b="1" dirty="0">
                <a:solidFill>
                  <a:srgbClr val="CC00FF"/>
                </a:solidFill>
              </a:rPr>
              <a:t>HPC	(5) </a:t>
            </a:r>
            <a:r>
              <a:rPr lang="en-US" sz="2400" dirty="0"/>
              <a:t>Classic large-scale simulation of cosmos, materials, etc. generating (visualization) </a:t>
            </a:r>
            <a:r>
              <a:rPr lang="en-US" sz="2400" dirty="0" smtClean="0"/>
              <a:t>data to be analyzed for turbulence, particle trajectories etc.</a:t>
            </a:r>
            <a:endParaRPr lang="en-US" sz="2400" dirty="0"/>
          </a:p>
          <a:p>
            <a:r>
              <a:rPr lang="en-US" sz="2400" b="1" dirty="0">
                <a:solidFill>
                  <a:srgbClr val="CC00FF"/>
                </a:solidFill>
              </a:rPr>
              <a:t>Agent (2) </a:t>
            </a:r>
            <a:r>
              <a:rPr lang="en-US" sz="2400" dirty="0"/>
              <a:t>Simulations of models of data-defined macroscopic entities represented as </a:t>
            </a:r>
            <a:r>
              <a:rPr lang="en-US" sz="2400" dirty="0" smtClean="0"/>
              <a:t>agents. Use in simulations of cities (vehicle flow)or spread of information in complex system.</a:t>
            </a:r>
            <a:endParaRPr lang="en-US" sz="2400" dirty="0"/>
          </a:p>
          <a:p>
            <a:r>
              <a:rPr lang="en-US" sz="2400" dirty="0"/>
              <a:t>Note </a:t>
            </a:r>
            <a:r>
              <a:rPr lang="en-US" sz="2400" dirty="0">
                <a:solidFill>
                  <a:srgbClr val="CC00FF"/>
                </a:solidFill>
              </a:rPr>
              <a:t>no MPI!</a:t>
            </a:r>
          </a:p>
          <a:p>
            <a:endParaRPr lang="en-US" sz="2400" dirty="0"/>
          </a:p>
          <a:p>
            <a:endParaRPr lang="en-US" sz="2400" dirty="0"/>
          </a:p>
        </p:txBody>
      </p:sp>
    </p:spTree>
    <p:extLst>
      <p:ext uri="{BB962C8B-B14F-4D97-AF65-F5344CB8AC3E}">
        <p14:creationId xmlns:p14="http://schemas.microsoft.com/office/powerpoint/2010/main" val="1565742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4800626" y="6488668"/>
              <a:ext cx="3783152" cy="369332"/>
            </a:xfrm>
            <a:prstGeom prst="rect">
              <a:avLst/>
            </a:prstGeom>
          </p:spPr>
          <p:txBody>
            <a:bodyPr wrap="none">
              <a:spAutoFit/>
            </a:bodyPr>
            <a:lstStyle/>
            <a:p>
              <a:r>
                <a:rPr lang="en-US" dirty="0"/>
                <a:t>http://www.kpcb.com/internet-trends</a:t>
              </a:r>
            </a:p>
          </p:txBody>
        </p:sp>
      </p:grpSp>
      <p:sp>
        <p:nvSpPr>
          <p:cNvPr id="5" name="TextBox 4"/>
          <p:cNvSpPr txBox="1"/>
          <p:nvPr/>
        </p:nvSpPr>
        <p:spPr>
          <a:xfrm>
            <a:off x="411596" y="2263808"/>
            <a:ext cx="6897594" cy="830997"/>
          </a:xfrm>
          <a:prstGeom prst="rect">
            <a:avLst/>
          </a:prstGeom>
          <a:noFill/>
        </p:spPr>
        <p:txBody>
          <a:bodyPr wrap="none" rtlCol="0">
            <a:spAutoFit/>
          </a:bodyPr>
          <a:lstStyle/>
          <a:p>
            <a:r>
              <a:rPr lang="en-US" sz="2400" b="1" dirty="0" smtClean="0"/>
              <a:t>My focus is Science Big Data but note</a:t>
            </a:r>
          </a:p>
          <a:p>
            <a:r>
              <a:rPr lang="en-US" sz="2400" b="1" dirty="0" smtClean="0"/>
              <a:t>Note largest science ~100 petabytes = 0.000025 total</a:t>
            </a:r>
            <a:endParaRPr lang="en-US" sz="2400" b="1" dirty="0"/>
          </a:p>
        </p:txBody>
      </p:sp>
      <p:sp>
        <p:nvSpPr>
          <p:cNvPr id="6" name="TextBox 5"/>
          <p:cNvSpPr txBox="1"/>
          <p:nvPr/>
        </p:nvSpPr>
        <p:spPr>
          <a:xfrm>
            <a:off x="1345176" y="3554976"/>
            <a:ext cx="4091120" cy="646331"/>
          </a:xfrm>
          <a:prstGeom prst="rect">
            <a:avLst/>
          </a:prstGeom>
          <a:noFill/>
        </p:spPr>
        <p:txBody>
          <a:bodyPr wrap="none" rtlCol="0">
            <a:spAutoFit/>
          </a:bodyPr>
          <a:lstStyle/>
          <a:p>
            <a:r>
              <a:rPr lang="en-US" b="1" dirty="0" smtClean="0"/>
              <a:t>Science should take notice of commodity</a:t>
            </a:r>
          </a:p>
          <a:p>
            <a:r>
              <a:rPr lang="en-US" b="1" dirty="0" smtClean="0"/>
              <a:t>Converse not clearly true?</a:t>
            </a:r>
            <a:endParaRPr lang="en-US" b="1" dirty="0"/>
          </a:p>
        </p:txBody>
      </p:sp>
    </p:spTree>
    <p:extLst>
      <p:ext uri="{BB962C8B-B14F-4D97-AF65-F5344CB8AC3E}">
        <p14:creationId xmlns:p14="http://schemas.microsoft.com/office/powerpoint/2010/main" val="2567565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044"/>
            <a:ext cx="9144000" cy="1143000"/>
          </a:xfrm>
        </p:spPr>
        <p:txBody>
          <a:bodyPr>
            <a:normAutofit fontScale="90000"/>
          </a:bodyPr>
          <a:lstStyle/>
          <a:p>
            <a:r>
              <a:rPr lang="en-US" b="1" dirty="0" smtClean="0"/>
              <a:t>Global Machine Learning aka EGO – Exascale Global Optimization</a:t>
            </a:r>
            <a:endParaRPr lang="en-US" b="1" dirty="0"/>
          </a:p>
        </p:txBody>
      </p:sp>
      <p:sp>
        <p:nvSpPr>
          <p:cNvPr id="3" name="Content Placeholder 2"/>
          <p:cNvSpPr>
            <a:spLocks noGrp="1"/>
          </p:cNvSpPr>
          <p:nvPr>
            <p:ph idx="1"/>
          </p:nvPr>
        </p:nvSpPr>
        <p:spPr>
          <a:xfrm>
            <a:off x="0" y="1283044"/>
            <a:ext cx="9144000" cy="5396219"/>
          </a:xfrm>
        </p:spPr>
        <p:txBody>
          <a:bodyPr>
            <a:normAutofit fontScale="77500" lnSpcReduction="20000"/>
          </a:bodyPr>
          <a:lstStyle/>
          <a:p>
            <a:r>
              <a:rPr lang="en-US" dirty="0" smtClean="0"/>
              <a:t>Typically maximum likelihood or </a:t>
            </a:r>
            <a:r>
              <a:rPr lang="en-US" dirty="0" smtClean="0">
                <a:sym typeface="Symbol" panose="05050102010706020507" pitchFamily="18" charset="2"/>
              </a:rPr>
              <a:t></a:t>
            </a:r>
            <a:r>
              <a:rPr lang="en-US" baseline="30000" dirty="0" smtClean="0">
                <a:sym typeface="Symbol" panose="05050102010706020507" pitchFamily="18" charset="2"/>
              </a:rPr>
              <a:t>2</a:t>
            </a:r>
            <a:r>
              <a:rPr lang="en-US" dirty="0" smtClean="0">
                <a:sym typeface="Symbol" panose="05050102010706020507" pitchFamily="18" charset="2"/>
              </a:rPr>
              <a:t> with a sum over the N data items – documents, sequences, items to be sold, images etc. and often </a:t>
            </a:r>
            <a:r>
              <a:rPr lang="en-US" dirty="0">
                <a:sym typeface="Symbol" panose="05050102010706020507" pitchFamily="18" charset="2"/>
              </a:rPr>
              <a:t>links (point-pairs</a:t>
            </a:r>
            <a:r>
              <a:rPr lang="en-US" dirty="0" smtClean="0">
                <a:sym typeface="Symbol" panose="05050102010706020507" pitchFamily="18" charset="2"/>
              </a:rPr>
              <a:t>). Usually it’s a sum of positive numbers as in least squares</a:t>
            </a:r>
          </a:p>
          <a:p>
            <a:r>
              <a:rPr lang="en-US" dirty="0" smtClean="0">
                <a:sym typeface="Symbol" panose="05050102010706020507" pitchFamily="18" charset="2"/>
              </a:rPr>
              <a:t>Covering clustering/community detection, mixture models, topic determination, Multidimensional scaling, (Deep) Learning Networks</a:t>
            </a:r>
          </a:p>
          <a:p>
            <a:r>
              <a:rPr lang="en-US" dirty="0" smtClean="0">
                <a:sym typeface="Symbol" panose="05050102010706020507" pitchFamily="18" charset="2"/>
              </a:rPr>
              <a:t>PageRank is “just” parallel linear algebra</a:t>
            </a:r>
          </a:p>
          <a:p>
            <a:r>
              <a:rPr lang="en-US" dirty="0" smtClean="0">
                <a:sym typeface="Symbol" panose="05050102010706020507" pitchFamily="18" charset="2"/>
              </a:rPr>
              <a:t>Note many Mahout algorithms are sequential – partly as MapReduce limited; partly because parallelism unclear</a:t>
            </a:r>
          </a:p>
          <a:p>
            <a:pPr lvl="1"/>
            <a:r>
              <a:rPr lang="en-US" dirty="0" err="1" smtClean="0">
                <a:sym typeface="Symbol" panose="05050102010706020507" pitchFamily="18" charset="2"/>
              </a:rPr>
              <a:t>MLLib</a:t>
            </a:r>
            <a:r>
              <a:rPr lang="en-US" dirty="0" smtClean="0">
                <a:sym typeface="Symbol" panose="05050102010706020507" pitchFamily="18" charset="2"/>
              </a:rPr>
              <a:t> (Spark based) better</a:t>
            </a:r>
          </a:p>
          <a:p>
            <a:r>
              <a:rPr lang="en-US" dirty="0" smtClean="0">
                <a:sym typeface="Symbol" panose="05050102010706020507" pitchFamily="18" charset="2"/>
              </a:rPr>
              <a:t>SVM and Hidden Markov Models do not use large scale parallelization in practice?</a:t>
            </a:r>
          </a:p>
          <a:p>
            <a:r>
              <a:rPr lang="en-US" dirty="0" smtClean="0">
                <a:sym typeface="Symbol" panose="05050102010706020507" pitchFamily="18" charset="2"/>
              </a:rPr>
              <a:t>Detailed papers on particular parallel graph algorithms</a:t>
            </a:r>
          </a:p>
          <a:p>
            <a:r>
              <a:rPr lang="en-US" dirty="0" smtClean="0">
                <a:sym typeface="Symbol" panose="05050102010706020507" pitchFamily="18" charset="2"/>
              </a:rPr>
              <a:t>Name invented at Argonne-Chicago workshop</a:t>
            </a:r>
          </a:p>
        </p:txBody>
      </p:sp>
    </p:spTree>
    <p:extLst>
      <p:ext uri="{BB962C8B-B14F-4D97-AF65-F5344CB8AC3E}">
        <p14:creationId xmlns:p14="http://schemas.microsoft.com/office/powerpoint/2010/main" val="1250069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51491"/>
          </a:xfrm>
        </p:spPr>
        <p:txBody>
          <a:bodyPr>
            <a:normAutofit fontScale="90000"/>
          </a:bodyPr>
          <a:lstStyle/>
          <a:p>
            <a:r>
              <a:rPr lang="en-US" b="1" dirty="0" smtClean="0"/>
              <a:t>10 Security &amp; Privacy Use Cases</a:t>
            </a:r>
            <a:endParaRPr lang="en-US" b="1" dirty="0"/>
          </a:p>
        </p:txBody>
      </p:sp>
      <p:sp>
        <p:nvSpPr>
          <p:cNvPr id="3" name="Content Placeholder 2"/>
          <p:cNvSpPr>
            <a:spLocks noGrp="1"/>
          </p:cNvSpPr>
          <p:nvPr>
            <p:ph idx="1"/>
          </p:nvPr>
        </p:nvSpPr>
        <p:spPr>
          <a:xfrm>
            <a:off x="0" y="703906"/>
            <a:ext cx="9144000" cy="5752877"/>
          </a:xfrm>
        </p:spPr>
        <p:txBody>
          <a:bodyPr>
            <a:normAutofit fontScale="92500" lnSpcReduction="10000"/>
          </a:bodyPr>
          <a:lstStyle/>
          <a:p>
            <a:pPr lvl="0"/>
            <a:r>
              <a:rPr lang="en-US" dirty="0"/>
              <a:t>Consumer Digital Media Usage</a:t>
            </a:r>
          </a:p>
          <a:p>
            <a:pPr lvl="0"/>
            <a:r>
              <a:rPr lang="en-US" dirty="0"/>
              <a:t>Nielsen </a:t>
            </a:r>
            <a:r>
              <a:rPr lang="en-US" dirty="0" err="1"/>
              <a:t>Homescan</a:t>
            </a:r>
            <a:endParaRPr lang="en-US" dirty="0"/>
          </a:p>
          <a:p>
            <a:r>
              <a:rPr lang="en-US" dirty="0" smtClean="0"/>
              <a:t>Web </a:t>
            </a:r>
            <a:r>
              <a:rPr lang="en-US" dirty="0"/>
              <a:t>Traffic Analytics</a:t>
            </a:r>
          </a:p>
          <a:p>
            <a:pPr lvl="0"/>
            <a:r>
              <a:rPr lang="en-US" dirty="0" smtClean="0"/>
              <a:t>Health </a:t>
            </a:r>
            <a:r>
              <a:rPr lang="en-US" dirty="0"/>
              <a:t>Information </a:t>
            </a:r>
            <a:r>
              <a:rPr lang="en-US" dirty="0" smtClean="0"/>
              <a:t>Exchange</a:t>
            </a:r>
          </a:p>
          <a:p>
            <a:pPr lvl="0"/>
            <a:r>
              <a:rPr lang="en-US" dirty="0" smtClean="0"/>
              <a:t>Personal </a:t>
            </a:r>
            <a:r>
              <a:rPr lang="en-US" dirty="0"/>
              <a:t>Genetic Privacy</a:t>
            </a:r>
          </a:p>
          <a:p>
            <a:r>
              <a:rPr lang="en-US" dirty="0" err="1" smtClean="0"/>
              <a:t>Pharma</a:t>
            </a:r>
            <a:r>
              <a:rPr lang="en-US" dirty="0" smtClean="0"/>
              <a:t> </a:t>
            </a:r>
            <a:r>
              <a:rPr lang="en-US" dirty="0"/>
              <a:t>Clinic Trial Data Sharing </a:t>
            </a:r>
          </a:p>
          <a:p>
            <a:pPr lvl="0"/>
            <a:r>
              <a:rPr lang="en-US" dirty="0" smtClean="0"/>
              <a:t>Cyber-security</a:t>
            </a:r>
          </a:p>
          <a:p>
            <a:pPr lvl="0"/>
            <a:r>
              <a:rPr lang="en-US" dirty="0"/>
              <a:t>Aviation Industry</a:t>
            </a:r>
          </a:p>
          <a:p>
            <a:pPr lvl="0"/>
            <a:r>
              <a:rPr lang="en-US" dirty="0"/>
              <a:t>Military - Unmanned Vehicle sensor data</a:t>
            </a:r>
          </a:p>
          <a:p>
            <a:pPr lvl="0"/>
            <a:r>
              <a:rPr lang="en-US" dirty="0"/>
              <a:t>Education - “Common Core” Student Performance </a:t>
            </a:r>
            <a:r>
              <a:rPr lang="en-US" dirty="0" smtClean="0"/>
              <a:t>Reporting</a:t>
            </a:r>
          </a:p>
          <a:p>
            <a:pPr lvl="0"/>
            <a:endParaRPr lang="en-US" dirty="0"/>
          </a:p>
          <a:p>
            <a:endParaRPr lang="en-US" dirty="0"/>
          </a:p>
        </p:txBody>
      </p:sp>
    </p:spTree>
    <p:extLst>
      <p:ext uri="{BB962C8B-B14F-4D97-AF65-F5344CB8AC3E}">
        <p14:creationId xmlns:p14="http://schemas.microsoft.com/office/powerpoint/2010/main" val="2303338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121"/>
            <a:ext cx="9144000" cy="1143000"/>
          </a:xfrm>
        </p:spPr>
        <p:txBody>
          <a:bodyPr>
            <a:normAutofit fontScale="90000"/>
          </a:bodyPr>
          <a:lstStyle/>
          <a:p>
            <a:r>
              <a:rPr lang="en-US" b="1" dirty="0"/>
              <a:t>7 Computational Giants of </a:t>
            </a:r>
            <a:br>
              <a:rPr lang="en-US" b="1" dirty="0"/>
            </a:br>
            <a:r>
              <a:rPr lang="en-US" b="1" dirty="0" smtClean="0"/>
              <a:t>NRC Massive </a:t>
            </a:r>
            <a:r>
              <a:rPr lang="en-US" b="1" dirty="0"/>
              <a:t>Data </a:t>
            </a:r>
            <a:r>
              <a:rPr lang="en-US" b="1" dirty="0" smtClean="0"/>
              <a:t>Analysis Report </a:t>
            </a:r>
            <a:endParaRPr lang="en-US" b="1" dirty="0"/>
          </a:p>
        </p:txBody>
      </p:sp>
      <p:sp>
        <p:nvSpPr>
          <p:cNvPr id="3" name="Content Placeholder 2"/>
          <p:cNvSpPr>
            <a:spLocks noGrp="1"/>
          </p:cNvSpPr>
          <p:nvPr>
            <p:ph idx="1"/>
          </p:nvPr>
        </p:nvSpPr>
        <p:spPr>
          <a:xfrm>
            <a:off x="94890" y="1496683"/>
            <a:ext cx="9049110" cy="4525963"/>
          </a:xfrm>
        </p:spPr>
        <p:txBody>
          <a:bodyPr/>
          <a:lstStyle/>
          <a:p>
            <a:pPr marL="514350" indent="-514350">
              <a:buFont typeface="+mj-lt"/>
              <a:buAutoNum type="arabicParenR"/>
            </a:pPr>
            <a:r>
              <a:rPr lang="en-US" b="1" dirty="0" smtClean="0">
                <a:solidFill>
                  <a:srgbClr val="CC00FF"/>
                </a:solidFill>
              </a:rPr>
              <a:t>G1:</a:t>
            </a:r>
            <a:r>
              <a:rPr lang="en-US" dirty="0"/>
              <a:t>	Basic </a:t>
            </a:r>
            <a:r>
              <a:rPr lang="en-US" dirty="0" smtClean="0"/>
              <a:t>Statistics e.g. </a:t>
            </a:r>
            <a:r>
              <a:rPr lang="en-US" dirty="0" err="1" smtClean="0"/>
              <a:t>MRStat</a:t>
            </a:r>
            <a:endParaRPr lang="en-US" dirty="0"/>
          </a:p>
          <a:p>
            <a:pPr marL="514350" indent="-514350">
              <a:buFont typeface="+mj-lt"/>
              <a:buAutoNum type="arabicParenR"/>
            </a:pPr>
            <a:r>
              <a:rPr lang="en-US" b="1" dirty="0" smtClean="0">
                <a:solidFill>
                  <a:srgbClr val="CC00FF"/>
                </a:solidFill>
              </a:rPr>
              <a:t>G2:</a:t>
            </a:r>
            <a:r>
              <a:rPr lang="en-US" dirty="0"/>
              <a:t>	Generalized N-Body Problems</a:t>
            </a:r>
          </a:p>
          <a:p>
            <a:pPr marL="514350" indent="-514350">
              <a:buFont typeface="+mj-lt"/>
              <a:buAutoNum type="arabicParenR"/>
            </a:pPr>
            <a:r>
              <a:rPr lang="en-US" b="1" dirty="0" smtClean="0">
                <a:solidFill>
                  <a:srgbClr val="CC00FF"/>
                </a:solidFill>
              </a:rPr>
              <a:t>G3:</a:t>
            </a:r>
            <a:r>
              <a:rPr lang="en-US" dirty="0"/>
              <a:t>	Graph-Theoretic Computations</a:t>
            </a:r>
          </a:p>
          <a:p>
            <a:pPr marL="514350" indent="-514350">
              <a:buFont typeface="+mj-lt"/>
              <a:buAutoNum type="arabicParenR"/>
            </a:pPr>
            <a:r>
              <a:rPr lang="en-US" b="1" dirty="0" smtClean="0">
                <a:solidFill>
                  <a:srgbClr val="CC00FF"/>
                </a:solidFill>
              </a:rPr>
              <a:t>G4:</a:t>
            </a:r>
            <a:r>
              <a:rPr lang="en-US" dirty="0"/>
              <a:t>	Linear Algebraic Computations</a:t>
            </a:r>
          </a:p>
          <a:p>
            <a:pPr marL="514350" indent="-514350">
              <a:buFont typeface="+mj-lt"/>
              <a:buAutoNum type="arabicParenR"/>
            </a:pPr>
            <a:r>
              <a:rPr lang="en-US" b="1" dirty="0" smtClean="0">
                <a:solidFill>
                  <a:srgbClr val="CC00FF"/>
                </a:solidFill>
              </a:rPr>
              <a:t>G5:</a:t>
            </a:r>
            <a:r>
              <a:rPr lang="en-US" dirty="0"/>
              <a:t>	</a:t>
            </a:r>
            <a:r>
              <a:rPr lang="en-US" dirty="0" smtClean="0"/>
              <a:t>Optimizations e.g. Linear Programming</a:t>
            </a:r>
            <a:endParaRPr lang="en-US" dirty="0"/>
          </a:p>
          <a:p>
            <a:pPr marL="514350" indent="-514350">
              <a:buFont typeface="+mj-lt"/>
              <a:buAutoNum type="arabicParenR"/>
            </a:pPr>
            <a:r>
              <a:rPr lang="en-US" b="1" dirty="0" smtClean="0">
                <a:solidFill>
                  <a:srgbClr val="CC00FF"/>
                </a:solidFill>
              </a:rPr>
              <a:t>G6:</a:t>
            </a:r>
            <a:r>
              <a:rPr lang="en-US" dirty="0"/>
              <a:t>	</a:t>
            </a:r>
            <a:r>
              <a:rPr lang="en-US" dirty="0" smtClean="0"/>
              <a:t>Integration e.g. LDA and other GML</a:t>
            </a:r>
            <a:endParaRPr lang="en-US" dirty="0"/>
          </a:p>
          <a:p>
            <a:pPr marL="514350" indent="-514350">
              <a:buFont typeface="+mj-lt"/>
              <a:buAutoNum type="arabicParenR"/>
            </a:pPr>
            <a:r>
              <a:rPr lang="en-US" b="1" dirty="0" smtClean="0">
                <a:solidFill>
                  <a:srgbClr val="CC00FF"/>
                </a:solidFill>
              </a:rPr>
              <a:t>G7:</a:t>
            </a:r>
            <a:r>
              <a:rPr lang="en-US" dirty="0"/>
              <a:t>	Alignment </a:t>
            </a:r>
            <a:r>
              <a:rPr lang="en-US" dirty="0" smtClean="0"/>
              <a:t>Problems e.g. BLAST</a:t>
            </a:r>
            <a:endParaRPr lang="en-US" dirty="0"/>
          </a:p>
        </p:txBody>
      </p:sp>
    </p:spTree>
    <p:extLst>
      <p:ext uri="{BB962C8B-B14F-4D97-AF65-F5344CB8AC3E}">
        <p14:creationId xmlns:p14="http://schemas.microsoft.com/office/powerpoint/2010/main" val="1065770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Implementing Big Data</a:t>
            </a:r>
            <a:endParaRPr lang="en-US" b="1"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33</a:t>
            </a:fld>
            <a:endParaRPr lang="en-US"/>
          </a:p>
        </p:txBody>
      </p:sp>
    </p:spTree>
    <p:extLst>
      <p:ext uri="{BB962C8B-B14F-4D97-AF65-F5344CB8AC3E}">
        <p14:creationId xmlns:p14="http://schemas.microsoft.com/office/powerpoint/2010/main" val="675336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a:bodyPr>
          <a:lstStyle/>
          <a:p>
            <a:r>
              <a:rPr lang="en-US" b="1" dirty="0" smtClean="0"/>
              <a:t>Useful Set of Analytics Architectures</a:t>
            </a:r>
            <a:endParaRPr lang="en-US" b="1" dirty="0"/>
          </a:p>
        </p:txBody>
      </p:sp>
      <p:sp>
        <p:nvSpPr>
          <p:cNvPr id="3" name="Content Placeholder 2"/>
          <p:cNvSpPr>
            <a:spLocks noGrp="1"/>
          </p:cNvSpPr>
          <p:nvPr>
            <p:ph idx="1"/>
          </p:nvPr>
        </p:nvSpPr>
        <p:spPr>
          <a:xfrm>
            <a:off x="0" y="889000"/>
            <a:ext cx="9144000" cy="5969000"/>
          </a:xfrm>
        </p:spPr>
        <p:txBody>
          <a:bodyPr>
            <a:normAutofit fontScale="92500" lnSpcReduction="10000"/>
          </a:bodyPr>
          <a:lstStyle/>
          <a:p>
            <a:r>
              <a:rPr lang="en-US" sz="2800" b="1" dirty="0" smtClean="0">
                <a:solidFill>
                  <a:srgbClr val="0070C0"/>
                </a:solidFill>
              </a:rPr>
              <a:t>Pleasingly Parallel: </a:t>
            </a:r>
            <a:r>
              <a:rPr lang="en-US" sz="2800" dirty="0" smtClean="0"/>
              <a:t>including </a:t>
            </a:r>
            <a:r>
              <a:rPr lang="en-US" sz="2800" b="1" dirty="0" smtClean="0"/>
              <a:t>local machine learning </a:t>
            </a:r>
            <a:r>
              <a:rPr lang="en-US" sz="2800" dirty="0" smtClean="0"/>
              <a:t>as in parallel over images and apply image processing to each image</a:t>
            </a:r>
          </a:p>
          <a:p>
            <a:pPr marL="0" indent="0">
              <a:buNone/>
            </a:pPr>
            <a:r>
              <a:rPr lang="en-US" sz="2800" dirty="0"/>
              <a:t>	</a:t>
            </a:r>
            <a:r>
              <a:rPr lang="en-US" sz="2800" dirty="0" smtClean="0"/>
              <a:t>- Hadoop could be used but many other HTC, Many task tools</a:t>
            </a:r>
          </a:p>
          <a:p>
            <a:r>
              <a:rPr lang="en-US" sz="2800" b="1" dirty="0" smtClean="0">
                <a:solidFill>
                  <a:srgbClr val="0070C0"/>
                </a:solidFill>
              </a:rPr>
              <a:t>Search:</a:t>
            </a:r>
            <a:r>
              <a:rPr lang="en-US" sz="2800" b="1" dirty="0" smtClean="0">
                <a:solidFill>
                  <a:srgbClr val="FF0000"/>
                </a:solidFill>
              </a:rPr>
              <a:t> </a:t>
            </a:r>
            <a:r>
              <a:rPr lang="en-US" sz="2800" dirty="0" smtClean="0"/>
              <a:t>including collaborative filtering and motif finding implemented using </a:t>
            </a:r>
            <a:r>
              <a:rPr lang="en-US" sz="2800" b="1" dirty="0" smtClean="0"/>
              <a:t>classic MapReduce </a:t>
            </a:r>
            <a:r>
              <a:rPr lang="en-US" sz="2800" dirty="0" smtClean="0"/>
              <a:t>(Hadoop); Alignment</a:t>
            </a:r>
          </a:p>
          <a:p>
            <a:r>
              <a:rPr lang="en-US" sz="2800" b="1" dirty="0" smtClean="0">
                <a:solidFill>
                  <a:srgbClr val="0070C0"/>
                </a:solidFill>
              </a:rPr>
              <a:t>Map-Collective</a:t>
            </a:r>
            <a:r>
              <a:rPr lang="en-US" sz="2800" b="1" dirty="0" smtClean="0">
                <a:solidFill>
                  <a:srgbClr val="FF0000"/>
                </a:solidFill>
              </a:rPr>
              <a:t> </a:t>
            </a:r>
            <a:r>
              <a:rPr lang="en-US" sz="2800" b="1" dirty="0" smtClean="0"/>
              <a:t>or Iterative </a:t>
            </a:r>
            <a:r>
              <a:rPr lang="en-US" sz="2800" b="1" dirty="0" err="1" smtClean="0"/>
              <a:t>MapReduce</a:t>
            </a:r>
            <a:r>
              <a:rPr lang="en-US" sz="2800" b="1" dirty="0" smtClean="0"/>
              <a:t> </a:t>
            </a:r>
            <a:r>
              <a:rPr lang="en-US" sz="2800" dirty="0" smtClean="0"/>
              <a:t>using Collective Communication (clustering) – Hadoop with Harp, Spark …..</a:t>
            </a:r>
          </a:p>
          <a:p>
            <a:r>
              <a:rPr lang="en-US" sz="2800" b="1" dirty="0" smtClean="0">
                <a:solidFill>
                  <a:srgbClr val="0070C0"/>
                </a:solidFill>
              </a:rPr>
              <a:t>Map-Communication</a:t>
            </a:r>
            <a:r>
              <a:rPr lang="en-US" sz="2800" b="1" dirty="0" smtClean="0"/>
              <a:t> or Iterative </a:t>
            </a:r>
            <a:r>
              <a:rPr lang="en-US" sz="2800" b="1" dirty="0" err="1" smtClean="0"/>
              <a:t>Giraph</a:t>
            </a:r>
            <a:r>
              <a:rPr lang="en-US" sz="2800" b="1" dirty="0" smtClean="0"/>
              <a:t>: </a:t>
            </a:r>
            <a:r>
              <a:rPr lang="en-US" sz="2800" dirty="0" smtClean="0"/>
              <a:t>(MapReduce) with point-to-point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solidFill>
                  <a:srgbClr val="0070C0"/>
                </a:solidFill>
              </a:rPr>
              <a:t>Large and Shared memory: </a:t>
            </a:r>
            <a:r>
              <a:rPr lang="en-US" sz="2800" b="1" dirty="0" smtClean="0"/>
              <a:t>thread-based </a:t>
            </a:r>
            <a:r>
              <a:rPr lang="en-US" sz="2800" dirty="0"/>
              <a:t>(event driven) graph algorithms (shortest path, </a:t>
            </a:r>
            <a:r>
              <a:rPr lang="en-US" sz="2800" dirty="0" err="1"/>
              <a:t>Betweenness</a:t>
            </a:r>
            <a:r>
              <a:rPr lang="en-US" sz="2800" dirty="0"/>
              <a:t> centrality</a:t>
            </a:r>
            <a:r>
              <a:rPr lang="en-US" sz="2800" dirty="0" smtClean="0"/>
              <a:t>) and Large memory applications</a:t>
            </a:r>
            <a:endParaRPr lang="en-US" sz="2800" dirty="0"/>
          </a:p>
          <a:p>
            <a:pPr lvl="1"/>
            <a:endParaRPr lang="en-US" sz="2400" dirty="0"/>
          </a:p>
        </p:txBody>
      </p:sp>
      <p:sp>
        <p:nvSpPr>
          <p:cNvPr id="4" name="TextBox 3"/>
          <p:cNvSpPr txBox="1"/>
          <p:nvPr/>
        </p:nvSpPr>
        <p:spPr>
          <a:xfrm>
            <a:off x="4074617" y="6392195"/>
            <a:ext cx="4256743" cy="369332"/>
          </a:xfrm>
          <a:prstGeom prst="rect">
            <a:avLst/>
          </a:prstGeom>
          <a:noFill/>
          <a:ln>
            <a:solidFill>
              <a:schemeClr val="tx1"/>
            </a:solidFill>
          </a:ln>
        </p:spPr>
        <p:txBody>
          <a:bodyPr wrap="none" rtlCol="0">
            <a:spAutoFit/>
          </a:bodyPr>
          <a:lstStyle/>
          <a:p>
            <a:r>
              <a:rPr lang="en-US" dirty="0" smtClean="0">
                <a:solidFill>
                  <a:srgbClr val="0070C0"/>
                </a:solidFill>
              </a:rPr>
              <a:t>Ideas like workflow are “orthogonal” to this</a:t>
            </a:r>
            <a:endParaRPr lang="en-US" dirty="0">
              <a:solidFill>
                <a:srgbClr val="0070C0"/>
              </a:solidFill>
            </a:endParaRPr>
          </a:p>
        </p:txBody>
      </p:sp>
    </p:spTree>
    <p:extLst>
      <p:ext uri="{BB962C8B-B14F-4D97-AF65-F5344CB8AC3E}">
        <p14:creationId xmlns:p14="http://schemas.microsoft.com/office/powerpoint/2010/main" val="472622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0"/>
            <a:ext cx="8229600" cy="902868"/>
          </a:xfrm>
        </p:spPr>
        <p:txBody>
          <a:bodyPr/>
          <a:lstStyle/>
          <a:p>
            <a:r>
              <a:rPr lang="en-US" b="1" dirty="0" smtClean="0"/>
              <a:t>4 Forms of MapReduce</a:t>
            </a:r>
            <a:endParaRPr lang="en-US" b="1" dirty="0"/>
          </a:p>
        </p:txBody>
      </p:sp>
      <p:grpSp>
        <p:nvGrpSpPr>
          <p:cNvPr id="4" name="Group 3"/>
          <p:cNvGrpSpPr/>
          <p:nvPr/>
        </p:nvGrpSpPr>
        <p:grpSpPr>
          <a:xfrm>
            <a:off x="107405" y="786827"/>
            <a:ext cx="8735869" cy="2970808"/>
            <a:chOff x="107405" y="510794"/>
            <a:chExt cx="8735869" cy="2970808"/>
          </a:xfrm>
        </p:grpSpPr>
        <p:sp>
          <p:nvSpPr>
            <p:cNvPr id="5" name="Rectangle 4"/>
            <p:cNvSpPr/>
            <p:nvPr/>
          </p:nvSpPr>
          <p:spPr>
            <a:xfrm>
              <a:off x="6796620" y="1030653"/>
              <a:ext cx="2046654" cy="243676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6" name="Rectangle 5"/>
            <p:cNvSpPr/>
            <p:nvPr/>
          </p:nvSpPr>
          <p:spPr>
            <a:xfrm>
              <a:off x="107406" y="524016"/>
              <a:ext cx="2006402"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(1) </a:t>
              </a:r>
              <a:r>
                <a:rPr lang="en-US" sz="1600" b="1" dirty="0">
                  <a:solidFill>
                    <a:srgbClr val="000000"/>
                  </a:solidFill>
                  <a:effectLst/>
                  <a:latin typeface="Arial"/>
                  <a:ea typeface="Times New Roman"/>
                  <a:cs typeface="Times New Roman"/>
                </a:rPr>
                <a:t>Map Only</a:t>
              </a:r>
              <a:endParaRPr lang="en-US" sz="2000" b="1" dirty="0">
                <a:effectLst/>
                <a:ea typeface="Times New Roman"/>
                <a:cs typeface="Times New Roman"/>
              </a:endParaRPr>
            </a:p>
          </p:txBody>
        </p:sp>
        <p:sp>
          <p:nvSpPr>
            <p:cNvPr id="7" name="Rectangle 6"/>
            <p:cNvSpPr/>
            <p:nvPr/>
          </p:nvSpPr>
          <p:spPr>
            <a:xfrm>
              <a:off x="6786753" y="517578"/>
              <a:ext cx="2046654" cy="50629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27432" rIns="0" bIns="45720" numCol="1" spcCol="0" rtlCol="0" fromWordArt="0" anchor="ctr" anchorCtr="0" forceAA="0" compatLnSpc="1">
              <a:noAutofit/>
            </a:bodyPr>
            <a:lstStyle/>
            <a:p>
              <a:pPr marL="0" marR="0" algn="ctr">
                <a:lnSpc>
                  <a:spcPct val="115000"/>
                </a:lnSpc>
                <a:spcBef>
                  <a:spcPts val="0"/>
                </a:spcBef>
                <a:spcAft>
                  <a:spcPts val="1000"/>
                </a:spcAft>
              </a:pPr>
              <a:r>
                <a:rPr lang="en-US" b="1" dirty="0" smtClean="0">
                  <a:solidFill>
                    <a:srgbClr val="000000"/>
                  </a:solidFill>
                  <a:effectLst/>
                  <a:latin typeface="Arial"/>
                  <a:ea typeface="Times New Roman"/>
                  <a:cs typeface="Times New Roman"/>
                </a:rPr>
                <a:t>(</a:t>
              </a:r>
              <a:r>
                <a:rPr lang="en-US" sz="1600" b="1" dirty="0" smtClean="0">
                  <a:solidFill>
                    <a:srgbClr val="000000"/>
                  </a:solidFill>
                  <a:effectLst/>
                  <a:latin typeface="Arial"/>
                  <a:ea typeface="Times New Roman"/>
                  <a:cs typeface="Times New Roman"/>
                </a:rPr>
                <a:t>4) Point to Point or Map-Communication</a:t>
              </a:r>
              <a:endParaRPr lang="en-US" sz="2400" b="1" dirty="0">
                <a:effectLst/>
                <a:latin typeface="Times New Roman"/>
                <a:ea typeface="Times New Roman"/>
              </a:endParaRPr>
            </a:p>
          </p:txBody>
        </p:sp>
        <p:sp>
          <p:nvSpPr>
            <p:cNvPr id="8" name="Rectangle 7"/>
            <p:cNvSpPr/>
            <p:nvPr/>
          </p:nvSpPr>
          <p:spPr>
            <a:xfrm>
              <a:off x="4382126" y="510794"/>
              <a:ext cx="2409221"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(3) </a:t>
              </a:r>
              <a:r>
                <a:rPr lang="en-US" sz="1600" b="1" dirty="0">
                  <a:solidFill>
                    <a:srgbClr val="000000"/>
                  </a:solidFill>
                  <a:effectLst/>
                  <a:latin typeface="Arial"/>
                  <a:ea typeface="Times New Roman"/>
                  <a:cs typeface="Times New Roman"/>
                </a:rPr>
                <a:t>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9" name="Rectangle 8"/>
            <p:cNvSpPr/>
            <p:nvPr/>
          </p:nvSpPr>
          <p:spPr>
            <a:xfrm>
              <a:off x="2113807" y="524016"/>
              <a:ext cx="2268324"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(2) </a:t>
              </a:r>
              <a:r>
                <a:rPr lang="en-US" sz="1600" b="1" dirty="0">
                  <a:solidFill>
                    <a:srgbClr val="000000"/>
                  </a:solidFill>
                  <a:effectLst/>
                  <a:latin typeface="Arial"/>
                  <a:ea typeface="Times New Roman"/>
                  <a:cs typeface="Times New Roman"/>
                </a:rPr>
                <a:t>Classic MapReduce</a:t>
              </a:r>
              <a:endParaRPr lang="en-US" sz="2400" b="1" dirty="0">
                <a:effectLst/>
                <a:latin typeface="Times New Roman"/>
                <a:ea typeface="Times New Roman"/>
              </a:endParaRPr>
            </a:p>
          </p:txBody>
        </p:sp>
        <p:sp>
          <p:nvSpPr>
            <p:cNvPr id="10" name="Rectangle 9"/>
            <p:cNvSpPr/>
            <p:nvPr/>
          </p:nvSpPr>
          <p:spPr>
            <a:xfrm>
              <a:off x="107405" y="1052838"/>
              <a:ext cx="2006401" cy="241760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1" name="Rectangle 10"/>
            <p:cNvSpPr/>
            <p:nvPr/>
          </p:nvSpPr>
          <p:spPr>
            <a:xfrm>
              <a:off x="2123122" y="1056138"/>
              <a:ext cx="2268323"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2" name="TextBox 36"/>
            <p:cNvSpPr txBox="1"/>
            <p:nvPr/>
          </p:nvSpPr>
          <p:spPr>
            <a:xfrm>
              <a:off x="2916273" y="1136719"/>
              <a:ext cx="778568"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13" name="Oval 12"/>
            <p:cNvSpPr/>
            <p:nvPr/>
          </p:nvSpPr>
          <p:spPr>
            <a:xfrm>
              <a:off x="3619399"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4" name="Straight Arrow Connector 13"/>
            <p:cNvCxnSpPr/>
            <p:nvPr/>
          </p:nvCxnSpPr>
          <p:spPr>
            <a:xfrm>
              <a:off x="3788393" y="1431437"/>
              <a:ext cx="0" cy="3841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15" name="Group 14"/>
            <p:cNvGrpSpPr/>
            <p:nvPr/>
          </p:nvGrpSpPr>
          <p:grpSpPr>
            <a:xfrm>
              <a:off x="3154657" y="1995489"/>
              <a:ext cx="252364" cy="30945"/>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16" name="TextBox 48"/>
            <p:cNvSpPr txBox="1"/>
            <p:nvPr/>
          </p:nvSpPr>
          <p:spPr>
            <a:xfrm>
              <a:off x="3859184" y="1621039"/>
              <a:ext cx="671300"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17" name="Straight Arrow Connector 16"/>
            <p:cNvCxnSpPr>
              <a:stCxn id="13" idx="4"/>
              <a:endCxn id="25" idx="7"/>
            </p:cNvCxnSpPr>
            <p:nvPr/>
          </p:nvCxnSpPr>
          <p:spPr>
            <a:xfrm flipH="1">
              <a:off x="3694843" y="2214468"/>
              <a:ext cx="93551"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18" name="Oval 17"/>
            <p:cNvSpPr/>
            <p:nvPr/>
          </p:nvSpPr>
          <p:spPr>
            <a:xfrm>
              <a:off x="2176541"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9" name="Straight Arrow Connector 18"/>
            <p:cNvCxnSpPr/>
            <p:nvPr/>
          </p:nvCxnSpPr>
          <p:spPr>
            <a:xfrm>
              <a:off x="2345536"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18" idx="4"/>
              <a:endCxn id="24" idx="1"/>
            </p:cNvCxnSpPr>
            <p:nvPr/>
          </p:nvCxnSpPr>
          <p:spPr>
            <a:xfrm>
              <a:off x="2345536" y="2214468"/>
              <a:ext cx="27606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1" name="Oval 20"/>
            <p:cNvSpPr/>
            <p:nvPr/>
          </p:nvSpPr>
          <p:spPr>
            <a:xfrm>
              <a:off x="2574884"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22" name="Straight Arrow Connector 21"/>
            <p:cNvCxnSpPr/>
            <p:nvPr/>
          </p:nvCxnSpPr>
          <p:spPr>
            <a:xfrm>
              <a:off x="2743878"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3" name="Straight Arrow Connector 22"/>
            <p:cNvCxnSpPr>
              <a:stCxn id="21" idx="4"/>
              <a:endCxn id="24" idx="0"/>
            </p:cNvCxnSpPr>
            <p:nvPr/>
          </p:nvCxnSpPr>
          <p:spPr>
            <a:xfrm flipH="1">
              <a:off x="2740820" y="2214468"/>
              <a:ext cx="3059" cy="39027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4" name="Oval 23"/>
            <p:cNvSpPr/>
            <p:nvPr/>
          </p:nvSpPr>
          <p:spPr>
            <a:xfrm>
              <a:off x="2572222" y="2604738"/>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25" name="Oval 24"/>
            <p:cNvSpPr/>
            <p:nvPr/>
          </p:nvSpPr>
          <p:spPr>
            <a:xfrm>
              <a:off x="3407028" y="2590270"/>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26" name="Group 25"/>
            <p:cNvGrpSpPr/>
            <p:nvPr/>
          </p:nvGrpSpPr>
          <p:grpSpPr>
            <a:xfrm>
              <a:off x="3056114" y="2862617"/>
              <a:ext cx="251729" cy="30086"/>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27" name="Straight Arrow Connector 26"/>
            <p:cNvCxnSpPr>
              <a:stCxn id="18" idx="4"/>
              <a:endCxn id="25" idx="1"/>
            </p:cNvCxnSpPr>
            <p:nvPr/>
          </p:nvCxnSpPr>
          <p:spPr>
            <a:xfrm>
              <a:off x="2345536" y="2214468"/>
              <a:ext cx="1110873"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8" name="Straight Arrow Connector 27"/>
            <p:cNvCxnSpPr>
              <a:stCxn id="21" idx="4"/>
              <a:endCxn id="25" idx="0"/>
            </p:cNvCxnSpPr>
            <p:nvPr/>
          </p:nvCxnSpPr>
          <p:spPr>
            <a:xfrm>
              <a:off x="2743879" y="2214468"/>
              <a:ext cx="831747" cy="37580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9" name="Straight Arrow Connector 28"/>
            <p:cNvCxnSpPr>
              <a:stCxn id="13" idx="4"/>
              <a:endCxn id="24" idx="7"/>
            </p:cNvCxnSpPr>
            <p:nvPr/>
          </p:nvCxnSpPr>
          <p:spPr>
            <a:xfrm flipH="1">
              <a:off x="2860037" y="2214468"/>
              <a:ext cx="92835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0" name="TextBox 48"/>
            <p:cNvSpPr txBox="1"/>
            <p:nvPr/>
          </p:nvSpPr>
          <p:spPr>
            <a:xfrm>
              <a:off x="3707920" y="2589695"/>
              <a:ext cx="867881"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31" name="Straight Arrow Connector 30"/>
            <p:cNvCxnSpPr>
              <a:stCxn id="24" idx="4"/>
            </p:cNvCxnSpPr>
            <p:nvPr/>
          </p:nvCxnSpPr>
          <p:spPr>
            <a:xfrm>
              <a:off x="2740821" y="2991554"/>
              <a:ext cx="3059" cy="37261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2" name="Straight Arrow Connector 31"/>
            <p:cNvCxnSpPr>
              <a:stCxn id="25" idx="4"/>
            </p:cNvCxnSpPr>
            <p:nvPr/>
          </p:nvCxnSpPr>
          <p:spPr>
            <a:xfrm flipH="1">
              <a:off x="3572793" y="2977086"/>
              <a:ext cx="2834" cy="38708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3" name="Rectangle 32"/>
            <p:cNvSpPr/>
            <p:nvPr/>
          </p:nvSpPr>
          <p:spPr>
            <a:xfrm>
              <a:off x="4381950" y="1049816"/>
              <a:ext cx="2409397"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34" name="Arc 33"/>
            <p:cNvSpPr/>
            <p:nvPr/>
          </p:nvSpPr>
          <p:spPr>
            <a:xfrm rot="1016732">
              <a:off x="5605452" y="1205505"/>
              <a:ext cx="1073340" cy="2266636"/>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35" name="TextBox 36"/>
            <p:cNvSpPr txBox="1"/>
            <p:nvPr/>
          </p:nvSpPr>
          <p:spPr>
            <a:xfrm>
              <a:off x="4637389" y="1043563"/>
              <a:ext cx="778519"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36" name="Oval 35"/>
            <p:cNvSpPr/>
            <p:nvPr/>
          </p:nvSpPr>
          <p:spPr>
            <a:xfrm>
              <a:off x="603083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37" name="Straight Arrow Connector 36"/>
            <p:cNvCxnSpPr/>
            <p:nvPr/>
          </p:nvCxnSpPr>
          <p:spPr>
            <a:xfrm>
              <a:off x="6199814" y="1418834"/>
              <a:ext cx="0" cy="384083"/>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38" name="Group 37"/>
            <p:cNvGrpSpPr/>
            <p:nvPr/>
          </p:nvGrpSpPr>
          <p:grpSpPr>
            <a:xfrm>
              <a:off x="5566130" y="1982820"/>
              <a:ext cx="252350" cy="30942"/>
              <a:chOff x="661269" y="507515"/>
              <a:chExt cx="170688" cy="18288"/>
            </a:xfrm>
          </p:grpSpPr>
          <p:sp>
            <p:nvSpPr>
              <p:cNvPr id="98" name="Oval 97"/>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9" name="Oval 98"/>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39" name="TextBox 48"/>
            <p:cNvSpPr txBox="1"/>
            <p:nvPr/>
          </p:nvSpPr>
          <p:spPr>
            <a:xfrm>
              <a:off x="5167396" y="1445375"/>
              <a:ext cx="700454" cy="51438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map</a:t>
              </a:r>
              <a:endParaRPr lang="en-US" sz="2000" b="1">
                <a:effectLst/>
                <a:latin typeface="Times New Roman"/>
                <a:ea typeface="Times New Roman"/>
              </a:endParaRPr>
            </a:p>
          </p:txBody>
        </p:sp>
        <p:cxnSp>
          <p:nvCxnSpPr>
            <p:cNvPr id="40" name="Straight Arrow Connector 39"/>
            <p:cNvCxnSpPr/>
            <p:nvPr/>
          </p:nvCxnSpPr>
          <p:spPr>
            <a:xfrm flipH="1">
              <a:off x="6106269" y="2189688"/>
              <a:ext cx="93546"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1" name="Oval 40"/>
            <p:cNvSpPr/>
            <p:nvPr/>
          </p:nvSpPr>
          <p:spPr>
            <a:xfrm>
              <a:off x="4588063" y="1815003"/>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2" name="Straight Arrow Connector 41"/>
            <p:cNvCxnSpPr/>
            <p:nvPr/>
          </p:nvCxnSpPr>
          <p:spPr>
            <a:xfrm>
              <a:off x="4757048"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3" name="Straight Arrow Connector 42"/>
            <p:cNvCxnSpPr/>
            <p:nvPr/>
          </p:nvCxnSpPr>
          <p:spPr>
            <a:xfrm>
              <a:off x="4757048" y="2189688"/>
              <a:ext cx="276049"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498638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5" name="Straight Arrow Connector 44"/>
            <p:cNvCxnSpPr/>
            <p:nvPr/>
          </p:nvCxnSpPr>
          <p:spPr>
            <a:xfrm>
              <a:off x="5155365"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flipH="1">
              <a:off x="5152307" y="2189688"/>
              <a:ext cx="3059" cy="40230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4983719" y="2591997"/>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48" name="Oval 47"/>
            <p:cNvSpPr/>
            <p:nvPr/>
          </p:nvSpPr>
          <p:spPr>
            <a:xfrm>
              <a:off x="5818472" y="2577531"/>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49" name="Group 48"/>
            <p:cNvGrpSpPr/>
            <p:nvPr/>
          </p:nvGrpSpPr>
          <p:grpSpPr>
            <a:xfrm>
              <a:off x="5467591" y="2849845"/>
              <a:ext cx="251716" cy="30082"/>
              <a:chOff x="594644" y="1019969"/>
              <a:chExt cx="170688" cy="18288"/>
            </a:xfrm>
          </p:grpSpPr>
          <p:sp>
            <p:nvSpPr>
              <p:cNvPr id="96" name="Oval 95"/>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7" name="Oval 96"/>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50" name="Straight Arrow Connector 49"/>
            <p:cNvCxnSpPr/>
            <p:nvPr/>
          </p:nvCxnSpPr>
          <p:spPr>
            <a:xfrm>
              <a:off x="4757048" y="2189688"/>
              <a:ext cx="1110803"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1" name="Straight Arrow Connector 50"/>
            <p:cNvCxnSpPr/>
            <p:nvPr/>
          </p:nvCxnSpPr>
          <p:spPr>
            <a:xfrm>
              <a:off x="5155366" y="2189688"/>
              <a:ext cx="831695" cy="38784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51"/>
            <p:cNvCxnSpPr/>
            <p:nvPr/>
          </p:nvCxnSpPr>
          <p:spPr>
            <a:xfrm flipH="1">
              <a:off x="5271515" y="2189688"/>
              <a:ext cx="928300"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3" name="TextBox 48"/>
            <p:cNvSpPr txBox="1"/>
            <p:nvPr/>
          </p:nvSpPr>
          <p:spPr>
            <a:xfrm>
              <a:off x="4364095" y="2776047"/>
              <a:ext cx="867828"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54" name="Straight Arrow Connector 53"/>
            <p:cNvCxnSpPr/>
            <p:nvPr/>
          </p:nvCxnSpPr>
          <p:spPr>
            <a:xfrm>
              <a:off x="5152307" y="2978767"/>
              <a:ext cx="3059" cy="37257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5" name="Straight Arrow Connector 54"/>
            <p:cNvCxnSpPr/>
            <p:nvPr/>
          </p:nvCxnSpPr>
          <p:spPr>
            <a:xfrm flipH="1">
              <a:off x="5984227" y="2964301"/>
              <a:ext cx="2834" cy="38704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6" name="TextBox 36"/>
            <p:cNvSpPr txBox="1"/>
            <p:nvPr/>
          </p:nvSpPr>
          <p:spPr>
            <a:xfrm>
              <a:off x="5340381" y="1065488"/>
              <a:ext cx="1056673" cy="4018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Iterations</a:t>
              </a:r>
              <a:endParaRPr lang="en-US" sz="2000" b="1" dirty="0">
                <a:effectLst/>
                <a:latin typeface="Times New Roman"/>
                <a:ea typeface="Times New Roman"/>
              </a:endParaRPr>
            </a:p>
          </p:txBody>
        </p:sp>
        <p:sp>
          <p:nvSpPr>
            <p:cNvPr id="57" name="TextBox 36"/>
            <p:cNvSpPr txBox="1"/>
            <p:nvPr/>
          </p:nvSpPr>
          <p:spPr>
            <a:xfrm>
              <a:off x="765663" y="1209263"/>
              <a:ext cx="717410"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Input</a:t>
              </a:r>
              <a:endParaRPr lang="en-US" sz="2000" b="1" dirty="0">
                <a:effectLst/>
                <a:latin typeface="Times New Roman"/>
                <a:ea typeface="Times New Roman"/>
              </a:endParaRPr>
            </a:p>
          </p:txBody>
        </p:sp>
        <p:sp>
          <p:nvSpPr>
            <p:cNvPr id="58" name="Oval 57"/>
            <p:cNvSpPr/>
            <p:nvPr/>
          </p:nvSpPr>
          <p:spPr>
            <a:xfrm>
              <a:off x="169553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cxnSp>
          <p:nvCxnSpPr>
            <p:cNvPr id="59" name="Straight Arrow Connector 58"/>
            <p:cNvCxnSpPr>
              <a:endCxn id="58" idx="0"/>
            </p:cNvCxnSpPr>
            <p:nvPr/>
          </p:nvCxnSpPr>
          <p:spPr>
            <a:xfrm>
              <a:off x="1864602" y="1754566"/>
              <a:ext cx="0" cy="3841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0" name="TextBox 45"/>
            <p:cNvSpPr txBox="1"/>
            <p:nvPr/>
          </p:nvSpPr>
          <p:spPr>
            <a:xfrm>
              <a:off x="759258" y="3030527"/>
              <a:ext cx="835006"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Output</a:t>
              </a:r>
              <a:endParaRPr lang="en-US" sz="2000" b="1">
                <a:effectLst/>
                <a:latin typeface="Times New Roman"/>
                <a:ea typeface="Times New Roman"/>
              </a:endParaRPr>
            </a:p>
          </p:txBody>
        </p:sp>
        <p:grpSp>
          <p:nvGrpSpPr>
            <p:cNvPr id="61" name="Group 60"/>
            <p:cNvGrpSpPr/>
            <p:nvPr/>
          </p:nvGrpSpPr>
          <p:grpSpPr>
            <a:xfrm>
              <a:off x="1230599" y="2306534"/>
              <a:ext cx="252474" cy="30945"/>
              <a:chOff x="2753360" y="2094366"/>
              <a:chExt cx="170688" cy="18288"/>
            </a:xfrm>
          </p:grpSpPr>
          <p:sp>
            <p:nvSpPr>
              <p:cNvPr id="94" name="Oval 93"/>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sp>
            <p:nvSpPr>
              <p:cNvPr id="95" name="Oval 94"/>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grpSp>
        <p:sp>
          <p:nvSpPr>
            <p:cNvPr id="62" name="TextBox 48"/>
            <p:cNvSpPr txBox="1"/>
            <p:nvPr/>
          </p:nvSpPr>
          <p:spPr>
            <a:xfrm>
              <a:off x="1061531" y="1741137"/>
              <a:ext cx="636821"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63" name="Straight Arrow Connector 62"/>
            <p:cNvCxnSpPr>
              <a:stCxn id="58" idx="4"/>
            </p:cNvCxnSpPr>
            <p:nvPr/>
          </p:nvCxnSpPr>
          <p:spPr>
            <a:xfrm>
              <a:off x="1864602" y="2525513"/>
              <a:ext cx="0" cy="40619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25205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65" name="Straight Arrow Connector 64"/>
            <p:cNvCxnSpPr/>
            <p:nvPr/>
          </p:nvCxnSpPr>
          <p:spPr>
            <a:xfrm>
              <a:off x="421123"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6" name="Straight Arrow Connector 65"/>
            <p:cNvCxnSpPr/>
            <p:nvPr/>
          </p:nvCxnSpPr>
          <p:spPr>
            <a:xfrm>
              <a:off x="421123"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7" name="Oval 66"/>
            <p:cNvSpPr/>
            <p:nvPr/>
          </p:nvSpPr>
          <p:spPr>
            <a:xfrm>
              <a:off x="650569"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dirty="0">
                  <a:effectLst/>
                  <a:latin typeface="Times New Roman"/>
                  <a:ea typeface="Times New Roman"/>
                </a:rPr>
                <a:t> </a:t>
              </a:r>
              <a:endParaRPr lang="en-US" sz="1200" b="1" dirty="0">
                <a:effectLst/>
                <a:latin typeface="Times New Roman"/>
                <a:ea typeface="Times New Roman"/>
              </a:endParaRPr>
            </a:p>
          </p:txBody>
        </p:sp>
        <p:cxnSp>
          <p:nvCxnSpPr>
            <p:cNvPr id="68" name="Straight Arrow Connector 67"/>
            <p:cNvCxnSpPr/>
            <p:nvPr/>
          </p:nvCxnSpPr>
          <p:spPr>
            <a:xfrm>
              <a:off x="819637"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819637"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pic>
          <p:nvPicPr>
            <p:cNvPr id="70" name="Picture 69"/>
            <p:cNvPicPr>
              <a:picLocks noChangeAspect="1"/>
            </p:cNvPicPr>
            <p:nvPr/>
          </p:nvPicPr>
          <p:blipFill>
            <a:blip r:embed="rId2"/>
            <a:stretch>
              <a:fillRect/>
            </a:stretch>
          </p:blipFill>
          <p:spPr>
            <a:xfrm>
              <a:off x="6902807" y="1150931"/>
              <a:ext cx="1021541" cy="1207270"/>
            </a:xfrm>
            <a:prstGeom prst="rect">
              <a:avLst/>
            </a:prstGeom>
          </p:spPr>
        </p:pic>
        <p:sp>
          <p:nvSpPr>
            <p:cNvPr id="71" name="Oval 70"/>
            <p:cNvSpPr/>
            <p:nvPr/>
          </p:nvSpPr>
          <p:spPr>
            <a:xfrm>
              <a:off x="8167454" y="14453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560048" y="200907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08219" y="26002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05575" y="329073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74227" y="246770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87882" y="299155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20511" y="318573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2809" y="322126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255900" y="272861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560048" y="124879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8605768" y="1418834"/>
              <a:ext cx="0" cy="549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8347340" y="2163175"/>
              <a:ext cx="196909" cy="4828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8498529" y="2189687"/>
              <a:ext cx="107239" cy="96813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8096843" y="2862617"/>
              <a:ext cx="159057" cy="29823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7865667" y="1551009"/>
              <a:ext cx="310704" cy="88691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7079051" y="2716506"/>
              <a:ext cx="129168" cy="5149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54214" y="2590637"/>
              <a:ext cx="154844" cy="54395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71222" y="1587909"/>
              <a:ext cx="227307" cy="42047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325579" y="2525513"/>
              <a:ext cx="426478" cy="9424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533602" y="2585093"/>
              <a:ext cx="234367" cy="3888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280818" y="2705895"/>
              <a:ext cx="207064" cy="2680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71064" y="2227828"/>
              <a:ext cx="65114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Local</a:t>
              </a:r>
              <a:endParaRPr lang="en-US" b="1" dirty="0">
                <a:latin typeface="Arial" panose="020B0604020202020204" pitchFamily="34" charset="0"/>
                <a:cs typeface="Arial" panose="020B0604020202020204" pitchFamily="34" charset="0"/>
              </a:endParaRPr>
            </a:p>
          </p:txBody>
        </p:sp>
        <p:sp>
          <p:nvSpPr>
            <p:cNvPr id="93" name="TextBox 92"/>
            <p:cNvSpPr txBox="1"/>
            <p:nvPr/>
          </p:nvSpPr>
          <p:spPr>
            <a:xfrm>
              <a:off x="7131855" y="3173825"/>
              <a:ext cx="712054"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Graph</a:t>
              </a:r>
              <a:endParaRPr lang="en-US" b="1" dirty="0">
                <a:latin typeface="Arial" panose="020B0604020202020204" pitchFamily="34" charset="0"/>
                <a:cs typeface="Arial" panose="020B0604020202020204" pitchFamily="34" charset="0"/>
              </a:endParaRPr>
            </a:p>
          </p:txBody>
        </p:sp>
      </p:grpSp>
      <p:graphicFrame>
        <p:nvGraphicFramePr>
          <p:cNvPr id="104" name="Table 103"/>
          <p:cNvGraphicFramePr>
            <a:graphicFrameLocks noGrp="1"/>
          </p:cNvGraphicFramePr>
          <p:nvPr>
            <p:extLst/>
          </p:nvPr>
        </p:nvGraphicFramePr>
        <p:xfrm>
          <a:off x="107403" y="3743455"/>
          <a:ext cx="8726004" cy="2210389"/>
        </p:xfrm>
        <a:graphic>
          <a:graphicData uri="http://schemas.openxmlformats.org/drawingml/2006/table">
            <a:tbl>
              <a:tblPr firstRow="1" bandRow="1">
                <a:tableStyleId>{2D5ABB26-0587-4C30-8999-92F81FD0307C}</a:tableStyleId>
              </a:tblPr>
              <a:tblGrid>
                <a:gridCol w="2031948"/>
                <a:gridCol w="2260121"/>
                <a:gridCol w="2406770"/>
                <a:gridCol w="2027165"/>
              </a:tblGrid>
              <a:tr h="1199469">
                <a:tc>
                  <a:txBody>
                    <a:bodyPr/>
                    <a:lstStyle/>
                    <a:p>
                      <a:pPr marL="0" algn="l" defTabSz="914400" rtl="0" eaLnBrk="1" latinLnBrk="0" hangingPunct="1"/>
                      <a:r>
                        <a:rPr lang="en-US" sz="1800" kern="1200" dirty="0" smtClean="0">
                          <a:solidFill>
                            <a:schemeClr val="tx1"/>
                          </a:solidFill>
                          <a:latin typeface="+mn-lt"/>
                          <a:ea typeface="+mn-ea"/>
                          <a:cs typeface="+mn-cs"/>
                        </a:rPr>
                        <a:t>BLAST Analysis</a:t>
                      </a:r>
                    </a:p>
                    <a:p>
                      <a:pPr marL="0" algn="l" defTabSz="914400" rtl="0" eaLnBrk="1" latinLnBrk="0" hangingPunct="1"/>
                      <a:r>
                        <a:rPr lang="en-US" sz="1800" kern="1200" dirty="0" smtClean="0">
                          <a:solidFill>
                            <a:schemeClr val="tx1"/>
                          </a:solidFill>
                          <a:latin typeface="+mn-lt"/>
                          <a:ea typeface="+mn-ea"/>
                          <a:cs typeface="+mn-cs"/>
                        </a:rPr>
                        <a:t>Local Machine Learning</a:t>
                      </a:r>
                    </a:p>
                    <a:p>
                      <a:pPr marL="0" algn="l" defTabSz="914400" rtl="0" eaLnBrk="1" latinLnBrk="0" hangingPunct="1"/>
                      <a:r>
                        <a:rPr lang="en-US" sz="1800" kern="1200" dirty="0" smtClean="0">
                          <a:solidFill>
                            <a:schemeClr val="tx1"/>
                          </a:solidFill>
                          <a:latin typeface="+mn-lt"/>
                          <a:ea typeface="+mn-ea"/>
                          <a:cs typeface="+mn-cs"/>
                        </a:rPr>
                        <a:t>Pleasingly Parallel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 Energy Physics (HEP) Histograms</a:t>
                      </a:r>
                    </a:p>
                    <a:p>
                      <a:r>
                        <a:rPr lang="en-US" dirty="0" smtClean="0"/>
                        <a:t>Distributed search</a:t>
                      </a:r>
                    </a:p>
                    <a:p>
                      <a:r>
                        <a:rPr lang="en-US" sz="1600" dirty="0" smtClean="0"/>
                        <a:t>Recommender Engines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Expectation</a:t>
                      </a:r>
                      <a:r>
                        <a:rPr lang="en-US" sz="1600" baseline="0" dirty="0" smtClean="0"/>
                        <a:t> </a:t>
                      </a:r>
                      <a:r>
                        <a:rPr lang="en-US" sz="1600" dirty="0" smtClean="0"/>
                        <a:t>maximization </a:t>
                      </a:r>
                      <a:r>
                        <a:rPr lang="en-US" dirty="0" smtClean="0"/>
                        <a:t>Clustering e.g. K-means</a:t>
                      </a:r>
                    </a:p>
                    <a:p>
                      <a:r>
                        <a:rPr lang="en-US" dirty="0" smtClean="0"/>
                        <a:t>Linear Algebra, PageRank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Classic MPI</a:t>
                      </a:r>
                    </a:p>
                    <a:p>
                      <a:r>
                        <a:rPr lang="en-US" dirty="0" smtClean="0"/>
                        <a:t>PDE Solvers and Particle Dynamics</a:t>
                      </a:r>
                    </a:p>
                    <a:p>
                      <a:r>
                        <a:rPr lang="en-US" dirty="0" smtClean="0"/>
                        <a:t>Graph Problems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gn="ctr"/>
                      <a:r>
                        <a:rPr lang="en-US" dirty="0" smtClean="0"/>
                        <a:t>MapReduce and Iterative Extensions (Spark, Twister)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r>
                        <a:rPr lang="en-US" dirty="0" smtClean="0"/>
                        <a:t>MPI, Giraph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pPr algn="ctr"/>
                      <a:r>
                        <a:rPr lang="en-US" dirty="0" smtClean="0"/>
                        <a:t>Integrated Systems such as Hadoop + Harp with </a:t>
                      </a:r>
                      <a:br>
                        <a:rPr lang="en-US" dirty="0" smtClean="0"/>
                      </a:br>
                      <a:r>
                        <a:rPr lang="en-US" dirty="0" smtClean="0"/>
                        <a:t>Compute and Communication model separated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5" name="TextBox 104"/>
          <p:cNvSpPr txBox="1"/>
          <p:nvPr/>
        </p:nvSpPr>
        <p:spPr>
          <a:xfrm>
            <a:off x="60661" y="6054110"/>
            <a:ext cx="9038492" cy="461665"/>
          </a:xfrm>
          <a:prstGeom prst="rect">
            <a:avLst/>
          </a:prstGeom>
          <a:solidFill>
            <a:schemeClr val="bg1"/>
          </a:solidFill>
        </p:spPr>
        <p:txBody>
          <a:bodyPr wrap="square" rtlCol="0">
            <a:spAutoFit/>
          </a:bodyPr>
          <a:lstStyle/>
          <a:p>
            <a:pPr algn="ctr" defTabSz="457200"/>
            <a:r>
              <a:rPr lang="en-US" sz="2400" b="1" dirty="0" smtClean="0">
                <a:solidFill>
                  <a:prstClr val="black"/>
                </a:solidFill>
              </a:rPr>
              <a:t>Correspond to first 4 of Identified Architectures</a:t>
            </a:r>
            <a:endParaRPr lang="en-US" sz="2400" b="1" dirty="0">
              <a:solidFill>
                <a:prstClr val="black"/>
              </a:solidFill>
            </a:endParaRPr>
          </a:p>
        </p:txBody>
      </p:sp>
    </p:spTree>
    <p:extLst>
      <p:ext uri="{BB962C8B-B14F-4D97-AF65-F5344CB8AC3E}">
        <p14:creationId xmlns:p14="http://schemas.microsoft.com/office/powerpoint/2010/main" val="4190563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Clouds and HPC </a:t>
            </a:r>
            <a:endParaRPr lang="en-US" b="1"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36</a:t>
            </a:fld>
            <a:endParaRPr lang="en-US"/>
          </a:p>
        </p:txBody>
      </p:sp>
    </p:spTree>
    <p:extLst>
      <p:ext uri="{BB962C8B-B14F-4D97-AF65-F5344CB8AC3E}">
        <p14:creationId xmlns:p14="http://schemas.microsoft.com/office/powerpoint/2010/main" val="3641531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lnSpcReduction="10000"/>
          </a:bodyPr>
          <a:lstStyle/>
          <a:p>
            <a:r>
              <a:rPr lang="en-US" sz="2400" b="1" dirty="0" smtClean="0">
                <a:solidFill>
                  <a:srgbClr val="FF0000"/>
                </a:solidFill>
              </a:rPr>
              <a:t>Cloud infrastructure: </a:t>
            </a:r>
            <a:r>
              <a:rPr lang="en-US" sz="2400" dirty="0" smtClean="0"/>
              <a:t>outsourcing of servers, computing, data, file space, utility computing, etc..</a:t>
            </a:r>
          </a:p>
          <a:p>
            <a:pPr lvl="1"/>
            <a:r>
              <a:rPr lang="en-US" sz="2000" dirty="0" smtClean="0"/>
              <a:t>Azure exemplifies</a:t>
            </a:r>
          </a:p>
          <a:p>
            <a:r>
              <a:rPr lang="en-US" sz="2400" b="1" dirty="0" smtClean="0">
                <a:solidFill>
                  <a:srgbClr val="FF0000"/>
                </a:solidFill>
              </a:rPr>
              <a:t>Cloud runtimes or Platform:</a:t>
            </a:r>
            <a:r>
              <a:rPr lang="en-US" sz="2400" b="1"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retrieval/e-commerce (search, recommender)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a:t>
            </a:r>
            <a:r>
              <a:rPr lang="en-US" sz="2400" dirty="0" err="1" smtClean="0"/>
              <a:t>Bigtable</a:t>
            </a:r>
            <a:endParaRPr lang="en-US" sz="2400" dirty="0" smtClean="0"/>
          </a:p>
          <a:p>
            <a:pPr lvl="1"/>
            <a:r>
              <a:rPr lang="en-US" sz="2400" dirty="0" smtClean="0"/>
              <a:t>Will come back to Apache Big Data Stack</a:t>
            </a:r>
          </a:p>
        </p:txBody>
      </p:sp>
    </p:spTree>
    <p:extLst>
      <p:ext uri="{BB962C8B-B14F-4D97-AF65-F5344CB8AC3E}">
        <p14:creationId xmlns:p14="http://schemas.microsoft.com/office/powerpoint/2010/main" val="254543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smtClean="0"/>
              <a:t>Clouds have highlighted SaaS PaaS IaaS </a:t>
            </a:r>
            <a:endParaRPr lang="en-US" sz="3600" dirty="0"/>
          </a:p>
        </p:txBody>
      </p:sp>
      <p:sp>
        <p:nvSpPr>
          <p:cNvPr id="4" name="Content Placeholder 3"/>
          <p:cNvSpPr>
            <a:spLocks noGrp="1"/>
          </p:cNvSpPr>
          <p:nvPr>
            <p:ph idx="1"/>
          </p:nvPr>
        </p:nvSpPr>
        <p:spPr>
          <a:xfrm>
            <a:off x="4746847" y="1299318"/>
            <a:ext cx="4043500" cy="5133098"/>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 including </a:t>
            </a:r>
            <a:r>
              <a:rPr lang="en-US" sz="2400" b="1" dirty="0" smtClean="0">
                <a:solidFill>
                  <a:srgbClr val="FF0000"/>
                </a:solidFill>
              </a:rPr>
              <a:t>HPC, Grids</a:t>
            </a:r>
            <a:r>
              <a:rPr lang="en-US" sz="2400" dirty="0" smtClean="0"/>
              <a:t> …</a:t>
            </a:r>
            <a:br>
              <a:rPr lang="en-US" sz="2400" dirty="0" smtClean="0"/>
            </a:br>
            <a:endParaRPr lang="en-US" sz="2400" dirty="0"/>
          </a:p>
          <a:p>
            <a:r>
              <a:rPr lang="en-US" sz="2400" dirty="0"/>
              <a:t>Nimbus, Eucalyptus, </a:t>
            </a:r>
            <a:r>
              <a:rPr lang="en-US" sz="2400" dirty="0" smtClean="0"/>
              <a:t>OpenStack, OpenNebula</a:t>
            </a:r>
            <a:r>
              <a:rPr lang="en-US" sz="2400" dirty="0"/>
              <a:t/>
            </a:r>
            <a:br>
              <a:rPr lang="en-US" sz="2400" dirty="0"/>
            </a:br>
            <a:r>
              <a:rPr lang="en-US" sz="2400" dirty="0" err="1" smtClean="0"/>
              <a:t>CloudStack</a:t>
            </a:r>
            <a:r>
              <a:rPr lang="en-US" sz="2400" dirty="0" smtClean="0"/>
              <a:t> plus </a:t>
            </a:r>
            <a:r>
              <a:rPr lang="en-US" sz="2400" b="1" dirty="0" smtClean="0">
                <a:solidFill>
                  <a:srgbClr val="FF0000"/>
                </a:solidFill>
              </a:rPr>
              <a:t>Bare-metal</a:t>
            </a:r>
          </a:p>
          <a:p>
            <a:r>
              <a:rPr lang="en-US" sz="2400" dirty="0" smtClean="0"/>
              <a:t>OpenFlow – </a:t>
            </a:r>
            <a:r>
              <a:rPr lang="en-US" sz="2400" i="1" dirty="0" smtClean="0"/>
              <a:t>likely to grow in importance </a:t>
            </a:r>
          </a:p>
        </p:txBody>
      </p:sp>
      <p:grpSp>
        <p:nvGrpSpPr>
          <p:cNvPr id="41" name="Group 40"/>
          <p:cNvGrpSpPr/>
          <p:nvPr/>
        </p:nvGrpSpPr>
        <p:grpSpPr>
          <a:xfrm>
            <a:off x="285814" y="4187679"/>
            <a:ext cx="4450644" cy="1323438"/>
            <a:chOff x="2133600" y="4844268"/>
            <a:chExt cx="4114800" cy="1317787"/>
          </a:xfrm>
          <a:solidFill>
            <a:schemeClr val="accent1">
              <a:lumMod val="40000"/>
              <a:lumOff val="60000"/>
            </a:schemeClr>
          </a:solidFill>
        </p:grpSpPr>
        <p:sp>
          <p:nvSpPr>
            <p:cNvPr id="42" name="Rounded Rectangle 41"/>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44" name="TextBox 43"/>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45" name="Group 44"/>
          <p:cNvGrpSpPr/>
          <p:nvPr/>
        </p:nvGrpSpPr>
        <p:grpSpPr>
          <a:xfrm>
            <a:off x="438214" y="2647973"/>
            <a:ext cx="4145844" cy="1524454"/>
            <a:chOff x="2133600" y="2133600"/>
            <a:chExt cx="4145844" cy="1229221"/>
          </a:xfrm>
          <a:solidFill>
            <a:schemeClr val="accent6">
              <a:lumMod val="40000"/>
              <a:lumOff val="60000"/>
            </a:schemeClr>
          </a:solidFill>
        </p:grpSpPr>
        <p:sp>
          <p:nvSpPr>
            <p:cNvPr id="46" name="Rounded Rectangle 45"/>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48" name="TextBox 47"/>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grpSp>
        <p:nvGrpSpPr>
          <p:cNvPr id="49" name="Group 48"/>
          <p:cNvGrpSpPr/>
          <p:nvPr/>
        </p:nvGrpSpPr>
        <p:grpSpPr>
          <a:xfrm>
            <a:off x="285814" y="5473751"/>
            <a:ext cx="4450644" cy="1100460"/>
            <a:chOff x="2133600" y="4869606"/>
            <a:chExt cx="4114800" cy="1309799"/>
          </a:xfrm>
          <a:solidFill>
            <a:schemeClr val="bg1">
              <a:lumMod val="85000"/>
            </a:schemeClr>
          </a:solidFill>
        </p:grpSpPr>
        <p:sp>
          <p:nvSpPr>
            <p:cNvPr id="50" name="Rounded Rectangle 4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52" name="TextBox 51"/>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53" name="Group 52"/>
          <p:cNvGrpSpPr/>
          <p:nvPr/>
        </p:nvGrpSpPr>
        <p:grpSpPr>
          <a:xfrm>
            <a:off x="452004" y="856556"/>
            <a:ext cx="4132054" cy="1856825"/>
            <a:chOff x="734040" y="1295400"/>
            <a:chExt cx="4132054" cy="1848896"/>
          </a:xfrm>
        </p:grpSpPr>
        <p:grpSp>
          <p:nvGrpSpPr>
            <p:cNvPr id="54" name="Group 53"/>
            <p:cNvGrpSpPr/>
            <p:nvPr/>
          </p:nvGrpSpPr>
          <p:grpSpPr>
            <a:xfrm>
              <a:off x="734040" y="1295400"/>
              <a:ext cx="4118264" cy="1692195"/>
              <a:chOff x="2130136" y="2133600"/>
              <a:chExt cx="4118264" cy="1154636"/>
            </a:xfrm>
            <a:solidFill>
              <a:schemeClr val="accent6">
                <a:lumMod val="40000"/>
                <a:lumOff val="60000"/>
              </a:schemeClr>
            </a:solidFill>
          </p:grpSpPr>
          <p:sp>
            <p:nvSpPr>
              <p:cNvPr id="56" name="Rounded Rectangle 55"/>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55" name="TextBox 54"/>
            <p:cNvSpPr txBox="1"/>
            <p:nvPr/>
          </p:nvSpPr>
          <p:spPr>
            <a:xfrm>
              <a:off x="2199094" y="1397461"/>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Education</a:t>
              </a:r>
            </a:p>
            <a:p>
              <a:pPr marL="285750" indent="-285750">
                <a:buFont typeface="Wingdings" pitchFamily="2" charset="2"/>
                <a:buChar char="Ø"/>
              </a:pPr>
              <a:r>
                <a:rPr lang="en-US" b="1" dirty="0" smtClean="0"/>
                <a:t>Applications</a:t>
              </a:r>
            </a:p>
            <a:p>
              <a:pPr marL="285750" indent="-285750">
                <a:buFont typeface="Wingdings" pitchFamily="2" charset="2"/>
                <a:buChar char="Ø"/>
              </a:pPr>
              <a:r>
                <a:rPr lang="en-US" b="1" dirty="0"/>
                <a:t>CS Research Use e.g. test new compiler or storage model</a:t>
              </a:r>
            </a:p>
            <a:p>
              <a:pPr marL="285750" indent="-285750">
                <a:buFont typeface="Wingdings" pitchFamily="2" charset="2"/>
                <a:buChar char="Ø"/>
              </a:pPr>
              <a:endParaRPr lang="en-US" b="1" dirty="0" smtClean="0"/>
            </a:p>
          </p:txBody>
        </p:sp>
      </p:grpSp>
      <p:sp>
        <p:nvSpPr>
          <p:cNvPr id="3" name="TextBox 2"/>
          <p:cNvSpPr txBox="1"/>
          <p:nvPr/>
        </p:nvSpPr>
        <p:spPr>
          <a:xfrm>
            <a:off x="4557496" y="745013"/>
            <a:ext cx="4668907" cy="461665"/>
          </a:xfrm>
          <a:prstGeom prst="rect">
            <a:avLst/>
          </a:prstGeom>
          <a:noFill/>
        </p:spPr>
        <p:txBody>
          <a:bodyPr wrap="none" rtlCol="0">
            <a:spAutoFit/>
          </a:bodyPr>
          <a:lstStyle/>
          <a:p>
            <a:r>
              <a:rPr lang="en-US" sz="2400" b="1" dirty="0" smtClean="0">
                <a:solidFill>
                  <a:srgbClr val="FF0000"/>
                </a:solidFill>
              </a:rPr>
              <a:t>But equally valid for classic clusters</a:t>
            </a:r>
            <a:endParaRPr lang="en-US" sz="2400" b="1" dirty="0">
              <a:solidFill>
                <a:srgbClr val="FF0000"/>
              </a:solidFill>
            </a:endParaRPr>
          </a:p>
        </p:txBody>
      </p:sp>
    </p:spTree>
    <p:extLst>
      <p:ext uri="{BB962C8B-B14F-4D97-AF65-F5344CB8AC3E}">
        <p14:creationId xmlns:p14="http://schemas.microsoft.com/office/powerpoint/2010/main" val="10963697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dirty="0" smtClean="0"/>
              <a:t>(Old) Science Computing Environments</a:t>
            </a:r>
            <a:endParaRPr lang="en-US" dirty="0"/>
          </a:p>
        </p:txBody>
      </p:sp>
      <p:sp>
        <p:nvSpPr>
          <p:cNvPr id="3" name="Content Placeholder 2"/>
          <p:cNvSpPr>
            <a:spLocks noGrp="1"/>
          </p:cNvSpPr>
          <p:nvPr>
            <p:ph idx="1"/>
          </p:nvPr>
        </p:nvSpPr>
        <p:spPr>
          <a:xfrm>
            <a:off x="-7856" y="762000"/>
            <a:ext cx="9151856" cy="5844073"/>
          </a:xfrm>
        </p:spPr>
        <p:txBody>
          <a:bodyPr>
            <a:normAutofit/>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r>
              <a:rPr lang="en-US" sz="2400" dirty="0" smtClean="0"/>
              <a:t>Use </a:t>
            </a:r>
            <a:r>
              <a:rPr lang="en-US" sz="2400" b="1" dirty="0" smtClean="0"/>
              <a:t>Services</a:t>
            </a:r>
            <a:r>
              <a:rPr lang="en-US" sz="2400" dirty="0" smtClean="0"/>
              <a:t> (</a:t>
            </a:r>
            <a:r>
              <a:rPr lang="en-US" sz="2400" b="1" dirty="0" smtClean="0"/>
              <a:t>SaaS</a:t>
            </a:r>
            <a:r>
              <a:rPr lang="en-US" sz="2400" dirty="0" smtClean="0"/>
              <a:t>)</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39</a:t>
            </a:fld>
            <a:endParaRPr lang="en-US" dirty="0"/>
          </a:p>
        </p:txBody>
      </p:sp>
    </p:spTree>
    <p:extLst>
      <p:ext uri="{BB962C8B-B14F-4D97-AF65-F5344CB8AC3E}">
        <p14:creationId xmlns:p14="http://schemas.microsoft.com/office/powerpoint/2010/main" val="3037092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Jobs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spTree>
    <p:extLst>
      <p:ext uri="{BB962C8B-B14F-4D97-AF65-F5344CB8AC3E}">
        <p14:creationId xmlns:p14="http://schemas.microsoft.com/office/powerpoint/2010/main" val="4141543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76200" y="685800"/>
            <a:ext cx="8991600" cy="61722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a:spcBef>
                <a:spcPts val="300"/>
              </a:spcBef>
            </a:pPr>
            <a:r>
              <a:rPr lang="en-US" sz="2400" dirty="0" smtClean="0"/>
              <a:t>The 4 forms of MapReduce/MPI with increasing synchronization</a:t>
            </a:r>
          </a:p>
          <a:p>
            <a:pPr marL="914400" lvl="1" indent="-457200">
              <a:spcBef>
                <a:spcPts val="300"/>
              </a:spcBef>
              <a:buFont typeface="+mj-lt"/>
              <a:buAutoNum type="arabicParenR"/>
            </a:pPr>
            <a:r>
              <a:rPr lang="en-US" sz="2000" b="1" dirty="0" smtClean="0"/>
              <a:t>Map Only </a:t>
            </a:r>
            <a:r>
              <a:rPr lang="en-US" sz="2000" dirty="0" smtClean="0"/>
              <a:t>– pleasingly parallel</a:t>
            </a:r>
          </a:p>
          <a:p>
            <a:pPr marL="914400" lvl="1" indent="-457200">
              <a:spcBef>
                <a:spcPts val="300"/>
              </a:spcBef>
              <a:buFont typeface="+mj-lt"/>
              <a:buAutoNum type="arabicParenR"/>
            </a:pPr>
            <a:r>
              <a:rPr lang="en-US" sz="2000" b="1" dirty="0" smtClean="0"/>
              <a:t>Classic MapReduce </a:t>
            </a:r>
            <a:r>
              <a:rPr lang="en-US" sz="2000" dirty="0" smtClean="0"/>
              <a:t>as in Hadoop; single Map followed by reduction with fault tolerant use of disk</a:t>
            </a:r>
          </a:p>
          <a:p>
            <a:pPr marL="914400" lvl="1" indent="-457200">
              <a:spcBef>
                <a:spcPts val="300"/>
              </a:spcBef>
              <a:buFont typeface="+mj-lt"/>
              <a:buAutoNum type="arabicParenR"/>
            </a:pPr>
            <a:r>
              <a:rPr lang="en-US" sz="2000" b="1" dirty="0" smtClean="0"/>
              <a:t>Iterative MapReduce </a:t>
            </a:r>
            <a:r>
              <a:rPr lang="en-US" sz="2000" dirty="0" smtClean="0"/>
              <a:t>use for data mining such as Expectation Maximization in clustering etc.; Cache data in memory between iterations and support the large collective communication (Reduce, Scatter, Gather, Multicast) use in data mining</a:t>
            </a:r>
          </a:p>
          <a:p>
            <a:pPr marL="914400" lvl="1" indent="-457200">
              <a:spcBef>
                <a:spcPts val="300"/>
              </a:spcBef>
              <a:buFont typeface="+mj-lt"/>
              <a:buAutoNum type="arabicParenR"/>
            </a:pPr>
            <a:r>
              <a:rPr lang="en-US" sz="2000" b="1" dirty="0" smtClean="0"/>
              <a:t>Classic MPI! </a:t>
            </a:r>
            <a:r>
              <a:rPr lang="en-US" sz="2000" dirty="0" smtClean="0"/>
              <a:t>Support small point to point messaging efficiently as used in partial differential equation solvers. Also used for Graph algorithms</a:t>
            </a:r>
          </a:p>
          <a:p>
            <a:pPr marL="514350" indent="-457200">
              <a:spcBef>
                <a:spcPts val="300"/>
              </a:spcBef>
              <a:buFont typeface="Arial" panose="020B0604020202020204" pitchFamily="34" charset="0"/>
              <a:buChar char="•"/>
            </a:pPr>
            <a:r>
              <a:rPr lang="en-US" sz="2400" dirty="0" smtClean="0"/>
              <a:t>Use architecture with minimum required synchronization</a:t>
            </a:r>
          </a:p>
          <a:p>
            <a:pPr lvl="1">
              <a:spcBef>
                <a:spcPts val="300"/>
              </a:spcBef>
            </a:pPr>
            <a:endParaRPr lang="en-US" sz="2000" dirty="0" smtClean="0"/>
          </a:p>
        </p:txBody>
      </p:sp>
    </p:spTree>
    <p:extLst>
      <p:ext uri="{BB962C8B-B14F-4D97-AF65-F5344CB8AC3E}">
        <p14:creationId xmlns:p14="http://schemas.microsoft.com/office/powerpoint/2010/main" val="3812027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6" y="76200"/>
            <a:ext cx="9075174" cy="685800"/>
          </a:xfrm>
        </p:spPr>
        <p:txBody>
          <a:bodyPr>
            <a:noAutofit/>
          </a:bodyPr>
          <a:lstStyle/>
          <a:p>
            <a:r>
              <a:rPr lang="en-US" sz="3200" b="1" dirty="0" smtClean="0"/>
              <a:t>Increasing Synchronization in  Parallel Computing</a:t>
            </a:r>
            <a:endParaRPr lang="en-US" sz="3200" b="1" dirty="0"/>
          </a:p>
        </p:txBody>
      </p:sp>
      <p:sp>
        <p:nvSpPr>
          <p:cNvPr id="3" name="Content Placeholder 2"/>
          <p:cNvSpPr>
            <a:spLocks noGrp="1"/>
          </p:cNvSpPr>
          <p:nvPr>
            <p:ph idx="1"/>
          </p:nvPr>
        </p:nvSpPr>
        <p:spPr>
          <a:xfrm>
            <a:off x="0" y="717550"/>
            <a:ext cx="9144000" cy="6003925"/>
          </a:xfrm>
        </p:spPr>
        <p:txBody>
          <a:bodyPr>
            <a:normAutofit fontScale="92500" lnSpcReduction="20000"/>
          </a:bodyPr>
          <a:lstStyle/>
          <a:p>
            <a:r>
              <a:rPr lang="en-US" sz="2400" b="1" dirty="0" smtClean="0">
                <a:solidFill>
                  <a:srgbClr val="FF0000"/>
                </a:solidFill>
              </a:rPr>
              <a:t>Grids</a:t>
            </a:r>
            <a:r>
              <a:rPr lang="en-US" sz="2400" dirty="0" smtClean="0"/>
              <a:t>: least synchronization as distributed</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dirty="0" smtClean="0"/>
              <a:t>Dominant need for search and recommender engines</a:t>
            </a:r>
          </a:p>
          <a:p>
            <a:pPr lvl="1"/>
            <a:r>
              <a:rPr lang="en-US" sz="2000" b="1" dirty="0" smtClean="0"/>
              <a:t>Map only </a:t>
            </a:r>
            <a:r>
              <a:rPr lang="en-US" sz="2000" dirty="0" smtClean="0"/>
              <a:t>useful special case</a:t>
            </a:r>
          </a:p>
          <a:p>
            <a:r>
              <a:rPr lang="en-US" sz="2400" b="1" dirty="0" smtClean="0">
                <a:solidFill>
                  <a:srgbClr val="FF0000"/>
                </a:solidFill>
              </a:rPr>
              <a:t>HPC enhanced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p>
          <a:p>
            <a:r>
              <a:rPr lang="en-US" sz="2400" b="1" dirty="0">
                <a:solidFill>
                  <a:srgbClr val="FF0000"/>
                </a:solidFill>
              </a:rPr>
              <a:t>HPC: </a:t>
            </a:r>
            <a:r>
              <a:rPr lang="en-US" sz="2400" dirty="0"/>
              <a:t>Typically SPMD (Single Program Multiple Data) “maps” typically processing particles or mesh points interspersed with multitude of low latency messages supported by specialized networks such as </a:t>
            </a:r>
            <a:r>
              <a:rPr lang="en-US" sz="2400" dirty="0" err="1"/>
              <a:t>Infiniband</a:t>
            </a:r>
            <a:r>
              <a:rPr lang="en-US" sz="2400" dirty="0"/>
              <a:t> and technologies like </a:t>
            </a:r>
            <a:r>
              <a:rPr lang="en-US" sz="2400" dirty="0">
                <a:solidFill>
                  <a:srgbClr val="FF0000"/>
                </a:solidFill>
              </a:rPr>
              <a:t>MPI</a:t>
            </a:r>
          </a:p>
          <a:p>
            <a:pPr lvl="1"/>
            <a:r>
              <a:rPr lang="en-US" sz="2000" dirty="0"/>
              <a:t>Often run large capability jobs with 100K (going to 1.5M) cores on same job</a:t>
            </a:r>
          </a:p>
          <a:p>
            <a:pPr lvl="1"/>
            <a:r>
              <a:rPr lang="en-US" sz="2000" dirty="0"/>
              <a:t>National DoE/NSF/NASA facilities run 100% utilization</a:t>
            </a:r>
          </a:p>
          <a:p>
            <a:pPr lvl="1"/>
            <a:r>
              <a:rPr lang="en-US" sz="2000" dirty="0"/>
              <a:t>Fault fragile and cannot tolerate “outlier maps” taking longer than </a:t>
            </a:r>
            <a:r>
              <a:rPr lang="en-US" sz="2000" dirty="0" smtClean="0"/>
              <a:t>others</a:t>
            </a:r>
          </a:p>
          <a:p>
            <a:pPr lvl="1"/>
            <a:r>
              <a:rPr lang="en-US" sz="2000" dirty="0" smtClean="0">
                <a:solidFill>
                  <a:srgbClr val="FF0000"/>
                </a:solidFill>
              </a:rPr>
              <a:t>Reborn on clouds as Giraph (</a:t>
            </a:r>
            <a:r>
              <a:rPr lang="en-US" sz="2000" dirty="0" err="1" smtClean="0">
                <a:solidFill>
                  <a:srgbClr val="FF0000"/>
                </a:solidFill>
              </a:rPr>
              <a:t>Pregel</a:t>
            </a:r>
            <a:r>
              <a:rPr lang="en-US" sz="2000" dirty="0" smtClean="0">
                <a:solidFill>
                  <a:srgbClr val="FF0000"/>
                </a:solidFill>
              </a:rPr>
              <a:t>) for graph Algorithms</a:t>
            </a:r>
          </a:p>
          <a:p>
            <a:pPr lvl="1"/>
            <a:r>
              <a:rPr lang="en-US" sz="2000" dirty="0" smtClean="0">
                <a:solidFill>
                  <a:srgbClr val="FF0000"/>
                </a:solidFill>
              </a:rPr>
              <a:t>Often used in HPC unnecessarily when better to use looser synchronization</a:t>
            </a:r>
            <a:endParaRPr lang="en-US" sz="2000" dirty="0">
              <a:solidFill>
                <a:srgbClr val="FF0000"/>
              </a:solidFill>
            </a:endParaRP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41</a:t>
            </a:fld>
            <a:endParaRPr lang="en-US" dirty="0"/>
          </a:p>
        </p:txBody>
      </p:sp>
    </p:spTree>
    <p:extLst>
      <p:ext uri="{BB962C8B-B14F-4D97-AF65-F5344CB8AC3E}">
        <p14:creationId xmlns:p14="http://schemas.microsoft.com/office/powerpoint/2010/main" val="4172244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fontScale="90000"/>
          </a:bodyPr>
          <a:lstStyle/>
          <a:p>
            <a:r>
              <a:rPr lang="en-US" b="1" dirty="0" smtClean="0"/>
              <a:t>Parallel Global Machine Learning Examples</a:t>
            </a:r>
            <a:br>
              <a:rPr lang="en-US" b="1" dirty="0" smtClean="0"/>
            </a:br>
            <a:r>
              <a:rPr lang="en-US" b="1" dirty="0" smtClean="0"/>
              <a:t>Twister4Azure Project</a:t>
            </a:r>
            <a:endParaRPr lang="en-US" b="1" dirty="0"/>
          </a:p>
        </p:txBody>
      </p:sp>
    </p:spTree>
    <p:extLst>
      <p:ext uri="{BB962C8B-B14F-4D97-AF65-F5344CB8AC3E}">
        <p14:creationId xmlns:p14="http://schemas.microsoft.com/office/powerpoint/2010/main" val="1406005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26"/>
            <a:ext cx="8229600" cy="919680"/>
          </a:xfrm>
        </p:spPr>
        <p:txBody>
          <a:bodyPr/>
          <a:lstStyle/>
          <a:p>
            <a:r>
              <a:rPr lang="en-US" b="1" dirty="0" smtClean="0"/>
              <a:t>Use of MDS and Clustering</a:t>
            </a:r>
            <a:endParaRPr lang="en-US" b="1" dirty="0"/>
          </a:p>
        </p:txBody>
      </p:sp>
      <p:sp>
        <p:nvSpPr>
          <p:cNvPr id="3" name="Content Placeholder 2"/>
          <p:cNvSpPr>
            <a:spLocks noGrp="1"/>
          </p:cNvSpPr>
          <p:nvPr>
            <p:ph idx="1"/>
          </p:nvPr>
        </p:nvSpPr>
        <p:spPr>
          <a:xfrm>
            <a:off x="-1" y="891072"/>
            <a:ext cx="9041363" cy="5966927"/>
          </a:xfrm>
        </p:spPr>
        <p:txBody>
          <a:bodyPr>
            <a:normAutofit fontScale="70000" lnSpcReduction="20000"/>
          </a:bodyPr>
          <a:lstStyle/>
          <a:p>
            <a:r>
              <a:rPr lang="en-US" dirty="0"/>
              <a:t>Big Data often involves looking for “structure” in data collections and then classifying points in some fashion. </a:t>
            </a:r>
            <a:endParaRPr lang="en-US" dirty="0" smtClean="0"/>
          </a:p>
          <a:p>
            <a:r>
              <a:rPr lang="en-US" dirty="0" smtClean="0"/>
              <a:t>“</a:t>
            </a:r>
            <a:r>
              <a:rPr lang="en-US" dirty="0"/>
              <a:t>Unsupervised” investigation is one approach and here two useful techniques are clustering and MDS (Multi Dimensional Scaling</a:t>
            </a:r>
            <a:r>
              <a:rPr lang="en-US" dirty="0" smtClean="0"/>
              <a:t>).</a:t>
            </a:r>
          </a:p>
          <a:p>
            <a:r>
              <a:rPr lang="en-US" dirty="0" smtClean="0"/>
              <a:t>Clustering </a:t>
            </a:r>
            <a:r>
              <a:rPr lang="en-US" dirty="0"/>
              <a:t>does what name suggests – it finds collections of data that are near each other and associates them as a cluster. </a:t>
            </a:r>
            <a:endParaRPr lang="en-US" dirty="0" smtClean="0"/>
          </a:p>
          <a:p>
            <a:r>
              <a:rPr lang="en-US" dirty="0" smtClean="0"/>
              <a:t>MDS </a:t>
            </a:r>
            <a:r>
              <a:rPr lang="en-US" dirty="0"/>
              <a:t>takes data and maps them into Euclidean space. It can be used to reduce dimension  -- say to three dimensions so it can be visualized – or to take data that is not in a Euclidean space and map it into one. </a:t>
            </a:r>
            <a:endParaRPr lang="en-US" dirty="0" smtClean="0"/>
          </a:p>
          <a:p>
            <a:r>
              <a:rPr lang="en-US" dirty="0" err="1" smtClean="0"/>
              <a:t>Kmeans</a:t>
            </a:r>
            <a:r>
              <a:rPr lang="en-US" dirty="0" smtClean="0"/>
              <a:t> </a:t>
            </a:r>
            <a:r>
              <a:rPr lang="en-US" dirty="0"/>
              <a:t>is a simple famous clustering algorithm that works on points in a Euclidean space. There are also clustering algorithms that work for non-Euclidean spaces and there also fancier clustering algorithms for Euclidean data.  </a:t>
            </a:r>
            <a:endParaRPr lang="en-US" dirty="0" smtClean="0"/>
          </a:p>
          <a:p>
            <a:r>
              <a:rPr lang="en-US" dirty="0" smtClean="0"/>
              <a:t>Gene </a:t>
            </a:r>
            <a:r>
              <a:rPr lang="en-US" dirty="0"/>
              <a:t>sequences are a good example of data points that are not Euclidean but one can calculate an estimate of distances between them. MDS maps points so distances in mapped Euclidean space are “near” distances in original space whether Euclidean or not. </a:t>
            </a:r>
            <a:endParaRPr lang="en-US" dirty="0" smtClean="0"/>
          </a:p>
          <a:p>
            <a:r>
              <a:rPr lang="en-US" dirty="0" smtClean="0"/>
              <a:t>Twister4Azure implements MDS and </a:t>
            </a:r>
            <a:r>
              <a:rPr lang="en-US" dirty="0" err="1" smtClean="0"/>
              <a:t>Kmeans</a:t>
            </a:r>
            <a:r>
              <a:rPr lang="en-US" dirty="0" smtClean="0"/>
              <a:t> on Azure</a:t>
            </a:r>
            <a:endParaRPr lang="en-US" dirty="0"/>
          </a:p>
        </p:txBody>
      </p:sp>
    </p:spTree>
    <p:extLst>
      <p:ext uri="{BB962C8B-B14F-4D97-AF65-F5344CB8AC3E}">
        <p14:creationId xmlns:p14="http://schemas.microsoft.com/office/powerpoint/2010/main" val="3663244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265"/>
            <a:ext cx="9144000" cy="557384"/>
          </a:xfrm>
        </p:spPr>
        <p:txBody>
          <a:bodyPr>
            <a:noAutofit/>
          </a:bodyPr>
          <a:lstStyle/>
          <a:p>
            <a:r>
              <a:rPr lang="en-US" sz="3600" b="1" dirty="0" smtClean="0"/>
              <a:t>Clustering and MDS Large Scale O(N</a:t>
            </a:r>
            <a:r>
              <a:rPr lang="en-US" sz="3600" b="1" baseline="30000" dirty="0" smtClean="0"/>
              <a:t>2</a:t>
            </a:r>
            <a:r>
              <a:rPr lang="en-US" sz="3600" b="1" dirty="0" smtClean="0"/>
              <a:t>) GML</a:t>
            </a:r>
            <a:endParaRPr 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869"/>
            <a:ext cx="9144000" cy="60831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868"/>
            <a:ext cx="9144000" cy="6083131"/>
          </a:xfrm>
          <a:prstGeom prst="rect">
            <a:avLst/>
          </a:prstGeom>
        </p:spPr>
      </p:pic>
    </p:spTree>
    <p:extLst>
      <p:ext uri="{BB962C8B-B14F-4D97-AF65-F5344CB8AC3E}">
        <p14:creationId xmlns:p14="http://schemas.microsoft.com/office/powerpoint/2010/main" val="32568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fontScale="85000" lnSpcReduction="20000"/>
          </a:bodyPr>
          <a:lstStyle/>
          <a:p>
            <a:r>
              <a:rPr lang="en-US" b="1" smtClean="0"/>
              <a:t>Data Science is interesting</a:t>
            </a:r>
          </a:p>
          <a:p>
            <a:r>
              <a:rPr lang="en-US" b="1" smtClean="0"/>
              <a:t>4 </a:t>
            </a:r>
            <a:r>
              <a:rPr lang="en-US" dirty="0" smtClean="0"/>
              <a:t>important machine and software </a:t>
            </a:r>
            <a:r>
              <a:rPr lang="en-US" b="1" dirty="0" smtClean="0"/>
              <a:t>architectures</a:t>
            </a:r>
          </a:p>
          <a:p>
            <a:r>
              <a:rPr lang="en-US" b="1" dirty="0" smtClean="0"/>
              <a:t>Discussed features of Big Data applications </a:t>
            </a:r>
          </a:p>
          <a:p>
            <a:r>
              <a:rPr lang="en-US" b="1" dirty="0" smtClean="0"/>
              <a:t>Integrate </a:t>
            </a:r>
            <a:r>
              <a:rPr lang="en-US" dirty="0" smtClean="0"/>
              <a:t>(don’t compete) </a:t>
            </a:r>
            <a:r>
              <a:rPr lang="en-US" b="1" dirty="0" smtClean="0"/>
              <a:t>HPC with “Commodity Big data” </a:t>
            </a:r>
            <a:r>
              <a:rPr lang="en-US" dirty="0" smtClean="0"/>
              <a:t>(Google to Amazon to Enterprise Data Analytics) </a:t>
            </a:r>
          </a:p>
          <a:p>
            <a:pPr lvl="1"/>
            <a:r>
              <a:rPr lang="en-US" dirty="0" smtClean="0"/>
              <a:t>i.e. </a:t>
            </a:r>
            <a:r>
              <a:rPr lang="en-US" b="1" dirty="0" smtClean="0"/>
              <a:t>improve Mahout</a:t>
            </a:r>
            <a:r>
              <a:rPr lang="en-US" dirty="0" smtClean="0"/>
              <a:t>; don’t compete with it</a:t>
            </a:r>
          </a:p>
          <a:p>
            <a:pPr lvl="1"/>
            <a:r>
              <a:rPr lang="en-US" dirty="0" smtClean="0"/>
              <a:t>Use </a:t>
            </a:r>
            <a:r>
              <a:rPr lang="en-US" b="1" dirty="0" smtClean="0"/>
              <a:t>Hadoop plug-ins </a:t>
            </a:r>
            <a:r>
              <a:rPr lang="en-US" dirty="0" smtClean="0"/>
              <a:t>rather than replacing Hadoop</a:t>
            </a:r>
          </a:p>
          <a:p>
            <a:r>
              <a:rPr lang="en-US" dirty="0" smtClean="0"/>
              <a:t>Enhanced Apache Big Data Stack </a:t>
            </a:r>
            <a:r>
              <a:rPr lang="en-US" b="1" dirty="0" smtClean="0"/>
              <a:t>HPC-ABDS has ~120 members </a:t>
            </a:r>
          </a:p>
          <a:p>
            <a:r>
              <a:rPr lang="en-US" dirty="0" smtClean="0"/>
              <a:t>Opportunities at Resource management, Data/File, Streaming, Programming, monitoring, workflow layers for HPC and ABDS integration</a:t>
            </a:r>
          </a:p>
          <a:p>
            <a:r>
              <a:rPr lang="en-US" b="1" dirty="0" smtClean="0"/>
              <a:t>Global Machine Learning </a:t>
            </a:r>
            <a:r>
              <a:rPr lang="en-US" dirty="0" smtClean="0"/>
              <a:t>or (Exascale Global Optimization) particularly challenging</a:t>
            </a:r>
          </a:p>
          <a:p>
            <a:r>
              <a:rPr lang="en-US" dirty="0" smtClean="0"/>
              <a:t>Discussed </a:t>
            </a:r>
            <a:r>
              <a:rPr lang="en-US" b="1" dirty="0" smtClean="0"/>
              <a:t>Twister4Azure Project</a:t>
            </a:r>
          </a:p>
          <a:p>
            <a:endParaRPr lang="en-US"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srgbClr val="000000"/>
                </a:solidFill>
              </a:rPr>
              <a:pPr/>
              <a:t>5</a:t>
            </a:fld>
            <a:endParaRPr lang="en-US" dirty="0">
              <a:solidFill>
                <a:srgbClr val="000000"/>
              </a:solidFill>
            </a:endParaRPr>
          </a:p>
        </p:txBody>
      </p:sp>
      <p:pic>
        <p:nvPicPr>
          <p:cNvPr id="6146"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27233"/>
            <a:ext cx="9144000" cy="369332"/>
          </a:xfrm>
          <a:prstGeom prst="rect">
            <a:avLst/>
          </a:prstGeom>
        </p:spPr>
        <p:txBody>
          <a:bodyPr wrap="square">
            <a:spAutoFit/>
          </a:bodyPr>
          <a:lstStyle/>
          <a:p>
            <a:r>
              <a:rPr lang="en-US" dirty="0">
                <a:solidFill>
                  <a:srgbClr val="000000"/>
                </a:solidFill>
              </a:rPr>
              <a:t>http://www.microsoft.com/en-us/news/features/2012/mar12/03-05CloudComputingJobs.aspx</a:t>
            </a:r>
          </a:p>
        </p:txBody>
      </p:sp>
    </p:spTree>
    <p:extLst>
      <p:ext uri="{BB962C8B-B14F-4D97-AF65-F5344CB8AC3E}">
        <p14:creationId xmlns:p14="http://schemas.microsoft.com/office/powerpoint/2010/main" val="3001154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34"/>
            <a:ext cx="9144000" cy="609600"/>
          </a:xfrm>
        </p:spPr>
        <p:txBody>
          <a:bodyPr>
            <a:normAutofit fontScale="90000"/>
          </a:bodyPr>
          <a:lstStyle/>
          <a:p>
            <a:r>
              <a:rPr lang="en-US" dirty="0" smtClean="0"/>
              <a:t>McKinsey Institute on Big Data Jobs</a:t>
            </a:r>
            <a:endParaRPr lang="en-US" dirty="0"/>
          </a:p>
        </p:txBody>
      </p:sp>
      <p:sp>
        <p:nvSpPr>
          <p:cNvPr id="4" name="Content Placeholder 3"/>
          <p:cNvSpPr>
            <a:spLocks noGrp="1"/>
          </p:cNvSpPr>
          <p:nvPr>
            <p:ph idx="1"/>
          </p:nvPr>
        </p:nvSpPr>
        <p:spPr>
          <a:xfrm>
            <a:off x="-17172" y="4114800"/>
            <a:ext cx="9144000" cy="2329173"/>
          </a:xfrm>
        </p:spPr>
        <p:txBody>
          <a:bodyPr>
            <a:normAutofit lnSpcReduction="10000"/>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r>
              <a:rPr lang="en-US" sz="2200" dirty="0" smtClean="0"/>
              <a:t>.</a:t>
            </a:r>
          </a:p>
          <a:p>
            <a:r>
              <a:rPr lang="en-US" sz="2200" dirty="0" smtClean="0"/>
              <a:t>At IU, Informatics aimed at 1.5 million jobs. Computer Science covers the 140,000 to 190,000</a:t>
            </a:r>
            <a:endParaRPr lang="en-US" sz="2200"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srgbClr val="000000"/>
                </a:solidFill>
              </a:rPr>
              <a:pPr/>
              <a:t>6</a:t>
            </a:fld>
            <a:endParaRPr lang="en-US" dirty="0">
              <a:solidFill>
                <a:srgbClr val="000000"/>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60"/>
          <a:stretch/>
        </p:blipFill>
        <p:spPr bwMode="auto">
          <a:xfrm>
            <a:off x="772732" y="6096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43200" y="6016835"/>
            <a:ext cx="6553200" cy="369332"/>
          </a:xfrm>
          <a:prstGeom prst="rect">
            <a:avLst/>
          </a:prstGeom>
        </p:spPr>
        <p:txBody>
          <a:bodyPr wrap="square">
            <a:spAutoFit/>
          </a:bodyPr>
          <a:lstStyle/>
          <a:p>
            <a:r>
              <a:rPr lang="en-US" dirty="0">
                <a:solidFill>
                  <a:srgbClr val="000000"/>
                </a:solidFill>
              </a:rPr>
              <a:t>http://www.mckinsey.com/mgi/publications/big_data/index.asp.</a:t>
            </a:r>
          </a:p>
        </p:txBody>
      </p:sp>
    </p:spTree>
    <p:extLst>
      <p:ext uri="{BB962C8B-B14F-4D97-AF65-F5344CB8AC3E}">
        <p14:creationId xmlns:p14="http://schemas.microsoft.com/office/powerpoint/2010/main" val="1722930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Sub Groups</a:t>
            </a:r>
            <a:endParaRPr lang="en-US" b="1" dirty="0"/>
          </a:p>
        </p:txBody>
      </p:sp>
      <p:sp>
        <p:nvSpPr>
          <p:cNvPr id="2" name="Subtitle 1"/>
          <p:cNvSpPr>
            <a:spLocks noGrp="1"/>
          </p:cNvSpPr>
          <p:nvPr>
            <p:ph type="subTitle" idx="1"/>
          </p:nvPr>
        </p:nvSpPr>
        <p:spPr>
          <a:xfrm>
            <a:off x="1371600" y="3895344"/>
            <a:ext cx="6060831" cy="1752600"/>
          </a:xfrm>
        </p:spPr>
        <p:txBody>
          <a:bodyPr/>
          <a:lstStyle/>
          <a:p>
            <a:r>
              <a:rPr lang="en-US" dirty="0" smtClean="0">
                <a:solidFill>
                  <a:schemeClr val="tx1">
                    <a:lumMod val="65000"/>
                    <a:lumOff val="35000"/>
                  </a:schemeClr>
                </a:solidFill>
              </a:rPr>
              <a:t>Led by </a:t>
            </a:r>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Wo Chang</a:t>
            </a:r>
            <a:endParaRPr lang="en-US" dirty="0">
              <a:solidFill>
                <a:schemeClr val="tx1">
                  <a:lumMod val="65000"/>
                  <a:lumOff val="35000"/>
                </a:schemeClr>
              </a:solidFill>
            </a:endParaRPr>
          </a:p>
        </p:txBody>
      </p:sp>
    </p:spTree>
    <p:extLst>
      <p:ext uri="{BB962C8B-B14F-4D97-AF65-F5344CB8AC3E}">
        <p14:creationId xmlns:p14="http://schemas.microsoft.com/office/powerpoint/2010/main" val="3574948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35" y="98611"/>
            <a:ext cx="8644373" cy="905435"/>
          </a:xfrm>
        </p:spPr>
        <p:txBody>
          <a:bodyPr>
            <a:normAutofit fontScale="90000"/>
          </a:bodyPr>
          <a:lstStyle/>
          <a:p>
            <a:r>
              <a:rPr lang="en-US" b="1" dirty="0" smtClean="0"/>
              <a:t>NBD-PWG (NIST Big Data Public Working Group) Subgroups &amp; Co-Chairs</a:t>
            </a:r>
            <a:endParaRPr lang="en-US" b="1" dirty="0"/>
          </a:p>
        </p:txBody>
      </p:sp>
      <p:sp>
        <p:nvSpPr>
          <p:cNvPr id="5" name="Content Placeholder 4"/>
          <p:cNvSpPr>
            <a:spLocks noGrp="1"/>
          </p:cNvSpPr>
          <p:nvPr>
            <p:ph idx="1"/>
          </p:nvPr>
        </p:nvSpPr>
        <p:spPr>
          <a:xfrm>
            <a:off x="143435" y="1421457"/>
            <a:ext cx="8913166" cy="5631711"/>
          </a:xfrm>
        </p:spPr>
        <p:txBody>
          <a:bodyPr>
            <a:normAutofit fontScale="77500" lnSpcReduction="20000"/>
          </a:bodyPr>
          <a:lstStyle/>
          <a:p>
            <a:pPr lvl="0"/>
            <a:r>
              <a:rPr lang="en-US" dirty="0" smtClean="0">
                <a:solidFill>
                  <a:srgbClr val="782F40"/>
                </a:solidFill>
              </a:rPr>
              <a:t>There were 5 Subgroups</a:t>
            </a:r>
          </a:p>
          <a:p>
            <a:pPr lvl="0"/>
            <a:r>
              <a:rPr lang="en-US" dirty="0" smtClean="0">
                <a:solidFill>
                  <a:srgbClr val="782F40"/>
                </a:solidFill>
              </a:rPr>
              <a:t>Requirements and Use Cases Sub Group</a:t>
            </a:r>
          </a:p>
          <a:p>
            <a:pPr lvl="1"/>
            <a:r>
              <a:rPr lang="en-US" i="1" dirty="0"/>
              <a:t>Geoffrey Fox, </a:t>
            </a:r>
            <a:r>
              <a:rPr lang="en-US" i="1" dirty="0" smtClean="0"/>
              <a:t>Indiana U.; Joe </a:t>
            </a:r>
            <a:r>
              <a:rPr lang="en-US" i="1" dirty="0"/>
              <a:t>Paiva, </a:t>
            </a:r>
            <a:r>
              <a:rPr lang="en-US" i="1" dirty="0" smtClean="0"/>
              <a:t>VA; Tsegereda </a:t>
            </a:r>
            <a:r>
              <a:rPr lang="en-US" i="1" dirty="0"/>
              <a:t>Beyene, Cisco </a:t>
            </a:r>
            <a:endParaRPr lang="en-US" i="1" dirty="0" smtClean="0"/>
          </a:p>
          <a:p>
            <a:r>
              <a:rPr lang="en-US" dirty="0" smtClean="0">
                <a:solidFill>
                  <a:srgbClr val="782F40"/>
                </a:solidFill>
              </a:rPr>
              <a:t>Definitions and Taxonomies SG</a:t>
            </a:r>
          </a:p>
          <a:p>
            <a:pPr lvl="1"/>
            <a:r>
              <a:rPr lang="en-US" i="1" dirty="0" smtClean="0"/>
              <a:t>Nancy </a:t>
            </a:r>
            <a:r>
              <a:rPr lang="en-US" i="1" dirty="0"/>
              <a:t>Grady, SAIC; Natasha </a:t>
            </a:r>
            <a:r>
              <a:rPr lang="en-US" i="1" dirty="0" err="1"/>
              <a:t>Balac</a:t>
            </a:r>
            <a:r>
              <a:rPr lang="en-US" i="1" dirty="0"/>
              <a:t>, SDSC; Eugene Luster, </a:t>
            </a:r>
            <a:r>
              <a:rPr lang="en-US" i="1" dirty="0" smtClean="0"/>
              <a:t>R2AD</a:t>
            </a:r>
          </a:p>
          <a:p>
            <a:pPr lvl="0"/>
            <a:r>
              <a:rPr lang="en-US" dirty="0" smtClean="0">
                <a:solidFill>
                  <a:srgbClr val="782F40"/>
                </a:solidFill>
              </a:rPr>
              <a:t>Reference Architecture Sub Group</a:t>
            </a:r>
          </a:p>
          <a:p>
            <a:pPr lvl="1"/>
            <a:r>
              <a:rPr lang="en-US" i="1" dirty="0"/>
              <a:t>Orit Levin, </a:t>
            </a:r>
            <a:r>
              <a:rPr lang="en-US" i="1" dirty="0" smtClean="0"/>
              <a:t>Microsoft; James </a:t>
            </a:r>
            <a:r>
              <a:rPr lang="en-US" i="1" dirty="0" err="1"/>
              <a:t>Ketner</a:t>
            </a:r>
            <a:r>
              <a:rPr lang="en-US" i="1" dirty="0"/>
              <a:t>, </a:t>
            </a:r>
            <a:r>
              <a:rPr lang="en-US" i="1" dirty="0" smtClean="0"/>
              <a:t>AT&amp;T; Don </a:t>
            </a:r>
            <a:r>
              <a:rPr lang="en-US" i="1" dirty="0" err="1"/>
              <a:t>Krapohl</a:t>
            </a:r>
            <a:r>
              <a:rPr lang="en-US" i="1" dirty="0"/>
              <a:t>, Augmented </a:t>
            </a:r>
            <a:r>
              <a:rPr lang="en-US" i="1" dirty="0" smtClean="0"/>
              <a:t>Intelligence </a:t>
            </a:r>
          </a:p>
          <a:p>
            <a:pPr lvl="0"/>
            <a:r>
              <a:rPr lang="en-US" dirty="0" smtClean="0">
                <a:solidFill>
                  <a:srgbClr val="782F40"/>
                </a:solidFill>
              </a:rPr>
              <a:t>Security and Privacy Sub Group</a:t>
            </a:r>
          </a:p>
          <a:p>
            <a:pPr lvl="1"/>
            <a:r>
              <a:rPr lang="en-US" i="1" dirty="0"/>
              <a:t>Arnab Roy, CSA/Fujitsu Nancy </a:t>
            </a:r>
            <a:r>
              <a:rPr lang="en-US" i="1" dirty="0" err="1"/>
              <a:t>Landreville</a:t>
            </a:r>
            <a:r>
              <a:rPr lang="en-US" i="1" dirty="0"/>
              <a:t>, U. MD Akhil </a:t>
            </a:r>
            <a:r>
              <a:rPr lang="en-US" i="1" dirty="0" err="1"/>
              <a:t>Manchanda</a:t>
            </a:r>
            <a:r>
              <a:rPr lang="en-US" i="1" dirty="0"/>
              <a:t>, GE</a:t>
            </a:r>
            <a:endParaRPr lang="en-US" i="1" dirty="0" smtClean="0"/>
          </a:p>
          <a:p>
            <a:pPr lvl="0"/>
            <a:r>
              <a:rPr lang="en-US" dirty="0" smtClean="0">
                <a:solidFill>
                  <a:srgbClr val="782F40"/>
                </a:solidFill>
              </a:rPr>
              <a:t>Technology Roadmap Sub Group</a:t>
            </a:r>
          </a:p>
          <a:p>
            <a:pPr lvl="1"/>
            <a:r>
              <a:rPr lang="en-US" i="1" dirty="0"/>
              <a:t>Carl Buffington, </a:t>
            </a:r>
            <a:r>
              <a:rPr lang="en-US" i="1" dirty="0" err="1" smtClean="0"/>
              <a:t>Vistronix</a:t>
            </a:r>
            <a:r>
              <a:rPr lang="en-US" i="1" dirty="0" smtClean="0"/>
              <a:t>; Dan </a:t>
            </a:r>
            <a:r>
              <a:rPr lang="en-US" i="1" dirty="0" err="1"/>
              <a:t>McClary</a:t>
            </a:r>
            <a:r>
              <a:rPr lang="en-US" i="1" dirty="0"/>
              <a:t>, </a:t>
            </a:r>
            <a:r>
              <a:rPr lang="en-US" i="1" dirty="0" smtClean="0"/>
              <a:t>Oracle; David </a:t>
            </a:r>
            <a:r>
              <a:rPr lang="en-US" i="1" dirty="0"/>
              <a:t>Boyd, Data </a:t>
            </a:r>
            <a:r>
              <a:rPr lang="en-US" i="1" dirty="0" smtClean="0"/>
              <a:t>Tactics</a:t>
            </a:r>
          </a:p>
          <a:p>
            <a:r>
              <a:rPr lang="en-US" dirty="0" smtClean="0"/>
              <a:t> </a:t>
            </a:r>
            <a:r>
              <a:rPr lang="en-US" dirty="0"/>
              <a:t>See </a:t>
            </a:r>
            <a:r>
              <a:rPr lang="en-US" dirty="0">
                <a:hlinkClick r:id="rId2"/>
              </a:rPr>
              <a:t>http://</a:t>
            </a:r>
            <a:r>
              <a:rPr lang="en-US" dirty="0" smtClean="0">
                <a:hlinkClick r:id="rId2"/>
              </a:rPr>
              <a:t>bigdatawg.nist.gov/usecases.php</a:t>
            </a:r>
            <a:endParaRPr lang="en-US" dirty="0" smtClean="0"/>
          </a:p>
          <a:p>
            <a:r>
              <a:rPr lang="en-US" dirty="0"/>
              <a:t>And </a:t>
            </a:r>
            <a:r>
              <a:rPr lang="en-US" dirty="0">
                <a:hlinkClick r:id="rId3"/>
              </a:rPr>
              <a:t>http://</a:t>
            </a:r>
            <a:r>
              <a:rPr lang="en-US" dirty="0" smtClean="0">
                <a:hlinkClick r:id="rId3"/>
              </a:rPr>
              <a:t>bigdatawg.nist.gov/V1_output_docs.php</a:t>
            </a:r>
            <a:endParaRPr lang="en-US" dirty="0" smtClean="0"/>
          </a:p>
          <a:p>
            <a:endParaRPr lang="en-US" dirty="0" smtClean="0"/>
          </a:p>
        </p:txBody>
      </p:sp>
      <p:sp>
        <p:nvSpPr>
          <p:cNvPr id="3" name="Slide Number Placeholder 2"/>
          <p:cNvSpPr>
            <a:spLocks noGrp="1"/>
          </p:cNvSpPr>
          <p:nvPr>
            <p:ph type="sldNum" sz="quarter" idx="12"/>
          </p:nvPr>
        </p:nvSpPr>
        <p:spPr/>
        <p:txBody>
          <a:bodyPr/>
          <a:lstStyle/>
          <a:p>
            <a:fld id="{C4B85148-DB98-4269-ACE6-2DF49F9918C9}" type="slidenum">
              <a:rPr lang="en-US" smtClean="0"/>
              <a:pPr/>
              <a:t>8</a:t>
            </a:fld>
            <a:endParaRPr lang="en-US" dirty="0"/>
          </a:p>
        </p:txBody>
      </p:sp>
    </p:spTree>
    <p:extLst>
      <p:ext uri="{BB962C8B-B14F-4D97-AF65-F5344CB8AC3E}">
        <p14:creationId xmlns:p14="http://schemas.microsoft.com/office/powerpoint/2010/main" val="3058275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70" y="0"/>
            <a:ext cx="8229600" cy="1143000"/>
          </a:xfrm>
        </p:spPr>
        <p:txBody>
          <a:bodyPr>
            <a:normAutofit/>
          </a:bodyPr>
          <a:lstStyle/>
          <a:p>
            <a:r>
              <a:rPr lang="en-US" sz="3600" b="1" dirty="0" smtClean="0"/>
              <a:t>Big Data Definition</a:t>
            </a:r>
            <a:endParaRPr lang="en-US" sz="3600" b="1" dirty="0"/>
          </a:p>
        </p:txBody>
      </p:sp>
      <p:sp>
        <p:nvSpPr>
          <p:cNvPr id="3" name="Content Placeholder 2"/>
          <p:cNvSpPr>
            <a:spLocks noGrp="1"/>
          </p:cNvSpPr>
          <p:nvPr>
            <p:ph idx="1"/>
          </p:nvPr>
        </p:nvSpPr>
        <p:spPr>
          <a:xfrm>
            <a:off x="94341" y="1012377"/>
            <a:ext cx="8875487" cy="4114800"/>
          </a:xfrm>
        </p:spPr>
        <p:txBody>
          <a:bodyPr>
            <a:noAutofit/>
          </a:bodyPr>
          <a:lstStyle/>
          <a:p>
            <a:r>
              <a:rPr lang="en-US" sz="2400" dirty="0" smtClean="0"/>
              <a:t>More consensus on </a:t>
            </a:r>
            <a:r>
              <a:rPr lang="en-US" sz="2400" b="1" dirty="0" smtClean="0"/>
              <a:t>Data Science </a:t>
            </a:r>
            <a:r>
              <a:rPr lang="en-US" sz="2400" dirty="0" smtClean="0"/>
              <a:t>definition than that of </a:t>
            </a:r>
            <a:r>
              <a:rPr lang="en-US" sz="2400" b="1" dirty="0" smtClean="0"/>
              <a:t>Big Data</a:t>
            </a:r>
          </a:p>
          <a:p>
            <a:r>
              <a:rPr lang="en-US" sz="2400" b="1" dirty="0" smtClean="0">
                <a:solidFill>
                  <a:srgbClr val="FF0000"/>
                </a:solidFill>
              </a:rPr>
              <a:t>Big </a:t>
            </a:r>
            <a:r>
              <a:rPr lang="en-US" sz="2400" b="1" dirty="0">
                <a:solidFill>
                  <a:srgbClr val="FF0000"/>
                </a:solidFill>
              </a:rPr>
              <a:t>Data </a:t>
            </a:r>
            <a:r>
              <a:rPr lang="en-US" sz="2400" dirty="0"/>
              <a:t>refers to digital data </a:t>
            </a:r>
            <a:r>
              <a:rPr lang="en-US" sz="2400" dirty="0">
                <a:solidFill>
                  <a:srgbClr val="FF0000"/>
                </a:solidFill>
              </a:rPr>
              <a:t>volume</a:t>
            </a:r>
            <a:r>
              <a:rPr lang="en-US" sz="2400" dirty="0"/>
              <a:t>, </a:t>
            </a:r>
            <a:r>
              <a:rPr lang="en-US" sz="2400" dirty="0" smtClean="0">
                <a:solidFill>
                  <a:srgbClr val="FF0000"/>
                </a:solidFill>
              </a:rPr>
              <a:t>velocity</a:t>
            </a:r>
            <a:r>
              <a:rPr lang="en-US" sz="2400" dirty="0" smtClean="0"/>
              <a:t> and/or </a:t>
            </a:r>
            <a:r>
              <a:rPr lang="en-US" sz="2400" dirty="0" smtClean="0">
                <a:solidFill>
                  <a:srgbClr val="FF0000"/>
                </a:solidFill>
              </a:rPr>
              <a:t>variety</a:t>
            </a:r>
            <a:r>
              <a:rPr lang="en-US" sz="2400" dirty="0" smtClean="0"/>
              <a:t> that</a:t>
            </a:r>
            <a:r>
              <a:rPr lang="en-US" sz="2400" dirty="0"/>
              <a:t>:</a:t>
            </a:r>
          </a:p>
          <a:p>
            <a:r>
              <a:rPr lang="en-US" sz="2400" dirty="0" smtClean="0"/>
              <a:t>Enable novel </a:t>
            </a:r>
            <a:r>
              <a:rPr lang="en-US" sz="2400" dirty="0"/>
              <a:t>approaches to frontier questions previously inaccessible or impractical </a:t>
            </a:r>
            <a:r>
              <a:rPr lang="en-US" sz="2400" dirty="0" smtClean="0"/>
              <a:t>using </a:t>
            </a:r>
            <a:r>
              <a:rPr lang="en-US" sz="2400" dirty="0"/>
              <a:t>current or conventional methods; and/or</a:t>
            </a:r>
          </a:p>
          <a:p>
            <a:r>
              <a:rPr lang="en-US" sz="2400" dirty="0" smtClean="0"/>
              <a:t>Exceed the </a:t>
            </a:r>
            <a:r>
              <a:rPr lang="en-US" sz="2400" dirty="0"/>
              <a:t>storage capacity or analysis capability of current or conventional </a:t>
            </a:r>
            <a:r>
              <a:rPr lang="en-US" sz="2400" dirty="0" smtClean="0"/>
              <a:t>methods </a:t>
            </a:r>
            <a:r>
              <a:rPr lang="en-US" sz="2400" dirty="0"/>
              <a:t>and systems; and</a:t>
            </a:r>
          </a:p>
          <a:p>
            <a:r>
              <a:rPr lang="en-US" sz="2400" dirty="0" smtClean="0"/>
              <a:t>Differentiates by </a:t>
            </a:r>
            <a:r>
              <a:rPr lang="en-US" sz="2400" dirty="0"/>
              <a:t>storing and analyzing population data and not sample sizes</a:t>
            </a:r>
            <a:r>
              <a:rPr lang="en-US" sz="2400" dirty="0" smtClean="0"/>
              <a:t>.</a:t>
            </a:r>
          </a:p>
          <a:p>
            <a:r>
              <a:rPr lang="en-US" sz="2400" dirty="0"/>
              <a:t>Needs management requiring scalability across coupled horizontal </a:t>
            </a:r>
            <a:r>
              <a:rPr lang="en-US" sz="2400" dirty="0" smtClean="0"/>
              <a:t>resources</a:t>
            </a:r>
          </a:p>
          <a:p>
            <a:r>
              <a:rPr lang="en-US" sz="2400" dirty="0" smtClean="0"/>
              <a:t>Everybody says their data is big (!) Perhaps how it is used is most important</a:t>
            </a:r>
            <a:endParaRPr lang="en-US" sz="2400" dirty="0"/>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42230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54284&quot;&gt;&lt;property id=&quot;20148&quot; value=&quot;5&quot;/&gt;&lt;property id=&quot;20300&quot; value=&quot;Slide 17 - &amp;quot;51 Detailed Use Cases: Contributed July-September 2013 Covers goals, data features such as 3 V’s, software, hardwa&quot;/&gt;&lt;property id=&quot;20307&quot; value=&quot;297&quot;/&gt;&lt;/object&gt;&lt;object type=&quot;3&quot; unique_id=&quot;154833&quot;&gt;&lt;property id=&quot;20148&quot; value=&quot;5&quot;/&gt;&lt;property id=&quot;20300&quot; value=&quot;Slide 16 - &amp;quot;Use Case Template&amp;quot;&quot;/&gt;&lt;property id=&quot;20307&quot; value=&quot;314&quot;/&gt;&lt;/object&gt;&lt;object type=&quot;3&quot; unique_id=&quot;154834&quot;&gt;&lt;property id=&quot;20148&quot; value=&quot;5&quot;/&gt;&lt;property id=&quot;20300&quot; value=&quot;Slide 18&quot;/&gt;&lt;property id=&quot;20307&quot; value=&quot;316&quot;/&gt;&lt;/object&gt;&lt;object type=&quot;3&quot; unique_id=&quot;173559&quot;&gt;&lt;property id=&quot;20148&quot; value=&quot;5&quot;/&gt;&lt;property id=&quot;20300&quot; value=&quot;Slide 3&quot;/&gt;&lt;property id=&quot;20307&quot; value=&quot;406&quot;/&gt;&lt;/object&gt;&lt;object type=&quot;3&quot; unique_id=&quot;176426&quot;&gt;&lt;property id=&quot;20148&quot; value=&quot;5&quot;/&gt;&lt;property id=&quot;20300&quot; value=&quot;Slide 44 - &amp;quot;Clustering and MDS Large Scale O(N2) GML&amp;quot;&quot;/&gt;&lt;property id=&quot;20307&quot; value=&quot;421&quot;/&gt;&lt;/object&gt;&lt;object type=&quot;3&quot; unique_id=&quot;181172&quot;&gt;&lt;property id=&quot;20148&quot; value=&quot;5&quot;/&gt;&lt;property id=&quot;20300&quot; value=&quot;Slide 45 - &amp;quot;Lessons / Insights&amp;quot;&quot;/&gt;&lt;property id=&quot;20307&quot; value=&quot;462&quot;/&gt;&lt;/object&gt;&lt;object type=&quot;3&quot; unique_id=&quot;182584&quot;&gt;&lt;property id=&quot;20148&quot; value=&quot;5&quot;/&gt;&lt;property id=&quot;20300&quot; value=&quot;Slide 42 - &amp;quot;Parallel Global Machine Learning Examples Twister4Azure Project&amp;quot;&quot;/&gt;&lt;property id=&quot;20307&quot; value=&quot;468&quot;/&gt;&lt;/object&gt;&lt;object type=&quot;3&quot; unique_id=&quot;254390&quot;&gt;&lt;property id=&quot;20148&quot; value=&quot;5&quot;/&gt;&lt;property id=&quot;20300&quot; value=&quot;Slide 1 - &amp;quot;Scalable Algorithms in the Cloud I &amp;quot;&quot;/&gt;&lt;property id=&quot;20307&quot; value=&quot;522&quot;/&gt;&lt;/object&gt;&lt;object type=&quot;3&quot; unique_id=&quot;255219&quot;&gt;&lt;property id=&quot;20148&quot; value=&quot;5&quot;/&gt;&lt;property id=&quot;20300&quot; value=&quot;Slide 15 - &amp;quot;NIST Big Data Use Cases&amp;quot;&quot;/&gt;&lt;property id=&quot;20307&quot; value=&quot;524&quot;/&gt;&lt;/object&gt;&lt;object type=&quot;3&quot; unique_id=&quot;256013&quot;&gt;&lt;property id=&quot;20148&quot; value=&quot;5&quot;/&gt;&lt;property id=&quot;20300&quot; value=&quot;Slide 19 - &amp;quot;HPC-ABDS &amp;quot;&quot;/&gt;&lt;property id=&quot;20307&quot; value=&quot;527&quot;/&gt;&lt;/object&gt;&lt;object type=&quot;3&quot; unique_id=&quot;256014&quot;&gt;&lt;property id=&quot;20148&quot; value=&quot;5&quot;/&gt;&lt;property id=&quot;20300&quot; value=&quot;Slide 20&quot;/&gt;&lt;property id=&quot;20307&quot; value=&quot;528&quot;/&gt;&lt;/object&gt;&lt;object type=&quot;3&quot; unique_id=&quot;256015&quot;&gt;&lt;property id=&quot;20148&quot; value=&quot;5&quot;/&gt;&lt;property id=&quot;20300&quot; value=&quot;Slide 21&quot;/&gt;&lt;property id=&quot;20307&quot; value=&quot;529&quot;/&gt;&lt;/object&gt;&lt;object type=&quot;3&quot; unique_id=&quot;256016&quot;&gt;&lt;property id=&quot;20148&quot; value=&quot;5&quot;/&gt;&lt;property id=&quot;20300&quot; value=&quot;Slide 22&quot;/&gt;&lt;property id=&quot;20307&quot; value=&quot;530&quot;/&gt;&lt;/object&gt;&lt;object type=&quot;3&quot; unique_id=&quot;256017&quot;&gt;&lt;property id=&quot;20148&quot; value=&quot;5&quot;/&gt;&lt;property id=&quot;20300&quot; value=&quot;Slide 23 - &amp;quot;Some Especially Important or Illustrative HPC-ABDS Software&amp;quot;&quot;/&gt;&lt;property id=&quot;20307&quot; value=&quot;531&quot;/&gt;&lt;/object&gt;&lt;object type=&quot;3&quot; unique_id=&quot;256018&quot;&gt;&lt;property id=&quot;20148&quot; value=&quot;5&quot;/&gt;&lt;property id=&quot;20300&quot; value=&quot;Slide 24 - &amp;quot;SPIDAL (Scalable Parallel Interoperable Data Analytics Library)  Getting High Performance on Data Analytics&amp;quot;&quot;/&gt;&lt;property id=&quot;20307&quot; value=&quot;532&quot;/&gt;&lt;/object&gt;&lt;object type=&quot;3&quot; unique_id=&quot;256019&quot;&gt;&lt;property id=&quot;20148&quot; value=&quot;5&quot;/&gt;&lt;property id=&quot;20300&quot; value=&quot;Slide 34 - &amp;quot;Useful Set of Analytics Architectures&amp;quot;&quot;/&gt;&lt;property id=&quot;20307&quot; value=&quot;533&quot;/&gt;&lt;/object&gt;&lt;object type=&quot;3&quot; unique_id=&quot;256020&quot;&gt;&lt;property id=&quot;20148&quot; value=&quot;5&quot;/&gt;&lt;property id=&quot;20300&quot; value=&quot;Slide 35 - &amp;quot;4 Forms of MapReduce&amp;quot;&quot;/&gt;&lt;property id=&quot;20307&quot; value=&quot;534&quot;/&gt;&lt;/object&gt;&lt;object type=&quot;3&quot; unique_id=&quot;257175&quot;&gt;&lt;property id=&quot;20148&quot; value=&quot;5&quot;/&gt;&lt;property id=&quot;20300&quot; value=&quot;Slide 2 - &amp;quot;Gartner Emerging Technology Hype Cycle 2013 (2014 version out but costs $2000)&amp;quot;&quot;/&gt;&lt;property id=&quot;20307&quot; value=&quot;535&quot;/&gt;&lt;/object&gt;&lt;object type=&quot;3&quot; unique_id=&quot;257176&quot;&gt;&lt;property id=&quot;20148&quot; value=&quot;5&quot;/&gt;&lt;property id=&quot;20300&quot; value=&quot;Slide 4 - &amp;quot;Jobs&amp;quot;&quot;/&gt;&lt;property id=&quot;20307&quot; value=&quot;536&quot;/&gt;&lt;/object&gt;&lt;object type=&quot;3&quot; unique_id=&quot;257177&quot;&gt;&lt;property id=&quot;20148&quot; value=&quot;5&quot;/&gt;&lt;property id=&quot;20300&quot; value=&quot;Slide 5 - &amp;quot;Jobs v. Countries&amp;quot;&quot;/&gt;&lt;property id=&quot;20307&quot; value=&quot;537&quot;/&gt;&lt;/object&gt;&lt;object type=&quot;3&quot; unique_id=&quot;257178&quot;&gt;&lt;property id=&quot;20148&quot; value=&quot;5&quot;/&gt;&lt;property id=&quot;20300&quot; value=&quot;Slide 6 - &amp;quot;McKinsey Institute on Big Data Jobs&amp;quot;&quot;/&gt;&lt;property id=&quot;20307&quot; value=&quot;538&quot;/&gt;&lt;/object&gt;&lt;object type=&quot;3&quot; unique_id=&quot;257457&quot;&gt;&lt;property id=&quot;20148&quot; value=&quot;5&quot;/&gt;&lt;property id=&quot;20300&quot; value=&quot;Slide 43 - &amp;quot;Use of MDS and Clustering&amp;quot;&quot;/&gt;&lt;property id=&quot;20307&quot; value=&quot;547&quot;/&gt;&lt;/object&gt;&lt;object type=&quot;3&quot; unique_id=&quot;258931&quot;&gt;&lt;property id=&quot;20148&quot; value=&quot;5&quot;/&gt;&lt;property id=&quot;20300&quot; value=&quot;Slide 7 - &amp;quot;NIST Big Data Sub Groups&amp;quot;&quot;/&gt;&lt;property id=&quot;20307&quot; value=&quot;548&quot;/&gt;&lt;/object&gt;&lt;object type=&quot;3&quot; unique_id=&quot;258932&quot;&gt;&lt;property id=&quot;20148&quot; value=&quot;5&quot;/&gt;&lt;property id=&quot;20300&quot; value=&quot;Slide 8 - &amp;quot;NBD-PWG (NIST Big Data Public Working Group) Subgroups &amp;amp; Co-Chairs&amp;quot;&quot;/&gt;&lt;property id=&quot;20307&quot; value=&quot;549&quot;/&gt;&lt;/object&gt;&lt;object type=&quot;3&quot; unique_id=&quot;258933&quot;&gt;&lt;property id=&quot;20148&quot; value=&quot;5&quot;/&gt;&lt;property id=&quot;20300&quot; value=&quot;Slide 9 - &amp;quot;Big Data Definition&amp;quot;&quot;/&gt;&lt;property id=&quot;20307&quot; value=&quot;550&quot;/&gt;&lt;/object&gt;&lt;object type=&quot;3&quot; unique_id=&quot;258934&quot;&gt;&lt;property id=&quot;20148&quot; value=&quot;5&quot;/&gt;&lt;property id=&quot;20300&quot; value=&quot;Slide 10 - &amp;quot;What is Data Science?&amp;quot;&quot;/&gt;&lt;property id=&quot;20307&quot; value=&quot;551&quot;/&gt;&lt;/object&gt;&lt;object type=&quot;3&quot; unique_id=&quot;258935&quot;&gt;&lt;property id=&quot;20148&quot; value=&quot;5&quot;/&gt;&lt;property id=&quot;20300&quot; value=&quot;Slide 11&quot;/&gt;&lt;property id=&quot;20307&quot; value=&quot;552&quot;/&gt;&lt;/object&gt;&lt;object type=&quot;3&quot; unique_id=&quot;258936&quot;&gt;&lt;property id=&quot;20148&quot; value=&quot;5&quot;/&gt;&lt;property id=&quot;20300&quot; value=&quot;Slide 12 - &amp;quot;Data Science Definition&amp;quot;&quot;/&gt;&lt;property id=&quot;20307&quot; value=&quot;553&quot;/&gt;&lt;/object&gt;&lt;object type=&quot;3&quot; unique_id=&quot;258937&quot;&gt;&lt;property id=&quot;20148&quot; value=&quot;5&quot;/&gt;&lt;property id=&quot;20300&quot; value=&quot;Slide 13 - &amp;quot;NIST Big Data Reference Architecture&amp;quot;&quot;/&gt;&lt;property id=&quot;20307&quot; value=&quot;554&quot;/&gt;&lt;/object&gt;&lt;object type=&quot;3&quot; unique_id=&quot;258938&quot;&gt;&lt;property id=&quot;20148&quot; value=&quot;5&quot;/&gt;&lt;property id=&quot;20300&quot; value=&quot;Slide 14 - &amp;quot;Top 10 Security &amp;amp; Privacy Challenges: Classification&amp;quot;&quot;/&gt;&lt;property id=&quot;20307&quot; value=&quot;555&quot;/&gt;&lt;/object&gt;&lt;object type=&quot;3&quot; unique_id=&quot;261149&quot;&gt;&lt;property id=&quot;20148&quot; value=&quot;5&quot;/&gt;&lt;property id=&quot;20300&quot; value=&quot;Slide 25 - &amp;quot;Big Data Patterns&amp;quot;&quot;/&gt;&lt;property id=&quot;20307&quot; value=&quot;569&quot;/&gt;&lt;/object&gt;&lt;object type=&quot;3&quot; unique_id=&quot;261150&quot;&gt;&lt;property id=&quot;20148&quot; value=&quot;5&quot;/&gt;&lt;property id=&quot;20300&quot; value=&quot;Slide 26 - &amp;quot;51 Use Cases: What is Parallelism Over?&amp;quot;&quot;/&gt;&lt;property id=&quot;20307&quot; value=&quot;570&quot;/&gt;&lt;/object&gt;&lt;object type=&quot;3&quot; unique_id=&quot;261151&quot;&gt;&lt;property id=&quot;20148&quot; value=&quot;5&quot;/&gt;&lt;property id=&quot;20300&quot; value=&quot;Slide 27 - &amp;quot;Features of 51 Big Data Use Cases I&amp;quot;&quot;/&gt;&lt;property id=&quot;20307&quot; value=&quot;571&quot;/&gt;&lt;/object&gt;&lt;object type=&quot;3&quot; unique_id=&quot;261152&quot;&gt;&lt;property id=&quot;20148&quot; value=&quot;5&quot;/&gt;&lt;property id=&quot;20300&quot; value=&quot;Slide 28 - &amp;quot;Features of 51 Big Data Use Cases II&amp;quot;&quot;/&gt;&lt;property id=&quot;20307&quot; value=&quot;572&quot;/&gt;&lt;/object&gt;&lt;object type=&quot;3&quot; unique_id=&quot;261153&quot;&gt;&lt;property id=&quot;20148&quot; value=&quot;5&quot;/&gt;&lt;property id=&quot;20300&quot; value=&quot;Slide 29 - &amp;quot;Features of 51 Big Data Use Cases III&amp;quot;&quot;/&gt;&lt;property id=&quot;20307&quot; value=&quot;573&quot;/&gt;&lt;/object&gt;&lt;object type=&quot;3&quot; unique_id=&quot;261154&quot;&gt;&lt;property id=&quot;20148&quot; value=&quot;5&quot;/&gt;&lt;property id=&quot;20300&quot; value=&quot;Slide 30 - &amp;quot;Global Machine Learning aka EGO – Exascale Global Optimization&amp;quot;&quot;/&gt;&lt;property id=&quot;20307&quot; value=&quot;574&quot;/&gt;&lt;/object&gt;&lt;object type=&quot;3&quot; unique_id=&quot;261155&quot;&gt;&lt;property id=&quot;20148&quot; value=&quot;5&quot;/&gt;&lt;property id=&quot;20300&quot; value=&quot;Slide 31 - &amp;quot;10 Security &amp;amp; Privacy Use Cases&amp;quot;&quot;/&gt;&lt;property id=&quot;20307&quot; value=&quot;577&quot;/&gt;&lt;/object&gt;&lt;object type=&quot;3&quot; unique_id=&quot;261156&quot;&gt;&lt;property id=&quot;20148&quot; value=&quot;5&quot;/&gt;&lt;property id=&quot;20300&quot; value=&quot;Slide 32 - &amp;quot;7 Computational Giants of  NRC Massive Data Analysis Report &amp;quot;&quot;/&gt;&lt;property id=&quot;20307&quot; value=&quot;575&quot;/&gt;&lt;/object&gt;&lt;object type=&quot;3&quot; unique_id=&quot;261157&quot;&gt;&lt;property id=&quot;20148&quot; value=&quot;5&quot;/&gt;&lt;property id=&quot;20300&quot; value=&quot;Slide 33 - &amp;quot;Implementing Big Data&amp;quot;&quot;/&gt;&lt;property id=&quot;20307&quot; value=&quot;576&quot;/&gt;&lt;/object&gt;&lt;object type=&quot;3&quot; unique_id=&quot;261158&quot;&gt;&lt;property id=&quot;20148&quot; value=&quot;5&quot;/&gt;&lt;property id=&quot;20300&quot; value=&quot;Slide 36 - &amp;quot;Clouds and HPC &amp;quot;&quot;/&gt;&lt;property id=&quot;20307&quot; value=&quot;563&quot;/&gt;&lt;/object&gt;&lt;object type=&quot;3&quot; unique_id=&quot;261159&quot;&gt;&lt;property id=&quot;20148&quot; value=&quot;5&quot;/&gt;&lt;property id=&quot;20300&quot; value=&quot;Slide 37 - &amp;quot;2 Aspects of Cloud Computing:  Infrastructure and Runtimes&amp;quot;&quot;/&gt;&lt;property id=&quot;20307&quot; value=&quot;564&quot;/&gt;&lt;/object&gt;&lt;object type=&quot;3&quot; unique_id=&quot;261160&quot;&gt;&lt;property id=&quot;20148&quot; value=&quot;5&quot;/&gt;&lt;property id=&quot;20300&quot; value=&quot;Slide 38 - &amp;quot;Clouds have highlighted SaaS PaaS IaaS &amp;quot;&quot;/&gt;&lt;property id=&quot;20307&quot; value=&quot;565&quot;/&gt;&lt;/object&gt;&lt;object type=&quot;3&quot; unique_id=&quot;261161&quot;&gt;&lt;property id=&quot;20148&quot; value=&quot;5&quot;/&gt;&lt;property id=&quot;20300&quot; value=&quot;Slide 39 - &amp;quot;(Old) Science Computing Environments&amp;quot;&quot;/&gt;&lt;property id=&quot;20307&quot; value=&quot;566&quot;/&gt;&lt;/object&gt;&lt;object type=&quot;3&quot; unique_id=&quot;261162&quot;&gt;&lt;property id=&quot;20148&quot; value=&quot;5&quot;/&gt;&lt;property id=&quot;20300&quot; value=&quot;Slide 40 - &amp;quot;Clouds HPC and Grids&amp;quot;&quot;/&gt;&lt;property id=&quot;20307&quot; value=&quot;567&quot;/&gt;&lt;/object&gt;&lt;object type=&quot;3&quot; unique_id=&quot;261163&quot;&gt;&lt;property id=&quot;20148&quot; value=&quot;5&quot;/&gt;&lt;property id=&quot;20300&quot; value=&quot;Slide 41 - &amp;quot;Increasing Synchronization in  Parallel Computing&amp;quot;&quot;/&gt;&lt;property id=&quot;20307&quot; value=&quot;568&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20383</TotalTime>
  <Words>3144</Words>
  <Application>Microsoft Office PowerPoint</Application>
  <PresentationFormat>On-screen Show (4:3)</PresentationFormat>
  <Paragraphs>497</Paragraphs>
  <Slides>45</Slides>
  <Notes>8</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45</vt:i4>
      </vt:variant>
    </vt:vector>
  </HeadingPairs>
  <TitlesOfParts>
    <vt:vector size="63" baseType="lpstr">
      <vt:lpstr>Adobe Gothic Std B</vt:lpstr>
      <vt:lpstr>Arial</vt:lpstr>
      <vt:lpstr>Calibri</vt:lpstr>
      <vt:lpstr>Cooper Std Black</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Scalable Algorithms in the Cloud I </vt:lpstr>
      <vt:lpstr>Gartner Emerging Technology Hype Cycle 2013 (2014 version out but costs $2000)</vt:lpstr>
      <vt:lpstr>PowerPoint Presentation</vt:lpstr>
      <vt:lpstr>Jobs</vt:lpstr>
      <vt:lpstr>Jobs v. Countries</vt:lpstr>
      <vt:lpstr>McKinsey Institute on Big Data Jobs</vt:lpstr>
      <vt:lpstr>NIST Big Data Sub Groups</vt:lpstr>
      <vt:lpstr>NBD-PWG (NIST Big Data Public Working Group) Subgroups &amp; Co-Chairs</vt:lpstr>
      <vt:lpstr>Big Data Definition</vt:lpstr>
      <vt:lpstr>What is Data Science?</vt:lpstr>
      <vt:lpstr>PowerPoint Presentation</vt:lpstr>
      <vt:lpstr>Data Science Definition</vt:lpstr>
      <vt:lpstr>NIST Big Data Reference Architecture</vt:lpstr>
      <vt:lpstr>Top 10 Security &amp; Privacy Challenges: Classification</vt:lpstr>
      <vt:lpstr>NIST Big Data Use Cases</vt:lpstr>
      <vt:lpstr>Use Case Template</vt:lpstr>
      <vt:lpstr>51 Detailed Use Cases: Contributed July-September 2013 Covers goals, data features such as 3 V’s, software, hardware</vt:lpstr>
      <vt:lpstr>PowerPoint Presentation</vt:lpstr>
      <vt:lpstr>HPC-ABDS </vt:lpstr>
      <vt:lpstr>PowerPoint Presentation</vt:lpstr>
      <vt:lpstr>PowerPoint Presentation</vt:lpstr>
      <vt:lpstr>PowerPoint Presentation</vt:lpstr>
      <vt:lpstr>Some Especially Important or Illustrative HPC-ABDS Software</vt:lpstr>
      <vt:lpstr>SPIDAL (Scalable Parallel Interoperable Data Analytics Library)  Getting High Performance on Data Analytics</vt:lpstr>
      <vt:lpstr>Big Data Patterns</vt:lpstr>
      <vt:lpstr>51 Use Cases: What is Parallelism Over?</vt:lpstr>
      <vt:lpstr>Features of 51 Big Data Use Cases I</vt:lpstr>
      <vt:lpstr>Features of 51 Big Data Use Cases II</vt:lpstr>
      <vt:lpstr>Features of 51 Big Data Use Cases III</vt:lpstr>
      <vt:lpstr>Global Machine Learning aka EGO – Exascale Global Optimization</vt:lpstr>
      <vt:lpstr>10 Security &amp; Privacy Use Cases</vt:lpstr>
      <vt:lpstr>7 Computational Giants of  NRC Massive Data Analysis Report </vt:lpstr>
      <vt:lpstr>Implementing Big Data</vt:lpstr>
      <vt:lpstr>Useful Set of Analytics Architectures</vt:lpstr>
      <vt:lpstr>4 Forms of MapReduce</vt:lpstr>
      <vt:lpstr>Clouds and HPC </vt:lpstr>
      <vt:lpstr>2 Aspects of Cloud Computing:  Infrastructure and Runtimes</vt:lpstr>
      <vt:lpstr>Clouds have highlighted SaaS PaaS IaaS </vt:lpstr>
      <vt:lpstr>(Old) Science Computing Environments</vt:lpstr>
      <vt:lpstr>Clouds HPC and Grids</vt:lpstr>
      <vt:lpstr>Increasing Synchronization in  Parallel Computing</vt:lpstr>
      <vt:lpstr>Parallel Global Machine Learning Examples Twister4Azure Project</vt:lpstr>
      <vt:lpstr>Use of MDS and Clustering</vt:lpstr>
      <vt:lpstr>Clustering and MDS Large Scale O(N2) GML</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411</cp:revision>
  <dcterms:created xsi:type="dcterms:W3CDTF">2014-02-25T01:32:12Z</dcterms:created>
  <dcterms:modified xsi:type="dcterms:W3CDTF">2014-08-03T14:58:16Z</dcterms:modified>
</cp:coreProperties>
</file>