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67" r:id="rId2"/>
    <p:sldId id="373" r:id="rId3"/>
    <p:sldId id="365" r:id="rId4"/>
    <p:sldId id="366" r:id="rId5"/>
    <p:sldId id="367" r:id="rId6"/>
    <p:sldId id="368" r:id="rId7"/>
    <p:sldId id="370" r:id="rId8"/>
    <p:sldId id="375" r:id="rId9"/>
    <p:sldId id="428" r:id="rId10"/>
    <p:sldId id="434" r:id="rId11"/>
    <p:sldId id="376" r:id="rId12"/>
    <p:sldId id="433" r:id="rId13"/>
    <p:sldId id="378" r:id="rId14"/>
    <p:sldId id="379" r:id="rId15"/>
    <p:sldId id="382" r:id="rId16"/>
    <p:sldId id="383" r:id="rId17"/>
    <p:sldId id="432" r:id="rId18"/>
    <p:sldId id="431" r:id="rId19"/>
    <p:sldId id="426" r:id="rId20"/>
    <p:sldId id="427" r:id="rId21"/>
    <p:sldId id="3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7" autoAdjust="0"/>
    <p:restoredTop sz="89293" autoAdjust="0"/>
  </p:normalViewPr>
  <p:slideViewPr>
    <p:cSldViewPr>
      <p:cViewPr varScale="1">
        <p:scale>
          <a:sx n="65" d="100"/>
          <a:sy n="65" d="100"/>
        </p:scale>
        <p:origin x="-10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4EAA-7B75-4834-B86D-04166192FEB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6425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5663" cy="473075"/>
          </a:xfrm>
        </p:spPr>
        <p:txBody>
          <a:bodyPr/>
          <a:lstStyle>
            <a:lvl1pPr>
              <a:defRPr/>
            </a:lvl1pPr>
          </a:lstStyle>
          <a:p>
            <a:fld id="{4B06AE82-870D-8043-8C0D-FF11F15B0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016750" y="6384925"/>
            <a:ext cx="2127250" cy="473075"/>
          </a:xfrm>
          <a:solidFill>
            <a:srgbClr val="DEE7F8"/>
          </a:solidFill>
        </p:spPr>
        <p:txBody>
          <a:bodyPr/>
          <a:lstStyle>
            <a:lvl1pPr>
              <a:defRPr/>
            </a:lvl1pPr>
          </a:lstStyle>
          <a:p>
            <a:fld id="{487E03E8-23EC-4C7C-B218-7D94F2E0884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2743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TeraGrid Science Advisory Board</a:t>
            </a:r>
          </a:p>
          <a:p>
            <a:r>
              <a:rPr lang="en-US" sz="2400" b="1" dirty="0" smtClean="0"/>
              <a:t>San Diego CA</a:t>
            </a:r>
            <a:br>
              <a:rPr lang="en-US" sz="2400" b="1" dirty="0" smtClean="0"/>
            </a:br>
            <a:r>
              <a:rPr lang="en-US" sz="2400" b="1" dirty="0" smtClean="0"/>
              <a:t>July 19 2010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Assembly in the Clouds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472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on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Will support 200 students in NCSA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err="1" smtClean="0">
                <a:solidFill>
                  <a:srgbClr val="FF0000"/>
                </a:solidFill>
              </a:rPr>
              <a:t>Teragrid</a:t>
            </a:r>
            <a:r>
              <a:rPr lang="en-US" dirty="0" smtClean="0">
                <a:solidFill>
                  <a:srgbClr val="FF0000"/>
                </a:solidFill>
              </a:rPr>
              <a:t>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3-Dec 3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 and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880" t="12341" r="2790" b="4174"/>
          <a:stretch>
            <a:fillRect/>
          </a:stretch>
        </p:blipFill>
        <p:spPr bwMode="auto">
          <a:xfrm>
            <a:off x="1295400" y="1"/>
            <a:ext cx="7812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Flexible Architecture allows one </a:t>
            </a:r>
            <a:r>
              <a:rPr lang="en-US" dirty="0" smtClean="0">
                <a:solidFill>
                  <a:srgbClr val="FF0000"/>
                </a:solidFill>
              </a:rPr>
              <a:t>to configure </a:t>
            </a:r>
            <a:r>
              <a:rPr lang="en-US" dirty="0" smtClean="0"/>
              <a:t>resources based on images</a:t>
            </a:r>
          </a:p>
          <a:p>
            <a:r>
              <a:rPr lang="en-US" dirty="0" smtClean="0"/>
              <a:t>Managed images allows </a:t>
            </a:r>
            <a:r>
              <a:rPr lang="en-US" dirty="0" smtClean="0">
                <a:solidFill>
                  <a:srgbClr val="FF0000"/>
                </a:solidFill>
              </a:rPr>
              <a:t>to create </a:t>
            </a:r>
            <a:r>
              <a:rPr lang="en-US" dirty="0" smtClean="0"/>
              <a:t>similar experiment environments</a:t>
            </a:r>
          </a:p>
          <a:p>
            <a:r>
              <a:rPr lang="en-US" dirty="0" smtClean="0"/>
              <a:t>Experiment management allows </a:t>
            </a:r>
            <a:r>
              <a:rPr lang="en-US" dirty="0" smtClean="0">
                <a:solidFill>
                  <a:srgbClr val="FF0000"/>
                </a:solidFill>
              </a:rPr>
              <a:t>reproducible activities</a:t>
            </a:r>
          </a:p>
          <a:p>
            <a:r>
              <a:rPr lang="en-US" dirty="0" smtClean="0"/>
              <a:t>Through our modular design we allow </a:t>
            </a:r>
            <a:r>
              <a:rPr lang="en-US" dirty="0" smtClean="0">
                <a:solidFill>
                  <a:srgbClr val="FF0000"/>
                </a:solidFill>
              </a:rPr>
              <a:t>different clouds and images </a:t>
            </a:r>
            <a:r>
              <a:rPr lang="en-US" dirty="0" smtClean="0"/>
              <a:t>to be “rained” upon hardware.</a:t>
            </a:r>
          </a:p>
          <a:p>
            <a:r>
              <a:rPr lang="en-US" dirty="0" smtClean="0"/>
              <a:t>Note will eventually be </a:t>
            </a:r>
            <a:r>
              <a:rPr lang="en-US" dirty="0" smtClean="0">
                <a:solidFill>
                  <a:srgbClr val="FF0000"/>
                </a:solidFill>
              </a:rPr>
              <a:t>supported </a:t>
            </a:r>
            <a:r>
              <a:rPr lang="en-US" dirty="0" smtClean="0"/>
              <a:t>at “TeraGrid Production Quality” </a:t>
            </a:r>
          </a:p>
          <a:p>
            <a:r>
              <a:rPr lang="en-US" dirty="0" smtClean="0"/>
              <a:t>Will  support deployment of </a:t>
            </a:r>
            <a:r>
              <a:rPr lang="en-US" dirty="0" smtClean="0">
                <a:solidFill>
                  <a:srgbClr val="FF0000"/>
                </a:solidFill>
              </a:rPr>
              <a:t>“important” middleware </a:t>
            </a:r>
            <a:r>
              <a:rPr lang="en-US" dirty="0" smtClean="0"/>
              <a:t>including TeraGrid stack, Condor, BOINC, </a:t>
            </a:r>
            <a:r>
              <a:rPr lang="en-US" dirty="0" err="1" smtClean="0"/>
              <a:t>gLite</a:t>
            </a:r>
            <a:r>
              <a:rPr lang="en-US" dirty="0" smtClean="0"/>
              <a:t>, Unicore, Genesis II, MapReduce, </a:t>
            </a:r>
            <a:r>
              <a:rPr lang="en-US" dirty="0" err="1" smtClean="0"/>
              <a:t>Bigtable</a:t>
            </a:r>
            <a:r>
              <a:rPr lang="en-US" dirty="0" smtClean="0"/>
              <a:t> …..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 accumulate more supported software as system used!</a:t>
            </a:r>
          </a:p>
          <a:p>
            <a:r>
              <a:rPr lang="en-US" dirty="0" smtClean="0"/>
              <a:t>Will support links to external clouds, GPU clusters etc.</a:t>
            </a:r>
          </a:p>
          <a:p>
            <a:pPr lvl="1"/>
            <a:r>
              <a:rPr lang="en-US" dirty="0" smtClean="0"/>
              <a:t>Grid5000 initial highlight with OGF29 Hadoop deployment over Grid5000 and FutureGrid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Interested in more external system collaborators!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14400"/>
          </a:xfrm>
        </p:spPr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provisioning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 me a virtual cluster with 30 nodes based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Give me 15 KVM nodes each in Chicago and Texas linked to Azure and Grid5000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32 MPI nodes running on first Linux and then Windows with Cray iDataPlex Dell comparisons</a:t>
            </a:r>
          </a:p>
          <a:p>
            <a:r>
              <a:rPr lang="en-US" dirty="0" smtClean="0"/>
              <a:t>Give me a Hadoop or Dryad environment with 160 nodes</a:t>
            </a:r>
          </a:p>
          <a:p>
            <a:pPr lvl="1"/>
            <a:r>
              <a:rPr lang="en-US" dirty="0" smtClean="0"/>
              <a:t>Compare with Amazon and Azure</a:t>
            </a:r>
          </a:p>
          <a:p>
            <a:r>
              <a:rPr lang="en-US" dirty="0" smtClean="0"/>
              <a:t>Give me a 1000 BLAST instances linked to Grid5000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Dynamic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Geoffrey Fox\Desktop\dynamic-proviso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7788"/>
            <a:ext cx="7516813" cy="678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dirty="0" smtClean="0"/>
              <a:t>Security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Need to provide dynamic flexible usability and preserve  system security</a:t>
            </a:r>
          </a:p>
          <a:p>
            <a:r>
              <a:rPr lang="en-US" sz="2400" dirty="0" smtClean="0"/>
              <a:t>Still evolving process but initial approach involves </a:t>
            </a:r>
          </a:p>
          <a:p>
            <a:r>
              <a:rPr lang="en-US" sz="2400" dirty="0" smtClean="0"/>
              <a:t>Encouraging use of “</a:t>
            </a:r>
            <a:r>
              <a:rPr lang="en-US" sz="2400" dirty="0" smtClean="0">
                <a:solidFill>
                  <a:srgbClr val="FF0000"/>
                </a:solidFill>
              </a:rPr>
              <a:t>as a Service</a:t>
            </a:r>
            <a:r>
              <a:rPr lang="en-US" sz="2400" dirty="0" smtClean="0"/>
              <a:t>” approach e.g. “Database as a Software” not “Database in your image”; clearly possible for some cases as in “Hadoop as a  Service”</a:t>
            </a:r>
          </a:p>
          <a:p>
            <a:pPr lvl="1"/>
            <a:r>
              <a:rPr lang="en-US" sz="2000" dirty="0" smtClean="0"/>
              <a:t>Commercial clouds use </a:t>
            </a:r>
            <a:r>
              <a:rPr lang="en-US" sz="2000" dirty="0" err="1" smtClean="0">
                <a:solidFill>
                  <a:srgbClr val="FF0000"/>
                </a:solidFill>
              </a:rPr>
              <a:t>aaS</a:t>
            </a:r>
            <a:r>
              <a:rPr lang="en-US" sz="2000" dirty="0" smtClean="0"/>
              <a:t> for database, queues, tables, storage …..</a:t>
            </a:r>
          </a:p>
          <a:p>
            <a:pPr lvl="1"/>
            <a:r>
              <a:rPr lang="en-US" sz="2000" dirty="0" smtClean="0"/>
              <a:t>Makes complexity linear in #features rather than exponential if need to support all images with or without all features</a:t>
            </a:r>
          </a:p>
          <a:p>
            <a:r>
              <a:rPr lang="en-US" sz="2400" dirty="0" smtClean="0"/>
              <a:t>Have a </a:t>
            </a:r>
            <a:r>
              <a:rPr lang="en-US" sz="2400" dirty="0" smtClean="0">
                <a:solidFill>
                  <a:srgbClr val="FF0000"/>
                </a:solidFill>
              </a:rPr>
              <a:t>suite of vetted images </a:t>
            </a:r>
            <a:r>
              <a:rPr lang="en-US" sz="2400" dirty="0" smtClean="0"/>
              <a:t>that can be used by users with suitable roles</a:t>
            </a:r>
          </a:p>
          <a:p>
            <a:pPr lvl="1"/>
            <a:r>
              <a:rPr lang="en-US" sz="2000" dirty="0" smtClean="0"/>
              <a:t>Typically do not allow root access; can be VM or not VM based</a:t>
            </a:r>
          </a:p>
          <a:p>
            <a:pPr lvl="1"/>
            <a:r>
              <a:rPr lang="en-US" sz="2000" dirty="0" smtClean="0"/>
              <a:t>Can create images and requested that they be vetted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Dangerous images</a:t>
            </a:r>
            <a:r>
              <a:rPr lang="en-US" sz="2400" dirty="0" smtClean="0"/>
              <a:t>” (e.g. allow root access) use VM’s and network isolation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578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 Creation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37756" cy="522283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Creating deployable image</a:t>
            </a:r>
          </a:p>
          <a:p>
            <a:pPr lvl="1"/>
            <a:r>
              <a:rPr lang="en-US" dirty="0" smtClean="0"/>
              <a:t>User chooses one base mages </a:t>
            </a:r>
          </a:p>
          <a:p>
            <a:pPr lvl="1"/>
            <a:r>
              <a:rPr lang="en-US" dirty="0" smtClean="0"/>
              <a:t>User decides who can access the image;  what additional software is on the image</a:t>
            </a:r>
          </a:p>
          <a:p>
            <a:pPr lvl="1"/>
            <a:r>
              <a:rPr lang="en-US" dirty="0" smtClean="0"/>
              <a:t>Image gets generated; updated; and verified</a:t>
            </a:r>
          </a:p>
          <a:p>
            <a:r>
              <a:rPr lang="en-US" dirty="0" smtClean="0"/>
              <a:t>Image gets deployed</a:t>
            </a:r>
          </a:p>
          <a:p>
            <a:r>
              <a:rPr lang="en-US" dirty="0" smtClean="0"/>
              <a:t>Deployed image gets continuously</a:t>
            </a:r>
          </a:p>
          <a:p>
            <a:pPr lvl="1"/>
            <a:r>
              <a:rPr lang="en-US" dirty="0" smtClean="0"/>
              <a:t>Updated; and verified</a:t>
            </a:r>
          </a:p>
          <a:p>
            <a:endParaRPr lang="en-US" dirty="0" smtClean="0"/>
          </a:p>
          <a:p>
            <a:r>
              <a:rPr lang="en-US" dirty="0" smtClean="0"/>
              <a:t>Note: Due to security requirement an image must be customized with authorization mechanism</a:t>
            </a:r>
          </a:p>
          <a:p>
            <a:pPr lvl="1"/>
            <a:r>
              <a:rPr lang="en-US" dirty="0" smtClean="0"/>
              <a:t>We are not creating </a:t>
            </a:r>
            <a:r>
              <a:rPr lang="en-US" dirty="0" err="1" smtClean="0"/>
              <a:t>NxN</a:t>
            </a:r>
            <a:r>
              <a:rPr lang="en-US" dirty="0" smtClean="0"/>
              <a:t> images as many users will only need the base image</a:t>
            </a:r>
          </a:p>
          <a:p>
            <a:pPr lvl="1"/>
            <a:r>
              <a:rPr lang="en-US" dirty="0" smtClean="0"/>
              <a:t>Administrators will use the same process to create the images that are vetted by them</a:t>
            </a:r>
          </a:p>
          <a:p>
            <a:pPr lvl="1"/>
            <a:r>
              <a:rPr lang="en-US" dirty="0" smtClean="0"/>
              <a:t>An image gets customized through integration via a CMS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4956" y="0"/>
            <a:ext cx="5049043" cy="6823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Dynamic Virtual Clusters</a:t>
            </a:r>
            <a:endParaRPr lang="en-US" sz="4000" dirty="0"/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991600" cy="1143000"/>
          </a:xfrm>
        </p:spPr>
        <p:txBody>
          <a:bodyPr>
            <a:normAutofit/>
          </a:bodyPr>
          <a:lstStyle/>
          <a:p>
            <a:pPr marL="341313" lvl="0" indent="-165100"/>
            <a:r>
              <a:rPr lang="en-US" sz="1400" dirty="0" smtClean="0"/>
              <a:t>Switchable clusters on the same hardware (~5 minutes between different OS such as </a:t>
            </a:r>
            <a:r>
              <a:rPr lang="en-US" sz="1400" dirty="0" err="1" smtClean="0"/>
              <a:t>Linux+Xen</a:t>
            </a:r>
            <a:r>
              <a:rPr lang="en-US" sz="1400" dirty="0" smtClean="0"/>
              <a:t> to </a:t>
            </a:r>
            <a:r>
              <a:rPr lang="en-US" sz="1400" dirty="0" err="1" smtClean="0"/>
              <a:t>Windows+HPCS</a:t>
            </a:r>
            <a:r>
              <a:rPr lang="en-US" sz="1400" dirty="0" smtClean="0"/>
              <a:t>)</a:t>
            </a:r>
          </a:p>
          <a:p>
            <a:pPr marL="341313" lvl="0" indent="-165100"/>
            <a:r>
              <a:rPr lang="en-US" sz="1400" dirty="0" smtClean="0"/>
              <a:t>Support for virtual clusters</a:t>
            </a:r>
          </a:p>
          <a:p>
            <a:pPr marL="341313" indent="-165100"/>
            <a:r>
              <a:rPr lang="en-US" sz="1400" dirty="0" smtClean="0"/>
              <a:t>SW-G : Smith Waterman </a:t>
            </a:r>
            <a:r>
              <a:rPr lang="en-US" sz="1400" dirty="0" err="1" smtClean="0"/>
              <a:t>Gotoh</a:t>
            </a:r>
            <a:r>
              <a:rPr lang="en-US" sz="1400" dirty="0" smtClean="0"/>
              <a:t> Dissimilarity Computation  as an pleasingly parallel problem suitable for MapReduce style application</a:t>
            </a:r>
            <a:endParaRPr lang="en-US" sz="3400" dirty="0" smtClean="0"/>
          </a:p>
        </p:txBody>
      </p:sp>
      <p:grpSp>
        <p:nvGrpSpPr>
          <p:cNvPr id="3" name="Group 74"/>
          <p:cNvGrpSpPr/>
          <p:nvPr/>
        </p:nvGrpSpPr>
        <p:grpSpPr>
          <a:xfrm>
            <a:off x="4572000" y="1447800"/>
            <a:ext cx="3733800" cy="3530599"/>
            <a:chOff x="7467600" y="1524000"/>
            <a:chExt cx="6934200" cy="5510212"/>
          </a:xfrm>
        </p:grpSpPr>
        <p:grpSp>
          <p:nvGrpSpPr>
            <p:cNvPr id="7" name="Group 52"/>
            <p:cNvGrpSpPr/>
            <p:nvPr/>
          </p:nvGrpSpPr>
          <p:grpSpPr>
            <a:xfrm>
              <a:off x="7543800" y="3886200"/>
              <a:ext cx="609600" cy="1371600"/>
              <a:chOff x="1600200" y="1295400"/>
              <a:chExt cx="609600" cy="1371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Down Arrow 25"/>
            <p:cNvSpPr/>
            <p:nvPr/>
          </p:nvSpPr>
          <p:spPr>
            <a:xfrm rot="10800000">
              <a:off x="77724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8001000" y="1600200"/>
              <a:ext cx="2467571" cy="1786438"/>
              <a:chOff x="2209800" y="2362200"/>
              <a:chExt cx="4191000" cy="2768979"/>
            </a:xfrm>
          </p:grpSpPr>
          <p:sp>
            <p:nvSpPr>
              <p:cNvPr id="2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09800" y="2362200"/>
                <a:ext cx="4191000" cy="2362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86324" y="2674202"/>
                <a:ext cx="2884228" cy="245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Pub/Sub Broker Network</a:t>
                </a:r>
              </a:p>
              <a:p>
                <a:endParaRPr lang="en-US" dirty="0"/>
              </a:p>
            </p:txBody>
          </p:sp>
        </p:grpSp>
        <p:grpSp>
          <p:nvGrpSpPr>
            <p:cNvPr id="11" name="Group 49"/>
            <p:cNvGrpSpPr/>
            <p:nvPr/>
          </p:nvGrpSpPr>
          <p:grpSpPr>
            <a:xfrm>
              <a:off x="11658600" y="4495800"/>
              <a:ext cx="2590800" cy="1828800"/>
              <a:chOff x="5105400" y="5257801"/>
              <a:chExt cx="3124200" cy="2514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105400" y="5257801"/>
                <a:ext cx="3124200" cy="2514600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333999" y="5486402"/>
                <a:ext cx="2738077" cy="83820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050" b="1" dirty="0" smtClean="0"/>
                  <a:t>Summarizer</a:t>
                </a:r>
                <a:endParaRPr lang="en-US" sz="1050" b="1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34000" y="6705601"/>
                <a:ext cx="2667000" cy="8382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/>
                  <a:t>Switcher</a:t>
                </a:r>
                <a:endParaRPr lang="en-US" sz="1050" b="1" dirty="0"/>
              </a:p>
            </p:txBody>
          </p:sp>
        </p:grpSp>
        <p:sp>
          <p:nvSpPr>
            <p:cNvPr id="34" name="Left-Right Arrow 33"/>
            <p:cNvSpPr/>
            <p:nvPr/>
          </p:nvSpPr>
          <p:spPr>
            <a:xfrm rot="3352647">
              <a:off x="10656961" y="3548602"/>
              <a:ext cx="1219506" cy="422187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39"/>
            <p:cNvGrpSpPr/>
            <p:nvPr/>
          </p:nvGrpSpPr>
          <p:grpSpPr>
            <a:xfrm>
              <a:off x="11658600" y="1524000"/>
              <a:ext cx="2743200" cy="2209800"/>
              <a:chOff x="8991600" y="3200400"/>
              <a:chExt cx="4495800" cy="28956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991600" y="3200400"/>
                <a:ext cx="4495800" cy="2895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" descr="D:\academic\phd\Publications\SC09DocSymposium\monitor_smal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312729" y="3875676"/>
                <a:ext cx="3942744" cy="2025833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9056856" y="3252342"/>
                <a:ext cx="3966695" cy="435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Monitoring Interface</a:t>
                </a:r>
                <a:endParaRPr lang="en-US" sz="1200" b="1" dirty="0"/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10782301" y="1638301"/>
              <a:ext cx="609600" cy="8382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50"/>
            <p:cNvGrpSpPr/>
            <p:nvPr/>
          </p:nvGrpSpPr>
          <p:grpSpPr>
            <a:xfrm>
              <a:off x="7467600" y="5410200"/>
              <a:ext cx="3200400" cy="1624012"/>
              <a:chOff x="0" y="6553200"/>
              <a:chExt cx="4724400" cy="162401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0" y="7239000"/>
                <a:ext cx="4724400" cy="9382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/>
                  <a:t>iDataplex</a:t>
                </a:r>
                <a:r>
                  <a:rPr lang="en-US" sz="1400" b="1" dirty="0" smtClean="0"/>
                  <a:t> Bare-metal Nodes 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0" y="6553200"/>
                <a:ext cx="4724400" cy="609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XCAT Infrastructure</a:t>
                </a:r>
                <a:endParaRPr lang="en-US" sz="1400" b="1" dirty="0"/>
              </a:p>
            </p:txBody>
          </p:sp>
        </p:grpSp>
        <p:sp>
          <p:nvSpPr>
            <p:cNvPr id="43" name="Down Arrow 42"/>
            <p:cNvSpPr/>
            <p:nvPr/>
          </p:nvSpPr>
          <p:spPr>
            <a:xfrm rot="5400000">
              <a:off x="10820400" y="5486400"/>
              <a:ext cx="609600" cy="7620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53"/>
            <p:cNvGrpSpPr/>
            <p:nvPr/>
          </p:nvGrpSpPr>
          <p:grpSpPr>
            <a:xfrm>
              <a:off x="8382000" y="3886200"/>
              <a:ext cx="609600" cy="1371600"/>
              <a:chOff x="1600200" y="1295400"/>
              <a:chExt cx="609600" cy="1371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9220200" y="3886200"/>
              <a:ext cx="609600" cy="1371600"/>
              <a:chOff x="1600200" y="1295400"/>
              <a:chExt cx="609600" cy="1371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63"/>
            <p:cNvGrpSpPr/>
            <p:nvPr/>
          </p:nvGrpSpPr>
          <p:grpSpPr>
            <a:xfrm>
              <a:off x="10058400" y="3886200"/>
              <a:ext cx="609600" cy="1371600"/>
              <a:chOff x="1600200" y="1295400"/>
              <a:chExt cx="609600" cy="1371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1295400"/>
                <a:ext cx="609600" cy="1371600"/>
              </a:xfrm>
              <a:prstGeom prst="rect">
                <a:avLst/>
              </a:prstGeom>
              <a:solidFill>
                <a:srgbClr val="E4CFA0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752600" y="1447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752600" y="18288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752600" y="2286000"/>
                <a:ext cx="304800" cy="228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609114" y="4298928"/>
              <a:ext cx="2971800" cy="7205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Virtual/Physical Clusters</a:t>
              </a:r>
              <a:endParaRPr lang="en-US" sz="1200" b="1" dirty="0"/>
            </a:p>
          </p:txBody>
        </p:sp>
        <p:sp>
          <p:nvSpPr>
            <p:cNvPr id="70" name="Down Arrow 69"/>
            <p:cNvSpPr/>
            <p:nvPr/>
          </p:nvSpPr>
          <p:spPr>
            <a:xfrm rot="10800000">
              <a:off x="85344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wn Arrow 70"/>
            <p:cNvSpPr/>
            <p:nvPr/>
          </p:nvSpPr>
          <p:spPr>
            <a:xfrm rot="10800000">
              <a:off x="93726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10800000">
              <a:off x="10210800" y="3200400"/>
              <a:ext cx="304800" cy="533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95800" y="990600"/>
            <a:ext cx="390525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00B0F0"/>
                </a:solidFill>
              </a:rPr>
              <a:t>Monitoring &amp; Control Infrastructure</a:t>
            </a:r>
            <a:endParaRPr lang="en-US" sz="1700" b="1" dirty="0">
              <a:solidFill>
                <a:schemeClr val="bg1"/>
              </a:solidFill>
            </a:endParaRPr>
          </a:p>
        </p:txBody>
      </p:sp>
      <p:grpSp>
        <p:nvGrpSpPr>
          <p:cNvPr id="21" name="Group 78"/>
          <p:cNvGrpSpPr/>
          <p:nvPr/>
        </p:nvGrpSpPr>
        <p:grpSpPr>
          <a:xfrm>
            <a:off x="409575" y="990600"/>
            <a:ext cx="3333750" cy="3962400"/>
            <a:chOff x="533400" y="2484120"/>
            <a:chExt cx="5334000" cy="4754880"/>
          </a:xfrm>
        </p:grpSpPr>
        <p:grpSp>
          <p:nvGrpSpPr>
            <p:cNvPr id="27" name="Group 19"/>
            <p:cNvGrpSpPr/>
            <p:nvPr/>
          </p:nvGrpSpPr>
          <p:grpSpPr>
            <a:xfrm>
              <a:off x="533400" y="3048000"/>
              <a:ext cx="5334000" cy="4191000"/>
              <a:chOff x="609600" y="2362200"/>
              <a:chExt cx="5334000" cy="4191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5715000"/>
                <a:ext cx="5334000" cy="8382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iDataplex</a:t>
                </a:r>
                <a:r>
                  <a:rPr lang="en-US" dirty="0" smtClean="0"/>
                  <a:t> Bare-metal Nodes </a:t>
                </a:r>
              </a:p>
              <a:p>
                <a:pPr algn="ctr"/>
                <a:r>
                  <a:rPr lang="en-US" dirty="0" smtClean="0"/>
                  <a:t>(32 nodes)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9600" y="5129212"/>
                <a:ext cx="5334000" cy="4333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XCAT Infrastructure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96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Linux </a:t>
                </a:r>
              </a:p>
              <a:p>
                <a:pPr algn="ctr"/>
                <a:r>
                  <a:rPr lang="en-US" sz="1400" b="1" dirty="0" smtClean="0"/>
                  <a:t>Bare-system</a:t>
                </a:r>
                <a:endParaRPr lang="en-US" sz="14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62200" y="41386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Linux on Xen</a:t>
                </a:r>
                <a:endParaRPr lang="en-US" sz="14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800" y="41386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Windows Server 2008 Bare-system</a:t>
                </a:r>
                <a:endParaRPr lang="en-US" sz="14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96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Hadoop </a:t>
                </a:r>
                <a:endParaRPr lang="en-US" sz="14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62200" y="3148012"/>
                <a:ext cx="1676400" cy="8905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Hadoop </a:t>
                </a:r>
                <a:endParaRPr lang="en-US" sz="14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14800" y="3148012"/>
                <a:ext cx="1828800" cy="8905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SW-G Using DryadLINQ</a:t>
                </a:r>
                <a:endParaRPr lang="en-US" sz="140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9600" y="2362200"/>
                <a:ext cx="5334000" cy="66198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Monitoring Infrastructure</a:t>
                </a:r>
                <a:endParaRPr lang="en-US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975360" y="2484120"/>
              <a:ext cx="446532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700" b="1" dirty="0" smtClean="0">
                  <a:solidFill>
                    <a:srgbClr val="00B0F0"/>
                  </a:solidFill>
                </a:rPr>
                <a:t>Dynamic Cluster Architecture</a:t>
              </a:r>
              <a:endParaRPr lang="en-US" sz="17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629" y="905069"/>
            <a:ext cx="9013371" cy="59529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Indiana University </a:t>
            </a:r>
            <a:r>
              <a:rPr lang="en-US" dirty="0" smtClean="0"/>
              <a:t>(Architecture, core software, Support)</a:t>
            </a:r>
          </a:p>
          <a:p>
            <a:pPr lvl="1"/>
            <a:r>
              <a:rPr lang="en-US" dirty="0" smtClean="0"/>
              <a:t>Collaboration between research and infrastructure groups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Purdue University </a:t>
            </a:r>
            <a:r>
              <a:rPr lang="en-US" dirty="0" smtClean="0"/>
              <a:t>(HTC Hardware)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dirty="0" smtClean="0"/>
              <a:t>at University of California San Diego (INCA, Monitoring)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University of Chicago</a:t>
            </a:r>
            <a:r>
              <a:rPr lang="en-US" dirty="0" smtClean="0"/>
              <a:t>/Argonne National Labs (Nimbus)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University of Florida </a:t>
            </a:r>
            <a:r>
              <a:rPr lang="en-US" dirty="0" smtClean="0"/>
              <a:t>(</a:t>
            </a:r>
            <a:r>
              <a:rPr lang="en-US" dirty="0" err="1" smtClean="0"/>
              <a:t>ViNE</a:t>
            </a:r>
            <a:r>
              <a:rPr lang="en-US" dirty="0" smtClean="0"/>
              <a:t>, Education and Outreach)</a:t>
            </a:r>
          </a:p>
          <a:p>
            <a:r>
              <a:rPr lang="en-US" dirty="0" smtClean="0"/>
              <a:t>University of Southern California Information Sciences (Pegasus to manage experiments) </a:t>
            </a:r>
          </a:p>
          <a:p>
            <a:r>
              <a:rPr lang="en-US" dirty="0" smtClean="0"/>
              <a:t>University of Tennessee Knoxville (Benchmarking)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dirty="0" smtClean="0"/>
              <a:t>/Texas Advanced Computing Center (Portal)</a:t>
            </a:r>
          </a:p>
          <a:p>
            <a:r>
              <a:rPr lang="en-US" dirty="0" smtClean="0"/>
              <a:t>University of Virginia (OGF, Advisory Board and allocation)</a:t>
            </a:r>
          </a:p>
          <a:p>
            <a:r>
              <a:rPr lang="en-US" dirty="0" smtClean="0"/>
              <a:t>Center for Information Services and GWT-TUD from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Universtität</a:t>
            </a:r>
            <a:r>
              <a:rPr lang="en-US" dirty="0" smtClean="0"/>
              <a:t> Dresden. (VAMPIR)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Red institutions </a:t>
            </a:r>
            <a:r>
              <a:rPr lang="en-US" dirty="0" smtClean="0"/>
              <a:t>have FutureGrid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8199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4572000" y="-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FutureGrid Interaction with Commercial Clouds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We support experiments that </a:t>
            </a:r>
            <a:r>
              <a:rPr lang="en-US" dirty="0" smtClean="0">
                <a:solidFill>
                  <a:srgbClr val="FF0000"/>
                </a:solidFill>
              </a:rPr>
              <a:t>link Commercial Clouds and FutureGrid </a:t>
            </a:r>
            <a:r>
              <a:rPr lang="en-US" dirty="0" smtClean="0"/>
              <a:t>experiments with one or more workflow environments and portal technology  installed to link components across these platforms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support </a:t>
            </a:r>
            <a:r>
              <a:rPr lang="en-US" dirty="0" smtClean="0">
                <a:solidFill>
                  <a:srgbClr val="FF0000"/>
                </a:solidFill>
              </a:rPr>
              <a:t>environments on FutureGrid that are similar to Commercial Clouds</a:t>
            </a:r>
            <a:r>
              <a:rPr lang="en-US" dirty="0" smtClean="0"/>
              <a:t> and natural for performance and functionality comparisons. </a:t>
            </a:r>
          </a:p>
          <a:p>
            <a:pPr marL="1028700" lvl="1" indent="-571500" fontAlgn="t">
              <a:buFont typeface="+mj-lt"/>
              <a:buAutoNum type="romanLcPeriod"/>
            </a:pPr>
            <a:r>
              <a:rPr lang="en-US" sz="3200" dirty="0" smtClean="0"/>
              <a:t>These can both be used to prepare for using Commercial Clouds and as the most likely starting point for porting to them (item c below). </a:t>
            </a:r>
          </a:p>
          <a:p>
            <a:pPr marL="1028700" lvl="1" indent="-571500" fontAlgn="t">
              <a:buFont typeface="+mj-lt"/>
              <a:buAutoNum type="romanLcPeriod"/>
            </a:pPr>
            <a:r>
              <a:rPr lang="en-US" sz="3200" dirty="0" smtClean="0"/>
              <a:t>One example would be support of MapReduce-like environments on FutureGrid including Hadoop on Linux and Dryad on Windows HPCS which are already part of FutureGrid portfolio of supported software.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develop expertise and support </a:t>
            </a:r>
            <a:r>
              <a:rPr lang="en-US" dirty="0" smtClean="0">
                <a:solidFill>
                  <a:srgbClr val="FF0000"/>
                </a:solidFill>
              </a:rPr>
              <a:t>porting</a:t>
            </a:r>
            <a:r>
              <a:rPr lang="en-US" dirty="0" smtClean="0"/>
              <a:t> to Commercial Clouds from other Windows or Linux environments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support </a:t>
            </a:r>
            <a:r>
              <a:rPr lang="en-US" dirty="0" smtClean="0">
                <a:solidFill>
                  <a:srgbClr val="FF0000"/>
                </a:solidFill>
              </a:rPr>
              <a:t>comparisons between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integration of </a:t>
            </a:r>
            <a:r>
              <a:rPr lang="en-US" dirty="0" smtClean="0"/>
              <a:t>multiple </a:t>
            </a:r>
            <a:r>
              <a:rPr lang="en-US" dirty="0" smtClean="0">
                <a:solidFill>
                  <a:srgbClr val="FF0000"/>
                </a:solidFill>
              </a:rPr>
              <a:t>commercial Cloud</a:t>
            </a:r>
            <a:r>
              <a:rPr lang="en-US" dirty="0" smtClean="0"/>
              <a:t> environments -- especially Amazon and Azure in the immediate future </a:t>
            </a:r>
          </a:p>
          <a:p>
            <a:pPr marL="514350" indent="-514350" fontAlgn="t">
              <a:buFont typeface="+mj-lt"/>
              <a:buAutoNum type="alphaLcPeriod"/>
            </a:pPr>
            <a:r>
              <a:rPr lang="en-US" dirty="0" smtClean="0"/>
              <a:t>We develop </a:t>
            </a:r>
            <a:r>
              <a:rPr lang="en-US" dirty="0" smtClean="0">
                <a:solidFill>
                  <a:srgbClr val="FF0000"/>
                </a:solidFill>
              </a:rPr>
              <a:t>tutorials and expertise </a:t>
            </a:r>
            <a:r>
              <a:rPr lang="en-US" dirty="0" smtClean="0"/>
              <a:t>to help users move to Commercial Clouds from other environments.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FutureGrid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       Support development of new applications and new middleware using Cloud, Grid and Parallel computing (Nimbus, Eucalyptus, </a:t>
            </a:r>
            <a:r>
              <a:rPr lang="en-US" sz="2800" dirty="0" err="1" smtClean="0"/>
              <a:t>Hadoop</a:t>
            </a:r>
            <a:r>
              <a:rPr lang="en-US" sz="2800" dirty="0" smtClean="0"/>
              <a:t>, </a:t>
            </a:r>
            <a:r>
              <a:rPr lang="en-US" sz="2800" dirty="0" err="1" smtClean="0"/>
              <a:t>Globus</a:t>
            </a:r>
            <a:r>
              <a:rPr lang="en-US" sz="2800" dirty="0" smtClean="0"/>
              <a:t>, Unicore, MPI, </a:t>
            </a:r>
            <a:r>
              <a:rPr lang="en-US" sz="2800" dirty="0" err="1" smtClean="0"/>
              <a:t>OpenMP</a:t>
            </a:r>
            <a:r>
              <a:rPr lang="en-US" sz="2800" dirty="0" smtClean="0"/>
              <a:t>. Linux, Windows …) looking at functionality, interoperability, performance </a:t>
            </a:r>
          </a:p>
          <a:p>
            <a:r>
              <a:rPr lang="en-US" sz="2800" dirty="0" smtClean="0"/>
              <a:t>Enable replicable experiments in computer science of grid and cloud computing</a:t>
            </a:r>
          </a:p>
          <a:p>
            <a:r>
              <a:rPr lang="en-US" sz="2800" dirty="0" smtClean="0"/>
              <a:t>Open source software built around Moab/</a:t>
            </a:r>
            <a:r>
              <a:rPr lang="en-US" sz="2800" dirty="0" err="1" smtClean="0"/>
              <a:t>xCAT</a:t>
            </a:r>
            <a:r>
              <a:rPr lang="en-US" sz="2800" dirty="0" smtClean="0"/>
              <a:t> to support dynamic provisioning from Cloud to HPC environment, Linux to Windows ….. with monitoring, benchmarks and support of important existing middleware</a:t>
            </a:r>
          </a:p>
          <a:p>
            <a:r>
              <a:rPr lang="en-US" sz="2800" b="1" dirty="0" smtClean="0"/>
              <a:t>June 2010 </a:t>
            </a:r>
            <a:r>
              <a:rPr lang="en-US" sz="2800" dirty="0" smtClean="0"/>
              <a:t>Initial users; </a:t>
            </a:r>
            <a:r>
              <a:rPr lang="en-US" sz="2800" b="1" dirty="0" smtClean="0"/>
              <a:t>September 2010 </a:t>
            </a:r>
            <a:r>
              <a:rPr lang="en-US" sz="2800" dirty="0" smtClean="0"/>
              <a:t>All hardware (except IU “shared memory system”) accepted and significant use starts; </a:t>
            </a:r>
            <a:r>
              <a:rPr lang="en-US" sz="2800" b="1" dirty="0" smtClean="0"/>
              <a:t>October 2011</a:t>
            </a:r>
            <a:r>
              <a:rPr lang="en-US" sz="2800" dirty="0" smtClean="0"/>
              <a:t> FutureGrid allocatable via TeraGrid process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02"/>
            <a:ext cx="8226425" cy="892727"/>
          </a:xfrm>
        </p:spPr>
        <p:txBody>
          <a:bodyPr/>
          <a:lstStyle/>
          <a:p>
            <a:r>
              <a:rPr lang="en-US" dirty="0" smtClean="0"/>
              <a:t>FutureGrid Hardware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03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(*) IU machines share same storage; (**) Shared memory and GPU Cluster in year 2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8899" y="1295400"/>
            <a:ext cx="9055101" cy="4214813"/>
            <a:chOff x="0" y="816"/>
            <a:chExt cx="5704" cy="26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816"/>
              <a:ext cx="5689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0" y="816"/>
              <a:ext cx="5674" cy="627"/>
              <a:chOff x="0" y="816"/>
              <a:chExt cx="5674" cy="627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7" y="822"/>
                <a:ext cx="1473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7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475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2" y="961"/>
                <a:ext cx="1463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432" y="964"/>
                <a:ext cx="71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System type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1054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1486" y="822"/>
                <a:ext cx="539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1486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2020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492" y="961"/>
                <a:ext cx="528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563" y="964"/>
                <a:ext cx="46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# CPUs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949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2031" y="822"/>
                <a:ext cx="485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2031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2510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2037" y="961"/>
                <a:ext cx="473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2077" y="964"/>
                <a:ext cx="47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# Cores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470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2522" y="822"/>
                <a:ext cx="594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2522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3110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528" y="961"/>
                <a:ext cx="582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2584" y="964"/>
                <a:ext cx="55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TFLOPS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3055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3121" y="822"/>
                <a:ext cx="594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3121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3709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3127" y="961"/>
                <a:ext cx="582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3131" y="964"/>
                <a:ext cx="663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RAM (GB)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3706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721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4472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727" y="822"/>
                <a:ext cx="745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827" y="825"/>
                <a:ext cx="66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Secondary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727" y="961"/>
                <a:ext cx="74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775" y="964"/>
                <a:ext cx="10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823" y="964"/>
                <a:ext cx="69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torage (TB)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4424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4484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5235" y="822"/>
                <a:ext cx="6" cy="27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4490" y="822"/>
                <a:ext cx="745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535" y="825"/>
                <a:ext cx="783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Default local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4490" y="961"/>
                <a:ext cx="74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4592" y="964"/>
                <a:ext cx="63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file system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5134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5247" y="822"/>
                <a:ext cx="422" cy="13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5247" y="961"/>
                <a:ext cx="6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5664" y="961"/>
                <a:ext cx="5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5253" y="961"/>
                <a:ext cx="411" cy="140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5360" y="964"/>
                <a:ext cx="26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Site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5555" y="96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0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0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6" y="816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>
                <a:off x="6" y="816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1480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>
                <a:off x="1480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>
                <a:off x="1480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1486" y="816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>
                <a:off x="1486" y="816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2025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>
                <a:off x="2025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>
                <a:off x="2025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2031" y="816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7" name="Line 73"/>
              <p:cNvSpPr>
                <a:spLocks noChangeShapeType="1"/>
              </p:cNvSpPr>
              <p:nvPr/>
            </p:nvSpPr>
            <p:spPr bwMode="auto">
              <a:xfrm>
                <a:off x="2031" y="816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2516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>
                <a:off x="2516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>
                <a:off x="2516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2522" y="816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>
                <a:off x="2522" y="816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3116" y="816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>
                <a:off x="3116" y="8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>
                <a:off x="3116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3121" y="816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>
                <a:off x="3121" y="816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3715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9" name="Line 85"/>
              <p:cNvSpPr>
                <a:spLocks noChangeShapeType="1"/>
              </p:cNvSpPr>
              <p:nvPr/>
            </p:nvSpPr>
            <p:spPr bwMode="auto">
              <a:xfrm>
                <a:off x="3715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3715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3721" y="816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2" name="Line 88"/>
              <p:cNvSpPr>
                <a:spLocks noChangeShapeType="1"/>
              </p:cNvSpPr>
              <p:nvPr/>
            </p:nvSpPr>
            <p:spPr bwMode="auto">
              <a:xfrm>
                <a:off x="3721" y="816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4478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>
                <a:off x="4478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5" name="Line 91"/>
              <p:cNvSpPr>
                <a:spLocks noChangeShapeType="1"/>
              </p:cNvSpPr>
              <p:nvPr/>
            </p:nvSpPr>
            <p:spPr bwMode="auto">
              <a:xfrm>
                <a:off x="4478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4484" y="816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Line 93"/>
              <p:cNvSpPr>
                <a:spLocks noChangeShapeType="1"/>
              </p:cNvSpPr>
              <p:nvPr/>
            </p:nvSpPr>
            <p:spPr bwMode="auto">
              <a:xfrm>
                <a:off x="4484" y="816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5241" y="81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9" name="Line 95"/>
              <p:cNvSpPr>
                <a:spLocks noChangeShapeType="1"/>
              </p:cNvSpPr>
              <p:nvPr/>
            </p:nvSpPr>
            <p:spPr bwMode="auto">
              <a:xfrm>
                <a:off x="5241" y="816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>
                <a:off x="5241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5247" y="816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>
                <a:off x="5247" y="816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5669" y="816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5" name="Line 101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5669" y="816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" name="Line 103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" name="Line 104"/>
              <p:cNvSpPr>
                <a:spLocks noChangeShapeType="1"/>
              </p:cNvSpPr>
              <p:nvPr/>
            </p:nvSpPr>
            <p:spPr bwMode="auto">
              <a:xfrm>
                <a:off x="5669" y="81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0" y="822"/>
                <a:ext cx="6" cy="27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/>
            </p:nvSpPr>
            <p:spPr bwMode="auto">
              <a:xfrm>
                <a:off x="0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480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2" name="Line 108"/>
              <p:cNvSpPr>
                <a:spLocks noChangeShapeType="1"/>
              </p:cNvSpPr>
              <p:nvPr/>
            </p:nvSpPr>
            <p:spPr bwMode="auto">
              <a:xfrm>
                <a:off x="1480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2025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4" name="Line 110"/>
              <p:cNvSpPr>
                <a:spLocks noChangeShapeType="1"/>
              </p:cNvSpPr>
              <p:nvPr/>
            </p:nvSpPr>
            <p:spPr bwMode="auto">
              <a:xfrm>
                <a:off x="2025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2516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6" name="Line 112"/>
              <p:cNvSpPr>
                <a:spLocks noChangeShapeType="1"/>
              </p:cNvSpPr>
              <p:nvPr/>
            </p:nvSpPr>
            <p:spPr bwMode="auto">
              <a:xfrm>
                <a:off x="2516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3116" y="822"/>
                <a:ext cx="5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8" name="Line 114"/>
              <p:cNvSpPr>
                <a:spLocks noChangeShapeType="1"/>
              </p:cNvSpPr>
              <p:nvPr/>
            </p:nvSpPr>
            <p:spPr bwMode="auto">
              <a:xfrm>
                <a:off x="3116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715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Line 116"/>
              <p:cNvSpPr>
                <a:spLocks noChangeShapeType="1"/>
              </p:cNvSpPr>
              <p:nvPr/>
            </p:nvSpPr>
            <p:spPr bwMode="auto">
              <a:xfrm>
                <a:off x="3715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4478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2" name="Line 118"/>
              <p:cNvSpPr>
                <a:spLocks noChangeShapeType="1"/>
              </p:cNvSpPr>
              <p:nvPr/>
            </p:nvSpPr>
            <p:spPr bwMode="auto">
              <a:xfrm>
                <a:off x="4478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5241" y="822"/>
                <a:ext cx="6" cy="279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4" name="Line 120"/>
              <p:cNvSpPr>
                <a:spLocks noChangeShapeType="1"/>
              </p:cNvSpPr>
              <p:nvPr/>
            </p:nvSpPr>
            <p:spPr bwMode="auto">
              <a:xfrm>
                <a:off x="5241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5669" y="822"/>
                <a:ext cx="5" cy="27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6" name="Line 122"/>
              <p:cNvSpPr>
                <a:spLocks noChangeShapeType="1"/>
              </p:cNvSpPr>
              <p:nvPr/>
            </p:nvSpPr>
            <p:spPr bwMode="auto">
              <a:xfrm>
                <a:off x="5669" y="822"/>
                <a:ext cx="1" cy="2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7" y="1107"/>
                <a:ext cx="5662" cy="6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7" y="1113"/>
                <a:ext cx="5" cy="13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5664" y="1113"/>
                <a:ext cx="5" cy="13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12" y="1113"/>
                <a:ext cx="5652" cy="13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12" y="1115"/>
                <a:ext cx="192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Dynamically configurable systems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1775" y="1115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0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4" name="Line 130"/>
              <p:cNvSpPr>
                <a:spLocks noChangeShapeType="1"/>
              </p:cNvSpPr>
              <p:nvPr/>
            </p:nvSpPr>
            <p:spPr bwMode="auto">
              <a:xfrm>
                <a:off x="0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5" name="Line 131"/>
              <p:cNvSpPr>
                <a:spLocks noChangeShapeType="1"/>
              </p:cNvSpPr>
              <p:nvPr/>
            </p:nvSpPr>
            <p:spPr bwMode="auto">
              <a:xfrm>
                <a:off x="0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6" y="1101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7" name="Line 133"/>
              <p:cNvSpPr>
                <a:spLocks noChangeShapeType="1"/>
              </p:cNvSpPr>
              <p:nvPr/>
            </p:nvSpPr>
            <p:spPr bwMode="auto">
              <a:xfrm>
                <a:off x="6" y="1101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1480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9" name="Line 135"/>
              <p:cNvSpPr>
                <a:spLocks noChangeShapeType="1"/>
              </p:cNvSpPr>
              <p:nvPr/>
            </p:nvSpPr>
            <p:spPr bwMode="auto">
              <a:xfrm>
                <a:off x="1480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0" name="Line 136"/>
              <p:cNvSpPr>
                <a:spLocks noChangeShapeType="1"/>
              </p:cNvSpPr>
              <p:nvPr/>
            </p:nvSpPr>
            <p:spPr bwMode="auto">
              <a:xfrm>
                <a:off x="1480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1486" y="1101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2" name="Line 138"/>
              <p:cNvSpPr>
                <a:spLocks noChangeShapeType="1"/>
              </p:cNvSpPr>
              <p:nvPr/>
            </p:nvSpPr>
            <p:spPr bwMode="auto">
              <a:xfrm>
                <a:off x="1486" y="1101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2025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4" name="Line 140"/>
              <p:cNvSpPr>
                <a:spLocks noChangeShapeType="1"/>
              </p:cNvSpPr>
              <p:nvPr/>
            </p:nvSpPr>
            <p:spPr bwMode="auto">
              <a:xfrm>
                <a:off x="2025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5" name="Line 141"/>
              <p:cNvSpPr>
                <a:spLocks noChangeShapeType="1"/>
              </p:cNvSpPr>
              <p:nvPr/>
            </p:nvSpPr>
            <p:spPr bwMode="auto">
              <a:xfrm>
                <a:off x="2025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2031" y="1101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7" name="Line 143"/>
              <p:cNvSpPr>
                <a:spLocks noChangeShapeType="1"/>
              </p:cNvSpPr>
              <p:nvPr/>
            </p:nvSpPr>
            <p:spPr bwMode="auto">
              <a:xfrm>
                <a:off x="2031" y="1101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2516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9" name="Line 145"/>
              <p:cNvSpPr>
                <a:spLocks noChangeShapeType="1"/>
              </p:cNvSpPr>
              <p:nvPr/>
            </p:nvSpPr>
            <p:spPr bwMode="auto">
              <a:xfrm>
                <a:off x="2516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0" name="Line 146"/>
              <p:cNvSpPr>
                <a:spLocks noChangeShapeType="1"/>
              </p:cNvSpPr>
              <p:nvPr/>
            </p:nvSpPr>
            <p:spPr bwMode="auto">
              <a:xfrm>
                <a:off x="2516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2522" y="1101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2" name="Line 148"/>
              <p:cNvSpPr>
                <a:spLocks noChangeShapeType="1"/>
              </p:cNvSpPr>
              <p:nvPr/>
            </p:nvSpPr>
            <p:spPr bwMode="auto">
              <a:xfrm>
                <a:off x="2522" y="110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3116" y="110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4" name="Line 150"/>
              <p:cNvSpPr>
                <a:spLocks noChangeShapeType="1"/>
              </p:cNvSpPr>
              <p:nvPr/>
            </p:nvSpPr>
            <p:spPr bwMode="auto">
              <a:xfrm>
                <a:off x="3116" y="110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5" name="Line 151"/>
              <p:cNvSpPr>
                <a:spLocks noChangeShapeType="1"/>
              </p:cNvSpPr>
              <p:nvPr/>
            </p:nvSpPr>
            <p:spPr bwMode="auto">
              <a:xfrm>
                <a:off x="3116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121" y="1101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7" name="Line 153"/>
              <p:cNvSpPr>
                <a:spLocks noChangeShapeType="1"/>
              </p:cNvSpPr>
              <p:nvPr/>
            </p:nvSpPr>
            <p:spPr bwMode="auto">
              <a:xfrm>
                <a:off x="3121" y="110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715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9" name="Line 155"/>
              <p:cNvSpPr>
                <a:spLocks noChangeShapeType="1"/>
              </p:cNvSpPr>
              <p:nvPr/>
            </p:nvSpPr>
            <p:spPr bwMode="auto">
              <a:xfrm>
                <a:off x="3715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0" name="Line 156"/>
              <p:cNvSpPr>
                <a:spLocks noChangeShapeType="1"/>
              </p:cNvSpPr>
              <p:nvPr/>
            </p:nvSpPr>
            <p:spPr bwMode="auto">
              <a:xfrm>
                <a:off x="3715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721" y="1101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2" name="Line 158"/>
              <p:cNvSpPr>
                <a:spLocks noChangeShapeType="1"/>
              </p:cNvSpPr>
              <p:nvPr/>
            </p:nvSpPr>
            <p:spPr bwMode="auto">
              <a:xfrm>
                <a:off x="3721" y="110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4478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4" name="Line 160"/>
              <p:cNvSpPr>
                <a:spLocks noChangeShapeType="1"/>
              </p:cNvSpPr>
              <p:nvPr/>
            </p:nvSpPr>
            <p:spPr bwMode="auto">
              <a:xfrm>
                <a:off x="4478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5" name="Line 161"/>
              <p:cNvSpPr>
                <a:spLocks noChangeShapeType="1"/>
              </p:cNvSpPr>
              <p:nvPr/>
            </p:nvSpPr>
            <p:spPr bwMode="auto">
              <a:xfrm>
                <a:off x="4478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4484" y="1101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7" name="Line 163"/>
              <p:cNvSpPr>
                <a:spLocks noChangeShapeType="1"/>
              </p:cNvSpPr>
              <p:nvPr/>
            </p:nvSpPr>
            <p:spPr bwMode="auto">
              <a:xfrm>
                <a:off x="4484" y="110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5241" y="110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9" name="Line 165"/>
              <p:cNvSpPr>
                <a:spLocks noChangeShapeType="1"/>
              </p:cNvSpPr>
              <p:nvPr/>
            </p:nvSpPr>
            <p:spPr bwMode="auto">
              <a:xfrm>
                <a:off x="5241" y="110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0" name="Line 166"/>
              <p:cNvSpPr>
                <a:spLocks noChangeShapeType="1"/>
              </p:cNvSpPr>
              <p:nvPr/>
            </p:nvSpPr>
            <p:spPr bwMode="auto">
              <a:xfrm>
                <a:off x="5241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5247" y="1101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Line 168"/>
              <p:cNvSpPr>
                <a:spLocks noChangeShapeType="1"/>
              </p:cNvSpPr>
              <p:nvPr/>
            </p:nvSpPr>
            <p:spPr bwMode="auto">
              <a:xfrm>
                <a:off x="5247" y="1101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5669" y="110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Line 170"/>
              <p:cNvSpPr>
                <a:spLocks noChangeShapeType="1"/>
              </p:cNvSpPr>
              <p:nvPr/>
            </p:nvSpPr>
            <p:spPr bwMode="auto">
              <a:xfrm>
                <a:off x="5669" y="110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Line 171"/>
              <p:cNvSpPr>
                <a:spLocks noChangeShapeType="1"/>
              </p:cNvSpPr>
              <p:nvPr/>
            </p:nvSpPr>
            <p:spPr bwMode="auto">
              <a:xfrm>
                <a:off x="5669" y="110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0" y="1107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7" name="Line 173"/>
              <p:cNvSpPr>
                <a:spLocks noChangeShapeType="1"/>
              </p:cNvSpPr>
              <p:nvPr/>
            </p:nvSpPr>
            <p:spPr bwMode="auto">
              <a:xfrm>
                <a:off x="0" y="110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5669" y="1107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Line 175"/>
              <p:cNvSpPr>
                <a:spLocks noChangeShapeType="1"/>
              </p:cNvSpPr>
              <p:nvPr/>
            </p:nvSpPr>
            <p:spPr bwMode="auto">
              <a:xfrm>
                <a:off x="5669" y="110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12" y="1268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749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1683" y="1268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256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1865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2168" y="126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1024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2410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2834" y="1268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11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2955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3313" y="126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3072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3555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3972" y="126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335*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214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708" y="1268"/>
                <a:ext cx="3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Lustre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5017" y="12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5394" y="1261"/>
                <a:ext cx="18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IU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5522" y="126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0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Line 193"/>
              <p:cNvSpPr>
                <a:spLocks noChangeShapeType="1"/>
              </p:cNvSpPr>
              <p:nvPr/>
            </p:nvSpPr>
            <p:spPr bwMode="auto">
              <a:xfrm>
                <a:off x="0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/>
            </p:nvSpPr>
            <p:spPr bwMode="auto">
              <a:xfrm>
                <a:off x="0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6" y="1252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Line 196"/>
              <p:cNvSpPr>
                <a:spLocks noChangeShapeType="1"/>
              </p:cNvSpPr>
              <p:nvPr/>
            </p:nvSpPr>
            <p:spPr bwMode="auto">
              <a:xfrm>
                <a:off x="6" y="1252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1480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Line 198"/>
              <p:cNvSpPr>
                <a:spLocks noChangeShapeType="1"/>
              </p:cNvSpPr>
              <p:nvPr/>
            </p:nvSpPr>
            <p:spPr bwMode="auto">
              <a:xfrm>
                <a:off x="1480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Line 199"/>
              <p:cNvSpPr>
                <a:spLocks noChangeShapeType="1"/>
              </p:cNvSpPr>
              <p:nvPr/>
            </p:nvSpPr>
            <p:spPr bwMode="auto">
              <a:xfrm>
                <a:off x="1480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1486" y="1252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Line 201"/>
              <p:cNvSpPr>
                <a:spLocks noChangeShapeType="1"/>
              </p:cNvSpPr>
              <p:nvPr/>
            </p:nvSpPr>
            <p:spPr bwMode="auto">
              <a:xfrm>
                <a:off x="1486" y="1252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2025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/>
            </p:nvSpPr>
            <p:spPr bwMode="auto">
              <a:xfrm>
                <a:off x="2025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Line 204"/>
              <p:cNvSpPr>
                <a:spLocks noChangeShapeType="1"/>
              </p:cNvSpPr>
              <p:nvPr/>
            </p:nvSpPr>
            <p:spPr bwMode="auto">
              <a:xfrm>
                <a:off x="2025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0" y="1252"/>
              <a:ext cx="5703" cy="493"/>
              <a:chOff x="0" y="1252"/>
              <a:chExt cx="5703" cy="493"/>
            </a:xfrm>
          </p:grpSpPr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2031" y="1252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>
                <a:off x="2031" y="1252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2516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3" name="Line 209"/>
              <p:cNvSpPr>
                <a:spLocks noChangeShapeType="1"/>
              </p:cNvSpPr>
              <p:nvPr/>
            </p:nvSpPr>
            <p:spPr bwMode="auto">
              <a:xfrm>
                <a:off x="2516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/>
            </p:nvSpPr>
            <p:spPr bwMode="auto">
              <a:xfrm>
                <a:off x="2516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>
                <a:off x="2522" y="125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/>
            </p:nvSpPr>
            <p:spPr bwMode="auto">
              <a:xfrm>
                <a:off x="2522" y="125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3116" y="125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/>
            </p:nvSpPr>
            <p:spPr bwMode="auto">
              <a:xfrm>
                <a:off x="3116" y="125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9" name="Line 215"/>
              <p:cNvSpPr>
                <a:spLocks noChangeShapeType="1"/>
              </p:cNvSpPr>
              <p:nvPr/>
            </p:nvSpPr>
            <p:spPr bwMode="auto">
              <a:xfrm>
                <a:off x="3116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3121" y="125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>
                <a:off x="3121" y="125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3715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>
                <a:off x="3715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Line 220"/>
              <p:cNvSpPr>
                <a:spLocks noChangeShapeType="1"/>
              </p:cNvSpPr>
              <p:nvPr/>
            </p:nvSpPr>
            <p:spPr bwMode="auto">
              <a:xfrm>
                <a:off x="3715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3721" y="125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6" name="Line 222"/>
              <p:cNvSpPr>
                <a:spLocks noChangeShapeType="1"/>
              </p:cNvSpPr>
              <p:nvPr/>
            </p:nvSpPr>
            <p:spPr bwMode="auto">
              <a:xfrm>
                <a:off x="3721" y="125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4478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Line 224"/>
              <p:cNvSpPr>
                <a:spLocks noChangeShapeType="1"/>
              </p:cNvSpPr>
              <p:nvPr/>
            </p:nvSpPr>
            <p:spPr bwMode="auto">
              <a:xfrm>
                <a:off x="4478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>
                <a:off x="4478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4484" y="125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>
                <a:off x="4484" y="125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5241" y="125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3" name="Line 229"/>
              <p:cNvSpPr>
                <a:spLocks noChangeShapeType="1"/>
              </p:cNvSpPr>
              <p:nvPr/>
            </p:nvSpPr>
            <p:spPr bwMode="auto">
              <a:xfrm>
                <a:off x="5241" y="125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4" name="Line 230"/>
              <p:cNvSpPr>
                <a:spLocks noChangeShapeType="1"/>
              </p:cNvSpPr>
              <p:nvPr/>
            </p:nvSpPr>
            <p:spPr bwMode="auto">
              <a:xfrm>
                <a:off x="5241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5247" y="1252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6" name="Line 232"/>
              <p:cNvSpPr>
                <a:spLocks noChangeShapeType="1"/>
              </p:cNvSpPr>
              <p:nvPr/>
            </p:nvSpPr>
            <p:spPr bwMode="auto">
              <a:xfrm>
                <a:off x="5247" y="1252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5669" y="125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8" name="Line 234"/>
              <p:cNvSpPr>
                <a:spLocks noChangeShapeType="1"/>
              </p:cNvSpPr>
              <p:nvPr/>
            </p:nvSpPr>
            <p:spPr bwMode="auto">
              <a:xfrm>
                <a:off x="5669" y="125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9" name="Line 235"/>
              <p:cNvSpPr>
                <a:spLocks noChangeShapeType="1"/>
              </p:cNvSpPr>
              <p:nvPr/>
            </p:nvSpPr>
            <p:spPr bwMode="auto">
              <a:xfrm>
                <a:off x="5669" y="125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0" y="1258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1" name="Line 237"/>
              <p:cNvSpPr>
                <a:spLocks noChangeShapeType="1"/>
              </p:cNvSpPr>
              <p:nvPr/>
            </p:nvSpPr>
            <p:spPr bwMode="auto">
              <a:xfrm>
                <a:off x="0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1480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3" name="Line 239"/>
              <p:cNvSpPr>
                <a:spLocks noChangeShapeType="1"/>
              </p:cNvSpPr>
              <p:nvPr/>
            </p:nvSpPr>
            <p:spPr bwMode="auto">
              <a:xfrm>
                <a:off x="1480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025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Line 241"/>
              <p:cNvSpPr>
                <a:spLocks noChangeShapeType="1"/>
              </p:cNvSpPr>
              <p:nvPr/>
            </p:nvSpPr>
            <p:spPr bwMode="auto">
              <a:xfrm>
                <a:off x="2025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516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>
                <a:off x="2516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3116" y="1258"/>
                <a:ext cx="5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9" name="Line 245"/>
              <p:cNvSpPr>
                <a:spLocks noChangeShapeType="1"/>
              </p:cNvSpPr>
              <p:nvPr/>
            </p:nvSpPr>
            <p:spPr bwMode="auto">
              <a:xfrm>
                <a:off x="3116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3715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1" name="Line 247"/>
              <p:cNvSpPr>
                <a:spLocks noChangeShapeType="1"/>
              </p:cNvSpPr>
              <p:nvPr/>
            </p:nvSpPr>
            <p:spPr bwMode="auto">
              <a:xfrm>
                <a:off x="3715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4478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>
                <a:off x="4478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5241" y="1258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>
                <a:off x="5241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5669" y="1258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>
                <a:off x="5669" y="1258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12" y="1419"/>
                <a:ext cx="895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Dell PowerEdge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9" name="Rectangle 255"/>
              <p:cNvSpPr>
                <a:spLocks noChangeArrowheads="1"/>
              </p:cNvSpPr>
              <p:nvPr/>
            </p:nvSpPr>
            <p:spPr bwMode="auto">
              <a:xfrm>
                <a:off x="809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1683" y="1419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192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1" name="Rectangle 257"/>
              <p:cNvSpPr>
                <a:spLocks noChangeArrowheads="1"/>
              </p:cNvSpPr>
              <p:nvPr/>
            </p:nvSpPr>
            <p:spPr bwMode="auto">
              <a:xfrm>
                <a:off x="1865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2168" y="1419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1152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2410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2834" y="1419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5" name="Rectangle 261"/>
              <p:cNvSpPr>
                <a:spLocks noChangeArrowheads="1"/>
              </p:cNvSpPr>
              <p:nvPr/>
            </p:nvSpPr>
            <p:spPr bwMode="auto">
              <a:xfrm>
                <a:off x="2955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3313" y="1419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1152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7" name="Rectangle 263"/>
              <p:cNvSpPr>
                <a:spLocks noChangeArrowheads="1"/>
              </p:cNvSpPr>
              <p:nvPr/>
            </p:nvSpPr>
            <p:spPr bwMode="auto">
              <a:xfrm>
                <a:off x="3555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4033" y="1419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15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9" name="Rectangle 265"/>
              <p:cNvSpPr>
                <a:spLocks noChangeArrowheads="1"/>
              </p:cNvSpPr>
              <p:nvPr/>
            </p:nvSpPr>
            <p:spPr bwMode="auto">
              <a:xfrm>
                <a:off x="4154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4751" y="1419"/>
                <a:ext cx="28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NFS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1" name="Rectangle 267"/>
              <p:cNvSpPr>
                <a:spLocks noChangeArrowheads="1"/>
              </p:cNvSpPr>
              <p:nvPr/>
            </p:nvSpPr>
            <p:spPr bwMode="auto">
              <a:xfrm>
                <a:off x="4974" y="141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5297" y="1413"/>
                <a:ext cx="392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TACC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5619" y="141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0" y="1403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5" name="Line 271"/>
              <p:cNvSpPr>
                <a:spLocks noChangeShapeType="1"/>
              </p:cNvSpPr>
              <p:nvPr/>
            </p:nvSpPr>
            <p:spPr bwMode="auto">
              <a:xfrm>
                <a:off x="0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6" name="Line 272"/>
              <p:cNvSpPr>
                <a:spLocks noChangeShapeType="1"/>
              </p:cNvSpPr>
              <p:nvPr/>
            </p:nvSpPr>
            <p:spPr bwMode="auto">
              <a:xfrm>
                <a:off x="0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7" name="Rectangle 273"/>
              <p:cNvSpPr>
                <a:spLocks noChangeArrowheads="1"/>
              </p:cNvSpPr>
              <p:nvPr/>
            </p:nvSpPr>
            <p:spPr bwMode="auto">
              <a:xfrm>
                <a:off x="6" y="1403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8" name="Line 274"/>
              <p:cNvSpPr>
                <a:spLocks noChangeShapeType="1"/>
              </p:cNvSpPr>
              <p:nvPr/>
            </p:nvSpPr>
            <p:spPr bwMode="auto">
              <a:xfrm>
                <a:off x="6" y="1403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9" name="Rectangle 275"/>
              <p:cNvSpPr>
                <a:spLocks noChangeArrowheads="1"/>
              </p:cNvSpPr>
              <p:nvPr/>
            </p:nvSpPr>
            <p:spPr bwMode="auto">
              <a:xfrm>
                <a:off x="1480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0" name="Line 276"/>
              <p:cNvSpPr>
                <a:spLocks noChangeShapeType="1"/>
              </p:cNvSpPr>
              <p:nvPr/>
            </p:nvSpPr>
            <p:spPr bwMode="auto">
              <a:xfrm>
                <a:off x="1480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1" name="Line 277"/>
              <p:cNvSpPr>
                <a:spLocks noChangeShapeType="1"/>
              </p:cNvSpPr>
              <p:nvPr/>
            </p:nvSpPr>
            <p:spPr bwMode="auto">
              <a:xfrm>
                <a:off x="1480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1486" y="1403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Line 279"/>
              <p:cNvSpPr>
                <a:spLocks noChangeShapeType="1"/>
              </p:cNvSpPr>
              <p:nvPr/>
            </p:nvSpPr>
            <p:spPr bwMode="auto">
              <a:xfrm>
                <a:off x="1486" y="1403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2025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>
                <a:off x="2025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Line 282"/>
              <p:cNvSpPr>
                <a:spLocks noChangeShapeType="1"/>
              </p:cNvSpPr>
              <p:nvPr/>
            </p:nvSpPr>
            <p:spPr bwMode="auto">
              <a:xfrm>
                <a:off x="2025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/>
            </p:nvSpPr>
            <p:spPr bwMode="auto">
              <a:xfrm>
                <a:off x="2031" y="1403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8" name="Line 284"/>
              <p:cNvSpPr>
                <a:spLocks noChangeShapeType="1"/>
              </p:cNvSpPr>
              <p:nvPr/>
            </p:nvSpPr>
            <p:spPr bwMode="auto">
              <a:xfrm>
                <a:off x="2031" y="1403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/>
            </p:nvSpPr>
            <p:spPr bwMode="auto">
              <a:xfrm>
                <a:off x="2516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0" name="Line 286"/>
              <p:cNvSpPr>
                <a:spLocks noChangeShapeType="1"/>
              </p:cNvSpPr>
              <p:nvPr/>
            </p:nvSpPr>
            <p:spPr bwMode="auto">
              <a:xfrm>
                <a:off x="2516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>
                <a:off x="2516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2522" y="1403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>
                <a:off x="2522" y="1403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3116" y="1403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5" name="Line 291"/>
              <p:cNvSpPr>
                <a:spLocks noChangeShapeType="1"/>
              </p:cNvSpPr>
              <p:nvPr/>
            </p:nvSpPr>
            <p:spPr bwMode="auto">
              <a:xfrm>
                <a:off x="3116" y="14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Line 292"/>
              <p:cNvSpPr>
                <a:spLocks noChangeShapeType="1"/>
              </p:cNvSpPr>
              <p:nvPr/>
            </p:nvSpPr>
            <p:spPr bwMode="auto">
              <a:xfrm>
                <a:off x="3116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Rectangle 293"/>
              <p:cNvSpPr>
                <a:spLocks noChangeArrowheads="1"/>
              </p:cNvSpPr>
              <p:nvPr/>
            </p:nvSpPr>
            <p:spPr bwMode="auto">
              <a:xfrm>
                <a:off x="3121" y="1403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Line 294"/>
              <p:cNvSpPr>
                <a:spLocks noChangeShapeType="1"/>
              </p:cNvSpPr>
              <p:nvPr/>
            </p:nvSpPr>
            <p:spPr bwMode="auto">
              <a:xfrm>
                <a:off x="3121" y="1403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Rectangle 295"/>
              <p:cNvSpPr>
                <a:spLocks noChangeArrowheads="1"/>
              </p:cNvSpPr>
              <p:nvPr/>
            </p:nvSpPr>
            <p:spPr bwMode="auto">
              <a:xfrm>
                <a:off x="3715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0" name="Line 296"/>
              <p:cNvSpPr>
                <a:spLocks noChangeShapeType="1"/>
              </p:cNvSpPr>
              <p:nvPr/>
            </p:nvSpPr>
            <p:spPr bwMode="auto">
              <a:xfrm>
                <a:off x="3715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Line 297"/>
              <p:cNvSpPr>
                <a:spLocks noChangeShapeType="1"/>
              </p:cNvSpPr>
              <p:nvPr/>
            </p:nvSpPr>
            <p:spPr bwMode="auto">
              <a:xfrm>
                <a:off x="3715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3721" y="1403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>
                <a:off x="3721" y="1403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4478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>
                <a:off x="4478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Line 302"/>
              <p:cNvSpPr>
                <a:spLocks noChangeShapeType="1"/>
              </p:cNvSpPr>
              <p:nvPr/>
            </p:nvSpPr>
            <p:spPr bwMode="auto">
              <a:xfrm>
                <a:off x="4478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Rectangle 303"/>
              <p:cNvSpPr>
                <a:spLocks noChangeArrowheads="1"/>
              </p:cNvSpPr>
              <p:nvPr/>
            </p:nvSpPr>
            <p:spPr bwMode="auto">
              <a:xfrm>
                <a:off x="4484" y="1403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Line 304"/>
              <p:cNvSpPr>
                <a:spLocks noChangeShapeType="1"/>
              </p:cNvSpPr>
              <p:nvPr/>
            </p:nvSpPr>
            <p:spPr bwMode="auto">
              <a:xfrm>
                <a:off x="4484" y="1403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Rectangle 305"/>
              <p:cNvSpPr>
                <a:spLocks noChangeArrowheads="1"/>
              </p:cNvSpPr>
              <p:nvPr/>
            </p:nvSpPr>
            <p:spPr bwMode="auto">
              <a:xfrm>
                <a:off x="5241" y="1403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Line 306"/>
              <p:cNvSpPr>
                <a:spLocks noChangeShapeType="1"/>
              </p:cNvSpPr>
              <p:nvPr/>
            </p:nvSpPr>
            <p:spPr bwMode="auto">
              <a:xfrm>
                <a:off x="5241" y="1403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>
                <a:off x="5241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5247" y="1403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3" name="Line 309"/>
              <p:cNvSpPr>
                <a:spLocks noChangeShapeType="1"/>
              </p:cNvSpPr>
              <p:nvPr/>
            </p:nvSpPr>
            <p:spPr bwMode="auto">
              <a:xfrm>
                <a:off x="5247" y="1403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5669" y="1403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>
                <a:off x="5669" y="14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6" name="Line 312"/>
              <p:cNvSpPr>
                <a:spLocks noChangeShapeType="1"/>
              </p:cNvSpPr>
              <p:nvPr/>
            </p:nvSpPr>
            <p:spPr bwMode="auto">
              <a:xfrm>
                <a:off x="5669" y="14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7" name="Rectangle 313"/>
              <p:cNvSpPr>
                <a:spLocks noChangeArrowheads="1"/>
              </p:cNvSpPr>
              <p:nvPr/>
            </p:nvSpPr>
            <p:spPr bwMode="auto">
              <a:xfrm>
                <a:off x="0" y="1409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8" name="Line 314"/>
              <p:cNvSpPr>
                <a:spLocks noChangeShapeType="1"/>
              </p:cNvSpPr>
              <p:nvPr/>
            </p:nvSpPr>
            <p:spPr bwMode="auto">
              <a:xfrm>
                <a:off x="0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9" name="Rectangle 315"/>
              <p:cNvSpPr>
                <a:spLocks noChangeArrowheads="1"/>
              </p:cNvSpPr>
              <p:nvPr/>
            </p:nvSpPr>
            <p:spPr bwMode="auto">
              <a:xfrm>
                <a:off x="1480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0" name="Line 316"/>
              <p:cNvSpPr>
                <a:spLocks noChangeShapeType="1"/>
              </p:cNvSpPr>
              <p:nvPr/>
            </p:nvSpPr>
            <p:spPr bwMode="auto">
              <a:xfrm>
                <a:off x="1480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1" name="Rectangle 317"/>
              <p:cNvSpPr>
                <a:spLocks noChangeArrowheads="1"/>
              </p:cNvSpPr>
              <p:nvPr/>
            </p:nvSpPr>
            <p:spPr bwMode="auto">
              <a:xfrm>
                <a:off x="2025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2" name="Line 318"/>
              <p:cNvSpPr>
                <a:spLocks noChangeShapeType="1"/>
              </p:cNvSpPr>
              <p:nvPr/>
            </p:nvSpPr>
            <p:spPr bwMode="auto">
              <a:xfrm>
                <a:off x="2025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Rectangle 319"/>
              <p:cNvSpPr>
                <a:spLocks noChangeArrowheads="1"/>
              </p:cNvSpPr>
              <p:nvPr/>
            </p:nvSpPr>
            <p:spPr bwMode="auto">
              <a:xfrm>
                <a:off x="2516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Line 320"/>
              <p:cNvSpPr>
                <a:spLocks noChangeShapeType="1"/>
              </p:cNvSpPr>
              <p:nvPr/>
            </p:nvSpPr>
            <p:spPr bwMode="auto">
              <a:xfrm>
                <a:off x="2516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auto">
              <a:xfrm>
                <a:off x="3116" y="1409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6" name="Line 322"/>
              <p:cNvSpPr>
                <a:spLocks noChangeShapeType="1"/>
              </p:cNvSpPr>
              <p:nvPr/>
            </p:nvSpPr>
            <p:spPr bwMode="auto">
              <a:xfrm>
                <a:off x="3116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/>
            </p:nvSpPr>
            <p:spPr bwMode="auto">
              <a:xfrm>
                <a:off x="3715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8" name="Line 324"/>
              <p:cNvSpPr>
                <a:spLocks noChangeShapeType="1"/>
              </p:cNvSpPr>
              <p:nvPr/>
            </p:nvSpPr>
            <p:spPr bwMode="auto">
              <a:xfrm>
                <a:off x="3715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9" name="Rectangle 325"/>
              <p:cNvSpPr>
                <a:spLocks noChangeArrowheads="1"/>
              </p:cNvSpPr>
              <p:nvPr/>
            </p:nvSpPr>
            <p:spPr bwMode="auto">
              <a:xfrm>
                <a:off x="4478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0" name="Line 326"/>
              <p:cNvSpPr>
                <a:spLocks noChangeShapeType="1"/>
              </p:cNvSpPr>
              <p:nvPr/>
            </p:nvSpPr>
            <p:spPr bwMode="auto">
              <a:xfrm>
                <a:off x="4478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1" name="Rectangle 327"/>
              <p:cNvSpPr>
                <a:spLocks noChangeArrowheads="1"/>
              </p:cNvSpPr>
              <p:nvPr/>
            </p:nvSpPr>
            <p:spPr bwMode="auto">
              <a:xfrm>
                <a:off x="5241" y="1409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2" name="Line 328"/>
              <p:cNvSpPr>
                <a:spLocks noChangeShapeType="1"/>
              </p:cNvSpPr>
              <p:nvPr/>
            </p:nvSpPr>
            <p:spPr bwMode="auto">
              <a:xfrm>
                <a:off x="5241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Rectangle 329"/>
              <p:cNvSpPr>
                <a:spLocks noChangeArrowheads="1"/>
              </p:cNvSpPr>
              <p:nvPr/>
            </p:nvSpPr>
            <p:spPr bwMode="auto">
              <a:xfrm>
                <a:off x="5669" y="1409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Line 330"/>
              <p:cNvSpPr>
                <a:spLocks noChangeShapeType="1"/>
              </p:cNvSpPr>
              <p:nvPr/>
            </p:nvSpPr>
            <p:spPr bwMode="auto">
              <a:xfrm>
                <a:off x="5669" y="1409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Rectangle 331"/>
              <p:cNvSpPr>
                <a:spLocks noChangeArrowheads="1"/>
              </p:cNvSpPr>
              <p:nvPr/>
            </p:nvSpPr>
            <p:spPr bwMode="auto">
              <a:xfrm>
                <a:off x="12" y="1570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749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7" name="Rectangle 333"/>
              <p:cNvSpPr>
                <a:spLocks noChangeArrowheads="1"/>
              </p:cNvSpPr>
              <p:nvPr/>
            </p:nvSpPr>
            <p:spPr bwMode="auto">
              <a:xfrm>
                <a:off x="1683" y="1570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168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1865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9" name="Rectangle 335"/>
              <p:cNvSpPr>
                <a:spLocks noChangeArrowheads="1"/>
              </p:cNvSpPr>
              <p:nvPr/>
            </p:nvSpPr>
            <p:spPr bwMode="auto">
              <a:xfrm>
                <a:off x="2228" y="1570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672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2410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1" name="Rectangle 337"/>
              <p:cNvSpPr>
                <a:spLocks noChangeArrowheads="1"/>
              </p:cNvSpPr>
              <p:nvPr/>
            </p:nvSpPr>
            <p:spPr bwMode="auto">
              <a:xfrm>
                <a:off x="2895" y="1570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7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2955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3" name="Rectangle 339"/>
              <p:cNvSpPr>
                <a:spLocks noChangeArrowheads="1"/>
              </p:cNvSpPr>
              <p:nvPr/>
            </p:nvSpPr>
            <p:spPr bwMode="auto">
              <a:xfrm>
                <a:off x="3313" y="1570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2016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3555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5" name="Rectangle 341"/>
              <p:cNvSpPr>
                <a:spLocks noChangeArrowheads="1"/>
              </p:cNvSpPr>
              <p:nvPr/>
            </p:nvSpPr>
            <p:spPr bwMode="auto">
              <a:xfrm>
                <a:off x="3972" y="1570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120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4154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7" name="Rectangle 343"/>
              <p:cNvSpPr>
                <a:spLocks noChangeArrowheads="1"/>
              </p:cNvSpPr>
              <p:nvPr/>
            </p:nvSpPr>
            <p:spPr bwMode="auto">
              <a:xfrm>
                <a:off x="4718" y="1570"/>
                <a:ext cx="35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GPFS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5007" y="15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9" name="Rectangle 345"/>
              <p:cNvSpPr>
                <a:spLocks noChangeArrowheads="1"/>
              </p:cNvSpPr>
              <p:nvPr/>
            </p:nvSpPr>
            <p:spPr bwMode="auto">
              <a:xfrm>
                <a:off x="5374" y="1564"/>
                <a:ext cx="22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UC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5542" y="1564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1" name="Rectangle 347"/>
              <p:cNvSpPr>
                <a:spLocks noChangeArrowheads="1"/>
              </p:cNvSpPr>
              <p:nvPr/>
            </p:nvSpPr>
            <p:spPr bwMode="auto">
              <a:xfrm>
                <a:off x="0" y="1555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2" name="Line 348"/>
              <p:cNvSpPr>
                <a:spLocks noChangeShapeType="1"/>
              </p:cNvSpPr>
              <p:nvPr/>
            </p:nvSpPr>
            <p:spPr bwMode="auto">
              <a:xfrm>
                <a:off x="0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>
                <a:off x="0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6" y="1555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5" name="Line 351"/>
              <p:cNvSpPr>
                <a:spLocks noChangeShapeType="1"/>
              </p:cNvSpPr>
              <p:nvPr/>
            </p:nvSpPr>
            <p:spPr bwMode="auto">
              <a:xfrm>
                <a:off x="6" y="1555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1480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7" name="Line 353"/>
              <p:cNvSpPr>
                <a:spLocks noChangeShapeType="1"/>
              </p:cNvSpPr>
              <p:nvPr/>
            </p:nvSpPr>
            <p:spPr bwMode="auto">
              <a:xfrm>
                <a:off x="1480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8" name="Line 354"/>
              <p:cNvSpPr>
                <a:spLocks noChangeShapeType="1"/>
              </p:cNvSpPr>
              <p:nvPr/>
            </p:nvSpPr>
            <p:spPr bwMode="auto">
              <a:xfrm>
                <a:off x="1480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9" name="Rectangle 355"/>
              <p:cNvSpPr>
                <a:spLocks noChangeArrowheads="1"/>
              </p:cNvSpPr>
              <p:nvPr/>
            </p:nvSpPr>
            <p:spPr bwMode="auto">
              <a:xfrm>
                <a:off x="1486" y="1555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0" name="Line 356"/>
              <p:cNvSpPr>
                <a:spLocks noChangeShapeType="1"/>
              </p:cNvSpPr>
              <p:nvPr/>
            </p:nvSpPr>
            <p:spPr bwMode="auto">
              <a:xfrm>
                <a:off x="1486" y="1555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2025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Line 358"/>
              <p:cNvSpPr>
                <a:spLocks noChangeShapeType="1"/>
              </p:cNvSpPr>
              <p:nvPr/>
            </p:nvSpPr>
            <p:spPr bwMode="auto">
              <a:xfrm>
                <a:off x="2025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Line 359"/>
              <p:cNvSpPr>
                <a:spLocks noChangeShapeType="1"/>
              </p:cNvSpPr>
              <p:nvPr/>
            </p:nvSpPr>
            <p:spPr bwMode="auto">
              <a:xfrm>
                <a:off x="2025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Rectangle 360"/>
              <p:cNvSpPr>
                <a:spLocks noChangeArrowheads="1"/>
              </p:cNvSpPr>
              <p:nvPr/>
            </p:nvSpPr>
            <p:spPr bwMode="auto">
              <a:xfrm>
                <a:off x="2031" y="1555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5" name="Line 361"/>
              <p:cNvSpPr>
                <a:spLocks noChangeShapeType="1"/>
              </p:cNvSpPr>
              <p:nvPr/>
            </p:nvSpPr>
            <p:spPr bwMode="auto">
              <a:xfrm>
                <a:off x="2031" y="1555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2516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7" name="Line 363"/>
              <p:cNvSpPr>
                <a:spLocks noChangeShapeType="1"/>
              </p:cNvSpPr>
              <p:nvPr/>
            </p:nvSpPr>
            <p:spPr bwMode="auto">
              <a:xfrm>
                <a:off x="2516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8" name="Line 364"/>
              <p:cNvSpPr>
                <a:spLocks noChangeShapeType="1"/>
              </p:cNvSpPr>
              <p:nvPr/>
            </p:nvSpPr>
            <p:spPr bwMode="auto">
              <a:xfrm>
                <a:off x="2516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9" name="Rectangle 365"/>
              <p:cNvSpPr>
                <a:spLocks noChangeArrowheads="1"/>
              </p:cNvSpPr>
              <p:nvPr/>
            </p:nvSpPr>
            <p:spPr bwMode="auto">
              <a:xfrm>
                <a:off x="2522" y="155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0" name="Line 366"/>
              <p:cNvSpPr>
                <a:spLocks noChangeShapeType="1"/>
              </p:cNvSpPr>
              <p:nvPr/>
            </p:nvSpPr>
            <p:spPr bwMode="auto">
              <a:xfrm>
                <a:off x="2522" y="155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3116" y="1555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2" name="Line 368"/>
              <p:cNvSpPr>
                <a:spLocks noChangeShapeType="1"/>
              </p:cNvSpPr>
              <p:nvPr/>
            </p:nvSpPr>
            <p:spPr bwMode="auto">
              <a:xfrm>
                <a:off x="3116" y="1555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3" name="Line 369"/>
              <p:cNvSpPr>
                <a:spLocks noChangeShapeType="1"/>
              </p:cNvSpPr>
              <p:nvPr/>
            </p:nvSpPr>
            <p:spPr bwMode="auto">
              <a:xfrm>
                <a:off x="3116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3121" y="155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>
                <a:off x="3121" y="155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3715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Line 373"/>
              <p:cNvSpPr>
                <a:spLocks noChangeShapeType="1"/>
              </p:cNvSpPr>
              <p:nvPr/>
            </p:nvSpPr>
            <p:spPr bwMode="auto">
              <a:xfrm>
                <a:off x="3715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8" name="Line 374"/>
              <p:cNvSpPr>
                <a:spLocks noChangeShapeType="1"/>
              </p:cNvSpPr>
              <p:nvPr/>
            </p:nvSpPr>
            <p:spPr bwMode="auto">
              <a:xfrm>
                <a:off x="3715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9" name="Rectangle 375"/>
              <p:cNvSpPr>
                <a:spLocks noChangeArrowheads="1"/>
              </p:cNvSpPr>
              <p:nvPr/>
            </p:nvSpPr>
            <p:spPr bwMode="auto">
              <a:xfrm>
                <a:off x="3721" y="155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0" name="Line 376"/>
              <p:cNvSpPr>
                <a:spLocks noChangeShapeType="1"/>
              </p:cNvSpPr>
              <p:nvPr/>
            </p:nvSpPr>
            <p:spPr bwMode="auto">
              <a:xfrm>
                <a:off x="3721" y="155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4478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2" name="Line 378"/>
              <p:cNvSpPr>
                <a:spLocks noChangeShapeType="1"/>
              </p:cNvSpPr>
              <p:nvPr/>
            </p:nvSpPr>
            <p:spPr bwMode="auto">
              <a:xfrm>
                <a:off x="4478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3" name="Line 379"/>
              <p:cNvSpPr>
                <a:spLocks noChangeShapeType="1"/>
              </p:cNvSpPr>
              <p:nvPr/>
            </p:nvSpPr>
            <p:spPr bwMode="auto">
              <a:xfrm>
                <a:off x="4478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4484" y="155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>
                <a:off x="4484" y="155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5241" y="155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>
                <a:off x="5241" y="15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8" name="Line 384"/>
              <p:cNvSpPr>
                <a:spLocks noChangeShapeType="1"/>
              </p:cNvSpPr>
              <p:nvPr/>
            </p:nvSpPr>
            <p:spPr bwMode="auto">
              <a:xfrm>
                <a:off x="5241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9" name="Rectangle 385"/>
              <p:cNvSpPr>
                <a:spLocks noChangeArrowheads="1"/>
              </p:cNvSpPr>
              <p:nvPr/>
            </p:nvSpPr>
            <p:spPr bwMode="auto">
              <a:xfrm>
                <a:off x="5247" y="1555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0" name="Line 386"/>
              <p:cNvSpPr>
                <a:spLocks noChangeShapeType="1"/>
              </p:cNvSpPr>
              <p:nvPr/>
            </p:nvSpPr>
            <p:spPr bwMode="auto">
              <a:xfrm>
                <a:off x="5247" y="1555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5669" y="155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2" name="Line 388"/>
              <p:cNvSpPr>
                <a:spLocks noChangeShapeType="1"/>
              </p:cNvSpPr>
              <p:nvPr/>
            </p:nvSpPr>
            <p:spPr bwMode="auto">
              <a:xfrm>
                <a:off x="5669" y="155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3" name="Line 389"/>
              <p:cNvSpPr>
                <a:spLocks noChangeShapeType="1"/>
              </p:cNvSpPr>
              <p:nvPr/>
            </p:nvSpPr>
            <p:spPr bwMode="auto">
              <a:xfrm>
                <a:off x="5669" y="155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0" y="1561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5" name="Line 391"/>
              <p:cNvSpPr>
                <a:spLocks noChangeShapeType="1"/>
              </p:cNvSpPr>
              <p:nvPr/>
            </p:nvSpPr>
            <p:spPr bwMode="auto">
              <a:xfrm>
                <a:off x="0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1480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7" name="Line 393"/>
              <p:cNvSpPr>
                <a:spLocks noChangeShapeType="1"/>
              </p:cNvSpPr>
              <p:nvPr/>
            </p:nvSpPr>
            <p:spPr bwMode="auto">
              <a:xfrm>
                <a:off x="1480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8" name="Rectangle 394"/>
              <p:cNvSpPr>
                <a:spLocks noChangeArrowheads="1"/>
              </p:cNvSpPr>
              <p:nvPr/>
            </p:nvSpPr>
            <p:spPr bwMode="auto">
              <a:xfrm>
                <a:off x="2025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9" name="Line 395"/>
              <p:cNvSpPr>
                <a:spLocks noChangeShapeType="1"/>
              </p:cNvSpPr>
              <p:nvPr/>
            </p:nvSpPr>
            <p:spPr bwMode="auto">
              <a:xfrm>
                <a:off x="2025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0" name="Rectangle 396"/>
              <p:cNvSpPr>
                <a:spLocks noChangeArrowheads="1"/>
              </p:cNvSpPr>
              <p:nvPr/>
            </p:nvSpPr>
            <p:spPr bwMode="auto">
              <a:xfrm>
                <a:off x="2516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1" name="Line 397"/>
              <p:cNvSpPr>
                <a:spLocks noChangeShapeType="1"/>
              </p:cNvSpPr>
              <p:nvPr/>
            </p:nvSpPr>
            <p:spPr bwMode="auto">
              <a:xfrm>
                <a:off x="2516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2" name="Rectangle 398"/>
              <p:cNvSpPr>
                <a:spLocks noChangeArrowheads="1"/>
              </p:cNvSpPr>
              <p:nvPr/>
            </p:nvSpPr>
            <p:spPr bwMode="auto">
              <a:xfrm>
                <a:off x="3116" y="1561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3" name="Line 399"/>
              <p:cNvSpPr>
                <a:spLocks noChangeShapeType="1"/>
              </p:cNvSpPr>
              <p:nvPr/>
            </p:nvSpPr>
            <p:spPr bwMode="auto">
              <a:xfrm>
                <a:off x="3116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4" name="Rectangle 400"/>
              <p:cNvSpPr>
                <a:spLocks noChangeArrowheads="1"/>
              </p:cNvSpPr>
              <p:nvPr/>
            </p:nvSpPr>
            <p:spPr bwMode="auto">
              <a:xfrm>
                <a:off x="3715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5" name="Line 401"/>
              <p:cNvSpPr>
                <a:spLocks noChangeShapeType="1"/>
              </p:cNvSpPr>
              <p:nvPr/>
            </p:nvSpPr>
            <p:spPr bwMode="auto">
              <a:xfrm>
                <a:off x="3715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6" name="Rectangle 402"/>
              <p:cNvSpPr>
                <a:spLocks noChangeArrowheads="1"/>
              </p:cNvSpPr>
              <p:nvPr/>
            </p:nvSpPr>
            <p:spPr bwMode="auto">
              <a:xfrm>
                <a:off x="4478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7" name="Line 403"/>
              <p:cNvSpPr>
                <a:spLocks noChangeShapeType="1"/>
              </p:cNvSpPr>
              <p:nvPr/>
            </p:nvSpPr>
            <p:spPr bwMode="auto">
              <a:xfrm>
                <a:off x="4478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8" name="Rectangle 404"/>
              <p:cNvSpPr>
                <a:spLocks noChangeArrowheads="1"/>
              </p:cNvSpPr>
              <p:nvPr/>
            </p:nvSpPr>
            <p:spPr bwMode="auto">
              <a:xfrm>
                <a:off x="5241" y="156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9" name="Line 405"/>
              <p:cNvSpPr>
                <a:spLocks noChangeShapeType="1"/>
              </p:cNvSpPr>
              <p:nvPr/>
            </p:nvSpPr>
            <p:spPr bwMode="auto">
              <a:xfrm>
                <a:off x="5241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0" y="1561"/>
              <a:ext cx="5704" cy="635"/>
              <a:chOff x="0" y="1561"/>
              <a:chExt cx="5704" cy="635"/>
            </a:xfrm>
          </p:grpSpPr>
          <p:sp>
            <p:nvSpPr>
              <p:cNvPr id="1431" name="Rectangle 407"/>
              <p:cNvSpPr>
                <a:spLocks noChangeArrowheads="1"/>
              </p:cNvSpPr>
              <p:nvPr/>
            </p:nvSpPr>
            <p:spPr bwMode="auto">
              <a:xfrm>
                <a:off x="5669" y="1561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>
                <a:off x="5669" y="156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3" name="Rectangle 409"/>
              <p:cNvSpPr>
                <a:spLocks noChangeArrowheads="1"/>
              </p:cNvSpPr>
              <p:nvPr/>
            </p:nvSpPr>
            <p:spPr bwMode="auto">
              <a:xfrm>
                <a:off x="12" y="1722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" name="Rectangle 410"/>
              <p:cNvSpPr>
                <a:spLocks noChangeArrowheads="1"/>
              </p:cNvSpPr>
              <p:nvPr/>
            </p:nvSpPr>
            <p:spPr bwMode="auto">
              <a:xfrm>
                <a:off x="749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" name="Rectangle 411"/>
              <p:cNvSpPr>
                <a:spLocks noChangeArrowheads="1"/>
              </p:cNvSpPr>
              <p:nvPr/>
            </p:nvSpPr>
            <p:spPr bwMode="auto">
              <a:xfrm>
                <a:off x="1683" y="172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168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" name="Rectangle 412"/>
              <p:cNvSpPr>
                <a:spLocks noChangeArrowheads="1"/>
              </p:cNvSpPr>
              <p:nvPr/>
            </p:nvSpPr>
            <p:spPr bwMode="auto">
              <a:xfrm>
                <a:off x="1865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" name="Rectangle 413"/>
              <p:cNvSpPr>
                <a:spLocks noChangeArrowheads="1"/>
              </p:cNvSpPr>
              <p:nvPr/>
            </p:nvSpPr>
            <p:spPr bwMode="auto">
              <a:xfrm>
                <a:off x="2228" y="172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672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" name="Rectangle 414"/>
              <p:cNvSpPr>
                <a:spLocks noChangeArrowheads="1"/>
              </p:cNvSpPr>
              <p:nvPr/>
            </p:nvSpPr>
            <p:spPr bwMode="auto">
              <a:xfrm>
                <a:off x="2410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" name="Rectangle 415"/>
              <p:cNvSpPr>
                <a:spLocks noChangeArrowheads="1"/>
              </p:cNvSpPr>
              <p:nvPr/>
            </p:nvSpPr>
            <p:spPr bwMode="auto">
              <a:xfrm>
                <a:off x="2895" y="1722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7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" name="Rectangle 416"/>
              <p:cNvSpPr>
                <a:spLocks noChangeArrowheads="1"/>
              </p:cNvSpPr>
              <p:nvPr/>
            </p:nvSpPr>
            <p:spPr bwMode="auto">
              <a:xfrm>
                <a:off x="2955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" name="Rectangle 417"/>
              <p:cNvSpPr>
                <a:spLocks noChangeArrowheads="1"/>
              </p:cNvSpPr>
              <p:nvPr/>
            </p:nvSpPr>
            <p:spPr bwMode="auto">
              <a:xfrm>
                <a:off x="3313" y="1722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2688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" name="Rectangle 418"/>
              <p:cNvSpPr>
                <a:spLocks noChangeArrowheads="1"/>
              </p:cNvSpPr>
              <p:nvPr/>
            </p:nvSpPr>
            <p:spPr bwMode="auto">
              <a:xfrm>
                <a:off x="3555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3" name="Rectangle 419"/>
              <p:cNvSpPr>
                <a:spLocks noChangeArrowheads="1"/>
              </p:cNvSpPr>
              <p:nvPr/>
            </p:nvSpPr>
            <p:spPr bwMode="auto">
              <a:xfrm>
                <a:off x="4033" y="1722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72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4" name="Rectangle 420"/>
              <p:cNvSpPr>
                <a:spLocks noChangeArrowheads="1"/>
              </p:cNvSpPr>
              <p:nvPr/>
            </p:nvSpPr>
            <p:spPr bwMode="auto">
              <a:xfrm>
                <a:off x="4154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5" name="Rectangle 421"/>
              <p:cNvSpPr>
                <a:spLocks noChangeArrowheads="1"/>
              </p:cNvSpPr>
              <p:nvPr/>
            </p:nvSpPr>
            <p:spPr bwMode="auto">
              <a:xfrm>
                <a:off x="4547" y="1722"/>
                <a:ext cx="72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Lustre/PVFS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6" name="Rectangle 422"/>
              <p:cNvSpPr>
                <a:spLocks noChangeArrowheads="1"/>
              </p:cNvSpPr>
              <p:nvPr/>
            </p:nvSpPr>
            <p:spPr bwMode="auto">
              <a:xfrm>
                <a:off x="5179" y="17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" name="Rectangle 423"/>
              <p:cNvSpPr>
                <a:spLocks noChangeArrowheads="1"/>
              </p:cNvSpPr>
              <p:nvPr/>
            </p:nvSpPr>
            <p:spPr bwMode="auto">
              <a:xfrm>
                <a:off x="5297" y="1716"/>
                <a:ext cx="22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UC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8" name="Rectangle 424"/>
              <p:cNvSpPr>
                <a:spLocks noChangeArrowheads="1"/>
              </p:cNvSpPr>
              <p:nvPr/>
            </p:nvSpPr>
            <p:spPr bwMode="auto">
              <a:xfrm>
                <a:off x="5465" y="1716"/>
                <a:ext cx="21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SD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9" name="Rectangle 425"/>
              <p:cNvSpPr>
                <a:spLocks noChangeArrowheads="1"/>
              </p:cNvSpPr>
              <p:nvPr/>
            </p:nvSpPr>
            <p:spPr bwMode="auto">
              <a:xfrm>
                <a:off x="5620" y="1716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0" name="Rectangle 426"/>
              <p:cNvSpPr>
                <a:spLocks noChangeArrowheads="1"/>
              </p:cNvSpPr>
              <p:nvPr/>
            </p:nvSpPr>
            <p:spPr bwMode="auto">
              <a:xfrm>
                <a:off x="0" y="170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1" name="Line 427"/>
              <p:cNvSpPr>
                <a:spLocks noChangeShapeType="1"/>
              </p:cNvSpPr>
              <p:nvPr/>
            </p:nvSpPr>
            <p:spPr bwMode="auto">
              <a:xfrm>
                <a:off x="0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2" name="Line 428"/>
              <p:cNvSpPr>
                <a:spLocks noChangeShapeType="1"/>
              </p:cNvSpPr>
              <p:nvPr/>
            </p:nvSpPr>
            <p:spPr bwMode="auto">
              <a:xfrm>
                <a:off x="0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3" name="Rectangle 429"/>
              <p:cNvSpPr>
                <a:spLocks noChangeArrowheads="1"/>
              </p:cNvSpPr>
              <p:nvPr/>
            </p:nvSpPr>
            <p:spPr bwMode="auto">
              <a:xfrm>
                <a:off x="6" y="1707"/>
                <a:ext cx="147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4" name="Line 430"/>
              <p:cNvSpPr>
                <a:spLocks noChangeShapeType="1"/>
              </p:cNvSpPr>
              <p:nvPr/>
            </p:nvSpPr>
            <p:spPr bwMode="auto">
              <a:xfrm>
                <a:off x="6" y="1707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5" name="Rectangle 431"/>
              <p:cNvSpPr>
                <a:spLocks noChangeArrowheads="1"/>
              </p:cNvSpPr>
              <p:nvPr/>
            </p:nvSpPr>
            <p:spPr bwMode="auto">
              <a:xfrm>
                <a:off x="1480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6" name="Line 432"/>
              <p:cNvSpPr>
                <a:spLocks noChangeShapeType="1"/>
              </p:cNvSpPr>
              <p:nvPr/>
            </p:nvSpPr>
            <p:spPr bwMode="auto">
              <a:xfrm>
                <a:off x="1480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7" name="Line 433"/>
              <p:cNvSpPr>
                <a:spLocks noChangeShapeType="1"/>
              </p:cNvSpPr>
              <p:nvPr/>
            </p:nvSpPr>
            <p:spPr bwMode="auto">
              <a:xfrm>
                <a:off x="1480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8" name="Rectangle 434"/>
              <p:cNvSpPr>
                <a:spLocks noChangeArrowheads="1"/>
              </p:cNvSpPr>
              <p:nvPr/>
            </p:nvSpPr>
            <p:spPr bwMode="auto">
              <a:xfrm>
                <a:off x="1486" y="1707"/>
                <a:ext cx="539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9" name="Line 435"/>
              <p:cNvSpPr>
                <a:spLocks noChangeShapeType="1"/>
              </p:cNvSpPr>
              <p:nvPr/>
            </p:nvSpPr>
            <p:spPr bwMode="auto">
              <a:xfrm>
                <a:off x="1486" y="1707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0" name="Rectangle 436"/>
              <p:cNvSpPr>
                <a:spLocks noChangeArrowheads="1"/>
              </p:cNvSpPr>
              <p:nvPr/>
            </p:nvSpPr>
            <p:spPr bwMode="auto">
              <a:xfrm>
                <a:off x="2025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1" name="Line 437"/>
              <p:cNvSpPr>
                <a:spLocks noChangeShapeType="1"/>
              </p:cNvSpPr>
              <p:nvPr/>
            </p:nvSpPr>
            <p:spPr bwMode="auto">
              <a:xfrm>
                <a:off x="2025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2" name="Line 438"/>
              <p:cNvSpPr>
                <a:spLocks noChangeShapeType="1"/>
              </p:cNvSpPr>
              <p:nvPr/>
            </p:nvSpPr>
            <p:spPr bwMode="auto">
              <a:xfrm>
                <a:off x="2025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3" name="Rectangle 439"/>
              <p:cNvSpPr>
                <a:spLocks noChangeArrowheads="1"/>
              </p:cNvSpPr>
              <p:nvPr/>
            </p:nvSpPr>
            <p:spPr bwMode="auto">
              <a:xfrm>
                <a:off x="2031" y="1707"/>
                <a:ext cx="48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4" name="Line 440"/>
              <p:cNvSpPr>
                <a:spLocks noChangeShapeType="1"/>
              </p:cNvSpPr>
              <p:nvPr/>
            </p:nvSpPr>
            <p:spPr bwMode="auto">
              <a:xfrm>
                <a:off x="2031" y="1707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5" name="Rectangle 441"/>
              <p:cNvSpPr>
                <a:spLocks noChangeArrowheads="1"/>
              </p:cNvSpPr>
              <p:nvPr/>
            </p:nvSpPr>
            <p:spPr bwMode="auto">
              <a:xfrm>
                <a:off x="2516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6" name="Line 442"/>
              <p:cNvSpPr>
                <a:spLocks noChangeShapeType="1"/>
              </p:cNvSpPr>
              <p:nvPr/>
            </p:nvSpPr>
            <p:spPr bwMode="auto">
              <a:xfrm>
                <a:off x="2516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7" name="Line 443"/>
              <p:cNvSpPr>
                <a:spLocks noChangeShapeType="1"/>
              </p:cNvSpPr>
              <p:nvPr/>
            </p:nvSpPr>
            <p:spPr bwMode="auto">
              <a:xfrm>
                <a:off x="2516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8" name="Rectangle 444"/>
              <p:cNvSpPr>
                <a:spLocks noChangeArrowheads="1"/>
              </p:cNvSpPr>
              <p:nvPr/>
            </p:nvSpPr>
            <p:spPr bwMode="auto">
              <a:xfrm>
                <a:off x="2522" y="170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9" name="Line 445"/>
              <p:cNvSpPr>
                <a:spLocks noChangeShapeType="1"/>
              </p:cNvSpPr>
              <p:nvPr/>
            </p:nvSpPr>
            <p:spPr bwMode="auto">
              <a:xfrm>
                <a:off x="2522" y="170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0" name="Rectangle 446"/>
              <p:cNvSpPr>
                <a:spLocks noChangeArrowheads="1"/>
              </p:cNvSpPr>
              <p:nvPr/>
            </p:nvSpPr>
            <p:spPr bwMode="auto">
              <a:xfrm>
                <a:off x="3116" y="1707"/>
                <a:ext cx="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1" name="Line 447"/>
              <p:cNvSpPr>
                <a:spLocks noChangeShapeType="1"/>
              </p:cNvSpPr>
              <p:nvPr/>
            </p:nvSpPr>
            <p:spPr bwMode="auto">
              <a:xfrm>
                <a:off x="3116" y="1707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2" name="Line 448"/>
              <p:cNvSpPr>
                <a:spLocks noChangeShapeType="1"/>
              </p:cNvSpPr>
              <p:nvPr/>
            </p:nvSpPr>
            <p:spPr bwMode="auto">
              <a:xfrm>
                <a:off x="3116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3" name="Rectangle 449"/>
              <p:cNvSpPr>
                <a:spLocks noChangeArrowheads="1"/>
              </p:cNvSpPr>
              <p:nvPr/>
            </p:nvSpPr>
            <p:spPr bwMode="auto">
              <a:xfrm>
                <a:off x="3121" y="170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" name="Line 450"/>
              <p:cNvSpPr>
                <a:spLocks noChangeShapeType="1"/>
              </p:cNvSpPr>
              <p:nvPr/>
            </p:nvSpPr>
            <p:spPr bwMode="auto">
              <a:xfrm>
                <a:off x="3121" y="170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" name="Rectangle 451"/>
              <p:cNvSpPr>
                <a:spLocks noChangeArrowheads="1"/>
              </p:cNvSpPr>
              <p:nvPr/>
            </p:nvSpPr>
            <p:spPr bwMode="auto">
              <a:xfrm>
                <a:off x="3715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" name="Line 452"/>
              <p:cNvSpPr>
                <a:spLocks noChangeShapeType="1"/>
              </p:cNvSpPr>
              <p:nvPr/>
            </p:nvSpPr>
            <p:spPr bwMode="auto">
              <a:xfrm>
                <a:off x="3715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7" name="Line 453"/>
              <p:cNvSpPr>
                <a:spLocks noChangeShapeType="1"/>
              </p:cNvSpPr>
              <p:nvPr/>
            </p:nvSpPr>
            <p:spPr bwMode="auto">
              <a:xfrm>
                <a:off x="3715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8" name="Rectangle 454"/>
              <p:cNvSpPr>
                <a:spLocks noChangeArrowheads="1"/>
              </p:cNvSpPr>
              <p:nvPr/>
            </p:nvSpPr>
            <p:spPr bwMode="auto">
              <a:xfrm>
                <a:off x="3721" y="170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9" name="Line 455"/>
              <p:cNvSpPr>
                <a:spLocks noChangeShapeType="1"/>
              </p:cNvSpPr>
              <p:nvPr/>
            </p:nvSpPr>
            <p:spPr bwMode="auto">
              <a:xfrm>
                <a:off x="3721" y="170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0" name="Rectangle 456"/>
              <p:cNvSpPr>
                <a:spLocks noChangeArrowheads="1"/>
              </p:cNvSpPr>
              <p:nvPr/>
            </p:nvSpPr>
            <p:spPr bwMode="auto">
              <a:xfrm>
                <a:off x="4478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1" name="Line 457"/>
              <p:cNvSpPr>
                <a:spLocks noChangeShapeType="1"/>
              </p:cNvSpPr>
              <p:nvPr/>
            </p:nvSpPr>
            <p:spPr bwMode="auto">
              <a:xfrm>
                <a:off x="4478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2" name="Line 458"/>
              <p:cNvSpPr>
                <a:spLocks noChangeShapeType="1"/>
              </p:cNvSpPr>
              <p:nvPr/>
            </p:nvSpPr>
            <p:spPr bwMode="auto">
              <a:xfrm>
                <a:off x="4478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3" name="Rectangle 459"/>
              <p:cNvSpPr>
                <a:spLocks noChangeArrowheads="1"/>
              </p:cNvSpPr>
              <p:nvPr/>
            </p:nvSpPr>
            <p:spPr bwMode="auto">
              <a:xfrm>
                <a:off x="4484" y="170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4" name="Line 460"/>
              <p:cNvSpPr>
                <a:spLocks noChangeShapeType="1"/>
              </p:cNvSpPr>
              <p:nvPr/>
            </p:nvSpPr>
            <p:spPr bwMode="auto">
              <a:xfrm>
                <a:off x="4484" y="170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5" name="Rectangle 461"/>
              <p:cNvSpPr>
                <a:spLocks noChangeArrowheads="1"/>
              </p:cNvSpPr>
              <p:nvPr/>
            </p:nvSpPr>
            <p:spPr bwMode="auto">
              <a:xfrm>
                <a:off x="5241" y="170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6" name="Line 462"/>
              <p:cNvSpPr>
                <a:spLocks noChangeShapeType="1"/>
              </p:cNvSpPr>
              <p:nvPr/>
            </p:nvSpPr>
            <p:spPr bwMode="auto">
              <a:xfrm>
                <a:off x="5241" y="170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7" name="Line 463"/>
              <p:cNvSpPr>
                <a:spLocks noChangeShapeType="1"/>
              </p:cNvSpPr>
              <p:nvPr/>
            </p:nvSpPr>
            <p:spPr bwMode="auto">
              <a:xfrm>
                <a:off x="5241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8" name="Rectangle 464"/>
              <p:cNvSpPr>
                <a:spLocks noChangeArrowheads="1"/>
              </p:cNvSpPr>
              <p:nvPr/>
            </p:nvSpPr>
            <p:spPr bwMode="auto">
              <a:xfrm>
                <a:off x="5247" y="1707"/>
                <a:ext cx="422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9" name="Line 465"/>
              <p:cNvSpPr>
                <a:spLocks noChangeShapeType="1"/>
              </p:cNvSpPr>
              <p:nvPr/>
            </p:nvSpPr>
            <p:spPr bwMode="auto">
              <a:xfrm>
                <a:off x="5247" y="1707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0" name="Rectangle 466"/>
              <p:cNvSpPr>
                <a:spLocks noChangeArrowheads="1"/>
              </p:cNvSpPr>
              <p:nvPr/>
            </p:nvSpPr>
            <p:spPr bwMode="auto">
              <a:xfrm>
                <a:off x="5669" y="170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1" name="Line 467"/>
              <p:cNvSpPr>
                <a:spLocks noChangeShapeType="1"/>
              </p:cNvSpPr>
              <p:nvPr/>
            </p:nvSpPr>
            <p:spPr bwMode="auto">
              <a:xfrm>
                <a:off x="5669" y="170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2" name="Line 468"/>
              <p:cNvSpPr>
                <a:spLocks noChangeShapeType="1"/>
              </p:cNvSpPr>
              <p:nvPr/>
            </p:nvSpPr>
            <p:spPr bwMode="auto">
              <a:xfrm>
                <a:off x="5669" y="170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3" name="Rectangle 469"/>
              <p:cNvSpPr>
                <a:spLocks noChangeArrowheads="1"/>
              </p:cNvSpPr>
              <p:nvPr/>
            </p:nvSpPr>
            <p:spPr bwMode="auto">
              <a:xfrm>
                <a:off x="0" y="1712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4" name="Line 470"/>
              <p:cNvSpPr>
                <a:spLocks noChangeShapeType="1"/>
              </p:cNvSpPr>
              <p:nvPr/>
            </p:nvSpPr>
            <p:spPr bwMode="auto">
              <a:xfrm>
                <a:off x="0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5" name="Rectangle 471"/>
              <p:cNvSpPr>
                <a:spLocks noChangeArrowheads="1"/>
              </p:cNvSpPr>
              <p:nvPr/>
            </p:nvSpPr>
            <p:spPr bwMode="auto">
              <a:xfrm>
                <a:off x="1480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6" name="Line 472"/>
              <p:cNvSpPr>
                <a:spLocks noChangeShapeType="1"/>
              </p:cNvSpPr>
              <p:nvPr/>
            </p:nvSpPr>
            <p:spPr bwMode="auto">
              <a:xfrm>
                <a:off x="1480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7" name="Rectangle 473"/>
              <p:cNvSpPr>
                <a:spLocks noChangeArrowheads="1"/>
              </p:cNvSpPr>
              <p:nvPr/>
            </p:nvSpPr>
            <p:spPr bwMode="auto">
              <a:xfrm>
                <a:off x="2025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8" name="Line 474"/>
              <p:cNvSpPr>
                <a:spLocks noChangeShapeType="1"/>
              </p:cNvSpPr>
              <p:nvPr/>
            </p:nvSpPr>
            <p:spPr bwMode="auto">
              <a:xfrm>
                <a:off x="2025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9" name="Rectangle 475"/>
              <p:cNvSpPr>
                <a:spLocks noChangeArrowheads="1"/>
              </p:cNvSpPr>
              <p:nvPr/>
            </p:nvSpPr>
            <p:spPr bwMode="auto">
              <a:xfrm>
                <a:off x="2516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0" name="Line 476"/>
              <p:cNvSpPr>
                <a:spLocks noChangeShapeType="1"/>
              </p:cNvSpPr>
              <p:nvPr/>
            </p:nvSpPr>
            <p:spPr bwMode="auto">
              <a:xfrm>
                <a:off x="2516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1" name="Rectangle 477"/>
              <p:cNvSpPr>
                <a:spLocks noChangeArrowheads="1"/>
              </p:cNvSpPr>
              <p:nvPr/>
            </p:nvSpPr>
            <p:spPr bwMode="auto">
              <a:xfrm>
                <a:off x="3116" y="1712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2" name="Line 478"/>
              <p:cNvSpPr>
                <a:spLocks noChangeShapeType="1"/>
              </p:cNvSpPr>
              <p:nvPr/>
            </p:nvSpPr>
            <p:spPr bwMode="auto">
              <a:xfrm>
                <a:off x="3116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3" name="Rectangle 479"/>
              <p:cNvSpPr>
                <a:spLocks noChangeArrowheads="1"/>
              </p:cNvSpPr>
              <p:nvPr/>
            </p:nvSpPr>
            <p:spPr bwMode="auto">
              <a:xfrm>
                <a:off x="3715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4" name="Line 480"/>
              <p:cNvSpPr>
                <a:spLocks noChangeShapeType="1"/>
              </p:cNvSpPr>
              <p:nvPr/>
            </p:nvSpPr>
            <p:spPr bwMode="auto">
              <a:xfrm>
                <a:off x="3715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5" name="Rectangle 481"/>
              <p:cNvSpPr>
                <a:spLocks noChangeArrowheads="1"/>
              </p:cNvSpPr>
              <p:nvPr/>
            </p:nvSpPr>
            <p:spPr bwMode="auto">
              <a:xfrm>
                <a:off x="4478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6" name="Line 482"/>
              <p:cNvSpPr>
                <a:spLocks noChangeShapeType="1"/>
              </p:cNvSpPr>
              <p:nvPr/>
            </p:nvSpPr>
            <p:spPr bwMode="auto">
              <a:xfrm>
                <a:off x="4478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7" name="Rectangle 483"/>
              <p:cNvSpPr>
                <a:spLocks noChangeArrowheads="1"/>
              </p:cNvSpPr>
              <p:nvPr/>
            </p:nvSpPr>
            <p:spPr bwMode="auto">
              <a:xfrm>
                <a:off x="5241" y="171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8" name="Line 484"/>
              <p:cNvSpPr>
                <a:spLocks noChangeShapeType="1"/>
              </p:cNvSpPr>
              <p:nvPr/>
            </p:nvSpPr>
            <p:spPr bwMode="auto">
              <a:xfrm>
                <a:off x="5241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9" name="Rectangle 485"/>
              <p:cNvSpPr>
                <a:spLocks noChangeArrowheads="1"/>
              </p:cNvSpPr>
              <p:nvPr/>
            </p:nvSpPr>
            <p:spPr bwMode="auto">
              <a:xfrm>
                <a:off x="5669" y="1712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0" name="Line 486"/>
              <p:cNvSpPr>
                <a:spLocks noChangeShapeType="1"/>
              </p:cNvSpPr>
              <p:nvPr/>
            </p:nvSpPr>
            <p:spPr bwMode="auto">
              <a:xfrm>
                <a:off x="5669" y="171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1" name="Rectangle 487"/>
              <p:cNvSpPr>
                <a:spLocks noChangeArrowheads="1"/>
              </p:cNvSpPr>
              <p:nvPr/>
            </p:nvSpPr>
            <p:spPr bwMode="auto">
              <a:xfrm>
                <a:off x="12" y="1874"/>
                <a:ext cx="49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i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Subtotal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2" name="Rectangle 488"/>
              <p:cNvSpPr>
                <a:spLocks noChangeArrowheads="1"/>
              </p:cNvSpPr>
              <p:nvPr/>
            </p:nvSpPr>
            <p:spPr bwMode="auto">
              <a:xfrm>
                <a:off x="429" y="1874"/>
                <a:ext cx="8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i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3" name="Rectangle 489"/>
              <p:cNvSpPr>
                <a:spLocks noChangeArrowheads="1"/>
              </p:cNvSpPr>
              <p:nvPr/>
            </p:nvSpPr>
            <p:spPr bwMode="auto">
              <a:xfrm>
                <a:off x="1683" y="1873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784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4" name="Rectangle 490"/>
              <p:cNvSpPr>
                <a:spLocks noChangeArrowheads="1"/>
              </p:cNvSpPr>
              <p:nvPr/>
            </p:nvSpPr>
            <p:spPr bwMode="auto">
              <a:xfrm>
                <a:off x="1865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5" name="Rectangle 491"/>
              <p:cNvSpPr>
                <a:spLocks noChangeArrowheads="1"/>
              </p:cNvSpPr>
              <p:nvPr/>
            </p:nvSpPr>
            <p:spPr bwMode="auto">
              <a:xfrm>
                <a:off x="2168" y="187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3520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" name="Rectangle 492"/>
              <p:cNvSpPr>
                <a:spLocks noChangeArrowheads="1"/>
              </p:cNvSpPr>
              <p:nvPr/>
            </p:nvSpPr>
            <p:spPr bwMode="auto">
              <a:xfrm>
                <a:off x="2410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" name="Rectangle 493"/>
              <p:cNvSpPr>
                <a:spLocks noChangeArrowheads="1"/>
              </p:cNvSpPr>
              <p:nvPr/>
            </p:nvSpPr>
            <p:spPr bwMode="auto">
              <a:xfrm>
                <a:off x="2834" y="1873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37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8" name="Rectangle 494"/>
              <p:cNvSpPr>
                <a:spLocks noChangeArrowheads="1"/>
              </p:cNvSpPr>
              <p:nvPr/>
            </p:nvSpPr>
            <p:spPr bwMode="auto">
              <a:xfrm>
                <a:off x="2955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9" name="Rectangle 495"/>
              <p:cNvSpPr>
                <a:spLocks noChangeArrowheads="1"/>
              </p:cNvSpPr>
              <p:nvPr/>
            </p:nvSpPr>
            <p:spPr bwMode="auto">
              <a:xfrm>
                <a:off x="3313" y="187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8928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0" name="Rectangle 496"/>
              <p:cNvSpPr>
                <a:spLocks noChangeArrowheads="1"/>
              </p:cNvSpPr>
              <p:nvPr/>
            </p:nvSpPr>
            <p:spPr bwMode="auto">
              <a:xfrm>
                <a:off x="3555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1" name="Rectangle 497"/>
              <p:cNvSpPr>
                <a:spLocks noChangeArrowheads="1"/>
              </p:cNvSpPr>
              <p:nvPr/>
            </p:nvSpPr>
            <p:spPr bwMode="auto">
              <a:xfrm>
                <a:off x="3972" y="1873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542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2" name="Rectangle 498"/>
              <p:cNvSpPr>
                <a:spLocks noChangeArrowheads="1"/>
              </p:cNvSpPr>
              <p:nvPr/>
            </p:nvSpPr>
            <p:spPr bwMode="auto">
              <a:xfrm>
                <a:off x="4154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3" name="Rectangle 499"/>
              <p:cNvSpPr>
                <a:spLocks noChangeArrowheads="1"/>
              </p:cNvSpPr>
              <p:nvPr/>
            </p:nvSpPr>
            <p:spPr bwMode="auto">
              <a:xfrm>
                <a:off x="4863" y="18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4" name="Rectangle 500"/>
              <p:cNvSpPr>
                <a:spLocks noChangeArrowheads="1"/>
              </p:cNvSpPr>
              <p:nvPr/>
            </p:nvSpPr>
            <p:spPr bwMode="auto">
              <a:xfrm>
                <a:off x="5458" y="186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5" name="Rectangle 501"/>
              <p:cNvSpPr>
                <a:spLocks noChangeArrowheads="1"/>
              </p:cNvSpPr>
              <p:nvPr/>
            </p:nvSpPr>
            <p:spPr bwMode="auto">
              <a:xfrm>
                <a:off x="0" y="1858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6" name="Line 502"/>
              <p:cNvSpPr>
                <a:spLocks noChangeShapeType="1"/>
              </p:cNvSpPr>
              <p:nvPr/>
            </p:nvSpPr>
            <p:spPr bwMode="auto">
              <a:xfrm>
                <a:off x="0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7" name="Line 503"/>
              <p:cNvSpPr>
                <a:spLocks noChangeShapeType="1"/>
              </p:cNvSpPr>
              <p:nvPr/>
            </p:nvSpPr>
            <p:spPr bwMode="auto">
              <a:xfrm>
                <a:off x="0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8" name="Rectangle 504"/>
              <p:cNvSpPr>
                <a:spLocks noChangeArrowheads="1"/>
              </p:cNvSpPr>
              <p:nvPr/>
            </p:nvSpPr>
            <p:spPr bwMode="auto">
              <a:xfrm>
                <a:off x="6" y="1858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9" name="Line 505"/>
              <p:cNvSpPr>
                <a:spLocks noChangeShapeType="1"/>
              </p:cNvSpPr>
              <p:nvPr/>
            </p:nvSpPr>
            <p:spPr bwMode="auto">
              <a:xfrm>
                <a:off x="6" y="1858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0" name="Rectangle 506"/>
              <p:cNvSpPr>
                <a:spLocks noChangeArrowheads="1"/>
              </p:cNvSpPr>
              <p:nvPr/>
            </p:nvSpPr>
            <p:spPr bwMode="auto">
              <a:xfrm>
                <a:off x="1480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1" name="Line 507"/>
              <p:cNvSpPr>
                <a:spLocks noChangeShapeType="1"/>
              </p:cNvSpPr>
              <p:nvPr/>
            </p:nvSpPr>
            <p:spPr bwMode="auto">
              <a:xfrm>
                <a:off x="1480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2" name="Line 508"/>
              <p:cNvSpPr>
                <a:spLocks noChangeShapeType="1"/>
              </p:cNvSpPr>
              <p:nvPr/>
            </p:nvSpPr>
            <p:spPr bwMode="auto">
              <a:xfrm>
                <a:off x="1480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3" name="Rectangle 509"/>
              <p:cNvSpPr>
                <a:spLocks noChangeArrowheads="1"/>
              </p:cNvSpPr>
              <p:nvPr/>
            </p:nvSpPr>
            <p:spPr bwMode="auto">
              <a:xfrm>
                <a:off x="1486" y="1858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4" name="Line 510"/>
              <p:cNvSpPr>
                <a:spLocks noChangeShapeType="1"/>
              </p:cNvSpPr>
              <p:nvPr/>
            </p:nvSpPr>
            <p:spPr bwMode="auto">
              <a:xfrm>
                <a:off x="1486" y="1858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5" name="Rectangle 511"/>
              <p:cNvSpPr>
                <a:spLocks noChangeArrowheads="1"/>
              </p:cNvSpPr>
              <p:nvPr/>
            </p:nvSpPr>
            <p:spPr bwMode="auto">
              <a:xfrm>
                <a:off x="2025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6" name="Line 512"/>
              <p:cNvSpPr>
                <a:spLocks noChangeShapeType="1"/>
              </p:cNvSpPr>
              <p:nvPr/>
            </p:nvSpPr>
            <p:spPr bwMode="auto">
              <a:xfrm>
                <a:off x="2025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7" name="Line 513"/>
              <p:cNvSpPr>
                <a:spLocks noChangeShapeType="1"/>
              </p:cNvSpPr>
              <p:nvPr/>
            </p:nvSpPr>
            <p:spPr bwMode="auto">
              <a:xfrm>
                <a:off x="2025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8" name="Rectangle 514"/>
              <p:cNvSpPr>
                <a:spLocks noChangeArrowheads="1"/>
              </p:cNvSpPr>
              <p:nvPr/>
            </p:nvSpPr>
            <p:spPr bwMode="auto">
              <a:xfrm>
                <a:off x="2031" y="1858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" name="Line 515"/>
              <p:cNvSpPr>
                <a:spLocks noChangeShapeType="1"/>
              </p:cNvSpPr>
              <p:nvPr/>
            </p:nvSpPr>
            <p:spPr bwMode="auto">
              <a:xfrm>
                <a:off x="2031" y="1858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0" name="Rectangle 516"/>
              <p:cNvSpPr>
                <a:spLocks noChangeArrowheads="1"/>
              </p:cNvSpPr>
              <p:nvPr/>
            </p:nvSpPr>
            <p:spPr bwMode="auto">
              <a:xfrm>
                <a:off x="2516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1" name="Line 517"/>
              <p:cNvSpPr>
                <a:spLocks noChangeShapeType="1"/>
              </p:cNvSpPr>
              <p:nvPr/>
            </p:nvSpPr>
            <p:spPr bwMode="auto">
              <a:xfrm>
                <a:off x="2516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2" name="Line 518"/>
              <p:cNvSpPr>
                <a:spLocks noChangeShapeType="1"/>
              </p:cNvSpPr>
              <p:nvPr/>
            </p:nvSpPr>
            <p:spPr bwMode="auto">
              <a:xfrm>
                <a:off x="2516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3" name="Rectangle 519"/>
              <p:cNvSpPr>
                <a:spLocks noChangeArrowheads="1"/>
              </p:cNvSpPr>
              <p:nvPr/>
            </p:nvSpPr>
            <p:spPr bwMode="auto">
              <a:xfrm>
                <a:off x="2522" y="1858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4" name="Line 520"/>
              <p:cNvSpPr>
                <a:spLocks noChangeShapeType="1"/>
              </p:cNvSpPr>
              <p:nvPr/>
            </p:nvSpPr>
            <p:spPr bwMode="auto">
              <a:xfrm>
                <a:off x="2522" y="1858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5" name="Rectangle 521"/>
              <p:cNvSpPr>
                <a:spLocks noChangeArrowheads="1"/>
              </p:cNvSpPr>
              <p:nvPr/>
            </p:nvSpPr>
            <p:spPr bwMode="auto">
              <a:xfrm>
                <a:off x="3116" y="1858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6" name="Line 522"/>
              <p:cNvSpPr>
                <a:spLocks noChangeShapeType="1"/>
              </p:cNvSpPr>
              <p:nvPr/>
            </p:nvSpPr>
            <p:spPr bwMode="auto">
              <a:xfrm>
                <a:off x="3116" y="1858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7" name="Line 523"/>
              <p:cNvSpPr>
                <a:spLocks noChangeShapeType="1"/>
              </p:cNvSpPr>
              <p:nvPr/>
            </p:nvSpPr>
            <p:spPr bwMode="auto">
              <a:xfrm>
                <a:off x="3116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8" name="Rectangle 524"/>
              <p:cNvSpPr>
                <a:spLocks noChangeArrowheads="1"/>
              </p:cNvSpPr>
              <p:nvPr/>
            </p:nvSpPr>
            <p:spPr bwMode="auto">
              <a:xfrm>
                <a:off x="3121" y="1858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9" name="Line 525"/>
              <p:cNvSpPr>
                <a:spLocks noChangeShapeType="1"/>
              </p:cNvSpPr>
              <p:nvPr/>
            </p:nvSpPr>
            <p:spPr bwMode="auto">
              <a:xfrm>
                <a:off x="3121" y="1858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0" name="Rectangle 526"/>
              <p:cNvSpPr>
                <a:spLocks noChangeArrowheads="1"/>
              </p:cNvSpPr>
              <p:nvPr/>
            </p:nvSpPr>
            <p:spPr bwMode="auto">
              <a:xfrm>
                <a:off x="3715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1" name="Line 527"/>
              <p:cNvSpPr>
                <a:spLocks noChangeShapeType="1"/>
              </p:cNvSpPr>
              <p:nvPr/>
            </p:nvSpPr>
            <p:spPr bwMode="auto">
              <a:xfrm>
                <a:off x="3715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2" name="Line 528"/>
              <p:cNvSpPr>
                <a:spLocks noChangeShapeType="1"/>
              </p:cNvSpPr>
              <p:nvPr/>
            </p:nvSpPr>
            <p:spPr bwMode="auto">
              <a:xfrm>
                <a:off x="3715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3" name="Rectangle 529"/>
              <p:cNvSpPr>
                <a:spLocks noChangeArrowheads="1"/>
              </p:cNvSpPr>
              <p:nvPr/>
            </p:nvSpPr>
            <p:spPr bwMode="auto">
              <a:xfrm>
                <a:off x="3721" y="1858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>
                <a:off x="3721" y="1858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5" name="Rectangle 531"/>
              <p:cNvSpPr>
                <a:spLocks noChangeArrowheads="1"/>
              </p:cNvSpPr>
              <p:nvPr/>
            </p:nvSpPr>
            <p:spPr bwMode="auto">
              <a:xfrm>
                <a:off x="4478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6" name="Line 532"/>
              <p:cNvSpPr>
                <a:spLocks noChangeShapeType="1"/>
              </p:cNvSpPr>
              <p:nvPr/>
            </p:nvSpPr>
            <p:spPr bwMode="auto">
              <a:xfrm>
                <a:off x="4478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7" name="Line 533"/>
              <p:cNvSpPr>
                <a:spLocks noChangeShapeType="1"/>
              </p:cNvSpPr>
              <p:nvPr/>
            </p:nvSpPr>
            <p:spPr bwMode="auto">
              <a:xfrm>
                <a:off x="4478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8" name="Rectangle 534"/>
              <p:cNvSpPr>
                <a:spLocks noChangeArrowheads="1"/>
              </p:cNvSpPr>
              <p:nvPr/>
            </p:nvSpPr>
            <p:spPr bwMode="auto">
              <a:xfrm>
                <a:off x="4484" y="1858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9" name="Line 535"/>
              <p:cNvSpPr>
                <a:spLocks noChangeShapeType="1"/>
              </p:cNvSpPr>
              <p:nvPr/>
            </p:nvSpPr>
            <p:spPr bwMode="auto">
              <a:xfrm>
                <a:off x="4484" y="1858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0" name="Rectangle 536"/>
              <p:cNvSpPr>
                <a:spLocks noChangeArrowheads="1"/>
              </p:cNvSpPr>
              <p:nvPr/>
            </p:nvSpPr>
            <p:spPr bwMode="auto">
              <a:xfrm>
                <a:off x="5241" y="1858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1" name="Line 537"/>
              <p:cNvSpPr>
                <a:spLocks noChangeShapeType="1"/>
              </p:cNvSpPr>
              <p:nvPr/>
            </p:nvSpPr>
            <p:spPr bwMode="auto">
              <a:xfrm>
                <a:off x="5241" y="18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2" name="Line 538"/>
              <p:cNvSpPr>
                <a:spLocks noChangeShapeType="1"/>
              </p:cNvSpPr>
              <p:nvPr/>
            </p:nvSpPr>
            <p:spPr bwMode="auto">
              <a:xfrm>
                <a:off x="5241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3" name="Rectangle 539"/>
              <p:cNvSpPr>
                <a:spLocks noChangeArrowheads="1"/>
              </p:cNvSpPr>
              <p:nvPr/>
            </p:nvSpPr>
            <p:spPr bwMode="auto">
              <a:xfrm>
                <a:off x="5247" y="1858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4" name="Line 540"/>
              <p:cNvSpPr>
                <a:spLocks noChangeShapeType="1"/>
              </p:cNvSpPr>
              <p:nvPr/>
            </p:nvSpPr>
            <p:spPr bwMode="auto">
              <a:xfrm>
                <a:off x="5247" y="1858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5" name="Rectangle 541"/>
              <p:cNvSpPr>
                <a:spLocks noChangeArrowheads="1"/>
              </p:cNvSpPr>
              <p:nvPr/>
            </p:nvSpPr>
            <p:spPr bwMode="auto">
              <a:xfrm>
                <a:off x="5669" y="185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6" name="Line 542"/>
              <p:cNvSpPr>
                <a:spLocks noChangeShapeType="1"/>
              </p:cNvSpPr>
              <p:nvPr/>
            </p:nvSpPr>
            <p:spPr bwMode="auto">
              <a:xfrm>
                <a:off x="5669" y="185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7" name="Line 543"/>
              <p:cNvSpPr>
                <a:spLocks noChangeShapeType="1"/>
              </p:cNvSpPr>
              <p:nvPr/>
            </p:nvSpPr>
            <p:spPr bwMode="auto">
              <a:xfrm>
                <a:off x="5669" y="185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8" name="Rectangle 544"/>
              <p:cNvSpPr>
                <a:spLocks noChangeArrowheads="1"/>
              </p:cNvSpPr>
              <p:nvPr/>
            </p:nvSpPr>
            <p:spPr bwMode="auto">
              <a:xfrm>
                <a:off x="0" y="1864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9" name="Line 545"/>
              <p:cNvSpPr>
                <a:spLocks noChangeShapeType="1"/>
              </p:cNvSpPr>
              <p:nvPr/>
            </p:nvSpPr>
            <p:spPr bwMode="auto">
              <a:xfrm>
                <a:off x="0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0" name="Rectangle 546"/>
              <p:cNvSpPr>
                <a:spLocks noChangeArrowheads="1"/>
              </p:cNvSpPr>
              <p:nvPr/>
            </p:nvSpPr>
            <p:spPr bwMode="auto">
              <a:xfrm>
                <a:off x="1480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1" name="Line 547"/>
              <p:cNvSpPr>
                <a:spLocks noChangeShapeType="1"/>
              </p:cNvSpPr>
              <p:nvPr/>
            </p:nvSpPr>
            <p:spPr bwMode="auto">
              <a:xfrm>
                <a:off x="1480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2" name="Rectangle 548"/>
              <p:cNvSpPr>
                <a:spLocks noChangeArrowheads="1"/>
              </p:cNvSpPr>
              <p:nvPr/>
            </p:nvSpPr>
            <p:spPr bwMode="auto">
              <a:xfrm>
                <a:off x="2025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3" name="Line 549"/>
              <p:cNvSpPr>
                <a:spLocks noChangeShapeType="1"/>
              </p:cNvSpPr>
              <p:nvPr/>
            </p:nvSpPr>
            <p:spPr bwMode="auto">
              <a:xfrm>
                <a:off x="2025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4" name="Rectangle 550"/>
              <p:cNvSpPr>
                <a:spLocks noChangeArrowheads="1"/>
              </p:cNvSpPr>
              <p:nvPr/>
            </p:nvSpPr>
            <p:spPr bwMode="auto">
              <a:xfrm>
                <a:off x="2516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5" name="Line 551"/>
              <p:cNvSpPr>
                <a:spLocks noChangeShapeType="1"/>
              </p:cNvSpPr>
              <p:nvPr/>
            </p:nvSpPr>
            <p:spPr bwMode="auto">
              <a:xfrm>
                <a:off x="2516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6" name="Rectangle 552"/>
              <p:cNvSpPr>
                <a:spLocks noChangeArrowheads="1"/>
              </p:cNvSpPr>
              <p:nvPr/>
            </p:nvSpPr>
            <p:spPr bwMode="auto">
              <a:xfrm>
                <a:off x="3116" y="1864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7" name="Line 553"/>
              <p:cNvSpPr>
                <a:spLocks noChangeShapeType="1"/>
              </p:cNvSpPr>
              <p:nvPr/>
            </p:nvSpPr>
            <p:spPr bwMode="auto">
              <a:xfrm>
                <a:off x="3116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8" name="Rectangle 554"/>
              <p:cNvSpPr>
                <a:spLocks noChangeArrowheads="1"/>
              </p:cNvSpPr>
              <p:nvPr/>
            </p:nvSpPr>
            <p:spPr bwMode="auto">
              <a:xfrm>
                <a:off x="3715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9" name="Line 555"/>
              <p:cNvSpPr>
                <a:spLocks noChangeShapeType="1"/>
              </p:cNvSpPr>
              <p:nvPr/>
            </p:nvSpPr>
            <p:spPr bwMode="auto">
              <a:xfrm>
                <a:off x="3715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0" name="Rectangle 556"/>
              <p:cNvSpPr>
                <a:spLocks noChangeArrowheads="1"/>
              </p:cNvSpPr>
              <p:nvPr/>
            </p:nvSpPr>
            <p:spPr bwMode="auto">
              <a:xfrm>
                <a:off x="4478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1" name="Line 557"/>
              <p:cNvSpPr>
                <a:spLocks noChangeShapeType="1"/>
              </p:cNvSpPr>
              <p:nvPr/>
            </p:nvSpPr>
            <p:spPr bwMode="auto">
              <a:xfrm>
                <a:off x="4478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2" name="Rectangle 558"/>
              <p:cNvSpPr>
                <a:spLocks noChangeArrowheads="1"/>
              </p:cNvSpPr>
              <p:nvPr/>
            </p:nvSpPr>
            <p:spPr bwMode="auto">
              <a:xfrm>
                <a:off x="5241" y="1864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3" name="Line 559"/>
              <p:cNvSpPr>
                <a:spLocks noChangeShapeType="1"/>
              </p:cNvSpPr>
              <p:nvPr/>
            </p:nvSpPr>
            <p:spPr bwMode="auto">
              <a:xfrm>
                <a:off x="5241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4" name="Rectangle 560"/>
              <p:cNvSpPr>
                <a:spLocks noChangeArrowheads="1"/>
              </p:cNvSpPr>
              <p:nvPr/>
            </p:nvSpPr>
            <p:spPr bwMode="auto">
              <a:xfrm>
                <a:off x="5669" y="1864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5" name="Line 561"/>
              <p:cNvSpPr>
                <a:spLocks noChangeShapeType="1"/>
              </p:cNvSpPr>
              <p:nvPr/>
            </p:nvSpPr>
            <p:spPr bwMode="auto">
              <a:xfrm>
                <a:off x="5669" y="1864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6" name="Rectangle 562"/>
              <p:cNvSpPr>
                <a:spLocks noChangeArrowheads="1"/>
              </p:cNvSpPr>
              <p:nvPr/>
            </p:nvSpPr>
            <p:spPr bwMode="auto">
              <a:xfrm>
                <a:off x="7" y="2016"/>
                <a:ext cx="5662" cy="5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7" name="Rectangle 563"/>
              <p:cNvSpPr>
                <a:spLocks noChangeArrowheads="1"/>
              </p:cNvSpPr>
              <p:nvPr/>
            </p:nvSpPr>
            <p:spPr bwMode="auto">
              <a:xfrm>
                <a:off x="7" y="2021"/>
                <a:ext cx="5" cy="14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8" name="Rectangle 564"/>
              <p:cNvSpPr>
                <a:spLocks noChangeArrowheads="1"/>
              </p:cNvSpPr>
              <p:nvPr/>
            </p:nvSpPr>
            <p:spPr bwMode="auto">
              <a:xfrm>
                <a:off x="5664" y="2021"/>
                <a:ext cx="5" cy="14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9" name="Rectangle 565"/>
              <p:cNvSpPr>
                <a:spLocks noChangeArrowheads="1"/>
              </p:cNvSpPr>
              <p:nvPr/>
            </p:nvSpPr>
            <p:spPr bwMode="auto">
              <a:xfrm>
                <a:off x="12" y="2021"/>
                <a:ext cx="5652" cy="14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0" name="Rectangle 566"/>
              <p:cNvSpPr>
                <a:spLocks noChangeArrowheads="1"/>
              </p:cNvSpPr>
              <p:nvPr/>
            </p:nvSpPr>
            <p:spPr bwMode="auto">
              <a:xfrm>
                <a:off x="12" y="2024"/>
                <a:ext cx="213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Systems not dynamically configurable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1" name="Rectangle 567"/>
              <p:cNvSpPr>
                <a:spLocks noChangeArrowheads="1"/>
              </p:cNvSpPr>
              <p:nvPr/>
            </p:nvSpPr>
            <p:spPr bwMode="auto">
              <a:xfrm>
                <a:off x="1974" y="2024"/>
                <a:ext cx="8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2" name="Rectangle 568"/>
              <p:cNvSpPr>
                <a:spLocks noChangeArrowheads="1"/>
              </p:cNvSpPr>
              <p:nvPr/>
            </p:nvSpPr>
            <p:spPr bwMode="auto">
              <a:xfrm>
                <a:off x="0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3" name="Line 569"/>
              <p:cNvSpPr>
                <a:spLocks noChangeShapeType="1"/>
              </p:cNvSpPr>
              <p:nvPr/>
            </p:nvSpPr>
            <p:spPr bwMode="auto">
              <a:xfrm>
                <a:off x="0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4" name="Line 570"/>
              <p:cNvSpPr>
                <a:spLocks noChangeShapeType="1"/>
              </p:cNvSpPr>
              <p:nvPr/>
            </p:nvSpPr>
            <p:spPr bwMode="auto">
              <a:xfrm>
                <a:off x="0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5" name="Rectangle 571"/>
              <p:cNvSpPr>
                <a:spLocks noChangeArrowheads="1"/>
              </p:cNvSpPr>
              <p:nvPr/>
            </p:nvSpPr>
            <p:spPr bwMode="auto">
              <a:xfrm>
                <a:off x="6" y="2010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6" name="Line 572"/>
              <p:cNvSpPr>
                <a:spLocks noChangeShapeType="1"/>
              </p:cNvSpPr>
              <p:nvPr/>
            </p:nvSpPr>
            <p:spPr bwMode="auto">
              <a:xfrm>
                <a:off x="6" y="2010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7" name="Rectangle 573"/>
              <p:cNvSpPr>
                <a:spLocks noChangeArrowheads="1"/>
              </p:cNvSpPr>
              <p:nvPr/>
            </p:nvSpPr>
            <p:spPr bwMode="auto">
              <a:xfrm>
                <a:off x="1480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8" name="Line 574"/>
              <p:cNvSpPr>
                <a:spLocks noChangeShapeType="1"/>
              </p:cNvSpPr>
              <p:nvPr/>
            </p:nvSpPr>
            <p:spPr bwMode="auto">
              <a:xfrm>
                <a:off x="1480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9" name="Line 575"/>
              <p:cNvSpPr>
                <a:spLocks noChangeShapeType="1"/>
              </p:cNvSpPr>
              <p:nvPr/>
            </p:nvSpPr>
            <p:spPr bwMode="auto">
              <a:xfrm>
                <a:off x="1480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0" name="Rectangle 576"/>
              <p:cNvSpPr>
                <a:spLocks noChangeArrowheads="1"/>
              </p:cNvSpPr>
              <p:nvPr/>
            </p:nvSpPr>
            <p:spPr bwMode="auto">
              <a:xfrm>
                <a:off x="1486" y="2010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1" name="Line 577"/>
              <p:cNvSpPr>
                <a:spLocks noChangeShapeType="1"/>
              </p:cNvSpPr>
              <p:nvPr/>
            </p:nvSpPr>
            <p:spPr bwMode="auto">
              <a:xfrm>
                <a:off x="1486" y="2010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2" name="Rectangle 578"/>
              <p:cNvSpPr>
                <a:spLocks noChangeArrowheads="1"/>
              </p:cNvSpPr>
              <p:nvPr/>
            </p:nvSpPr>
            <p:spPr bwMode="auto">
              <a:xfrm>
                <a:off x="2025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3" name="Line 579"/>
              <p:cNvSpPr>
                <a:spLocks noChangeShapeType="1"/>
              </p:cNvSpPr>
              <p:nvPr/>
            </p:nvSpPr>
            <p:spPr bwMode="auto">
              <a:xfrm>
                <a:off x="2025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4" name="Line 580"/>
              <p:cNvSpPr>
                <a:spLocks noChangeShapeType="1"/>
              </p:cNvSpPr>
              <p:nvPr/>
            </p:nvSpPr>
            <p:spPr bwMode="auto">
              <a:xfrm>
                <a:off x="2025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5" name="Rectangle 581"/>
              <p:cNvSpPr>
                <a:spLocks noChangeArrowheads="1"/>
              </p:cNvSpPr>
              <p:nvPr/>
            </p:nvSpPr>
            <p:spPr bwMode="auto">
              <a:xfrm>
                <a:off x="2031" y="2010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6" name="Line 582"/>
              <p:cNvSpPr>
                <a:spLocks noChangeShapeType="1"/>
              </p:cNvSpPr>
              <p:nvPr/>
            </p:nvSpPr>
            <p:spPr bwMode="auto">
              <a:xfrm>
                <a:off x="2031" y="2010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7" name="Rectangle 583"/>
              <p:cNvSpPr>
                <a:spLocks noChangeArrowheads="1"/>
              </p:cNvSpPr>
              <p:nvPr/>
            </p:nvSpPr>
            <p:spPr bwMode="auto">
              <a:xfrm>
                <a:off x="2516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8" name="Line 584"/>
              <p:cNvSpPr>
                <a:spLocks noChangeShapeType="1"/>
              </p:cNvSpPr>
              <p:nvPr/>
            </p:nvSpPr>
            <p:spPr bwMode="auto">
              <a:xfrm>
                <a:off x="2516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9" name="Line 585"/>
              <p:cNvSpPr>
                <a:spLocks noChangeShapeType="1"/>
              </p:cNvSpPr>
              <p:nvPr/>
            </p:nvSpPr>
            <p:spPr bwMode="auto">
              <a:xfrm>
                <a:off x="2516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0" name="Rectangle 586"/>
              <p:cNvSpPr>
                <a:spLocks noChangeArrowheads="1"/>
              </p:cNvSpPr>
              <p:nvPr/>
            </p:nvSpPr>
            <p:spPr bwMode="auto">
              <a:xfrm>
                <a:off x="2522" y="2010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1" name="Line 587"/>
              <p:cNvSpPr>
                <a:spLocks noChangeShapeType="1"/>
              </p:cNvSpPr>
              <p:nvPr/>
            </p:nvSpPr>
            <p:spPr bwMode="auto">
              <a:xfrm>
                <a:off x="2522" y="2010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2" name="Rectangle 588"/>
              <p:cNvSpPr>
                <a:spLocks noChangeArrowheads="1"/>
              </p:cNvSpPr>
              <p:nvPr/>
            </p:nvSpPr>
            <p:spPr bwMode="auto">
              <a:xfrm>
                <a:off x="3116" y="201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3" name="Line 589"/>
              <p:cNvSpPr>
                <a:spLocks noChangeShapeType="1"/>
              </p:cNvSpPr>
              <p:nvPr/>
            </p:nvSpPr>
            <p:spPr bwMode="auto">
              <a:xfrm>
                <a:off x="3116" y="201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4" name="Line 590"/>
              <p:cNvSpPr>
                <a:spLocks noChangeShapeType="1"/>
              </p:cNvSpPr>
              <p:nvPr/>
            </p:nvSpPr>
            <p:spPr bwMode="auto">
              <a:xfrm>
                <a:off x="3116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5" name="Rectangle 591"/>
              <p:cNvSpPr>
                <a:spLocks noChangeArrowheads="1"/>
              </p:cNvSpPr>
              <p:nvPr/>
            </p:nvSpPr>
            <p:spPr bwMode="auto">
              <a:xfrm>
                <a:off x="3121" y="2010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6" name="Line 592"/>
              <p:cNvSpPr>
                <a:spLocks noChangeShapeType="1"/>
              </p:cNvSpPr>
              <p:nvPr/>
            </p:nvSpPr>
            <p:spPr bwMode="auto">
              <a:xfrm>
                <a:off x="3121" y="2010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7" name="Rectangle 593"/>
              <p:cNvSpPr>
                <a:spLocks noChangeArrowheads="1"/>
              </p:cNvSpPr>
              <p:nvPr/>
            </p:nvSpPr>
            <p:spPr bwMode="auto">
              <a:xfrm>
                <a:off x="3715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8" name="Line 594"/>
              <p:cNvSpPr>
                <a:spLocks noChangeShapeType="1"/>
              </p:cNvSpPr>
              <p:nvPr/>
            </p:nvSpPr>
            <p:spPr bwMode="auto">
              <a:xfrm>
                <a:off x="3715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9" name="Line 595"/>
              <p:cNvSpPr>
                <a:spLocks noChangeShapeType="1"/>
              </p:cNvSpPr>
              <p:nvPr/>
            </p:nvSpPr>
            <p:spPr bwMode="auto">
              <a:xfrm>
                <a:off x="3715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0" name="Rectangle 596"/>
              <p:cNvSpPr>
                <a:spLocks noChangeArrowheads="1"/>
              </p:cNvSpPr>
              <p:nvPr/>
            </p:nvSpPr>
            <p:spPr bwMode="auto">
              <a:xfrm>
                <a:off x="3721" y="2010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1" name="Line 597"/>
              <p:cNvSpPr>
                <a:spLocks noChangeShapeType="1"/>
              </p:cNvSpPr>
              <p:nvPr/>
            </p:nvSpPr>
            <p:spPr bwMode="auto">
              <a:xfrm>
                <a:off x="3721" y="2010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2" name="Rectangle 598"/>
              <p:cNvSpPr>
                <a:spLocks noChangeArrowheads="1"/>
              </p:cNvSpPr>
              <p:nvPr/>
            </p:nvSpPr>
            <p:spPr bwMode="auto">
              <a:xfrm>
                <a:off x="4478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3" name="Line 599"/>
              <p:cNvSpPr>
                <a:spLocks noChangeShapeType="1"/>
              </p:cNvSpPr>
              <p:nvPr/>
            </p:nvSpPr>
            <p:spPr bwMode="auto">
              <a:xfrm>
                <a:off x="4478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4" name="Line 600"/>
              <p:cNvSpPr>
                <a:spLocks noChangeShapeType="1"/>
              </p:cNvSpPr>
              <p:nvPr/>
            </p:nvSpPr>
            <p:spPr bwMode="auto">
              <a:xfrm>
                <a:off x="4478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5" name="Rectangle 601"/>
              <p:cNvSpPr>
                <a:spLocks noChangeArrowheads="1"/>
              </p:cNvSpPr>
              <p:nvPr/>
            </p:nvSpPr>
            <p:spPr bwMode="auto">
              <a:xfrm>
                <a:off x="4484" y="2010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6" name="Line 602"/>
              <p:cNvSpPr>
                <a:spLocks noChangeShapeType="1"/>
              </p:cNvSpPr>
              <p:nvPr/>
            </p:nvSpPr>
            <p:spPr bwMode="auto">
              <a:xfrm>
                <a:off x="4484" y="2010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7" name="Rectangle 603"/>
              <p:cNvSpPr>
                <a:spLocks noChangeArrowheads="1"/>
              </p:cNvSpPr>
              <p:nvPr/>
            </p:nvSpPr>
            <p:spPr bwMode="auto">
              <a:xfrm>
                <a:off x="5241" y="2010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8" name="Line 604"/>
              <p:cNvSpPr>
                <a:spLocks noChangeShapeType="1"/>
              </p:cNvSpPr>
              <p:nvPr/>
            </p:nvSpPr>
            <p:spPr bwMode="auto">
              <a:xfrm>
                <a:off x="5241" y="201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9" name="Line 605"/>
              <p:cNvSpPr>
                <a:spLocks noChangeShapeType="1"/>
              </p:cNvSpPr>
              <p:nvPr/>
            </p:nvSpPr>
            <p:spPr bwMode="auto">
              <a:xfrm>
                <a:off x="5241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0" name="Rectangle 606"/>
              <p:cNvSpPr>
                <a:spLocks noChangeArrowheads="1"/>
              </p:cNvSpPr>
              <p:nvPr/>
            </p:nvSpPr>
            <p:spPr bwMode="auto">
              <a:xfrm>
                <a:off x="5247" y="2010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0" y="2010"/>
              <a:ext cx="5674" cy="644"/>
              <a:chOff x="0" y="2010"/>
              <a:chExt cx="5674" cy="644"/>
            </a:xfrm>
          </p:grpSpPr>
          <p:sp>
            <p:nvSpPr>
              <p:cNvPr id="1632" name="Line 608"/>
              <p:cNvSpPr>
                <a:spLocks noChangeShapeType="1"/>
              </p:cNvSpPr>
              <p:nvPr/>
            </p:nvSpPr>
            <p:spPr bwMode="auto">
              <a:xfrm>
                <a:off x="5247" y="2010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3" name="Rectangle 609"/>
              <p:cNvSpPr>
                <a:spLocks noChangeArrowheads="1"/>
              </p:cNvSpPr>
              <p:nvPr/>
            </p:nvSpPr>
            <p:spPr bwMode="auto">
              <a:xfrm>
                <a:off x="5669" y="201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4" name="Line 610"/>
              <p:cNvSpPr>
                <a:spLocks noChangeShapeType="1"/>
              </p:cNvSpPr>
              <p:nvPr/>
            </p:nvSpPr>
            <p:spPr bwMode="auto">
              <a:xfrm>
                <a:off x="5669" y="2010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5" name="Line 611"/>
              <p:cNvSpPr>
                <a:spLocks noChangeShapeType="1"/>
              </p:cNvSpPr>
              <p:nvPr/>
            </p:nvSpPr>
            <p:spPr bwMode="auto">
              <a:xfrm>
                <a:off x="5669" y="201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6" name="Rectangle 612"/>
              <p:cNvSpPr>
                <a:spLocks noChangeArrowheads="1"/>
              </p:cNvSpPr>
              <p:nvPr/>
            </p:nvSpPr>
            <p:spPr bwMode="auto">
              <a:xfrm>
                <a:off x="0" y="2016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7" name="Line 613"/>
              <p:cNvSpPr>
                <a:spLocks noChangeShapeType="1"/>
              </p:cNvSpPr>
              <p:nvPr/>
            </p:nvSpPr>
            <p:spPr bwMode="auto">
              <a:xfrm>
                <a:off x="0" y="2016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8" name="Rectangle 614"/>
              <p:cNvSpPr>
                <a:spLocks noChangeArrowheads="1"/>
              </p:cNvSpPr>
              <p:nvPr/>
            </p:nvSpPr>
            <p:spPr bwMode="auto">
              <a:xfrm>
                <a:off x="5669" y="2016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9" name="Line 615"/>
              <p:cNvSpPr>
                <a:spLocks noChangeShapeType="1"/>
              </p:cNvSpPr>
              <p:nvPr/>
            </p:nvSpPr>
            <p:spPr bwMode="auto">
              <a:xfrm>
                <a:off x="5669" y="2016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0" name="Rectangle 616"/>
              <p:cNvSpPr>
                <a:spLocks noChangeArrowheads="1"/>
              </p:cNvSpPr>
              <p:nvPr/>
            </p:nvSpPr>
            <p:spPr bwMode="auto">
              <a:xfrm>
                <a:off x="12" y="2177"/>
                <a:ext cx="66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Cray XT5m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1" name="Rectangle 617"/>
              <p:cNvSpPr>
                <a:spLocks noChangeArrowheads="1"/>
              </p:cNvSpPr>
              <p:nvPr/>
            </p:nvSpPr>
            <p:spPr bwMode="auto">
              <a:xfrm>
                <a:off x="594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2" name="Rectangle 618"/>
              <p:cNvSpPr>
                <a:spLocks noChangeArrowheads="1"/>
              </p:cNvSpPr>
              <p:nvPr/>
            </p:nvSpPr>
            <p:spPr bwMode="auto">
              <a:xfrm>
                <a:off x="1683" y="2177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168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3" name="Rectangle 619"/>
              <p:cNvSpPr>
                <a:spLocks noChangeArrowheads="1"/>
              </p:cNvSpPr>
              <p:nvPr/>
            </p:nvSpPr>
            <p:spPr bwMode="auto">
              <a:xfrm>
                <a:off x="1865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4" name="Rectangle 620"/>
              <p:cNvSpPr>
                <a:spLocks noChangeArrowheads="1"/>
              </p:cNvSpPr>
              <p:nvPr/>
            </p:nvSpPr>
            <p:spPr bwMode="auto">
              <a:xfrm>
                <a:off x="2228" y="2177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672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5" name="Rectangle 621"/>
              <p:cNvSpPr>
                <a:spLocks noChangeArrowheads="1"/>
              </p:cNvSpPr>
              <p:nvPr/>
            </p:nvSpPr>
            <p:spPr bwMode="auto">
              <a:xfrm>
                <a:off x="2410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6" name="Rectangle 622"/>
              <p:cNvSpPr>
                <a:spLocks noChangeArrowheads="1"/>
              </p:cNvSpPr>
              <p:nvPr/>
            </p:nvSpPr>
            <p:spPr bwMode="auto">
              <a:xfrm>
                <a:off x="2895" y="2177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6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7" name="Rectangle 623"/>
              <p:cNvSpPr>
                <a:spLocks noChangeArrowheads="1"/>
              </p:cNvSpPr>
              <p:nvPr/>
            </p:nvSpPr>
            <p:spPr bwMode="auto">
              <a:xfrm>
                <a:off x="2955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8" name="Rectangle 624"/>
              <p:cNvSpPr>
                <a:spLocks noChangeArrowheads="1"/>
              </p:cNvSpPr>
              <p:nvPr/>
            </p:nvSpPr>
            <p:spPr bwMode="auto">
              <a:xfrm>
                <a:off x="3313" y="2177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1344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9" name="Rectangle 625"/>
              <p:cNvSpPr>
                <a:spLocks noChangeArrowheads="1"/>
              </p:cNvSpPr>
              <p:nvPr/>
            </p:nvSpPr>
            <p:spPr bwMode="auto">
              <a:xfrm>
                <a:off x="3555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0" name="Rectangle 626"/>
              <p:cNvSpPr>
                <a:spLocks noChangeArrowheads="1"/>
              </p:cNvSpPr>
              <p:nvPr/>
            </p:nvSpPr>
            <p:spPr bwMode="auto">
              <a:xfrm>
                <a:off x="3972" y="2177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335*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1" name="Rectangle 627"/>
              <p:cNvSpPr>
                <a:spLocks noChangeArrowheads="1"/>
              </p:cNvSpPr>
              <p:nvPr/>
            </p:nvSpPr>
            <p:spPr bwMode="auto">
              <a:xfrm>
                <a:off x="4214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2" name="Rectangle 628"/>
              <p:cNvSpPr>
                <a:spLocks noChangeArrowheads="1"/>
              </p:cNvSpPr>
              <p:nvPr/>
            </p:nvSpPr>
            <p:spPr bwMode="auto">
              <a:xfrm>
                <a:off x="4708" y="2177"/>
                <a:ext cx="3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Lustre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3" name="Rectangle 629"/>
              <p:cNvSpPr>
                <a:spLocks noChangeArrowheads="1"/>
              </p:cNvSpPr>
              <p:nvPr/>
            </p:nvSpPr>
            <p:spPr bwMode="auto">
              <a:xfrm>
                <a:off x="5017" y="2177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4" name="Rectangle 630"/>
              <p:cNvSpPr>
                <a:spLocks noChangeArrowheads="1"/>
              </p:cNvSpPr>
              <p:nvPr/>
            </p:nvSpPr>
            <p:spPr bwMode="auto">
              <a:xfrm>
                <a:off x="5394" y="2170"/>
                <a:ext cx="18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IU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5" name="Rectangle 631"/>
              <p:cNvSpPr>
                <a:spLocks noChangeArrowheads="1"/>
              </p:cNvSpPr>
              <p:nvPr/>
            </p:nvSpPr>
            <p:spPr bwMode="auto">
              <a:xfrm>
                <a:off x="5522" y="2170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6" name="Rectangle 632"/>
              <p:cNvSpPr>
                <a:spLocks noChangeArrowheads="1"/>
              </p:cNvSpPr>
              <p:nvPr/>
            </p:nvSpPr>
            <p:spPr bwMode="auto">
              <a:xfrm>
                <a:off x="0" y="216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7" name="Line 633"/>
              <p:cNvSpPr>
                <a:spLocks noChangeShapeType="1"/>
              </p:cNvSpPr>
              <p:nvPr/>
            </p:nvSpPr>
            <p:spPr bwMode="auto">
              <a:xfrm>
                <a:off x="0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8" name="Line 634"/>
              <p:cNvSpPr>
                <a:spLocks noChangeShapeType="1"/>
              </p:cNvSpPr>
              <p:nvPr/>
            </p:nvSpPr>
            <p:spPr bwMode="auto">
              <a:xfrm>
                <a:off x="0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9" name="Rectangle 635"/>
              <p:cNvSpPr>
                <a:spLocks noChangeArrowheads="1"/>
              </p:cNvSpPr>
              <p:nvPr/>
            </p:nvSpPr>
            <p:spPr bwMode="auto">
              <a:xfrm>
                <a:off x="6" y="2161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0" name="Line 636"/>
              <p:cNvSpPr>
                <a:spLocks noChangeShapeType="1"/>
              </p:cNvSpPr>
              <p:nvPr/>
            </p:nvSpPr>
            <p:spPr bwMode="auto">
              <a:xfrm>
                <a:off x="6" y="2161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1" name="Rectangle 637"/>
              <p:cNvSpPr>
                <a:spLocks noChangeArrowheads="1"/>
              </p:cNvSpPr>
              <p:nvPr/>
            </p:nvSpPr>
            <p:spPr bwMode="auto">
              <a:xfrm>
                <a:off x="1480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2" name="Line 638"/>
              <p:cNvSpPr>
                <a:spLocks noChangeShapeType="1"/>
              </p:cNvSpPr>
              <p:nvPr/>
            </p:nvSpPr>
            <p:spPr bwMode="auto">
              <a:xfrm>
                <a:off x="1480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3" name="Line 639"/>
              <p:cNvSpPr>
                <a:spLocks noChangeShapeType="1"/>
              </p:cNvSpPr>
              <p:nvPr/>
            </p:nvSpPr>
            <p:spPr bwMode="auto">
              <a:xfrm>
                <a:off x="1480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4" name="Rectangle 640"/>
              <p:cNvSpPr>
                <a:spLocks noChangeArrowheads="1"/>
              </p:cNvSpPr>
              <p:nvPr/>
            </p:nvSpPr>
            <p:spPr bwMode="auto">
              <a:xfrm>
                <a:off x="1486" y="2161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5" name="Line 641"/>
              <p:cNvSpPr>
                <a:spLocks noChangeShapeType="1"/>
              </p:cNvSpPr>
              <p:nvPr/>
            </p:nvSpPr>
            <p:spPr bwMode="auto">
              <a:xfrm>
                <a:off x="1486" y="2161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6" name="Rectangle 642"/>
              <p:cNvSpPr>
                <a:spLocks noChangeArrowheads="1"/>
              </p:cNvSpPr>
              <p:nvPr/>
            </p:nvSpPr>
            <p:spPr bwMode="auto">
              <a:xfrm>
                <a:off x="2025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7" name="Line 643"/>
              <p:cNvSpPr>
                <a:spLocks noChangeShapeType="1"/>
              </p:cNvSpPr>
              <p:nvPr/>
            </p:nvSpPr>
            <p:spPr bwMode="auto">
              <a:xfrm>
                <a:off x="2025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8" name="Line 644"/>
              <p:cNvSpPr>
                <a:spLocks noChangeShapeType="1"/>
              </p:cNvSpPr>
              <p:nvPr/>
            </p:nvSpPr>
            <p:spPr bwMode="auto">
              <a:xfrm>
                <a:off x="2025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9" name="Rectangle 645"/>
              <p:cNvSpPr>
                <a:spLocks noChangeArrowheads="1"/>
              </p:cNvSpPr>
              <p:nvPr/>
            </p:nvSpPr>
            <p:spPr bwMode="auto">
              <a:xfrm>
                <a:off x="2031" y="2161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0" name="Line 646"/>
              <p:cNvSpPr>
                <a:spLocks noChangeShapeType="1"/>
              </p:cNvSpPr>
              <p:nvPr/>
            </p:nvSpPr>
            <p:spPr bwMode="auto">
              <a:xfrm>
                <a:off x="2031" y="2161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1" name="Rectangle 647"/>
              <p:cNvSpPr>
                <a:spLocks noChangeArrowheads="1"/>
              </p:cNvSpPr>
              <p:nvPr/>
            </p:nvSpPr>
            <p:spPr bwMode="auto">
              <a:xfrm>
                <a:off x="2516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2" name="Line 648"/>
              <p:cNvSpPr>
                <a:spLocks noChangeShapeType="1"/>
              </p:cNvSpPr>
              <p:nvPr/>
            </p:nvSpPr>
            <p:spPr bwMode="auto">
              <a:xfrm>
                <a:off x="2516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3" name="Line 649"/>
              <p:cNvSpPr>
                <a:spLocks noChangeShapeType="1"/>
              </p:cNvSpPr>
              <p:nvPr/>
            </p:nvSpPr>
            <p:spPr bwMode="auto">
              <a:xfrm>
                <a:off x="2516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4" name="Rectangle 650"/>
              <p:cNvSpPr>
                <a:spLocks noChangeArrowheads="1"/>
              </p:cNvSpPr>
              <p:nvPr/>
            </p:nvSpPr>
            <p:spPr bwMode="auto">
              <a:xfrm>
                <a:off x="2522" y="2161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5" name="Line 651"/>
              <p:cNvSpPr>
                <a:spLocks noChangeShapeType="1"/>
              </p:cNvSpPr>
              <p:nvPr/>
            </p:nvSpPr>
            <p:spPr bwMode="auto">
              <a:xfrm>
                <a:off x="2522" y="216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6" name="Rectangle 652"/>
              <p:cNvSpPr>
                <a:spLocks noChangeArrowheads="1"/>
              </p:cNvSpPr>
              <p:nvPr/>
            </p:nvSpPr>
            <p:spPr bwMode="auto">
              <a:xfrm>
                <a:off x="3116" y="2161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7" name="Line 653"/>
              <p:cNvSpPr>
                <a:spLocks noChangeShapeType="1"/>
              </p:cNvSpPr>
              <p:nvPr/>
            </p:nvSpPr>
            <p:spPr bwMode="auto">
              <a:xfrm>
                <a:off x="3116" y="2161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8" name="Line 654"/>
              <p:cNvSpPr>
                <a:spLocks noChangeShapeType="1"/>
              </p:cNvSpPr>
              <p:nvPr/>
            </p:nvSpPr>
            <p:spPr bwMode="auto">
              <a:xfrm>
                <a:off x="3116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9" name="Rectangle 655"/>
              <p:cNvSpPr>
                <a:spLocks noChangeArrowheads="1"/>
              </p:cNvSpPr>
              <p:nvPr/>
            </p:nvSpPr>
            <p:spPr bwMode="auto">
              <a:xfrm>
                <a:off x="3121" y="2161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0" name="Line 656"/>
              <p:cNvSpPr>
                <a:spLocks noChangeShapeType="1"/>
              </p:cNvSpPr>
              <p:nvPr/>
            </p:nvSpPr>
            <p:spPr bwMode="auto">
              <a:xfrm>
                <a:off x="3121" y="2161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1" name="Rectangle 657"/>
              <p:cNvSpPr>
                <a:spLocks noChangeArrowheads="1"/>
              </p:cNvSpPr>
              <p:nvPr/>
            </p:nvSpPr>
            <p:spPr bwMode="auto">
              <a:xfrm>
                <a:off x="3715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2" name="Line 658"/>
              <p:cNvSpPr>
                <a:spLocks noChangeShapeType="1"/>
              </p:cNvSpPr>
              <p:nvPr/>
            </p:nvSpPr>
            <p:spPr bwMode="auto">
              <a:xfrm>
                <a:off x="3715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3" name="Line 659"/>
              <p:cNvSpPr>
                <a:spLocks noChangeShapeType="1"/>
              </p:cNvSpPr>
              <p:nvPr/>
            </p:nvSpPr>
            <p:spPr bwMode="auto">
              <a:xfrm>
                <a:off x="3715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4" name="Rectangle 660"/>
              <p:cNvSpPr>
                <a:spLocks noChangeArrowheads="1"/>
              </p:cNvSpPr>
              <p:nvPr/>
            </p:nvSpPr>
            <p:spPr bwMode="auto">
              <a:xfrm>
                <a:off x="3721" y="2161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5" name="Line 661"/>
              <p:cNvSpPr>
                <a:spLocks noChangeShapeType="1"/>
              </p:cNvSpPr>
              <p:nvPr/>
            </p:nvSpPr>
            <p:spPr bwMode="auto">
              <a:xfrm>
                <a:off x="3721" y="216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6" name="Rectangle 662"/>
              <p:cNvSpPr>
                <a:spLocks noChangeArrowheads="1"/>
              </p:cNvSpPr>
              <p:nvPr/>
            </p:nvSpPr>
            <p:spPr bwMode="auto">
              <a:xfrm>
                <a:off x="4478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7" name="Line 663"/>
              <p:cNvSpPr>
                <a:spLocks noChangeShapeType="1"/>
              </p:cNvSpPr>
              <p:nvPr/>
            </p:nvSpPr>
            <p:spPr bwMode="auto">
              <a:xfrm>
                <a:off x="4478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8" name="Line 664"/>
              <p:cNvSpPr>
                <a:spLocks noChangeShapeType="1"/>
              </p:cNvSpPr>
              <p:nvPr/>
            </p:nvSpPr>
            <p:spPr bwMode="auto">
              <a:xfrm>
                <a:off x="4478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9" name="Rectangle 665"/>
              <p:cNvSpPr>
                <a:spLocks noChangeArrowheads="1"/>
              </p:cNvSpPr>
              <p:nvPr/>
            </p:nvSpPr>
            <p:spPr bwMode="auto">
              <a:xfrm>
                <a:off x="4484" y="2161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0" name="Line 666"/>
              <p:cNvSpPr>
                <a:spLocks noChangeShapeType="1"/>
              </p:cNvSpPr>
              <p:nvPr/>
            </p:nvSpPr>
            <p:spPr bwMode="auto">
              <a:xfrm>
                <a:off x="4484" y="2161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1" name="Rectangle 667"/>
              <p:cNvSpPr>
                <a:spLocks noChangeArrowheads="1"/>
              </p:cNvSpPr>
              <p:nvPr/>
            </p:nvSpPr>
            <p:spPr bwMode="auto">
              <a:xfrm>
                <a:off x="5241" y="2161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2" name="Line 668"/>
              <p:cNvSpPr>
                <a:spLocks noChangeShapeType="1"/>
              </p:cNvSpPr>
              <p:nvPr/>
            </p:nvSpPr>
            <p:spPr bwMode="auto">
              <a:xfrm>
                <a:off x="5241" y="2161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3" name="Line 669"/>
              <p:cNvSpPr>
                <a:spLocks noChangeShapeType="1"/>
              </p:cNvSpPr>
              <p:nvPr/>
            </p:nvSpPr>
            <p:spPr bwMode="auto">
              <a:xfrm>
                <a:off x="5241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4" name="Rectangle 670"/>
              <p:cNvSpPr>
                <a:spLocks noChangeArrowheads="1"/>
              </p:cNvSpPr>
              <p:nvPr/>
            </p:nvSpPr>
            <p:spPr bwMode="auto">
              <a:xfrm>
                <a:off x="5247" y="2161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5" name="Line 671"/>
              <p:cNvSpPr>
                <a:spLocks noChangeShapeType="1"/>
              </p:cNvSpPr>
              <p:nvPr/>
            </p:nvSpPr>
            <p:spPr bwMode="auto">
              <a:xfrm>
                <a:off x="5247" y="2161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6" name="Rectangle 672"/>
              <p:cNvSpPr>
                <a:spLocks noChangeArrowheads="1"/>
              </p:cNvSpPr>
              <p:nvPr/>
            </p:nvSpPr>
            <p:spPr bwMode="auto">
              <a:xfrm>
                <a:off x="5669" y="216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7" name="Line 673"/>
              <p:cNvSpPr>
                <a:spLocks noChangeShapeType="1"/>
              </p:cNvSpPr>
              <p:nvPr/>
            </p:nvSpPr>
            <p:spPr bwMode="auto">
              <a:xfrm>
                <a:off x="5669" y="2161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8" name="Line 674"/>
              <p:cNvSpPr>
                <a:spLocks noChangeShapeType="1"/>
              </p:cNvSpPr>
              <p:nvPr/>
            </p:nvSpPr>
            <p:spPr bwMode="auto">
              <a:xfrm>
                <a:off x="5669" y="216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9" name="Rectangle 675"/>
              <p:cNvSpPr>
                <a:spLocks noChangeArrowheads="1"/>
              </p:cNvSpPr>
              <p:nvPr/>
            </p:nvSpPr>
            <p:spPr bwMode="auto">
              <a:xfrm>
                <a:off x="0" y="2167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0" name="Line 676"/>
              <p:cNvSpPr>
                <a:spLocks noChangeShapeType="1"/>
              </p:cNvSpPr>
              <p:nvPr/>
            </p:nvSpPr>
            <p:spPr bwMode="auto">
              <a:xfrm>
                <a:off x="0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1" name="Rectangle 677"/>
              <p:cNvSpPr>
                <a:spLocks noChangeArrowheads="1"/>
              </p:cNvSpPr>
              <p:nvPr/>
            </p:nvSpPr>
            <p:spPr bwMode="auto">
              <a:xfrm>
                <a:off x="1480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2" name="Line 678"/>
              <p:cNvSpPr>
                <a:spLocks noChangeShapeType="1"/>
              </p:cNvSpPr>
              <p:nvPr/>
            </p:nvSpPr>
            <p:spPr bwMode="auto">
              <a:xfrm>
                <a:off x="1480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3" name="Rectangle 679"/>
              <p:cNvSpPr>
                <a:spLocks noChangeArrowheads="1"/>
              </p:cNvSpPr>
              <p:nvPr/>
            </p:nvSpPr>
            <p:spPr bwMode="auto">
              <a:xfrm>
                <a:off x="2025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4" name="Line 680"/>
              <p:cNvSpPr>
                <a:spLocks noChangeShapeType="1"/>
              </p:cNvSpPr>
              <p:nvPr/>
            </p:nvSpPr>
            <p:spPr bwMode="auto">
              <a:xfrm>
                <a:off x="2025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5" name="Rectangle 681"/>
              <p:cNvSpPr>
                <a:spLocks noChangeArrowheads="1"/>
              </p:cNvSpPr>
              <p:nvPr/>
            </p:nvSpPr>
            <p:spPr bwMode="auto">
              <a:xfrm>
                <a:off x="2516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6" name="Line 682"/>
              <p:cNvSpPr>
                <a:spLocks noChangeShapeType="1"/>
              </p:cNvSpPr>
              <p:nvPr/>
            </p:nvSpPr>
            <p:spPr bwMode="auto">
              <a:xfrm>
                <a:off x="2516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7" name="Rectangle 683"/>
              <p:cNvSpPr>
                <a:spLocks noChangeArrowheads="1"/>
              </p:cNvSpPr>
              <p:nvPr/>
            </p:nvSpPr>
            <p:spPr bwMode="auto">
              <a:xfrm>
                <a:off x="3116" y="2167"/>
                <a:ext cx="5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8" name="Line 684"/>
              <p:cNvSpPr>
                <a:spLocks noChangeShapeType="1"/>
              </p:cNvSpPr>
              <p:nvPr/>
            </p:nvSpPr>
            <p:spPr bwMode="auto">
              <a:xfrm>
                <a:off x="3116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9" name="Rectangle 685"/>
              <p:cNvSpPr>
                <a:spLocks noChangeArrowheads="1"/>
              </p:cNvSpPr>
              <p:nvPr/>
            </p:nvSpPr>
            <p:spPr bwMode="auto">
              <a:xfrm>
                <a:off x="3715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0" name="Line 686"/>
              <p:cNvSpPr>
                <a:spLocks noChangeShapeType="1"/>
              </p:cNvSpPr>
              <p:nvPr/>
            </p:nvSpPr>
            <p:spPr bwMode="auto">
              <a:xfrm>
                <a:off x="3715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1" name="Rectangle 687"/>
              <p:cNvSpPr>
                <a:spLocks noChangeArrowheads="1"/>
              </p:cNvSpPr>
              <p:nvPr/>
            </p:nvSpPr>
            <p:spPr bwMode="auto">
              <a:xfrm>
                <a:off x="4478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2" name="Line 688"/>
              <p:cNvSpPr>
                <a:spLocks noChangeShapeType="1"/>
              </p:cNvSpPr>
              <p:nvPr/>
            </p:nvSpPr>
            <p:spPr bwMode="auto">
              <a:xfrm>
                <a:off x="4478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3" name="Rectangle 689"/>
              <p:cNvSpPr>
                <a:spLocks noChangeArrowheads="1"/>
              </p:cNvSpPr>
              <p:nvPr/>
            </p:nvSpPr>
            <p:spPr bwMode="auto">
              <a:xfrm>
                <a:off x="5241" y="2167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4" name="Line 690"/>
              <p:cNvSpPr>
                <a:spLocks noChangeShapeType="1"/>
              </p:cNvSpPr>
              <p:nvPr/>
            </p:nvSpPr>
            <p:spPr bwMode="auto">
              <a:xfrm>
                <a:off x="5241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5" name="Rectangle 691"/>
              <p:cNvSpPr>
                <a:spLocks noChangeArrowheads="1"/>
              </p:cNvSpPr>
              <p:nvPr/>
            </p:nvSpPr>
            <p:spPr bwMode="auto">
              <a:xfrm>
                <a:off x="5669" y="2167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6" name="Line 692"/>
              <p:cNvSpPr>
                <a:spLocks noChangeShapeType="1"/>
              </p:cNvSpPr>
              <p:nvPr/>
            </p:nvSpPr>
            <p:spPr bwMode="auto">
              <a:xfrm>
                <a:off x="5669" y="2167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7" name="Rectangle 693"/>
              <p:cNvSpPr>
                <a:spLocks noChangeArrowheads="1"/>
              </p:cNvSpPr>
              <p:nvPr/>
            </p:nvSpPr>
            <p:spPr bwMode="auto">
              <a:xfrm>
                <a:off x="12" y="2328"/>
                <a:ext cx="153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Shared memory system TBD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8" name="Rectangle 694"/>
              <p:cNvSpPr>
                <a:spLocks noChangeArrowheads="1"/>
              </p:cNvSpPr>
              <p:nvPr/>
            </p:nvSpPr>
            <p:spPr bwMode="auto">
              <a:xfrm>
                <a:off x="1422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9" name="Rectangle 695"/>
              <p:cNvSpPr>
                <a:spLocks noChangeArrowheads="1"/>
              </p:cNvSpPr>
              <p:nvPr/>
            </p:nvSpPr>
            <p:spPr bwMode="auto">
              <a:xfrm>
                <a:off x="1743" y="232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40**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0" name="Rectangle 696"/>
              <p:cNvSpPr>
                <a:spLocks noChangeArrowheads="1"/>
              </p:cNvSpPr>
              <p:nvPr/>
            </p:nvSpPr>
            <p:spPr bwMode="auto">
              <a:xfrm>
                <a:off x="1985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1" name="Rectangle 697"/>
              <p:cNvSpPr>
                <a:spLocks noChangeArrowheads="1"/>
              </p:cNvSpPr>
              <p:nvPr/>
            </p:nvSpPr>
            <p:spPr bwMode="auto">
              <a:xfrm>
                <a:off x="2208" y="2328"/>
                <a:ext cx="37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480**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2" name="Rectangle 698"/>
              <p:cNvSpPr>
                <a:spLocks noChangeArrowheads="1"/>
              </p:cNvSpPr>
              <p:nvPr/>
            </p:nvSpPr>
            <p:spPr bwMode="auto">
              <a:xfrm>
                <a:off x="2511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3" name="Rectangle 699"/>
              <p:cNvSpPr>
                <a:spLocks noChangeArrowheads="1"/>
              </p:cNvSpPr>
              <p:nvPr/>
            </p:nvSpPr>
            <p:spPr bwMode="auto">
              <a:xfrm>
                <a:off x="2894" y="2328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4**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4" name="Rectangle 700"/>
              <p:cNvSpPr>
                <a:spLocks noChangeArrowheads="1"/>
              </p:cNvSpPr>
              <p:nvPr/>
            </p:nvSpPr>
            <p:spPr bwMode="auto">
              <a:xfrm>
                <a:off x="3076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5" name="Rectangle 701"/>
              <p:cNvSpPr>
                <a:spLocks noChangeArrowheads="1"/>
              </p:cNvSpPr>
              <p:nvPr/>
            </p:nvSpPr>
            <p:spPr bwMode="auto">
              <a:xfrm>
                <a:off x="3373" y="2328"/>
                <a:ext cx="37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640**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6" name="Rectangle 702"/>
              <p:cNvSpPr>
                <a:spLocks noChangeArrowheads="1"/>
              </p:cNvSpPr>
              <p:nvPr/>
            </p:nvSpPr>
            <p:spPr bwMode="auto">
              <a:xfrm>
                <a:off x="3676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7" name="Rectangle 703"/>
              <p:cNvSpPr>
                <a:spLocks noChangeArrowheads="1"/>
              </p:cNvSpPr>
              <p:nvPr/>
            </p:nvSpPr>
            <p:spPr bwMode="auto">
              <a:xfrm>
                <a:off x="3972" y="2328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335*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8" name="Rectangle 704"/>
              <p:cNvSpPr>
                <a:spLocks noChangeArrowheads="1"/>
              </p:cNvSpPr>
              <p:nvPr/>
            </p:nvSpPr>
            <p:spPr bwMode="auto">
              <a:xfrm>
                <a:off x="4214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9" name="Rectangle 705"/>
              <p:cNvSpPr>
                <a:spLocks noChangeArrowheads="1"/>
              </p:cNvSpPr>
              <p:nvPr/>
            </p:nvSpPr>
            <p:spPr bwMode="auto">
              <a:xfrm>
                <a:off x="4708" y="2328"/>
                <a:ext cx="37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Lustre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0" name="Rectangle 706"/>
              <p:cNvSpPr>
                <a:spLocks noChangeArrowheads="1"/>
              </p:cNvSpPr>
              <p:nvPr/>
            </p:nvSpPr>
            <p:spPr bwMode="auto">
              <a:xfrm>
                <a:off x="5017" y="23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1" name="Rectangle 707"/>
              <p:cNvSpPr>
                <a:spLocks noChangeArrowheads="1"/>
              </p:cNvSpPr>
              <p:nvPr/>
            </p:nvSpPr>
            <p:spPr bwMode="auto">
              <a:xfrm>
                <a:off x="5394" y="2322"/>
                <a:ext cx="18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IU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2" name="Rectangle 708"/>
              <p:cNvSpPr>
                <a:spLocks noChangeArrowheads="1"/>
              </p:cNvSpPr>
              <p:nvPr/>
            </p:nvSpPr>
            <p:spPr bwMode="auto">
              <a:xfrm>
                <a:off x="5522" y="232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3" name="Rectangle 709"/>
              <p:cNvSpPr>
                <a:spLocks noChangeArrowheads="1"/>
              </p:cNvSpPr>
              <p:nvPr/>
            </p:nvSpPr>
            <p:spPr bwMode="auto">
              <a:xfrm>
                <a:off x="0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4" name="Line 710"/>
              <p:cNvSpPr>
                <a:spLocks noChangeShapeType="1"/>
              </p:cNvSpPr>
              <p:nvPr/>
            </p:nvSpPr>
            <p:spPr bwMode="auto">
              <a:xfrm>
                <a:off x="0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5" name="Line 711"/>
              <p:cNvSpPr>
                <a:spLocks noChangeShapeType="1"/>
              </p:cNvSpPr>
              <p:nvPr/>
            </p:nvSpPr>
            <p:spPr bwMode="auto">
              <a:xfrm>
                <a:off x="0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6" name="Rectangle 712"/>
              <p:cNvSpPr>
                <a:spLocks noChangeArrowheads="1"/>
              </p:cNvSpPr>
              <p:nvPr/>
            </p:nvSpPr>
            <p:spPr bwMode="auto">
              <a:xfrm>
                <a:off x="6" y="2312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7" name="Line 713"/>
              <p:cNvSpPr>
                <a:spLocks noChangeShapeType="1"/>
              </p:cNvSpPr>
              <p:nvPr/>
            </p:nvSpPr>
            <p:spPr bwMode="auto">
              <a:xfrm>
                <a:off x="6" y="2312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8" name="Rectangle 714"/>
              <p:cNvSpPr>
                <a:spLocks noChangeArrowheads="1"/>
              </p:cNvSpPr>
              <p:nvPr/>
            </p:nvSpPr>
            <p:spPr bwMode="auto">
              <a:xfrm>
                <a:off x="1480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9" name="Line 715"/>
              <p:cNvSpPr>
                <a:spLocks noChangeShapeType="1"/>
              </p:cNvSpPr>
              <p:nvPr/>
            </p:nvSpPr>
            <p:spPr bwMode="auto">
              <a:xfrm>
                <a:off x="1480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0" name="Line 716"/>
              <p:cNvSpPr>
                <a:spLocks noChangeShapeType="1"/>
              </p:cNvSpPr>
              <p:nvPr/>
            </p:nvSpPr>
            <p:spPr bwMode="auto">
              <a:xfrm>
                <a:off x="1480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1" name="Rectangle 717"/>
              <p:cNvSpPr>
                <a:spLocks noChangeArrowheads="1"/>
              </p:cNvSpPr>
              <p:nvPr/>
            </p:nvSpPr>
            <p:spPr bwMode="auto">
              <a:xfrm>
                <a:off x="1486" y="2312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2" name="Line 718"/>
              <p:cNvSpPr>
                <a:spLocks noChangeShapeType="1"/>
              </p:cNvSpPr>
              <p:nvPr/>
            </p:nvSpPr>
            <p:spPr bwMode="auto">
              <a:xfrm>
                <a:off x="1486" y="2312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3" name="Rectangle 719"/>
              <p:cNvSpPr>
                <a:spLocks noChangeArrowheads="1"/>
              </p:cNvSpPr>
              <p:nvPr/>
            </p:nvSpPr>
            <p:spPr bwMode="auto">
              <a:xfrm>
                <a:off x="2025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" name="Line 720"/>
              <p:cNvSpPr>
                <a:spLocks noChangeShapeType="1"/>
              </p:cNvSpPr>
              <p:nvPr/>
            </p:nvSpPr>
            <p:spPr bwMode="auto">
              <a:xfrm>
                <a:off x="2025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5" name="Line 721"/>
              <p:cNvSpPr>
                <a:spLocks noChangeShapeType="1"/>
              </p:cNvSpPr>
              <p:nvPr/>
            </p:nvSpPr>
            <p:spPr bwMode="auto">
              <a:xfrm>
                <a:off x="2025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6" name="Rectangle 722"/>
              <p:cNvSpPr>
                <a:spLocks noChangeArrowheads="1"/>
              </p:cNvSpPr>
              <p:nvPr/>
            </p:nvSpPr>
            <p:spPr bwMode="auto">
              <a:xfrm>
                <a:off x="2031" y="2312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7" name="Line 723"/>
              <p:cNvSpPr>
                <a:spLocks noChangeShapeType="1"/>
              </p:cNvSpPr>
              <p:nvPr/>
            </p:nvSpPr>
            <p:spPr bwMode="auto">
              <a:xfrm>
                <a:off x="2031" y="2312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8" name="Rectangle 724"/>
              <p:cNvSpPr>
                <a:spLocks noChangeArrowheads="1"/>
              </p:cNvSpPr>
              <p:nvPr/>
            </p:nvSpPr>
            <p:spPr bwMode="auto">
              <a:xfrm>
                <a:off x="2516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9" name="Line 725"/>
              <p:cNvSpPr>
                <a:spLocks noChangeShapeType="1"/>
              </p:cNvSpPr>
              <p:nvPr/>
            </p:nvSpPr>
            <p:spPr bwMode="auto">
              <a:xfrm>
                <a:off x="2516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0" name="Line 726"/>
              <p:cNvSpPr>
                <a:spLocks noChangeShapeType="1"/>
              </p:cNvSpPr>
              <p:nvPr/>
            </p:nvSpPr>
            <p:spPr bwMode="auto">
              <a:xfrm>
                <a:off x="2516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1" name="Rectangle 727"/>
              <p:cNvSpPr>
                <a:spLocks noChangeArrowheads="1"/>
              </p:cNvSpPr>
              <p:nvPr/>
            </p:nvSpPr>
            <p:spPr bwMode="auto">
              <a:xfrm>
                <a:off x="2522" y="231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2" name="Line 728"/>
              <p:cNvSpPr>
                <a:spLocks noChangeShapeType="1"/>
              </p:cNvSpPr>
              <p:nvPr/>
            </p:nvSpPr>
            <p:spPr bwMode="auto">
              <a:xfrm>
                <a:off x="2522" y="231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3" name="Rectangle 729"/>
              <p:cNvSpPr>
                <a:spLocks noChangeArrowheads="1"/>
              </p:cNvSpPr>
              <p:nvPr/>
            </p:nvSpPr>
            <p:spPr bwMode="auto">
              <a:xfrm>
                <a:off x="3116" y="231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4" name="Line 730"/>
              <p:cNvSpPr>
                <a:spLocks noChangeShapeType="1"/>
              </p:cNvSpPr>
              <p:nvPr/>
            </p:nvSpPr>
            <p:spPr bwMode="auto">
              <a:xfrm>
                <a:off x="3116" y="23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5" name="Line 731"/>
              <p:cNvSpPr>
                <a:spLocks noChangeShapeType="1"/>
              </p:cNvSpPr>
              <p:nvPr/>
            </p:nvSpPr>
            <p:spPr bwMode="auto">
              <a:xfrm>
                <a:off x="3116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6" name="Rectangle 732"/>
              <p:cNvSpPr>
                <a:spLocks noChangeArrowheads="1"/>
              </p:cNvSpPr>
              <p:nvPr/>
            </p:nvSpPr>
            <p:spPr bwMode="auto">
              <a:xfrm>
                <a:off x="3121" y="2312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7" name="Line 733"/>
              <p:cNvSpPr>
                <a:spLocks noChangeShapeType="1"/>
              </p:cNvSpPr>
              <p:nvPr/>
            </p:nvSpPr>
            <p:spPr bwMode="auto">
              <a:xfrm>
                <a:off x="3121" y="2312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8" name="Rectangle 734"/>
              <p:cNvSpPr>
                <a:spLocks noChangeArrowheads="1"/>
              </p:cNvSpPr>
              <p:nvPr/>
            </p:nvSpPr>
            <p:spPr bwMode="auto">
              <a:xfrm>
                <a:off x="3715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9" name="Line 735"/>
              <p:cNvSpPr>
                <a:spLocks noChangeShapeType="1"/>
              </p:cNvSpPr>
              <p:nvPr/>
            </p:nvSpPr>
            <p:spPr bwMode="auto">
              <a:xfrm>
                <a:off x="3715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0" name="Line 736"/>
              <p:cNvSpPr>
                <a:spLocks noChangeShapeType="1"/>
              </p:cNvSpPr>
              <p:nvPr/>
            </p:nvSpPr>
            <p:spPr bwMode="auto">
              <a:xfrm>
                <a:off x="3715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1" name="Rectangle 737"/>
              <p:cNvSpPr>
                <a:spLocks noChangeArrowheads="1"/>
              </p:cNvSpPr>
              <p:nvPr/>
            </p:nvSpPr>
            <p:spPr bwMode="auto">
              <a:xfrm>
                <a:off x="3721" y="231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2" name="Line 738"/>
              <p:cNvSpPr>
                <a:spLocks noChangeShapeType="1"/>
              </p:cNvSpPr>
              <p:nvPr/>
            </p:nvSpPr>
            <p:spPr bwMode="auto">
              <a:xfrm>
                <a:off x="3721" y="231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3" name="Rectangle 739"/>
              <p:cNvSpPr>
                <a:spLocks noChangeArrowheads="1"/>
              </p:cNvSpPr>
              <p:nvPr/>
            </p:nvSpPr>
            <p:spPr bwMode="auto">
              <a:xfrm>
                <a:off x="4478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4" name="Line 740"/>
              <p:cNvSpPr>
                <a:spLocks noChangeShapeType="1"/>
              </p:cNvSpPr>
              <p:nvPr/>
            </p:nvSpPr>
            <p:spPr bwMode="auto">
              <a:xfrm>
                <a:off x="4478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5" name="Line 741"/>
              <p:cNvSpPr>
                <a:spLocks noChangeShapeType="1"/>
              </p:cNvSpPr>
              <p:nvPr/>
            </p:nvSpPr>
            <p:spPr bwMode="auto">
              <a:xfrm>
                <a:off x="4478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6" name="Rectangle 742"/>
              <p:cNvSpPr>
                <a:spLocks noChangeArrowheads="1"/>
              </p:cNvSpPr>
              <p:nvPr/>
            </p:nvSpPr>
            <p:spPr bwMode="auto">
              <a:xfrm>
                <a:off x="4484" y="2312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7" name="Line 743"/>
              <p:cNvSpPr>
                <a:spLocks noChangeShapeType="1"/>
              </p:cNvSpPr>
              <p:nvPr/>
            </p:nvSpPr>
            <p:spPr bwMode="auto">
              <a:xfrm>
                <a:off x="4484" y="2312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8" name="Rectangle 744"/>
              <p:cNvSpPr>
                <a:spLocks noChangeArrowheads="1"/>
              </p:cNvSpPr>
              <p:nvPr/>
            </p:nvSpPr>
            <p:spPr bwMode="auto">
              <a:xfrm>
                <a:off x="5241" y="231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9" name="Line 745"/>
              <p:cNvSpPr>
                <a:spLocks noChangeShapeType="1"/>
              </p:cNvSpPr>
              <p:nvPr/>
            </p:nvSpPr>
            <p:spPr bwMode="auto">
              <a:xfrm>
                <a:off x="5241" y="231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0" name="Line 746"/>
              <p:cNvSpPr>
                <a:spLocks noChangeShapeType="1"/>
              </p:cNvSpPr>
              <p:nvPr/>
            </p:nvSpPr>
            <p:spPr bwMode="auto">
              <a:xfrm>
                <a:off x="5241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1" name="Rectangle 747"/>
              <p:cNvSpPr>
                <a:spLocks noChangeArrowheads="1"/>
              </p:cNvSpPr>
              <p:nvPr/>
            </p:nvSpPr>
            <p:spPr bwMode="auto">
              <a:xfrm>
                <a:off x="5247" y="2312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2" name="Line 748"/>
              <p:cNvSpPr>
                <a:spLocks noChangeShapeType="1"/>
              </p:cNvSpPr>
              <p:nvPr/>
            </p:nvSpPr>
            <p:spPr bwMode="auto">
              <a:xfrm>
                <a:off x="5247" y="2312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3" name="Rectangle 749"/>
              <p:cNvSpPr>
                <a:spLocks noChangeArrowheads="1"/>
              </p:cNvSpPr>
              <p:nvPr/>
            </p:nvSpPr>
            <p:spPr bwMode="auto">
              <a:xfrm>
                <a:off x="5669" y="231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4" name="Line 750"/>
              <p:cNvSpPr>
                <a:spLocks noChangeShapeType="1"/>
              </p:cNvSpPr>
              <p:nvPr/>
            </p:nvSpPr>
            <p:spPr bwMode="auto">
              <a:xfrm>
                <a:off x="5669" y="23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5" name="Line 751"/>
              <p:cNvSpPr>
                <a:spLocks noChangeShapeType="1"/>
              </p:cNvSpPr>
              <p:nvPr/>
            </p:nvSpPr>
            <p:spPr bwMode="auto">
              <a:xfrm>
                <a:off x="5669" y="23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6" name="Rectangle 752"/>
              <p:cNvSpPr>
                <a:spLocks noChangeArrowheads="1"/>
              </p:cNvSpPr>
              <p:nvPr/>
            </p:nvSpPr>
            <p:spPr bwMode="auto">
              <a:xfrm>
                <a:off x="0" y="2318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7" name="Line 753"/>
              <p:cNvSpPr>
                <a:spLocks noChangeShapeType="1"/>
              </p:cNvSpPr>
              <p:nvPr/>
            </p:nvSpPr>
            <p:spPr bwMode="auto">
              <a:xfrm>
                <a:off x="0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8" name="Rectangle 754"/>
              <p:cNvSpPr>
                <a:spLocks noChangeArrowheads="1"/>
              </p:cNvSpPr>
              <p:nvPr/>
            </p:nvSpPr>
            <p:spPr bwMode="auto">
              <a:xfrm>
                <a:off x="1480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9" name="Line 755"/>
              <p:cNvSpPr>
                <a:spLocks noChangeShapeType="1"/>
              </p:cNvSpPr>
              <p:nvPr/>
            </p:nvSpPr>
            <p:spPr bwMode="auto">
              <a:xfrm>
                <a:off x="1480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0" name="Rectangle 756"/>
              <p:cNvSpPr>
                <a:spLocks noChangeArrowheads="1"/>
              </p:cNvSpPr>
              <p:nvPr/>
            </p:nvSpPr>
            <p:spPr bwMode="auto">
              <a:xfrm>
                <a:off x="2025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1" name="Line 757"/>
              <p:cNvSpPr>
                <a:spLocks noChangeShapeType="1"/>
              </p:cNvSpPr>
              <p:nvPr/>
            </p:nvSpPr>
            <p:spPr bwMode="auto">
              <a:xfrm>
                <a:off x="2025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2" name="Rectangle 758"/>
              <p:cNvSpPr>
                <a:spLocks noChangeArrowheads="1"/>
              </p:cNvSpPr>
              <p:nvPr/>
            </p:nvSpPr>
            <p:spPr bwMode="auto">
              <a:xfrm>
                <a:off x="2516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3" name="Line 759"/>
              <p:cNvSpPr>
                <a:spLocks noChangeShapeType="1"/>
              </p:cNvSpPr>
              <p:nvPr/>
            </p:nvSpPr>
            <p:spPr bwMode="auto">
              <a:xfrm>
                <a:off x="2516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4" name="Rectangle 760"/>
              <p:cNvSpPr>
                <a:spLocks noChangeArrowheads="1"/>
              </p:cNvSpPr>
              <p:nvPr/>
            </p:nvSpPr>
            <p:spPr bwMode="auto">
              <a:xfrm>
                <a:off x="3116" y="2318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5" name="Line 761"/>
              <p:cNvSpPr>
                <a:spLocks noChangeShapeType="1"/>
              </p:cNvSpPr>
              <p:nvPr/>
            </p:nvSpPr>
            <p:spPr bwMode="auto">
              <a:xfrm>
                <a:off x="3116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6" name="Rectangle 762"/>
              <p:cNvSpPr>
                <a:spLocks noChangeArrowheads="1"/>
              </p:cNvSpPr>
              <p:nvPr/>
            </p:nvSpPr>
            <p:spPr bwMode="auto">
              <a:xfrm>
                <a:off x="3715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7" name="Line 763"/>
              <p:cNvSpPr>
                <a:spLocks noChangeShapeType="1"/>
              </p:cNvSpPr>
              <p:nvPr/>
            </p:nvSpPr>
            <p:spPr bwMode="auto">
              <a:xfrm>
                <a:off x="3715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8" name="Rectangle 764"/>
              <p:cNvSpPr>
                <a:spLocks noChangeArrowheads="1"/>
              </p:cNvSpPr>
              <p:nvPr/>
            </p:nvSpPr>
            <p:spPr bwMode="auto">
              <a:xfrm>
                <a:off x="4478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9" name="Line 765"/>
              <p:cNvSpPr>
                <a:spLocks noChangeShapeType="1"/>
              </p:cNvSpPr>
              <p:nvPr/>
            </p:nvSpPr>
            <p:spPr bwMode="auto">
              <a:xfrm>
                <a:off x="4478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0" name="Rectangle 766"/>
              <p:cNvSpPr>
                <a:spLocks noChangeArrowheads="1"/>
              </p:cNvSpPr>
              <p:nvPr/>
            </p:nvSpPr>
            <p:spPr bwMode="auto">
              <a:xfrm>
                <a:off x="5241" y="2318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1" name="Line 767"/>
              <p:cNvSpPr>
                <a:spLocks noChangeShapeType="1"/>
              </p:cNvSpPr>
              <p:nvPr/>
            </p:nvSpPr>
            <p:spPr bwMode="auto">
              <a:xfrm>
                <a:off x="5241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" name="Rectangle 768"/>
              <p:cNvSpPr>
                <a:spLocks noChangeArrowheads="1"/>
              </p:cNvSpPr>
              <p:nvPr/>
            </p:nvSpPr>
            <p:spPr bwMode="auto">
              <a:xfrm>
                <a:off x="5669" y="2318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" name="Line 769"/>
              <p:cNvSpPr>
                <a:spLocks noChangeShapeType="1"/>
              </p:cNvSpPr>
              <p:nvPr/>
            </p:nvSpPr>
            <p:spPr bwMode="auto">
              <a:xfrm>
                <a:off x="5669" y="2318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" name="Rectangle 770"/>
              <p:cNvSpPr>
                <a:spLocks noChangeArrowheads="1"/>
              </p:cNvSpPr>
              <p:nvPr/>
            </p:nvSpPr>
            <p:spPr bwMode="auto">
              <a:xfrm>
                <a:off x="12" y="2479"/>
                <a:ext cx="86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Cell BE Cluster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5" name="Rectangle 771"/>
              <p:cNvSpPr>
                <a:spLocks noChangeArrowheads="1"/>
              </p:cNvSpPr>
              <p:nvPr/>
            </p:nvSpPr>
            <p:spPr bwMode="auto">
              <a:xfrm>
                <a:off x="0" y="2479"/>
                <a:ext cx="1056" cy="1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GPU Cluster TBD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6" name="Rectangle 772"/>
              <p:cNvSpPr>
                <a:spLocks noChangeArrowheads="1"/>
              </p:cNvSpPr>
              <p:nvPr/>
            </p:nvSpPr>
            <p:spPr bwMode="auto">
              <a:xfrm>
                <a:off x="1805" y="2479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7" name="Rectangle 773"/>
              <p:cNvSpPr>
                <a:spLocks noChangeArrowheads="1"/>
              </p:cNvSpPr>
              <p:nvPr/>
            </p:nvSpPr>
            <p:spPr bwMode="auto">
              <a:xfrm>
                <a:off x="1776" y="2479"/>
                <a:ext cx="173" cy="1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8" name="Rectangle 774"/>
              <p:cNvSpPr>
                <a:spLocks noChangeArrowheads="1"/>
              </p:cNvSpPr>
              <p:nvPr/>
            </p:nvSpPr>
            <p:spPr bwMode="auto">
              <a:xfrm>
                <a:off x="2410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9" name="Rectangle 775"/>
              <p:cNvSpPr>
                <a:spLocks noChangeArrowheads="1"/>
              </p:cNvSpPr>
              <p:nvPr/>
            </p:nvSpPr>
            <p:spPr bwMode="auto">
              <a:xfrm>
                <a:off x="2955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0" name="Rectangle 776"/>
              <p:cNvSpPr>
                <a:spLocks noChangeArrowheads="1"/>
              </p:cNvSpPr>
              <p:nvPr/>
            </p:nvSpPr>
            <p:spPr bwMode="auto">
              <a:xfrm>
                <a:off x="3555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1" name="Rectangle 777"/>
              <p:cNvSpPr>
                <a:spLocks noChangeArrowheads="1"/>
              </p:cNvSpPr>
              <p:nvPr/>
            </p:nvSpPr>
            <p:spPr bwMode="auto">
              <a:xfrm>
                <a:off x="4154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" name="Rectangle 778"/>
              <p:cNvSpPr>
                <a:spLocks noChangeArrowheads="1"/>
              </p:cNvSpPr>
              <p:nvPr/>
            </p:nvSpPr>
            <p:spPr bwMode="auto">
              <a:xfrm>
                <a:off x="4863" y="2479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3" name="Rectangle 779"/>
              <p:cNvSpPr>
                <a:spLocks noChangeArrowheads="1"/>
              </p:cNvSpPr>
              <p:nvPr/>
            </p:nvSpPr>
            <p:spPr bwMode="auto">
              <a:xfrm>
                <a:off x="5458" y="247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4" name="Rectangle 780"/>
              <p:cNvSpPr>
                <a:spLocks noChangeArrowheads="1"/>
              </p:cNvSpPr>
              <p:nvPr/>
            </p:nvSpPr>
            <p:spPr bwMode="auto">
              <a:xfrm>
                <a:off x="0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5" name="Line 781"/>
              <p:cNvSpPr>
                <a:spLocks noChangeShapeType="1"/>
              </p:cNvSpPr>
              <p:nvPr/>
            </p:nvSpPr>
            <p:spPr bwMode="auto">
              <a:xfrm>
                <a:off x="0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6" name="Line 782"/>
              <p:cNvSpPr>
                <a:spLocks noChangeShapeType="1"/>
              </p:cNvSpPr>
              <p:nvPr/>
            </p:nvSpPr>
            <p:spPr bwMode="auto">
              <a:xfrm>
                <a:off x="0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7" name="Rectangle 783"/>
              <p:cNvSpPr>
                <a:spLocks noChangeArrowheads="1"/>
              </p:cNvSpPr>
              <p:nvPr/>
            </p:nvSpPr>
            <p:spPr bwMode="auto">
              <a:xfrm>
                <a:off x="6" y="2464"/>
                <a:ext cx="147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8" name="Line 784"/>
              <p:cNvSpPr>
                <a:spLocks noChangeShapeType="1"/>
              </p:cNvSpPr>
              <p:nvPr/>
            </p:nvSpPr>
            <p:spPr bwMode="auto">
              <a:xfrm>
                <a:off x="6" y="2464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9" name="Rectangle 785"/>
              <p:cNvSpPr>
                <a:spLocks noChangeArrowheads="1"/>
              </p:cNvSpPr>
              <p:nvPr/>
            </p:nvSpPr>
            <p:spPr bwMode="auto">
              <a:xfrm>
                <a:off x="1480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0" name="Line 786"/>
              <p:cNvSpPr>
                <a:spLocks noChangeShapeType="1"/>
              </p:cNvSpPr>
              <p:nvPr/>
            </p:nvSpPr>
            <p:spPr bwMode="auto">
              <a:xfrm>
                <a:off x="1480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1" name="Line 787"/>
              <p:cNvSpPr>
                <a:spLocks noChangeShapeType="1"/>
              </p:cNvSpPr>
              <p:nvPr/>
            </p:nvSpPr>
            <p:spPr bwMode="auto">
              <a:xfrm>
                <a:off x="1480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2" name="Rectangle 788"/>
              <p:cNvSpPr>
                <a:spLocks noChangeArrowheads="1"/>
              </p:cNvSpPr>
              <p:nvPr/>
            </p:nvSpPr>
            <p:spPr bwMode="auto">
              <a:xfrm>
                <a:off x="1486" y="2464"/>
                <a:ext cx="53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3" name="Line 789"/>
              <p:cNvSpPr>
                <a:spLocks noChangeShapeType="1"/>
              </p:cNvSpPr>
              <p:nvPr/>
            </p:nvSpPr>
            <p:spPr bwMode="auto">
              <a:xfrm>
                <a:off x="1486" y="2464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4" name="Rectangle 790"/>
              <p:cNvSpPr>
                <a:spLocks noChangeArrowheads="1"/>
              </p:cNvSpPr>
              <p:nvPr/>
            </p:nvSpPr>
            <p:spPr bwMode="auto">
              <a:xfrm>
                <a:off x="2025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5" name="Line 791"/>
              <p:cNvSpPr>
                <a:spLocks noChangeShapeType="1"/>
              </p:cNvSpPr>
              <p:nvPr/>
            </p:nvSpPr>
            <p:spPr bwMode="auto">
              <a:xfrm>
                <a:off x="2025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6" name="Line 792"/>
              <p:cNvSpPr>
                <a:spLocks noChangeShapeType="1"/>
              </p:cNvSpPr>
              <p:nvPr/>
            </p:nvSpPr>
            <p:spPr bwMode="auto">
              <a:xfrm>
                <a:off x="2025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7" name="Rectangle 793"/>
              <p:cNvSpPr>
                <a:spLocks noChangeArrowheads="1"/>
              </p:cNvSpPr>
              <p:nvPr/>
            </p:nvSpPr>
            <p:spPr bwMode="auto">
              <a:xfrm>
                <a:off x="2031" y="2464"/>
                <a:ext cx="4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8" name="Line 794"/>
              <p:cNvSpPr>
                <a:spLocks noChangeShapeType="1"/>
              </p:cNvSpPr>
              <p:nvPr/>
            </p:nvSpPr>
            <p:spPr bwMode="auto">
              <a:xfrm>
                <a:off x="2031" y="2464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9" name="Rectangle 795"/>
              <p:cNvSpPr>
                <a:spLocks noChangeArrowheads="1"/>
              </p:cNvSpPr>
              <p:nvPr/>
            </p:nvSpPr>
            <p:spPr bwMode="auto">
              <a:xfrm>
                <a:off x="2516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0" name="Line 796"/>
              <p:cNvSpPr>
                <a:spLocks noChangeShapeType="1"/>
              </p:cNvSpPr>
              <p:nvPr/>
            </p:nvSpPr>
            <p:spPr bwMode="auto">
              <a:xfrm>
                <a:off x="2516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1" name="Line 797"/>
              <p:cNvSpPr>
                <a:spLocks noChangeShapeType="1"/>
              </p:cNvSpPr>
              <p:nvPr/>
            </p:nvSpPr>
            <p:spPr bwMode="auto">
              <a:xfrm>
                <a:off x="2516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2" name="Rectangle 798"/>
              <p:cNvSpPr>
                <a:spLocks noChangeArrowheads="1"/>
              </p:cNvSpPr>
              <p:nvPr/>
            </p:nvSpPr>
            <p:spPr bwMode="auto">
              <a:xfrm>
                <a:off x="2522" y="2464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3" name="Line 799"/>
              <p:cNvSpPr>
                <a:spLocks noChangeShapeType="1"/>
              </p:cNvSpPr>
              <p:nvPr/>
            </p:nvSpPr>
            <p:spPr bwMode="auto">
              <a:xfrm>
                <a:off x="2522" y="2464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4" name="Rectangle 800"/>
              <p:cNvSpPr>
                <a:spLocks noChangeArrowheads="1"/>
              </p:cNvSpPr>
              <p:nvPr/>
            </p:nvSpPr>
            <p:spPr bwMode="auto">
              <a:xfrm>
                <a:off x="3116" y="246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5" name="Line 801"/>
              <p:cNvSpPr>
                <a:spLocks noChangeShapeType="1"/>
              </p:cNvSpPr>
              <p:nvPr/>
            </p:nvSpPr>
            <p:spPr bwMode="auto">
              <a:xfrm>
                <a:off x="3116" y="246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6" name="Line 802"/>
              <p:cNvSpPr>
                <a:spLocks noChangeShapeType="1"/>
              </p:cNvSpPr>
              <p:nvPr/>
            </p:nvSpPr>
            <p:spPr bwMode="auto">
              <a:xfrm>
                <a:off x="3116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7" name="Rectangle 803"/>
              <p:cNvSpPr>
                <a:spLocks noChangeArrowheads="1"/>
              </p:cNvSpPr>
              <p:nvPr/>
            </p:nvSpPr>
            <p:spPr bwMode="auto">
              <a:xfrm>
                <a:off x="3121" y="2464"/>
                <a:ext cx="59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8" name="Line 804"/>
              <p:cNvSpPr>
                <a:spLocks noChangeShapeType="1"/>
              </p:cNvSpPr>
              <p:nvPr/>
            </p:nvSpPr>
            <p:spPr bwMode="auto">
              <a:xfrm>
                <a:off x="3121" y="2464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9" name="Rectangle 805"/>
              <p:cNvSpPr>
                <a:spLocks noChangeArrowheads="1"/>
              </p:cNvSpPr>
              <p:nvPr/>
            </p:nvSpPr>
            <p:spPr bwMode="auto">
              <a:xfrm>
                <a:off x="3715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0" name="Line 806"/>
              <p:cNvSpPr>
                <a:spLocks noChangeShapeType="1"/>
              </p:cNvSpPr>
              <p:nvPr/>
            </p:nvSpPr>
            <p:spPr bwMode="auto">
              <a:xfrm>
                <a:off x="3715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1" name="Line 807"/>
              <p:cNvSpPr>
                <a:spLocks noChangeShapeType="1"/>
              </p:cNvSpPr>
              <p:nvPr/>
            </p:nvSpPr>
            <p:spPr bwMode="auto">
              <a:xfrm>
                <a:off x="3715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1009"/>
            <p:cNvGrpSpPr>
              <a:grpSpLocks/>
            </p:cNvGrpSpPr>
            <p:nvPr/>
          </p:nvGrpSpPr>
          <p:grpSpPr bwMode="auto">
            <a:xfrm>
              <a:off x="0" y="2464"/>
              <a:ext cx="5674" cy="646"/>
              <a:chOff x="0" y="2464"/>
              <a:chExt cx="5674" cy="646"/>
            </a:xfrm>
          </p:grpSpPr>
          <p:sp>
            <p:nvSpPr>
              <p:cNvPr id="1833" name="Rectangle 809"/>
              <p:cNvSpPr>
                <a:spLocks noChangeArrowheads="1"/>
              </p:cNvSpPr>
              <p:nvPr/>
            </p:nvSpPr>
            <p:spPr bwMode="auto">
              <a:xfrm>
                <a:off x="3721" y="2464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4" name="Line 810"/>
              <p:cNvSpPr>
                <a:spLocks noChangeShapeType="1"/>
              </p:cNvSpPr>
              <p:nvPr/>
            </p:nvSpPr>
            <p:spPr bwMode="auto">
              <a:xfrm>
                <a:off x="3721" y="2464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5" name="Rectangle 811"/>
              <p:cNvSpPr>
                <a:spLocks noChangeArrowheads="1"/>
              </p:cNvSpPr>
              <p:nvPr/>
            </p:nvSpPr>
            <p:spPr bwMode="auto">
              <a:xfrm>
                <a:off x="4478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6" name="Line 812"/>
              <p:cNvSpPr>
                <a:spLocks noChangeShapeType="1"/>
              </p:cNvSpPr>
              <p:nvPr/>
            </p:nvSpPr>
            <p:spPr bwMode="auto">
              <a:xfrm>
                <a:off x="4478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7" name="Line 813"/>
              <p:cNvSpPr>
                <a:spLocks noChangeShapeType="1"/>
              </p:cNvSpPr>
              <p:nvPr/>
            </p:nvSpPr>
            <p:spPr bwMode="auto">
              <a:xfrm>
                <a:off x="4478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8" name="Rectangle 814"/>
              <p:cNvSpPr>
                <a:spLocks noChangeArrowheads="1"/>
              </p:cNvSpPr>
              <p:nvPr/>
            </p:nvSpPr>
            <p:spPr bwMode="auto">
              <a:xfrm>
                <a:off x="4484" y="2464"/>
                <a:ext cx="75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9" name="Line 815"/>
              <p:cNvSpPr>
                <a:spLocks noChangeShapeType="1"/>
              </p:cNvSpPr>
              <p:nvPr/>
            </p:nvSpPr>
            <p:spPr bwMode="auto">
              <a:xfrm>
                <a:off x="4484" y="2464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0" name="Rectangle 816"/>
              <p:cNvSpPr>
                <a:spLocks noChangeArrowheads="1"/>
              </p:cNvSpPr>
              <p:nvPr/>
            </p:nvSpPr>
            <p:spPr bwMode="auto">
              <a:xfrm>
                <a:off x="5241" y="24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1" name="Line 817"/>
              <p:cNvSpPr>
                <a:spLocks noChangeShapeType="1"/>
              </p:cNvSpPr>
              <p:nvPr/>
            </p:nvSpPr>
            <p:spPr bwMode="auto">
              <a:xfrm>
                <a:off x="5241" y="24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2" name="Line 818"/>
              <p:cNvSpPr>
                <a:spLocks noChangeShapeType="1"/>
              </p:cNvSpPr>
              <p:nvPr/>
            </p:nvSpPr>
            <p:spPr bwMode="auto">
              <a:xfrm>
                <a:off x="5241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3" name="Rectangle 819"/>
              <p:cNvSpPr>
                <a:spLocks noChangeArrowheads="1"/>
              </p:cNvSpPr>
              <p:nvPr/>
            </p:nvSpPr>
            <p:spPr bwMode="auto">
              <a:xfrm>
                <a:off x="5247" y="2464"/>
                <a:ext cx="42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4" name="Line 820"/>
              <p:cNvSpPr>
                <a:spLocks noChangeShapeType="1"/>
              </p:cNvSpPr>
              <p:nvPr/>
            </p:nvSpPr>
            <p:spPr bwMode="auto">
              <a:xfrm>
                <a:off x="5247" y="2464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5" name="Rectangle 821"/>
              <p:cNvSpPr>
                <a:spLocks noChangeArrowheads="1"/>
              </p:cNvSpPr>
              <p:nvPr/>
            </p:nvSpPr>
            <p:spPr bwMode="auto">
              <a:xfrm>
                <a:off x="5669" y="246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6" name="Line 822"/>
              <p:cNvSpPr>
                <a:spLocks noChangeShapeType="1"/>
              </p:cNvSpPr>
              <p:nvPr/>
            </p:nvSpPr>
            <p:spPr bwMode="auto">
              <a:xfrm>
                <a:off x="5669" y="246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7" name="Line 823"/>
              <p:cNvSpPr>
                <a:spLocks noChangeShapeType="1"/>
              </p:cNvSpPr>
              <p:nvPr/>
            </p:nvSpPr>
            <p:spPr bwMode="auto">
              <a:xfrm>
                <a:off x="5669" y="246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8" name="Rectangle 824"/>
              <p:cNvSpPr>
                <a:spLocks noChangeArrowheads="1"/>
              </p:cNvSpPr>
              <p:nvPr/>
            </p:nvSpPr>
            <p:spPr bwMode="auto">
              <a:xfrm>
                <a:off x="0" y="2470"/>
                <a:ext cx="6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9" name="Line 825"/>
              <p:cNvSpPr>
                <a:spLocks noChangeShapeType="1"/>
              </p:cNvSpPr>
              <p:nvPr/>
            </p:nvSpPr>
            <p:spPr bwMode="auto">
              <a:xfrm>
                <a:off x="0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0" name="Rectangle 826"/>
              <p:cNvSpPr>
                <a:spLocks noChangeArrowheads="1"/>
              </p:cNvSpPr>
              <p:nvPr/>
            </p:nvSpPr>
            <p:spPr bwMode="auto">
              <a:xfrm>
                <a:off x="1480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1" name="Line 827"/>
              <p:cNvSpPr>
                <a:spLocks noChangeShapeType="1"/>
              </p:cNvSpPr>
              <p:nvPr/>
            </p:nvSpPr>
            <p:spPr bwMode="auto">
              <a:xfrm>
                <a:off x="1480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2" name="Rectangle 828"/>
              <p:cNvSpPr>
                <a:spLocks noChangeArrowheads="1"/>
              </p:cNvSpPr>
              <p:nvPr/>
            </p:nvSpPr>
            <p:spPr bwMode="auto">
              <a:xfrm>
                <a:off x="2025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3" name="Line 829"/>
              <p:cNvSpPr>
                <a:spLocks noChangeShapeType="1"/>
              </p:cNvSpPr>
              <p:nvPr/>
            </p:nvSpPr>
            <p:spPr bwMode="auto">
              <a:xfrm>
                <a:off x="2025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4" name="Rectangle 830"/>
              <p:cNvSpPr>
                <a:spLocks noChangeArrowheads="1"/>
              </p:cNvSpPr>
              <p:nvPr/>
            </p:nvSpPr>
            <p:spPr bwMode="auto">
              <a:xfrm>
                <a:off x="2516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5" name="Line 831"/>
              <p:cNvSpPr>
                <a:spLocks noChangeShapeType="1"/>
              </p:cNvSpPr>
              <p:nvPr/>
            </p:nvSpPr>
            <p:spPr bwMode="auto">
              <a:xfrm>
                <a:off x="2516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6" name="Rectangle 832"/>
              <p:cNvSpPr>
                <a:spLocks noChangeArrowheads="1"/>
              </p:cNvSpPr>
              <p:nvPr/>
            </p:nvSpPr>
            <p:spPr bwMode="auto">
              <a:xfrm>
                <a:off x="3116" y="2470"/>
                <a:ext cx="5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7" name="Line 833"/>
              <p:cNvSpPr>
                <a:spLocks noChangeShapeType="1"/>
              </p:cNvSpPr>
              <p:nvPr/>
            </p:nvSpPr>
            <p:spPr bwMode="auto">
              <a:xfrm>
                <a:off x="3116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8" name="Rectangle 834"/>
              <p:cNvSpPr>
                <a:spLocks noChangeArrowheads="1"/>
              </p:cNvSpPr>
              <p:nvPr/>
            </p:nvSpPr>
            <p:spPr bwMode="auto">
              <a:xfrm>
                <a:off x="3715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9" name="Line 835"/>
              <p:cNvSpPr>
                <a:spLocks noChangeShapeType="1"/>
              </p:cNvSpPr>
              <p:nvPr/>
            </p:nvSpPr>
            <p:spPr bwMode="auto">
              <a:xfrm>
                <a:off x="3715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0" name="Rectangle 836"/>
              <p:cNvSpPr>
                <a:spLocks noChangeArrowheads="1"/>
              </p:cNvSpPr>
              <p:nvPr/>
            </p:nvSpPr>
            <p:spPr bwMode="auto">
              <a:xfrm>
                <a:off x="4478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1" name="Line 837"/>
              <p:cNvSpPr>
                <a:spLocks noChangeShapeType="1"/>
              </p:cNvSpPr>
              <p:nvPr/>
            </p:nvSpPr>
            <p:spPr bwMode="auto">
              <a:xfrm>
                <a:off x="4478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2" name="Rectangle 838"/>
              <p:cNvSpPr>
                <a:spLocks noChangeArrowheads="1"/>
              </p:cNvSpPr>
              <p:nvPr/>
            </p:nvSpPr>
            <p:spPr bwMode="auto">
              <a:xfrm>
                <a:off x="5241" y="2470"/>
                <a:ext cx="6" cy="14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3" name="Line 839"/>
              <p:cNvSpPr>
                <a:spLocks noChangeShapeType="1"/>
              </p:cNvSpPr>
              <p:nvPr/>
            </p:nvSpPr>
            <p:spPr bwMode="auto">
              <a:xfrm>
                <a:off x="5241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4" name="Rectangle 840"/>
              <p:cNvSpPr>
                <a:spLocks noChangeArrowheads="1"/>
              </p:cNvSpPr>
              <p:nvPr/>
            </p:nvSpPr>
            <p:spPr bwMode="auto">
              <a:xfrm>
                <a:off x="5669" y="2470"/>
                <a:ext cx="5" cy="1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5" name="Line 841"/>
              <p:cNvSpPr>
                <a:spLocks noChangeShapeType="1"/>
              </p:cNvSpPr>
              <p:nvPr/>
            </p:nvSpPr>
            <p:spPr bwMode="auto">
              <a:xfrm>
                <a:off x="5669" y="2470"/>
                <a:ext cx="1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6" name="Rectangle 842"/>
              <p:cNvSpPr>
                <a:spLocks noChangeArrowheads="1"/>
              </p:cNvSpPr>
              <p:nvPr/>
            </p:nvSpPr>
            <p:spPr bwMode="auto">
              <a:xfrm>
                <a:off x="12" y="2631"/>
                <a:ext cx="831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IBM iDataPlex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7" name="Rectangle 843"/>
              <p:cNvSpPr>
                <a:spLocks noChangeArrowheads="1"/>
              </p:cNvSpPr>
              <p:nvPr/>
            </p:nvSpPr>
            <p:spPr bwMode="auto">
              <a:xfrm>
                <a:off x="749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8" name="Rectangle 844"/>
              <p:cNvSpPr>
                <a:spLocks noChangeArrowheads="1"/>
              </p:cNvSpPr>
              <p:nvPr/>
            </p:nvSpPr>
            <p:spPr bwMode="auto">
              <a:xfrm>
                <a:off x="1743" y="2631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64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9" name="Rectangle 845"/>
              <p:cNvSpPr>
                <a:spLocks noChangeArrowheads="1"/>
              </p:cNvSpPr>
              <p:nvPr/>
            </p:nvSpPr>
            <p:spPr bwMode="auto">
              <a:xfrm>
                <a:off x="1865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0" name="Rectangle 846"/>
              <p:cNvSpPr>
                <a:spLocks noChangeArrowheads="1"/>
              </p:cNvSpPr>
              <p:nvPr/>
            </p:nvSpPr>
            <p:spPr bwMode="auto">
              <a:xfrm>
                <a:off x="2228" y="2631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256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1" name="Rectangle 847"/>
              <p:cNvSpPr>
                <a:spLocks noChangeArrowheads="1"/>
              </p:cNvSpPr>
              <p:nvPr/>
            </p:nvSpPr>
            <p:spPr bwMode="auto">
              <a:xfrm>
                <a:off x="2410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2" name="Rectangle 848"/>
              <p:cNvSpPr>
                <a:spLocks noChangeArrowheads="1"/>
              </p:cNvSpPr>
              <p:nvPr/>
            </p:nvSpPr>
            <p:spPr bwMode="auto">
              <a:xfrm>
                <a:off x="2895" y="2631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3" name="Rectangle 849"/>
              <p:cNvSpPr>
                <a:spLocks noChangeArrowheads="1"/>
              </p:cNvSpPr>
              <p:nvPr/>
            </p:nvSpPr>
            <p:spPr bwMode="auto">
              <a:xfrm>
                <a:off x="2955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4" name="Rectangle 850"/>
              <p:cNvSpPr>
                <a:spLocks noChangeArrowheads="1"/>
              </p:cNvSpPr>
              <p:nvPr/>
            </p:nvSpPr>
            <p:spPr bwMode="auto">
              <a:xfrm>
                <a:off x="3373" y="2631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768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5" name="Rectangle 851"/>
              <p:cNvSpPr>
                <a:spLocks noChangeArrowheads="1"/>
              </p:cNvSpPr>
              <p:nvPr/>
            </p:nvSpPr>
            <p:spPr bwMode="auto">
              <a:xfrm>
                <a:off x="3555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6" name="Rectangle 852"/>
              <p:cNvSpPr>
                <a:spLocks noChangeArrowheads="1"/>
              </p:cNvSpPr>
              <p:nvPr/>
            </p:nvSpPr>
            <p:spPr bwMode="auto">
              <a:xfrm>
                <a:off x="4094" y="2631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5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7" name="Rectangle 853"/>
              <p:cNvSpPr>
                <a:spLocks noChangeArrowheads="1"/>
              </p:cNvSpPr>
              <p:nvPr/>
            </p:nvSpPr>
            <p:spPr bwMode="auto">
              <a:xfrm>
                <a:off x="4154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8" name="Rectangle 854"/>
              <p:cNvSpPr>
                <a:spLocks noChangeArrowheads="1"/>
              </p:cNvSpPr>
              <p:nvPr/>
            </p:nvSpPr>
            <p:spPr bwMode="auto">
              <a:xfrm>
                <a:off x="4751" y="2631"/>
                <a:ext cx="28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NFS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9" name="Rectangle 855"/>
              <p:cNvSpPr>
                <a:spLocks noChangeArrowheads="1"/>
              </p:cNvSpPr>
              <p:nvPr/>
            </p:nvSpPr>
            <p:spPr bwMode="auto">
              <a:xfrm>
                <a:off x="4974" y="2631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0" name="Rectangle 856"/>
              <p:cNvSpPr>
                <a:spLocks noChangeArrowheads="1"/>
              </p:cNvSpPr>
              <p:nvPr/>
            </p:nvSpPr>
            <p:spPr bwMode="auto">
              <a:xfrm>
                <a:off x="5381" y="2624"/>
                <a:ext cx="21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UF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1" name="Rectangle 857"/>
              <p:cNvSpPr>
                <a:spLocks noChangeArrowheads="1"/>
              </p:cNvSpPr>
              <p:nvPr/>
            </p:nvSpPr>
            <p:spPr bwMode="auto">
              <a:xfrm>
                <a:off x="5536" y="2624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2" name="Rectangle 858"/>
              <p:cNvSpPr>
                <a:spLocks noChangeArrowheads="1"/>
              </p:cNvSpPr>
              <p:nvPr/>
            </p:nvSpPr>
            <p:spPr bwMode="auto">
              <a:xfrm>
                <a:off x="0" y="2615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3" name="Line 859"/>
              <p:cNvSpPr>
                <a:spLocks noChangeShapeType="1"/>
              </p:cNvSpPr>
              <p:nvPr/>
            </p:nvSpPr>
            <p:spPr bwMode="auto">
              <a:xfrm>
                <a:off x="0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4" name="Line 860"/>
              <p:cNvSpPr>
                <a:spLocks noChangeShapeType="1"/>
              </p:cNvSpPr>
              <p:nvPr/>
            </p:nvSpPr>
            <p:spPr bwMode="auto">
              <a:xfrm>
                <a:off x="0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5" name="Rectangle 861"/>
              <p:cNvSpPr>
                <a:spLocks noChangeArrowheads="1"/>
              </p:cNvSpPr>
              <p:nvPr/>
            </p:nvSpPr>
            <p:spPr bwMode="auto">
              <a:xfrm>
                <a:off x="6" y="2615"/>
                <a:ext cx="147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6" name="Line 862"/>
              <p:cNvSpPr>
                <a:spLocks noChangeShapeType="1"/>
              </p:cNvSpPr>
              <p:nvPr/>
            </p:nvSpPr>
            <p:spPr bwMode="auto">
              <a:xfrm>
                <a:off x="6" y="2615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7" name="Rectangle 863"/>
              <p:cNvSpPr>
                <a:spLocks noChangeArrowheads="1"/>
              </p:cNvSpPr>
              <p:nvPr/>
            </p:nvSpPr>
            <p:spPr bwMode="auto">
              <a:xfrm>
                <a:off x="1480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8" name="Line 864"/>
              <p:cNvSpPr>
                <a:spLocks noChangeShapeType="1"/>
              </p:cNvSpPr>
              <p:nvPr/>
            </p:nvSpPr>
            <p:spPr bwMode="auto">
              <a:xfrm>
                <a:off x="1480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9" name="Line 865"/>
              <p:cNvSpPr>
                <a:spLocks noChangeShapeType="1"/>
              </p:cNvSpPr>
              <p:nvPr/>
            </p:nvSpPr>
            <p:spPr bwMode="auto">
              <a:xfrm>
                <a:off x="1480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0" name="Rectangle 866"/>
              <p:cNvSpPr>
                <a:spLocks noChangeArrowheads="1"/>
              </p:cNvSpPr>
              <p:nvPr/>
            </p:nvSpPr>
            <p:spPr bwMode="auto">
              <a:xfrm>
                <a:off x="1486" y="2615"/>
                <a:ext cx="539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1" name="Line 867"/>
              <p:cNvSpPr>
                <a:spLocks noChangeShapeType="1"/>
              </p:cNvSpPr>
              <p:nvPr/>
            </p:nvSpPr>
            <p:spPr bwMode="auto">
              <a:xfrm>
                <a:off x="1486" y="2615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2" name="Rectangle 868"/>
              <p:cNvSpPr>
                <a:spLocks noChangeArrowheads="1"/>
              </p:cNvSpPr>
              <p:nvPr/>
            </p:nvSpPr>
            <p:spPr bwMode="auto">
              <a:xfrm>
                <a:off x="2025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3" name="Line 869"/>
              <p:cNvSpPr>
                <a:spLocks noChangeShapeType="1"/>
              </p:cNvSpPr>
              <p:nvPr/>
            </p:nvSpPr>
            <p:spPr bwMode="auto">
              <a:xfrm>
                <a:off x="2025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4" name="Line 870"/>
              <p:cNvSpPr>
                <a:spLocks noChangeShapeType="1"/>
              </p:cNvSpPr>
              <p:nvPr/>
            </p:nvSpPr>
            <p:spPr bwMode="auto">
              <a:xfrm>
                <a:off x="2025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5" name="Rectangle 871"/>
              <p:cNvSpPr>
                <a:spLocks noChangeArrowheads="1"/>
              </p:cNvSpPr>
              <p:nvPr/>
            </p:nvSpPr>
            <p:spPr bwMode="auto">
              <a:xfrm>
                <a:off x="2031" y="2615"/>
                <a:ext cx="48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6" name="Line 872"/>
              <p:cNvSpPr>
                <a:spLocks noChangeShapeType="1"/>
              </p:cNvSpPr>
              <p:nvPr/>
            </p:nvSpPr>
            <p:spPr bwMode="auto">
              <a:xfrm>
                <a:off x="2031" y="2615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7" name="Rectangle 873"/>
              <p:cNvSpPr>
                <a:spLocks noChangeArrowheads="1"/>
              </p:cNvSpPr>
              <p:nvPr/>
            </p:nvSpPr>
            <p:spPr bwMode="auto">
              <a:xfrm>
                <a:off x="2516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8" name="Line 874"/>
              <p:cNvSpPr>
                <a:spLocks noChangeShapeType="1"/>
              </p:cNvSpPr>
              <p:nvPr/>
            </p:nvSpPr>
            <p:spPr bwMode="auto">
              <a:xfrm>
                <a:off x="2516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9" name="Line 875"/>
              <p:cNvSpPr>
                <a:spLocks noChangeShapeType="1"/>
              </p:cNvSpPr>
              <p:nvPr/>
            </p:nvSpPr>
            <p:spPr bwMode="auto">
              <a:xfrm>
                <a:off x="2516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0" name="Rectangle 876"/>
              <p:cNvSpPr>
                <a:spLocks noChangeArrowheads="1"/>
              </p:cNvSpPr>
              <p:nvPr/>
            </p:nvSpPr>
            <p:spPr bwMode="auto">
              <a:xfrm>
                <a:off x="2522" y="261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1" name="Line 877"/>
              <p:cNvSpPr>
                <a:spLocks noChangeShapeType="1"/>
              </p:cNvSpPr>
              <p:nvPr/>
            </p:nvSpPr>
            <p:spPr bwMode="auto">
              <a:xfrm>
                <a:off x="2522" y="261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2" name="Rectangle 878"/>
              <p:cNvSpPr>
                <a:spLocks noChangeArrowheads="1"/>
              </p:cNvSpPr>
              <p:nvPr/>
            </p:nvSpPr>
            <p:spPr bwMode="auto">
              <a:xfrm>
                <a:off x="3116" y="2615"/>
                <a:ext cx="5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3" name="Line 879"/>
              <p:cNvSpPr>
                <a:spLocks noChangeShapeType="1"/>
              </p:cNvSpPr>
              <p:nvPr/>
            </p:nvSpPr>
            <p:spPr bwMode="auto">
              <a:xfrm>
                <a:off x="3116" y="26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4" name="Line 880"/>
              <p:cNvSpPr>
                <a:spLocks noChangeShapeType="1"/>
              </p:cNvSpPr>
              <p:nvPr/>
            </p:nvSpPr>
            <p:spPr bwMode="auto">
              <a:xfrm>
                <a:off x="3116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5" name="Rectangle 881"/>
              <p:cNvSpPr>
                <a:spLocks noChangeArrowheads="1"/>
              </p:cNvSpPr>
              <p:nvPr/>
            </p:nvSpPr>
            <p:spPr bwMode="auto">
              <a:xfrm>
                <a:off x="3121" y="2615"/>
                <a:ext cx="594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6" name="Line 882"/>
              <p:cNvSpPr>
                <a:spLocks noChangeShapeType="1"/>
              </p:cNvSpPr>
              <p:nvPr/>
            </p:nvSpPr>
            <p:spPr bwMode="auto">
              <a:xfrm>
                <a:off x="3121" y="2615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7" name="Rectangle 883"/>
              <p:cNvSpPr>
                <a:spLocks noChangeArrowheads="1"/>
              </p:cNvSpPr>
              <p:nvPr/>
            </p:nvSpPr>
            <p:spPr bwMode="auto">
              <a:xfrm>
                <a:off x="3715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8" name="Line 884"/>
              <p:cNvSpPr>
                <a:spLocks noChangeShapeType="1"/>
              </p:cNvSpPr>
              <p:nvPr/>
            </p:nvSpPr>
            <p:spPr bwMode="auto">
              <a:xfrm>
                <a:off x="3715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9" name="Line 885"/>
              <p:cNvSpPr>
                <a:spLocks noChangeShapeType="1"/>
              </p:cNvSpPr>
              <p:nvPr/>
            </p:nvSpPr>
            <p:spPr bwMode="auto">
              <a:xfrm>
                <a:off x="3715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0" name="Rectangle 886"/>
              <p:cNvSpPr>
                <a:spLocks noChangeArrowheads="1"/>
              </p:cNvSpPr>
              <p:nvPr/>
            </p:nvSpPr>
            <p:spPr bwMode="auto">
              <a:xfrm>
                <a:off x="3721" y="261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1" name="Line 887"/>
              <p:cNvSpPr>
                <a:spLocks noChangeShapeType="1"/>
              </p:cNvSpPr>
              <p:nvPr/>
            </p:nvSpPr>
            <p:spPr bwMode="auto">
              <a:xfrm>
                <a:off x="3721" y="261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2" name="Rectangle 888"/>
              <p:cNvSpPr>
                <a:spLocks noChangeArrowheads="1"/>
              </p:cNvSpPr>
              <p:nvPr/>
            </p:nvSpPr>
            <p:spPr bwMode="auto">
              <a:xfrm>
                <a:off x="4478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3" name="Line 889"/>
              <p:cNvSpPr>
                <a:spLocks noChangeShapeType="1"/>
              </p:cNvSpPr>
              <p:nvPr/>
            </p:nvSpPr>
            <p:spPr bwMode="auto">
              <a:xfrm>
                <a:off x="4478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4" name="Line 890"/>
              <p:cNvSpPr>
                <a:spLocks noChangeShapeType="1"/>
              </p:cNvSpPr>
              <p:nvPr/>
            </p:nvSpPr>
            <p:spPr bwMode="auto">
              <a:xfrm>
                <a:off x="4478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5" name="Rectangle 891"/>
              <p:cNvSpPr>
                <a:spLocks noChangeArrowheads="1"/>
              </p:cNvSpPr>
              <p:nvPr/>
            </p:nvSpPr>
            <p:spPr bwMode="auto">
              <a:xfrm>
                <a:off x="4484" y="2615"/>
                <a:ext cx="757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6" name="Line 892"/>
              <p:cNvSpPr>
                <a:spLocks noChangeShapeType="1"/>
              </p:cNvSpPr>
              <p:nvPr/>
            </p:nvSpPr>
            <p:spPr bwMode="auto">
              <a:xfrm>
                <a:off x="4484" y="2615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7" name="Rectangle 893"/>
              <p:cNvSpPr>
                <a:spLocks noChangeArrowheads="1"/>
              </p:cNvSpPr>
              <p:nvPr/>
            </p:nvSpPr>
            <p:spPr bwMode="auto">
              <a:xfrm>
                <a:off x="5241" y="2615"/>
                <a:ext cx="6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8" name="Line 894"/>
              <p:cNvSpPr>
                <a:spLocks noChangeShapeType="1"/>
              </p:cNvSpPr>
              <p:nvPr/>
            </p:nvSpPr>
            <p:spPr bwMode="auto">
              <a:xfrm>
                <a:off x="5241" y="2615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9" name="Line 895"/>
              <p:cNvSpPr>
                <a:spLocks noChangeShapeType="1"/>
              </p:cNvSpPr>
              <p:nvPr/>
            </p:nvSpPr>
            <p:spPr bwMode="auto">
              <a:xfrm>
                <a:off x="5241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0" name="Rectangle 896"/>
              <p:cNvSpPr>
                <a:spLocks noChangeArrowheads="1"/>
              </p:cNvSpPr>
              <p:nvPr/>
            </p:nvSpPr>
            <p:spPr bwMode="auto">
              <a:xfrm>
                <a:off x="5247" y="2615"/>
                <a:ext cx="422" cy="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1" name="Line 897"/>
              <p:cNvSpPr>
                <a:spLocks noChangeShapeType="1"/>
              </p:cNvSpPr>
              <p:nvPr/>
            </p:nvSpPr>
            <p:spPr bwMode="auto">
              <a:xfrm>
                <a:off x="5247" y="2615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2" name="Rectangle 898"/>
              <p:cNvSpPr>
                <a:spLocks noChangeArrowheads="1"/>
              </p:cNvSpPr>
              <p:nvPr/>
            </p:nvSpPr>
            <p:spPr bwMode="auto">
              <a:xfrm>
                <a:off x="5669" y="261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3" name="Line 899"/>
              <p:cNvSpPr>
                <a:spLocks noChangeShapeType="1"/>
              </p:cNvSpPr>
              <p:nvPr/>
            </p:nvSpPr>
            <p:spPr bwMode="auto">
              <a:xfrm>
                <a:off x="5669" y="26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4" name="Line 900"/>
              <p:cNvSpPr>
                <a:spLocks noChangeShapeType="1"/>
              </p:cNvSpPr>
              <p:nvPr/>
            </p:nvSpPr>
            <p:spPr bwMode="auto">
              <a:xfrm>
                <a:off x="5669" y="2615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5" name="Rectangle 901"/>
              <p:cNvSpPr>
                <a:spLocks noChangeArrowheads="1"/>
              </p:cNvSpPr>
              <p:nvPr/>
            </p:nvSpPr>
            <p:spPr bwMode="auto">
              <a:xfrm>
                <a:off x="0" y="2621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6" name="Line 902"/>
              <p:cNvSpPr>
                <a:spLocks noChangeShapeType="1"/>
              </p:cNvSpPr>
              <p:nvPr/>
            </p:nvSpPr>
            <p:spPr bwMode="auto">
              <a:xfrm>
                <a:off x="0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7" name="Rectangle 903"/>
              <p:cNvSpPr>
                <a:spLocks noChangeArrowheads="1"/>
              </p:cNvSpPr>
              <p:nvPr/>
            </p:nvSpPr>
            <p:spPr bwMode="auto">
              <a:xfrm>
                <a:off x="1480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8" name="Line 904"/>
              <p:cNvSpPr>
                <a:spLocks noChangeShapeType="1"/>
              </p:cNvSpPr>
              <p:nvPr/>
            </p:nvSpPr>
            <p:spPr bwMode="auto">
              <a:xfrm>
                <a:off x="1480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9" name="Rectangle 905"/>
              <p:cNvSpPr>
                <a:spLocks noChangeArrowheads="1"/>
              </p:cNvSpPr>
              <p:nvPr/>
            </p:nvSpPr>
            <p:spPr bwMode="auto">
              <a:xfrm>
                <a:off x="2025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0" name="Line 906"/>
              <p:cNvSpPr>
                <a:spLocks noChangeShapeType="1"/>
              </p:cNvSpPr>
              <p:nvPr/>
            </p:nvSpPr>
            <p:spPr bwMode="auto">
              <a:xfrm>
                <a:off x="2025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1" name="Rectangle 907"/>
              <p:cNvSpPr>
                <a:spLocks noChangeArrowheads="1"/>
              </p:cNvSpPr>
              <p:nvPr/>
            </p:nvSpPr>
            <p:spPr bwMode="auto">
              <a:xfrm>
                <a:off x="2516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2" name="Line 908"/>
              <p:cNvSpPr>
                <a:spLocks noChangeShapeType="1"/>
              </p:cNvSpPr>
              <p:nvPr/>
            </p:nvSpPr>
            <p:spPr bwMode="auto">
              <a:xfrm>
                <a:off x="2516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3" name="Rectangle 909"/>
              <p:cNvSpPr>
                <a:spLocks noChangeArrowheads="1"/>
              </p:cNvSpPr>
              <p:nvPr/>
            </p:nvSpPr>
            <p:spPr bwMode="auto">
              <a:xfrm>
                <a:off x="3116" y="2621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4" name="Line 910"/>
              <p:cNvSpPr>
                <a:spLocks noChangeShapeType="1"/>
              </p:cNvSpPr>
              <p:nvPr/>
            </p:nvSpPr>
            <p:spPr bwMode="auto">
              <a:xfrm>
                <a:off x="3116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5" name="Rectangle 911"/>
              <p:cNvSpPr>
                <a:spLocks noChangeArrowheads="1"/>
              </p:cNvSpPr>
              <p:nvPr/>
            </p:nvSpPr>
            <p:spPr bwMode="auto">
              <a:xfrm>
                <a:off x="3715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6" name="Line 912"/>
              <p:cNvSpPr>
                <a:spLocks noChangeShapeType="1"/>
              </p:cNvSpPr>
              <p:nvPr/>
            </p:nvSpPr>
            <p:spPr bwMode="auto">
              <a:xfrm>
                <a:off x="3715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7" name="Rectangle 913"/>
              <p:cNvSpPr>
                <a:spLocks noChangeArrowheads="1"/>
              </p:cNvSpPr>
              <p:nvPr/>
            </p:nvSpPr>
            <p:spPr bwMode="auto">
              <a:xfrm>
                <a:off x="4478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8" name="Line 914"/>
              <p:cNvSpPr>
                <a:spLocks noChangeShapeType="1"/>
              </p:cNvSpPr>
              <p:nvPr/>
            </p:nvSpPr>
            <p:spPr bwMode="auto">
              <a:xfrm>
                <a:off x="4478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9" name="Rectangle 915"/>
              <p:cNvSpPr>
                <a:spLocks noChangeArrowheads="1"/>
              </p:cNvSpPr>
              <p:nvPr/>
            </p:nvSpPr>
            <p:spPr bwMode="auto">
              <a:xfrm>
                <a:off x="5241" y="2621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0" name="Line 916"/>
              <p:cNvSpPr>
                <a:spLocks noChangeShapeType="1"/>
              </p:cNvSpPr>
              <p:nvPr/>
            </p:nvSpPr>
            <p:spPr bwMode="auto">
              <a:xfrm>
                <a:off x="5241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1" name="Rectangle 917"/>
              <p:cNvSpPr>
                <a:spLocks noChangeArrowheads="1"/>
              </p:cNvSpPr>
              <p:nvPr/>
            </p:nvSpPr>
            <p:spPr bwMode="auto">
              <a:xfrm>
                <a:off x="5669" y="2621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2" name="Line 918"/>
              <p:cNvSpPr>
                <a:spLocks noChangeShapeType="1"/>
              </p:cNvSpPr>
              <p:nvPr/>
            </p:nvSpPr>
            <p:spPr bwMode="auto">
              <a:xfrm>
                <a:off x="5669" y="2621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3" name="Rectangle 919"/>
              <p:cNvSpPr>
                <a:spLocks noChangeArrowheads="1"/>
              </p:cNvSpPr>
              <p:nvPr/>
            </p:nvSpPr>
            <p:spPr bwMode="auto">
              <a:xfrm>
                <a:off x="12" y="2782"/>
                <a:ext cx="339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High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4" name="Rectangle 920"/>
              <p:cNvSpPr>
                <a:spLocks noChangeArrowheads="1"/>
              </p:cNvSpPr>
              <p:nvPr/>
            </p:nvSpPr>
            <p:spPr bwMode="auto">
              <a:xfrm>
                <a:off x="285" y="2782"/>
                <a:ext cx="106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Throughput Cluster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5" name="Rectangle 921"/>
              <p:cNvSpPr>
                <a:spLocks noChangeArrowheads="1"/>
              </p:cNvSpPr>
              <p:nvPr/>
            </p:nvSpPr>
            <p:spPr bwMode="auto">
              <a:xfrm>
                <a:off x="1236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6" name="Rectangle 922"/>
              <p:cNvSpPr>
                <a:spLocks noChangeArrowheads="1"/>
              </p:cNvSpPr>
              <p:nvPr/>
            </p:nvSpPr>
            <p:spPr bwMode="auto">
              <a:xfrm>
                <a:off x="1683" y="278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192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7" name="Rectangle 923"/>
              <p:cNvSpPr>
                <a:spLocks noChangeArrowheads="1"/>
              </p:cNvSpPr>
              <p:nvPr/>
            </p:nvSpPr>
            <p:spPr bwMode="auto">
              <a:xfrm>
                <a:off x="1865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8" name="Rectangle 924"/>
              <p:cNvSpPr>
                <a:spLocks noChangeArrowheads="1"/>
              </p:cNvSpPr>
              <p:nvPr/>
            </p:nvSpPr>
            <p:spPr bwMode="auto">
              <a:xfrm>
                <a:off x="2228" y="278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384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" name="Rectangle 925"/>
              <p:cNvSpPr>
                <a:spLocks noChangeArrowheads="1"/>
              </p:cNvSpPr>
              <p:nvPr/>
            </p:nvSpPr>
            <p:spPr bwMode="auto">
              <a:xfrm>
                <a:off x="2410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0" name="Rectangle 926"/>
              <p:cNvSpPr>
                <a:spLocks noChangeArrowheads="1"/>
              </p:cNvSpPr>
              <p:nvPr/>
            </p:nvSpPr>
            <p:spPr bwMode="auto">
              <a:xfrm>
                <a:off x="2895" y="2782"/>
                <a:ext cx="116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4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1" name="Rectangle 927"/>
              <p:cNvSpPr>
                <a:spLocks noChangeArrowheads="1"/>
              </p:cNvSpPr>
              <p:nvPr/>
            </p:nvSpPr>
            <p:spPr bwMode="auto">
              <a:xfrm>
                <a:off x="2955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2" name="Rectangle 928"/>
              <p:cNvSpPr>
                <a:spLocks noChangeArrowheads="1"/>
              </p:cNvSpPr>
              <p:nvPr/>
            </p:nvSpPr>
            <p:spPr bwMode="auto">
              <a:xfrm>
                <a:off x="3373" y="2782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192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3" name="Rectangle 929"/>
              <p:cNvSpPr>
                <a:spLocks noChangeArrowheads="1"/>
              </p:cNvSpPr>
              <p:nvPr/>
            </p:nvSpPr>
            <p:spPr bwMode="auto">
              <a:xfrm>
                <a:off x="3555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4" name="Rectangle 930"/>
              <p:cNvSpPr>
                <a:spLocks noChangeArrowheads="1"/>
              </p:cNvSpPr>
              <p:nvPr/>
            </p:nvSpPr>
            <p:spPr bwMode="auto">
              <a:xfrm>
                <a:off x="4154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5" name="Rectangle 931"/>
              <p:cNvSpPr>
                <a:spLocks noChangeArrowheads="1"/>
              </p:cNvSpPr>
              <p:nvPr/>
            </p:nvSpPr>
            <p:spPr bwMode="auto">
              <a:xfrm>
                <a:off x="4863" y="2782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6" name="Rectangle 932"/>
              <p:cNvSpPr>
                <a:spLocks noChangeArrowheads="1"/>
              </p:cNvSpPr>
              <p:nvPr/>
            </p:nvSpPr>
            <p:spPr bwMode="auto">
              <a:xfrm>
                <a:off x="5381" y="2776"/>
                <a:ext cx="21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PU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7" name="Rectangle 933"/>
              <p:cNvSpPr>
                <a:spLocks noChangeArrowheads="1"/>
              </p:cNvSpPr>
              <p:nvPr/>
            </p:nvSpPr>
            <p:spPr bwMode="auto">
              <a:xfrm>
                <a:off x="5536" y="2776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8" name="Rectangle 934"/>
              <p:cNvSpPr>
                <a:spLocks noChangeArrowheads="1"/>
              </p:cNvSpPr>
              <p:nvPr/>
            </p:nvSpPr>
            <p:spPr bwMode="auto">
              <a:xfrm>
                <a:off x="0" y="276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9" name="Line 935"/>
              <p:cNvSpPr>
                <a:spLocks noChangeShapeType="1"/>
              </p:cNvSpPr>
              <p:nvPr/>
            </p:nvSpPr>
            <p:spPr bwMode="auto">
              <a:xfrm>
                <a:off x="0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0" name="Line 936"/>
              <p:cNvSpPr>
                <a:spLocks noChangeShapeType="1"/>
              </p:cNvSpPr>
              <p:nvPr/>
            </p:nvSpPr>
            <p:spPr bwMode="auto">
              <a:xfrm>
                <a:off x="0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1" name="Rectangle 937"/>
              <p:cNvSpPr>
                <a:spLocks noChangeArrowheads="1"/>
              </p:cNvSpPr>
              <p:nvPr/>
            </p:nvSpPr>
            <p:spPr bwMode="auto">
              <a:xfrm>
                <a:off x="6" y="2767"/>
                <a:ext cx="147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2" name="Line 938"/>
              <p:cNvSpPr>
                <a:spLocks noChangeShapeType="1"/>
              </p:cNvSpPr>
              <p:nvPr/>
            </p:nvSpPr>
            <p:spPr bwMode="auto">
              <a:xfrm>
                <a:off x="6" y="2767"/>
                <a:ext cx="147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3" name="Rectangle 939"/>
              <p:cNvSpPr>
                <a:spLocks noChangeArrowheads="1"/>
              </p:cNvSpPr>
              <p:nvPr/>
            </p:nvSpPr>
            <p:spPr bwMode="auto">
              <a:xfrm>
                <a:off x="1480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4" name="Line 940"/>
              <p:cNvSpPr>
                <a:spLocks noChangeShapeType="1"/>
              </p:cNvSpPr>
              <p:nvPr/>
            </p:nvSpPr>
            <p:spPr bwMode="auto">
              <a:xfrm>
                <a:off x="1480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5" name="Line 941"/>
              <p:cNvSpPr>
                <a:spLocks noChangeShapeType="1"/>
              </p:cNvSpPr>
              <p:nvPr/>
            </p:nvSpPr>
            <p:spPr bwMode="auto">
              <a:xfrm>
                <a:off x="1480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6" name="Rectangle 942"/>
              <p:cNvSpPr>
                <a:spLocks noChangeArrowheads="1"/>
              </p:cNvSpPr>
              <p:nvPr/>
            </p:nvSpPr>
            <p:spPr bwMode="auto">
              <a:xfrm>
                <a:off x="1486" y="2767"/>
                <a:ext cx="539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7" name="Line 943"/>
              <p:cNvSpPr>
                <a:spLocks noChangeShapeType="1"/>
              </p:cNvSpPr>
              <p:nvPr/>
            </p:nvSpPr>
            <p:spPr bwMode="auto">
              <a:xfrm>
                <a:off x="1486" y="2767"/>
                <a:ext cx="539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8" name="Rectangle 944"/>
              <p:cNvSpPr>
                <a:spLocks noChangeArrowheads="1"/>
              </p:cNvSpPr>
              <p:nvPr/>
            </p:nvSpPr>
            <p:spPr bwMode="auto">
              <a:xfrm>
                <a:off x="2025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9" name="Line 945"/>
              <p:cNvSpPr>
                <a:spLocks noChangeShapeType="1"/>
              </p:cNvSpPr>
              <p:nvPr/>
            </p:nvSpPr>
            <p:spPr bwMode="auto">
              <a:xfrm>
                <a:off x="2025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0" name="Line 946"/>
              <p:cNvSpPr>
                <a:spLocks noChangeShapeType="1"/>
              </p:cNvSpPr>
              <p:nvPr/>
            </p:nvSpPr>
            <p:spPr bwMode="auto">
              <a:xfrm>
                <a:off x="2025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1" name="Rectangle 947"/>
              <p:cNvSpPr>
                <a:spLocks noChangeArrowheads="1"/>
              </p:cNvSpPr>
              <p:nvPr/>
            </p:nvSpPr>
            <p:spPr bwMode="auto">
              <a:xfrm>
                <a:off x="2031" y="2767"/>
                <a:ext cx="48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2" name="Line 948"/>
              <p:cNvSpPr>
                <a:spLocks noChangeShapeType="1"/>
              </p:cNvSpPr>
              <p:nvPr/>
            </p:nvSpPr>
            <p:spPr bwMode="auto">
              <a:xfrm>
                <a:off x="2031" y="2767"/>
                <a:ext cx="48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3" name="Rectangle 949"/>
              <p:cNvSpPr>
                <a:spLocks noChangeArrowheads="1"/>
              </p:cNvSpPr>
              <p:nvPr/>
            </p:nvSpPr>
            <p:spPr bwMode="auto">
              <a:xfrm>
                <a:off x="2516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4" name="Line 950"/>
              <p:cNvSpPr>
                <a:spLocks noChangeShapeType="1"/>
              </p:cNvSpPr>
              <p:nvPr/>
            </p:nvSpPr>
            <p:spPr bwMode="auto">
              <a:xfrm>
                <a:off x="2516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5" name="Line 951"/>
              <p:cNvSpPr>
                <a:spLocks noChangeShapeType="1"/>
              </p:cNvSpPr>
              <p:nvPr/>
            </p:nvSpPr>
            <p:spPr bwMode="auto">
              <a:xfrm>
                <a:off x="2516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6" name="Rectangle 952"/>
              <p:cNvSpPr>
                <a:spLocks noChangeArrowheads="1"/>
              </p:cNvSpPr>
              <p:nvPr/>
            </p:nvSpPr>
            <p:spPr bwMode="auto">
              <a:xfrm>
                <a:off x="2522" y="276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7" name="Line 953"/>
              <p:cNvSpPr>
                <a:spLocks noChangeShapeType="1"/>
              </p:cNvSpPr>
              <p:nvPr/>
            </p:nvSpPr>
            <p:spPr bwMode="auto">
              <a:xfrm>
                <a:off x="2522" y="276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8" name="Rectangle 954"/>
              <p:cNvSpPr>
                <a:spLocks noChangeArrowheads="1"/>
              </p:cNvSpPr>
              <p:nvPr/>
            </p:nvSpPr>
            <p:spPr bwMode="auto">
              <a:xfrm>
                <a:off x="3116" y="2767"/>
                <a:ext cx="5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9" name="Line 955"/>
              <p:cNvSpPr>
                <a:spLocks noChangeShapeType="1"/>
              </p:cNvSpPr>
              <p:nvPr/>
            </p:nvSpPr>
            <p:spPr bwMode="auto">
              <a:xfrm>
                <a:off x="3116" y="2767"/>
                <a:ext cx="5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0" name="Line 956"/>
              <p:cNvSpPr>
                <a:spLocks noChangeShapeType="1"/>
              </p:cNvSpPr>
              <p:nvPr/>
            </p:nvSpPr>
            <p:spPr bwMode="auto">
              <a:xfrm>
                <a:off x="3116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1" name="Rectangle 957"/>
              <p:cNvSpPr>
                <a:spLocks noChangeArrowheads="1"/>
              </p:cNvSpPr>
              <p:nvPr/>
            </p:nvSpPr>
            <p:spPr bwMode="auto">
              <a:xfrm>
                <a:off x="3121" y="2767"/>
                <a:ext cx="594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2" name="Line 958"/>
              <p:cNvSpPr>
                <a:spLocks noChangeShapeType="1"/>
              </p:cNvSpPr>
              <p:nvPr/>
            </p:nvSpPr>
            <p:spPr bwMode="auto">
              <a:xfrm>
                <a:off x="3121" y="2767"/>
                <a:ext cx="594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3" name="Rectangle 959"/>
              <p:cNvSpPr>
                <a:spLocks noChangeArrowheads="1"/>
              </p:cNvSpPr>
              <p:nvPr/>
            </p:nvSpPr>
            <p:spPr bwMode="auto">
              <a:xfrm>
                <a:off x="3715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4" name="Line 960"/>
              <p:cNvSpPr>
                <a:spLocks noChangeShapeType="1"/>
              </p:cNvSpPr>
              <p:nvPr/>
            </p:nvSpPr>
            <p:spPr bwMode="auto">
              <a:xfrm>
                <a:off x="3715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5" name="Line 961"/>
              <p:cNvSpPr>
                <a:spLocks noChangeShapeType="1"/>
              </p:cNvSpPr>
              <p:nvPr/>
            </p:nvSpPr>
            <p:spPr bwMode="auto">
              <a:xfrm>
                <a:off x="3715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6" name="Rectangle 962"/>
              <p:cNvSpPr>
                <a:spLocks noChangeArrowheads="1"/>
              </p:cNvSpPr>
              <p:nvPr/>
            </p:nvSpPr>
            <p:spPr bwMode="auto">
              <a:xfrm>
                <a:off x="3721" y="276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7" name="Line 963"/>
              <p:cNvSpPr>
                <a:spLocks noChangeShapeType="1"/>
              </p:cNvSpPr>
              <p:nvPr/>
            </p:nvSpPr>
            <p:spPr bwMode="auto">
              <a:xfrm>
                <a:off x="3721" y="276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8" name="Rectangle 964"/>
              <p:cNvSpPr>
                <a:spLocks noChangeArrowheads="1"/>
              </p:cNvSpPr>
              <p:nvPr/>
            </p:nvSpPr>
            <p:spPr bwMode="auto">
              <a:xfrm>
                <a:off x="4478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9" name="Line 965"/>
              <p:cNvSpPr>
                <a:spLocks noChangeShapeType="1"/>
              </p:cNvSpPr>
              <p:nvPr/>
            </p:nvSpPr>
            <p:spPr bwMode="auto">
              <a:xfrm>
                <a:off x="4478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0" name="Line 966"/>
              <p:cNvSpPr>
                <a:spLocks noChangeShapeType="1"/>
              </p:cNvSpPr>
              <p:nvPr/>
            </p:nvSpPr>
            <p:spPr bwMode="auto">
              <a:xfrm>
                <a:off x="4478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1" name="Rectangle 967"/>
              <p:cNvSpPr>
                <a:spLocks noChangeArrowheads="1"/>
              </p:cNvSpPr>
              <p:nvPr/>
            </p:nvSpPr>
            <p:spPr bwMode="auto">
              <a:xfrm>
                <a:off x="4484" y="2767"/>
                <a:ext cx="757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2" name="Line 968"/>
              <p:cNvSpPr>
                <a:spLocks noChangeShapeType="1"/>
              </p:cNvSpPr>
              <p:nvPr/>
            </p:nvSpPr>
            <p:spPr bwMode="auto">
              <a:xfrm>
                <a:off x="4484" y="2767"/>
                <a:ext cx="757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3" name="Rectangle 969"/>
              <p:cNvSpPr>
                <a:spLocks noChangeArrowheads="1"/>
              </p:cNvSpPr>
              <p:nvPr/>
            </p:nvSpPr>
            <p:spPr bwMode="auto">
              <a:xfrm>
                <a:off x="5241" y="2767"/>
                <a:ext cx="6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4" name="Line 970"/>
              <p:cNvSpPr>
                <a:spLocks noChangeShapeType="1"/>
              </p:cNvSpPr>
              <p:nvPr/>
            </p:nvSpPr>
            <p:spPr bwMode="auto">
              <a:xfrm>
                <a:off x="5241" y="2767"/>
                <a:ext cx="6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5" name="Line 971"/>
              <p:cNvSpPr>
                <a:spLocks noChangeShapeType="1"/>
              </p:cNvSpPr>
              <p:nvPr/>
            </p:nvSpPr>
            <p:spPr bwMode="auto">
              <a:xfrm>
                <a:off x="5241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6" name="Rectangle 972"/>
              <p:cNvSpPr>
                <a:spLocks noChangeArrowheads="1"/>
              </p:cNvSpPr>
              <p:nvPr/>
            </p:nvSpPr>
            <p:spPr bwMode="auto">
              <a:xfrm>
                <a:off x="5247" y="2767"/>
                <a:ext cx="422" cy="5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7" name="Line 973"/>
              <p:cNvSpPr>
                <a:spLocks noChangeShapeType="1"/>
              </p:cNvSpPr>
              <p:nvPr/>
            </p:nvSpPr>
            <p:spPr bwMode="auto">
              <a:xfrm>
                <a:off x="5247" y="2767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8" name="Rectangle 974"/>
              <p:cNvSpPr>
                <a:spLocks noChangeArrowheads="1"/>
              </p:cNvSpPr>
              <p:nvPr/>
            </p:nvSpPr>
            <p:spPr bwMode="auto">
              <a:xfrm>
                <a:off x="5669" y="276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9" name="Line 975"/>
              <p:cNvSpPr>
                <a:spLocks noChangeShapeType="1"/>
              </p:cNvSpPr>
              <p:nvPr/>
            </p:nvSpPr>
            <p:spPr bwMode="auto">
              <a:xfrm>
                <a:off x="5669" y="276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0" name="Line 976"/>
              <p:cNvSpPr>
                <a:spLocks noChangeShapeType="1"/>
              </p:cNvSpPr>
              <p:nvPr/>
            </p:nvSpPr>
            <p:spPr bwMode="auto">
              <a:xfrm>
                <a:off x="5669" y="276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1" name="Rectangle 977"/>
              <p:cNvSpPr>
                <a:spLocks noChangeArrowheads="1"/>
              </p:cNvSpPr>
              <p:nvPr/>
            </p:nvSpPr>
            <p:spPr bwMode="auto">
              <a:xfrm>
                <a:off x="0" y="2772"/>
                <a:ext cx="6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2" name="Line 978"/>
              <p:cNvSpPr>
                <a:spLocks noChangeShapeType="1"/>
              </p:cNvSpPr>
              <p:nvPr/>
            </p:nvSpPr>
            <p:spPr bwMode="auto">
              <a:xfrm>
                <a:off x="0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3" name="Rectangle 979"/>
              <p:cNvSpPr>
                <a:spLocks noChangeArrowheads="1"/>
              </p:cNvSpPr>
              <p:nvPr/>
            </p:nvSpPr>
            <p:spPr bwMode="auto">
              <a:xfrm>
                <a:off x="1480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4" name="Line 980"/>
              <p:cNvSpPr>
                <a:spLocks noChangeShapeType="1"/>
              </p:cNvSpPr>
              <p:nvPr/>
            </p:nvSpPr>
            <p:spPr bwMode="auto">
              <a:xfrm>
                <a:off x="1480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5" name="Rectangle 981"/>
              <p:cNvSpPr>
                <a:spLocks noChangeArrowheads="1"/>
              </p:cNvSpPr>
              <p:nvPr/>
            </p:nvSpPr>
            <p:spPr bwMode="auto">
              <a:xfrm>
                <a:off x="2025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6" name="Line 982"/>
              <p:cNvSpPr>
                <a:spLocks noChangeShapeType="1"/>
              </p:cNvSpPr>
              <p:nvPr/>
            </p:nvSpPr>
            <p:spPr bwMode="auto">
              <a:xfrm>
                <a:off x="2025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7" name="Rectangle 983"/>
              <p:cNvSpPr>
                <a:spLocks noChangeArrowheads="1"/>
              </p:cNvSpPr>
              <p:nvPr/>
            </p:nvSpPr>
            <p:spPr bwMode="auto">
              <a:xfrm>
                <a:off x="2516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8" name="Line 984"/>
              <p:cNvSpPr>
                <a:spLocks noChangeShapeType="1"/>
              </p:cNvSpPr>
              <p:nvPr/>
            </p:nvSpPr>
            <p:spPr bwMode="auto">
              <a:xfrm>
                <a:off x="2516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9" name="Rectangle 985"/>
              <p:cNvSpPr>
                <a:spLocks noChangeArrowheads="1"/>
              </p:cNvSpPr>
              <p:nvPr/>
            </p:nvSpPr>
            <p:spPr bwMode="auto">
              <a:xfrm>
                <a:off x="3116" y="2772"/>
                <a:ext cx="5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0" name="Line 986"/>
              <p:cNvSpPr>
                <a:spLocks noChangeShapeType="1"/>
              </p:cNvSpPr>
              <p:nvPr/>
            </p:nvSpPr>
            <p:spPr bwMode="auto">
              <a:xfrm>
                <a:off x="3116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1" name="Rectangle 987"/>
              <p:cNvSpPr>
                <a:spLocks noChangeArrowheads="1"/>
              </p:cNvSpPr>
              <p:nvPr/>
            </p:nvSpPr>
            <p:spPr bwMode="auto">
              <a:xfrm>
                <a:off x="3715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2" name="Line 988"/>
              <p:cNvSpPr>
                <a:spLocks noChangeShapeType="1"/>
              </p:cNvSpPr>
              <p:nvPr/>
            </p:nvSpPr>
            <p:spPr bwMode="auto">
              <a:xfrm>
                <a:off x="3715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3" name="Rectangle 989"/>
              <p:cNvSpPr>
                <a:spLocks noChangeArrowheads="1"/>
              </p:cNvSpPr>
              <p:nvPr/>
            </p:nvSpPr>
            <p:spPr bwMode="auto">
              <a:xfrm>
                <a:off x="4478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4" name="Line 990"/>
              <p:cNvSpPr>
                <a:spLocks noChangeShapeType="1"/>
              </p:cNvSpPr>
              <p:nvPr/>
            </p:nvSpPr>
            <p:spPr bwMode="auto">
              <a:xfrm>
                <a:off x="4478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5" name="Rectangle 991"/>
              <p:cNvSpPr>
                <a:spLocks noChangeArrowheads="1"/>
              </p:cNvSpPr>
              <p:nvPr/>
            </p:nvSpPr>
            <p:spPr bwMode="auto">
              <a:xfrm>
                <a:off x="5241" y="2772"/>
                <a:ext cx="6" cy="146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6" name="Line 992"/>
              <p:cNvSpPr>
                <a:spLocks noChangeShapeType="1"/>
              </p:cNvSpPr>
              <p:nvPr/>
            </p:nvSpPr>
            <p:spPr bwMode="auto">
              <a:xfrm>
                <a:off x="5241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7" name="Rectangle 993"/>
              <p:cNvSpPr>
                <a:spLocks noChangeArrowheads="1"/>
              </p:cNvSpPr>
              <p:nvPr/>
            </p:nvSpPr>
            <p:spPr bwMode="auto">
              <a:xfrm>
                <a:off x="5669" y="2772"/>
                <a:ext cx="5" cy="1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8" name="Line 994"/>
              <p:cNvSpPr>
                <a:spLocks noChangeShapeType="1"/>
              </p:cNvSpPr>
              <p:nvPr/>
            </p:nvSpPr>
            <p:spPr bwMode="auto">
              <a:xfrm>
                <a:off x="5669" y="2772"/>
                <a:ext cx="1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9" name="Rectangle 995"/>
              <p:cNvSpPr>
                <a:spLocks noChangeArrowheads="1"/>
              </p:cNvSpPr>
              <p:nvPr/>
            </p:nvSpPr>
            <p:spPr bwMode="auto">
              <a:xfrm>
                <a:off x="12" y="2934"/>
                <a:ext cx="49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i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Subtotal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0" name="Rectangle 996"/>
              <p:cNvSpPr>
                <a:spLocks noChangeArrowheads="1"/>
              </p:cNvSpPr>
              <p:nvPr/>
            </p:nvSpPr>
            <p:spPr bwMode="auto">
              <a:xfrm>
                <a:off x="429" y="2935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i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1" name="Rectangle 997"/>
              <p:cNvSpPr>
                <a:spLocks noChangeArrowheads="1"/>
              </p:cNvSpPr>
              <p:nvPr/>
            </p:nvSpPr>
            <p:spPr bwMode="auto">
              <a:xfrm>
                <a:off x="1683" y="2933"/>
                <a:ext cx="24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552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2" name="Rectangle 998"/>
              <p:cNvSpPr>
                <a:spLocks noChangeArrowheads="1"/>
              </p:cNvSpPr>
              <p:nvPr/>
            </p:nvSpPr>
            <p:spPr bwMode="auto">
              <a:xfrm>
                <a:off x="1865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3" name="Rectangle 999"/>
              <p:cNvSpPr>
                <a:spLocks noChangeArrowheads="1"/>
              </p:cNvSpPr>
              <p:nvPr/>
            </p:nvSpPr>
            <p:spPr bwMode="auto">
              <a:xfrm>
                <a:off x="2168" y="293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2080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4" name="Rectangle 1000"/>
              <p:cNvSpPr>
                <a:spLocks noChangeArrowheads="1"/>
              </p:cNvSpPr>
              <p:nvPr/>
            </p:nvSpPr>
            <p:spPr bwMode="auto">
              <a:xfrm>
                <a:off x="2410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5" name="Rectangle 1001"/>
              <p:cNvSpPr>
                <a:spLocks noChangeArrowheads="1"/>
              </p:cNvSpPr>
              <p:nvPr/>
            </p:nvSpPr>
            <p:spPr bwMode="auto">
              <a:xfrm>
                <a:off x="2834" y="2933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21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6" name="Rectangle 1002"/>
              <p:cNvSpPr>
                <a:spLocks noChangeArrowheads="1"/>
              </p:cNvSpPr>
              <p:nvPr/>
            </p:nvSpPr>
            <p:spPr bwMode="auto">
              <a:xfrm>
                <a:off x="2955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7" name="Rectangle 1003"/>
              <p:cNvSpPr>
                <a:spLocks noChangeArrowheads="1"/>
              </p:cNvSpPr>
              <p:nvPr/>
            </p:nvSpPr>
            <p:spPr bwMode="auto">
              <a:xfrm>
                <a:off x="3313" y="2933"/>
                <a:ext cx="307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3328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8" name="Rectangle 1004"/>
              <p:cNvSpPr>
                <a:spLocks noChangeArrowheads="1"/>
              </p:cNvSpPr>
              <p:nvPr/>
            </p:nvSpPr>
            <p:spPr bwMode="auto">
              <a:xfrm>
                <a:off x="3555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9" name="Rectangle 1005"/>
              <p:cNvSpPr>
                <a:spLocks noChangeArrowheads="1"/>
              </p:cNvSpPr>
              <p:nvPr/>
            </p:nvSpPr>
            <p:spPr bwMode="auto">
              <a:xfrm>
                <a:off x="4033" y="2933"/>
                <a:ext cx="18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10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0" name="Rectangle 1006"/>
              <p:cNvSpPr>
                <a:spLocks noChangeArrowheads="1"/>
              </p:cNvSpPr>
              <p:nvPr/>
            </p:nvSpPr>
            <p:spPr bwMode="auto">
              <a:xfrm>
                <a:off x="4154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1" name="Rectangle 1007"/>
              <p:cNvSpPr>
                <a:spLocks noChangeArrowheads="1"/>
              </p:cNvSpPr>
              <p:nvPr/>
            </p:nvSpPr>
            <p:spPr bwMode="auto">
              <a:xfrm>
                <a:off x="4863" y="2933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2" name="Rectangle 1008"/>
              <p:cNvSpPr>
                <a:spLocks noChangeArrowheads="1"/>
              </p:cNvSpPr>
              <p:nvPr/>
            </p:nvSpPr>
            <p:spPr bwMode="auto">
              <a:xfrm>
                <a:off x="5458" y="2928"/>
                <a:ext cx="84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34" name="Rectangle 1010"/>
            <p:cNvSpPr>
              <a:spLocks noChangeArrowheads="1"/>
            </p:cNvSpPr>
            <p:nvPr/>
          </p:nvSpPr>
          <p:spPr bwMode="auto">
            <a:xfrm>
              <a:off x="0" y="2918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5" name="Line 1011"/>
            <p:cNvSpPr>
              <a:spLocks noChangeShapeType="1"/>
            </p:cNvSpPr>
            <p:nvPr/>
          </p:nvSpPr>
          <p:spPr bwMode="auto">
            <a:xfrm>
              <a:off x="0" y="2918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6" name="Line 1012"/>
            <p:cNvSpPr>
              <a:spLocks noChangeShapeType="1"/>
            </p:cNvSpPr>
            <p:nvPr/>
          </p:nvSpPr>
          <p:spPr bwMode="auto">
            <a:xfrm>
              <a:off x="0" y="291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7" name="Rectangle 1013"/>
            <p:cNvSpPr>
              <a:spLocks noChangeArrowheads="1"/>
            </p:cNvSpPr>
            <p:nvPr/>
          </p:nvSpPr>
          <p:spPr bwMode="auto">
            <a:xfrm>
              <a:off x="6" y="2918"/>
              <a:ext cx="1474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8" name="Line 1014"/>
            <p:cNvSpPr>
              <a:spLocks noChangeShapeType="1"/>
            </p:cNvSpPr>
            <p:nvPr/>
          </p:nvSpPr>
          <p:spPr bwMode="auto">
            <a:xfrm>
              <a:off x="6" y="2918"/>
              <a:ext cx="1474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9" name="Rectangle 1015"/>
            <p:cNvSpPr>
              <a:spLocks noChangeArrowheads="1"/>
            </p:cNvSpPr>
            <p:nvPr/>
          </p:nvSpPr>
          <p:spPr bwMode="auto">
            <a:xfrm>
              <a:off x="1480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0" name="Line 1016"/>
            <p:cNvSpPr>
              <a:spLocks noChangeShapeType="1"/>
            </p:cNvSpPr>
            <p:nvPr/>
          </p:nvSpPr>
          <p:spPr bwMode="auto">
            <a:xfrm>
              <a:off x="1480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1" name="Line 1017"/>
            <p:cNvSpPr>
              <a:spLocks noChangeShapeType="1"/>
            </p:cNvSpPr>
            <p:nvPr/>
          </p:nvSpPr>
          <p:spPr bwMode="auto">
            <a:xfrm>
              <a:off x="1480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2" name="Rectangle 1018"/>
            <p:cNvSpPr>
              <a:spLocks noChangeArrowheads="1"/>
            </p:cNvSpPr>
            <p:nvPr/>
          </p:nvSpPr>
          <p:spPr bwMode="auto">
            <a:xfrm>
              <a:off x="1486" y="2918"/>
              <a:ext cx="539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3" name="Line 1019"/>
            <p:cNvSpPr>
              <a:spLocks noChangeShapeType="1"/>
            </p:cNvSpPr>
            <p:nvPr/>
          </p:nvSpPr>
          <p:spPr bwMode="auto">
            <a:xfrm>
              <a:off x="1486" y="2918"/>
              <a:ext cx="539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4" name="Rectangle 1020"/>
            <p:cNvSpPr>
              <a:spLocks noChangeArrowheads="1"/>
            </p:cNvSpPr>
            <p:nvPr/>
          </p:nvSpPr>
          <p:spPr bwMode="auto">
            <a:xfrm>
              <a:off x="2025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5" name="Line 1021"/>
            <p:cNvSpPr>
              <a:spLocks noChangeShapeType="1"/>
            </p:cNvSpPr>
            <p:nvPr/>
          </p:nvSpPr>
          <p:spPr bwMode="auto">
            <a:xfrm>
              <a:off x="2025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6" name="Line 1022"/>
            <p:cNvSpPr>
              <a:spLocks noChangeShapeType="1"/>
            </p:cNvSpPr>
            <p:nvPr/>
          </p:nvSpPr>
          <p:spPr bwMode="auto">
            <a:xfrm>
              <a:off x="2025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7" name="Rectangle 1023"/>
            <p:cNvSpPr>
              <a:spLocks noChangeArrowheads="1"/>
            </p:cNvSpPr>
            <p:nvPr/>
          </p:nvSpPr>
          <p:spPr bwMode="auto">
            <a:xfrm>
              <a:off x="2031" y="2918"/>
              <a:ext cx="485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8" name="Line 1024"/>
            <p:cNvSpPr>
              <a:spLocks noChangeShapeType="1"/>
            </p:cNvSpPr>
            <p:nvPr/>
          </p:nvSpPr>
          <p:spPr bwMode="auto">
            <a:xfrm>
              <a:off x="2031" y="2918"/>
              <a:ext cx="485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9" name="Rectangle 1025"/>
            <p:cNvSpPr>
              <a:spLocks noChangeArrowheads="1"/>
            </p:cNvSpPr>
            <p:nvPr/>
          </p:nvSpPr>
          <p:spPr bwMode="auto">
            <a:xfrm>
              <a:off x="2516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0" name="Line 1026"/>
            <p:cNvSpPr>
              <a:spLocks noChangeShapeType="1"/>
            </p:cNvSpPr>
            <p:nvPr/>
          </p:nvSpPr>
          <p:spPr bwMode="auto">
            <a:xfrm>
              <a:off x="2516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1" name="Line 1027"/>
            <p:cNvSpPr>
              <a:spLocks noChangeShapeType="1"/>
            </p:cNvSpPr>
            <p:nvPr/>
          </p:nvSpPr>
          <p:spPr bwMode="auto">
            <a:xfrm>
              <a:off x="2516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2" name="Rectangle 1028"/>
            <p:cNvSpPr>
              <a:spLocks noChangeArrowheads="1"/>
            </p:cNvSpPr>
            <p:nvPr/>
          </p:nvSpPr>
          <p:spPr bwMode="auto">
            <a:xfrm>
              <a:off x="2522" y="2918"/>
              <a:ext cx="594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3" name="Line 1029"/>
            <p:cNvSpPr>
              <a:spLocks noChangeShapeType="1"/>
            </p:cNvSpPr>
            <p:nvPr/>
          </p:nvSpPr>
          <p:spPr bwMode="auto">
            <a:xfrm>
              <a:off x="2522" y="2918"/>
              <a:ext cx="594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4" name="Rectangle 1030"/>
            <p:cNvSpPr>
              <a:spLocks noChangeArrowheads="1"/>
            </p:cNvSpPr>
            <p:nvPr/>
          </p:nvSpPr>
          <p:spPr bwMode="auto">
            <a:xfrm>
              <a:off x="3116" y="2918"/>
              <a:ext cx="5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5" name="Line 1031"/>
            <p:cNvSpPr>
              <a:spLocks noChangeShapeType="1"/>
            </p:cNvSpPr>
            <p:nvPr/>
          </p:nvSpPr>
          <p:spPr bwMode="auto">
            <a:xfrm>
              <a:off x="3116" y="2918"/>
              <a:ext cx="5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6" name="Line 1032"/>
            <p:cNvSpPr>
              <a:spLocks noChangeShapeType="1"/>
            </p:cNvSpPr>
            <p:nvPr/>
          </p:nvSpPr>
          <p:spPr bwMode="auto">
            <a:xfrm>
              <a:off x="3116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7" name="Rectangle 1033"/>
            <p:cNvSpPr>
              <a:spLocks noChangeArrowheads="1"/>
            </p:cNvSpPr>
            <p:nvPr/>
          </p:nvSpPr>
          <p:spPr bwMode="auto">
            <a:xfrm>
              <a:off x="3121" y="2918"/>
              <a:ext cx="594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8" name="Line 1034"/>
            <p:cNvSpPr>
              <a:spLocks noChangeShapeType="1"/>
            </p:cNvSpPr>
            <p:nvPr/>
          </p:nvSpPr>
          <p:spPr bwMode="auto">
            <a:xfrm>
              <a:off x="3121" y="2918"/>
              <a:ext cx="594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9" name="Rectangle 1035"/>
            <p:cNvSpPr>
              <a:spLocks noChangeArrowheads="1"/>
            </p:cNvSpPr>
            <p:nvPr/>
          </p:nvSpPr>
          <p:spPr bwMode="auto">
            <a:xfrm>
              <a:off x="3715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0" name="Line 1036"/>
            <p:cNvSpPr>
              <a:spLocks noChangeShapeType="1"/>
            </p:cNvSpPr>
            <p:nvPr/>
          </p:nvSpPr>
          <p:spPr bwMode="auto">
            <a:xfrm>
              <a:off x="3715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1" name="Line 1037"/>
            <p:cNvSpPr>
              <a:spLocks noChangeShapeType="1"/>
            </p:cNvSpPr>
            <p:nvPr/>
          </p:nvSpPr>
          <p:spPr bwMode="auto">
            <a:xfrm>
              <a:off x="3715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2" name="Rectangle 1038"/>
            <p:cNvSpPr>
              <a:spLocks noChangeArrowheads="1"/>
            </p:cNvSpPr>
            <p:nvPr/>
          </p:nvSpPr>
          <p:spPr bwMode="auto">
            <a:xfrm>
              <a:off x="3721" y="2918"/>
              <a:ext cx="757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3" name="Line 1039"/>
            <p:cNvSpPr>
              <a:spLocks noChangeShapeType="1"/>
            </p:cNvSpPr>
            <p:nvPr/>
          </p:nvSpPr>
          <p:spPr bwMode="auto">
            <a:xfrm>
              <a:off x="3721" y="2918"/>
              <a:ext cx="757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4" name="Rectangle 1040"/>
            <p:cNvSpPr>
              <a:spLocks noChangeArrowheads="1"/>
            </p:cNvSpPr>
            <p:nvPr/>
          </p:nvSpPr>
          <p:spPr bwMode="auto">
            <a:xfrm>
              <a:off x="4478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5" name="Line 1041"/>
            <p:cNvSpPr>
              <a:spLocks noChangeShapeType="1"/>
            </p:cNvSpPr>
            <p:nvPr/>
          </p:nvSpPr>
          <p:spPr bwMode="auto">
            <a:xfrm>
              <a:off x="4478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6" name="Line 1042"/>
            <p:cNvSpPr>
              <a:spLocks noChangeShapeType="1"/>
            </p:cNvSpPr>
            <p:nvPr/>
          </p:nvSpPr>
          <p:spPr bwMode="auto">
            <a:xfrm>
              <a:off x="4478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7" name="Rectangle 1043"/>
            <p:cNvSpPr>
              <a:spLocks noChangeArrowheads="1"/>
            </p:cNvSpPr>
            <p:nvPr/>
          </p:nvSpPr>
          <p:spPr bwMode="auto">
            <a:xfrm>
              <a:off x="4484" y="2918"/>
              <a:ext cx="757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8" name="Line 1044"/>
            <p:cNvSpPr>
              <a:spLocks noChangeShapeType="1"/>
            </p:cNvSpPr>
            <p:nvPr/>
          </p:nvSpPr>
          <p:spPr bwMode="auto">
            <a:xfrm>
              <a:off x="4484" y="2918"/>
              <a:ext cx="757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9" name="Rectangle 1045"/>
            <p:cNvSpPr>
              <a:spLocks noChangeArrowheads="1"/>
            </p:cNvSpPr>
            <p:nvPr/>
          </p:nvSpPr>
          <p:spPr bwMode="auto">
            <a:xfrm>
              <a:off x="5241" y="2918"/>
              <a:ext cx="6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0" name="Line 1046"/>
            <p:cNvSpPr>
              <a:spLocks noChangeShapeType="1"/>
            </p:cNvSpPr>
            <p:nvPr/>
          </p:nvSpPr>
          <p:spPr bwMode="auto">
            <a:xfrm>
              <a:off x="5241" y="2918"/>
              <a:ext cx="6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1" name="Line 1047"/>
            <p:cNvSpPr>
              <a:spLocks noChangeShapeType="1"/>
            </p:cNvSpPr>
            <p:nvPr/>
          </p:nvSpPr>
          <p:spPr bwMode="auto">
            <a:xfrm>
              <a:off x="5241" y="2918"/>
              <a:ext cx="1" cy="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2" name="Rectangle 1048"/>
            <p:cNvSpPr>
              <a:spLocks noChangeArrowheads="1"/>
            </p:cNvSpPr>
            <p:nvPr/>
          </p:nvSpPr>
          <p:spPr bwMode="auto">
            <a:xfrm>
              <a:off x="5247" y="2918"/>
              <a:ext cx="422" cy="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3" name="Line 1049"/>
            <p:cNvSpPr>
              <a:spLocks noChangeShapeType="1"/>
            </p:cNvSpPr>
            <p:nvPr/>
          </p:nvSpPr>
          <p:spPr bwMode="auto">
            <a:xfrm>
              <a:off x="5247" y="2918"/>
              <a:ext cx="422" cy="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4" name="Rectangle 1050"/>
            <p:cNvSpPr>
              <a:spLocks noChangeArrowheads="1"/>
            </p:cNvSpPr>
            <p:nvPr/>
          </p:nvSpPr>
          <p:spPr bwMode="auto">
            <a:xfrm>
              <a:off x="5669" y="2918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5" name="Line 1051"/>
            <p:cNvSpPr>
              <a:spLocks noChangeShapeType="1"/>
            </p:cNvSpPr>
            <p:nvPr/>
          </p:nvSpPr>
          <p:spPr bwMode="auto">
            <a:xfrm>
              <a:off x="5669" y="2918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6" name="Line 1052"/>
            <p:cNvSpPr>
              <a:spLocks noChangeShapeType="1"/>
            </p:cNvSpPr>
            <p:nvPr/>
          </p:nvSpPr>
          <p:spPr bwMode="auto">
            <a:xfrm>
              <a:off x="5669" y="291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7" name="Rectangle 1053"/>
            <p:cNvSpPr>
              <a:spLocks noChangeArrowheads="1"/>
            </p:cNvSpPr>
            <p:nvPr/>
          </p:nvSpPr>
          <p:spPr bwMode="auto">
            <a:xfrm>
              <a:off x="0" y="2924"/>
              <a:ext cx="6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8" name="Line 1054"/>
            <p:cNvSpPr>
              <a:spLocks noChangeShapeType="1"/>
            </p:cNvSpPr>
            <p:nvPr/>
          </p:nvSpPr>
          <p:spPr bwMode="auto">
            <a:xfrm>
              <a:off x="0" y="2924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9" name="Rectangle 1055"/>
            <p:cNvSpPr>
              <a:spLocks noChangeArrowheads="1"/>
            </p:cNvSpPr>
            <p:nvPr/>
          </p:nvSpPr>
          <p:spPr bwMode="auto">
            <a:xfrm>
              <a:off x="1480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0" name="Line 1056"/>
            <p:cNvSpPr>
              <a:spLocks noChangeShapeType="1"/>
            </p:cNvSpPr>
            <p:nvPr/>
          </p:nvSpPr>
          <p:spPr bwMode="auto">
            <a:xfrm>
              <a:off x="1480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1" name="Rectangle 1057"/>
            <p:cNvSpPr>
              <a:spLocks noChangeArrowheads="1"/>
            </p:cNvSpPr>
            <p:nvPr/>
          </p:nvSpPr>
          <p:spPr bwMode="auto">
            <a:xfrm>
              <a:off x="2025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2" name="Line 1058"/>
            <p:cNvSpPr>
              <a:spLocks noChangeShapeType="1"/>
            </p:cNvSpPr>
            <p:nvPr/>
          </p:nvSpPr>
          <p:spPr bwMode="auto">
            <a:xfrm>
              <a:off x="2025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3" name="Rectangle 1059"/>
            <p:cNvSpPr>
              <a:spLocks noChangeArrowheads="1"/>
            </p:cNvSpPr>
            <p:nvPr/>
          </p:nvSpPr>
          <p:spPr bwMode="auto">
            <a:xfrm>
              <a:off x="2516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4" name="Line 1060"/>
            <p:cNvSpPr>
              <a:spLocks noChangeShapeType="1"/>
            </p:cNvSpPr>
            <p:nvPr/>
          </p:nvSpPr>
          <p:spPr bwMode="auto">
            <a:xfrm>
              <a:off x="2516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5" name="Rectangle 1061"/>
            <p:cNvSpPr>
              <a:spLocks noChangeArrowheads="1"/>
            </p:cNvSpPr>
            <p:nvPr/>
          </p:nvSpPr>
          <p:spPr bwMode="auto">
            <a:xfrm>
              <a:off x="3116" y="2924"/>
              <a:ext cx="5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6" name="Line 1062"/>
            <p:cNvSpPr>
              <a:spLocks noChangeShapeType="1"/>
            </p:cNvSpPr>
            <p:nvPr/>
          </p:nvSpPr>
          <p:spPr bwMode="auto">
            <a:xfrm>
              <a:off x="3116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7" name="Rectangle 1063"/>
            <p:cNvSpPr>
              <a:spLocks noChangeArrowheads="1"/>
            </p:cNvSpPr>
            <p:nvPr/>
          </p:nvSpPr>
          <p:spPr bwMode="auto">
            <a:xfrm>
              <a:off x="3715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8" name="Line 1064"/>
            <p:cNvSpPr>
              <a:spLocks noChangeShapeType="1"/>
            </p:cNvSpPr>
            <p:nvPr/>
          </p:nvSpPr>
          <p:spPr bwMode="auto">
            <a:xfrm>
              <a:off x="3715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9" name="Rectangle 1065"/>
            <p:cNvSpPr>
              <a:spLocks noChangeArrowheads="1"/>
            </p:cNvSpPr>
            <p:nvPr/>
          </p:nvSpPr>
          <p:spPr bwMode="auto">
            <a:xfrm>
              <a:off x="4478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0" name="Line 1066"/>
            <p:cNvSpPr>
              <a:spLocks noChangeShapeType="1"/>
            </p:cNvSpPr>
            <p:nvPr/>
          </p:nvSpPr>
          <p:spPr bwMode="auto">
            <a:xfrm>
              <a:off x="4478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1" name="Rectangle 1067"/>
            <p:cNvSpPr>
              <a:spLocks noChangeArrowheads="1"/>
            </p:cNvSpPr>
            <p:nvPr/>
          </p:nvSpPr>
          <p:spPr bwMode="auto">
            <a:xfrm>
              <a:off x="5241" y="2924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2" name="Line 1068"/>
            <p:cNvSpPr>
              <a:spLocks noChangeShapeType="1"/>
            </p:cNvSpPr>
            <p:nvPr/>
          </p:nvSpPr>
          <p:spPr bwMode="auto">
            <a:xfrm>
              <a:off x="5241" y="2924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3" name="Rectangle 1069"/>
            <p:cNvSpPr>
              <a:spLocks noChangeArrowheads="1"/>
            </p:cNvSpPr>
            <p:nvPr/>
          </p:nvSpPr>
          <p:spPr bwMode="auto">
            <a:xfrm>
              <a:off x="5669" y="2924"/>
              <a:ext cx="5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4" name="Line 1070"/>
            <p:cNvSpPr>
              <a:spLocks noChangeShapeType="1"/>
            </p:cNvSpPr>
            <p:nvPr/>
          </p:nvSpPr>
          <p:spPr bwMode="auto">
            <a:xfrm>
              <a:off x="5669" y="2924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5" name="Rectangle 1071"/>
            <p:cNvSpPr>
              <a:spLocks noChangeArrowheads="1"/>
            </p:cNvSpPr>
            <p:nvPr/>
          </p:nvSpPr>
          <p:spPr bwMode="auto">
            <a:xfrm>
              <a:off x="12" y="3086"/>
              <a:ext cx="33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Total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1072"/>
            <p:cNvSpPr>
              <a:spLocks noChangeArrowheads="1"/>
            </p:cNvSpPr>
            <p:nvPr/>
          </p:nvSpPr>
          <p:spPr bwMode="auto">
            <a:xfrm>
              <a:off x="274" y="3086"/>
              <a:ext cx="8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1073"/>
            <p:cNvSpPr>
              <a:spLocks noChangeArrowheads="1"/>
            </p:cNvSpPr>
            <p:nvPr/>
          </p:nvSpPr>
          <p:spPr bwMode="auto">
            <a:xfrm>
              <a:off x="1623" y="3085"/>
              <a:ext cx="3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1336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1074"/>
            <p:cNvSpPr>
              <a:spLocks noChangeArrowheads="1"/>
            </p:cNvSpPr>
            <p:nvPr/>
          </p:nvSpPr>
          <p:spPr bwMode="auto">
            <a:xfrm>
              <a:off x="1865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1075"/>
            <p:cNvSpPr>
              <a:spLocks noChangeArrowheads="1"/>
            </p:cNvSpPr>
            <p:nvPr/>
          </p:nvSpPr>
          <p:spPr bwMode="auto">
            <a:xfrm>
              <a:off x="2168" y="3085"/>
              <a:ext cx="3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5600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1076"/>
            <p:cNvSpPr>
              <a:spLocks noChangeArrowheads="1"/>
            </p:cNvSpPr>
            <p:nvPr/>
          </p:nvSpPr>
          <p:spPr bwMode="auto">
            <a:xfrm>
              <a:off x="2410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1077"/>
            <p:cNvSpPr>
              <a:spLocks noChangeArrowheads="1"/>
            </p:cNvSpPr>
            <p:nvPr/>
          </p:nvSpPr>
          <p:spPr bwMode="auto">
            <a:xfrm>
              <a:off x="2834" y="3085"/>
              <a:ext cx="18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58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1078"/>
            <p:cNvSpPr>
              <a:spLocks noChangeArrowheads="1"/>
            </p:cNvSpPr>
            <p:nvPr/>
          </p:nvSpPr>
          <p:spPr bwMode="auto">
            <a:xfrm>
              <a:off x="2955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1079"/>
            <p:cNvSpPr>
              <a:spLocks noChangeArrowheads="1"/>
            </p:cNvSpPr>
            <p:nvPr/>
          </p:nvSpPr>
          <p:spPr bwMode="auto">
            <a:xfrm>
              <a:off x="3251" y="3085"/>
              <a:ext cx="3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10560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1080"/>
            <p:cNvSpPr>
              <a:spLocks noChangeArrowheads="1"/>
            </p:cNvSpPr>
            <p:nvPr/>
          </p:nvSpPr>
          <p:spPr bwMode="auto">
            <a:xfrm>
              <a:off x="3555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1081"/>
            <p:cNvSpPr>
              <a:spLocks noChangeArrowheads="1"/>
            </p:cNvSpPr>
            <p:nvPr/>
          </p:nvSpPr>
          <p:spPr bwMode="auto">
            <a:xfrm>
              <a:off x="3972" y="3085"/>
              <a:ext cx="24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552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1082"/>
            <p:cNvSpPr>
              <a:spLocks noChangeArrowheads="1"/>
            </p:cNvSpPr>
            <p:nvPr/>
          </p:nvSpPr>
          <p:spPr bwMode="auto">
            <a:xfrm>
              <a:off x="4154" y="3085"/>
              <a:ext cx="8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1083"/>
            <p:cNvSpPr>
              <a:spLocks noChangeArrowheads="1"/>
            </p:cNvSpPr>
            <p:nvPr/>
          </p:nvSpPr>
          <p:spPr bwMode="auto">
            <a:xfrm>
              <a:off x="4863" y="3085"/>
              <a:ext cx="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1084"/>
            <p:cNvSpPr>
              <a:spLocks noChangeArrowheads="1"/>
            </p:cNvSpPr>
            <p:nvPr/>
          </p:nvSpPr>
          <p:spPr bwMode="auto">
            <a:xfrm>
              <a:off x="5458" y="3079"/>
              <a:ext cx="8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1085"/>
            <p:cNvSpPr>
              <a:spLocks noChangeArrowheads="1"/>
            </p:cNvSpPr>
            <p:nvPr/>
          </p:nvSpPr>
          <p:spPr bwMode="auto">
            <a:xfrm>
              <a:off x="0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0" name="Line 1086"/>
            <p:cNvSpPr>
              <a:spLocks noChangeShapeType="1"/>
            </p:cNvSpPr>
            <p:nvPr/>
          </p:nvSpPr>
          <p:spPr bwMode="auto">
            <a:xfrm>
              <a:off x="0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1" name="Line 1087"/>
            <p:cNvSpPr>
              <a:spLocks noChangeShapeType="1"/>
            </p:cNvSpPr>
            <p:nvPr/>
          </p:nvSpPr>
          <p:spPr bwMode="auto">
            <a:xfrm>
              <a:off x="0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2" name="Rectangle 1088"/>
            <p:cNvSpPr>
              <a:spLocks noChangeArrowheads="1"/>
            </p:cNvSpPr>
            <p:nvPr/>
          </p:nvSpPr>
          <p:spPr bwMode="auto">
            <a:xfrm>
              <a:off x="6" y="3070"/>
              <a:ext cx="147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3" name="Line 1089"/>
            <p:cNvSpPr>
              <a:spLocks noChangeShapeType="1"/>
            </p:cNvSpPr>
            <p:nvPr/>
          </p:nvSpPr>
          <p:spPr bwMode="auto">
            <a:xfrm>
              <a:off x="6" y="3070"/>
              <a:ext cx="1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4" name="Rectangle 1090"/>
            <p:cNvSpPr>
              <a:spLocks noChangeArrowheads="1"/>
            </p:cNvSpPr>
            <p:nvPr/>
          </p:nvSpPr>
          <p:spPr bwMode="auto">
            <a:xfrm>
              <a:off x="1480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5" name="Line 1091"/>
            <p:cNvSpPr>
              <a:spLocks noChangeShapeType="1"/>
            </p:cNvSpPr>
            <p:nvPr/>
          </p:nvSpPr>
          <p:spPr bwMode="auto">
            <a:xfrm>
              <a:off x="1480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6" name="Line 1092"/>
            <p:cNvSpPr>
              <a:spLocks noChangeShapeType="1"/>
            </p:cNvSpPr>
            <p:nvPr/>
          </p:nvSpPr>
          <p:spPr bwMode="auto">
            <a:xfrm>
              <a:off x="1480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7" name="Rectangle 1093"/>
            <p:cNvSpPr>
              <a:spLocks noChangeArrowheads="1"/>
            </p:cNvSpPr>
            <p:nvPr/>
          </p:nvSpPr>
          <p:spPr bwMode="auto">
            <a:xfrm>
              <a:off x="1486" y="3070"/>
              <a:ext cx="539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8" name="Line 1094"/>
            <p:cNvSpPr>
              <a:spLocks noChangeShapeType="1"/>
            </p:cNvSpPr>
            <p:nvPr/>
          </p:nvSpPr>
          <p:spPr bwMode="auto">
            <a:xfrm>
              <a:off x="1486" y="3070"/>
              <a:ext cx="5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9" name="Rectangle 1095"/>
            <p:cNvSpPr>
              <a:spLocks noChangeArrowheads="1"/>
            </p:cNvSpPr>
            <p:nvPr/>
          </p:nvSpPr>
          <p:spPr bwMode="auto">
            <a:xfrm>
              <a:off x="2025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0" name="Line 1096"/>
            <p:cNvSpPr>
              <a:spLocks noChangeShapeType="1"/>
            </p:cNvSpPr>
            <p:nvPr/>
          </p:nvSpPr>
          <p:spPr bwMode="auto">
            <a:xfrm>
              <a:off x="2025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1" name="Line 1097"/>
            <p:cNvSpPr>
              <a:spLocks noChangeShapeType="1"/>
            </p:cNvSpPr>
            <p:nvPr/>
          </p:nvSpPr>
          <p:spPr bwMode="auto">
            <a:xfrm>
              <a:off x="2025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2" name="Rectangle 1098"/>
            <p:cNvSpPr>
              <a:spLocks noChangeArrowheads="1"/>
            </p:cNvSpPr>
            <p:nvPr/>
          </p:nvSpPr>
          <p:spPr bwMode="auto">
            <a:xfrm>
              <a:off x="2031" y="3070"/>
              <a:ext cx="48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3" name="Line 1099"/>
            <p:cNvSpPr>
              <a:spLocks noChangeShapeType="1"/>
            </p:cNvSpPr>
            <p:nvPr/>
          </p:nvSpPr>
          <p:spPr bwMode="auto">
            <a:xfrm>
              <a:off x="2031" y="3070"/>
              <a:ext cx="4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4" name="Rectangle 1100"/>
            <p:cNvSpPr>
              <a:spLocks noChangeArrowheads="1"/>
            </p:cNvSpPr>
            <p:nvPr/>
          </p:nvSpPr>
          <p:spPr bwMode="auto">
            <a:xfrm>
              <a:off x="2516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5" name="Line 1101"/>
            <p:cNvSpPr>
              <a:spLocks noChangeShapeType="1"/>
            </p:cNvSpPr>
            <p:nvPr/>
          </p:nvSpPr>
          <p:spPr bwMode="auto">
            <a:xfrm>
              <a:off x="2516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6" name="Line 1102"/>
            <p:cNvSpPr>
              <a:spLocks noChangeShapeType="1"/>
            </p:cNvSpPr>
            <p:nvPr/>
          </p:nvSpPr>
          <p:spPr bwMode="auto">
            <a:xfrm>
              <a:off x="2516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7" name="Rectangle 1103"/>
            <p:cNvSpPr>
              <a:spLocks noChangeArrowheads="1"/>
            </p:cNvSpPr>
            <p:nvPr/>
          </p:nvSpPr>
          <p:spPr bwMode="auto">
            <a:xfrm>
              <a:off x="2522" y="3070"/>
              <a:ext cx="59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8" name="Line 1104"/>
            <p:cNvSpPr>
              <a:spLocks noChangeShapeType="1"/>
            </p:cNvSpPr>
            <p:nvPr/>
          </p:nvSpPr>
          <p:spPr bwMode="auto">
            <a:xfrm>
              <a:off x="2522" y="3070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9" name="Rectangle 1105"/>
            <p:cNvSpPr>
              <a:spLocks noChangeArrowheads="1"/>
            </p:cNvSpPr>
            <p:nvPr/>
          </p:nvSpPr>
          <p:spPr bwMode="auto">
            <a:xfrm>
              <a:off x="3116" y="3070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" name="Line 1106"/>
            <p:cNvSpPr>
              <a:spLocks noChangeShapeType="1"/>
            </p:cNvSpPr>
            <p:nvPr/>
          </p:nvSpPr>
          <p:spPr bwMode="auto">
            <a:xfrm>
              <a:off x="3116" y="307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1" name="Line 1107"/>
            <p:cNvSpPr>
              <a:spLocks noChangeShapeType="1"/>
            </p:cNvSpPr>
            <p:nvPr/>
          </p:nvSpPr>
          <p:spPr bwMode="auto">
            <a:xfrm>
              <a:off x="3116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2" name="Rectangle 1108"/>
            <p:cNvSpPr>
              <a:spLocks noChangeArrowheads="1"/>
            </p:cNvSpPr>
            <p:nvPr/>
          </p:nvSpPr>
          <p:spPr bwMode="auto">
            <a:xfrm>
              <a:off x="3121" y="3070"/>
              <a:ext cx="59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3" name="Line 1109"/>
            <p:cNvSpPr>
              <a:spLocks noChangeShapeType="1"/>
            </p:cNvSpPr>
            <p:nvPr/>
          </p:nvSpPr>
          <p:spPr bwMode="auto">
            <a:xfrm>
              <a:off x="3121" y="3070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4" name="Rectangle 1110"/>
            <p:cNvSpPr>
              <a:spLocks noChangeArrowheads="1"/>
            </p:cNvSpPr>
            <p:nvPr/>
          </p:nvSpPr>
          <p:spPr bwMode="auto">
            <a:xfrm>
              <a:off x="3715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5" name="Line 1111"/>
            <p:cNvSpPr>
              <a:spLocks noChangeShapeType="1"/>
            </p:cNvSpPr>
            <p:nvPr/>
          </p:nvSpPr>
          <p:spPr bwMode="auto">
            <a:xfrm>
              <a:off x="3715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6" name="Line 1112"/>
            <p:cNvSpPr>
              <a:spLocks noChangeShapeType="1"/>
            </p:cNvSpPr>
            <p:nvPr/>
          </p:nvSpPr>
          <p:spPr bwMode="auto">
            <a:xfrm>
              <a:off x="3715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7" name="Rectangle 1113"/>
            <p:cNvSpPr>
              <a:spLocks noChangeArrowheads="1"/>
            </p:cNvSpPr>
            <p:nvPr/>
          </p:nvSpPr>
          <p:spPr bwMode="auto">
            <a:xfrm>
              <a:off x="3721" y="3070"/>
              <a:ext cx="75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8" name="Line 1114"/>
            <p:cNvSpPr>
              <a:spLocks noChangeShapeType="1"/>
            </p:cNvSpPr>
            <p:nvPr/>
          </p:nvSpPr>
          <p:spPr bwMode="auto">
            <a:xfrm>
              <a:off x="3721" y="3070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9" name="Rectangle 1115"/>
            <p:cNvSpPr>
              <a:spLocks noChangeArrowheads="1"/>
            </p:cNvSpPr>
            <p:nvPr/>
          </p:nvSpPr>
          <p:spPr bwMode="auto">
            <a:xfrm>
              <a:off x="4478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0" name="Line 1116"/>
            <p:cNvSpPr>
              <a:spLocks noChangeShapeType="1"/>
            </p:cNvSpPr>
            <p:nvPr/>
          </p:nvSpPr>
          <p:spPr bwMode="auto">
            <a:xfrm>
              <a:off x="4478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1" name="Line 1117"/>
            <p:cNvSpPr>
              <a:spLocks noChangeShapeType="1"/>
            </p:cNvSpPr>
            <p:nvPr/>
          </p:nvSpPr>
          <p:spPr bwMode="auto">
            <a:xfrm>
              <a:off x="4478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2" name="Rectangle 1118"/>
            <p:cNvSpPr>
              <a:spLocks noChangeArrowheads="1"/>
            </p:cNvSpPr>
            <p:nvPr/>
          </p:nvSpPr>
          <p:spPr bwMode="auto">
            <a:xfrm>
              <a:off x="4484" y="3070"/>
              <a:ext cx="75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3" name="Line 1119"/>
            <p:cNvSpPr>
              <a:spLocks noChangeShapeType="1"/>
            </p:cNvSpPr>
            <p:nvPr/>
          </p:nvSpPr>
          <p:spPr bwMode="auto">
            <a:xfrm>
              <a:off x="4484" y="3070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4" name="Rectangle 1120"/>
            <p:cNvSpPr>
              <a:spLocks noChangeArrowheads="1"/>
            </p:cNvSpPr>
            <p:nvPr/>
          </p:nvSpPr>
          <p:spPr bwMode="auto">
            <a:xfrm>
              <a:off x="5241" y="307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5" name="Line 1121"/>
            <p:cNvSpPr>
              <a:spLocks noChangeShapeType="1"/>
            </p:cNvSpPr>
            <p:nvPr/>
          </p:nvSpPr>
          <p:spPr bwMode="auto">
            <a:xfrm>
              <a:off x="5241" y="3070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6" name="Line 1122"/>
            <p:cNvSpPr>
              <a:spLocks noChangeShapeType="1"/>
            </p:cNvSpPr>
            <p:nvPr/>
          </p:nvSpPr>
          <p:spPr bwMode="auto">
            <a:xfrm>
              <a:off x="5241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7" name="Rectangle 1123"/>
            <p:cNvSpPr>
              <a:spLocks noChangeArrowheads="1"/>
            </p:cNvSpPr>
            <p:nvPr/>
          </p:nvSpPr>
          <p:spPr bwMode="auto">
            <a:xfrm>
              <a:off x="5247" y="3070"/>
              <a:ext cx="42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8" name="Line 1124"/>
            <p:cNvSpPr>
              <a:spLocks noChangeShapeType="1"/>
            </p:cNvSpPr>
            <p:nvPr/>
          </p:nvSpPr>
          <p:spPr bwMode="auto">
            <a:xfrm>
              <a:off x="5247" y="3070"/>
              <a:ext cx="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9" name="Rectangle 1125"/>
            <p:cNvSpPr>
              <a:spLocks noChangeArrowheads="1"/>
            </p:cNvSpPr>
            <p:nvPr/>
          </p:nvSpPr>
          <p:spPr bwMode="auto">
            <a:xfrm>
              <a:off x="5669" y="3070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0" name="Line 1126"/>
            <p:cNvSpPr>
              <a:spLocks noChangeShapeType="1"/>
            </p:cNvSpPr>
            <p:nvPr/>
          </p:nvSpPr>
          <p:spPr bwMode="auto">
            <a:xfrm>
              <a:off x="5669" y="3070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1" name="Line 1127"/>
            <p:cNvSpPr>
              <a:spLocks noChangeShapeType="1"/>
            </p:cNvSpPr>
            <p:nvPr/>
          </p:nvSpPr>
          <p:spPr bwMode="auto">
            <a:xfrm>
              <a:off x="5669" y="3070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2" name="Rectangle 1128"/>
            <p:cNvSpPr>
              <a:spLocks noChangeArrowheads="1"/>
            </p:cNvSpPr>
            <p:nvPr/>
          </p:nvSpPr>
          <p:spPr bwMode="auto">
            <a:xfrm>
              <a:off x="0" y="3076"/>
              <a:ext cx="6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3" name="Line 1129"/>
            <p:cNvSpPr>
              <a:spLocks noChangeShapeType="1"/>
            </p:cNvSpPr>
            <p:nvPr/>
          </p:nvSpPr>
          <p:spPr bwMode="auto">
            <a:xfrm>
              <a:off x="0" y="3076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4" name="Rectangle 1130"/>
            <p:cNvSpPr>
              <a:spLocks noChangeArrowheads="1"/>
            </p:cNvSpPr>
            <p:nvPr/>
          </p:nvSpPr>
          <p:spPr bwMode="auto">
            <a:xfrm>
              <a:off x="0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5" name="Line 1131"/>
            <p:cNvSpPr>
              <a:spLocks noChangeShapeType="1"/>
            </p:cNvSpPr>
            <p:nvPr/>
          </p:nvSpPr>
          <p:spPr bwMode="auto">
            <a:xfrm>
              <a:off x="0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6" name="Line 1132"/>
            <p:cNvSpPr>
              <a:spLocks noChangeShapeType="1"/>
            </p:cNvSpPr>
            <p:nvPr/>
          </p:nvSpPr>
          <p:spPr bwMode="auto">
            <a:xfrm>
              <a:off x="0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7" name="Rectangle 1133"/>
            <p:cNvSpPr>
              <a:spLocks noChangeArrowheads="1"/>
            </p:cNvSpPr>
            <p:nvPr/>
          </p:nvSpPr>
          <p:spPr bwMode="auto">
            <a:xfrm>
              <a:off x="0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8" name="Line 1134"/>
            <p:cNvSpPr>
              <a:spLocks noChangeShapeType="1"/>
            </p:cNvSpPr>
            <p:nvPr/>
          </p:nvSpPr>
          <p:spPr bwMode="auto">
            <a:xfrm>
              <a:off x="0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9" name="Line 1135"/>
            <p:cNvSpPr>
              <a:spLocks noChangeShapeType="1"/>
            </p:cNvSpPr>
            <p:nvPr/>
          </p:nvSpPr>
          <p:spPr bwMode="auto">
            <a:xfrm>
              <a:off x="0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0" name="Rectangle 1136"/>
            <p:cNvSpPr>
              <a:spLocks noChangeArrowheads="1"/>
            </p:cNvSpPr>
            <p:nvPr/>
          </p:nvSpPr>
          <p:spPr bwMode="auto">
            <a:xfrm>
              <a:off x="6" y="3222"/>
              <a:ext cx="1474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1" name="Line 1137"/>
            <p:cNvSpPr>
              <a:spLocks noChangeShapeType="1"/>
            </p:cNvSpPr>
            <p:nvPr/>
          </p:nvSpPr>
          <p:spPr bwMode="auto">
            <a:xfrm>
              <a:off x="6" y="3222"/>
              <a:ext cx="1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2" name="Rectangle 1138"/>
            <p:cNvSpPr>
              <a:spLocks noChangeArrowheads="1"/>
            </p:cNvSpPr>
            <p:nvPr/>
          </p:nvSpPr>
          <p:spPr bwMode="auto">
            <a:xfrm>
              <a:off x="1480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3" name="Line 1139"/>
            <p:cNvSpPr>
              <a:spLocks noChangeShapeType="1"/>
            </p:cNvSpPr>
            <p:nvPr/>
          </p:nvSpPr>
          <p:spPr bwMode="auto">
            <a:xfrm>
              <a:off x="1480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4" name="Rectangle 1140"/>
            <p:cNvSpPr>
              <a:spLocks noChangeArrowheads="1"/>
            </p:cNvSpPr>
            <p:nvPr/>
          </p:nvSpPr>
          <p:spPr bwMode="auto">
            <a:xfrm>
              <a:off x="1480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5" name="Line 1141"/>
            <p:cNvSpPr>
              <a:spLocks noChangeShapeType="1"/>
            </p:cNvSpPr>
            <p:nvPr/>
          </p:nvSpPr>
          <p:spPr bwMode="auto">
            <a:xfrm>
              <a:off x="1480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6" name="Line 1142"/>
            <p:cNvSpPr>
              <a:spLocks noChangeShapeType="1"/>
            </p:cNvSpPr>
            <p:nvPr/>
          </p:nvSpPr>
          <p:spPr bwMode="auto">
            <a:xfrm>
              <a:off x="1480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7" name="Rectangle 1143"/>
            <p:cNvSpPr>
              <a:spLocks noChangeArrowheads="1"/>
            </p:cNvSpPr>
            <p:nvPr/>
          </p:nvSpPr>
          <p:spPr bwMode="auto">
            <a:xfrm>
              <a:off x="1486" y="3222"/>
              <a:ext cx="53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8" name="Line 1144"/>
            <p:cNvSpPr>
              <a:spLocks noChangeShapeType="1"/>
            </p:cNvSpPr>
            <p:nvPr/>
          </p:nvSpPr>
          <p:spPr bwMode="auto">
            <a:xfrm>
              <a:off x="1486" y="3222"/>
              <a:ext cx="5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9" name="Rectangle 1145"/>
            <p:cNvSpPr>
              <a:spLocks noChangeArrowheads="1"/>
            </p:cNvSpPr>
            <p:nvPr/>
          </p:nvSpPr>
          <p:spPr bwMode="auto">
            <a:xfrm>
              <a:off x="2025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0" name="Line 1146"/>
            <p:cNvSpPr>
              <a:spLocks noChangeShapeType="1"/>
            </p:cNvSpPr>
            <p:nvPr/>
          </p:nvSpPr>
          <p:spPr bwMode="auto">
            <a:xfrm>
              <a:off x="2025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1" name="Rectangle 1147"/>
            <p:cNvSpPr>
              <a:spLocks noChangeArrowheads="1"/>
            </p:cNvSpPr>
            <p:nvPr/>
          </p:nvSpPr>
          <p:spPr bwMode="auto">
            <a:xfrm>
              <a:off x="2025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2" name="Line 1148"/>
            <p:cNvSpPr>
              <a:spLocks noChangeShapeType="1"/>
            </p:cNvSpPr>
            <p:nvPr/>
          </p:nvSpPr>
          <p:spPr bwMode="auto">
            <a:xfrm>
              <a:off x="2025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3" name="Line 1149"/>
            <p:cNvSpPr>
              <a:spLocks noChangeShapeType="1"/>
            </p:cNvSpPr>
            <p:nvPr/>
          </p:nvSpPr>
          <p:spPr bwMode="auto">
            <a:xfrm>
              <a:off x="2025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4" name="Rectangle 1150"/>
            <p:cNvSpPr>
              <a:spLocks noChangeArrowheads="1"/>
            </p:cNvSpPr>
            <p:nvPr/>
          </p:nvSpPr>
          <p:spPr bwMode="auto">
            <a:xfrm>
              <a:off x="2031" y="3222"/>
              <a:ext cx="48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5" name="Line 1151"/>
            <p:cNvSpPr>
              <a:spLocks noChangeShapeType="1"/>
            </p:cNvSpPr>
            <p:nvPr/>
          </p:nvSpPr>
          <p:spPr bwMode="auto">
            <a:xfrm>
              <a:off x="2031" y="3222"/>
              <a:ext cx="4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6" name="Rectangle 1152"/>
            <p:cNvSpPr>
              <a:spLocks noChangeArrowheads="1"/>
            </p:cNvSpPr>
            <p:nvPr/>
          </p:nvSpPr>
          <p:spPr bwMode="auto">
            <a:xfrm>
              <a:off x="2516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7" name="Line 1153"/>
            <p:cNvSpPr>
              <a:spLocks noChangeShapeType="1"/>
            </p:cNvSpPr>
            <p:nvPr/>
          </p:nvSpPr>
          <p:spPr bwMode="auto">
            <a:xfrm>
              <a:off x="2516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8" name="Rectangle 1154"/>
            <p:cNvSpPr>
              <a:spLocks noChangeArrowheads="1"/>
            </p:cNvSpPr>
            <p:nvPr/>
          </p:nvSpPr>
          <p:spPr bwMode="auto">
            <a:xfrm>
              <a:off x="2516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9" name="Line 1155"/>
            <p:cNvSpPr>
              <a:spLocks noChangeShapeType="1"/>
            </p:cNvSpPr>
            <p:nvPr/>
          </p:nvSpPr>
          <p:spPr bwMode="auto">
            <a:xfrm>
              <a:off x="2516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0" name="Line 1156"/>
            <p:cNvSpPr>
              <a:spLocks noChangeShapeType="1"/>
            </p:cNvSpPr>
            <p:nvPr/>
          </p:nvSpPr>
          <p:spPr bwMode="auto">
            <a:xfrm>
              <a:off x="2516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1" name="Rectangle 1157"/>
            <p:cNvSpPr>
              <a:spLocks noChangeArrowheads="1"/>
            </p:cNvSpPr>
            <p:nvPr/>
          </p:nvSpPr>
          <p:spPr bwMode="auto">
            <a:xfrm>
              <a:off x="2522" y="3222"/>
              <a:ext cx="594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2" name="Line 1158"/>
            <p:cNvSpPr>
              <a:spLocks noChangeShapeType="1"/>
            </p:cNvSpPr>
            <p:nvPr/>
          </p:nvSpPr>
          <p:spPr bwMode="auto">
            <a:xfrm>
              <a:off x="2522" y="3222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3" name="Rectangle 1159"/>
            <p:cNvSpPr>
              <a:spLocks noChangeArrowheads="1"/>
            </p:cNvSpPr>
            <p:nvPr/>
          </p:nvSpPr>
          <p:spPr bwMode="auto">
            <a:xfrm>
              <a:off x="3116" y="3076"/>
              <a:ext cx="5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4" name="Line 1160"/>
            <p:cNvSpPr>
              <a:spLocks noChangeShapeType="1"/>
            </p:cNvSpPr>
            <p:nvPr/>
          </p:nvSpPr>
          <p:spPr bwMode="auto">
            <a:xfrm>
              <a:off x="3116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5" name="Rectangle 1161"/>
            <p:cNvSpPr>
              <a:spLocks noChangeArrowheads="1"/>
            </p:cNvSpPr>
            <p:nvPr/>
          </p:nvSpPr>
          <p:spPr bwMode="auto">
            <a:xfrm>
              <a:off x="3116" y="322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6" name="Line 1162"/>
            <p:cNvSpPr>
              <a:spLocks noChangeShapeType="1"/>
            </p:cNvSpPr>
            <p:nvPr/>
          </p:nvSpPr>
          <p:spPr bwMode="auto">
            <a:xfrm>
              <a:off x="3116" y="322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7" name="Line 1163"/>
            <p:cNvSpPr>
              <a:spLocks noChangeShapeType="1"/>
            </p:cNvSpPr>
            <p:nvPr/>
          </p:nvSpPr>
          <p:spPr bwMode="auto">
            <a:xfrm>
              <a:off x="3116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8" name="Rectangle 1164"/>
            <p:cNvSpPr>
              <a:spLocks noChangeArrowheads="1"/>
            </p:cNvSpPr>
            <p:nvPr/>
          </p:nvSpPr>
          <p:spPr bwMode="auto">
            <a:xfrm>
              <a:off x="3121" y="3222"/>
              <a:ext cx="594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9" name="Line 1165"/>
            <p:cNvSpPr>
              <a:spLocks noChangeShapeType="1"/>
            </p:cNvSpPr>
            <p:nvPr/>
          </p:nvSpPr>
          <p:spPr bwMode="auto">
            <a:xfrm>
              <a:off x="3121" y="3222"/>
              <a:ext cx="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0" name="Rectangle 1166"/>
            <p:cNvSpPr>
              <a:spLocks noChangeArrowheads="1"/>
            </p:cNvSpPr>
            <p:nvPr/>
          </p:nvSpPr>
          <p:spPr bwMode="auto">
            <a:xfrm>
              <a:off x="3715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1" name="Line 1167"/>
            <p:cNvSpPr>
              <a:spLocks noChangeShapeType="1"/>
            </p:cNvSpPr>
            <p:nvPr/>
          </p:nvSpPr>
          <p:spPr bwMode="auto">
            <a:xfrm>
              <a:off x="3715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2" name="Rectangle 1168"/>
            <p:cNvSpPr>
              <a:spLocks noChangeArrowheads="1"/>
            </p:cNvSpPr>
            <p:nvPr/>
          </p:nvSpPr>
          <p:spPr bwMode="auto">
            <a:xfrm>
              <a:off x="3715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3" name="Line 1169"/>
            <p:cNvSpPr>
              <a:spLocks noChangeShapeType="1"/>
            </p:cNvSpPr>
            <p:nvPr/>
          </p:nvSpPr>
          <p:spPr bwMode="auto">
            <a:xfrm>
              <a:off x="3715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4" name="Line 1170"/>
            <p:cNvSpPr>
              <a:spLocks noChangeShapeType="1"/>
            </p:cNvSpPr>
            <p:nvPr/>
          </p:nvSpPr>
          <p:spPr bwMode="auto">
            <a:xfrm>
              <a:off x="3715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5" name="Rectangle 1171"/>
            <p:cNvSpPr>
              <a:spLocks noChangeArrowheads="1"/>
            </p:cNvSpPr>
            <p:nvPr/>
          </p:nvSpPr>
          <p:spPr bwMode="auto">
            <a:xfrm>
              <a:off x="3721" y="3222"/>
              <a:ext cx="757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6" name="Line 1172"/>
            <p:cNvSpPr>
              <a:spLocks noChangeShapeType="1"/>
            </p:cNvSpPr>
            <p:nvPr/>
          </p:nvSpPr>
          <p:spPr bwMode="auto">
            <a:xfrm>
              <a:off x="3721" y="3222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7" name="Rectangle 1173"/>
            <p:cNvSpPr>
              <a:spLocks noChangeArrowheads="1"/>
            </p:cNvSpPr>
            <p:nvPr/>
          </p:nvSpPr>
          <p:spPr bwMode="auto">
            <a:xfrm>
              <a:off x="4478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8" name="Line 1174"/>
            <p:cNvSpPr>
              <a:spLocks noChangeShapeType="1"/>
            </p:cNvSpPr>
            <p:nvPr/>
          </p:nvSpPr>
          <p:spPr bwMode="auto">
            <a:xfrm>
              <a:off x="4478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9" name="Rectangle 1175"/>
            <p:cNvSpPr>
              <a:spLocks noChangeArrowheads="1"/>
            </p:cNvSpPr>
            <p:nvPr/>
          </p:nvSpPr>
          <p:spPr bwMode="auto">
            <a:xfrm>
              <a:off x="4478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0" name="Line 1176"/>
            <p:cNvSpPr>
              <a:spLocks noChangeShapeType="1"/>
            </p:cNvSpPr>
            <p:nvPr/>
          </p:nvSpPr>
          <p:spPr bwMode="auto">
            <a:xfrm>
              <a:off x="4478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1" name="Line 1177"/>
            <p:cNvSpPr>
              <a:spLocks noChangeShapeType="1"/>
            </p:cNvSpPr>
            <p:nvPr/>
          </p:nvSpPr>
          <p:spPr bwMode="auto">
            <a:xfrm>
              <a:off x="4478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2" name="Rectangle 1178"/>
            <p:cNvSpPr>
              <a:spLocks noChangeArrowheads="1"/>
            </p:cNvSpPr>
            <p:nvPr/>
          </p:nvSpPr>
          <p:spPr bwMode="auto">
            <a:xfrm>
              <a:off x="4484" y="3222"/>
              <a:ext cx="757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3" name="Line 1179"/>
            <p:cNvSpPr>
              <a:spLocks noChangeShapeType="1"/>
            </p:cNvSpPr>
            <p:nvPr/>
          </p:nvSpPr>
          <p:spPr bwMode="auto">
            <a:xfrm>
              <a:off x="4484" y="3222"/>
              <a:ext cx="7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4" name="Rectangle 1180"/>
            <p:cNvSpPr>
              <a:spLocks noChangeArrowheads="1"/>
            </p:cNvSpPr>
            <p:nvPr/>
          </p:nvSpPr>
          <p:spPr bwMode="auto">
            <a:xfrm>
              <a:off x="5241" y="3076"/>
              <a:ext cx="6" cy="14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5" name="Line 1181"/>
            <p:cNvSpPr>
              <a:spLocks noChangeShapeType="1"/>
            </p:cNvSpPr>
            <p:nvPr/>
          </p:nvSpPr>
          <p:spPr bwMode="auto">
            <a:xfrm>
              <a:off x="5241" y="3076"/>
              <a:ext cx="1" cy="14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6" name="Rectangle 1182"/>
            <p:cNvSpPr>
              <a:spLocks noChangeArrowheads="1"/>
            </p:cNvSpPr>
            <p:nvPr/>
          </p:nvSpPr>
          <p:spPr bwMode="auto">
            <a:xfrm>
              <a:off x="5241" y="322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7" name="Line 1183"/>
            <p:cNvSpPr>
              <a:spLocks noChangeShapeType="1"/>
            </p:cNvSpPr>
            <p:nvPr/>
          </p:nvSpPr>
          <p:spPr bwMode="auto">
            <a:xfrm>
              <a:off x="5241" y="3222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8" name="Line 1184"/>
            <p:cNvSpPr>
              <a:spLocks noChangeShapeType="1"/>
            </p:cNvSpPr>
            <p:nvPr/>
          </p:nvSpPr>
          <p:spPr bwMode="auto">
            <a:xfrm>
              <a:off x="5241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9" name="Rectangle 1185"/>
            <p:cNvSpPr>
              <a:spLocks noChangeArrowheads="1"/>
            </p:cNvSpPr>
            <p:nvPr/>
          </p:nvSpPr>
          <p:spPr bwMode="auto">
            <a:xfrm>
              <a:off x="5247" y="3222"/>
              <a:ext cx="42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0" name="Line 1186"/>
            <p:cNvSpPr>
              <a:spLocks noChangeShapeType="1"/>
            </p:cNvSpPr>
            <p:nvPr/>
          </p:nvSpPr>
          <p:spPr bwMode="auto">
            <a:xfrm>
              <a:off x="5247" y="3222"/>
              <a:ext cx="4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1" name="Rectangle 1187"/>
            <p:cNvSpPr>
              <a:spLocks noChangeArrowheads="1"/>
            </p:cNvSpPr>
            <p:nvPr/>
          </p:nvSpPr>
          <p:spPr bwMode="auto">
            <a:xfrm>
              <a:off x="5669" y="3076"/>
              <a:ext cx="5" cy="14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2" name="Line 1188"/>
            <p:cNvSpPr>
              <a:spLocks noChangeShapeType="1"/>
            </p:cNvSpPr>
            <p:nvPr/>
          </p:nvSpPr>
          <p:spPr bwMode="auto">
            <a:xfrm>
              <a:off x="5669" y="3076"/>
              <a:ext cx="1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3" name="Rectangle 1189"/>
            <p:cNvSpPr>
              <a:spLocks noChangeArrowheads="1"/>
            </p:cNvSpPr>
            <p:nvPr/>
          </p:nvSpPr>
          <p:spPr bwMode="auto">
            <a:xfrm>
              <a:off x="5669" y="322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4" name="Line 1190"/>
            <p:cNvSpPr>
              <a:spLocks noChangeShapeType="1"/>
            </p:cNvSpPr>
            <p:nvPr/>
          </p:nvSpPr>
          <p:spPr bwMode="auto">
            <a:xfrm>
              <a:off x="5669" y="322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5" name="Line 1191"/>
            <p:cNvSpPr>
              <a:spLocks noChangeShapeType="1"/>
            </p:cNvSpPr>
            <p:nvPr/>
          </p:nvSpPr>
          <p:spPr bwMode="auto">
            <a:xfrm>
              <a:off x="5669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6" name="Rectangle 1192"/>
            <p:cNvSpPr>
              <a:spLocks noChangeArrowheads="1"/>
            </p:cNvSpPr>
            <p:nvPr/>
          </p:nvSpPr>
          <p:spPr bwMode="auto">
            <a:xfrm>
              <a:off x="5669" y="3222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7" name="Line 1193"/>
            <p:cNvSpPr>
              <a:spLocks noChangeShapeType="1"/>
            </p:cNvSpPr>
            <p:nvPr/>
          </p:nvSpPr>
          <p:spPr bwMode="auto">
            <a:xfrm>
              <a:off x="5669" y="3222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8" name="Line 1194"/>
            <p:cNvSpPr>
              <a:spLocks noChangeShapeType="1"/>
            </p:cNvSpPr>
            <p:nvPr/>
          </p:nvSpPr>
          <p:spPr bwMode="auto">
            <a:xfrm>
              <a:off x="5669" y="3222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9" name="Rectangle 1195"/>
            <p:cNvSpPr>
              <a:spLocks noChangeArrowheads="1"/>
            </p:cNvSpPr>
            <p:nvPr/>
          </p:nvSpPr>
          <p:spPr bwMode="auto">
            <a:xfrm>
              <a:off x="12" y="3231"/>
              <a:ext cx="9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US" dirty="0" smtClean="0"/>
              <a:t>FutureGrid: a Grid/Cloud Testbed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           IU</a:t>
            </a:r>
            <a:r>
              <a:rPr lang="en-US" sz="2400" dirty="0" smtClean="0"/>
              <a:t> Cray operational, </a:t>
            </a:r>
            <a:r>
              <a:rPr lang="en-US" sz="2400" b="1" dirty="0" smtClean="0"/>
              <a:t>IU</a:t>
            </a:r>
            <a:r>
              <a:rPr lang="en-US" sz="2400" dirty="0" smtClean="0"/>
              <a:t> IBM (iDataPlex) completed stability test May 6</a:t>
            </a:r>
          </a:p>
          <a:p>
            <a:r>
              <a:rPr lang="en-US" sz="2400" b="1" dirty="0" smtClean="0"/>
              <a:t>           UCSD</a:t>
            </a:r>
            <a:r>
              <a:rPr lang="en-US" sz="2400" dirty="0" smtClean="0"/>
              <a:t> IBM operational, </a:t>
            </a:r>
            <a:r>
              <a:rPr lang="en-US" sz="2400" b="1" dirty="0" smtClean="0"/>
              <a:t>UF</a:t>
            </a:r>
            <a:r>
              <a:rPr lang="en-US" sz="2400" dirty="0" smtClean="0"/>
              <a:t> IBM stability test completed June 12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and </a:t>
            </a:r>
            <a:r>
              <a:rPr lang="en-US" sz="2400" b="1" dirty="0" smtClean="0"/>
              <a:t>PU</a:t>
            </a:r>
            <a:r>
              <a:rPr lang="en-US" sz="2400" dirty="0" smtClean="0"/>
              <a:t> HTC system operational</a:t>
            </a:r>
          </a:p>
          <a:p>
            <a:r>
              <a:rPr lang="en-US" sz="2400" b="1" dirty="0" smtClean="0"/>
              <a:t>UC</a:t>
            </a:r>
            <a:r>
              <a:rPr lang="en-US" sz="2400" dirty="0" smtClean="0"/>
              <a:t> IBM stability test completed June 7; </a:t>
            </a:r>
            <a:r>
              <a:rPr lang="en-US" sz="2400" b="1" dirty="0" smtClean="0"/>
              <a:t>TACC</a:t>
            </a:r>
            <a:r>
              <a:rPr lang="en-US" sz="2400" dirty="0" smtClean="0"/>
              <a:t> Dell running acceptance tests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 l="7558" t="32500" r="40698" b="15833"/>
          <a:stretch>
            <a:fillRect/>
          </a:stretch>
        </p:blipFill>
        <p:spPr bwMode="auto">
          <a:xfrm>
            <a:off x="0" y="21336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Storage and Interconnect Hardware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685801"/>
          <a:ext cx="7625998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5"/>
                <a:gridCol w="1656279"/>
                <a:gridCol w="1645920"/>
                <a:gridCol w="818004"/>
                <a:gridCol w="164592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dirty="0" smtClean="0"/>
                        <a:t>/PVFS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9718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88668"/>
            <a:ext cx="741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Current names from International Civil Aviation Organization (ICAO) alphabet 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>
                <a:solidFill>
                  <a:srgbClr val="FF0000"/>
                </a:solidFill>
              </a:rPr>
              <a:t>Need more proposals to use (have one from Martin </a:t>
            </a:r>
            <a:r>
              <a:rPr lang="en-US" sz="3000" dirty="0" err="1" smtClean="0">
                <a:solidFill>
                  <a:srgbClr val="FF0000"/>
                </a:solidFill>
              </a:rPr>
              <a:t>Swany</a:t>
            </a:r>
            <a:r>
              <a:rPr lang="en-US" sz="30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Usage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goal of FutureGrid is to </a:t>
            </a:r>
            <a:r>
              <a:rPr lang="en-US" sz="2700" dirty="0" smtClean="0">
                <a:solidFill>
                  <a:srgbClr val="FF0000"/>
                </a:solidFill>
              </a:rPr>
              <a:t>support the research </a:t>
            </a:r>
            <a:r>
              <a:rPr lang="en-US" sz="2700" dirty="0" smtClean="0"/>
              <a:t>on the future of distributed, grid, and cloud computing.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will build a robustly managed simulation environment and test-bed to support the development and early use in science of new technologies at all levels of the software stack: from </a:t>
            </a:r>
            <a:r>
              <a:rPr lang="en-US" sz="2700" dirty="0" smtClean="0">
                <a:solidFill>
                  <a:srgbClr val="FF0000"/>
                </a:solidFill>
              </a:rPr>
              <a:t>networking to middleware to scientific applications</a:t>
            </a:r>
            <a:r>
              <a:rPr lang="en-US" sz="27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environment will mimic TeraGrid and/or general parallel and distributed systems – </a:t>
            </a:r>
            <a:r>
              <a:rPr lang="en-US" sz="2700" dirty="0" smtClean="0">
                <a:solidFill>
                  <a:srgbClr val="FF0000"/>
                </a:solidFill>
              </a:rPr>
              <a:t>FutureGrid is part of TeraGrid</a:t>
            </a:r>
            <a:r>
              <a:rPr lang="en-US" sz="2700" dirty="0" smtClean="0"/>
              <a:t> (but not part of formal TeraGrid process for first two years)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Supports Grids, Clouds and classic HPC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It will mimic commercial clouds (initially </a:t>
            </a:r>
            <a:r>
              <a:rPr lang="en-US" sz="2300" dirty="0" err="1" smtClean="0"/>
              <a:t>IaaS</a:t>
            </a:r>
            <a:r>
              <a:rPr lang="en-US" sz="2300" dirty="0" smtClean="0"/>
              <a:t> not </a:t>
            </a:r>
            <a:r>
              <a:rPr lang="en-US" sz="2300" dirty="0" err="1" smtClean="0"/>
              <a:t>PaaS</a:t>
            </a:r>
            <a:r>
              <a:rPr lang="en-US" sz="23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Expect FutureGrid </a:t>
            </a:r>
            <a:r>
              <a:rPr lang="en-US" sz="2300" dirty="0" err="1" smtClean="0"/>
              <a:t>PaaS</a:t>
            </a:r>
            <a:r>
              <a:rPr lang="en-US" sz="2300" dirty="0" smtClean="0"/>
              <a:t> to grow in importance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can be considered as a (small ~5000 core)</a:t>
            </a:r>
            <a:r>
              <a:rPr lang="en-US" sz="2700" dirty="0" smtClean="0">
                <a:solidFill>
                  <a:srgbClr val="FF0000"/>
                </a:solidFill>
              </a:rPr>
              <a:t> Science/Computer Science Cloud </a:t>
            </a:r>
            <a:r>
              <a:rPr lang="en-US" sz="2700" dirty="0" smtClean="0"/>
              <a:t>but it is more accurately a </a:t>
            </a:r>
            <a:r>
              <a:rPr lang="en-US" sz="2700" dirty="0" smtClean="0">
                <a:solidFill>
                  <a:srgbClr val="FF0000"/>
                </a:solidFill>
              </a:rPr>
              <a:t>virtual machine or bare-metal based simulation environment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This test-bed will succeed if it enables major advances in science and engineering through collaborative development of science applications and related software.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dirty="0" smtClean="0"/>
              <a:t>Some Current FutureGrid usages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       Investigate </a:t>
            </a:r>
            <a:r>
              <a:rPr lang="en-US" dirty="0" err="1" smtClean="0"/>
              <a:t>metascheduling</a:t>
            </a:r>
            <a:r>
              <a:rPr lang="en-US" dirty="0" smtClean="0"/>
              <a:t> approaches on Cray and iDataPlex</a:t>
            </a:r>
          </a:p>
          <a:p>
            <a:r>
              <a:rPr lang="en-US" dirty="0" smtClean="0"/>
              <a:t>     Deploy Genesis II and Unicore end points on Cray and iDataPlex clusters</a:t>
            </a:r>
          </a:p>
          <a:p>
            <a:r>
              <a:rPr lang="en-US" dirty="0" smtClean="0"/>
              <a:t>Develop new Nimbus cloud capabilities</a:t>
            </a:r>
          </a:p>
          <a:p>
            <a:r>
              <a:rPr lang="en-US" dirty="0" smtClean="0"/>
              <a:t>Prototype applications (BLAST) across multiple FutureGrid clusters and Grid’5000</a:t>
            </a:r>
          </a:p>
          <a:p>
            <a:r>
              <a:rPr lang="en-US" dirty="0" smtClean="0"/>
              <a:t>Compare Amazon, Azure with FutureGrid hardware running Linux, Linux on </a:t>
            </a:r>
            <a:r>
              <a:rPr lang="en-US" dirty="0" err="1" smtClean="0"/>
              <a:t>Xen</a:t>
            </a:r>
            <a:r>
              <a:rPr lang="en-US" dirty="0" smtClean="0"/>
              <a:t> or Windows for data intensive applications</a:t>
            </a:r>
          </a:p>
          <a:p>
            <a:r>
              <a:rPr lang="en-US" dirty="0" smtClean="0"/>
              <a:t>Test </a:t>
            </a:r>
            <a:r>
              <a:rPr lang="en-US" dirty="0" err="1" smtClean="0"/>
              <a:t>ScaleMP</a:t>
            </a:r>
            <a:r>
              <a:rPr lang="en-US" dirty="0" smtClean="0"/>
              <a:t> software shared memory for genome assembly</a:t>
            </a:r>
          </a:p>
          <a:p>
            <a:r>
              <a:rPr lang="en-US" dirty="0" smtClean="0"/>
              <a:t>Develop Genetic algorithms on Hadoop for optimization</a:t>
            </a:r>
          </a:p>
          <a:p>
            <a:r>
              <a:rPr lang="en-US" dirty="0" smtClean="0"/>
              <a:t>Attach power monitoring equipment to iDataPlex nodes to study power use versus use characteristics</a:t>
            </a:r>
          </a:p>
          <a:p>
            <a:r>
              <a:rPr lang="en-US" dirty="0" smtClean="0"/>
              <a:t>Industry (Columbus IN) running CFD codes to study combustion strategies to maximize energy efficiency</a:t>
            </a:r>
          </a:p>
          <a:p>
            <a:r>
              <a:rPr lang="en-US" dirty="0" smtClean="0"/>
              <a:t>Support evaluation needed by XD TIS and TAS services</a:t>
            </a:r>
          </a:p>
          <a:p>
            <a:r>
              <a:rPr lang="en-US" dirty="0" smtClean="0"/>
              <a:t>Investigate performance of </a:t>
            </a:r>
            <a:r>
              <a:rPr lang="en-US" dirty="0" err="1" smtClean="0"/>
              <a:t>Kepler</a:t>
            </a:r>
            <a:r>
              <a:rPr lang="en-US" dirty="0" smtClean="0"/>
              <a:t> workflow engine</a:t>
            </a:r>
          </a:p>
          <a:p>
            <a:r>
              <a:rPr lang="en-US" dirty="0" smtClean="0"/>
              <a:t>Study scalability of SAGA in difference latency scenarios</a:t>
            </a:r>
          </a:p>
          <a:p>
            <a:r>
              <a:rPr lang="en-US" dirty="0" smtClean="0"/>
              <a:t>Test and evaluate new algorithms for </a:t>
            </a:r>
            <a:r>
              <a:rPr lang="en-US" dirty="0" err="1" smtClean="0"/>
              <a:t>phylogenetics</a:t>
            </a:r>
            <a:r>
              <a:rPr lang="en-US" dirty="0" smtClean="0"/>
              <a:t>/</a:t>
            </a:r>
            <a:r>
              <a:rPr lang="en-US" dirty="0" err="1" smtClean="0"/>
              <a:t>systematics</a:t>
            </a:r>
            <a:r>
              <a:rPr lang="en-US" dirty="0" smtClean="0"/>
              <a:t> research in CIPRES portal</a:t>
            </a:r>
          </a:p>
          <a:p>
            <a:r>
              <a:rPr lang="en-US" dirty="0" smtClean="0"/>
              <a:t>Investigate performance overheads of clouds in parallel and distributed environments</a:t>
            </a:r>
          </a:p>
          <a:p>
            <a:r>
              <a:rPr lang="en-US" dirty="0" smtClean="0"/>
              <a:t>Support tutorials and classes in cloud, grid and parallel computing</a:t>
            </a:r>
          </a:p>
          <a:p>
            <a:r>
              <a:rPr lang="en-US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</TotalTime>
  <Words>2092</Words>
  <Application>Microsoft Office PowerPoint</Application>
  <PresentationFormat>On-screen Show (4:3)</PresentationFormat>
  <Paragraphs>449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3_Office Theme</vt:lpstr>
      <vt:lpstr>FutureGrid</vt:lpstr>
      <vt:lpstr>FutureGrid Partners</vt:lpstr>
      <vt:lpstr>FutureGrid Concepts</vt:lpstr>
      <vt:lpstr>FutureGrid Hardware</vt:lpstr>
      <vt:lpstr>FutureGrid: a Grid/Cloud Testbed</vt:lpstr>
      <vt:lpstr>Storage and Interconnect Hardware</vt:lpstr>
      <vt:lpstr>Network Impairment Device</vt:lpstr>
      <vt:lpstr>FutureGrid Usage Model</vt:lpstr>
      <vt:lpstr>Some Current FutureGrid usages</vt:lpstr>
      <vt:lpstr>Sequence Assembly in the Clouds</vt:lpstr>
      <vt:lpstr>Education on FutureGrid</vt:lpstr>
      <vt:lpstr>Slide 12</vt:lpstr>
      <vt:lpstr>FutureGrid Software Architecture</vt:lpstr>
      <vt:lpstr>Software Components</vt:lpstr>
      <vt:lpstr>Dynamic provisioning Examples</vt:lpstr>
      <vt:lpstr>Dynamic Provisioning</vt:lpstr>
      <vt:lpstr>Security Issues</vt:lpstr>
      <vt:lpstr>Image Creation Process</vt:lpstr>
      <vt:lpstr>Dynamic Virtual Clusters</vt:lpstr>
      <vt:lpstr>Slide 20</vt:lpstr>
      <vt:lpstr>FutureGrid Interaction with Commercial Clouds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233</cp:revision>
  <dcterms:created xsi:type="dcterms:W3CDTF">2010-05-04T01:29:55Z</dcterms:created>
  <dcterms:modified xsi:type="dcterms:W3CDTF">2010-07-26T19:21:42Z</dcterms:modified>
</cp:coreProperties>
</file>