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73" r:id="rId4"/>
    <p:sldMasterId id="2147483681" r:id="rId5"/>
    <p:sldMasterId id="2147483689" r:id="rId6"/>
    <p:sldMasterId id="2147483697" r:id="rId7"/>
    <p:sldMasterId id="2147483705" r:id="rId8"/>
    <p:sldMasterId id="2147483713" r:id="rId9"/>
    <p:sldMasterId id="2147483735" r:id="rId10"/>
  </p:sldMasterIdLst>
  <p:notesMasterIdLst>
    <p:notesMasterId r:id="rId92"/>
  </p:notesMasterIdLst>
  <p:sldIdLst>
    <p:sldId id="265" r:id="rId11"/>
    <p:sldId id="546" r:id="rId12"/>
    <p:sldId id="313" r:id="rId13"/>
    <p:sldId id="522" r:id="rId14"/>
    <p:sldId id="298" r:id="rId15"/>
    <p:sldId id="547" r:id="rId16"/>
    <p:sldId id="496" r:id="rId17"/>
    <p:sldId id="497" r:id="rId18"/>
    <p:sldId id="499" r:id="rId19"/>
    <p:sldId id="498" r:id="rId20"/>
    <p:sldId id="523" r:id="rId21"/>
    <p:sldId id="526" r:id="rId22"/>
    <p:sldId id="527" r:id="rId23"/>
    <p:sldId id="528" r:id="rId24"/>
    <p:sldId id="524" r:id="rId25"/>
    <p:sldId id="314" r:id="rId26"/>
    <p:sldId id="297" r:id="rId27"/>
    <p:sldId id="316" r:id="rId28"/>
    <p:sldId id="529" r:id="rId29"/>
    <p:sldId id="501" r:id="rId30"/>
    <p:sldId id="376" r:id="rId31"/>
    <p:sldId id="312" r:id="rId32"/>
    <p:sldId id="300" r:id="rId33"/>
    <p:sldId id="302" r:id="rId34"/>
    <p:sldId id="399" r:id="rId35"/>
    <p:sldId id="482" r:id="rId36"/>
    <p:sldId id="483" r:id="rId37"/>
    <p:sldId id="544" r:id="rId38"/>
    <p:sldId id="543" r:id="rId39"/>
    <p:sldId id="456" r:id="rId40"/>
    <p:sldId id="521" r:id="rId41"/>
    <p:sldId id="457" r:id="rId42"/>
    <p:sldId id="405" r:id="rId43"/>
    <p:sldId id="530" r:id="rId44"/>
    <p:sldId id="531" r:id="rId45"/>
    <p:sldId id="505" r:id="rId46"/>
    <p:sldId id="472" r:id="rId47"/>
    <p:sldId id="532" r:id="rId48"/>
    <p:sldId id="533" r:id="rId49"/>
    <p:sldId id="534" r:id="rId50"/>
    <p:sldId id="535" r:id="rId51"/>
    <p:sldId id="458" r:id="rId52"/>
    <p:sldId id="464" r:id="rId53"/>
    <p:sldId id="308" r:id="rId54"/>
    <p:sldId id="310" r:id="rId55"/>
    <p:sldId id="486" r:id="rId56"/>
    <p:sldId id="536" r:id="rId57"/>
    <p:sldId id="545" r:id="rId58"/>
    <p:sldId id="539" r:id="rId59"/>
    <p:sldId id="537" r:id="rId60"/>
    <p:sldId id="538" r:id="rId61"/>
    <p:sldId id="540" r:id="rId62"/>
    <p:sldId id="465" r:id="rId63"/>
    <p:sldId id="307" r:id="rId64"/>
    <p:sldId id="485" r:id="rId65"/>
    <p:sldId id="467" r:id="rId66"/>
    <p:sldId id="487" r:id="rId67"/>
    <p:sldId id="488" r:id="rId68"/>
    <p:sldId id="491" r:id="rId69"/>
    <p:sldId id="542" r:id="rId70"/>
    <p:sldId id="525" r:id="rId71"/>
    <p:sldId id="541" r:id="rId72"/>
    <p:sldId id="517" r:id="rId73"/>
    <p:sldId id="518" r:id="rId74"/>
    <p:sldId id="519" r:id="rId75"/>
    <p:sldId id="520" r:id="rId76"/>
    <p:sldId id="468" r:id="rId77"/>
    <p:sldId id="421" r:id="rId78"/>
    <p:sldId id="428" r:id="rId79"/>
    <p:sldId id="507" r:id="rId80"/>
    <p:sldId id="508" r:id="rId81"/>
    <p:sldId id="509" r:id="rId82"/>
    <p:sldId id="510" r:id="rId83"/>
    <p:sldId id="511" r:id="rId84"/>
    <p:sldId id="512" r:id="rId85"/>
    <p:sldId id="392" r:id="rId86"/>
    <p:sldId id="481" r:id="rId87"/>
    <p:sldId id="460" r:id="rId88"/>
    <p:sldId id="461" r:id="rId89"/>
    <p:sldId id="431" r:id="rId90"/>
    <p:sldId id="462" r:id="rId91"/>
  </p:sldIdLst>
  <p:sldSz cx="9144000" cy="6858000" type="screen4x3"/>
  <p:notesSz cx="6858000" cy="9144000"/>
  <p:custDataLst>
    <p:tags r:id="rId9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10" autoAdjust="0"/>
    <p:restoredTop sz="96086" autoAdjust="0"/>
  </p:normalViewPr>
  <p:slideViewPr>
    <p:cSldViewPr snapToGrid="0" snapToObjects="1">
      <p:cViewPr varScale="1">
        <p:scale>
          <a:sx n="86" d="100"/>
          <a:sy n="86" d="100"/>
        </p:scale>
        <p:origin x="86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97" Type="http://schemas.openxmlformats.org/officeDocument/2006/relationships/tableStyles" Target="tableStyles.xml"/><Relationship Id="rId7" Type="http://schemas.openxmlformats.org/officeDocument/2006/relationships/slideMaster" Target="slideMasters/slideMaster5.xml"/><Relationship Id="rId71" Type="http://schemas.openxmlformats.org/officeDocument/2006/relationships/slide" Target="slides/slide61.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3.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6.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tags" Target="tags/tag1.xml"/><Relationship Id="rId3"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8.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eoffrey%20Fox\Desktop\PynePaper\NewPyn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thilina\Dropbox\papers\collective_communication\twister4azure_7_30_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hilina\Dropbox\papers\collective_communication\twister4azure_7_30_2.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D:\harpdoc\WDAMDS%20sync%20overhead%20analysi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528725061170007E-2"/>
          <c:y val="9.8575910543898457E-2"/>
          <c:w val="0.83438136590629919"/>
          <c:h val="0.74535526954707443"/>
        </c:manualLayout>
      </c:layout>
      <c:scatterChart>
        <c:scatterStyle val="lineMarker"/>
        <c:varyColors val="0"/>
        <c:ser>
          <c:idx val="0"/>
          <c:order val="0"/>
          <c:tx>
            <c:v>DAVS(2)</c:v>
          </c:tx>
          <c:spPr>
            <a:ln w="28575" cap="rnd">
              <a:noFill/>
              <a:round/>
            </a:ln>
            <a:effectLst/>
          </c:spPr>
          <c:marker>
            <c:symbol val="circle"/>
            <c:size val="5"/>
            <c:spPr>
              <a:solidFill>
                <a:schemeClr val="accent1"/>
              </a:solidFill>
              <a:ln w="9525">
                <a:solidFill>
                  <a:schemeClr val="accent1"/>
                </a:solidFill>
              </a:ln>
              <a:effectLst/>
            </c:spPr>
          </c:marker>
          <c:xVal>
            <c:numRef>
              <c:f>Issues!$B$10:$B$513</c:f>
              <c:numCache>
                <c:formatCode>0.00E+00</c:formatCode>
                <c:ptCount val="504"/>
                <c:pt idx="0">
                  <c:v>522010</c:v>
                </c:pt>
                <c:pt idx="1">
                  <c:v>409560</c:v>
                </c:pt>
                <c:pt idx="2">
                  <c:v>379460</c:v>
                </c:pt>
                <c:pt idx="3">
                  <c:v>351570</c:v>
                </c:pt>
                <c:pt idx="4">
                  <c:v>325730</c:v>
                </c:pt>
                <c:pt idx="5">
                  <c:v>301780</c:v>
                </c:pt>
                <c:pt idx="6">
                  <c:v>279600</c:v>
                </c:pt>
                <c:pt idx="7">
                  <c:v>259050</c:v>
                </c:pt>
                <c:pt idx="8">
                  <c:v>240010</c:v>
                </c:pt>
                <c:pt idx="9">
                  <c:v>222370</c:v>
                </c:pt>
                <c:pt idx="10">
                  <c:v>206020</c:v>
                </c:pt>
                <c:pt idx="11">
                  <c:v>190880</c:v>
                </c:pt>
                <c:pt idx="12">
                  <c:v>176850</c:v>
                </c:pt>
                <c:pt idx="13">
                  <c:v>163850</c:v>
                </c:pt>
                <c:pt idx="14">
                  <c:v>151810</c:v>
                </c:pt>
                <c:pt idx="15">
                  <c:v>140650</c:v>
                </c:pt>
                <c:pt idx="16">
                  <c:v>130310</c:v>
                </c:pt>
                <c:pt idx="17">
                  <c:v>120730</c:v>
                </c:pt>
                <c:pt idx="18">
                  <c:v>111860</c:v>
                </c:pt>
                <c:pt idx="19">
                  <c:v>103640</c:v>
                </c:pt>
                <c:pt idx="20">
                  <c:v>96017</c:v>
                </c:pt>
                <c:pt idx="21">
                  <c:v>88960</c:v>
                </c:pt>
                <c:pt idx="22">
                  <c:v>82421</c:v>
                </c:pt>
                <c:pt idx="23">
                  <c:v>76363</c:v>
                </c:pt>
                <c:pt idx="24">
                  <c:v>70750</c:v>
                </c:pt>
                <c:pt idx="25">
                  <c:v>65549</c:v>
                </c:pt>
                <c:pt idx="26">
                  <c:v>60731</c:v>
                </c:pt>
                <c:pt idx="27">
                  <c:v>56267</c:v>
                </c:pt>
                <c:pt idx="28">
                  <c:v>52131</c:v>
                </c:pt>
                <c:pt idx="29">
                  <c:v>48299</c:v>
                </c:pt>
                <c:pt idx="30">
                  <c:v>44749</c:v>
                </c:pt>
                <c:pt idx="31">
                  <c:v>41460</c:v>
                </c:pt>
                <c:pt idx="32">
                  <c:v>38413</c:v>
                </c:pt>
                <c:pt idx="33">
                  <c:v>35589</c:v>
                </c:pt>
                <c:pt idx="34">
                  <c:v>32973</c:v>
                </c:pt>
                <c:pt idx="35">
                  <c:v>30549</c:v>
                </c:pt>
                <c:pt idx="36">
                  <c:v>28304</c:v>
                </c:pt>
                <c:pt idx="37">
                  <c:v>26224</c:v>
                </c:pt>
                <c:pt idx="38">
                  <c:v>24296</c:v>
                </c:pt>
                <c:pt idx="39">
                  <c:v>22510</c:v>
                </c:pt>
                <c:pt idx="40">
                  <c:v>20856</c:v>
                </c:pt>
                <c:pt idx="41">
                  <c:v>19323</c:v>
                </c:pt>
                <c:pt idx="42">
                  <c:v>17902</c:v>
                </c:pt>
                <c:pt idx="43">
                  <c:v>16586</c:v>
                </c:pt>
                <c:pt idx="44">
                  <c:v>15367</c:v>
                </c:pt>
                <c:pt idx="45">
                  <c:v>14238</c:v>
                </c:pt>
                <c:pt idx="46">
                  <c:v>13191</c:v>
                </c:pt>
                <c:pt idx="47">
                  <c:v>12222</c:v>
                </c:pt>
                <c:pt idx="48">
                  <c:v>11323</c:v>
                </c:pt>
                <c:pt idx="49">
                  <c:v>10491</c:v>
                </c:pt>
                <c:pt idx="50">
                  <c:v>9719.7999999999993</c:v>
                </c:pt>
                <c:pt idx="51">
                  <c:v>9005.4</c:v>
                </c:pt>
                <c:pt idx="52">
                  <c:v>8343.4</c:v>
                </c:pt>
                <c:pt idx="53">
                  <c:v>7730.2</c:v>
                </c:pt>
                <c:pt idx="54">
                  <c:v>7162</c:v>
                </c:pt>
                <c:pt idx="55">
                  <c:v>6635.5</c:v>
                </c:pt>
                <c:pt idx="56">
                  <c:v>6147.8</c:v>
                </c:pt>
                <c:pt idx="57">
                  <c:v>5695.9</c:v>
                </c:pt>
                <c:pt idx="58">
                  <c:v>5277.2</c:v>
                </c:pt>
                <c:pt idx="59">
                  <c:v>4889.3</c:v>
                </c:pt>
                <c:pt idx="60">
                  <c:v>4530</c:v>
                </c:pt>
                <c:pt idx="61">
                  <c:v>4197</c:v>
                </c:pt>
                <c:pt idx="62">
                  <c:v>3888.5</c:v>
                </c:pt>
                <c:pt idx="63">
                  <c:v>3602.7</c:v>
                </c:pt>
                <c:pt idx="64">
                  <c:v>3337.9</c:v>
                </c:pt>
                <c:pt idx="65">
                  <c:v>3092.5</c:v>
                </c:pt>
                <c:pt idx="66">
                  <c:v>2865.2</c:v>
                </c:pt>
                <c:pt idx="67">
                  <c:v>2654.6</c:v>
                </c:pt>
                <c:pt idx="68">
                  <c:v>2459.5</c:v>
                </c:pt>
                <c:pt idx="69">
                  <c:v>2278.6999999999998</c:v>
                </c:pt>
                <c:pt idx="70">
                  <c:v>2111.1999999999998</c:v>
                </c:pt>
                <c:pt idx="71">
                  <c:v>1956</c:v>
                </c:pt>
                <c:pt idx="72">
                  <c:v>1812.2</c:v>
                </c:pt>
                <c:pt idx="73">
                  <c:v>1679</c:v>
                </c:pt>
                <c:pt idx="74">
                  <c:v>1555.6</c:v>
                </c:pt>
                <c:pt idx="75">
                  <c:v>1441.3</c:v>
                </c:pt>
                <c:pt idx="76">
                  <c:v>1335.3</c:v>
                </c:pt>
                <c:pt idx="77">
                  <c:v>1237.2</c:v>
                </c:pt>
                <c:pt idx="78">
                  <c:v>1146.2</c:v>
                </c:pt>
                <c:pt idx="79">
                  <c:v>1062</c:v>
                </c:pt>
                <c:pt idx="80">
                  <c:v>983.93</c:v>
                </c:pt>
                <c:pt idx="81">
                  <c:v>911.61</c:v>
                </c:pt>
                <c:pt idx="82">
                  <c:v>844.6</c:v>
                </c:pt>
                <c:pt idx="83">
                  <c:v>782.52</c:v>
                </c:pt>
                <c:pt idx="84">
                  <c:v>725</c:v>
                </c:pt>
                <c:pt idx="85">
                  <c:v>671.71</c:v>
                </c:pt>
                <c:pt idx="86">
                  <c:v>622.34</c:v>
                </c:pt>
                <c:pt idx="87">
                  <c:v>576.59</c:v>
                </c:pt>
                <c:pt idx="88">
                  <c:v>534.21</c:v>
                </c:pt>
                <c:pt idx="89">
                  <c:v>494.95</c:v>
                </c:pt>
                <c:pt idx="90">
                  <c:v>458.57</c:v>
                </c:pt>
                <c:pt idx="91">
                  <c:v>424.86</c:v>
                </c:pt>
                <c:pt idx="92">
                  <c:v>393.63</c:v>
                </c:pt>
                <c:pt idx="93">
                  <c:v>364.7</c:v>
                </c:pt>
                <c:pt idx="94">
                  <c:v>337.89</c:v>
                </c:pt>
                <c:pt idx="95">
                  <c:v>313.05</c:v>
                </c:pt>
                <c:pt idx="96">
                  <c:v>290.04000000000002</c:v>
                </c:pt>
                <c:pt idx="97">
                  <c:v>268.72000000000003</c:v>
                </c:pt>
                <c:pt idx="98">
                  <c:v>248.97</c:v>
                </c:pt>
                <c:pt idx="99">
                  <c:v>230.67</c:v>
                </c:pt>
                <c:pt idx="100">
                  <c:v>213.72</c:v>
                </c:pt>
                <c:pt idx="101">
                  <c:v>198.01</c:v>
                </c:pt>
                <c:pt idx="102">
                  <c:v>183.45</c:v>
                </c:pt>
                <c:pt idx="103">
                  <c:v>169.97</c:v>
                </c:pt>
                <c:pt idx="104">
                  <c:v>157.47</c:v>
                </c:pt>
                <c:pt idx="105">
                  <c:v>145.9</c:v>
                </c:pt>
                <c:pt idx="106">
                  <c:v>135.18</c:v>
                </c:pt>
                <c:pt idx="107">
                  <c:v>125.24</c:v>
                </c:pt>
                <c:pt idx="108">
                  <c:v>116.03</c:v>
                </c:pt>
                <c:pt idx="109">
                  <c:v>107.51</c:v>
                </c:pt>
                <c:pt idx="110">
                  <c:v>99.602999999999994</c:v>
                </c:pt>
                <c:pt idx="111">
                  <c:v>92.281999999999996</c:v>
                </c:pt>
                <c:pt idx="112">
                  <c:v>85.498999999999995</c:v>
                </c:pt>
                <c:pt idx="113">
                  <c:v>79.213999999999999</c:v>
                </c:pt>
                <c:pt idx="114">
                  <c:v>73.391999999999996</c:v>
                </c:pt>
                <c:pt idx="115">
                  <c:v>67.997</c:v>
                </c:pt>
                <c:pt idx="116">
                  <c:v>62.999000000000002</c:v>
                </c:pt>
                <c:pt idx="117">
                  <c:v>58.368000000000002</c:v>
                </c:pt>
                <c:pt idx="118">
                  <c:v>54.078000000000003</c:v>
                </c:pt>
                <c:pt idx="119">
                  <c:v>50.103000000000002</c:v>
                </c:pt>
                <c:pt idx="120">
                  <c:v>46.42</c:v>
                </c:pt>
                <c:pt idx="121">
                  <c:v>43.008000000000003</c:v>
                </c:pt>
                <c:pt idx="122">
                  <c:v>39.847000000000001</c:v>
                </c:pt>
                <c:pt idx="123">
                  <c:v>36.917999999999999</c:v>
                </c:pt>
                <c:pt idx="124">
                  <c:v>34.204000000000001</c:v>
                </c:pt>
                <c:pt idx="125">
                  <c:v>31.69</c:v>
                </c:pt>
                <c:pt idx="126">
                  <c:v>29.832999999999998</c:v>
                </c:pt>
                <c:pt idx="127">
                  <c:v>29.27</c:v>
                </c:pt>
                <c:pt idx="128">
                  <c:v>28.716999999999999</c:v>
                </c:pt>
                <c:pt idx="129">
                  <c:v>28.175000000000001</c:v>
                </c:pt>
                <c:pt idx="130">
                  <c:v>27.641999999999999</c:v>
                </c:pt>
                <c:pt idx="131">
                  <c:v>27.12</c:v>
                </c:pt>
                <c:pt idx="132">
                  <c:v>26.608000000000001</c:v>
                </c:pt>
                <c:pt idx="133">
                  <c:v>26.106000000000002</c:v>
                </c:pt>
                <c:pt idx="134">
                  <c:v>25.611999999999998</c:v>
                </c:pt>
                <c:pt idx="135">
                  <c:v>25.129000000000001</c:v>
                </c:pt>
                <c:pt idx="136">
                  <c:v>24.654</c:v>
                </c:pt>
                <c:pt idx="137">
                  <c:v>24.187999999999999</c:v>
                </c:pt>
                <c:pt idx="138">
                  <c:v>23.731999999999999</c:v>
                </c:pt>
                <c:pt idx="139">
                  <c:v>23.283000000000001</c:v>
                </c:pt>
                <c:pt idx="140">
                  <c:v>22.844000000000001</c:v>
                </c:pt>
                <c:pt idx="141">
                  <c:v>22.411999999999999</c:v>
                </c:pt>
                <c:pt idx="142">
                  <c:v>21.989000000000001</c:v>
                </c:pt>
                <c:pt idx="143">
                  <c:v>21.573</c:v>
                </c:pt>
                <c:pt idx="144">
                  <c:v>21.166</c:v>
                </c:pt>
                <c:pt idx="145">
                  <c:v>20.765999999999998</c:v>
                </c:pt>
                <c:pt idx="146">
                  <c:v>20.373999999999999</c:v>
                </c:pt>
                <c:pt idx="147">
                  <c:v>19.989000000000001</c:v>
                </c:pt>
                <c:pt idx="148">
                  <c:v>19.611999999999998</c:v>
                </c:pt>
                <c:pt idx="149">
                  <c:v>19.241</c:v>
                </c:pt>
                <c:pt idx="150">
                  <c:v>18.878</c:v>
                </c:pt>
                <c:pt idx="151">
                  <c:v>18.521000000000001</c:v>
                </c:pt>
                <c:pt idx="152">
                  <c:v>18.170999999999999</c:v>
                </c:pt>
                <c:pt idx="153">
                  <c:v>17.827999999999999</c:v>
                </c:pt>
                <c:pt idx="154">
                  <c:v>17.491</c:v>
                </c:pt>
                <c:pt idx="155">
                  <c:v>17.161000000000001</c:v>
                </c:pt>
                <c:pt idx="156">
                  <c:v>16.837</c:v>
                </c:pt>
                <c:pt idx="157">
                  <c:v>16.518999999999998</c:v>
                </c:pt>
                <c:pt idx="158">
                  <c:v>16.207000000000001</c:v>
                </c:pt>
                <c:pt idx="159">
                  <c:v>15.901</c:v>
                </c:pt>
                <c:pt idx="160">
                  <c:v>15.6</c:v>
                </c:pt>
                <c:pt idx="161">
                  <c:v>15.305999999999999</c:v>
                </c:pt>
                <c:pt idx="162">
                  <c:v>15.016999999999999</c:v>
                </c:pt>
                <c:pt idx="163">
                  <c:v>14.733000000000001</c:v>
                </c:pt>
                <c:pt idx="164">
                  <c:v>14.455</c:v>
                </c:pt>
                <c:pt idx="165">
                  <c:v>14.182</c:v>
                </c:pt>
                <c:pt idx="166">
                  <c:v>13.914</c:v>
                </c:pt>
                <c:pt idx="167">
                  <c:v>13.651</c:v>
                </c:pt>
                <c:pt idx="168">
                  <c:v>13.393000000000001</c:v>
                </c:pt>
                <c:pt idx="169">
                  <c:v>13.14</c:v>
                </c:pt>
                <c:pt idx="170">
                  <c:v>12.891999999999999</c:v>
                </c:pt>
                <c:pt idx="171">
                  <c:v>12.648999999999999</c:v>
                </c:pt>
                <c:pt idx="172">
                  <c:v>12.41</c:v>
                </c:pt>
                <c:pt idx="173">
                  <c:v>12.175000000000001</c:v>
                </c:pt>
                <c:pt idx="174">
                  <c:v>11.945</c:v>
                </c:pt>
                <c:pt idx="175">
                  <c:v>11.72</c:v>
                </c:pt>
                <c:pt idx="176">
                  <c:v>11.497999999999999</c:v>
                </c:pt>
                <c:pt idx="177">
                  <c:v>11.281000000000001</c:v>
                </c:pt>
                <c:pt idx="178">
                  <c:v>11.068</c:v>
                </c:pt>
                <c:pt idx="179">
                  <c:v>10.859</c:v>
                </c:pt>
                <c:pt idx="180">
                  <c:v>10.654</c:v>
                </c:pt>
                <c:pt idx="181">
                  <c:v>10.452999999999999</c:v>
                </c:pt>
                <c:pt idx="182">
                  <c:v>10.255000000000001</c:v>
                </c:pt>
                <c:pt idx="183">
                  <c:v>10.061999999999999</c:v>
                </c:pt>
                <c:pt idx="184">
                  <c:v>9.8716000000000008</c:v>
                </c:pt>
                <c:pt idx="185">
                  <c:v>9.6851000000000003</c:v>
                </c:pt>
                <c:pt idx="186">
                  <c:v>9.5022000000000002</c:v>
                </c:pt>
                <c:pt idx="187">
                  <c:v>9.3226999999999993</c:v>
                </c:pt>
                <c:pt idx="188">
                  <c:v>9.1465999999999994</c:v>
                </c:pt>
                <c:pt idx="189">
                  <c:v>8.9738000000000007</c:v>
                </c:pt>
                <c:pt idx="190">
                  <c:v>8.8043999999999993</c:v>
                </c:pt>
                <c:pt idx="191">
                  <c:v>8.6380999999999997</c:v>
                </c:pt>
                <c:pt idx="192">
                  <c:v>8.4748999999999999</c:v>
                </c:pt>
                <c:pt idx="193">
                  <c:v>8.3148</c:v>
                </c:pt>
                <c:pt idx="194">
                  <c:v>8.1577999999999999</c:v>
                </c:pt>
                <c:pt idx="195">
                  <c:v>8.0037000000000003</c:v>
                </c:pt>
                <c:pt idx="196">
                  <c:v>7.8525</c:v>
                </c:pt>
                <c:pt idx="197">
                  <c:v>7.7042000000000002</c:v>
                </c:pt>
                <c:pt idx="198">
                  <c:v>7.5587</c:v>
                </c:pt>
                <c:pt idx="199">
                  <c:v>7.4158999999999997</c:v>
                </c:pt>
                <c:pt idx="200">
                  <c:v>7.2759</c:v>
                </c:pt>
                <c:pt idx="201">
                  <c:v>7.1383999999999999</c:v>
                </c:pt>
                <c:pt idx="202">
                  <c:v>7.0035999999999996</c:v>
                </c:pt>
                <c:pt idx="203">
                  <c:v>6.8712999999999997</c:v>
                </c:pt>
                <c:pt idx="204">
                  <c:v>6.7415000000000003</c:v>
                </c:pt>
                <c:pt idx="205">
                  <c:v>6.6142000000000003</c:v>
                </c:pt>
                <c:pt idx="206">
                  <c:v>6.4893000000000001</c:v>
                </c:pt>
                <c:pt idx="207">
                  <c:v>6.3666999999999998</c:v>
                </c:pt>
                <c:pt idx="208">
                  <c:v>6.2465000000000002</c:v>
                </c:pt>
                <c:pt idx="209">
                  <c:v>6.1284999999999998</c:v>
                </c:pt>
                <c:pt idx="210">
                  <c:v>6.0126999999999997</c:v>
                </c:pt>
                <c:pt idx="211">
                  <c:v>5.8992000000000004</c:v>
                </c:pt>
                <c:pt idx="212">
                  <c:v>5.7877000000000001</c:v>
                </c:pt>
                <c:pt idx="213">
                  <c:v>5.6783999999999999</c:v>
                </c:pt>
                <c:pt idx="214">
                  <c:v>5.5712000000000002</c:v>
                </c:pt>
                <c:pt idx="215">
                  <c:v>5.4659000000000004</c:v>
                </c:pt>
                <c:pt idx="216">
                  <c:v>5.3627000000000002</c:v>
                </c:pt>
                <c:pt idx="217">
                  <c:v>5.2614000000000001</c:v>
                </c:pt>
                <c:pt idx="218">
                  <c:v>5.1619999999999999</c:v>
                </c:pt>
                <c:pt idx="219">
                  <c:v>5.0644999999999998</c:v>
                </c:pt>
                <c:pt idx="220">
                  <c:v>4.9688999999999997</c:v>
                </c:pt>
                <c:pt idx="221">
                  <c:v>4.875</c:v>
                </c:pt>
                <c:pt idx="222">
                  <c:v>4.7828999999999997</c:v>
                </c:pt>
                <c:pt idx="223">
                  <c:v>4.6925999999999997</c:v>
                </c:pt>
                <c:pt idx="224">
                  <c:v>4.6040000000000001</c:v>
                </c:pt>
                <c:pt idx="225">
                  <c:v>4.5170000000000003</c:v>
                </c:pt>
                <c:pt idx="226">
                  <c:v>4.4317000000000002</c:v>
                </c:pt>
                <c:pt idx="227">
                  <c:v>4.3479999999999999</c:v>
                </c:pt>
                <c:pt idx="228">
                  <c:v>4.2659000000000002</c:v>
                </c:pt>
                <c:pt idx="229">
                  <c:v>4.1852999999999998</c:v>
                </c:pt>
                <c:pt idx="230">
                  <c:v>4.1062000000000003</c:v>
                </c:pt>
                <c:pt idx="231">
                  <c:v>4.0286999999999997</c:v>
                </c:pt>
                <c:pt idx="232">
                  <c:v>3.9525999999999999</c:v>
                </c:pt>
                <c:pt idx="233">
                  <c:v>3.8778999999999999</c:v>
                </c:pt>
                <c:pt idx="234">
                  <c:v>3.8047</c:v>
                </c:pt>
                <c:pt idx="235">
                  <c:v>3.7328000000000001</c:v>
                </c:pt>
                <c:pt idx="236">
                  <c:v>3.6623000000000001</c:v>
                </c:pt>
                <c:pt idx="237">
                  <c:v>3.5931000000000002</c:v>
                </c:pt>
                <c:pt idx="238">
                  <c:v>3.5253000000000001</c:v>
                </c:pt>
                <c:pt idx="239">
                  <c:v>3.4586999999999999</c:v>
                </c:pt>
                <c:pt idx="240">
                  <c:v>3.3934000000000002</c:v>
                </c:pt>
                <c:pt idx="241">
                  <c:v>3.3292999999999999</c:v>
                </c:pt>
                <c:pt idx="242">
                  <c:v>3.2664</c:v>
                </c:pt>
                <c:pt idx="243">
                  <c:v>3.2046999999999999</c:v>
                </c:pt>
                <c:pt idx="244">
                  <c:v>3.1442000000000001</c:v>
                </c:pt>
                <c:pt idx="245">
                  <c:v>3.0848</c:v>
                </c:pt>
                <c:pt idx="246">
                  <c:v>3.0265</c:v>
                </c:pt>
                <c:pt idx="247">
                  <c:v>2.9693999999999998</c:v>
                </c:pt>
                <c:pt idx="248">
                  <c:v>2.9133</c:v>
                </c:pt>
                <c:pt idx="249">
                  <c:v>2.8582000000000001</c:v>
                </c:pt>
                <c:pt idx="250">
                  <c:v>2.8043</c:v>
                </c:pt>
                <c:pt idx="251">
                  <c:v>2.7513000000000001</c:v>
                </c:pt>
                <c:pt idx="252">
                  <c:v>2.6993</c:v>
                </c:pt>
                <c:pt idx="253">
                  <c:v>2.6482999999999999</c:v>
                </c:pt>
                <c:pt idx="254">
                  <c:v>2.5983000000000001</c:v>
                </c:pt>
                <c:pt idx="255">
                  <c:v>2.5491999999999999</c:v>
                </c:pt>
                <c:pt idx="256">
                  <c:v>2.5011000000000001</c:v>
                </c:pt>
                <c:pt idx="257">
                  <c:v>2.4539</c:v>
                </c:pt>
                <c:pt idx="258">
                  <c:v>2.4075000000000002</c:v>
                </c:pt>
                <c:pt idx="259">
                  <c:v>2.3620000000000001</c:v>
                </c:pt>
                <c:pt idx="260">
                  <c:v>2.3174000000000001</c:v>
                </c:pt>
                <c:pt idx="261">
                  <c:v>2.2736000000000001</c:v>
                </c:pt>
                <c:pt idx="262">
                  <c:v>2.2307000000000001</c:v>
                </c:pt>
                <c:pt idx="263">
                  <c:v>2.1886000000000001</c:v>
                </c:pt>
                <c:pt idx="264">
                  <c:v>2.1472000000000002</c:v>
                </c:pt>
                <c:pt idx="265">
                  <c:v>2.1067</c:v>
                </c:pt>
                <c:pt idx="266">
                  <c:v>2.0669</c:v>
                </c:pt>
                <c:pt idx="267">
                  <c:v>2.0278</c:v>
                </c:pt>
                <c:pt idx="268">
                  <c:v>1.9895</c:v>
                </c:pt>
                <c:pt idx="269">
                  <c:v>1.952</c:v>
                </c:pt>
                <c:pt idx="270">
                  <c:v>1.9151</c:v>
                </c:pt>
                <c:pt idx="271">
                  <c:v>1.8789</c:v>
                </c:pt>
                <c:pt idx="272">
                  <c:v>1.8433999999999999</c:v>
                </c:pt>
                <c:pt idx="273">
                  <c:v>1.8086</c:v>
                </c:pt>
                <c:pt idx="274">
                  <c:v>1.7745</c:v>
                </c:pt>
                <c:pt idx="275">
                  <c:v>1.7408999999999999</c:v>
                </c:pt>
                <c:pt idx="276">
                  <c:v>1.7081</c:v>
                </c:pt>
                <c:pt idx="277">
                  <c:v>1.6758</c:v>
                </c:pt>
                <c:pt idx="278">
                  <c:v>1.6440999999999999</c:v>
                </c:pt>
                <c:pt idx="279">
                  <c:v>1.6131</c:v>
                </c:pt>
                <c:pt idx="280">
                  <c:v>1.5826</c:v>
                </c:pt>
                <c:pt idx="281">
                  <c:v>1.5527</c:v>
                </c:pt>
                <c:pt idx="282">
                  <c:v>1.5234000000000001</c:v>
                </c:pt>
                <c:pt idx="283">
                  <c:v>1.4945999999999999</c:v>
                </c:pt>
                <c:pt idx="284">
                  <c:v>1.4663999999999999</c:v>
                </c:pt>
                <c:pt idx="285">
                  <c:v>1.4387000000000001</c:v>
                </c:pt>
                <c:pt idx="286">
                  <c:v>1.4115</c:v>
                </c:pt>
                <c:pt idx="287">
                  <c:v>1.3849</c:v>
                </c:pt>
                <c:pt idx="288">
                  <c:v>1.3587</c:v>
                </c:pt>
                <c:pt idx="289">
                  <c:v>1.333</c:v>
                </c:pt>
                <c:pt idx="290">
                  <c:v>1.3079000000000001</c:v>
                </c:pt>
                <c:pt idx="291">
                  <c:v>1.2831999999999999</c:v>
                </c:pt>
                <c:pt idx="292">
                  <c:v>1.2588999999999999</c:v>
                </c:pt>
                <c:pt idx="293">
                  <c:v>1.2352000000000001</c:v>
                </c:pt>
                <c:pt idx="294">
                  <c:v>1.2118</c:v>
                </c:pt>
                <c:pt idx="295">
                  <c:v>1.1889000000000001</c:v>
                </c:pt>
                <c:pt idx="296">
                  <c:v>1.1665000000000001</c:v>
                </c:pt>
                <c:pt idx="297">
                  <c:v>1.1444000000000001</c:v>
                </c:pt>
                <c:pt idx="298">
                  <c:v>1.1228</c:v>
                </c:pt>
                <c:pt idx="299">
                  <c:v>1.1015999999999999</c:v>
                </c:pt>
                <c:pt idx="300">
                  <c:v>1.0808</c:v>
                </c:pt>
                <c:pt idx="301">
                  <c:v>1.0604</c:v>
                </c:pt>
                <c:pt idx="302">
                  <c:v>1.0404</c:v>
                </c:pt>
                <c:pt idx="303">
                  <c:v>1.0206999999999999</c:v>
                </c:pt>
                <c:pt idx="304">
                  <c:v>1.0014000000000001</c:v>
                </c:pt>
                <c:pt idx="305">
                  <c:v>0.98253000000000001</c:v>
                </c:pt>
                <c:pt idx="306">
                  <c:v>0.96396999999999999</c:v>
                </c:pt>
                <c:pt idx="307">
                  <c:v>0.94576000000000005</c:v>
                </c:pt>
                <c:pt idx="308">
                  <c:v>0.92789999999999995</c:v>
                </c:pt>
                <c:pt idx="309">
                  <c:v>0.91037000000000001</c:v>
                </c:pt>
                <c:pt idx="310">
                  <c:v>0.89317999999999997</c:v>
                </c:pt>
                <c:pt idx="311">
                  <c:v>0.87631000000000003</c:v>
                </c:pt>
                <c:pt idx="312">
                  <c:v>0.85975999999999997</c:v>
                </c:pt>
                <c:pt idx="313">
                  <c:v>0.84352000000000005</c:v>
                </c:pt>
                <c:pt idx="314">
                  <c:v>0.82759000000000005</c:v>
                </c:pt>
                <c:pt idx="315">
                  <c:v>0.81194999999999995</c:v>
                </c:pt>
                <c:pt idx="316">
                  <c:v>0.79661999999999999</c:v>
                </c:pt>
                <c:pt idx="317">
                  <c:v>0.78156999999999999</c:v>
                </c:pt>
                <c:pt idx="318">
                  <c:v>0.76680999999999999</c:v>
                </c:pt>
                <c:pt idx="319">
                  <c:v>0.75233000000000005</c:v>
                </c:pt>
                <c:pt idx="320">
                  <c:v>0.73812</c:v>
                </c:pt>
                <c:pt idx="321">
                  <c:v>0.72418000000000005</c:v>
                </c:pt>
                <c:pt idx="322">
                  <c:v>0.71050000000000002</c:v>
                </c:pt>
                <c:pt idx="323">
                  <c:v>0.69708000000000003</c:v>
                </c:pt>
                <c:pt idx="324">
                  <c:v>0.68391000000000002</c:v>
                </c:pt>
                <c:pt idx="325">
                  <c:v>0.67098999999999998</c:v>
                </c:pt>
                <c:pt idx="326">
                  <c:v>0.65832000000000002</c:v>
                </c:pt>
                <c:pt idx="327">
                  <c:v>0.64588999999999996</c:v>
                </c:pt>
                <c:pt idx="328">
                  <c:v>0.63368999999999998</c:v>
                </c:pt>
                <c:pt idx="329">
                  <c:v>0.62172000000000005</c:v>
                </c:pt>
                <c:pt idx="330">
                  <c:v>0.60997000000000001</c:v>
                </c:pt>
                <c:pt idx="331">
                  <c:v>0.59845000000000004</c:v>
                </c:pt>
                <c:pt idx="332">
                  <c:v>0.58714999999999995</c:v>
                </c:pt>
                <c:pt idx="333">
                  <c:v>0.57606000000000002</c:v>
                </c:pt>
                <c:pt idx="334">
                  <c:v>0.56518000000000002</c:v>
                </c:pt>
                <c:pt idx="335">
                  <c:v>0.55449999999999999</c:v>
                </c:pt>
                <c:pt idx="336">
                  <c:v>0.54403000000000001</c:v>
                </c:pt>
                <c:pt idx="337">
                  <c:v>0.53376000000000001</c:v>
                </c:pt>
                <c:pt idx="338">
                  <c:v>0.52366999999999997</c:v>
                </c:pt>
                <c:pt idx="339">
                  <c:v>0.51378000000000001</c:v>
                </c:pt>
                <c:pt idx="340">
                  <c:v>0.50407999999999997</c:v>
                </c:pt>
                <c:pt idx="341">
                  <c:v>0.49456</c:v>
                </c:pt>
                <c:pt idx="342">
                  <c:v>0.48521999999999998</c:v>
                </c:pt>
                <c:pt idx="343">
                  <c:v>0.47604999999999997</c:v>
                </c:pt>
                <c:pt idx="344">
                  <c:v>0.46705999999999998</c:v>
                </c:pt>
                <c:pt idx="345">
                  <c:v>0.45823999999999998</c:v>
                </c:pt>
                <c:pt idx="346">
                  <c:v>0.44957999999999998</c:v>
                </c:pt>
                <c:pt idx="347">
                  <c:v>0.44108999999999998</c:v>
                </c:pt>
                <c:pt idx="348">
                  <c:v>0.43275999999999998</c:v>
                </c:pt>
                <c:pt idx="349">
                  <c:v>0.42459000000000002</c:v>
                </c:pt>
                <c:pt idx="350">
                  <c:v>0.41657</c:v>
                </c:pt>
                <c:pt idx="351">
                  <c:v>0.40870000000000001</c:v>
                </c:pt>
                <c:pt idx="352">
                  <c:v>0.40098</c:v>
                </c:pt>
                <c:pt idx="353">
                  <c:v>0.39340999999999998</c:v>
                </c:pt>
                <c:pt idx="354">
                  <c:v>0.38597999999999999</c:v>
                </c:pt>
                <c:pt idx="355">
                  <c:v>0.37869000000000003</c:v>
                </c:pt>
                <c:pt idx="356">
                  <c:v>0.37153000000000003</c:v>
                </c:pt>
                <c:pt idx="357">
                  <c:v>0.36452000000000001</c:v>
                </c:pt>
                <c:pt idx="358">
                  <c:v>0.35763</c:v>
                </c:pt>
                <c:pt idx="359">
                  <c:v>0.35088000000000003</c:v>
                </c:pt>
                <c:pt idx="360">
                  <c:v>0.34425</c:v>
                </c:pt>
                <c:pt idx="361">
                  <c:v>0.33774999999999999</c:v>
                </c:pt>
                <c:pt idx="362">
                  <c:v>0.33137</c:v>
                </c:pt>
                <c:pt idx="363">
                  <c:v>0.32511000000000001</c:v>
                </c:pt>
                <c:pt idx="364">
                  <c:v>0.31896999999999998</c:v>
                </c:pt>
                <c:pt idx="365">
                  <c:v>0.31294</c:v>
                </c:pt>
                <c:pt idx="366">
                  <c:v>0.30703000000000003</c:v>
                </c:pt>
                <c:pt idx="367">
                  <c:v>0.30123</c:v>
                </c:pt>
                <c:pt idx="368">
                  <c:v>0.29554000000000002</c:v>
                </c:pt>
                <c:pt idx="369">
                  <c:v>0.28996</c:v>
                </c:pt>
                <c:pt idx="370">
                  <c:v>0.28448000000000001</c:v>
                </c:pt>
                <c:pt idx="371">
                  <c:v>0.27911000000000002</c:v>
                </c:pt>
                <c:pt idx="372">
                  <c:v>0.27383999999999997</c:v>
                </c:pt>
                <c:pt idx="373">
                  <c:v>0.26867000000000002</c:v>
                </c:pt>
                <c:pt idx="374">
                  <c:v>0.26358999999999999</c:v>
                </c:pt>
                <c:pt idx="375">
                  <c:v>0.25861000000000001</c:v>
                </c:pt>
                <c:pt idx="376">
                  <c:v>0.25373000000000001</c:v>
                </c:pt>
                <c:pt idx="377">
                  <c:v>0.24893999999999999</c:v>
                </c:pt>
                <c:pt idx="378">
                  <c:v>0.24424000000000001</c:v>
                </c:pt>
                <c:pt idx="379">
                  <c:v>0.23962</c:v>
                </c:pt>
                <c:pt idx="380">
                  <c:v>0.2351</c:v>
                </c:pt>
                <c:pt idx="381">
                  <c:v>0.23066</c:v>
                </c:pt>
                <c:pt idx="382">
                  <c:v>0.2263</c:v>
                </c:pt>
                <c:pt idx="383">
                  <c:v>0.22202</c:v>
                </c:pt>
                <c:pt idx="384">
                  <c:v>0.21783</c:v>
                </c:pt>
                <c:pt idx="385">
                  <c:v>0.21371999999999999</c:v>
                </c:pt>
                <c:pt idx="386">
                  <c:v>0.20968000000000001</c:v>
                </c:pt>
                <c:pt idx="387">
                  <c:v>0.20571999999999999</c:v>
                </c:pt>
                <c:pt idx="388">
                  <c:v>0.20183000000000001</c:v>
                </c:pt>
                <c:pt idx="389">
                  <c:v>0.19802</c:v>
                </c:pt>
                <c:pt idx="390">
                  <c:v>0.19428000000000001</c:v>
                </c:pt>
                <c:pt idx="391">
                  <c:v>0.19061</c:v>
                </c:pt>
                <c:pt idx="392">
                  <c:v>0.18701000000000001</c:v>
                </c:pt>
                <c:pt idx="393">
                  <c:v>0.18348</c:v>
                </c:pt>
                <c:pt idx="394">
                  <c:v>0.18001</c:v>
                </c:pt>
                <c:pt idx="395">
                  <c:v>0.17660999999999999</c:v>
                </c:pt>
                <c:pt idx="396">
                  <c:v>0.17327999999999999</c:v>
                </c:pt>
                <c:pt idx="397">
                  <c:v>0.17000999999999999</c:v>
                </c:pt>
                <c:pt idx="398">
                  <c:v>0.16678999999999999</c:v>
                </c:pt>
                <c:pt idx="399">
                  <c:v>0.16364000000000001</c:v>
                </c:pt>
                <c:pt idx="400">
                  <c:v>0.16055</c:v>
                </c:pt>
                <c:pt idx="401">
                  <c:v>0.15751999999999999</c:v>
                </c:pt>
                <c:pt idx="402">
                  <c:v>0.15454999999999999</c:v>
                </c:pt>
                <c:pt idx="403">
                  <c:v>0.15162999999999999</c:v>
                </c:pt>
                <c:pt idx="404">
                  <c:v>0.14876</c:v>
                </c:pt>
                <c:pt idx="405">
                  <c:v>0.14595</c:v>
                </c:pt>
                <c:pt idx="406">
                  <c:v>0.14319999999999999</c:v>
                </c:pt>
                <c:pt idx="407">
                  <c:v>0.14049</c:v>
                </c:pt>
                <c:pt idx="408">
                  <c:v>0.13783999999999999</c:v>
                </c:pt>
                <c:pt idx="409">
                  <c:v>0.13522999999999999</c:v>
                </c:pt>
                <c:pt idx="410">
                  <c:v>0.13267999999999999</c:v>
                </c:pt>
                <c:pt idx="411">
                  <c:v>0.13017000000000001</c:v>
                </c:pt>
                <c:pt idx="412">
                  <c:v>0.12772</c:v>
                </c:pt>
                <c:pt idx="413">
                  <c:v>0.12529999999999999</c:v>
                </c:pt>
                <c:pt idx="414">
                  <c:v>0.12293999999999999</c:v>
                </c:pt>
                <c:pt idx="415">
                  <c:v>0.12060999999999999</c:v>
                </c:pt>
                <c:pt idx="416">
                  <c:v>0.11834</c:v>
                </c:pt>
                <c:pt idx="417">
                  <c:v>0.11609999999999999</c:v>
                </c:pt>
                <c:pt idx="418">
                  <c:v>0.11391</c:v>
                </c:pt>
                <c:pt idx="419">
                  <c:v>0.11176</c:v>
                </c:pt>
                <c:pt idx="420">
                  <c:v>0.10965</c:v>
                </c:pt>
                <c:pt idx="421">
                  <c:v>0.10757</c:v>
                </c:pt>
                <c:pt idx="422">
                  <c:v>0.10553999999999999</c:v>
                </c:pt>
                <c:pt idx="423">
                  <c:v>0.10355</c:v>
                </c:pt>
                <c:pt idx="424">
                  <c:v>0.10159</c:v>
                </c:pt>
                <c:pt idx="425">
                  <c:v>9.9675E-2</c:v>
                </c:pt>
                <c:pt idx="426">
                  <c:v>9.7792000000000004E-2</c:v>
                </c:pt>
                <c:pt idx="427">
                  <c:v>9.5945000000000003E-2</c:v>
                </c:pt>
                <c:pt idx="428">
                  <c:v>9.4132999999999994E-2</c:v>
                </c:pt>
                <c:pt idx="429">
                  <c:v>9.2355000000000007E-2</c:v>
                </c:pt>
                <c:pt idx="430">
                  <c:v>9.0610999999999997E-2</c:v>
                </c:pt>
                <c:pt idx="431">
                  <c:v>8.8899000000000006E-2</c:v>
                </c:pt>
                <c:pt idx="432">
                  <c:v>8.7220000000000006E-2</c:v>
                </c:pt>
                <c:pt idx="433">
                  <c:v>8.5572999999999996E-2</c:v>
                </c:pt>
                <c:pt idx="434">
                  <c:v>8.3956000000000003E-2</c:v>
                </c:pt>
                <c:pt idx="435">
                  <c:v>8.2371E-2</c:v>
                </c:pt>
                <c:pt idx="436">
                  <c:v>8.0814999999999998E-2</c:v>
                </c:pt>
                <c:pt idx="437">
                  <c:v>7.9287999999999997E-2</c:v>
                </c:pt>
                <c:pt idx="438">
                  <c:v>7.7790999999999999E-2</c:v>
                </c:pt>
                <c:pt idx="439">
                  <c:v>7.6322000000000001E-2</c:v>
                </c:pt>
                <c:pt idx="440">
                  <c:v>7.4880000000000002E-2</c:v>
                </c:pt>
                <c:pt idx="441">
                  <c:v>7.3466000000000004E-2</c:v>
                </c:pt>
                <c:pt idx="442">
                  <c:v>7.2078000000000003E-2</c:v>
                </c:pt>
                <c:pt idx="443">
                  <c:v>7.0717000000000002E-2</c:v>
                </c:pt>
                <c:pt idx="444">
                  <c:v>6.9380999999999998E-2</c:v>
                </c:pt>
                <c:pt idx="445">
                  <c:v>6.8071000000000007E-2</c:v>
                </c:pt>
                <c:pt idx="446">
                  <c:v>6.6784999999999997E-2</c:v>
                </c:pt>
                <c:pt idx="447">
                  <c:v>6.5522999999999998E-2</c:v>
                </c:pt>
                <c:pt idx="448">
                  <c:v>6.4285999999999996E-2</c:v>
                </c:pt>
                <c:pt idx="449">
                  <c:v>6.3072000000000003E-2</c:v>
                </c:pt>
                <c:pt idx="450">
                  <c:v>6.1879999999999998E-2</c:v>
                </c:pt>
                <c:pt idx="451">
                  <c:v>6.0712000000000002E-2</c:v>
                </c:pt>
                <c:pt idx="452">
                  <c:v>5.9565E-2</c:v>
                </c:pt>
                <c:pt idx="453">
                  <c:v>5.8439999999999999E-2</c:v>
                </c:pt>
                <c:pt idx="454">
                  <c:v>5.7335999999999998E-2</c:v>
                </c:pt>
                <c:pt idx="455">
                  <c:v>5.6252999999999997E-2</c:v>
                </c:pt>
                <c:pt idx="456">
                  <c:v>5.5190999999999997E-2</c:v>
                </c:pt>
                <c:pt idx="457">
                  <c:v>5.4148000000000002E-2</c:v>
                </c:pt>
                <c:pt idx="458">
                  <c:v>5.3124999999999999E-2</c:v>
                </c:pt>
                <c:pt idx="459">
                  <c:v>5.2122000000000002E-2</c:v>
                </c:pt>
                <c:pt idx="460">
                  <c:v>5.1137000000000002E-2</c:v>
                </c:pt>
                <c:pt idx="461">
                  <c:v>5.0172000000000001E-2</c:v>
                </c:pt>
                <c:pt idx="462">
                  <c:v>4.9223999999999997E-2</c:v>
                </c:pt>
                <c:pt idx="463">
                  <c:v>4.8293999999999997E-2</c:v>
                </c:pt>
                <c:pt idx="464">
                  <c:v>4.7382000000000001E-2</c:v>
                </c:pt>
                <c:pt idx="465">
                  <c:v>4.6487000000000001E-2</c:v>
                </c:pt>
                <c:pt idx="466">
                  <c:v>4.5608999999999997E-2</c:v>
                </c:pt>
                <c:pt idx="467">
                  <c:v>4.4748000000000003E-2</c:v>
                </c:pt>
                <c:pt idx="468">
                  <c:v>4.3901999999999997E-2</c:v>
                </c:pt>
                <c:pt idx="469">
                  <c:v>4.3073E-2</c:v>
                </c:pt>
                <c:pt idx="470">
                  <c:v>4.2259999999999999E-2</c:v>
                </c:pt>
                <c:pt idx="471">
                  <c:v>4.1460999999999998E-2</c:v>
                </c:pt>
                <c:pt idx="472">
                  <c:v>4.0677999999999999E-2</c:v>
                </c:pt>
                <c:pt idx="473">
                  <c:v>3.9910000000000001E-2</c:v>
                </c:pt>
                <c:pt idx="474">
                  <c:v>3.9156000000000003E-2</c:v>
                </c:pt>
                <c:pt idx="475">
                  <c:v>3.8417E-2</c:v>
                </c:pt>
                <c:pt idx="476">
                  <c:v>3.7691000000000002E-2</c:v>
                </c:pt>
                <c:pt idx="477">
                  <c:v>3.6978999999999998E-2</c:v>
                </c:pt>
                <c:pt idx="478">
                  <c:v>3.6281000000000001E-2</c:v>
                </c:pt>
                <c:pt idx="479">
                  <c:v>3.5595000000000002E-2</c:v>
                </c:pt>
                <c:pt idx="480">
                  <c:v>3.4923000000000003E-2</c:v>
                </c:pt>
                <c:pt idx="481">
                  <c:v>3.4263000000000002E-2</c:v>
                </c:pt>
                <c:pt idx="482">
                  <c:v>3.3616E-2</c:v>
                </c:pt>
                <c:pt idx="483">
                  <c:v>3.2981000000000003E-2</c:v>
                </c:pt>
                <c:pt idx="484">
                  <c:v>3.2357999999999998E-2</c:v>
                </c:pt>
                <c:pt idx="485">
                  <c:v>3.1746999999999997E-2</c:v>
                </c:pt>
                <c:pt idx="486">
                  <c:v>3.1147999999999999E-2</c:v>
                </c:pt>
                <c:pt idx="487">
                  <c:v>3.0558999999999999E-2</c:v>
                </c:pt>
                <c:pt idx="488">
                  <c:v>2.9982000000000002E-2</c:v>
                </c:pt>
                <c:pt idx="489">
                  <c:v>2.9416000000000001E-2</c:v>
                </c:pt>
                <c:pt idx="490">
                  <c:v>2.886E-2</c:v>
                </c:pt>
                <c:pt idx="491">
                  <c:v>2.8315E-2</c:v>
                </c:pt>
                <c:pt idx="492">
                  <c:v>2.7779999999999999E-2</c:v>
                </c:pt>
                <c:pt idx="493">
                  <c:v>2.7255999999999999E-2</c:v>
                </c:pt>
                <c:pt idx="494">
                  <c:v>2.6741000000000001E-2</c:v>
                </c:pt>
                <c:pt idx="495">
                  <c:v>2.6235999999999999E-2</c:v>
                </c:pt>
                <c:pt idx="496">
                  <c:v>2.5739999999999999E-2</c:v>
                </c:pt>
                <c:pt idx="497">
                  <c:v>2.5253999999999999E-2</c:v>
                </c:pt>
                <c:pt idx="498">
                  <c:v>2.0896000000000001E-2</c:v>
                </c:pt>
                <c:pt idx="499">
                  <c:v>1.4238000000000001E-2</c:v>
                </c:pt>
                <c:pt idx="500">
                  <c:v>9.7014000000000006E-3</c:v>
                </c:pt>
                <c:pt idx="501">
                  <c:v>6.6102000000000001E-3</c:v>
                </c:pt>
                <c:pt idx="502">
                  <c:v>4.5040000000000002E-3</c:v>
                </c:pt>
                <c:pt idx="503">
                  <c:v>3.0688999999999998E-3</c:v>
                </c:pt>
              </c:numCache>
            </c:numRef>
          </c:xVal>
          <c:yVal>
            <c:numRef>
              <c:f>Issues!$C$10:$C$513</c:f>
              <c:numCache>
                <c:formatCode>General</c:formatCode>
                <c:ptCount val="504"/>
                <c:pt idx="0">
                  <c:v>1</c:v>
                </c:pt>
                <c:pt idx="1">
                  <c:v>2</c:v>
                </c:pt>
                <c:pt idx="2">
                  <c:v>3</c:v>
                </c:pt>
                <c:pt idx="3">
                  <c:v>2</c:v>
                </c:pt>
                <c:pt idx="4">
                  <c:v>3</c:v>
                </c:pt>
                <c:pt idx="5">
                  <c:v>6</c:v>
                </c:pt>
                <c:pt idx="6">
                  <c:v>7</c:v>
                </c:pt>
                <c:pt idx="7">
                  <c:v>7</c:v>
                </c:pt>
                <c:pt idx="8">
                  <c:v>8</c:v>
                </c:pt>
                <c:pt idx="9">
                  <c:v>12</c:v>
                </c:pt>
                <c:pt idx="10">
                  <c:v>9</c:v>
                </c:pt>
                <c:pt idx="11">
                  <c:v>8</c:v>
                </c:pt>
                <c:pt idx="12">
                  <c:v>14</c:v>
                </c:pt>
                <c:pt idx="13">
                  <c:v>14</c:v>
                </c:pt>
                <c:pt idx="14">
                  <c:v>14</c:v>
                </c:pt>
                <c:pt idx="15">
                  <c:v>15</c:v>
                </c:pt>
                <c:pt idx="16">
                  <c:v>10</c:v>
                </c:pt>
                <c:pt idx="17">
                  <c:v>25</c:v>
                </c:pt>
                <c:pt idx="18">
                  <c:v>26</c:v>
                </c:pt>
                <c:pt idx="19">
                  <c:v>23</c:v>
                </c:pt>
                <c:pt idx="20">
                  <c:v>20</c:v>
                </c:pt>
                <c:pt idx="21">
                  <c:v>20</c:v>
                </c:pt>
                <c:pt idx="22">
                  <c:v>20</c:v>
                </c:pt>
                <c:pt idx="23">
                  <c:v>25</c:v>
                </c:pt>
                <c:pt idx="24">
                  <c:v>32</c:v>
                </c:pt>
                <c:pt idx="25">
                  <c:v>34</c:v>
                </c:pt>
                <c:pt idx="26">
                  <c:v>33</c:v>
                </c:pt>
                <c:pt idx="27">
                  <c:v>38</c:v>
                </c:pt>
                <c:pt idx="28">
                  <c:v>39</c:v>
                </c:pt>
                <c:pt idx="29">
                  <c:v>43</c:v>
                </c:pt>
                <c:pt idx="30">
                  <c:v>46</c:v>
                </c:pt>
                <c:pt idx="31">
                  <c:v>41</c:v>
                </c:pt>
                <c:pt idx="32">
                  <c:v>42</c:v>
                </c:pt>
                <c:pt idx="33">
                  <c:v>58</c:v>
                </c:pt>
                <c:pt idx="34">
                  <c:v>56</c:v>
                </c:pt>
                <c:pt idx="35">
                  <c:v>53</c:v>
                </c:pt>
                <c:pt idx="36">
                  <c:v>77</c:v>
                </c:pt>
                <c:pt idx="37">
                  <c:v>85</c:v>
                </c:pt>
                <c:pt idx="38">
                  <c:v>84</c:v>
                </c:pt>
                <c:pt idx="39">
                  <c:v>81</c:v>
                </c:pt>
                <c:pt idx="40">
                  <c:v>91</c:v>
                </c:pt>
                <c:pt idx="41">
                  <c:v>90</c:v>
                </c:pt>
                <c:pt idx="42">
                  <c:v>88</c:v>
                </c:pt>
                <c:pt idx="43">
                  <c:v>112</c:v>
                </c:pt>
                <c:pt idx="44">
                  <c:v>128</c:v>
                </c:pt>
                <c:pt idx="45">
                  <c:v>131</c:v>
                </c:pt>
                <c:pt idx="46">
                  <c:v>137</c:v>
                </c:pt>
                <c:pt idx="47">
                  <c:v>154</c:v>
                </c:pt>
                <c:pt idx="48">
                  <c:v>163</c:v>
                </c:pt>
                <c:pt idx="49">
                  <c:v>174</c:v>
                </c:pt>
                <c:pt idx="50">
                  <c:v>191</c:v>
                </c:pt>
                <c:pt idx="51">
                  <c:v>185</c:v>
                </c:pt>
                <c:pt idx="52">
                  <c:v>218</c:v>
                </c:pt>
                <c:pt idx="53">
                  <c:v>215</c:v>
                </c:pt>
                <c:pt idx="54">
                  <c:v>303</c:v>
                </c:pt>
                <c:pt idx="55">
                  <c:v>304</c:v>
                </c:pt>
                <c:pt idx="56">
                  <c:v>332</c:v>
                </c:pt>
                <c:pt idx="57">
                  <c:v>327</c:v>
                </c:pt>
                <c:pt idx="58">
                  <c:v>371</c:v>
                </c:pt>
                <c:pt idx="59">
                  <c:v>371</c:v>
                </c:pt>
                <c:pt idx="60">
                  <c:v>379</c:v>
                </c:pt>
                <c:pt idx="61">
                  <c:v>452</c:v>
                </c:pt>
                <c:pt idx="62">
                  <c:v>458</c:v>
                </c:pt>
                <c:pt idx="63">
                  <c:v>481</c:v>
                </c:pt>
                <c:pt idx="64">
                  <c:v>495</c:v>
                </c:pt>
                <c:pt idx="65">
                  <c:v>557</c:v>
                </c:pt>
                <c:pt idx="66">
                  <c:v>572</c:v>
                </c:pt>
                <c:pt idx="67">
                  <c:v>614</c:v>
                </c:pt>
                <c:pt idx="68">
                  <c:v>698</c:v>
                </c:pt>
                <c:pt idx="69">
                  <c:v>717</c:v>
                </c:pt>
                <c:pt idx="70">
                  <c:v>768</c:v>
                </c:pt>
                <c:pt idx="71">
                  <c:v>847</c:v>
                </c:pt>
                <c:pt idx="72">
                  <c:v>890</c:v>
                </c:pt>
                <c:pt idx="73">
                  <c:v>968</c:v>
                </c:pt>
                <c:pt idx="74">
                  <c:v>996</c:v>
                </c:pt>
                <c:pt idx="75">
                  <c:v>1050</c:v>
                </c:pt>
                <c:pt idx="76">
                  <c:v>1159</c:v>
                </c:pt>
                <c:pt idx="77">
                  <c:v>1236</c:v>
                </c:pt>
                <c:pt idx="78">
                  <c:v>1358</c:v>
                </c:pt>
                <c:pt idx="79">
                  <c:v>1415</c:v>
                </c:pt>
                <c:pt idx="80">
                  <c:v>1534</c:v>
                </c:pt>
                <c:pt idx="81">
                  <c:v>1596</c:v>
                </c:pt>
                <c:pt idx="82">
                  <c:v>1809</c:v>
                </c:pt>
                <c:pt idx="83">
                  <c:v>1927</c:v>
                </c:pt>
                <c:pt idx="84">
                  <c:v>2058</c:v>
                </c:pt>
                <c:pt idx="85">
                  <c:v>2113</c:v>
                </c:pt>
                <c:pt idx="86">
                  <c:v>2291</c:v>
                </c:pt>
                <c:pt idx="87">
                  <c:v>2498</c:v>
                </c:pt>
                <c:pt idx="88">
                  <c:v>2689</c:v>
                </c:pt>
                <c:pt idx="89">
                  <c:v>2755</c:v>
                </c:pt>
                <c:pt idx="90">
                  <c:v>2904</c:v>
                </c:pt>
                <c:pt idx="91">
                  <c:v>3137</c:v>
                </c:pt>
                <c:pt idx="92">
                  <c:v>3378</c:v>
                </c:pt>
                <c:pt idx="93">
                  <c:v>3506</c:v>
                </c:pt>
                <c:pt idx="94">
                  <c:v>3634</c:v>
                </c:pt>
                <c:pt idx="95">
                  <c:v>3836</c:v>
                </c:pt>
                <c:pt idx="96">
                  <c:v>3897</c:v>
                </c:pt>
                <c:pt idx="97">
                  <c:v>4066</c:v>
                </c:pt>
                <c:pt idx="98">
                  <c:v>4238</c:v>
                </c:pt>
                <c:pt idx="99">
                  <c:v>4346</c:v>
                </c:pt>
                <c:pt idx="100">
                  <c:v>4487</c:v>
                </c:pt>
                <c:pt idx="101">
                  <c:v>4531</c:v>
                </c:pt>
                <c:pt idx="102">
                  <c:v>4640</c:v>
                </c:pt>
                <c:pt idx="103">
                  <c:v>4690</c:v>
                </c:pt>
                <c:pt idx="104">
                  <c:v>4793</c:v>
                </c:pt>
                <c:pt idx="105">
                  <c:v>4949</c:v>
                </c:pt>
                <c:pt idx="106">
                  <c:v>5121</c:v>
                </c:pt>
                <c:pt idx="107">
                  <c:v>5379</c:v>
                </c:pt>
                <c:pt idx="108">
                  <c:v>5872</c:v>
                </c:pt>
                <c:pt idx="109">
                  <c:v>6354</c:v>
                </c:pt>
                <c:pt idx="110">
                  <c:v>6767</c:v>
                </c:pt>
                <c:pt idx="111">
                  <c:v>7403</c:v>
                </c:pt>
                <c:pt idx="112">
                  <c:v>7904</c:v>
                </c:pt>
                <c:pt idx="113">
                  <c:v>8441</c:v>
                </c:pt>
                <c:pt idx="114">
                  <c:v>8837</c:v>
                </c:pt>
                <c:pt idx="115">
                  <c:v>9304</c:v>
                </c:pt>
                <c:pt idx="116">
                  <c:v>9720</c:v>
                </c:pt>
                <c:pt idx="117">
                  <c:v>10166</c:v>
                </c:pt>
                <c:pt idx="118">
                  <c:v>10708</c:v>
                </c:pt>
                <c:pt idx="119">
                  <c:v>11138</c:v>
                </c:pt>
                <c:pt idx="120">
                  <c:v>11694</c:v>
                </c:pt>
                <c:pt idx="121">
                  <c:v>12267</c:v>
                </c:pt>
                <c:pt idx="122">
                  <c:v>12944</c:v>
                </c:pt>
                <c:pt idx="123">
                  <c:v>13745</c:v>
                </c:pt>
                <c:pt idx="124">
                  <c:v>14765</c:v>
                </c:pt>
                <c:pt idx="125">
                  <c:v>15556</c:v>
                </c:pt>
                <c:pt idx="126">
                  <c:v>13442</c:v>
                </c:pt>
                <c:pt idx="127">
                  <c:v>12950</c:v>
                </c:pt>
                <c:pt idx="128">
                  <c:v>12955</c:v>
                </c:pt>
                <c:pt idx="129">
                  <c:v>13000</c:v>
                </c:pt>
                <c:pt idx="130">
                  <c:v>13003</c:v>
                </c:pt>
                <c:pt idx="131">
                  <c:v>13043</c:v>
                </c:pt>
                <c:pt idx="132">
                  <c:v>13079</c:v>
                </c:pt>
                <c:pt idx="133">
                  <c:v>13129</c:v>
                </c:pt>
                <c:pt idx="134">
                  <c:v>13210</c:v>
                </c:pt>
                <c:pt idx="135">
                  <c:v>13234</c:v>
                </c:pt>
                <c:pt idx="136">
                  <c:v>13280</c:v>
                </c:pt>
                <c:pt idx="137">
                  <c:v>13323</c:v>
                </c:pt>
                <c:pt idx="138">
                  <c:v>13437</c:v>
                </c:pt>
                <c:pt idx="139">
                  <c:v>13423</c:v>
                </c:pt>
                <c:pt idx="140">
                  <c:v>13459</c:v>
                </c:pt>
                <c:pt idx="141">
                  <c:v>13516</c:v>
                </c:pt>
                <c:pt idx="142">
                  <c:v>13559</c:v>
                </c:pt>
                <c:pt idx="143">
                  <c:v>13639</c:v>
                </c:pt>
                <c:pt idx="144">
                  <c:v>13652</c:v>
                </c:pt>
                <c:pt idx="145">
                  <c:v>13718</c:v>
                </c:pt>
                <c:pt idx="146">
                  <c:v>13773</c:v>
                </c:pt>
                <c:pt idx="147">
                  <c:v>13826</c:v>
                </c:pt>
                <c:pt idx="148">
                  <c:v>13850</c:v>
                </c:pt>
                <c:pt idx="149">
                  <c:v>13954</c:v>
                </c:pt>
                <c:pt idx="150">
                  <c:v>14017</c:v>
                </c:pt>
                <c:pt idx="151">
                  <c:v>14103</c:v>
                </c:pt>
                <c:pt idx="152">
                  <c:v>14166</c:v>
                </c:pt>
                <c:pt idx="153">
                  <c:v>14155</c:v>
                </c:pt>
                <c:pt idx="154">
                  <c:v>14274</c:v>
                </c:pt>
                <c:pt idx="155">
                  <c:v>14252</c:v>
                </c:pt>
                <c:pt idx="156">
                  <c:v>14351</c:v>
                </c:pt>
                <c:pt idx="157">
                  <c:v>14346</c:v>
                </c:pt>
                <c:pt idx="158">
                  <c:v>14480</c:v>
                </c:pt>
                <c:pt idx="159">
                  <c:v>14439</c:v>
                </c:pt>
                <c:pt idx="160">
                  <c:v>14508</c:v>
                </c:pt>
                <c:pt idx="161">
                  <c:v>14507</c:v>
                </c:pt>
                <c:pt idx="162">
                  <c:v>14611</c:v>
                </c:pt>
                <c:pt idx="163">
                  <c:v>14639</c:v>
                </c:pt>
                <c:pt idx="164">
                  <c:v>14684</c:v>
                </c:pt>
                <c:pt idx="165">
                  <c:v>14715</c:v>
                </c:pt>
                <c:pt idx="166">
                  <c:v>14781</c:v>
                </c:pt>
                <c:pt idx="167">
                  <c:v>14846</c:v>
                </c:pt>
                <c:pt idx="168">
                  <c:v>14841</c:v>
                </c:pt>
                <c:pt idx="169">
                  <c:v>14876</c:v>
                </c:pt>
                <c:pt idx="170">
                  <c:v>14955</c:v>
                </c:pt>
                <c:pt idx="171">
                  <c:v>14968</c:v>
                </c:pt>
                <c:pt idx="172">
                  <c:v>15235</c:v>
                </c:pt>
                <c:pt idx="173">
                  <c:v>15145</c:v>
                </c:pt>
                <c:pt idx="174">
                  <c:v>15190</c:v>
                </c:pt>
                <c:pt idx="175">
                  <c:v>15284</c:v>
                </c:pt>
                <c:pt idx="176">
                  <c:v>15360</c:v>
                </c:pt>
                <c:pt idx="177">
                  <c:v>15477</c:v>
                </c:pt>
                <c:pt idx="178">
                  <c:v>15474</c:v>
                </c:pt>
                <c:pt idx="179">
                  <c:v>15632</c:v>
                </c:pt>
                <c:pt idx="180">
                  <c:v>15612</c:v>
                </c:pt>
                <c:pt idx="181">
                  <c:v>15724</c:v>
                </c:pt>
                <c:pt idx="182">
                  <c:v>15789</c:v>
                </c:pt>
                <c:pt idx="183">
                  <c:v>15898</c:v>
                </c:pt>
                <c:pt idx="184">
                  <c:v>16001</c:v>
                </c:pt>
                <c:pt idx="185">
                  <c:v>15969</c:v>
                </c:pt>
                <c:pt idx="186">
                  <c:v>16027</c:v>
                </c:pt>
                <c:pt idx="187">
                  <c:v>16074</c:v>
                </c:pt>
                <c:pt idx="188">
                  <c:v>16235</c:v>
                </c:pt>
                <c:pt idx="189">
                  <c:v>12598</c:v>
                </c:pt>
                <c:pt idx="190">
                  <c:v>12765</c:v>
                </c:pt>
                <c:pt idx="191">
                  <c:v>12967</c:v>
                </c:pt>
                <c:pt idx="192">
                  <c:v>12857</c:v>
                </c:pt>
                <c:pt idx="193">
                  <c:v>13123</c:v>
                </c:pt>
                <c:pt idx="194">
                  <c:v>13157</c:v>
                </c:pt>
                <c:pt idx="195">
                  <c:v>13492</c:v>
                </c:pt>
                <c:pt idx="196">
                  <c:v>13347</c:v>
                </c:pt>
                <c:pt idx="197">
                  <c:v>13380</c:v>
                </c:pt>
                <c:pt idx="198">
                  <c:v>13534</c:v>
                </c:pt>
                <c:pt idx="199">
                  <c:v>13635</c:v>
                </c:pt>
                <c:pt idx="200">
                  <c:v>13876</c:v>
                </c:pt>
                <c:pt idx="201">
                  <c:v>13783</c:v>
                </c:pt>
                <c:pt idx="202">
                  <c:v>13954</c:v>
                </c:pt>
                <c:pt idx="203">
                  <c:v>14072</c:v>
                </c:pt>
                <c:pt idx="204">
                  <c:v>14068</c:v>
                </c:pt>
                <c:pt idx="205">
                  <c:v>14268</c:v>
                </c:pt>
                <c:pt idx="206">
                  <c:v>14311</c:v>
                </c:pt>
                <c:pt idx="207">
                  <c:v>14657</c:v>
                </c:pt>
                <c:pt idx="208">
                  <c:v>14674</c:v>
                </c:pt>
                <c:pt idx="209">
                  <c:v>14801</c:v>
                </c:pt>
                <c:pt idx="210">
                  <c:v>15080</c:v>
                </c:pt>
                <c:pt idx="211">
                  <c:v>15085</c:v>
                </c:pt>
                <c:pt idx="212">
                  <c:v>15182</c:v>
                </c:pt>
                <c:pt idx="213">
                  <c:v>15198</c:v>
                </c:pt>
                <c:pt idx="214">
                  <c:v>15353</c:v>
                </c:pt>
                <c:pt idx="215">
                  <c:v>15426</c:v>
                </c:pt>
                <c:pt idx="216">
                  <c:v>15592</c:v>
                </c:pt>
                <c:pt idx="217">
                  <c:v>15896</c:v>
                </c:pt>
                <c:pt idx="218">
                  <c:v>15937</c:v>
                </c:pt>
                <c:pt idx="219">
                  <c:v>16063</c:v>
                </c:pt>
                <c:pt idx="220">
                  <c:v>16067</c:v>
                </c:pt>
                <c:pt idx="221">
                  <c:v>16378</c:v>
                </c:pt>
                <c:pt idx="222">
                  <c:v>16541</c:v>
                </c:pt>
                <c:pt idx="223">
                  <c:v>16465</c:v>
                </c:pt>
                <c:pt idx="224">
                  <c:v>16711</c:v>
                </c:pt>
                <c:pt idx="225">
                  <c:v>16794</c:v>
                </c:pt>
                <c:pt idx="226">
                  <c:v>16855</c:v>
                </c:pt>
                <c:pt idx="227">
                  <c:v>16858</c:v>
                </c:pt>
                <c:pt idx="228">
                  <c:v>17072</c:v>
                </c:pt>
                <c:pt idx="229">
                  <c:v>17111</c:v>
                </c:pt>
                <c:pt idx="230">
                  <c:v>17310</c:v>
                </c:pt>
                <c:pt idx="231">
                  <c:v>17377</c:v>
                </c:pt>
                <c:pt idx="232">
                  <c:v>17452</c:v>
                </c:pt>
                <c:pt idx="233">
                  <c:v>17553</c:v>
                </c:pt>
                <c:pt idx="234">
                  <c:v>17725</c:v>
                </c:pt>
                <c:pt idx="235">
                  <c:v>17564</c:v>
                </c:pt>
                <c:pt idx="236">
                  <c:v>18059</c:v>
                </c:pt>
                <c:pt idx="237">
                  <c:v>17812</c:v>
                </c:pt>
                <c:pt idx="238">
                  <c:v>18156</c:v>
                </c:pt>
                <c:pt idx="239">
                  <c:v>17925</c:v>
                </c:pt>
                <c:pt idx="240">
                  <c:v>17985</c:v>
                </c:pt>
                <c:pt idx="241">
                  <c:v>18375</c:v>
                </c:pt>
                <c:pt idx="242">
                  <c:v>18447</c:v>
                </c:pt>
                <c:pt idx="243">
                  <c:v>18300</c:v>
                </c:pt>
                <c:pt idx="244">
                  <c:v>18389</c:v>
                </c:pt>
                <c:pt idx="245">
                  <c:v>18535</c:v>
                </c:pt>
                <c:pt idx="246">
                  <c:v>18557</c:v>
                </c:pt>
                <c:pt idx="247">
                  <c:v>18532</c:v>
                </c:pt>
                <c:pt idx="248">
                  <c:v>18505</c:v>
                </c:pt>
                <c:pt idx="249">
                  <c:v>18982</c:v>
                </c:pt>
                <c:pt idx="250">
                  <c:v>18922</c:v>
                </c:pt>
                <c:pt idx="251">
                  <c:v>18923</c:v>
                </c:pt>
                <c:pt idx="252">
                  <c:v>18782</c:v>
                </c:pt>
                <c:pt idx="253">
                  <c:v>18829</c:v>
                </c:pt>
                <c:pt idx="254">
                  <c:v>18739</c:v>
                </c:pt>
                <c:pt idx="255">
                  <c:v>18933</c:v>
                </c:pt>
                <c:pt idx="256">
                  <c:v>18773</c:v>
                </c:pt>
                <c:pt idx="257">
                  <c:v>18984</c:v>
                </c:pt>
                <c:pt idx="258">
                  <c:v>19051</c:v>
                </c:pt>
                <c:pt idx="259">
                  <c:v>18699</c:v>
                </c:pt>
                <c:pt idx="260">
                  <c:v>19048</c:v>
                </c:pt>
                <c:pt idx="261">
                  <c:v>18725</c:v>
                </c:pt>
                <c:pt idx="262">
                  <c:v>18497</c:v>
                </c:pt>
                <c:pt idx="263">
                  <c:v>18278</c:v>
                </c:pt>
                <c:pt idx="264">
                  <c:v>18107</c:v>
                </c:pt>
                <c:pt idx="265">
                  <c:v>17922</c:v>
                </c:pt>
                <c:pt idx="266">
                  <c:v>17731</c:v>
                </c:pt>
                <c:pt idx="267">
                  <c:v>18714</c:v>
                </c:pt>
                <c:pt idx="268">
                  <c:v>18792</c:v>
                </c:pt>
                <c:pt idx="269">
                  <c:v>18334</c:v>
                </c:pt>
                <c:pt idx="270">
                  <c:v>18548</c:v>
                </c:pt>
                <c:pt idx="271">
                  <c:v>18654</c:v>
                </c:pt>
                <c:pt idx="272">
                  <c:v>18828</c:v>
                </c:pt>
                <c:pt idx="273">
                  <c:v>19003</c:v>
                </c:pt>
                <c:pt idx="274">
                  <c:v>19176</c:v>
                </c:pt>
                <c:pt idx="275">
                  <c:v>19170</c:v>
                </c:pt>
                <c:pt idx="276">
                  <c:v>19304</c:v>
                </c:pt>
                <c:pt idx="277">
                  <c:v>19356</c:v>
                </c:pt>
                <c:pt idx="278">
                  <c:v>19475</c:v>
                </c:pt>
                <c:pt idx="279">
                  <c:v>19787</c:v>
                </c:pt>
                <c:pt idx="280">
                  <c:v>19858</c:v>
                </c:pt>
                <c:pt idx="281">
                  <c:v>19978</c:v>
                </c:pt>
                <c:pt idx="282">
                  <c:v>20158</c:v>
                </c:pt>
                <c:pt idx="283">
                  <c:v>20422</c:v>
                </c:pt>
                <c:pt idx="284">
                  <c:v>19934</c:v>
                </c:pt>
                <c:pt idx="285">
                  <c:v>20376</c:v>
                </c:pt>
                <c:pt idx="286">
                  <c:v>20437</c:v>
                </c:pt>
                <c:pt idx="287">
                  <c:v>20485</c:v>
                </c:pt>
                <c:pt idx="288">
                  <c:v>20780</c:v>
                </c:pt>
                <c:pt idx="289">
                  <c:v>20835</c:v>
                </c:pt>
                <c:pt idx="290">
                  <c:v>20936</c:v>
                </c:pt>
                <c:pt idx="291">
                  <c:v>21042</c:v>
                </c:pt>
                <c:pt idx="292">
                  <c:v>21257</c:v>
                </c:pt>
                <c:pt idx="293">
                  <c:v>20807</c:v>
                </c:pt>
                <c:pt idx="294">
                  <c:v>21095</c:v>
                </c:pt>
                <c:pt idx="295">
                  <c:v>21234</c:v>
                </c:pt>
                <c:pt idx="296">
                  <c:v>21469</c:v>
                </c:pt>
                <c:pt idx="297">
                  <c:v>21590</c:v>
                </c:pt>
                <c:pt idx="298">
                  <c:v>21729</c:v>
                </c:pt>
                <c:pt idx="299">
                  <c:v>21918</c:v>
                </c:pt>
                <c:pt idx="300">
                  <c:v>22037</c:v>
                </c:pt>
                <c:pt idx="301">
                  <c:v>22354</c:v>
                </c:pt>
                <c:pt idx="302">
                  <c:v>22394</c:v>
                </c:pt>
                <c:pt idx="303">
                  <c:v>22560</c:v>
                </c:pt>
                <c:pt idx="304">
                  <c:v>22812</c:v>
                </c:pt>
                <c:pt idx="305">
                  <c:v>22310</c:v>
                </c:pt>
                <c:pt idx="306">
                  <c:v>22827</c:v>
                </c:pt>
                <c:pt idx="307">
                  <c:v>22815</c:v>
                </c:pt>
                <c:pt idx="308">
                  <c:v>23162</c:v>
                </c:pt>
                <c:pt idx="309">
                  <c:v>23303</c:v>
                </c:pt>
                <c:pt idx="310">
                  <c:v>23170</c:v>
                </c:pt>
                <c:pt idx="311">
                  <c:v>23512</c:v>
                </c:pt>
                <c:pt idx="312">
                  <c:v>23496</c:v>
                </c:pt>
                <c:pt idx="313">
                  <c:v>23739</c:v>
                </c:pt>
                <c:pt idx="314">
                  <c:v>23726</c:v>
                </c:pt>
                <c:pt idx="315">
                  <c:v>23887</c:v>
                </c:pt>
                <c:pt idx="316">
                  <c:v>24100</c:v>
                </c:pt>
                <c:pt idx="317">
                  <c:v>24244</c:v>
                </c:pt>
                <c:pt idx="318">
                  <c:v>24393</c:v>
                </c:pt>
                <c:pt idx="319">
                  <c:v>24563</c:v>
                </c:pt>
                <c:pt idx="320">
                  <c:v>24664</c:v>
                </c:pt>
                <c:pt idx="321">
                  <c:v>24303</c:v>
                </c:pt>
                <c:pt idx="322">
                  <c:v>24618</c:v>
                </c:pt>
                <c:pt idx="323">
                  <c:v>24815</c:v>
                </c:pt>
                <c:pt idx="324">
                  <c:v>24710</c:v>
                </c:pt>
                <c:pt idx="325">
                  <c:v>24863</c:v>
                </c:pt>
                <c:pt idx="326">
                  <c:v>24971</c:v>
                </c:pt>
                <c:pt idx="327">
                  <c:v>25071</c:v>
                </c:pt>
                <c:pt idx="328">
                  <c:v>25379</c:v>
                </c:pt>
                <c:pt idx="329">
                  <c:v>25381</c:v>
                </c:pt>
                <c:pt idx="330">
                  <c:v>25475</c:v>
                </c:pt>
                <c:pt idx="331">
                  <c:v>25809</c:v>
                </c:pt>
                <c:pt idx="332">
                  <c:v>25723</c:v>
                </c:pt>
                <c:pt idx="333">
                  <c:v>25907</c:v>
                </c:pt>
                <c:pt idx="334">
                  <c:v>26043</c:v>
                </c:pt>
                <c:pt idx="335">
                  <c:v>26104</c:v>
                </c:pt>
                <c:pt idx="336">
                  <c:v>26234</c:v>
                </c:pt>
                <c:pt idx="337">
                  <c:v>26371</c:v>
                </c:pt>
                <c:pt idx="338">
                  <c:v>26428</c:v>
                </c:pt>
                <c:pt idx="339">
                  <c:v>26543</c:v>
                </c:pt>
                <c:pt idx="340">
                  <c:v>26642</c:v>
                </c:pt>
                <c:pt idx="341">
                  <c:v>26741</c:v>
                </c:pt>
                <c:pt idx="342">
                  <c:v>26469</c:v>
                </c:pt>
                <c:pt idx="343">
                  <c:v>26647</c:v>
                </c:pt>
                <c:pt idx="344">
                  <c:v>26690</c:v>
                </c:pt>
                <c:pt idx="345">
                  <c:v>26858</c:v>
                </c:pt>
                <c:pt idx="346">
                  <c:v>26947</c:v>
                </c:pt>
                <c:pt idx="347">
                  <c:v>27039</c:v>
                </c:pt>
                <c:pt idx="348">
                  <c:v>27129</c:v>
                </c:pt>
                <c:pt idx="349">
                  <c:v>27229</c:v>
                </c:pt>
                <c:pt idx="350">
                  <c:v>27327</c:v>
                </c:pt>
                <c:pt idx="351">
                  <c:v>27412</c:v>
                </c:pt>
                <c:pt idx="352">
                  <c:v>27521</c:v>
                </c:pt>
                <c:pt idx="353">
                  <c:v>27615</c:v>
                </c:pt>
                <c:pt idx="354">
                  <c:v>27728</c:v>
                </c:pt>
                <c:pt idx="355">
                  <c:v>27768</c:v>
                </c:pt>
                <c:pt idx="356">
                  <c:v>27876</c:v>
                </c:pt>
                <c:pt idx="357">
                  <c:v>27927</c:v>
                </c:pt>
                <c:pt idx="358">
                  <c:v>28002</c:v>
                </c:pt>
                <c:pt idx="359">
                  <c:v>28098</c:v>
                </c:pt>
                <c:pt idx="360">
                  <c:v>28189</c:v>
                </c:pt>
                <c:pt idx="361">
                  <c:v>28262</c:v>
                </c:pt>
                <c:pt idx="362">
                  <c:v>28367</c:v>
                </c:pt>
                <c:pt idx="363">
                  <c:v>28423</c:v>
                </c:pt>
                <c:pt idx="364">
                  <c:v>28479</c:v>
                </c:pt>
                <c:pt idx="365">
                  <c:v>28494</c:v>
                </c:pt>
                <c:pt idx="366">
                  <c:v>28580</c:v>
                </c:pt>
                <c:pt idx="367">
                  <c:v>28611</c:v>
                </c:pt>
                <c:pt idx="368">
                  <c:v>28669</c:v>
                </c:pt>
                <c:pt idx="369">
                  <c:v>28709</c:v>
                </c:pt>
                <c:pt idx="370">
                  <c:v>28770</c:v>
                </c:pt>
                <c:pt idx="371">
                  <c:v>28760</c:v>
                </c:pt>
                <c:pt idx="372">
                  <c:v>28816</c:v>
                </c:pt>
                <c:pt idx="373">
                  <c:v>28879</c:v>
                </c:pt>
                <c:pt idx="374">
                  <c:v>28872</c:v>
                </c:pt>
                <c:pt idx="375">
                  <c:v>28924</c:v>
                </c:pt>
                <c:pt idx="376">
                  <c:v>28948</c:v>
                </c:pt>
                <c:pt idx="377">
                  <c:v>28977</c:v>
                </c:pt>
                <c:pt idx="378">
                  <c:v>28982</c:v>
                </c:pt>
                <c:pt idx="379">
                  <c:v>29036</c:v>
                </c:pt>
                <c:pt idx="380">
                  <c:v>28917</c:v>
                </c:pt>
                <c:pt idx="381">
                  <c:v>28944</c:v>
                </c:pt>
                <c:pt idx="382">
                  <c:v>28977</c:v>
                </c:pt>
                <c:pt idx="383">
                  <c:v>29000</c:v>
                </c:pt>
                <c:pt idx="384">
                  <c:v>29025</c:v>
                </c:pt>
                <c:pt idx="385">
                  <c:v>29063</c:v>
                </c:pt>
                <c:pt idx="386">
                  <c:v>29091</c:v>
                </c:pt>
                <c:pt idx="387">
                  <c:v>29127</c:v>
                </c:pt>
                <c:pt idx="388">
                  <c:v>29145</c:v>
                </c:pt>
                <c:pt idx="389">
                  <c:v>29160</c:v>
                </c:pt>
                <c:pt idx="390">
                  <c:v>29180</c:v>
                </c:pt>
                <c:pt idx="391">
                  <c:v>29200</c:v>
                </c:pt>
                <c:pt idx="392">
                  <c:v>29216</c:v>
                </c:pt>
                <c:pt idx="393">
                  <c:v>29223</c:v>
                </c:pt>
                <c:pt idx="394">
                  <c:v>29248</c:v>
                </c:pt>
                <c:pt idx="395">
                  <c:v>29272</c:v>
                </c:pt>
                <c:pt idx="396">
                  <c:v>29279</c:v>
                </c:pt>
                <c:pt idx="397">
                  <c:v>29303</c:v>
                </c:pt>
                <c:pt idx="398">
                  <c:v>29315</c:v>
                </c:pt>
                <c:pt idx="399">
                  <c:v>29321</c:v>
                </c:pt>
                <c:pt idx="400">
                  <c:v>29337</c:v>
                </c:pt>
                <c:pt idx="401">
                  <c:v>29348</c:v>
                </c:pt>
                <c:pt idx="402">
                  <c:v>29370</c:v>
                </c:pt>
                <c:pt idx="403">
                  <c:v>29379</c:v>
                </c:pt>
                <c:pt idx="404">
                  <c:v>29386</c:v>
                </c:pt>
                <c:pt idx="405">
                  <c:v>29399</c:v>
                </c:pt>
                <c:pt idx="406">
                  <c:v>29411</c:v>
                </c:pt>
                <c:pt idx="407">
                  <c:v>29438</c:v>
                </c:pt>
                <c:pt idx="408">
                  <c:v>29444</c:v>
                </c:pt>
                <c:pt idx="409">
                  <c:v>29447</c:v>
                </c:pt>
                <c:pt idx="410">
                  <c:v>29476</c:v>
                </c:pt>
                <c:pt idx="411">
                  <c:v>29474</c:v>
                </c:pt>
                <c:pt idx="412">
                  <c:v>29490</c:v>
                </c:pt>
                <c:pt idx="413">
                  <c:v>29496</c:v>
                </c:pt>
                <c:pt idx="414">
                  <c:v>29524</c:v>
                </c:pt>
                <c:pt idx="415">
                  <c:v>29519</c:v>
                </c:pt>
                <c:pt idx="416">
                  <c:v>29530</c:v>
                </c:pt>
                <c:pt idx="417">
                  <c:v>29537</c:v>
                </c:pt>
                <c:pt idx="418">
                  <c:v>29547</c:v>
                </c:pt>
                <c:pt idx="419">
                  <c:v>29561</c:v>
                </c:pt>
                <c:pt idx="420">
                  <c:v>29566</c:v>
                </c:pt>
                <c:pt idx="421">
                  <c:v>29571</c:v>
                </c:pt>
                <c:pt idx="422">
                  <c:v>29581</c:v>
                </c:pt>
                <c:pt idx="423">
                  <c:v>29591</c:v>
                </c:pt>
                <c:pt idx="424">
                  <c:v>29602</c:v>
                </c:pt>
                <c:pt idx="425">
                  <c:v>29603</c:v>
                </c:pt>
                <c:pt idx="426">
                  <c:v>29609</c:v>
                </c:pt>
                <c:pt idx="427">
                  <c:v>29614</c:v>
                </c:pt>
                <c:pt idx="428">
                  <c:v>29621</c:v>
                </c:pt>
                <c:pt idx="429">
                  <c:v>29633</c:v>
                </c:pt>
                <c:pt idx="430">
                  <c:v>29636</c:v>
                </c:pt>
                <c:pt idx="431">
                  <c:v>29646</c:v>
                </c:pt>
                <c:pt idx="432">
                  <c:v>29648</c:v>
                </c:pt>
                <c:pt idx="433">
                  <c:v>29660</c:v>
                </c:pt>
                <c:pt idx="434">
                  <c:v>29663</c:v>
                </c:pt>
                <c:pt idx="435">
                  <c:v>29665</c:v>
                </c:pt>
                <c:pt idx="436">
                  <c:v>29669</c:v>
                </c:pt>
                <c:pt idx="437">
                  <c:v>29676</c:v>
                </c:pt>
                <c:pt idx="438">
                  <c:v>29681</c:v>
                </c:pt>
                <c:pt idx="439">
                  <c:v>29691</c:v>
                </c:pt>
                <c:pt idx="440">
                  <c:v>29694</c:v>
                </c:pt>
                <c:pt idx="441">
                  <c:v>29694</c:v>
                </c:pt>
                <c:pt idx="442">
                  <c:v>29699</c:v>
                </c:pt>
                <c:pt idx="443">
                  <c:v>29703</c:v>
                </c:pt>
                <c:pt idx="444">
                  <c:v>29709</c:v>
                </c:pt>
                <c:pt idx="445">
                  <c:v>29711</c:v>
                </c:pt>
                <c:pt idx="446">
                  <c:v>29715</c:v>
                </c:pt>
                <c:pt idx="447">
                  <c:v>29722</c:v>
                </c:pt>
                <c:pt idx="448">
                  <c:v>29726</c:v>
                </c:pt>
                <c:pt idx="449">
                  <c:v>29734</c:v>
                </c:pt>
                <c:pt idx="450">
                  <c:v>29737</c:v>
                </c:pt>
                <c:pt idx="451">
                  <c:v>29752</c:v>
                </c:pt>
                <c:pt idx="452">
                  <c:v>29755</c:v>
                </c:pt>
                <c:pt idx="453">
                  <c:v>29751</c:v>
                </c:pt>
                <c:pt idx="454">
                  <c:v>29755</c:v>
                </c:pt>
                <c:pt idx="455">
                  <c:v>29763</c:v>
                </c:pt>
                <c:pt idx="456">
                  <c:v>29766</c:v>
                </c:pt>
                <c:pt idx="457">
                  <c:v>29766</c:v>
                </c:pt>
                <c:pt idx="458">
                  <c:v>29768</c:v>
                </c:pt>
                <c:pt idx="459">
                  <c:v>29774</c:v>
                </c:pt>
                <c:pt idx="460">
                  <c:v>29776</c:v>
                </c:pt>
                <c:pt idx="461">
                  <c:v>29787</c:v>
                </c:pt>
                <c:pt idx="462">
                  <c:v>29782</c:v>
                </c:pt>
                <c:pt idx="463">
                  <c:v>29789</c:v>
                </c:pt>
                <c:pt idx="464">
                  <c:v>29793</c:v>
                </c:pt>
                <c:pt idx="465">
                  <c:v>29794</c:v>
                </c:pt>
                <c:pt idx="466">
                  <c:v>29796</c:v>
                </c:pt>
                <c:pt idx="467">
                  <c:v>29798</c:v>
                </c:pt>
                <c:pt idx="468">
                  <c:v>29811</c:v>
                </c:pt>
                <c:pt idx="469">
                  <c:v>29805</c:v>
                </c:pt>
                <c:pt idx="470">
                  <c:v>29806</c:v>
                </c:pt>
                <c:pt idx="471">
                  <c:v>29811</c:v>
                </c:pt>
                <c:pt idx="472">
                  <c:v>29819</c:v>
                </c:pt>
                <c:pt idx="473">
                  <c:v>29817</c:v>
                </c:pt>
                <c:pt idx="474">
                  <c:v>29824</c:v>
                </c:pt>
                <c:pt idx="475">
                  <c:v>29822</c:v>
                </c:pt>
                <c:pt idx="476">
                  <c:v>29831</c:v>
                </c:pt>
                <c:pt idx="477">
                  <c:v>29834</c:v>
                </c:pt>
                <c:pt idx="478">
                  <c:v>29833</c:v>
                </c:pt>
                <c:pt idx="479">
                  <c:v>29839</c:v>
                </c:pt>
                <c:pt idx="480">
                  <c:v>29843</c:v>
                </c:pt>
                <c:pt idx="481">
                  <c:v>29846</c:v>
                </c:pt>
                <c:pt idx="482">
                  <c:v>29851</c:v>
                </c:pt>
                <c:pt idx="483">
                  <c:v>29846</c:v>
                </c:pt>
                <c:pt idx="484">
                  <c:v>29850</c:v>
                </c:pt>
                <c:pt idx="485">
                  <c:v>29852</c:v>
                </c:pt>
                <c:pt idx="486">
                  <c:v>29858</c:v>
                </c:pt>
                <c:pt idx="487">
                  <c:v>29861</c:v>
                </c:pt>
                <c:pt idx="488">
                  <c:v>29862</c:v>
                </c:pt>
                <c:pt idx="489">
                  <c:v>29863</c:v>
                </c:pt>
                <c:pt idx="490">
                  <c:v>29869</c:v>
                </c:pt>
                <c:pt idx="491">
                  <c:v>29873</c:v>
                </c:pt>
                <c:pt idx="492">
                  <c:v>29872</c:v>
                </c:pt>
                <c:pt idx="493">
                  <c:v>29875</c:v>
                </c:pt>
                <c:pt idx="494">
                  <c:v>29882</c:v>
                </c:pt>
                <c:pt idx="495">
                  <c:v>29879</c:v>
                </c:pt>
                <c:pt idx="496">
                  <c:v>29881</c:v>
                </c:pt>
                <c:pt idx="497">
                  <c:v>29881</c:v>
                </c:pt>
                <c:pt idx="498">
                  <c:v>29883</c:v>
                </c:pt>
                <c:pt idx="499">
                  <c:v>29883</c:v>
                </c:pt>
                <c:pt idx="500">
                  <c:v>29883</c:v>
                </c:pt>
                <c:pt idx="501">
                  <c:v>29883</c:v>
                </c:pt>
                <c:pt idx="502">
                  <c:v>29883</c:v>
                </c:pt>
                <c:pt idx="503">
                  <c:v>29883</c:v>
                </c:pt>
              </c:numCache>
            </c:numRef>
          </c:yVal>
          <c:smooth val="0"/>
        </c:ser>
        <c:ser>
          <c:idx val="1"/>
          <c:order val="1"/>
          <c:tx>
            <c:v>DA2D</c:v>
          </c:tx>
          <c:spPr>
            <a:ln w="25400" cap="rnd">
              <a:noFill/>
              <a:round/>
            </a:ln>
            <a:effectLst/>
          </c:spPr>
          <c:marker>
            <c:symbol val="circle"/>
            <c:size val="5"/>
            <c:spPr>
              <a:solidFill>
                <a:schemeClr val="accent2"/>
              </a:solidFill>
              <a:ln w="9525">
                <a:solidFill>
                  <a:schemeClr val="accent2"/>
                </a:solidFill>
              </a:ln>
              <a:effectLst/>
            </c:spPr>
          </c:marker>
          <c:xVal>
            <c:numRef>
              <c:f>Issues!$D$10:$D$513</c:f>
              <c:numCache>
                <c:formatCode>0.00E+00</c:formatCode>
                <c:ptCount val="504"/>
                <c:pt idx="0">
                  <c:v>522010</c:v>
                </c:pt>
                <c:pt idx="1">
                  <c:v>416540</c:v>
                </c:pt>
                <c:pt idx="2">
                  <c:v>392500</c:v>
                </c:pt>
                <c:pt idx="3">
                  <c:v>369850</c:v>
                </c:pt>
                <c:pt idx="4">
                  <c:v>348500</c:v>
                </c:pt>
                <c:pt idx="5">
                  <c:v>328390</c:v>
                </c:pt>
                <c:pt idx="6">
                  <c:v>309430</c:v>
                </c:pt>
                <c:pt idx="7">
                  <c:v>291570</c:v>
                </c:pt>
                <c:pt idx="8">
                  <c:v>274750</c:v>
                </c:pt>
                <c:pt idx="9">
                  <c:v>258890</c:v>
                </c:pt>
                <c:pt idx="10">
                  <c:v>243950</c:v>
                </c:pt>
                <c:pt idx="11">
                  <c:v>229870</c:v>
                </c:pt>
                <c:pt idx="12">
                  <c:v>216600</c:v>
                </c:pt>
                <c:pt idx="13">
                  <c:v>204100</c:v>
                </c:pt>
                <c:pt idx="14">
                  <c:v>192320</c:v>
                </c:pt>
                <c:pt idx="15">
                  <c:v>181220</c:v>
                </c:pt>
                <c:pt idx="16">
                  <c:v>170760</c:v>
                </c:pt>
                <c:pt idx="17">
                  <c:v>160900</c:v>
                </c:pt>
                <c:pt idx="18">
                  <c:v>151620</c:v>
                </c:pt>
                <c:pt idx="19">
                  <c:v>142870</c:v>
                </c:pt>
                <c:pt idx="20">
                  <c:v>134620</c:v>
                </c:pt>
                <c:pt idx="21">
                  <c:v>126850</c:v>
                </c:pt>
                <c:pt idx="22">
                  <c:v>119530</c:v>
                </c:pt>
                <c:pt idx="23">
                  <c:v>112630</c:v>
                </c:pt>
                <c:pt idx="24">
                  <c:v>106130</c:v>
                </c:pt>
                <c:pt idx="25">
                  <c:v>100000</c:v>
                </c:pt>
                <c:pt idx="26">
                  <c:v>94232</c:v>
                </c:pt>
                <c:pt idx="27">
                  <c:v>88793</c:v>
                </c:pt>
                <c:pt idx="28">
                  <c:v>83668</c:v>
                </c:pt>
                <c:pt idx="29">
                  <c:v>78839</c:v>
                </c:pt>
                <c:pt idx="30">
                  <c:v>74289</c:v>
                </c:pt>
                <c:pt idx="31">
                  <c:v>70001</c:v>
                </c:pt>
                <c:pt idx="32">
                  <c:v>65961</c:v>
                </c:pt>
                <c:pt idx="33">
                  <c:v>62154</c:v>
                </c:pt>
                <c:pt idx="34">
                  <c:v>58566</c:v>
                </c:pt>
                <c:pt idx="35">
                  <c:v>55186</c:v>
                </c:pt>
                <c:pt idx="36">
                  <c:v>52001</c:v>
                </c:pt>
                <c:pt idx="37">
                  <c:v>49000</c:v>
                </c:pt>
                <c:pt idx="38">
                  <c:v>46172</c:v>
                </c:pt>
                <c:pt idx="39">
                  <c:v>43507</c:v>
                </c:pt>
                <c:pt idx="40">
                  <c:v>40996</c:v>
                </c:pt>
                <c:pt idx="41">
                  <c:v>38629</c:v>
                </c:pt>
                <c:pt idx="42">
                  <c:v>36400</c:v>
                </c:pt>
                <c:pt idx="43">
                  <c:v>34299</c:v>
                </c:pt>
                <c:pt idx="44">
                  <c:v>32319</c:v>
                </c:pt>
                <c:pt idx="45">
                  <c:v>30454</c:v>
                </c:pt>
                <c:pt idx="46">
                  <c:v>28696</c:v>
                </c:pt>
                <c:pt idx="47">
                  <c:v>27040</c:v>
                </c:pt>
                <c:pt idx="48">
                  <c:v>25479</c:v>
                </c:pt>
                <c:pt idx="49">
                  <c:v>24009</c:v>
                </c:pt>
                <c:pt idx="50">
                  <c:v>22623</c:v>
                </c:pt>
                <c:pt idx="51">
                  <c:v>21317</c:v>
                </c:pt>
                <c:pt idx="52">
                  <c:v>20087</c:v>
                </c:pt>
                <c:pt idx="53">
                  <c:v>18928</c:v>
                </c:pt>
                <c:pt idx="54">
                  <c:v>17835</c:v>
                </c:pt>
                <c:pt idx="55">
                  <c:v>16806</c:v>
                </c:pt>
                <c:pt idx="56">
                  <c:v>15836</c:v>
                </c:pt>
                <c:pt idx="57">
                  <c:v>14922</c:v>
                </c:pt>
                <c:pt idx="58">
                  <c:v>14061</c:v>
                </c:pt>
                <c:pt idx="59">
                  <c:v>13249</c:v>
                </c:pt>
                <c:pt idx="60">
                  <c:v>12484</c:v>
                </c:pt>
                <c:pt idx="61">
                  <c:v>11764</c:v>
                </c:pt>
                <c:pt idx="62">
                  <c:v>11085</c:v>
                </c:pt>
                <c:pt idx="63">
                  <c:v>10445</c:v>
                </c:pt>
                <c:pt idx="64">
                  <c:v>9842.2000000000007</c:v>
                </c:pt>
                <c:pt idx="65">
                  <c:v>9274.2000000000007</c:v>
                </c:pt>
                <c:pt idx="66">
                  <c:v>8738.9</c:v>
                </c:pt>
                <c:pt idx="67">
                  <c:v>8234.5</c:v>
                </c:pt>
                <c:pt idx="68">
                  <c:v>7759.2</c:v>
                </c:pt>
                <c:pt idx="69">
                  <c:v>7311.4</c:v>
                </c:pt>
                <c:pt idx="70">
                  <c:v>6889.4</c:v>
                </c:pt>
                <c:pt idx="71">
                  <c:v>6491.8</c:v>
                </c:pt>
                <c:pt idx="72">
                  <c:v>6117.1</c:v>
                </c:pt>
                <c:pt idx="73">
                  <c:v>5764</c:v>
                </c:pt>
                <c:pt idx="74">
                  <c:v>5431.4</c:v>
                </c:pt>
                <c:pt idx="75">
                  <c:v>5117.8999999999996</c:v>
                </c:pt>
                <c:pt idx="76">
                  <c:v>4822.5</c:v>
                </c:pt>
                <c:pt idx="77">
                  <c:v>4544.1000000000004</c:v>
                </c:pt>
                <c:pt idx="78">
                  <c:v>4281.8999999999996</c:v>
                </c:pt>
                <c:pt idx="79">
                  <c:v>4034.7</c:v>
                </c:pt>
                <c:pt idx="80">
                  <c:v>3801.9</c:v>
                </c:pt>
                <c:pt idx="81">
                  <c:v>3582.4</c:v>
                </c:pt>
                <c:pt idx="82">
                  <c:v>3375.7</c:v>
                </c:pt>
                <c:pt idx="83">
                  <c:v>3180.8</c:v>
                </c:pt>
                <c:pt idx="84">
                  <c:v>2997.2</c:v>
                </c:pt>
                <c:pt idx="85">
                  <c:v>2824.3</c:v>
                </c:pt>
                <c:pt idx="86">
                  <c:v>2661.2</c:v>
                </c:pt>
                <c:pt idx="87">
                  <c:v>2507.6999999999998</c:v>
                </c:pt>
                <c:pt idx="88">
                  <c:v>2362.9</c:v>
                </c:pt>
                <c:pt idx="89">
                  <c:v>2226.5</c:v>
                </c:pt>
                <c:pt idx="90">
                  <c:v>2098</c:v>
                </c:pt>
                <c:pt idx="91">
                  <c:v>1976.9</c:v>
                </c:pt>
                <c:pt idx="92">
                  <c:v>1862.8</c:v>
                </c:pt>
                <c:pt idx="93">
                  <c:v>1755.3</c:v>
                </c:pt>
                <c:pt idx="94">
                  <c:v>1654</c:v>
                </c:pt>
                <c:pt idx="95">
                  <c:v>1558.5</c:v>
                </c:pt>
                <c:pt idx="96">
                  <c:v>1468.6</c:v>
                </c:pt>
                <c:pt idx="97">
                  <c:v>1383.8</c:v>
                </c:pt>
                <c:pt idx="98">
                  <c:v>1304</c:v>
                </c:pt>
                <c:pt idx="99">
                  <c:v>1228.7</c:v>
                </c:pt>
                <c:pt idx="100">
                  <c:v>1157.8</c:v>
                </c:pt>
                <c:pt idx="101">
                  <c:v>1091</c:v>
                </c:pt>
                <c:pt idx="102">
                  <c:v>1028</c:v>
                </c:pt>
                <c:pt idx="103">
                  <c:v>968.66</c:v>
                </c:pt>
                <c:pt idx="104">
                  <c:v>912.75</c:v>
                </c:pt>
                <c:pt idx="105">
                  <c:v>860.07</c:v>
                </c:pt>
                <c:pt idx="106">
                  <c:v>810.43</c:v>
                </c:pt>
                <c:pt idx="107">
                  <c:v>763.65</c:v>
                </c:pt>
                <c:pt idx="108">
                  <c:v>719.58</c:v>
                </c:pt>
                <c:pt idx="109">
                  <c:v>678.05</c:v>
                </c:pt>
                <c:pt idx="110">
                  <c:v>638.91</c:v>
                </c:pt>
                <c:pt idx="111">
                  <c:v>602.04</c:v>
                </c:pt>
                <c:pt idx="112">
                  <c:v>567.29</c:v>
                </c:pt>
                <c:pt idx="113">
                  <c:v>534.54999999999995</c:v>
                </c:pt>
                <c:pt idx="114">
                  <c:v>503.69</c:v>
                </c:pt>
                <c:pt idx="115">
                  <c:v>474.62</c:v>
                </c:pt>
                <c:pt idx="116">
                  <c:v>447.23</c:v>
                </c:pt>
                <c:pt idx="117">
                  <c:v>421.42</c:v>
                </c:pt>
                <c:pt idx="118">
                  <c:v>397.09</c:v>
                </c:pt>
                <c:pt idx="119">
                  <c:v>374.17</c:v>
                </c:pt>
                <c:pt idx="120">
                  <c:v>352.58</c:v>
                </c:pt>
                <c:pt idx="121">
                  <c:v>332.23</c:v>
                </c:pt>
                <c:pt idx="122">
                  <c:v>313.05</c:v>
                </c:pt>
                <c:pt idx="123">
                  <c:v>294.99</c:v>
                </c:pt>
                <c:pt idx="124">
                  <c:v>277.95999999999998</c:v>
                </c:pt>
                <c:pt idx="125">
                  <c:v>261.92</c:v>
                </c:pt>
                <c:pt idx="126">
                  <c:v>246.8</c:v>
                </c:pt>
                <c:pt idx="127">
                  <c:v>232.56</c:v>
                </c:pt>
                <c:pt idx="128">
                  <c:v>219.13</c:v>
                </c:pt>
                <c:pt idx="129">
                  <c:v>206.49</c:v>
                </c:pt>
                <c:pt idx="130">
                  <c:v>194.57</c:v>
                </c:pt>
                <c:pt idx="131">
                  <c:v>183.34</c:v>
                </c:pt>
                <c:pt idx="132">
                  <c:v>172.76</c:v>
                </c:pt>
                <c:pt idx="133">
                  <c:v>162.79</c:v>
                </c:pt>
                <c:pt idx="134">
                  <c:v>153.38999999999999</c:v>
                </c:pt>
                <c:pt idx="135">
                  <c:v>144.54</c:v>
                </c:pt>
                <c:pt idx="136">
                  <c:v>136.19</c:v>
                </c:pt>
                <c:pt idx="137">
                  <c:v>128.33000000000001</c:v>
                </c:pt>
                <c:pt idx="138">
                  <c:v>120.93</c:v>
                </c:pt>
                <c:pt idx="139">
                  <c:v>113.95</c:v>
                </c:pt>
                <c:pt idx="140">
                  <c:v>107.37</c:v>
                </c:pt>
                <c:pt idx="141">
                  <c:v>101.17</c:v>
                </c:pt>
                <c:pt idx="142">
                  <c:v>95.334000000000003</c:v>
                </c:pt>
                <c:pt idx="143">
                  <c:v>89.831999999999994</c:v>
                </c:pt>
                <c:pt idx="144">
                  <c:v>84.647000000000006</c:v>
                </c:pt>
                <c:pt idx="145">
                  <c:v>79.760999999999996</c:v>
                </c:pt>
                <c:pt idx="146">
                  <c:v>75.158000000000001</c:v>
                </c:pt>
                <c:pt idx="147">
                  <c:v>70.819999999999993</c:v>
                </c:pt>
                <c:pt idx="148">
                  <c:v>66.731999999999999</c:v>
                </c:pt>
                <c:pt idx="149">
                  <c:v>62.881</c:v>
                </c:pt>
                <c:pt idx="150">
                  <c:v>59.252000000000002</c:v>
                </c:pt>
                <c:pt idx="151">
                  <c:v>55.832000000000001</c:v>
                </c:pt>
                <c:pt idx="152">
                  <c:v>52.609000000000002</c:v>
                </c:pt>
                <c:pt idx="153">
                  <c:v>49.573</c:v>
                </c:pt>
                <c:pt idx="154">
                  <c:v>46.712000000000003</c:v>
                </c:pt>
                <c:pt idx="155">
                  <c:v>44.015999999999998</c:v>
                </c:pt>
                <c:pt idx="156">
                  <c:v>41.475000000000001</c:v>
                </c:pt>
                <c:pt idx="157">
                  <c:v>39.081000000000003</c:v>
                </c:pt>
                <c:pt idx="158">
                  <c:v>36.826000000000001</c:v>
                </c:pt>
                <c:pt idx="159">
                  <c:v>34.700000000000003</c:v>
                </c:pt>
                <c:pt idx="160">
                  <c:v>32.698</c:v>
                </c:pt>
                <c:pt idx="161">
                  <c:v>30.81</c:v>
                </c:pt>
                <c:pt idx="162">
                  <c:v>29.75</c:v>
                </c:pt>
                <c:pt idx="163">
                  <c:v>29.311</c:v>
                </c:pt>
                <c:pt idx="164">
                  <c:v>28.879000000000001</c:v>
                </c:pt>
                <c:pt idx="165">
                  <c:v>28.452999999999999</c:v>
                </c:pt>
                <c:pt idx="166">
                  <c:v>28.033999999999999</c:v>
                </c:pt>
                <c:pt idx="167">
                  <c:v>27.620999999999999</c:v>
                </c:pt>
                <c:pt idx="168">
                  <c:v>27.213999999999999</c:v>
                </c:pt>
                <c:pt idx="169">
                  <c:v>26.812999999999999</c:v>
                </c:pt>
                <c:pt idx="170">
                  <c:v>26.417999999999999</c:v>
                </c:pt>
                <c:pt idx="171">
                  <c:v>26.027999999999999</c:v>
                </c:pt>
                <c:pt idx="172">
                  <c:v>25.645</c:v>
                </c:pt>
                <c:pt idx="173">
                  <c:v>25.266999999999999</c:v>
                </c:pt>
                <c:pt idx="174">
                  <c:v>24.893999999999998</c:v>
                </c:pt>
                <c:pt idx="175">
                  <c:v>24.527000000000001</c:v>
                </c:pt>
                <c:pt idx="176">
                  <c:v>24.166</c:v>
                </c:pt>
                <c:pt idx="177">
                  <c:v>23.81</c:v>
                </c:pt>
                <c:pt idx="178">
                  <c:v>23.459</c:v>
                </c:pt>
                <c:pt idx="179">
                  <c:v>23.113</c:v>
                </c:pt>
                <c:pt idx="180">
                  <c:v>22.771999999999998</c:v>
                </c:pt>
                <c:pt idx="181">
                  <c:v>22.437000000000001</c:v>
                </c:pt>
                <c:pt idx="182">
                  <c:v>22.106000000000002</c:v>
                </c:pt>
                <c:pt idx="183">
                  <c:v>21.78</c:v>
                </c:pt>
                <c:pt idx="184">
                  <c:v>21.459</c:v>
                </c:pt>
                <c:pt idx="185">
                  <c:v>21.143000000000001</c:v>
                </c:pt>
                <c:pt idx="186">
                  <c:v>20.831</c:v>
                </c:pt>
                <c:pt idx="187">
                  <c:v>20.524000000000001</c:v>
                </c:pt>
                <c:pt idx="188">
                  <c:v>20.222000000000001</c:v>
                </c:pt>
                <c:pt idx="189">
                  <c:v>19.923999999999999</c:v>
                </c:pt>
                <c:pt idx="190">
                  <c:v>19.63</c:v>
                </c:pt>
                <c:pt idx="191">
                  <c:v>19.341000000000001</c:v>
                </c:pt>
                <c:pt idx="192">
                  <c:v>19.056000000000001</c:v>
                </c:pt>
                <c:pt idx="193">
                  <c:v>18.774999999999999</c:v>
                </c:pt>
                <c:pt idx="194">
                  <c:v>18.498000000000001</c:v>
                </c:pt>
                <c:pt idx="195">
                  <c:v>18.225000000000001</c:v>
                </c:pt>
                <c:pt idx="196">
                  <c:v>17.957000000000001</c:v>
                </c:pt>
                <c:pt idx="197">
                  <c:v>17.692</c:v>
                </c:pt>
                <c:pt idx="198">
                  <c:v>17.431000000000001</c:v>
                </c:pt>
                <c:pt idx="199">
                  <c:v>17.173999999999999</c:v>
                </c:pt>
                <c:pt idx="200">
                  <c:v>16.920999999999999</c:v>
                </c:pt>
                <c:pt idx="201">
                  <c:v>16.672000000000001</c:v>
                </c:pt>
                <c:pt idx="202">
                  <c:v>16.425999999999998</c:v>
                </c:pt>
                <c:pt idx="203">
                  <c:v>16.184000000000001</c:v>
                </c:pt>
                <c:pt idx="204">
                  <c:v>15.946</c:v>
                </c:pt>
                <c:pt idx="205">
                  <c:v>15.711</c:v>
                </c:pt>
                <c:pt idx="206">
                  <c:v>15.478999999999999</c:v>
                </c:pt>
                <c:pt idx="207">
                  <c:v>15.250999999999999</c:v>
                </c:pt>
                <c:pt idx="208">
                  <c:v>15.026</c:v>
                </c:pt>
                <c:pt idx="209">
                  <c:v>14.805</c:v>
                </c:pt>
                <c:pt idx="210">
                  <c:v>14.586</c:v>
                </c:pt>
                <c:pt idx="211">
                  <c:v>14.371</c:v>
                </c:pt>
                <c:pt idx="212">
                  <c:v>14.16</c:v>
                </c:pt>
                <c:pt idx="213">
                  <c:v>13.951000000000001</c:v>
                </c:pt>
                <c:pt idx="214">
                  <c:v>13.744999999999999</c:v>
                </c:pt>
                <c:pt idx="215">
                  <c:v>13.542999999999999</c:v>
                </c:pt>
                <c:pt idx="216">
                  <c:v>13.343</c:v>
                </c:pt>
                <c:pt idx="217">
                  <c:v>13.146000000000001</c:v>
                </c:pt>
                <c:pt idx="218">
                  <c:v>12.952999999999999</c:v>
                </c:pt>
                <c:pt idx="219">
                  <c:v>12.762</c:v>
                </c:pt>
                <c:pt idx="220">
                  <c:v>12.574</c:v>
                </c:pt>
                <c:pt idx="221">
                  <c:v>12.388</c:v>
                </c:pt>
                <c:pt idx="222">
                  <c:v>12.206</c:v>
                </c:pt>
                <c:pt idx="223">
                  <c:v>12.026</c:v>
                </c:pt>
                <c:pt idx="224">
                  <c:v>11.849</c:v>
                </c:pt>
                <c:pt idx="225">
                  <c:v>11.673999999999999</c:v>
                </c:pt>
                <c:pt idx="226">
                  <c:v>11.502000000000001</c:v>
                </c:pt>
                <c:pt idx="227">
                  <c:v>11.332000000000001</c:v>
                </c:pt>
                <c:pt idx="228">
                  <c:v>11.164999999999999</c:v>
                </c:pt>
                <c:pt idx="229">
                  <c:v>11.000999999999999</c:v>
                </c:pt>
                <c:pt idx="230">
                  <c:v>10.839</c:v>
                </c:pt>
                <c:pt idx="231">
                  <c:v>10.679</c:v>
                </c:pt>
                <c:pt idx="232">
                  <c:v>10.522</c:v>
                </c:pt>
                <c:pt idx="233">
                  <c:v>10.366</c:v>
                </c:pt>
                <c:pt idx="234">
                  <c:v>10.214</c:v>
                </c:pt>
                <c:pt idx="235">
                  <c:v>10.063000000000001</c:v>
                </c:pt>
                <c:pt idx="236">
                  <c:v>9.9147999999999996</c:v>
                </c:pt>
                <c:pt idx="237">
                  <c:v>9.7687000000000008</c:v>
                </c:pt>
                <c:pt idx="238">
                  <c:v>9.6247000000000007</c:v>
                </c:pt>
                <c:pt idx="239">
                  <c:v>9.4829000000000008</c:v>
                </c:pt>
                <c:pt idx="240">
                  <c:v>9.3430999999999997</c:v>
                </c:pt>
                <c:pt idx="241">
                  <c:v>9.2053999999999991</c:v>
                </c:pt>
                <c:pt idx="242">
                  <c:v>9.0696999999999992</c:v>
                </c:pt>
                <c:pt idx="243">
                  <c:v>8.9360999999999997</c:v>
                </c:pt>
                <c:pt idx="244">
                  <c:v>8.8043999999999993</c:v>
                </c:pt>
                <c:pt idx="245">
                  <c:v>8.6745999999999999</c:v>
                </c:pt>
                <c:pt idx="246">
                  <c:v>8.5466999999999995</c:v>
                </c:pt>
                <c:pt idx="247">
                  <c:v>8.4207999999999998</c:v>
                </c:pt>
                <c:pt idx="248">
                  <c:v>8.2966999999999995</c:v>
                </c:pt>
                <c:pt idx="249">
                  <c:v>8.1744000000000003</c:v>
                </c:pt>
                <c:pt idx="250">
                  <c:v>8.0539000000000005</c:v>
                </c:pt>
                <c:pt idx="251">
                  <c:v>7.9352</c:v>
                </c:pt>
                <c:pt idx="252">
                  <c:v>7.8182</c:v>
                </c:pt>
                <c:pt idx="253">
                  <c:v>7.7030000000000003</c:v>
                </c:pt>
                <c:pt idx="254">
                  <c:v>7.5895000000000001</c:v>
                </c:pt>
                <c:pt idx="255">
                  <c:v>7.4775999999999998</c:v>
                </c:pt>
                <c:pt idx="256">
                  <c:v>7.3673999999999999</c:v>
                </c:pt>
                <c:pt idx="257">
                  <c:v>7.2587999999999999</c:v>
                </c:pt>
                <c:pt idx="258">
                  <c:v>7.1517999999999997</c:v>
                </c:pt>
                <c:pt idx="259">
                  <c:v>7.0464000000000002</c:v>
                </c:pt>
                <c:pt idx="260">
                  <c:v>6.9425999999999997</c:v>
                </c:pt>
                <c:pt idx="261">
                  <c:v>6.8402000000000003</c:v>
                </c:pt>
                <c:pt idx="262">
                  <c:v>6.7393999999999998</c:v>
                </c:pt>
                <c:pt idx="263">
                  <c:v>6.6401000000000003</c:v>
                </c:pt>
                <c:pt idx="264">
                  <c:v>6.5422000000000002</c:v>
                </c:pt>
                <c:pt idx="265">
                  <c:v>6.4458000000000002</c:v>
                </c:pt>
                <c:pt idx="266">
                  <c:v>6.3507999999999996</c:v>
                </c:pt>
                <c:pt idx="267">
                  <c:v>6.2572000000000001</c:v>
                </c:pt>
                <c:pt idx="268">
                  <c:v>6.165</c:v>
                </c:pt>
                <c:pt idx="269">
                  <c:v>6.0740999999999996</c:v>
                </c:pt>
                <c:pt idx="270">
                  <c:v>5.9846000000000004</c:v>
                </c:pt>
                <c:pt idx="271">
                  <c:v>5.8963999999999999</c:v>
                </c:pt>
                <c:pt idx="272">
                  <c:v>5.8094999999999999</c:v>
                </c:pt>
                <c:pt idx="273">
                  <c:v>5.7239000000000004</c:v>
                </c:pt>
                <c:pt idx="274">
                  <c:v>5.6395</c:v>
                </c:pt>
                <c:pt idx="275">
                  <c:v>5.5564</c:v>
                </c:pt>
                <c:pt idx="276">
                  <c:v>5.4744999999999999</c:v>
                </c:pt>
                <c:pt idx="277">
                  <c:v>5.3937999999999997</c:v>
                </c:pt>
                <c:pt idx="278">
                  <c:v>5.3143000000000002</c:v>
                </c:pt>
                <c:pt idx="279">
                  <c:v>5.2359999999999998</c:v>
                </c:pt>
                <c:pt idx="280">
                  <c:v>5.1588000000000003</c:v>
                </c:pt>
                <c:pt idx="281">
                  <c:v>5.0827999999999998</c:v>
                </c:pt>
                <c:pt idx="282">
                  <c:v>5.0079000000000002</c:v>
                </c:pt>
                <c:pt idx="283">
                  <c:v>4.9340000000000002</c:v>
                </c:pt>
                <c:pt idx="284">
                  <c:v>4.8613</c:v>
                </c:pt>
                <c:pt idx="285">
                  <c:v>4.7896999999999998</c:v>
                </c:pt>
                <c:pt idx="286">
                  <c:v>4.7191000000000001</c:v>
                </c:pt>
                <c:pt idx="287">
                  <c:v>4.6494999999999997</c:v>
                </c:pt>
                <c:pt idx="288">
                  <c:v>4.5810000000000004</c:v>
                </c:pt>
                <c:pt idx="289">
                  <c:v>4.5134999999999996</c:v>
                </c:pt>
                <c:pt idx="290">
                  <c:v>4.4470000000000001</c:v>
                </c:pt>
                <c:pt idx="291">
                  <c:v>4.3814000000000002</c:v>
                </c:pt>
                <c:pt idx="292">
                  <c:v>4.3167999999999997</c:v>
                </c:pt>
                <c:pt idx="293">
                  <c:v>4.2531999999999996</c:v>
                </c:pt>
                <c:pt idx="294">
                  <c:v>4.1905000000000001</c:v>
                </c:pt>
                <c:pt idx="295">
                  <c:v>4.1288</c:v>
                </c:pt>
                <c:pt idx="296">
                  <c:v>4.0678999999999998</c:v>
                </c:pt>
                <c:pt idx="297">
                  <c:v>4.008</c:v>
                </c:pt>
                <c:pt idx="298">
                  <c:v>3.9489000000000001</c:v>
                </c:pt>
                <c:pt idx="299">
                  <c:v>3.8906999999999998</c:v>
                </c:pt>
                <c:pt idx="300">
                  <c:v>3.8332999999999999</c:v>
                </c:pt>
                <c:pt idx="301">
                  <c:v>3.7768000000000002</c:v>
                </c:pt>
                <c:pt idx="302">
                  <c:v>3.7212000000000001</c:v>
                </c:pt>
                <c:pt idx="303">
                  <c:v>3.6663000000000001</c:v>
                </c:pt>
                <c:pt idx="304">
                  <c:v>3.6122999999999998</c:v>
                </c:pt>
                <c:pt idx="305">
                  <c:v>3.5590999999999999</c:v>
                </c:pt>
                <c:pt idx="306">
                  <c:v>3.5066000000000002</c:v>
                </c:pt>
                <c:pt idx="307">
                  <c:v>3.4548999999999999</c:v>
                </c:pt>
                <c:pt idx="308">
                  <c:v>3.4039999999999999</c:v>
                </c:pt>
                <c:pt idx="309">
                  <c:v>3.3538000000000001</c:v>
                </c:pt>
                <c:pt idx="310">
                  <c:v>3.3043999999999998</c:v>
                </c:pt>
                <c:pt idx="311">
                  <c:v>3.2557</c:v>
                </c:pt>
                <c:pt idx="312">
                  <c:v>3.2077</c:v>
                </c:pt>
                <c:pt idx="313">
                  <c:v>3.1604000000000001</c:v>
                </c:pt>
                <c:pt idx="314">
                  <c:v>3.1137999999999999</c:v>
                </c:pt>
                <c:pt idx="315">
                  <c:v>3.0680000000000001</c:v>
                </c:pt>
                <c:pt idx="316">
                  <c:v>3.0226999999999999</c:v>
                </c:pt>
                <c:pt idx="317">
                  <c:v>2.9782000000000002</c:v>
                </c:pt>
                <c:pt idx="318">
                  <c:v>2.9342999999999999</c:v>
                </c:pt>
                <c:pt idx="319">
                  <c:v>2.891</c:v>
                </c:pt>
                <c:pt idx="320">
                  <c:v>2.8483999999999998</c:v>
                </c:pt>
                <c:pt idx="321">
                  <c:v>2.8064</c:v>
                </c:pt>
                <c:pt idx="322">
                  <c:v>2.7650999999999999</c:v>
                </c:pt>
                <c:pt idx="323">
                  <c:v>2.7242999999999999</c:v>
                </c:pt>
                <c:pt idx="324">
                  <c:v>2.6842000000000001</c:v>
                </c:pt>
                <c:pt idx="325">
                  <c:v>2.6446000000000001</c:v>
                </c:pt>
                <c:pt idx="326">
                  <c:v>2.6055999999999999</c:v>
                </c:pt>
                <c:pt idx="327">
                  <c:v>2.5672000000000001</c:v>
                </c:pt>
                <c:pt idx="328">
                  <c:v>2.5293999999999999</c:v>
                </c:pt>
                <c:pt idx="329">
                  <c:v>2.4921000000000002</c:v>
                </c:pt>
                <c:pt idx="330">
                  <c:v>2.4554</c:v>
                </c:pt>
                <c:pt idx="331">
                  <c:v>2.4192</c:v>
                </c:pt>
                <c:pt idx="332">
                  <c:v>2.3835000000000002</c:v>
                </c:pt>
                <c:pt idx="333">
                  <c:v>2.3483999999999998</c:v>
                </c:pt>
                <c:pt idx="334">
                  <c:v>2.3138000000000001</c:v>
                </c:pt>
                <c:pt idx="335">
                  <c:v>2.2797000000000001</c:v>
                </c:pt>
                <c:pt idx="336">
                  <c:v>2.2461000000000002</c:v>
                </c:pt>
                <c:pt idx="337">
                  <c:v>2.2130000000000001</c:v>
                </c:pt>
                <c:pt idx="338">
                  <c:v>2.1804000000000001</c:v>
                </c:pt>
                <c:pt idx="339">
                  <c:v>2.1482000000000001</c:v>
                </c:pt>
                <c:pt idx="340">
                  <c:v>2.1166</c:v>
                </c:pt>
                <c:pt idx="341">
                  <c:v>2.0853999999999999</c:v>
                </c:pt>
                <c:pt idx="342">
                  <c:v>2.0546000000000002</c:v>
                </c:pt>
                <c:pt idx="343">
                  <c:v>2.0244</c:v>
                </c:pt>
                <c:pt idx="344">
                  <c:v>1.9944999999999999</c:v>
                </c:pt>
                <c:pt idx="345">
                  <c:v>1.9651000000000001</c:v>
                </c:pt>
                <c:pt idx="346">
                  <c:v>1.9361999999999999</c:v>
                </c:pt>
                <c:pt idx="347">
                  <c:v>1.9076</c:v>
                </c:pt>
                <c:pt idx="348">
                  <c:v>1.8794999999999999</c:v>
                </c:pt>
                <c:pt idx="349">
                  <c:v>1.8517999999999999</c:v>
                </c:pt>
                <c:pt idx="350">
                  <c:v>1.8245</c:v>
                </c:pt>
                <c:pt idx="351">
                  <c:v>1.7976000000000001</c:v>
                </c:pt>
                <c:pt idx="352">
                  <c:v>1.7710999999999999</c:v>
                </c:pt>
                <c:pt idx="353">
                  <c:v>1.7450000000000001</c:v>
                </c:pt>
                <c:pt idx="354">
                  <c:v>1.7193000000000001</c:v>
                </c:pt>
                <c:pt idx="355">
                  <c:v>1.694</c:v>
                </c:pt>
                <c:pt idx="356">
                  <c:v>1.669</c:v>
                </c:pt>
                <c:pt idx="357">
                  <c:v>1.6444000000000001</c:v>
                </c:pt>
                <c:pt idx="358">
                  <c:v>1.6202000000000001</c:v>
                </c:pt>
                <c:pt idx="359">
                  <c:v>1.5963000000000001</c:v>
                </c:pt>
                <c:pt idx="360">
                  <c:v>1.5728</c:v>
                </c:pt>
                <c:pt idx="361">
                  <c:v>1.5496000000000001</c:v>
                </c:pt>
                <c:pt idx="362">
                  <c:v>1.5266999999999999</c:v>
                </c:pt>
                <c:pt idx="363">
                  <c:v>1.5042</c:v>
                </c:pt>
                <c:pt idx="364">
                  <c:v>1.4821</c:v>
                </c:pt>
                <c:pt idx="365">
                  <c:v>1.4601999999999999</c:v>
                </c:pt>
                <c:pt idx="366">
                  <c:v>1.4387000000000001</c:v>
                </c:pt>
                <c:pt idx="367">
                  <c:v>1.4175</c:v>
                </c:pt>
                <c:pt idx="368">
                  <c:v>1.3966000000000001</c:v>
                </c:pt>
                <c:pt idx="369">
                  <c:v>1.3759999999999999</c:v>
                </c:pt>
                <c:pt idx="370">
                  <c:v>1.3556999999999999</c:v>
                </c:pt>
                <c:pt idx="371">
                  <c:v>1.3358000000000001</c:v>
                </c:pt>
                <c:pt idx="372">
                  <c:v>1.3161</c:v>
                </c:pt>
                <c:pt idx="373">
                  <c:v>1.2967</c:v>
                </c:pt>
                <c:pt idx="374">
                  <c:v>1.2776000000000001</c:v>
                </c:pt>
                <c:pt idx="375">
                  <c:v>1.2586999999999999</c:v>
                </c:pt>
                <c:pt idx="376">
                  <c:v>1.2402</c:v>
                </c:pt>
                <c:pt idx="377">
                  <c:v>1.2219</c:v>
                </c:pt>
                <c:pt idx="378">
                  <c:v>1.2039</c:v>
                </c:pt>
                <c:pt idx="379">
                  <c:v>1.1861999999999999</c:v>
                </c:pt>
                <c:pt idx="380">
                  <c:v>1.1687000000000001</c:v>
                </c:pt>
                <c:pt idx="381">
                  <c:v>1.1514</c:v>
                </c:pt>
                <c:pt idx="382">
                  <c:v>1.1345000000000001</c:v>
                </c:pt>
                <c:pt idx="383">
                  <c:v>1.1177999999999999</c:v>
                </c:pt>
                <c:pt idx="384">
                  <c:v>1.1012999999999999</c:v>
                </c:pt>
                <c:pt idx="385">
                  <c:v>1.085</c:v>
                </c:pt>
                <c:pt idx="386">
                  <c:v>1.0690999999999999</c:v>
                </c:pt>
                <c:pt idx="387">
                  <c:v>1.0532999999999999</c:v>
                </c:pt>
                <c:pt idx="388">
                  <c:v>1.0378000000000001</c:v>
                </c:pt>
                <c:pt idx="389">
                  <c:v>1.0225</c:v>
                </c:pt>
                <c:pt idx="390">
                  <c:v>1.0074000000000001</c:v>
                </c:pt>
                <c:pt idx="391">
                  <c:v>0.99256</c:v>
                </c:pt>
                <c:pt idx="392">
                  <c:v>0.97792999999999997</c:v>
                </c:pt>
                <c:pt idx="393">
                  <c:v>0.96352000000000004</c:v>
                </c:pt>
                <c:pt idx="394">
                  <c:v>0.94932000000000005</c:v>
                </c:pt>
                <c:pt idx="395">
                  <c:v>0.93532999999999999</c:v>
                </c:pt>
                <c:pt idx="396">
                  <c:v>0.92154000000000003</c:v>
                </c:pt>
                <c:pt idx="397">
                  <c:v>0.90795999999999999</c:v>
                </c:pt>
                <c:pt idx="398">
                  <c:v>0.89458000000000004</c:v>
                </c:pt>
                <c:pt idx="399">
                  <c:v>0.88139000000000001</c:v>
                </c:pt>
                <c:pt idx="400">
                  <c:v>0.86839999999999995</c:v>
                </c:pt>
                <c:pt idx="401">
                  <c:v>0.85560000000000003</c:v>
                </c:pt>
                <c:pt idx="402">
                  <c:v>0.84299000000000002</c:v>
                </c:pt>
                <c:pt idx="403">
                  <c:v>0.83057000000000003</c:v>
                </c:pt>
                <c:pt idx="404">
                  <c:v>0.81832000000000005</c:v>
                </c:pt>
                <c:pt idx="405">
                  <c:v>0.80625999999999998</c:v>
                </c:pt>
                <c:pt idx="406">
                  <c:v>0.79437999999999998</c:v>
                </c:pt>
                <c:pt idx="407">
                  <c:v>0.78266999999999998</c:v>
                </c:pt>
                <c:pt idx="408">
                  <c:v>0.77114000000000005</c:v>
                </c:pt>
                <c:pt idx="409">
                  <c:v>0.75976999999999995</c:v>
                </c:pt>
                <c:pt idx="410">
                  <c:v>0.74856999999999996</c:v>
                </c:pt>
                <c:pt idx="411">
                  <c:v>0.73753999999999997</c:v>
                </c:pt>
                <c:pt idx="412">
                  <c:v>0.72667000000000004</c:v>
                </c:pt>
                <c:pt idx="413">
                  <c:v>0.71596000000000004</c:v>
                </c:pt>
                <c:pt idx="414">
                  <c:v>0.70540999999999998</c:v>
                </c:pt>
                <c:pt idx="415">
                  <c:v>0.69501000000000002</c:v>
                </c:pt>
                <c:pt idx="416">
                  <c:v>0.68476999999999999</c:v>
                </c:pt>
                <c:pt idx="417">
                  <c:v>0.67466999999999999</c:v>
                </c:pt>
                <c:pt idx="418">
                  <c:v>0.66473000000000004</c:v>
                </c:pt>
                <c:pt idx="419">
                  <c:v>0.65493000000000001</c:v>
                </c:pt>
                <c:pt idx="420">
                  <c:v>0.64527999999999996</c:v>
                </c:pt>
                <c:pt idx="421">
                  <c:v>0.63576999999999995</c:v>
                </c:pt>
                <c:pt idx="422">
                  <c:v>0.62639999999999996</c:v>
                </c:pt>
                <c:pt idx="423">
                  <c:v>0.61717</c:v>
                </c:pt>
                <c:pt idx="424">
                  <c:v>0.60807</c:v>
                </c:pt>
                <c:pt idx="425">
                  <c:v>0.59911000000000003</c:v>
                </c:pt>
                <c:pt idx="426">
                  <c:v>0.59028000000000003</c:v>
                </c:pt>
                <c:pt idx="427">
                  <c:v>0.58157999999999999</c:v>
                </c:pt>
                <c:pt idx="428">
                  <c:v>0.57301000000000002</c:v>
                </c:pt>
                <c:pt idx="429">
                  <c:v>0.56455999999999995</c:v>
                </c:pt>
                <c:pt idx="430">
                  <c:v>0.55623999999999996</c:v>
                </c:pt>
                <c:pt idx="431">
                  <c:v>0.54803999999999997</c:v>
                </c:pt>
                <c:pt idx="432">
                  <c:v>0.53996</c:v>
                </c:pt>
                <c:pt idx="433">
                  <c:v>0.53200999999999998</c:v>
                </c:pt>
                <c:pt idx="434">
                  <c:v>0.52417000000000002</c:v>
                </c:pt>
                <c:pt idx="435">
                  <c:v>0.51644000000000001</c:v>
                </c:pt>
                <c:pt idx="436">
                  <c:v>0.50883</c:v>
                </c:pt>
                <c:pt idx="437">
                  <c:v>0.50133000000000005</c:v>
                </c:pt>
                <c:pt idx="438">
                  <c:v>0.49393999999999999</c:v>
                </c:pt>
                <c:pt idx="439">
                  <c:v>0.48665999999999998</c:v>
                </c:pt>
                <c:pt idx="440">
                  <c:v>0.47949000000000003</c:v>
                </c:pt>
                <c:pt idx="441">
                  <c:v>0.47242000000000001</c:v>
                </c:pt>
                <c:pt idx="442">
                  <c:v>0.46545999999999998</c:v>
                </c:pt>
                <c:pt idx="443">
                  <c:v>0.45860000000000001</c:v>
                </c:pt>
                <c:pt idx="444">
                  <c:v>0.45184000000000002</c:v>
                </c:pt>
                <c:pt idx="445">
                  <c:v>0.44518000000000002</c:v>
                </c:pt>
                <c:pt idx="446">
                  <c:v>0.43862000000000001</c:v>
                </c:pt>
                <c:pt idx="447">
                  <c:v>0.43214999999999998</c:v>
                </c:pt>
                <c:pt idx="448">
                  <c:v>0.42577999999999999</c:v>
                </c:pt>
                <c:pt idx="449">
                  <c:v>0.41950999999999999</c:v>
                </c:pt>
                <c:pt idx="450">
                  <c:v>0.41332000000000002</c:v>
                </c:pt>
                <c:pt idx="451">
                  <c:v>0.40722999999999998</c:v>
                </c:pt>
                <c:pt idx="452">
                  <c:v>0.40122999999999998</c:v>
                </c:pt>
                <c:pt idx="453">
                  <c:v>0.39532</c:v>
                </c:pt>
                <c:pt idx="454">
                  <c:v>0.38949</c:v>
                </c:pt>
                <c:pt idx="455">
                  <c:v>0.38374999999999998</c:v>
                </c:pt>
                <c:pt idx="456">
                  <c:v>0.37808999999999998</c:v>
                </c:pt>
                <c:pt idx="457">
                  <c:v>0.37252000000000002</c:v>
                </c:pt>
                <c:pt idx="458">
                  <c:v>0.36703000000000002</c:v>
                </c:pt>
                <c:pt idx="459">
                  <c:v>0.36162</c:v>
                </c:pt>
                <c:pt idx="460">
                  <c:v>0.35629</c:v>
                </c:pt>
                <c:pt idx="461">
                  <c:v>0.35104000000000002</c:v>
                </c:pt>
                <c:pt idx="462">
                  <c:v>0.34587000000000001</c:v>
                </c:pt>
                <c:pt idx="463">
                  <c:v>0.34077000000000002</c:v>
                </c:pt>
                <c:pt idx="464">
                  <c:v>0.33574999999999999</c:v>
                </c:pt>
                <c:pt idx="465">
                  <c:v>0.33079999999999998</c:v>
                </c:pt>
                <c:pt idx="466">
                  <c:v>0.32591999999999999</c:v>
                </c:pt>
                <c:pt idx="467">
                  <c:v>0.32112000000000002</c:v>
                </c:pt>
                <c:pt idx="468">
                  <c:v>0.31639</c:v>
                </c:pt>
                <c:pt idx="469">
                  <c:v>0.31172</c:v>
                </c:pt>
                <c:pt idx="470">
                  <c:v>0.30713000000000001</c:v>
                </c:pt>
                <c:pt idx="471">
                  <c:v>0.30259999999999998</c:v>
                </c:pt>
                <c:pt idx="472">
                  <c:v>0.29814000000000002</c:v>
                </c:pt>
                <c:pt idx="473">
                  <c:v>0.29375000000000001</c:v>
                </c:pt>
                <c:pt idx="474">
                  <c:v>0.28942000000000001</c:v>
                </c:pt>
                <c:pt idx="475">
                  <c:v>0.28515000000000001</c:v>
                </c:pt>
                <c:pt idx="476">
                  <c:v>0.28094999999999998</c:v>
                </c:pt>
                <c:pt idx="477">
                  <c:v>0.27681</c:v>
                </c:pt>
                <c:pt idx="478">
                  <c:v>0.27272999999999997</c:v>
                </c:pt>
                <c:pt idx="479">
                  <c:v>0.26871</c:v>
                </c:pt>
                <c:pt idx="480">
                  <c:v>0.26474999999999999</c:v>
                </c:pt>
                <c:pt idx="481">
                  <c:v>0.26085000000000003</c:v>
                </c:pt>
                <c:pt idx="482">
                  <c:v>0.25700000000000001</c:v>
                </c:pt>
                <c:pt idx="483">
                  <c:v>0.25320999999999999</c:v>
                </c:pt>
                <c:pt idx="484">
                  <c:v>0.24948000000000001</c:v>
                </c:pt>
                <c:pt idx="485">
                  <c:v>0.24581</c:v>
                </c:pt>
                <c:pt idx="486">
                  <c:v>0.24218000000000001</c:v>
                </c:pt>
                <c:pt idx="487">
                  <c:v>0.23860999999999999</c:v>
                </c:pt>
                <c:pt idx="488">
                  <c:v>0.2351</c:v>
                </c:pt>
                <c:pt idx="489">
                  <c:v>0.23163</c:v>
                </c:pt>
                <c:pt idx="490">
                  <c:v>0.21951999999999999</c:v>
                </c:pt>
                <c:pt idx="491">
                  <c:v>0.16283</c:v>
                </c:pt>
                <c:pt idx="492">
                  <c:v>0.12078</c:v>
                </c:pt>
                <c:pt idx="493">
                  <c:v>8.9587E-2</c:v>
                </c:pt>
                <c:pt idx="494">
                  <c:v>6.6450999999999996E-2</c:v>
                </c:pt>
                <c:pt idx="495">
                  <c:v>4.929E-2</c:v>
                </c:pt>
                <c:pt idx="496">
                  <c:v>3.6561000000000003E-2</c:v>
                </c:pt>
                <c:pt idx="497">
                  <c:v>2.7119000000000001E-2</c:v>
                </c:pt>
                <c:pt idx="498">
                  <c:v>2.0115000000000001E-2</c:v>
                </c:pt>
                <c:pt idx="499">
                  <c:v>1.4919999999999999E-2</c:v>
                </c:pt>
                <c:pt idx="500">
                  <c:v>1.1067E-2</c:v>
                </c:pt>
                <c:pt idx="501">
                  <c:v>8.2091000000000004E-3</c:v>
                </c:pt>
                <c:pt idx="502">
                  <c:v>6.0891000000000001E-3</c:v>
                </c:pt>
                <c:pt idx="503">
                  <c:v>4.5166E-3</c:v>
                </c:pt>
              </c:numCache>
            </c:numRef>
          </c:xVal>
          <c:yVal>
            <c:numRef>
              <c:f>Issues!$E$10:$E$513</c:f>
              <c:numCache>
                <c:formatCode>General</c:formatCode>
                <c:ptCount val="504"/>
                <c:pt idx="0">
                  <c:v>1</c:v>
                </c:pt>
                <c:pt idx="1">
                  <c:v>3</c:v>
                </c:pt>
                <c:pt idx="2">
                  <c:v>3</c:v>
                </c:pt>
                <c:pt idx="3">
                  <c:v>3</c:v>
                </c:pt>
                <c:pt idx="4">
                  <c:v>3</c:v>
                </c:pt>
                <c:pt idx="5">
                  <c:v>3</c:v>
                </c:pt>
                <c:pt idx="6">
                  <c:v>5</c:v>
                </c:pt>
                <c:pt idx="7">
                  <c:v>7</c:v>
                </c:pt>
                <c:pt idx="8">
                  <c:v>7</c:v>
                </c:pt>
                <c:pt idx="9">
                  <c:v>7</c:v>
                </c:pt>
                <c:pt idx="10">
                  <c:v>10</c:v>
                </c:pt>
                <c:pt idx="11">
                  <c:v>12</c:v>
                </c:pt>
                <c:pt idx="12">
                  <c:v>11</c:v>
                </c:pt>
                <c:pt idx="13">
                  <c:v>8</c:v>
                </c:pt>
                <c:pt idx="14">
                  <c:v>8</c:v>
                </c:pt>
                <c:pt idx="15">
                  <c:v>8</c:v>
                </c:pt>
                <c:pt idx="16">
                  <c:v>14</c:v>
                </c:pt>
                <c:pt idx="17">
                  <c:v>14</c:v>
                </c:pt>
                <c:pt idx="18">
                  <c:v>14</c:v>
                </c:pt>
                <c:pt idx="19">
                  <c:v>14</c:v>
                </c:pt>
                <c:pt idx="20">
                  <c:v>10</c:v>
                </c:pt>
                <c:pt idx="21">
                  <c:v>14</c:v>
                </c:pt>
                <c:pt idx="22">
                  <c:v>23</c:v>
                </c:pt>
                <c:pt idx="23">
                  <c:v>26</c:v>
                </c:pt>
                <c:pt idx="24">
                  <c:v>23</c:v>
                </c:pt>
                <c:pt idx="25">
                  <c:v>20</c:v>
                </c:pt>
                <c:pt idx="26">
                  <c:v>22</c:v>
                </c:pt>
                <c:pt idx="27">
                  <c:v>20</c:v>
                </c:pt>
                <c:pt idx="28">
                  <c:v>20</c:v>
                </c:pt>
                <c:pt idx="29">
                  <c:v>20</c:v>
                </c:pt>
                <c:pt idx="30">
                  <c:v>26</c:v>
                </c:pt>
                <c:pt idx="31">
                  <c:v>34</c:v>
                </c:pt>
                <c:pt idx="32">
                  <c:v>36</c:v>
                </c:pt>
                <c:pt idx="33">
                  <c:v>35</c:v>
                </c:pt>
                <c:pt idx="34">
                  <c:v>38</c:v>
                </c:pt>
                <c:pt idx="35">
                  <c:v>39</c:v>
                </c:pt>
                <c:pt idx="36">
                  <c:v>39</c:v>
                </c:pt>
                <c:pt idx="37">
                  <c:v>45</c:v>
                </c:pt>
                <c:pt idx="38">
                  <c:v>40</c:v>
                </c:pt>
                <c:pt idx="39">
                  <c:v>46</c:v>
                </c:pt>
                <c:pt idx="40">
                  <c:v>46</c:v>
                </c:pt>
                <c:pt idx="41">
                  <c:v>42</c:v>
                </c:pt>
                <c:pt idx="42">
                  <c:v>45</c:v>
                </c:pt>
                <c:pt idx="43">
                  <c:v>57</c:v>
                </c:pt>
                <c:pt idx="44">
                  <c:v>63</c:v>
                </c:pt>
                <c:pt idx="45">
                  <c:v>53</c:v>
                </c:pt>
                <c:pt idx="46">
                  <c:v>79</c:v>
                </c:pt>
                <c:pt idx="47">
                  <c:v>80</c:v>
                </c:pt>
                <c:pt idx="48">
                  <c:v>81</c:v>
                </c:pt>
                <c:pt idx="49">
                  <c:v>78</c:v>
                </c:pt>
                <c:pt idx="50">
                  <c:v>80</c:v>
                </c:pt>
                <c:pt idx="51">
                  <c:v>85</c:v>
                </c:pt>
                <c:pt idx="52">
                  <c:v>91</c:v>
                </c:pt>
                <c:pt idx="53">
                  <c:v>90</c:v>
                </c:pt>
                <c:pt idx="54">
                  <c:v>88</c:v>
                </c:pt>
                <c:pt idx="55">
                  <c:v>101</c:v>
                </c:pt>
                <c:pt idx="56">
                  <c:v>129</c:v>
                </c:pt>
                <c:pt idx="57">
                  <c:v>123</c:v>
                </c:pt>
                <c:pt idx="58">
                  <c:v>134</c:v>
                </c:pt>
                <c:pt idx="59">
                  <c:v>137</c:v>
                </c:pt>
                <c:pt idx="60">
                  <c:v>150</c:v>
                </c:pt>
                <c:pt idx="61">
                  <c:v>163</c:v>
                </c:pt>
                <c:pt idx="62">
                  <c:v>166</c:v>
                </c:pt>
                <c:pt idx="63">
                  <c:v>176</c:v>
                </c:pt>
                <c:pt idx="64">
                  <c:v>189</c:v>
                </c:pt>
                <c:pt idx="65">
                  <c:v>185</c:v>
                </c:pt>
                <c:pt idx="66">
                  <c:v>185</c:v>
                </c:pt>
                <c:pt idx="67">
                  <c:v>218</c:v>
                </c:pt>
                <c:pt idx="68">
                  <c:v>213</c:v>
                </c:pt>
                <c:pt idx="69">
                  <c:v>252</c:v>
                </c:pt>
                <c:pt idx="70">
                  <c:v>304</c:v>
                </c:pt>
                <c:pt idx="71">
                  <c:v>295</c:v>
                </c:pt>
                <c:pt idx="72">
                  <c:v>332</c:v>
                </c:pt>
                <c:pt idx="73">
                  <c:v>327</c:v>
                </c:pt>
                <c:pt idx="74">
                  <c:v>337</c:v>
                </c:pt>
                <c:pt idx="75">
                  <c:v>368</c:v>
                </c:pt>
                <c:pt idx="76">
                  <c:v>373</c:v>
                </c:pt>
                <c:pt idx="77">
                  <c:v>377</c:v>
                </c:pt>
                <c:pt idx="78">
                  <c:v>433</c:v>
                </c:pt>
                <c:pt idx="79">
                  <c:v>433</c:v>
                </c:pt>
                <c:pt idx="80">
                  <c:v>464</c:v>
                </c:pt>
                <c:pt idx="81">
                  <c:v>479</c:v>
                </c:pt>
                <c:pt idx="82">
                  <c:v>498</c:v>
                </c:pt>
                <c:pt idx="83">
                  <c:v>552</c:v>
                </c:pt>
                <c:pt idx="84">
                  <c:v>553</c:v>
                </c:pt>
                <c:pt idx="85">
                  <c:v>580</c:v>
                </c:pt>
                <c:pt idx="86">
                  <c:v>612</c:v>
                </c:pt>
                <c:pt idx="87">
                  <c:v>662</c:v>
                </c:pt>
                <c:pt idx="88">
                  <c:v>703</c:v>
                </c:pt>
                <c:pt idx="89">
                  <c:v>721</c:v>
                </c:pt>
                <c:pt idx="90">
                  <c:v>776</c:v>
                </c:pt>
                <c:pt idx="91">
                  <c:v>837</c:v>
                </c:pt>
                <c:pt idx="92">
                  <c:v>855</c:v>
                </c:pt>
                <c:pt idx="93">
                  <c:v>907</c:v>
                </c:pt>
                <c:pt idx="94">
                  <c:v>979</c:v>
                </c:pt>
                <c:pt idx="95">
                  <c:v>997</c:v>
                </c:pt>
                <c:pt idx="96">
                  <c:v>1032</c:v>
                </c:pt>
                <c:pt idx="97">
                  <c:v>1085</c:v>
                </c:pt>
                <c:pt idx="98">
                  <c:v>1165</c:v>
                </c:pt>
                <c:pt idx="99">
                  <c:v>1236</c:v>
                </c:pt>
                <c:pt idx="100">
                  <c:v>1373</c:v>
                </c:pt>
                <c:pt idx="101">
                  <c:v>1429</c:v>
                </c:pt>
                <c:pt idx="102">
                  <c:v>1488</c:v>
                </c:pt>
                <c:pt idx="103">
                  <c:v>1540</c:v>
                </c:pt>
                <c:pt idx="104">
                  <c:v>1597</c:v>
                </c:pt>
                <c:pt idx="105">
                  <c:v>1781</c:v>
                </c:pt>
                <c:pt idx="106">
                  <c:v>1778</c:v>
                </c:pt>
                <c:pt idx="107">
                  <c:v>1874</c:v>
                </c:pt>
                <c:pt idx="108">
                  <c:v>2091</c:v>
                </c:pt>
                <c:pt idx="109">
                  <c:v>2124</c:v>
                </c:pt>
                <c:pt idx="110">
                  <c:v>2296</c:v>
                </c:pt>
                <c:pt idx="111">
                  <c:v>2482</c:v>
                </c:pt>
                <c:pt idx="112">
                  <c:v>2535</c:v>
                </c:pt>
                <c:pt idx="113">
                  <c:v>2693</c:v>
                </c:pt>
                <c:pt idx="114">
                  <c:v>2699</c:v>
                </c:pt>
                <c:pt idx="115">
                  <c:v>2879</c:v>
                </c:pt>
                <c:pt idx="116">
                  <c:v>2976</c:v>
                </c:pt>
                <c:pt idx="117">
                  <c:v>3178</c:v>
                </c:pt>
                <c:pt idx="118">
                  <c:v>3356</c:v>
                </c:pt>
                <c:pt idx="119">
                  <c:v>3500</c:v>
                </c:pt>
                <c:pt idx="120">
                  <c:v>3573</c:v>
                </c:pt>
                <c:pt idx="121">
                  <c:v>3666</c:v>
                </c:pt>
                <c:pt idx="122">
                  <c:v>3836</c:v>
                </c:pt>
                <c:pt idx="123">
                  <c:v>3923</c:v>
                </c:pt>
                <c:pt idx="124">
                  <c:v>4039</c:v>
                </c:pt>
                <c:pt idx="125">
                  <c:v>4180</c:v>
                </c:pt>
                <c:pt idx="126">
                  <c:v>4240</c:v>
                </c:pt>
                <c:pt idx="127">
                  <c:v>4333</c:v>
                </c:pt>
                <c:pt idx="128">
                  <c:v>4426</c:v>
                </c:pt>
                <c:pt idx="129">
                  <c:v>4483</c:v>
                </c:pt>
                <c:pt idx="130">
                  <c:v>4540</c:v>
                </c:pt>
                <c:pt idx="131">
                  <c:v>4640</c:v>
                </c:pt>
                <c:pt idx="132">
                  <c:v>4683</c:v>
                </c:pt>
                <c:pt idx="133">
                  <c:v>4750</c:v>
                </c:pt>
                <c:pt idx="134">
                  <c:v>4873</c:v>
                </c:pt>
                <c:pt idx="135">
                  <c:v>4964</c:v>
                </c:pt>
                <c:pt idx="136">
                  <c:v>5077</c:v>
                </c:pt>
                <c:pt idx="137">
                  <c:v>5243</c:v>
                </c:pt>
                <c:pt idx="138">
                  <c:v>5519</c:v>
                </c:pt>
                <c:pt idx="139">
                  <c:v>5994</c:v>
                </c:pt>
                <c:pt idx="140">
                  <c:v>6353</c:v>
                </c:pt>
                <c:pt idx="141">
                  <c:v>6586</c:v>
                </c:pt>
                <c:pt idx="142">
                  <c:v>7131</c:v>
                </c:pt>
                <c:pt idx="143">
                  <c:v>7584</c:v>
                </c:pt>
                <c:pt idx="144">
                  <c:v>7885</c:v>
                </c:pt>
                <c:pt idx="145">
                  <c:v>8328</c:v>
                </c:pt>
                <c:pt idx="146">
                  <c:v>8723</c:v>
                </c:pt>
                <c:pt idx="147">
                  <c:v>9107</c:v>
                </c:pt>
                <c:pt idx="148">
                  <c:v>9401</c:v>
                </c:pt>
                <c:pt idx="149">
                  <c:v>9708</c:v>
                </c:pt>
                <c:pt idx="150">
                  <c:v>10069</c:v>
                </c:pt>
                <c:pt idx="151">
                  <c:v>10483</c:v>
                </c:pt>
                <c:pt idx="152">
                  <c:v>10829</c:v>
                </c:pt>
                <c:pt idx="153">
                  <c:v>11269</c:v>
                </c:pt>
                <c:pt idx="154">
                  <c:v>11650</c:v>
                </c:pt>
                <c:pt idx="155">
                  <c:v>12050</c:v>
                </c:pt>
                <c:pt idx="156">
                  <c:v>12492</c:v>
                </c:pt>
                <c:pt idx="157">
                  <c:v>13360</c:v>
                </c:pt>
                <c:pt idx="158">
                  <c:v>14029</c:v>
                </c:pt>
                <c:pt idx="159">
                  <c:v>14574</c:v>
                </c:pt>
                <c:pt idx="160">
                  <c:v>15199</c:v>
                </c:pt>
                <c:pt idx="161">
                  <c:v>16068</c:v>
                </c:pt>
                <c:pt idx="162">
                  <c:v>16526</c:v>
                </c:pt>
                <c:pt idx="163">
                  <c:v>16804</c:v>
                </c:pt>
                <c:pt idx="164">
                  <c:v>16887</c:v>
                </c:pt>
                <c:pt idx="165">
                  <c:v>16993</c:v>
                </c:pt>
                <c:pt idx="166">
                  <c:v>17129</c:v>
                </c:pt>
                <c:pt idx="167">
                  <c:v>17254</c:v>
                </c:pt>
                <c:pt idx="168">
                  <c:v>17370</c:v>
                </c:pt>
                <c:pt idx="169">
                  <c:v>17534</c:v>
                </c:pt>
                <c:pt idx="170">
                  <c:v>17724</c:v>
                </c:pt>
                <c:pt idx="171">
                  <c:v>17903</c:v>
                </c:pt>
                <c:pt idx="172">
                  <c:v>17993</c:v>
                </c:pt>
                <c:pt idx="173">
                  <c:v>18187</c:v>
                </c:pt>
                <c:pt idx="174">
                  <c:v>18265</c:v>
                </c:pt>
                <c:pt idx="175">
                  <c:v>18403</c:v>
                </c:pt>
                <c:pt idx="176">
                  <c:v>18559</c:v>
                </c:pt>
                <c:pt idx="177">
                  <c:v>18761</c:v>
                </c:pt>
                <c:pt idx="178">
                  <c:v>18856</c:v>
                </c:pt>
                <c:pt idx="179">
                  <c:v>19008</c:v>
                </c:pt>
                <c:pt idx="180">
                  <c:v>19122</c:v>
                </c:pt>
                <c:pt idx="181">
                  <c:v>19299</c:v>
                </c:pt>
                <c:pt idx="182">
                  <c:v>19422</c:v>
                </c:pt>
                <c:pt idx="183">
                  <c:v>19520</c:v>
                </c:pt>
                <c:pt idx="184">
                  <c:v>19615</c:v>
                </c:pt>
                <c:pt idx="185">
                  <c:v>19757</c:v>
                </c:pt>
                <c:pt idx="186">
                  <c:v>19975</c:v>
                </c:pt>
                <c:pt idx="187">
                  <c:v>20113</c:v>
                </c:pt>
                <c:pt idx="188">
                  <c:v>20319</c:v>
                </c:pt>
                <c:pt idx="189">
                  <c:v>20446</c:v>
                </c:pt>
                <c:pt idx="190">
                  <c:v>20575</c:v>
                </c:pt>
                <c:pt idx="191">
                  <c:v>20755</c:v>
                </c:pt>
                <c:pt idx="192">
                  <c:v>20846</c:v>
                </c:pt>
                <c:pt idx="193">
                  <c:v>21020</c:v>
                </c:pt>
                <c:pt idx="194">
                  <c:v>21199</c:v>
                </c:pt>
                <c:pt idx="195">
                  <c:v>21303</c:v>
                </c:pt>
                <c:pt idx="196">
                  <c:v>21384</c:v>
                </c:pt>
                <c:pt idx="197">
                  <c:v>21539</c:v>
                </c:pt>
                <c:pt idx="198">
                  <c:v>21659</c:v>
                </c:pt>
                <c:pt idx="199">
                  <c:v>21803</c:v>
                </c:pt>
                <c:pt idx="200">
                  <c:v>21968</c:v>
                </c:pt>
                <c:pt idx="201">
                  <c:v>22056</c:v>
                </c:pt>
                <c:pt idx="202">
                  <c:v>22154</c:v>
                </c:pt>
                <c:pt idx="203">
                  <c:v>22229</c:v>
                </c:pt>
                <c:pt idx="204">
                  <c:v>22375</c:v>
                </c:pt>
                <c:pt idx="205">
                  <c:v>22529</c:v>
                </c:pt>
                <c:pt idx="206">
                  <c:v>22640</c:v>
                </c:pt>
                <c:pt idx="207">
                  <c:v>22770</c:v>
                </c:pt>
                <c:pt idx="208">
                  <c:v>22925</c:v>
                </c:pt>
                <c:pt idx="209">
                  <c:v>22984</c:v>
                </c:pt>
                <c:pt idx="210">
                  <c:v>23203</c:v>
                </c:pt>
                <c:pt idx="211">
                  <c:v>23212</c:v>
                </c:pt>
                <c:pt idx="212">
                  <c:v>23336</c:v>
                </c:pt>
                <c:pt idx="213">
                  <c:v>23549</c:v>
                </c:pt>
                <c:pt idx="214">
                  <c:v>23609</c:v>
                </c:pt>
                <c:pt idx="215">
                  <c:v>23748</c:v>
                </c:pt>
                <c:pt idx="216">
                  <c:v>23811</c:v>
                </c:pt>
                <c:pt idx="217">
                  <c:v>23930</c:v>
                </c:pt>
                <c:pt idx="218">
                  <c:v>24022</c:v>
                </c:pt>
                <c:pt idx="219">
                  <c:v>24193</c:v>
                </c:pt>
                <c:pt idx="220">
                  <c:v>24311</c:v>
                </c:pt>
                <c:pt idx="221">
                  <c:v>24426</c:v>
                </c:pt>
                <c:pt idx="222">
                  <c:v>24509</c:v>
                </c:pt>
                <c:pt idx="223">
                  <c:v>24627</c:v>
                </c:pt>
                <c:pt idx="224">
                  <c:v>24772</c:v>
                </c:pt>
                <c:pt idx="225">
                  <c:v>24847</c:v>
                </c:pt>
                <c:pt idx="226">
                  <c:v>25022</c:v>
                </c:pt>
                <c:pt idx="227">
                  <c:v>25194</c:v>
                </c:pt>
                <c:pt idx="228">
                  <c:v>25354</c:v>
                </c:pt>
                <c:pt idx="229">
                  <c:v>25494</c:v>
                </c:pt>
                <c:pt idx="230">
                  <c:v>25573</c:v>
                </c:pt>
                <c:pt idx="231">
                  <c:v>25674</c:v>
                </c:pt>
                <c:pt idx="232">
                  <c:v>25806</c:v>
                </c:pt>
                <c:pt idx="233">
                  <c:v>25930</c:v>
                </c:pt>
                <c:pt idx="234">
                  <c:v>26055</c:v>
                </c:pt>
                <c:pt idx="235">
                  <c:v>26214</c:v>
                </c:pt>
                <c:pt idx="236">
                  <c:v>26333</c:v>
                </c:pt>
                <c:pt idx="237">
                  <c:v>26461</c:v>
                </c:pt>
                <c:pt idx="238">
                  <c:v>26422</c:v>
                </c:pt>
                <c:pt idx="239">
                  <c:v>26662</c:v>
                </c:pt>
                <c:pt idx="240">
                  <c:v>26809</c:v>
                </c:pt>
                <c:pt idx="241">
                  <c:v>26891</c:v>
                </c:pt>
                <c:pt idx="242">
                  <c:v>27034</c:v>
                </c:pt>
                <c:pt idx="243">
                  <c:v>17753</c:v>
                </c:pt>
                <c:pt idx="244">
                  <c:v>18053</c:v>
                </c:pt>
                <c:pt idx="245">
                  <c:v>17885</c:v>
                </c:pt>
                <c:pt idx="246">
                  <c:v>18219</c:v>
                </c:pt>
                <c:pt idx="247">
                  <c:v>18151</c:v>
                </c:pt>
                <c:pt idx="248">
                  <c:v>18374</c:v>
                </c:pt>
                <c:pt idx="249">
                  <c:v>18397</c:v>
                </c:pt>
                <c:pt idx="250">
                  <c:v>18669</c:v>
                </c:pt>
                <c:pt idx="251">
                  <c:v>18652</c:v>
                </c:pt>
                <c:pt idx="252">
                  <c:v>18907</c:v>
                </c:pt>
                <c:pt idx="253">
                  <c:v>18929</c:v>
                </c:pt>
                <c:pt idx="254">
                  <c:v>19148</c:v>
                </c:pt>
                <c:pt idx="255">
                  <c:v>18969</c:v>
                </c:pt>
                <c:pt idx="256">
                  <c:v>19236</c:v>
                </c:pt>
                <c:pt idx="257">
                  <c:v>19555</c:v>
                </c:pt>
                <c:pt idx="258">
                  <c:v>19546</c:v>
                </c:pt>
                <c:pt idx="259">
                  <c:v>19867</c:v>
                </c:pt>
                <c:pt idx="260">
                  <c:v>19759</c:v>
                </c:pt>
                <c:pt idx="261">
                  <c:v>20117</c:v>
                </c:pt>
                <c:pt idx="262">
                  <c:v>19805</c:v>
                </c:pt>
                <c:pt idx="263">
                  <c:v>20272</c:v>
                </c:pt>
                <c:pt idx="264">
                  <c:v>20521</c:v>
                </c:pt>
                <c:pt idx="265">
                  <c:v>20492</c:v>
                </c:pt>
                <c:pt idx="266">
                  <c:v>20691</c:v>
                </c:pt>
                <c:pt idx="267">
                  <c:v>20906</c:v>
                </c:pt>
                <c:pt idx="268">
                  <c:v>20854</c:v>
                </c:pt>
                <c:pt idx="269">
                  <c:v>21138</c:v>
                </c:pt>
                <c:pt idx="270">
                  <c:v>20851</c:v>
                </c:pt>
                <c:pt idx="271">
                  <c:v>21261</c:v>
                </c:pt>
                <c:pt idx="272">
                  <c:v>21550</c:v>
                </c:pt>
                <c:pt idx="273">
                  <c:v>21399</c:v>
                </c:pt>
                <c:pt idx="274">
                  <c:v>21766</c:v>
                </c:pt>
                <c:pt idx="275">
                  <c:v>22040</c:v>
                </c:pt>
                <c:pt idx="276">
                  <c:v>22009</c:v>
                </c:pt>
                <c:pt idx="277">
                  <c:v>22192</c:v>
                </c:pt>
                <c:pt idx="278">
                  <c:v>22482</c:v>
                </c:pt>
                <c:pt idx="279">
                  <c:v>22098</c:v>
                </c:pt>
                <c:pt idx="280">
                  <c:v>22652</c:v>
                </c:pt>
                <c:pt idx="281">
                  <c:v>22838</c:v>
                </c:pt>
                <c:pt idx="282">
                  <c:v>23173</c:v>
                </c:pt>
                <c:pt idx="283">
                  <c:v>22983</c:v>
                </c:pt>
                <c:pt idx="284">
                  <c:v>23230</c:v>
                </c:pt>
                <c:pt idx="285">
                  <c:v>23498</c:v>
                </c:pt>
                <c:pt idx="286">
                  <c:v>23248</c:v>
                </c:pt>
                <c:pt idx="287">
                  <c:v>23509</c:v>
                </c:pt>
                <c:pt idx="288">
                  <c:v>23792</c:v>
                </c:pt>
                <c:pt idx="289">
                  <c:v>24089</c:v>
                </c:pt>
                <c:pt idx="290">
                  <c:v>23920</c:v>
                </c:pt>
                <c:pt idx="291">
                  <c:v>24208</c:v>
                </c:pt>
                <c:pt idx="292">
                  <c:v>24475</c:v>
                </c:pt>
                <c:pt idx="293">
                  <c:v>24782</c:v>
                </c:pt>
                <c:pt idx="294">
                  <c:v>24584</c:v>
                </c:pt>
                <c:pt idx="295">
                  <c:v>24846</c:v>
                </c:pt>
                <c:pt idx="296">
                  <c:v>25099</c:v>
                </c:pt>
                <c:pt idx="297">
                  <c:v>25389</c:v>
                </c:pt>
                <c:pt idx="298">
                  <c:v>25058</c:v>
                </c:pt>
                <c:pt idx="299">
                  <c:v>25381</c:v>
                </c:pt>
                <c:pt idx="300">
                  <c:v>25650</c:v>
                </c:pt>
                <c:pt idx="301">
                  <c:v>25931</c:v>
                </c:pt>
                <c:pt idx="302">
                  <c:v>25606</c:v>
                </c:pt>
                <c:pt idx="303">
                  <c:v>25937</c:v>
                </c:pt>
                <c:pt idx="304">
                  <c:v>26247</c:v>
                </c:pt>
                <c:pt idx="305">
                  <c:v>26475</c:v>
                </c:pt>
                <c:pt idx="306">
                  <c:v>26783</c:v>
                </c:pt>
                <c:pt idx="307">
                  <c:v>26425</c:v>
                </c:pt>
                <c:pt idx="308">
                  <c:v>26768</c:v>
                </c:pt>
                <c:pt idx="309">
                  <c:v>26986</c:v>
                </c:pt>
                <c:pt idx="310">
                  <c:v>27336</c:v>
                </c:pt>
                <c:pt idx="311">
                  <c:v>27561</c:v>
                </c:pt>
                <c:pt idx="312">
                  <c:v>27236</c:v>
                </c:pt>
                <c:pt idx="313">
                  <c:v>27487</c:v>
                </c:pt>
                <c:pt idx="314">
                  <c:v>27799</c:v>
                </c:pt>
                <c:pt idx="315">
                  <c:v>28055</c:v>
                </c:pt>
                <c:pt idx="316">
                  <c:v>28366</c:v>
                </c:pt>
                <c:pt idx="317">
                  <c:v>27909</c:v>
                </c:pt>
                <c:pt idx="318">
                  <c:v>28206</c:v>
                </c:pt>
                <c:pt idx="319">
                  <c:v>28521</c:v>
                </c:pt>
                <c:pt idx="320">
                  <c:v>28791</c:v>
                </c:pt>
                <c:pt idx="321">
                  <c:v>29085</c:v>
                </c:pt>
                <c:pt idx="322">
                  <c:v>29355</c:v>
                </c:pt>
                <c:pt idx="323">
                  <c:v>28766</c:v>
                </c:pt>
                <c:pt idx="324">
                  <c:v>29058</c:v>
                </c:pt>
                <c:pt idx="325">
                  <c:v>29300</c:v>
                </c:pt>
                <c:pt idx="326">
                  <c:v>29574</c:v>
                </c:pt>
                <c:pt idx="327">
                  <c:v>29892</c:v>
                </c:pt>
                <c:pt idx="328">
                  <c:v>30145</c:v>
                </c:pt>
                <c:pt idx="329">
                  <c:v>30405</c:v>
                </c:pt>
                <c:pt idx="330">
                  <c:v>29875</c:v>
                </c:pt>
                <c:pt idx="331">
                  <c:v>30117</c:v>
                </c:pt>
                <c:pt idx="332">
                  <c:v>30368</c:v>
                </c:pt>
                <c:pt idx="333">
                  <c:v>30625</c:v>
                </c:pt>
                <c:pt idx="334">
                  <c:v>30967</c:v>
                </c:pt>
                <c:pt idx="335">
                  <c:v>31217</c:v>
                </c:pt>
                <c:pt idx="336">
                  <c:v>31533</c:v>
                </c:pt>
                <c:pt idx="337">
                  <c:v>30875</c:v>
                </c:pt>
                <c:pt idx="338">
                  <c:v>31156</c:v>
                </c:pt>
                <c:pt idx="339">
                  <c:v>31408</c:v>
                </c:pt>
                <c:pt idx="340">
                  <c:v>31733</c:v>
                </c:pt>
                <c:pt idx="341">
                  <c:v>31967</c:v>
                </c:pt>
                <c:pt idx="342">
                  <c:v>32173</c:v>
                </c:pt>
                <c:pt idx="343">
                  <c:v>32432</c:v>
                </c:pt>
                <c:pt idx="344">
                  <c:v>32717</c:v>
                </c:pt>
                <c:pt idx="345">
                  <c:v>32030</c:v>
                </c:pt>
                <c:pt idx="346">
                  <c:v>32283</c:v>
                </c:pt>
                <c:pt idx="347">
                  <c:v>32504</c:v>
                </c:pt>
                <c:pt idx="348">
                  <c:v>32775</c:v>
                </c:pt>
                <c:pt idx="349">
                  <c:v>33099</c:v>
                </c:pt>
                <c:pt idx="350">
                  <c:v>33368</c:v>
                </c:pt>
                <c:pt idx="351">
                  <c:v>33678</c:v>
                </c:pt>
                <c:pt idx="352">
                  <c:v>33911</c:v>
                </c:pt>
                <c:pt idx="353">
                  <c:v>34188</c:v>
                </c:pt>
                <c:pt idx="354">
                  <c:v>33393</c:v>
                </c:pt>
                <c:pt idx="355">
                  <c:v>33724</c:v>
                </c:pt>
                <c:pt idx="356">
                  <c:v>34012</c:v>
                </c:pt>
                <c:pt idx="357">
                  <c:v>34285</c:v>
                </c:pt>
                <c:pt idx="358">
                  <c:v>34547</c:v>
                </c:pt>
                <c:pt idx="359">
                  <c:v>34871</c:v>
                </c:pt>
                <c:pt idx="360">
                  <c:v>35089</c:v>
                </c:pt>
                <c:pt idx="361">
                  <c:v>35389</c:v>
                </c:pt>
                <c:pt idx="362">
                  <c:v>35653</c:v>
                </c:pt>
                <c:pt idx="363">
                  <c:v>35912</c:v>
                </c:pt>
                <c:pt idx="364">
                  <c:v>34895</c:v>
                </c:pt>
                <c:pt idx="365">
                  <c:v>35101</c:v>
                </c:pt>
                <c:pt idx="366">
                  <c:v>35338</c:v>
                </c:pt>
                <c:pt idx="367">
                  <c:v>35567</c:v>
                </c:pt>
                <c:pt idx="368">
                  <c:v>35836</c:v>
                </c:pt>
                <c:pt idx="369">
                  <c:v>36060</c:v>
                </c:pt>
                <c:pt idx="370">
                  <c:v>36273</c:v>
                </c:pt>
                <c:pt idx="371">
                  <c:v>36511</c:v>
                </c:pt>
                <c:pt idx="372">
                  <c:v>36772</c:v>
                </c:pt>
                <c:pt idx="373">
                  <c:v>37040</c:v>
                </c:pt>
                <c:pt idx="374">
                  <c:v>37269</c:v>
                </c:pt>
                <c:pt idx="375">
                  <c:v>37522</c:v>
                </c:pt>
                <c:pt idx="376">
                  <c:v>37842</c:v>
                </c:pt>
                <c:pt idx="377">
                  <c:v>36736</c:v>
                </c:pt>
                <c:pt idx="378">
                  <c:v>36973</c:v>
                </c:pt>
                <c:pt idx="379">
                  <c:v>37261</c:v>
                </c:pt>
                <c:pt idx="380">
                  <c:v>37489</c:v>
                </c:pt>
                <c:pt idx="381">
                  <c:v>37778</c:v>
                </c:pt>
                <c:pt idx="382">
                  <c:v>38024</c:v>
                </c:pt>
                <c:pt idx="383">
                  <c:v>38311</c:v>
                </c:pt>
                <c:pt idx="384">
                  <c:v>38539</c:v>
                </c:pt>
                <c:pt idx="385">
                  <c:v>38791</c:v>
                </c:pt>
                <c:pt idx="386">
                  <c:v>39076</c:v>
                </c:pt>
                <c:pt idx="387">
                  <c:v>39326</c:v>
                </c:pt>
                <c:pt idx="388">
                  <c:v>39553</c:v>
                </c:pt>
                <c:pt idx="389">
                  <c:v>39843</c:v>
                </c:pt>
                <c:pt idx="390">
                  <c:v>40093</c:v>
                </c:pt>
                <c:pt idx="391">
                  <c:v>40401</c:v>
                </c:pt>
                <c:pt idx="392">
                  <c:v>39009</c:v>
                </c:pt>
                <c:pt idx="393">
                  <c:v>39243</c:v>
                </c:pt>
                <c:pt idx="394">
                  <c:v>39553</c:v>
                </c:pt>
                <c:pt idx="395">
                  <c:v>39802</c:v>
                </c:pt>
                <c:pt idx="396">
                  <c:v>40033</c:v>
                </c:pt>
                <c:pt idx="397">
                  <c:v>40292</c:v>
                </c:pt>
                <c:pt idx="398">
                  <c:v>40541</c:v>
                </c:pt>
                <c:pt idx="399">
                  <c:v>40749</c:v>
                </c:pt>
                <c:pt idx="400">
                  <c:v>40983</c:v>
                </c:pt>
                <c:pt idx="401">
                  <c:v>41233</c:v>
                </c:pt>
                <c:pt idx="402">
                  <c:v>41489</c:v>
                </c:pt>
                <c:pt idx="403">
                  <c:v>41762</c:v>
                </c:pt>
                <c:pt idx="404">
                  <c:v>42012</c:v>
                </c:pt>
                <c:pt idx="405">
                  <c:v>42243</c:v>
                </c:pt>
                <c:pt idx="406">
                  <c:v>42495</c:v>
                </c:pt>
                <c:pt idx="407">
                  <c:v>42783</c:v>
                </c:pt>
                <c:pt idx="408">
                  <c:v>43029</c:v>
                </c:pt>
                <c:pt idx="409">
                  <c:v>43304</c:v>
                </c:pt>
                <c:pt idx="410">
                  <c:v>43564</c:v>
                </c:pt>
                <c:pt idx="411">
                  <c:v>41399</c:v>
                </c:pt>
                <c:pt idx="412">
                  <c:v>41990</c:v>
                </c:pt>
                <c:pt idx="413">
                  <c:v>42197</c:v>
                </c:pt>
                <c:pt idx="414">
                  <c:v>42433</c:v>
                </c:pt>
                <c:pt idx="415">
                  <c:v>42711</c:v>
                </c:pt>
                <c:pt idx="416">
                  <c:v>42951</c:v>
                </c:pt>
                <c:pt idx="417">
                  <c:v>43155</c:v>
                </c:pt>
                <c:pt idx="418">
                  <c:v>43431</c:v>
                </c:pt>
                <c:pt idx="419">
                  <c:v>43699</c:v>
                </c:pt>
                <c:pt idx="420">
                  <c:v>43912</c:v>
                </c:pt>
                <c:pt idx="421">
                  <c:v>44156</c:v>
                </c:pt>
                <c:pt idx="422">
                  <c:v>44389</c:v>
                </c:pt>
                <c:pt idx="423">
                  <c:v>44633</c:v>
                </c:pt>
                <c:pt idx="424">
                  <c:v>44864</c:v>
                </c:pt>
                <c:pt idx="425">
                  <c:v>45099</c:v>
                </c:pt>
                <c:pt idx="426">
                  <c:v>45339</c:v>
                </c:pt>
                <c:pt idx="427">
                  <c:v>45559</c:v>
                </c:pt>
                <c:pt idx="428">
                  <c:v>45785</c:v>
                </c:pt>
                <c:pt idx="429">
                  <c:v>45977</c:v>
                </c:pt>
                <c:pt idx="430">
                  <c:v>46224</c:v>
                </c:pt>
                <c:pt idx="431">
                  <c:v>46475</c:v>
                </c:pt>
                <c:pt idx="432">
                  <c:v>46646</c:v>
                </c:pt>
                <c:pt idx="433">
                  <c:v>46905</c:v>
                </c:pt>
                <c:pt idx="434">
                  <c:v>47179</c:v>
                </c:pt>
                <c:pt idx="435">
                  <c:v>47402</c:v>
                </c:pt>
                <c:pt idx="436">
                  <c:v>47602</c:v>
                </c:pt>
                <c:pt idx="437">
                  <c:v>47868</c:v>
                </c:pt>
                <c:pt idx="438">
                  <c:v>48097</c:v>
                </c:pt>
                <c:pt idx="439">
                  <c:v>45624</c:v>
                </c:pt>
                <c:pt idx="440">
                  <c:v>45959</c:v>
                </c:pt>
                <c:pt idx="441">
                  <c:v>46161</c:v>
                </c:pt>
                <c:pt idx="442">
                  <c:v>46359</c:v>
                </c:pt>
                <c:pt idx="443">
                  <c:v>46604</c:v>
                </c:pt>
                <c:pt idx="444">
                  <c:v>46805</c:v>
                </c:pt>
                <c:pt idx="445">
                  <c:v>46989</c:v>
                </c:pt>
                <c:pt idx="446">
                  <c:v>47166</c:v>
                </c:pt>
                <c:pt idx="447">
                  <c:v>47358</c:v>
                </c:pt>
                <c:pt idx="448">
                  <c:v>47495</c:v>
                </c:pt>
                <c:pt idx="449">
                  <c:v>47716</c:v>
                </c:pt>
                <c:pt idx="450">
                  <c:v>47896</c:v>
                </c:pt>
                <c:pt idx="451">
                  <c:v>48068</c:v>
                </c:pt>
                <c:pt idx="452">
                  <c:v>48217</c:v>
                </c:pt>
                <c:pt idx="453">
                  <c:v>48371</c:v>
                </c:pt>
                <c:pt idx="454">
                  <c:v>48547</c:v>
                </c:pt>
                <c:pt idx="455">
                  <c:v>48654</c:v>
                </c:pt>
                <c:pt idx="456">
                  <c:v>48767</c:v>
                </c:pt>
                <c:pt idx="457">
                  <c:v>48873</c:v>
                </c:pt>
                <c:pt idx="458">
                  <c:v>48981</c:v>
                </c:pt>
                <c:pt idx="459">
                  <c:v>49091</c:v>
                </c:pt>
                <c:pt idx="460">
                  <c:v>49194</c:v>
                </c:pt>
                <c:pt idx="461">
                  <c:v>49334</c:v>
                </c:pt>
                <c:pt idx="462">
                  <c:v>49434</c:v>
                </c:pt>
                <c:pt idx="463">
                  <c:v>49504</c:v>
                </c:pt>
                <c:pt idx="464">
                  <c:v>49585</c:v>
                </c:pt>
                <c:pt idx="465">
                  <c:v>49652</c:v>
                </c:pt>
                <c:pt idx="466">
                  <c:v>49714</c:v>
                </c:pt>
                <c:pt idx="467">
                  <c:v>49787</c:v>
                </c:pt>
                <c:pt idx="468">
                  <c:v>49839</c:v>
                </c:pt>
                <c:pt idx="469">
                  <c:v>49878</c:v>
                </c:pt>
                <c:pt idx="470">
                  <c:v>49927</c:v>
                </c:pt>
                <c:pt idx="471">
                  <c:v>49974</c:v>
                </c:pt>
                <c:pt idx="472">
                  <c:v>50012</c:v>
                </c:pt>
                <c:pt idx="473">
                  <c:v>50042</c:v>
                </c:pt>
                <c:pt idx="474">
                  <c:v>50075</c:v>
                </c:pt>
                <c:pt idx="475">
                  <c:v>50095</c:v>
                </c:pt>
                <c:pt idx="476">
                  <c:v>50112</c:v>
                </c:pt>
                <c:pt idx="477">
                  <c:v>50125</c:v>
                </c:pt>
                <c:pt idx="478">
                  <c:v>50138</c:v>
                </c:pt>
                <c:pt idx="479">
                  <c:v>50152</c:v>
                </c:pt>
                <c:pt idx="480">
                  <c:v>50160</c:v>
                </c:pt>
                <c:pt idx="481">
                  <c:v>50170</c:v>
                </c:pt>
                <c:pt idx="482">
                  <c:v>50179</c:v>
                </c:pt>
                <c:pt idx="483">
                  <c:v>50180</c:v>
                </c:pt>
                <c:pt idx="484">
                  <c:v>50189</c:v>
                </c:pt>
                <c:pt idx="485">
                  <c:v>50190</c:v>
                </c:pt>
                <c:pt idx="486">
                  <c:v>50197</c:v>
                </c:pt>
                <c:pt idx="487">
                  <c:v>50206</c:v>
                </c:pt>
                <c:pt idx="488">
                  <c:v>48598</c:v>
                </c:pt>
                <c:pt idx="489">
                  <c:v>48600</c:v>
                </c:pt>
                <c:pt idx="490">
                  <c:v>48606</c:v>
                </c:pt>
                <c:pt idx="491">
                  <c:v>48606</c:v>
                </c:pt>
                <c:pt idx="492">
                  <c:v>48606</c:v>
                </c:pt>
                <c:pt idx="493">
                  <c:v>48606</c:v>
                </c:pt>
                <c:pt idx="494">
                  <c:v>48606</c:v>
                </c:pt>
                <c:pt idx="495">
                  <c:v>48606</c:v>
                </c:pt>
                <c:pt idx="496">
                  <c:v>48606</c:v>
                </c:pt>
                <c:pt idx="497">
                  <c:v>48606</c:v>
                </c:pt>
                <c:pt idx="498">
                  <c:v>48606</c:v>
                </c:pt>
                <c:pt idx="499">
                  <c:v>48606</c:v>
                </c:pt>
                <c:pt idx="500">
                  <c:v>48606</c:v>
                </c:pt>
                <c:pt idx="501">
                  <c:v>48606</c:v>
                </c:pt>
                <c:pt idx="502">
                  <c:v>48606</c:v>
                </c:pt>
                <c:pt idx="503">
                  <c:v>48606</c:v>
                </c:pt>
              </c:numCache>
            </c:numRef>
          </c:yVal>
          <c:smooth val="0"/>
        </c:ser>
        <c:dLbls>
          <c:showLegendKey val="0"/>
          <c:showVal val="0"/>
          <c:showCatName val="0"/>
          <c:showSerName val="0"/>
          <c:showPercent val="0"/>
          <c:showBubbleSize val="0"/>
        </c:dLbls>
        <c:axId val="340077904"/>
        <c:axId val="340080648"/>
      </c:scatterChart>
      <c:valAx>
        <c:axId val="340077904"/>
        <c:scaling>
          <c:logBase val="10"/>
          <c:orientation val="maxMin"/>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r>
                  <a:rPr lang="en-US" sz="2400" b="1">
                    <a:solidFill>
                      <a:sysClr val="windowText" lastClr="000000"/>
                    </a:solidFill>
                  </a:rPr>
                  <a:t>Temperature</a:t>
                </a:r>
              </a:p>
            </c:rich>
          </c:tx>
          <c:layout>
            <c:manualLayout>
              <c:xMode val="edge"/>
              <c:yMode val="edge"/>
              <c:x val="0.40179902521687488"/>
              <c:y val="0.90322098416124608"/>
            </c:manualLayout>
          </c:layout>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en-US"/>
            </a:p>
          </c:txPr>
        </c:title>
        <c:numFmt formatCode="0.00E+00"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40080648"/>
        <c:crosses val="autoZero"/>
        <c:crossBetween val="midCat"/>
      </c:valAx>
      <c:valAx>
        <c:axId val="340080648"/>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Cluster Count</a:t>
                </a:r>
              </a:p>
            </c:rich>
          </c:tx>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40077904"/>
        <c:crossesAt val="1.0000000000000002E-3"/>
        <c:crossBetween val="midCat"/>
      </c:valAx>
      <c:spPr>
        <a:noFill/>
        <a:ln>
          <a:noFill/>
        </a:ln>
        <a:effectLst/>
      </c:spPr>
    </c:plotArea>
    <c:legend>
      <c:legendPos val="t"/>
      <c:layout>
        <c:manualLayout>
          <c:xMode val="edge"/>
          <c:yMode val="edge"/>
          <c:x val="0.13734071765617778"/>
          <c:y val="0.33375549706508628"/>
          <c:w val="0.22251260412574975"/>
          <c:h val="6.9008220503731052E-2"/>
        </c:manualLayout>
      </c:layout>
      <c:overlay val="0"/>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59707008674169E-2"/>
          <c:y val="4.9594642027959886E-2"/>
          <c:w val="0.70290137992146573"/>
          <c:h val="0.78384841568550845"/>
        </c:manualLayout>
      </c:layout>
      <c:barChart>
        <c:barDir val="col"/>
        <c:grouping val="clustered"/>
        <c:varyColors val="0"/>
        <c:ser>
          <c:idx val="3"/>
          <c:order val="0"/>
          <c:tx>
            <c:strRef>
              <c:f>HDInsight!$E$17</c:f>
              <c:strCache>
                <c:ptCount val="1"/>
                <c:pt idx="0">
                  <c:v>Hadoop AllReduce</c:v>
                </c:pt>
              </c:strCache>
            </c:strRef>
          </c:tx>
          <c:invertIfNegative val="0"/>
          <c:cat>
            <c:strRef>
              <c:f>HDInsight!$A$18:$A$21</c:f>
              <c:strCache>
                <c:ptCount val="4"/>
                <c:pt idx="0">
                  <c:v>32 x 32 M</c:v>
                </c:pt>
                <c:pt idx="1">
                  <c:v>64 x 64 M</c:v>
                </c:pt>
                <c:pt idx="2">
                  <c:v>128 x 128 M</c:v>
                </c:pt>
                <c:pt idx="3">
                  <c:v>256 x 256 M</c:v>
                </c:pt>
              </c:strCache>
            </c:strRef>
          </c:cat>
          <c:val>
            <c:numRef>
              <c:f>HDInsight!$E$18:$E$21</c:f>
              <c:numCache>
                <c:formatCode>General</c:formatCode>
                <c:ptCount val="4"/>
                <c:pt idx="0">
                  <c:v>275.00700000000001</c:v>
                </c:pt>
                <c:pt idx="1">
                  <c:v>277.452</c:v>
                </c:pt>
                <c:pt idx="2">
                  <c:v>286.96699999999998</c:v>
                </c:pt>
                <c:pt idx="3">
                  <c:v>349.101</c:v>
                </c:pt>
              </c:numCache>
            </c:numRef>
          </c:val>
        </c:ser>
        <c:ser>
          <c:idx val="4"/>
          <c:order val="1"/>
          <c:tx>
            <c:strRef>
              <c:f>HDInsight!$F$17</c:f>
              <c:strCache>
                <c:ptCount val="1"/>
                <c:pt idx="0">
                  <c:v>Hadoop MapReduce</c:v>
                </c:pt>
              </c:strCache>
            </c:strRef>
          </c:tx>
          <c:invertIfNegative val="0"/>
          <c:cat>
            <c:strRef>
              <c:f>HDInsight!$A$18:$A$21</c:f>
              <c:strCache>
                <c:ptCount val="4"/>
                <c:pt idx="0">
                  <c:v>32 x 32 M</c:v>
                </c:pt>
                <c:pt idx="1">
                  <c:v>64 x 64 M</c:v>
                </c:pt>
                <c:pt idx="2">
                  <c:v>128 x 128 M</c:v>
                </c:pt>
                <c:pt idx="3">
                  <c:v>256 x 256 M</c:v>
                </c:pt>
              </c:strCache>
            </c:strRef>
          </c:cat>
          <c:val>
            <c:numRef>
              <c:f>HDInsight!$F$18:$F$21</c:f>
              <c:numCache>
                <c:formatCode>General</c:formatCode>
                <c:ptCount val="4"/>
                <c:pt idx="0">
                  <c:v>405.79700000000003</c:v>
                </c:pt>
                <c:pt idx="1">
                  <c:v>407.84300000000002</c:v>
                </c:pt>
                <c:pt idx="2">
                  <c:v>437.78300000000002</c:v>
                </c:pt>
                <c:pt idx="3">
                  <c:v>524.55700000000002</c:v>
                </c:pt>
              </c:numCache>
            </c:numRef>
          </c:val>
        </c:ser>
        <c:ser>
          <c:idx val="2"/>
          <c:order val="2"/>
          <c:tx>
            <c:strRef>
              <c:f>HDInsight!$D$17</c:f>
              <c:strCache>
                <c:ptCount val="1"/>
                <c:pt idx="0">
                  <c:v>Twister4Azure AllReduce</c:v>
                </c:pt>
              </c:strCache>
            </c:strRef>
          </c:tx>
          <c:invertIfNegative val="0"/>
          <c:cat>
            <c:strRef>
              <c:f>HDInsight!$A$18:$A$21</c:f>
              <c:strCache>
                <c:ptCount val="4"/>
                <c:pt idx="0">
                  <c:v>32 x 32 M</c:v>
                </c:pt>
                <c:pt idx="1">
                  <c:v>64 x 64 M</c:v>
                </c:pt>
                <c:pt idx="2">
                  <c:v>128 x 128 M</c:v>
                </c:pt>
                <c:pt idx="3">
                  <c:v>256 x 256 M</c:v>
                </c:pt>
              </c:strCache>
            </c:strRef>
          </c:cat>
          <c:val>
            <c:numRef>
              <c:f>HDInsight!$D$18:$D$21</c:f>
              <c:numCache>
                <c:formatCode>General</c:formatCode>
                <c:ptCount val="4"/>
                <c:pt idx="0">
                  <c:v>491</c:v>
                </c:pt>
                <c:pt idx="1">
                  <c:v>491</c:v>
                </c:pt>
                <c:pt idx="2">
                  <c:v>505</c:v>
                </c:pt>
                <c:pt idx="3">
                  <c:v>520</c:v>
                </c:pt>
              </c:numCache>
            </c:numRef>
          </c:val>
        </c:ser>
        <c:ser>
          <c:idx val="1"/>
          <c:order val="3"/>
          <c:tx>
            <c:strRef>
              <c:f>HDInsight!$C$17</c:f>
              <c:strCache>
                <c:ptCount val="1"/>
                <c:pt idx="0">
                  <c:v>Twister4Azure Broadcast</c:v>
                </c:pt>
              </c:strCache>
            </c:strRef>
          </c:tx>
          <c:invertIfNegative val="0"/>
          <c:cat>
            <c:strRef>
              <c:f>HDInsight!$A$18:$A$21</c:f>
              <c:strCache>
                <c:ptCount val="4"/>
                <c:pt idx="0">
                  <c:v>32 x 32 M</c:v>
                </c:pt>
                <c:pt idx="1">
                  <c:v>64 x 64 M</c:v>
                </c:pt>
                <c:pt idx="2">
                  <c:v>128 x 128 M</c:v>
                </c:pt>
                <c:pt idx="3">
                  <c:v>256 x 256 M</c:v>
                </c:pt>
              </c:strCache>
            </c:strRef>
          </c:cat>
          <c:val>
            <c:numRef>
              <c:f>HDInsight!$C$18:$C$21</c:f>
              <c:numCache>
                <c:formatCode>General</c:formatCode>
                <c:ptCount val="4"/>
                <c:pt idx="0">
                  <c:v>505.15300000000002</c:v>
                </c:pt>
                <c:pt idx="1">
                  <c:v>515.01099999999997</c:v>
                </c:pt>
                <c:pt idx="2">
                  <c:v>534.91999999999996</c:v>
                </c:pt>
                <c:pt idx="3">
                  <c:v>566.78300000000002</c:v>
                </c:pt>
              </c:numCache>
            </c:numRef>
          </c:val>
        </c:ser>
        <c:ser>
          <c:idx val="0"/>
          <c:order val="4"/>
          <c:tx>
            <c:strRef>
              <c:f>HDInsight!$B$17</c:f>
              <c:strCache>
                <c:ptCount val="1"/>
                <c:pt idx="0">
                  <c:v>Twister4Azure</c:v>
                </c:pt>
              </c:strCache>
            </c:strRef>
          </c:tx>
          <c:invertIfNegative val="0"/>
          <c:cat>
            <c:strRef>
              <c:f>HDInsight!$A$18:$A$21</c:f>
              <c:strCache>
                <c:ptCount val="4"/>
                <c:pt idx="0">
                  <c:v>32 x 32 M</c:v>
                </c:pt>
                <c:pt idx="1">
                  <c:v>64 x 64 M</c:v>
                </c:pt>
                <c:pt idx="2">
                  <c:v>128 x 128 M</c:v>
                </c:pt>
                <c:pt idx="3">
                  <c:v>256 x 256 M</c:v>
                </c:pt>
              </c:strCache>
            </c:strRef>
          </c:cat>
          <c:val>
            <c:numRef>
              <c:f>HDInsight!$B$18:$B$21</c:f>
              <c:numCache>
                <c:formatCode>General</c:formatCode>
                <c:ptCount val="4"/>
                <c:pt idx="0">
                  <c:v>509.572</c:v>
                </c:pt>
                <c:pt idx="1">
                  <c:v>535.85199999999998</c:v>
                </c:pt>
                <c:pt idx="2">
                  <c:v>567.92600000000004</c:v>
                </c:pt>
                <c:pt idx="3">
                  <c:v>709.20799999999997</c:v>
                </c:pt>
              </c:numCache>
            </c:numRef>
          </c:val>
        </c:ser>
        <c:ser>
          <c:idx val="5"/>
          <c:order val="5"/>
          <c:tx>
            <c:strRef>
              <c:f>HDInsight!$G$17</c:f>
              <c:strCache>
                <c:ptCount val="1"/>
                <c:pt idx="0">
                  <c:v>HDInsight (AzureHadoop)</c:v>
                </c:pt>
              </c:strCache>
            </c:strRef>
          </c:tx>
          <c:invertIfNegative val="0"/>
          <c:cat>
            <c:strRef>
              <c:f>HDInsight!$A$18:$A$21</c:f>
              <c:strCache>
                <c:ptCount val="4"/>
                <c:pt idx="0">
                  <c:v>32 x 32 M</c:v>
                </c:pt>
                <c:pt idx="1">
                  <c:v>64 x 64 M</c:v>
                </c:pt>
                <c:pt idx="2">
                  <c:v>128 x 128 M</c:v>
                </c:pt>
                <c:pt idx="3">
                  <c:v>256 x 256 M</c:v>
                </c:pt>
              </c:strCache>
            </c:strRef>
          </c:cat>
          <c:val>
            <c:numRef>
              <c:f>HDInsight!$G$18:$G$21</c:f>
              <c:numCache>
                <c:formatCode>General</c:formatCode>
                <c:ptCount val="4"/>
                <c:pt idx="0">
                  <c:v>1190.0980295666666</c:v>
                </c:pt>
                <c:pt idx="1">
                  <c:v>1185.5202744000001</c:v>
                </c:pt>
                <c:pt idx="2">
                  <c:v>1283.5894976500001</c:v>
                </c:pt>
              </c:numCache>
            </c:numRef>
          </c:val>
        </c:ser>
        <c:dLbls>
          <c:showLegendKey val="0"/>
          <c:showVal val="0"/>
          <c:showCatName val="0"/>
          <c:showSerName val="0"/>
          <c:showPercent val="0"/>
          <c:showBubbleSize val="0"/>
        </c:dLbls>
        <c:gapWidth val="150"/>
        <c:axId val="340081040"/>
        <c:axId val="340079080"/>
      </c:barChart>
      <c:catAx>
        <c:axId val="340081040"/>
        <c:scaling>
          <c:orientation val="minMax"/>
        </c:scaling>
        <c:delete val="0"/>
        <c:axPos val="b"/>
        <c:title>
          <c:tx>
            <c:rich>
              <a:bodyPr/>
              <a:lstStyle/>
              <a:p>
                <a:pPr>
                  <a:defRPr/>
                </a:pPr>
                <a:r>
                  <a:rPr lang="en-US"/>
                  <a:t>Num. Cores X Num. Data Points</a:t>
                </a:r>
              </a:p>
            </c:rich>
          </c:tx>
          <c:overlay val="0"/>
        </c:title>
        <c:numFmt formatCode="General" sourceLinked="0"/>
        <c:majorTickMark val="out"/>
        <c:minorTickMark val="none"/>
        <c:tickLblPos val="nextTo"/>
        <c:crossAx val="340079080"/>
        <c:crosses val="autoZero"/>
        <c:auto val="1"/>
        <c:lblAlgn val="ctr"/>
        <c:lblOffset val="100"/>
        <c:noMultiLvlLbl val="0"/>
      </c:catAx>
      <c:valAx>
        <c:axId val="340079080"/>
        <c:scaling>
          <c:orientation val="minMax"/>
        </c:scaling>
        <c:delete val="0"/>
        <c:axPos val="l"/>
        <c:majorGridlines/>
        <c:title>
          <c:tx>
            <c:rich>
              <a:bodyPr rot="-5400000" vert="horz"/>
              <a:lstStyle/>
              <a:p>
                <a:pPr>
                  <a:defRPr/>
                </a:pPr>
                <a:r>
                  <a:rPr lang="en-US"/>
                  <a:t>Time (s)</a:t>
                </a:r>
              </a:p>
            </c:rich>
          </c:tx>
          <c:overlay val="0"/>
        </c:title>
        <c:numFmt formatCode="General" sourceLinked="1"/>
        <c:majorTickMark val="out"/>
        <c:minorTickMark val="none"/>
        <c:tickLblPos val="nextTo"/>
        <c:crossAx val="340081040"/>
        <c:crosses val="autoZero"/>
        <c:crossBetween val="between"/>
      </c:valAx>
    </c:plotArea>
    <c:legend>
      <c:legendPos val="r"/>
      <c:layout>
        <c:manualLayout>
          <c:xMode val="edge"/>
          <c:yMode val="edge"/>
          <c:x val="0.80155872112666904"/>
          <c:y val="9.2730993371591261E-4"/>
          <c:w val="0.19844122740247871"/>
          <c:h val="0.84149321603324867"/>
        </c:manualLayout>
      </c:layout>
      <c:overlay val="0"/>
      <c:txPr>
        <a:bodyPr/>
        <a:lstStyle/>
        <a:p>
          <a:pPr>
            <a:defRPr sz="1200" b="1"/>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1594611220472444"/>
          <c:y val="5.1625151129259299E-2"/>
          <c:w val="0.84759555446194224"/>
          <c:h val="0.78657888713705704"/>
        </c:manualLayout>
      </c:layout>
      <c:barChart>
        <c:barDir val="col"/>
        <c:grouping val="clustered"/>
        <c:varyColors val="0"/>
        <c:ser>
          <c:idx val="3"/>
          <c:order val="0"/>
          <c:tx>
            <c:strRef>
              <c:f>HDInsight!$E$24</c:f>
              <c:strCache>
                <c:ptCount val="1"/>
                <c:pt idx="0">
                  <c:v>Hadoop AllReduce</c:v>
                </c:pt>
              </c:strCache>
            </c:strRef>
          </c:tx>
          <c:spPr>
            <a:pattFill prst="pct80">
              <a:fgClr>
                <a:schemeClr val="accent4">
                  <a:lumMod val="50000"/>
                </a:schemeClr>
              </a:fgClr>
              <a:bgClr>
                <a:schemeClr val="accent4"/>
              </a:bgClr>
            </a:pattFill>
          </c:spPr>
          <c:invertIfNegative val="0"/>
          <c:cat>
            <c:strRef>
              <c:f>HDInsight!$A$25:$A$28</c:f>
              <c:strCache>
                <c:ptCount val="4"/>
                <c:pt idx="0">
                  <c:v>32 x 32 M</c:v>
                </c:pt>
                <c:pt idx="1">
                  <c:v>64 x 64 M</c:v>
                </c:pt>
                <c:pt idx="2">
                  <c:v>128 x 128 M</c:v>
                </c:pt>
                <c:pt idx="3">
                  <c:v>256 x 256 M</c:v>
                </c:pt>
              </c:strCache>
            </c:strRef>
          </c:cat>
          <c:val>
            <c:numRef>
              <c:f>HDInsight!$E$25:$E$28</c:f>
              <c:numCache>
                <c:formatCode>General</c:formatCode>
                <c:ptCount val="4"/>
                <c:pt idx="0">
                  <c:v>150</c:v>
                </c:pt>
                <c:pt idx="1">
                  <c:v>150</c:v>
                </c:pt>
                <c:pt idx="2">
                  <c:v>150</c:v>
                </c:pt>
                <c:pt idx="3">
                  <c:v>150</c:v>
                </c:pt>
              </c:numCache>
            </c:numRef>
          </c:val>
        </c:ser>
        <c:ser>
          <c:idx val="4"/>
          <c:order val="1"/>
          <c:tx>
            <c:strRef>
              <c:f>HDInsight!$F$24</c:f>
              <c:strCache>
                <c:ptCount val="1"/>
                <c:pt idx="0">
                  <c:v>Hadoop MapReduce</c:v>
                </c:pt>
              </c:strCache>
            </c:strRef>
          </c:tx>
          <c:spPr>
            <a:pattFill prst="pct80">
              <a:fgClr>
                <a:schemeClr val="accent1">
                  <a:lumMod val="50000"/>
                </a:schemeClr>
              </a:fgClr>
              <a:bgClr>
                <a:srgbClr val="00B0F0"/>
              </a:bgClr>
            </a:pattFill>
          </c:spPr>
          <c:invertIfNegative val="0"/>
          <c:cat>
            <c:strRef>
              <c:f>HDInsight!$A$25:$A$28</c:f>
              <c:strCache>
                <c:ptCount val="4"/>
                <c:pt idx="0">
                  <c:v>32 x 32 M</c:v>
                </c:pt>
                <c:pt idx="1">
                  <c:v>64 x 64 M</c:v>
                </c:pt>
                <c:pt idx="2">
                  <c:v>128 x 128 M</c:v>
                </c:pt>
                <c:pt idx="3">
                  <c:v>256 x 256 M</c:v>
                </c:pt>
              </c:strCache>
            </c:strRef>
          </c:cat>
          <c:val>
            <c:numRef>
              <c:f>HDInsight!$F$25:$F$28</c:f>
              <c:numCache>
                <c:formatCode>General</c:formatCode>
                <c:ptCount val="4"/>
                <c:pt idx="0">
                  <c:v>150</c:v>
                </c:pt>
                <c:pt idx="1">
                  <c:v>150</c:v>
                </c:pt>
                <c:pt idx="2">
                  <c:v>150</c:v>
                </c:pt>
                <c:pt idx="3">
                  <c:v>150</c:v>
                </c:pt>
              </c:numCache>
            </c:numRef>
          </c:val>
        </c:ser>
        <c:ser>
          <c:idx val="2"/>
          <c:order val="2"/>
          <c:tx>
            <c:strRef>
              <c:f>HDInsight!$D$24</c:f>
              <c:strCache>
                <c:ptCount val="1"/>
                <c:pt idx="0">
                  <c:v>T4A AllRed</c:v>
                </c:pt>
              </c:strCache>
            </c:strRef>
          </c:tx>
          <c:spPr>
            <a:pattFill prst="pct80">
              <a:fgClr>
                <a:schemeClr val="accent3">
                  <a:lumMod val="50000"/>
                </a:schemeClr>
              </a:fgClr>
              <a:bgClr>
                <a:srgbClr val="92D050"/>
              </a:bgClr>
            </a:pattFill>
          </c:spPr>
          <c:invertIfNegative val="0"/>
          <c:cat>
            <c:strRef>
              <c:f>HDInsight!$A$25:$A$28</c:f>
              <c:strCache>
                <c:ptCount val="4"/>
                <c:pt idx="0">
                  <c:v>32 x 32 M</c:v>
                </c:pt>
                <c:pt idx="1">
                  <c:v>64 x 64 M</c:v>
                </c:pt>
                <c:pt idx="2">
                  <c:v>128 x 128 M</c:v>
                </c:pt>
                <c:pt idx="3">
                  <c:v>256 x 256 M</c:v>
                </c:pt>
              </c:strCache>
            </c:strRef>
          </c:cat>
          <c:val>
            <c:numRef>
              <c:f>HDInsight!$D$25:$D$28</c:f>
              <c:numCache>
                <c:formatCode>General</c:formatCode>
                <c:ptCount val="4"/>
                <c:pt idx="0">
                  <c:v>435</c:v>
                </c:pt>
                <c:pt idx="1">
                  <c:v>435</c:v>
                </c:pt>
                <c:pt idx="2">
                  <c:v>435</c:v>
                </c:pt>
                <c:pt idx="3">
                  <c:v>435</c:v>
                </c:pt>
              </c:numCache>
            </c:numRef>
          </c:val>
        </c:ser>
        <c:ser>
          <c:idx val="1"/>
          <c:order val="3"/>
          <c:tx>
            <c:strRef>
              <c:f>HDInsight!$C$24</c:f>
              <c:strCache>
                <c:ptCount val="1"/>
                <c:pt idx="0">
                  <c:v>T4A optimized broadcast</c:v>
                </c:pt>
              </c:strCache>
            </c:strRef>
          </c:tx>
          <c:spPr>
            <a:pattFill prst="pct80">
              <a:fgClr>
                <a:schemeClr val="accent2">
                  <a:lumMod val="50000"/>
                </a:schemeClr>
              </a:fgClr>
              <a:bgClr>
                <a:srgbClr val="C00000"/>
              </a:bgClr>
            </a:pattFill>
          </c:spPr>
          <c:invertIfNegative val="0"/>
          <c:cat>
            <c:strRef>
              <c:f>HDInsight!$A$25:$A$28</c:f>
              <c:strCache>
                <c:ptCount val="4"/>
                <c:pt idx="0">
                  <c:v>32 x 32 M</c:v>
                </c:pt>
                <c:pt idx="1">
                  <c:v>64 x 64 M</c:v>
                </c:pt>
                <c:pt idx="2">
                  <c:v>128 x 128 M</c:v>
                </c:pt>
                <c:pt idx="3">
                  <c:v>256 x 256 M</c:v>
                </c:pt>
              </c:strCache>
            </c:strRef>
          </c:cat>
          <c:val>
            <c:numRef>
              <c:f>HDInsight!$C$25:$C$28</c:f>
              <c:numCache>
                <c:formatCode>General</c:formatCode>
                <c:ptCount val="4"/>
                <c:pt idx="0">
                  <c:v>435</c:v>
                </c:pt>
                <c:pt idx="1">
                  <c:v>435</c:v>
                </c:pt>
                <c:pt idx="2">
                  <c:v>435</c:v>
                </c:pt>
                <c:pt idx="3">
                  <c:v>435</c:v>
                </c:pt>
              </c:numCache>
            </c:numRef>
          </c:val>
        </c:ser>
        <c:ser>
          <c:idx val="0"/>
          <c:order val="4"/>
          <c:tx>
            <c:strRef>
              <c:f>HDInsight!$B$24</c:f>
              <c:strCache>
                <c:ptCount val="1"/>
                <c:pt idx="0">
                  <c:v>Twister4Azure</c:v>
                </c:pt>
              </c:strCache>
            </c:strRef>
          </c:tx>
          <c:spPr>
            <a:pattFill prst="pct80">
              <a:fgClr>
                <a:schemeClr val="accent1">
                  <a:lumMod val="50000"/>
                </a:schemeClr>
              </a:fgClr>
              <a:bgClr>
                <a:schemeClr val="accent1"/>
              </a:bgClr>
            </a:pattFill>
          </c:spPr>
          <c:invertIfNegative val="0"/>
          <c:cat>
            <c:strRef>
              <c:f>HDInsight!$A$25:$A$28</c:f>
              <c:strCache>
                <c:ptCount val="4"/>
                <c:pt idx="0">
                  <c:v>32 x 32 M</c:v>
                </c:pt>
                <c:pt idx="1">
                  <c:v>64 x 64 M</c:v>
                </c:pt>
                <c:pt idx="2">
                  <c:v>128 x 128 M</c:v>
                </c:pt>
                <c:pt idx="3">
                  <c:v>256 x 256 M</c:v>
                </c:pt>
              </c:strCache>
            </c:strRef>
          </c:cat>
          <c:val>
            <c:numRef>
              <c:f>HDInsight!$B$25:$B$28</c:f>
              <c:numCache>
                <c:formatCode>General</c:formatCode>
                <c:ptCount val="4"/>
                <c:pt idx="0">
                  <c:v>435</c:v>
                </c:pt>
                <c:pt idx="1">
                  <c:v>435</c:v>
                </c:pt>
                <c:pt idx="2">
                  <c:v>435</c:v>
                </c:pt>
                <c:pt idx="3">
                  <c:v>435</c:v>
                </c:pt>
              </c:numCache>
            </c:numRef>
          </c:val>
        </c:ser>
        <c:ser>
          <c:idx val="5"/>
          <c:order val="5"/>
          <c:tx>
            <c:strRef>
              <c:f>HDInsight!$G$24</c:f>
              <c:strCache>
                <c:ptCount val="1"/>
                <c:pt idx="0">
                  <c:v>HDInsight</c:v>
                </c:pt>
              </c:strCache>
            </c:strRef>
          </c:tx>
          <c:spPr>
            <a:pattFill prst="pct80">
              <a:fgClr>
                <a:schemeClr val="accent6">
                  <a:lumMod val="50000"/>
                </a:schemeClr>
              </a:fgClr>
              <a:bgClr>
                <a:schemeClr val="accent6"/>
              </a:bgClr>
            </a:pattFill>
          </c:spPr>
          <c:invertIfNegative val="0"/>
          <c:cat>
            <c:strRef>
              <c:f>HDInsight!$A$25:$A$28</c:f>
              <c:strCache>
                <c:ptCount val="4"/>
                <c:pt idx="0">
                  <c:v>32 x 32 M</c:v>
                </c:pt>
                <c:pt idx="1">
                  <c:v>64 x 64 M</c:v>
                </c:pt>
                <c:pt idx="2">
                  <c:v>128 x 128 M</c:v>
                </c:pt>
                <c:pt idx="3">
                  <c:v>256 x 256 M</c:v>
                </c:pt>
              </c:strCache>
            </c:strRef>
          </c:cat>
          <c:val>
            <c:numRef>
              <c:f>HDInsight!$G$25:$G$28</c:f>
              <c:numCache>
                <c:formatCode>General</c:formatCode>
                <c:ptCount val="4"/>
                <c:pt idx="0">
                  <c:v>255</c:v>
                </c:pt>
                <c:pt idx="1">
                  <c:v>255</c:v>
                </c:pt>
                <c:pt idx="2">
                  <c:v>255</c:v>
                </c:pt>
              </c:numCache>
            </c:numRef>
          </c:val>
        </c:ser>
        <c:dLbls>
          <c:showLegendKey val="0"/>
          <c:showVal val="0"/>
          <c:showCatName val="0"/>
          <c:showSerName val="0"/>
          <c:showPercent val="0"/>
          <c:showBubbleSize val="0"/>
        </c:dLbls>
        <c:gapWidth val="150"/>
        <c:axId val="340082216"/>
        <c:axId val="292094960"/>
      </c:barChart>
      <c:catAx>
        <c:axId val="340082216"/>
        <c:scaling>
          <c:orientation val="minMax"/>
        </c:scaling>
        <c:delete val="1"/>
        <c:axPos val="b"/>
        <c:numFmt formatCode="General" sourceLinked="0"/>
        <c:majorTickMark val="out"/>
        <c:minorTickMark val="none"/>
        <c:tickLblPos val="nextTo"/>
        <c:crossAx val="292094960"/>
        <c:crosses val="autoZero"/>
        <c:auto val="1"/>
        <c:lblAlgn val="ctr"/>
        <c:lblOffset val="100"/>
        <c:noMultiLvlLbl val="0"/>
      </c:catAx>
      <c:valAx>
        <c:axId val="292094960"/>
        <c:scaling>
          <c:orientation val="minMax"/>
          <c:max val="1400"/>
        </c:scaling>
        <c:delete val="1"/>
        <c:axPos val="l"/>
        <c:majorGridlines>
          <c:spPr>
            <a:ln>
              <a:noFill/>
            </a:ln>
          </c:spPr>
        </c:majorGridlines>
        <c:numFmt formatCode="General" sourceLinked="1"/>
        <c:majorTickMark val="out"/>
        <c:minorTickMark val="none"/>
        <c:tickLblPos val="nextTo"/>
        <c:crossAx val="340082216"/>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89041516277652"/>
          <c:y val="7.9508492952656301E-2"/>
          <c:w val="0.80091748023576514"/>
          <c:h val="0.64429539368655897"/>
        </c:manualLayout>
      </c:layout>
      <c:scatterChart>
        <c:scatterStyle val="lineMarker"/>
        <c:varyColors val="0"/>
        <c:ser>
          <c:idx val="0"/>
          <c:order val="0"/>
          <c:tx>
            <c:strRef>
              <c:f>Sheet15!$A$3</c:f>
              <c:strCache>
                <c:ptCount val="1"/>
                <c:pt idx="0">
                  <c:v>100K points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Sheet15!$C$3:$C$7</c:f>
              <c:numCache>
                <c:formatCode>General</c:formatCode>
                <c:ptCount val="5"/>
                <c:pt idx="0">
                  <c:v>8</c:v>
                </c:pt>
                <c:pt idx="1">
                  <c:v>16</c:v>
                </c:pt>
                <c:pt idx="2">
                  <c:v>32</c:v>
                </c:pt>
                <c:pt idx="3">
                  <c:v>64</c:v>
                </c:pt>
                <c:pt idx="4">
                  <c:v>128</c:v>
                </c:pt>
              </c:numCache>
            </c:numRef>
          </c:xVal>
          <c:yVal>
            <c:numRef>
              <c:f>Sheet15!$P$3:$P$7</c:f>
              <c:numCache>
                <c:formatCode>0.00</c:formatCode>
                <c:ptCount val="5"/>
                <c:pt idx="0">
                  <c:v>1</c:v>
                </c:pt>
                <c:pt idx="1">
                  <c:v>0.93715810327892402</c:v>
                </c:pt>
                <c:pt idx="2">
                  <c:v>0.91881191173163135</c:v>
                </c:pt>
                <c:pt idx="3">
                  <c:v>0.77461930947020152</c:v>
                </c:pt>
                <c:pt idx="4">
                  <c:v>0.52924930382310365</c:v>
                </c:pt>
              </c:numCache>
            </c:numRef>
          </c:yVal>
          <c:smooth val="0"/>
        </c:ser>
        <c:ser>
          <c:idx val="1"/>
          <c:order val="1"/>
          <c:tx>
            <c:strRef>
              <c:f>Sheet15!$A$8</c:f>
              <c:strCache>
                <c:ptCount val="1"/>
                <c:pt idx="0">
                  <c:v>200K points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Sheet15!$C$8:$C$10</c:f>
              <c:numCache>
                <c:formatCode>General</c:formatCode>
                <c:ptCount val="3"/>
                <c:pt idx="0">
                  <c:v>32</c:v>
                </c:pt>
                <c:pt idx="1">
                  <c:v>64</c:v>
                </c:pt>
                <c:pt idx="2">
                  <c:v>128</c:v>
                </c:pt>
              </c:numCache>
            </c:numRef>
          </c:xVal>
          <c:yVal>
            <c:numRef>
              <c:f>Sheet15!$P$8:$P$10</c:f>
              <c:numCache>
                <c:formatCode>0.00</c:formatCode>
                <c:ptCount val="3"/>
                <c:pt idx="0">
                  <c:v>1</c:v>
                </c:pt>
                <c:pt idx="1">
                  <c:v>0.87330743298640012</c:v>
                </c:pt>
                <c:pt idx="2">
                  <c:v>0.86648842621075539</c:v>
                </c:pt>
              </c:numCache>
            </c:numRef>
          </c:yVal>
          <c:smooth val="0"/>
        </c:ser>
        <c:ser>
          <c:idx val="2"/>
          <c:order val="2"/>
          <c:tx>
            <c:strRef>
              <c:f>Sheet15!$A$11</c:f>
              <c:strCache>
                <c:ptCount val="1"/>
                <c:pt idx="0">
                  <c:v>300K points</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Sheet15!$C$11:$C$12</c:f>
              <c:numCache>
                <c:formatCode>General</c:formatCode>
                <c:ptCount val="2"/>
                <c:pt idx="0">
                  <c:v>64</c:v>
                </c:pt>
                <c:pt idx="1">
                  <c:v>128</c:v>
                </c:pt>
              </c:numCache>
            </c:numRef>
          </c:xVal>
          <c:yVal>
            <c:numRef>
              <c:f>Sheet15!$P$11:$P$12</c:f>
              <c:numCache>
                <c:formatCode>0.00</c:formatCode>
                <c:ptCount val="2"/>
                <c:pt idx="0">
                  <c:v>1</c:v>
                </c:pt>
                <c:pt idx="1">
                  <c:v>0.85822837846405509</c:v>
                </c:pt>
              </c:numCache>
            </c:numRef>
          </c:yVal>
          <c:smooth val="0"/>
        </c:ser>
        <c:dLbls>
          <c:showLegendKey val="0"/>
          <c:showVal val="0"/>
          <c:showCatName val="0"/>
          <c:showSerName val="0"/>
          <c:showPercent val="0"/>
          <c:showBubbleSize val="0"/>
        </c:dLbls>
        <c:axId val="338830624"/>
        <c:axId val="343397864"/>
      </c:scatterChart>
      <c:valAx>
        <c:axId val="338830624"/>
        <c:scaling>
          <c:orientation val="minMax"/>
          <c:max val="1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Number of Nodes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43397864"/>
        <c:crosses val="autoZero"/>
        <c:crossBetween val="midCat"/>
        <c:majorUnit val="20"/>
      </c:valAx>
      <c:valAx>
        <c:axId val="343397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Parallel Efficiency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38830624"/>
        <c:crosses val="autoZero"/>
        <c:crossBetween val="midCat"/>
      </c:valAx>
      <c:spPr>
        <a:noFill/>
        <a:ln>
          <a:noFill/>
        </a:ln>
        <a:effectLst/>
      </c:spPr>
    </c:plotArea>
    <c:legend>
      <c:legendPos val="b"/>
      <c:layout>
        <c:manualLayout>
          <c:xMode val="edge"/>
          <c:yMode val="edge"/>
          <c:x val="4.999989787268809E-2"/>
          <c:y val="0.8799344590596696"/>
          <c:w val="0.89999979574537614"/>
          <c:h val="7.382276637385644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7B51F0-CEF3-4085-B706-39CF6AE9FF08}" type="doc">
      <dgm:prSet loTypeId="urn:microsoft.com/office/officeart/2005/8/layout/hierarchy3" loCatId="hierarchy" qsTypeId="urn:microsoft.com/office/officeart/2005/8/quickstyle/simple4" qsCatId="simple" csTypeId="urn:microsoft.com/office/officeart/2005/8/colors/colorful2" csCatId="colorful" phldr="1"/>
      <dgm:spPr/>
      <dgm:t>
        <a:bodyPr/>
        <a:lstStyle/>
        <a:p>
          <a:endParaRPr lang="en-US"/>
        </a:p>
      </dgm:t>
    </dgm:pt>
    <dgm:pt modelId="{970E0A52-F769-4DAD-BB0A-2654D6717A87}">
      <dgm:prSet/>
      <dgm:spPr/>
      <dgm:t>
        <a:bodyPr/>
        <a:lstStyle/>
        <a:p>
          <a:pPr rtl="0"/>
          <a:r>
            <a:rPr lang="en-US" b="1" dirty="0" smtClean="0">
              <a:solidFill>
                <a:schemeClr val="tx1"/>
              </a:solidFill>
            </a:rPr>
            <a:t>Infrastructure security</a:t>
          </a:r>
          <a:endParaRPr lang="en-US" b="1" dirty="0">
            <a:solidFill>
              <a:schemeClr val="tx1"/>
            </a:solidFill>
          </a:endParaRPr>
        </a:p>
      </dgm:t>
    </dgm:pt>
    <dgm:pt modelId="{5A9D2856-914E-49FE-A022-49B5C296F1A1}" type="parTrans" cxnId="{87E020A3-7416-4B6F-AE6B-A8F4232C3832}">
      <dgm:prSet/>
      <dgm:spPr/>
      <dgm:t>
        <a:bodyPr/>
        <a:lstStyle/>
        <a:p>
          <a:endParaRPr lang="en-US"/>
        </a:p>
      </dgm:t>
    </dgm:pt>
    <dgm:pt modelId="{80C8E3DA-6CD9-4BFC-AE58-A4E43B90A5A2}" type="sibTrans" cxnId="{87E020A3-7416-4B6F-AE6B-A8F4232C3832}">
      <dgm:prSet/>
      <dgm:spPr/>
      <dgm:t>
        <a:bodyPr/>
        <a:lstStyle/>
        <a:p>
          <a:endParaRPr lang="en-US"/>
        </a:p>
      </dgm:t>
    </dgm:pt>
    <dgm:pt modelId="{56A76203-9565-4324-AC58-E40454A1A19C}">
      <dgm:prSet custT="1"/>
      <dgm:spPr/>
      <dgm:t>
        <a:bodyPr/>
        <a:lstStyle/>
        <a:p>
          <a:pPr rtl="0"/>
          <a:r>
            <a:rPr lang="en-US" sz="1400" b="1" dirty="0" smtClean="0"/>
            <a:t>Secure Computations in Distributed Programming Frameworks</a:t>
          </a:r>
          <a:endParaRPr lang="en-US" sz="1400" b="1" dirty="0"/>
        </a:p>
      </dgm:t>
    </dgm:pt>
    <dgm:pt modelId="{78329A67-4880-4B75-BC97-E5302A6E5FCC}" type="parTrans" cxnId="{0C38433D-63FE-4990-AC81-A0F68BB3700E}">
      <dgm:prSet/>
      <dgm:spPr/>
      <dgm:t>
        <a:bodyPr/>
        <a:lstStyle/>
        <a:p>
          <a:endParaRPr lang="en-US" b="1"/>
        </a:p>
      </dgm:t>
    </dgm:pt>
    <dgm:pt modelId="{EF4EE4DC-11A4-4E2D-B68B-F92333EE2BB5}" type="sibTrans" cxnId="{0C38433D-63FE-4990-AC81-A0F68BB3700E}">
      <dgm:prSet/>
      <dgm:spPr/>
      <dgm:t>
        <a:bodyPr/>
        <a:lstStyle/>
        <a:p>
          <a:endParaRPr lang="en-US"/>
        </a:p>
      </dgm:t>
    </dgm:pt>
    <dgm:pt modelId="{F36A230A-26E3-4CF6-9D5D-06BEE2D43107}">
      <dgm:prSet custT="1"/>
      <dgm:spPr/>
      <dgm:t>
        <a:bodyPr/>
        <a:lstStyle/>
        <a:p>
          <a:pPr rtl="0"/>
          <a:r>
            <a:rPr lang="en-US" sz="1400" b="1" dirty="0" smtClean="0"/>
            <a:t>Security Best Practices for Non-Relational Data Stores</a:t>
          </a:r>
          <a:endParaRPr lang="en-US" sz="1400" b="1" dirty="0"/>
        </a:p>
      </dgm:t>
    </dgm:pt>
    <dgm:pt modelId="{BCCF6D9C-8594-466D-ADEE-4B01F8F98028}" type="parTrans" cxnId="{E30E516C-E9EC-4204-856B-778CB6CE58B6}">
      <dgm:prSet/>
      <dgm:spPr/>
      <dgm:t>
        <a:bodyPr/>
        <a:lstStyle/>
        <a:p>
          <a:endParaRPr lang="en-US" b="1"/>
        </a:p>
      </dgm:t>
    </dgm:pt>
    <dgm:pt modelId="{E5E5A828-FA35-4034-B182-36F66822CE86}" type="sibTrans" cxnId="{E30E516C-E9EC-4204-856B-778CB6CE58B6}">
      <dgm:prSet/>
      <dgm:spPr/>
      <dgm:t>
        <a:bodyPr/>
        <a:lstStyle/>
        <a:p>
          <a:endParaRPr lang="en-US"/>
        </a:p>
      </dgm:t>
    </dgm:pt>
    <dgm:pt modelId="{88B54244-EC5B-402F-B249-6C26E6022C26}">
      <dgm:prSet/>
      <dgm:spPr/>
      <dgm:t>
        <a:bodyPr/>
        <a:lstStyle/>
        <a:p>
          <a:pPr rtl="0"/>
          <a:r>
            <a:rPr lang="en-US" b="1" dirty="0" smtClean="0">
              <a:solidFill>
                <a:schemeClr val="tx1"/>
              </a:solidFill>
            </a:rPr>
            <a:t>Data Privacy</a:t>
          </a:r>
          <a:endParaRPr lang="en-US" b="1" dirty="0">
            <a:solidFill>
              <a:schemeClr val="tx1"/>
            </a:solidFill>
          </a:endParaRPr>
        </a:p>
      </dgm:t>
    </dgm:pt>
    <dgm:pt modelId="{33F99099-98A5-47CA-8D67-A09B0B23B9AF}" type="parTrans" cxnId="{13A7C09D-64F3-4AE7-BF75-E34982D65249}">
      <dgm:prSet/>
      <dgm:spPr/>
      <dgm:t>
        <a:bodyPr/>
        <a:lstStyle/>
        <a:p>
          <a:endParaRPr lang="en-US"/>
        </a:p>
      </dgm:t>
    </dgm:pt>
    <dgm:pt modelId="{DA5C27B5-3A00-4FBA-8BA2-C754A50D6641}" type="sibTrans" cxnId="{13A7C09D-64F3-4AE7-BF75-E34982D65249}">
      <dgm:prSet/>
      <dgm:spPr/>
      <dgm:t>
        <a:bodyPr/>
        <a:lstStyle/>
        <a:p>
          <a:endParaRPr lang="en-US"/>
        </a:p>
      </dgm:t>
    </dgm:pt>
    <dgm:pt modelId="{1F502335-C30A-4A99-B0C6-9EE4FA6947FC}">
      <dgm:prSet custT="1"/>
      <dgm:spPr/>
      <dgm:t>
        <a:bodyPr/>
        <a:lstStyle/>
        <a:p>
          <a:pPr rtl="0"/>
          <a:r>
            <a:rPr lang="en-US" sz="1400" b="1" dirty="0" smtClean="0"/>
            <a:t>Privacy Preserving Data Mining and Analytics</a:t>
          </a:r>
          <a:endParaRPr lang="en-US" sz="1400" b="1" dirty="0"/>
        </a:p>
      </dgm:t>
    </dgm:pt>
    <dgm:pt modelId="{9C8533F8-6569-4E92-A26A-F148AB4C8260}" type="parTrans" cxnId="{78FF5307-E47A-44FB-A61E-4D023816CD33}">
      <dgm:prSet/>
      <dgm:spPr/>
      <dgm:t>
        <a:bodyPr/>
        <a:lstStyle/>
        <a:p>
          <a:endParaRPr lang="en-US" b="1"/>
        </a:p>
      </dgm:t>
    </dgm:pt>
    <dgm:pt modelId="{D4E1D25A-27BD-4B39-A981-8739675C1680}" type="sibTrans" cxnId="{78FF5307-E47A-44FB-A61E-4D023816CD33}">
      <dgm:prSet/>
      <dgm:spPr/>
      <dgm:t>
        <a:bodyPr/>
        <a:lstStyle/>
        <a:p>
          <a:endParaRPr lang="en-US"/>
        </a:p>
      </dgm:t>
    </dgm:pt>
    <dgm:pt modelId="{EDCFA464-EBB2-4EE5-A12C-A86D217F2C85}">
      <dgm:prSet custT="1"/>
      <dgm:spPr/>
      <dgm:t>
        <a:bodyPr/>
        <a:lstStyle/>
        <a:p>
          <a:pPr rtl="0"/>
          <a:r>
            <a:rPr lang="en-US" sz="1400" b="1" dirty="0" smtClean="0"/>
            <a:t>Cryptographically Enforced Data Centric Security</a:t>
          </a:r>
          <a:endParaRPr lang="en-US" sz="1400" b="1" dirty="0"/>
        </a:p>
      </dgm:t>
    </dgm:pt>
    <dgm:pt modelId="{CAD96507-6877-4C81-B65B-2D9AA14F2ECB}" type="parTrans" cxnId="{1DFE8AF0-3DE1-4548-899D-62BE030B54CC}">
      <dgm:prSet/>
      <dgm:spPr/>
      <dgm:t>
        <a:bodyPr/>
        <a:lstStyle/>
        <a:p>
          <a:endParaRPr lang="en-US" b="1"/>
        </a:p>
      </dgm:t>
    </dgm:pt>
    <dgm:pt modelId="{1FD872B8-3DFA-4908-B650-2E759196EFBB}" type="sibTrans" cxnId="{1DFE8AF0-3DE1-4548-899D-62BE030B54CC}">
      <dgm:prSet/>
      <dgm:spPr/>
      <dgm:t>
        <a:bodyPr/>
        <a:lstStyle/>
        <a:p>
          <a:endParaRPr lang="en-US"/>
        </a:p>
      </dgm:t>
    </dgm:pt>
    <dgm:pt modelId="{EC376011-B4D7-45D3-B969-66CA1A9DAEB3}">
      <dgm:prSet custT="1"/>
      <dgm:spPr/>
      <dgm:t>
        <a:bodyPr/>
        <a:lstStyle/>
        <a:p>
          <a:pPr rtl="0"/>
          <a:r>
            <a:rPr lang="en-US" sz="1400" b="1" dirty="0" smtClean="0"/>
            <a:t>Granular Access Control</a:t>
          </a:r>
          <a:endParaRPr lang="en-US" sz="1400" b="1" dirty="0"/>
        </a:p>
      </dgm:t>
    </dgm:pt>
    <dgm:pt modelId="{6870F2A4-8148-4ECE-A2C1-A522FA88D785}" type="parTrans" cxnId="{C9BF6695-3448-46F8-8913-472A9C5FC130}">
      <dgm:prSet/>
      <dgm:spPr/>
      <dgm:t>
        <a:bodyPr/>
        <a:lstStyle/>
        <a:p>
          <a:endParaRPr lang="en-US" b="1"/>
        </a:p>
      </dgm:t>
    </dgm:pt>
    <dgm:pt modelId="{74F186B1-17A6-40F9-938E-1BAAB6AAA8E9}" type="sibTrans" cxnId="{C9BF6695-3448-46F8-8913-472A9C5FC130}">
      <dgm:prSet/>
      <dgm:spPr/>
      <dgm:t>
        <a:bodyPr/>
        <a:lstStyle/>
        <a:p>
          <a:endParaRPr lang="en-US"/>
        </a:p>
      </dgm:t>
    </dgm:pt>
    <dgm:pt modelId="{23E0F508-3D5F-41E2-80DC-9EE59A1E40EB}">
      <dgm:prSet/>
      <dgm:spPr/>
      <dgm:t>
        <a:bodyPr/>
        <a:lstStyle/>
        <a:p>
          <a:pPr rtl="0"/>
          <a:r>
            <a:rPr lang="en-US" b="1" dirty="0" smtClean="0">
              <a:solidFill>
                <a:schemeClr val="tx1"/>
              </a:solidFill>
            </a:rPr>
            <a:t>Data Management</a:t>
          </a:r>
          <a:endParaRPr lang="en-US" b="1" dirty="0">
            <a:solidFill>
              <a:schemeClr val="tx1"/>
            </a:solidFill>
          </a:endParaRPr>
        </a:p>
      </dgm:t>
    </dgm:pt>
    <dgm:pt modelId="{D3832246-B99B-4FDB-B648-2AC42721D54D}" type="parTrans" cxnId="{63FED2B8-F203-45DD-AE4C-9FE416238DD7}">
      <dgm:prSet/>
      <dgm:spPr/>
      <dgm:t>
        <a:bodyPr/>
        <a:lstStyle/>
        <a:p>
          <a:endParaRPr lang="en-US"/>
        </a:p>
      </dgm:t>
    </dgm:pt>
    <dgm:pt modelId="{712CCB34-13E3-468B-8DE5-DB2F4847798A}" type="sibTrans" cxnId="{63FED2B8-F203-45DD-AE4C-9FE416238DD7}">
      <dgm:prSet/>
      <dgm:spPr/>
      <dgm:t>
        <a:bodyPr/>
        <a:lstStyle/>
        <a:p>
          <a:endParaRPr lang="en-US"/>
        </a:p>
      </dgm:t>
    </dgm:pt>
    <dgm:pt modelId="{50A01836-E6EB-43C7-94B8-EF5CBE2FF369}">
      <dgm:prSet custT="1"/>
      <dgm:spPr/>
      <dgm:t>
        <a:bodyPr/>
        <a:lstStyle/>
        <a:p>
          <a:pPr rtl="0"/>
          <a:r>
            <a:rPr lang="en-US" sz="1400" b="1" dirty="0" smtClean="0"/>
            <a:t>Secure Data Storage and Transaction Logs</a:t>
          </a:r>
          <a:endParaRPr lang="en-US" sz="1400" b="1" dirty="0"/>
        </a:p>
      </dgm:t>
    </dgm:pt>
    <dgm:pt modelId="{72F38B86-E305-42AD-B52C-E934CD06FA8D}" type="parTrans" cxnId="{7212A05A-1109-42AB-A6F3-39DEFCFF56E2}">
      <dgm:prSet/>
      <dgm:spPr/>
      <dgm:t>
        <a:bodyPr/>
        <a:lstStyle/>
        <a:p>
          <a:endParaRPr lang="en-US" b="1"/>
        </a:p>
      </dgm:t>
    </dgm:pt>
    <dgm:pt modelId="{82E86D84-124B-4938-9EB6-28AF7D339D5C}" type="sibTrans" cxnId="{7212A05A-1109-42AB-A6F3-39DEFCFF56E2}">
      <dgm:prSet/>
      <dgm:spPr/>
      <dgm:t>
        <a:bodyPr/>
        <a:lstStyle/>
        <a:p>
          <a:endParaRPr lang="en-US"/>
        </a:p>
      </dgm:t>
    </dgm:pt>
    <dgm:pt modelId="{37CE5151-1C20-4112-B86D-1D2858023930}">
      <dgm:prSet custT="1"/>
      <dgm:spPr/>
      <dgm:t>
        <a:bodyPr/>
        <a:lstStyle/>
        <a:p>
          <a:pPr rtl="0"/>
          <a:r>
            <a:rPr lang="en-US" sz="1400" b="1" dirty="0" smtClean="0"/>
            <a:t>Granular Audits</a:t>
          </a:r>
          <a:endParaRPr lang="en-US" sz="1400" b="1" dirty="0"/>
        </a:p>
      </dgm:t>
    </dgm:pt>
    <dgm:pt modelId="{B8ABA3B6-3BF9-4F39-B9E1-BD81E8932933}" type="parTrans" cxnId="{D2340C10-1AD0-45A4-8675-7B1BB6E39043}">
      <dgm:prSet/>
      <dgm:spPr/>
      <dgm:t>
        <a:bodyPr/>
        <a:lstStyle/>
        <a:p>
          <a:endParaRPr lang="en-US" b="1"/>
        </a:p>
      </dgm:t>
    </dgm:pt>
    <dgm:pt modelId="{1E807A0B-7319-4E3F-ABC3-25CBCBFAE0F5}" type="sibTrans" cxnId="{D2340C10-1AD0-45A4-8675-7B1BB6E39043}">
      <dgm:prSet/>
      <dgm:spPr/>
      <dgm:t>
        <a:bodyPr/>
        <a:lstStyle/>
        <a:p>
          <a:endParaRPr lang="en-US"/>
        </a:p>
      </dgm:t>
    </dgm:pt>
    <dgm:pt modelId="{2CEA38D9-25A0-43A0-9444-CB3F6D8A73F1}">
      <dgm:prSet custT="1"/>
      <dgm:spPr/>
      <dgm:t>
        <a:bodyPr/>
        <a:lstStyle/>
        <a:p>
          <a:pPr rtl="0"/>
          <a:r>
            <a:rPr lang="en-US" sz="1400" b="1" dirty="0" smtClean="0"/>
            <a:t>Data Provenance</a:t>
          </a:r>
          <a:endParaRPr lang="en-US" sz="1400" b="1" dirty="0"/>
        </a:p>
      </dgm:t>
    </dgm:pt>
    <dgm:pt modelId="{4848842D-9652-4A13-9B42-09C5AA973E04}" type="parTrans" cxnId="{4173DA93-C0E2-42A5-8A63-38B9E4C2BCFF}">
      <dgm:prSet/>
      <dgm:spPr/>
      <dgm:t>
        <a:bodyPr/>
        <a:lstStyle/>
        <a:p>
          <a:endParaRPr lang="en-US" b="1"/>
        </a:p>
      </dgm:t>
    </dgm:pt>
    <dgm:pt modelId="{A0677807-2AD1-4293-ACF5-BC457EA1AC03}" type="sibTrans" cxnId="{4173DA93-C0E2-42A5-8A63-38B9E4C2BCFF}">
      <dgm:prSet/>
      <dgm:spPr/>
      <dgm:t>
        <a:bodyPr/>
        <a:lstStyle/>
        <a:p>
          <a:endParaRPr lang="en-US"/>
        </a:p>
      </dgm:t>
    </dgm:pt>
    <dgm:pt modelId="{BF329172-2A23-4A5B-B3C6-26A0353762A3}">
      <dgm:prSet/>
      <dgm:spPr/>
      <dgm:t>
        <a:bodyPr/>
        <a:lstStyle/>
        <a:p>
          <a:pPr rtl="0"/>
          <a:r>
            <a:rPr lang="en-US" b="1" dirty="0" smtClean="0">
              <a:solidFill>
                <a:schemeClr val="tx1"/>
              </a:solidFill>
            </a:rPr>
            <a:t>Integrity and Reactive Security</a:t>
          </a:r>
          <a:endParaRPr lang="en-US" b="1" dirty="0">
            <a:solidFill>
              <a:schemeClr val="tx1"/>
            </a:solidFill>
          </a:endParaRPr>
        </a:p>
      </dgm:t>
    </dgm:pt>
    <dgm:pt modelId="{ECFB57E4-1E0F-40F5-B774-1078F2FF45D1}" type="parTrans" cxnId="{A839FA05-A551-4F6B-8501-A330B6834D38}">
      <dgm:prSet/>
      <dgm:spPr/>
      <dgm:t>
        <a:bodyPr/>
        <a:lstStyle/>
        <a:p>
          <a:endParaRPr lang="en-US"/>
        </a:p>
      </dgm:t>
    </dgm:pt>
    <dgm:pt modelId="{908C926D-A844-44B4-972C-819B043AEED2}" type="sibTrans" cxnId="{A839FA05-A551-4F6B-8501-A330B6834D38}">
      <dgm:prSet/>
      <dgm:spPr/>
      <dgm:t>
        <a:bodyPr/>
        <a:lstStyle/>
        <a:p>
          <a:endParaRPr lang="en-US"/>
        </a:p>
      </dgm:t>
    </dgm:pt>
    <dgm:pt modelId="{8ECACD06-693F-4E9A-A917-5F3F7059F55F}">
      <dgm:prSet custT="1"/>
      <dgm:spPr/>
      <dgm:t>
        <a:bodyPr/>
        <a:lstStyle/>
        <a:p>
          <a:pPr rtl="0"/>
          <a:r>
            <a:rPr lang="en-US" sz="1400" b="1" dirty="0" smtClean="0"/>
            <a:t>End-point validation and filtering</a:t>
          </a:r>
          <a:endParaRPr lang="en-US" sz="1400" b="1" dirty="0"/>
        </a:p>
      </dgm:t>
    </dgm:pt>
    <dgm:pt modelId="{2D7661E4-C0E5-4376-A29F-1380E94A700F}" type="parTrans" cxnId="{68ABF072-C69C-460D-AC00-18DCA77981DB}">
      <dgm:prSet/>
      <dgm:spPr/>
      <dgm:t>
        <a:bodyPr/>
        <a:lstStyle/>
        <a:p>
          <a:endParaRPr lang="en-US" b="1"/>
        </a:p>
      </dgm:t>
    </dgm:pt>
    <dgm:pt modelId="{02D98DCA-BBF0-4023-9D3B-8EF6965EAE21}" type="sibTrans" cxnId="{68ABF072-C69C-460D-AC00-18DCA77981DB}">
      <dgm:prSet/>
      <dgm:spPr/>
      <dgm:t>
        <a:bodyPr/>
        <a:lstStyle/>
        <a:p>
          <a:endParaRPr lang="en-US"/>
        </a:p>
      </dgm:t>
    </dgm:pt>
    <dgm:pt modelId="{C8DCBFA7-585E-4FBF-AEB6-637D731B0C8B}">
      <dgm:prSet custT="1"/>
      <dgm:spPr/>
      <dgm:t>
        <a:bodyPr/>
        <a:lstStyle/>
        <a:p>
          <a:pPr rtl="0"/>
          <a:r>
            <a:rPr lang="en-US" sz="1400" b="1" dirty="0" smtClean="0"/>
            <a:t>Real time Security Monitoring</a:t>
          </a:r>
          <a:endParaRPr lang="en-US" sz="1400" b="1" dirty="0"/>
        </a:p>
      </dgm:t>
    </dgm:pt>
    <dgm:pt modelId="{716D7425-BE14-4F94-BB74-AC242B24D240}" type="parTrans" cxnId="{3266DD23-D9B9-41ED-8571-5F5018031DA5}">
      <dgm:prSet/>
      <dgm:spPr/>
      <dgm:t>
        <a:bodyPr/>
        <a:lstStyle/>
        <a:p>
          <a:endParaRPr lang="en-US" b="1"/>
        </a:p>
      </dgm:t>
    </dgm:pt>
    <dgm:pt modelId="{B608DB0A-2B42-444E-A5AE-30987EB0B3A7}" type="sibTrans" cxnId="{3266DD23-D9B9-41ED-8571-5F5018031DA5}">
      <dgm:prSet/>
      <dgm:spPr/>
      <dgm:t>
        <a:bodyPr/>
        <a:lstStyle/>
        <a:p>
          <a:endParaRPr lang="en-US"/>
        </a:p>
      </dgm:t>
    </dgm:pt>
    <dgm:pt modelId="{F6478861-9692-4F58-85B9-453C424F8066}" type="pres">
      <dgm:prSet presAssocID="{C17B51F0-CEF3-4085-B706-39CF6AE9FF08}" presName="diagram" presStyleCnt="0">
        <dgm:presLayoutVars>
          <dgm:chPref val="1"/>
          <dgm:dir/>
          <dgm:animOne val="branch"/>
          <dgm:animLvl val="lvl"/>
          <dgm:resizeHandles/>
        </dgm:presLayoutVars>
      </dgm:prSet>
      <dgm:spPr/>
      <dgm:t>
        <a:bodyPr/>
        <a:lstStyle/>
        <a:p>
          <a:endParaRPr lang="en-US"/>
        </a:p>
      </dgm:t>
    </dgm:pt>
    <dgm:pt modelId="{D2527416-C1F6-45AF-9A3E-C8ABD20006A2}" type="pres">
      <dgm:prSet presAssocID="{970E0A52-F769-4DAD-BB0A-2654D6717A87}" presName="root" presStyleCnt="0"/>
      <dgm:spPr/>
      <dgm:t>
        <a:bodyPr/>
        <a:lstStyle/>
        <a:p>
          <a:endParaRPr lang="en-US"/>
        </a:p>
      </dgm:t>
    </dgm:pt>
    <dgm:pt modelId="{AB5F3DA7-543F-4620-81F2-A6FB07436CF5}" type="pres">
      <dgm:prSet presAssocID="{970E0A52-F769-4DAD-BB0A-2654D6717A87}" presName="rootComposite" presStyleCnt="0"/>
      <dgm:spPr/>
      <dgm:t>
        <a:bodyPr/>
        <a:lstStyle/>
        <a:p>
          <a:endParaRPr lang="en-US"/>
        </a:p>
      </dgm:t>
    </dgm:pt>
    <dgm:pt modelId="{B48E436F-6296-4757-8D9B-EB4A50EA4707}" type="pres">
      <dgm:prSet presAssocID="{970E0A52-F769-4DAD-BB0A-2654D6717A87}" presName="rootText" presStyleLbl="node1" presStyleIdx="0" presStyleCnt="4"/>
      <dgm:spPr/>
      <dgm:t>
        <a:bodyPr/>
        <a:lstStyle/>
        <a:p>
          <a:endParaRPr lang="en-US"/>
        </a:p>
      </dgm:t>
    </dgm:pt>
    <dgm:pt modelId="{38E9E568-1D09-4AD1-8C80-C46CD4D732DD}" type="pres">
      <dgm:prSet presAssocID="{970E0A52-F769-4DAD-BB0A-2654D6717A87}" presName="rootConnector" presStyleLbl="node1" presStyleIdx="0" presStyleCnt="4"/>
      <dgm:spPr/>
      <dgm:t>
        <a:bodyPr/>
        <a:lstStyle/>
        <a:p>
          <a:endParaRPr lang="en-US"/>
        </a:p>
      </dgm:t>
    </dgm:pt>
    <dgm:pt modelId="{EE8A1DBB-2645-420E-ADE0-9FAEBA0B5BCC}" type="pres">
      <dgm:prSet presAssocID="{970E0A52-F769-4DAD-BB0A-2654D6717A87}" presName="childShape" presStyleCnt="0"/>
      <dgm:spPr/>
      <dgm:t>
        <a:bodyPr/>
        <a:lstStyle/>
        <a:p>
          <a:endParaRPr lang="en-US"/>
        </a:p>
      </dgm:t>
    </dgm:pt>
    <dgm:pt modelId="{C801CC0E-0F03-4738-9315-5D4DA8F1CB38}" type="pres">
      <dgm:prSet presAssocID="{78329A67-4880-4B75-BC97-E5302A6E5FCC}" presName="Name13" presStyleLbl="parChTrans1D2" presStyleIdx="0" presStyleCnt="10"/>
      <dgm:spPr/>
      <dgm:t>
        <a:bodyPr/>
        <a:lstStyle/>
        <a:p>
          <a:endParaRPr lang="en-US"/>
        </a:p>
      </dgm:t>
    </dgm:pt>
    <dgm:pt modelId="{282C61E0-3C7B-42E2-B365-7E28CFC24155}" type="pres">
      <dgm:prSet presAssocID="{56A76203-9565-4324-AC58-E40454A1A19C}" presName="childText" presStyleLbl="bgAcc1" presStyleIdx="0" presStyleCnt="10" custScaleY="134087">
        <dgm:presLayoutVars>
          <dgm:bulletEnabled val="1"/>
        </dgm:presLayoutVars>
      </dgm:prSet>
      <dgm:spPr/>
      <dgm:t>
        <a:bodyPr/>
        <a:lstStyle/>
        <a:p>
          <a:endParaRPr lang="en-US"/>
        </a:p>
      </dgm:t>
    </dgm:pt>
    <dgm:pt modelId="{D7FC5D8F-BC81-43B0-B959-22257CC46001}" type="pres">
      <dgm:prSet presAssocID="{BCCF6D9C-8594-466D-ADEE-4B01F8F98028}" presName="Name13" presStyleLbl="parChTrans1D2" presStyleIdx="1" presStyleCnt="10"/>
      <dgm:spPr/>
      <dgm:t>
        <a:bodyPr/>
        <a:lstStyle/>
        <a:p>
          <a:endParaRPr lang="en-US"/>
        </a:p>
      </dgm:t>
    </dgm:pt>
    <dgm:pt modelId="{3AA3E6A7-40A6-4CB3-BFBD-E39D7E3026CE}" type="pres">
      <dgm:prSet presAssocID="{F36A230A-26E3-4CF6-9D5D-06BEE2D43107}" presName="childText" presStyleLbl="bgAcc1" presStyleIdx="1" presStyleCnt="10">
        <dgm:presLayoutVars>
          <dgm:bulletEnabled val="1"/>
        </dgm:presLayoutVars>
      </dgm:prSet>
      <dgm:spPr/>
      <dgm:t>
        <a:bodyPr/>
        <a:lstStyle/>
        <a:p>
          <a:endParaRPr lang="en-US"/>
        </a:p>
      </dgm:t>
    </dgm:pt>
    <dgm:pt modelId="{8A839A8A-3BF0-404B-A115-3943AA13DACB}" type="pres">
      <dgm:prSet presAssocID="{88B54244-EC5B-402F-B249-6C26E6022C26}" presName="root" presStyleCnt="0"/>
      <dgm:spPr/>
      <dgm:t>
        <a:bodyPr/>
        <a:lstStyle/>
        <a:p>
          <a:endParaRPr lang="en-US"/>
        </a:p>
      </dgm:t>
    </dgm:pt>
    <dgm:pt modelId="{FB9046DC-25A1-4CCA-A3F5-33FA15E5AD09}" type="pres">
      <dgm:prSet presAssocID="{88B54244-EC5B-402F-B249-6C26E6022C26}" presName="rootComposite" presStyleCnt="0"/>
      <dgm:spPr/>
      <dgm:t>
        <a:bodyPr/>
        <a:lstStyle/>
        <a:p>
          <a:endParaRPr lang="en-US"/>
        </a:p>
      </dgm:t>
    </dgm:pt>
    <dgm:pt modelId="{96A67018-76D3-480F-9B7B-150A8ED39B2E}" type="pres">
      <dgm:prSet presAssocID="{88B54244-EC5B-402F-B249-6C26E6022C26}" presName="rootText" presStyleLbl="node1" presStyleIdx="1" presStyleCnt="4"/>
      <dgm:spPr/>
      <dgm:t>
        <a:bodyPr/>
        <a:lstStyle/>
        <a:p>
          <a:endParaRPr lang="en-US"/>
        </a:p>
      </dgm:t>
    </dgm:pt>
    <dgm:pt modelId="{7D6FE562-832E-471F-953D-9F127062E637}" type="pres">
      <dgm:prSet presAssocID="{88B54244-EC5B-402F-B249-6C26E6022C26}" presName="rootConnector" presStyleLbl="node1" presStyleIdx="1" presStyleCnt="4"/>
      <dgm:spPr/>
      <dgm:t>
        <a:bodyPr/>
        <a:lstStyle/>
        <a:p>
          <a:endParaRPr lang="en-US"/>
        </a:p>
      </dgm:t>
    </dgm:pt>
    <dgm:pt modelId="{0A1B84E7-22C1-4D09-8FAA-42207C4D6F01}" type="pres">
      <dgm:prSet presAssocID="{88B54244-EC5B-402F-B249-6C26E6022C26}" presName="childShape" presStyleCnt="0"/>
      <dgm:spPr/>
      <dgm:t>
        <a:bodyPr/>
        <a:lstStyle/>
        <a:p>
          <a:endParaRPr lang="en-US"/>
        </a:p>
      </dgm:t>
    </dgm:pt>
    <dgm:pt modelId="{6A93E816-EBC3-409B-BC82-F80D1E01D0FE}" type="pres">
      <dgm:prSet presAssocID="{9C8533F8-6569-4E92-A26A-F148AB4C8260}" presName="Name13" presStyleLbl="parChTrans1D2" presStyleIdx="2" presStyleCnt="10"/>
      <dgm:spPr/>
      <dgm:t>
        <a:bodyPr/>
        <a:lstStyle/>
        <a:p>
          <a:endParaRPr lang="en-US"/>
        </a:p>
      </dgm:t>
    </dgm:pt>
    <dgm:pt modelId="{CDCA0D25-32CE-4C75-B320-5176E6C211CD}" type="pres">
      <dgm:prSet presAssocID="{1F502335-C30A-4A99-B0C6-9EE4FA6947FC}" presName="childText" presStyleLbl="bgAcc1" presStyleIdx="2" presStyleCnt="10">
        <dgm:presLayoutVars>
          <dgm:bulletEnabled val="1"/>
        </dgm:presLayoutVars>
      </dgm:prSet>
      <dgm:spPr/>
      <dgm:t>
        <a:bodyPr/>
        <a:lstStyle/>
        <a:p>
          <a:endParaRPr lang="en-US"/>
        </a:p>
      </dgm:t>
    </dgm:pt>
    <dgm:pt modelId="{E4E184A4-C951-49F4-BF54-E3A1680676B6}" type="pres">
      <dgm:prSet presAssocID="{CAD96507-6877-4C81-B65B-2D9AA14F2ECB}" presName="Name13" presStyleLbl="parChTrans1D2" presStyleIdx="3" presStyleCnt="10"/>
      <dgm:spPr/>
      <dgm:t>
        <a:bodyPr/>
        <a:lstStyle/>
        <a:p>
          <a:endParaRPr lang="en-US"/>
        </a:p>
      </dgm:t>
    </dgm:pt>
    <dgm:pt modelId="{B83E7F32-32E4-4C81-ADF2-DCD4186ECDC4}" type="pres">
      <dgm:prSet presAssocID="{EDCFA464-EBB2-4EE5-A12C-A86D217F2C85}" presName="childText" presStyleLbl="bgAcc1" presStyleIdx="3" presStyleCnt="10">
        <dgm:presLayoutVars>
          <dgm:bulletEnabled val="1"/>
        </dgm:presLayoutVars>
      </dgm:prSet>
      <dgm:spPr/>
      <dgm:t>
        <a:bodyPr/>
        <a:lstStyle/>
        <a:p>
          <a:endParaRPr lang="en-US"/>
        </a:p>
      </dgm:t>
    </dgm:pt>
    <dgm:pt modelId="{37B24D81-8F11-4B5E-95DD-0A64AA0E7224}" type="pres">
      <dgm:prSet presAssocID="{6870F2A4-8148-4ECE-A2C1-A522FA88D785}" presName="Name13" presStyleLbl="parChTrans1D2" presStyleIdx="4" presStyleCnt="10"/>
      <dgm:spPr/>
      <dgm:t>
        <a:bodyPr/>
        <a:lstStyle/>
        <a:p>
          <a:endParaRPr lang="en-US"/>
        </a:p>
      </dgm:t>
    </dgm:pt>
    <dgm:pt modelId="{933456EE-7AC4-4D6D-9AC2-60D0DC3BB234}" type="pres">
      <dgm:prSet presAssocID="{EC376011-B4D7-45D3-B969-66CA1A9DAEB3}" presName="childText" presStyleLbl="bgAcc1" presStyleIdx="4" presStyleCnt="10">
        <dgm:presLayoutVars>
          <dgm:bulletEnabled val="1"/>
        </dgm:presLayoutVars>
      </dgm:prSet>
      <dgm:spPr/>
      <dgm:t>
        <a:bodyPr/>
        <a:lstStyle/>
        <a:p>
          <a:endParaRPr lang="en-US"/>
        </a:p>
      </dgm:t>
    </dgm:pt>
    <dgm:pt modelId="{70592137-D656-4499-BE1F-2929A1ED23C4}" type="pres">
      <dgm:prSet presAssocID="{23E0F508-3D5F-41E2-80DC-9EE59A1E40EB}" presName="root" presStyleCnt="0"/>
      <dgm:spPr/>
      <dgm:t>
        <a:bodyPr/>
        <a:lstStyle/>
        <a:p>
          <a:endParaRPr lang="en-US"/>
        </a:p>
      </dgm:t>
    </dgm:pt>
    <dgm:pt modelId="{A1DAF631-5353-43D6-8314-90FF896C8530}" type="pres">
      <dgm:prSet presAssocID="{23E0F508-3D5F-41E2-80DC-9EE59A1E40EB}" presName="rootComposite" presStyleCnt="0"/>
      <dgm:spPr/>
      <dgm:t>
        <a:bodyPr/>
        <a:lstStyle/>
        <a:p>
          <a:endParaRPr lang="en-US"/>
        </a:p>
      </dgm:t>
    </dgm:pt>
    <dgm:pt modelId="{5C5DC175-802B-4922-8A31-1E145BF9B4A9}" type="pres">
      <dgm:prSet presAssocID="{23E0F508-3D5F-41E2-80DC-9EE59A1E40EB}" presName="rootText" presStyleLbl="node1" presStyleIdx="2" presStyleCnt="4"/>
      <dgm:spPr/>
      <dgm:t>
        <a:bodyPr/>
        <a:lstStyle/>
        <a:p>
          <a:endParaRPr lang="en-US"/>
        </a:p>
      </dgm:t>
    </dgm:pt>
    <dgm:pt modelId="{C40AC9D1-ADBF-44F0-8A39-8BE5141BC993}" type="pres">
      <dgm:prSet presAssocID="{23E0F508-3D5F-41E2-80DC-9EE59A1E40EB}" presName="rootConnector" presStyleLbl="node1" presStyleIdx="2" presStyleCnt="4"/>
      <dgm:spPr/>
      <dgm:t>
        <a:bodyPr/>
        <a:lstStyle/>
        <a:p>
          <a:endParaRPr lang="en-US"/>
        </a:p>
      </dgm:t>
    </dgm:pt>
    <dgm:pt modelId="{9289429C-F466-4D1F-A672-59E850B0255E}" type="pres">
      <dgm:prSet presAssocID="{23E0F508-3D5F-41E2-80DC-9EE59A1E40EB}" presName="childShape" presStyleCnt="0"/>
      <dgm:spPr/>
      <dgm:t>
        <a:bodyPr/>
        <a:lstStyle/>
        <a:p>
          <a:endParaRPr lang="en-US"/>
        </a:p>
      </dgm:t>
    </dgm:pt>
    <dgm:pt modelId="{73AA25E5-05BE-4B26-9D0D-F3354ED73497}" type="pres">
      <dgm:prSet presAssocID="{72F38B86-E305-42AD-B52C-E934CD06FA8D}" presName="Name13" presStyleLbl="parChTrans1D2" presStyleIdx="5" presStyleCnt="10"/>
      <dgm:spPr/>
      <dgm:t>
        <a:bodyPr/>
        <a:lstStyle/>
        <a:p>
          <a:endParaRPr lang="en-US"/>
        </a:p>
      </dgm:t>
    </dgm:pt>
    <dgm:pt modelId="{75605BE4-B71E-4154-B896-644045BC4CA2}" type="pres">
      <dgm:prSet presAssocID="{50A01836-E6EB-43C7-94B8-EF5CBE2FF369}" presName="childText" presStyleLbl="bgAcc1" presStyleIdx="5" presStyleCnt="10">
        <dgm:presLayoutVars>
          <dgm:bulletEnabled val="1"/>
        </dgm:presLayoutVars>
      </dgm:prSet>
      <dgm:spPr/>
      <dgm:t>
        <a:bodyPr/>
        <a:lstStyle/>
        <a:p>
          <a:endParaRPr lang="en-US"/>
        </a:p>
      </dgm:t>
    </dgm:pt>
    <dgm:pt modelId="{6116E226-CBCC-4B49-B443-9F3E7C3C9EE9}" type="pres">
      <dgm:prSet presAssocID="{B8ABA3B6-3BF9-4F39-B9E1-BD81E8932933}" presName="Name13" presStyleLbl="parChTrans1D2" presStyleIdx="6" presStyleCnt="10"/>
      <dgm:spPr/>
      <dgm:t>
        <a:bodyPr/>
        <a:lstStyle/>
        <a:p>
          <a:endParaRPr lang="en-US"/>
        </a:p>
      </dgm:t>
    </dgm:pt>
    <dgm:pt modelId="{1A3D6FFA-B41F-4522-B4F7-15C7CD0EFB33}" type="pres">
      <dgm:prSet presAssocID="{37CE5151-1C20-4112-B86D-1D2858023930}" presName="childText" presStyleLbl="bgAcc1" presStyleIdx="6" presStyleCnt="10">
        <dgm:presLayoutVars>
          <dgm:bulletEnabled val="1"/>
        </dgm:presLayoutVars>
      </dgm:prSet>
      <dgm:spPr/>
      <dgm:t>
        <a:bodyPr/>
        <a:lstStyle/>
        <a:p>
          <a:endParaRPr lang="en-US"/>
        </a:p>
      </dgm:t>
    </dgm:pt>
    <dgm:pt modelId="{07A45C6A-63B5-42B3-B9CC-7FFD2E5B3118}" type="pres">
      <dgm:prSet presAssocID="{4848842D-9652-4A13-9B42-09C5AA973E04}" presName="Name13" presStyleLbl="parChTrans1D2" presStyleIdx="7" presStyleCnt="10"/>
      <dgm:spPr/>
      <dgm:t>
        <a:bodyPr/>
        <a:lstStyle/>
        <a:p>
          <a:endParaRPr lang="en-US"/>
        </a:p>
      </dgm:t>
    </dgm:pt>
    <dgm:pt modelId="{B31C790E-6FA0-4831-A813-15038F8009BC}" type="pres">
      <dgm:prSet presAssocID="{2CEA38D9-25A0-43A0-9444-CB3F6D8A73F1}" presName="childText" presStyleLbl="bgAcc1" presStyleIdx="7" presStyleCnt="10">
        <dgm:presLayoutVars>
          <dgm:bulletEnabled val="1"/>
        </dgm:presLayoutVars>
      </dgm:prSet>
      <dgm:spPr/>
      <dgm:t>
        <a:bodyPr/>
        <a:lstStyle/>
        <a:p>
          <a:endParaRPr lang="en-US"/>
        </a:p>
      </dgm:t>
    </dgm:pt>
    <dgm:pt modelId="{B07F57B5-1511-4685-9497-F439935878AC}" type="pres">
      <dgm:prSet presAssocID="{BF329172-2A23-4A5B-B3C6-26A0353762A3}" presName="root" presStyleCnt="0"/>
      <dgm:spPr/>
      <dgm:t>
        <a:bodyPr/>
        <a:lstStyle/>
        <a:p>
          <a:endParaRPr lang="en-US"/>
        </a:p>
      </dgm:t>
    </dgm:pt>
    <dgm:pt modelId="{8C68E8CB-3CF7-429F-BC57-A6E55CDA2F2B}" type="pres">
      <dgm:prSet presAssocID="{BF329172-2A23-4A5B-B3C6-26A0353762A3}" presName="rootComposite" presStyleCnt="0"/>
      <dgm:spPr/>
      <dgm:t>
        <a:bodyPr/>
        <a:lstStyle/>
        <a:p>
          <a:endParaRPr lang="en-US"/>
        </a:p>
      </dgm:t>
    </dgm:pt>
    <dgm:pt modelId="{351F2F36-D6AD-4230-A606-DBD8DAB5180E}" type="pres">
      <dgm:prSet presAssocID="{BF329172-2A23-4A5B-B3C6-26A0353762A3}" presName="rootText" presStyleLbl="node1" presStyleIdx="3" presStyleCnt="4"/>
      <dgm:spPr/>
      <dgm:t>
        <a:bodyPr/>
        <a:lstStyle/>
        <a:p>
          <a:endParaRPr lang="en-US"/>
        </a:p>
      </dgm:t>
    </dgm:pt>
    <dgm:pt modelId="{8B1D4946-E09C-4C02-8CC0-045BA55F6D25}" type="pres">
      <dgm:prSet presAssocID="{BF329172-2A23-4A5B-B3C6-26A0353762A3}" presName="rootConnector" presStyleLbl="node1" presStyleIdx="3" presStyleCnt="4"/>
      <dgm:spPr/>
      <dgm:t>
        <a:bodyPr/>
        <a:lstStyle/>
        <a:p>
          <a:endParaRPr lang="en-US"/>
        </a:p>
      </dgm:t>
    </dgm:pt>
    <dgm:pt modelId="{0CD66FD2-CE47-4094-AA09-8A7F6EC2031E}" type="pres">
      <dgm:prSet presAssocID="{BF329172-2A23-4A5B-B3C6-26A0353762A3}" presName="childShape" presStyleCnt="0"/>
      <dgm:spPr/>
      <dgm:t>
        <a:bodyPr/>
        <a:lstStyle/>
        <a:p>
          <a:endParaRPr lang="en-US"/>
        </a:p>
      </dgm:t>
    </dgm:pt>
    <dgm:pt modelId="{B52175B0-4C4E-450D-98F5-43EFE59DE68B}" type="pres">
      <dgm:prSet presAssocID="{2D7661E4-C0E5-4376-A29F-1380E94A700F}" presName="Name13" presStyleLbl="parChTrans1D2" presStyleIdx="8" presStyleCnt="10"/>
      <dgm:spPr/>
      <dgm:t>
        <a:bodyPr/>
        <a:lstStyle/>
        <a:p>
          <a:endParaRPr lang="en-US"/>
        </a:p>
      </dgm:t>
    </dgm:pt>
    <dgm:pt modelId="{E995D1FB-5D97-4318-A9D4-345FA08F939A}" type="pres">
      <dgm:prSet presAssocID="{8ECACD06-693F-4E9A-A917-5F3F7059F55F}" presName="childText" presStyleLbl="bgAcc1" presStyleIdx="8" presStyleCnt="10">
        <dgm:presLayoutVars>
          <dgm:bulletEnabled val="1"/>
        </dgm:presLayoutVars>
      </dgm:prSet>
      <dgm:spPr/>
      <dgm:t>
        <a:bodyPr/>
        <a:lstStyle/>
        <a:p>
          <a:endParaRPr lang="en-US"/>
        </a:p>
      </dgm:t>
    </dgm:pt>
    <dgm:pt modelId="{F58270A1-1C4D-4810-9FC0-3584BCC723C3}" type="pres">
      <dgm:prSet presAssocID="{716D7425-BE14-4F94-BB74-AC242B24D240}" presName="Name13" presStyleLbl="parChTrans1D2" presStyleIdx="9" presStyleCnt="10"/>
      <dgm:spPr/>
      <dgm:t>
        <a:bodyPr/>
        <a:lstStyle/>
        <a:p>
          <a:endParaRPr lang="en-US"/>
        </a:p>
      </dgm:t>
    </dgm:pt>
    <dgm:pt modelId="{63028D3A-AA0F-4E6F-B6FB-C8E95150E373}" type="pres">
      <dgm:prSet presAssocID="{C8DCBFA7-585E-4FBF-AEB6-637D731B0C8B}" presName="childText" presStyleLbl="bgAcc1" presStyleIdx="9" presStyleCnt="10">
        <dgm:presLayoutVars>
          <dgm:bulletEnabled val="1"/>
        </dgm:presLayoutVars>
      </dgm:prSet>
      <dgm:spPr/>
      <dgm:t>
        <a:bodyPr/>
        <a:lstStyle/>
        <a:p>
          <a:endParaRPr lang="en-US"/>
        </a:p>
      </dgm:t>
    </dgm:pt>
  </dgm:ptLst>
  <dgm:cxnLst>
    <dgm:cxn modelId="{1CE5940B-A258-4ED1-ACB5-705DF671D712}" type="presOf" srcId="{72F38B86-E305-42AD-B52C-E934CD06FA8D}" destId="{73AA25E5-05BE-4B26-9D0D-F3354ED73497}" srcOrd="0" destOrd="0" presId="urn:microsoft.com/office/officeart/2005/8/layout/hierarchy3"/>
    <dgm:cxn modelId="{0C38433D-63FE-4990-AC81-A0F68BB3700E}" srcId="{970E0A52-F769-4DAD-BB0A-2654D6717A87}" destId="{56A76203-9565-4324-AC58-E40454A1A19C}" srcOrd="0" destOrd="0" parTransId="{78329A67-4880-4B75-BC97-E5302A6E5FCC}" sibTransId="{EF4EE4DC-11A4-4E2D-B68B-F92333EE2BB5}"/>
    <dgm:cxn modelId="{07763937-F2A7-418C-858A-97882557A8F2}" type="presOf" srcId="{9C8533F8-6569-4E92-A26A-F148AB4C8260}" destId="{6A93E816-EBC3-409B-BC82-F80D1E01D0FE}" srcOrd="0" destOrd="0" presId="urn:microsoft.com/office/officeart/2005/8/layout/hierarchy3"/>
    <dgm:cxn modelId="{3331F226-F344-441C-93B9-54A59CA0A7F2}" type="presOf" srcId="{CAD96507-6877-4C81-B65B-2D9AA14F2ECB}" destId="{E4E184A4-C951-49F4-BF54-E3A1680676B6}" srcOrd="0" destOrd="0" presId="urn:microsoft.com/office/officeart/2005/8/layout/hierarchy3"/>
    <dgm:cxn modelId="{68ABF072-C69C-460D-AC00-18DCA77981DB}" srcId="{BF329172-2A23-4A5B-B3C6-26A0353762A3}" destId="{8ECACD06-693F-4E9A-A917-5F3F7059F55F}" srcOrd="0" destOrd="0" parTransId="{2D7661E4-C0E5-4376-A29F-1380E94A700F}" sibTransId="{02D98DCA-BBF0-4023-9D3B-8EF6965EAE21}"/>
    <dgm:cxn modelId="{0EC3250C-3FD5-4EE8-B3BB-D44DE5D66815}" type="presOf" srcId="{EDCFA464-EBB2-4EE5-A12C-A86D217F2C85}" destId="{B83E7F32-32E4-4C81-ADF2-DCD4186ECDC4}" srcOrd="0" destOrd="0" presId="urn:microsoft.com/office/officeart/2005/8/layout/hierarchy3"/>
    <dgm:cxn modelId="{2C02E36E-A937-4468-ADB5-FD4F11164CCD}" type="presOf" srcId="{970E0A52-F769-4DAD-BB0A-2654D6717A87}" destId="{38E9E568-1D09-4AD1-8C80-C46CD4D732DD}" srcOrd="1" destOrd="0" presId="urn:microsoft.com/office/officeart/2005/8/layout/hierarchy3"/>
    <dgm:cxn modelId="{3266DD23-D9B9-41ED-8571-5F5018031DA5}" srcId="{BF329172-2A23-4A5B-B3C6-26A0353762A3}" destId="{C8DCBFA7-585E-4FBF-AEB6-637D731B0C8B}" srcOrd="1" destOrd="0" parTransId="{716D7425-BE14-4F94-BB74-AC242B24D240}" sibTransId="{B608DB0A-2B42-444E-A5AE-30987EB0B3A7}"/>
    <dgm:cxn modelId="{194B6C79-29C2-4198-8A4F-36BEF5F2C49D}" type="presOf" srcId="{C8DCBFA7-585E-4FBF-AEB6-637D731B0C8B}" destId="{63028D3A-AA0F-4E6F-B6FB-C8E95150E373}" srcOrd="0" destOrd="0" presId="urn:microsoft.com/office/officeart/2005/8/layout/hierarchy3"/>
    <dgm:cxn modelId="{7212A05A-1109-42AB-A6F3-39DEFCFF56E2}" srcId="{23E0F508-3D5F-41E2-80DC-9EE59A1E40EB}" destId="{50A01836-E6EB-43C7-94B8-EF5CBE2FF369}" srcOrd="0" destOrd="0" parTransId="{72F38B86-E305-42AD-B52C-E934CD06FA8D}" sibTransId="{82E86D84-124B-4938-9EB6-28AF7D339D5C}"/>
    <dgm:cxn modelId="{49A32FAA-5E3D-42C6-BE3E-0A2AF6AEFEA3}" type="presOf" srcId="{EC376011-B4D7-45D3-B969-66CA1A9DAEB3}" destId="{933456EE-7AC4-4D6D-9AC2-60D0DC3BB234}" srcOrd="0" destOrd="0" presId="urn:microsoft.com/office/officeart/2005/8/layout/hierarchy3"/>
    <dgm:cxn modelId="{63FED2B8-F203-45DD-AE4C-9FE416238DD7}" srcId="{C17B51F0-CEF3-4085-B706-39CF6AE9FF08}" destId="{23E0F508-3D5F-41E2-80DC-9EE59A1E40EB}" srcOrd="2" destOrd="0" parTransId="{D3832246-B99B-4FDB-B648-2AC42721D54D}" sibTransId="{712CCB34-13E3-468B-8DE5-DB2F4847798A}"/>
    <dgm:cxn modelId="{D1308203-3D6D-4655-BA30-5FB718BF57F2}" type="presOf" srcId="{2D7661E4-C0E5-4376-A29F-1380E94A700F}" destId="{B52175B0-4C4E-450D-98F5-43EFE59DE68B}" srcOrd="0" destOrd="0" presId="urn:microsoft.com/office/officeart/2005/8/layout/hierarchy3"/>
    <dgm:cxn modelId="{D985DA6B-AFA7-44CD-8D56-5246012335B3}" type="presOf" srcId="{F36A230A-26E3-4CF6-9D5D-06BEE2D43107}" destId="{3AA3E6A7-40A6-4CB3-BFBD-E39D7E3026CE}" srcOrd="0" destOrd="0" presId="urn:microsoft.com/office/officeart/2005/8/layout/hierarchy3"/>
    <dgm:cxn modelId="{87E020A3-7416-4B6F-AE6B-A8F4232C3832}" srcId="{C17B51F0-CEF3-4085-B706-39CF6AE9FF08}" destId="{970E0A52-F769-4DAD-BB0A-2654D6717A87}" srcOrd="0" destOrd="0" parTransId="{5A9D2856-914E-49FE-A022-49B5C296F1A1}" sibTransId="{80C8E3DA-6CD9-4BFC-AE58-A4E43B90A5A2}"/>
    <dgm:cxn modelId="{D2340C10-1AD0-45A4-8675-7B1BB6E39043}" srcId="{23E0F508-3D5F-41E2-80DC-9EE59A1E40EB}" destId="{37CE5151-1C20-4112-B86D-1D2858023930}" srcOrd="1" destOrd="0" parTransId="{B8ABA3B6-3BF9-4F39-B9E1-BD81E8932933}" sibTransId="{1E807A0B-7319-4E3F-ABC3-25CBCBFAE0F5}"/>
    <dgm:cxn modelId="{E15F7E27-BEB9-42C3-AC26-7477B9E85CA8}" type="presOf" srcId="{50A01836-E6EB-43C7-94B8-EF5CBE2FF369}" destId="{75605BE4-B71E-4154-B896-644045BC4CA2}" srcOrd="0" destOrd="0" presId="urn:microsoft.com/office/officeart/2005/8/layout/hierarchy3"/>
    <dgm:cxn modelId="{4173DA93-C0E2-42A5-8A63-38B9E4C2BCFF}" srcId="{23E0F508-3D5F-41E2-80DC-9EE59A1E40EB}" destId="{2CEA38D9-25A0-43A0-9444-CB3F6D8A73F1}" srcOrd="2" destOrd="0" parTransId="{4848842D-9652-4A13-9B42-09C5AA973E04}" sibTransId="{A0677807-2AD1-4293-ACF5-BC457EA1AC03}"/>
    <dgm:cxn modelId="{B6D50A1E-F132-4D1D-9714-C5E8D5079D84}" type="presOf" srcId="{88B54244-EC5B-402F-B249-6C26E6022C26}" destId="{96A67018-76D3-480F-9B7B-150A8ED39B2E}" srcOrd="0" destOrd="0" presId="urn:microsoft.com/office/officeart/2005/8/layout/hierarchy3"/>
    <dgm:cxn modelId="{4D570C64-11FA-43C0-9CA3-B672AFA68FD5}" type="presOf" srcId="{88B54244-EC5B-402F-B249-6C26E6022C26}" destId="{7D6FE562-832E-471F-953D-9F127062E637}" srcOrd="1" destOrd="0" presId="urn:microsoft.com/office/officeart/2005/8/layout/hierarchy3"/>
    <dgm:cxn modelId="{476CB98C-1F3C-43FD-BF4B-0C2CFCD09D75}" type="presOf" srcId="{2CEA38D9-25A0-43A0-9444-CB3F6D8A73F1}" destId="{B31C790E-6FA0-4831-A813-15038F8009BC}" srcOrd="0" destOrd="0" presId="urn:microsoft.com/office/officeart/2005/8/layout/hierarchy3"/>
    <dgm:cxn modelId="{7F612B9B-F31F-459C-8218-FD94B43EC75E}" type="presOf" srcId="{23E0F508-3D5F-41E2-80DC-9EE59A1E40EB}" destId="{5C5DC175-802B-4922-8A31-1E145BF9B4A9}" srcOrd="0" destOrd="0" presId="urn:microsoft.com/office/officeart/2005/8/layout/hierarchy3"/>
    <dgm:cxn modelId="{D1B1E91D-CB79-4194-B4EF-839BF3D85B70}" type="presOf" srcId="{8ECACD06-693F-4E9A-A917-5F3F7059F55F}" destId="{E995D1FB-5D97-4318-A9D4-345FA08F939A}" srcOrd="0" destOrd="0" presId="urn:microsoft.com/office/officeart/2005/8/layout/hierarchy3"/>
    <dgm:cxn modelId="{FF1333AD-A66B-44BE-8C0A-3CC569C5FCE8}" type="presOf" srcId="{56A76203-9565-4324-AC58-E40454A1A19C}" destId="{282C61E0-3C7B-42E2-B365-7E28CFC24155}" srcOrd="0" destOrd="0" presId="urn:microsoft.com/office/officeart/2005/8/layout/hierarchy3"/>
    <dgm:cxn modelId="{0669DEE2-7937-4128-89A6-3932B328861B}" type="presOf" srcId="{BF329172-2A23-4A5B-B3C6-26A0353762A3}" destId="{351F2F36-D6AD-4230-A606-DBD8DAB5180E}" srcOrd="0" destOrd="0" presId="urn:microsoft.com/office/officeart/2005/8/layout/hierarchy3"/>
    <dgm:cxn modelId="{96B65CA4-C631-4437-8A52-A9B6D2625595}" type="presOf" srcId="{1F502335-C30A-4A99-B0C6-9EE4FA6947FC}" destId="{CDCA0D25-32CE-4C75-B320-5176E6C211CD}" srcOrd="0" destOrd="0" presId="urn:microsoft.com/office/officeart/2005/8/layout/hierarchy3"/>
    <dgm:cxn modelId="{1DFE8AF0-3DE1-4548-899D-62BE030B54CC}" srcId="{88B54244-EC5B-402F-B249-6C26E6022C26}" destId="{EDCFA464-EBB2-4EE5-A12C-A86D217F2C85}" srcOrd="1" destOrd="0" parTransId="{CAD96507-6877-4C81-B65B-2D9AA14F2ECB}" sibTransId="{1FD872B8-3DFA-4908-B650-2E759196EFBB}"/>
    <dgm:cxn modelId="{1F544F17-249A-417F-B0AE-CF4C02100A13}" type="presOf" srcId="{C17B51F0-CEF3-4085-B706-39CF6AE9FF08}" destId="{F6478861-9692-4F58-85B9-453C424F8066}" srcOrd="0" destOrd="0" presId="urn:microsoft.com/office/officeart/2005/8/layout/hierarchy3"/>
    <dgm:cxn modelId="{13A7C09D-64F3-4AE7-BF75-E34982D65249}" srcId="{C17B51F0-CEF3-4085-B706-39CF6AE9FF08}" destId="{88B54244-EC5B-402F-B249-6C26E6022C26}" srcOrd="1" destOrd="0" parTransId="{33F99099-98A5-47CA-8D67-A09B0B23B9AF}" sibTransId="{DA5C27B5-3A00-4FBA-8BA2-C754A50D6641}"/>
    <dgm:cxn modelId="{A4B0B76C-9765-418C-AB1A-90DF3FBE8118}" type="presOf" srcId="{B8ABA3B6-3BF9-4F39-B9E1-BD81E8932933}" destId="{6116E226-CBCC-4B49-B443-9F3E7C3C9EE9}" srcOrd="0" destOrd="0" presId="urn:microsoft.com/office/officeart/2005/8/layout/hierarchy3"/>
    <dgm:cxn modelId="{CC550D37-22BA-4109-B3DA-114A97C7D98C}" type="presOf" srcId="{4848842D-9652-4A13-9B42-09C5AA973E04}" destId="{07A45C6A-63B5-42B3-B9CC-7FFD2E5B3118}" srcOrd="0" destOrd="0" presId="urn:microsoft.com/office/officeart/2005/8/layout/hierarchy3"/>
    <dgm:cxn modelId="{BE08D4AB-BBC4-424F-8F8A-A3E66A3DE091}" type="presOf" srcId="{37CE5151-1C20-4112-B86D-1D2858023930}" destId="{1A3D6FFA-B41F-4522-B4F7-15C7CD0EFB33}" srcOrd="0" destOrd="0" presId="urn:microsoft.com/office/officeart/2005/8/layout/hierarchy3"/>
    <dgm:cxn modelId="{532F1971-0284-4A5F-888B-2293BC5AA490}" type="presOf" srcId="{BF329172-2A23-4A5B-B3C6-26A0353762A3}" destId="{8B1D4946-E09C-4C02-8CC0-045BA55F6D25}" srcOrd="1" destOrd="0" presId="urn:microsoft.com/office/officeart/2005/8/layout/hierarchy3"/>
    <dgm:cxn modelId="{C6AD7A31-F1FC-4679-98A8-8314DBF5837F}" type="presOf" srcId="{6870F2A4-8148-4ECE-A2C1-A522FA88D785}" destId="{37B24D81-8F11-4B5E-95DD-0A64AA0E7224}" srcOrd="0" destOrd="0" presId="urn:microsoft.com/office/officeart/2005/8/layout/hierarchy3"/>
    <dgm:cxn modelId="{C9BF6695-3448-46F8-8913-472A9C5FC130}" srcId="{88B54244-EC5B-402F-B249-6C26E6022C26}" destId="{EC376011-B4D7-45D3-B969-66CA1A9DAEB3}" srcOrd="2" destOrd="0" parTransId="{6870F2A4-8148-4ECE-A2C1-A522FA88D785}" sibTransId="{74F186B1-17A6-40F9-938E-1BAAB6AAA8E9}"/>
    <dgm:cxn modelId="{37DDD7A0-8E59-4936-9F80-745BC6C7ACC0}" type="presOf" srcId="{716D7425-BE14-4F94-BB74-AC242B24D240}" destId="{F58270A1-1C4D-4810-9FC0-3584BCC723C3}" srcOrd="0" destOrd="0" presId="urn:microsoft.com/office/officeart/2005/8/layout/hierarchy3"/>
    <dgm:cxn modelId="{4CCC213C-F9FC-48F3-99D2-DBB9A0617045}" type="presOf" srcId="{78329A67-4880-4B75-BC97-E5302A6E5FCC}" destId="{C801CC0E-0F03-4738-9315-5D4DA8F1CB38}" srcOrd="0" destOrd="0" presId="urn:microsoft.com/office/officeart/2005/8/layout/hierarchy3"/>
    <dgm:cxn modelId="{78FF5307-E47A-44FB-A61E-4D023816CD33}" srcId="{88B54244-EC5B-402F-B249-6C26E6022C26}" destId="{1F502335-C30A-4A99-B0C6-9EE4FA6947FC}" srcOrd="0" destOrd="0" parTransId="{9C8533F8-6569-4E92-A26A-F148AB4C8260}" sibTransId="{D4E1D25A-27BD-4B39-A981-8739675C1680}"/>
    <dgm:cxn modelId="{97F1649E-2EE5-4C03-BFB4-ADD76BDBF8DA}" type="presOf" srcId="{BCCF6D9C-8594-466D-ADEE-4B01F8F98028}" destId="{D7FC5D8F-BC81-43B0-B959-22257CC46001}" srcOrd="0" destOrd="0" presId="urn:microsoft.com/office/officeart/2005/8/layout/hierarchy3"/>
    <dgm:cxn modelId="{E30E516C-E9EC-4204-856B-778CB6CE58B6}" srcId="{970E0A52-F769-4DAD-BB0A-2654D6717A87}" destId="{F36A230A-26E3-4CF6-9D5D-06BEE2D43107}" srcOrd="1" destOrd="0" parTransId="{BCCF6D9C-8594-466D-ADEE-4B01F8F98028}" sibTransId="{E5E5A828-FA35-4034-B182-36F66822CE86}"/>
    <dgm:cxn modelId="{E49E5C21-24F0-4A0A-B94C-28522234E7F4}" type="presOf" srcId="{970E0A52-F769-4DAD-BB0A-2654D6717A87}" destId="{B48E436F-6296-4757-8D9B-EB4A50EA4707}" srcOrd="0" destOrd="0" presId="urn:microsoft.com/office/officeart/2005/8/layout/hierarchy3"/>
    <dgm:cxn modelId="{A839FA05-A551-4F6B-8501-A330B6834D38}" srcId="{C17B51F0-CEF3-4085-B706-39CF6AE9FF08}" destId="{BF329172-2A23-4A5B-B3C6-26A0353762A3}" srcOrd="3" destOrd="0" parTransId="{ECFB57E4-1E0F-40F5-B774-1078F2FF45D1}" sibTransId="{908C926D-A844-44B4-972C-819B043AEED2}"/>
    <dgm:cxn modelId="{B689F5FF-0A82-4C2D-9C2C-9B541B3DF8A1}" type="presOf" srcId="{23E0F508-3D5F-41E2-80DC-9EE59A1E40EB}" destId="{C40AC9D1-ADBF-44F0-8A39-8BE5141BC993}" srcOrd="1" destOrd="0" presId="urn:microsoft.com/office/officeart/2005/8/layout/hierarchy3"/>
    <dgm:cxn modelId="{DE2B2DD6-B6A9-4F07-9F06-61D8902020EA}" type="presParOf" srcId="{F6478861-9692-4F58-85B9-453C424F8066}" destId="{D2527416-C1F6-45AF-9A3E-C8ABD20006A2}" srcOrd="0" destOrd="0" presId="urn:microsoft.com/office/officeart/2005/8/layout/hierarchy3"/>
    <dgm:cxn modelId="{62B59A9E-D668-4F8F-8FF9-EA6DD7C38A90}" type="presParOf" srcId="{D2527416-C1F6-45AF-9A3E-C8ABD20006A2}" destId="{AB5F3DA7-543F-4620-81F2-A6FB07436CF5}" srcOrd="0" destOrd="0" presId="urn:microsoft.com/office/officeart/2005/8/layout/hierarchy3"/>
    <dgm:cxn modelId="{D7C364B1-E0EF-4F29-A816-2994092EED21}" type="presParOf" srcId="{AB5F3DA7-543F-4620-81F2-A6FB07436CF5}" destId="{B48E436F-6296-4757-8D9B-EB4A50EA4707}" srcOrd="0" destOrd="0" presId="urn:microsoft.com/office/officeart/2005/8/layout/hierarchy3"/>
    <dgm:cxn modelId="{3F25A725-8788-4ADE-A833-560D6F8DDDF6}" type="presParOf" srcId="{AB5F3DA7-543F-4620-81F2-A6FB07436CF5}" destId="{38E9E568-1D09-4AD1-8C80-C46CD4D732DD}" srcOrd="1" destOrd="0" presId="urn:microsoft.com/office/officeart/2005/8/layout/hierarchy3"/>
    <dgm:cxn modelId="{A5B42A04-0813-48A0-969B-20392217AE13}" type="presParOf" srcId="{D2527416-C1F6-45AF-9A3E-C8ABD20006A2}" destId="{EE8A1DBB-2645-420E-ADE0-9FAEBA0B5BCC}" srcOrd="1" destOrd="0" presId="urn:microsoft.com/office/officeart/2005/8/layout/hierarchy3"/>
    <dgm:cxn modelId="{2784C42A-1124-46D7-B1D8-C22A097C1535}" type="presParOf" srcId="{EE8A1DBB-2645-420E-ADE0-9FAEBA0B5BCC}" destId="{C801CC0E-0F03-4738-9315-5D4DA8F1CB38}" srcOrd="0" destOrd="0" presId="urn:microsoft.com/office/officeart/2005/8/layout/hierarchy3"/>
    <dgm:cxn modelId="{3D831768-8D84-484F-B56C-8446D778BFBD}" type="presParOf" srcId="{EE8A1DBB-2645-420E-ADE0-9FAEBA0B5BCC}" destId="{282C61E0-3C7B-42E2-B365-7E28CFC24155}" srcOrd="1" destOrd="0" presId="urn:microsoft.com/office/officeart/2005/8/layout/hierarchy3"/>
    <dgm:cxn modelId="{473D6BF8-21AD-4E99-A9AC-91D3C37A3D27}" type="presParOf" srcId="{EE8A1DBB-2645-420E-ADE0-9FAEBA0B5BCC}" destId="{D7FC5D8F-BC81-43B0-B959-22257CC46001}" srcOrd="2" destOrd="0" presId="urn:microsoft.com/office/officeart/2005/8/layout/hierarchy3"/>
    <dgm:cxn modelId="{BEF1A8B1-14AB-4D41-B7AB-60C54288B579}" type="presParOf" srcId="{EE8A1DBB-2645-420E-ADE0-9FAEBA0B5BCC}" destId="{3AA3E6A7-40A6-4CB3-BFBD-E39D7E3026CE}" srcOrd="3" destOrd="0" presId="urn:microsoft.com/office/officeart/2005/8/layout/hierarchy3"/>
    <dgm:cxn modelId="{726BE83F-D314-4A94-8CEE-8E309C720C8E}" type="presParOf" srcId="{F6478861-9692-4F58-85B9-453C424F8066}" destId="{8A839A8A-3BF0-404B-A115-3943AA13DACB}" srcOrd="1" destOrd="0" presId="urn:microsoft.com/office/officeart/2005/8/layout/hierarchy3"/>
    <dgm:cxn modelId="{D2D87084-4966-4E19-BAF3-C74EA15EE756}" type="presParOf" srcId="{8A839A8A-3BF0-404B-A115-3943AA13DACB}" destId="{FB9046DC-25A1-4CCA-A3F5-33FA15E5AD09}" srcOrd="0" destOrd="0" presId="urn:microsoft.com/office/officeart/2005/8/layout/hierarchy3"/>
    <dgm:cxn modelId="{A0594FC1-335C-4F3F-B189-3E073B282C97}" type="presParOf" srcId="{FB9046DC-25A1-4CCA-A3F5-33FA15E5AD09}" destId="{96A67018-76D3-480F-9B7B-150A8ED39B2E}" srcOrd="0" destOrd="0" presId="urn:microsoft.com/office/officeart/2005/8/layout/hierarchy3"/>
    <dgm:cxn modelId="{13D856B1-BDBA-4BCE-AF6B-A23FD7E68524}" type="presParOf" srcId="{FB9046DC-25A1-4CCA-A3F5-33FA15E5AD09}" destId="{7D6FE562-832E-471F-953D-9F127062E637}" srcOrd="1" destOrd="0" presId="urn:microsoft.com/office/officeart/2005/8/layout/hierarchy3"/>
    <dgm:cxn modelId="{42FC000F-EB55-4AF5-A3E2-805F0FBA4FC1}" type="presParOf" srcId="{8A839A8A-3BF0-404B-A115-3943AA13DACB}" destId="{0A1B84E7-22C1-4D09-8FAA-42207C4D6F01}" srcOrd="1" destOrd="0" presId="urn:microsoft.com/office/officeart/2005/8/layout/hierarchy3"/>
    <dgm:cxn modelId="{613D2729-111F-407F-83AF-59080EE860B2}" type="presParOf" srcId="{0A1B84E7-22C1-4D09-8FAA-42207C4D6F01}" destId="{6A93E816-EBC3-409B-BC82-F80D1E01D0FE}" srcOrd="0" destOrd="0" presId="urn:microsoft.com/office/officeart/2005/8/layout/hierarchy3"/>
    <dgm:cxn modelId="{E67ADFC8-D717-44B1-BA48-54F6AFC79DF3}" type="presParOf" srcId="{0A1B84E7-22C1-4D09-8FAA-42207C4D6F01}" destId="{CDCA0D25-32CE-4C75-B320-5176E6C211CD}" srcOrd="1" destOrd="0" presId="urn:microsoft.com/office/officeart/2005/8/layout/hierarchy3"/>
    <dgm:cxn modelId="{59EE2930-A94D-4924-B12D-B1EFE14DD6DC}" type="presParOf" srcId="{0A1B84E7-22C1-4D09-8FAA-42207C4D6F01}" destId="{E4E184A4-C951-49F4-BF54-E3A1680676B6}" srcOrd="2" destOrd="0" presId="urn:microsoft.com/office/officeart/2005/8/layout/hierarchy3"/>
    <dgm:cxn modelId="{E0B8C286-10B2-43FA-8C4F-CC170988A609}" type="presParOf" srcId="{0A1B84E7-22C1-4D09-8FAA-42207C4D6F01}" destId="{B83E7F32-32E4-4C81-ADF2-DCD4186ECDC4}" srcOrd="3" destOrd="0" presId="urn:microsoft.com/office/officeart/2005/8/layout/hierarchy3"/>
    <dgm:cxn modelId="{07B382B7-C4E6-49F1-B343-6A19A363128D}" type="presParOf" srcId="{0A1B84E7-22C1-4D09-8FAA-42207C4D6F01}" destId="{37B24D81-8F11-4B5E-95DD-0A64AA0E7224}" srcOrd="4" destOrd="0" presId="urn:microsoft.com/office/officeart/2005/8/layout/hierarchy3"/>
    <dgm:cxn modelId="{D4EE8786-ACE3-4CAD-B166-AB4551B36F2F}" type="presParOf" srcId="{0A1B84E7-22C1-4D09-8FAA-42207C4D6F01}" destId="{933456EE-7AC4-4D6D-9AC2-60D0DC3BB234}" srcOrd="5" destOrd="0" presId="urn:microsoft.com/office/officeart/2005/8/layout/hierarchy3"/>
    <dgm:cxn modelId="{8EEF1CFE-B0A6-4089-A82D-BEC2785F8439}" type="presParOf" srcId="{F6478861-9692-4F58-85B9-453C424F8066}" destId="{70592137-D656-4499-BE1F-2929A1ED23C4}" srcOrd="2" destOrd="0" presId="urn:microsoft.com/office/officeart/2005/8/layout/hierarchy3"/>
    <dgm:cxn modelId="{DC77444B-3420-4EE1-B2F6-DF23B0A5E7C4}" type="presParOf" srcId="{70592137-D656-4499-BE1F-2929A1ED23C4}" destId="{A1DAF631-5353-43D6-8314-90FF896C8530}" srcOrd="0" destOrd="0" presId="urn:microsoft.com/office/officeart/2005/8/layout/hierarchy3"/>
    <dgm:cxn modelId="{6ED0658A-3895-4115-B2C9-FCD051021FCD}" type="presParOf" srcId="{A1DAF631-5353-43D6-8314-90FF896C8530}" destId="{5C5DC175-802B-4922-8A31-1E145BF9B4A9}" srcOrd="0" destOrd="0" presId="urn:microsoft.com/office/officeart/2005/8/layout/hierarchy3"/>
    <dgm:cxn modelId="{A914EBDF-B4A0-42C2-8FC3-57638244F55C}" type="presParOf" srcId="{A1DAF631-5353-43D6-8314-90FF896C8530}" destId="{C40AC9D1-ADBF-44F0-8A39-8BE5141BC993}" srcOrd="1" destOrd="0" presId="urn:microsoft.com/office/officeart/2005/8/layout/hierarchy3"/>
    <dgm:cxn modelId="{97A50A63-1504-46A2-9E9D-B9FD6AC866A7}" type="presParOf" srcId="{70592137-D656-4499-BE1F-2929A1ED23C4}" destId="{9289429C-F466-4D1F-A672-59E850B0255E}" srcOrd="1" destOrd="0" presId="urn:microsoft.com/office/officeart/2005/8/layout/hierarchy3"/>
    <dgm:cxn modelId="{97DD6CA7-3DB2-44B0-A573-A4417CCEAA30}" type="presParOf" srcId="{9289429C-F466-4D1F-A672-59E850B0255E}" destId="{73AA25E5-05BE-4B26-9D0D-F3354ED73497}" srcOrd="0" destOrd="0" presId="urn:microsoft.com/office/officeart/2005/8/layout/hierarchy3"/>
    <dgm:cxn modelId="{854B89A5-CB2D-4197-AFC6-30DB5185961E}" type="presParOf" srcId="{9289429C-F466-4D1F-A672-59E850B0255E}" destId="{75605BE4-B71E-4154-B896-644045BC4CA2}" srcOrd="1" destOrd="0" presId="urn:microsoft.com/office/officeart/2005/8/layout/hierarchy3"/>
    <dgm:cxn modelId="{84034AC4-2683-45D8-9B5B-9938B2FC2D91}" type="presParOf" srcId="{9289429C-F466-4D1F-A672-59E850B0255E}" destId="{6116E226-CBCC-4B49-B443-9F3E7C3C9EE9}" srcOrd="2" destOrd="0" presId="urn:microsoft.com/office/officeart/2005/8/layout/hierarchy3"/>
    <dgm:cxn modelId="{C055796F-CF9F-4954-8A3F-738DEF8E7883}" type="presParOf" srcId="{9289429C-F466-4D1F-A672-59E850B0255E}" destId="{1A3D6FFA-B41F-4522-B4F7-15C7CD0EFB33}" srcOrd="3" destOrd="0" presId="urn:microsoft.com/office/officeart/2005/8/layout/hierarchy3"/>
    <dgm:cxn modelId="{20DF7B91-5222-4229-8F45-2BE63525FFA4}" type="presParOf" srcId="{9289429C-F466-4D1F-A672-59E850B0255E}" destId="{07A45C6A-63B5-42B3-B9CC-7FFD2E5B3118}" srcOrd="4" destOrd="0" presId="urn:microsoft.com/office/officeart/2005/8/layout/hierarchy3"/>
    <dgm:cxn modelId="{9125CC28-6A91-472A-8911-EB0521377949}" type="presParOf" srcId="{9289429C-F466-4D1F-A672-59E850B0255E}" destId="{B31C790E-6FA0-4831-A813-15038F8009BC}" srcOrd="5" destOrd="0" presId="urn:microsoft.com/office/officeart/2005/8/layout/hierarchy3"/>
    <dgm:cxn modelId="{0912B5E0-7632-4EE1-BB55-36FF051F62CD}" type="presParOf" srcId="{F6478861-9692-4F58-85B9-453C424F8066}" destId="{B07F57B5-1511-4685-9497-F439935878AC}" srcOrd="3" destOrd="0" presId="urn:microsoft.com/office/officeart/2005/8/layout/hierarchy3"/>
    <dgm:cxn modelId="{3C69B2E5-7758-4A83-9971-85153A1D550D}" type="presParOf" srcId="{B07F57B5-1511-4685-9497-F439935878AC}" destId="{8C68E8CB-3CF7-429F-BC57-A6E55CDA2F2B}" srcOrd="0" destOrd="0" presId="urn:microsoft.com/office/officeart/2005/8/layout/hierarchy3"/>
    <dgm:cxn modelId="{9BEA0FD1-A379-41E7-BA2C-13431F91D1C6}" type="presParOf" srcId="{8C68E8CB-3CF7-429F-BC57-A6E55CDA2F2B}" destId="{351F2F36-D6AD-4230-A606-DBD8DAB5180E}" srcOrd="0" destOrd="0" presId="urn:microsoft.com/office/officeart/2005/8/layout/hierarchy3"/>
    <dgm:cxn modelId="{37DFC5C8-2C58-4E4E-8D7B-8210E85FEA3A}" type="presParOf" srcId="{8C68E8CB-3CF7-429F-BC57-A6E55CDA2F2B}" destId="{8B1D4946-E09C-4C02-8CC0-045BA55F6D25}" srcOrd="1" destOrd="0" presId="urn:microsoft.com/office/officeart/2005/8/layout/hierarchy3"/>
    <dgm:cxn modelId="{8E419D07-25B0-4275-BBAF-3D2976100EB0}" type="presParOf" srcId="{B07F57B5-1511-4685-9497-F439935878AC}" destId="{0CD66FD2-CE47-4094-AA09-8A7F6EC2031E}" srcOrd="1" destOrd="0" presId="urn:microsoft.com/office/officeart/2005/8/layout/hierarchy3"/>
    <dgm:cxn modelId="{9F128046-0966-4848-8B34-49F63E00C740}" type="presParOf" srcId="{0CD66FD2-CE47-4094-AA09-8A7F6EC2031E}" destId="{B52175B0-4C4E-450D-98F5-43EFE59DE68B}" srcOrd="0" destOrd="0" presId="urn:microsoft.com/office/officeart/2005/8/layout/hierarchy3"/>
    <dgm:cxn modelId="{A0C93F07-D012-40F7-912D-0D82D8FDAD97}" type="presParOf" srcId="{0CD66FD2-CE47-4094-AA09-8A7F6EC2031E}" destId="{E995D1FB-5D97-4318-A9D4-345FA08F939A}" srcOrd="1" destOrd="0" presId="urn:microsoft.com/office/officeart/2005/8/layout/hierarchy3"/>
    <dgm:cxn modelId="{2C7A92C4-2A25-4257-9EB4-81A95C59D85F}" type="presParOf" srcId="{0CD66FD2-CE47-4094-AA09-8A7F6EC2031E}" destId="{F58270A1-1C4D-4810-9FC0-3584BCC723C3}" srcOrd="2" destOrd="0" presId="urn:microsoft.com/office/officeart/2005/8/layout/hierarchy3"/>
    <dgm:cxn modelId="{F7B384C8-CF4E-43E9-BE80-522232667BF9}" type="presParOf" srcId="{0CD66FD2-CE47-4094-AA09-8A7F6EC2031E}" destId="{63028D3A-AA0F-4E6F-B6FB-C8E95150E37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0.2014</cdr:x>
      <cdr:y>0.63075</cdr:y>
    </cdr:from>
    <cdr:to>
      <cdr:x>0.39217</cdr:x>
      <cdr:y>0.70021</cdr:y>
    </cdr:to>
    <cdr:sp macro="" textlink="">
      <cdr:nvSpPr>
        <cdr:cNvPr id="2" name="TextBox 1"/>
        <cdr:cNvSpPr txBox="1"/>
      </cdr:nvSpPr>
      <cdr:spPr>
        <a:xfrm xmlns:a="http://schemas.openxmlformats.org/drawingml/2006/main">
          <a:off x="1850232" y="2940844"/>
          <a:ext cx="1752600" cy="323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ysClr val="windowText" lastClr="000000"/>
              </a:solidFill>
            </a:rPr>
            <a:t>Start </a:t>
          </a:r>
          <a:r>
            <a:rPr lang="en-US" sz="1400" b="1" dirty="0" smtClean="0">
              <a:solidFill>
                <a:sysClr val="windowText" lastClr="000000"/>
              </a:solidFill>
            </a:rPr>
            <a:t>Sponge DAVS(2)</a:t>
          </a:r>
          <a:endParaRPr lang="en-US" sz="1400" b="1" dirty="0">
            <a:solidFill>
              <a:sysClr val="windowText" lastClr="000000"/>
            </a:solidFill>
          </a:endParaRPr>
        </a:p>
      </cdr:txBody>
    </cdr:sp>
  </cdr:relSizeAnchor>
  <cdr:relSizeAnchor xmlns:cdr="http://schemas.openxmlformats.org/drawingml/2006/chartDrawing">
    <cdr:from>
      <cdr:x>0.45853</cdr:x>
      <cdr:y>0.76149</cdr:y>
    </cdr:from>
    <cdr:to>
      <cdr:x>0.66184</cdr:x>
      <cdr:y>0.83095</cdr:y>
    </cdr:to>
    <cdr:sp macro="" textlink="">
      <cdr:nvSpPr>
        <cdr:cNvPr id="3" name="TextBox 2"/>
        <cdr:cNvSpPr txBox="1"/>
      </cdr:nvSpPr>
      <cdr:spPr>
        <a:xfrm xmlns:a="http://schemas.openxmlformats.org/drawingml/2006/main">
          <a:off x="4212432" y="3550444"/>
          <a:ext cx="1867793" cy="323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ysClr val="windowText" lastClr="000000"/>
              </a:solidFill>
            </a:rPr>
            <a:t>Add Close Cluster Check</a:t>
          </a:r>
        </a:p>
      </cdr:txBody>
    </cdr:sp>
  </cdr:relSizeAnchor>
  <cdr:relSizeAnchor xmlns:cdr="http://schemas.openxmlformats.org/drawingml/2006/chartDrawing">
    <cdr:from>
      <cdr:x>0.63271</cdr:x>
      <cdr:y>0.66343</cdr:y>
    </cdr:from>
    <cdr:to>
      <cdr:x>0.86942</cdr:x>
      <cdr:y>0.73289</cdr:y>
    </cdr:to>
    <cdr:sp macro="" textlink="">
      <cdr:nvSpPr>
        <cdr:cNvPr id="4" name="TextBox 3"/>
        <cdr:cNvSpPr txBox="1"/>
      </cdr:nvSpPr>
      <cdr:spPr>
        <a:xfrm xmlns:a="http://schemas.openxmlformats.org/drawingml/2006/main">
          <a:off x="5812632" y="3093244"/>
          <a:ext cx="2174615" cy="323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smtClean="0">
              <a:solidFill>
                <a:sysClr val="windowText" lastClr="000000"/>
              </a:solidFill>
            </a:rPr>
            <a:t>Sponge Reaches final value</a:t>
          </a:r>
          <a:endParaRPr lang="en-US" sz="1400" b="1" dirty="0">
            <a:solidFill>
              <a:sysClr val="windowText" lastClr="000000"/>
            </a:solidFill>
          </a:endParaRPr>
        </a:p>
      </cdr:txBody>
    </cdr:sp>
  </cdr:relSizeAnchor>
  <cdr:relSizeAnchor xmlns:cdr="http://schemas.openxmlformats.org/drawingml/2006/chartDrawing">
    <cdr:from>
      <cdr:x>0.49171</cdr:x>
      <cdr:y>0.66343</cdr:y>
    </cdr:from>
    <cdr:to>
      <cdr:x>0.50829</cdr:x>
      <cdr:y>0.76149</cdr:y>
    </cdr:to>
    <cdr:cxnSp macro="">
      <cdr:nvCxnSpPr>
        <cdr:cNvPr id="6" name="Straight Arrow Connector 5"/>
        <cdr:cNvCxnSpPr/>
      </cdr:nvCxnSpPr>
      <cdr:spPr>
        <a:xfrm xmlns:a="http://schemas.openxmlformats.org/drawingml/2006/main" flipV="1">
          <a:off x="4517232" y="3093244"/>
          <a:ext cx="152400" cy="45720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0.48341</cdr:x>
      <cdr:y>0.58172</cdr:y>
    </cdr:from>
    <cdr:to>
      <cdr:x>0.50829</cdr:x>
      <cdr:y>0.76149</cdr:y>
    </cdr:to>
    <cdr:cxnSp macro="">
      <cdr:nvCxnSpPr>
        <cdr:cNvPr id="8" name="Straight Arrow Connector 7"/>
        <cdr:cNvCxnSpPr/>
      </cdr:nvCxnSpPr>
      <cdr:spPr>
        <a:xfrm xmlns:a="http://schemas.openxmlformats.org/drawingml/2006/main" flipV="1">
          <a:off x="4441032" y="2712244"/>
          <a:ext cx="228600" cy="83820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0.40047</cdr:x>
      <cdr:y>0.66343</cdr:y>
    </cdr:from>
    <cdr:to>
      <cdr:x>0.45023</cdr:x>
      <cdr:y>0.66343</cdr:y>
    </cdr:to>
    <cdr:cxnSp macro="">
      <cdr:nvCxnSpPr>
        <cdr:cNvPr id="10" name="Straight Arrow Connector 9"/>
        <cdr:cNvCxnSpPr/>
      </cdr:nvCxnSpPr>
      <cdr:spPr>
        <a:xfrm xmlns:a="http://schemas.openxmlformats.org/drawingml/2006/main">
          <a:off x="3679032" y="3093244"/>
          <a:ext cx="457200" cy="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0.57465</cdr:x>
      <cdr:y>0.63075</cdr:y>
    </cdr:from>
    <cdr:to>
      <cdr:x>0.6493</cdr:x>
      <cdr:y>0.66343</cdr:y>
    </cdr:to>
    <cdr:cxnSp macro="">
      <cdr:nvCxnSpPr>
        <cdr:cNvPr id="13" name="Straight Arrow Connector 12"/>
        <cdr:cNvCxnSpPr/>
      </cdr:nvCxnSpPr>
      <cdr:spPr>
        <a:xfrm xmlns:a="http://schemas.openxmlformats.org/drawingml/2006/main" flipH="1" flipV="1">
          <a:off x="5279232" y="2940844"/>
          <a:ext cx="685800" cy="15240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0.75058</cdr:x>
      <cdr:y>0.79194</cdr:y>
    </cdr:from>
    <cdr:to>
      <cdr:x>0.89468</cdr:x>
      <cdr:y>1</cdr:y>
    </cdr:to>
    <cdr:sp macro="" textlink="">
      <cdr:nvSpPr>
        <cdr:cNvPr id="2" name="TextBox 1"/>
        <cdr:cNvSpPr txBox="1"/>
      </cdr:nvSpPr>
      <cdr:spPr>
        <a:xfrm xmlns:a="http://schemas.openxmlformats.org/drawingml/2006/main">
          <a:off x="4762970" y="348048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C38FE-F884-4E17-A83D-543C466F79A5}" type="datetimeFigureOut">
              <a:rPr lang="en-US" smtClean="0"/>
              <a:t>8/25/2014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C080E-B00D-4181-91FC-08D9D4473EED}" type="slidenum">
              <a:rPr lang="en-US" smtClean="0"/>
              <a:t>‹#›</a:t>
            </a:fld>
            <a:endParaRPr lang="en-US"/>
          </a:p>
        </p:txBody>
      </p:sp>
    </p:spTree>
    <p:extLst>
      <p:ext uri="{BB962C8B-B14F-4D97-AF65-F5344CB8AC3E}">
        <p14:creationId xmlns:p14="http://schemas.microsoft.com/office/powerpoint/2010/main" val="139834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9841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41</a:t>
            </a:fld>
            <a:endParaRPr lang="en-US"/>
          </a:p>
        </p:txBody>
      </p:sp>
    </p:spTree>
    <p:extLst>
      <p:ext uri="{BB962C8B-B14F-4D97-AF65-F5344CB8AC3E}">
        <p14:creationId xmlns:p14="http://schemas.microsoft.com/office/powerpoint/2010/main" val="1804471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43</a:t>
            </a:fld>
            <a:endParaRPr lang="en-US"/>
          </a:p>
        </p:txBody>
      </p:sp>
    </p:spTree>
    <p:extLst>
      <p:ext uri="{BB962C8B-B14F-4D97-AF65-F5344CB8AC3E}">
        <p14:creationId xmlns:p14="http://schemas.microsoft.com/office/powerpoint/2010/main" val="3387137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45</a:t>
            </a:fld>
            <a:endParaRPr lang="en-US"/>
          </a:p>
        </p:txBody>
      </p:sp>
    </p:spTree>
    <p:extLst>
      <p:ext uri="{BB962C8B-B14F-4D97-AF65-F5344CB8AC3E}">
        <p14:creationId xmlns:p14="http://schemas.microsoft.com/office/powerpoint/2010/main" val="1156298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46</a:t>
            </a:fld>
            <a:endParaRPr lang="en-US"/>
          </a:p>
        </p:txBody>
      </p:sp>
    </p:spTree>
    <p:extLst>
      <p:ext uri="{BB962C8B-B14F-4D97-AF65-F5344CB8AC3E}">
        <p14:creationId xmlns:p14="http://schemas.microsoft.com/office/powerpoint/2010/main" val="1697702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47</a:t>
            </a:fld>
            <a:endParaRPr lang="en-US"/>
          </a:p>
        </p:txBody>
      </p:sp>
    </p:spTree>
    <p:extLst>
      <p:ext uri="{BB962C8B-B14F-4D97-AF65-F5344CB8AC3E}">
        <p14:creationId xmlns:p14="http://schemas.microsoft.com/office/powerpoint/2010/main" val="2854673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48</a:t>
            </a:fld>
            <a:endParaRPr lang="en-US"/>
          </a:p>
        </p:txBody>
      </p:sp>
    </p:spTree>
    <p:extLst>
      <p:ext uri="{BB962C8B-B14F-4D97-AF65-F5344CB8AC3E}">
        <p14:creationId xmlns:p14="http://schemas.microsoft.com/office/powerpoint/2010/main" val="62652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49</a:t>
            </a:fld>
            <a:endParaRPr lang="en-US"/>
          </a:p>
        </p:txBody>
      </p:sp>
    </p:spTree>
    <p:extLst>
      <p:ext uri="{BB962C8B-B14F-4D97-AF65-F5344CB8AC3E}">
        <p14:creationId xmlns:p14="http://schemas.microsoft.com/office/powerpoint/2010/main" val="2418359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50</a:t>
            </a:fld>
            <a:endParaRPr lang="en-US"/>
          </a:p>
        </p:txBody>
      </p:sp>
    </p:spTree>
    <p:extLst>
      <p:ext uri="{BB962C8B-B14F-4D97-AF65-F5344CB8AC3E}">
        <p14:creationId xmlns:p14="http://schemas.microsoft.com/office/powerpoint/2010/main" val="4092429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51</a:t>
            </a:fld>
            <a:endParaRPr lang="en-US"/>
          </a:p>
        </p:txBody>
      </p:sp>
    </p:spTree>
    <p:extLst>
      <p:ext uri="{BB962C8B-B14F-4D97-AF65-F5344CB8AC3E}">
        <p14:creationId xmlns:p14="http://schemas.microsoft.com/office/powerpoint/2010/main" val="3048497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52</a:t>
            </a:fld>
            <a:endParaRPr lang="en-US"/>
          </a:p>
        </p:txBody>
      </p:sp>
    </p:spTree>
    <p:extLst>
      <p:ext uri="{BB962C8B-B14F-4D97-AF65-F5344CB8AC3E}">
        <p14:creationId xmlns:p14="http://schemas.microsoft.com/office/powerpoint/2010/main" val="2955751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Big Data </a:t>
            </a:r>
            <a:r>
              <a:rPr lang="en-US" dirty="0" smtClean="0"/>
              <a:t>refers to digital data volume, velocity and/or variety whose</a:t>
            </a:r>
            <a:r>
              <a:rPr lang="en-US" baseline="0" dirty="0" smtClean="0"/>
              <a:t> </a:t>
            </a:r>
            <a:r>
              <a:rPr lang="en-US" dirty="0" smtClean="0"/>
              <a:t>management requires scalability across coupled horizontal resources</a:t>
            </a:r>
          </a:p>
          <a:p>
            <a:r>
              <a:rPr lang="en-US" b="1" dirty="0" smtClean="0"/>
              <a:t>Data Science </a:t>
            </a:r>
            <a:r>
              <a:rPr lang="en-US" dirty="0" smtClean="0"/>
              <a:t>is the extraction of actionable knowledge directly from data through a process of discovery, hypothesis, and analytical hypothesis analysis.</a:t>
            </a:r>
          </a:p>
          <a:p>
            <a:r>
              <a:rPr lang="en-US" dirty="0" smtClean="0"/>
              <a:t>A </a:t>
            </a:r>
            <a:r>
              <a:rPr lang="en-US" b="1" dirty="0" smtClean="0"/>
              <a:t>Data Scientist </a:t>
            </a:r>
            <a:r>
              <a:rPr lang="en-US" dirty="0" smtClean="0"/>
              <a:t>is a practitioner who has sufficient knowledge of the overlapping regimes of expertise in business needs, domain knowledge, analytical skills and programming expertise to manage the end-to-end scientific method process through each stage in the big data lifecycle.</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35090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61</a:t>
            </a:fld>
            <a:endParaRPr lang="en-US"/>
          </a:p>
        </p:txBody>
      </p:sp>
    </p:spTree>
    <p:extLst>
      <p:ext uri="{BB962C8B-B14F-4D97-AF65-F5344CB8AC3E}">
        <p14:creationId xmlns:p14="http://schemas.microsoft.com/office/powerpoint/2010/main" val="64087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80</a:t>
            </a:fld>
            <a:endParaRPr lang="en-US"/>
          </a:p>
        </p:txBody>
      </p:sp>
    </p:spTree>
    <p:extLst>
      <p:ext uri="{BB962C8B-B14F-4D97-AF65-F5344CB8AC3E}">
        <p14:creationId xmlns:p14="http://schemas.microsoft.com/office/powerpoint/2010/main" val="297873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13</a:t>
            </a:fld>
            <a:endParaRPr lang="en-US"/>
          </a:p>
        </p:txBody>
      </p:sp>
    </p:spTree>
    <p:extLst>
      <p:ext uri="{BB962C8B-B14F-4D97-AF65-F5344CB8AC3E}">
        <p14:creationId xmlns:p14="http://schemas.microsoft.com/office/powerpoint/2010/main" val="359631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17</a:t>
            </a:fld>
            <a:endParaRPr lang="en-US"/>
          </a:p>
        </p:txBody>
      </p:sp>
    </p:spTree>
    <p:extLst>
      <p:ext uri="{BB962C8B-B14F-4D97-AF65-F5344CB8AC3E}">
        <p14:creationId xmlns:p14="http://schemas.microsoft.com/office/powerpoint/2010/main" val="4274863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18</a:t>
            </a:fld>
            <a:endParaRPr lang="en-US"/>
          </a:p>
        </p:txBody>
      </p:sp>
    </p:spTree>
    <p:extLst>
      <p:ext uri="{BB962C8B-B14F-4D97-AF65-F5344CB8AC3E}">
        <p14:creationId xmlns:p14="http://schemas.microsoft.com/office/powerpoint/2010/main" val="377778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34</a:t>
            </a:fld>
            <a:endParaRPr lang="en-US"/>
          </a:p>
        </p:txBody>
      </p:sp>
    </p:spTree>
    <p:extLst>
      <p:ext uri="{BB962C8B-B14F-4D97-AF65-F5344CB8AC3E}">
        <p14:creationId xmlns:p14="http://schemas.microsoft.com/office/powerpoint/2010/main" val="3879371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35</a:t>
            </a:fld>
            <a:endParaRPr lang="en-US"/>
          </a:p>
        </p:txBody>
      </p:sp>
    </p:spTree>
    <p:extLst>
      <p:ext uri="{BB962C8B-B14F-4D97-AF65-F5344CB8AC3E}">
        <p14:creationId xmlns:p14="http://schemas.microsoft.com/office/powerpoint/2010/main" val="311291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38</a:t>
            </a:fld>
            <a:endParaRPr lang="en-US"/>
          </a:p>
        </p:txBody>
      </p:sp>
    </p:spTree>
    <p:extLst>
      <p:ext uri="{BB962C8B-B14F-4D97-AF65-F5344CB8AC3E}">
        <p14:creationId xmlns:p14="http://schemas.microsoft.com/office/powerpoint/2010/main" val="4107926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39</a:t>
            </a:fld>
            <a:endParaRPr lang="en-US"/>
          </a:p>
        </p:txBody>
      </p:sp>
    </p:spTree>
    <p:extLst>
      <p:ext uri="{BB962C8B-B14F-4D97-AF65-F5344CB8AC3E}">
        <p14:creationId xmlns:p14="http://schemas.microsoft.com/office/powerpoint/2010/main" val="1528449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1354368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57926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37615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4755311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21821064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2838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806593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516520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10737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70813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8/25/2014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290927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408E24-CD6D-F245-BA50-44436EA38975}"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24620931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8/25/2014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53147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5654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609090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426443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13779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8485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8/25/2014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54287468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8/25/2014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17778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0021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66383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08E24-CD6D-F245-BA50-44436EA38975}"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993897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564193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96887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4761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8/25/2014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9262811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8/25/2014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26142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81206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746445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749808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2336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3950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408E24-CD6D-F245-BA50-44436EA38975}" type="datetimeFigureOut">
              <a:rPr lang="en-US" smtClean="0"/>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290786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8/25/2014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0735270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8/25/2014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61698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9636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11006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208907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8836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15763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E91A8F5D-09CF-4B12-BCB2-FCB998BDD8B8}" type="datetimeFigureOut">
              <a:rPr lang="en-US" smtClean="0">
                <a:solidFill>
                  <a:prstClr val="black">
                    <a:tint val="75000"/>
                  </a:prstClr>
                </a:solidFill>
              </a:rPr>
              <a:pPr defTabSz="914400"/>
              <a:t>8/25/2014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16339C3C-0F6E-4C9D-9BD6-33619630703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31687101"/>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EF3C2F90-AF55-4721-B57A-3E9E907EFA96}" type="datetimeFigureOut">
              <a:rPr lang="en-US" smtClean="0">
                <a:solidFill>
                  <a:prstClr val="black">
                    <a:tint val="75000"/>
                  </a:prstClr>
                </a:solidFill>
              </a:rPr>
              <a:pPr defTabSz="914400"/>
              <a:t>8/25/2014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277CC54B-F56B-44F2-8EAB-AB16C6971E6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9267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0904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408E24-CD6D-F245-BA50-44436EA38975}" type="datetimeFigureOut">
              <a:rPr lang="en-US" smtClean="0"/>
              <a:t>8/25/2014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653401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53430873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508627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solidFill>
                  <a:schemeClr val="tx1"/>
                </a:solidFill>
                <a:latin typeface="Franklin Gothic Medium" pitchFamily="34" charset="0"/>
              </a:defRPr>
            </a:lvl1pPr>
            <a:lvl2pPr>
              <a:defRPr sz="2000">
                <a:solidFill>
                  <a:schemeClr val="tx1"/>
                </a:solidFill>
                <a:latin typeface="Franklin Gothic Medium" pitchFamily="34" charset="0"/>
              </a:defRPr>
            </a:lvl2pPr>
            <a:lvl3pPr>
              <a:defRPr sz="1800">
                <a:solidFill>
                  <a:schemeClr val="tx1"/>
                </a:solidFill>
                <a:latin typeface="Franklin Gothic Medium" pitchFamily="34" charset="0"/>
              </a:defRPr>
            </a:lvl3pPr>
            <a:lvl4pPr>
              <a:buClr>
                <a:schemeClr val="bg1">
                  <a:lumMod val="75000"/>
                </a:schemeClr>
              </a:buClr>
              <a:defRPr sz="1600">
                <a:solidFill>
                  <a:schemeClr val="tx1"/>
                </a:solidFill>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38458" y="6343818"/>
            <a:ext cx="533400" cy="154953"/>
          </a:xfrm>
          <a:prstGeom prst="rect">
            <a:avLst/>
          </a:prstGeom>
        </p:spPr>
        <p:txBody>
          <a:bodyPr/>
          <a:lstStyle>
            <a:lvl1pPr>
              <a:defRPr b="0">
                <a:solidFill>
                  <a:schemeClr val="tx1"/>
                </a:solidFill>
                <a:latin typeface="Franklin Gothic Medium" pitchFamily="34" charset="0"/>
              </a:defRPr>
            </a:lvl1pPr>
          </a:lstStyle>
          <a:p>
            <a:pPr defTabSz="914400"/>
            <a:fld id="{F5B7371F-B25E-42BE-91F9-DCD17E1CF49D}" type="slidenum">
              <a:rPr lang="en-US" smtClean="0">
                <a:solidFill>
                  <a:prstClr val="black"/>
                </a:solidFill>
              </a:rPr>
              <a:pPr defTabSz="914400"/>
              <a:t>‹#›</a:t>
            </a:fld>
            <a:endParaRPr lang="en-US" dirty="0">
              <a:solidFill>
                <a:prstClr val="black"/>
              </a:solidFill>
            </a:endParaRPr>
          </a:p>
        </p:txBody>
      </p:sp>
      <p:sp>
        <p:nvSpPr>
          <p:cNvPr id="7" name="Rectangle 6"/>
          <p:cNvSpPr/>
          <p:nvPr userDrawn="1"/>
        </p:nvSpPr>
        <p:spPr>
          <a:xfrm>
            <a:off x="0" y="1301142"/>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46715541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3" y="6291943"/>
            <a:ext cx="569686"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31472247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18508968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426714397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8311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24322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32703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69769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408E24-CD6D-F245-BA50-44436EA38975}" type="datetimeFigureOut">
              <a:rPr lang="en-US" smtClean="0"/>
              <a:t>8/25/2014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2008716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607209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solidFill>
                  <a:schemeClr val="tx1"/>
                </a:solidFill>
                <a:latin typeface="Franklin Gothic Medium" pitchFamily="34" charset="0"/>
              </a:defRPr>
            </a:lvl1pPr>
            <a:lvl2pPr>
              <a:defRPr sz="2000">
                <a:solidFill>
                  <a:schemeClr val="tx1"/>
                </a:solidFill>
                <a:latin typeface="Franklin Gothic Medium" pitchFamily="34" charset="0"/>
              </a:defRPr>
            </a:lvl2pPr>
            <a:lvl3pPr>
              <a:defRPr sz="1800">
                <a:solidFill>
                  <a:schemeClr val="tx1"/>
                </a:solidFill>
                <a:latin typeface="Franklin Gothic Medium" pitchFamily="34" charset="0"/>
              </a:defRPr>
            </a:lvl3pPr>
            <a:lvl4pPr>
              <a:buClr>
                <a:schemeClr val="bg1">
                  <a:lumMod val="75000"/>
                </a:schemeClr>
              </a:buClr>
              <a:defRPr sz="1600">
                <a:solidFill>
                  <a:schemeClr val="tx1"/>
                </a:solidFill>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38458" y="6343818"/>
            <a:ext cx="533400" cy="154953"/>
          </a:xfrm>
          <a:prstGeom prst="rect">
            <a:avLst/>
          </a:prstGeom>
        </p:spPr>
        <p:txBody>
          <a:bodyPr/>
          <a:lstStyle>
            <a:lvl1pPr>
              <a:defRPr b="0">
                <a:solidFill>
                  <a:schemeClr val="tx1"/>
                </a:solidFill>
                <a:latin typeface="Franklin Gothic Medium" pitchFamily="34" charset="0"/>
              </a:defRPr>
            </a:lvl1pPr>
          </a:lstStyle>
          <a:p>
            <a:pPr defTabSz="914400"/>
            <a:fld id="{F5B7371F-B25E-42BE-91F9-DCD17E1CF49D}" type="slidenum">
              <a:rPr lang="en-US" smtClean="0">
                <a:solidFill>
                  <a:prstClr val="black"/>
                </a:solidFill>
              </a:rPr>
              <a:pPr defTabSz="914400"/>
              <a:t>‹#›</a:t>
            </a:fld>
            <a:endParaRPr lang="en-US" dirty="0">
              <a:solidFill>
                <a:prstClr val="black"/>
              </a:solidFill>
            </a:endParaRPr>
          </a:p>
        </p:txBody>
      </p:sp>
      <p:sp>
        <p:nvSpPr>
          <p:cNvPr id="7" name="Rectangle 6"/>
          <p:cNvSpPr/>
          <p:nvPr userDrawn="1"/>
        </p:nvSpPr>
        <p:spPr>
          <a:xfrm>
            <a:off x="0" y="1301142"/>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82292139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smtClean="0"/>
              <a:t>Click to edit Master title style</a:t>
            </a:r>
            <a:endParaRPr lang="en-US" dirty="0"/>
          </a:p>
        </p:txBody>
      </p:sp>
      <p:sp>
        <p:nvSpPr>
          <p:cNvPr id="4" name="Slide Number Placeholder 5"/>
          <p:cNvSpPr>
            <a:spLocks noGrp="1"/>
          </p:cNvSpPr>
          <p:nvPr>
            <p:ph type="sldNum" sz="quarter" idx="12"/>
          </p:nvPr>
        </p:nvSpPr>
        <p:spPr>
          <a:xfrm>
            <a:off x="8323943" y="6291943"/>
            <a:ext cx="569686"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26053160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pPr defTabSz="914400"/>
            <a:fld id="{C4B85148-DB98-4269-ACE6-2DF49F9918C9}"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69337967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38806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1044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08E24-CD6D-F245-BA50-44436EA38975}" type="datetimeFigureOut">
              <a:rPr lang="en-US" smtClean="0"/>
              <a:t>8/25/2014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08227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08E24-CD6D-F245-BA50-44436EA38975}" type="datetimeFigureOut">
              <a:rPr lang="en-US" smtClean="0"/>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56813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408E24-CD6D-F245-BA50-44436EA38975}" type="datetimeFigureOut">
              <a:rPr lang="en-US" smtClean="0"/>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38535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2.png"/><Relationship Id="rId5" Type="http://schemas.openxmlformats.org/officeDocument/2006/relationships/slideLayout" Target="../slideLayouts/slideLayout53.xml"/><Relationship Id="rId10" Type="http://schemas.openxmlformats.org/officeDocument/2006/relationships/theme" Target="../theme/theme7.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2.png"/><Relationship Id="rId4" Type="http://schemas.openxmlformats.org/officeDocument/2006/relationships/slideLayout" Target="../slideLayouts/slideLayout61.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08E24-CD6D-F245-BA50-44436EA38975}" type="datetimeFigureOut">
              <a:rPr lang="en-US" smtClean="0"/>
              <a:t>8/25/2014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B78FB-1415-9B4D-996E-11F146E2B0ED}" type="slidenum">
              <a:rPr lang="en-US" smtClean="0"/>
              <a:t>‹#›</a:t>
            </a:fld>
            <a:endParaRPr lang="en-US"/>
          </a:p>
        </p:txBody>
      </p:sp>
    </p:spTree>
    <p:extLst>
      <p:ext uri="{BB962C8B-B14F-4D97-AF65-F5344CB8AC3E}">
        <p14:creationId xmlns:p14="http://schemas.microsoft.com/office/powerpoint/2010/main" val="2323935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45"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30661562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420133487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39318502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168338876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247759701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11"/>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26577370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userDrawn="1"/>
        </p:nvSpPr>
        <p:spPr>
          <a:xfrm>
            <a:off x="287323" y="6302404"/>
            <a:ext cx="752129" cy="246221"/>
          </a:xfrm>
          <a:prstGeom prst="rect">
            <a:avLst/>
          </a:prstGeom>
          <a:noFill/>
        </p:spPr>
        <p:txBody>
          <a:bodyPr wrap="none" rtlCol="0">
            <a:spAutoFit/>
          </a:bodyPr>
          <a:lstStyle/>
          <a:p>
            <a:pPr defTabSz="914400"/>
            <a:r>
              <a:rPr lang="en-US" sz="1000" dirty="0" smtClean="0">
                <a:solidFill>
                  <a:prstClr val="black"/>
                </a:solidFill>
              </a:rPr>
              <a:t>12/26/13</a:t>
            </a:r>
            <a:endParaRPr lang="en-US" sz="1000" dirty="0">
              <a:solidFill>
                <a:prstClr val="black"/>
              </a:solidFill>
            </a:endParaRPr>
          </a:p>
        </p:txBody>
      </p:sp>
      <p:pic>
        <p:nvPicPr>
          <p:cNvPr id="6" name="Picture 5"/>
          <p:cNvPicPr>
            <a:picLocks noChangeAspect="1"/>
          </p:cNvPicPr>
          <p:nvPr userDrawn="1"/>
        </p:nvPicPr>
        <p:blipFill rotWithShape="1">
          <a:blip r:embed="rId10"/>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21866670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2" r:id="rId6"/>
    <p:sldLayoutId id="2147483743" r:id="rId7"/>
    <p:sldLayoutId id="2147483744" r:id="rId8"/>
  </p:sldLayoutIdLst>
  <p:timing>
    <p:tnLst>
      <p:par>
        <p:cTn id="1" dur="indefinite" restart="never" nodeType="tmRoot"/>
      </p:par>
    </p:tnLst>
  </p:timing>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wired.com/wired/issue/16-07"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customXml" Target="../../customXml/item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bigdatawg.nist.gov/usecases.ph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bigdatacoursespring2014.appspot.com/cours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bigdatacoursespring2014.appspot.com/preview"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customXml" Target="../../customXml/item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bigdatawg.nist.gov/V1_output_docs.php" TargetMode="External"/><Relationship Id="rId2" Type="http://schemas.openxmlformats.org/officeDocument/2006/relationships/hyperlink" Target="http://bigdatawg.nist.gov/usecases.php"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wired.com/wired/issue/16-07" TargetMode="External"/><Relationship Id="rId2" Type="http://schemas.openxmlformats.org/officeDocument/2006/relationships/hyperlink" Target="http://research.microsoft.com/en-us/collaboration/fourthparadigm/"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97869"/>
            <a:ext cx="9144000" cy="1470025"/>
          </a:xfrm>
        </p:spPr>
        <p:txBody>
          <a:bodyPr>
            <a:noAutofit/>
          </a:bodyPr>
          <a:lstStyle/>
          <a:p>
            <a:r>
              <a:rPr lang="en-US" sz="4800" b="1" dirty="0"/>
              <a:t>Big Data Applications </a:t>
            </a:r>
            <a:r>
              <a:rPr lang="en-US" sz="4800" b="1" dirty="0" smtClean="0"/>
              <a:t/>
            </a:r>
            <a:br>
              <a:rPr lang="en-US" sz="4800" b="1" dirty="0" smtClean="0"/>
            </a:br>
            <a:r>
              <a:rPr lang="en-US" sz="4800" b="1" dirty="0" smtClean="0"/>
              <a:t>and </a:t>
            </a:r>
            <a:r>
              <a:rPr lang="en-US" sz="4800" b="1" dirty="0"/>
              <a:t>their Software on </a:t>
            </a:r>
            <a:r>
              <a:rPr lang="en-US" sz="4800" b="1" dirty="0" smtClean="0"/>
              <a:t/>
            </a:r>
            <a:br>
              <a:rPr lang="en-US" sz="4800" b="1" dirty="0" smtClean="0"/>
            </a:br>
            <a:r>
              <a:rPr lang="en-US" sz="4800" b="1" dirty="0" smtClean="0"/>
              <a:t>Clouds </a:t>
            </a:r>
            <a:r>
              <a:rPr lang="en-US" sz="4800" b="1" dirty="0"/>
              <a:t>and Supercomputers</a:t>
            </a:r>
            <a:endParaRPr lang="en-US" sz="4800" dirty="0"/>
          </a:p>
        </p:txBody>
      </p:sp>
      <p:sp>
        <p:nvSpPr>
          <p:cNvPr id="3" name="Subtitle 2"/>
          <p:cNvSpPr>
            <a:spLocks noGrp="1"/>
          </p:cNvSpPr>
          <p:nvPr>
            <p:ph type="subTitle" idx="1"/>
          </p:nvPr>
        </p:nvSpPr>
        <p:spPr>
          <a:xfrm>
            <a:off x="0" y="2748010"/>
            <a:ext cx="9144000" cy="1316523"/>
          </a:xfrm>
        </p:spPr>
        <p:txBody>
          <a:bodyPr>
            <a:noAutofit/>
          </a:bodyPr>
          <a:lstStyle/>
          <a:p>
            <a:r>
              <a:rPr lang="en-US" sz="2400" b="1" dirty="0" smtClean="0">
                <a:solidFill>
                  <a:schemeClr val="tx1">
                    <a:lumMod val="75000"/>
                    <a:lumOff val="25000"/>
                  </a:schemeClr>
                </a:solidFill>
              </a:rPr>
              <a:t>Tsinghua University </a:t>
            </a:r>
          </a:p>
          <a:p>
            <a:r>
              <a:rPr lang="en-US" sz="2400" b="1" dirty="0" smtClean="0">
                <a:solidFill>
                  <a:schemeClr val="tx1">
                    <a:lumMod val="75000"/>
                    <a:lumOff val="25000"/>
                  </a:schemeClr>
                </a:solidFill>
              </a:rPr>
              <a:t>IV Chair Professor Presentation</a:t>
            </a:r>
            <a:endParaRPr lang="en-US" sz="2400" b="1" dirty="0">
              <a:solidFill>
                <a:schemeClr val="tx1">
                  <a:lumMod val="75000"/>
                  <a:lumOff val="25000"/>
                </a:schemeClr>
              </a:solidFill>
            </a:endParaRPr>
          </a:p>
          <a:p>
            <a:r>
              <a:rPr lang="en-US" sz="2400" b="1" dirty="0" smtClean="0">
                <a:solidFill>
                  <a:schemeClr val="tx1">
                    <a:lumMod val="75000"/>
                    <a:lumOff val="25000"/>
                  </a:schemeClr>
                </a:solidFill>
              </a:rPr>
              <a:t>August 25 2014</a:t>
            </a:r>
            <a:endParaRPr lang="it-IT" sz="2400" b="1" dirty="0">
              <a:solidFill>
                <a:schemeClr val="tx1">
                  <a:lumMod val="75000"/>
                  <a:lumOff val="25000"/>
                </a:schemeClr>
              </a:solidFill>
            </a:endParaRPr>
          </a:p>
        </p:txBody>
      </p:sp>
      <p:sp>
        <p:nvSpPr>
          <p:cNvPr id="5" name="Subtitle 2"/>
          <p:cNvSpPr txBox="1">
            <a:spLocks/>
          </p:cNvSpPr>
          <p:nvPr/>
        </p:nvSpPr>
        <p:spPr>
          <a:xfrm>
            <a:off x="223025" y="4186858"/>
            <a:ext cx="9144000" cy="2588653"/>
          </a:xfrm>
          <a:prstGeom prst="rect">
            <a:avLst/>
          </a:prstGeom>
        </p:spPr>
        <p:txBody>
          <a:bodyPr vert="horz" lIns="91440" tIns="45720" rIns="91440" bIns="45720" rtlCol="0">
            <a:normAutofit/>
          </a:bodyPr>
          <a:lstStyle/>
          <a:p>
            <a:pPr algn="ctr">
              <a:spcBef>
                <a:spcPct val="20000"/>
              </a:spcBef>
              <a:defRPr/>
            </a:pPr>
            <a:r>
              <a:rPr lang="en-US" sz="2400" b="1" dirty="0" smtClean="0">
                <a:solidFill>
                  <a:prstClr val="black"/>
                </a:solidFill>
                <a:cs typeface="Times New Roman" pitchFamily="18" charset="0"/>
              </a:rPr>
              <a:t>Geoffrey </a:t>
            </a:r>
            <a:r>
              <a:rPr lang="en-US" sz="2400" b="1" dirty="0">
                <a:solidFill>
                  <a:prstClr val="black"/>
                </a:solidFill>
                <a:cs typeface="Times New Roman" pitchFamily="18" charset="0"/>
              </a:rPr>
              <a:t>Fox </a:t>
            </a:r>
            <a:endParaRPr lang="en-US" sz="2400" b="1" dirty="0" smtClean="0">
              <a:solidFill>
                <a:prstClr val="black"/>
              </a:solidFill>
              <a:cs typeface="Times New Roman" pitchFamily="18" charset="0"/>
            </a:endParaRPr>
          </a:p>
          <a:p>
            <a:pPr algn="ctr">
              <a:spcBef>
                <a:spcPct val="20000"/>
              </a:spcBef>
              <a:buFont typeface="Arial" pitchFamily="34" charset="0"/>
              <a:buNone/>
              <a:defRPr/>
            </a:pPr>
            <a:r>
              <a:rPr lang="en-US" sz="2400" dirty="0" smtClean="0">
                <a:solidFill>
                  <a:prstClr val="black"/>
                </a:solidFill>
                <a:hlinkClick r:id="rId3"/>
              </a:rPr>
              <a:t>gcf@indiana.edu</a:t>
            </a:r>
            <a:r>
              <a:rPr lang="en-US" sz="2400" dirty="0" smtClean="0">
                <a:solidFill>
                  <a:prstClr val="black"/>
                </a:solidFill>
              </a:rPr>
              <a:t>            </a:t>
            </a:r>
          </a:p>
          <a:p>
            <a:pPr algn="ctr">
              <a:spcBef>
                <a:spcPct val="20000"/>
              </a:spcBef>
              <a:defRPr/>
            </a:pPr>
            <a:r>
              <a:rPr lang="en-US" sz="2400" dirty="0" smtClean="0">
                <a:solidFill>
                  <a:prstClr val="black"/>
                </a:solidFill>
              </a:rPr>
              <a:t> </a:t>
            </a:r>
            <a:r>
              <a:rPr lang="en-US" sz="2400" dirty="0" smtClean="0">
                <a:solidFill>
                  <a:prstClr val="black"/>
                </a:solidFill>
                <a:hlinkClick r:id="rId4"/>
              </a:rPr>
              <a:t>http://www.infomall.org</a:t>
            </a:r>
            <a:endParaRPr lang="en-US" sz="2000" dirty="0">
              <a:solidFill>
                <a:prstClr val="black"/>
              </a:solidFill>
            </a:endParaRPr>
          </a:p>
          <a:p>
            <a:pPr algn="ctr">
              <a:spcBef>
                <a:spcPct val="20000"/>
              </a:spcBef>
            </a:pPr>
            <a:r>
              <a:rPr lang="en-US" sz="2000" dirty="0" smtClean="0">
                <a:solidFill>
                  <a:prstClr val="black"/>
                </a:solidFill>
                <a:cs typeface="Times New Roman" pitchFamily="18" charset="0"/>
              </a:rPr>
              <a:t>School of Informatics and Computing</a:t>
            </a:r>
          </a:p>
          <a:p>
            <a:pPr algn="ctr">
              <a:spcBef>
                <a:spcPct val="20000"/>
              </a:spcBef>
            </a:pPr>
            <a:r>
              <a:rPr lang="en-US" sz="2000" dirty="0" smtClean="0">
                <a:solidFill>
                  <a:prstClr val="black"/>
                </a:solidFill>
                <a:cs typeface="Times New Roman" pitchFamily="18" charset="0"/>
              </a:rPr>
              <a:t>Digital Science Center</a:t>
            </a:r>
          </a:p>
          <a:p>
            <a:pPr algn="ctr">
              <a:spcBef>
                <a:spcPct val="20000"/>
              </a:spcBef>
            </a:pPr>
            <a:r>
              <a:rPr lang="en-US" sz="2000" dirty="0" smtClean="0">
                <a:solidFill>
                  <a:prstClr val="black"/>
                </a:solidFill>
                <a:cs typeface="Times New Roman" pitchFamily="18" charset="0"/>
              </a:rPr>
              <a:t>Indiana University Bloomington</a:t>
            </a:r>
            <a:endParaRPr lang="en-US" sz="2000" dirty="0" smtClean="0">
              <a:solidFill>
                <a:prstClr val="black"/>
              </a:solidFill>
            </a:endParaRPr>
          </a:p>
        </p:txBody>
      </p:sp>
    </p:spTree>
    <p:extLst>
      <p:ext uri="{BB962C8B-B14F-4D97-AF65-F5344CB8AC3E}">
        <p14:creationId xmlns:p14="http://schemas.microsoft.com/office/powerpoint/2010/main" val="3706902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ired.com/images/article/magazine/1607/1607_h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 y="13252"/>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67" y="19878"/>
            <a:ext cx="8517268" cy="400110"/>
          </a:xfrm>
          <a:prstGeom prst="rect">
            <a:avLst/>
          </a:prstGeom>
        </p:spPr>
        <p:txBody>
          <a:bodyPr wrap="none">
            <a:spAutoFit/>
          </a:bodyPr>
          <a:lstStyle/>
          <a:p>
            <a:r>
              <a:rPr lang="en-US" sz="2000" b="1" dirty="0">
                <a:solidFill>
                  <a:prstClr val="black"/>
                </a:solidFill>
                <a:hlinkClick r:id="rId3"/>
              </a:rPr>
              <a:t>http://</a:t>
            </a:r>
            <a:r>
              <a:rPr lang="en-US" sz="2000" b="1" dirty="0" smtClean="0">
                <a:solidFill>
                  <a:prstClr val="black"/>
                </a:solidFill>
                <a:hlinkClick r:id="rId3"/>
              </a:rPr>
              <a:t>www.wired.com/wired/issue/16-07</a:t>
            </a:r>
            <a:r>
              <a:rPr lang="en-US" sz="2000" b="1" dirty="0" smtClean="0">
                <a:solidFill>
                  <a:prstClr val="black"/>
                </a:solidFill>
              </a:rPr>
              <a:t>                                   September 2008</a:t>
            </a:r>
            <a:endParaRPr lang="en-US" sz="2000" b="1" dirty="0">
              <a:solidFill>
                <a:prstClr val="black"/>
              </a:solidFill>
            </a:endParaRPr>
          </a:p>
        </p:txBody>
      </p:sp>
    </p:spTree>
    <p:extLst>
      <p:ext uri="{BB962C8B-B14F-4D97-AF65-F5344CB8AC3E}">
        <p14:creationId xmlns:p14="http://schemas.microsoft.com/office/powerpoint/2010/main" val="3062959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101"/>
            <a:ext cx="9144000" cy="1143000"/>
          </a:xfrm>
        </p:spPr>
        <p:txBody>
          <a:bodyPr>
            <a:normAutofit fontScale="90000"/>
          </a:bodyPr>
          <a:lstStyle/>
          <a:p>
            <a:r>
              <a:rPr lang="en-US" b="1" dirty="0" smtClean="0"/>
              <a:t>Data Science at Indiana University</a:t>
            </a:r>
            <a:br>
              <a:rPr lang="en-US" b="1" dirty="0" smtClean="0"/>
            </a:br>
            <a:r>
              <a:rPr lang="en-US" sz="3600" b="1" dirty="0" smtClean="0"/>
              <a:t>online certificate and soon a Masters degree</a:t>
            </a:r>
            <a:endParaRPr lang="en-US" sz="3600" b="1" dirty="0"/>
          </a:p>
        </p:txBody>
      </p:sp>
      <p:grpSp>
        <p:nvGrpSpPr>
          <p:cNvPr id="6" name="Group 5"/>
          <p:cNvGrpSpPr/>
          <p:nvPr/>
        </p:nvGrpSpPr>
        <p:grpSpPr>
          <a:xfrm>
            <a:off x="0" y="1104899"/>
            <a:ext cx="9144000" cy="5753101"/>
            <a:chOff x="-123825" y="1104899"/>
            <a:chExt cx="9267825" cy="5753101"/>
          </a:xfrm>
        </p:grpSpPr>
        <p:pic>
          <p:nvPicPr>
            <p:cNvPr id="1026" name="Picture 2" descr="The old 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104899"/>
              <a:ext cx="9267825" cy="57531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05976" y="3456878"/>
              <a:ext cx="2732048" cy="1516566"/>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033024" y="4973444"/>
              <a:ext cx="1821366" cy="1289824"/>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9262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260"/>
          <a:stretch/>
        </p:blipFill>
        <p:spPr bwMode="auto">
          <a:xfrm>
            <a:off x="309571" y="23733"/>
            <a:ext cx="8834430" cy="449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3734"/>
            <a:ext cx="6233532" cy="609600"/>
          </a:xfrm>
        </p:spPr>
        <p:txBody>
          <a:bodyPr>
            <a:noAutofit/>
          </a:bodyPr>
          <a:lstStyle/>
          <a:p>
            <a:r>
              <a:rPr lang="en-US" sz="3200" b="1" dirty="0" smtClean="0"/>
              <a:t>McKinsey Institute on Big Data Jobs</a:t>
            </a:r>
            <a:endParaRPr lang="en-US" sz="3200" b="1" dirty="0"/>
          </a:p>
        </p:txBody>
      </p:sp>
      <p:sp>
        <p:nvSpPr>
          <p:cNvPr id="4" name="Content Placeholder 3"/>
          <p:cNvSpPr>
            <a:spLocks noGrp="1"/>
          </p:cNvSpPr>
          <p:nvPr>
            <p:ph idx="1"/>
          </p:nvPr>
        </p:nvSpPr>
        <p:spPr>
          <a:xfrm>
            <a:off x="0" y="4520579"/>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dirty="0" smtClean="0"/>
              <a:t>At IU, Informatics aimed 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12</a:t>
            </a:fld>
            <a:endParaRPr lang="en-US" dirty="0">
              <a:solidFill>
                <a:srgbClr val="000000"/>
              </a:solidFill>
            </a:endParaRPr>
          </a:p>
        </p:txBody>
      </p:sp>
      <p:sp>
        <p:nvSpPr>
          <p:cNvPr id="5" name="Rectangle 4"/>
          <p:cNvSpPr/>
          <p:nvPr/>
        </p:nvSpPr>
        <p:spPr>
          <a:xfrm>
            <a:off x="0" y="633334"/>
            <a:ext cx="6553200" cy="369332"/>
          </a:xfrm>
          <a:prstGeom prst="rect">
            <a:avLst/>
          </a:prstGeom>
        </p:spPr>
        <p:txBody>
          <a:bodyPr wrap="square">
            <a:spAutoFit/>
          </a:bodyPr>
          <a:lstStyle/>
          <a:p>
            <a:pPr defTabSz="457200"/>
            <a:r>
              <a:rPr lang="en-US" dirty="0">
                <a:solidFill>
                  <a:srgbClr val="000000"/>
                </a:solidFill>
              </a:rPr>
              <a:t>http://www.mckinsey.com/mgi/publications/big_data/index.asp.</a:t>
            </a:r>
          </a:p>
        </p:txBody>
      </p:sp>
    </p:spTree>
    <p:custDataLst>
      <p:custData r:id="rId1"/>
    </p:custDataLst>
    <p:extLst>
      <p:ext uri="{BB962C8B-B14F-4D97-AF65-F5344CB8AC3E}">
        <p14:creationId xmlns:p14="http://schemas.microsoft.com/office/powerpoint/2010/main" val="909224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B85148-DB98-4269-ACE6-2DF49F9918C9}" type="slidenum">
              <a:rPr lang="en-US" smtClean="0"/>
              <a:pPr/>
              <a:t>13</a:t>
            </a:fld>
            <a:endParaRPr lang="en-US" dirty="0"/>
          </a:p>
        </p:txBody>
      </p:sp>
      <p:grpSp>
        <p:nvGrpSpPr>
          <p:cNvPr id="5" name="Group 4"/>
          <p:cNvGrpSpPr/>
          <p:nvPr/>
        </p:nvGrpSpPr>
        <p:grpSpPr>
          <a:xfrm>
            <a:off x="43687" y="566057"/>
            <a:ext cx="9116104" cy="6291943"/>
            <a:chOff x="27896" y="0"/>
            <a:chExt cx="9116104" cy="6291943"/>
          </a:xfrm>
        </p:grpSpPr>
        <p:sp>
          <p:nvSpPr>
            <p:cNvPr id="3" name="Rectangle 2"/>
            <p:cNvSpPr/>
            <p:nvPr/>
          </p:nvSpPr>
          <p:spPr>
            <a:xfrm>
              <a:off x="43687" y="0"/>
              <a:ext cx="9100313" cy="6291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24670" y="316247"/>
              <a:ext cx="8780843" cy="5814393"/>
              <a:chOff x="227324" y="441508"/>
              <a:chExt cx="8780843" cy="5814393"/>
            </a:xfrm>
          </p:grpSpPr>
          <p:grpSp>
            <p:nvGrpSpPr>
              <p:cNvPr id="74" name="Group 73"/>
              <p:cNvGrpSpPr/>
              <p:nvPr/>
            </p:nvGrpSpPr>
            <p:grpSpPr>
              <a:xfrm>
                <a:off x="397565" y="998099"/>
                <a:ext cx="8110954" cy="5257802"/>
                <a:chOff x="397565" y="1132849"/>
                <a:chExt cx="8110954" cy="5257802"/>
              </a:xfrm>
            </p:grpSpPr>
            <p:sp>
              <p:nvSpPr>
                <p:cNvPr id="75" name="Rounded Rectangle 74"/>
                <p:cNvSpPr/>
                <p:nvPr/>
              </p:nvSpPr>
              <p:spPr>
                <a:xfrm rot="16200000">
                  <a:off x="1807264" y="-276850"/>
                  <a:ext cx="5257802" cy="8077200"/>
                </a:xfrm>
                <a:prstGeom prst="roundRect">
                  <a:avLst/>
                </a:prstGeom>
                <a:solidFill>
                  <a:srgbClr val="E9CE6D"/>
                </a:solidFill>
                <a:ln>
                  <a:noFill/>
                  <a:prstDash val="dash"/>
                </a:ln>
                <a:effectLst>
                  <a:outerShdw blurRad="228600" dist="38100" dir="19320000" algn="bl"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spc="300" dirty="0">
                    <a:solidFill>
                      <a:schemeClr val="bg1"/>
                    </a:solidFill>
                  </a:endParaRPr>
                </a:p>
              </p:txBody>
            </p:sp>
            <p:sp>
              <p:nvSpPr>
                <p:cNvPr id="76" name="TextBox 75"/>
                <p:cNvSpPr txBox="1"/>
                <p:nvPr/>
              </p:nvSpPr>
              <p:spPr>
                <a:xfrm rot="16200000">
                  <a:off x="7046654" y="4395385"/>
                  <a:ext cx="2585175" cy="338554"/>
                </a:xfrm>
                <a:prstGeom prst="rect">
                  <a:avLst/>
                </a:prstGeom>
                <a:noFill/>
              </p:spPr>
              <p:txBody>
                <a:bodyPr wrap="square" rtlCol="0">
                  <a:spAutoFit/>
                </a:bodyPr>
                <a:lstStyle/>
                <a:p>
                  <a:r>
                    <a:rPr lang="en-US" sz="1600" b="1" spc="300" dirty="0" smtClean="0">
                      <a:solidFill>
                        <a:schemeClr val="bg1"/>
                      </a:solidFill>
                    </a:rPr>
                    <a:t>Management</a:t>
                  </a:r>
                  <a:endParaRPr lang="en-US" sz="1600" b="1" spc="300" dirty="0">
                    <a:solidFill>
                      <a:schemeClr val="bg1"/>
                    </a:solidFill>
                  </a:endParaRPr>
                </a:p>
              </p:txBody>
            </p:sp>
          </p:grpSp>
          <p:grpSp>
            <p:nvGrpSpPr>
              <p:cNvPr id="77" name="Group 76"/>
              <p:cNvGrpSpPr/>
              <p:nvPr/>
            </p:nvGrpSpPr>
            <p:grpSpPr>
              <a:xfrm>
                <a:off x="227324" y="885457"/>
                <a:ext cx="8018839" cy="5257798"/>
                <a:chOff x="227324" y="1020207"/>
                <a:chExt cx="8018839" cy="5257798"/>
              </a:xfrm>
            </p:grpSpPr>
            <p:sp>
              <p:nvSpPr>
                <p:cNvPr id="78" name="Rounded Rectangle 77"/>
                <p:cNvSpPr/>
                <p:nvPr/>
              </p:nvSpPr>
              <p:spPr>
                <a:xfrm rot="16200000">
                  <a:off x="1607845" y="-360314"/>
                  <a:ext cx="5257798" cy="8018839"/>
                </a:xfrm>
                <a:prstGeom prst="roundRect">
                  <a:avLst/>
                </a:prstGeom>
                <a:solidFill>
                  <a:srgbClr val="A3CFFF">
                    <a:alpha val="60000"/>
                  </a:srgbClr>
                </a:solidFill>
                <a:ln>
                  <a:noFill/>
                  <a:prstDash val="dash"/>
                </a:ln>
                <a:effectLst>
                  <a:outerShdw blurRad="228600" dist="38100" dir="19320000" algn="bl" rotWithShape="0">
                    <a:schemeClr val="accent2">
                      <a:lumMod val="90000"/>
                      <a:lumOff val="1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spc="300" dirty="0">
                    <a:solidFill>
                      <a:schemeClr val="bg1"/>
                    </a:solidFill>
                  </a:endParaRPr>
                </a:p>
              </p:txBody>
            </p:sp>
            <p:sp>
              <p:nvSpPr>
                <p:cNvPr id="79" name="TextBox 78"/>
                <p:cNvSpPr txBox="1"/>
                <p:nvPr/>
              </p:nvSpPr>
              <p:spPr>
                <a:xfrm rot="16200000">
                  <a:off x="6741854" y="4389761"/>
                  <a:ext cx="2585175" cy="338554"/>
                </a:xfrm>
                <a:prstGeom prst="rect">
                  <a:avLst/>
                </a:prstGeom>
                <a:noFill/>
              </p:spPr>
              <p:txBody>
                <a:bodyPr wrap="square" rtlCol="0">
                  <a:spAutoFit/>
                </a:bodyPr>
                <a:lstStyle/>
                <a:p>
                  <a:r>
                    <a:rPr lang="en-US" sz="1600" b="1" spc="300" dirty="0" smtClean="0">
                      <a:solidFill>
                        <a:schemeClr val="bg1"/>
                      </a:solidFill>
                    </a:rPr>
                    <a:t>Security &amp; Privacy</a:t>
                  </a:r>
                  <a:endParaRPr lang="en-US" sz="1600" b="1" spc="300" dirty="0">
                    <a:solidFill>
                      <a:schemeClr val="bg1"/>
                    </a:solidFill>
                  </a:endParaRPr>
                </a:p>
              </p:txBody>
            </p:sp>
          </p:grpSp>
          <p:sp>
            <p:nvSpPr>
              <p:cNvPr id="13" name="Chevron 12"/>
              <p:cNvSpPr/>
              <p:nvPr/>
            </p:nvSpPr>
            <p:spPr>
              <a:xfrm>
                <a:off x="473764" y="476304"/>
                <a:ext cx="7696199" cy="270004"/>
              </a:xfrm>
              <a:prstGeom prst="chevron">
                <a:avLst/>
              </a:prstGeom>
              <a:solidFill>
                <a:srgbClr val="F66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Rounded Rectangle 15"/>
              <p:cNvSpPr/>
              <p:nvPr/>
            </p:nvSpPr>
            <p:spPr>
              <a:xfrm flipH="1">
                <a:off x="1494445" y="1659651"/>
                <a:ext cx="5608716" cy="1282313"/>
              </a:xfrm>
              <a:prstGeom prst="roundRect">
                <a:avLst>
                  <a:gd name="adj" fmla="val 5649"/>
                </a:avLst>
              </a:prstGeom>
              <a:solidFill>
                <a:schemeClr val="bg1">
                  <a:lumMod val="6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18726" y="1607701"/>
                <a:ext cx="5525907" cy="307777"/>
              </a:xfrm>
              <a:prstGeom prst="rect">
                <a:avLst/>
              </a:prstGeom>
              <a:noFill/>
            </p:spPr>
            <p:txBody>
              <a:bodyPr wrap="square" rtlCol="0">
                <a:spAutoFit/>
              </a:bodyPr>
              <a:lstStyle/>
              <a:p>
                <a:r>
                  <a:rPr lang="en-US" sz="1400" b="1" dirty="0" smtClean="0"/>
                  <a:t>Big Data Application Provider</a:t>
                </a:r>
                <a:endParaRPr lang="en-US" sz="1400" b="1" dirty="0"/>
              </a:p>
            </p:txBody>
          </p:sp>
          <p:sp>
            <p:nvSpPr>
              <p:cNvPr id="18" name="Rounded Rectangle 17"/>
              <p:cNvSpPr/>
              <p:nvPr/>
            </p:nvSpPr>
            <p:spPr>
              <a:xfrm flipH="1">
                <a:off x="4969560" y="2232881"/>
                <a:ext cx="1033677" cy="578286"/>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1"/>
              <a:lstStyle/>
              <a:p>
                <a:pPr algn="r"/>
                <a:r>
                  <a:rPr lang="en-US" sz="1400" b="1" dirty="0" smtClean="0">
                    <a:solidFill>
                      <a:schemeClr val="tx1"/>
                    </a:solidFill>
                  </a:rPr>
                  <a:t>Visualization</a:t>
                </a:r>
                <a:endParaRPr lang="en-US" sz="1400" b="1" dirty="0">
                  <a:solidFill>
                    <a:schemeClr val="tx1"/>
                  </a:solidFill>
                </a:endParaRPr>
              </a:p>
            </p:txBody>
          </p:sp>
          <p:sp>
            <p:nvSpPr>
              <p:cNvPr id="19" name="Rounded Rectangle 18"/>
              <p:cNvSpPr/>
              <p:nvPr/>
            </p:nvSpPr>
            <p:spPr>
              <a:xfrm>
                <a:off x="6143230" y="2533815"/>
                <a:ext cx="883734" cy="28583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1"/>
              <a:lstStyle/>
              <a:p>
                <a:pPr algn="r"/>
                <a:r>
                  <a:rPr lang="en-US" sz="1400" b="1" dirty="0" smtClean="0">
                    <a:solidFill>
                      <a:schemeClr val="tx1"/>
                    </a:solidFill>
                  </a:rPr>
                  <a:t>Access</a:t>
                </a:r>
                <a:endParaRPr lang="en-US" sz="1400" b="1" dirty="0">
                  <a:solidFill>
                    <a:schemeClr val="tx1"/>
                  </a:solidFill>
                </a:endParaRPr>
              </a:p>
            </p:txBody>
          </p:sp>
          <p:sp>
            <p:nvSpPr>
              <p:cNvPr id="20" name="Rounded Rectangle 19"/>
              <p:cNvSpPr/>
              <p:nvPr/>
            </p:nvSpPr>
            <p:spPr>
              <a:xfrm flipH="1">
                <a:off x="3896306" y="1915477"/>
                <a:ext cx="920858" cy="91438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1"/>
              <a:lstStyle/>
              <a:p>
                <a:pPr algn="r"/>
                <a:r>
                  <a:rPr lang="en-US" sz="1400" b="1" dirty="0" smtClean="0">
                    <a:solidFill>
                      <a:schemeClr val="tx1"/>
                    </a:solidFill>
                  </a:rPr>
                  <a:t>Analytics</a:t>
                </a:r>
                <a:endParaRPr lang="en-US" sz="1400" b="1" dirty="0">
                  <a:solidFill>
                    <a:schemeClr val="tx1"/>
                  </a:solidFill>
                </a:endParaRPr>
              </a:p>
            </p:txBody>
          </p:sp>
          <p:sp>
            <p:nvSpPr>
              <p:cNvPr id="21" name="Rounded Rectangle 20"/>
              <p:cNvSpPr/>
              <p:nvPr/>
            </p:nvSpPr>
            <p:spPr>
              <a:xfrm flipH="1">
                <a:off x="2822966" y="2235074"/>
                <a:ext cx="927393" cy="594783"/>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1"/>
              <a:lstStyle/>
              <a:p>
                <a:pPr algn="r"/>
                <a:r>
                  <a:rPr lang="en-US" sz="1400" b="1" dirty="0" err="1" smtClean="0">
                    <a:solidFill>
                      <a:schemeClr val="tx1"/>
                    </a:solidFill>
                  </a:rPr>
                  <a:t>Curation</a:t>
                </a:r>
                <a:r>
                  <a:rPr lang="en-US" sz="1400" b="1" dirty="0" smtClean="0">
                    <a:solidFill>
                      <a:schemeClr val="tx1"/>
                    </a:solidFill>
                  </a:rPr>
                  <a:t> </a:t>
                </a:r>
                <a:endParaRPr lang="en-US" sz="1400" b="1" dirty="0">
                  <a:solidFill>
                    <a:schemeClr val="tx1"/>
                  </a:solidFill>
                </a:endParaRPr>
              </a:p>
            </p:txBody>
          </p:sp>
          <p:sp>
            <p:nvSpPr>
              <p:cNvPr id="22" name="Rounded Rectangle 21"/>
              <p:cNvSpPr/>
              <p:nvPr/>
            </p:nvSpPr>
            <p:spPr>
              <a:xfrm>
                <a:off x="1616763" y="2522100"/>
                <a:ext cx="1047976" cy="297545"/>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1"/>
              <a:lstStyle/>
              <a:p>
                <a:pPr algn="r"/>
                <a:r>
                  <a:rPr lang="en-US" sz="1400" b="1" dirty="0" smtClean="0">
                    <a:solidFill>
                      <a:schemeClr val="tx1"/>
                    </a:solidFill>
                  </a:rPr>
                  <a:t>Collection</a:t>
                </a:r>
                <a:endParaRPr lang="en-US" sz="1400" b="1" dirty="0">
                  <a:solidFill>
                    <a:schemeClr val="tx1"/>
                  </a:solidFill>
                </a:endParaRPr>
              </a:p>
            </p:txBody>
          </p:sp>
          <p:sp>
            <p:nvSpPr>
              <p:cNvPr id="23" name="Rounded Rectangle 22"/>
              <p:cNvSpPr/>
              <p:nvPr/>
            </p:nvSpPr>
            <p:spPr>
              <a:xfrm flipH="1">
                <a:off x="1494444" y="1074299"/>
                <a:ext cx="5608716" cy="371395"/>
              </a:xfrm>
              <a:prstGeom prst="roundRect">
                <a:avLst>
                  <a:gd name="adj" fmla="val 22440"/>
                </a:avLst>
              </a:prstGeom>
              <a:solidFill>
                <a:schemeClr val="bg1">
                  <a:lumMod val="6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005542" y="1083392"/>
                <a:ext cx="2254566" cy="307777"/>
              </a:xfrm>
              <a:prstGeom prst="rect">
                <a:avLst/>
              </a:prstGeom>
              <a:noFill/>
            </p:spPr>
            <p:txBody>
              <a:bodyPr wrap="square" rtlCol="0">
                <a:spAutoFit/>
              </a:bodyPr>
              <a:lstStyle/>
              <a:p>
                <a:pPr algn="ctr"/>
                <a:r>
                  <a:rPr lang="en-US" sz="1400" b="1" dirty="0" smtClean="0"/>
                  <a:t>System Orchestrator</a:t>
                </a:r>
                <a:endParaRPr lang="en-US" sz="1400" b="1" dirty="0"/>
              </a:p>
            </p:txBody>
          </p:sp>
          <p:cxnSp>
            <p:nvCxnSpPr>
              <p:cNvPr id="25" name="Straight Arrow Connector 24"/>
              <p:cNvCxnSpPr>
                <a:stCxn id="23" idx="2"/>
              </p:cNvCxnSpPr>
              <p:nvPr/>
            </p:nvCxnSpPr>
            <p:spPr>
              <a:xfrm>
                <a:off x="4298802" y="1445694"/>
                <a:ext cx="2" cy="214010"/>
              </a:xfrm>
              <a:prstGeom prst="straightConnector1">
                <a:avLst/>
              </a:prstGeom>
              <a:ln w="41275">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7103164" y="2285407"/>
                <a:ext cx="504156" cy="4127"/>
              </a:xfrm>
              <a:prstGeom prst="straightConnector1">
                <a:avLst/>
              </a:prstGeom>
              <a:ln w="41275">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015803" y="2286167"/>
                <a:ext cx="478641" cy="1"/>
              </a:xfrm>
              <a:prstGeom prst="straightConnector1">
                <a:avLst/>
              </a:prstGeom>
              <a:ln w="4127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30" name="Up Arrow 29"/>
              <p:cNvSpPr/>
              <p:nvPr/>
            </p:nvSpPr>
            <p:spPr>
              <a:xfrm rot="5400000">
                <a:off x="1131419" y="2381916"/>
                <a:ext cx="252956" cy="484187"/>
              </a:xfrm>
              <a:prstGeom prst="upArrow">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900" b="1" dirty="0" smtClean="0"/>
                  <a:t>DATA</a:t>
                </a:r>
                <a:endParaRPr lang="en-US" sz="900" b="1" dirty="0"/>
              </a:p>
            </p:txBody>
          </p:sp>
          <p:sp>
            <p:nvSpPr>
              <p:cNvPr id="31" name="Down Arrow 30"/>
              <p:cNvSpPr/>
              <p:nvPr/>
            </p:nvSpPr>
            <p:spPr>
              <a:xfrm rot="5400000">
                <a:off x="1134062" y="2636588"/>
                <a:ext cx="228811" cy="45661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smtClean="0"/>
                  <a:t>SW</a:t>
                </a:r>
                <a:endParaRPr lang="en-US" sz="1100" b="1" dirty="0"/>
              </a:p>
            </p:txBody>
          </p:sp>
          <p:sp>
            <p:nvSpPr>
              <p:cNvPr id="32" name="Up Arrow 31"/>
              <p:cNvSpPr/>
              <p:nvPr/>
            </p:nvSpPr>
            <p:spPr>
              <a:xfrm rot="5400000">
                <a:off x="7235768" y="2378593"/>
                <a:ext cx="252956" cy="484187"/>
              </a:xfrm>
              <a:prstGeom prst="upArrow">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900" b="1" dirty="0" smtClean="0"/>
                  <a:t>DATA</a:t>
                </a:r>
                <a:endParaRPr lang="en-US" sz="900" b="1" dirty="0"/>
              </a:p>
            </p:txBody>
          </p:sp>
          <p:sp>
            <p:nvSpPr>
              <p:cNvPr id="33" name="Down Arrow 32"/>
              <p:cNvSpPr/>
              <p:nvPr/>
            </p:nvSpPr>
            <p:spPr>
              <a:xfrm rot="5400000">
                <a:off x="7238411" y="2633265"/>
                <a:ext cx="228811" cy="45661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100" b="1" dirty="0" smtClean="0"/>
                  <a:t>SW</a:t>
                </a:r>
                <a:endParaRPr lang="en-US" sz="1100" b="1" dirty="0"/>
              </a:p>
            </p:txBody>
          </p:sp>
          <p:sp>
            <p:nvSpPr>
              <p:cNvPr id="34" name="Chevron 33"/>
              <p:cNvSpPr/>
              <p:nvPr/>
            </p:nvSpPr>
            <p:spPr>
              <a:xfrm rot="16200000">
                <a:off x="6370817" y="3440599"/>
                <a:ext cx="5003652" cy="271049"/>
              </a:xfrm>
              <a:prstGeom prst="chevron">
                <a:avLst/>
              </a:prstGeom>
              <a:solidFill>
                <a:srgbClr val="F66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extBox 34"/>
              <p:cNvSpPr txBox="1"/>
              <p:nvPr/>
            </p:nvSpPr>
            <p:spPr>
              <a:xfrm>
                <a:off x="2270331" y="441508"/>
                <a:ext cx="3848694" cy="351641"/>
              </a:xfrm>
              <a:prstGeom prst="rect">
                <a:avLst/>
              </a:prstGeom>
              <a:noFill/>
            </p:spPr>
            <p:txBody>
              <a:bodyPr wrap="square" rtlCol="0">
                <a:spAutoFit/>
              </a:bodyPr>
              <a:lstStyle/>
              <a:p>
                <a:r>
                  <a:rPr lang="en-US" b="1" spc="300" dirty="0" smtClean="0">
                    <a:solidFill>
                      <a:schemeClr val="bg1"/>
                    </a:solidFill>
                    <a:effectLst>
                      <a:outerShdw blurRad="38100" dist="38100" dir="2700000" algn="tl">
                        <a:srgbClr val="000000">
                          <a:alpha val="43137"/>
                        </a:srgbClr>
                      </a:outerShdw>
                    </a:effectLst>
                  </a:rPr>
                  <a:t>INFORMATION VALUE CHAIN</a:t>
                </a:r>
                <a:endParaRPr lang="en-US" b="1" spc="300" dirty="0">
                  <a:solidFill>
                    <a:schemeClr val="bg1"/>
                  </a:solidFill>
                  <a:effectLst>
                    <a:outerShdw blurRad="38100" dist="38100" dir="2700000" algn="tl">
                      <a:srgbClr val="000000">
                        <a:alpha val="43137"/>
                      </a:srgbClr>
                    </a:outerShdw>
                  </a:effectLst>
                </a:endParaRPr>
              </a:p>
            </p:txBody>
          </p:sp>
          <p:sp>
            <p:nvSpPr>
              <p:cNvPr id="36" name="TextBox 35"/>
              <p:cNvSpPr txBox="1"/>
              <p:nvPr/>
            </p:nvSpPr>
            <p:spPr>
              <a:xfrm rot="16200000">
                <a:off x="7630271" y="3671393"/>
                <a:ext cx="2393912" cy="247726"/>
              </a:xfrm>
              <a:prstGeom prst="rect">
                <a:avLst/>
              </a:prstGeom>
              <a:noFill/>
            </p:spPr>
            <p:txBody>
              <a:bodyPr wrap="square" rtlCol="0">
                <a:spAutoFit/>
              </a:bodyPr>
              <a:lstStyle/>
              <a:p>
                <a:r>
                  <a:rPr lang="en-US" b="1" spc="300" dirty="0" smtClean="0">
                    <a:solidFill>
                      <a:schemeClr val="bg1"/>
                    </a:solidFill>
                    <a:effectLst>
                      <a:outerShdw blurRad="38100" dist="38100" dir="2700000" algn="tl">
                        <a:srgbClr val="000000">
                          <a:alpha val="43137"/>
                        </a:srgbClr>
                      </a:outerShdw>
                    </a:effectLst>
                  </a:rPr>
                  <a:t>IT VALUE CHAIN</a:t>
                </a:r>
                <a:endParaRPr lang="en-US" b="1" spc="300" dirty="0">
                  <a:solidFill>
                    <a:schemeClr val="bg1"/>
                  </a:solidFill>
                  <a:effectLst>
                    <a:outerShdw blurRad="38100" dist="38100" dir="2700000" algn="tl">
                      <a:srgbClr val="000000">
                        <a:alpha val="43137"/>
                      </a:srgbClr>
                    </a:outerShdw>
                  </a:effectLst>
                </a:endParaRPr>
              </a:p>
            </p:txBody>
          </p:sp>
          <p:sp>
            <p:nvSpPr>
              <p:cNvPr id="37" name="Rounded Rectangle 36"/>
              <p:cNvSpPr/>
              <p:nvPr/>
            </p:nvSpPr>
            <p:spPr>
              <a:xfrm flipH="1">
                <a:off x="1616763" y="1876316"/>
                <a:ext cx="5410200" cy="26783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1"/>
              <a:lstStyle/>
              <a:p>
                <a:pPr algn="r"/>
                <a:endParaRPr lang="en-US" sz="1400" b="1" dirty="0">
                  <a:solidFill>
                    <a:schemeClr val="tx1"/>
                  </a:solidFill>
                </a:endParaRPr>
              </a:p>
            </p:txBody>
          </p:sp>
          <p:sp>
            <p:nvSpPr>
              <p:cNvPr id="38" name="Rounded Rectangle 37"/>
              <p:cNvSpPr/>
              <p:nvPr/>
            </p:nvSpPr>
            <p:spPr>
              <a:xfrm flipH="1">
                <a:off x="4969556" y="2217301"/>
                <a:ext cx="2057405" cy="238764"/>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1"/>
              <a:lstStyle/>
              <a:p>
                <a:pPr algn="r"/>
                <a:endParaRPr lang="en-US" sz="1400" b="1" dirty="0">
                  <a:solidFill>
                    <a:schemeClr val="tx1"/>
                  </a:solidFill>
                </a:endParaRPr>
              </a:p>
            </p:txBody>
          </p:sp>
          <p:sp>
            <p:nvSpPr>
              <p:cNvPr id="39" name="Rounded Rectangle 38"/>
              <p:cNvSpPr/>
              <p:nvPr/>
            </p:nvSpPr>
            <p:spPr>
              <a:xfrm flipH="1">
                <a:off x="1610308" y="2217300"/>
                <a:ext cx="2140055" cy="236452"/>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1"/>
              <a:lstStyle/>
              <a:p>
                <a:pPr algn="r"/>
                <a:endParaRPr lang="en-US" sz="1400" b="1" dirty="0">
                  <a:solidFill>
                    <a:schemeClr val="tx1"/>
                  </a:solidFill>
                </a:endParaRPr>
              </a:p>
            </p:txBody>
          </p:sp>
          <p:sp>
            <p:nvSpPr>
              <p:cNvPr id="40" name="Rounded Rectangle 39"/>
              <p:cNvSpPr/>
              <p:nvPr/>
            </p:nvSpPr>
            <p:spPr>
              <a:xfrm rot="16200000">
                <a:off x="7172597" y="2134333"/>
                <a:ext cx="1508292" cy="334041"/>
              </a:xfrm>
              <a:prstGeom prst="roundRect">
                <a:avLst/>
              </a:prstGeom>
              <a:solidFill>
                <a:schemeClr val="bg1">
                  <a:lumMod val="65000"/>
                </a:schemeClr>
              </a:solidFill>
              <a:ln>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1" name="Rounded Rectangle 40"/>
              <p:cNvSpPr/>
              <p:nvPr/>
            </p:nvSpPr>
            <p:spPr>
              <a:xfrm rot="16200000">
                <a:off x="7096397" y="2194826"/>
                <a:ext cx="1508292" cy="334041"/>
              </a:xfrm>
              <a:prstGeom prst="roundRect">
                <a:avLst/>
              </a:prstGeom>
              <a:solidFill>
                <a:schemeClr val="bg1">
                  <a:lumMod val="65000"/>
                </a:schemeClr>
              </a:solidFill>
              <a:ln>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2" name="Rounded Rectangle 41"/>
              <p:cNvSpPr/>
              <p:nvPr/>
            </p:nvSpPr>
            <p:spPr>
              <a:xfrm rot="16200000">
                <a:off x="7020194" y="2246776"/>
                <a:ext cx="1508292" cy="334041"/>
              </a:xfrm>
              <a:prstGeom prst="roundRect">
                <a:avLst/>
              </a:prstGeom>
              <a:solidFill>
                <a:schemeClr val="bg1">
                  <a:lumMod val="65000"/>
                </a:schemeClr>
              </a:solidFill>
              <a:ln>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Data Consumer</a:t>
                </a:r>
                <a:endParaRPr lang="en-US" sz="1400" b="1" dirty="0">
                  <a:solidFill>
                    <a:schemeClr val="tx1"/>
                  </a:solidFill>
                </a:endParaRPr>
              </a:p>
            </p:txBody>
          </p:sp>
          <p:sp>
            <p:nvSpPr>
              <p:cNvPr id="43" name="Rounded Rectangle 42"/>
              <p:cNvSpPr/>
              <p:nvPr/>
            </p:nvSpPr>
            <p:spPr>
              <a:xfrm rot="16200000">
                <a:off x="61341" y="2119000"/>
                <a:ext cx="1533322" cy="358323"/>
              </a:xfrm>
              <a:prstGeom prst="roundRect">
                <a:avLst/>
              </a:prstGeom>
              <a:solidFill>
                <a:schemeClr val="bg1">
                  <a:lumMod val="65000"/>
                </a:schemeClr>
              </a:solidFill>
              <a:ln>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4" name="Rounded Rectangle 43"/>
              <p:cNvSpPr/>
              <p:nvPr/>
            </p:nvSpPr>
            <p:spPr>
              <a:xfrm rot="16200000">
                <a:off x="-14859" y="2185877"/>
                <a:ext cx="1533322" cy="358323"/>
              </a:xfrm>
              <a:prstGeom prst="roundRect">
                <a:avLst/>
              </a:prstGeom>
              <a:solidFill>
                <a:schemeClr val="bg1">
                  <a:lumMod val="65000"/>
                </a:schemeClr>
              </a:solidFill>
              <a:ln>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5" name="Rounded Rectangle 44"/>
              <p:cNvSpPr/>
              <p:nvPr/>
            </p:nvSpPr>
            <p:spPr>
              <a:xfrm rot="16200000">
                <a:off x="-91059" y="2262077"/>
                <a:ext cx="1533322" cy="358323"/>
              </a:xfrm>
              <a:prstGeom prst="roundRect">
                <a:avLst/>
              </a:prstGeom>
              <a:solidFill>
                <a:schemeClr val="bg1">
                  <a:lumMod val="65000"/>
                </a:schemeClr>
              </a:solidFill>
              <a:ln>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Data Provider</a:t>
                </a:r>
                <a:endParaRPr lang="en-US" sz="1400" b="1" dirty="0">
                  <a:solidFill>
                    <a:schemeClr val="tx1"/>
                  </a:solidFill>
                </a:endParaRPr>
              </a:p>
            </p:txBody>
          </p:sp>
          <p:sp>
            <p:nvSpPr>
              <p:cNvPr id="46" name="Rounded Rectangle 45"/>
              <p:cNvSpPr/>
              <p:nvPr/>
            </p:nvSpPr>
            <p:spPr>
              <a:xfrm>
                <a:off x="1647257" y="3151393"/>
                <a:ext cx="5608718" cy="2707596"/>
              </a:xfrm>
              <a:prstGeom prst="roundRect">
                <a:avLst>
                  <a:gd name="adj" fmla="val 4083"/>
                </a:avLst>
              </a:prstGeom>
              <a:solidFill>
                <a:srgbClr val="A6A6A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Rounded Rectangle 46"/>
              <p:cNvSpPr/>
              <p:nvPr/>
            </p:nvSpPr>
            <p:spPr>
              <a:xfrm>
                <a:off x="1553758" y="3257965"/>
                <a:ext cx="5608718" cy="2707596"/>
              </a:xfrm>
              <a:prstGeom prst="roundRect">
                <a:avLst>
                  <a:gd name="adj" fmla="val 4083"/>
                </a:avLst>
              </a:prstGeom>
              <a:solidFill>
                <a:srgbClr val="A6A6A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8" name="Rounded Rectangle 47"/>
              <p:cNvSpPr/>
              <p:nvPr/>
            </p:nvSpPr>
            <p:spPr>
              <a:xfrm>
                <a:off x="1464364" y="3370355"/>
                <a:ext cx="5608718" cy="2707596"/>
              </a:xfrm>
              <a:prstGeom prst="roundRect">
                <a:avLst>
                  <a:gd name="adj" fmla="val 4083"/>
                </a:avLst>
              </a:prstGeom>
              <a:solidFill>
                <a:srgbClr val="A6A6A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Rounded Rectangle 48"/>
              <p:cNvSpPr/>
              <p:nvPr/>
            </p:nvSpPr>
            <p:spPr>
              <a:xfrm>
                <a:off x="1499993" y="3417104"/>
                <a:ext cx="5526971" cy="2601616"/>
              </a:xfrm>
              <a:prstGeom prst="roundRect">
                <a:avLst>
                  <a:gd name="adj" fmla="val 4799"/>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flipH="1">
                <a:off x="1570648" y="5029031"/>
                <a:ext cx="5380116" cy="673756"/>
              </a:xfrm>
              <a:prstGeom prst="roundRect">
                <a:avLst>
                  <a:gd name="adj" fmla="val 22440"/>
                </a:avLst>
              </a:prstGeom>
              <a:solidFill>
                <a:schemeClr val="bg1">
                  <a:lumMod val="6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flipH="1">
                <a:off x="1570648" y="3596826"/>
                <a:ext cx="5380116" cy="684755"/>
              </a:xfrm>
              <a:prstGeom prst="roundRect">
                <a:avLst>
                  <a:gd name="adj" fmla="val 22440"/>
                </a:avLst>
              </a:prstGeom>
              <a:solidFill>
                <a:schemeClr val="bg1">
                  <a:lumMod val="6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flipH="1">
                <a:off x="1570648" y="4322575"/>
                <a:ext cx="5380116" cy="665259"/>
              </a:xfrm>
              <a:prstGeom prst="roundRect">
                <a:avLst>
                  <a:gd name="adj" fmla="val 22440"/>
                </a:avLst>
              </a:prstGeom>
              <a:solidFill>
                <a:schemeClr val="bg1">
                  <a:lumMod val="6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16200000" flipH="1">
                <a:off x="1881075" y="5247993"/>
                <a:ext cx="434092" cy="395436"/>
              </a:xfrm>
              <a:prstGeom prst="roundRect">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4" name="Rounded Rectangle 53"/>
              <p:cNvSpPr/>
              <p:nvPr/>
            </p:nvSpPr>
            <p:spPr>
              <a:xfrm flipH="1">
                <a:off x="1900403" y="5225788"/>
                <a:ext cx="4144170" cy="199764"/>
              </a:xfrm>
              <a:prstGeom prst="roundRect">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Horizontally </a:t>
                </a:r>
                <a:r>
                  <a:rPr lang="en-US" sz="1200" b="1" dirty="0" smtClean="0">
                    <a:solidFill>
                      <a:schemeClr val="tx1"/>
                    </a:solidFill>
                  </a:rPr>
                  <a:t>Scalable (VM clusters)</a:t>
                </a:r>
                <a:endParaRPr lang="en-US" sz="1200" b="1" dirty="0">
                  <a:solidFill>
                    <a:schemeClr val="tx1"/>
                  </a:solidFill>
                </a:endParaRPr>
              </a:p>
            </p:txBody>
          </p:sp>
          <p:sp>
            <p:nvSpPr>
              <p:cNvPr id="55" name="Rounded Rectangle 54"/>
              <p:cNvSpPr/>
              <p:nvPr/>
            </p:nvSpPr>
            <p:spPr>
              <a:xfrm rot="16200000" flipH="1">
                <a:off x="6118365" y="5244163"/>
                <a:ext cx="432191" cy="395444"/>
              </a:xfrm>
              <a:prstGeom prst="roundRect">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6" name="Rounded Rectangle 55"/>
              <p:cNvSpPr/>
              <p:nvPr/>
            </p:nvSpPr>
            <p:spPr>
              <a:xfrm flipH="1">
                <a:off x="2404408" y="5470292"/>
                <a:ext cx="4116601" cy="185553"/>
              </a:xfrm>
              <a:prstGeom prst="roundRect">
                <a:avLst/>
              </a:prstGeom>
              <a:solidFill>
                <a:srgbClr val="DDD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a:solidFill>
                      <a:schemeClr val="tx1"/>
                    </a:solidFill>
                  </a:rPr>
                  <a:t>Vertically Scalable</a:t>
                </a:r>
              </a:p>
            </p:txBody>
          </p:sp>
          <p:sp>
            <p:nvSpPr>
              <p:cNvPr id="57" name="Rounded Rectangle 56"/>
              <p:cNvSpPr/>
              <p:nvPr/>
            </p:nvSpPr>
            <p:spPr>
              <a:xfrm rot="16200000" flipH="1">
                <a:off x="1888326" y="4537122"/>
                <a:ext cx="434092" cy="395437"/>
              </a:xfrm>
              <a:prstGeom prst="round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8" name="Rounded Rectangle 57"/>
              <p:cNvSpPr/>
              <p:nvPr/>
            </p:nvSpPr>
            <p:spPr>
              <a:xfrm flipH="1">
                <a:off x="1907654" y="4504465"/>
                <a:ext cx="4144172" cy="199764"/>
              </a:xfrm>
              <a:prstGeom prst="round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Horizontally Scalable</a:t>
                </a:r>
                <a:endParaRPr lang="en-US" sz="2000" b="1" dirty="0">
                  <a:solidFill>
                    <a:schemeClr val="tx1"/>
                  </a:solidFill>
                </a:endParaRPr>
              </a:p>
            </p:txBody>
          </p:sp>
          <p:sp>
            <p:nvSpPr>
              <p:cNvPr id="59" name="Rounded Rectangle 58"/>
              <p:cNvSpPr/>
              <p:nvPr/>
            </p:nvSpPr>
            <p:spPr>
              <a:xfrm rot="16200000" flipH="1">
                <a:off x="6122097" y="4522842"/>
                <a:ext cx="432190" cy="395437"/>
              </a:xfrm>
              <a:prstGeom prst="round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0" name="Rounded Rectangle 59"/>
              <p:cNvSpPr/>
              <p:nvPr/>
            </p:nvSpPr>
            <p:spPr>
              <a:xfrm flipH="1">
                <a:off x="2391739" y="4746264"/>
                <a:ext cx="4144172" cy="190391"/>
              </a:xfrm>
              <a:prstGeom prst="round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a:solidFill>
                      <a:schemeClr val="tx1"/>
                    </a:solidFill>
                  </a:rPr>
                  <a:t>Vertically Scalable</a:t>
                </a:r>
              </a:p>
            </p:txBody>
          </p:sp>
          <p:sp>
            <p:nvSpPr>
              <p:cNvPr id="61" name="Rounded Rectangle 60"/>
              <p:cNvSpPr/>
              <p:nvPr/>
            </p:nvSpPr>
            <p:spPr>
              <a:xfrm rot="16200000" flipH="1">
                <a:off x="1879178" y="3828255"/>
                <a:ext cx="434092" cy="395437"/>
              </a:xfrm>
              <a:prstGeom prst="roundRect">
                <a:avLst/>
              </a:prstGeom>
              <a:solidFill>
                <a:srgbClr val="F2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2" name="Rounded Rectangle 61"/>
              <p:cNvSpPr/>
              <p:nvPr/>
            </p:nvSpPr>
            <p:spPr>
              <a:xfrm flipH="1">
                <a:off x="1898506" y="3800297"/>
                <a:ext cx="4144172" cy="199764"/>
              </a:xfrm>
              <a:prstGeom prst="roundRect">
                <a:avLst/>
              </a:prstGeom>
              <a:solidFill>
                <a:srgbClr val="F2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rPr>
                  <a:t>Horizontally Scalable</a:t>
                </a:r>
                <a:endParaRPr lang="en-US" sz="2000" b="1" dirty="0">
                  <a:solidFill>
                    <a:schemeClr val="tx1"/>
                  </a:solidFill>
                </a:endParaRPr>
              </a:p>
            </p:txBody>
          </p:sp>
          <p:sp>
            <p:nvSpPr>
              <p:cNvPr id="63" name="Rounded Rectangle 62"/>
              <p:cNvSpPr/>
              <p:nvPr/>
            </p:nvSpPr>
            <p:spPr>
              <a:xfrm rot="16200000" flipH="1">
                <a:off x="6112949" y="3813975"/>
                <a:ext cx="432190" cy="395437"/>
              </a:xfrm>
              <a:prstGeom prst="roundRect">
                <a:avLst/>
              </a:prstGeom>
              <a:solidFill>
                <a:srgbClr val="F2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4" name="Rounded Rectangle 63"/>
              <p:cNvSpPr/>
              <p:nvPr/>
            </p:nvSpPr>
            <p:spPr>
              <a:xfrm flipH="1">
                <a:off x="2382592" y="4037397"/>
                <a:ext cx="4144172" cy="190391"/>
              </a:xfrm>
              <a:prstGeom prst="roundRect">
                <a:avLst/>
              </a:prstGeom>
              <a:solidFill>
                <a:srgbClr val="F2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smtClean="0">
                    <a:solidFill>
                      <a:schemeClr val="tx1"/>
                    </a:solidFill>
                  </a:rPr>
                  <a:t>Vertically Scalable</a:t>
                </a:r>
                <a:endParaRPr lang="en-US" sz="1200" b="1" dirty="0">
                  <a:solidFill>
                    <a:schemeClr val="tx1"/>
                  </a:solidFill>
                </a:endParaRPr>
              </a:p>
            </p:txBody>
          </p:sp>
          <p:sp>
            <p:nvSpPr>
              <p:cNvPr id="65" name="TextBox 64"/>
              <p:cNvSpPr txBox="1"/>
              <p:nvPr/>
            </p:nvSpPr>
            <p:spPr>
              <a:xfrm>
                <a:off x="1535463" y="3357323"/>
                <a:ext cx="2748301" cy="307777"/>
              </a:xfrm>
              <a:prstGeom prst="rect">
                <a:avLst/>
              </a:prstGeom>
              <a:noFill/>
            </p:spPr>
            <p:txBody>
              <a:bodyPr wrap="square" rtlCol="0">
                <a:spAutoFit/>
              </a:bodyPr>
              <a:lstStyle/>
              <a:p>
                <a:r>
                  <a:rPr lang="en-US" sz="1400" b="1" dirty="0" smtClean="0"/>
                  <a:t>Big Data Framework Provider</a:t>
                </a:r>
                <a:endParaRPr lang="en-US" sz="1400" b="1" dirty="0"/>
              </a:p>
            </p:txBody>
          </p:sp>
          <p:sp>
            <p:nvSpPr>
              <p:cNvPr id="66" name="TextBox 65"/>
              <p:cNvSpPr txBox="1"/>
              <p:nvPr/>
            </p:nvSpPr>
            <p:spPr>
              <a:xfrm>
                <a:off x="1634436" y="3550115"/>
                <a:ext cx="4914218" cy="276999"/>
              </a:xfrm>
              <a:prstGeom prst="rect">
                <a:avLst/>
              </a:prstGeom>
              <a:noFill/>
            </p:spPr>
            <p:txBody>
              <a:bodyPr wrap="square" rtlCol="0">
                <a:spAutoFit/>
              </a:bodyPr>
              <a:lstStyle/>
              <a:p>
                <a:r>
                  <a:rPr lang="en-US" sz="1200" b="1" dirty="0" smtClean="0"/>
                  <a:t>Processing Frameworks (analytic </a:t>
                </a:r>
                <a:r>
                  <a:rPr lang="en-US" sz="1200" b="1" dirty="0"/>
                  <a:t>tools, etc.)</a:t>
                </a:r>
                <a:r>
                  <a:rPr lang="en-US" sz="1200" b="1" dirty="0" smtClean="0"/>
                  <a:t> </a:t>
                </a:r>
                <a:endParaRPr lang="en-US" sz="1200" b="1" dirty="0"/>
              </a:p>
            </p:txBody>
          </p:sp>
          <p:sp>
            <p:nvSpPr>
              <p:cNvPr id="67" name="TextBox 66"/>
              <p:cNvSpPr txBox="1"/>
              <p:nvPr/>
            </p:nvSpPr>
            <p:spPr>
              <a:xfrm>
                <a:off x="1616764" y="4272888"/>
                <a:ext cx="4914218" cy="276999"/>
              </a:xfrm>
              <a:prstGeom prst="rect">
                <a:avLst/>
              </a:prstGeom>
              <a:noFill/>
            </p:spPr>
            <p:txBody>
              <a:bodyPr wrap="square" rtlCol="0">
                <a:spAutoFit/>
              </a:bodyPr>
              <a:lstStyle/>
              <a:p>
                <a:r>
                  <a:rPr lang="en-US" sz="1200" b="1" dirty="0" smtClean="0"/>
                  <a:t>Platforms (databases, </a:t>
                </a:r>
                <a:r>
                  <a:rPr lang="en-US" sz="1200" b="1" dirty="0"/>
                  <a:t>etc.)</a:t>
                </a:r>
                <a:r>
                  <a:rPr lang="en-US" sz="1200" b="1" dirty="0" smtClean="0"/>
                  <a:t> </a:t>
                </a:r>
                <a:endParaRPr lang="en-US" sz="1200" b="1" dirty="0"/>
              </a:p>
            </p:txBody>
          </p:sp>
          <p:sp>
            <p:nvSpPr>
              <p:cNvPr id="68" name="TextBox 67"/>
              <p:cNvSpPr txBox="1"/>
              <p:nvPr/>
            </p:nvSpPr>
            <p:spPr>
              <a:xfrm>
                <a:off x="1634436" y="4996154"/>
                <a:ext cx="4914218" cy="276999"/>
              </a:xfrm>
              <a:prstGeom prst="rect">
                <a:avLst/>
              </a:prstGeom>
              <a:noFill/>
            </p:spPr>
            <p:txBody>
              <a:bodyPr wrap="square" rtlCol="0">
                <a:spAutoFit/>
              </a:bodyPr>
              <a:lstStyle/>
              <a:p>
                <a:r>
                  <a:rPr lang="en-US" sz="1200" b="1" dirty="0" smtClean="0"/>
                  <a:t>Infrastructures</a:t>
                </a:r>
                <a:endParaRPr lang="en-US" sz="1200" b="1" dirty="0"/>
              </a:p>
            </p:txBody>
          </p:sp>
          <p:sp>
            <p:nvSpPr>
              <p:cNvPr id="69" name="Rounded Rectangle 68"/>
              <p:cNvSpPr/>
              <p:nvPr/>
            </p:nvSpPr>
            <p:spPr>
              <a:xfrm flipH="1">
                <a:off x="1570648" y="5734062"/>
                <a:ext cx="5380116" cy="242886"/>
              </a:xfrm>
              <a:prstGeom prst="roundRect">
                <a:avLst>
                  <a:gd name="adj" fmla="val 22440"/>
                </a:avLst>
              </a:prstGeom>
              <a:solidFill>
                <a:schemeClr val="bg1">
                  <a:lumMod val="6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p:cNvSpPr txBox="1"/>
              <p:nvPr/>
            </p:nvSpPr>
            <p:spPr>
              <a:xfrm>
                <a:off x="1616764" y="5730588"/>
                <a:ext cx="4914218" cy="276999"/>
              </a:xfrm>
              <a:prstGeom prst="rect">
                <a:avLst/>
              </a:prstGeom>
              <a:noFill/>
            </p:spPr>
            <p:txBody>
              <a:bodyPr wrap="square" rtlCol="0">
                <a:spAutoFit/>
              </a:bodyPr>
              <a:lstStyle/>
              <a:p>
                <a:r>
                  <a:rPr lang="en-US" sz="1200" b="1" dirty="0" smtClean="0"/>
                  <a:t>Physical and Virtual Resources (networking, computing, etc.)</a:t>
                </a:r>
                <a:endParaRPr lang="en-US" sz="1200" b="1" dirty="0"/>
              </a:p>
            </p:txBody>
          </p:sp>
          <p:cxnSp>
            <p:nvCxnSpPr>
              <p:cNvPr id="71" name="Straight Arrow Connector 70"/>
              <p:cNvCxnSpPr>
                <a:stCxn id="16" idx="2"/>
              </p:cNvCxnSpPr>
              <p:nvPr/>
            </p:nvCxnSpPr>
            <p:spPr>
              <a:xfrm>
                <a:off x="4298803" y="2941964"/>
                <a:ext cx="0" cy="432473"/>
              </a:xfrm>
              <a:prstGeom prst="straightConnector1">
                <a:avLst/>
              </a:prstGeom>
              <a:ln w="4127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72" name="Left-Right Arrow 71"/>
              <p:cNvSpPr/>
              <p:nvPr/>
            </p:nvSpPr>
            <p:spPr>
              <a:xfrm rot="16200000">
                <a:off x="4333585" y="3029121"/>
                <a:ext cx="419531" cy="242826"/>
              </a:xfrm>
              <a:prstGeom prst="leftRightArrow">
                <a:avLst/>
              </a:prstGeom>
              <a:solidFill>
                <a:schemeClr val="accent2">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spc="50" dirty="0" smtClean="0"/>
                  <a:t>DATA</a:t>
                </a:r>
                <a:endParaRPr lang="en-US" sz="900" b="1" spc="50" dirty="0"/>
              </a:p>
            </p:txBody>
          </p:sp>
          <p:sp>
            <p:nvSpPr>
              <p:cNvPr id="73" name="Down Arrow 72"/>
              <p:cNvSpPr/>
              <p:nvPr/>
            </p:nvSpPr>
            <p:spPr>
              <a:xfrm>
                <a:off x="4723776" y="2937299"/>
                <a:ext cx="245788" cy="45132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50" b="1" dirty="0" smtClean="0"/>
                  <a:t>SW</a:t>
                </a:r>
                <a:endParaRPr lang="en-US" sz="1050" b="1" dirty="0"/>
              </a:p>
            </p:txBody>
          </p:sp>
        </p:grpSp>
        <p:sp>
          <p:nvSpPr>
            <p:cNvPr id="80" name="TextBox 79"/>
            <p:cNvSpPr txBox="1"/>
            <p:nvPr/>
          </p:nvSpPr>
          <p:spPr>
            <a:xfrm>
              <a:off x="43687" y="3360439"/>
              <a:ext cx="866930" cy="338554"/>
            </a:xfrm>
            <a:prstGeom prst="rect">
              <a:avLst/>
            </a:prstGeom>
            <a:noFill/>
          </p:spPr>
          <p:txBody>
            <a:bodyPr wrap="square" rtlCol="0">
              <a:spAutoFit/>
            </a:bodyPr>
            <a:lstStyle/>
            <a:p>
              <a:r>
                <a:rPr lang="en-US" sz="1600" b="1" dirty="0" smtClean="0">
                  <a:solidFill>
                    <a:srgbClr val="002060"/>
                  </a:solidFill>
                  <a:effectLst>
                    <a:outerShdw blurRad="38100" dist="38100" dir="2700000" algn="tl">
                      <a:srgbClr val="000000">
                        <a:alpha val="43137"/>
                      </a:srgbClr>
                    </a:outerShdw>
                  </a:effectLst>
                </a:rPr>
                <a:t>K E Y :</a:t>
              </a:r>
              <a:endParaRPr lang="en-US" sz="1600" b="1" dirty="0">
                <a:solidFill>
                  <a:srgbClr val="002060"/>
                </a:solidFill>
                <a:effectLst>
                  <a:outerShdw blurRad="38100" dist="38100" dir="2700000" algn="tl">
                    <a:srgbClr val="000000">
                      <a:alpha val="43137"/>
                    </a:srgbClr>
                  </a:outerShdw>
                </a:effectLst>
              </a:endParaRPr>
            </a:p>
          </p:txBody>
        </p:sp>
        <p:sp>
          <p:nvSpPr>
            <p:cNvPr id="81" name="Rectangle 80"/>
            <p:cNvSpPr/>
            <p:nvPr/>
          </p:nvSpPr>
          <p:spPr>
            <a:xfrm>
              <a:off x="27896" y="3317781"/>
              <a:ext cx="1432363" cy="268980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ight Arrow 82"/>
            <p:cNvSpPr/>
            <p:nvPr/>
          </p:nvSpPr>
          <p:spPr>
            <a:xfrm>
              <a:off x="110830" y="5157326"/>
              <a:ext cx="746257" cy="370257"/>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SW</a:t>
              </a:r>
              <a:endParaRPr lang="en-US" sz="1400" b="1" dirty="0"/>
            </a:p>
          </p:txBody>
        </p:sp>
        <p:cxnSp>
          <p:nvCxnSpPr>
            <p:cNvPr id="84" name="Straight Arrow Connector 83"/>
            <p:cNvCxnSpPr/>
            <p:nvPr/>
          </p:nvCxnSpPr>
          <p:spPr>
            <a:xfrm>
              <a:off x="129891" y="3827114"/>
              <a:ext cx="797433" cy="0"/>
            </a:xfrm>
            <a:prstGeom prst="straightConnector1">
              <a:avLst/>
            </a:prstGeom>
            <a:ln w="7302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97634" y="3962514"/>
              <a:ext cx="1143834" cy="276999"/>
            </a:xfrm>
            <a:prstGeom prst="rect">
              <a:avLst/>
            </a:prstGeom>
            <a:noFill/>
          </p:spPr>
          <p:txBody>
            <a:bodyPr wrap="square" rtlCol="0">
              <a:spAutoFit/>
            </a:bodyPr>
            <a:lstStyle/>
            <a:p>
              <a:r>
                <a:rPr lang="en-US" sz="1200" b="1" dirty="0" smtClean="0">
                  <a:solidFill>
                    <a:srgbClr val="002060"/>
                  </a:solidFill>
                </a:rPr>
                <a:t>Service Use</a:t>
              </a:r>
              <a:endParaRPr lang="en-US" sz="1200" b="1" dirty="0">
                <a:solidFill>
                  <a:srgbClr val="002060"/>
                </a:solidFill>
              </a:endParaRPr>
            </a:p>
          </p:txBody>
        </p:sp>
        <p:sp>
          <p:nvSpPr>
            <p:cNvPr id="86" name="TextBox 85"/>
            <p:cNvSpPr txBox="1"/>
            <p:nvPr/>
          </p:nvSpPr>
          <p:spPr>
            <a:xfrm>
              <a:off x="76224" y="4638729"/>
              <a:ext cx="1343704" cy="276999"/>
            </a:xfrm>
            <a:prstGeom prst="rect">
              <a:avLst/>
            </a:prstGeom>
            <a:noFill/>
          </p:spPr>
          <p:txBody>
            <a:bodyPr wrap="square" rtlCol="0">
              <a:spAutoFit/>
            </a:bodyPr>
            <a:lstStyle/>
            <a:p>
              <a:r>
                <a:rPr lang="en-US" sz="1200" b="1" dirty="0" smtClean="0">
                  <a:solidFill>
                    <a:srgbClr val="002060"/>
                  </a:solidFill>
                </a:rPr>
                <a:t>Data Flow</a:t>
              </a:r>
              <a:endParaRPr lang="en-US" sz="1200" b="1" dirty="0">
                <a:solidFill>
                  <a:srgbClr val="002060"/>
                </a:solidFill>
              </a:endParaRPr>
            </a:p>
          </p:txBody>
        </p:sp>
        <p:sp>
          <p:nvSpPr>
            <p:cNvPr id="87" name="TextBox 86"/>
            <p:cNvSpPr txBox="1"/>
            <p:nvPr/>
          </p:nvSpPr>
          <p:spPr>
            <a:xfrm>
              <a:off x="34596" y="5557736"/>
              <a:ext cx="1496104" cy="461665"/>
            </a:xfrm>
            <a:prstGeom prst="rect">
              <a:avLst/>
            </a:prstGeom>
            <a:noFill/>
          </p:spPr>
          <p:txBody>
            <a:bodyPr wrap="square" rtlCol="0">
              <a:spAutoFit/>
            </a:bodyPr>
            <a:lstStyle/>
            <a:p>
              <a:r>
                <a:rPr lang="en-US" sz="1200" b="1" dirty="0" smtClean="0">
                  <a:solidFill>
                    <a:srgbClr val="002060"/>
                  </a:solidFill>
                </a:rPr>
                <a:t>Analytics Tools Transfer</a:t>
              </a:r>
              <a:endParaRPr lang="en-US" sz="1200" b="1" dirty="0">
                <a:solidFill>
                  <a:srgbClr val="002060"/>
                </a:solidFill>
              </a:endParaRPr>
            </a:p>
          </p:txBody>
        </p:sp>
        <p:sp>
          <p:nvSpPr>
            <p:cNvPr id="88" name="Up Arrow 87"/>
            <p:cNvSpPr/>
            <p:nvPr/>
          </p:nvSpPr>
          <p:spPr>
            <a:xfrm rot="5400000">
              <a:off x="342837" y="4136045"/>
              <a:ext cx="327797" cy="637426"/>
            </a:xfrm>
            <a:prstGeom prst="upArrow">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900" b="1" dirty="0" smtClean="0"/>
                <a:t>DATA</a:t>
              </a:r>
              <a:endParaRPr lang="en-US" sz="900" b="1" dirty="0"/>
            </a:p>
          </p:txBody>
        </p:sp>
      </p:grpSp>
      <p:sp>
        <p:nvSpPr>
          <p:cNvPr id="6" name="Title 5"/>
          <p:cNvSpPr>
            <a:spLocks noGrp="1"/>
          </p:cNvSpPr>
          <p:nvPr>
            <p:ph type="title"/>
          </p:nvPr>
        </p:nvSpPr>
        <p:spPr>
          <a:xfrm>
            <a:off x="0" y="4343"/>
            <a:ext cx="7269112" cy="669798"/>
          </a:xfrm>
        </p:spPr>
        <p:txBody>
          <a:bodyPr>
            <a:normAutofit/>
          </a:bodyPr>
          <a:lstStyle/>
          <a:p>
            <a:r>
              <a:rPr lang="en-US" sz="3600" b="1" dirty="0" smtClean="0"/>
              <a:t>NIST Big Data Reference Architecture</a:t>
            </a:r>
            <a:endParaRPr lang="en-US" sz="3600" b="1" dirty="0"/>
          </a:p>
        </p:txBody>
      </p:sp>
    </p:spTree>
    <p:extLst>
      <p:ext uri="{BB962C8B-B14F-4D97-AF65-F5344CB8AC3E}">
        <p14:creationId xmlns:p14="http://schemas.microsoft.com/office/powerpoint/2010/main" val="3689105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65061"/>
            <a:ext cx="6434254" cy="810846"/>
          </a:xfrm>
        </p:spPr>
        <p:txBody>
          <a:bodyPr>
            <a:noAutofit/>
          </a:bodyPr>
          <a:lstStyle/>
          <a:p>
            <a:r>
              <a:rPr lang="en-US" b="1" dirty="0" smtClean="0">
                <a:solidFill>
                  <a:schemeClr val="tx1"/>
                </a:solidFill>
              </a:rPr>
              <a:t>Top 10 Security &amp; Privacy Challenges: Classification</a:t>
            </a:r>
            <a:endParaRPr lang="en-US" b="1" dirty="0">
              <a:solidFill>
                <a:schemeClr val="tx1"/>
              </a:solidFill>
            </a:endParaRPr>
          </a:p>
        </p:txBody>
      </p:sp>
      <p:graphicFrame>
        <p:nvGraphicFramePr>
          <p:cNvPr id="5" name="Content Placeholder 4"/>
          <p:cNvGraphicFramePr>
            <a:graphicFrameLocks noGrp="1"/>
          </p:cNvGraphicFramePr>
          <p:nvPr>
            <p:ph sz="quarter" idx="11"/>
            <p:extLst/>
          </p:nvPr>
        </p:nvGraphicFramePr>
        <p:xfrm>
          <a:off x="0" y="2598234"/>
          <a:ext cx="8204200" cy="4152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3"/>
          </p:nvPr>
        </p:nvSpPr>
        <p:spPr/>
        <p:txBody>
          <a:bodyPr/>
          <a:lstStyle/>
          <a:p>
            <a:fld id="{C4B85148-DB98-4269-ACE6-2DF49F9918C9}" type="slidenum">
              <a:rPr lang="en-US" smtClean="0"/>
              <a:pPr/>
              <a:t>14</a:t>
            </a:fld>
            <a:endParaRPr lang="en-US" dirty="0"/>
          </a:p>
        </p:txBody>
      </p:sp>
    </p:spTree>
    <p:extLst>
      <p:ext uri="{BB962C8B-B14F-4D97-AF65-F5344CB8AC3E}">
        <p14:creationId xmlns:p14="http://schemas.microsoft.com/office/powerpoint/2010/main" val="128724021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NIST Big Data Use Cases</a:t>
            </a:r>
            <a:endParaRPr lang="en-US" b="1" dirty="0"/>
          </a:p>
        </p:txBody>
      </p:sp>
      <p:sp>
        <p:nvSpPr>
          <p:cNvPr id="2" name="Subtitle 1"/>
          <p:cNvSpPr>
            <a:spLocks noGrp="1"/>
          </p:cNvSpPr>
          <p:nvPr>
            <p:ph type="subTitle" idx="1"/>
          </p:nvPr>
        </p:nvSpPr>
        <p:spPr>
          <a:xfrm>
            <a:off x="1371600" y="3895344"/>
            <a:ext cx="6060831" cy="1752600"/>
          </a:xfrm>
        </p:spPr>
        <p:txBody>
          <a:bodyPr/>
          <a:lstStyle/>
          <a:p>
            <a:endParaRPr lang="en-US" dirty="0">
              <a:solidFill>
                <a:schemeClr val="tx1">
                  <a:lumMod val="65000"/>
                  <a:lumOff val="35000"/>
                </a:schemeClr>
              </a:solidFill>
            </a:endParaRPr>
          </a:p>
        </p:txBody>
      </p:sp>
    </p:spTree>
    <p:extLst>
      <p:ext uri="{BB962C8B-B14F-4D97-AF65-F5344CB8AC3E}">
        <p14:creationId xmlns:p14="http://schemas.microsoft.com/office/powerpoint/2010/main" val="3273419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1639" t="12913" r="11218" b="1787"/>
          <a:stretch/>
        </p:blipFill>
        <p:spPr>
          <a:xfrm>
            <a:off x="0" y="0"/>
            <a:ext cx="5006186" cy="6858000"/>
          </a:xfrm>
          <a:prstGeom prst="rect">
            <a:avLst/>
          </a:prstGeom>
        </p:spPr>
      </p:pic>
      <p:sp>
        <p:nvSpPr>
          <p:cNvPr id="6" name="Title 5"/>
          <p:cNvSpPr>
            <a:spLocks noGrp="1"/>
          </p:cNvSpPr>
          <p:nvPr>
            <p:ph type="title"/>
          </p:nvPr>
        </p:nvSpPr>
        <p:spPr>
          <a:xfrm>
            <a:off x="5006186" y="242659"/>
            <a:ext cx="4137814" cy="847499"/>
          </a:xfrm>
        </p:spPr>
        <p:txBody>
          <a:bodyPr>
            <a:normAutofit/>
          </a:bodyPr>
          <a:lstStyle/>
          <a:p>
            <a:r>
              <a:rPr lang="en-US" sz="4000" b="1" dirty="0" smtClean="0">
                <a:latin typeface="+mn-lt"/>
              </a:rPr>
              <a:t>Use Case Template</a:t>
            </a:r>
            <a:endParaRPr lang="en-US" sz="4000" b="1" dirty="0">
              <a:latin typeface="+mn-lt"/>
            </a:endParaRPr>
          </a:p>
        </p:txBody>
      </p:sp>
      <p:sp>
        <p:nvSpPr>
          <p:cNvPr id="7" name="Content Placeholder 6"/>
          <p:cNvSpPr>
            <a:spLocks noGrp="1"/>
          </p:cNvSpPr>
          <p:nvPr>
            <p:ph idx="1"/>
          </p:nvPr>
        </p:nvSpPr>
        <p:spPr>
          <a:xfrm>
            <a:off x="5006186" y="1090158"/>
            <a:ext cx="3898328" cy="5615441"/>
          </a:xfrm>
        </p:spPr>
        <p:txBody>
          <a:bodyPr>
            <a:normAutofit fontScale="70000" lnSpcReduction="20000"/>
          </a:bodyPr>
          <a:lstStyle/>
          <a:p>
            <a:r>
              <a:rPr lang="en-US" dirty="0" smtClean="0"/>
              <a:t>26 fields completed for 51 areas</a:t>
            </a:r>
          </a:p>
          <a:p>
            <a:r>
              <a:rPr lang="en-US" b="1" dirty="0"/>
              <a:t>Government Operation</a:t>
            </a:r>
            <a:r>
              <a:rPr lang="en-US" b="1" dirty="0" smtClean="0"/>
              <a:t>: 4</a:t>
            </a:r>
            <a:endParaRPr lang="en-US" dirty="0"/>
          </a:p>
          <a:p>
            <a:r>
              <a:rPr lang="en-US" b="1" dirty="0"/>
              <a:t>Commercial: </a:t>
            </a:r>
            <a:r>
              <a:rPr lang="en-US" b="1" dirty="0" smtClean="0"/>
              <a:t>8</a:t>
            </a:r>
          </a:p>
          <a:p>
            <a:r>
              <a:rPr lang="en-US" b="1" dirty="0" smtClean="0"/>
              <a:t>Defense: 3</a:t>
            </a:r>
            <a:endParaRPr lang="en-US" dirty="0"/>
          </a:p>
          <a:p>
            <a:r>
              <a:rPr lang="en-US" b="1" dirty="0"/>
              <a:t>Healthcare and Life Sciences: </a:t>
            </a:r>
            <a:r>
              <a:rPr lang="en-US" b="1" dirty="0" smtClean="0"/>
              <a:t>10</a:t>
            </a:r>
          </a:p>
          <a:p>
            <a:r>
              <a:rPr lang="en-US" b="1" dirty="0" smtClean="0"/>
              <a:t>Deep </a:t>
            </a:r>
            <a:r>
              <a:rPr lang="en-US" b="1" dirty="0"/>
              <a:t>Learning and Social Media</a:t>
            </a:r>
            <a:r>
              <a:rPr lang="en-US" b="1" dirty="0" smtClean="0"/>
              <a:t>: 6</a:t>
            </a:r>
            <a:endParaRPr lang="en-US" dirty="0"/>
          </a:p>
          <a:p>
            <a:r>
              <a:rPr lang="en-US" b="1" dirty="0"/>
              <a:t>The Ecosystem for Research: </a:t>
            </a:r>
            <a:r>
              <a:rPr lang="en-US" b="1" dirty="0" smtClean="0"/>
              <a:t>4</a:t>
            </a:r>
          </a:p>
          <a:p>
            <a:r>
              <a:rPr lang="en-US" b="1" dirty="0" smtClean="0"/>
              <a:t>Astronomy </a:t>
            </a:r>
            <a:r>
              <a:rPr lang="en-US" b="1" dirty="0"/>
              <a:t>and Physics: </a:t>
            </a:r>
            <a:r>
              <a:rPr lang="en-US" b="1" dirty="0" smtClean="0"/>
              <a:t>5</a:t>
            </a:r>
          </a:p>
          <a:p>
            <a:r>
              <a:rPr lang="en-US" b="1" dirty="0" smtClean="0"/>
              <a:t>Earth</a:t>
            </a:r>
            <a:r>
              <a:rPr lang="en-US" b="1" dirty="0"/>
              <a:t>, Environmental and Polar Science: </a:t>
            </a:r>
            <a:r>
              <a:rPr lang="en-US" b="1" dirty="0" smtClean="0"/>
              <a:t>10</a:t>
            </a:r>
          </a:p>
          <a:p>
            <a:r>
              <a:rPr lang="en-US" b="1" dirty="0" smtClean="0"/>
              <a:t>Energy: 1</a:t>
            </a:r>
            <a:endParaRPr lang="en-US" dirty="0"/>
          </a:p>
        </p:txBody>
      </p:sp>
      <p:sp>
        <p:nvSpPr>
          <p:cNvPr id="3" name="Slide Number Placeholder 2"/>
          <p:cNvSpPr>
            <a:spLocks noGrp="1"/>
          </p:cNvSpPr>
          <p:nvPr>
            <p:ph type="sldNum" sz="quarter" idx="12"/>
          </p:nvPr>
        </p:nvSpPr>
        <p:spPr/>
        <p:txBody>
          <a:bodyPr/>
          <a:lstStyle/>
          <a:p>
            <a:fld id="{C4B85148-DB98-4269-ACE6-2DF49F9918C9}" type="slidenum">
              <a:rPr lang="en-US" smtClean="0"/>
              <a:pPr/>
              <a:t>16</a:t>
            </a:fld>
            <a:endParaRPr lang="en-US" dirty="0"/>
          </a:p>
        </p:txBody>
      </p:sp>
    </p:spTree>
    <p:extLst>
      <p:ext uri="{BB962C8B-B14F-4D97-AF65-F5344CB8AC3E}">
        <p14:creationId xmlns:p14="http://schemas.microsoft.com/office/powerpoint/2010/main" val="2942718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661"/>
            <a:ext cx="9144000" cy="718039"/>
          </a:xfrm>
        </p:spPr>
        <p:txBody>
          <a:bodyPr>
            <a:normAutofit fontScale="90000"/>
          </a:bodyPr>
          <a:lstStyle/>
          <a:p>
            <a:pPr algn="ctr"/>
            <a:r>
              <a:rPr lang="en-US" sz="3600" b="1" dirty="0" smtClean="0">
                <a:latin typeface="+mn-lt"/>
              </a:rPr>
              <a:t>51 Detailed Use Cases: </a:t>
            </a:r>
            <a:r>
              <a:rPr lang="en-US" sz="3100" b="1" dirty="0" smtClean="0">
                <a:latin typeface="+mn-lt"/>
              </a:rPr>
              <a:t>Contributed July-September 2013</a:t>
            </a:r>
            <a:br>
              <a:rPr lang="en-US" sz="3100" b="1" dirty="0" smtClean="0">
                <a:latin typeface="+mn-lt"/>
              </a:rPr>
            </a:br>
            <a:r>
              <a:rPr lang="en-US" sz="3100" b="1" dirty="0" smtClean="0">
                <a:latin typeface="+mn-lt"/>
              </a:rPr>
              <a:t>Covers goals, data features such as 3 V’s, software, hardware</a:t>
            </a:r>
            <a:endParaRPr lang="en-US" sz="3100" b="1" dirty="0">
              <a:latin typeface="+mn-lt"/>
            </a:endParaRPr>
          </a:p>
        </p:txBody>
      </p:sp>
      <p:sp>
        <p:nvSpPr>
          <p:cNvPr id="3" name="Content Placeholder 2"/>
          <p:cNvSpPr>
            <a:spLocks noGrp="1"/>
          </p:cNvSpPr>
          <p:nvPr>
            <p:ph idx="1"/>
          </p:nvPr>
        </p:nvSpPr>
        <p:spPr>
          <a:xfrm>
            <a:off x="0" y="958233"/>
            <a:ext cx="9144000" cy="5898036"/>
          </a:xfrm>
        </p:spPr>
        <p:txBody>
          <a:bodyPr>
            <a:noAutofit/>
          </a:bodyPr>
          <a:lstStyle/>
          <a:p>
            <a:pPr lvl="0"/>
            <a:r>
              <a:rPr lang="en-US" sz="1800" u="sng" dirty="0">
                <a:solidFill>
                  <a:srgbClr val="0070C0"/>
                </a:solidFill>
                <a:hlinkClick r:id="rId3"/>
              </a:rPr>
              <a:t>http://bigdatawg.nist.gov/usecases.php</a:t>
            </a:r>
            <a:endParaRPr lang="en-US" sz="1800" u="sng" dirty="0">
              <a:solidFill>
                <a:srgbClr val="0070C0"/>
              </a:solidFill>
            </a:endParaRPr>
          </a:p>
          <a:p>
            <a:r>
              <a:rPr lang="en-US" sz="1800" dirty="0">
                <a:hlinkClick r:id="rId4"/>
              </a:rPr>
              <a:t>https://</a:t>
            </a:r>
            <a:r>
              <a:rPr lang="en-US" sz="1800" dirty="0" smtClean="0">
                <a:hlinkClick r:id="rId4"/>
              </a:rPr>
              <a:t>bigdatacoursespring2014.appspot.com/course</a:t>
            </a:r>
            <a:r>
              <a:rPr lang="en-US" sz="1800" dirty="0" smtClean="0"/>
              <a:t> (Section 5)</a:t>
            </a:r>
          </a:p>
          <a:p>
            <a:r>
              <a:rPr lang="en-US" sz="1800" b="1" dirty="0" smtClean="0"/>
              <a:t>Government Operation(4): </a:t>
            </a:r>
            <a:r>
              <a:rPr lang="en-US" sz="1800" dirty="0"/>
              <a:t>National Archives and Records </a:t>
            </a:r>
            <a:r>
              <a:rPr lang="en-US" sz="1800" dirty="0" smtClean="0"/>
              <a:t>Administration, Census Bureau</a:t>
            </a:r>
          </a:p>
          <a:p>
            <a:r>
              <a:rPr lang="en-US" sz="1800" b="1" dirty="0" smtClean="0"/>
              <a:t>Commercial(8): </a:t>
            </a:r>
            <a:r>
              <a:rPr lang="en-US" sz="1800" dirty="0" smtClean="0"/>
              <a:t>Finance in Cloud, Cloud Backup, </a:t>
            </a:r>
            <a:r>
              <a:rPr lang="en-US" sz="1800" dirty="0" err="1" smtClean="0"/>
              <a:t>Mendeley</a:t>
            </a:r>
            <a:r>
              <a:rPr lang="en-US" sz="1800" dirty="0" smtClean="0"/>
              <a:t> (Citations), Netflix, Web Search, Digital Materials, Cargo shipping (as in UPS)</a:t>
            </a:r>
          </a:p>
          <a:p>
            <a:r>
              <a:rPr lang="en-US" sz="1800" b="1" dirty="0" smtClean="0"/>
              <a:t>Defense(3): </a:t>
            </a:r>
            <a:r>
              <a:rPr lang="en-US" sz="1800" dirty="0" smtClean="0"/>
              <a:t>Sensors, Image surveillance, Situation Assessment</a:t>
            </a:r>
          </a:p>
          <a:p>
            <a:r>
              <a:rPr lang="en-US" sz="1800" b="1" dirty="0" smtClean="0"/>
              <a:t>Healthcare and Life Sciences(10): </a:t>
            </a:r>
            <a:r>
              <a:rPr lang="en-US" sz="1800" dirty="0" smtClean="0"/>
              <a:t>Medical records, Graph and Probabilistic analysis, Pathology, </a:t>
            </a:r>
            <a:r>
              <a:rPr lang="en-US" sz="1800" dirty="0" err="1" smtClean="0"/>
              <a:t>Bioimaging</a:t>
            </a:r>
            <a:r>
              <a:rPr lang="en-US" sz="1800" dirty="0" smtClean="0"/>
              <a:t>, Genomics, Epidemiology, People Activity models, Biodiversity</a:t>
            </a:r>
          </a:p>
          <a:p>
            <a:r>
              <a:rPr lang="en-US" sz="1800" b="1" dirty="0"/>
              <a:t>Deep Learning and Social </a:t>
            </a:r>
            <a:r>
              <a:rPr lang="en-US" sz="1800" b="1" dirty="0" smtClean="0"/>
              <a:t>Media(6): </a:t>
            </a:r>
            <a:r>
              <a:rPr lang="en-US" sz="1800" dirty="0" smtClean="0"/>
              <a:t>Driving Car, </a:t>
            </a:r>
            <a:r>
              <a:rPr lang="en-US" sz="1800" dirty="0" err="1" smtClean="0"/>
              <a:t>Geolocate</a:t>
            </a:r>
            <a:r>
              <a:rPr lang="en-US" sz="1800" dirty="0" smtClean="0"/>
              <a:t> images/cameras, Twitter, Crowd Sourcing, Network Science, NIST benchmark datasets</a:t>
            </a:r>
          </a:p>
          <a:p>
            <a:r>
              <a:rPr lang="en-US" sz="1800" b="1" dirty="0"/>
              <a:t>The Ecosystem for </a:t>
            </a:r>
            <a:r>
              <a:rPr lang="en-US" sz="1800" b="1" dirty="0" smtClean="0"/>
              <a:t>Research(4): </a:t>
            </a:r>
            <a:r>
              <a:rPr lang="en-US" sz="1800" dirty="0" smtClean="0"/>
              <a:t>Metadata, Collaboration, Language Translation, Light source experiments</a:t>
            </a:r>
          </a:p>
          <a:p>
            <a:r>
              <a:rPr lang="en-US" sz="1800" b="1" dirty="0"/>
              <a:t>Astronomy and </a:t>
            </a:r>
            <a:r>
              <a:rPr lang="en-US" sz="1800" b="1" dirty="0" smtClean="0"/>
              <a:t>Physics(5): </a:t>
            </a:r>
            <a:r>
              <a:rPr lang="en-US" sz="1800" dirty="0" smtClean="0"/>
              <a:t>Sky Surveys including comparison to simulation, Large Hadron Collider at CERN, Belle Accelerator II in Japan</a:t>
            </a:r>
          </a:p>
          <a:p>
            <a:r>
              <a:rPr lang="en-US" sz="1800" b="1" dirty="0" smtClean="0"/>
              <a:t>Earth</a:t>
            </a:r>
            <a:r>
              <a:rPr lang="en-US" sz="1800" b="1" dirty="0"/>
              <a:t>, Environmental and Polar </a:t>
            </a:r>
            <a:r>
              <a:rPr lang="en-US" sz="1800" b="1" dirty="0" smtClean="0"/>
              <a:t>Science(10): </a:t>
            </a:r>
            <a:r>
              <a:rPr lang="en-US" sz="1800" dirty="0" smtClean="0"/>
              <a:t>Radar Scattering in Atmosphere, Earthquake, Ocean, Earth Observation, Ice sheet Radar scattering, Earth radar mapping, Climate simulation datasets, Atmospheric </a:t>
            </a:r>
            <a:r>
              <a:rPr lang="en-US" sz="1800" dirty="0"/>
              <a:t>turbulence identification, Subsurface </a:t>
            </a:r>
            <a:r>
              <a:rPr lang="en-US" sz="1800" dirty="0" smtClean="0"/>
              <a:t>Biogeochemistry (microbes </a:t>
            </a:r>
            <a:r>
              <a:rPr lang="en-US" sz="1800" dirty="0"/>
              <a:t>to watersheds), AmeriFlux and FLUXNET </a:t>
            </a:r>
            <a:r>
              <a:rPr lang="en-US" sz="1800" dirty="0" smtClean="0"/>
              <a:t>gas sensors</a:t>
            </a:r>
          </a:p>
          <a:p>
            <a:r>
              <a:rPr lang="en-US" sz="1800" b="1" dirty="0" smtClean="0"/>
              <a:t>Energy(1): </a:t>
            </a:r>
            <a:r>
              <a:rPr lang="en-US" sz="1800" dirty="0" smtClean="0"/>
              <a:t>Smart grid</a:t>
            </a:r>
          </a:p>
          <a:p>
            <a:pPr marL="0" indent="0">
              <a:buNone/>
            </a:pPr>
            <a:endParaRPr lang="en-US" sz="18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17</a:t>
            </a:fld>
            <a:endParaRPr lang="en-US" dirty="0"/>
          </a:p>
        </p:txBody>
      </p:sp>
      <p:sp>
        <p:nvSpPr>
          <p:cNvPr id="4" name="TextBox 3"/>
          <p:cNvSpPr txBox="1"/>
          <p:nvPr/>
        </p:nvSpPr>
        <p:spPr>
          <a:xfrm>
            <a:off x="4834079" y="829865"/>
            <a:ext cx="4048096" cy="830997"/>
          </a:xfrm>
          <a:prstGeom prst="rect">
            <a:avLst/>
          </a:prstGeom>
          <a:noFill/>
        </p:spPr>
        <p:txBody>
          <a:bodyPr wrap="none" rtlCol="0">
            <a:spAutoFit/>
          </a:bodyPr>
          <a:lstStyle/>
          <a:p>
            <a:r>
              <a:rPr lang="en-US" sz="2400" dirty="0" smtClean="0">
                <a:solidFill>
                  <a:srgbClr val="0070C0"/>
                </a:solidFill>
                <a:cs typeface="Times New Roman" panose="02020603050405020304" pitchFamily="18" charset="0"/>
              </a:rPr>
              <a:t>26 Features for each use case</a:t>
            </a:r>
          </a:p>
          <a:p>
            <a:r>
              <a:rPr lang="en-US" sz="2400" dirty="0" smtClean="0">
                <a:solidFill>
                  <a:srgbClr val="0070C0"/>
                </a:solidFill>
                <a:cs typeface="Times New Roman" panose="02020603050405020304" pitchFamily="18" charset="0"/>
              </a:rPr>
              <a:t>                         Biased to science</a:t>
            </a:r>
            <a:endParaRPr lang="en-US" sz="2400" dirty="0">
              <a:solidFill>
                <a:srgbClr val="0070C0"/>
              </a:solidFill>
              <a:cs typeface="Times New Roman" panose="02020603050405020304" pitchFamily="18" charset="0"/>
            </a:endParaRPr>
          </a:p>
        </p:txBody>
      </p:sp>
    </p:spTree>
    <p:extLst>
      <p:ext uri="{BB962C8B-B14F-4D97-AF65-F5344CB8AC3E}">
        <p14:creationId xmlns:p14="http://schemas.microsoft.com/office/powerpoint/2010/main" val="1238694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1603375" y="2158999"/>
          <a:ext cx="5937250" cy="3587752"/>
        </p:xfrm>
        <a:graphic>
          <a:graphicData uri="http://schemas.openxmlformats.org/drawingml/2006/table">
            <a:tbl>
              <a:tblPr firstRow="1" firstCol="1" bandRow="1">
                <a:tableStyleId>{5C22544A-7EE6-4342-B048-85BDC9FD1C3A}</a:tableStyleId>
              </a:tblPr>
              <a:tblGrid>
                <a:gridCol w="909320"/>
                <a:gridCol w="1508760"/>
                <a:gridCol w="1099820"/>
                <a:gridCol w="937260"/>
                <a:gridCol w="1482090"/>
              </a:tblGrid>
              <a:tr h="0">
                <a:tc gridSpan="5">
                  <a:txBody>
                    <a:bodyPr/>
                    <a:lstStyle/>
                    <a:p>
                      <a:pPr marL="0" marR="0" algn="ctr">
                        <a:lnSpc>
                          <a:spcPct val="107000"/>
                        </a:lnSpc>
                        <a:spcBef>
                          <a:spcPts val="0"/>
                        </a:spcBef>
                        <a:spcAft>
                          <a:spcPts val="0"/>
                        </a:spcAft>
                      </a:pPr>
                      <a:r>
                        <a:rPr lang="en-US" sz="1100">
                          <a:effectLst/>
                        </a:rPr>
                        <a:t>Table 4: Characteristics of 6 Distributed Applications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l">
                        <a:lnSpc>
                          <a:spcPct val="107000"/>
                        </a:lnSpc>
                        <a:spcBef>
                          <a:spcPts val="0"/>
                        </a:spcBef>
                        <a:spcAft>
                          <a:spcPts val="0"/>
                        </a:spcAft>
                      </a:pPr>
                      <a:r>
                        <a:rPr lang="en-US" sz="1100">
                          <a:effectLst/>
                        </a:rPr>
                        <a:t>Application Example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Execution Unit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Communication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Coordination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Execution Environment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l">
                        <a:lnSpc>
                          <a:spcPct val="107000"/>
                        </a:lnSpc>
                        <a:spcBef>
                          <a:spcPts val="0"/>
                        </a:spcBef>
                        <a:spcAft>
                          <a:spcPts val="0"/>
                        </a:spcAft>
                      </a:pPr>
                      <a:r>
                        <a:rPr lang="en-US" sz="1100">
                          <a:effectLst/>
                        </a:rPr>
                        <a:t>Montage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Multiple sequential and parallel executable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Files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Dataflow (DAG)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Dynamic process creation, execution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l">
                        <a:lnSpc>
                          <a:spcPct val="107000"/>
                        </a:lnSpc>
                        <a:spcBef>
                          <a:spcPts val="0"/>
                        </a:spcBef>
                        <a:spcAft>
                          <a:spcPts val="0"/>
                        </a:spcAft>
                      </a:pPr>
                      <a:r>
                        <a:rPr lang="en-US" sz="1100">
                          <a:effectLst/>
                        </a:rPr>
                        <a:t>NEKTAR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Multiple concurrent parallel executables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Stream based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Dataflow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Co-scheduling, data streaming, async. I/O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l">
                        <a:lnSpc>
                          <a:spcPct val="107000"/>
                        </a:lnSpc>
                        <a:spcBef>
                          <a:spcPts val="0"/>
                        </a:spcBef>
                        <a:spcAft>
                          <a:spcPts val="0"/>
                        </a:spcAft>
                      </a:pPr>
                      <a:r>
                        <a:rPr lang="en-US" sz="1100">
                          <a:effectLst/>
                        </a:rPr>
                        <a:t>Replica-Exchange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Multiple seq. and parallel executables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Pub/sub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Dataflow and events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Decoupled coordination and messaging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l">
                        <a:lnSpc>
                          <a:spcPct val="107000"/>
                        </a:lnSpc>
                        <a:spcBef>
                          <a:spcPts val="0"/>
                        </a:spcBef>
                        <a:spcAft>
                          <a:spcPts val="0"/>
                        </a:spcAft>
                      </a:pPr>
                      <a:r>
                        <a:rPr lang="en-US" sz="1100">
                          <a:effectLst/>
                        </a:rPr>
                        <a:t>Climate Prediction (generation)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Multiple seq. &amp; parallel executables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Files and messages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Master-Worker, events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@Home (BOINC)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l">
                        <a:lnSpc>
                          <a:spcPct val="107000"/>
                        </a:lnSpc>
                        <a:spcBef>
                          <a:spcPts val="0"/>
                        </a:spcBef>
                        <a:spcAft>
                          <a:spcPts val="0"/>
                        </a:spcAft>
                      </a:pPr>
                      <a:r>
                        <a:rPr lang="en-US" sz="1100">
                          <a:effectLst/>
                        </a:rPr>
                        <a:t>Climate Prediction</a:t>
                      </a:r>
                    </a:p>
                    <a:p>
                      <a:pPr marL="0" marR="0" algn="l">
                        <a:lnSpc>
                          <a:spcPct val="107000"/>
                        </a:lnSpc>
                        <a:spcBef>
                          <a:spcPts val="0"/>
                        </a:spcBef>
                        <a:spcAft>
                          <a:spcPts val="0"/>
                        </a:spcAft>
                      </a:pPr>
                      <a:r>
                        <a:rPr lang="en-US" sz="1100">
                          <a:effectLst/>
                        </a:rPr>
                        <a:t>(analysis)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 Multiple seq. &amp; parallel executables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 Files and messages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Dataflow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Dynamics process creation, workflow execution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l">
                        <a:lnSpc>
                          <a:spcPct val="107000"/>
                        </a:lnSpc>
                        <a:spcBef>
                          <a:spcPts val="0"/>
                        </a:spcBef>
                        <a:spcAft>
                          <a:spcPts val="0"/>
                        </a:spcAft>
                      </a:pPr>
                      <a:r>
                        <a:rPr lang="en-US" sz="1100">
                          <a:effectLst/>
                        </a:rPr>
                        <a:t>SCOOP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  Multiple Executable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Files and messages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Dataflow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Preemptive scheduling, reservations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7150">
                <a:tc>
                  <a:txBody>
                    <a:bodyPr/>
                    <a:lstStyle/>
                    <a:p>
                      <a:pPr marL="0" marR="0" algn="l">
                        <a:lnSpc>
                          <a:spcPct val="107000"/>
                        </a:lnSpc>
                        <a:spcBef>
                          <a:spcPts val="0"/>
                        </a:spcBef>
                        <a:spcAft>
                          <a:spcPts val="0"/>
                        </a:spcAft>
                      </a:pPr>
                      <a:r>
                        <a:rPr lang="en-US" sz="1100">
                          <a:effectLst/>
                        </a:rPr>
                        <a:t>Coupled Fusion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 Multiple executable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Stream-based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a:effectLst/>
                        </a:rPr>
                        <a:t>Dataflow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100" dirty="0">
                          <a:effectLst/>
                        </a:rPr>
                        <a:t>Co-scheduling, data streaming, </a:t>
                      </a:r>
                      <a:r>
                        <a:rPr lang="en-US" sz="1100" dirty="0" err="1">
                          <a:effectLst/>
                        </a:rPr>
                        <a:t>async</a:t>
                      </a:r>
                      <a:r>
                        <a:rPr lang="en-US" sz="1100" dirty="0">
                          <a:effectLst/>
                        </a:rPr>
                        <a:t> I/O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Slide Number Placeholder 4"/>
          <p:cNvSpPr>
            <a:spLocks noGrp="1"/>
          </p:cNvSpPr>
          <p:nvPr>
            <p:ph type="sldNum" sz="quarter" idx="12"/>
          </p:nvPr>
        </p:nvSpPr>
        <p:spPr/>
        <p:txBody>
          <a:bodyPr/>
          <a:lstStyle/>
          <a:p>
            <a:fld id="{C4B85148-DB98-4269-ACE6-2DF49F9918C9}" type="slidenum">
              <a:rPr lang="en-US" smtClean="0"/>
              <a:pPr/>
              <a:t>18</a:t>
            </a:fld>
            <a:endParaRPr lang="en-US" dirty="0"/>
          </a:p>
        </p:txBody>
      </p:sp>
      <p:pic>
        <p:nvPicPr>
          <p:cNvPr id="7" name="Picture 6"/>
          <p:cNvPicPr>
            <a:picLocks noChangeAspect="1"/>
          </p:cNvPicPr>
          <p:nvPr/>
        </p:nvPicPr>
        <p:blipFill rotWithShape="1">
          <a:blip r:embed="rId3"/>
          <a:srcRect l="9392" t="21131" r="9445" b="1397"/>
          <a:stretch/>
        </p:blipFill>
        <p:spPr>
          <a:xfrm>
            <a:off x="0" y="0"/>
            <a:ext cx="8778240" cy="6837421"/>
          </a:xfrm>
          <a:prstGeom prst="rect">
            <a:avLst/>
          </a:prstGeom>
        </p:spPr>
      </p:pic>
      <p:sp>
        <p:nvSpPr>
          <p:cNvPr id="8" name="TextBox 7"/>
          <p:cNvSpPr txBox="1"/>
          <p:nvPr/>
        </p:nvSpPr>
        <p:spPr>
          <a:xfrm>
            <a:off x="206828" y="6021178"/>
            <a:ext cx="4303422" cy="461665"/>
          </a:xfrm>
          <a:prstGeom prst="rect">
            <a:avLst/>
          </a:prstGeom>
          <a:solidFill>
            <a:schemeClr val="bg1"/>
          </a:solidFill>
        </p:spPr>
        <p:txBody>
          <a:bodyPr wrap="none" rtlCol="0">
            <a:spAutoFit/>
          </a:bodyPr>
          <a:lstStyle/>
          <a:p>
            <a:r>
              <a:rPr lang="en-US" sz="2400" b="1" dirty="0" smtClean="0"/>
              <a:t>Part of Property Summary Table</a:t>
            </a:r>
            <a:endParaRPr lang="en-US" sz="2400" b="1" dirty="0"/>
          </a:p>
        </p:txBody>
      </p:sp>
    </p:spTree>
    <p:extLst>
      <p:ext uri="{BB962C8B-B14F-4D97-AF65-F5344CB8AC3E}">
        <p14:creationId xmlns:p14="http://schemas.microsoft.com/office/powerpoint/2010/main" val="2918807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795232"/>
          </a:xfrm>
        </p:spPr>
        <p:txBody>
          <a:bodyPr>
            <a:noAutofit/>
          </a:bodyPr>
          <a:lstStyle/>
          <a:p>
            <a:r>
              <a:rPr lang="en-US" sz="2400" b="1" i="1" dirty="0"/>
              <a:t>Distributed Computing Practice for Large-Scale Science &amp; Engineering </a:t>
            </a:r>
            <a:r>
              <a:rPr lang="en-US" sz="2400" i="1" dirty="0" smtClean="0"/>
              <a:t/>
            </a:r>
            <a:br>
              <a:rPr lang="en-US" sz="2400" i="1" dirty="0" smtClean="0"/>
            </a:br>
            <a:r>
              <a:rPr lang="en-US" sz="2400" b="1" dirty="0" smtClean="0"/>
              <a:t>S</a:t>
            </a:r>
            <a:r>
              <a:rPr lang="en-US" sz="2400" b="1" dirty="0"/>
              <a:t>. </a:t>
            </a:r>
            <a:r>
              <a:rPr lang="en-US" sz="2400" b="1" dirty="0" err="1"/>
              <a:t>Jha</a:t>
            </a:r>
            <a:r>
              <a:rPr lang="en-US" sz="2400" b="1" dirty="0"/>
              <a:t>, M. Cole, D. Katz, O. </a:t>
            </a:r>
            <a:r>
              <a:rPr lang="en-US" sz="2400" b="1" dirty="0" err="1"/>
              <a:t>Rana</a:t>
            </a:r>
            <a:r>
              <a:rPr lang="en-US" sz="2400" b="1" dirty="0"/>
              <a:t>, M. </a:t>
            </a:r>
            <a:r>
              <a:rPr lang="en-US" sz="2400" b="1" dirty="0" err="1"/>
              <a:t>Parashar</a:t>
            </a:r>
            <a:r>
              <a:rPr lang="en-US" sz="2400" b="1" dirty="0"/>
              <a:t>, and J. </a:t>
            </a:r>
            <a:r>
              <a:rPr lang="en-US" sz="2400" b="1" dirty="0" err="1"/>
              <a:t>Weissman</a:t>
            </a:r>
            <a:r>
              <a:rPr lang="en-US" sz="2400" b="1" dirty="0"/>
              <a:t>, </a:t>
            </a:r>
          </a:p>
        </p:txBody>
      </p:sp>
      <p:sp>
        <p:nvSpPr>
          <p:cNvPr id="3" name="Content Placeholder 2"/>
          <p:cNvSpPr>
            <a:spLocks noGrp="1"/>
          </p:cNvSpPr>
          <p:nvPr>
            <p:ph idx="1"/>
          </p:nvPr>
        </p:nvSpPr>
        <p:spPr>
          <a:xfrm>
            <a:off x="232913" y="1031606"/>
            <a:ext cx="8229600" cy="772064"/>
          </a:xfrm>
        </p:spPr>
        <p:txBody>
          <a:bodyPr/>
          <a:lstStyle/>
          <a:p>
            <a:r>
              <a:rPr lang="en-US" dirty="0" smtClean="0"/>
              <a:t>Work of </a:t>
            </a:r>
            <a:endParaRPr lang="en-US" dirty="0"/>
          </a:p>
        </p:txBody>
      </p:sp>
      <p:graphicFrame>
        <p:nvGraphicFramePr>
          <p:cNvPr id="4" name="Table 3"/>
          <p:cNvGraphicFramePr>
            <a:graphicFrameLocks noGrp="1"/>
          </p:cNvGraphicFramePr>
          <p:nvPr>
            <p:extLst/>
          </p:nvPr>
        </p:nvGraphicFramePr>
        <p:xfrm>
          <a:off x="1" y="851916"/>
          <a:ext cx="9144000" cy="6006084"/>
        </p:xfrm>
        <a:graphic>
          <a:graphicData uri="http://schemas.openxmlformats.org/drawingml/2006/table">
            <a:tbl>
              <a:tblPr firstRow="1" firstCol="1" bandRow="1">
                <a:tableStyleId>{5C22544A-7EE6-4342-B048-85BDC9FD1C3A}</a:tableStyleId>
              </a:tblPr>
              <a:tblGrid>
                <a:gridCol w="1400450"/>
                <a:gridCol w="2323652"/>
                <a:gridCol w="1693840"/>
                <a:gridCol w="1353794"/>
                <a:gridCol w="2372264"/>
              </a:tblGrid>
              <a:tr h="429641">
                <a:tc gridSpan="5">
                  <a:txBody>
                    <a:bodyPr/>
                    <a:lstStyle/>
                    <a:p>
                      <a:pPr marL="0" marR="0" algn="l">
                        <a:lnSpc>
                          <a:spcPct val="107000"/>
                        </a:lnSpc>
                        <a:spcBef>
                          <a:spcPts val="0"/>
                        </a:spcBef>
                        <a:spcAft>
                          <a:spcPts val="0"/>
                        </a:spcAft>
                      </a:pPr>
                      <a:r>
                        <a:rPr lang="en-US" sz="1800" dirty="0" smtClean="0">
                          <a:effectLst/>
                        </a:rPr>
                        <a:t>Characteristics </a:t>
                      </a:r>
                      <a:r>
                        <a:rPr lang="en-US" sz="1800" dirty="0">
                          <a:effectLst/>
                        </a:rPr>
                        <a:t>of 6 Distributed Applications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5808">
                <a:tc>
                  <a:txBody>
                    <a:bodyPr/>
                    <a:lstStyle/>
                    <a:p>
                      <a:pPr marL="0" marR="0" algn="ctr">
                        <a:lnSpc>
                          <a:spcPct val="107000"/>
                        </a:lnSpc>
                        <a:spcBef>
                          <a:spcPts val="0"/>
                        </a:spcBef>
                        <a:spcAft>
                          <a:spcPts val="0"/>
                        </a:spcAft>
                      </a:pPr>
                      <a:r>
                        <a:rPr lang="en-US" sz="1800" b="1" dirty="0">
                          <a:effectLst/>
                        </a:rPr>
                        <a:t>Application Example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rPr>
                        <a:t>Execution Unit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rPr>
                        <a:t>Communication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rPr>
                        <a:t>Coordination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rPr>
                        <a:t>Execution Environment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75808">
                <a:tc>
                  <a:txBody>
                    <a:bodyPr/>
                    <a:lstStyle/>
                    <a:p>
                      <a:pPr marL="0" marR="0" algn="l">
                        <a:lnSpc>
                          <a:spcPct val="107000"/>
                        </a:lnSpc>
                        <a:spcBef>
                          <a:spcPts val="0"/>
                        </a:spcBef>
                        <a:spcAft>
                          <a:spcPts val="0"/>
                        </a:spcAft>
                      </a:pPr>
                      <a:r>
                        <a:rPr lang="en-US" sz="1800">
                          <a:effectLst/>
                        </a:rPr>
                        <a:t>Montage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rPr>
                        <a:t>Multiple sequential and parallel executable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Files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Dataflow (DAG)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Dynamic process creation, execution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75808">
                <a:tc>
                  <a:txBody>
                    <a:bodyPr/>
                    <a:lstStyle/>
                    <a:p>
                      <a:pPr marL="0" marR="0" algn="l">
                        <a:lnSpc>
                          <a:spcPct val="107000"/>
                        </a:lnSpc>
                        <a:spcBef>
                          <a:spcPts val="0"/>
                        </a:spcBef>
                        <a:spcAft>
                          <a:spcPts val="0"/>
                        </a:spcAft>
                      </a:pPr>
                      <a:r>
                        <a:rPr lang="en-US" sz="1800">
                          <a:effectLst/>
                        </a:rPr>
                        <a:t>NEKTAR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Multiple concurrent parallel executables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Stream based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Dataflow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Co-scheduling, data streaming, async. I/O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70224">
                <a:tc>
                  <a:txBody>
                    <a:bodyPr/>
                    <a:lstStyle/>
                    <a:p>
                      <a:pPr marL="0" marR="0" algn="l">
                        <a:lnSpc>
                          <a:spcPct val="107000"/>
                        </a:lnSpc>
                        <a:spcBef>
                          <a:spcPts val="0"/>
                        </a:spcBef>
                        <a:spcAft>
                          <a:spcPts val="0"/>
                        </a:spcAft>
                      </a:pPr>
                      <a:r>
                        <a:rPr lang="en-US" sz="1800">
                          <a:effectLst/>
                        </a:rPr>
                        <a:t>Replica-Exchange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Multiple seq. and parallel executables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Pub/sub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Dataflow and events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Decoupled coordination and messaging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70224">
                <a:tc>
                  <a:txBody>
                    <a:bodyPr/>
                    <a:lstStyle/>
                    <a:p>
                      <a:pPr marL="0" marR="0" algn="l">
                        <a:lnSpc>
                          <a:spcPct val="107000"/>
                        </a:lnSpc>
                        <a:spcBef>
                          <a:spcPts val="0"/>
                        </a:spcBef>
                        <a:spcAft>
                          <a:spcPts val="0"/>
                        </a:spcAft>
                      </a:pPr>
                      <a:r>
                        <a:rPr lang="en-US" sz="1800">
                          <a:effectLst/>
                        </a:rPr>
                        <a:t>Climate Prediction (generation)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Multiple seq. &amp; parallel executables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Files and messages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Master-Worker, events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@Home (BOINC)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70224">
                <a:tc>
                  <a:txBody>
                    <a:bodyPr/>
                    <a:lstStyle/>
                    <a:p>
                      <a:pPr marL="0" marR="0" algn="l">
                        <a:lnSpc>
                          <a:spcPct val="107000"/>
                        </a:lnSpc>
                        <a:spcBef>
                          <a:spcPts val="0"/>
                        </a:spcBef>
                        <a:spcAft>
                          <a:spcPts val="0"/>
                        </a:spcAft>
                      </a:pPr>
                      <a:r>
                        <a:rPr lang="en-US" sz="1800">
                          <a:effectLst/>
                        </a:rPr>
                        <a:t>Climate Prediction</a:t>
                      </a:r>
                    </a:p>
                    <a:p>
                      <a:pPr marL="0" marR="0" algn="l">
                        <a:lnSpc>
                          <a:spcPct val="107000"/>
                        </a:lnSpc>
                        <a:spcBef>
                          <a:spcPts val="0"/>
                        </a:spcBef>
                        <a:spcAft>
                          <a:spcPts val="0"/>
                        </a:spcAft>
                      </a:pPr>
                      <a:r>
                        <a:rPr lang="en-US" sz="1800">
                          <a:effectLst/>
                        </a:rPr>
                        <a:t>(analysis)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 Multiple seq. &amp; parallel executables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smtClean="0">
                          <a:effectLst/>
                        </a:rPr>
                        <a:t>Files </a:t>
                      </a:r>
                      <a:r>
                        <a:rPr lang="en-US" sz="1800" dirty="0">
                          <a:effectLst/>
                        </a:rPr>
                        <a:t>and messages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Dataflow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Dynamics process creation, workflow execution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75808">
                <a:tc>
                  <a:txBody>
                    <a:bodyPr/>
                    <a:lstStyle/>
                    <a:p>
                      <a:pPr marL="0" marR="0" algn="l">
                        <a:lnSpc>
                          <a:spcPct val="107000"/>
                        </a:lnSpc>
                        <a:spcBef>
                          <a:spcPts val="0"/>
                        </a:spcBef>
                        <a:spcAft>
                          <a:spcPts val="0"/>
                        </a:spcAft>
                      </a:pPr>
                      <a:r>
                        <a:rPr lang="en-US" sz="1800">
                          <a:effectLst/>
                        </a:rPr>
                        <a:t>SCOOP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  Multiple Executable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Files and messages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Dataflow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a:effectLst/>
                        </a:rPr>
                        <a:t>Preemptive scheduling, reservations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75808">
                <a:tc>
                  <a:txBody>
                    <a:bodyPr/>
                    <a:lstStyle/>
                    <a:p>
                      <a:pPr marL="0" marR="0" algn="l">
                        <a:lnSpc>
                          <a:spcPct val="107000"/>
                        </a:lnSpc>
                        <a:spcBef>
                          <a:spcPts val="0"/>
                        </a:spcBef>
                        <a:spcAft>
                          <a:spcPts val="0"/>
                        </a:spcAft>
                      </a:pPr>
                      <a:r>
                        <a:rPr lang="en-US" sz="1800">
                          <a:effectLst/>
                        </a:rPr>
                        <a:t>Coupled Fusion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rPr>
                        <a:t> Multiple executable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rPr>
                        <a:t>Stream-based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rPr>
                        <a:t>Dataflow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rPr>
                        <a:t>Co-scheduling, data streaming, </a:t>
                      </a:r>
                      <a:r>
                        <a:rPr lang="en-US" sz="1800" dirty="0" err="1">
                          <a:effectLst/>
                        </a:rPr>
                        <a:t>async</a:t>
                      </a:r>
                      <a:r>
                        <a:rPr lang="en-US" sz="1800" dirty="0">
                          <a:effectLst/>
                        </a:rPr>
                        <a:t> I/O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TextBox 4"/>
          <p:cNvSpPr txBox="1"/>
          <p:nvPr/>
        </p:nvSpPr>
        <p:spPr>
          <a:xfrm>
            <a:off x="4855381" y="862426"/>
            <a:ext cx="4043351" cy="369332"/>
          </a:xfrm>
          <a:prstGeom prst="rect">
            <a:avLst/>
          </a:prstGeom>
          <a:noFill/>
        </p:spPr>
        <p:txBody>
          <a:bodyPr wrap="none" rtlCol="0">
            <a:spAutoFit/>
          </a:bodyPr>
          <a:lstStyle/>
          <a:p>
            <a:r>
              <a:rPr lang="en-US" b="1" dirty="0" smtClean="0">
                <a:solidFill>
                  <a:srgbClr val="FF0000"/>
                </a:solidFill>
              </a:rPr>
              <a:t>Note importance of Workflow(dataflow)</a:t>
            </a:r>
            <a:endParaRPr lang="en-US" b="1" dirty="0">
              <a:solidFill>
                <a:srgbClr val="FF0000"/>
              </a:solidFill>
            </a:endParaRPr>
          </a:p>
        </p:txBody>
      </p:sp>
    </p:spTree>
    <p:extLst>
      <p:ext uri="{BB962C8B-B14F-4D97-AF65-F5344CB8AC3E}">
        <p14:creationId xmlns:p14="http://schemas.microsoft.com/office/powerpoint/2010/main" val="1342041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7938"/>
            <a:ext cx="4845050" cy="6865938"/>
          </a:xfrm>
        </p:spPr>
      </p:pic>
    </p:spTree>
    <p:extLst>
      <p:ext uri="{BB962C8B-B14F-4D97-AF65-F5344CB8AC3E}">
        <p14:creationId xmlns:p14="http://schemas.microsoft.com/office/powerpoint/2010/main" val="1354368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51491"/>
          </a:xfrm>
        </p:spPr>
        <p:txBody>
          <a:bodyPr>
            <a:normAutofit fontScale="90000"/>
          </a:bodyPr>
          <a:lstStyle/>
          <a:p>
            <a:r>
              <a:rPr lang="en-US" b="1" dirty="0" smtClean="0"/>
              <a:t>10 Security &amp; Privacy Use Cases</a:t>
            </a:r>
            <a:endParaRPr lang="en-US" b="1" dirty="0"/>
          </a:p>
        </p:txBody>
      </p:sp>
      <p:sp>
        <p:nvSpPr>
          <p:cNvPr id="3" name="Content Placeholder 2"/>
          <p:cNvSpPr>
            <a:spLocks noGrp="1"/>
          </p:cNvSpPr>
          <p:nvPr>
            <p:ph idx="1"/>
          </p:nvPr>
        </p:nvSpPr>
        <p:spPr>
          <a:xfrm>
            <a:off x="0" y="703907"/>
            <a:ext cx="9144000" cy="5257800"/>
          </a:xfrm>
        </p:spPr>
        <p:txBody>
          <a:bodyPr>
            <a:normAutofit fontScale="92500" lnSpcReduction="20000"/>
          </a:bodyPr>
          <a:lstStyle/>
          <a:p>
            <a:pPr lvl="0"/>
            <a:r>
              <a:rPr lang="en-US" dirty="0"/>
              <a:t>Consumer Digital Media Usage</a:t>
            </a:r>
          </a:p>
          <a:p>
            <a:pPr lvl="0"/>
            <a:r>
              <a:rPr lang="en-US" dirty="0"/>
              <a:t>Nielsen </a:t>
            </a:r>
            <a:r>
              <a:rPr lang="en-US" dirty="0" err="1"/>
              <a:t>Homescan</a:t>
            </a:r>
            <a:endParaRPr lang="en-US" dirty="0"/>
          </a:p>
          <a:p>
            <a:r>
              <a:rPr lang="en-US" dirty="0" smtClean="0"/>
              <a:t>Web </a:t>
            </a:r>
            <a:r>
              <a:rPr lang="en-US" dirty="0"/>
              <a:t>Traffic Analytics</a:t>
            </a:r>
          </a:p>
          <a:p>
            <a:pPr lvl="0"/>
            <a:r>
              <a:rPr lang="en-US" dirty="0" smtClean="0"/>
              <a:t>Health </a:t>
            </a:r>
            <a:r>
              <a:rPr lang="en-US" dirty="0"/>
              <a:t>Information </a:t>
            </a:r>
            <a:r>
              <a:rPr lang="en-US" dirty="0" smtClean="0"/>
              <a:t>Exchange</a:t>
            </a:r>
          </a:p>
          <a:p>
            <a:pPr lvl="0"/>
            <a:r>
              <a:rPr lang="en-US" dirty="0" smtClean="0"/>
              <a:t>Personal </a:t>
            </a:r>
            <a:r>
              <a:rPr lang="en-US" dirty="0"/>
              <a:t>Genetic Privacy</a:t>
            </a:r>
          </a:p>
          <a:p>
            <a:r>
              <a:rPr lang="en-US" dirty="0" err="1" smtClean="0"/>
              <a:t>Pharma</a:t>
            </a:r>
            <a:r>
              <a:rPr lang="en-US" dirty="0" smtClean="0"/>
              <a:t> </a:t>
            </a:r>
            <a:r>
              <a:rPr lang="en-US" dirty="0"/>
              <a:t>Clinic Trial Data Sharing </a:t>
            </a:r>
          </a:p>
          <a:p>
            <a:pPr lvl="0"/>
            <a:r>
              <a:rPr lang="en-US" dirty="0" smtClean="0"/>
              <a:t>Cyber-security</a:t>
            </a:r>
          </a:p>
          <a:p>
            <a:pPr lvl="0"/>
            <a:r>
              <a:rPr lang="en-US" dirty="0"/>
              <a:t>Aviation Industry</a:t>
            </a:r>
          </a:p>
          <a:p>
            <a:pPr lvl="0"/>
            <a:r>
              <a:rPr lang="en-US" dirty="0"/>
              <a:t>Military - Unmanned Vehicle sensor data</a:t>
            </a:r>
          </a:p>
          <a:p>
            <a:pPr lvl="0"/>
            <a:r>
              <a:rPr lang="en-US" dirty="0"/>
              <a:t>Education - “Common Core” Student Performance </a:t>
            </a:r>
            <a:r>
              <a:rPr lang="en-US" dirty="0" smtClean="0"/>
              <a:t>Reporting</a:t>
            </a:r>
          </a:p>
          <a:p>
            <a:pPr lvl="0"/>
            <a:endParaRPr lang="en-US" dirty="0"/>
          </a:p>
          <a:p>
            <a:endParaRPr lang="en-US" dirty="0"/>
          </a:p>
        </p:txBody>
      </p:sp>
    </p:spTree>
    <p:extLst>
      <p:ext uri="{BB962C8B-B14F-4D97-AF65-F5344CB8AC3E}">
        <p14:creationId xmlns:p14="http://schemas.microsoft.com/office/powerpoint/2010/main" val="2103861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Big Data Patterns – the Ogres</a:t>
            </a:r>
            <a:endParaRPr lang="en-US" b="1" dirty="0"/>
          </a:p>
        </p:txBody>
      </p:sp>
    </p:spTree>
    <p:extLst>
      <p:ext uri="{BB962C8B-B14F-4D97-AF65-F5344CB8AC3E}">
        <p14:creationId xmlns:p14="http://schemas.microsoft.com/office/powerpoint/2010/main" val="944035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4200" y="911225"/>
            <a:ext cx="7772400" cy="1470025"/>
          </a:xfrm>
        </p:spPr>
        <p:txBody>
          <a:bodyPr/>
          <a:lstStyle/>
          <a:p>
            <a:r>
              <a:rPr lang="en-US" dirty="0" smtClean="0"/>
              <a:t>Would like to capture “essence of these use cases”</a:t>
            </a:r>
            <a:endParaRPr lang="en-US" dirty="0"/>
          </a:p>
        </p:txBody>
      </p:sp>
      <p:sp>
        <p:nvSpPr>
          <p:cNvPr id="5" name="Subtitle 4"/>
          <p:cNvSpPr>
            <a:spLocks noGrp="1"/>
          </p:cNvSpPr>
          <p:nvPr>
            <p:ph type="subTitle" idx="1"/>
          </p:nvPr>
        </p:nvSpPr>
        <p:spPr>
          <a:xfrm>
            <a:off x="292100" y="2775437"/>
            <a:ext cx="8521700" cy="3676163"/>
          </a:xfrm>
        </p:spPr>
        <p:txBody>
          <a:bodyPr>
            <a:normAutofit fontScale="85000" lnSpcReduction="20000"/>
          </a:bodyPr>
          <a:lstStyle/>
          <a:p>
            <a:r>
              <a:rPr lang="en-US" dirty="0" smtClean="0">
                <a:solidFill>
                  <a:schemeClr val="tx1">
                    <a:lumMod val="75000"/>
                    <a:lumOff val="25000"/>
                  </a:schemeClr>
                </a:solidFill>
              </a:rPr>
              <a:t>“small” kernels, mini-apps</a:t>
            </a:r>
          </a:p>
          <a:p>
            <a:r>
              <a:rPr lang="en-US" dirty="0" smtClean="0">
                <a:solidFill>
                  <a:schemeClr val="tx1">
                    <a:lumMod val="75000"/>
                    <a:lumOff val="25000"/>
                  </a:schemeClr>
                </a:solidFill>
              </a:rPr>
              <a:t>Or Classify applications into patterns</a:t>
            </a:r>
            <a:br>
              <a:rPr lang="en-US" dirty="0" smtClean="0">
                <a:solidFill>
                  <a:schemeClr val="tx1">
                    <a:lumMod val="75000"/>
                    <a:lumOff val="25000"/>
                  </a:schemeClr>
                </a:solidFill>
              </a:rPr>
            </a:br>
            <a:endParaRPr lang="en-US" dirty="0" smtClean="0">
              <a:solidFill>
                <a:schemeClr val="tx1">
                  <a:lumMod val="75000"/>
                  <a:lumOff val="25000"/>
                </a:schemeClr>
              </a:solidFill>
            </a:endParaRPr>
          </a:p>
          <a:p>
            <a:r>
              <a:rPr lang="en-US" dirty="0" smtClean="0">
                <a:solidFill>
                  <a:schemeClr val="tx1">
                    <a:lumMod val="75000"/>
                    <a:lumOff val="25000"/>
                  </a:schemeClr>
                </a:solidFill>
              </a:rPr>
              <a:t>Do it from HPC background </a:t>
            </a:r>
            <a:r>
              <a:rPr lang="en-US" b="1" dirty="0" smtClean="0">
                <a:solidFill>
                  <a:schemeClr val="tx1">
                    <a:lumMod val="75000"/>
                    <a:lumOff val="25000"/>
                  </a:schemeClr>
                </a:solidFill>
              </a:rPr>
              <a:t>not database </a:t>
            </a:r>
            <a:r>
              <a:rPr lang="en-US" dirty="0" smtClean="0">
                <a:solidFill>
                  <a:schemeClr val="tx1">
                    <a:lumMod val="75000"/>
                    <a:lumOff val="25000"/>
                  </a:schemeClr>
                </a:solidFill>
              </a:rPr>
              <a:t>viewpoint</a:t>
            </a:r>
          </a:p>
          <a:p>
            <a:r>
              <a:rPr lang="en-US" dirty="0" smtClean="0">
                <a:solidFill>
                  <a:schemeClr val="tx1">
                    <a:lumMod val="75000"/>
                    <a:lumOff val="25000"/>
                  </a:schemeClr>
                </a:solidFill>
              </a:rPr>
              <a:t>e.g. focus on cases with detailed analytics</a:t>
            </a:r>
          </a:p>
          <a:p>
            <a:endParaRPr lang="en-US" dirty="0" smtClean="0">
              <a:solidFill>
                <a:schemeClr val="tx1">
                  <a:lumMod val="75000"/>
                  <a:lumOff val="25000"/>
                </a:schemeClr>
              </a:solidFill>
            </a:endParaRPr>
          </a:p>
          <a:p>
            <a:r>
              <a:rPr lang="en-US" dirty="0">
                <a:solidFill>
                  <a:schemeClr val="tx1">
                    <a:lumMod val="75000"/>
                    <a:lumOff val="25000"/>
                  </a:schemeClr>
                </a:solidFill>
              </a:rPr>
              <a:t>Section 5 of my class </a:t>
            </a:r>
            <a:r>
              <a:rPr lang="en-US" sz="2800" dirty="0">
                <a:solidFill>
                  <a:schemeClr val="tx1">
                    <a:lumMod val="75000"/>
                    <a:lumOff val="25000"/>
                  </a:schemeClr>
                </a:solidFill>
                <a:hlinkClick r:id="rId2"/>
              </a:rPr>
              <a:t>https://bigdatacoursespring2014.appspot.com/preview</a:t>
            </a:r>
            <a:r>
              <a:rPr lang="en-US" sz="2800" dirty="0">
                <a:solidFill>
                  <a:schemeClr val="tx1">
                    <a:lumMod val="75000"/>
                    <a:lumOff val="25000"/>
                  </a:schemeClr>
                </a:solidFill>
              </a:rPr>
              <a:t> </a:t>
            </a:r>
            <a:r>
              <a:rPr lang="en-US" dirty="0">
                <a:solidFill>
                  <a:schemeClr val="tx1">
                    <a:lumMod val="75000"/>
                    <a:lumOff val="25000"/>
                  </a:schemeClr>
                </a:solidFill>
              </a:rPr>
              <a:t>classifies 51 use cases with </a:t>
            </a:r>
            <a:r>
              <a:rPr lang="en-US" dirty="0" smtClean="0">
                <a:solidFill>
                  <a:schemeClr val="tx1">
                    <a:lumMod val="75000"/>
                    <a:lumOff val="25000"/>
                  </a:schemeClr>
                </a:solidFill>
              </a:rPr>
              <a:t>ogre facets</a:t>
            </a:r>
            <a:endParaRPr lang="en-US" dirty="0">
              <a:solidFill>
                <a:schemeClr val="tx1">
                  <a:lumMod val="75000"/>
                  <a:lumOff val="25000"/>
                </a:schemeClr>
              </a:solidFill>
            </a:endParaRPr>
          </a:p>
          <a:p>
            <a:endParaRPr lang="en-US" dirty="0">
              <a:solidFill>
                <a:schemeClr val="tx1">
                  <a:lumMod val="75000"/>
                  <a:lumOff val="25000"/>
                </a:schemeClr>
              </a:solidFill>
            </a:endParaRPr>
          </a:p>
        </p:txBody>
      </p:sp>
    </p:spTree>
    <p:extLst>
      <p:ext uri="{BB962C8B-B14F-4D97-AF65-F5344CB8AC3E}">
        <p14:creationId xmlns:p14="http://schemas.microsoft.com/office/powerpoint/2010/main" val="3110798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53"/>
            <a:ext cx="8229600" cy="827332"/>
          </a:xfrm>
        </p:spPr>
        <p:txBody>
          <a:bodyPr/>
          <a:lstStyle/>
          <a:p>
            <a:r>
              <a:rPr lang="en-US" b="1" dirty="0" smtClean="0"/>
              <a:t>HPC Benchmark Classics</a:t>
            </a:r>
            <a:endParaRPr lang="en-US" b="1" dirty="0"/>
          </a:p>
        </p:txBody>
      </p:sp>
      <p:sp>
        <p:nvSpPr>
          <p:cNvPr id="3" name="Content Placeholder 2"/>
          <p:cNvSpPr>
            <a:spLocks noGrp="1"/>
          </p:cNvSpPr>
          <p:nvPr>
            <p:ph idx="1"/>
          </p:nvPr>
        </p:nvSpPr>
        <p:spPr>
          <a:xfrm>
            <a:off x="0" y="873370"/>
            <a:ext cx="9061938" cy="4525963"/>
          </a:xfrm>
        </p:spPr>
        <p:txBody>
          <a:bodyPr>
            <a:noAutofit/>
          </a:bodyPr>
          <a:lstStyle/>
          <a:p>
            <a:r>
              <a:rPr lang="en-US" sz="2800" b="1" dirty="0" err="1" smtClean="0"/>
              <a:t>Linpack</a:t>
            </a:r>
            <a:r>
              <a:rPr lang="en-US" sz="2800" b="1" dirty="0" smtClean="0"/>
              <a:t> </a:t>
            </a:r>
            <a:r>
              <a:rPr lang="en-US" sz="2800" dirty="0" smtClean="0"/>
              <a:t>or HPL: Parallel LU factorization for solution of linear equations</a:t>
            </a:r>
          </a:p>
          <a:p>
            <a:r>
              <a:rPr lang="en-US" sz="2800" b="1" dirty="0" smtClean="0"/>
              <a:t>NPB</a:t>
            </a:r>
            <a:r>
              <a:rPr lang="en-US" sz="2800" dirty="0" smtClean="0"/>
              <a:t> version 1: Mainly classic HPC solver kernels</a:t>
            </a:r>
          </a:p>
          <a:p>
            <a:pPr lvl="1"/>
            <a:r>
              <a:rPr lang="en-US" dirty="0" smtClean="0"/>
              <a:t>MG: </a:t>
            </a:r>
            <a:r>
              <a:rPr lang="en-US" dirty="0" err="1" smtClean="0"/>
              <a:t>Multigrid</a:t>
            </a:r>
            <a:endParaRPr lang="en-US" dirty="0" smtClean="0"/>
          </a:p>
          <a:p>
            <a:pPr lvl="1"/>
            <a:r>
              <a:rPr lang="en-US" dirty="0" smtClean="0"/>
              <a:t>CG: Conjugate Gradient</a:t>
            </a:r>
          </a:p>
          <a:p>
            <a:pPr lvl="1"/>
            <a:r>
              <a:rPr lang="en-US" dirty="0" smtClean="0"/>
              <a:t>FT: Fast Fourier Transform</a:t>
            </a:r>
          </a:p>
          <a:p>
            <a:pPr lvl="1"/>
            <a:r>
              <a:rPr lang="en-US" dirty="0" smtClean="0"/>
              <a:t>IS: Integer sort</a:t>
            </a:r>
          </a:p>
          <a:p>
            <a:pPr lvl="1"/>
            <a:r>
              <a:rPr lang="en-US" dirty="0" smtClean="0"/>
              <a:t>EP: Embarrassingly Parallel</a:t>
            </a:r>
          </a:p>
          <a:p>
            <a:pPr lvl="1"/>
            <a:r>
              <a:rPr lang="en-US" dirty="0" smtClean="0"/>
              <a:t>BT: Block </a:t>
            </a:r>
            <a:r>
              <a:rPr lang="en-US" dirty="0" err="1" smtClean="0"/>
              <a:t>Tridiagonal</a:t>
            </a:r>
            <a:endParaRPr lang="en-US" dirty="0" smtClean="0"/>
          </a:p>
          <a:p>
            <a:pPr lvl="1"/>
            <a:r>
              <a:rPr lang="en-US" dirty="0" smtClean="0"/>
              <a:t>SP: Scalar </a:t>
            </a:r>
            <a:r>
              <a:rPr lang="en-US" dirty="0" err="1" smtClean="0"/>
              <a:t>Pentadiagonal</a:t>
            </a:r>
            <a:endParaRPr lang="en-US" dirty="0" smtClean="0"/>
          </a:p>
          <a:p>
            <a:pPr lvl="1"/>
            <a:r>
              <a:rPr lang="en-US" dirty="0" smtClean="0"/>
              <a:t> LU: Lower-Upper symmetric Gauss Seidel</a:t>
            </a:r>
          </a:p>
          <a:p>
            <a:pPr marL="457200" lvl="1" indent="0">
              <a:buNone/>
            </a:pPr>
            <a:endParaRPr lang="en-US" dirty="0"/>
          </a:p>
        </p:txBody>
      </p:sp>
    </p:spTree>
    <p:extLst>
      <p:ext uri="{BB962C8B-B14F-4D97-AF65-F5344CB8AC3E}">
        <p14:creationId xmlns:p14="http://schemas.microsoft.com/office/powerpoint/2010/main" val="29951791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0"/>
            <a:ext cx="8229600" cy="867508"/>
          </a:xfrm>
        </p:spPr>
        <p:txBody>
          <a:bodyPr/>
          <a:lstStyle/>
          <a:p>
            <a:r>
              <a:rPr lang="en-US" b="1" dirty="0" smtClean="0"/>
              <a:t>13 Berkeley Dwarfs</a:t>
            </a:r>
            <a:endParaRPr lang="en-US" b="1" dirty="0"/>
          </a:p>
        </p:txBody>
      </p:sp>
      <p:sp>
        <p:nvSpPr>
          <p:cNvPr id="3" name="Content Placeholder 2"/>
          <p:cNvSpPr>
            <a:spLocks noGrp="1"/>
          </p:cNvSpPr>
          <p:nvPr>
            <p:ph idx="1"/>
          </p:nvPr>
        </p:nvSpPr>
        <p:spPr>
          <a:xfrm>
            <a:off x="0" y="685800"/>
            <a:ext cx="9144000" cy="6066692"/>
          </a:xfrm>
        </p:spPr>
        <p:txBody>
          <a:bodyPr>
            <a:normAutofit fontScale="92500" lnSpcReduction="20000"/>
          </a:bodyPr>
          <a:lstStyle/>
          <a:p>
            <a:r>
              <a:rPr lang="en-US" dirty="0" smtClean="0">
                <a:solidFill>
                  <a:srgbClr val="0070C0"/>
                </a:solidFill>
              </a:rPr>
              <a:t>Dense </a:t>
            </a:r>
            <a:r>
              <a:rPr lang="en-US" dirty="0">
                <a:solidFill>
                  <a:srgbClr val="0070C0"/>
                </a:solidFill>
              </a:rPr>
              <a:t>Linear </a:t>
            </a:r>
            <a:r>
              <a:rPr lang="en-US" dirty="0" smtClean="0">
                <a:solidFill>
                  <a:srgbClr val="0070C0"/>
                </a:solidFill>
              </a:rPr>
              <a:t>Algebra </a:t>
            </a:r>
            <a:endParaRPr lang="en-US" dirty="0">
              <a:solidFill>
                <a:srgbClr val="0070C0"/>
              </a:solidFill>
            </a:endParaRPr>
          </a:p>
          <a:p>
            <a:r>
              <a:rPr lang="en-US" dirty="0">
                <a:solidFill>
                  <a:srgbClr val="0070C0"/>
                </a:solidFill>
              </a:rPr>
              <a:t>Sparse Linear Algebra</a:t>
            </a:r>
          </a:p>
          <a:p>
            <a:r>
              <a:rPr lang="en-US" dirty="0">
                <a:solidFill>
                  <a:srgbClr val="0070C0"/>
                </a:solidFill>
              </a:rPr>
              <a:t>Spectral Methods</a:t>
            </a:r>
          </a:p>
          <a:p>
            <a:r>
              <a:rPr lang="en-US" dirty="0">
                <a:solidFill>
                  <a:srgbClr val="0070C0"/>
                </a:solidFill>
              </a:rPr>
              <a:t>N-Body Methods</a:t>
            </a:r>
          </a:p>
          <a:p>
            <a:r>
              <a:rPr lang="en-US" dirty="0">
                <a:solidFill>
                  <a:srgbClr val="0070C0"/>
                </a:solidFill>
              </a:rPr>
              <a:t>Structured Grids</a:t>
            </a:r>
          </a:p>
          <a:p>
            <a:r>
              <a:rPr lang="en-US" dirty="0">
                <a:solidFill>
                  <a:srgbClr val="0070C0"/>
                </a:solidFill>
              </a:rPr>
              <a:t>Unstructured Grids</a:t>
            </a:r>
          </a:p>
          <a:p>
            <a:r>
              <a:rPr lang="en-US" dirty="0"/>
              <a:t>MapReduce</a:t>
            </a:r>
          </a:p>
          <a:p>
            <a:r>
              <a:rPr lang="en-US" dirty="0"/>
              <a:t>Combinational Logic</a:t>
            </a:r>
          </a:p>
          <a:p>
            <a:r>
              <a:rPr lang="en-US" dirty="0"/>
              <a:t>Graph Traversal</a:t>
            </a:r>
          </a:p>
          <a:p>
            <a:r>
              <a:rPr lang="en-US" dirty="0"/>
              <a:t>Dynamic Programming</a:t>
            </a:r>
          </a:p>
          <a:p>
            <a:r>
              <a:rPr lang="en-US" dirty="0"/>
              <a:t>Backtrack and Branch-and-Bound</a:t>
            </a:r>
          </a:p>
          <a:p>
            <a:r>
              <a:rPr lang="en-US" dirty="0"/>
              <a:t>Graphical Models</a:t>
            </a:r>
          </a:p>
          <a:p>
            <a:r>
              <a:rPr lang="en-US" dirty="0"/>
              <a:t>Finite State Machines</a:t>
            </a:r>
          </a:p>
        </p:txBody>
      </p:sp>
      <p:sp>
        <p:nvSpPr>
          <p:cNvPr id="4" name="TextBox 3"/>
          <p:cNvSpPr txBox="1"/>
          <p:nvPr/>
        </p:nvSpPr>
        <p:spPr>
          <a:xfrm>
            <a:off x="4185138" y="844062"/>
            <a:ext cx="4712677" cy="4154984"/>
          </a:xfrm>
          <a:prstGeom prst="rect">
            <a:avLst/>
          </a:prstGeom>
          <a:noFill/>
        </p:spPr>
        <p:txBody>
          <a:bodyPr wrap="square" rtlCol="0">
            <a:spAutoFit/>
          </a:bodyPr>
          <a:lstStyle/>
          <a:p>
            <a:r>
              <a:rPr lang="en-US" sz="2400" dirty="0" smtClean="0"/>
              <a:t>First 6 of these correspond to </a:t>
            </a:r>
            <a:r>
              <a:rPr lang="en-US" sz="2400" dirty="0" err="1" smtClean="0"/>
              <a:t>Colella’s</a:t>
            </a:r>
            <a:r>
              <a:rPr lang="en-US" sz="2400" dirty="0" smtClean="0"/>
              <a:t> original. </a:t>
            </a:r>
          </a:p>
          <a:p>
            <a:r>
              <a:rPr lang="en-US" sz="2400" dirty="0" smtClean="0"/>
              <a:t>Monte Carlo dropped.</a:t>
            </a:r>
            <a:endParaRPr lang="en-US" sz="2400" dirty="0"/>
          </a:p>
          <a:p>
            <a:r>
              <a:rPr lang="en-US" sz="2400" dirty="0" smtClean="0"/>
              <a:t>N-body methods are a subset of Particle in </a:t>
            </a:r>
            <a:r>
              <a:rPr lang="en-US" sz="2400" dirty="0" err="1" smtClean="0"/>
              <a:t>Colella</a:t>
            </a:r>
            <a:r>
              <a:rPr lang="en-US" sz="2400" dirty="0" smtClean="0"/>
              <a:t>.</a:t>
            </a:r>
            <a:br>
              <a:rPr lang="en-US" sz="2400" dirty="0" smtClean="0"/>
            </a:br>
            <a:endParaRPr lang="en-US" sz="2400" dirty="0" smtClean="0"/>
          </a:p>
          <a:p>
            <a:r>
              <a:rPr lang="en-US" sz="2400" dirty="0" smtClean="0"/>
              <a:t>Note a little inconsistent in that MapReduce is a programming model and spectral method is a numerical method.</a:t>
            </a:r>
          </a:p>
          <a:p>
            <a:r>
              <a:rPr lang="en-US" sz="2400" dirty="0" smtClean="0"/>
              <a:t>Need multiple facets!</a:t>
            </a:r>
            <a:endParaRPr lang="en-US" sz="2400" dirty="0"/>
          </a:p>
        </p:txBody>
      </p:sp>
    </p:spTree>
    <p:extLst>
      <p:ext uri="{BB962C8B-B14F-4D97-AF65-F5344CB8AC3E}">
        <p14:creationId xmlns:p14="http://schemas.microsoft.com/office/powerpoint/2010/main" val="2195580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0"/>
            <a:ext cx="9144000" cy="788254"/>
          </a:xfrm>
        </p:spPr>
        <p:txBody>
          <a:bodyPr>
            <a:normAutofit fontScale="90000"/>
          </a:bodyPr>
          <a:lstStyle/>
          <a:p>
            <a:r>
              <a:rPr lang="en-US" b="1" dirty="0"/>
              <a:t>51 Use Cases: What </a:t>
            </a:r>
            <a:r>
              <a:rPr lang="en-US" b="1" dirty="0" smtClean="0"/>
              <a:t>is Parallelism Over?</a:t>
            </a:r>
            <a:endParaRPr lang="en-US" b="1" dirty="0"/>
          </a:p>
        </p:txBody>
      </p:sp>
      <p:sp>
        <p:nvSpPr>
          <p:cNvPr id="3" name="Content Placeholder 2"/>
          <p:cNvSpPr>
            <a:spLocks noGrp="1"/>
          </p:cNvSpPr>
          <p:nvPr>
            <p:ph idx="1"/>
          </p:nvPr>
        </p:nvSpPr>
        <p:spPr>
          <a:xfrm>
            <a:off x="0" y="700493"/>
            <a:ext cx="9144000" cy="6098891"/>
          </a:xfrm>
        </p:spPr>
        <p:txBody>
          <a:bodyPr>
            <a:normAutofit/>
          </a:bodyPr>
          <a:lstStyle/>
          <a:p>
            <a:r>
              <a:rPr lang="en-US" sz="2000" b="1" dirty="0">
                <a:solidFill>
                  <a:srgbClr val="006BB5"/>
                </a:solidFill>
              </a:rPr>
              <a:t>People</a:t>
            </a:r>
            <a:r>
              <a:rPr lang="en-US" sz="2000" dirty="0">
                <a:solidFill>
                  <a:srgbClr val="006BB5"/>
                </a:solidFill>
              </a:rPr>
              <a:t>: </a:t>
            </a:r>
            <a:r>
              <a:rPr lang="en-US" sz="2000" dirty="0"/>
              <a:t>either the users (but see below) or subjects of </a:t>
            </a:r>
            <a:r>
              <a:rPr lang="en-US" sz="2000" dirty="0" smtClean="0"/>
              <a:t>application and often both</a:t>
            </a:r>
            <a:endParaRPr lang="en-US" sz="2000" dirty="0"/>
          </a:p>
          <a:p>
            <a:r>
              <a:rPr lang="en-US" sz="2000" b="1" dirty="0">
                <a:solidFill>
                  <a:srgbClr val="006BB5"/>
                </a:solidFill>
              </a:rPr>
              <a:t>Decision makers </a:t>
            </a:r>
            <a:r>
              <a:rPr lang="en-US" sz="2000" dirty="0"/>
              <a:t>like researchers or doctors (users of application)</a:t>
            </a:r>
          </a:p>
          <a:p>
            <a:r>
              <a:rPr lang="en-US" sz="2000" b="1" dirty="0" smtClean="0">
                <a:solidFill>
                  <a:srgbClr val="006BB5"/>
                </a:solidFill>
              </a:rPr>
              <a:t>Items</a:t>
            </a:r>
            <a:r>
              <a:rPr lang="en-US" sz="2000" dirty="0" smtClean="0"/>
              <a:t> </a:t>
            </a:r>
            <a:r>
              <a:rPr lang="en-US" sz="2000" dirty="0"/>
              <a:t>such as Images, EMR, Sequences below; observations or contents of online store</a:t>
            </a:r>
          </a:p>
          <a:p>
            <a:pPr lvl="1"/>
            <a:r>
              <a:rPr lang="en-US" sz="1800" b="1" dirty="0">
                <a:solidFill>
                  <a:srgbClr val="006BB5"/>
                </a:solidFill>
              </a:rPr>
              <a:t>Images </a:t>
            </a:r>
            <a:r>
              <a:rPr lang="en-US" sz="1800" dirty="0"/>
              <a:t>or “Electronic Information nuggets”</a:t>
            </a:r>
          </a:p>
          <a:p>
            <a:pPr lvl="1"/>
            <a:r>
              <a:rPr lang="en-US" sz="1800" b="1" dirty="0">
                <a:solidFill>
                  <a:srgbClr val="006BB5"/>
                </a:solidFill>
              </a:rPr>
              <a:t>EMR</a:t>
            </a:r>
            <a:r>
              <a:rPr lang="en-US" sz="1800" dirty="0"/>
              <a:t>: Electronic Medical Records (often similar to people parallelism)</a:t>
            </a:r>
          </a:p>
          <a:p>
            <a:pPr lvl="1"/>
            <a:r>
              <a:rPr lang="en-US" sz="1800" dirty="0"/>
              <a:t>Protein or Gene </a:t>
            </a:r>
            <a:r>
              <a:rPr lang="en-US" sz="1800" b="1" dirty="0">
                <a:solidFill>
                  <a:srgbClr val="006BB5"/>
                </a:solidFill>
              </a:rPr>
              <a:t>Sequences</a:t>
            </a:r>
            <a:r>
              <a:rPr lang="en-US" sz="1800" dirty="0"/>
              <a:t>;</a:t>
            </a:r>
          </a:p>
          <a:p>
            <a:pPr lvl="1"/>
            <a:r>
              <a:rPr lang="en-US" sz="1800" b="1" dirty="0">
                <a:solidFill>
                  <a:srgbClr val="006BB5"/>
                </a:solidFill>
              </a:rPr>
              <a:t>Material</a:t>
            </a:r>
            <a:r>
              <a:rPr lang="en-US" sz="1800" dirty="0"/>
              <a:t> properties, </a:t>
            </a:r>
            <a:r>
              <a:rPr lang="en-US" sz="1800" b="1" dirty="0">
                <a:solidFill>
                  <a:srgbClr val="006BB5"/>
                </a:solidFill>
              </a:rPr>
              <a:t>Manufactured Object </a:t>
            </a:r>
            <a:r>
              <a:rPr lang="en-US" sz="1800" dirty="0" smtClean="0"/>
              <a:t>specifications, </a:t>
            </a:r>
            <a:r>
              <a:rPr lang="en-US" sz="1800" dirty="0"/>
              <a:t>etc</a:t>
            </a:r>
            <a:r>
              <a:rPr lang="en-US" sz="1800" dirty="0" smtClean="0"/>
              <a:t>., </a:t>
            </a:r>
            <a:r>
              <a:rPr lang="en-US" sz="1800" dirty="0"/>
              <a:t>in custom dataset</a:t>
            </a:r>
          </a:p>
          <a:p>
            <a:pPr lvl="1"/>
            <a:r>
              <a:rPr lang="en-US" sz="1800" b="1" dirty="0">
                <a:solidFill>
                  <a:srgbClr val="006BB5"/>
                </a:solidFill>
              </a:rPr>
              <a:t>Modelled</a:t>
            </a:r>
            <a:r>
              <a:rPr lang="en-US" sz="1800" b="1" dirty="0"/>
              <a:t> </a:t>
            </a:r>
            <a:r>
              <a:rPr lang="en-US" sz="1800" b="1" dirty="0">
                <a:solidFill>
                  <a:srgbClr val="006BB5"/>
                </a:solidFill>
              </a:rPr>
              <a:t>entities</a:t>
            </a:r>
            <a:r>
              <a:rPr lang="en-US" sz="1800" b="1" dirty="0"/>
              <a:t> </a:t>
            </a:r>
            <a:r>
              <a:rPr lang="en-US" sz="1800" dirty="0"/>
              <a:t>like vehicles and people</a:t>
            </a:r>
          </a:p>
          <a:p>
            <a:r>
              <a:rPr lang="en-US" sz="2000" b="1" dirty="0" smtClean="0">
                <a:solidFill>
                  <a:srgbClr val="006BB5"/>
                </a:solidFill>
              </a:rPr>
              <a:t>Sensors</a:t>
            </a:r>
            <a:r>
              <a:rPr lang="en-US" sz="2000" dirty="0" smtClean="0"/>
              <a:t> – Internet of Things</a:t>
            </a:r>
          </a:p>
          <a:p>
            <a:r>
              <a:rPr lang="en-US" sz="2000" b="1" dirty="0" smtClean="0">
                <a:solidFill>
                  <a:srgbClr val="006BB5"/>
                </a:solidFill>
              </a:rPr>
              <a:t>Events</a:t>
            </a:r>
            <a:r>
              <a:rPr lang="en-US" sz="2000" dirty="0" smtClean="0"/>
              <a:t> such as detected anomalies in telescope or credit card data or atmosphere</a:t>
            </a:r>
          </a:p>
          <a:p>
            <a:r>
              <a:rPr lang="en-US" sz="2000" b="1" dirty="0" smtClean="0">
                <a:solidFill>
                  <a:srgbClr val="0070C0"/>
                </a:solidFill>
              </a:rPr>
              <a:t>(Complex) </a:t>
            </a:r>
            <a:r>
              <a:rPr lang="en-US" sz="2000" b="1" dirty="0" smtClean="0">
                <a:solidFill>
                  <a:srgbClr val="006BB5"/>
                </a:solidFill>
              </a:rPr>
              <a:t>Nodes</a:t>
            </a:r>
            <a:r>
              <a:rPr lang="en-US" sz="2000" b="1" dirty="0" smtClean="0"/>
              <a:t> </a:t>
            </a:r>
            <a:r>
              <a:rPr lang="en-US" sz="2000" dirty="0" smtClean="0"/>
              <a:t>in RDF Graph</a:t>
            </a:r>
          </a:p>
          <a:p>
            <a:r>
              <a:rPr lang="en-US" sz="2000" b="1" dirty="0" smtClean="0">
                <a:solidFill>
                  <a:srgbClr val="006BB5"/>
                </a:solidFill>
              </a:rPr>
              <a:t>Simple nodes </a:t>
            </a:r>
            <a:r>
              <a:rPr lang="en-US" sz="2000" dirty="0" smtClean="0"/>
              <a:t>as in a learning network</a:t>
            </a:r>
          </a:p>
          <a:p>
            <a:r>
              <a:rPr lang="en-US" sz="2000" b="1" dirty="0" smtClean="0">
                <a:solidFill>
                  <a:srgbClr val="006BB5"/>
                </a:solidFill>
              </a:rPr>
              <a:t>Tweets</a:t>
            </a:r>
            <a:r>
              <a:rPr lang="en-US" sz="2000" dirty="0" smtClean="0"/>
              <a:t>, </a:t>
            </a:r>
            <a:r>
              <a:rPr lang="en-US" sz="2000" b="1" dirty="0" smtClean="0">
                <a:solidFill>
                  <a:srgbClr val="006BB5"/>
                </a:solidFill>
              </a:rPr>
              <a:t>Blogs</a:t>
            </a:r>
            <a:r>
              <a:rPr lang="en-US" sz="2000" dirty="0" smtClean="0"/>
              <a:t>, </a:t>
            </a:r>
            <a:r>
              <a:rPr lang="en-US" sz="2000" b="1" dirty="0" smtClean="0">
                <a:solidFill>
                  <a:srgbClr val="006BB5"/>
                </a:solidFill>
              </a:rPr>
              <a:t>Documents</a:t>
            </a:r>
            <a:r>
              <a:rPr lang="en-US" sz="2000" dirty="0" smtClean="0"/>
              <a:t>, </a:t>
            </a:r>
            <a:r>
              <a:rPr lang="en-US" sz="2000" b="1" dirty="0" smtClean="0">
                <a:solidFill>
                  <a:srgbClr val="006BB5"/>
                </a:solidFill>
              </a:rPr>
              <a:t>Web Pages, </a:t>
            </a:r>
            <a:r>
              <a:rPr lang="en-US" sz="2000" dirty="0" smtClean="0"/>
              <a:t>etc.</a:t>
            </a:r>
          </a:p>
          <a:p>
            <a:pPr lvl="1"/>
            <a:r>
              <a:rPr lang="en-US" sz="2000" dirty="0" smtClean="0"/>
              <a:t>And characters/words in them</a:t>
            </a:r>
          </a:p>
          <a:p>
            <a:r>
              <a:rPr lang="en-US" sz="2000" b="1" dirty="0" smtClean="0">
                <a:solidFill>
                  <a:srgbClr val="006BB5"/>
                </a:solidFill>
              </a:rPr>
              <a:t>Files</a:t>
            </a:r>
            <a:r>
              <a:rPr lang="en-US" sz="2000" dirty="0" smtClean="0"/>
              <a:t> or data to be backed up, moved or assigned metadata</a:t>
            </a:r>
          </a:p>
          <a:p>
            <a:r>
              <a:rPr lang="en-US" sz="2000" b="1" dirty="0">
                <a:solidFill>
                  <a:srgbClr val="006BB5"/>
                </a:solidFill>
              </a:rPr>
              <a:t>Particles</a:t>
            </a:r>
            <a:r>
              <a:rPr lang="en-US" sz="2000" b="1" dirty="0"/>
              <a:t>/</a:t>
            </a:r>
            <a:r>
              <a:rPr lang="en-US" sz="2000" b="1" dirty="0">
                <a:solidFill>
                  <a:srgbClr val="006BB5"/>
                </a:solidFill>
              </a:rPr>
              <a:t>cells</a:t>
            </a:r>
            <a:r>
              <a:rPr lang="en-US" sz="2000" b="1" dirty="0"/>
              <a:t>/</a:t>
            </a:r>
            <a:r>
              <a:rPr lang="en-US" sz="2000" b="1" dirty="0">
                <a:solidFill>
                  <a:srgbClr val="006BB5"/>
                </a:solidFill>
              </a:rPr>
              <a:t>mesh</a:t>
            </a:r>
            <a:r>
              <a:rPr lang="en-US" sz="2000" b="1" dirty="0"/>
              <a:t> </a:t>
            </a:r>
            <a:r>
              <a:rPr lang="en-US" sz="2000" b="1" dirty="0">
                <a:solidFill>
                  <a:srgbClr val="006BB5"/>
                </a:solidFill>
              </a:rPr>
              <a:t>points</a:t>
            </a:r>
            <a:r>
              <a:rPr lang="en-US" sz="2000" b="1" dirty="0"/>
              <a:t> </a:t>
            </a:r>
            <a:r>
              <a:rPr lang="en-US" sz="2000" dirty="0"/>
              <a:t>as in parallel </a:t>
            </a:r>
            <a:r>
              <a:rPr lang="en-US" sz="2000" dirty="0" smtClean="0"/>
              <a:t>simulations</a:t>
            </a:r>
          </a:p>
          <a:p>
            <a:endParaRPr lang="en-US" sz="20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25</a:t>
            </a:fld>
            <a:endParaRPr lang="en-US" dirty="0"/>
          </a:p>
        </p:txBody>
      </p:sp>
    </p:spTree>
    <p:extLst>
      <p:ext uri="{BB962C8B-B14F-4D97-AF65-F5344CB8AC3E}">
        <p14:creationId xmlns:p14="http://schemas.microsoft.com/office/powerpoint/2010/main" val="3626624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51"/>
            <a:ext cx="8229600" cy="700147"/>
          </a:xfrm>
        </p:spPr>
        <p:txBody>
          <a:bodyPr>
            <a:noAutofit/>
          </a:bodyPr>
          <a:lstStyle/>
          <a:p>
            <a:r>
              <a:rPr lang="en-US" b="1" dirty="0" smtClean="0"/>
              <a:t>Features of 51 Use Cases I</a:t>
            </a:r>
            <a:endParaRPr lang="en-US" b="1" dirty="0"/>
          </a:p>
        </p:txBody>
      </p:sp>
      <p:sp>
        <p:nvSpPr>
          <p:cNvPr id="3" name="Content Placeholder 2"/>
          <p:cNvSpPr>
            <a:spLocks noGrp="1"/>
          </p:cNvSpPr>
          <p:nvPr>
            <p:ph idx="1"/>
          </p:nvPr>
        </p:nvSpPr>
        <p:spPr>
          <a:xfrm>
            <a:off x="94891" y="750498"/>
            <a:ext cx="8936966" cy="4525963"/>
          </a:xfrm>
        </p:spPr>
        <p:txBody>
          <a:bodyPr>
            <a:noAutofit/>
          </a:bodyPr>
          <a:lstStyle/>
          <a:p>
            <a:r>
              <a:rPr lang="en-US" sz="2400" b="1" dirty="0" smtClean="0">
                <a:solidFill>
                  <a:srgbClr val="CC00FF"/>
                </a:solidFill>
              </a:rPr>
              <a:t>PP (26)</a:t>
            </a:r>
            <a:r>
              <a:rPr lang="en-US" sz="2400" dirty="0" smtClean="0">
                <a:solidFill>
                  <a:srgbClr val="CC00FF"/>
                </a:solidFill>
              </a:rPr>
              <a:t> </a:t>
            </a:r>
            <a:r>
              <a:rPr lang="en-US" sz="2400" dirty="0" smtClean="0"/>
              <a:t>Pleasingly </a:t>
            </a:r>
            <a:r>
              <a:rPr lang="en-US" sz="2400" dirty="0"/>
              <a:t>Parallel or Map Only</a:t>
            </a:r>
          </a:p>
          <a:p>
            <a:r>
              <a:rPr lang="en-US" sz="2400" b="1" dirty="0" smtClean="0">
                <a:solidFill>
                  <a:srgbClr val="CC00FF"/>
                </a:solidFill>
              </a:rPr>
              <a:t>MR (18) </a:t>
            </a:r>
            <a:r>
              <a:rPr lang="en-US" sz="2400" dirty="0" smtClean="0"/>
              <a:t>Classic </a:t>
            </a:r>
            <a:r>
              <a:rPr lang="en-US" sz="2400" dirty="0"/>
              <a:t>MapReduce MR (add </a:t>
            </a:r>
            <a:r>
              <a:rPr lang="en-US" sz="2400" dirty="0" err="1"/>
              <a:t>MRStat</a:t>
            </a:r>
            <a:r>
              <a:rPr lang="en-US" sz="2400" dirty="0"/>
              <a:t> below for full count)</a:t>
            </a:r>
          </a:p>
          <a:p>
            <a:r>
              <a:rPr lang="en-US" sz="2400" b="1" dirty="0" err="1" smtClean="0">
                <a:solidFill>
                  <a:srgbClr val="CC00FF"/>
                </a:solidFill>
              </a:rPr>
              <a:t>MRStat</a:t>
            </a:r>
            <a:r>
              <a:rPr lang="en-US" sz="2400" b="1" dirty="0" smtClean="0">
                <a:solidFill>
                  <a:srgbClr val="CC00FF"/>
                </a:solidFill>
              </a:rPr>
              <a:t> (7</a:t>
            </a:r>
            <a:r>
              <a:rPr lang="en-US" sz="2400" dirty="0" smtClean="0"/>
              <a:t>) Simple </a:t>
            </a:r>
            <a:r>
              <a:rPr lang="en-US" sz="2400" dirty="0"/>
              <a:t>version of MR where key computations are simple reduction as found in statistical averages such as histograms and averages</a:t>
            </a:r>
          </a:p>
          <a:p>
            <a:r>
              <a:rPr lang="en-US" sz="2400" b="1" dirty="0" err="1" smtClean="0">
                <a:solidFill>
                  <a:srgbClr val="CC00FF"/>
                </a:solidFill>
              </a:rPr>
              <a:t>MRIter</a:t>
            </a:r>
            <a:r>
              <a:rPr lang="en-US" sz="2400" b="1" dirty="0" smtClean="0">
                <a:solidFill>
                  <a:srgbClr val="CC00FF"/>
                </a:solidFill>
              </a:rPr>
              <a:t> (23</a:t>
            </a:r>
            <a:r>
              <a:rPr lang="en-US" sz="2400" dirty="0" smtClean="0">
                <a:solidFill>
                  <a:srgbClr val="CC00FF"/>
                </a:solidFill>
              </a:rPr>
              <a:t>)</a:t>
            </a:r>
            <a:r>
              <a:rPr lang="en-US" sz="2400" dirty="0" smtClean="0"/>
              <a:t> Iterative </a:t>
            </a:r>
            <a:r>
              <a:rPr lang="en-US" sz="2400" dirty="0"/>
              <a:t>MapReduce or </a:t>
            </a:r>
            <a:r>
              <a:rPr lang="en-US" sz="2400" dirty="0" smtClean="0"/>
              <a:t>MPI (Spark, Twister)</a:t>
            </a:r>
            <a:endParaRPr lang="en-US" sz="2400" dirty="0"/>
          </a:p>
          <a:p>
            <a:r>
              <a:rPr lang="en-US" sz="2400" b="1" dirty="0" smtClean="0">
                <a:solidFill>
                  <a:srgbClr val="CC00FF"/>
                </a:solidFill>
              </a:rPr>
              <a:t>Graph (9)</a:t>
            </a:r>
            <a:r>
              <a:rPr lang="en-US" sz="2400" dirty="0" smtClean="0"/>
              <a:t> Complex </a:t>
            </a:r>
            <a:r>
              <a:rPr lang="en-US" sz="2400" dirty="0"/>
              <a:t>graph data structure needed in analysis </a:t>
            </a:r>
          </a:p>
          <a:p>
            <a:r>
              <a:rPr lang="en-US" sz="2400" b="1" dirty="0" smtClean="0">
                <a:solidFill>
                  <a:srgbClr val="CC00FF"/>
                </a:solidFill>
              </a:rPr>
              <a:t>Fusion (11)</a:t>
            </a:r>
            <a:r>
              <a:rPr lang="en-US" sz="2400" dirty="0" smtClean="0"/>
              <a:t> Integrate </a:t>
            </a:r>
            <a:r>
              <a:rPr lang="en-US" sz="2400" dirty="0"/>
              <a:t>diverse data to aid discovery/decision making; could involve sophisticated algorithms or could just be a portal</a:t>
            </a:r>
          </a:p>
          <a:p>
            <a:r>
              <a:rPr lang="en-US" sz="2400" b="1" dirty="0" smtClean="0">
                <a:solidFill>
                  <a:srgbClr val="CC00FF"/>
                </a:solidFill>
              </a:rPr>
              <a:t>Streaming (41) </a:t>
            </a:r>
            <a:r>
              <a:rPr lang="en-US" sz="2400" dirty="0" smtClean="0"/>
              <a:t>Some </a:t>
            </a:r>
            <a:r>
              <a:rPr lang="en-US" sz="2400" dirty="0"/>
              <a:t>data comes in incrementally and is processed this way</a:t>
            </a:r>
          </a:p>
          <a:p>
            <a:r>
              <a:rPr lang="en-US" sz="2400" b="1" dirty="0">
                <a:solidFill>
                  <a:srgbClr val="CC00FF"/>
                </a:solidFill>
              </a:rPr>
              <a:t>Classify	</a:t>
            </a:r>
            <a:r>
              <a:rPr lang="en-US" sz="2400" b="1" dirty="0" smtClean="0">
                <a:solidFill>
                  <a:srgbClr val="CC00FF"/>
                </a:solidFill>
              </a:rPr>
              <a:t>(30) </a:t>
            </a:r>
            <a:r>
              <a:rPr lang="en-US" sz="2400" dirty="0" smtClean="0"/>
              <a:t>Classification</a:t>
            </a:r>
            <a:r>
              <a:rPr lang="en-US" sz="2400" dirty="0"/>
              <a:t>: divide data into </a:t>
            </a:r>
            <a:r>
              <a:rPr lang="en-US" sz="2400" dirty="0" smtClean="0"/>
              <a:t>categories</a:t>
            </a:r>
          </a:p>
          <a:p>
            <a:r>
              <a:rPr lang="en-US" sz="2400" b="1" dirty="0" smtClean="0">
                <a:solidFill>
                  <a:srgbClr val="CC00FF"/>
                </a:solidFill>
              </a:rPr>
              <a:t>S/Q (12) </a:t>
            </a:r>
            <a:r>
              <a:rPr lang="en-US" sz="2400" dirty="0" smtClean="0"/>
              <a:t>Index</a:t>
            </a:r>
            <a:r>
              <a:rPr lang="en-US" sz="2400" dirty="0"/>
              <a:t>, Search and Query</a:t>
            </a:r>
          </a:p>
          <a:p>
            <a:endParaRPr lang="en-US" sz="2400" dirty="0"/>
          </a:p>
        </p:txBody>
      </p:sp>
    </p:spTree>
    <p:extLst>
      <p:ext uri="{BB962C8B-B14F-4D97-AF65-F5344CB8AC3E}">
        <p14:creationId xmlns:p14="http://schemas.microsoft.com/office/powerpoint/2010/main" val="3623882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7751"/>
          </a:xfrm>
        </p:spPr>
        <p:txBody>
          <a:bodyPr/>
          <a:lstStyle/>
          <a:p>
            <a:r>
              <a:rPr lang="en-US" b="1" dirty="0"/>
              <a:t>Features of 51 Use Cases </a:t>
            </a:r>
            <a:r>
              <a:rPr lang="en-US" b="1" dirty="0" smtClean="0"/>
              <a:t>II</a:t>
            </a:r>
            <a:endParaRPr lang="en-US" dirty="0"/>
          </a:p>
        </p:txBody>
      </p:sp>
      <p:sp>
        <p:nvSpPr>
          <p:cNvPr id="3" name="Content Placeholder 2"/>
          <p:cNvSpPr>
            <a:spLocks noGrp="1"/>
          </p:cNvSpPr>
          <p:nvPr>
            <p:ph idx="1"/>
          </p:nvPr>
        </p:nvSpPr>
        <p:spPr>
          <a:xfrm>
            <a:off x="0" y="685799"/>
            <a:ext cx="8988724" cy="5982420"/>
          </a:xfrm>
        </p:spPr>
        <p:txBody>
          <a:bodyPr>
            <a:noAutofit/>
          </a:bodyPr>
          <a:lstStyle/>
          <a:p>
            <a:r>
              <a:rPr lang="en-US" sz="2400" b="1" dirty="0" smtClean="0">
                <a:solidFill>
                  <a:srgbClr val="CC00FF"/>
                </a:solidFill>
              </a:rPr>
              <a:t>CF (4) </a:t>
            </a:r>
            <a:r>
              <a:rPr lang="en-US" sz="2400" dirty="0" smtClean="0"/>
              <a:t>Collaborative </a:t>
            </a:r>
            <a:r>
              <a:rPr lang="en-US" sz="2400" dirty="0"/>
              <a:t>Filtering for recommender engines</a:t>
            </a:r>
          </a:p>
          <a:p>
            <a:r>
              <a:rPr lang="en-US" sz="2400" b="1" dirty="0" smtClean="0">
                <a:solidFill>
                  <a:srgbClr val="CC00FF"/>
                </a:solidFill>
              </a:rPr>
              <a:t>LML (36) </a:t>
            </a:r>
            <a:r>
              <a:rPr lang="en-US" sz="2400" dirty="0" smtClean="0"/>
              <a:t>Local </a:t>
            </a:r>
            <a:r>
              <a:rPr lang="en-US" sz="2400" dirty="0"/>
              <a:t>Machine Learning (Independent for each parallel entity)</a:t>
            </a:r>
          </a:p>
          <a:p>
            <a:r>
              <a:rPr lang="en-US" sz="2400" b="1" dirty="0" smtClean="0">
                <a:solidFill>
                  <a:srgbClr val="CC00FF"/>
                </a:solidFill>
              </a:rPr>
              <a:t>GML (23) </a:t>
            </a:r>
            <a:r>
              <a:rPr lang="en-US" sz="2400" dirty="0" smtClean="0"/>
              <a:t>Global </a:t>
            </a:r>
            <a:r>
              <a:rPr lang="en-US" sz="2400" dirty="0"/>
              <a:t>Machine Learning: Deep Learning, Clustering, LDA, PLSI, MDS, </a:t>
            </a:r>
          </a:p>
          <a:p>
            <a:pPr lvl="1"/>
            <a:r>
              <a:rPr lang="en-US" sz="2000" dirty="0"/>
              <a:t>Large Scale Optimizations as in </a:t>
            </a:r>
            <a:r>
              <a:rPr lang="en-US" sz="2000" dirty="0" err="1"/>
              <a:t>Variational</a:t>
            </a:r>
            <a:r>
              <a:rPr lang="en-US" sz="2000" dirty="0"/>
              <a:t> Bayes, MCMC, Lifted Belief Propagation, Stochastic Gradient Descent, L-BFGS, </a:t>
            </a:r>
            <a:r>
              <a:rPr lang="en-US" sz="2000" dirty="0" err="1"/>
              <a:t>Levenberg</a:t>
            </a:r>
            <a:r>
              <a:rPr lang="en-US" sz="2000" dirty="0"/>
              <a:t>-Marquardt . Can call EGO or Exascale Global Optimization with scalable parallel algorithm</a:t>
            </a:r>
          </a:p>
          <a:p>
            <a:r>
              <a:rPr lang="en-US" sz="2400" b="1" dirty="0" smtClean="0">
                <a:solidFill>
                  <a:srgbClr val="CC00FF"/>
                </a:solidFill>
              </a:rPr>
              <a:t>Workflow (51) </a:t>
            </a:r>
            <a:r>
              <a:rPr lang="en-US" sz="2400" dirty="0" smtClean="0"/>
              <a:t>Universal </a:t>
            </a:r>
          </a:p>
          <a:p>
            <a:r>
              <a:rPr lang="en-US" sz="2400" b="1" dirty="0" smtClean="0">
                <a:solidFill>
                  <a:srgbClr val="CC00FF"/>
                </a:solidFill>
              </a:rPr>
              <a:t>GIS (16) </a:t>
            </a:r>
            <a:r>
              <a:rPr lang="en-US" sz="2400" dirty="0" smtClean="0"/>
              <a:t>Geotagged </a:t>
            </a:r>
            <a:r>
              <a:rPr lang="en-US" sz="2400" dirty="0"/>
              <a:t>data and often displayed in ESRI, Microsoft Virtual Earth, Google Earth, </a:t>
            </a:r>
            <a:r>
              <a:rPr lang="en-US" sz="2400" dirty="0" err="1"/>
              <a:t>GeoServer</a:t>
            </a:r>
            <a:r>
              <a:rPr lang="en-US" sz="2400" dirty="0"/>
              <a:t> etc.</a:t>
            </a:r>
          </a:p>
          <a:p>
            <a:r>
              <a:rPr lang="en-US" sz="2400" b="1" dirty="0">
                <a:solidFill>
                  <a:srgbClr val="CC00FF"/>
                </a:solidFill>
              </a:rPr>
              <a:t>HPC	</a:t>
            </a:r>
            <a:r>
              <a:rPr lang="en-US" sz="2400" b="1" dirty="0" smtClean="0">
                <a:solidFill>
                  <a:srgbClr val="CC00FF"/>
                </a:solidFill>
              </a:rPr>
              <a:t>(5) </a:t>
            </a:r>
            <a:r>
              <a:rPr lang="en-US" sz="2400" dirty="0" smtClean="0"/>
              <a:t>Classic </a:t>
            </a:r>
            <a:r>
              <a:rPr lang="en-US" sz="2400" dirty="0"/>
              <a:t>large-scale simulation of cosmos, materials, etc. generating (visualization) data</a:t>
            </a:r>
          </a:p>
          <a:p>
            <a:r>
              <a:rPr lang="en-US" sz="2400" b="1" dirty="0" smtClean="0">
                <a:solidFill>
                  <a:srgbClr val="CC00FF"/>
                </a:solidFill>
              </a:rPr>
              <a:t>Agent (2) </a:t>
            </a:r>
            <a:r>
              <a:rPr lang="en-US" sz="2400" dirty="0" smtClean="0"/>
              <a:t>Simulations </a:t>
            </a:r>
            <a:r>
              <a:rPr lang="en-US" sz="2400" dirty="0"/>
              <a:t>of models of data-defined macroscopic entities represented as agents</a:t>
            </a:r>
          </a:p>
          <a:p>
            <a:endParaRPr lang="en-US" sz="2400" dirty="0"/>
          </a:p>
        </p:txBody>
      </p:sp>
    </p:spTree>
    <p:extLst>
      <p:ext uri="{BB962C8B-B14F-4D97-AF65-F5344CB8AC3E}">
        <p14:creationId xmlns:p14="http://schemas.microsoft.com/office/powerpoint/2010/main" val="15409275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064"/>
            <a:ext cx="8229600" cy="507751"/>
          </a:xfrm>
        </p:spPr>
        <p:txBody>
          <a:bodyPr>
            <a:normAutofit fontScale="90000"/>
          </a:bodyPr>
          <a:lstStyle/>
          <a:p>
            <a:r>
              <a:rPr lang="en-US" b="1" dirty="0" smtClean="0"/>
              <a:t>4 Forms of MapReduce</a:t>
            </a:r>
            <a:endParaRPr lang="en-US" b="1" dirty="0"/>
          </a:p>
        </p:txBody>
      </p:sp>
      <p:grpSp>
        <p:nvGrpSpPr>
          <p:cNvPr id="4" name="Group 3"/>
          <p:cNvGrpSpPr/>
          <p:nvPr/>
        </p:nvGrpSpPr>
        <p:grpSpPr>
          <a:xfrm>
            <a:off x="82435" y="650263"/>
            <a:ext cx="8735869" cy="2970808"/>
            <a:chOff x="107405" y="510794"/>
            <a:chExt cx="8735869" cy="2970808"/>
          </a:xfrm>
        </p:grpSpPr>
        <p:sp>
          <p:nvSpPr>
            <p:cNvPr id="5" name="Rectangle 4"/>
            <p:cNvSpPr/>
            <p:nvPr/>
          </p:nvSpPr>
          <p:spPr>
            <a:xfrm>
              <a:off x="6796620" y="1030653"/>
              <a:ext cx="2046654" cy="2436769"/>
            </a:xfrm>
            <a:prstGeom prst="rect">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6" name="Rectangle 5"/>
            <p:cNvSpPr/>
            <p:nvPr/>
          </p:nvSpPr>
          <p:spPr>
            <a:xfrm>
              <a:off x="107406" y="524016"/>
              <a:ext cx="2006402" cy="548640"/>
            </a:xfrm>
            <a:prstGeom prst="rect">
              <a:avLst/>
            </a:prstGeom>
            <a:solidFill>
              <a:schemeClr val="bg1"/>
            </a:solidFill>
            <a:ln/>
          </p:spPr>
          <p:style>
            <a:lnRef idx="1">
              <a:schemeClr val="dk1"/>
            </a:lnRef>
            <a:fillRef idx="2">
              <a:schemeClr val="dk1"/>
            </a:fillRef>
            <a:effectRef idx="1">
              <a:schemeClr val="dk1"/>
            </a:effectRef>
            <a:fontRef idx="minor">
              <a:schemeClr val="dk1"/>
            </a:fontRef>
          </p:style>
          <p:txBody>
            <a:bodyPr rot="0" spcFirstLastPara="0" vert="horz" wrap="square" lIns="91440" tIns="0" rIns="91440" bIns="0" numCol="1" spcCol="0" rtlCol="0" fromWordArt="0" anchor="ctr" anchorCtr="0" forceAA="0" compatLnSpc="1">
              <a:noAutofit/>
            </a:bodyPr>
            <a:lstStyle/>
            <a:p>
              <a:pPr marL="0" marR="0" algn="ctr">
                <a:lnSpc>
                  <a:spcPct val="115000"/>
                </a:lnSpc>
                <a:spcBef>
                  <a:spcPts val="0"/>
                </a:spcBef>
                <a:spcAft>
                  <a:spcPts val="1000"/>
                </a:spcAft>
              </a:pPr>
              <a:r>
                <a:rPr lang="en-US" sz="1600" b="1" dirty="0" smtClean="0">
                  <a:solidFill>
                    <a:srgbClr val="000000"/>
                  </a:solidFill>
                  <a:effectLst/>
                  <a:latin typeface="Arial"/>
                  <a:ea typeface="Times New Roman"/>
                  <a:cs typeface="Times New Roman"/>
                </a:rPr>
                <a:t>(1) </a:t>
              </a:r>
              <a:r>
                <a:rPr lang="en-US" sz="1600" b="1" dirty="0">
                  <a:solidFill>
                    <a:srgbClr val="000000"/>
                  </a:solidFill>
                  <a:effectLst/>
                  <a:latin typeface="Arial"/>
                  <a:ea typeface="Times New Roman"/>
                  <a:cs typeface="Times New Roman"/>
                </a:rPr>
                <a:t>Map Only</a:t>
              </a:r>
              <a:endParaRPr lang="en-US" sz="2000" b="1" dirty="0">
                <a:effectLst/>
                <a:ea typeface="Times New Roman"/>
                <a:cs typeface="Times New Roman"/>
              </a:endParaRPr>
            </a:p>
          </p:txBody>
        </p:sp>
        <p:sp>
          <p:nvSpPr>
            <p:cNvPr id="7" name="Rectangle 6"/>
            <p:cNvSpPr/>
            <p:nvPr/>
          </p:nvSpPr>
          <p:spPr>
            <a:xfrm>
              <a:off x="6786753" y="517578"/>
              <a:ext cx="2046654" cy="506292"/>
            </a:xfrm>
            <a:prstGeom prst="rect">
              <a:avLst/>
            </a:prstGeom>
            <a:solidFill>
              <a:schemeClr val="bg1"/>
            </a:solidFill>
            <a:ln/>
          </p:spPr>
          <p:style>
            <a:lnRef idx="1">
              <a:schemeClr val="dk1"/>
            </a:lnRef>
            <a:fillRef idx="2">
              <a:schemeClr val="dk1"/>
            </a:fillRef>
            <a:effectRef idx="1">
              <a:schemeClr val="dk1"/>
            </a:effectRef>
            <a:fontRef idx="minor">
              <a:schemeClr val="dk1"/>
            </a:fontRef>
          </p:style>
          <p:txBody>
            <a:bodyPr rot="0" spcFirstLastPara="0" vert="horz" wrap="square" lIns="0" tIns="27432" rIns="0" bIns="45720" numCol="1" spcCol="0" rtlCol="0" fromWordArt="0" anchor="ctr" anchorCtr="0" forceAA="0" compatLnSpc="1">
              <a:noAutofit/>
            </a:bodyPr>
            <a:lstStyle/>
            <a:p>
              <a:pPr marL="0" marR="0" algn="ctr">
                <a:lnSpc>
                  <a:spcPct val="115000"/>
                </a:lnSpc>
                <a:spcBef>
                  <a:spcPts val="0"/>
                </a:spcBef>
                <a:spcAft>
                  <a:spcPts val="1000"/>
                </a:spcAft>
              </a:pPr>
              <a:r>
                <a:rPr lang="en-US" b="1" dirty="0" smtClean="0">
                  <a:solidFill>
                    <a:srgbClr val="000000"/>
                  </a:solidFill>
                  <a:effectLst/>
                  <a:latin typeface="Arial"/>
                  <a:ea typeface="Times New Roman"/>
                  <a:cs typeface="Times New Roman"/>
                </a:rPr>
                <a:t>(</a:t>
              </a:r>
              <a:r>
                <a:rPr lang="en-US" sz="1600" b="1" dirty="0" smtClean="0">
                  <a:solidFill>
                    <a:srgbClr val="000000"/>
                  </a:solidFill>
                  <a:effectLst/>
                  <a:latin typeface="Arial"/>
                  <a:ea typeface="Times New Roman"/>
                  <a:cs typeface="Times New Roman"/>
                </a:rPr>
                <a:t>4) Point to Point or Map-Communication</a:t>
              </a:r>
              <a:endParaRPr lang="en-US" sz="2400" b="1" dirty="0">
                <a:effectLst/>
                <a:latin typeface="Times New Roman"/>
                <a:ea typeface="Times New Roman"/>
              </a:endParaRPr>
            </a:p>
          </p:txBody>
        </p:sp>
        <p:sp>
          <p:nvSpPr>
            <p:cNvPr id="8" name="Rectangle 7"/>
            <p:cNvSpPr/>
            <p:nvPr/>
          </p:nvSpPr>
          <p:spPr>
            <a:xfrm>
              <a:off x="4382126" y="510794"/>
              <a:ext cx="2409221" cy="548640"/>
            </a:xfrm>
            <a:prstGeom prst="rect">
              <a:avLst/>
            </a:prstGeom>
            <a:solidFill>
              <a:schemeClr val="bg1"/>
            </a:solidFill>
            <a:ln/>
          </p:spPr>
          <p:style>
            <a:lnRef idx="1">
              <a:schemeClr val="dk1"/>
            </a:lnRef>
            <a:fillRef idx="2">
              <a:schemeClr val="dk1"/>
            </a:fillRef>
            <a:effectRef idx="1">
              <a:schemeClr val="dk1"/>
            </a:effectRef>
            <a:fontRef idx="minor">
              <a:schemeClr val="dk1"/>
            </a:fontRef>
          </p:style>
          <p:txBody>
            <a:bodyPr rot="0" spcFirstLastPara="0" vert="horz" wrap="square" lIns="0" tIns="0" rIns="0" bIns="45720" numCol="1" spcCol="0" rtlCol="0" fromWordArt="0" anchor="ctr" anchorCtr="0" forceAA="0" compatLnSpc="1">
              <a:noAutofit/>
            </a:bodyPr>
            <a:lstStyle/>
            <a:p>
              <a:pPr marL="0" marR="0" algn="ctr">
                <a:lnSpc>
                  <a:spcPct val="115000"/>
                </a:lnSpc>
                <a:spcBef>
                  <a:spcPts val="0"/>
                </a:spcBef>
                <a:spcAft>
                  <a:spcPts val="1000"/>
                </a:spcAft>
              </a:pPr>
              <a:r>
                <a:rPr lang="en-US" sz="1600" b="1" dirty="0" smtClean="0">
                  <a:solidFill>
                    <a:srgbClr val="000000"/>
                  </a:solidFill>
                  <a:effectLst/>
                  <a:latin typeface="Arial"/>
                  <a:ea typeface="Times New Roman"/>
                  <a:cs typeface="Times New Roman"/>
                </a:rPr>
                <a:t>(3) </a:t>
              </a:r>
              <a:r>
                <a:rPr lang="en-US" sz="1600" b="1" dirty="0">
                  <a:solidFill>
                    <a:srgbClr val="000000"/>
                  </a:solidFill>
                  <a:effectLst/>
                  <a:latin typeface="Arial"/>
                  <a:ea typeface="Times New Roman"/>
                  <a:cs typeface="Times New Roman"/>
                </a:rPr>
                <a:t>Iterative </a:t>
              </a:r>
              <a:r>
                <a:rPr lang="en-US" sz="1600" b="1" dirty="0" smtClean="0">
                  <a:solidFill>
                    <a:srgbClr val="000000"/>
                  </a:solidFill>
                  <a:effectLst/>
                  <a:latin typeface="Arial"/>
                  <a:ea typeface="Times New Roman"/>
                  <a:cs typeface="Times New Roman"/>
                </a:rPr>
                <a:t>Map Reduce or Map-Collective</a:t>
              </a:r>
              <a:endParaRPr lang="en-US" sz="2400" b="1" dirty="0">
                <a:effectLst/>
                <a:latin typeface="Times New Roman"/>
                <a:ea typeface="Times New Roman"/>
              </a:endParaRPr>
            </a:p>
          </p:txBody>
        </p:sp>
        <p:sp>
          <p:nvSpPr>
            <p:cNvPr id="9" name="Rectangle 8"/>
            <p:cNvSpPr/>
            <p:nvPr/>
          </p:nvSpPr>
          <p:spPr>
            <a:xfrm>
              <a:off x="2113807" y="524016"/>
              <a:ext cx="2268324" cy="548640"/>
            </a:xfrm>
            <a:prstGeom prst="rect">
              <a:avLst/>
            </a:prstGeom>
            <a:solidFill>
              <a:schemeClr val="bg1"/>
            </a:solidFill>
            <a:ln/>
          </p:spPr>
          <p:style>
            <a:lnRef idx="1">
              <a:schemeClr val="dk1"/>
            </a:lnRef>
            <a:fillRef idx="2">
              <a:schemeClr val="dk1"/>
            </a:fillRef>
            <a:effectRef idx="1">
              <a:schemeClr val="dk1"/>
            </a:effectRef>
            <a:fontRef idx="minor">
              <a:schemeClr val="dk1"/>
            </a:fontRef>
          </p:style>
          <p:txBody>
            <a:bodyPr rot="0" spcFirstLastPara="0" vert="horz" wrap="square" lIns="91440" tIns="0" rIns="91440" bIns="0" numCol="1" spcCol="0" rtlCol="0" fromWordArt="0" anchor="ctr" anchorCtr="0" forceAA="0" compatLnSpc="1">
              <a:noAutofit/>
            </a:bodyPr>
            <a:lstStyle/>
            <a:p>
              <a:pPr marL="0" marR="0" algn="ctr">
                <a:lnSpc>
                  <a:spcPct val="115000"/>
                </a:lnSpc>
                <a:spcBef>
                  <a:spcPts val="0"/>
                </a:spcBef>
                <a:spcAft>
                  <a:spcPts val="1000"/>
                </a:spcAft>
              </a:pPr>
              <a:r>
                <a:rPr lang="en-US" sz="1600" b="1" dirty="0" smtClean="0">
                  <a:solidFill>
                    <a:srgbClr val="000000"/>
                  </a:solidFill>
                  <a:effectLst/>
                  <a:latin typeface="Arial"/>
                  <a:ea typeface="Times New Roman"/>
                  <a:cs typeface="Times New Roman"/>
                </a:rPr>
                <a:t>(2) </a:t>
              </a:r>
              <a:r>
                <a:rPr lang="en-US" sz="1600" b="1" dirty="0">
                  <a:solidFill>
                    <a:srgbClr val="000000"/>
                  </a:solidFill>
                  <a:effectLst/>
                  <a:latin typeface="Arial"/>
                  <a:ea typeface="Times New Roman"/>
                  <a:cs typeface="Times New Roman"/>
                </a:rPr>
                <a:t>Classic MapReduce</a:t>
              </a:r>
              <a:endParaRPr lang="en-US" sz="2400" b="1" dirty="0">
                <a:effectLst/>
                <a:latin typeface="Times New Roman"/>
                <a:ea typeface="Times New Roman"/>
              </a:endParaRPr>
            </a:p>
          </p:txBody>
        </p:sp>
        <p:sp>
          <p:nvSpPr>
            <p:cNvPr id="10" name="Rectangle 9"/>
            <p:cNvSpPr/>
            <p:nvPr/>
          </p:nvSpPr>
          <p:spPr>
            <a:xfrm>
              <a:off x="107405" y="1052838"/>
              <a:ext cx="2006401" cy="2417609"/>
            </a:xfrm>
            <a:prstGeom prst="rect">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b="1">
                  <a:effectLst/>
                  <a:latin typeface="Times New Roman"/>
                  <a:ea typeface="Times New Roman"/>
                </a:rPr>
                <a:t> </a:t>
              </a:r>
            </a:p>
          </p:txBody>
        </p:sp>
        <p:sp>
          <p:nvSpPr>
            <p:cNvPr id="11" name="Rectangle 10"/>
            <p:cNvSpPr/>
            <p:nvPr/>
          </p:nvSpPr>
          <p:spPr>
            <a:xfrm>
              <a:off x="2123122" y="1056138"/>
              <a:ext cx="2268323" cy="2417607"/>
            </a:xfrm>
            <a:prstGeom prst="rect">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b="1">
                  <a:effectLst/>
                  <a:latin typeface="Times New Roman"/>
                  <a:ea typeface="Times New Roman"/>
                </a:rPr>
                <a:t> </a:t>
              </a:r>
            </a:p>
          </p:txBody>
        </p:sp>
        <p:sp>
          <p:nvSpPr>
            <p:cNvPr id="12" name="TextBox 36"/>
            <p:cNvSpPr txBox="1"/>
            <p:nvPr/>
          </p:nvSpPr>
          <p:spPr>
            <a:xfrm>
              <a:off x="2916273" y="1136719"/>
              <a:ext cx="778568" cy="401859"/>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b="1" kern="1200">
                  <a:solidFill>
                    <a:srgbClr val="000000"/>
                  </a:solidFill>
                  <a:effectLst/>
                  <a:latin typeface="Arial"/>
                  <a:ea typeface="Times New Roman"/>
                </a:rPr>
                <a:t>Input</a:t>
              </a:r>
              <a:endParaRPr lang="en-US" sz="2000" b="1">
                <a:effectLst/>
                <a:latin typeface="Times New Roman"/>
                <a:ea typeface="Times New Roman"/>
              </a:endParaRPr>
            </a:p>
          </p:txBody>
        </p:sp>
        <p:sp>
          <p:nvSpPr>
            <p:cNvPr id="13" name="Oval 12"/>
            <p:cNvSpPr/>
            <p:nvPr/>
          </p:nvSpPr>
          <p:spPr>
            <a:xfrm>
              <a:off x="3619399" y="1827652"/>
              <a:ext cx="337989" cy="386816"/>
            </a:xfrm>
            <a:prstGeom prst="ellipse">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cxnSp>
          <p:nvCxnSpPr>
            <p:cNvPr id="14" name="Straight Arrow Connector 13"/>
            <p:cNvCxnSpPr/>
            <p:nvPr/>
          </p:nvCxnSpPr>
          <p:spPr>
            <a:xfrm>
              <a:off x="3788393" y="1431437"/>
              <a:ext cx="0" cy="3841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nvGrpSpPr>
            <p:cNvPr id="15" name="Group 14"/>
            <p:cNvGrpSpPr/>
            <p:nvPr/>
          </p:nvGrpSpPr>
          <p:grpSpPr>
            <a:xfrm>
              <a:off x="3154657" y="1995489"/>
              <a:ext cx="252364" cy="30945"/>
              <a:chOff x="661555" y="648462"/>
              <a:chExt cx="170688" cy="18288"/>
            </a:xfrm>
          </p:grpSpPr>
          <p:sp>
            <p:nvSpPr>
              <p:cNvPr id="102" name="Oval 101"/>
              <p:cNvSpPr/>
              <p:nvPr/>
            </p:nvSpPr>
            <p:spPr>
              <a:xfrm>
                <a:off x="6615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sp>
            <p:nvSpPr>
              <p:cNvPr id="103" name="Oval 102"/>
              <p:cNvSpPr/>
              <p:nvPr/>
            </p:nvSpPr>
            <p:spPr>
              <a:xfrm>
                <a:off x="8139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grpSp>
        <p:sp>
          <p:nvSpPr>
            <p:cNvPr id="16" name="TextBox 48"/>
            <p:cNvSpPr txBox="1"/>
            <p:nvPr/>
          </p:nvSpPr>
          <p:spPr>
            <a:xfrm>
              <a:off x="3859184" y="1621039"/>
              <a:ext cx="671300" cy="401859"/>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b="1" kern="1200" dirty="0">
                  <a:solidFill>
                    <a:srgbClr val="000000"/>
                  </a:solidFill>
                  <a:effectLst/>
                  <a:latin typeface="Arial"/>
                  <a:ea typeface="Times New Roman"/>
                </a:rPr>
                <a:t>map</a:t>
              </a:r>
              <a:endParaRPr lang="en-US" sz="2000" b="1" dirty="0">
                <a:effectLst/>
                <a:latin typeface="Times New Roman"/>
                <a:ea typeface="Times New Roman"/>
              </a:endParaRPr>
            </a:p>
          </p:txBody>
        </p:sp>
        <p:cxnSp>
          <p:nvCxnSpPr>
            <p:cNvPr id="17" name="Straight Arrow Connector 16"/>
            <p:cNvCxnSpPr>
              <a:stCxn id="13" idx="4"/>
              <a:endCxn id="25" idx="7"/>
            </p:cNvCxnSpPr>
            <p:nvPr/>
          </p:nvCxnSpPr>
          <p:spPr>
            <a:xfrm flipH="1">
              <a:off x="3694843" y="2214468"/>
              <a:ext cx="93551" cy="43245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18" name="Oval 17"/>
            <p:cNvSpPr/>
            <p:nvPr/>
          </p:nvSpPr>
          <p:spPr>
            <a:xfrm>
              <a:off x="2176541" y="1827652"/>
              <a:ext cx="337989" cy="386816"/>
            </a:xfrm>
            <a:prstGeom prst="ellipse">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cxnSp>
          <p:nvCxnSpPr>
            <p:cNvPr id="19" name="Straight Arrow Connector 18"/>
            <p:cNvCxnSpPr/>
            <p:nvPr/>
          </p:nvCxnSpPr>
          <p:spPr>
            <a:xfrm>
              <a:off x="2345536" y="1431973"/>
              <a:ext cx="0" cy="38359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20" name="Straight Arrow Connector 19"/>
            <p:cNvCxnSpPr>
              <a:stCxn id="18" idx="4"/>
              <a:endCxn id="24" idx="1"/>
            </p:cNvCxnSpPr>
            <p:nvPr/>
          </p:nvCxnSpPr>
          <p:spPr>
            <a:xfrm>
              <a:off x="2345536" y="2214468"/>
              <a:ext cx="276067" cy="446918"/>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21" name="Oval 20"/>
            <p:cNvSpPr/>
            <p:nvPr/>
          </p:nvSpPr>
          <p:spPr>
            <a:xfrm>
              <a:off x="2574884" y="1827652"/>
              <a:ext cx="337989" cy="386816"/>
            </a:xfrm>
            <a:prstGeom prst="ellipse">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cxnSp>
          <p:nvCxnSpPr>
            <p:cNvPr id="22" name="Straight Arrow Connector 21"/>
            <p:cNvCxnSpPr/>
            <p:nvPr/>
          </p:nvCxnSpPr>
          <p:spPr>
            <a:xfrm>
              <a:off x="2743878" y="1431973"/>
              <a:ext cx="0" cy="38359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23" name="Straight Arrow Connector 22"/>
            <p:cNvCxnSpPr>
              <a:stCxn id="21" idx="4"/>
              <a:endCxn id="24" idx="0"/>
            </p:cNvCxnSpPr>
            <p:nvPr/>
          </p:nvCxnSpPr>
          <p:spPr>
            <a:xfrm flipH="1">
              <a:off x="2740820" y="2214468"/>
              <a:ext cx="3059" cy="39027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24" name="Oval 23"/>
            <p:cNvSpPr/>
            <p:nvPr/>
          </p:nvSpPr>
          <p:spPr>
            <a:xfrm>
              <a:off x="2572222" y="2604738"/>
              <a:ext cx="337196" cy="386816"/>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sp>
          <p:nvSpPr>
            <p:cNvPr id="25" name="Oval 24"/>
            <p:cNvSpPr/>
            <p:nvPr/>
          </p:nvSpPr>
          <p:spPr>
            <a:xfrm>
              <a:off x="3407028" y="2590270"/>
              <a:ext cx="337196" cy="386816"/>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grpSp>
          <p:nvGrpSpPr>
            <p:cNvPr id="26" name="Group 25"/>
            <p:cNvGrpSpPr/>
            <p:nvPr/>
          </p:nvGrpSpPr>
          <p:grpSpPr>
            <a:xfrm>
              <a:off x="3056114" y="2862617"/>
              <a:ext cx="251729" cy="30086"/>
              <a:chOff x="0" y="0"/>
              <a:chExt cx="170688" cy="18288"/>
            </a:xfrm>
          </p:grpSpPr>
          <p:sp>
            <p:nvSpPr>
              <p:cNvPr id="100" name="Oval 99"/>
              <p:cNvSpPr/>
              <p:nvPr/>
            </p:nvSpPr>
            <p:spPr>
              <a:xfrm>
                <a:off x="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sp>
            <p:nvSpPr>
              <p:cNvPr id="101" name="Oval 100"/>
              <p:cNvSpPr/>
              <p:nvPr/>
            </p:nvSpPr>
            <p:spPr>
              <a:xfrm>
                <a:off x="15240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grpSp>
        <p:cxnSp>
          <p:nvCxnSpPr>
            <p:cNvPr id="27" name="Straight Arrow Connector 26"/>
            <p:cNvCxnSpPr>
              <a:stCxn id="18" idx="4"/>
              <a:endCxn id="25" idx="1"/>
            </p:cNvCxnSpPr>
            <p:nvPr/>
          </p:nvCxnSpPr>
          <p:spPr>
            <a:xfrm>
              <a:off x="2345536" y="2214468"/>
              <a:ext cx="1110873" cy="43245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28" name="Straight Arrow Connector 27"/>
            <p:cNvCxnSpPr>
              <a:stCxn id="21" idx="4"/>
              <a:endCxn id="25" idx="0"/>
            </p:cNvCxnSpPr>
            <p:nvPr/>
          </p:nvCxnSpPr>
          <p:spPr>
            <a:xfrm>
              <a:off x="2743879" y="2214468"/>
              <a:ext cx="831747" cy="37580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29" name="Straight Arrow Connector 28"/>
            <p:cNvCxnSpPr>
              <a:stCxn id="13" idx="4"/>
              <a:endCxn id="24" idx="7"/>
            </p:cNvCxnSpPr>
            <p:nvPr/>
          </p:nvCxnSpPr>
          <p:spPr>
            <a:xfrm flipH="1">
              <a:off x="2860037" y="2214468"/>
              <a:ext cx="928357" cy="446918"/>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0" name="TextBox 48"/>
            <p:cNvSpPr txBox="1"/>
            <p:nvPr/>
          </p:nvSpPr>
          <p:spPr>
            <a:xfrm>
              <a:off x="3707920" y="2589695"/>
              <a:ext cx="867881" cy="401859"/>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b="1" kern="1200" dirty="0">
                  <a:solidFill>
                    <a:srgbClr val="000000"/>
                  </a:solidFill>
                  <a:effectLst/>
                  <a:latin typeface="Arial"/>
                  <a:ea typeface="Times New Roman"/>
                </a:rPr>
                <a:t>reduce</a:t>
              </a:r>
              <a:endParaRPr lang="en-US" sz="2000" b="1" dirty="0">
                <a:effectLst/>
                <a:latin typeface="Times New Roman"/>
                <a:ea typeface="Times New Roman"/>
              </a:endParaRPr>
            </a:p>
          </p:txBody>
        </p:sp>
        <p:cxnSp>
          <p:nvCxnSpPr>
            <p:cNvPr id="31" name="Straight Arrow Connector 30"/>
            <p:cNvCxnSpPr>
              <a:stCxn id="24" idx="4"/>
            </p:cNvCxnSpPr>
            <p:nvPr/>
          </p:nvCxnSpPr>
          <p:spPr>
            <a:xfrm>
              <a:off x="2740821" y="2991554"/>
              <a:ext cx="3059" cy="37261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32" name="Straight Arrow Connector 31"/>
            <p:cNvCxnSpPr>
              <a:stCxn id="25" idx="4"/>
            </p:cNvCxnSpPr>
            <p:nvPr/>
          </p:nvCxnSpPr>
          <p:spPr>
            <a:xfrm flipH="1">
              <a:off x="3572793" y="2977086"/>
              <a:ext cx="2834" cy="38708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3" name="Rectangle 32"/>
            <p:cNvSpPr/>
            <p:nvPr/>
          </p:nvSpPr>
          <p:spPr>
            <a:xfrm>
              <a:off x="4381950" y="1049816"/>
              <a:ext cx="2409397" cy="2417607"/>
            </a:xfrm>
            <a:prstGeom prst="rect">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b="1">
                  <a:effectLst/>
                  <a:latin typeface="Times New Roman"/>
                  <a:ea typeface="Times New Roman"/>
                </a:rPr>
                <a:t> </a:t>
              </a:r>
            </a:p>
          </p:txBody>
        </p:sp>
        <p:sp>
          <p:nvSpPr>
            <p:cNvPr id="34" name="Arc 33"/>
            <p:cNvSpPr/>
            <p:nvPr/>
          </p:nvSpPr>
          <p:spPr>
            <a:xfrm rot="1016732">
              <a:off x="5605452" y="1205505"/>
              <a:ext cx="1073340" cy="2266636"/>
            </a:xfrm>
            <a:prstGeom prst="arc">
              <a:avLst>
                <a:gd name="adj1" fmla="val 13599321"/>
                <a:gd name="adj2" fmla="val 6208161"/>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35" name="TextBox 36"/>
            <p:cNvSpPr txBox="1"/>
            <p:nvPr/>
          </p:nvSpPr>
          <p:spPr>
            <a:xfrm>
              <a:off x="4637389" y="1043563"/>
              <a:ext cx="778519" cy="401812"/>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b="1" kern="1200">
                  <a:solidFill>
                    <a:srgbClr val="000000"/>
                  </a:solidFill>
                  <a:effectLst/>
                  <a:latin typeface="Arial"/>
                  <a:ea typeface="Times New Roman"/>
                </a:rPr>
                <a:t>Input</a:t>
              </a:r>
              <a:endParaRPr lang="en-US" sz="2000" b="1">
                <a:effectLst/>
                <a:latin typeface="Times New Roman"/>
                <a:ea typeface="Times New Roman"/>
              </a:endParaRPr>
            </a:p>
          </p:txBody>
        </p:sp>
        <p:sp>
          <p:nvSpPr>
            <p:cNvPr id="36" name="Oval 35"/>
            <p:cNvSpPr/>
            <p:nvPr/>
          </p:nvSpPr>
          <p:spPr>
            <a:xfrm>
              <a:off x="6030831" y="1802917"/>
              <a:ext cx="337968" cy="386770"/>
            </a:xfrm>
            <a:prstGeom prst="ellipse">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cxnSp>
          <p:nvCxnSpPr>
            <p:cNvPr id="37" name="Straight Arrow Connector 36"/>
            <p:cNvCxnSpPr/>
            <p:nvPr/>
          </p:nvCxnSpPr>
          <p:spPr>
            <a:xfrm>
              <a:off x="6199814" y="1418834"/>
              <a:ext cx="0" cy="384083"/>
            </a:xfrm>
            <a:prstGeom prst="straightConnector1">
              <a:avLst/>
            </a:prstGeom>
            <a:ln>
              <a:tailEnd type="triangle" w="lg" len="med"/>
            </a:ln>
          </p:spPr>
          <p:style>
            <a:lnRef idx="1">
              <a:schemeClr val="dk1"/>
            </a:lnRef>
            <a:fillRef idx="2">
              <a:schemeClr val="dk1"/>
            </a:fillRef>
            <a:effectRef idx="1">
              <a:schemeClr val="dk1"/>
            </a:effectRef>
            <a:fontRef idx="minor">
              <a:schemeClr val="dk1"/>
            </a:fontRef>
          </p:style>
        </p:cxnSp>
        <p:grpSp>
          <p:nvGrpSpPr>
            <p:cNvPr id="38" name="Group 37"/>
            <p:cNvGrpSpPr/>
            <p:nvPr/>
          </p:nvGrpSpPr>
          <p:grpSpPr>
            <a:xfrm>
              <a:off x="5566130" y="1982820"/>
              <a:ext cx="252350" cy="30942"/>
              <a:chOff x="661269" y="507515"/>
              <a:chExt cx="170688" cy="18288"/>
            </a:xfrm>
          </p:grpSpPr>
          <p:sp>
            <p:nvSpPr>
              <p:cNvPr id="98" name="Oval 97"/>
              <p:cNvSpPr/>
              <p:nvPr/>
            </p:nvSpPr>
            <p:spPr>
              <a:xfrm>
                <a:off x="6612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sp>
            <p:nvSpPr>
              <p:cNvPr id="99" name="Oval 98"/>
              <p:cNvSpPr/>
              <p:nvPr/>
            </p:nvSpPr>
            <p:spPr>
              <a:xfrm>
                <a:off x="8136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grpSp>
        <p:sp>
          <p:nvSpPr>
            <p:cNvPr id="39" name="TextBox 48"/>
            <p:cNvSpPr txBox="1"/>
            <p:nvPr/>
          </p:nvSpPr>
          <p:spPr>
            <a:xfrm>
              <a:off x="5167396" y="1445375"/>
              <a:ext cx="700454" cy="51438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b="1" kern="1200">
                  <a:solidFill>
                    <a:srgbClr val="000000"/>
                  </a:solidFill>
                  <a:effectLst/>
                  <a:latin typeface="Arial"/>
                  <a:ea typeface="Times New Roman"/>
                </a:rPr>
                <a:t>map</a:t>
              </a:r>
              <a:endParaRPr lang="en-US" sz="2000" b="1">
                <a:effectLst/>
                <a:latin typeface="Times New Roman"/>
                <a:ea typeface="Times New Roman"/>
              </a:endParaRPr>
            </a:p>
          </p:txBody>
        </p:sp>
        <p:cxnSp>
          <p:nvCxnSpPr>
            <p:cNvPr id="40" name="Straight Arrow Connector 39"/>
            <p:cNvCxnSpPr/>
            <p:nvPr/>
          </p:nvCxnSpPr>
          <p:spPr>
            <a:xfrm flipH="1">
              <a:off x="6106269" y="2189688"/>
              <a:ext cx="93546" cy="44448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1" name="Oval 40"/>
            <p:cNvSpPr/>
            <p:nvPr/>
          </p:nvSpPr>
          <p:spPr>
            <a:xfrm>
              <a:off x="4588063" y="1815003"/>
              <a:ext cx="337968" cy="386770"/>
            </a:xfrm>
            <a:prstGeom prst="ellipse">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cxnSp>
          <p:nvCxnSpPr>
            <p:cNvPr id="42" name="Straight Arrow Connector 41"/>
            <p:cNvCxnSpPr/>
            <p:nvPr/>
          </p:nvCxnSpPr>
          <p:spPr>
            <a:xfrm>
              <a:off x="4757048" y="1419370"/>
              <a:ext cx="0" cy="38354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3" name="Straight Arrow Connector 42"/>
            <p:cNvCxnSpPr/>
            <p:nvPr/>
          </p:nvCxnSpPr>
          <p:spPr>
            <a:xfrm>
              <a:off x="4757048" y="2189688"/>
              <a:ext cx="276049" cy="458951"/>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4" name="Oval 43"/>
            <p:cNvSpPr/>
            <p:nvPr/>
          </p:nvSpPr>
          <p:spPr>
            <a:xfrm>
              <a:off x="4986381" y="1802917"/>
              <a:ext cx="337968" cy="386770"/>
            </a:xfrm>
            <a:prstGeom prst="ellipse">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cxnSp>
          <p:nvCxnSpPr>
            <p:cNvPr id="45" name="Straight Arrow Connector 44"/>
            <p:cNvCxnSpPr/>
            <p:nvPr/>
          </p:nvCxnSpPr>
          <p:spPr>
            <a:xfrm>
              <a:off x="5155365" y="1419370"/>
              <a:ext cx="0" cy="38354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6" name="Straight Arrow Connector 45"/>
            <p:cNvCxnSpPr/>
            <p:nvPr/>
          </p:nvCxnSpPr>
          <p:spPr>
            <a:xfrm flipH="1">
              <a:off x="5152307" y="2189688"/>
              <a:ext cx="3059" cy="40230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7" name="Oval 46"/>
            <p:cNvSpPr/>
            <p:nvPr/>
          </p:nvSpPr>
          <p:spPr>
            <a:xfrm>
              <a:off x="4983719" y="2591997"/>
              <a:ext cx="337175" cy="38677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sp>
          <p:nvSpPr>
            <p:cNvPr id="48" name="Oval 47"/>
            <p:cNvSpPr/>
            <p:nvPr/>
          </p:nvSpPr>
          <p:spPr>
            <a:xfrm>
              <a:off x="5818472" y="2577531"/>
              <a:ext cx="337175" cy="38677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grpSp>
          <p:nvGrpSpPr>
            <p:cNvPr id="49" name="Group 48"/>
            <p:cNvGrpSpPr/>
            <p:nvPr/>
          </p:nvGrpSpPr>
          <p:grpSpPr>
            <a:xfrm>
              <a:off x="5467591" y="2849845"/>
              <a:ext cx="251716" cy="30082"/>
              <a:chOff x="594644" y="1019969"/>
              <a:chExt cx="170688" cy="18288"/>
            </a:xfrm>
          </p:grpSpPr>
          <p:sp>
            <p:nvSpPr>
              <p:cNvPr id="96" name="Oval 95"/>
              <p:cNvSpPr/>
              <p:nvPr/>
            </p:nvSpPr>
            <p:spPr>
              <a:xfrm>
                <a:off x="5946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sp>
            <p:nvSpPr>
              <p:cNvPr id="97" name="Oval 96"/>
              <p:cNvSpPr/>
              <p:nvPr/>
            </p:nvSpPr>
            <p:spPr>
              <a:xfrm>
                <a:off x="7470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grpSp>
        <p:cxnSp>
          <p:nvCxnSpPr>
            <p:cNvPr id="50" name="Straight Arrow Connector 49"/>
            <p:cNvCxnSpPr/>
            <p:nvPr/>
          </p:nvCxnSpPr>
          <p:spPr>
            <a:xfrm>
              <a:off x="4757048" y="2189688"/>
              <a:ext cx="1110803" cy="44448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51" name="Straight Arrow Connector 50"/>
            <p:cNvCxnSpPr/>
            <p:nvPr/>
          </p:nvCxnSpPr>
          <p:spPr>
            <a:xfrm>
              <a:off x="5155366" y="2189688"/>
              <a:ext cx="831695" cy="38784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52" name="Straight Arrow Connector 51"/>
            <p:cNvCxnSpPr/>
            <p:nvPr/>
          </p:nvCxnSpPr>
          <p:spPr>
            <a:xfrm flipH="1">
              <a:off x="5271515" y="2189688"/>
              <a:ext cx="928300" cy="458951"/>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53" name="TextBox 48"/>
            <p:cNvSpPr txBox="1"/>
            <p:nvPr/>
          </p:nvSpPr>
          <p:spPr>
            <a:xfrm>
              <a:off x="4364095" y="2776047"/>
              <a:ext cx="867828" cy="401812"/>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b="1" kern="1200" dirty="0">
                  <a:solidFill>
                    <a:srgbClr val="000000"/>
                  </a:solidFill>
                  <a:effectLst/>
                  <a:latin typeface="Arial"/>
                  <a:ea typeface="Times New Roman"/>
                </a:rPr>
                <a:t>reduce</a:t>
              </a:r>
              <a:endParaRPr lang="en-US" sz="2000" b="1" dirty="0">
                <a:effectLst/>
                <a:latin typeface="Times New Roman"/>
                <a:ea typeface="Times New Roman"/>
              </a:endParaRPr>
            </a:p>
          </p:txBody>
        </p:sp>
        <p:cxnSp>
          <p:nvCxnSpPr>
            <p:cNvPr id="54" name="Straight Arrow Connector 53"/>
            <p:cNvCxnSpPr/>
            <p:nvPr/>
          </p:nvCxnSpPr>
          <p:spPr>
            <a:xfrm>
              <a:off x="5152307" y="2978767"/>
              <a:ext cx="3059" cy="37257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55" name="Straight Arrow Connector 54"/>
            <p:cNvCxnSpPr/>
            <p:nvPr/>
          </p:nvCxnSpPr>
          <p:spPr>
            <a:xfrm flipH="1">
              <a:off x="5984227" y="2964301"/>
              <a:ext cx="2834" cy="387041"/>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56" name="TextBox 36"/>
            <p:cNvSpPr txBox="1"/>
            <p:nvPr/>
          </p:nvSpPr>
          <p:spPr>
            <a:xfrm>
              <a:off x="5340381" y="1065488"/>
              <a:ext cx="1056673" cy="4018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b="1" kern="1200" dirty="0">
                  <a:solidFill>
                    <a:srgbClr val="000000"/>
                  </a:solidFill>
                  <a:effectLst/>
                  <a:latin typeface="Arial"/>
                  <a:ea typeface="Times New Roman"/>
                </a:rPr>
                <a:t>Iterations</a:t>
              </a:r>
              <a:endParaRPr lang="en-US" sz="2000" b="1" dirty="0">
                <a:effectLst/>
                <a:latin typeface="Times New Roman"/>
                <a:ea typeface="Times New Roman"/>
              </a:endParaRPr>
            </a:p>
          </p:txBody>
        </p:sp>
        <p:sp>
          <p:nvSpPr>
            <p:cNvPr id="57" name="TextBox 36"/>
            <p:cNvSpPr txBox="1"/>
            <p:nvPr/>
          </p:nvSpPr>
          <p:spPr>
            <a:xfrm>
              <a:off x="765663" y="1209263"/>
              <a:ext cx="717410" cy="40186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b="1" kern="1200" dirty="0">
                  <a:solidFill>
                    <a:srgbClr val="000000"/>
                  </a:solidFill>
                  <a:effectLst/>
                  <a:latin typeface="Arial"/>
                  <a:ea typeface="Times New Roman"/>
                </a:rPr>
                <a:t>Input</a:t>
              </a:r>
              <a:endParaRPr lang="en-US" sz="2000" b="1" dirty="0">
                <a:effectLst/>
                <a:latin typeface="Times New Roman"/>
                <a:ea typeface="Times New Roman"/>
              </a:endParaRPr>
            </a:p>
          </p:txBody>
        </p:sp>
        <p:sp>
          <p:nvSpPr>
            <p:cNvPr id="58" name="Oval 57"/>
            <p:cNvSpPr/>
            <p:nvPr/>
          </p:nvSpPr>
          <p:spPr>
            <a:xfrm>
              <a:off x="1695535" y="2138696"/>
              <a:ext cx="338135" cy="386817"/>
            </a:xfrm>
            <a:prstGeom prst="ellipse">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b="1">
                  <a:effectLst/>
                  <a:ea typeface="Times New Roman"/>
                  <a:cs typeface="Times New Roman"/>
                </a:rPr>
                <a:t> </a:t>
              </a:r>
            </a:p>
          </p:txBody>
        </p:sp>
        <p:cxnSp>
          <p:nvCxnSpPr>
            <p:cNvPr id="59" name="Straight Arrow Connector 58"/>
            <p:cNvCxnSpPr>
              <a:endCxn id="58" idx="0"/>
            </p:cNvCxnSpPr>
            <p:nvPr/>
          </p:nvCxnSpPr>
          <p:spPr>
            <a:xfrm>
              <a:off x="1864602" y="1754566"/>
              <a:ext cx="0" cy="3841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0" name="TextBox 45"/>
            <p:cNvSpPr txBox="1"/>
            <p:nvPr/>
          </p:nvSpPr>
          <p:spPr>
            <a:xfrm>
              <a:off x="759258" y="3030527"/>
              <a:ext cx="835006" cy="40186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b="1" kern="1200">
                  <a:solidFill>
                    <a:srgbClr val="000000"/>
                  </a:solidFill>
                  <a:effectLst/>
                  <a:latin typeface="Arial"/>
                  <a:ea typeface="Times New Roman"/>
                </a:rPr>
                <a:t>Output</a:t>
              </a:r>
              <a:endParaRPr lang="en-US" sz="2000" b="1">
                <a:effectLst/>
                <a:latin typeface="Times New Roman"/>
                <a:ea typeface="Times New Roman"/>
              </a:endParaRPr>
            </a:p>
          </p:txBody>
        </p:sp>
        <p:grpSp>
          <p:nvGrpSpPr>
            <p:cNvPr id="61" name="Group 60"/>
            <p:cNvGrpSpPr/>
            <p:nvPr/>
          </p:nvGrpSpPr>
          <p:grpSpPr>
            <a:xfrm>
              <a:off x="1230599" y="2306534"/>
              <a:ext cx="252474" cy="30945"/>
              <a:chOff x="2753360" y="2094366"/>
              <a:chExt cx="170688" cy="18288"/>
            </a:xfrm>
          </p:grpSpPr>
          <p:sp>
            <p:nvSpPr>
              <p:cNvPr id="94" name="Oval 93"/>
              <p:cNvSpPr/>
              <p:nvPr/>
            </p:nvSpPr>
            <p:spPr>
              <a:xfrm>
                <a:off x="27533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b="1">
                    <a:effectLst/>
                    <a:ea typeface="Times New Roman"/>
                    <a:cs typeface="Times New Roman"/>
                  </a:rPr>
                  <a:t> </a:t>
                </a:r>
              </a:p>
            </p:txBody>
          </p:sp>
          <p:sp>
            <p:nvSpPr>
              <p:cNvPr id="95" name="Oval 94"/>
              <p:cNvSpPr/>
              <p:nvPr/>
            </p:nvSpPr>
            <p:spPr>
              <a:xfrm>
                <a:off x="29057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b="1">
                    <a:effectLst/>
                    <a:ea typeface="Times New Roman"/>
                    <a:cs typeface="Times New Roman"/>
                  </a:rPr>
                  <a:t> </a:t>
                </a:r>
              </a:p>
            </p:txBody>
          </p:sp>
        </p:grpSp>
        <p:sp>
          <p:nvSpPr>
            <p:cNvPr id="62" name="TextBox 48"/>
            <p:cNvSpPr txBox="1"/>
            <p:nvPr/>
          </p:nvSpPr>
          <p:spPr>
            <a:xfrm>
              <a:off x="1061531" y="1741137"/>
              <a:ext cx="636821" cy="40186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b="1" kern="1200" dirty="0">
                  <a:solidFill>
                    <a:srgbClr val="000000"/>
                  </a:solidFill>
                  <a:effectLst/>
                  <a:latin typeface="Arial"/>
                  <a:ea typeface="Times New Roman"/>
                </a:rPr>
                <a:t>map</a:t>
              </a:r>
              <a:endParaRPr lang="en-US" sz="2000" b="1" dirty="0">
                <a:effectLst/>
                <a:latin typeface="Times New Roman"/>
                <a:ea typeface="Times New Roman"/>
              </a:endParaRPr>
            </a:p>
          </p:txBody>
        </p:sp>
        <p:cxnSp>
          <p:nvCxnSpPr>
            <p:cNvPr id="63" name="Straight Arrow Connector 62"/>
            <p:cNvCxnSpPr>
              <a:stCxn id="58" idx="4"/>
            </p:cNvCxnSpPr>
            <p:nvPr/>
          </p:nvCxnSpPr>
          <p:spPr>
            <a:xfrm>
              <a:off x="1864602" y="2525513"/>
              <a:ext cx="0" cy="40619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4" name="Oval 63"/>
            <p:cNvSpPr/>
            <p:nvPr/>
          </p:nvSpPr>
          <p:spPr>
            <a:xfrm>
              <a:off x="252055" y="2138696"/>
              <a:ext cx="338135" cy="386817"/>
            </a:xfrm>
            <a:prstGeom prst="ellipse">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b="1">
                  <a:effectLst/>
                  <a:latin typeface="Times New Roman"/>
                  <a:ea typeface="Times New Roman"/>
                </a:rPr>
                <a:t> </a:t>
              </a:r>
              <a:endParaRPr lang="en-US" sz="1200" b="1">
                <a:effectLst/>
                <a:latin typeface="Times New Roman"/>
                <a:ea typeface="Times New Roman"/>
              </a:endParaRPr>
            </a:p>
          </p:txBody>
        </p:sp>
        <p:cxnSp>
          <p:nvCxnSpPr>
            <p:cNvPr id="65" name="Straight Arrow Connector 64"/>
            <p:cNvCxnSpPr/>
            <p:nvPr/>
          </p:nvCxnSpPr>
          <p:spPr>
            <a:xfrm>
              <a:off x="421123" y="1743016"/>
              <a:ext cx="0" cy="38359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6" name="Straight Arrow Connector 65"/>
            <p:cNvCxnSpPr/>
            <p:nvPr/>
          </p:nvCxnSpPr>
          <p:spPr>
            <a:xfrm>
              <a:off x="421123" y="2513427"/>
              <a:ext cx="0" cy="406158"/>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7" name="Oval 66"/>
            <p:cNvSpPr/>
            <p:nvPr/>
          </p:nvSpPr>
          <p:spPr>
            <a:xfrm>
              <a:off x="650569" y="2138696"/>
              <a:ext cx="338135" cy="386817"/>
            </a:xfrm>
            <a:prstGeom prst="ellipse">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b="1" dirty="0">
                  <a:effectLst/>
                  <a:latin typeface="Times New Roman"/>
                  <a:ea typeface="Times New Roman"/>
                </a:rPr>
                <a:t> </a:t>
              </a:r>
              <a:endParaRPr lang="en-US" sz="1200" b="1" dirty="0">
                <a:effectLst/>
                <a:latin typeface="Times New Roman"/>
                <a:ea typeface="Times New Roman"/>
              </a:endParaRPr>
            </a:p>
          </p:txBody>
        </p:sp>
        <p:cxnSp>
          <p:nvCxnSpPr>
            <p:cNvPr id="68" name="Straight Arrow Connector 67"/>
            <p:cNvCxnSpPr/>
            <p:nvPr/>
          </p:nvCxnSpPr>
          <p:spPr>
            <a:xfrm>
              <a:off x="819637" y="1743016"/>
              <a:ext cx="0" cy="38359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9" name="Straight Arrow Connector 68"/>
            <p:cNvCxnSpPr/>
            <p:nvPr/>
          </p:nvCxnSpPr>
          <p:spPr>
            <a:xfrm>
              <a:off x="819637" y="2513427"/>
              <a:ext cx="0" cy="406158"/>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pic>
          <p:nvPicPr>
            <p:cNvPr id="70" name="Picture 69"/>
            <p:cNvPicPr>
              <a:picLocks noChangeAspect="1"/>
            </p:cNvPicPr>
            <p:nvPr/>
          </p:nvPicPr>
          <p:blipFill>
            <a:blip r:embed="rId2"/>
            <a:stretch>
              <a:fillRect/>
            </a:stretch>
          </p:blipFill>
          <p:spPr>
            <a:xfrm>
              <a:off x="6902807" y="1150931"/>
              <a:ext cx="1021541" cy="1207270"/>
            </a:xfrm>
            <a:prstGeom prst="rect">
              <a:avLst/>
            </a:prstGeom>
          </p:spPr>
        </p:pic>
        <p:sp>
          <p:nvSpPr>
            <p:cNvPr id="71" name="Oval 70"/>
            <p:cNvSpPr/>
            <p:nvPr/>
          </p:nvSpPr>
          <p:spPr>
            <a:xfrm>
              <a:off x="8167454" y="144537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8560048" y="200907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208219" y="260027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7005575" y="32907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774227" y="246770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7487882" y="29915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8020511" y="318573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8452809" y="322126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8255900" y="27286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8560048" y="12487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Arrow Connector 80"/>
            <p:cNvCxnSpPr/>
            <p:nvPr/>
          </p:nvCxnSpPr>
          <p:spPr>
            <a:xfrm>
              <a:off x="8605768" y="1418834"/>
              <a:ext cx="0" cy="549503"/>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8347340" y="2163175"/>
              <a:ext cx="196909" cy="48282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8498529" y="2189687"/>
              <a:ext cx="107239" cy="96813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8096843" y="2862617"/>
              <a:ext cx="159057" cy="298236"/>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7865667" y="1551009"/>
              <a:ext cx="310704" cy="88691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a:off x="7079051" y="2716506"/>
              <a:ext cx="129168" cy="51495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7854214" y="2590637"/>
              <a:ext cx="154844" cy="54395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8271222" y="1587909"/>
              <a:ext cx="227307" cy="42047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7325579" y="2525513"/>
              <a:ext cx="426478" cy="9424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a:off x="7533602" y="2585093"/>
              <a:ext cx="234367" cy="3888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280818" y="2705895"/>
              <a:ext cx="207064" cy="268086"/>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6871064" y="2227828"/>
              <a:ext cx="651140"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Local</a:t>
              </a:r>
              <a:endParaRPr lang="en-US" b="1" dirty="0">
                <a:latin typeface="Arial" panose="020B0604020202020204" pitchFamily="34" charset="0"/>
                <a:cs typeface="Arial" panose="020B0604020202020204" pitchFamily="34" charset="0"/>
              </a:endParaRPr>
            </a:p>
          </p:txBody>
        </p:sp>
        <p:sp>
          <p:nvSpPr>
            <p:cNvPr id="93" name="TextBox 92"/>
            <p:cNvSpPr txBox="1"/>
            <p:nvPr/>
          </p:nvSpPr>
          <p:spPr>
            <a:xfrm>
              <a:off x="7131855" y="3173825"/>
              <a:ext cx="712054"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Graph</a:t>
              </a:r>
              <a:endParaRPr lang="en-US" b="1" dirty="0">
                <a:latin typeface="Arial" panose="020B0604020202020204" pitchFamily="34" charset="0"/>
                <a:cs typeface="Arial" panose="020B0604020202020204" pitchFamily="34" charset="0"/>
              </a:endParaRPr>
            </a:p>
          </p:txBody>
        </p:sp>
      </p:grpSp>
      <p:graphicFrame>
        <p:nvGraphicFramePr>
          <p:cNvPr id="104" name="Table 103"/>
          <p:cNvGraphicFramePr>
            <a:graphicFrameLocks noGrp="1"/>
          </p:cNvGraphicFramePr>
          <p:nvPr>
            <p:extLst>
              <p:ext uri="{D42A27DB-BD31-4B8C-83A1-F6EECF244321}">
                <p14:modId xmlns:p14="http://schemas.microsoft.com/office/powerpoint/2010/main" val="1597414979"/>
              </p:ext>
            </p:extLst>
          </p:nvPr>
        </p:nvGraphicFramePr>
        <p:xfrm>
          <a:off x="82433" y="3634074"/>
          <a:ext cx="8726004" cy="2651760"/>
        </p:xfrm>
        <a:graphic>
          <a:graphicData uri="http://schemas.openxmlformats.org/drawingml/2006/table">
            <a:tbl>
              <a:tblPr firstRow="1" bandRow="1">
                <a:tableStyleId>{2D5ABB26-0587-4C30-8999-92F81FD0307C}</a:tableStyleId>
              </a:tblPr>
              <a:tblGrid>
                <a:gridCol w="2031948"/>
                <a:gridCol w="2260121"/>
                <a:gridCol w="2406770"/>
                <a:gridCol w="2027165"/>
              </a:tblGrid>
              <a:tr h="302306">
                <a:tc>
                  <a:txBody>
                    <a:bodyPr/>
                    <a:lstStyle/>
                    <a:p>
                      <a:pPr marL="0" algn="ctr" defTabSz="914400" rtl="0" eaLnBrk="1" latinLnBrk="0" hangingPunct="1"/>
                      <a:r>
                        <a:rPr lang="en-US" sz="2400" b="1" kern="1200" dirty="0" smtClean="0">
                          <a:solidFill>
                            <a:srgbClr val="0070C0"/>
                          </a:solidFill>
                          <a:latin typeface="+mn-lt"/>
                          <a:ea typeface="+mn-ea"/>
                          <a:cs typeface="+mn-cs"/>
                        </a:rPr>
                        <a:t>PP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MR </a:t>
                      </a:r>
                      <a:r>
                        <a:rPr lang="en-US" sz="2000" b="1" dirty="0" err="1" smtClean="0">
                          <a:solidFill>
                            <a:srgbClr val="0070C0"/>
                          </a:solidFill>
                        </a:rPr>
                        <a:t>MRStat</a:t>
                      </a:r>
                      <a:endParaRPr lang="en-US" sz="2000" b="1" dirty="0" smtClean="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smtClean="0">
                          <a:solidFill>
                            <a:srgbClr val="0070C0"/>
                          </a:solidFill>
                        </a:rPr>
                        <a:t>MRIter</a:t>
                      </a:r>
                      <a:endParaRPr lang="en-US" sz="2400" b="1" dirty="0" smtClean="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smtClean="0">
                          <a:solidFill>
                            <a:srgbClr val="0070C0"/>
                          </a:solidFill>
                        </a:rPr>
                        <a:t>Graph, HPC</a:t>
                      </a:r>
                      <a:endParaRPr lang="en-US" sz="24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7756">
                <a:tc>
                  <a:txBody>
                    <a:bodyPr/>
                    <a:lstStyle/>
                    <a:p>
                      <a:pPr marL="0" algn="l" defTabSz="914400" rtl="0" eaLnBrk="1" latinLnBrk="0" hangingPunct="1"/>
                      <a:r>
                        <a:rPr lang="en-US" sz="1800" kern="1200" dirty="0" smtClean="0">
                          <a:solidFill>
                            <a:schemeClr val="tx1"/>
                          </a:solidFill>
                          <a:latin typeface="+mn-lt"/>
                          <a:ea typeface="+mn-ea"/>
                          <a:cs typeface="+mn-cs"/>
                        </a:rPr>
                        <a:t>BLAST Analysis</a:t>
                      </a:r>
                    </a:p>
                    <a:p>
                      <a:pPr marL="0" algn="l" defTabSz="914400" rtl="0" eaLnBrk="1" latinLnBrk="0" hangingPunct="1"/>
                      <a:r>
                        <a:rPr lang="en-US" sz="1800" kern="1200" dirty="0" smtClean="0">
                          <a:solidFill>
                            <a:schemeClr val="tx1"/>
                          </a:solidFill>
                          <a:latin typeface="+mn-lt"/>
                          <a:ea typeface="+mn-ea"/>
                          <a:cs typeface="+mn-cs"/>
                        </a:rPr>
                        <a:t>Local Machine Learning</a:t>
                      </a:r>
                    </a:p>
                    <a:p>
                      <a:pPr marL="0" algn="l" defTabSz="914400" rtl="0" eaLnBrk="1" latinLnBrk="0" hangingPunct="1"/>
                      <a:r>
                        <a:rPr lang="en-US" sz="1800" kern="1200" dirty="0" smtClean="0">
                          <a:solidFill>
                            <a:schemeClr val="tx1"/>
                          </a:solidFill>
                          <a:latin typeface="+mn-lt"/>
                          <a:ea typeface="+mn-ea"/>
                          <a:cs typeface="+mn-cs"/>
                        </a:rPr>
                        <a:t>Pleasingly Parallel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High Energy Physics (HEP) Histograms</a:t>
                      </a:r>
                    </a:p>
                    <a:p>
                      <a:r>
                        <a:rPr lang="en-US" dirty="0" smtClean="0"/>
                        <a:t>Distributed search</a:t>
                      </a:r>
                    </a:p>
                    <a:p>
                      <a:r>
                        <a:rPr lang="en-US" sz="1600" dirty="0" smtClean="0"/>
                        <a:t>Recommender Engines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Expectation</a:t>
                      </a:r>
                      <a:r>
                        <a:rPr lang="en-US" sz="1600" baseline="0" dirty="0" smtClean="0"/>
                        <a:t> </a:t>
                      </a:r>
                      <a:r>
                        <a:rPr lang="en-US" sz="1600" dirty="0" smtClean="0"/>
                        <a:t>maximization </a:t>
                      </a:r>
                      <a:r>
                        <a:rPr lang="en-US" dirty="0" smtClean="0"/>
                        <a:t>Clustering e.g. K-means</a:t>
                      </a:r>
                    </a:p>
                    <a:p>
                      <a:r>
                        <a:rPr lang="en-US" dirty="0" smtClean="0"/>
                        <a:t>Linear Algebra, PageRank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Classic MPI</a:t>
                      </a:r>
                    </a:p>
                    <a:p>
                      <a:r>
                        <a:rPr lang="en-US" dirty="0" smtClean="0"/>
                        <a:t>PDE Solvers and Particle Dynamics</a:t>
                      </a:r>
                    </a:p>
                    <a:p>
                      <a:r>
                        <a:rPr lang="en-US" dirty="0" smtClean="0"/>
                        <a:t>Graph Problems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376">
                <a:tc gridSpan="3">
                  <a:txBody>
                    <a:bodyPr/>
                    <a:lstStyle/>
                    <a:p>
                      <a:pPr algn="ctr"/>
                      <a:r>
                        <a:rPr lang="en-US" dirty="0" smtClean="0"/>
                        <a:t>MapReduce and Iterative Extensions (Spark, Twister)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a:txBody>
                    <a:bodyPr/>
                    <a:lstStyle/>
                    <a:p>
                      <a:r>
                        <a:rPr lang="en-US" dirty="0" smtClean="0"/>
                        <a:t>MPI, Giraph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402">
                <a:tc gridSpan="4">
                  <a:txBody>
                    <a:bodyPr/>
                    <a:lstStyle/>
                    <a:p>
                      <a:pPr algn="ctr"/>
                      <a:r>
                        <a:rPr lang="en-US" dirty="0" smtClean="0"/>
                        <a:t>Integrated Systems such as Hadoop + Harp with </a:t>
                      </a:r>
                      <a:br>
                        <a:rPr lang="en-US" dirty="0" smtClean="0"/>
                      </a:br>
                      <a:r>
                        <a:rPr lang="en-US" dirty="0" smtClean="0"/>
                        <a:t>Compute and Communication model separated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5" name="TextBox 104"/>
          <p:cNvSpPr txBox="1"/>
          <p:nvPr/>
        </p:nvSpPr>
        <p:spPr>
          <a:xfrm>
            <a:off x="52754" y="6339577"/>
            <a:ext cx="8765550" cy="461665"/>
          </a:xfrm>
          <a:prstGeom prst="rect">
            <a:avLst/>
          </a:prstGeom>
          <a:solidFill>
            <a:schemeClr val="bg1"/>
          </a:solidFill>
        </p:spPr>
        <p:txBody>
          <a:bodyPr wrap="square" rtlCol="0">
            <a:spAutoFit/>
          </a:bodyPr>
          <a:lstStyle/>
          <a:p>
            <a:pPr algn="ctr" defTabSz="457200"/>
            <a:r>
              <a:rPr lang="en-US" sz="2400" b="1" dirty="0" smtClean="0">
                <a:solidFill>
                  <a:prstClr val="black"/>
                </a:solidFill>
              </a:rPr>
              <a:t>Correspond to first 4 of Identified Architectures</a:t>
            </a:r>
            <a:endParaRPr lang="en-US" sz="2400" b="1" dirty="0">
              <a:solidFill>
                <a:prstClr val="black"/>
              </a:solidFill>
            </a:endParaRPr>
          </a:p>
        </p:txBody>
      </p:sp>
    </p:spTree>
    <p:extLst>
      <p:ext uri="{BB962C8B-B14F-4D97-AF65-F5344CB8AC3E}">
        <p14:creationId xmlns:p14="http://schemas.microsoft.com/office/powerpoint/2010/main" val="2098717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2"/>
            <a:ext cx="9144000" cy="931862"/>
          </a:xfrm>
        </p:spPr>
        <p:txBody>
          <a:bodyPr>
            <a:normAutofit/>
          </a:bodyPr>
          <a:lstStyle/>
          <a:p>
            <a:r>
              <a:rPr lang="en-US" b="1" dirty="0" smtClean="0"/>
              <a:t>Useful Set of Analytics Architectures</a:t>
            </a:r>
            <a:endParaRPr lang="en-US" b="1" dirty="0"/>
          </a:p>
        </p:txBody>
      </p:sp>
      <p:sp>
        <p:nvSpPr>
          <p:cNvPr id="3" name="Content Placeholder 2"/>
          <p:cNvSpPr>
            <a:spLocks noGrp="1"/>
          </p:cNvSpPr>
          <p:nvPr>
            <p:ph idx="1"/>
          </p:nvPr>
        </p:nvSpPr>
        <p:spPr>
          <a:xfrm>
            <a:off x="0" y="889000"/>
            <a:ext cx="9144000" cy="5969000"/>
          </a:xfrm>
        </p:spPr>
        <p:txBody>
          <a:bodyPr>
            <a:normAutofit fontScale="92500" lnSpcReduction="10000"/>
          </a:bodyPr>
          <a:lstStyle/>
          <a:p>
            <a:r>
              <a:rPr lang="en-US" sz="2800" b="1" dirty="0" smtClean="0">
                <a:solidFill>
                  <a:srgbClr val="0070C0"/>
                </a:solidFill>
              </a:rPr>
              <a:t>Pleasingly Parallel: </a:t>
            </a:r>
            <a:r>
              <a:rPr lang="en-US" sz="2800" dirty="0" smtClean="0"/>
              <a:t>including </a:t>
            </a:r>
            <a:r>
              <a:rPr lang="en-US" sz="2800" b="1" dirty="0" smtClean="0"/>
              <a:t>local machine learning </a:t>
            </a:r>
            <a:r>
              <a:rPr lang="en-US" sz="2800" dirty="0" smtClean="0"/>
              <a:t>as in parallel over images and apply image processing to each image</a:t>
            </a:r>
          </a:p>
          <a:p>
            <a:pPr marL="0" indent="0">
              <a:buNone/>
            </a:pPr>
            <a:r>
              <a:rPr lang="en-US" sz="2800" dirty="0"/>
              <a:t>	</a:t>
            </a:r>
            <a:r>
              <a:rPr lang="en-US" sz="2800" dirty="0" smtClean="0"/>
              <a:t>- Hadoop could be used but many other HTC, Many task tools</a:t>
            </a:r>
          </a:p>
          <a:p>
            <a:r>
              <a:rPr lang="en-US" sz="2800" b="1" dirty="0" smtClean="0">
                <a:solidFill>
                  <a:srgbClr val="0070C0"/>
                </a:solidFill>
              </a:rPr>
              <a:t>Classic </a:t>
            </a:r>
            <a:r>
              <a:rPr lang="en-US" sz="2800" b="1" dirty="0" err="1">
                <a:solidFill>
                  <a:srgbClr val="0070C0"/>
                </a:solidFill>
              </a:rPr>
              <a:t>MapReduce</a:t>
            </a:r>
            <a:r>
              <a:rPr lang="en-US" sz="2800" b="1" dirty="0">
                <a:solidFill>
                  <a:srgbClr val="0070C0"/>
                </a:solidFill>
              </a:rPr>
              <a:t> </a:t>
            </a:r>
            <a:r>
              <a:rPr lang="en-US" sz="2800" dirty="0" smtClean="0"/>
              <a:t>including search, collaborative filtering and motif finding implemented using Hadoop etc.</a:t>
            </a:r>
          </a:p>
          <a:p>
            <a:r>
              <a:rPr lang="en-US" sz="2800" b="1" dirty="0" smtClean="0">
                <a:solidFill>
                  <a:srgbClr val="0070C0"/>
                </a:solidFill>
              </a:rPr>
              <a:t>Map-Collective</a:t>
            </a:r>
            <a:r>
              <a:rPr lang="en-US" sz="2800" b="1" dirty="0" smtClean="0">
                <a:solidFill>
                  <a:srgbClr val="FF0000"/>
                </a:solidFill>
              </a:rPr>
              <a:t> </a:t>
            </a:r>
            <a:r>
              <a:rPr lang="en-US" sz="2800" b="1" dirty="0" smtClean="0"/>
              <a:t>or Iterative </a:t>
            </a:r>
            <a:r>
              <a:rPr lang="en-US" sz="2800" b="1" dirty="0" err="1" smtClean="0"/>
              <a:t>MapReduce</a:t>
            </a:r>
            <a:r>
              <a:rPr lang="en-US" sz="2800" b="1" dirty="0" smtClean="0"/>
              <a:t> </a:t>
            </a:r>
            <a:r>
              <a:rPr lang="en-US" sz="2800" dirty="0" smtClean="0"/>
              <a:t>using Collective Communication (clustering) – Hadoop with Harp, Spark …..</a:t>
            </a:r>
          </a:p>
          <a:p>
            <a:r>
              <a:rPr lang="en-US" sz="2800" b="1" dirty="0" smtClean="0">
                <a:solidFill>
                  <a:srgbClr val="0070C0"/>
                </a:solidFill>
              </a:rPr>
              <a:t>Map-Communication</a:t>
            </a:r>
            <a:r>
              <a:rPr lang="en-US" sz="2800" b="1" dirty="0" smtClean="0"/>
              <a:t> or Iterative </a:t>
            </a:r>
            <a:r>
              <a:rPr lang="en-US" sz="2800" b="1" dirty="0" err="1" smtClean="0"/>
              <a:t>Giraph</a:t>
            </a:r>
            <a:r>
              <a:rPr lang="en-US" sz="2800" b="1" dirty="0" smtClean="0"/>
              <a:t>: </a:t>
            </a:r>
            <a:r>
              <a:rPr lang="en-US" sz="2800" dirty="0" smtClean="0"/>
              <a:t>(MapReduce) with point-to-point communication (most graph algorithms such as maximum clique, connected component, finding diameter, community detection)</a:t>
            </a:r>
          </a:p>
          <a:p>
            <a:pPr lvl="1"/>
            <a:r>
              <a:rPr lang="en-US" sz="2400" dirty="0" smtClean="0"/>
              <a:t>Vary in difficulty of finding partitioning (classic parallel load balancing)</a:t>
            </a:r>
          </a:p>
          <a:p>
            <a:r>
              <a:rPr lang="en-US" sz="2800" b="1" dirty="0" smtClean="0">
                <a:solidFill>
                  <a:srgbClr val="0070C0"/>
                </a:solidFill>
              </a:rPr>
              <a:t>Large and Shared memory: </a:t>
            </a:r>
            <a:r>
              <a:rPr lang="en-US" sz="2800" b="1" dirty="0" smtClean="0"/>
              <a:t>thread-based </a:t>
            </a:r>
            <a:r>
              <a:rPr lang="en-US" sz="2800" dirty="0"/>
              <a:t>(event driven) graph algorithms (shortest path, </a:t>
            </a:r>
            <a:r>
              <a:rPr lang="en-US" sz="2800" dirty="0" err="1"/>
              <a:t>Betweenness</a:t>
            </a:r>
            <a:r>
              <a:rPr lang="en-US" sz="2800" dirty="0"/>
              <a:t> centrality</a:t>
            </a:r>
            <a:r>
              <a:rPr lang="en-US" sz="2800" dirty="0" smtClean="0"/>
              <a:t>) and Large memory applications</a:t>
            </a:r>
            <a:endParaRPr lang="en-US" sz="2800" dirty="0"/>
          </a:p>
          <a:p>
            <a:pPr lvl="1"/>
            <a:endParaRPr lang="en-US" sz="2400" dirty="0"/>
          </a:p>
        </p:txBody>
      </p:sp>
      <p:sp>
        <p:nvSpPr>
          <p:cNvPr id="4" name="TextBox 3"/>
          <p:cNvSpPr txBox="1"/>
          <p:nvPr/>
        </p:nvSpPr>
        <p:spPr>
          <a:xfrm>
            <a:off x="4074617" y="6392195"/>
            <a:ext cx="4256743" cy="369332"/>
          </a:xfrm>
          <a:prstGeom prst="rect">
            <a:avLst/>
          </a:prstGeom>
          <a:noFill/>
          <a:ln>
            <a:solidFill>
              <a:schemeClr val="tx1"/>
            </a:solidFill>
          </a:ln>
        </p:spPr>
        <p:txBody>
          <a:bodyPr wrap="none" rtlCol="0">
            <a:spAutoFit/>
          </a:bodyPr>
          <a:lstStyle/>
          <a:p>
            <a:r>
              <a:rPr lang="en-US" dirty="0" smtClean="0">
                <a:solidFill>
                  <a:srgbClr val="0070C0"/>
                </a:solidFill>
              </a:rPr>
              <a:t>Ideas like workflow are “orthogonal” to this</a:t>
            </a:r>
            <a:endParaRPr lang="en-US" dirty="0">
              <a:solidFill>
                <a:srgbClr val="0070C0"/>
              </a:solidFill>
            </a:endParaRPr>
          </a:p>
        </p:txBody>
      </p:sp>
    </p:spTree>
    <p:extLst>
      <p:ext uri="{BB962C8B-B14F-4D97-AF65-F5344CB8AC3E}">
        <p14:creationId xmlns:p14="http://schemas.microsoft.com/office/powerpoint/2010/main" val="1471237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67"/>
            <a:ext cx="8229600" cy="685800"/>
          </a:xfrm>
        </p:spPr>
        <p:txBody>
          <a:bodyPr>
            <a:normAutofit fontScale="90000"/>
          </a:bodyPr>
          <a:lstStyle/>
          <a:p>
            <a:r>
              <a:rPr lang="en-US" b="1" dirty="0" smtClean="0"/>
              <a:t>Abstract</a:t>
            </a:r>
            <a:endParaRPr lang="en-US" b="1" dirty="0"/>
          </a:p>
        </p:txBody>
      </p:sp>
      <p:sp>
        <p:nvSpPr>
          <p:cNvPr id="3" name="Content Placeholder 2"/>
          <p:cNvSpPr>
            <a:spLocks noGrp="1"/>
          </p:cNvSpPr>
          <p:nvPr>
            <p:ph idx="1"/>
          </p:nvPr>
        </p:nvSpPr>
        <p:spPr>
          <a:xfrm>
            <a:off x="0" y="688294"/>
            <a:ext cx="9144000" cy="6169705"/>
          </a:xfrm>
        </p:spPr>
        <p:txBody>
          <a:bodyPr>
            <a:noAutofit/>
          </a:bodyPr>
          <a:lstStyle/>
          <a:p>
            <a:r>
              <a:rPr lang="en-US" sz="2400" dirty="0" smtClean="0"/>
              <a:t>There </a:t>
            </a:r>
            <a:r>
              <a:rPr lang="en-US" sz="2400" dirty="0"/>
              <a:t>is perhaps a broad consensus as to important issues in practical parallel computing as applied to large scale simulations; this is reflected in supercomputer architectures, algorithms, libraries, languages, compilers and best practice for application development. </a:t>
            </a:r>
            <a:endParaRPr lang="en-US" sz="2400" dirty="0" smtClean="0"/>
          </a:p>
          <a:p>
            <a:pPr lvl="1"/>
            <a:r>
              <a:rPr lang="en-US" sz="1800" dirty="0" smtClean="0"/>
              <a:t>However </a:t>
            </a:r>
            <a:r>
              <a:rPr lang="en-US" sz="1800" dirty="0"/>
              <a:t>the same is not so true for data intensive computing, even though commercially clouds devote much more resources to data analytics than supercomputers devote to simulations.</a:t>
            </a:r>
          </a:p>
          <a:p>
            <a:r>
              <a:rPr lang="en-US" sz="2400" dirty="0"/>
              <a:t>      We look at a sample of over 50 big data applications to identify characteristics of data intensive applications and to deduce needed runtime and architectures. </a:t>
            </a:r>
            <a:endParaRPr lang="en-US" sz="2400" dirty="0" smtClean="0"/>
          </a:p>
          <a:p>
            <a:pPr lvl="1"/>
            <a:r>
              <a:rPr lang="en-US" sz="1800" dirty="0" smtClean="0"/>
              <a:t>We </a:t>
            </a:r>
            <a:r>
              <a:rPr lang="en-US" sz="1800" dirty="0"/>
              <a:t>suggest a big data version of the famous Berkeley dwarfs and NAS parallel benchmarks and use these to identify a few key classes of hardware/software architectures. </a:t>
            </a:r>
          </a:p>
          <a:p>
            <a:r>
              <a:rPr lang="en-US" sz="2400" dirty="0"/>
              <a:t>      Our analysis builds on combining HPC and the Apache software stack that is well used in modern cloud computing. </a:t>
            </a:r>
            <a:endParaRPr lang="en-US" sz="2400" dirty="0" smtClean="0"/>
          </a:p>
          <a:p>
            <a:pPr lvl="1"/>
            <a:r>
              <a:rPr lang="en-US" sz="1800" dirty="0" smtClean="0"/>
              <a:t>Initial </a:t>
            </a:r>
            <a:r>
              <a:rPr lang="en-US" sz="1800" dirty="0"/>
              <a:t>results on academic and commercial clouds and HPC Clusters are presented. </a:t>
            </a:r>
            <a:endParaRPr lang="en-US" sz="1800" dirty="0" smtClean="0"/>
          </a:p>
          <a:p>
            <a:pPr lvl="1"/>
            <a:r>
              <a:rPr lang="en-US" sz="1800" dirty="0" smtClean="0"/>
              <a:t>One </a:t>
            </a:r>
            <a:r>
              <a:rPr lang="en-US" sz="1800" dirty="0"/>
              <a:t>suggestion from this work is value of a high performance Java (Grande) runtime that supports simulations and big data</a:t>
            </a:r>
          </a:p>
          <a:p>
            <a:endParaRPr lang="en-US" sz="2400" dirty="0"/>
          </a:p>
        </p:txBody>
      </p:sp>
    </p:spTree>
    <p:extLst>
      <p:ext uri="{BB962C8B-B14F-4D97-AF65-F5344CB8AC3E}">
        <p14:creationId xmlns:p14="http://schemas.microsoft.com/office/powerpoint/2010/main" val="3265574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044"/>
            <a:ext cx="9144000" cy="1143000"/>
          </a:xfrm>
        </p:spPr>
        <p:txBody>
          <a:bodyPr>
            <a:normAutofit fontScale="90000"/>
          </a:bodyPr>
          <a:lstStyle/>
          <a:p>
            <a:r>
              <a:rPr lang="en-US" b="1" dirty="0" smtClean="0"/>
              <a:t>Global Machine Learning aka EGO – Exascale Global Optimization</a:t>
            </a:r>
            <a:endParaRPr lang="en-US" b="1" dirty="0"/>
          </a:p>
        </p:txBody>
      </p:sp>
      <p:sp>
        <p:nvSpPr>
          <p:cNvPr id="3" name="Content Placeholder 2"/>
          <p:cNvSpPr>
            <a:spLocks noGrp="1"/>
          </p:cNvSpPr>
          <p:nvPr>
            <p:ph idx="1"/>
          </p:nvPr>
        </p:nvSpPr>
        <p:spPr>
          <a:xfrm>
            <a:off x="0" y="1283044"/>
            <a:ext cx="9144000" cy="5396219"/>
          </a:xfrm>
        </p:spPr>
        <p:txBody>
          <a:bodyPr>
            <a:normAutofit fontScale="77500" lnSpcReduction="20000"/>
          </a:bodyPr>
          <a:lstStyle/>
          <a:p>
            <a:r>
              <a:rPr lang="en-US" dirty="0" smtClean="0"/>
              <a:t>Typically maximum likelihood or </a:t>
            </a:r>
            <a:r>
              <a:rPr lang="en-US" dirty="0" smtClean="0">
                <a:sym typeface="Symbol" panose="05050102010706020507" pitchFamily="18" charset="2"/>
              </a:rPr>
              <a:t></a:t>
            </a:r>
            <a:r>
              <a:rPr lang="en-US" baseline="30000" dirty="0" smtClean="0">
                <a:sym typeface="Symbol" panose="05050102010706020507" pitchFamily="18" charset="2"/>
              </a:rPr>
              <a:t>2</a:t>
            </a:r>
            <a:r>
              <a:rPr lang="en-US" dirty="0" smtClean="0">
                <a:sym typeface="Symbol" panose="05050102010706020507" pitchFamily="18" charset="2"/>
              </a:rPr>
              <a:t> with a sum over the N data items – documents, sequences, items to be sold, images etc. and often </a:t>
            </a:r>
            <a:r>
              <a:rPr lang="en-US" dirty="0">
                <a:sym typeface="Symbol" panose="05050102010706020507" pitchFamily="18" charset="2"/>
              </a:rPr>
              <a:t>links (point-pairs</a:t>
            </a:r>
            <a:r>
              <a:rPr lang="en-US" dirty="0" smtClean="0">
                <a:sym typeface="Symbol" panose="05050102010706020507" pitchFamily="18" charset="2"/>
              </a:rPr>
              <a:t>). Usually it’s a sum of positive numbers as in least squares</a:t>
            </a:r>
          </a:p>
          <a:p>
            <a:r>
              <a:rPr lang="en-US" dirty="0" smtClean="0">
                <a:sym typeface="Symbol" panose="05050102010706020507" pitchFamily="18" charset="2"/>
              </a:rPr>
              <a:t>Covering clustering/community detection, mixture models, topic determination, Multidimensional scaling, (Deep) Learning Networks</a:t>
            </a:r>
          </a:p>
          <a:p>
            <a:r>
              <a:rPr lang="en-US" dirty="0" smtClean="0">
                <a:sym typeface="Symbol" panose="05050102010706020507" pitchFamily="18" charset="2"/>
              </a:rPr>
              <a:t>PageRank is “just” parallel linear algebra</a:t>
            </a:r>
          </a:p>
          <a:p>
            <a:r>
              <a:rPr lang="en-US" dirty="0" smtClean="0">
                <a:sym typeface="Symbol" panose="05050102010706020507" pitchFamily="18" charset="2"/>
              </a:rPr>
              <a:t>Note many Mahout algorithms are sequential – partly as MapReduce limited; partly because parallelism unclear</a:t>
            </a:r>
          </a:p>
          <a:p>
            <a:pPr lvl="1"/>
            <a:r>
              <a:rPr lang="en-US" dirty="0" err="1" smtClean="0">
                <a:sym typeface="Symbol" panose="05050102010706020507" pitchFamily="18" charset="2"/>
              </a:rPr>
              <a:t>MLLib</a:t>
            </a:r>
            <a:r>
              <a:rPr lang="en-US" dirty="0" smtClean="0">
                <a:sym typeface="Symbol" panose="05050102010706020507" pitchFamily="18" charset="2"/>
              </a:rPr>
              <a:t> (Spark based) better</a:t>
            </a:r>
          </a:p>
          <a:p>
            <a:r>
              <a:rPr lang="en-US" dirty="0" smtClean="0">
                <a:sym typeface="Symbol" panose="05050102010706020507" pitchFamily="18" charset="2"/>
              </a:rPr>
              <a:t>SVM and Hidden Markov Models do not use large scale parallelization in practice?</a:t>
            </a:r>
          </a:p>
          <a:p>
            <a:r>
              <a:rPr lang="en-US" dirty="0" smtClean="0">
                <a:sym typeface="Symbol" panose="05050102010706020507" pitchFamily="18" charset="2"/>
              </a:rPr>
              <a:t>Detailed papers on particular parallel graph algorithms</a:t>
            </a:r>
          </a:p>
          <a:p>
            <a:r>
              <a:rPr lang="en-US" dirty="0" smtClean="0">
                <a:sym typeface="Symbol" panose="05050102010706020507" pitchFamily="18" charset="2"/>
              </a:rPr>
              <a:t>Name invented at Argonne-Chicago workshop</a:t>
            </a:r>
          </a:p>
        </p:txBody>
      </p:sp>
    </p:spTree>
    <p:extLst>
      <p:ext uri="{BB962C8B-B14F-4D97-AF65-F5344CB8AC3E}">
        <p14:creationId xmlns:p14="http://schemas.microsoft.com/office/powerpoint/2010/main" val="997625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121"/>
            <a:ext cx="9144000" cy="1143000"/>
          </a:xfrm>
        </p:spPr>
        <p:txBody>
          <a:bodyPr>
            <a:normAutofit fontScale="90000"/>
          </a:bodyPr>
          <a:lstStyle/>
          <a:p>
            <a:r>
              <a:rPr lang="en-US" b="1" dirty="0"/>
              <a:t>7 Computational Giants of </a:t>
            </a:r>
            <a:br>
              <a:rPr lang="en-US" b="1" dirty="0"/>
            </a:br>
            <a:r>
              <a:rPr lang="en-US" b="1" dirty="0" smtClean="0"/>
              <a:t>NRC Massive </a:t>
            </a:r>
            <a:r>
              <a:rPr lang="en-US" b="1" dirty="0"/>
              <a:t>Data </a:t>
            </a:r>
            <a:r>
              <a:rPr lang="en-US" b="1" dirty="0" smtClean="0"/>
              <a:t>Analysis Report </a:t>
            </a:r>
            <a:endParaRPr lang="en-US" b="1" dirty="0"/>
          </a:p>
        </p:txBody>
      </p:sp>
      <p:sp>
        <p:nvSpPr>
          <p:cNvPr id="3" name="Content Placeholder 2"/>
          <p:cNvSpPr>
            <a:spLocks noGrp="1"/>
          </p:cNvSpPr>
          <p:nvPr>
            <p:ph idx="1"/>
          </p:nvPr>
        </p:nvSpPr>
        <p:spPr>
          <a:xfrm>
            <a:off x="94890" y="1496683"/>
            <a:ext cx="9049110" cy="4525963"/>
          </a:xfrm>
        </p:spPr>
        <p:txBody>
          <a:bodyPr/>
          <a:lstStyle/>
          <a:p>
            <a:pPr marL="514350" indent="-514350">
              <a:buFont typeface="+mj-lt"/>
              <a:buAutoNum type="arabicParenR"/>
            </a:pPr>
            <a:r>
              <a:rPr lang="en-US" b="1" dirty="0" smtClean="0">
                <a:solidFill>
                  <a:srgbClr val="CC00FF"/>
                </a:solidFill>
              </a:rPr>
              <a:t>G1:</a:t>
            </a:r>
            <a:r>
              <a:rPr lang="en-US" dirty="0"/>
              <a:t>	Basic </a:t>
            </a:r>
            <a:r>
              <a:rPr lang="en-US" dirty="0" smtClean="0"/>
              <a:t>Statistics e.g. </a:t>
            </a:r>
            <a:r>
              <a:rPr lang="en-US" dirty="0" err="1" smtClean="0"/>
              <a:t>MRStat</a:t>
            </a:r>
            <a:endParaRPr lang="en-US" dirty="0"/>
          </a:p>
          <a:p>
            <a:pPr marL="514350" indent="-514350">
              <a:buFont typeface="+mj-lt"/>
              <a:buAutoNum type="arabicParenR"/>
            </a:pPr>
            <a:r>
              <a:rPr lang="en-US" b="1" dirty="0" smtClean="0">
                <a:solidFill>
                  <a:srgbClr val="CC00FF"/>
                </a:solidFill>
              </a:rPr>
              <a:t>G2:</a:t>
            </a:r>
            <a:r>
              <a:rPr lang="en-US" dirty="0"/>
              <a:t>	Generalized N-Body Problems</a:t>
            </a:r>
          </a:p>
          <a:p>
            <a:pPr marL="514350" indent="-514350">
              <a:buFont typeface="+mj-lt"/>
              <a:buAutoNum type="arabicParenR"/>
            </a:pPr>
            <a:r>
              <a:rPr lang="en-US" b="1" dirty="0" smtClean="0">
                <a:solidFill>
                  <a:srgbClr val="CC00FF"/>
                </a:solidFill>
              </a:rPr>
              <a:t>G3:</a:t>
            </a:r>
            <a:r>
              <a:rPr lang="en-US" dirty="0"/>
              <a:t>	Graph-Theoretic Computations</a:t>
            </a:r>
          </a:p>
          <a:p>
            <a:pPr marL="514350" indent="-514350">
              <a:buFont typeface="+mj-lt"/>
              <a:buAutoNum type="arabicParenR"/>
            </a:pPr>
            <a:r>
              <a:rPr lang="en-US" b="1" dirty="0" smtClean="0">
                <a:solidFill>
                  <a:srgbClr val="CC00FF"/>
                </a:solidFill>
              </a:rPr>
              <a:t>G4:</a:t>
            </a:r>
            <a:r>
              <a:rPr lang="en-US" dirty="0"/>
              <a:t>	Linear Algebraic Computations</a:t>
            </a:r>
          </a:p>
          <a:p>
            <a:pPr marL="514350" indent="-514350">
              <a:buFont typeface="+mj-lt"/>
              <a:buAutoNum type="arabicParenR"/>
            </a:pPr>
            <a:r>
              <a:rPr lang="en-US" b="1" dirty="0" smtClean="0">
                <a:solidFill>
                  <a:srgbClr val="CC00FF"/>
                </a:solidFill>
              </a:rPr>
              <a:t>G5:</a:t>
            </a:r>
            <a:r>
              <a:rPr lang="en-US" dirty="0"/>
              <a:t>	</a:t>
            </a:r>
            <a:r>
              <a:rPr lang="en-US" dirty="0" smtClean="0"/>
              <a:t>Optimizations e.g. Linear Programming</a:t>
            </a:r>
            <a:endParaRPr lang="en-US" dirty="0"/>
          </a:p>
          <a:p>
            <a:pPr marL="514350" indent="-514350">
              <a:buFont typeface="+mj-lt"/>
              <a:buAutoNum type="arabicParenR"/>
            </a:pPr>
            <a:r>
              <a:rPr lang="en-US" b="1" dirty="0" smtClean="0">
                <a:solidFill>
                  <a:srgbClr val="CC00FF"/>
                </a:solidFill>
              </a:rPr>
              <a:t>G6:</a:t>
            </a:r>
            <a:r>
              <a:rPr lang="en-US" dirty="0"/>
              <a:t>	</a:t>
            </a:r>
            <a:r>
              <a:rPr lang="en-US" dirty="0" smtClean="0"/>
              <a:t>Integration e.g. LDA and other GML</a:t>
            </a:r>
            <a:endParaRPr lang="en-US" dirty="0"/>
          </a:p>
          <a:p>
            <a:pPr marL="514350" indent="-514350">
              <a:buFont typeface="+mj-lt"/>
              <a:buAutoNum type="arabicParenR"/>
            </a:pPr>
            <a:r>
              <a:rPr lang="en-US" b="1" dirty="0" smtClean="0">
                <a:solidFill>
                  <a:srgbClr val="CC00FF"/>
                </a:solidFill>
              </a:rPr>
              <a:t>G7:</a:t>
            </a:r>
            <a:r>
              <a:rPr lang="en-US" dirty="0"/>
              <a:t>	Alignment </a:t>
            </a:r>
            <a:r>
              <a:rPr lang="en-US" dirty="0" smtClean="0"/>
              <a:t>Problems e.g. BLAST</a:t>
            </a:r>
            <a:endParaRPr lang="en-US" dirty="0"/>
          </a:p>
        </p:txBody>
      </p:sp>
    </p:spTree>
    <p:extLst>
      <p:ext uri="{BB962C8B-B14F-4D97-AF65-F5344CB8AC3E}">
        <p14:creationId xmlns:p14="http://schemas.microsoft.com/office/powerpoint/2010/main" val="30500707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smtClean="0"/>
              <a:t>Examples: Especially Image and Internet of Things based Applications</a:t>
            </a:r>
            <a:endParaRPr lang="en-US" b="1" dirty="0"/>
          </a:p>
        </p:txBody>
      </p:sp>
    </p:spTree>
    <p:extLst>
      <p:ext uri="{BB962C8B-B14F-4D97-AF65-F5344CB8AC3E}">
        <p14:creationId xmlns:p14="http://schemas.microsoft.com/office/powerpoint/2010/main" val="10072091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6866765"/>
            <a:chOff x="0" y="0"/>
            <a:chExt cx="9144000" cy="6866765"/>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8" name="Rectangle 7"/>
            <p:cNvSpPr/>
            <p:nvPr/>
          </p:nvSpPr>
          <p:spPr>
            <a:xfrm>
              <a:off x="5061884" y="6497433"/>
              <a:ext cx="3783152" cy="369332"/>
            </a:xfrm>
            <a:prstGeom prst="rect">
              <a:avLst/>
            </a:prstGeom>
          </p:spPr>
          <p:txBody>
            <a:bodyPr wrap="none">
              <a:spAutoFit/>
            </a:bodyPr>
            <a:lstStyle/>
            <a:p>
              <a:r>
                <a:rPr lang="en-US" dirty="0"/>
                <a:t>http://www.kpcb.com/internet-trends</a:t>
              </a:r>
            </a:p>
          </p:txBody>
        </p:sp>
      </p:grpSp>
    </p:spTree>
    <p:extLst>
      <p:ext uri="{BB962C8B-B14F-4D97-AF65-F5344CB8AC3E}">
        <p14:creationId xmlns:p14="http://schemas.microsoft.com/office/powerpoint/2010/main" val="23324213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30"/>
            <a:ext cx="8229600" cy="709001"/>
          </a:xfrm>
        </p:spPr>
        <p:txBody>
          <a:bodyPr>
            <a:normAutofit fontScale="90000"/>
          </a:bodyPr>
          <a:lstStyle/>
          <a:p>
            <a:r>
              <a:rPr lang="en-US" b="1" dirty="0" smtClean="0"/>
              <a:t>13 Image-based Use Cases</a:t>
            </a:r>
            <a:endParaRPr lang="en-US" b="1" dirty="0"/>
          </a:p>
        </p:txBody>
      </p:sp>
      <p:sp>
        <p:nvSpPr>
          <p:cNvPr id="3" name="Content Placeholder 2"/>
          <p:cNvSpPr>
            <a:spLocks noGrp="1"/>
          </p:cNvSpPr>
          <p:nvPr>
            <p:ph idx="1"/>
          </p:nvPr>
        </p:nvSpPr>
        <p:spPr>
          <a:xfrm>
            <a:off x="31261" y="836247"/>
            <a:ext cx="9081477" cy="5744307"/>
          </a:xfrm>
        </p:spPr>
        <p:txBody>
          <a:bodyPr>
            <a:normAutofit fontScale="92500" lnSpcReduction="20000"/>
          </a:bodyPr>
          <a:lstStyle/>
          <a:p>
            <a:r>
              <a:rPr lang="en-US" sz="2400" b="1" dirty="0" smtClean="0"/>
              <a:t>13-15 Military Sensor Data Analysis/ Intelligence </a:t>
            </a:r>
            <a:r>
              <a:rPr lang="en-US" sz="2400" b="1" dirty="0">
                <a:solidFill>
                  <a:srgbClr val="0070C0"/>
                </a:solidFill>
              </a:rPr>
              <a:t>PP, </a:t>
            </a:r>
            <a:r>
              <a:rPr lang="en-US" sz="2400" b="1" dirty="0" smtClean="0">
                <a:solidFill>
                  <a:srgbClr val="0070C0"/>
                </a:solidFill>
              </a:rPr>
              <a:t>LML, GIS, MR</a:t>
            </a:r>
            <a:endParaRPr lang="en-US" sz="2400" b="1" dirty="0" smtClean="0"/>
          </a:p>
          <a:p>
            <a:r>
              <a:rPr lang="en-US" sz="2400" b="1" dirty="0" smtClean="0"/>
              <a:t>7:Pathology </a:t>
            </a:r>
            <a:r>
              <a:rPr lang="en-US" sz="2400" b="1" dirty="0"/>
              <a:t>Imaging/ Digital </a:t>
            </a:r>
            <a:r>
              <a:rPr lang="en-US" sz="2400" b="1" dirty="0" smtClean="0"/>
              <a:t>Pathology: </a:t>
            </a:r>
            <a:r>
              <a:rPr lang="en-US" sz="2400" b="1" dirty="0" smtClean="0">
                <a:solidFill>
                  <a:srgbClr val="0070C0"/>
                </a:solidFill>
              </a:rPr>
              <a:t>PP, LML, MR </a:t>
            </a:r>
            <a:r>
              <a:rPr lang="en-US" sz="2400" dirty="0" smtClean="0"/>
              <a:t>for search becoming terabyte 3D images, Global Classification</a:t>
            </a:r>
          </a:p>
          <a:p>
            <a:r>
              <a:rPr lang="en-US" sz="2400" b="1" dirty="0" smtClean="0"/>
              <a:t>18&amp;35: </a:t>
            </a:r>
            <a:r>
              <a:rPr lang="en-US" sz="2400" b="1" dirty="0"/>
              <a:t>Computational </a:t>
            </a:r>
            <a:r>
              <a:rPr lang="en-US" sz="2400" b="1" dirty="0" err="1" smtClean="0"/>
              <a:t>Bioimaging</a:t>
            </a:r>
            <a:r>
              <a:rPr lang="en-US" sz="2400" b="1" dirty="0" smtClean="0"/>
              <a:t> (Light Sources): </a:t>
            </a:r>
            <a:r>
              <a:rPr lang="en-US" sz="2400" b="1" dirty="0" smtClean="0">
                <a:solidFill>
                  <a:srgbClr val="0070C0"/>
                </a:solidFill>
              </a:rPr>
              <a:t>PP, LML </a:t>
            </a:r>
            <a:r>
              <a:rPr lang="en-US" sz="2400" dirty="0" smtClean="0"/>
              <a:t>Also materials</a:t>
            </a:r>
          </a:p>
          <a:p>
            <a:r>
              <a:rPr lang="en-US" sz="2400" b="1" dirty="0"/>
              <a:t>26: Large-scale Deep </a:t>
            </a:r>
            <a:r>
              <a:rPr lang="en-US" sz="2400" b="1" dirty="0" smtClean="0"/>
              <a:t>Learning: </a:t>
            </a:r>
            <a:r>
              <a:rPr lang="en-US" sz="2400" b="1" dirty="0" smtClean="0">
                <a:solidFill>
                  <a:srgbClr val="0070C0"/>
                </a:solidFill>
              </a:rPr>
              <a:t>GML</a:t>
            </a:r>
            <a:r>
              <a:rPr lang="en-US" sz="2400" b="1" dirty="0" smtClean="0"/>
              <a:t> </a:t>
            </a:r>
            <a:r>
              <a:rPr lang="en-US" sz="2400" dirty="0" smtClean="0"/>
              <a:t>Stanford ran 10 </a:t>
            </a:r>
            <a:r>
              <a:rPr lang="en-US" sz="2400" dirty="0"/>
              <a:t>million images and </a:t>
            </a:r>
            <a:r>
              <a:rPr lang="en-US" sz="2400" dirty="0" smtClean="0"/>
              <a:t>11 </a:t>
            </a:r>
            <a:r>
              <a:rPr lang="en-US" sz="2400" dirty="0"/>
              <a:t>billion parameters on a 64 GPU </a:t>
            </a:r>
            <a:r>
              <a:rPr lang="en-US" sz="2400" dirty="0" smtClean="0"/>
              <a:t>HPC; vision (drive car), </a:t>
            </a:r>
            <a:r>
              <a:rPr lang="en-US" sz="2400" dirty="0"/>
              <a:t>speech, and Natural Language Processing </a:t>
            </a:r>
            <a:endParaRPr lang="en-US" sz="2400" dirty="0" smtClean="0"/>
          </a:p>
          <a:p>
            <a:r>
              <a:rPr lang="en-US" sz="2400" b="1" dirty="0" smtClean="0"/>
              <a:t>27</a:t>
            </a:r>
            <a:r>
              <a:rPr lang="en-US" sz="2400" b="1" dirty="0"/>
              <a:t>: Organizing large-scale, unstructured collections </a:t>
            </a:r>
            <a:r>
              <a:rPr lang="en-US" sz="2400" b="1" dirty="0" smtClean="0"/>
              <a:t>of photos: </a:t>
            </a:r>
            <a:r>
              <a:rPr lang="en-US" sz="2400" b="1" dirty="0" smtClean="0">
                <a:solidFill>
                  <a:srgbClr val="0070C0"/>
                </a:solidFill>
              </a:rPr>
              <a:t>GML</a:t>
            </a:r>
            <a:r>
              <a:rPr lang="en-US" sz="2400" b="1" dirty="0" smtClean="0"/>
              <a:t> </a:t>
            </a:r>
            <a:r>
              <a:rPr lang="en-US" sz="2400" dirty="0" smtClean="0"/>
              <a:t>Fit position and camera direction to assemble 3D photo ensemble </a:t>
            </a:r>
          </a:p>
          <a:p>
            <a:r>
              <a:rPr lang="en-US" sz="2400" b="1" dirty="0"/>
              <a:t>36: Catalina Real-Time Transient </a:t>
            </a:r>
            <a:r>
              <a:rPr lang="en-US" sz="2400" b="1" dirty="0" smtClean="0"/>
              <a:t>Synoptic Sky Survey </a:t>
            </a:r>
            <a:r>
              <a:rPr lang="en-US" sz="2400" b="1" dirty="0"/>
              <a:t>(CRTS</a:t>
            </a:r>
            <a:r>
              <a:rPr lang="en-US" sz="2400" b="1" dirty="0" smtClean="0"/>
              <a:t>): </a:t>
            </a:r>
            <a:r>
              <a:rPr lang="en-US" sz="2400" b="1" dirty="0" smtClean="0">
                <a:solidFill>
                  <a:srgbClr val="0070C0"/>
                </a:solidFill>
              </a:rPr>
              <a:t>PP, LML</a:t>
            </a:r>
            <a:r>
              <a:rPr lang="en-US" sz="2400" b="1" dirty="0" smtClean="0"/>
              <a:t> </a:t>
            </a:r>
            <a:r>
              <a:rPr lang="en-US" sz="2400" dirty="0" smtClean="0"/>
              <a:t>followed by classification of events (</a:t>
            </a:r>
            <a:r>
              <a:rPr lang="en-US" sz="2400" b="1" dirty="0" smtClean="0">
                <a:solidFill>
                  <a:srgbClr val="0070C0"/>
                </a:solidFill>
              </a:rPr>
              <a:t>GML</a:t>
            </a:r>
            <a:r>
              <a:rPr lang="en-US" sz="2400" dirty="0" smtClean="0"/>
              <a:t>)</a:t>
            </a:r>
          </a:p>
          <a:p>
            <a:r>
              <a:rPr lang="en-US" sz="2400" b="1" dirty="0" smtClean="0"/>
              <a:t>43</a:t>
            </a:r>
            <a:r>
              <a:rPr lang="en-US" sz="2400" b="1" dirty="0"/>
              <a:t>: Radar Data Analysis for </a:t>
            </a:r>
            <a:r>
              <a:rPr lang="en-US" sz="2400" b="1" dirty="0" err="1"/>
              <a:t>CReSIS</a:t>
            </a:r>
            <a:r>
              <a:rPr lang="en-US" sz="2400" b="1" dirty="0"/>
              <a:t> Remote Sensing of Ice </a:t>
            </a:r>
            <a:r>
              <a:rPr lang="en-US" sz="2400" b="1" dirty="0" smtClean="0"/>
              <a:t>Sheets: </a:t>
            </a:r>
            <a:r>
              <a:rPr lang="en-US" sz="2400" b="1" dirty="0" smtClean="0">
                <a:solidFill>
                  <a:srgbClr val="0070C0"/>
                </a:solidFill>
              </a:rPr>
              <a:t>PP, LML </a:t>
            </a:r>
            <a:r>
              <a:rPr lang="en-US" sz="2400" dirty="0" smtClean="0"/>
              <a:t>to identify glacier beds; </a:t>
            </a:r>
            <a:r>
              <a:rPr lang="en-US" sz="2400" b="1" dirty="0" smtClean="0">
                <a:solidFill>
                  <a:srgbClr val="0070C0"/>
                </a:solidFill>
              </a:rPr>
              <a:t>GML </a:t>
            </a:r>
            <a:r>
              <a:rPr lang="en-US" sz="2400" dirty="0" smtClean="0"/>
              <a:t>for full ice-sheet</a:t>
            </a:r>
          </a:p>
          <a:p>
            <a:r>
              <a:rPr lang="en-US" sz="2400" b="1" dirty="0"/>
              <a:t>44: UAVSAR Data Processing, Data Product Delivery, and Data </a:t>
            </a:r>
            <a:r>
              <a:rPr lang="en-US" sz="2400" b="1" dirty="0" smtClean="0"/>
              <a:t>Services</a:t>
            </a:r>
            <a:r>
              <a:rPr lang="en-US" sz="2400" dirty="0" smtClean="0"/>
              <a:t>: </a:t>
            </a:r>
            <a:r>
              <a:rPr lang="en-US" sz="2400" b="1" dirty="0" smtClean="0">
                <a:solidFill>
                  <a:srgbClr val="0070C0"/>
                </a:solidFill>
              </a:rPr>
              <a:t>PP</a:t>
            </a:r>
            <a:r>
              <a:rPr lang="en-US" sz="2400" dirty="0" smtClean="0"/>
              <a:t> to find slippage from radar images</a:t>
            </a:r>
          </a:p>
          <a:p>
            <a:r>
              <a:rPr lang="en-US" sz="2400" b="1" dirty="0" smtClean="0"/>
              <a:t>45, 46: Analysis of Simulation visualizations: </a:t>
            </a:r>
            <a:r>
              <a:rPr lang="en-US" sz="2400" b="1" dirty="0">
                <a:solidFill>
                  <a:srgbClr val="0070C0"/>
                </a:solidFill>
              </a:rPr>
              <a:t>PP LML ?</a:t>
            </a:r>
            <a:r>
              <a:rPr lang="en-US" sz="2400" b="1" dirty="0" smtClean="0">
                <a:solidFill>
                  <a:srgbClr val="0070C0"/>
                </a:solidFill>
              </a:rPr>
              <a:t>GML</a:t>
            </a:r>
            <a:r>
              <a:rPr lang="en-US" sz="2400" dirty="0" smtClean="0"/>
              <a:t> find paths, classify orbits, classify patterns that signal earthquakes, instabilities, climate, turbulence</a:t>
            </a:r>
            <a:endParaRPr lang="en-US" sz="2400" dirty="0"/>
          </a:p>
        </p:txBody>
      </p:sp>
    </p:spTree>
    <p:extLst>
      <p:ext uri="{BB962C8B-B14F-4D97-AF65-F5344CB8AC3E}">
        <p14:creationId xmlns:p14="http://schemas.microsoft.com/office/powerpoint/2010/main" val="799074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92" y="-36837"/>
            <a:ext cx="8229600" cy="877276"/>
          </a:xfrm>
        </p:spPr>
        <p:txBody>
          <a:bodyPr>
            <a:normAutofit/>
          </a:bodyPr>
          <a:lstStyle/>
          <a:p>
            <a:r>
              <a:rPr lang="en-US" sz="4800" b="1" dirty="0" smtClean="0"/>
              <a:t>26: Large-scale </a:t>
            </a:r>
            <a:r>
              <a:rPr lang="en-US" sz="4800" b="1" dirty="0"/>
              <a:t>Deep Learning</a:t>
            </a:r>
          </a:p>
        </p:txBody>
      </p:sp>
      <p:sp>
        <p:nvSpPr>
          <p:cNvPr id="3" name="Content Placeholder 2"/>
          <p:cNvSpPr>
            <a:spLocks noGrp="1"/>
          </p:cNvSpPr>
          <p:nvPr>
            <p:ph idx="1"/>
          </p:nvPr>
        </p:nvSpPr>
        <p:spPr>
          <a:xfrm>
            <a:off x="0" y="704827"/>
            <a:ext cx="9048750" cy="2533838"/>
          </a:xfrm>
        </p:spPr>
        <p:txBody>
          <a:bodyPr>
            <a:noAutofit/>
          </a:bodyPr>
          <a:lstStyle/>
          <a:p>
            <a:r>
              <a:rPr lang="en-US" sz="1700" b="1" dirty="0">
                <a:solidFill>
                  <a:srgbClr val="FF0000"/>
                </a:solidFill>
              </a:rPr>
              <a:t>Application: </a:t>
            </a:r>
            <a:r>
              <a:rPr lang="en-US" sz="1700" dirty="0" smtClean="0"/>
              <a:t>Large </a:t>
            </a:r>
            <a:r>
              <a:rPr lang="en-US" sz="1700" dirty="0"/>
              <a:t>models (e.g., neural networks with more neurons and connections) combined with large datasets are increasingly the top performers in benchmark tasks for vision, speech, and Natural Language Processing. One needs to train a deep neural network from a large (&gt;&gt;1TB) corpus of data (typically imagery, video, audio, or text).  Such training procedures often require customization of the neural network architecture, learning criteria, and dataset pre-processing.  In addition to the computational expense demanded by the learning algorithms, the need for rapid prototyping and ease of development is extremely high</a:t>
            </a:r>
            <a:r>
              <a:rPr lang="en-US" sz="1700" dirty="0" smtClean="0"/>
              <a:t>.</a:t>
            </a:r>
          </a:p>
          <a:p>
            <a:r>
              <a:rPr lang="en-US" sz="1700" b="1" dirty="0" smtClean="0">
                <a:solidFill>
                  <a:srgbClr val="FF0000"/>
                </a:solidFill>
              </a:rPr>
              <a:t>Current </a:t>
            </a:r>
            <a:r>
              <a:rPr lang="en-US" sz="1700" b="1" dirty="0">
                <a:solidFill>
                  <a:srgbClr val="FF0000"/>
                </a:solidFill>
              </a:rPr>
              <a:t>Approach: </a:t>
            </a:r>
            <a:r>
              <a:rPr lang="en-US" sz="1700" dirty="0"/>
              <a:t>The</a:t>
            </a:r>
            <a:r>
              <a:rPr lang="en-US" sz="1700" b="1" dirty="0"/>
              <a:t> </a:t>
            </a:r>
            <a:r>
              <a:rPr lang="en-US" sz="1700" dirty="0"/>
              <a:t>largest applications so far are to image recognition and scientific studies of unsupervised learning with 10 million images and up to 11 billion parameters on a 64 GPU HPC Infiniband cluster. Both supervised (using existing classified images) and unsupervised </a:t>
            </a:r>
            <a:r>
              <a:rPr lang="en-US" sz="1700" dirty="0" smtClean="0"/>
              <a:t>applications</a:t>
            </a:r>
            <a:endParaRPr lang="en-US" sz="1700" b="1" dirty="0" smtClean="0">
              <a:solidFill>
                <a:srgbClr val="FF0000"/>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35</a:t>
            </a:fld>
            <a:endParaRPr lang="en-US" dirty="0">
              <a:solidFill>
                <a:prstClr val="black"/>
              </a:solidFill>
            </a:endParaRPr>
          </a:p>
        </p:txBody>
      </p:sp>
      <p:sp>
        <p:nvSpPr>
          <p:cNvPr id="7" name="Rounded Rectangle 6"/>
          <p:cNvSpPr/>
          <p:nvPr/>
        </p:nvSpPr>
        <p:spPr>
          <a:xfrm>
            <a:off x="5250356" y="5746468"/>
            <a:ext cx="3772874"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914400"/>
            <a:r>
              <a:rPr lang="en-US" b="1" dirty="0" smtClean="0">
                <a:solidFill>
                  <a:prstClr val="black"/>
                </a:solidFill>
              </a:rPr>
              <a:t>Deep Learning, Social Networking </a:t>
            </a:r>
            <a:br>
              <a:rPr lang="en-US" b="1" dirty="0" smtClean="0">
                <a:solidFill>
                  <a:prstClr val="black"/>
                </a:solidFill>
              </a:rPr>
            </a:br>
            <a:r>
              <a:rPr lang="en-US" b="1" dirty="0" smtClean="0">
                <a:solidFill>
                  <a:prstClr val="black"/>
                </a:solidFill>
              </a:rPr>
              <a:t>GML, EGO, </a:t>
            </a:r>
            <a:r>
              <a:rPr lang="en-US" b="1" dirty="0" err="1" smtClean="0">
                <a:solidFill>
                  <a:prstClr val="black"/>
                </a:solidFill>
              </a:rPr>
              <a:t>MRIter</a:t>
            </a:r>
            <a:r>
              <a:rPr lang="en-US" b="1" dirty="0" smtClean="0">
                <a:solidFill>
                  <a:prstClr val="black"/>
                </a:solidFill>
              </a:rPr>
              <a:t>, Classify</a:t>
            </a:r>
            <a:endParaRPr lang="en-US" b="1" dirty="0">
              <a:solidFill>
                <a:prstClr val="black"/>
              </a:solidFill>
            </a:endParaRPr>
          </a:p>
        </p:txBody>
      </p:sp>
      <p:sp>
        <p:nvSpPr>
          <p:cNvPr id="9" name="Content Placeholder 2"/>
          <p:cNvSpPr txBox="1">
            <a:spLocks/>
          </p:cNvSpPr>
          <p:nvPr/>
        </p:nvSpPr>
        <p:spPr>
          <a:xfrm>
            <a:off x="25052" y="3704210"/>
            <a:ext cx="5225304" cy="2533838"/>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6BB5"/>
              </a:buClr>
            </a:pPr>
            <a:r>
              <a:rPr sz="1700" b="1" dirty="0">
                <a:solidFill>
                  <a:srgbClr val="FF0000"/>
                </a:solidFill>
              </a:rPr>
              <a:t>Futures: </a:t>
            </a:r>
            <a:r>
              <a:rPr sz="1700" dirty="0">
                <a:solidFill>
                  <a:prstClr val="black"/>
                </a:solidFill>
              </a:rPr>
              <a:t>Large datasets of 100TB or more may be necessary in order to exploit the representational power of the larger models. Training a self-driving car could take 100 million images at megapixel resolution. Deep Learning shares many characteristics with the broader field of machine learning.  The paramount requirements are high computational throughput for mostly dense linear algebra operations, and extremely high productivity for researcher exploration.  One needs integration of high performance libraries with high level (python) prototyping environments</a:t>
            </a:r>
            <a:endParaRPr sz="1700" b="1" dirty="0" smtClean="0">
              <a:solidFill>
                <a:srgbClr val="FF0000"/>
              </a:solidFill>
            </a:endParaRPr>
          </a:p>
        </p:txBody>
      </p:sp>
      <p:grpSp>
        <p:nvGrpSpPr>
          <p:cNvPr id="12" name="Group 11"/>
          <p:cNvGrpSpPr/>
          <p:nvPr/>
        </p:nvGrpSpPr>
        <p:grpSpPr>
          <a:xfrm>
            <a:off x="5250356" y="3504928"/>
            <a:ext cx="3710040" cy="2164164"/>
            <a:chOff x="5315073" y="3874602"/>
            <a:chExt cx="3710040" cy="2164164"/>
          </a:xfrm>
        </p:grpSpPr>
        <p:pic>
          <p:nvPicPr>
            <p:cNvPr id="8" name="Picture 7"/>
            <p:cNvPicPr>
              <a:picLocks noChangeAspect="1"/>
            </p:cNvPicPr>
            <p:nvPr/>
          </p:nvPicPr>
          <p:blipFill>
            <a:blip r:embed="rId3"/>
            <a:stretch>
              <a:fillRect/>
            </a:stretch>
          </p:blipFill>
          <p:spPr>
            <a:xfrm>
              <a:off x="5435843" y="3874602"/>
              <a:ext cx="3589270" cy="2164164"/>
            </a:xfrm>
            <a:prstGeom prst="rect">
              <a:avLst/>
            </a:prstGeom>
            <a:solidFill>
              <a:schemeClr val="tx1"/>
            </a:solidFill>
          </p:spPr>
        </p:pic>
        <p:sp>
          <p:nvSpPr>
            <p:cNvPr id="10" name="TextBox 9"/>
            <p:cNvSpPr txBox="1"/>
            <p:nvPr/>
          </p:nvSpPr>
          <p:spPr>
            <a:xfrm>
              <a:off x="5315073" y="5665694"/>
              <a:ext cx="394660" cy="369332"/>
            </a:xfrm>
            <a:prstGeom prst="rect">
              <a:avLst/>
            </a:prstGeom>
            <a:noFill/>
          </p:spPr>
          <p:txBody>
            <a:bodyPr wrap="none" rtlCol="0">
              <a:spAutoFit/>
            </a:bodyPr>
            <a:lstStyle/>
            <a:p>
              <a:pPr defTabSz="914400"/>
              <a:r>
                <a:rPr lang="en-US" dirty="0" smtClean="0">
                  <a:solidFill>
                    <a:prstClr val="white"/>
                  </a:solidFill>
                </a:rPr>
                <a:t>IN</a:t>
              </a:r>
              <a:endParaRPr lang="en-US" dirty="0">
                <a:solidFill>
                  <a:prstClr val="white"/>
                </a:solidFill>
              </a:endParaRPr>
            </a:p>
          </p:txBody>
        </p:sp>
        <p:sp>
          <p:nvSpPr>
            <p:cNvPr id="11" name="TextBox 10"/>
            <p:cNvSpPr txBox="1"/>
            <p:nvPr/>
          </p:nvSpPr>
          <p:spPr>
            <a:xfrm>
              <a:off x="5315073" y="3996508"/>
              <a:ext cx="1173409" cy="646331"/>
            </a:xfrm>
            <a:prstGeom prst="rect">
              <a:avLst/>
            </a:prstGeom>
            <a:noFill/>
          </p:spPr>
          <p:txBody>
            <a:bodyPr wrap="square" rtlCol="0">
              <a:spAutoFit/>
            </a:bodyPr>
            <a:lstStyle/>
            <a:p>
              <a:pPr defTabSz="914400"/>
              <a:r>
                <a:rPr lang="en-US" dirty="0" smtClean="0">
                  <a:solidFill>
                    <a:prstClr val="white"/>
                  </a:solidFill>
                </a:rPr>
                <a:t>Classified OUT</a:t>
              </a:r>
              <a:endParaRPr lang="en-US" dirty="0">
                <a:solidFill>
                  <a:prstClr val="white"/>
                </a:solidFill>
              </a:endParaRPr>
            </a:p>
          </p:txBody>
        </p:sp>
      </p:grpSp>
    </p:spTree>
    <p:extLst>
      <p:ext uri="{BB962C8B-B14F-4D97-AF65-F5344CB8AC3E}">
        <p14:creationId xmlns:p14="http://schemas.microsoft.com/office/powerpoint/2010/main" val="5886417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59393"/>
            <a:ext cx="8229600" cy="811875"/>
          </a:xfrm>
        </p:spPr>
        <p:txBody>
          <a:bodyPr>
            <a:noAutofit/>
          </a:bodyPr>
          <a:lstStyle/>
          <a:p>
            <a:r>
              <a:rPr lang="en-US" sz="4800" b="1" dirty="0" smtClean="0"/>
              <a:t>35: </a:t>
            </a:r>
            <a:r>
              <a:rPr lang="en-US" sz="4800" b="1" dirty="0"/>
              <a:t>Light source </a:t>
            </a:r>
            <a:r>
              <a:rPr lang="en-US" sz="4800" b="1" dirty="0" err="1"/>
              <a:t>beamlines</a:t>
            </a:r>
            <a:endParaRPr lang="en-US" sz="4800" b="1" dirty="0"/>
          </a:p>
        </p:txBody>
      </p:sp>
      <p:sp>
        <p:nvSpPr>
          <p:cNvPr id="3" name="Content Placeholder 2"/>
          <p:cNvSpPr>
            <a:spLocks noGrp="1"/>
          </p:cNvSpPr>
          <p:nvPr>
            <p:ph idx="1"/>
          </p:nvPr>
        </p:nvSpPr>
        <p:spPr>
          <a:xfrm>
            <a:off x="0" y="871268"/>
            <a:ext cx="9048750" cy="4114800"/>
          </a:xfrm>
        </p:spPr>
        <p:txBody>
          <a:bodyPr>
            <a:noAutofit/>
          </a:bodyPr>
          <a:lstStyle/>
          <a:p>
            <a:r>
              <a:rPr lang="en-US" sz="2000" b="1" dirty="0">
                <a:solidFill>
                  <a:srgbClr val="FF0000"/>
                </a:solidFill>
              </a:rPr>
              <a:t>Application:</a:t>
            </a:r>
            <a:r>
              <a:rPr lang="en-US" sz="2000" dirty="0"/>
              <a:t> Samples are exposed to X-rays from light sources in a variety of configurations depending on the experiment.  Detectors (essentially high-speed digital cameras) collect the data.  The data are then analyzed to reconstruct a view of the sample or process being studied. </a:t>
            </a:r>
            <a:endParaRPr lang="en-US" sz="2000" dirty="0" smtClean="0"/>
          </a:p>
          <a:p>
            <a:r>
              <a:rPr lang="en-US" sz="2000" b="1" dirty="0" smtClean="0">
                <a:solidFill>
                  <a:srgbClr val="FF0000"/>
                </a:solidFill>
              </a:rPr>
              <a:t>Current </a:t>
            </a:r>
            <a:r>
              <a:rPr lang="en-US" sz="2000" b="1" dirty="0">
                <a:solidFill>
                  <a:srgbClr val="FF0000"/>
                </a:solidFill>
              </a:rPr>
              <a:t>Approach:</a:t>
            </a:r>
            <a:r>
              <a:rPr lang="en-US" sz="2000" dirty="0"/>
              <a:t> A variety of commercial and open source software is used for data analysis – examples including Octopus for Tomographic Reconstruction, </a:t>
            </a:r>
            <a:r>
              <a:rPr lang="en-US" sz="2000" dirty="0" err="1"/>
              <a:t>Avizo</a:t>
            </a:r>
            <a:r>
              <a:rPr lang="en-US" sz="2000" dirty="0"/>
              <a:t> (http://vsg3d.com) and FIJI (a distribution of </a:t>
            </a:r>
            <a:r>
              <a:rPr lang="en-US" sz="2000" dirty="0" err="1"/>
              <a:t>ImageJ</a:t>
            </a:r>
            <a:r>
              <a:rPr lang="en-US" sz="2000" dirty="0"/>
              <a:t>) for Visualization and Analysis. Data transfer is accomplished using physical transport of portable media (severely limits performance) or using high-performance GridFTP, managed by Globus Online or workflow systems such as SPADE.</a:t>
            </a:r>
            <a:endParaRPr lang="en-US" sz="2000" dirty="0" smtClean="0"/>
          </a:p>
          <a:p>
            <a:r>
              <a:rPr lang="en-US" sz="2000" b="1" dirty="0" smtClean="0">
                <a:solidFill>
                  <a:srgbClr val="FF0000"/>
                </a:solidFill>
              </a:rPr>
              <a:t>Futures:</a:t>
            </a:r>
            <a:r>
              <a:rPr lang="en-US" sz="2000" dirty="0" smtClean="0"/>
              <a:t> </a:t>
            </a:r>
            <a:r>
              <a:rPr lang="en-US" sz="2000" dirty="0"/>
              <a:t>Camera resolution is continually increasing. Data transfer to large-scale computing facilities is becoming necessary because of the computational power required to conduct the analysis on time scales useful to the experiment.  Large number of </a:t>
            </a:r>
            <a:r>
              <a:rPr lang="en-US" sz="2000" dirty="0" err="1"/>
              <a:t>beamlines</a:t>
            </a:r>
            <a:r>
              <a:rPr lang="en-US" sz="2000" dirty="0"/>
              <a:t> (e.g. 39 at LBNL ALS) means that </a:t>
            </a:r>
            <a:r>
              <a:rPr lang="en-US" sz="2000" dirty="0" smtClean="0"/>
              <a:t>total </a:t>
            </a:r>
            <a:r>
              <a:rPr lang="en-US" sz="2000" dirty="0"/>
              <a:t>data load is likely to increase significantly </a:t>
            </a:r>
            <a:r>
              <a:rPr lang="en-US" sz="2000" dirty="0" smtClean="0"/>
              <a:t>and require a </a:t>
            </a:r>
            <a:r>
              <a:rPr lang="en-US" sz="2000" dirty="0"/>
              <a:t>generalized infrastructure for analyzing gigabytes per second of data from many </a:t>
            </a:r>
            <a:r>
              <a:rPr lang="en-US" sz="2000" dirty="0" err="1"/>
              <a:t>beamline</a:t>
            </a:r>
            <a:r>
              <a:rPr lang="en-US" sz="2000" dirty="0"/>
              <a:t> detectors at multiple facilities.  </a:t>
            </a:r>
          </a:p>
          <a:p>
            <a:endParaRPr lang="en-US" sz="20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36</a:t>
            </a:fld>
            <a:endParaRPr lang="en-US" dirty="0"/>
          </a:p>
        </p:txBody>
      </p:sp>
      <p:sp>
        <p:nvSpPr>
          <p:cNvPr id="6" name="Rounded Rectangle 5"/>
          <p:cNvSpPr/>
          <p:nvPr/>
        </p:nvSpPr>
        <p:spPr>
          <a:xfrm>
            <a:off x="1181819" y="6152038"/>
            <a:ext cx="4321834"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b="1" dirty="0" smtClean="0">
                <a:solidFill>
                  <a:schemeClr val="tx1"/>
                </a:solidFill>
              </a:rPr>
              <a:t>Research Ecosystem  PP, LML, Streaming</a:t>
            </a:r>
            <a:endParaRPr lang="en-US" b="1" dirty="0">
              <a:solidFill>
                <a:schemeClr val="tx1"/>
              </a:solidFill>
            </a:endParaRPr>
          </a:p>
        </p:txBody>
      </p:sp>
    </p:spTree>
    <p:extLst>
      <p:ext uri="{BB962C8B-B14F-4D97-AF65-F5344CB8AC3E}">
        <p14:creationId xmlns:p14="http://schemas.microsoft.com/office/powerpoint/2010/main" val="9375965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1891"/>
          </a:xfrm>
        </p:spPr>
        <p:txBody>
          <a:bodyPr>
            <a:normAutofit fontScale="90000"/>
          </a:bodyPr>
          <a:lstStyle/>
          <a:p>
            <a:r>
              <a:rPr lang="en-US" b="1" dirty="0" smtClean="0"/>
              <a:t>Internet of Things and Streaming Apps</a:t>
            </a:r>
            <a:endParaRPr lang="en-US" b="1" dirty="0"/>
          </a:p>
        </p:txBody>
      </p:sp>
      <p:sp>
        <p:nvSpPr>
          <p:cNvPr id="3" name="Content Placeholder 2"/>
          <p:cNvSpPr>
            <a:spLocks noGrp="1"/>
          </p:cNvSpPr>
          <p:nvPr>
            <p:ph idx="1"/>
          </p:nvPr>
        </p:nvSpPr>
        <p:spPr>
          <a:xfrm>
            <a:off x="58132" y="571620"/>
            <a:ext cx="9110221" cy="6286380"/>
          </a:xfrm>
        </p:spPr>
        <p:txBody>
          <a:bodyPr>
            <a:normAutofit fontScale="92500"/>
          </a:bodyPr>
          <a:lstStyle/>
          <a:p>
            <a:r>
              <a:rPr lang="en-US" sz="2400" dirty="0" smtClean="0"/>
              <a:t>It </a:t>
            </a:r>
            <a:r>
              <a:rPr lang="en-US" sz="2400" dirty="0"/>
              <a:t>is projected that there will </a:t>
            </a:r>
            <a:r>
              <a:rPr lang="en-US" sz="2400" dirty="0" smtClean="0"/>
              <a:t>be </a:t>
            </a:r>
            <a:r>
              <a:rPr lang="en-US" sz="2400" b="1" dirty="0" smtClean="0"/>
              <a:t>24 (Mobile Industry Group)  to 50 (Cisco) </a:t>
            </a:r>
            <a:r>
              <a:rPr lang="en-US" sz="2400" b="1" dirty="0"/>
              <a:t>billion devices</a:t>
            </a:r>
            <a:r>
              <a:rPr lang="en-US" sz="2400" b="1" dirty="0">
                <a:solidFill>
                  <a:srgbClr val="00B0F0"/>
                </a:solidFill>
              </a:rPr>
              <a:t> </a:t>
            </a:r>
            <a:r>
              <a:rPr lang="en-US" sz="2400" dirty="0"/>
              <a:t>on the </a:t>
            </a:r>
            <a:r>
              <a:rPr lang="en-US" sz="2400" dirty="0" smtClean="0"/>
              <a:t>Internet by 2020. </a:t>
            </a:r>
          </a:p>
          <a:p>
            <a:r>
              <a:rPr lang="en-US" sz="2400" dirty="0" smtClean="0"/>
              <a:t>The</a:t>
            </a:r>
            <a:r>
              <a:rPr lang="en-US" sz="2400" b="1" dirty="0" smtClean="0"/>
              <a:t> </a:t>
            </a:r>
            <a:r>
              <a:rPr lang="en-US" sz="2400" b="1" dirty="0"/>
              <a:t>cloud </a:t>
            </a:r>
            <a:r>
              <a:rPr lang="en-US" sz="2400" dirty="0" smtClean="0"/>
              <a:t>natural controller </a:t>
            </a:r>
            <a:r>
              <a:rPr lang="en-US" sz="2400" dirty="0"/>
              <a:t>of and </a:t>
            </a:r>
            <a:r>
              <a:rPr lang="en-US" sz="2400" b="1" dirty="0"/>
              <a:t>resource provider for the Internet of Things. </a:t>
            </a:r>
            <a:endParaRPr lang="en-US" sz="2400" b="1" dirty="0" smtClean="0"/>
          </a:p>
          <a:p>
            <a:r>
              <a:rPr lang="en-US" sz="2400" dirty="0" smtClean="0"/>
              <a:t>Smart phones/watches, Wearable devices (Smart People), “Intelligent River” “Smart Homes and Grid” </a:t>
            </a:r>
            <a:r>
              <a:rPr lang="en-US" sz="2400" dirty="0"/>
              <a:t>and </a:t>
            </a:r>
            <a:r>
              <a:rPr lang="en-US" sz="2400" dirty="0" smtClean="0"/>
              <a:t>“Ubiquitous Cities”, Robotics.</a:t>
            </a:r>
          </a:p>
          <a:p>
            <a:r>
              <a:rPr lang="en-US" sz="2400" dirty="0" smtClean="0"/>
              <a:t>Majority of use cases are streaming – experimental science gathers data in a stream – sometimes batched as in a field trip. Below is sample</a:t>
            </a:r>
          </a:p>
          <a:p>
            <a:r>
              <a:rPr lang="en-US" sz="2400" b="1" dirty="0"/>
              <a:t>10: Cargo Shipping </a:t>
            </a:r>
            <a:r>
              <a:rPr lang="en-US" sz="2400" b="1" dirty="0" smtClean="0"/>
              <a:t>Tracking </a:t>
            </a:r>
            <a:r>
              <a:rPr lang="en-US" sz="2400" dirty="0" smtClean="0"/>
              <a:t>as in UPS, </a:t>
            </a:r>
            <a:r>
              <a:rPr lang="en-US" sz="2400" dirty="0" err="1" smtClean="0"/>
              <a:t>Fedex</a:t>
            </a:r>
            <a:r>
              <a:rPr lang="en-US" sz="2400" dirty="0" smtClean="0"/>
              <a:t> </a:t>
            </a:r>
            <a:r>
              <a:rPr lang="en-US" sz="2400" b="1" dirty="0" smtClean="0">
                <a:solidFill>
                  <a:srgbClr val="0070C0"/>
                </a:solidFill>
              </a:rPr>
              <a:t>PP GIS LML</a:t>
            </a:r>
          </a:p>
          <a:p>
            <a:r>
              <a:rPr lang="en-US" sz="2400" b="1" dirty="0" smtClean="0"/>
              <a:t>13</a:t>
            </a:r>
            <a:r>
              <a:rPr lang="en-US" sz="2400" b="1" dirty="0"/>
              <a:t>: Large Scale Geospatial Analysis and </a:t>
            </a:r>
            <a:r>
              <a:rPr lang="en-US" sz="2400" b="1" dirty="0" smtClean="0"/>
              <a:t>Visualization </a:t>
            </a:r>
            <a:r>
              <a:rPr lang="en-US" sz="2400" b="1" dirty="0" smtClean="0">
                <a:solidFill>
                  <a:srgbClr val="0070C0"/>
                </a:solidFill>
              </a:rPr>
              <a:t>PP GIS LML</a:t>
            </a:r>
          </a:p>
          <a:p>
            <a:r>
              <a:rPr lang="en-US" sz="2400" b="1" dirty="0"/>
              <a:t>28: </a:t>
            </a:r>
            <a:r>
              <a:rPr lang="en-US" sz="2400" b="1" dirty="0" err="1"/>
              <a:t>Truthy</a:t>
            </a:r>
            <a:r>
              <a:rPr lang="en-US" sz="2400" b="1" dirty="0"/>
              <a:t>: Information diffusion research from Twitter </a:t>
            </a:r>
            <a:r>
              <a:rPr lang="en-US" sz="2400" b="1" dirty="0" smtClean="0"/>
              <a:t>Data </a:t>
            </a:r>
            <a:r>
              <a:rPr lang="en-US" sz="2400" b="1" dirty="0" smtClean="0">
                <a:solidFill>
                  <a:srgbClr val="0070C0"/>
                </a:solidFill>
              </a:rPr>
              <a:t>PP MR </a:t>
            </a:r>
            <a:r>
              <a:rPr lang="en-US" sz="2400" dirty="0" smtClean="0"/>
              <a:t>for Search, </a:t>
            </a:r>
            <a:r>
              <a:rPr lang="en-US" sz="2400" b="1" dirty="0" smtClean="0">
                <a:solidFill>
                  <a:srgbClr val="0070C0"/>
                </a:solidFill>
              </a:rPr>
              <a:t>GML</a:t>
            </a:r>
            <a:r>
              <a:rPr lang="en-US" sz="2400" dirty="0" smtClean="0"/>
              <a:t> for community determination</a:t>
            </a:r>
          </a:p>
          <a:p>
            <a:r>
              <a:rPr lang="en-US" sz="2400" b="1" dirty="0" smtClean="0"/>
              <a:t>39</a:t>
            </a:r>
            <a:r>
              <a:rPr lang="en-US" sz="2400" b="1" dirty="0"/>
              <a:t>: Particle Physics: Analysis of LHC Large Hadron Collider Data: Discovery of Higgs particle </a:t>
            </a:r>
            <a:r>
              <a:rPr lang="en-US" sz="2400" b="1" dirty="0" smtClean="0">
                <a:solidFill>
                  <a:srgbClr val="0070C0"/>
                </a:solidFill>
              </a:rPr>
              <a:t>PP Local Processing Global statistics</a:t>
            </a:r>
          </a:p>
          <a:p>
            <a:r>
              <a:rPr lang="en-US" sz="2400" b="1" dirty="0"/>
              <a:t>50: DOE-BER </a:t>
            </a:r>
            <a:r>
              <a:rPr lang="en-US" sz="2400" b="1" dirty="0" err="1"/>
              <a:t>AmeriFlux</a:t>
            </a:r>
            <a:r>
              <a:rPr lang="en-US" sz="2400" b="1" dirty="0"/>
              <a:t> and FLUXNET </a:t>
            </a:r>
            <a:r>
              <a:rPr lang="en-US" sz="2400" b="1" dirty="0" smtClean="0"/>
              <a:t>Networks </a:t>
            </a:r>
            <a:r>
              <a:rPr lang="en-US" sz="2400" b="1" dirty="0" smtClean="0">
                <a:solidFill>
                  <a:srgbClr val="0070C0"/>
                </a:solidFill>
              </a:rPr>
              <a:t>PP GIS LML</a:t>
            </a:r>
          </a:p>
          <a:p>
            <a:r>
              <a:rPr lang="en-US" sz="2400" b="1" dirty="0"/>
              <a:t>51: Consumption forecasting in Smart </a:t>
            </a:r>
            <a:r>
              <a:rPr lang="en-US" sz="2400" b="1" dirty="0" smtClean="0"/>
              <a:t>Grids </a:t>
            </a:r>
            <a:r>
              <a:rPr lang="en-US" sz="2400" b="1" dirty="0" smtClean="0">
                <a:solidFill>
                  <a:srgbClr val="0070C0"/>
                </a:solidFill>
              </a:rPr>
              <a:t>PP GIS LML</a:t>
            </a:r>
            <a:endParaRPr lang="en-US" sz="2400" dirty="0" smtClean="0">
              <a:solidFill>
                <a:srgbClr val="0070C0"/>
              </a:solidFill>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37</a:t>
            </a:fld>
            <a:endParaRPr lang="en-US"/>
          </a:p>
        </p:txBody>
      </p:sp>
    </p:spTree>
    <p:extLst>
      <p:ext uri="{BB962C8B-B14F-4D97-AF65-F5344CB8AC3E}">
        <p14:creationId xmlns:p14="http://schemas.microsoft.com/office/powerpoint/2010/main" val="21513156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68048"/>
            <a:chOff x="0" y="0"/>
            <a:chExt cx="9144000" cy="6868048"/>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4572000" y="6498716"/>
              <a:ext cx="3783152" cy="369332"/>
            </a:xfrm>
            <a:prstGeom prst="rect">
              <a:avLst/>
            </a:prstGeom>
          </p:spPr>
          <p:txBody>
            <a:bodyPr wrap="none">
              <a:spAutoFit/>
            </a:bodyPr>
            <a:lstStyle/>
            <a:p>
              <a:r>
                <a:rPr lang="en-US" dirty="0"/>
                <a:t>http://www.kpcb.com/internet-trends</a:t>
              </a: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266716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093141" cy="6858000"/>
            <a:chOff x="0" y="0"/>
            <a:chExt cx="9093141" cy="6858000"/>
          </a:xfrm>
        </p:grpSpPr>
        <p:pic>
          <p:nvPicPr>
            <p:cNvPr id="4" name="Picture 3"/>
            <p:cNvPicPr>
              <a:picLocks noChangeAspect="1"/>
            </p:cNvPicPr>
            <p:nvPr/>
          </p:nvPicPr>
          <p:blipFill>
            <a:blip r:embed="rId3"/>
            <a:stretch>
              <a:fillRect/>
            </a:stretch>
          </p:blipFill>
          <p:spPr>
            <a:xfrm>
              <a:off x="0" y="0"/>
              <a:ext cx="9093141" cy="6858000"/>
            </a:xfrm>
            <a:prstGeom prst="rect">
              <a:avLst/>
            </a:prstGeom>
          </p:spPr>
        </p:pic>
        <p:sp>
          <p:nvSpPr>
            <p:cNvPr id="5" name="Rectangle 4"/>
            <p:cNvSpPr/>
            <p:nvPr/>
          </p:nvSpPr>
          <p:spPr>
            <a:xfrm>
              <a:off x="5143526" y="6488668"/>
              <a:ext cx="3783152" cy="369332"/>
            </a:xfrm>
            <a:prstGeom prst="rect">
              <a:avLst/>
            </a:prstGeom>
          </p:spPr>
          <p:txBody>
            <a:bodyPr wrap="none">
              <a:spAutoFit/>
            </a:bodyPr>
            <a:lstStyle/>
            <a:p>
              <a:r>
                <a:rPr lang="en-US" dirty="0"/>
                <a:t>http://www.kpcb.com/internet-trends</a:t>
              </a:r>
            </a:p>
          </p:txBody>
        </p:sp>
      </p:grpSp>
    </p:spTree>
    <p:extLst>
      <p:ext uri="{BB962C8B-B14F-4D97-AF65-F5344CB8AC3E}">
        <p14:creationId xmlns:p14="http://schemas.microsoft.com/office/powerpoint/2010/main" val="965591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grpSp>
      <p:sp>
        <p:nvSpPr>
          <p:cNvPr id="5" name="TextBox 4"/>
          <p:cNvSpPr txBox="1"/>
          <p:nvPr/>
        </p:nvSpPr>
        <p:spPr>
          <a:xfrm>
            <a:off x="411596" y="2263808"/>
            <a:ext cx="6897594" cy="830997"/>
          </a:xfrm>
          <a:prstGeom prst="rect">
            <a:avLst/>
          </a:prstGeom>
          <a:noFill/>
        </p:spPr>
        <p:txBody>
          <a:bodyPr wrap="none" rtlCol="0">
            <a:spAutoFit/>
          </a:bodyPr>
          <a:lstStyle/>
          <a:p>
            <a:pPr defTabSz="457200"/>
            <a:r>
              <a:rPr lang="en-US" sz="2400" b="1" dirty="0">
                <a:solidFill>
                  <a:srgbClr val="FF0000"/>
                </a:solidFill>
              </a:rPr>
              <a:t>My Research  focus is Science Big Data but note</a:t>
            </a:r>
          </a:p>
          <a:p>
            <a:pPr defTabSz="457200"/>
            <a:r>
              <a:rPr lang="en-US" sz="2400" b="1" dirty="0">
                <a:solidFill>
                  <a:srgbClr val="FF0000"/>
                </a:solidFill>
              </a:rPr>
              <a:t>Note largest science ~100 petabytes = 0.000025 total</a:t>
            </a:r>
          </a:p>
        </p:txBody>
      </p:sp>
      <p:sp>
        <p:nvSpPr>
          <p:cNvPr id="6" name="TextBox 5"/>
          <p:cNvSpPr txBox="1"/>
          <p:nvPr/>
        </p:nvSpPr>
        <p:spPr>
          <a:xfrm>
            <a:off x="1190110" y="3429000"/>
            <a:ext cx="4091120" cy="1477328"/>
          </a:xfrm>
          <a:prstGeom prst="rect">
            <a:avLst/>
          </a:prstGeom>
          <a:noFill/>
        </p:spPr>
        <p:txBody>
          <a:bodyPr wrap="none" rtlCol="0">
            <a:spAutoFit/>
          </a:bodyPr>
          <a:lstStyle/>
          <a:p>
            <a:pPr defTabSz="457200"/>
            <a:r>
              <a:rPr lang="en-US" b="1" dirty="0">
                <a:solidFill>
                  <a:srgbClr val="FF0000"/>
                </a:solidFill>
              </a:rPr>
              <a:t>Science should take notice of commodity</a:t>
            </a:r>
          </a:p>
          <a:p>
            <a:pPr defTabSz="457200"/>
            <a:r>
              <a:rPr lang="en-US" b="1" dirty="0">
                <a:solidFill>
                  <a:srgbClr val="FF0000"/>
                </a:solidFill>
              </a:rPr>
              <a:t>Converse not clearly true</a:t>
            </a:r>
            <a:r>
              <a:rPr lang="en-US" b="1" dirty="0" smtClean="0">
                <a:solidFill>
                  <a:srgbClr val="FF0000"/>
                </a:solidFill>
              </a:rPr>
              <a:t>?</a:t>
            </a:r>
          </a:p>
          <a:p>
            <a:pPr defTabSz="457200"/>
            <a:endParaRPr lang="en-US" b="1" dirty="0">
              <a:solidFill>
                <a:srgbClr val="FF0000"/>
              </a:solidFill>
            </a:endParaRPr>
          </a:p>
          <a:p>
            <a:pPr defTabSz="457200"/>
            <a:r>
              <a:rPr lang="en-US" b="1" dirty="0" smtClean="0">
                <a:solidFill>
                  <a:srgbClr val="FF0000"/>
                </a:solidFill>
              </a:rPr>
              <a:t>Note 7 ZB (7. 10</a:t>
            </a:r>
            <a:r>
              <a:rPr lang="en-US" b="1" baseline="30000" dirty="0" smtClean="0">
                <a:solidFill>
                  <a:srgbClr val="FF0000"/>
                </a:solidFill>
              </a:rPr>
              <a:t>21</a:t>
            </a:r>
            <a:r>
              <a:rPr lang="en-US" b="1" dirty="0" smtClean="0">
                <a:solidFill>
                  <a:srgbClr val="FF0000"/>
                </a:solidFill>
              </a:rPr>
              <a:t>) is about a </a:t>
            </a:r>
            <a:br>
              <a:rPr lang="en-US" b="1" dirty="0" smtClean="0">
                <a:solidFill>
                  <a:srgbClr val="FF0000"/>
                </a:solidFill>
              </a:rPr>
            </a:br>
            <a:r>
              <a:rPr lang="en-US" b="1" dirty="0" smtClean="0">
                <a:solidFill>
                  <a:srgbClr val="FF0000"/>
                </a:solidFill>
              </a:rPr>
              <a:t>terabyte (10</a:t>
            </a:r>
            <a:r>
              <a:rPr lang="en-US" b="1" baseline="30000" dirty="0" smtClean="0">
                <a:solidFill>
                  <a:srgbClr val="FF0000"/>
                </a:solidFill>
              </a:rPr>
              <a:t>12</a:t>
            </a:r>
            <a:r>
              <a:rPr lang="en-US" b="1" dirty="0" smtClean="0">
                <a:solidFill>
                  <a:srgbClr val="FF0000"/>
                </a:solidFill>
              </a:rPr>
              <a:t>) for each person in world</a:t>
            </a:r>
            <a:endParaRPr lang="en-US" b="1" dirty="0">
              <a:solidFill>
                <a:srgbClr val="FF0000"/>
              </a:solidFill>
            </a:endParaRPr>
          </a:p>
        </p:txBody>
      </p:sp>
    </p:spTree>
    <p:custDataLst>
      <p:custData r:id="rId1"/>
    </p:custDataLst>
    <p:extLst>
      <p:ext uri="{BB962C8B-B14F-4D97-AF65-F5344CB8AC3E}">
        <p14:creationId xmlns:p14="http://schemas.microsoft.com/office/powerpoint/2010/main" val="867447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41074" y="83720"/>
            <a:ext cx="3120013" cy="760342"/>
          </a:xfrm>
        </p:spPr>
        <p:txBody>
          <a:bodyPr>
            <a:normAutofit fontScale="90000"/>
          </a:bodyPr>
          <a:lstStyle/>
          <a:p>
            <a:r>
              <a:rPr lang="en-US" dirty="0" err="1" smtClean="0"/>
              <a:t>IOTCloud</a:t>
            </a:r>
            <a:endParaRPr lang="en-US" dirty="0"/>
          </a:p>
        </p:txBody>
      </p:sp>
      <p:sp>
        <p:nvSpPr>
          <p:cNvPr id="4" name="Content Placeholder 3"/>
          <p:cNvSpPr>
            <a:spLocks noGrp="1"/>
          </p:cNvSpPr>
          <p:nvPr>
            <p:ph idx="1"/>
          </p:nvPr>
        </p:nvSpPr>
        <p:spPr>
          <a:xfrm>
            <a:off x="5062194" y="723481"/>
            <a:ext cx="4081806" cy="6134519"/>
          </a:xfrm>
        </p:spPr>
        <p:txBody>
          <a:bodyPr>
            <a:normAutofit/>
          </a:bodyPr>
          <a:lstStyle/>
          <a:p>
            <a:r>
              <a:rPr lang="en-US" sz="2000" b="1" dirty="0" smtClean="0"/>
              <a:t>Device </a:t>
            </a:r>
            <a:r>
              <a:rPr lang="en-US" sz="2000" b="1" dirty="0" smtClean="0">
                <a:sym typeface="Wingdings" panose="05000000000000000000" pitchFamily="2" charset="2"/>
              </a:rPr>
              <a:t> </a:t>
            </a:r>
            <a:r>
              <a:rPr lang="en-US" sz="2000" b="1" dirty="0" err="1" smtClean="0">
                <a:sym typeface="Wingdings" panose="05000000000000000000" pitchFamily="2" charset="2"/>
              </a:rPr>
              <a:t>Pub-SubStorm</a:t>
            </a:r>
            <a:r>
              <a:rPr lang="en-US" sz="2000" b="1" dirty="0" smtClean="0">
                <a:sym typeface="Wingdings" panose="05000000000000000000" pitchFamily="2" charset="2"/>
              </a:rPr>
              <a:t>  </a:t>
            </a:r>
            <a:r>
              <a:rPr lang="en-US" sz="2000" b="1" dirty="0" err="1" smtClean="0">
                <a:sym typeface="Wingdings" panose="05000000000000000000" pitchFamily="2" charset="2"/>
              </a:rPr>
              <a:t>Datastore</a:t>
            </a:r>
            <a:r>
              <a:rPr lang="en-US" sz="2000" b="1" dirty="0" smtClean="0">
                <a:sym typeface="Wingdings" panose="05000000000000000000" pitchFamily="2" charset="2"/>
              </a:rPr>
              <a:t>  Data Analysis</a:t>
            </a:r>
          </a:p>
          <a:p>
            <a:r>
              <a:rPr lang="en-US" sz="2000" b="1" dirty="0" smtClean="0"/>
              <a:t>Apache Storm </a:t>
            </a:r>
            <a:r>
              <a:rPr lang="en-US" sz="2000" dirty="0"/>
              <a:t>provides scalable distributed system for processing </a:t>
            </a:r>
            <a:r>
              <a:rPr lang="en-US" sz="2000" dirty="0" smtClean="0"/>
              <a:t>data </a:t>
            </a:r>
            <a:r>
              <a:rPr lang="en-US" sz="2000" dirty="0"/>
              <a:t>streams coming from </a:t>
            </a:r>
            <a:r>
              <a:rPr lang="en-US" sz="2000" dirty="0" smtClean="0"/>
              <a:t>devices </a:t>
            </a:r>
            <a:r>
              <a:rPr lang="en-US" sz="2000" dirty="0"/>
              <a:t>in real time. </a:t>
            </a:r>
            <a:endParaRPr lang="en-US" sz="2000" dirty="0" smtClean="0"/>
          </a:p>
          <a:p>
            <a:r>
              <a:rPr lang="en-US" sz="2000" dirty="0" smtClean="0"/>
              <a:t>For </a:t>
            </a:r>
            <a:r>
              <a:rPr lang="en-US" sz="2000" dirty="0"/>
              <a:t>example Storm layer can decide to store the data in cloud storage for further analysis or to send control data back to the </a:t>
            </a:r>
            <a:r>
              <a:rPr lang="en-US" sz="2000" dirty="0" smtClean="0"/>
              <a:t>devices</a:t>
            </a:r>
          </a:p>
          <a:p>
            <a:r>
              <a:rPr lang="en-US" sz="2000" dirty="0" smtClean="0"/>
              <a:t>Evaluating Pub-Sub Systems </a:t>
            </a:r>
            <a:r>
              <a:rPr lang="en-US" sz="2000" dirty="0" err="1" smtClean="0"/>
              <a:t>ActiveMQ</a:t>
            </a:r>
            <a:r>
              <a:rPr lang="en-US" sz="2000" dirty="0" smtClean="0"/>
              <a:t>, </a:t>
            </a:r>
            <a:r>
              <a:rPr lang="en-US" sz="2000" dirty="0" err="1" smtClean="0"/>
              <a:t>RabbitMQ</a:t>
            </a:r>
            <a:r>
              <a:rPr lang="en-US" sz="2000" dirty="0" smtClean="0"/>
              <a:t>, Kafka, Kestrel</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10"/>
            <a:ext cx="5426110" cy="6858000"/>
          </a:xfrm>
          <a:prstGeom prst="rect">
            <a:avLst/>
          </a:prstGeom>
        </p:spPr>
      </p:pic>
      <p:pic>
        <p:nvPicPr>
          <p:cNvPr id="7" name="Shape 129"/>
          <p:cNvPicPr preferRelativeResize="0"/>
          <p:nvPr/>
        </p:nvPicPr>
        <p:blipFill>
          <a:blip r:embed="rId3">
            <a:alphaModFix/>
          </a:blip>
          <a:stretch>
            <a:fillRect/>
          </a:stretch>
        </p:blipFill>
        <p:spPr>
          <a:xfrm>
            <a:off x="6332884" y="5056703"/>
            <a:ext cx="2811116" cy="1801297"/>
          </a:xfrm>
          <a:prstGeom prst="rect">
            <a:avLst/>
          </a:prstGeom>
          <a:noFill/>
          <a:ln>
            <a:noFill/>
          </a:ln>
        </p:spPr>
      </p:pic>
      <p:sp>
        <p:nvSpPr>
          <p:cNvPr id="2" name="TextBox 1"/>
          <p:cNvSpPr txBox="1"/>
          <p:nvPr/>
        </p:nvSpPr>
        <p:spPr>
          <a:xfrm>
            <a:off x="4081806" y="6259398"/>
            <a:ext cx="2095574" cy="369332"/>
          </a:xfrm>
          <a:prstGeom prst="rect">
            <a:avLst/>
          </a:prstGeom>
          <a:noFill/>
        </p:spPr>
        <p:txBody>
          <a:bodyPr wrap="none" rtlCol="0">
            <a:spAutoFit/>
          </a:bodyPr>
          <a:lstStyle/>
          <a:p>
            <a:r>
              <a:rPr lang="en-US" dirty="0" err="1" smtClean="0"/>
              <a:t>Turtlebot</a:t>
            </a:r>
            <a:r>
              <a:rPr lang="en-US" dirty="0" smtClean="0"/>
              <a:t> and Kinect</a:t>
            </a:r>
            <a:endParaRPr lang="en-US" dirty="0"/>
          </a:p>
        </p:txBody>
      </p:sp>
    </p:spTree>
    <p:extLst>
      <p:ext uri="{BB962C8B-B14F-4D97-AF65-F5344CB8AC3E}">
        <p14:creationId xmlns:p14="http://schemas.microsoft.com/office/powerpoint/2010/main" val="4518277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62"/>
            <a:ext cx="9144000" cy="1143000"/>
          </a:xfrm>
        </p:spPr>
        <p:txBody>
          <a:bodyPr>
            <a:noAutofit/>
          </a:bodyPr>
          <a:lstStyle/>
          <a:p>
            <a:r>
              <a:rPr lang="en-US" sz="3600" b="1" dirty="0" smtClean="0"/>
              <a:t>Storm Performance</a:t>
            </a:r>
            <a:br>
              <a:rPr lang="en-US" sz="3600" b="1" dirty="0" smtClean="0"/>
            </a:br>
            <a:r>
              <a:rPr lang="en-US" sz="3600" b="1" dirty="0" smtClean="0"/>
              <a:t>From Device to Cloud</a:t>
            </a:r>
            <a:endParaRPr lang="en-US" sz="3600" b="1" dirty="0"/>
          </a:p>
        </p:txBody>
      </p:sp>
      <p:sp>
        <p:nvSpPr>
          <p:cNvPr id="3" name="Content Placeholder 2"/>
          <p:cNvSpPr>
            <a:spLocks noGrp="1"/>
          </p:cNvSpPr>
          <p:nvPr>
            <p:ph idx="1"/>
          </p:nvPr>
        </p:nvSpPr>
        <p:spPr>
          <a:xfrm>
            <a:off x="182138" y="1169762"/>
            <a:ext cx="7164594" cy="1668031"/>
          </a:xfrm>
        </p:spPr>
        <p:txBody>
          <a:bodyPr>
            <a:normAutofit fontScale="92500" lnSpcReduction="10000"/>
          </a:bodyPr>
          <a:lstStyle/>
          <a:p>
            <a:r>
              <a:rPr lang="en-US" sz="2800" dirty="0"/>
              <a:t>6 FutureGrid India Medium OpenStack machines </a:t>
            </a:r>
          </a:p>
          <a:p>
            <a:r>
              <a:rPr lang="en-US" sz="2800" dirty="0"/>
              <a:t>1 Broker machine, </a:t>
            </a:r>
            <a:r>
              <a:rPr lang="en-US" sz="2800" dirty="0" err="1" smtClean="0"/>
              <a:t>RabbitMQ</a:t>
            </a:r>
            <a:r>
              <a:rPr lang="en-US" sz="2800" dirty="0" smtClean="0"/>
              <a:t> 1 </a:t>
            </a:r>
            <a:r>
              <a:rPr lang="en-US" sz="2800" dirty="0"/>
              <a:t>machine hosting </a:t>
            </a:r>
            <a:r>
              <a:rPr lang="en-US" sz="2800" dirty="0" err="1"/>
              <a:t>ZooKeeper</a:t>
            </a:r>
            <a:r>
              <a:rPr lang="en-US" sz="2800" dirty="0"/>
              <a:t> and Storm </a:t>
            </a:r>
            <a:r>
              <a:rPr lang="en-US" sz="2800" dirty="0" smtClean="0"/>
              <a:t>– Nimbus (Master for Storm)</a:t>
            </a:r>
            <a:endParaRPr lang="en-US" sz="2800" dirty="0"/>
          </a:p>
        </p:txBody>
      </p:sp>
      <p:sp>
        <p:nvSpPr>
          <p:cNvPr id="9" name="Rectangle 8"/>
          <p:cNvSpPr/>
          <p:nvPr/>
        </p:nvSpPr>
        <p:spPr>
          <a:xfrm>
            <a:off x="5156339" y="2837793"/>
            <a:ext cx="3872046" cy="3046988"/>
          </a:xfrm>
          <a:prstGeom prst="rect">
            <a:avLst/>
          </a:prstGeom>
        </p:spPr>
        <p:txBody>
          <a:bodyPr wrap="square">
            <a:spAutoFit/>
          </a:bodyPr>
          <a:lstStyle/>
          <a:p>
            <a:pPr marL="342900" indent="-342900">
              <a:buFont typeface="Arial" panose="020B0604020202020204" pitchFamily="34" charset="0"/>
              <a:buChar char="•"/>
            </a:pPr>
            <a:r>
              <a:rPr lang="en-US" sz="2400" dirty="0"/>
              <a:t>2 Sensor sites generating data</a:t>
            </a:r>
          </a:p>
          <a:p>
            <a:pPr marL="342900" indent="-342900">
              <a:buFont typeface="Arial" panose="020B0604020202020204" pitchFamily="34" charset="0"/>
              <a:buChar char="•"/>
            </a:pPr>
            <a:r>
              <a:rPr lang="en-US" sz="2400" dirty="0"/>
              <a:t>2 Storm nodes sending back the same data and we measure the unidirectional latency</a:t>
            </a:r>
            <a:br>
              <a:rPr lang="en-US" sz="2400" dirty="0"/>
            </a:br>
            <a:endParaRPr lang="en-US" sz="2400" dirty="0"/>
          </a:p>
          <a:p>
            <a:pPr marL="342900" indent="-342900">
              <a:buFont typeface="Arial" panose="020B0604020202020204" pitchFamily="34" charset="0"/>
              <a:buChar char="•"/>
            </a:pPr>
            <a:r>
              <a:rPr lang="en-US" sz="2400" dirty="0"/>
              <a:t>Using drones and Kinects</a:t>
            </a:r>
          </a:p>
        </p:txBody>
      </p:sp>
      <p:grpSp>
        <p:nvGrpSpPr>
          <p:cNvPr id="11" name="Group 10"/>
          <p:cNvGrpSpPr/>
          <p:nvPr/>
        </p:nvGrpSpPr>
        <p:grpSpPr>
          <a:xfrm>
            <a:off x="0" y="2824412"/>
            <a:ext cx="5156339" cy="4033588"/>
            <a:chOff x="-80018" y="2837793"/>
            <a:chExt cx="5156339" cy="403358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8" y="2837793"/>
              <a:ext cx="5156339" cy="4033588"/>
            </a:xfrm>
            <a:prstGeom prst="rect">
              <a:avLst/>
            </a:prstGeom>
            <a:solidFill>
              <a:schemeClr val="bg1"/>
            </a:solidFill>
          </p:spPr>
        </p:pic>
        <p:sp>
          <p:nvSpPr>
            <p:cNvPr id="10" name="TextBox 9"/>
            <p:cNvSpPr txBox="1"/>
            <p:nvPr/>
          </p:nvSpPr>
          <p:spPr>
            <a:xfrm>
              <a:off x="3216166" y="3384331"/>
              <a:ext cx="1764586" cy="369332"/>
            </a:xfrm>
            <a:prstGeom prst="rect">
              <a:avLst/>
            </a:prstGeom>
            <a:noFill/>
          </p:spPr>
          <p:txBody>
            <a:bodyPr wrap="none" rtlCol="0">
              <a:spAutoFit/>
            </a:bodyPr>
            <a:lstStyle/>
            <a:p>
              <a:r>
                <a:rPr lang="en-US" dirty="0" smtClean="0"/>
                <a:t>System saturates</a:t>
              </a:r>
              <a:endParaRPr lang="en-US" dirty="0"/>
            </a:p>
          </p:txBody>
        </p:sp>
      </p:grpSp>
    </p:spTree>
    <p:extLst>
      <p:ext uri="{BB962C8B-B14F-4D97-AF65-F5344CB8AC3E}">
        <p14:creationId xmlns:p14="http://schemas.microsoft.com/office/powerpoint/2010/main" val="9122746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Facets of the Ogres</a:t>
            </a:r>
            <a:endParaRPr lang="en-US" b="1" dirty="0"/>
          </a:p>
        </p:txBody>
      </p:sp>
    </p:spTree>
    <p:extLst>
      <p:ext uri="{BB962C8B-B14F-4D97-AF65-F5344CB8AC3E}">
        <p14:creationId xmlns:p14="http://schemas.microsoft.com/office/powerpoint/2010/main" val="536966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0101"/>
          </a:xfrm>
        </p:spPr>
        <p:txBody>
          <a:bodyPr>
            <a:normAutofit/>
          </a:bodyPr>
          <a:lstStyle/>
          <a:p>
            <a:r>
              <a:rPr lang="en-US" sz="2800" b="1" dirty="0" smtClean="0">
                <a:solidFill>
                  <a:srgbClr val="0070C0"/>
                </a:solidFill>
              </a:rPr>
              <a:t>Problem Architecture Facet </a:t>
            </a:r>
            <a:r>
              <a:rPr lang="en-US" sz="2800" b="1" dirty="0" smtClean="0"/>
              <a:t>of Ogres (Meta or </a:t>
            </a:r>
            <a:r>
              <a:rPr lang="en-US" sz="2800" b="1" dirty="0" err="1" smtClean="0"/>
              <a:t>MacroPattern</a:t>
            </a:r>
            <a:r>
              <a:rPr lang="en-US" sz="2800" b="1" dirty="0"/>
              <a:t>)</a:t>
            </a:r>
          </a:p>
        </p:txBody>
      </p:sp>
      <p:sp>
        <p:nvSpPr>
          <p:cNvPr id="3" name="Content Placeholder 2"/>
          <p:cNvSpPr>
            <a:spLocks noGrp="1"/>
          </p:cNvSpPr>
          <p:nvPr>
            <p:ph idx="1"/>
          </p:nvPr>
        </p:nvSpPr>
        <p:spPr>
          <a:xfrm>
            <a:off x="0" y="621323"/>
            <a:ext cx="9144000" cy="6242539"/>
          </a:xfrm>
        </p:spPr>
        <p:txBody>
          <a:bodyPr>
            <a:noAutofit/>
          </a:bodyPr>
          <a:lstStyle/>
          <a:p>
            <a:pPr marL="571500" indent="-514350">
              <a:buFont typeface="+mj-lt"/>
              <a:buAutoNum type="romanLcPeriod"/>
            </a:pPr>
            <a:r>
              <a:rPr lang="en-US" sz="2000" b="1" dirty="0" smtClean="0"/>
              <a:t>Pleasingly </a:t>
            </a:r>
            <a:r>
              <a:rPr lang="en-US" sz="2000" b="1" dirty="0"/>
              <a:t>Parallel </a:t>
            </a:r>
            <a:r>
              <a:rPr lang="en-US" sz="2000" dirty="0"/>
              <a:t>– as in </a:t>
            </a:r>
            <a:r>
              <a:rPr lang="en-US" sz="2000" dirty="0" smtClean="0"/>
              <a:t>BLAST, Protein docking, some (bio-)imagery  including </a:t>
            </a:r>
            <a:r>
              <a:rPr lang="en-US" sz="2000" b="1" dirty="0" smtClean="0"/>
              <a:t>Local Analytics or Machine </a:t>
            </a:r>
            <a:r>
              <a:rPr lang="en-US" sz="2000" b="1" dirty="0"/>
              <a:t>Learning </a:t>
            </a:r>
            <a:r>
              <a:rPr lang="en-US" sz="2000" dirty="0"/>
              <a:t>– ML or filtering pleasingly </a:t>
            </a:r>
            <a:r>
              <a:rPr lang="en-US" sz="2000" dirty="0" smtClean="0"/>
              <a:t>parallel, </a:t>
            </a:r>
            <a:r>
              <a:rPr lang="en-US" sz="2000" dirty="0"/>
              <a:t>as in bio-imagery, radar </a:t>
            </a:r>
            <a:r>
              <a:rPr lang="en-US" sz="2000" dirty="0" smtClean="0"/>
              <a:t>images (pleasingly parallel but sophisticated local analytics)</a:t>
            </a:r>
          </a:p>
          <a:p>
            <a:pPr marL="571500" indent="-514350">
              <a:buFont typeface="+mj-lt"/>
              <a:buAutoNum type="romanLcPeriod"/>
            </a:pPr>
            <a:r>
              <a:rPr lang="en-US" sz="2000" b="1" dirty="0" smtClean="0"/>
              <a:t>Classic MapReduce: </a:t>
            </a:r>
            <a:r>
              <a:rPr lang="en-US" sz="2000" dirty="0"/>
              <a:t>Search, Index and Query and Classification algorithms like collaborative filtering (G1 for </a:t>
            </a:r>
            <a:r>
              <a:rPr lang="en-US" sz="2000" dirty="0" err="1"/>
              <a:t>MRStat</a:t>
            </a:r>
            <a:r>
              <a:rPr lang="en-US" sz="2000" dirty="0"/>
              <a:t> in Table 2, G7</a:t>
            </a:r>
            <a:r>
              <a:rPr lang="en-US" sz="2000" dirty="0" smtClean="0"/>
              <a:t>)</a:t>
            </a:r>
          </a:p>
          <a:p>
            <a:pPr marL="571500" indent="-514350">
              <a:buFont typeface="+mj-lt"/>
              <a:buAutoNum type="romanLcPeriod"/>
            </a:pPr>
            <a:r>
              <a:rPr lang="en-US" sz="2000" b="1" dirty="0" smtClean="0"/>
              <a:t>Global Analytics or Machine </a:t>
            </a:r>
            <a:r>
              <a:rPr lang="en-US" sz="2000" b="1" dirty="0"/>
              <a:t>Learning </a:t>
            </a:r>
            <a:r>
              <a:rPr lang="en-US" sz="2000" dirty="0" smtClean="0"/>
              <a:t>requiring iterative programming models (G5,G6). Often from</a:t>
            </a:r>
          </a:p>
          <a:p>
            <a:pPr lvl="1"/>
            <a:r>
              <a:rPr lang="en-US" sz="2000" b="1" dirty="0"/>
              <a:t>Maximum Likelihood</a:t>
            </a:r>
            <a:r>
              <a:rPr lang="en-US" sz="2000" dirty="0"/>
              <a:t> or </a:t>
            </a:r>
            <a:r>
              <a:rPr lang="en-US" sz="2000" b="1" dirty="0">
                <a:sym typeface="Symbol" panose="05050102010706020507" pitchFamily="18" charset="2"/>
              </a:rPr>
              <a:t></a:t>
            </a:r>
            <a:r>
              <a:rPr lang="en-US" sz="2000" b="1" baseline="30000" dirty="0">
                <a:sym typeface="Symbol" panose="05050102010706020507" pitchFamily="18" charset="2"/>
              </a:rPr>
              <a:t>2</a:t>
            </a:r>
            <a:r>
              <a:rPr lang="en-US" sz="2000" b="1" dirty="0">
                <a:sym typeface="Symbol" panose="05050102010706020507" pitchFamily="18" charset="2"/>
              </a:rPr>
              <a:t> </a:t>
            </a:r>
            <a:r>
              <a:rPr lang="en-US" sz="2000" dirty="0">
                <a:sym typeface="Symbol" panose="05050102010706020507" pitchFamily="18" charset="2"/>
              </a:rPr>
              <a:t>minimizations</a:t>
            </a:r>
          </a:p>
          <a:p>
            <a:pPr lvl="1"/>
            <a:r>
              <a:rPr lang="en-US" sz="2000" b="1" dirty="0"/>
              <a:t>Expectation Maximization </a:t>
            </a:r>
            <a:r>
              <a:rPr lang="en-US" sz="2000" dirty="0"/>
              <a:t>(often Steepest descent) </a:t>
            </a:r>
            <a:endParaRPr lang="en-US" sz="1200" dirty="0" smtClean="0"/>
          </a:p>
          <a:p>
            <a:pPr marL="571500" indent="-514350">
              <a:buFont typeface="+mj-lt"/>
              <a:buAutoNum type="romanLcPeriod"/>
            </a:pPr>
            <a:r>
              <a:rPr lang="en-US" sz="2000" b="1" dirty="0" smtClean="0"/>
              <a:t>Problem set up as a graph </a:t>
            </a:r>
            <a:r>
              <a:rPr lang="en-US" sz="2000" dirty="0" smtClean="0"/>
              <a:t>(G3) as opposed to vector, grid</a:t>
            </a:r>
          </a:p>
          <a:p>
            <a:pPr marL="571500" indent="-514350">
              <a:buFont typeface="+mj-lt"/>
              <a:buAutoNum type="romanLcPeriod"/>
            </a:pPr>
            <a:r>
              <a:rPr lang="en-US" sz="2000" b="1" dirty="0" smtClean="0"/>
              <a:t>SPMD: </a:t>
            </a:r>
            <a:r>
              <a:rPr lang="en-US" sz="2000" dirty="0" smtClean="0"/>
              <a:t>Single Program Multiple Data</a:t>
            </a:r>
          </a:p>
          <a:p>
            <a:pPr marL="571500" indent="-514350">
              <a:buFont typeface="+mj-lt"/>
              <a:buAutoNum type="romanLcPeriod"/>
            </a:pPr>
            <a:r>
              <a:rPr lang="en-US" sz="2000" b="1" dirty="0" smtClean="0"/>
              <a:t>BSP or Bulk Synchronous Processing: </a:t>
            </a:r>
            <a:r>
              <a:rPr lang="en-US" sz="2000" dirty="0" smtClean="0"/>
              <a:t>well-defined compute-communication phases</a:t>
            </a:r>
          </a:p>
          <a:p>
            <a:pPr marL="571500" indent="-514350">
              <a:buFont typeface="+mj-lt"/>
              <a:buAutoNum type="romanLcPeriod"/>
            </a:pPr>
            <a:r>
              <a:rPr lang="en-US" sz="2000" b="1" dirty="0" smtClean="0"/>
              <a:t>Fusion</a:t>
            </a:r>
            <a:r>
              <a:rPr lang="en-US" sz="2000" b="1" dirty="0"/>
              <a:t>: </a:t>
            </a:r>
            <a:r>
              <a:rPr lang="en-US" sz="2000" dirty="0"/>
              <a:t>Knowledge discovery often involves fusion of multiple </a:t>
            </a:r>
            <a:r>
              <a:rPr lang="en-US" sz="2000" dirty="0" smtClean="0"/>
              <a:t>methods</a:t>
            </a:r>
            <a:r>
              <a:rPr lang="en-US" sz="2000" dirty="0"/>
              <a:t>. </a:t>
            </a:r>
            <a:endParaRPr lang="en-US" sz="2000" dirty="0" smtClean="0"/>
          </a:p>
          <a:p>
            <a:pPr marL="571500" indent="-514350">
              <a:buFont typeface="+mj-lt"/>
              <a:buAutoNum type="romanLcPeriod"/>
            </a:pPr>
            <a:r>
              <a:rPr lang="en-US" sz="2000" b="1" dirty="0" smtClean="0"/>
              <a:t>Workflow: </a:t>
            </a:r>
            <a:r>
              <a:rPr lang="en-US" sz="2000" dirty="0"/>
              <a:t>All applications often involve orchestration (workflow) of multiple </a:t>
            </a:r>
            <a:r>
              <a:rPr lang="en-US" sz="2000" dirty="0" smtClean="0"/>
              <a:t>components</a:t>
            </a:r>
          </a:p>
          <a:p>
            <a:pPr marL="571500" indent="-514350">
              <a:buFont typeface="+mj-lt"/>
              <a:buAutoNum type="romanLcPeriod"/>
            </a:pPr>
            <a:r>
              <a:rPr lang="en-US" sz="2000" b="1" dirty="0"/>
              <a:t>Use </a:t>
            </a:r>
            <a:r>
              <a:rPr lang="en-US" sz="2000" b="1" dirty="0" smtClean="0"/>
              <a:t>Agents: </a:t>
            </a:r>
            <a:r>
              <a:rPr lang="en-US" sz="2000" dirty="0" smtClean="0"/>
              <a:t>as </a:t>
            </a:r>
            <a:r>
              <a:rPr lang="en-US" sz="2000" dirty="0"/>
              <a:t>in epidemiology (swarm approaches</a:t>
            </a:r>
            <a:r>
              <a:rPr lang="en-US" sz="2000" dirty="0" smtClean="0"/>
              <a:t>)</a:t>
            </a:r>
          </a:p>
          <a:p>
            <a:pPr marL="0" indent="0">
              <a:buNone/>
            </a:pPr>
            <a:r>
              <a:rPr lang="en-US" sz="2000" b="1" dirty="0" smtClean="0"/>
              <a:t>Note </a:t>
            </a:r>
            <a:r>
              <a:rPr lang="en-US" sz="2000" b="1" dirty="0"/>
              <a:t>problem and machine architectures are related</a:t>
            </a:r>
          </a:p>
          <a:p>
            <a:pPr marL="57150" indent="0">
              <a:buNone/>
            </a:pPr>
            <a:endParaRPr lang="en-US" sz="2000" dirty="0"/>
          </a:p>
        </p:txBody>
      </p:sp>
    </p:spTree>
    <p:extLst>
      <p:ext uri="{BB962C8B-B14F-4D97-AF65-F5344CB8AC3E}">
        <p14:creationId xmlns:p14="http://schemas.microsoft.com/office/powerpoint/2010/main" val="29318982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113"/>
            <a:ext cx="9144000" cy="590529"/>
          </a:xfrm>
        </p:spPr>
        <p:txBody>
          <a:bodyPr>
            <a:noAutofit/>
          </a:bodyPr>
          <a:lstStyle/>
          <a:p>
            <a:r>
              <a:rPr lang="en-US" sz="3200" b="1" dirty="0" smtClean="0">
                <a:solidFill>
                  <a:srgbClr val="0070C0"/>
                </a:solidFill>
              </a:rPr>
              <a:t>One Facet </a:t>
            </a:r>
            <a:r>
              <a:rPr lang="en-US" sz="3200" b="1" dirty="0" smtClean="0"/>
              <a:t>of Ogres has </a:t>
            </a:r>
            <a:r>
              <a:rPr lang="en-US" sz="3200" b="1" dirty="0" smtClean="0">
                <a:solidFill>
                  <a:srgbClr val="0070C0"/>
                </a:solidFill>
              </a:rPr>
              <a:t>Computational Features</a:t>
            </a:r>
            <a:endParaRPr lang="en-US" sz="3200" b="1" dirty="0">
              <a:solidFill>
                <a:srgbClr val="0070C0"/>
              </a:solidFill>
            </a:endParaRPr>
          </a:p>
        </p:txBody>
      </p:sp>
      <p:sp>
        <p:nvSpPr>
          <p:cNvPr id="3" name="Content Placeholder 2"/>
          <p:cNvSpPr>
            <a:spLocks noGrp="1"/>
          </p:cNvSpPr>
          <p:nvPr>
            <p:ph idx="1"/>
          </p:nvPr>
        </p:nvSpPr>
        <p:spPr>
          <a:xfrm>
            <a:off x="0" y="493288"/>
            <a:ext cx="9144000" cy="6136112"/>
          </a:xfrm>
        </p:spPr>
        <p:txBody>
          <a:bodyPr>
            <a:noAutofit/>
          </a:bodyPr>
          <a:lstStyle/>
          <a:p>
            <a:pPr marL="514350" indent="-514350">
              <a:buFont typeface="+mj-lt"/>
              <a:buAutoNum type="alphaLcParenR"/>
            </a:pPr>
            <a:r>
              <a:rPr lang="en-US" sz="2400" dirty="0" smtClean="0"/>
              <a:t>Flops </a:t>
            </a:r>
            <a:r>
              <a:rPr lang="en-US" sz="2400" dirty="0"/>
              <a:t>per </a:t>
            </a:r>
            <a:r>
              <a:rPr lang="en-US" sz="2400" dirty="0" smtClean="0"/>
              <a:t>byte; </a:t>
            </a:r>
          </a:p>
          <a:p>
            <a:pPr marL="514350" indent="-514350">
              <a:buFont typeface="+mj-lt"/>
              <a:buAutoNum type="alphaLcParenR"/>
            </a:pPr>
            <a:r>
              <a:rPr lang="en-US" sz="2400" dirty="0" smtClean="0"/>
              <a:t>Communication </a:t>
            </a:r>
            <a:r>
              <a:rPr lang="en-US" sz="2400" dirty="0"/>
              <a:t>Interconnect </a:t>
            </a:r>
            <a:r>
              <a:rPr lang="en-US" sz="2400" dirty="0" smtClean="0"/>
              <a:t>requirements; </a:t>
            </a:r>
          </a:p>
          <a:p>
            <a:pPr marL="514350" indent="-514350">
              <a:buFont typeface="+mj-lt"/>
              <a:buAutoNum type="alphaLcParenR"/>
            </a:pPr>
            <a:r>
              <a:rPr lang="en-US" sz="2400" dirty="0" smtClean="0"/>
              <a:t>Is application (graph) </a:t>
            </a:r>
            <a:r>
              <a:rPr lang="en-US" sz="2400" b="1" dirty="0" smtClean="0"/>
              <a:t>constant </a:t>
            </a:r>
            <a:r>
              <a:rPr lang="en-US" sz="2400" dirty="0" smtClean="0"/>
              <a:t>or </a:t>
            </a:r>
            <a:r>
              <a:rPr lang="en-US" sz="2400" b="1" dirty="0" smtClean="0"/>
              <a:t>dynamic?</a:t>
            </a:r>
          </a:p>
          <a:p>
            <a:pPr marL="514350" indent="-514350">
              <a:buFont typeface="+mj-lt"/>
              <a:buAutoNum type="alphaLcParenR"/>
            </a:pPr>
            <a:r>
              <a:rPr lang="en-US" sz="2400" dirty="0" smtClean="0"/>
              <a:t>Most applications consist of a set of interconnected entities; is this </a:t>
            </a:r>
            <a:r>
              <a:rPr lang="en-US" sz="2400" b="1" dirty="0" smtClean="0"/>
              <a:t>regular </a:t>
            </a:r>
            <a:r>
              <a:rPr lang="en-US" sz="2400" dirty="0" smtClean="0"/>
              <a:t>as a set of pixels or is it a complicated </a:t>
            </a:r>
            <a:r>
              <a:rPr lang="en-US" sz="2400" b="1" dirty="0" smtClean="0"/>
              <a:t>irregular graph?</a:t>
            </a:r>
          </a:p>
          <a:p>
            <a:pPr marL="514350" indent="-514350">
              <a:buFont typeface="+mj-lt"/>
              <a:buAutoNum type="alphaLcParenR"/>
            </a:pPr>
            <a:r>
              <a:rPr lang="en-US" sz="2400" dirty="0" smtClean="0"/>
              <a:t>Is communication </a:t>
            </a:r>
            <a:r>
              <a:rPr lang="en-US" sz="2400" b="1" dirty="0" smtClean="0"/>
              <a:t>BSP</a:t>
            </a:r>
            <a:r>
              <a:rPr lang="en-US" sz="2400" dirty="0" smtClean="0"/>
              <a:t>, </a:t>
            </a:r>
            <a:r>
              <a:rPr lang="en-US" sz="2400" b="1" dirty="0" smtClean="0"/>
              <a:t>Asynchronous, Pub-Sub, Collective, Point to Point? </a:t>
            </a:r>
          </a:p>
          <a:p>
            <a:pPr marL="514350" indent="-514350">
              <a:buFont typeface="+mj-lt"/>
              <a:buAutoNum type="alphaLcParenR"/>
            </a:pPr>
            <a:r>
              <a:rPr lang="en-US" sz="2400" dirty="0" smtClean="0"/>
              <a:t>Are algorithms </a:t>
            </a:r>
            <a:r>
              <a:rPr lang="en-US" sz="2400" b="1" dirty="0" smtClean="0"/>
              <a:t>Iterative </a:t>
            </a:r>
            <a:r>
              <a:rPr lang="en-US" sz="2400" dirty="0" smtClean="0"/>
              <a:t>or</a:t>
            </a:r>
            <a:r>
              <a:rPr lang="en-US" sz="2400" b="1" dirty="0" smtClean="0"/>
              <a:t> not?</a:t>
            </a:r>
          </a:p>
          <a:p>
            <a:pPr marL="514350" indent="-514350">
              <a:buFont typeface="+mj-lt"/>
              <a:buAutoNum type="alphaLcParenR"/>
            </a:pPr>
            <a:r>
              <a:rPr lang="en-US" sz="2400" dirty="0" smtClean="0"/>
              <a:t>Are algorithms governed by </a:t>
            </a:r>
            <a:r>
              <a:rPr lang="en-US" sz="2400" b="1" dirty="0" smtClean="0"/>
              <a:t>dataflow</a:t>
            </a:r>
          </a:p>
          <a:p>
            <a:pPr marL="514350" indent="-514350">
              <a:buFont typeface="+mj-lt"/>
              <a:buAutoNum type="alphaLcParenR"/>
            </a:pPr>
            <a:r>
              <a:rPr lang="en-US" sz="2400" b="1" dirty="0" smtClean="0"/>
              <a:t>Data Abstraction: </a:t>
            </a:r>
            <a:r>
              <a:rPr lang="en-US" sz="2400" dirty="0" smtClean="0"/>
              <a:t>key-value, pixel, graph, vector</a:t>
            </a:r>
          </a:p>
          <a:p>
            <a:pPr marL="914400" lvl="1" indent="-514350">
              <a:buFont typeface="Wingdings" panose="05000000000000000000" pitchFamily="2" charset="2"/>
              <a:buChar char="§"/>
            </a:pPr>
            <a:r>
              <a:rPr lang="en-US" sz="2000" dirty="0"/>
              <a:t>Are data points in </a:t>
            </a:r>
            <a:r>
              <a:rPr lang="en-US" sz="2000" b="1" dirty="0"/>
              <a:t>metric or non-metric spaces? </a:t>
            </a:r>
            <a:endParaRPr lang="en-US" sz="2000" b="1" dirty="0" smtClean="0"/>
          </a:p>
          <a:p>
            <a:pPr marL="914400" lvl="1" indent="-514350">
              <a:buFont typeface="Wingdings" panose="05000000000000000000" pitchFamily="2" charset="2"/>
              <a:buChar char="§"/>
            </a:pPr>
            <a:r>
              <a:rPr lang="en-US" sz="2000" dirty="0"/>
              <a:t>Is algorithm O(N</a:t>
            </a:r>
            <a:r>
              <a:rPr lang="en-US" sz="2000" baseline="30000" dirty="0"/>
              <a:t>2</a:t>
            </a:r>
            <a:r>
              <a:rPr lang="en-US" sz="2000" dirty="0"/>
              <a:t>) or O(N) (up to logs) for N points per iteration (G2)</a:t>
            </a:r>
            <a:endParaRPr lang="en-US" sz="2000" dirty="0" smtClean="0"/>
          </a:p>
          <a:p>
            <a:pPr marL="514350" indent="-514350">
              <a:buFont typeface="+mj-lt"/>
              <a:buAutoNum type="alphaLcParenR"/>
            </a:pPr>
            <a:r>
              <a:rPr lang="en-US" sz="2400" b="1" dirty="0" smtClean="0"/>
              <a:t>Core libraries needed: </a:t>
            </a:r>
            <a:r>
              <a:rPr lang="en-US" sz="2400" dirty="0" smtClean="0"/>
              <a:t>matrix-matrix/vector algebra, conjugate gradient, reduction, broadcast</a:t>
            </a:r>
          </a:p>
          <a:p>
            <a:endParaRPr lang="en-US" sz="2400" dirty="0"/>
          </a:p>
          <a:p>
            <a:endParaRPr lang="en-US" sz="2400" dirty="0"/>
          </a:p>
        </p:txBody>
      </p:sp>
    </p:spTree>
    <p:extLst>
      <p:ext uri="{BB962C8B-B14F-4D97-AF65-F5344CB8AC3E}">
        <p14:creationId xmlns:p14="http://schemas.microsoft.com/office/powerpoint/2010/main" val="10875150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0101"/>
          </a:xfrm>
        </p:spPr>
        <p:txBody>
          <a:bodyPr>
            <a:normAutofit/>
          </a:bodyPr>
          <a:lstStyle/>
          <a:p>
            <a:r>
              <a:rPr lang="en-US" sz="3600" b="1" dirty="0" smtClean="0">
                <a:solidFill>
                  <a:srgbClr val="0070C0"/>
                </a:solidFill>
              </a:rPr>
              <a:t>Data Source and Style Facet </a:t>
            </a:r>
            <a:r>
              <a:rPr lang="en-US" sz="3600" b="1" dirty="0" smtClean="0"/>
              <a:t>of Ogres I </a:t>
            </a:r>
            <a:endParaRPr lang="en-US" sz="3600" b="1" dirty="0"/>
          </a:p>
        </p:txBody>
      </p:sp>
      <p:sp>
        <p:nvSpPr>
          <p:cNvPr id="3" name="Content Placeholder 2"/>
          <p:cNvSpPr>
            <a:spLocks noGrp="1"/>
          </p:cNvSpPr>
          <p:nvPr>
            <p:ph idx="1"/>
          </p:nvPr>
        </p:nvSpPr>
        <p:spPr>
          <a:xfrm>
            <a:off x="0" y="615461"/>
            <a:ext cx="9144000" cy="6242539"/>
          </a:xfrm>
        </p:spPr>
        <p:txBody>
          <a:bodyPr>
            <a:noAutofit/>
          </a:bodyPr>
          <a:lstStyle/>
          <a:p>
            <a:pPr>
              <a:spcBef>
                <a:spcPts val="200"/>
              </a:spcBef>
            </a:pPr>
            <a:r>
              <a:rPr lang="en-US" sz="2400" dirty="0" smtClean="0"/>
              <a:t>(</a:t>
            </a:r>
            <a:r>
              <a:rPr lang="en-US" sz="2400" dirty="0" err="1" smtClean="0"/>
              <a:t>i</a:t>
            </a:r>
            <a:r>
              <a:rPr lang="en-US" sz="2400" dirty="0"/>
              <a:t>) </a:t>
            </a:r>
            <a:r>
              <a:rPr lang="en-US" sz="2400" b="1" dirty="0"/>
              <a:t>SQL or NoSQL: </a:t>
            </a:r>
            <a:r>
              <a:rPr lang="en-US" sz="2400" dirty="0"/>
              <a:t>NoSQL includes Document, Column, Key-value, Graph, Triple </a:t>
            </a:r>
            <a:r>
              <a:rPr lang="en-US" sz="2400" dirty="0" smtClean="0"/>
              <a:t>store</a:t>
            </a:r>
          </a:p>
          <a:p>
            <a:pPr>
              <a:spcBef>
                <a:spcPts val="200"/>
              </a:spcBef>
            </a:pPr>
            <a:r>
              <a:rPr lang="en-US" sz="2400" dirty="0" smtClean="0"/>
              <a:t>(ii) Other </a:t>
            </a:r>
            <a:r>
              <a:rPr lang="en-US" sz="2400" b="1" dirty="0" smtClean="0"/>
              <a:t>Enterprise data systems: </a:t>
            </a:r>
            <a:r>
              <a:rPr lang="en-US" sz="2400" dirty="0" smtClean="0"/>
              <a:t>10 examples from </a:t>
            </a:r>
            <a:r>
              <a:rPr lang="en-US" sz="2400" dirty="0"/>
              <a:t>NIST integrate </a:t>
            </a:r>
            <a:r>
              <a:rPr lang="en-US" sz="2400" dirty="0" smtClean="0"/>
              <a:t>SQL/NoSQL</a:t>
            </a:r>
          </a:p>
          <a:p>
            <a:pPr>
              <a:spcBef>
                <a:spcPts val="200"/>
              </a:spcBef>
            </a:pPr>
            <a:r>
              <a:rPr lang="en-US" sz="2400" dirty="0" smtClean="0"/>
              <a:t>(iii) </a:t>
            </a:r>
            <a:r>
              <a:rPr lang="en-US" sz="2400" b="1" dirty="0" smtClean="0"/>
              <a:t>Set </a:t>
            </a:r>
            <a:r>
              <a:rPr lang="en-US" sz="2400" b="1" dirty="0"/>
              <a:t>of </a:t>
            </a:r>
            <a:r>
              <a:rPr lang="en-US" sz="2400" b="1" dirty="0" smtClean="0"/>
              <a:t>Files: </a:t>
            </a:r>
            <a:r>
              <a:rPr lang="en-US" sz="2400" dirty="0" smtClean="0"/>
              <a:t>as </a:t>
            </a:r>
            <a:r>
              <a:rPr lang="en-US" sz="2400" dirty="0"/>
              <a:t>managed in </a:t>
            </a:r>
            <a:r>
              <a:rPr lang="en-US" sz="2400" dirty="0" err="1"/>
              <a:t>iRODS</a:t>
            </a:r>
            <a:r>
              <a:rPr lang="en-US" sz="2400" dirty="0"/>
              <a:t> and extremely common in scientific </a:t>
            </a:r>
            <a:r>
              <a:rPr lang="en-US" sz="2400" dirty="0" smtClean="0"/>
              <a:t>research</a:t>
            </a:r>
          </a:p>
          <a:p>
            <a:pPr>
              <a:spcBef>
                <a:spcPts val="200"/>
              </a:spcBef>
            </a:pPr>
            <a:r>
              <a:rPr lang="en-US" sz="2400" dirty="0" smtClean="0"/>
              <a:t>(iv) </a:t>
            </a:r>
            <a:r>
              <a:rPr lang="en-US" sz="2400" b="1" dirty="0"/>
              <a:t>File, Object, Block and Data-parallel </a:t>
            </a:r>
            <a:r>
              <a:rPr lang="en-US" sz="2400" dirty="0"/>
              <a:t>(HDFS) raw storage: Separated from computing?</a:t>
            </a:r>
            <a:endParaRPr lang="en-US" sz="2400" dirty="0" smtClean="0"/>
          </a:p>
          <a:p>
            <a:pPr>
              <a:spcBef>
                <a:spcPts val="200"/>
              </a:spcBef>
            </a:pPr>
            <a:r>
              <a:rPr lang="en-US" sz="2400" dirty="0" smtClean="0"/>
              <a:t>(v</a:t>
            </a:r>
            <a:r>
              <a:rPr lang="en-US" sz="2400" dirty="0"/>
              <a:t>) </a:t>
            </a:r>
            <a:r>
              <a:rPr lang="en-US" sz="2400" b="1" dirty="0"/>
              <a:t>Internet of </a:t>
            </a:r>
            <a:r>
              <a:rPr lang="en-US" sz="2400" b="1" dirty="0" smtClean="0"/>
              <a:t>Things: </a:t>
            </a:r>
            <a:r>
              <a:rPr lang="en-US" sz="2400" dirty="0" smtClean="0"/>
              <a:t>24 to 50 Billion devices on Internet by 2020</a:t>
            </a:r>
          </a:p>
          <a:p>
            <a:pPr>
              <a:spcBef>
                <a:spcPts val="200"/>
              </a:spcBef>
            </a:pPr>
            <a:r>
              <a:rPr lang="en-US" sz="2400" dirty="0" smtClean="0"/>
              <a:t>(vi) </a:t>
            </a:r>
            <a:r>
              <a:rPr lang="en-US" sz="2400" b="1" dirty="0" smtClean="0"/>
              <a:t>Streaming</a:t>
            </a:r>
            <a:r>
              <a:rPr lang="en-US" sz="2400" b="1" dirty="0"/>
              <a:t>: </a:t>
            </a:r>
            <a:r>
              <a:rPr lang="en-US" sz="2400" dirty="0"/>
              <a:t>Incremental update of datasets with new algorithms to achieve real-time response (G7)</a:t>
            </a:r>
          </a:p>
          <a:p>
            <a:pPr>
              <a:spcBef>
                <a:spcPts val="200"/>
              </a:spcBef>
            </a:pPr>
            <a:r>
              <a:rPr lang="en-US" sz="2400" dirty="0" smtClean="0"/>
              <a:t>(vii) </a:t>
            </a:r>
            <a:r>
              <a:rPr lang="en-US" sz="2400" b="1" dirty="0"/>
              <a:t>HPC </a:t>
            </a:r>
            <a:r>
              <a:rPr lang="en-US" sz="2400" b="1" dirty="0" smtClean="0"/>
              <a:t>simulations: </a:t>
            </a:r>
            <a:r>
              <a:rPr lang="en-US" sz="2400" dirty="0"/>
              <a:t>generate major (visualization) output that often needs to </a:t>
            </a:r>
            <a:r>
              <a:rPr lang="en-US" sz="2400" dirty="0" smtClean="0"/>
              <a:t>be mined </a:t>
            </a:r>
          </a:p>
          <a:p>
            <a:pPr>
              <a:spcBef>
                <a:spcPts val="200"/>
              </a:spcBef>
            </a:pPr>
            <a:r>
              <a:rPr lang="en-US" sz="2400" dirty="0" smtClean="0"/>
              <a:t>(viii) Involve </a:t>
            </a:r>
            <a:r>
              <a:rPr lang="en-US" sz="2400" b="1" dirty="0" smtClean="0"/>
              <a:t>GIS:</a:t>
            </a:r>
            <a:r>
              <a:rPr lang="en-US" sz="2400" dirty="0" smtClean="0"/>
              <a:t> Geographical </a:t>
            </a:r>
            <a:r>
              <a:rPr lang="en-US" sz="2400" dirty="0"/>
              <a:t>Information </a:t>
            </a:r>
            <a:r>
              <a:rPr lang="en-US" sz="2400" dirty="0" smtClean="0"/>
              <a:t>Systems </a:t>
            </a:r>
            <a:r>
              <a:rPr lang="en-US" sz="2400" dirty="0"/>
              <a:t>provide attractive access to geospatial data</a:t>
            </a:r>
            <a:endParaRPr lang="en-US" sz="2400" dirty="0" smtClean="0"/>
          </a:p>
        </p:txBody>
      </p:sp>
    </p:spTree>
    <p:extLst>
      <p:ext uri="{BB962C8B-B14F-4D97-AF65-F5344CB8AC3E}">
        <p14:creationId xmlns:p14="http://schemas.microsoft.com/office/powerpoint/2010/main" val="39950396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0101"/>
          </a:xfrm>
        </p:spPr>
        <p:txBody>
          <a:bodyPr>
            <a:normAutofit/>
          </a:bodyPr>
          <a:lstStyle/>
          <a:p>
            <a:r>
              <a:rPr lang="en-US" sz="3600" b="1" dirty="0" smtClean="0">
                <a:solidFill>
                  <a:srgbClr val="0070C0"/>
                </a:solidFill>
              </a:rPr>
              <a:t>Data Source and Style Facet </a:t>
            </a:r>
            <a:r>
              <a:rPr lang="en-US" sz="3600" b="1" dirty="0" smtClean="0"/>
              <a:t>of Ogres II</a:t>
            </a:r>
            <a:endParaRPr lang="en-US" sz="3600" b="1" dirty="0"/>
          </a:p>
        </p:txBody>
      </p:sp>
      <p:sp>
        <p:nvSpPr>
          <p:cNvPr id="3" name="Content Placeholder 2"/>
          <p:cNvSpPr>
            <a:spLocks noGrp="1"/>
          </p:cNvSpPr>
          <p:nvPr>
            <p:ph idx="1"/>
          </p:nvPr>
        </p:nvSpPr>
        <p:spPr>
          <a:xfrm>
            <a:off x="0" y="615461"/>
            <a:ext cx="9144000" cy="6242539"/>
          </a:xfrm>
        </p:spPr>
        <p:txBody>
          <a:bodyPr>
            <a:noAutofit/>
          </a:bodyPr>
          <a:lstStyle/>
          <a:p>
            <a:pPr>
              <a:spcBef>
                <a:spcPts val="200"/>
              </a:spcBef>
            </a:pPr>
            <a:r>
              <a:rPr lang="en-US" sz="2800" dirty="0" smtClean="0"/>
              <a:t>Before data gets to compute system, there is often an </a:t>
            </a:r>
            <a:r>
              <a:rPr lang="en-US" sz="2800" b="1" dirty="0" smtClean="0"/>
              <a:t>initial data gathering phase</a:t>
            </a:r>
            <a:r>
              <a:rPr lang="en-US" sz="2800" dirty="0" smtClean="0"/>
              <a:t> which is characterized by a </a:t>
            </a:r>
            <a:r>
              <a:rPr lang="en-US" sz="2800" b="1" dirty="0" smtClean="0"/>
              <a:t>block size and timing</a:t>
            </a:r>
            <a:r>
              <a:rPr lang="en-US" sz="2800" dirty="0" smtClean="0"/>
              <a:t>. Block size varies from month (Remote Sensing, Seismic) to day (genomic) to seconds or lower (Real time control, streaming)</a:t>
            </a:r>
          </a:p>
          <a:p>
            <a:pPr>
              <a:spcBef>
                <a:spcPts val="200"/>
              </a:spcBef>
            </a:pPr>
            <a:r>
              <a:rPr lang="en-US" sz="2800" dirty="0" smtClean="0"/>
              <a:t>There are </a:t>
            </a:r>
            <a:r>
              <a:rPr lang="en-US" sz="2800" b="1" dirty="0" smtClean="0"/>
              <a:t>storage/compute system styles: </a:t>
            </a:r>
            <a:r>
              <a:rPr lang="en-US" sz="2800" dirty="0" smtClean="0"/>
              <a:t>Shared, Dedicated, Permanent, Transient</a:t>
            </a:r>
          </a:p>
          <a:p>
            <a:pPr>
              <a:spcBef>
                <a:spcPts val="200"/>
              </a:spcBef>
            </a:pPr>
            <a:r>
              <a:rPr lang="en-US" sz="2800" dirty="0" smtClean="0"/>
              <a:t>Other characteristics are needed for permanent </a:t>
            </a:r>
            <a:r>
              <a:rPr lang="en-US" sz="2800" b="1" dirty="0" smtClean="0"/>
              <a:t>auxiliary/comparison datasets</a:t>
            </a:r>
            <a:r>
              <a:rPr lang="en-US" sz="2800" b="1" dirty="0"/>
              <a:t> </a:t>
            </a:r>
            <a:r>
              <a:rPr lang="en-US" sz="2800" b="1" dirty="0" smtClean="0"/>
              <a:t>a</a:t>
            </a:r>
            <a:r>
              <a:rPr lang="en-US" sz="2800" dirty="0" smtClean="0"/>
              <a:t>nd these could be interdisciplinary, implying nontrivial data movement/replication</a:t>
            </a:r>
          </a:p>
          <a:p>
            <a:pPr>
              <a:spcBef>
                <a:spcPts val="200"/>
              </a:spcBef>
            </a:pPr>
            <a:r>
              <a:rPr lang="en-US" sz="2800" dirty="0" smtClean="0"/>
              <a:t>10 </a:t>
            </a:r>
            <a:r>
              <a:rPr lang="en-US" sz="2800" b="1" dirty="0" smtClean="0"/>
              <a:t>Data Access/Use Styles </a:t>
            </a:r>
            <a:r>
              <a:rPr lang="en-US" sz="2800" dirty="0" smtClean="0"/>
              <a:t>from Bob Marcus at NIST</a:t>
            </a:r>
          </a:p>
        </p:txBody>
      </p:sp>
    </p:spTree>
    <p:extLst>
      <p:ext uri="{BB962C8B-B14F-4D97-AF65-F5344CB8AC3E}">
        <p14:creationId xmlns:p14="http://schemas.microsoft.com/office/powerpoint/2010/main" val="11834492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6" y="123379"/>
            <a:ext cx="9088244" cy="774700"/>
          </a:xfrm>
        </p:spPr>
        <p:txBody>
          <a:bodyPr>
            <a:noAutofit/>
          </a:bodyPr>
          <a:lstStyle/>
          <a:p>
            <a:r>
              <a:rPr lang="en-US" sz="4000" b="1" dirty="0" smtClean="0"/>
              <a:t>10 Generic Data Processing Styles</a:t>
            </a:r>
            <a:endParaRPr lang="en-US" sz="4000" b="1" dirty="0"/>
          </a:p>
        </p:txBody>
      </p:sp>
      <p:sp>
        <p:nvSpPr>
          <p:cNvPr id="3" name="Content Placeholder 2"/>
          <p:cNvSpPr>
            <a:spLocks noGrp="1"/>
          </p:cNvSpPr>
          <p:nvPr>
            <p:ph idx="1"/>
          </p:nvPr>
        </p:nvSpPr>
        <p:spPr>
          <a:xfrm>
            <a:off x="55756" y="810279"/>
            <a:ext cx="9144000" cy="6174828"/>
          </a:xfrm>
        </p:spPr>
        <p:txBody>
          <a:bodyPr>
            <a:noAutofit/>
          </a:bodyPr>
          <a:lstStyle/>
          <a:p>
            <a:pPr marL="514350" indent="-514350">
              <a:buFont typeface="+mj-lt"/>
              <a:buAutoNum type="arabicParenR"/>
            </a:pPr>
            <a:r>
              <a:rPr lang="en-US" sz="1800" dirty="0" smtClean="0"/>
              <a:t>Multiple </a:t>
            </a:r>
            <a:r>
              <a:rPr lang="en-US" sz="1800" dirty="0"/>
              <a:t>users performing interactive queries and updates on a database with basic availability and eventual consistency (BASE = (Basically Available, Soft state, Eventual consistency</a:t>
            </a:r>
            <a:r>
              <a:rPr lang="en-US" sz="1800" dirty="0" smtClean="0"/>
              <a:t>) </a:t>
            </a:r>
            <a:r>
              <a:rPr lang="en-US" sz="1800" dirty="0"/>
              <a:t>as opposed to ACID = (Atomicity, Consistency, Isolation, Durability) )</a:t>
            </a:r>
          </a:p>
          <a:p>
            <a:pPr marL="514350" indent="-514350">
              <a:buFont typeface="+mj-lt"/>
              <a:buAutoNum type="arabicParenR"/>
            </a:pPr>
            <a:r>
              <a:rPr lang="en-US" sz="1800" dirty="0" smtClean="0">
                <a:solidFill>
                  <a:srgbClr val="FF0000"/>
                </a:solidFill>
              </a:rPr>
              <a:t>Perform </a:t>
            </a:r>
            <a:r>
              <a:rPr lang="en-US" sz="1800" dirty="0">
                <a:solidFill>
                  <a:srgbClr val="FF0000"/>
                </a:solidFill>
              </a:rPr>
              <a:t>real time analytics on data source streams and notify users when specified events occur</a:t>
            </a:r>
          </a:p>
          <a:p>
            <a:pPr marL="514350" indent="-514350">
              <a:buFont typeface="+mj-lt"/>
              <a:buAutoNum type="arabicParenR"/>
            </a:pPr>
            <a:r>
              <a:rPr lang="en-US" sz="1800" dirty="0" smtClean="0"/>
              <a:t>Move </a:t>
            </a:r>
            <a:r>
              <a:rPr lang="en-US" sz="1800" dirty="0"/>
              <a:t>data from external data sources into a highly horizontally scalable data store, transform it using highly horizontally scalable processing (e.g. Map-Reduce), and return it to the horizontally scalable data store (</a:t>
            </a:r>
            <a:r>
              <a:rPr lang="en-US" sz="1800" dirty="0" smtClean="0"/>
              <a:t>ELT Extract Load Transform)</a:t>
            </a:r>
            <a:endParaRPr lang="en-US" sz="1800" dirty="0"/>
          </a:p>
          <a:p>
            <a:pPr marL="514350" indent="-514350">
              <a:buFont typeface="+mj-lt"/>
              <a:buAutoNum type="arabicParenR"/>
            </a:pPr>
            <a:r>
              <a:rPr lang="en-US" sz="1800" dirty="0" smtClean="0"/>
              <a:t>Perform </a:t>
            </a:r>
            <a:r>
              <a:rPr lang="en-US" sz="1800" dirty="0"/>
              <a:t>batch analytics on the data in a highly horizontally scalable data store using highly horizontally scalable processing (</a:t>
            </a:r>
            <a:r>
              <a:rPr lang="en-US" sz="1800" dirty="0" err="1"/>
              <a:t>e.g</a:t>
            </a:r>
            <a:r>
              <a:rPr lang="en-US" sz="1800" dirty="0"/>
              <a:t> </a:t>
            </a:r>
            <a:r>
              <a:rPr lang="en-US" sz="1800" dirty="0" smtClean="0"/>
              <a:t>MapReduce</a:t>
            </a:r>
            <a:r>
              <a:rPr lang="en-US" sz="1800" dirty="0"/>
              <a:t>) with a user-friendly interface (e.g. SQL like)</a:t>
            </a:r>
          </a:p>
          <a:p>
            <a:pPr marL="514350" indent="-514350">
              <a:buFont typeface="+mj-lt"/>
              <a:buAutoNum type="arabicParenR"/>
            </a:pPr>
            <a:r>
              <a:rPr lang="en-US" sz="1800" dirty="0" smtClean="0">
                <a:solidFill>
                  <a:srgbClr val="FF0000"/>
                </a:solidFill>
              </a:rPr>
              <a:t>Perform </a:t>
            </a:r>
            <a:r>
              <a:rPr lang="en-US" sz="1800" dirty="0">
                <a:solidFill>
                  <a:srgbClr val="FF0000"/>
                </a:solidFill>
              </a:rPr>
              <a:t>interactive analytics on data in analytics-optimized database</a:t>
            </a:r>
          </a:p>
          <a:p>
            <a:pPr marL="514350" indent="-514350">
              <a:buFont typeface="+mj-lt"/>
              <a:buAutoNum type="arabicParenR"/>
            </a:pPr>
            <a:r>
              <a:rPr lang="en-US" sz="1800" dirty="0" smtClean="0"/>
              <a:t>Visualize </a:t>
            </a:r>
            <a:r>
              <a:rPr lang="en-US" sz="1800" dirty="0"/>
              <a:t>data extracted from horizontally scalable Big Data </a:t>
            </a:r>
            <a:r>
              <a:rPr lang="en-US" sz="1800" dirty="0" smtClean="0"/>
              <a:t>store</a:t>
            </a:r>
            <a:endParaRPr lang="en-US" sz="1800" dirty="0"/>
          </a:p>
          <a:p>
            <a:pPr marL="514350" indent="-514350">
              <a:buFont typeface="+mj-lt"/>
              <a:buAutoNum type="arabicParenR"/>
            </a:pPr>
            <a:r>
              <a:rPr lang="en-US" sz="1800" dirty="0" smtClean="0"/>
              <a:t>Move </a:t>
            </a:r>
            <a:r>
              <a:rPr lang="en-US" sz="1800" dirty="0"/>
              <a:t>data from a highly horizontally scalable data store into a traditional Enterprise Data </a:t>
            </a:r>
            <a:r>
              <a:rPr lang="en-US" sz="1800" dirty="0" smtClean="0"/>
              <a:t>Warehouse (EDW)</a:t>
            </a:r>
            <a:endParaRPr lang="en-US" sz="1800" dirty="0"/>
          </a:p>
          <a:p>
            <a:pPr marL="514350" indent="-514350">
              <a:buFont typeface="+mj-lt"/>
              <a:buAutoNum type="arabicParenR"/>
            </a:pPr>
            <a:r>
              <a:rPr lang="en-US" sz="1800" dirty="0" smtClean="0"/>
              <a:t>Extract</a:t>
            </a:r>
            <a:r>
              <a:rPr lang="en-US" sz="1800" dirty="0"/>
              <a:t>, process, and move data from data stores to archives</a:t>
            </a:r>
          </a:p>
          <a:p>
            <a:pPr marL="514350" indent="-514350">
              <a:buFont typeface="+mj-lt"/>
              <a:buAutoNum type="arabicParenR"/>
            </a:pPr>
            <a:r>
              <a:rPr lang="en-US" sz="1800" dirty="0" smtClean="0"/>
              <a:t>Combine </a:t>
            </a:r>
            <a:r>
              <a:rPr lang="en-US" sz="1800" dirty="0"/>
              <a:t>data from Cloud databases and on premise data stores for analytics, data mining, and/or machine learning</a:t>
            </a:r>
          </a:p>
          <a:p>
            <a:pPr marL="514350" indent="-514350">
              <a:buFont typeface="+mj-lt"/>
              <a:buAutoNum type="arabicParenR"/>
            </a:pPr>
            <a:r>
              <a:rPr lang="en-US" sz="1800" dirty="0" smtClean="0"/>
              <a:t>Orchestrate </a:t>
            </a:r>
            <a:r>
              <a:rPr lang="en-US" sz="1800" dirty="0"/>
              <a:t>multiple sequential and parallel data transformations and/or analytic processing using a workflow </a:t>
            </a:r>
            <a:r>
              <a:rPr lang="en-US" sz="1800" dirty="0" smtClean="0"/>
              <a:t>manager</a:t>
            </a:r>
            <a:br>
              <a:rPr lang="en-US" sz="1800" dirty="0" smtClean="0"/>
            </a:br>
            <a:endParaRPr lang="en-US" sz="1800" dirty="0"/>
          </a:p>
        </p:txBody>
      </p:sp>
    </p:spTree>
    <p:extLst>
      <p:ext uri="{BB962C8B-B14F-4D97-AF65-F5344CB8AC3E}">
        <p14:creationId xmlns:p14="http://schemas.microsoft.com/office/powerpoint/2010/main" val="48649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410"/>
            <a:ext cx="9144000" cy="1143000"/>
          </a:xfrm>
        </p:spPr>
        <p:txBody>
          <a:bodyPr>
            <a:noAutofit/>
          </a:bodyPr>
          <a:lstStyle/>
          <a:p>
            <a:r>
              <a:rPr lang="en-US" sz="2800" b="1" dirty="0" smtClean="0"/>
              <a:t>2. Perform </a:t>
            </a:r>
            <a:r>
              <a:rPr lang="en-US" sz="2800" b="1" dirty="0"/>
              <a:t>real time analytics on data source streams and notify users when specified events occur</a:t>
            </a:r>
          </a:p>
        </p:txBody>
      </p:sp>
      <p:sp>
        <p:nvSpPr>
          <p:cNvPr id="27" name="TextBox 26"/>
          <p:cNvSpPr txBox="1"/>
          <p:nvPr/>
        </p:nvSpPr>
        <p:spPr>
          <a:xfrm>
            <a:off x="1606373" y="6051249"/>
            <a:ext cx="4944842" cy="461665"/>
          </a:xfrm>
          <a:prstGeom prst="rect">
            <a:avLst/>
          </a:prstGeom>
          <a:noFill/>
        </p:spPr>
        <p:txBody>
          <a:bodyPr wrap="square" rtlCol="0">
            <a:spAutoFit/>
          </a:bodyPr>
          <a:lstStyle/>
          <a:p>
            <a:r>
              <a:rPr lang="en-US" sz="2400" dirty="0" smtClean="0"/>
              <a:t>Storm, Kafka, </a:t>
            </a:r>
            <a:r>
              <a:rPr lang="en-US" sz="2400" dirty="0" err="1" smtClean="0"/>
              <a:t>Hbase</a:t>
            </a:r>
            <a:r>
              <a:rPr lang="en-US" sz="2400" dirty="0" smtClean="0"/>
              <a:t>, Zookeeper</a:t>
            </a:r>
            <a:endParaRPr lang="en-US" sz="2400" dirty="0"/>
          </a:p>
        </p:txBody>
      </p:sp>
      <p:grpSp>
        <p:nvGrpSpPr>
          <p:cNvPr id="3" name="Group 2"/>
          <p:cNvGrpSpPr/>
          <p:nvPr/>
        </p:nvGrpSpPr>
        <p:grpSpPr>
          <a:xfrm>
            <a:off x="183933" y="1735196"/>
            <a:ext cx="8776134" cy="3942575"/>
            <a:chOff x="457198" y="1344126"/>
            <a:chExt cx="8776134" cy="3942575"/>
          </a:xfrm>
        </p:grpSpPr>
        <p:sp>
          <p:nvSpPr>
            <p:cNvPr id="4" name="Oval 3"/>
            <p:cNvSpPr/>
            <p:nvPr/>
          </p:nvSpPr>
          <p:spPr>
            <a:xfrm>
              <a:off x="457200" y="2785241"/>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Streaming Data</a:t>
              </a:r>
              <a:endParaRPr lang="en-US" dirty="0"/>
            </a:p>
          </p:txBody>
        </p:sp>
        <p:sp>
          <p:nvSpPr>
            <p:cNvPr id="5" name="Oval 4"/>
            <p:cNvSpPr/>
            <p:nvPr/>
          </p:nvSpPr>
          <p:spPr>
            <a:xfrm>
              <a:off x="457199" y="3505199"/>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Streaming Data</a:t>
              </a:r>
              <a:endParaRPr lang="en-US" dirty="0"/>
            </a:p>
          </p:txBody>
        </p:sp>
        <p:sp>
          <p:nvSpPr>
            <p:cNvPr id="6" name="Oval 5"/>
            <p:cNvSpPr/>
            <p:nvPr/>
          </p:nvSpPr>
          <p:spPr>
            <a:xfrm>
              <a:off x="457198" y="4225157"/>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Streaming Data</a:t>
              </a:r>
              <a:endParaRPr lang="en-US" dirty="0"/>
            </a:p>
          </p:txBody>
        </p:sp>
        <p:sp>
          <p:nvSpPr>
            <p:cNvPr id="7" name="Rounded Rectangle 6"/>
            <p:cNvSpPr/>
            <p:nvPr/>
          </p:nvSpPr>
          <p:spPr>
            <a:xfrm>
              <a:off x="3804744" y="3279228"/>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Posted Data</a:t>
              </a:r>
              <a:endParaRPr lang="en-US" dirty="0"/>
            </a:p>
          </p:txBody>
        </p:sp>
        <p:sp>
          <p:nvSpPr>
            <p:cNvPr id="8" name="Rounded Rectangle 7"/>
            <p:cNvSpPr/>
            <p:nvPr/>
          </p:nvSpPr>
          <p:spPr>
            <a:xfrm>
              <a:off x="6574220" y="3279228"/>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Identified Events</a:t>
              </a:r>
              <a:endParaRPr lang="en-US" dirty="0"/>
            </a:p>
          </p:txBody>
        </p:sp>
        <p:sp>
          <p:nvSpPr>
            <p:cNvPr id="9" name="Rounded Rectangle 8"/>
            <p:cNvSpPr/>
            <p:nvPr/>
          </p:nvSpPr>
          <p:spPr>
            <a:xfrm>
              <a:off x="5770179" y="1881352"/>
              <a:ext cx="1912883" cy="76725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Filter Identifying Events</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389" y="1344126"/>
              <a:ext cx="1258709" cy="1361657"/>
            </a:xfrm>
            <a:prstGeom prst="rect">
              <a:avLst/>
            </a:prstGeom>
          </p:spPr>
        </p:pic>
        <p:cxnSp>
          <p:nvCxnSpPr>
            <p:cNvPr id="12" name="Straight Arrow Connector 11"/>
            <p:cNvCxnSpPr/>
            <p:nvPr/>
          </p:nvCxnSpPr>
          <p:spPr>
            <a:xfrm>
              <a:off x="4434098" y="1817031"/>
              <a:ext cx="1230978" cy="20792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845040" y="3058510"/>
              <a:ext cx="912406" cy="344558"/>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895780" y="3976513"/>
              <a:ext cx="861666" cy="458851"/>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946521" y="3695211"/>
              <a:ext cx="810925" cy="40389"/>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873812" y="2407350"/>
              <a:ext cx="787007" cy="80707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587200" y="2705783"/>
              <a:ext cx="95862" cy="53380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4652818" y="2492507"/>
              <a:ext cx="1782774" cy="9999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5049587" y="4640316"/>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Repository</a:t>
              </a:r>
              <a:endParaRPr lang="en-US" dirty="0"/>
            </a:p>
          </p:txBody>
        </p:sp>
        <p:cxnSp>
          <p:nvCxnSpPr>
            <p:cNvPr id="29" name="Straight Arrow Connector 28"/>
            <p:cNvCxnSpPr/>
            <p:nvPr/>
          </p:nvCxnSpPr>
          <p:spPr>
            <a:xfrm flipH="1">
              <a:off x="6824480" y="4016062"/>
              <a:ext cx="333065" cy="56119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897821" y="4002368"/>
              <a:ext cx="434191" cy="574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572000" y="1469296"/>
              <a:ext cx="1353512" cy="369332"/>
            </a:xfrm>
            <a:prstGeom prst="rect">
              <a:avLst/>
            </a:prstGeom>
            <a:noFill/>
          </p:spPr>
          <p:txBody>
            <a:bodyPr wrap="none" rtlCol="0">
              <a:spAutoFit/>
            </a:bodyPr>
            <a:lstStyle/>
            <a:p>
              <a:r>
                <a:rPr lang="en-US" dirty="0" smtClean="0"/>
                <a:t>Specify filter</a:t>
              </a:r>
              <a:endParaRPr lang="en-US" dirty="0"/>
            </a:p>
          </p:txBody>
        </p:sp>
        <p:sp>
          <p:nvSpPr>
            <p:cNvPr id="34" name="TextBox 33"/>
            <p:cNvSpPr txBox="1"/>
            <p:nvPr/>
          </p:nvSpPr>
          <p:spPr>
            <a:xfrm>
              <a:off x="5618939" y="4239453"/>
              <a:ext cx="884345" cy="369332"/>
            </a:xfrm>
            <a:prstGeom prst="rect">
              <a:avLst/>
            </a:prstGeom>
            <a:noFill/>
          </p:spPr>
          <p:txBody>
            <a:bodyPr wrap="none" rtlCol="0">
              <a:spAutoFit/>
            </a:bodyPr>
            <a:lstStyle/>
            <a:p>
              <a:r>
                <a:rPr lang="en-US" dirty="0" smtClean="0"/>
                <a:t>Archive</a:t>
              </a:r>
              <a:endParaRPr lang="en-US" dirty="0"/>
            </a:p>
          </p:txBody>
        </p:sp>
        <p:sp>
          <p:nvSpPr>
            <p:cNvPr id="35" name="TextBox 34"/>
            <p:cNvSpPr txBox="1"/>
            <p:nvPr/>
          </p:nvSpPr>
          <p:spPr>
            <a:xfrm>
              <a:off x="7730510" y="2613076"/>
              <a:ext cx="1502822" cy="646331"/>
            </a:xfrm>
            <a:prstGeom prst="rect">
              <a:avLst/>
            </a:prstGeom>
            <a:noFill/>
          </p:spPr>
          <p:txBody>
            <a:bodyPr wrap="square" rtlCol="0">
              <a:spAutoFit/>
            </a:bodyPr>
            <a:lstStyle/>
            <a:p>
              <a:r>
                <a:rPr lang="en-US" dirty="0" smtClean="0"/>
                <a:t>Post Selected Events</a:t>
              </a:r>
              <a:endParaRPr lang="en-US" dirty="0"/>
            </a:p>
          </p:txBody>
        </p:sp>
        <p:sp>
          <p:nvSpPr>
            <p:cNvPr id="36" name="TextBox 35"/>
            <p:cNvSpPr txBox="1"/>
            <p:nvPr/>
          </p:nvSpPr>
          <p:spPr>
            <a:xfrm>
              <a:off x="3486479" y="2698808"/>
              <a:ext cx="1623059" cy="646331"/>
            </a:xfrm>
            <a:prstGeom prst="rect">
              <a:avLst/>
            </a:prstGeom>
            <a:noFill/>
          </p:spPr>
          <p:txBody>
            <a:bodyPr wrap="square" rtlCol="0">
              <a:spAutoFit/>
            </a:bodyPr>
            <a:lstStyle/>
            <a:p>
              <a:r>
                <a:rPr lang="en-US" dirty="0" smtClean="0"/>
                <a:t>Fetch streamed Data</a:t>
              </a:r>
              <a:endParaRPr lang="en-US" dirty="0"/>
            </a:p>
          </p:txBody>
        </p:sp>
      </p:grpSp>
    </p:spTree>
    <p:extLst>
      <p:ext uri="{BB962C8B-B14F-4D97-AF65-F5344CB8AC3E}">
        <p14:creationId xmlns:p14="http://schemas.microsoft.com/office/powerpoint/2010/main" val="3987552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54"/>
            <a:ext cx="9054790" cy="1143000"/>
          </a:xfrm>
        </p:spPr>
        <p:txBody>
          <a:bodyPr>
            <a:noAutofit/>
          </a:bodyPr>
          <a:lstStyle/>
          <a:p>
            <a:r>
              <a:rPr lang="en-US" sz="3200" b="1" dirty="0" smtClean="0"/>
              <a:t>5. Perform </a:t>
            </a:r>
            <a:r>
              <a:rPr lang="en-US" sz="3200" b="1" dirty="0"/>
              <a:t>interactive analytics on data in analytics-optimized </a:t>
            </a:r>
            <a:r>
              <a:rPr lang="en-US" sz="3200" b="1" dirty="0" smtClean="0"/>
              <a:t>data system</a:t>
            </a:r>
            <a:endParaRPr lang="en-US" sz="3200" b="1" dirty="0"/>
          </a:p>
        </p:txBody>
      </p:sp>
      <p:sp>
        <p:nvSpPr>
          <p:cNvPr id="3" name="Rounded Rectangle 2"/>
          <p:cNvSpPr/>
          <p:nvPr/>
        </p:nvSpPr>
        <p:spPr>
          <a:xfrm>
            <a:off x="2236858" y="4162109"/>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Hadoop, Spark, Giraph, Pig …</a:t>
            </a:r>
            <a:endParaRPr lang="en-US" dirty="0"/>
          </a:p>
        </p:txBody>
      </p:sp>
      <p:sp>
        <p:nvSpPr>
          <p:cNvPr id="4" name="Rounded Rectangle 3"/>
          <p:cNvSpPr/>
          <p:nvPr/>
        </p:nvSpPr>
        <p:spPr>
          <a:xfrm>
            <a:off x="2236858" y="5019353"/>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Storage: HDFS, </a:t>
            </a:r>
            <a:r>
              <a:rPr lang="en-US" dirty="0" err="1" smtClean="0"/>
              <a:t>Hbase</a:t>
            </a:r>
            <a:r>
              <a:rPr lang="en-US" dirty="0" smtClean="0"/>
              <a:t> </a:t>
            </a:r>
            <a:endParaRPr lang="en-US" dirty="0"/>
          </a:p>
        </p:txBody>
      </p:sp>
      <p:sp>
        <p:nvSpPr>
          <p:cNvPr id="5" name="Oval 4"/>
          <p:cNvSpPr/>
          <p:nvPr/>
        </p:nvSpPr>
        <p:spPr>
          <a:xfrm>
            <a:off x="94594" y="6292407"/>
            <a:ext cx="4813738" cy="4582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Data, Streaming, Batch …..</a:t>
            </a:r>
            <a:endParaRPr lang="en-US" dirty="0"/>
          </a:p>
        </p:txBody>
      </p:sp>
      <p:cxnSp>
        <p:nvCxnSpPr>
          <p:cNvPr id="6" name="Straight Arrow Connector 5"/>
          <p:cNvCxnSpPr/>
          <p:nvPr/>
        </p:nvCxnSpPr>
        <p:spPr>
          <a:xfrm flipV="1">
            <a:off x="2995448" y="5682807"/>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615558" y="5735359"/>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572000" y="5743352"/>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2277484" y="1571232"/>
            <a:ext cx="5613078" cy="869846"/>
            <a:chOff x="1609805" y="1758098"/>
            <a:chExt cx="5613078" cy="869846"/>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805" y="1758098"/>
              <a:ext cx="881148" cy="8561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943" y="1758098"/>
              <a:ext cx="861850" cy="8374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525" y="1758098"/>
              <a:ext cx="869846" cy="869846"/>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895" y="1758098"/>
              <a:ext cx="881148" cy="8561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33" y="1758098"/>
              <a:ext cx="861850" cy="8374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615" y="1758098"/>
              <a:ext cx="869846" cy="869846"/>
            </a:xfrm>
            <a:prstGeom prst="rect">
              <a:avLst/>
            </a:prstGeom>
          </p:spPr>
        </p:pic>
      </p:grpSp>
      <p:sp>
        <p:nvSpPr>
          <p:cNvPr id="17" name="Rounded Rectangle 16"/>
          <p:cNvSpPr/>
          <p:nvPr/>
        </p:nvSpPr>
        <p:spPr>
          <a:xfrm>
            <a:off x="4070913" y="3280427"/>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Mahout, R</a:t>
            </a:r>
            <a:endParaRPr lang="en-US" dirty="0"/>
          </a:p>
        </p:txBody>
      </p:sp>
      <p:sp>
        <p:nvSpPr>
          <p:cNvPr id="22" name="Up-Down Arrow 21"/>
          <p:cNvSpPr/>
          <p:nvPr/>
        </p:nvSpPr>
        <p:spPr>
          <a:xfrm>
            <a:off x="4904393" y="2540319"/>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575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NIST Big Data Initiative</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dirty="0" smtClean="0">
                <a:solidFill>
                  <a:schemeClr val="tx1">
                    <a:lumMod val="65000"/>
                    <a:lumOff val="35000"/>
                  </a:schemeClr>
                </a:solidFill>
              </a:rPr>
              <a:t>Led by </a:t>
            </a:r>
            <a:r>
              <a:rPr lang="en-US" dirty="0" err="1" smtClean="0">
                <a:solidFill>
                  <a:schemeClr val="tx1">
                    <a:lumMod val="65000"/>
                    <a:lumOff val="35000"/>
                  </a:schemeClr>
                </a:solidFill>
              </a:rPr>
              <a:t>Chaitin</a:t>
            </a:r>
            <a:r>
              <a:rPr lang="en-US" dirty="0" smtClean="0">
                <a:solidFill>
                  <a:schemeClr val="tx1">
                    <a:lumMod val="65000"/>
                    <a:lumOff val="35000"/>
                  </a:schemeClr>
                </a:solidFill>
              </a:rPr>
              <a:t> </a:t>
            </a:r>
            <a:r>
              <a:rPr lang="en-US" dirty="0" err="1" smtClean="0">
                <a:solidFill>
                  <a:schemeClr val="tx1">
                    <a:lumMod val="65000"/>
                    <a:lumOff val="35000"/>
                  </a:schemeClr>
                </a:solidFill>
              </a:rPr>
              <a:t>Baru</a:t>
            </a:r>
            <a:r>
              <a:rPr lang="en-US" dirty="0" smtClean="0">
                <a:solidFill>
                  <a:schemeClr val="tx1">
                    <a:lumMod val="65000"/>
                    <a:lumOff val="35000"/>
                  </a:schemeClr>
                </a:solidFill>
              </a:rPr>
              <a:t>, Bob Marcus, Wo Chang</a:t>
            </a:r>
            <a:endParaRPr lang="en-US" dirty="0">
              <a:solidFill>
                <a:schemeClr val="tx1">
                  <a:lumMod val="65000"/>
                  <a:lumOff val="35000"/>
                </a:schemeClr>
              </a:solidFill>
            </a:endParaRPr>
          </a:p>
        </p:txBody>
      </p:sp>
    </p:spTree>
    <p:extLst>
      <p:ext uri="{BB962C8B-B14F-4D97-AF65-F5344CB8AC3E}">
        <p14:creationId xmlns:p14="http://schemas.microsoft.com/office/powerpoint/2010/main" val="2383504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54"/>
            <a:ext cx="6842234" cy="1143000"/>
          </a:xfrm>
        </p:spPr>
        <p:txBody>
          <a:bodyPr>
            <a:noAutofit/>
          </a:bodyPr>
          <a:lstStyle/>
          <a:p>
            <a:r>
              <a:rPr lang="en-US" sz="3200" b="1" dirty="0" smtClean="0"/>
              <a:t>5A. Perform </a:t>
            </a:r>
            <a:r>
              <a:rPr lang="en-US" sz="3200" b="1" dirty="0"/>
              <a:t>interactive analytics on </a:t>
            </a:r>
            <a:r>
              <a:rPr lang="en-US" sz="3200" b="1" dirty="0" smtClean="0"/>
              <a:t>observational scientific data</a:t>
            </a:r>
            <a:endParaRPr lang="en-US" sz="3200" b="1" dirty="0"/>
          </a:p>
        </p:txBody>
      </p:sp>
      <p:sp>
        <p:nvSpPr>
          <p:cNvPr id="3" name="Rounded Rectangle 2"/>
          <p:cNvSpPr/>
          <p:nvPr/>
        </p:nvSpPr>
        <p:spPr>
          <a:xfrm>
            <a:off x="2082570" y="2743231"/>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Grid or Many Task Software, Hadoop, Spark, Giraph, Pig …</a:t>
            </a:r>
            <a:endParaRPr lang="en-US" dirty="0"/>
          </a:p>
        </p:txBody>
      </p:sp>
      <p:sp>
        <p:nvSpPr>
          <p:cNvPr id="4" name="Rounded Rectangle 3"/>
          <p:cNvSpPr/>
          <p:nvPr/>
        </p:nvSpPr>
        <p:spPr>
          <a:xfrm>
            <a:off x="2082570" y="3600475"/>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Storage: HDFS, </a:t>
            </a:r>
            <a:r>
              <a:rPr lang="en-US" dirty="0" err="1" smtClean="0"/>
              <a:t>Hbase</a:t>
            </a:r>
            <a:r>
              <a:rPr lang="en-US" dirty="0" smtClean="0"/>
              <a:t>, File Collection (</a:t>
            </a:r>
            <a:r>
              <a:rPr lang="en-US" dirty="0" err="1" smtClean="0"/>
              <a:t>Lustre</a:t>
            </a:r>
            <a:r>
              <a:rPr lang="en-US" dirty="0" smtClean="0"/>
              <a:t>) </a:t>
            </a:r>
            <a:endParaRPr lang="en-US" dirty="0"/>
          </a:p>
        </p:txBody>
      </p:sp>
      <p:sp>
        <p:nvSpPr>
          <p:cNvPr id="5" name="Oval 4"/>
          <p:cNvSpPr/>
          <p:nvPr/>
        </p:nvSpPr>
        <p:spPr>
          <a:xfrm>
            <a:off x="92706" y="4802586"/>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Streaming Twitter data for Social Networking</a:t>
            </a:r>
            <a:endParaRPr lang="en-US" dirty="0"/>
          </a:p>
        </p:txBody>
      </p:sp>
      <p:cxnSp>
        <p:nvCxnSpPr>
          <p:cNvPr id="6" name="Straight Arrow Connector 5"/>
          <p:cNvCxnSpPr/>
          <p:nvPr/>
        </p:nvCxnSpPr>
        <p:spPr>
          <a:xfrm flipV="1">
            <a:off x="5402317" y="4457719"/>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2016326" y="4209988"/>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3198554" y="1691960"/>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Science Analysis Code, Mahout, R</a:t>
            </a:r>
            <a:endParaRPr lang="en-US" dirty="0"/>
          </a:p>
        </p:txBody>
      </p:sp>
      <p:sp>
        <p:nvSpPr>
          <p:cNvPr id="22" name="Up-Down Arrow 21"/>
          <p:cNvSpPr/>
          <p:nvPr/>
        </p:nvSpPr>
        <p:spPr>
          <a:xfrm rot="16200000">
            <a:off x="2408279" y="1694495"/>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40" y="1485392"/>
            <a:ext cx="1258709" cy="1361657"/>
          </a:xfrm>
          <a:prstGeom prst="rect">
            <a:avLst/>
          </a:prstGeom>
        </p:spPr>
      </p:pic>
      <p:sp>
        <p:nvSpPr>
          <p:cNvPr id="16" name="TextBox 15"/>
          <p:cNvSpPr txBox="1"/>
          <p:nvPr/>
        </p:nvSpPr>
        <p:spPr>
          <a:xfrm>
            <a:off x="5633545" y="4437627"/>
            <a:ext cx="3603527" cy="646331"/>
          </a:xfrm>
          <a:prstGeom prst="rect">
            <a:avLst/>
          </a:prstGeom>
          <a:noFill/>
        </p:spPr>
        <p:txBody>
          <a:bodyPr wrap="square" rtlCol="0">
            <a:spAutoFit/>
          </a:bodyPr>
          <a:lstStyle/>
          <a:p>
            <a:r>
              <a:rPr lang="en-US" dirty="0" smtClean="0"/>
              <a:t>Transport batch of data to primary analysis data system</a:t>
            </a:r>
            <a:endParaRPr lang="en-US" dirty="0"/>
          </a:p>
        </p:txBody>
      </p:sp>
      <p:sp>
        <p:nvSpPr>
          <p:cNvPr id="24" name="Oval 23"/>
          <p:cNvSpPr/>
          <p:nvPr/>
        </p:nvSpPr>
        <p:spPr>
          <a:xfrm>
            <a:off x="176626" y="5827522"/>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Record Scientific Data in “field”</a:t>
            </a:r>
            <a:endParaRPr lang="en-US" dirty="0"/>
          </a:p>
        </p:txBody>
      </p:sp>
      <p:sp>
        <p:nvSpPr>
          <p:cNvPr id="25" name="Can 24"/>
          <p:cNvSpPr/>
          <p:nvPr/>
        </p:nvSpPr>
        <p:spPr>
          <a:xfrm>
            <a:off x="5250118" y="5219446"/>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Local Accumulate and initial computing</a:t>
            </a:r>
            <a:endParaRPr lang="en-US" dirty="0"/>
          </a:p>
        </p:txBody>
      </p:sp>
      <p:cxnSp>
        <p:nvCxnSpPr>
          <p:cNvPr id="26" name="Straight Arrow Connector 25"/>
          <p:cNvCxnSpPr/>
          <p:nvPr/>
        </p:nvCxnSpPr>
        <p:spPr>
          <a:xfrm>
            <a:off x="4085112" y="6225135"/>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65226" y="4209988"/>
            <a:ext cx="1612402" cy="369332"/>
          </a:xfrm>
          <a:prstGeom prst="rect">
            <a:avLst/>
          </a:prstGeom>
          <a:noFill/>
        </p:spPr>
        <p:txBody>
          <a:bodyPr wrap="square" rtlCol="0">
            <a:spAutoFit/>
          </a:bodyPr>
          <a:lstStyle/>
          <a:p>
            <a:r>
              <a:rPr lang="en-US" dirty="0" smtClean="0"/>
              <a:t>Direct Transfer</a:t>
            </a:r>
            <a:endParaRPr lang="en-US" dirty="0"/>
          </a:p>
        </p:txBody>
      </p:sp>
      <p:sp>
        <p:nvSpPr>
          <p:cNvPr id="28" name="TextBox 27"/>
          <p:cNvSpPr txBox="1"/>
          <p:nvPr/>
        </p:nvSpPr>
        <p:spPr>
          <a:xfrm>
            <a:off x="6758152" y="5219446"/>
            <a:ext cx="2385848" cy="1200329"/>
          </a:xfrm>
          <a:prstGeom prst="rect">
            <a:avLst/>
          </a:prstGeom>
          <a:noFill/>
        </p:spPr>
        <p:txBody>
          <a:bodyPr wrap="square" rtlCol="0">
            <a:spAutoFit/>
          </a:bodyPr>
          <a:lstStyle/>
          <a:p>
            <a:r>
              <a:rPr lang="en-US" dirty="0" smtClean="0"/>
              <a:t>Following examples are LHC, Remote Sensing, Astronomy and Bioinformatics</a:t>
            </a:r>
          </a:p>
        </p:txBody>
      </p:sp>
    </p:spTree>
    <p:extLst>
      <p:ext uri="{BB962C8B-B14F-4D97-AF65-F5344CB8AC3E}">
        <p14:creationId xmlns:p14="http://schemas.microsoft.com/office/powerpoint/2010/main" val="2674083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173"/>
            <a:ext cx="6894811" cy="694041"/>
          </a:xfrm>
        </p:spPr>
        <p:txBody>
          <a:bodyPr>
            <a:normAutofit/>
          </a:bodyPr>
          <a:lstStyle/>
          <a:p>
            <a:r>
              <a:rPr lang="en-US" sz="3200" dirty="0" err="1" smtClean="0"/>
              <a:t>CReSIS</a:t>
            </a:r>
            <a:r>
              <a:rPr lang="en-US" sz="3200" dirty="0" smtClean="0"/>
              <a:t> Remote Sensing: Radar Surveys</a:t>
            </a:r>
            <a:endParaRPr lang="en-US" sz="3200" dirty="0"/>
          </a:p>
        </p:txBody>
      </p:sp>
      <p:sp>
        <p:nvSpPr>
          <p:cNvPr id="5" name="TextBox 4"/>
          <p:cNvSpPr txBox="1"/>
          <p:nvPr/>
        </p:nvSpPr>
        <p:spPr>
          <a:xfrm>
            <a:off x="105103" y="609600"/>
            <a:ext cx="6526924" cy="923330"/>
          </a:xfrm>
          <a:prstGeom prst="rect">
            <a:avLst/>
          </a:prstGeom>
          <a:noFill/>
        </p:spPr>
        <p:txBody>
          <a:bodyPr wrap="square" rtlCol="0">
            <a:spAutoFit/>
          </a:bodyPr>
          <a:lstStyle/>
          <a:p>
            <a:r>
              <a:rPr lang="en-US" dirty="0" smtClean="0"/>
              <a:t>Expeditions last 1-2 months and gather up to 100 TB data. Most is saved on removable disks and flown back to continental US at end. A sample is analyzed in field to check instrument</a:t>
            </a:r>
            <a:endParaRPr lang="en-US" dirty="0"/>
          </a:p>
        </p:txBody>
      </p:sp>
      <p:grpSp>
        <p:nvGrpSpPr>
          <p:cNvPr id="6" name="Group 5"/>
          <p:cNvGrpSpPr/>
          <p:nvPr/>
        </p:nvGrpSpPr>
        <p:grpSpPr>
          <a:xfrm>
            <a:off x="0" y="1252825"/>
            <a:ext cx="9143999" cy="5605175"/>
            <a:chOff x="0" y="1252825"/>
            <a:chExt cx="9143999" cy="5605175"/>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35464"/>
              <a:ext cx="6894813" cy="532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1"/>
            <p:cNvPicPr>
              <a:picLocks noChangeAspect="1" noChangeArrowheads="1"/>
            </p:cNvPicPr>
            <p:nvPr/>
          </p:nvPicPr>
          <p:blipFill>
            <a:blip r:embed="rId4" cstate="print"/>
            <a:srcRect/>
            <a:stretch>
              <a:fillRect/>
            </a:stretch>
          </p:blipFill>
          <p:spPr bwMode="auto">
            <a:xfrm>
              <a:off x="6894811" y="3800682"/>
              <a:ext cx="1522115" cy="1522115"/>
            </a:xfrm>
            <a:prstGeom prst="rect">
              <a:avLst/>
            </a:prstGeom>
            <a:noFill/>
            <a:ln w="9525">
              <a:noFill/>
              <a:miter lim="800000"/>
              <a:headEnd/>
              <a:tailEnd/>
            </a:ln>
          </p:spPr>
        </p:pic>
        <p:pic>
          <p:nvPicPr>
            <p:cNvPr id="8"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4812" y="5322797"/>
              <a:ext cx="2249187" cy="153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Documents and Settings\Geoffrey Fox\Desktop\Cresis\satellite_NEEM_20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4811" y="1532930"/>
              <a:ext cx="2221081" cy="226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DSC_164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0526" y="1252825"/>
              <a:ext cx="1634285" cy="108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06486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442" y="3159"/>
            <a:ext cx="6770558" cy="1143000"/>
          </a:xfrm>
        </p:spPr>
        <p:txBody>
          <a:bodyPr>
            <a:noAutofit/>
          </a:bodyPr>
          <a:lstStyle/>
          <a:p>
            <a:r>
              <a:rPr lang="en-US" sz="3600" b="1" dirty="0" smtClean="0"/>
              <a:t>43: </a:t>
            </a:r>
            <a:r>
              <a:rPr lang="en-US" sz="3600" b="1" dirty="0"/>
              <a:t>Radar Data Analysis for CReSIS Remote Sensing of Ice </a:t>
            </a:r>
            <a:r>
              <a:rPr lang="en-US" sz="3600" b="1" dirty="0" smtClean="0"/>
              <a:t>Sheets IV</a:t>
            </a:r>
            <a:endParaRPr lang="en-US" sz="3600" b="1" dirty="0"/>
          </a:p>
        </p:txBody>
      </p:sp>
      <p:sp>
        <p:nvSpPr>
          <p:cNvPr id="3" name="Content Placeholder 2"/>
          <p:cNvSpPr>
            <a:spLocks noGrp="1"/>
          </p:cNvSpPr>
          <p:nvPr>
            <p:ph idx="1"/>
          </p:nvPr>
        </p:nvSpPr>
        <p:spPr>
          <a:xfrm>
            <a:off x="0" y="1065411"/>
            <a:ext cx="9144000" cy="379360"/>
          </a:xfrm>
        </p:spPr>
        <p:txBody>
          <a:bodyPr>
            <a:noAutofit/>
          </a:bodyPr>
          <a:lstStyle/>
          <a:p>
            <a:r>
              <a:rPr lang="en-US" sz="2000" dirty="0"/>
              <a:t>Typical </a:t>
            </a:r>
            <a:r>
              <a:rPr lang="en-US" sz="2000" dirty="0" smtClean="0"/>
              <a:t>CReSIS echogram </a:t>
            </a:r>
            <a:r>
              <a:rPr lang="en-US" sz="2000" dirty="0"/>
              <a:t>with Detected Boundaries.  The upper (green) boundary is between air and ice layer while the lower (red) boundary is between ice and terrain</a:t>
            </a:r>
          </a:p>
        </p:txBody>
      </p:sp>
      <p:sp>
        <p:nvSpPr>
          <p:cNvPr id="5" name="Slide Number Placeholder 4"/>
          <p:cNvSpPr>
            <a:spLocks noGrp="1"/>
          </p:cNvSpPr>
          <p:nvPr>
            <p:ph type="sldNum" sz="quarter" idx="12"/>
          </p:nvPr>
        </p:nvSpPr>
        <p:spPr/>
        <p:txBody>
          <a:bodyPr/>
          <a:lstStyle/>
          <a:p>
            <a:fld id="{C4B85148-DB98-4269-ACE6-2DF49F9918C9}" type="slidenum">
              <a:rPr lang="en-US" smtClean="0"/>
              <a:pPr/>
              <a:t>52</a:t>
            </a:fld>
            <a:endParaRPr lang="en-US" dirty="0"/>
          </a:p>
        </p:txBody>
      </p:sp>
      <p:sp>
        <p:nvSpPr>
          <p:cNvPr id="6" name="Rounded Rectangle 5"/>
          <p:cNvSpPr/>
          <p:nvPr/>
        </p:nvSpPr>
        <p:spPr>
          <a:xfrm>
            <a:off x="-9993" y="370"/>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7" name="Picture 6"/>
          <p:cNvPicPr>
            <a:picLocks noChangeAspect="1"/>
          </p:cNvPicPr>
          <p:nvPr/>
        </p:nvPicPr>
        <p:blipFill>
          <a:blip r:embed="rId3"/>
          <a:stretch>
            <a:fillRect/>
          </a:stretch>
        </p:blipFill>
        <p:spPr>
          <a:xfrm>
            <a:off x="-9993" y="2040434"/>
            <a:ext cx="8934656" cy="4304244"/>
          </a:xfrm>
          <a:prstGeom prst="rect">
            <a:avLst/>
          </a:prstGeom>
        </p:spPr>
      </p:pic>
      <p:sp>
        <p:nvSpPr>
          <p:cNvPr id="8" name="Rectangle 7"/>
          <p:cNvSpPr/>
          <p:nvPr/>
        </p:nvSpPr>
        <p:spPr>
          <a:xfrm>
            <a:off x="1149364" y="6472156"/>
            <a:ext cx="813300" cy="369332"/>
          </a:xfrm>
          <a:prstGeom prst="rect">
            <a:avLst/>
          </a:prstGeom>
          <a:solidFill>
            <a:schemeClr val="bg2">
              <a:lumMod val="60000"/>
              <a:lumOff val="40000"/>
            </a:schemeClr>
          </a:solidFill>
        </p:spPr>
        <p:txBody>
          <a:bodyPr wrap="none">
            <a:spAutoFit/>
          </a:bodyPr>
          <a:lstStyle/>
          <a:p>
            <a:r>
              <a:rPr lang="en-US" dirty="0" smtClean="0">
                <a:solidFill>
                  <a:srgbClr val="0070C0"/>
                </a:solidFill>
              </a:rPr>
              <a:t>PP, </a:t>
            </a:r>
            <a:r>
              <a:rPr lang="en-US" dirty="0">
                <a:solidFill>
                  <a:srgbClr val="0070C0"/>
                </a:solidFill>
              </a:rPr>
              <a:t>GIS</a:t>
            </a:r>
          </a:p>
        </p:txBody>
      </p:sp>
      <p:sp>
        <p:nvSpPr>
          <p:cNvPr id="9" name="Rectangle 8"/>
          <p:cNvSpPr/>
          <p:nvPr/>
        </p:nvSpPr>
        <p:spPr>
          <a:xfrm>
            <a:off x="3269469" y="6466218"/>
            <a:ext cx="2986267" cy="369332"/>
          </a:xfrm>
          <a:prstGeom prst="rect">
            <a:avLst/>
          </a:prstGeom>
          <a:solidFill>
            <a:schemeClr val="bg2">
              <a:lumMod val="60000"/>
              <a:lumOff val="40000"/>
            </a:schemeClr>
          </a:solidFill>
        </p:spPr>
        <p:txBody>
          <a:bodyPr wrap="none">
            <a:spAutoFit/>
          </a:bodyPr>
          <a:lstStyle/>
          <a:p>
            <a:r>
              <a:rPr lang="en-US" dirty="0" smtClean="0">
                <a:solidFill>
                  <a:srgbClr val="0070C0"/>
                </a:solidFill>
              </a:rPr>
              <a:t>Parallelism </a:t>
            </a:r>
            <a:r>
              <a:rPr lang="en-US" dirty="0">
                <a:solidFill>
                  <a:srgbClr val="0070C0"/>
                </a:solidFill>
              </a:rPr>
              <a:t>over </a:t>
            </a:r>
            <a:r>
              <a:rPr lang="en-US" dirty="0" smtClean="0">
                <a:solidFill>
                  <a:srgbClr val="0070C0"/>
                </a:solidFill>
              </a:rPr>
              <a:t>Radar Images</a:t>
            </a:r>
            <a:endParaRPr lang="en-US" dirty="0">
              <a:solidFill>
                <a:srgbClr val="0070C0"/>
              </a:solidFill>
            </a:endParaRPr>
          </a:p>
        </p:txBody>
      </p:sp>
      <p:sp>
        <p:nvSpPr>
          <p:cNvPr id="10" name="Rectangle 9"/>
          <p:cNvSpPr/>
          <p:nvPr/>
        </p:nvSpPr>
        <p:spPr>
          <a:xfrm>
            <a:off x="2024925" y="6466218"/>
            <a:ext cx="1244544" cy="369332"/>
          </a:xfrm>
          <a:prstGeom prst="rect">
            <a:avLst/>
          </a:prstGeom>
          <a:solidFill>
            <a:schemeClr val="bg2">
              <a:lumMod val="60000"/>
              <a:lumOff val="40000"/>
            </a:schemeClr>
          </a:solidFill>
        </p:spPr>
        <p:txBody>
          <a:bodyPr wrap="square">
            <a:spAutoFit/>
          </a:bodyPr>
          <a:lstStyle/>
          <a:p>
            <a:r>
              <a:rPr lang="en-US" dirty="0" smtClean="0">
                <a:solidFill>
                  <a:srgbClr val="0070C0"/>
                </a:solidFill>
              </a:rPr>
              <a:t>Streaming</a:t>
            </a:r>
            <a:endParaRPr lang="en-US" dirty="0">
              <a:solidFill>
                <a:srgbClr val="0070C0"/>
              </a:solidFill>
            </a:endParaRPr>
          </a:p>
        </p:txBody>
      </p:sp>
    </p:spTree>
    <p:extLst>
      <p:ext uri="{BB962C8B-B14F-4D97-AF65-F5344CB8AC3E}">
        <p14:creationId xmlns:p14="http://schemas.microsoft.com/office/powerpoint/2010/main" val="29272110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Analytics Facet (kernels) of the Ogres</a:t>
            </a:r>
            <a:endParaRPr lang="en-US" b="1" dirty="0"/>
          </a:p>
        </p:txBody>
      </p:sp>
    </p:spTree>
    <p:extLst>
      <p:ext uri="{BB962C8B-B14F-4D97-AF65-F5344CB8AC3E}">
        <p14:creationId xmlns:p14="http://schemas.microsoft.com/office/powerpoint/2010/main" val="35966186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224"/>
            <a:ext cx="9144000" cy="702824"/>
          </a:xfrm>
        </p:spPr>
        <p:txBody>
          <a:bodyPr>
            <a:normAutofit/>
          </a:bodyPr>
          <a:lstStyle/>
          <a:p>
            <a:r>
              <a:rPr lang="en-US" sz="3600" b="1" dirty="0">
                <a:solidFill>
                  <a:srgbClr val="0070C0"/>
                </a:solidFill>
              </a:rPr>
              <a:t>Core Analytics </a:t>
            </a:r>
            <a:r>
              <a:rPr lang="en-US" sz="3600" b="1" dirty="0" smtClean="0">
                <a:solidFill>
                  <a:srgbClr val="0070C0"/>
                </a:solidFill>
              </a:rPr>
              <a:t>Ogres </a:t>
            </a:r>
            <a:r>
              <a:rPr lang="en-US" sz="3600" b="1" dirty="0" smtClean="0"/>
              <a:t>(</a:t>
            </a:r>
            <a:r>
              <a:rPr lang="en-US" sz="3600" b="1" dirty="0" err="1" smtClean="0"/>
              <a:t>microPattern</a:t>
            </a:r>
            <a:r>
              <a:rPr lang="en-US" sz="3600" b="1" dirty="0" smtClean="0"/>
              <a:t>) I</a:t>
            </a:r>
            <a:endParaRPr lang="en-US" sz="3600" b="1" dirty="0"/>
          </a:p>
        </p:txBody>
      </p:sp>
      <p:sp>
        <p:nvSpPr>
          <p:cNvPr id="3" name="Content Placeholder 2"/>
          <p:cNvSpPr>
            <a:spLocks noGrp="1"/>
          </p:cNvSpPr>
          <p:nvPr>
            <p:ph idx="1"/>
          </p:nvPr>
        </p:nvSpPr>
        <p:spPr>
          <a:xfrm>
            <a:off x="0" y="485652"/>
            <a:ext cx="9144000" cy="6360695"/>
          </a:xfrm>
        </p:spPr>
        <p:txBody>
          <a:bodyPr>
            <a:noAutofit/>
          </a:bodyPr>
          <a:lstStyle/>
          <a:p>
            <a:pPr>
              <a:buFont typeface="Arial" panose="020B0604020202020204" pitchFamily="34" charset="0"/>
              <a:buChar char="•"/>
            </a:pPr>
            <a:r>
              <a:rPr lang="en-US" sz="2800" b="1" dirty="0" smtClean="0">
                <a:solidFill>
                  <a:srgbClr val="0070C0"/>
                </a:solidFill>
              </a:rPr>
              <a:t>Map-Only</a:t>
            </a:r>
          </a:p>
          <a:p>
            <a:pPr lvl="1">
              <a:buFont typeface="Arial" panose="020B0604020202020204" pitchFamily="34" charset="0"/>
              <a:buChar char="•"/>
            </a:pPr>
            <a:r>
              <a:rPr lang="en-US" sz="2400" dirty="0" smtClean="0"/>
              <a:t>Pleasingly parallel - </a:t>
            </a:r>
            <a:r>
              <a:rPr lang="en-US" sz="2400" b="1" dirty="0" smtClean="0"/>
              <a:t>Local </a:t>
            </a:r>
            <a:r>
              <a:rPr lang="en-US" sz="2400" b="1" dirty="0"/>
              <a:t>Machine Learning </a:t>
            </a:r>
            <a:endParaRPr lang="en-US" sz="2400" dirty="0" smtClean="0"/>
          </a:p>
          <a:p>
            <a:pPr>
              <a:buFont typeface="Arial" panose="020B0604020202020204" pitchFamily="34" charset="0"/>
              <a:buChar char="•"/>
            </a:pPr>
            <a:r>
              <a:rPr lang="en-US" sz="2800" b="1" dirty="0" smtClean="0">
                <a:solidFill>
                  <a:srgbClr val="0070C0"/>
                </a:solidFill>
              </a:rPr>
              <a:t>MapReduce: </a:t>
            </a:r>
            <a:r>
              <a:rPr lang="en-US" sz="2800" b="1" dirty="0" smtClean="0"/>
              <a:t>Search/Query/Index</a:t>
            </a:r>
          </a:p>
          <a:p>
            <a:pPr lvl="1">
              <a:buFont typeface="Arial" panose="020B0604020202020204" pitchFamily="34" charset="0"/>
              <a:buChar char="•"/>
            </a:pPr>
            <a:r>
              <a:rPr lang="en-US" sz="2400" dirty="0" smtClean="0"/>
              <a:t>Summarizing </a:t>
            </a:r>
            <a:r>
              <a:rPr lang="en-US" sz="2400" b="1" dirty="0" smtClean="0"/>
              <a:t>statistics </a:t>
            </a:r>
            <a:r>
              <a:rPr lang="en-US" sz="2400" dirty="0" smtClean="0"/>
              <a:t>as in LHC Data analysis (histograms) </a:t>
            </a:r>
            <a:r>
              <a:rPr lang="en-US" sz="2400" b="1" dirty="0" smtClean="0">
                <a:solidFill>
                  <a:srgbClr val="0070C0"/>
                </a:solidFill>
              </a:rPr>
              <a:t>(G1)</a:t>
            </a:r>
          </a:p>
          <a:p>
            <a:pPr lvl="1">
              <a:buFont typeface="Arial" panose="020B0604020202020204" pitchFamily="34" charset="0"/>
              <a:buChar char="•"/>
            </a:pPr>
            <a:r>
              <a:rPr lang="en-US" sz="2400" dirty="0" smtClean="0"/>
              <a:t>Recommender </a:t>
            </a:r>
            <a:r>
              <a:rPr lang="en-US" sz="2400" dirty="0"/>
              <a:t>Systems (</a:t>
            </a:r>
            <a:r>
              <a:rPr lang="en-US" sz="2400" b="1" dirty="0"/>
              <a:t>Collaborative </a:t>
            </a:r>
            <a:r>
              <a:rPr lang="en-US" sz="2400" b="1" dirty="0" smtClean="0"/>
              <a:t>Filtering</a:t>
            </a:r>
            <a:r>
              <a:rPr lang="en-US" sz="2400" dirty="0" smtClean="0"/>
              <a:t>) </a:t>
            </a:r>
          </a:p>
          <a:p>
            <a:pPr lvl="1">
              <a:buFont typeface="Arial" panose="020B0604020202020204" pitchFamily="34" charset="0"/>
              <a:buChar char="•"/>
            </a:pPr>
            <a:r>
              <a:rPr lang="en-US" sz="2400" dirty="0"/>
              <a:t>Linear Classifiers (</a:t>
            </a:r>
            <a:r>
              <a:rPr lang="en-US" sz="2400" b="1" dirty="0"/>
              <a:t>Bayes, Random </a:t>
            </a:r>
            <a:r>
              <a:rPr lang="en-US" sz="2400" b="1" dirty="0" smtClean="0"/>
              <a:t>Forests</a:t>
            </a:r>
            <a:r>
              <a:rPr lang="en-US" sz="2400" dirty="0" smtClean="0"/>
              <a:t>)</a:t>
            </a:r>
          </a:p>
          <a:p>
            <a:pPr>
              <a:buFont typeface="Arial" panose="020B0604020202020204" pitchFamily="34" charset="0"/>
              <a:buChar char="•"/>
            </a:pPr>
            <a:r>
              <a:rPr lang="en-US" sz="2800" b="1" dirty="0" smtClean="0">
                <a:solidFill>
                  <a:srgbClr val="0070C0"/>
                </a:solidFill>
              </a:rPr>
              <a:t>Alignment and Streaming (G7)</a:t>
            </a:r>
          </a:p>
          <a:p>
            <a:pPr lvl="1">
              <a:buFont typeface="Arial" panose="020B0604020202020204" pitchFamily="34" charset="0"/>
              <a:buChar char="•"/>
            </a:pPr>
            <a:r>
              <a:rPr lang="en-US" sz="2400" dirty="0"/>
              <a:t>Genomic Alignment, Incremental Classifiers</a:t>
            </a:r>
            <a:endParaRPr lang="en-US" sz="2400" dirty="0" smtClean="0"/>
          </a:p>
          <a:p>
            <a:pPr>
              <a:buFont typeface="Arial" panose="020B0604020202020204" pitchFamily="34" charset="0"/>
              <a:buChar char="•"/>
            </a:pPr>
            <a:r>
              <a:rPr lang="en-US" sz="2800" b="1" dirty="0" smtClean="0">
                <a:solidFill>
                  <a:srgbClr val="0070C0"/>
                </a:solidFill>
              </a:rPr>
              <a:t>Global Analytics</a:t>
            </a:r>
          </a:p>
          <a:p>
            <a:pPr>
              <a:spcBef>
                <a:spcPts val="200"/>
              </a:spcBef>
              <a:buFont typeface="Arial" panose="020B0604020202020204" pitchFamily="34" charset="0"/>
              <a:buChar char="•"/>
            </a:pPr>
            <a:r>
              <a:rPr lang="en-US" sz="2800" b="1" dirty="0" smtClean="0">
                <a:solidFill>
                  <a:srgbClr val="0070C0"/>
                </a:solidFill>
              </a:rPr>
              <a:t>Nonlinear Solvers </a:t>
            </a:r>
            <a:r>
              <a:rPr lang="en-US" sz="2800" dirty="0" smtClean="0"/>
              <a:t>(structure depends on objective function)</a:t>
            </a:r>
            <a:r>
              <a:rPr lang="en-US" sz="2800" dirty="0" smtClean="0">
                <a:solidFill>
                  <a:srgbClr val="0070C0"/>
                </a:solidFill>
              </a:rPr>
              <a:t> </a:t>
            </a:r>
            <a:r>
              <a:rPr lang="en-US" sz="2800" b="1" dirty="0" smtClean="0">
                <a:solidFill>
                  <a:srgbClr val="0070C0"/>
                </a:solidFill>
              </a:rPr>
              <a:t>(G5,G6)</a:t>
            </a:r>
            <a:endParaRPr lang="en-US" sz="2800" b="1" dirty="0">
              <a:solidFill>
                <a:srgbClr val="0070C0"/>
              </a:solidFill>
            </a:endParaRPr>
          </a:p>
          <a:p>
            <a:pPr lvl="1"/>
            <a:r>
              <a:rPr lang="en-US" sz="2400" dirty="0"/>
              <a:t>Stochastic Gradient Descent SGD</a:t>
            </a:r>
          </a:p>
          <a:p>
            <a:pPr lvl="1"/>
            <a:r>
              <a:rPr lang="en-US" sz="2400" dirty="0"/>
              <a:t>(L-)BFGS approximation to Newton’s Method</a:t>
            </a:r>
          </a:p>
          <a:p>
            <a:pPr lvl="1"/>
            <a:r>
              <a:rPr lang="en-US" sz="2400" dirty="0" err="1"/>
              <a:t>Levenberg</a:t>
            </a:r>
            <a:r>
              <a:rPr lang="en-US" sz="2400" dirty="0"/>
              <a:t>-Marquardt </a:t>
            </a:r>
            <a:r>
              <a:rPr lang="en-US" sz="2400" dirty="0" smtClean="0"/>
              <a:t>solver</a:t>
            </a:r>
            <a:endParaRPr lang="en-US" sz="2400" dirty="0"/>
          </a:p>
        </p:txBody>
      </p:sp>
    </p:spTree>
    <p:extLst>
      <p:ext uri="{BB962C8B-B14F-4D97-AF65-F5344CB8AC3E}">
        <p14:creationId xmlns:p14="http://schemas.microsoft.com/office/powerpoint/2010/main" val="10477906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224"/>
            <a:ext cx="9144000" cy="702824"/>
          </a:xfrm>
        </p:spPr>
        <p:txBody>
          <a:bodyPr>
            <a:normAutofit/>
          </a:bodyPr>
          <a:lstStyle/>
          <a:p>
            <a:r>
              <a:rPr lang="en-US" sz="3600" b="1" dirty="0">
                <a:solidFill>
                  <a:srgbClr val="0070C0"/>
                </a:solidFill>
              </a:rPr>
              <a:t>Core Analytics </a:t>
            </a:r>
            <a:r>
              <a:rPr lang="en-US" sz="3600" b="1" dirty="0" smtClean="0">
                <a:solidFill>
                  <a:srgbClr val="0070C0"/>
                </a:solidFill>
              </a:rPr>
              <a:t>Ogres </a:t>
            </a:r>
            <a:r>
              <a:rPr lang="en-US" sz="3600" b="1" dirty="0" smtClean="0"/>
              <a:t>(</a:t>
            </a:r>
            <a:r>
              <a:rPr lang="en-US" sz="3600" b="1" dirty="0" err="1" smtClean="0"/>
              <a:t>microPattern</a:t>
            </a:r>
            <a:r>
              <a:rPr lang="en-US" sz="3600" b="1" dirty="0" smtClean="0"/>
              <a:t>) II</a:t>
            </a:r>
            <a:endParaRPr lang="en-US" sz="3600" b="1" dirty="0"/>
          </a:p>
        </p:txBody>
      </p:sp>
      <p:sp>
        <p:nvSpPr>
          <p:cNvPr id="3" name="Content Placeholder 2"/>
          <p:cNvSpPr>
            <a:spLocks noGrp="1"/>
          </p:cNvSpPr>
          <p:nvPr>
            <p:ph idx="1"/>
          </p:nvPr>
        </p:nvSpPr>
        <p:spPr>
          <a:xfrm>
            <a:off x="0" y="497305"/>
            <a:ext cx="9144000" cy="6360695"/>
          </a:xfrm>
        </p:spPr>
        <p:txBody>
          <a:bodyPr>
            <a:noAutofit/>
          </a:bodyPr>
          <a:lstStyle/>
          <a:p>
            <a:pPr>
              <a:buFont typeface="Arial" panose="020B0604020202020204" pitchFamily="34" charset="0"/>
              <a:buChar char="•"/>
            </a:pPr>
            <a:r>
              <a:rPr lang="en-US" b="1" dirty="0">
                <a:solidFill>
                  <a:srgbClr val="0070C0"/>
                </a:solidFill>
              </a:rPr>
              <a:t>Map-Collective </a:t>
            </a:r>
            <a:r>
              <a:rPr lang="en-US" b="1" dirty="0" smtClean="0">
                <a:solidFill>
                  <a:srgbClr val="0070C0"/>
                </a:solidFill>
              </a:rPr>
              <a:t>(</a:t>
            </a:r>
            <a:r>
              <a:rPr lang="en-US" b="1" dirty="0">
                <a:solidFill>
                  <a:srgbClr val="0070C0"/>
                </a:solidFill>
              </a:rPr>
              <a:t>See Mahout, </a:t>
            </a:r>
            <a:r>
              <a:rPr lang="en-US" b="1" dirty="0" err="1">
                <a:solidFill>
                  <a:srgbClr val="0070C0"/>
                </a:solidFill>
              </a:rPr>
              <a:t>MLlib</a:t>
            </a:r>
            <a:r>
              <a:rPr lang="en-US" b="1" dirty="0">
                <a:solidFill>
                  <a:srgbClr val="0070C0"/>
                </a:solidFill>
              </a:rPr>
              <a:t>) (G2,G4,G6)</a:t>
            </a:r>
          </a:p>
          <a:p>
            <a:pPr lvl="1">
              <a:buFont typeface="Arial" panose="020B0604020202020204" pitchFamily="34" charset="0"/>
              <a:buChar char="•"/>
            </a:pPr>
            <a:r>
              <a:rPr lang="en-US" b="1" dirty="0" smtClean="0">
                <a:solidFill>
                  <a:srgbClr val="0070C0"/>
                </a:solidFill>
              </a:rPr>
              <a:t>Often use </a:t>
            </a:r>
            <a:r>
              <a:rPr lang="en-US" b="1" dirty="0">
                <a:solidFill>
                  <a:srgbClr val="0070C0"/>
                </a:solidFill>
              </a:rPr>
              <a:t>matrix-matrix,-vector operations, solvers (conjugate gradient)</a:t>
            </a:r>
          </a:p>
          <a:p>
            <a:pPr lvl="1">
              <a:buFont typeface="Arial" panose="020B0604020202020204" pitchFamily="34" charset="0"/>
              <a:buChar char="•"/>
            </a:pPr>
            <a:r>
              <a:rPr lang="en-US" b="1" dirty="0" smtClean="0"/>
              <a:t>Outlier </a:t>
            </a:r>
            <a:r>
              <a:rPr lang="en-US" b="1" dirty="0"/>
              <a:t>Detection</a:t>
            </a:r>
            <a:r>
              <a:rPr lang="en-US" dirty="0"/>
              <a:t>, </a:t>
            </a:r>
            <a:r>
              <a:rPr lang="en-US" b="1" dirty="0"/>
              <a:t>Clustering</a:t>
            </a:r>
            <a:r>
              <a:rPr lang="en-US" dirty="0"/>
              <a:t> (many methods), </a:t>
            </a:r>
          </a:p>
          <a:p>
            <a:pPr lvl="1">
              <a:buFont typeface="Arial" panose="020B0604020202020204" pitchFamily="34" charset="0"/>
              <a:buChar char="•"/>
            </a:pPr>
            <a:r>
              <a:rPr lang="en-US" b="1" dirty="0"/>
              <a:t>Mixture Models, LDA </a:t>
            </a:r>
            <a:r>
              <a:rPr lang="en-US" dirty="0"/>
              <a:t>(Latent Dirichlet Allocation), </a:t>
            </a:r>
            <a:r>
              <a:rPr lang="en-US" b="1" dirty="0"/>
              <a:t>PLSI </a:t>
            </a:r>
            <a:r>
              <a:rPr lang="en-US" dirty="0"/>
              <a:t>(Probabilistic Latent Semantic Indexing</a:t>
            </a:r>
            <a:r>
              <a:rPr lang="en-US" dirty="0" smtClean="0"/>
              <a:t>)</a:t>
            </a:r>
            <a:endParaRPr lang="en-US" dirty="0"/>
          </a:p>
          <a:p>
            <a:pPr lvl="1">
              <a:spcBef>
                <a:spcPts val="200"/>
              </a:spcBef>
              <a:buFont typeface="Arial" panose="020B0604020202020204" pitchFamily="34" charset="0"/>
              <a:buChar char="•"/>
            </a:pPr>
            <a:r>
              <a:rPr lang="en-US" b="1" dirty="0" smtClean="0"/>
              <a:t>SVM </a:t>
            </a:r>
            <a:r>
              <a:rPr lang="en-US" dirty="0"/>
              <a:t>and </a:t>
            </a:r>
            <a:r>
              <a:rPr lang="en-US" b="1" dirty="0"/>
              <a:t>Logistic Regression</a:t>
            </a:r>
          </a:p>
          <a:p>
            <a:pPr lvl="1">
              <a:spcBef>
                <a:spcPts val="200"/>
              </a:spcBef>
              <a:buFont typeface="Arial" panose="020B0604020202020204" pitchFamily="34" charset="0"/>
              <a:buChar char="•"/>
            </a:pPr>
            <a:r>
              <a:rPr lang="en-US" b="1" dirty="0"/>
              <a:t>PageRank</a:t>
            </a:r>
            <a:r>
              <a:rPr lang="en-US" dirty="0"/>
              <a:t>, (find leading eigenvector of sparse matrix)</a:t>
            </a:r>
          </a:p>
          <a:p>
            <a:pPr lvl="1">
              <a:spcBef>
                <a:spcPts val="200"/>
              </a:spcBef>
              <a:buFont typeface="Arial" panose="020B0604020202020204" pitchFamily="34" charset="0"/>
              <a:buChar char="•"/>
            </a:pPr>
            <a:r>
              <a:rPr lang="en-US" b="1" dirty="0"/>
              <a:t>SVD</a:t>
            </a:r>
            <a:r>
              <a:rPr lang="en-US" dirty="0"/>
              <a:t> (Singular Value Decomposition)</a:t>
            </a:r>
          </a:p>
          <a:p>
            <a:pPr lvl="1">
              <a:spcBef>
                <a:spcPts val="200"/>
              </a:spcBef>
              <a:buFont typeface="Arial" panose="020B0604020202020204" pitchFamily="34" charset="0"/>
              <a:buChar char="•"/>
            </a:pPr>
            <a:r>
              <a:rPr lang="en-US" b="1" dirty="0"/>
              <a:t>MDS</a:t>
            </a:r>
            <a:r>
              <a:rPr lang="en-US" dirty="0"/>
              <a:t> (Multidimensional Scaling)</a:t>
            </a:r>
          </a:p>
          <a:p>
            <a:pPr lvl="1">
              <a:spcBef>
                <a:spcPts val="200"/>
              </a:spcBef>
              <a:buFont typeface="Arial" panose="020B0604020202020204" pitchFamily="34" charset="0"/>
              <a:buChar char="•"/>
            </a:pPr>
            <a:r>
              <a:rPr lang="en-US" dirty="0"/>
              <a:t>Learning Neural Networks (</a:t>
            </a:r>
            <a:r>
              <a:rPr lang="en-US" b="1" dirty="0"/>
              <a:t>Deep Learning</a:t>
            </a:r>
            <a:r>
              <a:rPr lang="en-US" dirty="0"/>
              <a:t>)</a:t>
            </a:r>
          </a:p>
          <a:p>
            <a:pPr lvl="1">
              <a:spcBef>
                <a:spcPts val="200"/>
              </a:spcBef>
              <a:buFont typeface="Arial" panose="020B0604020202020204" pitchFamily="34" charset="0"/>
              <a:buChar char="•"/>
            </a:pPr>
            <a:r>
              <a:rPr lang="en-US" b="1" dirty="0"/>
              <a:t>Hidden Markov Models</a:t>
            </a:r>
            <a:endParaRPr lang="en-US" b="1" dirty="0">
              <a:solidFill>
                <a:srgbClr val="0070C0"/>
              </a:solidFill>
            </a:endParaRPr>
          </a:p>
          <a:p>
            <a:pPr>
              <a:buFont typeface="Arial" panose="020B0604020202020204" pitchFamily="34" charset="0"/>
              <a:buChar char="•"/>
            </a:pPr>
            <a:endParaRPr lang="en-US" dirty="0"/>
          </a:p>
        </p:txBody>
      </p:sp>
    </p:spTree>
    <p:extLst>
      <p:ext uri="{BB962C8B-B14F-4D97-AF65-F5344CB8AC3E}">
        <p14:creationId xmlns:p14="http://schemas.microsoft.com/office/powerpoint/2010/main" val="2400392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224"/>
            <a:ext cx="9144000" cy="702824"/>
          </a:xfrm>
        </p:spPr>
        <p:txBody>
          <a:bodyPr>
            <a:normAutofit/>
          </a:bodyPr>
          <a:lstStyle/>
          <a:p>
            <a:r>
              <a:rPr lang="en-US" sz="3600" b="1" dirty="0">
                <a:solidFill>
                  <a:srgbClr val="0070C0"/>
                </a:solidFill>
              </a:rPr>
              <a:t>Core Analytics </a:t>
            </a:r>
            <a:r>
              <a:rPr lang="en-US" sz="3600" b="1" dirty="0" smtClean="0"/>
              <a:t>Ogres (</a:t>
            </a:r>
            <a:r>
              <a:rPr lang="en-US" sz="3600" b="1" dirty="0" err="1" smtClean="0"/>
              <a:t>microPattern</a:t>
            </a:r>
            <a:r>
              <a:rPr lang="en-US" sz="3600" b="1" dirty="0" smtClean="0"/>
              <a:t>) III</a:t>
            </a:r>
            <a:endParaRPr lang="en-US" sz="3600" b="1" dirty="0"/>
          </a:p>
        </p:txBody>
      </p:sp>
      <p:sp>
        <p:nvSpPr>
          <p:cNvPr id="3" name="Content Placeholder 2"/>
          <p:cNvSpPr>
            <a:spLocks noGrp="1"/>
          </p:cNvSpPr>
          <p:nvPr>
            <p:ph idx="1"/>
          </p:nvPr>
        </p:nvSpPr>
        <p:spPr>
          <a:xfrm>
            <a:off x="0" y="609600"/>
            <a:ext cx="9144000" cy="6007768"/>
          </a:xfrm>
        </p:spPr>
        <p:txBody>
          <a:bodyPr>
            <a:noAutofit/>
          </a:bodyPr>
          <a:lstStyle/>
          <a:p>
            <a:pPr>
              <a:spcBef>
                <a:spcPts val="200"/>
              </a:spcBef>
              <a:buFont typeface="Arial" panose="020B0604020202020204" pitchFamily="34" charset="0"/>
              <a:buChar char="•"/>
            </a:pPr>
            <a:r>
              <a:rPr lang="en-US" b="1" dirty="0">
                <a:solidFill>
                  <a:srgbClr val="0070C0"/>
                </a:solidFill>
              </a:rPr>
              <a:t>Global Analytics – Map-Communication (targets for Giraph</a:t>
            </a:r>
            <a:r>
              <a:rPr lang="en-US" b="1" dirty="0" smtClean="0">
                <a:solidFill>
                  <a:srgbClr val="0070C0"/>
                </a:solidFill>
              </a:rPr>
              <a:t>) (</a:t>
            </a:r>
            <a:r>
              <a:rPr lang="en-US" b="1" dirty="0">
                <a:solidFill>
                  <a:srgbClr val="0070C0"/>
                </a:solidFill>
              </a:rPr>
              <a:t>G3</a:t>
            </a:r>
            <a:r>
              <a:rPr lang="en-US" b="1" dirty="0" smtClean="0">
                <a:solidFill>
                  <a:srgbClr val="0070C0"/>
                </a:solidFill>
              </a:rPr>
              <a:t>) </a:t>
            </a:r>
          </a:p>
          <a:p>
            <a:pPr lvl="1">
              <a:spcBef>
                <a:spcPts val="200"/>
              </a:spcBef>
              <a:buFont typeface="Arial" panose="020B0604020202020204" pitchFamily="34" charset="0"/>
              <a:buChar char="•"/>
            </a:pPr>
            <a:r>
              <a:rPr lang="en-US" b="1" dirty="0" smtClean="0"/>
              <a:t>Graph Structure (Communities, </a:t>
            </a:r>
            <a:r>
              <a:rPr lang="en-US" b="1" dirty="0" err="1" smtClean="0"/>
              <a:t>subgraphs</a:t>
            </a:r>
            <a:r>
              <a:rPr lang="en-US" b="1" dirty="0" smtClean="0"/>
              <a:t>/motifs, diameter, maximal cliques, connected components)</a:t>
            </a:r>
            <a:endParaRPr lang="en-US" b="1" dirty="0"/>
          </a:p>
          <a:p>
            <a:pPr lvl="1">
              <a:spcBef>
                <a:spcPts val="200"/>
              </a:spcBef>
              <a:buFont typeface="Arial" panose="020B0604020202020204" pitchFamily="34" charset="0"/>
              <a:buChar char="•"/>
            </a:pPr>
            <a:r>
              <a:rPr lang="en-US" b="1" dirty="0"/>
              <a:t>Network Dynamics - Graph simulation Algorithms </a:t>
            </a:r>
            <a:r>
              <a:rPr lang="en-US" dirty="0"/>
              <a:t>(epidemiology</a:t>
            </a:r>
            <a:r>
              <a:rPr lang="en-US" dirty="0" smtClean="0"/>
              <a:t>)</a:t>
            </a:r>
            <a:endParaRPr lang="en-US" b="1" dirty="0" smtClean="0"/>
          </a:p>
          <a:p>
            <a:pPr>
              <a:spcBef>
                <a:spcPts val="200"/>
              </a:spcBef>
              <a:buFont typeface="Arial" panose="020B0604020202020204" pitchFamily="34" charset="0"/>
              <a:buChar char="•"/>
            </a:pPr>
            <a:r>
              <a:rPr lang="en-US" b="1" dirty="0">
                <a:solidFill>
                  <a:srgbClr val="0070C0"/>
                </a:solidFill>
              </a:rPr>
              <a:t>Global Analytics – Asynchronous Shared Memory (may be distributed algorithms</a:t>
            </a:r>
            <a:r>
              <a:rPr lang="en-US" b="1" dirty="0" smtClean="0">
                <a:solidFill>
                  <a:srgbClr val="0070C0"/>
                </a:solidFill>
              </a:rPr>
              <a:t>)</a:t>
            </a:r>
          </a:p>
          <a:p>
            <a:pPr lvl="1">
              <a:spcBef>
                <a:spcPts val="200"/>
              </a:spcBef>
              <a:buFont typeface="Arial" panose="020B0604020202020204" pitchFamily="34" charset="0"/>
              <a:buChar char="•"/>
            </a:pPr>
            <a:r>
              <a:rPr lang="en-US" b="1" dirty="0" smtClean="0"/>
              <a:t>Graph </a:t>
            </a:r>
            <a:r>
              <a:rPr lang="en-US" b="1" dirty="0"/>
              <a:t>Structure </a:t>
            </a:r>
            <a:r>
              <a:rPr lang="en-US" b="1" dirty="0" smtClean="0"/>
              <a:t>(</a:t>
            </a:r>
            <a:r>
              <a:rPr lang="en-US" b="1" dirty="0" err="1" smtClean="0"/>
              <a:t>Betweenness</a:t>
            </a:r>
            <a:r>
              <a:rPr lang="en-US" b="1" dirty="0" smtClean="0"/>
              <a:t> centrality, shortest path) (G3)</a:t>
            </a:r>
          </a:p>
          <a:p>
            <a:pPr lvl="1">
              <a:spcBef>
                <a:spcPts val="200"/>
              </a:spcBef>
              <a:buFont typeface="Arial" panose="020B0604020202020204" pitchFamily="34" charset="0"/>
              <a:buChar char="•"/>
            </a:pPr>
            <a:r>
              <a:rPr lang="en-US" b="1" dirty="0"/>
              <a:t>Linear/Quadratic Programming, Combinatorial Optimization, Branch and Bound (G5)</a:t>
            </a:r>
            <a:endParaRPr lang="en-US" b="1" dirty="0" smtClean="0"/>
          </a:p>
          <a:p>
            <a:pPr marL="0" indent="0">
              <a:spcBef>
                <a:spcPts val="200"/>
              </a:spcBef>
              <a:buNone/>
            </a:pPr>
            <a:endParaRPr lang="en-US" sz="2800" b="1" dirty="0" smtClean="0"/>
          </a:p>
        </p:txBody>
      </p:sp>
    </p:spTree>
    <p:extLst>
      <p:ext uri="{BB962C8B-B14F-4D97-AF65-F5344CB8AC3E}">
        <p14:creationId xmlns:p14="http://schemas.microsoft.com/office/powerpoint/2010/main" val="17500026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2288" y="1835150"/>
            <a:ext cx="7772400" cy="1362075"/>
          </a:xfrm>
        </p:spPr>
        <p:txBody>
          <a:bodyPr/>
          <a:lstStyle/>
          <a:p>
            <a:pPr algn="ctr"/>
            <a:r>
              <a:rPr lang="en-US" dirty="0" smtClean="0"/>
              <a:t>HPC-ABDS</a:t>
            </a:r>
            <a:br>
              <a:rPr lang="en-US" dirty="0" smtClean="0"/>
            </a:br>
            <a:endParaRPr lang="en-US" dirty="0"/>
          </a:p>
        </p:txBody>
      </p:sp>
      <p:sp>
        <p:nvSpPr>
          <p:cNvPr id="8" name="Text Placeholder 7"/>
          <p:cNvSpPr>
            <a:spLocks noGrp="1"/>
          </p:cNvSpPr>
          <p:nvPr>
            <p:ph type="body" idx="1"/>
          </p:nvPr>
        </p:nvSpPr>
        <p:spPr>
          <a:xfrm>
            <a:off x="808038" y="2856706"/>
            <a:ext cx="7772400" cy="1500187"/>
          </a:xfrm>
        </p:spPr>
        <p:txBody>
          <a:bodyPr>
            <a:normAutofit fontScale="92500" lnSpcReduction="10000"/>
          </a:bodyPr>
          <a:lstStyle/>
          <a:p>
            <a:pPr algn="ctr"/>
            <a:r>
              <a:rPr lang="en-US" sz="3200" dirty="0" smtClean="0">
                <a:solidFill>
                  <a:schemeClr val="tx1">
                    <a:lumMod val="75000"/>
                    <a:lumOff val="25000"/>
                  </a:schemeClr>
                </a:solidFill>
              </a:rPr>
              <a:t>Integrating High Performance Computing with Apache Big Data Stack</a:t>
            </a:r>
          </a:p>
          <a:p>
            <a:pPr algn="ctr"/>
            <a:r>
              <a:rPr lang="en-US" sz="3200" dirty="0" err="1" smtClean="0">
                <a:solidFill>
                  <a:schemeClr val="tx1">
                    <a:lumMod val="75000"/>
                    <a:lumOff val="25000"/>
                  </a:schemeClr>
                </a:solidFill>
              </a:rPr>
              <a:t>Shantenu</a:t>
            </a:r>
            <a:r>
              <a:rPr lang="en-US" sz="3200" dirty="0" smtClean="0">
                <a:solidFill>
                  <a:schemeClr val="tx1">
                    <a:lumMod val="75000"/>
                    <a:lumOff val="25000"/>
                  </a:schemeClr>
                </a:solidFill>
              </a:rPr>
              <a:t> </a:t>
            </a:r>
            <a:r>
              <a:rPr lang="en-US" sz="3200" dirty="0" err="1" smtClean="0">
                <a:solidFill>
                  <a:schemeClr val="tx1">
                    <a:lumMod val="75000"/>
                    <a:lumOff val="25000"/>
                  </a:schemeClr>
                </a:solidFill>
              </a:rPr>
              <a:t>Jha</a:t>
            </a:r>
            <a:r>
              <a:rPr lang="en-US" sz="3200" dirty="0" smtClean="0">
                <a:solidFill>
                  <a:schemeClr val="tx1">
                    <a:lumMod val="75000"/>
                    <a:lumOff val="25000"/>
                  </a:schemeClr>
                </a:solidFill>
              </a:rPr>
              <a:t>, Judy Qiu, Andre </a:t>
            </a:r>
            <a:r>
              <a:rPr lang="en-US" sz="3200" dirty="0" err="1" smtClean="0">
                <a:solidFill>
                  <a:schemeClr val="tx1">
                    <a:lumMod val="75000"/>
                    <a:lumOff val="25000"/>
                  </a:schemeClr>
                </a:solidFill>
              </a:rPr>
              <a:t>Luckow</a:t>
            </a:r>
            <a:endParaRPr lang="en-US" sz="3200" dirty="0">
              <a:solidFill>
                <a:schemeClr val="tx1">
                  <a:lumMod val="75000"/>
                  <a:lumOff val="25000"/>
                </a:schemeClr>
              </a:solidFill>
            </a:endParaRPr>
          </a:p>
        </p:txBody>
      </p:sp>
    </p:spTree>
    <p:extLst>
      <p:ext uri="{BB962C8B-B14F-4D97-AF65-F5344CB8AC3E}">
        <p14:creationId xmlns:p14="http://schemas.microsoft.com/office/powerpoint/2010/main" val="5346490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2646" y="0"/>
            <a:ext cx="7977778" cy="6858000"/>
          </a:xfrm>
          <a:prstGeom prst="rect">
            <a:avLst/>
          </a:prstGeom>
          <a:noFill/>
        </p:spPr>
      </p:pic>
    </p:spTree>
    <p:extLst>
      <p:ext uri="{BB962C8B-B14F-4D97-AF65-F5344CB8AC3E}">
        <p14:creationId xmlns:p14="http://schemas.microsoft.com/office/powerpoint/2010/main" val="39429654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17"/>
            <a:ext cx="9144000" cy="1143000"/>
          </a:xfrm>
        </p:spPr>
        <p:txBody>
          <a:bodyPr>
            <a:noAutofit/>
          </a:bodyPr>
          <a:lstStyle/>
          <a:p>
            <a:r>
              <a:rPr lang="en-US" sz="2400" b="1" dirty="0"/>
              <a:t>SPIDAL (Scalable Parallel Interoperable Data Analytics Library) </a:t>
            </a:r>
            <a:r>
              <a:rPr lang="en-US" sz="3600" b="1" dirty="0" smtClean="0"/>
              <a:t/>
            </a:r>
            <a:br>
              <a:rPr lang="en-US" sz="3600" b="1" dirty="0" smtClean="0"/>
            </a:br>
            <a:r>
              <a:rPr lang="en-US" sz="3600" b="1" dirty="0" smtClean="0"/>
              <a:t>Getting High Performance on Data Analytics</a:t>
            </a:r>
            <a:endParaRPr lang="en-US" sz="3600" b="1" dirty="0"/>
          </a:p>
        </p:txBody>
      </p:sp>
      <p:sp>
        <p:nvSpPr>
          <p:cNvPr id="3" name="Content Placeholder 2"/>
          <p:cNvSpPr>
            <a:spLocks noGrp="1"/>
          </p:cNvSpPr>
          <p:nvPr>
            <p:ph idx="1"/>
          </p:nvPr>
        </p:nvSpPr>
        <p:spPr>
          <a:xfrm>
            <a:off x="0" y="992221"/>
            <a:ext cx="9144000" cy="5979685"/>
          </a:xfrm>
        </p:spPr>
        <p:txBody>
          <a:bodyPr>
            <a:noAutofit/>
          </a:bodyPr>
          <a:lstStyle/>
          <a:p>
            <a:pPr>
              <a:spcBef>
                <a:spcPts val="0"/>
              </a:spcBef>
            </a:pPr>
            <a:r>
              <a:rPr lang="en-US" sz="2000" b="1" dirty="0" smtClean="0">
                <a:solidFill>
                  <a:srgbClr val="FF0000"/>
                </a:solidFill>
              </a:rPr>
              <a:t>Performance of HPC and Productivity/Sustainability of ABDS</a:t>
            </a:r>
          </a:p>
          <a:p>
            <a:pPr>
              <a:spcBef>
                <a:spcPts val="0"/>
              </a:spcBef>
            </a:pPr>
            <a:r>
              <a:rPr lang="en-US" sz="2000" dirty="0" smtClean="0"/>
              <a:t>On </a:t>
            </a:r>
            <a:r>
              <a:rPr lang="en-US" sz="2000" dirty="0"/>
              <a:t>the systems side, we have two </a:t>
            </a:r>
            <a:r>
              <a:rPr lang="en-US" sz="2000" dirty="0" smtClean="0"/>
              <a:t>principles:</a:t>
            </a:r>
            <a:endParaRPr lang="en-US" sz="2000" dirty="0"/>
          </a:p>
          <a:p>
            <a:pPr lvl="1">
              <a:spcBef>
                <a:spcPts val="0"/>
              </a:spcBef>
            </a:pPr>
            <a:r>
              <a:rPr lang="en-US" sz="2000" dirty="0" smtClean="0">
                <a:solidFill>
                  <a:srgbClr val="FF0000"/>
                </a:solidFill>
              </a:rPr>
              <a:t>The </a:t>
            </a:r>
            <a:r>
              <a:rPr lang="en-US" sz="2000" dirty="0">
                <a:solidFill>
                  <a:srgbClr val="FF0000"/>
                </a:solidFill>
              </a:rPr>
              <a:t>Apache Big Data Stack with ~120 projects has important broad functionality with a vital large support organization</a:t>
            </a:r>
          </a:p>
          <a:p>
            <a:pPr lvl="1">
              <a:spcBef>
                <a:spcPts val="0"/>
              </a:spcBef>
            </a:pPr>
            <a:r>
              <a:rPr lang="en-US" sz="2000" dirty="0" smtClean="0">
                <a:solidFill>
                  <a:srgbClr val="FF0000"/>
                </a:solidFill>
              </a:rPr>
              <a:t>HPC </a:t>
            </a:r>
            <a:r>
              <a:rPr lang="en-US" sz="2000" dirty="0">
                <a:solidFill>
                  <a:srgbClr val="FF0000"/>
                </a:solidFill>
              </a:rPr>
              <a:t>including MPI has striking success in delivering high performance, </a:t>
            </a:r>
            <a:endParaRPr lang="en-US" sz="2000" dirty="0" smtClean="0">
              <a:solidFill>
                <a:srgbClr val="FF0000"/>
              </a:solidFill>
            </a:endParaRPr>
          </a:p>
          <a:p>
            <a:pPr marL="457200" lvl="1" indent="0">
              <a:spcBef>
                <a:spcPts val="0"/>
              </a:spcBef>
              <a:buNone/>
            </a:pPr>
            <a:r>
              <a:rPr lang="en-US" sz="2000" dirty="0">
                <a:solidFill>
                  <a:srgbClr val="FF0000"/>
                </a:solidFill>
              </a:rPr>
              <a:t> </a:t>
            </a:r>
            <a:r>
              <a:rPr lang="en-US" sz="2000" dirty="0" smtClean="0">
                <a:solidFill>
                  <a:srgbClr val="FF0000"/>
                </a:solidFill>
              </a:rPr>
              <a:t>    however </a:t>
            </a:r>
            <a:r>
              <a:rPr lang="en-US" sz="2000" dirty="0">
                <a:solidFill>
                  <a:srgbClr val="FF0000"/>
                </a:solidFill>
              </a:rPr>
              <a:t>with </a:t>
            </a:r>
            <a:r>
              <a:rPr lang="en-US" sz="2000" dirty="0" smtClean="0">
                <a:solidFill>
                  <a:srgbClr val="FF0000"/>
                </a:solidFill>
              </a:rPr>
              <a:t>a </a:t>
            </a:r>
            <a:r>
              <a:rPr lang="en-US" sz="2000" dirty="0">
                <a:solidFill>
                  <a:srgbClr val="FF0000"/>
                </a:solidFill>
              </a:rPr>
              <a:t>fragile sustainability </a:t>
            </a:r>
            <a:r>
              <a:rPr lang="en-US" sz="2000" dirty="0" smtClean="0">
                <a:solidFill>
                  <a:srgbClr val="FF0000"/>
                </a:solidFill>
              </a:rPr>
              <a:t>model</a:t>
            </a:r>
            <a:endParaRPr lang="en-US" sz="2000" dirty="0">
              <a:solidFill>
                <a:srgbClr val="FF0000"/>
              </a:solidFill>
            </a:endParaRPr>
          </a:p>
          <a:p>
            <a:pPr>
              <a:spcBef>
                <a:spcPts val="0"/>
              </a:spcBef>
            </a:pPr>
            <a:r>
              <a:rPr lang="en-US" sz="2000" dirty="0" smtClean="0"/>
              <a:t>There are </a:t>
            </a:r>
            <a:r>
              <a:rPr lang="en-US" sz="2000" dirty="0" smtClean="0">
                <a:solidFill>
                  <a:srgbClr val="FF0000"/>
                </a:solidFill>
              </a:rPr>
              <a:t>key systems </a:t>
            </a:r>
            <a:r>
              <a:rPr lang="en-US" sz="2000" dirty="0">
                <a:solidFill>
                  <a:srgbClr val="FF0000"/>
                </a:solidFill>
              </a:rPr>
              <a:t>abstractions </a:t>
            </a:r>
            <a:r>
              <a:rPr lang="en-US" sz="2000" dirty="0"/>
              <a:t>which are levels in </a:t>
            </a:r>
            <a:r>
              <a:rPr lang="en-US" sz="2000" dirty="0" smtClean="0"/>
              <a:t>HPC-ABDS software </a:t>
            </a:r>
            <a:r>
              <a:rPr lang="en-US" sz="2000" dirty="0"/>
              <a:t>stack </a:t>
            </a:r>
            <a:r>
              <a:rPr lang="en-US" sz="2000" dirty="0" smtClean="0"/>
              <a:t>where </a:t>
            </a:r>
            <a:r>
              <a:rPr lang="en-US" sz="2000" dirty="0"/>
              <a:t>Apache approach needs careful integration with HPC</a:t>
            </a:r>
          </a:p>
          <a:p>
            <a:pPr lvl="1">
              <a:spcBef>
                <a:spcPts val="0"/>
              </a:spcBef>
            </a:pPr>
            <a:r>
              <a:rPr lang="en-US" sz="2000" dirty="0"/>
              <a:t>Resource management</a:t>
            </a:r>
          </a:p>
          <a:p>
            <a:pPr lvl="1">
              <a:spcBef>
                <a:spcPts val="0"/>
              </a:spcBef>
            </a:pPr>
            <a:r>
              <a:rPr lang="en-US" sz="2000" dirty="0"/>
              <a:t>Storage</a:t>
            </a:r>
          </a:p>
          <a:p>
            <a:pPr lvl="1">
              <a:spcBef>
                <a:spcPts val="0"/>
              </a:spcBef>
            </a:pPr>
            <a:r>
              <a:rPr lang="en-US" sz="2000" dirty="0"/>
              <a:t>Programming model -- horizontal scaling parallelism</a:t>
            </a:r>
          </a:p>
          <a:p>
            <a:pPr lvl="1">
              <a:spcBef>
                <a:spcPts val="0"/>
              </a:spcBef>
            </a:pPr>
            <a:r>
              <a:rPr lang="en-US" sz="2000" dirty="0"/>
              <a:t>Collective and </a:t>
            </a:r>
            <a:r>
              <a:rPr lang="en-US" sz="2000" dirty="0" smtClean="0"/>
              <a:t>Point-to-Point </a:t>
            </a:r>
            <a:r>
              <a:rPr lang="en-US" sz="2000" dirty="0"/>
              <a:t>communication</a:t>
            </a:r>
          </a:p>
          <a:p>
            <a:pPr lvl="1">
              <a:spcBef>
                <a:spcPts val="0"/>
              </a:spcBef>
            </a:pPr>
            <a:r>
              <a:rPr lang="en-US" sz="2000" dirty="0"/>
              <a:t>Support of iteration</a:t>
            </a:r>
          </a:p>
          <a:p>
            <a:pPr lvl="1">
              <a:spcBef>
                <a:spcPts val="0"/>
              </a:spcBef>
            </a:pPr>
            <a:r>
              <a:rPr lang="en-US" sz="2000" dirty="0"/>
              <a:t>Data interface (not just key-value</a:t>
            </a:r>
            <a:r>
              <a:rPr lang="en-US" sz="2000" dirty="0" smtClean="0"/>
              <a:t>)</a:t>
            </a:r>
            <a:endParaRPr lang="en-US" sz="2000" dirty="0"/>
          </a:p>
          <a:p>
            <a:pPr>
              <a:spcBef>
                <a:spcPts val="0"/>
              </a:spcBef>
            </a:pPr>
            <a:r>
              <a:rPr lang="en-US" sz="2000" dirty="0"/>
              <a:t>In application areas, we define </a:t>
            </a:r>
            <a:r>
              <a:rPr lang="en-US" sz="2000" dirty="0" smtClean="0">
                <a:solidFill>
                  <a:srgbClr val="FF0000"/>
                </a:solidFill>
              </a:rPr>
              <a:t>application abstractions </a:t>
            </a:r>
            <a:r>
              <a:rPr lang="en-US" sz="2000" dirty="0"/>
              <a:t>to </a:t>
            </a:r>
            <a:r>
              <a:rPr lang="en-US" sz="2000" dirty="0" smtClean="0"/>
              <a:t>support:</a:t>
            </a:r>
            <a:endParaRPr lang="en-US" sz="2000" dirty="0"/>
          </a:p>
          <a:p>
            <a:pPr lvl="1">
              <a:spcBef>
                <a:spcPts val="0"/>
              </a:spcBef>
            </a:pPr>
            <a:r>
              <a:rPr lang="en-US" sz="2000" dirty="0"/>
              <a:t>Graphs/network </a:t>
            </a:r>
          </a:p>
          <a:p>
            <a:pPr lvl="1">
              <a:spcBef>
                <a:spcPts val="0"/>
              </a:spcBef>
            </a:pPr>
            <a:r>
              <a:rPr lang="en-US" sz="2000" dirty="0" smtClean="0"/>
              <a:t>Geospatial</a:t>
            </a:r>
            <a:endParaRPr lang="en-US" sz="2000" dirty="0"/>
          </a:p>
          <a:p>
            <a:pPr lvl="1">
              <a:spcBef>
                <a:spcPts val="0"/>
              </a:spcBef>
            </a:pPr>
            <a:r>
              <a:rPr lang="en-US" sz="2000" dirty="0" smtClean="0"/>
              <a:t>Genes</a:t>
            </a:r>
          </a:p>
          <a:p>
            <a:pPr lvl="1">
              <a:spcBef>
                <a:spcPts val="0"/>
              </a:spcBef>
            </a:pPr>
            <a:r>
              <a:rPr lang="en-US" sz="2000" dirty="0" smtClean="0"/>
              <a:t>Images, etc.</a:t>
            </a:r>
            <a:endParaRPr lang="en-US" sz="2000" dirty="0"/>
          </a:p>
          <a:p>
            <a:pPr>
              <a:spcBef>
                <a:spcPts val="0"/>
              </a:spcBef>
            </a:pPr>
            <a:endParaRPr lang="en-US" sz="2400" dirty="0"/>
          </a:p>
        </p:txBody>
      </p:sp>
    </p:spTree>
    <p:extLst>
      <p:ext uri="{BB962C8B-B14F-4D97-AF65-F5344CB8AC3E}">
        <p14:creationId xmlns:p14="http://schemas.microsoft.com/office/powerpoint/2010/main" val="666063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8611"/>
            <a:ext cx="6553200" cy="905435"/>
          </a:xfrm>
        </p:spPr>
        <p:txBody>
          <a:bodyPr>
            <a:noAutofit/>
          </a:bodyPr>
          <a:lstStyle/>
          <a:p>
            <a:r>
              <a:rPr lang="en-US" sz="2800" b="1" dirty="0" smtClean="0"/>
              <a:t>NBD-PWG (NIST Big Data Public Working Group) Subgroups &amp; Co-Chairs</a:t>
            </a:r>
            <a:endParaRPr lang="en-US" sz="2800" b="1" dirty="0"/>
          </a:p>
        </p:txBody>
      </p:sp>
      <p:sp>
        <p:nvSpPr>
          <p:cNvPr id="5" name="Content Placeholder 4"/>
          <p:cNvSpPr>
            <a:spLocks noGrp="1"/>
          </p:cNvSpPr>
          <p:nvPr>
            <p:ph idx="1"/>
          </p:nvPr>
        </p:nvSpPr>
        <p:spPr>
          <a:xfrm>
            <a:off x="143435" y="1421457"/>
            <a:ext cx="8913166" cy="5631711"/>
          </a:xfrm>
        </p:spPr>
        <p:txBody>
          <a:bodyPr>
            <a:normAutofit fontScale="77500" lnSpcReduction="20000"/>
          </a:bodyPr>
          <a:lstStyle/>
          <a:p>
            <a:pPr lvl="0"/>
            <a:r>
              <a:rPr lang="en-US" dirty="0" smtClean="0">
                <a:solidFill>
                  <a:srgbClr val="782F40"/>
                </a:solidFill>
              </a:rPr>
              <a:t>There were 5 Subgroups</a:t>
            </a:r>
          </a:p>
          <a:p>
            <a:pPr lvl="0"/>
            <a:r>
              <a:rPr lang="en-US" dirty="0" smtClean="0">
                <a:solidFill>
                  <a:srgbClr val="782F40"/>
                </a:solidFill>
              </a:rPr>
              <a:t>Requirements and Use Cases Sub Group</a:t>
            </a:r>
          </a:p>
          <a:p>
            <a:pPr lvl="1"/>
            <a:r>
              <a:rPr lang="en-US" i="1" dirty="0"/>
              <a:t>Geoffrey Fox, </a:t>
            </a:r>
            <a:r>
              <a:rPr lang="en-US" i="1" dirty="0" smtClean="0"/>
              <a:t>Indiana U.; Joe </a:t>
            </a:r>
            <a:r>
              <a:rPr lang="en-US" i="1" dirty="0"/>
              <a:t>Paiva, </a:t>
            </a:r>
            <a:r>
              <a:rPr lang="en-US" i="1" dirty="0" smtClean="0"/>
              <a:t>VA; Tsegereda </a:t>
            </a:r>
            <a:r>
              <a:rPr lang="en-US" i="1" dirty="0"/>
              <a:t>Beyene, Cisco </a:t>
            </a:r>
            <a:endParaRPr lang="en-US" i="1" dirty="0" smtClean="0"/>
          </a:p>
          <a:p>
            <a:r>
              <a:rPr lang="en-US" dirty="0" smtClean="0">
                <a:solidFill>
                  <a:srgbClr val="782F40"/>
                </a:solidFill>
              </a:rPr>
              <a:t>Definitions and Taxonomies SG</a:t>
            </a:r>
          </a:p>
          <a:p>
            <a:pPr lvl="1"/>
            <a:r>
              <a:rPr lang="en-US" i="1" dirty="0" smtClean="0"/>
              <a:t>Nancy </a:t>
            </a:r>
            <a:r>
              <a:rPr lang="en-US" i="1" dirty="0"/>
              <a:t>Grady, SAIC; Natasha </a:t>
            </a:r>
            <a:r>
              <a:rPr lang="en-US" i="1" dirty="0" err="1"/>
              <a:t>Balac</a:t>
            </a:r>
            <a:r>
              <a:rPr lang="en-US" i="1" dirty="0"/>
              <a:t>, SDSC; Eugene Luster, </a:t>
            </a:r>
            <a:r>
              <a:rPr lang="en-US" i="1" dirty="0" smtClean="0"/>
              <a:t>R2AD</a:t>
            </a:r>
          </a:p>
          <a:p>
            <a:pPr lvl="0"/>
            <a:r>
              <a:rPr lang="en-US" dirty="0" smtClean="0">
                <a:solidFill>
                  <a:srgbClr val="782F40"/>
                </a:solidFill>
              </a:rPr>
              <a:t>Reference Architecture Sub Group</a:t>
            </a:r>
          </a:p>
          <a:p>
            <a:pPr lvl="1"/>
            <a:r>
              <a:rPr lang="en-US" i="1" dirty="0"/>
              <a:t>Orit Levin, </a:t>
            </a:r>
            <a:r>
              <a:rPr lang="en-US" i="1" dirty="0" smtClean="0"/>
              <a:t>Microsoft; James </a:t>
            </a:r>
            <a:r>
              <a:rPr lang="en-US" i="1" dirty="0" err="1"/>
              <a:t>Ketner</a:t>
            </a:r>
            <a:r>
              <a:rPr lang="en-US" i="1" dirty="0"/>
              <a:t>, </a:t>
            </a:r>
            <a:r>
              <a:rPr lang="en-US" i="1" dirty="0" smtClean="0"/>
              <a:t>AT&amp;T; Don </a:t>
            </a:r>
            <a:r>
              <a:rPr lang="en-US" i="1" dirty="0" err="1"/>
              <a:t>Krapohl</a:t>
            </a:r>
            <a:r>
              <a:rPr lang="en-US" i="1" dirty="0"/>
              <a:t>, Augmented </a:t>
            </a:r>
            <a:r>
              <a:rPr lang="en-US" i="1" dirty="0" smtClean="0"/>
              <a:t>Intelligence </a:t>
            </a:r>
          </a:p>
          <a:p>
            <a:pPr lvl="0"/>
            <a:r>
              <a:rPr lang="en-US" dirty="0" smtClean="0">
                <a:solidFill>
                  <a:srgbClr val="782F40"/>
                </a:solidFill>
              </a:rPr>
              <a:t>Security and Privacy Sub Group</a:t>
            </a:r>
          </a:p>
          <a:p>
            <a:pPr lvl="1"/>
            <a:r>
              <a:rPr lang="en-US" i="1" dirty="0"/>
              <a:t>Arnab Roy, CSA/Fujitsu Nancy </a:t>
            </a:r>
            <a:r>
              <a:rPr lang="en-US" i="1" dirty="0" err="1"/>
              <a:t>Landreville</a:t>
            </a:r>
            <a:r>
              <a:rPr lang="en-US" i="1" dirty="0"/>
              <a:t>, U. MD Akhil </a:t>
            </a:r>
            <a:r>
              <a:rPr lang="en-US" i="1" dirty="0" err="1"/>
              <a:t>Manchanda</a:t>
            </a:r>
            <a:r>
              <a:rPr lang="en-US" i="1" dirty="0"/>
              <a:t>, GE</a:t>
            </a:r>
            <a:endParaRPr lang="en-US" i="1" dirty="0" smtClean="0"/>
          </a:p>
          <a:p>
            <a:pPr lvl="0"/>
            <a:r>
              <a:rPr lang="en-US" dirty="0" smtClean="0">
                <a:solidFill>
                  <a:srgbClr val="782F40"/>
                </a:solidFill>
              </a:rPr>
              <a:t>Technology Roadmap Sub Group</a:t>
            </a:r>
          </a:p>
          <a:p>
            <a:pPr lvl="1"/>
            <a:r>
              <a:rPr lang="en-US" i="1" dirty="0"/>
              <a:t>Carl Buffington, </a:t>
            </a:r>
            <a:r>
              <a:rPr lang="en-US" i="1" dirty="0" err="1" smtClean="0"/>
              <a:t>Vistronix</a:t>
            </a:r>
            <a:r>
              <a:rPr lang="en-US" i="1" dirty="0" smtClean="0"/>
              <a:t>; Dan </a:t>
            </a:r>
            <a:r>
              <a:rPr lang="en-US" i="1" dirty="0" err="1"/>
              <a:t>McClary</a:t>
            </a:r>
            <a:r>
              <a:rPr lang="en-US" i="1" dirty="0"/>
              <a:t>, </a:t>
            </a:r>
            <a:r>
              <a:rPr lang="en-US" i="1" dirty="0" smtClean="0"/>
              <a:t>Oracle; David </a:t>
            </a:r>
            <a:r>
              <a:rPr lang="en-US" i="1" dirty="0"/>
              <a:t>Boyd, Data </a:t>
            </a:r>
            <a:r>
              <a:rPr lang="en-US" i="1" dirty="0" smtClean="0"/>
              <a:t>Tactics</a:t>
            </a:r>
          </a:p>
          <a:p>
            <a:r>
              <a:rPr lang="en-US" dirty="0" smtClean="0"/>
              <a:t> </a:t>
            </a:r>
            <a:r>
              <a:rPr lang="en-US" dirty="0"/>
              <a:t>See </a:t>
            </a:r>
            <a:r>
              <a:rPr lang="en-US" dirty="0">
                <a:hlinkClick r:id="rId2"/>
              </a:rPr>
              <a:t>http://</a:t>
            </a:r>
            <a:r>
              <a:rPr lang="en-US" dirty="0" smtClean="0">
                <a:hlinkClick r:id="rId2"/>
              </a:rPr>
              <a:t>bigdatawg.nist.gov/usecases.php</a:t>
            </a:r>
            <a:endParaRPr lang="en-US" dirty="0" smtClean="0"/>
          </a:p>
          <a:p>
            <a:r>
              <a:rPr lang="en-US" dirty="0"/>
              <a:t>And </a:t>
            </a:r>
            <a:r>
              <a:rPr lang="en-US" dirty="0">
                <a:hlinkClick r:id="rId3"/>
              </a:rPr>
              <a:t>http://</a:t>
            </a:r>
            <a:r>
              <a:rPr lang="en-US" dirty="0" smtClean="0">
                <a:hlinkClick r:id="rId3"/>
              </a:rPr>
              <a:t>bigdatawg.nist.gov/V1_output_docs.php</a:t>
            </a:r>
            <a:endParaRPr lang="en-US" dirty="0" smtClean="0"/>
          </a:p>
          <a:p>
            <a:endParaRPr lang="en-US" dirty="0" smtClean="0"/>
          </a:p>
        </p:txBody>
      </p:sp>
      <p:sp>
        <p:nvSpPr>
          <p:cNvPr id="3" name="Slide Number Placeholder 2"/>
          <p:cNvSpPr>
            <a:spLocks noGrp="1"/>
          </p:cNvSpPr>
          <p:nvPr>
            <p:ph type="sldNum" sz="quarter" idx="12"/>
          </p:nvPr>
        </p:nvSpPr>
        <p:spPr/>
        <p:txBody>
          <a:bodyPr/>
          <a:lstStyle/>
          <a:p>
            <a:fld id="{C4B85148-DB98-4269-ACE6-2DF49F9918C9}" type="slidenum">
              <a:rPr lang="en-US" smtClean="0"/>
              <a:pPr/>
              <a:t>6</a:t>
            </a:fld>
            <a:endParaRPr lang="en-US" dirty="0"/>
          </a:p>
        </p:txBody>
      </p:sp>
    </p:spTree>
    <p:extLst>
      <p:ext uri="{BB962C8B-B14F-4D97-AF65-F5344CB8AC3E}">
        <p14:creationId xmlns:p14="http://schemas.microsoft.com/office/powerpoint/2010/main" val="18820336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a:grpSpLocks noChangeAspect="1"/>
          </p:cNvGrpSpPr>
          <p:nvPr/>
        </p:nvGrpSpPr>
        <p:grpSpPr>
          <a:xfrm>
            <a:off x="1441154" y="0"/>
            <a:ext cx="6533529" cy="6858000"/>
            <a:chOff x="2376155" y="982372"/>
            <a:chExt cx="5197814" cy="5455954"/>
          </a:xfrm>
        </p:grpSpPr>
        <p:grpSp>
          <p:nvGrpSpPr>
            <p:cNvPr id="75" name="Group 74"/>
            <p:cNvGrpSpPr/>
            <p:nvPr/>
          </p:nvGrpSpPr>
          <p:grpSpPr>
            <a:xfrm>
              <a:off x="2376155" y="982372"/>
              <a:ext cx="5197814" cy="5455954"/>
              <a:chOff x="2440874" y="979385"/>
              <a:chExt cx="5197814" cy="5455954"/>
            </a:xfrm>
          </p:grpSpPr>
          <p:grpSp>
            <p:nvGrpSpPr>
              <p:cNvPr id="68" name="Group 67"/>
              <p:cNvGrpSpPr/>
              <p:nvPr/>
            </p:nvGrpSpPr>
            <p:grpSpPr>
              <a:xfrm>
                <a:off x="2440874" y="979385"/>
                <a:ext cx="5197814" cy="5455954"/>
                <a:chOff x="2440874" y="974140"/>
                <a:chExt cx="5197814" cy="5455954"/>
              </a:xfrm>
            </p:grpSpPr>
            <p:grpSp>
              <p:nvGrpSpPr>
                <p:cNvPr id="66" name="Group 65"/>
                <p:cNvGrpSpPr/>
                <p:nvPr/>
              </p:nvGrpSpPr>
              <p:grpSpPr>
                <a:xfrm>
                  <a:off x="2440874" y="974140"/>
                  <a:ext cx="5197814" cy="5455954"/>
                  <a:chOff x="840031" y="1200804"/>
                  <a:chExt cx="5197814" cy="5455954"/>
                </a:xfrm>
              </p:grpSpPr>
              <p:grpSp>
                <p:nvGrpSpPr>
                  <p:cNvPr id="2" name="Group 2"/>
                  <p:cNvGrpSpPr>
                    <a:grpSpLocks/>
                  </p:cNvGrpSpPr>
                  <p:nvPr/>
                </p:nvGrpSpPr>
                <p:grpSpPr bwMode="auto">
                  <a:xfrm>
                    <a:off x="840031" y="1200804"/>
                    <a:ext cx="5197814" cy="5455954"/>
                    <a:chOff x="4634" y="-3855"/>
                    <a:chExt cx="3031" cy="3696"/>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 y="-3809"/>
                      <a:ext cx="1861" cy="4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 y="-2935"/>
                      <a:ext cx="1435" cy="3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 y="-2514"/>
                      <a:ext cx="1413" cy="7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3" y="-1667"/>
                      <a:ext cx="1386" cy="44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5" y="-3318"/>
                      <a:ext cx="1861" cy="3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2" y="-599"/>
                      <a:ext cx="1861" cy="33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2" y="-1176"/>
                      <a:ext cx="1861" cy="5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0"/>
                    <p:cNvGrpSpPr>
                      <a:grpSpLocks/>
                    </p:cNvGrpSpPr>
                    <p:nvPr/>
                  </p:nvGrpSpPr>
                  <p:grpSpPr bwMode="auto">
                    <a:xfrm>
                      <a:off x="4682" y="-2301"/>
                      <a:ext cx="2983" cy="2142"/>
                      <a:chOff x="4682" y="-2301"/>
                      <a:chExt cx="2983" cy="2142"/>
                    </a:xfrm>
                  </p:grpSpPr>
                  <p:sp>
                    <p:nvSpPr>
                      <p:cNvPr id="1037" name="Freeform 11"/>
                      <p:cNvSpPr>
                        <a:spLocks/>
                      </p:cNvSpPr>
                      <p:nvPr/>
                    </p:nvSpPr>
                    <p:spPr bwMode="auto">
                      <a:xfrm>
                        <a:off x="4682" y="-2301"/>
                        <a:ext cx="2983" cy="2142"/>
                      </a:xfrm>
                      <a:custGeom>
                        <a:avLst/>
                        <a:gdLst>
                          <a:gd name="T0" fmla="+- 0 6174 4682"/>
                          <a:gd name="T1" fmla="*/ T0 w 2983"/>
                          <a:gd name="T2" fmla="+- 0 -2301 -2301"/>
                          <a:gd name="T3" fmla="*/ -2301 h 2142"/>
                          <a:gd name="T4" fmla="+- 0 6059 4682"/>
                          <a:gd name="T5" fmla="*/ T4 w 2983"/>
                          <a:gd name="T6" fmla="+- 0 -2295 -2301"/>
                          <a:gd name="T7" fmla="*/ -2295 h 2142"/>
                          <a:gd name="T8" fmla="+- 0 5945 4682"/>
                          <a:gd name="T9" fmla="*/ T8 w 2983"/>
                          <a:gd name="T10" fmla="+- 0 -2275 -2301"/>
                          <a:gd name="T11" fmla="*/ -2275 h 2142"/>
                          <a:gd name="T12" fmla="+- 0 5832 4682"/>
                          <a:gd name="T13" fmla="*/ T12 w 2983"/>
                          <a:gd name="T14" fmla="+- 0 -2244 -2301"/>
                          <a:gd name="T15" fmla="*/ -2244 h 2142"/>
                          <a:gd name="T16" fmla="+- 0 5720 4682"/>
                          <a:gd name="T17" fmla="*/ T16 w 2983"/>
                          <a:gd name="T18" fmla="+- 0 -2199 -2301"/>
                          <a:gd name="T19" fmla="*/ -2199 h 2142"/>
                          <a:gd name="T20" fmla="+- 0 5611 4682"/>
                          <a:gd name="T21" fmla="*/ T20 w 2983"/>
                          <a:gd name="T22" fmla="+- 0 -2141 -2301"/>
                          <a:gd name="T23" fmla="*/ -2141 h 2142"/>
                          <a:gd name="T24" fmla="+- 0 5505 4682"/>
                          <a:gd name="T25" fmla="*/ T24 w 2983"/>
                          <a:gd name="T26" fmla="+- 0 -2071 -2301"/>
                          <a:gd name="T27" fmla="*/ -2071 h 2142"/>
                          <a:gd name="T28" fmla="+- 0 5401 4682"/>
                          <a:gd name="T29" fmla="*/ T28 w 2983"/>
                          <a:gd name="T30" fmla="+- 0 -1988 -2301"/>
                          <a:gd name="T31" fmla="*/ -1988 h 2142"/>
                          <a:gd name="T32" fmla="+- 0 5302 4682"/>
                          <a:gd name="T33" fmla="*/ T32 w 2983"/>
                          <a:gd name="T34" fmla="+- 0 -1892 -2301"/>
                          <a:gd name="T35" fmla="*/ -1892 h 2142"/>
                          <a:gd name="T36" fmla="+- 0 5207 4682"/>
                          <a:gd name="T37" fmla="*/ T36 w 2983"/>
                          <a:gd name="T38" fmla="+- 0 -1783 -2301"/>
                          <a:gd name="T39" fmla="*/ -1783 h 2142"/>
                          <a:gd name="T40" fmla="+- 0 5117 4682"/>
                          <a:gd name="T41" fmla="*/ T40 w 2983"/>
                          <a:gd name="T42" fmla="+- 0 -1662 -2301"/>
                          <a:gd name="T43" fmla="*/ -1662 h 2142"/>
                          <a:gd name="T44" fmla="+- 0 5076 4682"/>
                          <a:gd name="T45" fmla="*/ T44 w 2983"/>
                          <a:gd name="T46" fmla="+- 0 -1599 -2301"/>
                          <a:gd name="T47" fmla="*/ -1599 h 2142"/>
                          <a:gd name="T48" fmla="+- 0 5036 4682"/>
                          <a:gd name="T49" fmla="*/ T48 w 2983"/>
                          <a:gd name="T50" fmla="+- 0 -1533 -2301"/>
                          <a:gd name="T51" fmla="*/ -1533 h 2142"/>
                          <a:gd name="T52" fmla="+- 0 4999 4682"/>
                          <a:gd name="T53" fmla="*/ T52 w 2983"/>
                          <a:gd name="T54" fmla="+- 0 -1467 -2301"/>
                          <a:gd name="T55" fmla="*/ -1467 h 2142"/>
                          <a:gd name="T56" fmla="+- 0 4963 4682"/>
                          <a:gd name="T57" fmla="*/ T56 w 2983"/>
                          <a:gd name="T58" fmla="+- 0 -1398 -2301"/>
                          <a:gd name="T59" fmla="*/ -1398 h 2142"/>
                          <a:gd name="T60" fmla="+- 0 4930 4682"/>
                          <a:gd name="T61" fmla="*/ T60 w 2983"/>
                          <a:gd name="T62" fmla="+- 0 -1328 -2301"/>
                          <a:gd name="T63" fmla="*/ -1328 h 2142"/>
                          <a:gd name="T64" fmla="+- 0 4899 4682"/>
                          <a:gd name="T65" fmla="*/ T64 w 2983"/>
                          <a:gd name="T66" fmla="+- 0 -1257 -2301"/>
                          <a:gd name="T67" fmla="*/ -1257 h 2142"/>
                          <a:gd name="T68" fmla="+- 0 4870 4682"/>
                          <a:gd name="T69" fmla="*/ T68 w 2983"/>
                          <a:gd name="T70" fmla="+- 0 -1184 -2301"/>
                          <a:gd name="T71" fmla="*/ -1184 h 2142"/>
                          <a:gd name="T72" fmla="+- 0 4843 4682"/>
                          <a:gd name="T73" fmla="*/ T72 w 2983"/>
                          <a:gd name="T74" fmla="+- 0 -1110 -2301"/>
                          <a:gd name="T75" fmla="*/ -1110 h 2142"/>
                          <a:gd name="T76" fmla="+- 0 4818 4682"/>
                          <a:gd name="T77" fmla="*/ T76 w 2983"/>
                          <a:gd name="T78" fmla="+- 0 -1035 -2301"/>
                          <a:gd name="T79" fmla="*/ -1035 h 2142"/>
                          <a:gd name="T80" fmla="+- 0 4796 4682"/>
                          <a:gd name="T81" fmla="*/ T80 w 2983"/>
                          <a:gd name="T82" fmla="+- 0 -959 -2301"/>
                          <a:gd name="T83" fmla="*/ -959 h 2142"/>
                          <a:gd name="T84" fmla="+- 0 4775 4682"/>
                          <a:gd name="T85" fmla="*/ T84 w 2983"/>
                          <a:gd name="T86" fmla="+- 0 -882 -2301"/>
                          <a:gd name="T87" fmla="*/ -882 h 2142"/>
                          <a:gd name="T88" fmla="+- 0 4756 4682"/>
                          <a:gd name="T89" fmla="*/ T88 w 2983"/>
                          <a:gd name="T90" fmla="+- 0 -804 -2301"/>
                          <a:gd name="T91" fmla="*/ -804 h 2142"/>
                          <a:gd name="T92" fmla="+- 0 4740 4682"/>
                          <a:gd name="T93" fmla="*/ T92 w 2983"/>
                          <a:gd name="T94" fmla="+- 0 -725 -2301"/>
                          <a:gd name="T95" fmla="*/ -725 h 2142"/>
                          <a:gd name="T96" fmla="+- 0 4726 4682"/>
                          <a:gd name="T97" fmla="*/ T96 w 2983"/>
                          <a:gd name="T98" fmla="+- 0 -646 -2301"/>
                          <a:gd name="T99" fmla="*/ -646 h 2142"/>
                          <a:gd name="T100" fmla="+- 0 4713 4682"/>
                          <a:gd name="T101" fmla="*/ T100 w 2983"/>
                          <a:gd name="T102" fmla="+- 0 -566 -2301"/>
                          <a:gd name="T103" fmla="*/ -566 h 2142"/>
                          <a:gd name="T104" fmla="+- 0 4703 4682"/>
                          <a:gd name="T105" fmla="*/ T104 w 2983"/>
                          <a:gd name="T106" fmla="+- 0 -485 -2301"/>
                          <a:gd name="T107" fmla="*/ -485 h 2142"/>
                          <a:gd name="T108" fmla="+- 0 4695 4682"/>
                          <a:gd name="T109" fmla="*/ T108 w 2983"/>
                          <a:gd name="T110" fmla="+- 0 -404 -2301"/>
                          <a:gd name="T111" fmla="*/ -404 h 2142"/>
                          <a:gd name="T112" fmla="+- 0 4688 4682"/>
                          <a:gd name="T113" fmla="*/ T112 w 2983"/>
                          <a:gd name="T114" fmla="+- 0 -322 -2301"/>
                          <a:gd name="T115" fmla="*/ -322 h 2142"/>
                          <a:gd name="T116" fmla="+- 0 4684 4682"/>
                          <a:gd name="T117" fmla="*/ T116 w 2983"/>
                          <a:gd name="T118" fmla="+- 0 -241 -2301"/>
                          <a:gd name="T119" fmla="*/ -241 h 2142"/>
                          <a:gd name="T120" fmla="+- 0 4682 4682"/>
                          <a:gd name="T121" fmla="*/ T120 w 2983"/>
                          <a:gd name="T122" fmla="+- 0 -159 -2301"/>
                          <a:gd name="T123" fmla="*/ -159 h 2142"/>
                          <a:gd name="T124" fmla="+- 0 7665 4682"/>
                          <a:gd name="T125" fmla="*/ T124 w 2983"/>
                          <a:gd name="T126" fmla="+- 0 -159 -2301"/>
                          <a:gd name="T127" fmla="*/ -159 h 2142"/>
                          <a:gd name="T128" fmla="+- 0 7663 4682"/>
                          <a:gd name="T129" fmla="*/ T128 w 2983"/>
                          <a:gd name="T130" fmla="+- 0 -241 -2301"/>
                          <a:gd name="T131" fmla="*/ -241 h 2142"/>
                          <a:gd name="T132" fmla="+- 0 7659 4682"/>
                          <a:gd name="T133" fmla="*/ T132 w 2983"/>
                          <a:gd name="T134" fmla="+- 0 -322 -2301"/>
                          <a:gd name="T135" fmla="*/ -322 h 2142"/>
                          <a:gd name="T136" fmla="+- 0 7653 4682"/>
                          <a:gd name="T137" fmla="*/ T136 w 2983"/>
                          <a:gd name="T138" fmla="+- 0 -403 -2301"/>
                          <a:gd name="T139" fmla="*/ -403 h 2142"/>
                          <a:gd name="T140" fmla="+- 0 7644 4682"/>
                          <a:gd name="T141" fmla="*/ T140 w 2983"/>
                          <a:gd name="T142" fmla="+- 0 -484 -2301"/>
                          <a:gd name="T143" fmla="*/ -484 h 2142"/>
                          <a:gd name="T144" fmla="+- 0 7634 4682"/>
                          <a:gd name="T145" fmla="*/ T144 w 2983"/>
                          <a:gd name="T146" fmla="+- 0 -565 -2301"/>
                          <a:gd name="T147" fmla="*/ -565 h 2142"/>
                          <a:gd name="T148" fmla="+- 0 7622 4682"/>
                          <a:gd name="T149" fmla="*/ T148 w 2983"/>
                          <a:gd name="T150" fmla="+- 0 -645 -2301"/>
                          <a:gd name="T151" fmla="*/ -645 h 2142"/>
                          <a:gd name="T152" fmla="+- 0 7607 4682"/>
                          <a:gd name="T153" fmla="*/ T152 w 2983"/>
                          <a:gd name="T154" fmla="+- 0 -724 -2301"/>
                          <a:gd name="T155" fmla="*/ -724 h 2142"/>
                          <a:gd name="T156" fmla="+- 0 7591 4682"/>
                          <a:gd name="T157" fmla="*/ T156 w 2983"/>
                          <a:gd name="T158" fmla="+- 0 -803 -2301"/>
                          <a:gd name="T159" fmla="*/ -803 h 2142"/>
                          <a:gd name="T160" fmla="+- 0 7572 4682"/>
                          <a:gd name="T161" fmla="*/ T160 w 2983"/>
                          <a:gd name="T162" fmla="+- 0 -881 -2301"/>
                          <a:gd name="T163" fmla="*/ -881 h 2142"/>
                          <a:gd name="T164" fmla="+- 0 7552 4682"/>
                          <a:gd name="T165" fmla="*/ T164 w 2983"/>
                          <a:gd name="T166" fmla="+- 0 -958 -2301"/>
                          <a:gd name="T167" fmla="*/ -958 h 2142"/>
                          <a:gd name="T168" fmla="+- 0 7529 4682"/>
                          <a:gd name="T169" fmla="*/ T168 w 2983"/>
                          <a:gd name="T170" fmla="+- 0 -1034 -2301"/>
                          <a:gd name="T171" fmla="*/ -1034 h 2142"/>
                          <a:gd name="T172" fmla="+- 0 7504 4682"/>
                          <a:gd name="T173" fmla="*/ T172 w 2983"/>
                          <a:gd name="T174" fmla="+- 0 -1109 -2301"/>
                          <a:gd name="T175" fmla="*/ -1109 h 2142"/>
                          <a:gd name="T176" fmla="+- 0 7477 4682"/>
                          <a:gd name="T177" fmla="*/ T176 w 2983"/>
                          <a:gd name="T178" fmla="+- 0 -1183 -2301"/>
                          <a:gd name="T179" fmla="*/ -1183 h 2142"/>
                          <a:gd name="T180" fmla="+- 0 7448 4682"/>
                          <a:gd name="T181" fmla="*/ T180 w 2983"/>
                          <a:gd name="T182" fmla="+- 0 -1256 -2301"/>
                          <a:gd name="T183" fmla="*/ -1256 h 2142"/>
                          <a:gd name="T184" fmla="+- 0 7417 4682"/>
                          <a:gd name="T185" fmla="*/ T184 w 2983"/>
                          <a:gd name="T186" fmla="+- 0 -1327 -2301"/>
                          <a:gd name="T187" fmla="*/ -1327 h 2142"/>
                          <a:gd name="T188" fmla="+- 0 7384 4682"/>
                          <a:gd name="T189" fmla="*/ T188 w 2983"/>
                          <a:gd name="T190" fmla="+- 0 -1397 -2301"/>
                          <a:gd name="T191" fmla="*/ -1397 h 2142"/>
                          <a:gd name="T192" fmla="+- 0 7349 4682"/>
                          <a:gd name="T193" fmla="*/ T192 w 2983"/>
                          <a:gd name="T194" fmla="+- 0 -1466 -2301"/>
                          <a:gd name="T195" fmla="*/ -1466 h 2142"/>
                          <a:gd name="T196" fmla="+- 0 7311 4682"/>
                          <a:gd name="T197" fmla="*/ T196 w 2983"/>
                          <a:gd name="T198" fmla="+- 0 -1532 -2301"/>
                          <a:gd name="T199" fmla="*/ -1532 h 2142"/>
                          <a:gd name="T200" fmla="+- 0 7272 4682"/>
                          <a:gd name="T201" fmla="*/ T200 w 2983"/>
                          <a:gd name="T202" fmla="+- 0 -1597 -2301"/>
                          <a:gd name="T203" fmla="*/ -1597 h 2142"/>
                          <a:gd name="T204" fmla="+- 0 7230 4682"/>
                          <a:gd name="T205" fmla="*/ T204 w 2983"/>
                          <a:gd name="T206" fmla="+- 0 -1661 -2301"/>
                          <a:gd name="T207" fmla="*/ -1661 h 2142"/>
                          <a:gd name="T208" fmla="+- 0 7140 4682"/>
                          <a:gd name="T209" fmla="*/ T208 w 2983"/>
                          <a:gd name="T210" fmla="+- 0 -1782 -2301"/>
                          <a:gd name="T211" fmla="*/ -1782 h 2142"/>
                          <a:gd name="T212" fmla="+- 0 7045 4682"/>
                          <a:gd name="T213" fmla="*/ T212 w 2983"/>
                          <a:gd name="T214" fmla="+- 0 -1891 -2301"/>
                          <a:gd name="T215" fmla="*/ -1891 h 2142"/>
                          <a:gd name="T216" fmla="+- 0 6946 4682"/>
                          <a:gd name="T217" fmla="*/ T216 w 2983"/>
                          <a:gd name="T218" fmla="+- 0 -1987 -2301"/>
                          <a:gd name="T219" fmla="*/ -1987 h 2142"/>
                          <a:gd name="T220" fmla="+- 0 6843 4682"/>
                          <a:gd name="T221" fmla="*/ T220 w 2983"/>
                          <a:gd name="T222" fmla="+- 0 -2070 -2301"/>
                          <a:gd name="T223" fmla="*/ -2070 h 2142"/>
                          <a:gd name="T224" fmla="+- 0 6736 4682"/>
                          <a:gd name="T225" fmla="*/ T224 w 2983"/>
                          <a:gd name="T226" fmla="+- 0 -2141 -2301"/>
                          <a:gd name="T227" fmla="*/ -2141 h 2142"/>
                          <a:gd name="T228" fmla="+- 0 6627 4682"/>
                          <a:gd name="T229" fmla="*/ T228 w 2983"/>
                          <a:gd name="T230" fmla="+- 0 -2198 -2301"/>
                          <a:gd name="T231" fmla="*/ -2198 h 2142"/>
                          <a:gd name="T232" fmla="+- 0 6515 4682"/>
                          <a:gd name="T233" fmla="*/ T232 w 2983"/>
                          <a:gd name="T234" fmla="+- 0 -2243 -2301"/>
                          <a:gd name="T235" fmla="*/ -2243 h 2142"/>
                          <a:gd name="T236" fmla="+- 0 6402 4682"/>
                          <a:gd name="T237" fmla="*/ T236 w 2983"/>
                          <a:gd name="T238" fmla="+- 0 -2275 -2301"/>
                          <a:gd name="T239" fmla="*/ -2275 h 2142"/>
                          <a:gd name="T240" fmla="+- 0 6288 4682"/>
                          <a:gd name="T241" fmla="*/ T240 w 2983"/>
                          <a:gd name="T242" fmla="+- 0 -2295 -2301"/>
                          <a:gd name="T243" fmla="*/ -2295 h 2142"/>
                          <a:gd name="T244" fmla="+- 0 6174 4682"/>
                          <a:gd name="T245" fmla="*/ T244 w 2983"/>
                          <a:gd name="T246" fmla="+- 0 -2301 -2301"/>
                          <a:gd name="T247" fmla="*/ -2301 h 21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2983" h="2142">
                            <a:moveTo>
                              <a:pt x="1492" y="0"/>
                            </a:moveTo>
                            <a:lnTo>
                              <a:pt x="1377" y="6"/>
                            </a:lnTo>
                            <a:lnTo>
                              <a:pt x="1263" y="26"/>
                            </a:lnTo>
                            <a:lnTo>
                              <a:pt x="1150" y="57"/>
                            </a:lnTo>
                            <a:lnTo>
                              <a:pt x="1038" y="102"/>
                            </a:lnTo>
                            <a:lnTo>
                              <a:pt x="929" y="160"/>
                            </a:lnTo>
                            <a:lnTo>
                              <a:pt x="823" y="230"/>
                            </a:lnTo>
                            <a:lnTo>
                              <a:pt x="719" y="313"/>
                            </a:lnTo>
                            <a:lnTo>
                              <a:pt x="620" y="409"/>
                            </a:lnTo>
                            <a:lnTo>
                              <a:pt x="525" y="518"/>
                            </a:lnTo>
                            <a:lnTo>
                              <a:pt x="435" y="639"/>
                            </a:lnTo>
                            <a:lnTo>
                              <a:pt x="394" y="702"/>
                            </a:lnTo>
                            <a:lnTo>
                              <a:pt x="354" y="768"/>
                            </a:lnTo>
                            <a:lnTo>
                              <a:pt x="317" y="834"/>
                            </a:lnTo>
                            <a:lnTo>
                              <a:pt x="281" y="903"/>
                            </a:lnTo>
                            <a:lnTo>
                              <a:pt x="248" y="973"/>
                            </a:lnTo>
                            <a:lnTo>
                              <a:pt x="217" y="1044"/>
                            </a:lnTo>
                            <a:lnTo>
                              <a:pt x="188" y="1117"/>
                            </a:lnTo>
                            <a:lnTo>
                              <a:pt x="161" y="1191"/>
                            </a:lnTo>
                            <a:lnTo>
                              <a:pt x="136" y="1266"/>
                            </a:lnTo>
                            <a:lnTo>
                              <a:pt x="114" y="1342"/>
                            </a:lnTo>
                            <a:lnTo>
                              <a:pt x="93" y="1419"/>
                            </a:lnTo>
                            <a:lnTo>
                              <a:pt x="74" y="1497"/>
                            </a:lnTo>
                            <a:lnTo>
                              <a:pt x="58" y="1576"/>
                            </a:lnTo>
                            <a:lnTo>
                              <a:pt x="44" y="1655"/>
                            </a:lnTo>
                            <a:lnTo>
                              <a:pt x="31" y="1735"/>
                            </a:lnTo>
                            <a:lnTo>
                              <a:pt x="21" y="1816"/>
                            </a:lnTo>
                            <a:lnTo>
                              <a:pt x="13" y="1897"/>
                            </a:lnTo>
                            <a:lnTo>
                              <a:pt x="6" y="1979"/>
                            </a:lnTo>
                            <a:lnTo>
                              <a:pt x="2" y="2060"/>
                            </a:lnTo>
                            <a:lnTo>
                              <a:pt x="0" y="2142"/>
                            </a:lnTo>
                            <a:lnTo>
                              <a:pt x="2983" y="2142"/>
                            </a:lnTo>
                            <a:lnTo>
                              <a:pt x="2981" y="2060"/>
                            </a:lnTo>
                            <a:lnTo>
                              <a:pt x="2977" y="1979"/>
                            </a:lnTo>
                            <a:lnTo>
                              <a:pt x="2971" y="1898"/>
                            </a:lnTo>
                            <a:lnTo>
                              <a:pt x="2962" y="1817"/>
                            </a:lnTo>
                            <a:lnTo>
                              <a:pt x="2952" y="1736"/>
                            </a:lnTo>
                            <a:lnTo>
                              <a:pt x="2940" y="1656"/>
                            </a:lnTo>
                            <a:lnTo>
                              <a:pt x="2925" y="1577"/>
                            </a:lnTo>
                            <a:lnTo>
                              <a:pt x="2909" y="1498"/>
                            </a:lnTo>
                            <a:lnTo>
                              <a:pt x="2890" y="1420"/>
                            </a:lnTo>
                            <a:lnTo>
                              <a:pt x="2870" y="1343"/>
                            </a:lnTo>
                            <a:lnTo>
                              <a:pt x="2847" y="1267"/>
                            </a:lnTo>
                            <a:lnTo>
                              <a:pt x="2822" y="1192"/>
                            </a:lnTo>
                            <a:lnTo>
                              <a:pt x="2795" y="1118"/>
                            </a:lnTo>
                            <a:lnTo>
                              <a:pt x="2766" y="1045"/>
                            </a:lnTo>
                            <a:lnTo>
                              <a:pt x="2735" y="974"/>
                            </a:lnTo>
                            <a:lnTo>
                              <a:pt x="2702" y="904"/>
                            </a:lnTo>
                            <a:lnTo>
                              <a:pt x="2667" y="835"/>
                            </a:lnTo>
                            <a:lnTo>
                              <a:pt x="2629" y="769"/>
                            </a:lnTo>
                            <a:lnTo>
                              <a:pt x="2590" y="704"/>
                            </a:lnTo>
                            <a:lnTo>
                              <a:pt x="2548" y="640"/>
                            </a:lnTo>
                            <a:lnTo>
                              <a:pt x="2458" y="519"/>
                            </a:lnTo>
                            <a:lnTo>
                              <a:pt x="2363" y="410"/>
                            </a:lnTo>
                            <a:lnTo>
                              <a:pt x="2264" y="314"/>
                            </a:lnTo>
                            <a:lnTo>
                              <a:pt x="2161" y="231"/>
                            </a:lnTo>
                            <a:lnTo>
                              <a:pt x="2054" y="160"/>
                            </a:lnTo>
                            <a:lnTo>
                              <a:pt x="1945" y="103"/>
                            </a:lnTo>
                            <a:lnTo>
                              <a:pt x="1833" y="58"/>
                            </a:lnTo>
                            <a:lnTo>
                              <a:pt x="1720" y="26"/>
                            </a:lnTo>
                            <a:lnTo>
                              <a:pt x="1606" y="6"/>
                            </a:lnTo>
                            <a:lnTo>
                              <a:pt x="14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12"/>
                    <p:cNvGrpSpPr>
                      <a:grpSpLocks/>
                    </p:cNvGrpSpPr>
                    <p:nvPr/>
                  </p:nvGrpSpPr>
                  <p:grpSpPr bwMode="auto">
                    <a:xfrm>
                      <a:off x="4682" y="-2301"/>
                      <a:ext cx="2983" cy="2142"/>
                      <a:chOff x="4682" y="-2301"/>
                      <a:chExt cx="2983" cy="2142"/>
                    </a:xfrm>
                  </p:grpSpPr>
                  <p:sp>
                    <p:nvSpPr>
                      <p:cNvPr id="1036" name="Freeform 13"/>
                      <p:cNvSpPr>
                        <a:spLocks/>
                      </p:cNvSpPr>
                      <p:nvPr/>
                    </p:nvSpPr>
                    <p:spPr bwMode="auto">
                      <a:xfrm>
                        <a:off x="4682" y="-2301"/>
                        <a:ext cx="2983" cy="2142"/>
                      </a:xfrm>
                      <a:custGeom>
                        <a:avLst/>
                        <a:gdLst>
                          <a:gd name="T0" fmla="+- 0 5120 4682"/>
                          <a:gd name="T1" fmla="*/ T0 w 2983"/>
                          <a:gd name="T2" fmla="+- 0 -1659 -2301"/>
                          <a:gd name="T3" fmla="*/ -1659 h 2142"/>
                          <a:gd name="T4" fmla="+- 0 5078 4682"/>
                          <a:gd name="T5" fmla="*/ T4 w 2983"/>
                          <a:gd name="T6" fmla="+- 0 -1596 -2301"/>
                          <a:gd name="T7" fmla="*/ -1596 h 2142"/>
                          <a:gd name="T8" fmla="+- 0 5038 4682"/>
                          <a:gd name="T9" fmla="*/ T8 w 2983"/>
                          <a:gd name="T10" fmla="+- 0 -1531 -2301"/>
                          <a:gd name="T11" fmla="*/ -1531 h 2142"/>
                          <a:gd name="T12" fmla="+- 0 5000 4682"/>
                          <a:gd name="T13" fmla="*/ T12 w 2983"/>
                          <a:gd name="T14" fmla="+- 0 -1465 -2301"/>
                          <a:gd name="T15" fmla="*/ -1465 h 2142"/>
                          <a:gd name="T16" fmla="+- 0 4965 4682"/>
                          <a:gd name="T17" fmla="*/ T16 w 2983"/>
                          <a:gd name="T18" fmla="+- 0 -1397 -2301"/>
                          <a:gd name="T19" fmla="*/ -1397 h 2142"/>
                          <a:gd name="T20" fmla="+- 0 4931 4682"/>
                          <a:gd name="T21" fmla="*/ T20 w 2983"/>
                          <a:gd name="T22" fmla="+- 0 -1327 -2301"/>
                          <a:gd name="T23" fmla="*/ -1327 h 2142"/>
                          <a:gd name="T24" fmla="+- 0 4900 4682"/>
                          <a:gd name="T25" fmla="*/ T24 w 2983"/>
                          <a:gd name="T26" fmla="+- 0 -1256 -2301"/>
                          <a:gd name="T27" fmla="*/ -1256 h 2142"/>
                          <a:gd name="T28" fmla="+- 0 4871 4682"/>
                          <a:gd name="T29" fmla="*/ T28 w 2983"/>
                          <a:gd name="T30" fmla="+- 0 -1184 -2301"/>
                          <a:gd name="T31" fmla="*/ -1184 h 2142"/>
                          <a:gd name="T32" fmla="+- 0 4844 4682"/>
                          <a:gd name="T33" fmla="*/ T32 w 2983"/>
                          <a:gd name="T34" fmla="+- 0 -1110 -2301"/>
                          <a:gd name="T35" fmla="*/ -1110 h 2142"/>
                          <a:gd name="T36" fmla="+- 0 4819 4682"/>
                          <a:gd name="T37" fmla="*/ T36 w 2983"/>
                          <a:gd name="T38" fmla="+- 0 -1035 -2301"/>
                          <a:gd name="T39" fmla="*/ -1035 h 2142"/>
                          <a:gd name="T40" fmla="+- 0 4796 4682"/>
                          <a:gd name="T41" fmla="*/ T40 w 2983"/>
                          <a:gd name="T42" fmla="+- 0 -959 -2301"/>
                          <a:gd name="T43" fmla="*/ -959 h 2142"/>
                          <a:gd name="T44" fmla="+- 0 4775 4682"/>
                          <a:gd name="T45" fmla="*/ T44 w 2983"/>
                          <a:gd name="T46" fmla="+- 0 -882 -2301"/>
                          <a:gd name="T47" fmla="*/ -882 h 2142"/>
                          <a:gd name="T48" fmla="+- 0 4757 4682"/>
                          <a:gd name="T49" fmla="*/ T48 w 2983"/>
                          <a:gd name="T50" fmla="+- 0 -804 -2301"/>
                          <a:gd name="T51" fmla="*/ -804 h 2142"/>
                          <a:gd name="T52" fmla="+- 0 4740 4682"/>
                          <a:gd name="T53" fmla="*/ T52 w 2983"/>
                          <a:gd name="T54" fmla="+- 0 -725 -2301"/>
                          <a:gd name="T55" fmla="*/ -725 h 2142"/>
                          <a:gd name="T56" fmla="+- 0 4726 4682"/>
                          <a:gd name="T57" fmla="*/ T56 w 2983"/>
                          <a:gd name="T58" fmla="+- 0 -645 -2301"/>
                          <a:gd name="T59" fmla="*/ -645 h 2142"/>
                          <a:gd name="T60" fmla="+- 0 4713 4682"/>
                          <a:gd name="T61" fmla="*/ T60 w 2983"/>
                          <a:gd name="T62" fmla="+- 0 -565 -2301"/>
                          <a:gd name="T63" fmla="*/ -565 h 2142"/>
                          <a:gd name="T64" fmla="+- 0 4703 4682"/>
                          <a:gd name="T65" fmla="*/ T64 w 2983"/>
                          <a:gd name="T66" fmla="+- 0 -485 -2301"/>
                          <a:gd name="T67" fmla="*/ -485 h 2142"/>
                          <a:gd name="T68" fmla="+- 0 4695 4682"/>
                          <a:gd name="T69" fmla="*/ T68 w 2983"/>
                          <a:gd name="T70" fmla="+- 0 -404 -2301"/>
                          <a:gd name="T71" fmla="*/ -404 h 2142"/>
                          <a:gd name="T72" fmla="+- 0 4688 4682"/>
                          <a:gd name="T73" fmla="*/ T72 w 2983"/>
                          <a:gd name="T74" fmla="+- 0 -322 -2301"/>
                          <a:gd name="T75" fmla="*/ -322 h 2142"/>
                          <a:gd name="T76" fmla="+- 0 4684 4682"/>
                          <a:gd name="T77" fmla="*/ T76 w 2983"/>
                          <a:gd name="T78" fmla="+- 0 -241 -2301"/>
                          <a:gd name="T79" fmla="*/ -241 h 2142"/>
                          <a:gd name="T80" fmla="+- 0 4682 4682"/>
                          <a:gd name="T81" fmla="*/ T80 w 2983"/>
                          <a:gd name="T82" fmla="+- 0 -159 -2301"/>
                          <a:gd name="T83" fmla="*/ -159 h 2142"/>
                          <a:gd name="T84" fmla="+- 0 7665 4682"/>
                          <a:gd name="T85" fmla="*/ T84 w 2983"/>
                          <a:gd name="T86" fmla="+- 0 -159 -2301"/>
                          <a:gd name="T87" fmla="*/ -159 h 2142"/>
                          <a:gd name="T88" fmla="+- 0 7663 4682"/>
                          <a:gd name="T89" fmla="*/ T88 w 2983"/>
                          <a:gd name="T90" fmla="+- 0 -241 -2301"/>
                          <a:gd name="T91" fmla="*/ -241 h 2142"/>
                          <a:gd name="T92" fmla="+- 0 7659 4682"/>
                          <a:gd name="T93" fmla="*/ T92 w 2983"/>
                          <a:gd name="T94" fmla="+- 0 -322 -2301"/>
                          <a:gd name="T95" fmla="*/ -322 h 2142"/>
                          <a:gd name="T96" fmla="+- 0 7653 4682"/>
                          <a:gd name="T97" fmla="*/ T96 w 2983"/>
                          <a:gd name="T98" fmla="+- 0 -403 -2301"/>
                          <a:gd name="T99" fmla="*/ -403 h 2142"/>
                          <a:gd name="T100" fmla="+- 0 7644 4682"/>
                          <a:gd name="T101" fmla="*/ T100 w 2983"/>
                          <a:gd name="T102" fmla="+- 0 -484 -2301"/>
                          <a:gd name="T103" fmla="*/ -484 h 2142"/>
                          <a:gd name="T104" fmla="+- 0 7634 4682"/>
                          <a:gd name="T105" fmla="*/ T104 w 2983"/>
                          <a:gd name="T106" fmla="+- 0 -565 -2301"/>
                          <a:gd name="T107" fmla="*/ -565 h 2142"/>
                          <a:gd name="T108" fmla="+- 0 7622 4682"/>
                          <a:gd name="T109" fmla="*/ T108 w 2983"/>
                          <a:gd name="T110" fmla="+- 0 -645 -2301"/>
                          <a:gd name="T111" fmla="*/ -645 h 2142"/>
                          <a:gd name="T112" fmla="+- 0 7607 4682"/>
                          <a:gd name="T113" fmla="*/ T112 w 2983"/>
                          <a:gd name="T114" fmla="+- 0 -724 -2301"/>
                          <a:gd name="T115" fmla="*/ -724 h 2142"/>
                          <a:gd name="T116" fmla="+- 0 7591 4682"/>
                          <a:gd name="T117" fmla="*/ T116 w 2983"/>
                          <a:gd name="T118" fmla="+- 0 -803 -2301"/>
                          <a:gd name="T119" fmla="*/ -803 h 2142"/>
                          <a:gd name="T120" fmla="+- 0 7572 4682"/>
                          <a:gd name="T121" fmla="*/ T120 w 2983"/>
                          <a:gd name="T122" fmla="+- 0 -881 -2301"/>
                          <a:gd name="T123" fmla="*/ -881 h 2142"/>
                          <a:gd name="T124" fmla="+- 0 7552 4682"/>
                          <a:gd name="T125" fmla="*/ T124 w 2983"/>
                          <a:gd name="T126" fmla="+- 0 -958 -2301"/>
                          <a:gd name="T127" fmla="*/ -958 h 2142"/>
                          <a:gd name="T128" fmla="+- 0 7529 4682"/>
                          <a:gd name="T129" fmla="*/ T128 w 2983"/>
                          <a:gd name="T130" fmla="+- 0 -1034 -2301"/>
                          <a:gd name="T131" fmla="*/ -1034 h 2142"/>
                          <a:gd name="T132" fmla="+- 0 7504 4682"/>
                          <a:gd name="T133" fmla="*/ T132 w 2983"/>
                          <a:gd name="T134" fmla="+- 0 -1109 -2301"/>
                          <a:gd name="T135" fmla="*/ -1109 h 2142"/>
                          <a:gd name="T136" fmla="+- 0 7477 4682"/>
                          <a:gd name="T137" fmla="*/ T136 w 2983"/>
                          <a:gd name="T138" fmla="+- 0 -1183 -2301"/>
                          <a:gd name="T139" fmla="*/ -1183 h 2142"/>
                          <a:gd name="T140" fmla="+- 0 7448 4682"/>
                          <a:gd name="T141" fmla="*/ T140 w 2983"/>
                          <a:gd name="T142" fmla="+- 0 -1256 -2301"/>
                          <a:gd name="T143" fmla="*/ -1256 h 2142"/>
                          <a:gd name="T144" fmla="+- 0 7417 4682"/>
                          <a:gd name="T145" fmla="*/ T144 w 2983"/>
                          <a:gd name="T146" fmla="+- 0 -1327 -2301"/>
                          <a:gd name="T147" fmla="*/ -1327 h 2142"/>
                          <a:gd name="T148" fmla="+- 0 7384 4682"/>
                          <a:gd name="T149" fmla="*/ T148 w 2983"/>
                          <a:gd name="T150" fmla="+- 0 -1397 -2301"/>
                          <a:gd name="T151" fmla="*/ -1397 h 2142"/>
                          <a:gd name="T152" fmla="+- 0 7349 4682"/>
                          <a:gd name="T153" fmla="*/ T152 w 2983"/>
                          <a:gd name="T154" fmla="+- 0 -1466 -2301"/>
                          <a:gd name="T155" fmla="*/ -1466 h 2142"/>
                          <a:gd name="T156" fmla="+- 0 7311 4682"/>
                          <a:gd name="T157" fmla="*/ T156 w 2983"/>
                          <a:gd name="T158" fmla="+- 0 -1532 -2301"/>
                          <a:gd name="T159" fmla="*/ -1532 h 2142"/>
                          <a:gd name="T160" fmla="+- 0 7272 4682"/>
                          <a:gd name="T161" fmla="*/ T160 w 2983"/>
                          <a:gd name="T162" fmla="+- 0 -1597 -2301"/>
                          <a:gd name="T163" fmla="*/ -1597 h 2142"/>
                          <a:gd name="T164" fmla="+- 0 7230 4682"/>
                          <a:gd name="T165" fmla="*/ T164 w 2983"/>
                          <a:gd name="T166" fmla="+- 0 -1661 -2301"/>
                          <a:gd name="T167" fmla="*/ -1661 h 2142"/>
                          <a:gd name="T168" fmla="+- 0 7140 4682"/>
                          <a:gd name="T169" fmla="*/ T168 w 2983"/>
                          <a:gd name="T170" fmla="+- 0 -1782 -2301"/>
                          <a:gd name="T171" fmla="*/ -1782 h 2142"/>
                          <a:gd name="T172" fmla="+- 0 7045 4682"/>
                          <a:gd name="T173" fmla="*/ T172 w 2983"/>
                          <a:gd name="T174" fmla="+- 0 -1891 -2301"/>
                          <a:gd name="T175" fmla="*/ -1891 h 2142"/>
                          <a:gd name="T176" fmla="+- 0 6946 4682"/>
                          <a:gd name="T177" fmla="*/ T176 w 2983"/>
                          <a:gd name="T178" fmla="+- 0 -1987 -2301"/>
                          <a:gd name="T179" fmla="*/ -1987 h 2142"/>
                          <a:gd name="T180" fmla="+- 0 6843 4682"/>
                          <a:gd name="T181" fmla="*/ T180 w 2983"/>
                          <a:gd name="T182" fmla="+- 0 -2070 -2301"/>
                          <a:gd name="T183" fmla="*/ -2070 h 2142"/>
                          <a:gd name="T184" fmla="+- 0 6736 4682"/>
                          <a:gd name="T185" fmla="*/ T184 w 2983"/>
                          <a:gd name="T186" fmla="+- 0 -2141 -2301"/>
                          <a:gd name="T187" fmla="*/ -2141 h 2142"/>
                          <a:gd name="T188" fmla="+- 0 6627 4682"/>
                          <a:gd name="T189" fmla="*/ T188 w 2983"/>
                          <a:gd name="T190" fmla="+- 0 -2198 -2301"/>
                          <a:gd name="T191" fmla="*/ -2198 h 2142"/>
                          <a:gd name="T192" fmla="+- 0 6516 4682"/>
                          <a:gd name="T193" fmla="*/ T192 w 2983"/>
                          <a:gd name="T194" fmla="+- 0 -2243 -2301"/>
                          <a:gd name="T195" fmla="*/ -2243 h 2142"/>
                          <a:gd name="T196" fmla="+- 0 6403 4682"/>
                          <a:gd name="T197" fmla="*/ T196 w 2983"/>
                          <a:gd name="T198" fmla="+- 0 -2275 -2301"/>
                          <a:gd name="T199" fmla="*/ -2275 h 2142"/>
                          <a:gd name="T200" fmla="+- 0 6288 4682"/>
                          <a:gd name="T201" fmla="*/ T200 w 2983"/>
                          <a:gd name="T202" fmla="+- 0 -2294 -2301"/>
                          <a:gd name="T203" fmla="*/ -2294 h 2142"/>
                          <a:gd name="T204" fmla="+- 0 6174 4682"/>
                          <a:gd name="T205" fmla="*/ T204 w 2983"/>
                          <a:gd name="T206" fmla="+- 0 -2301 -2301"/>
                          <a:gd name="T207" fmla="*/ -2301 h 2142"/>
                          <a:gd name="T208" fmla="+- 0 6059 4682"/>
                          <a:gd name="T209" fmla="*/ T208 w 2983"/>
                          <a:gd name="T210" fmla="+- 0 -2294 -2301"/>
                          <a:gd name="T211" fmla="*/ -2294 h 2142"/>
                          <a:gd name="T212" fmla="+- 0 5945 4682"/>
                          <a:gd name="T213" fmla="*/ T212 w 2983"/>
                          <a:gd name="T214" fmla="+- 0 -2275 -2301"/>
                          <a:gd name="T215" fmla="*/ -2275 h 2142"/>
                          <a:gd name="T216" fmla="+- 0 5832 4682"/>
                          <a:gd name="T217" fmla="*/ T216 w 2983"/>
                          <a:gd name="T218" fmla="+- 0 -2243 -2301"/>
                          <a:gd name="T219" fmla="*/ -2243 h 2142"/>
                          <a:gd name="T220" fmla="+- 0 5721 4682"/>
                          <a:gd name="T221" fmla="*/ T220 w 2983"/>
                          <a:gd name="T222" fmla="+- 0 -2198 -2301"/>
                          <a:gd name="T223" fmla="*/ -2198 h 2142"/>
                          <a:gd name="T224" fmla="+- 0 5612 4682"/>
                          <a:gd name="T225" fmla="*/ T224 w 2983"/>
                          <a:gd name="T226" fmla="+- 0 -2140 -2301"/>
                          <a:gd name="T227" fmla="*/ -2140 h 2142"/>
                          <a:gd name="T228" fmla="+- 0 5506 4682"/>
                          <a:gd name="T229" fmla="*/ T228 w 2983"/>
                          <a:gd name="T230" fmla="+- 0 -2069 -2301"/>
                          <a:gd name="T231" fmla="*/ -2069 h 2142"/>
                          <a:gd name="T232" fmla="+- 0 5403 4682"/>
                          <a:gd name="T233" fmla="*/ T232 w 2983"/>
                          <a:gd name="T234" fmla="+- 0 -1986 -2301"/>
                          <a:gd name="T235" fmla="*/ -1986 h 2142"/>
                          <a:gd name="T236" fmla="+- 0 5304 4682"/>
                          <a:gd name="T237" fmla="*/ T236 w 2983"/>
                          <a:gd name="T238" fmla="+- 0 -1890 -2301"/>
                          <a:gd name="T239" fmla="*/ -1890 h 2142"/>
                          <a:gd name="T240" fmla="+- 0 5210 4682"/>
                          <a:gd name="T241" fmla="*/ T240 w 2983"/>
                          <a:gd name="T242" fmla="+- 0 -1781 -2301"/>
                          <a:gd name="T243" fmla="*/ -1781 h 2142"/>
                          <a:gd name="T244" fmla="+- 0 5120 4682"/>
                          <a:gd name="T245" fmla="*/ T244 w 2983"/>
                          <a:gd name="T246" fmla="+- 0 -1659 -2301"/>
                          <a:gd name="T247" fmla="*/ -1659 h 21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2983" h="2142">
                            <a:moveTo>
                              <a:pt x="438" y="642"/>
                            </a:moveTo>
                            <a:lnTo>
                              <a:pt x="396" y="705"/>
                            </a:lnTo>
                            <a:lnTo>
                              <a:pt x="356" y="770"/>
                            </a:lnTo>
                            <a:lnTo>
                              <a:pt x="318" y="836"/>
                            </a:lnTo>
                            <a:lnTo>
                              <a:pt x="283" y="904"/>
                            </a:lnTo>
                            <a:lnTo>
                              <a:pt x="249" y="974"/>
                            </a:lnTo>
                            <a:lnTo>
                              <a:pt x="218" y="1045"/>
                            </a:lnTo>
                            <a:lnTo>
                              <a:pt x="189" y="1117"/>
                            </a:lnTo>
                            <a:lnTo>
                              <a:pt x="162" y="1191"/>
                            </a:lnTo>
                            <a:lnTo>
                              <a:pt x="137" y="1266"/>
                            </a:lnTo>
                            <a:lnTo>
                              <a:pt x="114" y="1342"/>
                            </a:lnTo>
                            <a:lnTo>
                              <a:pt x="93" y="1419"/>
                            </a:lnTo>
                            <a:lnTo>
                              <a:pt x="75" y="1497"/>
                            </a:lnTo>
                            <a:lnTo>
                              <a:pt x="58" y="1576"/>
                            </a:lnTo>
                            <a:lnTo>
                              <a:pt x="44" y="1656"/>
                            </a:lnTo>
                            <a:lnTo>
                              <a:pt x="31" y="1736"/>
                            </a:lnTo>
                            <a:lnTo>
                              <a:pt x="21" y="1816"/>
                            </a:lnTo>
                            <a:lnTo>
                              <a:pt x="13" y="1897"/>
                            </a:lnTo>
                            <a:lnTo>
                              <a:pt x="6" y="1979"/>
                            </a:lnTo>
                            <a:lnTo>
                              <a:pt x="2" y="2060"/>
                            </a:lnTo>
                            <a:lnTo>
                              <a:pt x="0" y="2142"/>
                            </a:lnTo>
                            <a:lnTo>
                              <a:pt x="2983" y="2142"/>
                            </a:lnTo>
                            <a:lnTo>
                              <a:pt x="2981" y="2060"/>
                            </a:lnTo>
                            <a:lnTo>
                              <a:pt x="2977" y="1979"/>
                            </a:lnTo>
                            <a:lnTo>
                              <a:pt x="2971" y="1898"/>
                            </a:lnTo>
                            <a:lnTo>
                              <a:pt x="2962" y="1817"/>
                            </a:lnTo>
                            <a:lnTo>
                              <a:pt x="2952" y="1736"/>
                            </a:lnTo>
                            <a:lnTo>
                              <a:pt x="2940" y="1656"/>
                            </a:lnTo>
                            <a:lnTo>
                              <a:pt x="2925" y="1577"/>
                            </a:lnTo>
                            <a:lnTo>
                              <a:pt x="2909" y="1498"/>
                            </a:lnTo>
                            <a:lnTo>
                              <a:pt x="2890" y="1420"/>
                            </a:lnTo>
                            <a:lnTo>
                              <a:pt x="2870" y="1343"/>
                            </a:lnTo>
                            <a:lnTo>
                              <a:pt x="2847" y="1267"/>
                            </a:lnTo>
                            <a:lnTo>
                              <a:pt x="2822" y="1192"/>
                            </a:lnTo>
                            <a:lnTo>
                              <a:pt x="2795" y="1118"/>
                            </a:lnTo>
                            <a:lnTo>
                              <a:pt x="2766" y="1045"/>
                            </a:lnTo>
                            <a:lnTo>
                              <a:pt x="2735" y="974"/>
                            </a:lnTo>
                            <a:lnTo>
                              <a:pt x="2702" y="904"/>
                            </a:lnTo>
                            <a:lnTo>
                              <a:pt x="2667" y="835"/>
                            </a:lnTo>
                            <a:lnTo>
                              <a:pt x="2629" y="769"/>
                            </a:lnTo>
                            <a:lnTo>
                              <a:pt x="2590" y="704"/>
                            </a:lnTo>
                            <a:lnTo>
                              <a:pt x="2548" y="640"/>
                            </a:lnTo>
                            <a:lnTo>
                              <a:pt x="2458" y="519"/>
                            </a:lnTo>
                            <a:lnTo>
                              <a:pt x="2363" y="410"/>
                            </a:lnTo>
                            <a:lnTo>
                              <a:pt x="2264" y="314"/>
                            </a:lnTo>
                            <a:lnTo>
                              <a:pt x="2161" y="231"/>
                            </a:lnTo>
                            <a:lnTo>
                              <a:pt x="2054" y="160"/>
                            </a:lnTo>
                            <a:lnTo>
                              <a:pt x="1945" y="103"/>
                            </a:lnTo>
                            <a:lnTo>
                              <a:pt x="1834" y="58"/>
                            </a:lnTo>
                            <a:lnTo>
                              <a:pt x="1721" y="26"/>
                            </a:lnTo>
                            <a:lnTo>
                              <a:pt x="1606" y="7"/>
                            </a:lnTo>
                            <a:lnTo>
                              <a:pt x="1492" y="0"/>
                            </a:lnTo>
                            <a:lnTo>
                              <a:pt x="1377" y="7"/>
                            </a:lnTo>
                            <a:lnTo>
                              <a:pt x="1263" y="26"/>
                            </a:lnTo>
                            <a:lnTo>
                              <a:pt x="1150" y="58"/>
                            </a:lnTo>
                            <a:lnTo>
                              <a:pt x="1039" y="103"/>
                            </a:lnTo>
                            <a:lnTo>
                              <a:pt x="930" y="161"/>
                            </a:lnTo>
                            <a:lnTo>
                              <a:pt x="824" y="232"/>
                            </a:lnTo>
                            <a:lnTo>
                              <a:pt x="721" y="315"/>
                            </a:lnTo>
                            <a:lnTo>
                              <a:pt x="622" y="411"/>
                            </a:lnTo>
                            <a:lnTo>
                              <a:pt x="528" y="520"/>
                            </a:lnTo>
                            <a:lnTo>
                              <a:pt x="438" y="642"/>
                            </a:lnTo>
                            <a:close/>
                          </a:path>
                        </a:pathLst>
                      </a:custGeom>
                      <a:noFill/>
                      <a:ln w="342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14"/>
                    <p:cNvGrpSpPr>
                      <a:grpSpLocks/>
                    </p:cNvGrpSpPr>
                    <p:nvPr/>
                  </p:nvGrpSpPr>
                  <p:grpSpPr bwMode="auto">
                    <a:xfrm>
                      <a:off x="4634" y="-3855"/>
                      <a:ext cx="2983" cy="1752"/>
                      <a:chOff x="4634" y="-3855"/>
                      <a:chExt cx="2983" cy="1752"/>
                    </a:xfrm>
                  </p:grpSpPr>
                  <p:sp>
                    <p:nvSpPr>
                      <p:cNvPr id="1035" name="Freeform 15"/>
                      <p:cNvSpPr>
                        <a:spLocks/>
                      </p:cNvSpPr>
                      <p:nvPr/>
                    </p:nvSpPr>
                    <p:spPr bwMode="auto">
                      <a:xfrm>
                        <a:off x="4634" y="-3855"/>
                        <a:ext cx="2983" cy="1752"/>
                      </a:xfrm>
                      <a:custGeom>
                        <a:avLst/>
                        <a:gdLst>
                          <a:gd name="T0" fmla="+- 0 7617 4634"/>
                          <a:gd name="T1" fmla="*/ T0 w 2983"/>
                          <a:gd name="T2" fmla="+- 0 -3855 -3855"/>
                          <a:gd name="T3" fmla="*/ -3855 h 1752"/>
                          <a:gd name="T4" fmla="+- 0 4634 4634"/>
                          <a:gd name="T5" fmla="*/ T4 w 2983"/>
                          <a:gd name="T6" fmla="+- 0 -3855 -3855"/>
                          <a:gd name="T7" fmla="*/ -3855 h 1752"/>
                          <a:gd name="T8" fmla="+- 0 4636 4634"/>
                          <a:gd name="T9" fmla="*/ T8 w 2983"/>
                          <a:gd name="T10" fmla="+- 0 -3788 -3855"/>
                          <a:gd name="T11" fmla="*/ -3788 h 1752"/>
                          <a:gd name="T12" fmla="+- 0 4640 4634"/>
                          <a:gd name="T13" fmla="*/ T12 w 2983"/>
                          <a:gd name="T14" fmla="+- 0 -3721 -3855"/>
                          <a:gd name="T15" fmla="*/ -3721 h 1752"/>
                          <a:gd name="T16" fmla="+- 0 4646 4634"/>
                          <a:gd name="T17" fmla="*/ T16 w 2983"/>
                          <a:gd name="T18" fmla="+- 0 -3655 -3855"/>
                          <a:gd name="T19" fmla="*/ -3655 h 1752"/>
                          <a:gd name="T20" fmla="+- 0 4655 4634"/>
                          <a:gd name="T21" fmla="*/ T20 w 2983"/>
                          <a:gd name="T22" fmla="+- 0 -3589 -3855"/>
                          <a:gd name="T23" fmla="*/ -3589 h 1752"/>
                          <a:gd name="T24" fmla="+- 0 4665 4634"/>
                          <a:gd name="T25" fmla="*/ T24 w 2983"/>
                          <a:gd name="T26" fmla="+- 0 -3523 -3855"/>
                          <a:gd name="T27" fmla="*/ -3523 h 1752"/>
                          <a:gd name="T28" fmla="+- 0 4677 4634"/>
                          <a:gd name="T29" fmla="*/ T28 w 2983"/>
                          <a:gd name="T30" fmla="+- 0 -3457 -3855"/>
                          <a:gd name="T31" fmla="*/ -3457 h 1752"/>
                          <a:gd name="T32" fmla="+- 0 4692 4634"/>
                          <a:gd name="T33" fmla="*/ T32 w 2983"/>
                          <a:gd name="T34" fmla="+- 0 -3392 -3855"/>
                          <a:gd name="T35" fmla="*/ -3392 h 1752"/>
                          <a:gd name="T36" fmla="+- 0 4708 4634"/>
                          <a:gd name="T37" fmla="*/ T36 w 2983"/>
                          <a:gd name="T38" fmla="+- 0 -3328 -3855"/>
                          <a:gd name="T39" fmla="*/ -3328 h 1752"/>
                          <a:gd name="T40" fmla="+- 0 4727 4634"/>
                          <a:gd name="T41" fmla="*/ T40 w 2983"/>
                          <a:gd name="T42" fmla="+- 0 -3264 -3855"/>
                          <a:gd name="T43" fmla="*/ -3264 h 1752"/>
                          <a:gd name="T44" fmla="+- 0 4748 4634"/>
                          <a:gd name="T45" fmla="*/ T44 w 2983"/>
                          <a:gd name="T46" fmla="+- 0 -3201 -3855"/>
                          <a:gd name="T47" fmla="*/ -3201 h 1752"/>
                          <a:gd name="T48" fmla="+- 0 4770 4634"/>
                          <a:gd name="T49" fmla="*/ T48 w 2983"/>
                          <a:gd name="T50" fmla="+- 0 -3139 -3855"/>
                          <a:gd name="T51" fmla="*/ -3139 h 1752"/>
                          <a:gd name="T52" fmla="+- 0 4795 4634"/>
                          <a:gd name="T53" fmla="*/ T52 w 2983"/>
                          <a:gd name="T54" fmla="+- 0 -3077 -3855"/>
                          <a:gd name="T55" fmla="*/ -3077 h 1752"/>
                          <a:gd name="T56" fmla="+- 0 4822 4634"/>
                          <a:gd name="T57" fmla="*/ T56 w 2983"/>
                          <a:gd name="T58" fmla="+- 0 -3017 -3855"/>
                          <a:gd name="T59" fmla="*/ -3017 h 1752"/>
                          <a:gd name="T60" fmla="+- 0 4851 4634"/>
                          <a:gd name="T61" fmla="*/ T60 w 2983"/>
                          <a:gd name="T62" fmla="+- 0 -2958 -3855"/>
                          <a:gd name="T63" fmla="*/ -2958 h 1752"/>
                          <a:gd name="T64" fmla="+- 0 4882 4634"/>
                          <a:gd name="T65" fmla="*/ T64 w 2983"/>
                          <a:gd name="T66" fmla="+- 0 -2899 -3855"/>
                          <a:gd name="T67" fmla="*/ -2899 h 1752"/>
                          <a:gd name="T68" fmla="+- 0 4915 4634"/>
                          <a:gd name="T69" fmla="*/ T68 w 2983"/>
                          <a:gd name="T70" fmla="+- 0 -2842 -3855"/>
                          <a:gd name="T71" fmla="*/ -2842 h 1752"/>
                          <a:gd name="T72" fmla="+- 0 4950 4634"/>
                          <a:gd name="T73" fmla="*/ T72 w 2983"/>
                          <a:gd name="T74" fmla="+- 0 -2786 -3855"/>
                          <a:gd name="T75" fmla="*/ -2786 h 1752"/>
                          <a:gd name="T76" fmla="+- 0 4988 4634"/>
                          <a:gd name="T77" fmla="*/ T76 w 2983"/>
                          <a:gd name="T78" fmla="+- 0 -2731 -3855"/>
                          <a:gd name="T79" fmla="*/ -2731 h 1752"/>
                          <a:gd name="T80" fmla="+- 0 5027 4634"/>
                          <a:gd name="T81" fmla="*/ T80 w 2983"/>
                          <a:gd name="T82" fmla="+- 0 -2678 -3855"/>
                          <a:gd name="T83" fmla="*/ -2678 h 1752"/>
                          <a:gd name="T84" fmla="+- 0 5069 4634"/>
                          <a:gd name="T85" fmla="*/ T84 w 2983"/>
                          <a:gd name="T86" fmla="+- 0 -2627 -3855"/>
                          <a:gd name="T87" fmla="*/ -2627 h 1752"/>
                          <a:gd name="T88" fmla="+- 0 5159 4634"/>
                          <a:gd name="T89" fmla="*/ T88 w 2983"/>
                          <a:gd name="T90" fmla="+- 0 -2527 -3855"/>
                          <a:gd name="T91" fmla="*/ -2527 h 1752"/>
                          <a:gd name="T92" fmla="+- 0 5254 4634"/>
                          <a:gd name="T93" fmla="*/ T92 w 2983"/>
                          <a:gd name="T94" fmla="+- 0 -2438 -3855"/>
                          <a:gd name="T95" fmla="*/ -2438 h 1752"/>
                          <a:gd name="T96" fmla="+- 0 5353 4634"/>
                          <a:gd name="T97" fmla="*/ T96 w 2983"/>
                          <a:gd name="T98" fmla="+- 0 -2360 -3855"/>
                          <a:gd name="T99" fmla="*/ -2360 h 1752"/>
                          <a:gd name="T100" fmla="+- 0 5457 4634"/>
                          <a:gd name="T101" fmla="*/ T100 w 2983"/>
                          <a:gd name="T102" fmla="+- 0 -2291 -3855"/>
                          <a:gd name="T103" fmla="*/ -2291 h 1752"/>
                          <a:gd name="T104" fmla="+- 0 5563 4634"/>
                          <a:gd name="T105" fmla="*/ T104 w 2983"/>
                          <a:gd name="T106" fmla="+- 0 -2234 -3855"/>
                          <a:gd name="T107" fmla="*/ -2234 h 1752"/>
                          <a:gd name="T108" fmla="+- 0 5672 4634"/>
                          <a:gd name="T109" fmla="*/ T108 w 2983"/>
                          <a:gd name="T110" fmla="+- 0 -2187 -3855"/>
                          <a:gd name="T111" fmla="*/ -2187 h 1752"/>
                          <a:gd name="T112" fmla="+- 0 5784 4634"/>
                          <a:gd name="T113" fmla="*/ T112 w 2983"/>
                          <a:gd name="T114" fmla="+- 0 -2150 -3855"/>
                          <a:gd name="T115" fmla="*/ -2150 h 1752"/>
                          <a:gd name="T116" fmla="+- 0 5897 4634"/>
                          <a:gd name="T117" fmla="*/ T116 w 2983"/>
                          <a:gd name="T118" fmla="+- 0 -2124 -3855"/>
                          <a:gd name="T119" fmla="*/ -2124 h 1752"/>
                          <a:gd name="T120" fmla="+- 0 6011 4634"/>
                          <a:gd name="T121" fmla="*/ T120 w 2983"/>
                          <a:gd name="T122" fmla="+- 0 -2108 -3855"/>
                          <a:gd name="T123" fmla="*/ -2108 h 1752"/>
                          <a:gd name="T124" fmla="+- 0 6126 4634"/>
                          <a:gd name="T125" fmla="*/ T124 w 2983"/>
                          <a:gd name="T126" fmla="+- 0 -2103 -3855"/>
                          <a:gd name="T127" fmla="*/ -2103 h 1752"/>
                          <a:gd name="T128" fmla="+- 0 6240 4634"/>
                          <a:gd name="T129" fmla="*/ T128 w 2983"/>
                          <a:gd name="T130" fmla="+- 0 -2108 -3855"/>
                          <a:gd name="T131" fmla="*/ -2108 h 1752"/>
                          <a:gd name="T132" fmla="+- 0 6354 4634"/>
                          <a:gd name="T133" fmla="*/ T132 w 2983"/>
                          <a:gd name="T134" fmla="+- 0 -2124 -3855"/>
                          <a:gd name="T135" fmla="*/ -2124 h 1752"/>
                          <a:gd name="T136" fmla="+- 0 6468 4634"/>
                          <a:gd name="T137" fmla="*/ T136 w 2983"/>
                          <a:gd name="T138" fmla="+- 0 -2150 -3855"/>
                          <a:gd name="T139" fmla="*/ -2150 h 1752"/>
                          <a:gd name="T140" fmla="+- 0 6579 4634"/>
                          <a:gd name="T141" fmla="*/ T140 w 2983"/>
                          <a:gd name="T142" fmla="+- 0 -2186 -3855"/>
                          <a:gd name="T143" fmla="*/ -2186 h 1752"/>
                          <a:gd name="T144" fmla="+- 0 6688 4634"/>
                          <a:gd name="T145" fmla="*/ T144 w 2983"/>
                          <a:gd name="T146" fmla="+- 0 -2234 -3855"/>
                          <a:gd name="T147" fmla="*/ -2234 h 1752"/>
                          <a:gd name="T148" fmla="+- 0 6795 4634"/>
                          <a:gd name="T149" fmla="*/ T148 w 2983"/>
                          <a:gd name="T150" fmla="+- 0 -2291 -3855"/>
                          <a:gd name="T151" fmla="*/ -2291 h 1752"/>
                          <a:gd name="T152" fmla="+- 0 6898 4634"/>
                          <a:gd name="T153" fmla="*/ T152 w 2983"/>
                          <a:gd name="T154" fmla="+- 0 -2359 -3855"/>
                          <a:gd name="T155" fmla="*/ -2359 h 1752"/>
                          <a:gd name="T156" fmla="+- 0 6997 4634"/>
                          <a:gd name="T157" fmla="*/ T156 w 2983"/>
                          <a:gd name="T158" fmla="+- 0 -2437 -3855"/>
                          <a:gd name="T159" fmla="*/ -2437 h 1752"/>
                          <a:gd name="T160" fmla="+- 0 7092 4634"/>
                          <a:gd name="T161" fmla="*/ T160 w 2983"/>
                          <a:gd name="T162" fmla="+- 0 -2526 -3855"/>
                          <a:gd name="T163" fmla="*/ -2526 h 1752"/>
                          <a:gd name="T164" fmla="+- 0 7182 4634"/>
                          <a:gd name="T165" fmla="*/ T164 w 2983"/>
                          <a:gd name="T166" fmla="+- 0 -2626 -3855"/>
                          <a:gd name="T167" fmla="*/ -2626 h 1752"/>
                          <a:gd name="T168" fmla="+- 0 7224 4634"/>
                          <a:gd name="T169" fmla="*/ T168 w 2983"/>
                          <a:gd name="T170" fmla="+- 0 -2677 -3855"/>
                          <a:gd name="T171" fmla="*/ -2677 h 1752"/>
                          <a:gd name="T172" fmla="+- 0 7263 4634"/>
                          <a:gd name="T173" fmla="*/ T172 w 2983"/>
                          <a:gd name="T174" fmla="+- 0 -2731 -3855"/>
                          <a:gd name="T175" fmla="*/ -2731 h 1752"/>
                          <a:gd name="T176" fmla="+- 0 7301 4634"/>
                          <a:gd name="T177" fmla="*/ T176 w 2983"/>
                          <a:gd name="T178" fmla="+- 0 -2785 -3855"/>
                          <a:gd name="T179" fmla="*/ -2785 h 1752"/>
                          <a:gd name="T180" fmla="+- 0 7336 4634"/>
                          <a:gd name="T181" fmla="*/ T180 w 2983"/>
                          <a:gd name="T182" fmla="+- 0 -2841 -3855"/>
                          <a:gd name="T183" fmla="*/ -2841 h 1752"/>
                          <a:gd name="T184" fmla="+- 0 7369 4634"/>
                          <a:gd name="T185" fmla="*/ T184 w 2983"/>
                          <a:gd name="T186" fmla="+- 0 -2898 -3855"/>
                          <a:gd name="T187" fmla="*/ -2898 h 1752"/>
                          <a:gd name="T188" fmla="+- 0 7400 4634"/>
                          <a:gd name="T189" fmla="*/ T188 w 2983"/>
                          <a:gd name="T190" fmla="+- 0 -2957 -3855"/>
                          <a:gd name="T191" fmla="*/ -2957 h 1752"/>
                          <a:gd name="T192" fmla="+- 0 7429 4634"/>
                          <a:gd name="T193" fmla="*/ T192 w 2983"/>
                          <a:gd name="T194" fmla="+- 0 -3016 -3855"/>
                          <a:gd name="T195" fmla="*/ -3016 h 1752"/>
                          <a:gd name="T196" fmla="+- 0 7456 4634"/>
                          <a:gd name="T197" fmla="*/ T196 w 2983"/>
                          <a:gd name="T198" fmla="+- 0 -3077 -3855"/>
                          <a:gd name="T199" fmla="*/ -3077 h 1752"/>
                          <a:gd name="T200" fmla="+- 0 7481 4634"/>
                          <a:gd name="T201" fmla="*/ T200 w 2983"/>
                          <a:gd name="T202" fmla="+- 0 -3138 -3855"/>
                          <a:gd name="T203" fmla="*/ -3138 h 1752"/>
                          <a:gd name="T204" fmla="+- 0 7503 4634"/>
                          <a:gd name="T205" fmla="*/ T204 w 2983"/>
                          <a:gd name="T206" fmla="+- 0 -3200 -3855"/>
                          <a:gd name="T207" fmla="*/ -3200 h 1752"/>
                          <a:gd name="T208" fmla="+- 0 7524 4634"/>
                          <a:gd name="T209" fmla="*/ T208 w 2983"/>
                          <a:gd name="T210" fmla="+- 0 -3263 -3855"/>
                          <a:gd name="T211" fmla="*/ -3263 h 1752"/>
                          <a:gd name="T212" fmla="+- 0 7543 4634"/>
                          <a:gd name="T213" fmla="*/ T212 w 2983"/>
                          <a:gd name="T214" fmla="+- 0 -3327 -3855"/>
                          <a:gd name="T215" fmla="*/ -3327 h 1752"/>
                          <a:gd name="T216" fmla="+- 0 7559 4634"/>
                          <a:gd name="T217" fmla="*/ T216 w 2983"/>
                          <a:gd name="T218" fmla="+- 0 -3392 -3855"/>
                          <a:gd name="T219" fmla="*/ -3392 h 1752"/>
                          <a:gd name="T220" fmla="+- 0 7574 4634"/>
                          <a:gd name="T221" fmla="*/ T220 w 2983"/>
                          <a:gd name="T222" fmla="+- 0 -3457 -3855"/>
                          <a:gd name="T223" fmla="*/ -3457 h 1752"/>
                          <a:gd name="T224" fmla="+- 0 7586 4634"/>
                          <a:gd name="T225" fmla="*/ T224 w 2983"/>
                          <a:gd name="T226" fmla="+- 0 -3522 -3855"/>
                          <a:gd name="T227" fmla="*/ -3522 h 1752"/>
                          <a:gd name="T228" fmla="+- 0 7596 4634"/>
                          <a:gd name="T229" fmla="*/ T228 w 2983"/>
                          <a:gd name="T230" fmla="+- 0 -3588 -3855"/>
                          <a:gd name="T231" fmla="*/ -3588 h 1752"/>
                          <a:gd name="T232" fmla="+- 0 7605 4634"/>
                          <a:gd name="T233" fmla="*/ T232 w 2983"/>
                          <a:gd name="T234" fmla="+- 0 -3655 -3855"/>
                          <a:gd name="T235" fmla="*/ -3655 h 1752"/>
                          <a:gd name="T236" fmla="+- 0 7611 4634"/>
                          <a:gd name="T237" fmla="*/ T236 w 2983"/>
                          <a:gd name="T238" fmla="+- 0 -3721 -3855"/>
                          <a:gd name="T239" fmla="*/ -3721 h 1752"/>
                          <a:gd name="T240" fmla="+- 0 7615 4634"/>
                          <a:gd name="T241" fmla="*/ T240 w 2983"/>
                          <a:gd name="T242" fmla="+- 0 -3788 -3855"/>
                          <a:gd name="T243" fmla="*/ -3788 h 1752"/>
                          <a:gd name="T244" fmla="+- 0 7617 4634"/>
                          <a:gd name="T245" fmla="*/ T244 w 2983"/>
                          <a:gd name="T246" fmla="+- 0 -3855 -3855"/>
                          <a:gd name="T247" fmla="*/ -3855 h 17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2983" h="1752">
                            <a:moveTo>
                              <a:pt x="2983" y="0"/>
                            </a:moveTo>
                            <a:lnTo>
                              <a:pt x="0" y="0"/>
                            </a:lnTo>
                            <a:lnTo>
                              <a:pt x="2" y="67"/>
                            </a:lnTo>
                            <a:lnTo>
                              <a:pt x="6" y="134"/>
                            </a:lnTo>
                            <a:lnTo>
                              <a:pt x="12" y="200"/>
                            </a:lnTo>
                            <a:lnTo>
                              <a:pt x="21" y="266"/>
                            </a:lnTo>
                            <a:lnTo>
                              <a:pt x="31" y="332"/>
                            </a:lnTo>
                            <a:lnTo>
                              <a:pt x="43" y="398"/>
                            </a:lnTo>
                            <a:lnTo>
                              <a:pt x="58" y="463"/>
                            </a:lnTo>
                            <a:lnTo>
                              <a:pt x="74" y="527"/>
                            </a:lnTo>
                            <a:lnTo>
                              <a:pt x="93" y="591"/>
                            </a:lnTo>
                            <a:lnTo>
                              <a:pt x="114" y="654"/>
                            </a:lnTo>
                            <a:lnTo>
                              <a:pt x="136" y="716"/>
                            </a:lnTo>
                            <a:lnTo>
                              <a:pt x="161" y="778"/>
                            </a:lnTo>
                            <a:lnTo>
                              <a:pt x="188" y="838"/>
                            </a:lnTo>
                            <a:lnTo>
                              <a:pt x="217" y="897"/>
                            </a:lnTo>
                            <a:lnTo>
                              <a:pt x="248" y="956"/>
                            </a:lnTo>
                            <a:lnTo>
                              <a:pt x="281" y="1013"/>
                            </a:lnTo>
                            <a:lnTo>
                              <a:pt x="316" y="1069"/>
                            </a:lnTo>
                            <a:lnTo>
                              <a:pt x="354" y="1124"/>
                            </a:lnTo>
                            <a:lnTo>
                              <a:pt x="393" y="1177"/>
                            </a:lnTo>
                            <a:lnTo>
                              <a:pt x="435" y="1228"/>
                            </a:lnTo>
                            <a:lnTo>
                              <a:pt x="525" y="1328"/>
                            </a:lnTo>
                            <a:lnTo>
                              <a:pt x="620" y="1417"/>
                            </a:lnTo>
                            <a:lnTo>
                              <a:pt x="719" y="1495"/>
                            </a:lnTo>
                            <a:lnTo>
                              <a:pt x="823" y="1564"/>
                            </a:lnTo>
                            <a:lnTo>
                              <a:pt x="929" y="1621"/>
                            </a:lnTo>
                            <a:lnTo>
                              <a:pt x="1038" y="1668"/>
                            </a:lnTo>
                            <a:lnTo>
                              <a:pt x="1150" y="1705"/>
                            </a:lnTo>
                            <a:lnTo>
                              <a:pt x="1263" y="1731"/>
                            </a:lnTo>
                            <a:lnTo>
                              <a:pt x="1377" y="1747"/>
                            </a:lnTo>
                            <a:lnTo>
                              <a:pt x="1492" y="1752"/>
                            </a:lnTo>
                            <a:lnTo>
                              <a:pt x="1606" y="1747"/>
                            </a:lnTo>
                            <a:lnTo>
                              <a:pt x="1720" y="1731"/>
                            </a:lnTo>
                            <a:lnTo>
                              <a:pt x="1834" y="1705"/>
                            </a:lnTo>
                            <a:lnTo>
                              <a:pt x="1945" y="1669"/>
                            </a:lnTo>
                            <a:lnTo>
                              <a:pt x="2054" y="1621"/>
                            </a:lnTo>
                            <a:lnTo>
                              <a:pt x="2161" y="1564"/>
                            </a:lnTo>
                            <a:lnTo>
                              <a:pt x="2264" y="1496"/>
                            </a:lnTo>
                            <a:lnTo>
                              <a:pt x="2363" y="1418"/>
                            </a:lnTo>
                            <a:lnTo>
                              <a:pt x="2458" y="1329"/>
                            </a:lnTo>
                            <a:lnTo>
                              <a:pt x="2548" y="1229"/>
                            </a:lnTo>
                            <a:lnTo>
                              <a:pt x="2590" y="1178"/>
                            </a:lnTo>
                            <a:lnTo>
                              <a:pt x="2629" y="1124"/>
                            </a:lnTo>
                            <a:lnTo>
                              <a:pt x="2667" y="1070"/>
                            </a:lnTo>
                            <a:lnTo>
                              <a:pt x="2702" y="1014"/>
                            </a:lnTo>
                            <a:lnTo>
                              <a:pt x="2735" y="957"/>
                            </a:lnTo>
                            <a:lnTo>
                              <a:pt x="2766" y="898"/>
                            </a:lnTo>
                            <a:lnTo>
                              <a:pt x="2795" y="839"/>
                            </a:lnTo>
                            <a:lnTo>
                              <a:pt x="2822" y="778"/>
                            </a:lnTo>
                            <a:lnTo>
                              <a:pt x="2847" y="717"/>
                            </a:lnTo>
                            <a:lnTo>
                              <a:pt x="2869" y="655"/>
                            </a:lnTo>
                            <a:lnTo>
                              <a:pt x="2890" y="592"/>
                            </a:lnTo>
                            <a:lnTo>
                              <a:pt x="2909" y="528"/>
                            </a:lnTo>
                            <a:lnTo>
                              <a:pt x="2925" y="463"/>
                            </a:lnTo>
                            <a:lnTo>
                              <a:pt x="2940" y="398"/>
                            </a:lnTo>
                            <a:lnTo>
                              <a:pt x="2952" y="333"/>
                            </a:lnTo>
                            <a:lnTo>
                              <a:pt x="2962" y="267"/>
                            </a:lnTo>
                            <a:lnTo>
                              <a:pt x="2971" y="200"/>
                            </a:lnTo>
                            <a:lnTo>
                              <a:pt x="2977" y="134"/>
                            </a:lnTo>
                            <a:lnTo>
                              <a:pt x="2981" y="67"/>
                            </a:lnTo>
                            <a:lnTo>
                              <a:pt x="29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16"/>
                    <p:cNvGrpSpPr>
                      <a:grpSpLocks/>
                    </p:cNvGrpSpPr>
                    <p:nvPr/>
                  </p:nvGrpSpPr>
                  <p:grpSpPr bwMode="auto">
                    <a:xfrm>
                      <a:off x="4634" y="-3854"/>
                      <a:ext cx="2983" cy="1752"/>
                      <a:chOff x="4634" y="-3854"/>
                      <a:chExt cx="2983" cy="1752"/>
                    </a:xfrm>
                  </p:grpSpPr>
                  <p:sp>
                    <p:nvSpPr>
                      <p:cNvPr id="1034" name="Freeform 17"/>
                      <p:cNvSpPr>
                        <a:spLocks/>
                      </p:cNvSpPr>
                      <p:nvPr/>
                    </p:nvSpPr>
                    <p:spPr bwMode="auto">
                      <a:xfrm>
                        <a:off x="4634" y="-3854"/>
                        <a:ext cx="2983" cy="1752"/>
                      </a:xfrm>
                      <a:custGeom>
                        <a:avLst/>
                        <a:gdLst>
                          <a:gd name="T0" fmla="+- 0 7181 4634"/>
                          <a:gd name="T1" fmla="*/ T0 w 2983"/>
                          <a:gd name="T2" fmla="+- 0 -2624 -3854"/>
                          <a:gd name="T3" fmla="*/ -2624 h 1752"/>
                          <a:gd name="T4" fmla="+- 0 7223 4634"/>
                          <a:gd name="T5" fmla="*/ T4 w 2983"/>
                          <a:gd name="T6" fmla="+- 0 -2676 -3854"/>
                          <a:gd name="T7" fmla="*/ -2676 h 1752"/>
                          <a:gd name="T8" fmla="+- 0 7262 4634"/>
                          <a:gd name="T9" fmla="*/ T8 w 2983"/>
                          <a:gd name="T10" fmla="+- 0 -2730 -3854"/>
                          <a:gd name="T11" fmla="*/ -2730 h 1752"/>
                          <a:gd name="T12" fmla="+- 0 7300 4634"/>
                          <a:gd name="T13" fmla="*/ T12 w 2983"/>
                          <a:gd name="T14" fmla="+- 0 -2784 -3854"/>
                          <a:gd name="T15" fmla="*/ -2784 h 1752"/>
                          <a:gd name="T16" fmla="+- 0 7335 4634"/>
                          <a:gd name="T17" fmla="*/ T16 w 2983"/>
                          <a:gd name="T18" fmla="+- 0 -2840 -3854"/>
                          <a:gd name="T19" fmla="*/ -2840 h 1752"/>
                          <a:gd name="T20" fmla="+- 0 7368 4634"/>
                          <a:gd name="T21" fmla="*/ T20 w 2983"/>
                          <a:gd name="T22" fmla="+- 0 -2898 -3854"/>
                          <a:gd name="T23" fmla="*/ -2898 h 1752"/>
                          <a:gd name="T24" fmla="+- 0 7400 4634"/>
                          <a:gd name="T25" fmla="*/ T24 w 2983"/>
                          <a:gd name="T26" fmla="+- 0 -2956 -3854"/>
                          <a:gd name="T27" fmla="*/ -2956 h 1752"/>
                          <a:gd name="T28" fmla="+- 0 7429 4634"/>
                          <a:gd name="T29" fmla="*/ T28 w 2983"/>
                          <a:gd name="T30" fmla="+- 0 -3016 -3854"/>
                          <a:gd name="T31" fmla="*/ -3016 h 1752"/>
                          <a:gd name="T32" fmla="+- 0 7456 4634"/>
                          <a:gd name="T33" fmla="*/ T32 w 2983"/>
                          <a:gd name="T34" fmla="+- 0 -3076 -3854"/>
                          <a:gd name="T35" fmla="*/ -3076 h 1752"/>
                          <a:gd name="T36" fmla="+- 0 7481 4634"/>
                          <a:gd name="T37" fmla="*/ T36 w 2983"/>
                          <a:gd name="T38" fmla="+- 0 -3138 -3854"/>
                          <a:gd name="T39" fmla="*/ -3138 h 1752"/>
                          <a:gd name="T40" fmla="+- 0 7503 4634"/>
                          <a:gd name="T41" fmla="*/ T40 w 2983"/>
                          <a:gd name="T42" fmla="+- 0 -3200 -3854"/>
                          <a:gd name="T43" fmla="*/ -3200 h 1752"/>
                          <a:gd name="T44" fmla="+- 0 7524 4634"/>
                          <a:gd name="T45" fmla="*/ T44 w 2983"/>
                          <a:gd name="T46" fmla="+- 0 -3263 -3854"/>
                          <a:gd name="T47" fmla="*/ -3263 h 1752"/>
                          <a:gd name="T48" fmla="+- 0 7543 4634"/>
                          <a:gd name="T49" fmla="*/ T48 w 2983"/>
                          <a:gd name="T50" fmla="+- 0 -3327 -3854"/>
                          <a:gd name="T51" fmla="*/ -3327 h 1752"/>
                          <a:gd name="T52" fmla="+- 0 7559 4634"/>
                          <a:gd name="T53" fmla="*/ T52 w 2983"/>
                          <a:gd name="T54" fmla="+- 0 -3392 -3854"/>
                          <a:gd name="T55" fmla="*/ -3392 h 1752"/>
                          <a:gd name="T56" fmla="+- 0 7574 4634"/>
                          <a:gd name="T57" fmla="*/ T56 w 2983"/>
                          <a:gd name="T58" fmla="+- 0 -3457 -3854"/>
                          <a:gd name="T59" fmla="*/ -3457 h 1752"/>
                          <a:gd name="T60" fmla="+- 0 7586 4634"/>
                          <a:gd name="T61" fmla="*/ T60 w 2983"/>
                          <a:gd name="T62" fmla="+- 0 -3522 -3854"/>
                          <a:gd name="T63" fmla="*/ -3522 h 1752"/>
                          <a:gd name="T64" fmla="+- 0 7596 4634"/>
                          <a:gd name="T65" fmla="*/ T64 w 2983"/>
                          <a:gd name="T66" fmla="+- 0 -3588 -3854"/>
                          <a:gd name="T67" fmla="*/ -3588 h 1752"/>
                          <a:gd name="T68" fmla="+- 0 7605 4634"/>
                          <a:gd name="T69" fmla="*/ T68 w 2983"/>
                          <a:gd name="T70" fmla="+- 0 -3654 -3854"/>
                          <a:gd name="T71" fmla="*/ -3654 h 1752"/>
                          <a:gd name="T72" fmla="+- 0 7611 4634"/>
                          <a:gd name="T73" fmla="*/ T72 w 2983"/>
                          <a:gd name="T74" fmla="+- 0 -3721 -3854"/>
                          <a:gd name="T75" fmla="*/ -3721 h 1752"/>
                          <a:gd name="T76" fmla="+- 0 7615 4634"/>
                          <a:gd name="T77" fmla="*/ T76 w 2983"/>
                          <a:gd name="T78" fmla="+- 0 -3788 -3854"/>
                          <a:gd name="T79" fmla="*/ -3788 h 1752"/>
                          <a:gd name="T80" fmla="+- 0 7617 4634"/>
                          <a:gd name="T81" fmla="*/ T80 w 2983"/>
                          <a:gd name="T82" fmla="+- 0 -3854 -3854"/>
                          <a:gd name="T83" fmla="*/ -3854 h 1752"/>
                          <a:gd name="T84" fmla="+- 0 4634 4634"/>
                          <a:gd name="T85" fmla="*/ T84 w 2983"/>
                          <a:gd name="T86" fmla="+- 0 -3854 -3854"/>
                          <a:gd name="T87" fmla="*/ -3854 h 1752"/>
                          <a:gd name="T88" fmla="+- 0 4636 4634"/>
                          <a:gd name="T89" fmla="*/ T88 w 2983"/>
                          <a:gd name="T90" fmla="+- 0 -3788 -3854"/>
                          <a:gd name="T91" fmla="*/ -3788 h 1752"/>
                          <a:gd name="T92" fmla="+- 0 4640 4634"/>
                          <a:gd name="T93" fmla="*/ T92 w 2983"/>
                          <a:gd name="T94" fmla="+- 0 -3721 -3854"/>
                          <a:gd name="T95" fmla="*/ -3721 h 1752"/>
                          <a:gd name="T96" fmla="+- 0 4646 4634"/>
                          <a:gd name="T97" fmla="*/ T96 w 2983"/>
                          <a:gd name="T98" fmla="+- 0 -3655 -3854"/>
                          <a:gd name="T99" fmla="*/ -3655 h 1752"/>
                          <a:gd name="T100" fmla="+- 0 4655 4634"/>
                          <a:gd name="T101" fmla="*/ T100 w 2983"/>
                          <a:gd name="T102" fmla="+- 0 -3588 -3854"/>
                          <a:gd name="T103" fmla="*/ -3588 h 1752"/>
                          <a:gd name="T104" fmla="+- 0 4665 4634"/>
                          <a:gd name="T105" fmla="*/ T104 w 2983"/>
                          <a:gd name="T106" fmla="+- 0 -3523 -3854"/>
                          <a:gd name="T107" fmla="*/ -3523 h 1752"/>
                          <a:gd name="T108" fmla="+- 0 4677 4634"/>
                          <a:gd name="T109" fmla="*/ T108 w 2983"/>
                          <a:gd name="T110" fmla="+- 0 -3457 -3854"/>
                          <a:gd name="T111" fmla="*/ -3457 h 1752"/>
                          <a:gd name="T112" fmla="+- 0 4692 4634"/>
                          <a:gd name="T113" fmla="*/ T112 w 2983"/>
                          <a:gd name="T114" fmla="+- 0 -3392 -3854"/>
                          <a:gd name="T115" fmla="*/ -3392 h 1752"/>
                          <a:gd name="T116" fmla="+- 0 4708 4634"/>
                          <a:gd name="T117" fmla="*/ T116 w 2983"/>
                          <a:gd name="T118" fmla="+- 0 -3328 -3854"/>
                          <a:gd name="T119" fmla="*/ -3328 h 1752"/>
                          <a:gd name="T120" fmla="+- 0 4727 4634"/>
                          <a:gd name="T121" fmla="*/ T120 w 2983"/>
                          <a:gd name="T122" fmla="+- 0 -3264 -3854"/>
                          <a:gd name="T123" fmla="*/ -3264 h 1752"/>
                          <a:gd name="T124" fmla="+- 0 4748 4634"/>
                          <a:gd name="T125" fmla="*/ T124 w 2983"/>
                          <a:gd name="T126" fmla="+- 0 -3201 -3854"/>
                          <a:gd name="T127" fmla="*/ -3201 h 1752"/>
                          <a:gd name="T128" fmla="+- 0 4770 4634"/>
                          <a:gd name="T129" fmla="*/ T128 w 2983"/>
                          <a:gd name="T130" fmla="+- 0 -3139 -3854"/>
                          <a:gd name="T131" fmla="*/ -3139 h 1752"/>
                          <a:gd name="T132" fmla="+- 0 4795 4634"/>
                          <a:gd name="T133" fmla="*/ T132 w 2983"/>
                          <a:gd name="T134" fmla="+- 0 -3077 -3854"/>
                          <a:gd name="T135" fmla="*/ -3077 h 1752"/>
                          <a:gd name="T136" fmla="+- 0 4822 4634"/>
                          <a:gd name="T137" fmla="*/ T136 w 2983"/>
                          <a:gd name="T138" fmla="+- 0 -3017 -3854"/>
                          <a:gd name="T139" fmla="*/ -3017 h 1752"/>
                          <a:gd name="T140" fmla="+- 0 4851 4634"/>
                          <a:gd name="T141" fmla="*/ T140 w 2983"/>
                          <a:gd name="T142" fmla="+- 0 -2957 -3854"/>
                          <a:gd name="T143" fmla="*/ -2957 h 1752"/>
                          <a:gd name="T144" fmla="+- 0 4882 4634"/>
                          <a:gd name="T145" fmla="*/ T144 w 2983"/>
                          <a:gd name="T146" fmla="+- 0 -2899 -3854"/>
                          <a:gd name="T147" fmla="*/ -2899 h 1752"/>
                          <a:gd name="T148" fmla="+- 0 4915 4634"/>
                          <a:gd name="T149" fmla="*/ T148 w 2983"/>
                          <a:gd name="T150" fmla="+- 0 -2842 -3854"/>
                          <a:gd name="T151" fmla="*/ -2842 h 1752"/>
                          <a:gd name="T152" fmla="+- 0 4950 4634"/>
                          <a:gd name="T153" fmla="*/ T152 w 2983"/>
                          <a:gd name="T154" fmla="+- 0 -2786 -3854"/>
                          <a:gd name="T155" fmla="*/ -2786 h 1752"/>
                          <a:gd name="T156" fmla="+- 0 4988 4634"/>
                          <a:gd name="T157" fmla="*/ T156 w 2983"/>
                          <a:gd name="T158" fmla="+- 0 -2731 -3854"/>
                          <a:gd name="T159" fmla="*/ -2731 h 1752"/>
                          <a:gd name="T160" fmla="+- 0 5027 4634"/>
                          <a:gd name="T161" fmla="*/ T160 w 2983"/>
                          <a:gd name="T162" fmla="+- 0 -2678 -3854"/>
                          <a:gd name="T163" fmla="*/ -2678 h 1752"/>
                          <a:gd name="T164" fmla="+- 0 5069 4634"/>
                          <a:gd name="T165" fmla="*/ T164 w 2983"/>
                          <a:gd name="T166" fmla="+- 0 -2627 -3854"/>
                          <a:gd name="T167" fmla="*/ -2627 h 1752"/>
                          <a:gd name="T168" fmla="+- 0 5159 4634"/>
                          <a:gd name="T169" fmla="*/ T168 w 2983"/>
                          <a:gd name="T170" fmla="+- 0 -2527 -3854"/>
                          <a:gd name="T171" fmla="*/ -2527 h 1752"/>
                          <a:gd name="T172" fmla="+- 0 5254 4634"/>
                          <a:gd name="T173" fmla="*/ T172 w 2983"/>
                          <a:gd name="T174" fmla="+- 0 -2438 -3854"/>
                          <a:gd name="T175" fmla="*/ -2438 h 1752"/>
                          <a:gd name="T176" fmla="+- 0 5353 4634"/>
                          <a:gd name="T177" fmla="*/ T176 w 2983"/>
                          <a:gd name="T178" fmla="+- 0 -2360 -3854"/>
                          <a:gd name="T179" fmla="*/ -2360 h 1752"/>
                          <a:gd name="T180" fmla="+- 0 5457 4634"/>
                          <a:gd name="T181" fmla="*/ T180 w 2983"/>
                          <a:gd name="T182" fmla="+- 0 -2291 -3854"/>
                          <a:gd name="T183" fmla="*/ -2291 h 1752"/>
                          <a:gd name="T184" fmla="+- 0 5563 4634"/>
                          <a:gd name="T185" fmla="*/ T184 w 2983"/>
                          <a:gd name="T186" fmla="+- 0 -2234 -3854"/>
                          <a:gd name="T187" fmla="*/ -2234 h 1752"/>
                          <a:gd name="T188" fmla="+- 0 5672 4634"/>
                          <a:gd name="T189" fmla="*/ T188 w 2983"/>
                          <a:gd name="T190" fmla="+- 0 -2187 -3854"/>
                          <a:gd name="T191" fmla="*/ -2187 h 1752"/>
                          <a:gd name="T192" fmla="+- 0 5784 4634"/>
                          <a:gd name="T193" fmla="*/ T192 w 2983"/>
                          <a:gd name="T194" fmla="+- 0 -2150 -3854"/>
                          <a:gd name="T195" fmla="*/ -2150 h 1752"/>
                          <a:gd name="T196" fmla="+- 0 5897 4634"/>
                          <a:gd name="T197" fmla="*/ T196 w 2983"/>
                          <a:gd name="T198" fmla="+- 0 -2124 -3854"/>
                          <a:gd name="T199" fmla="*/ -2124 h 1752"/>
                          <a:gd name="T200" fmla="+- 0 6011 4634"/>
                          <a:gd name="T201" fmla="*/ T200 w 2983"/>
                          <a:gd name="T202" fmla="+- 0 -2108 -3854"/>
                          <a:gd name="T203" fmla="*/ -2108 h 1752"/>
                          <a:gd name="T204" fmla="+- 0 6126 4634"/>
                          <a:gd name="T205" fmla="*/ T204 w 2983"/>
                          <a:gd name="T206" fmla="+- 0 -2103 -3854"/>
                          <a:gd name="T207" fmla="*/ -2103 h 1752"/>
                          <a:gd name="T208" fmla="+- 0 6240 4634"/>
                          <a:gd name="T209" fmla="*/ T208 w 2983"/>
                          <a:gd name="T210" fmla="+- 0 -2108 -3854"/>
                          <a:gd name="T211" fmla="*/ -2108 h 1752"/>
                          <a:gd name="T212" fmla="+- 0 6354 4634"/>
                          <a:gd name="T213" fmla="*/ T212 w 2983"/>
                          <a:gd name="T214" fmla="+- 0 -2123 -3854"/>
                          <a:gd name="T215" fmla="*/ -2123 h 1752"/>
                          <a:gd name="T216" fmla="+- 0 6467 4634"/>
                          <a:gd name="T217" fmla="*/ T216 w 2983"/>
                          <a:gd name="T218" fmla="+- 0 -2150 -3854"/>
                          <a:gd name="T219" fmla="*/ -2150 h 1752"/>
                          <a:gd name="T220" fmla="+- 0 6578 4634"/>
                          <a:gd name="T221" fmla="*/ T220 w 2983"/>
                          <a:gd name="T222" fmla="+- 0 -2186 -3854"/>
                          <a:gd name="T223" fmla="*/ -2186 h 1752"/>
                          <a:gd name="T224" fmla="+- 0 6688 4634"/>
                          <a:gd name="T225" fmla="*/ T224 w 2983"/>
                          <a:gd name="T226" fmla="+- 0 -2233 -3854"/>
                          <a:gd name="T227" fmla="*/ -2233 h 1752"/>
                          <a:gd name="T228" fmla="+- 0 6794 4634"/>
                          <a:gd name="T229" fmla="*/ T228 w 2983"/>
                          <a:gd name="T230" fmla="+- 0 -2290 -3854"/>
                          <a:gd name="T231" fmla="*/ -2290 h 1752"/>
                          <a:gd name="T232" fmla="+- 0 6897 4634"/>
                          <a:gd name="T233" fmla="*/ T232 w 2983"/>
                          <a:gd name="T234" fmla="+- 0 -2358 -3854"/>
                          <a:gd name="T235" fmla="*/ -2358 h 1752"/>
                          <a:gd name="T236" fmla="+- 0 6996 4634"/>
                          <a:gd name="T237" fmla="*/ T236 w 2983"/>
                          <a:gd name="T238" fmla="+- 0 -2436 -3854"/>
                          <a:gd name="T239" fmla="*/ -2436 h 1752"/>
                          <a:gd name="T240" fmla="+- 0 7091 4634"/>
                          <a:gd name="T241" fmla="*/ T240 w 2983"/>
                          <a:gd name="T242" fmla="+- 0 -2525 -3854"/>
                          <a:gd name="T243" fmla="*/ -2525 h 1752"/>
                          <a:gd name="T244" fmla="+- 0 7181 4634"/>
                          <a:gd name="T245" fmla="*/ T244 w 2983"/>
                          <a:gd name="T246" fmla="+- 0 -2624 -3854"/>
                          <a:gd name="T247" fmla="*/ -2624 h 17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2983" h="1752">
                            <a:moveTo>
                              <a:pt x="2547" y="1230"/>
                            </a:moveTo>
                            <a:lnTo>
                              <a:pt x="2589" y="1178"/>
                            </a:lnTo>
                            <a:lnTo>
                              <a:pt x="2628" y="1124"/>
                            </a:lnTo>
                            <a:lnTo>
                              <a:pt x="2666" y="1070"/>
                            </a:lnTo>
                            <a:lnTo>
                              <a:pt x="2701" y="1014"/>
                            </a:lnTo>
                            <a:lnTo>
                              <a:pt x="2734" y="956"/>
                            </a:lnTo>
                            <a:lnTo>
                              <a:pt x="2766" y="898"/>
                            </a:lnTo>
                            <a:lnTo>
                              <a:pt x="2795" y="838"/>
                            </a:lnTo>
                            <a:lnTo>
                              <a:pt x="2822" y="778"/>
                            </a:lnTo>
                            <a:lnTo>
                              <a:pt x="2847" y="716"/>
                            </a:lnTo>
                            <a:lnTo>
                              <a:pt x="2869" y="654"/>
                            </a:lnTo>
                            <a:lnTo>
                              <a:pt x="2890" y="591"/>
                            </a:lnTo>
                            <a:lnTo>
                              <a:pt x="2909" y="527"/>
                            </a:lnTo>
                            <a:lnTo>
                              <a:pt x="2925" y="462"/>
                            </a:lnTo>
                            <a:lnTo>
                              <a:pt x="2940" y="397"/>
                            </a:lnTo>
                            <a:lnTo>
                              <a:pt x="2952" y="332"/>
                            </a:lnTo>
                            <a:lnTo>
                              <a:pt x="2962" y="266"/>
                            </a:lnTo>
                            <a:lnTo>
                              <a:pt x="2971" y="200"/>
                            </a:lnTo>
                            <a:lnTo>
                              <a:pt x="2977" y="133"/>
                            </a:lnTo>
                            <a:lnTo>
                              <a:pt x="2981" y="66"/>
                            </a:lnTo>
                            <a:lnTo>
                              <a:pt x="2983" y="0"/>
                            </a:lnTo>
                            <a:lnTo>
                              <a:pt x="0" y="0"/>
                            </a:lnTo>
                            <a:lnTo>
                              <a:pt x="2" y="66"/>
                            </a:lnTo>
                            <a:lnTo>
                              <a:pt x="6" y="133"/>
                            </a:lnTo>
                            <a:lnTo>
                              <a:pt x="12" y="199"/>
                            </a:lnTo>
                            <a:lnTo>
                              <a:pt x="21" y="266"/>
                            </a:lnTo>
                            <a:lnTo>
                              <a:pt x="31" y="331"/>
                            </a:lnTo>
                            <a:lnTo>
                              <a:pt x="43" y="397"/>
                            </a:lnTo>
                            <a:lnTo>
                              <a:pt x="58" y="462"/>
                            </a:lnTo>
                            <a:lnTo>
                              <a:pt x="74" y="526"/>
                            </a:lnTo>
                            <a:lnTo>
                              <a:pt x="93" y="590"/>
                            </a:lnTo>
                            <a:lnTo>
                              <a:pt x="114" y="653"/>
                            </a:lnTo>
                            <a:lnTo>
                              <a:pt x="136" y="715"/>
                            </a:lnTo>
                            <a:lnTo>
                              <a:pt x="161" y="777"/>
                            </a:lnTo>
                            <a:lnTo>
                              <a:pt x="188" y="837"/>
                            </a:lnTo>
                            <a:lnTo>
                              <a:pt x="217" y="897"/>
                            </a:lnTo>
                            <a:lnTo>
                              <a:pt x="248" y="955"/>
                            </a:lnTo>
                            <a:lnTo>
                              <a:pt x="281" y="1012"/>
                            </a:lnTo>
                            <a:lnTo>
                              <a:pt x="316" y="1068"/>
                            </a:lnTo>
                            <a:lnTo>
                              <a:pt x="354" y="1123"/>
                            </a:lnTo>
                            <a:lnTo>
                              <a:pt x="393" y="1176"/>
                            </a:lnTo>
                            <a:lnTo>
                              <a:pt x="435" y="1227"/>
                            </a:lnTo>
                            <a:lnTo>
                              <a:pt x="525" y="1327"/>
                            </a:lnTo>
                            <a:lnTo>
                              <a:pt x="620" y="1416"/>
                            </a:lnTo>
                            <a:lnTo>
                              <a:pt x="719" y="1494"/>
                            </a:lnTo>
                            <a:lnTo>
                              <a:pt x="823" y="1563"/>
                            </a:lnTo>
                            <a:lnTo>
                              <a:pt x="929" y="1620"/>
                            </a:lnTo>
                            <a:lnTo>
                              <a:pt x="1038" y="1667"/>
                            </a:lnTo>
                            <a:lnTo>
                              <a:pt x="1150" y="1704"/>
                            </a:lnTo>
                            <a:lnTo>
                              <a:pt x="1263" y="1730"/>
                            </a:lnTo>
                            <a:lnTo>
                              <a:pt x="1377" y="1746"/>
                            </a:lnTo>
                            <a:lnTo>
                              <a:pt x="1492" y="1751"/>
                            </a:lnTo>
                            <a:lnTo>
                              <a:pt x="1606" y="1746"/>
                            </a:lnTo>
                            <a:lnTo>
                              <a:pt x="1720" y="1731"/>
                            </a:lnTo>
                            <a:lnTo>
                              <a:pt x="1833" y="1704"/>
                            </a:lnTo>
                            <a:lnTo>
                              <a:pt x="1944" y="1668"/>
                            </a:lnTo>
                            <a:lnTo>
                              <a:pt x="2054" y="1621"/>
                            </a:lnTo>
                            <a:lnTo>
                              <a:pt x="2160" y="1564"/>
                            </a:lnTo>
                            <a:lnTo>
                              <a:pt x="2263" y="1496"/>
                            </a:lnTo>
                            <a:lnTo>
                              <a:pt x="2362" y="1418"/>
                            </a:lnTo>
                            <a:lnTo>
                              <a:pt x="2457" y="1329"/>
                            </a:lnTo>
                            <a:lnTo>
                              <a:pt x="2547" y="1230"/>
                            </a:lnTo>
                            <a:close/>
                          </a:path>
                        </a:pathLst>
                      </a:custGeom>
                      <a:noFill/>
                      <a:ln w="342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18"/>
                    <p:cNvGrpSpPr>
                      <a:grpSpLocks/>
                    </p:cNvGrpSpPr>
                    <p:nvPr/>
                  </p:nvGrpSpPr>
                  <p:grpSpPr bwMode="auto">
                    <a:xfrm>
                      <a:off x="5256" y="-3790"/>
                      <a:ext cx="1796" cy="378"/>
                      <a:chOff x="5256" y="-3790"/>
                      <a:chExt cx="1796" cy="378"/>
                    </a:xfrm>
                  </p:grpSpPr>
                  <p:sp>
                    <p:nvSpPr>
                      <p:cNvPr id="1026" name="Freeform 19"/>
                      <p:cNvSpPr>
                        <a:spLocks/>
                      </p:cNvSpPr>
                      <p:nvPr/>
                    </p:nvSpPr>
                    <p:spPr bwMode="auto">
                      <a:xfrm>
                        <a:off x="5256" y="-3790"/>
                        <a:ext cx="1796" cy="378"/>
                      </a:xfrm>
                      <a:custGeom>
                        <a:avLst/>
                        <a:gdLst>
                          <a:gd name="T0" fmla="+- 0 7040 5256"/>
                          <a:gd name="T1" fmla="*/ T0 w 1796"/>
                          <a:gd name="T2" fmla="+- 0 -3790 -3790"/>
                          <a:gd name="T3" fmla="*/ -3790 h 378"/>
                          <a:gd name="T4" fmla="+- 0 5268 5256"/>
                          <a:gd name="T5" fmla="*/ T4 w 1796"/>
                          <a:gd name="T6" fmla="+- 0 -3790 -3790"/>
                          <a:gd name="T7" fmla="*/ -3790 h 378"/>
                          <a:gd name="T8" fmla="+- 0 5256 5256"/>
                          <a:gd name="T9" fmla="*/ T8 w 1796"/>
                          <a:gd name="T10" fmla="+- 0 -3778 -3790"/>
                          <a:gd name="T11" fmla="*/ -3778 h 378"/>
                          <a:gd name="T12" fmla="+- 0 5256 5256"/>
                          <a:gd name="T13" fmla="*/ T12 w 1796"/>
                          <a:gd name="T14" fmla="+- 0 -3425 -3790"/>
                          <a:gd name="T15" fmla="*/ -3425 h 378"/>
                          <a:gd name="T16" fmla="+- 0 5268 5256"/>
                          <a:gd name="T17" fmla="*/ T16 w 1796"/>
                          <a:gd name="T18" fmla="+- 0 -3413 -3790"/>
                          <a:gd name="T19" fmla="*/ -3413 h 378"/>
                          <a:gd name="T20" fmla="+- 0 7040 5256"/>
                          <a:gd name="T21" fmla="*/ T20 w 1796"/>
                          <a:gd name="T22" fmla="+- 0 -3413 -3790"/>
                          <a:gd name="T23" fmla="*/ -3413 h 378"/>
                          <a:gd name="T24" fmla="+- 0 7052 5256"/>
                          <a:gd name="T25" fmla="*/ T24 w 1796"/>
                          <a:gd name="T26" fmla="+- 0 -3425 -3790"/>
                          <a:gd name="T27" fmla="*/ -3425 h 378"/>
                          <a:gd name="T28" fmla="+- 0 7052 5256"/>
                          <a:gd name="T29" fmla="*/ T28 w 1796"/>
                          <a:gd name="T30" fmla="+- 0 -3778 -3790"/>
                          <a:gd name="T31" fmla="*/ -3778 h 378"/>
                          <a:gd name="T32" fmla="+- 0 7040 5256"/>
                          <a:gd name="T33" fmla="*/ T32 w 1796"/>
                          <a:gd name="T34" fmla="+- 0 -3790 -3790"/>
                          <a:gd name="T35" fmla="*/ -3790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796" h="378">
                            <a:moveTo>
                              <a:pt x="1784" y="0"/>
                            </a:moveTo>
                            <a:lnTo>
                              <a:pt x="12" y="0"/>
                            </a:lnTo>
                            <a:lnTo>
                              <a:pt x="0" y="12"/>
                            </a:lnTo>
                            <a:lnTo>
                              <a:pt x="0" y="365"/>
                            </a:lnTo>
                            <a:lnTo>
                              <a:pt x="12" y="377"/>
                            </a:lnTo>
                            <a:lnTo>
                              <a:pt x="1784" y="377"/>
                            </a:lnTo>
                            <a:lnTo>
                              <a:pt x="1796" y="365"/>
                            </a:lnTo>
                            <a:lnTo>
                              <a:pt x="1796" y="12"/>
                            </a:lnTo>
                            <a:lnTo>
                              <a:pt x="178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00"/>
                          </a:solidFill>
                        </a:endParaRPr>
                      </a:p>
                    </p:txBody>
                  </p:sp>
                </p:grpSp>
                <p:grpSp>
                  <p:nvGrpSpPr>
                    <p:cNvPr id="8" name="Group 20"/>
                    <p:cNvGrpSpPr>
                      <a:grpSpLocks/>
                    </p:cNvGrpSpPr>
                    <p:nvPr/>
                  </p:nvGrpSpPr>
                  <p:grpSpPr bwMode="auto">
                    <a:xfrm>
                      <a:off x="5257" y="-3792"/>
                      <a:ext cx="1797" cy="378"/>
                      <a:chOff x="5257" y="-3792"/>
                      <a:chExt cx="1797" cy="378"/>
                    </a:xfrm>
                  </p:grpSpPr>
                  <p:sp>
                    <p:nvSpPr>
                      <p:cNvPr id="1025" name="Freeform 21"/>
                      <p:cNvSpPr>
                        <a:spLocks/>
                      </p:cNvSpPr>
                      <p:nvPr/>
                    </p:nvSpPr>
                    <p:spPr bwMode="auto">
                      <a:xfrm>
                        <a:off x="5257" y="-3792"/>
                        <a:ext cx="1797" cy="378"/>
                      </a:xfrm>
                      <a:custGeom>
                        <a:avLst/>
                        <a:gdLst>
                          <a:gd name="T0" fmla="+- 0 5284 5257"/>
                          <a:gd name="T1" fmla="*/ T0 w 1797"/>
                          <a:gd name="T2" fmla="+- 0 -3792 -3792"/>
                          <a:gd name="T3" fmla="*/ -3792 h 378"/>
                          <a:gd name="T4" fmla="+- 0 7025 5257"/>
                          <a:gd name="T5" fmla="*/ T4 w 1797"/>
                          <a:gd name="T6" fmla="+- 0 -3792 -3792"/>
                          <a:gd name="T7" fmla="*/ -3792 h 378"/>
                          <a:gd name="T8" fmla="+- 0 7044 5257"/>
                          <a:gd name="T9" fmla="*/ T8 w 1797"/>
                          <a:gd name="T10" fmla="+- 0 -3783 -3792"/>
                          <a:gd name="T11" fmla="*/ -3783 h 378"/>
                          <a:gd name="T12" fmla="+- 0 7054 5257"/>
                          <a:gd name="T13" fmla="*/ T12 w 1797"/>
                          <a:gd name="T14" fmla="+- 0 -3764 -3792"/>
                          <a:gd name="T15" fmla="*/ -3764 h 378"/>
                          <a:gd name="T16" fmla="+- 0 7054 5257"/>
                          <a:gd name="T17" fmla="*/ T16 w 1797"/>
                          <a:gd name="T18" fmla="+- 0 -3440 -3792"/>
                          <a:gd name="T19" fmla="*/ -3440 h 378"/>
                          <a:gd name="T20" fmla="+- 0 7045 5257"/>
                          <a:gd name="T21" fmla="*/ T20 w 1797"/>
                          <a:gd name="T22" fmla="+- 0 -3421 -3792"/>
                          <a:gd name="T23" fmla="*/ -3421 h 378"/>
                          <a:gd name="T24" fmla="+- 0 7026 5257"/>
                          <a:gd name="T25" fmla="*/ T24 w 1797"/>
                          <a:gd name="T26" fmla="+- 0 -3415 -3792"/>
                          <a:gd name="T27" fmla="*/ -3415 h 378"/>
                          <a:gd name="T28" fmla="+- 0 5283 5257"/>
                          <a:gd name="T29" fmla="*/ T28 w 1797"/>
                          <a:gd name="T30" fmla="+- 0 -3415 -3792"/>
                          <a:gd name="T31" fmla="*/ -3415 h 378"/>
                          <a:gd name="T32" fmla="+- 0 5264 5257"/>
                          <a:gd name="T33" fmla="*/ T32 w 1797"/>
                          <a:gd name="T34" fmla="+- 0 -3420 -3792"/>
                          <a:gd name="T35" fmla="*/ -3420 h 378"/>
                          <a:gd name="T36" fmla="+- 0 5257 5257"/>
                          <a:gd name="T37" fmla="*/ T36 w 1797"/>
                          <a:gd name="T38" fmla="+- 0 -3438 -3792"/>
                          <a:gd name="T39" fmla="*/ -3438 h 378"/>
                          <a:gd name="T40" fmla="+- 0 5257 5257"/>
                          <a:gd name="T41" fmla="*/ T40 w 1797"/>
                          <a:gd name="T42" fmla="+- 0 -3763 -3792"/>
                          <a:gd name="T43" fmla="*/ -3763 h 378"/>
                          <a:gd name="T44" fmla="+- 0 5263 5257"/>
                          <a:gd name="T45" fmla="*/ T44 w 1797"/>
                          <a:gd name="T46" fmla="+- 0 -3782 -3792"/>
                          <a:gd name="T47" fmla="*/ -3782 h 378"/>
                          <a:gd name="T48" fmla="+- 0 5282 5257"/>
                          <a:gd name="T49" fmla="*/ T48 w 1797"/>
                          <a:gd name="T50" fmla="+- 0 -3792 -3792"/>
                          <a:gd name="T51" fmla="*/ -3792 h 378"/>
                          <a:gd name="T52" fmla="+- 0 5284 5257"/>
                          <a:gd name="T53" fmla="*/ T52 w 1797"/>
                          <a:gd name="T54" fmla="+- 0 -3792 -3792"/>
                          <a:gd name="T55" fmla="*/ -3792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797" h="378">
                            <a:moveTo>
                              <a:pt x="27" y="0"/>
                            </a:moveTo>
                            <a:lnTo>
                              <a:pt x="1768" y="0"/>
                            </a:lnTo>
                            <a:lnTo>
                              <a:pt x="1787" y="9"/>
                            </a:lnTo>
                            <a:lnTo>
                              <a:pt x="1797" y="28"/>
                            </a:lnTo>
                            <a:lnTo>
                              <a:pt x="1797" y="352"/>
                            </a:lnTo>
                            <a:lnTo>
                              <a:pt x="1788" y="371"/>
                            </a:lnTo>
                            <a:lnTo>
                              <a:pt x="1769" y="377"/>
                            </a:lnTo>
                            <a:lnTo>
                              <a:pt x="26" y="377"/>
                            </a:lnTo>
                            <a:lnTo>
                              <a:pt x="7" y="372"/>
                            </a:lnTo>
                            <a:lnTo>
                              <a:pt x="0" y="354"/>
                            </a:lnTo>
                            <a:lnTo>
                              <a:pt x="0" y="29"/>
                            </a:lnTo>
                            <a:lnTo>
                              <a:pt x="6" y="10"/>
                            </a:lnTo>
                            <a:lnTo>
                              <a:pt x="25" y="0"/>
                            </a:lnTo>
                            <a:lnTo>
                              <a:pt x="27" y="0"/>
                            </a:lnTo>
                            <a:close/>
                          </a:path>
                        </a:pathLst>
                      </a:custGeom>
                      <a:noFill/>
                      <a:ln w="685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22"/>
                    <p:cNvGrpSpPr>
                      <a:grpSpLocks/>
                    </p:cNvGrpSpPr>
                    <p:nvPr/>
                  </p:nvGrpSpPr>
                  <p:grpSpPr bwMode="auto">
                    <a:xfrm>
                      <a:off x="5243" y="-501"/>
                      <a:ext cx="1794" cy="270"/>
                      <a:chOff x="5243" y="-501"/>
                      <a:chExt cx="1794" cy="270"/>
                    </a:xfrm>
                  </p:grpSpPr>
                  <p:sp>
                    <p:nvSpPr>
                      <p:cNvPr id="1024" name="Freeform 23"/>
                      <p:cNvSpPr>
                        <a:spLocks/>
                      </p:cNvSpPr>
                      <p:nvPr/>
                    </p:nvSpPr>
                    <p:spPr bwMode="auto">
                      <a:xfrm>
                        <a:off x="5243" y="-501"/>
                        <a:ext cx="1794" cy="270"/>
                      </a:xfrm>
                      <a:custGeom>
                        <a:avLst/>
                        <a:gdLst>
                          <a:gd name="T0" fmla="+- 0 7069 5287"/>
                          <a:gd name="T1" fmla="*/ T0 w 1794"/>
                          <a:gd name="T2" fmla="+- 0 -580 -580"/>
                          <a:gd name="T3" fmla="*/ -580 h 270"/>
                          <a:gd name="T4" fmla="+- 0 5299 5287"/>
                          <a:gd name="T5" fmla="*/ T4 w 1794"/>
                          <a:gd name="T6" fmla="+- 0 -580 -580"/>
                          <a:gd name="T7" fmla="*/ -580 h 270"/>
                          <a:gd name="T8" fmla="+- 0 5287 5287"/>
                          <a:gd name="T9" fmla="*/ T8 w 1794"/>
                          <a:gd name="T10" fmla="+- 0 -568 -580"/>
                          <a:gd name="T11" fmla="*/ -568 h 270"/>
                          <a:gd name="T12" fmla="+- 0 5287 5287"/>
                          <a:gd name="T13" fmla="*/ T12 w 1794"/>
                          <a:gd name="T14" fmla="+- 0 -323 -580"/>
                          <a:gd name="T15" fmla="*/ -323 h 270"/>
                          <a:gd name="T16" fmla="+- 0 5299 5287"/>
                          <a:gd name="T17" fmla="*/ T16 w 1794"/>
                          <a:gd name="T18" fmla="+- 0 -310 -580"/>
                          <a:gd name="T19" fmla="*/ -310 h 270"/>
                          <a:gd name="T20" fmla="+- 0 7069 5287"/>
                          <a:gd name="T21" fmla="*/ T20 w 1794"/>
                          <a:gd name="T22" fmla="+- 0 -310 -580"/>
                          <a:gd name="T23" fmla="*/ -310 h 270"/>
                          <a:gd name="T24" fmla="+- 0 7081 5287"/>
                          <a:gd name="T25" fmla="*/ T24 w 1794"/>
                          <a:gd name="T26" fmla="+- 0 -323 -580"/>
                          <a:gd name="T27" fmla="*/ -323 h 270"/>
                          <a:gd name="T28" fmla="+- 0 7081 5287"/>
                          <a:gd name="T29" fmla="*/ T28 w 1794"/>
                          <a:gd name="T30" fmla="+- 0 -568 -580"/>
                          <a:gd name="T31" fmla="*/ -568 h 270"/>
                          <a:gd name="T32" fmla="+- 0 7069 5287"/>
                          <a:gd name="T33" fmla="*/ T32 w 1794"/>
                          <a:gd name="T34" fmla="+- 0 -580 -580"/>
                          <a:gd name="T35" fmla="*/ -580 h 2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794" h="270">
                            <a:moveTo>
                              <a:pt x="1782" y="0"/>
                            </a:moveTo>
                            <a:lnTo>
                              <a:pt x="12" y="0"/>
                            </a:lnTo>
                            <a:lnTo>
                              <a:pt x="0" y="12"/>
                            </a:lnTo>
                            <a:lnTo>
                              <a:pt x="0" y="257"/>
                            </a:lnTo>
                            <a:lnTo>
                              <a:pt x="12" y="270"/>
                            </a:lnTo>
                            <a:lnTo>
                              <a:pt x="1782" y="270"/>
                            </a:lnTo>
                            <a:lnTo>
                              <a:pt x="1794" y="257"/>
                            </a:lnTo>
                            <a:lnTo>
                              <a:pt x="1794" y="12"/>
                            </a:lnTo>
                            <a:lnTo>
                              <a:pt x="1782"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26"/>
                    <p:cNvGrpSpPr>
                      <a:grpSpLocks/>
                    </p:cNvGrpSpPr>
                    <p:nvPr/>
                  </p:nvGrpSpPr>
                  <p:grpSpPr bwMode="auto">
                    <a:xfrm>
                      <a:off x="5284" y="-2910"/>
                      <a:ext cx="1770" cy="373"/>
                      <a:chOff x="5284" y="-2910"/>
                      <a:chExt cx="1770" cy="373"/>
                    </a:xfrm>
                  </p:grpSpPr>
                  <p:sp>
                    <p:nvSpPr>
                      <p:cNvPr id="30" name="Freeform 27"/>
                      <p:cNvSpPr>
                        <a:spLocks/>
                      </p:cNvSpPr>
                      <p:nvPr/>
                    </p:nvSpPr>
                    <p:spPr bwMode="auto">
                      <a:xfrm>
                        <a:off x="5284" y="-2910"/>
                        <a:ext cx="1770" cy="373"/>
                      </a:xfrm>
                      <a:custGeom>
                        <a:avLst/>
                        <a:gdLst>
                          <a:gd name="T0" fmla="+- 0 6852 5494"/>
                          <a:gd name="T1" fmla="*/ T0 w 1370"/>
                          <a:gd name="T2" fmla="+- 0 -2910 -2910"/>
                          <a:gd name="T3" fmla="*/ -2910 h 303"/>
                          <a:gd name="T4" fmla="+- 0 5507 5494"/>
                          <a:gd name="T5" fmla="*/ T4 w 1370"/>
                          <a:gd name="T6" fmla="+- 0 -2910 -2910"/>
                          <a:gd name="T7" fmla="*/ -2910 h 303"/>
                          <a:gd name="T8" fmla="+- 0 5494 5494"/>
                          <a:gd name="T9" fmla="*/ T8 w 1370"/>
                          <a:gd name="T10" fmla="+- 0 -2898 -2910"/>
                          <a:gd name="T11" fmla="*/ -2898 h 303"/>
                          <a:gd name="T12" fmla="+- 0 5494 5494"/>
                          <a:gd name="T13" fmla="*/ T12 w 1370"/>
                          <a:gd name="T14" fmla="+- 0 -2619 -2910"/>
                          <a:gd name="T15" fmla="*/ -2619 h 303"/>
                          <a:gd name="T16" fmla="+- 0 5507 5494"/>
                          <a:gd name="T17" fmla="*/ T16 w 1370"/>
                          <a:gd name="T18" fmla="+- 0 -2606 -2910"/>
                          <a:gd name="T19" fmla="*/ -2606 h 303"/>
                          <a:gd name="T20" fmla="+- 0 6852 5494"/>
                          <a:gd name="T21" fmla="*/ T20 w 1370"/>
                          <a:gd name="T22" fmla="+- 0 -2606 -2910"/>
                          <a:gd name="T23" fmla="*/ -2606 h 303"/>
                          <a:gd name="T24" fmla="+- 0 6864 5494"/>
                          <a:gd name="T25" fmla="*/ T24 w 1370"/>
                          <a:gd name="T26" fmla="+- 0 -2619 -2910"/>
                          <a:gd name="T27" fmla="*/ -2619 h 303"/>
                          <a:gd name="T28" fmla="+- 0 6864 5494"/>
                          <a:gd name="T29" fmla="*/ T28 w 1370"/>
                          <a:gd name="T30" fmla="+- 0 -2898 -2910"/>
                          <a:gd name="T31" fmla="*/ -2898 h 303"/>
                          <a:gd name="T32" fmla="+- 0 6852 5494"/>
                          <a:gd name="T33" fmla="*/ T32 w 1370"/>
                          <a:gd name="T34" fmla="+- 0 -2910 -2910"/>
                          <a:gd name="T35" fmla="*/ -2910 h 3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370" h="303">
                            <a:moveTo>
                              <a:pt x="1358" y="0"/>
                            </a:moveTo>
                            <a:lnTo>
                              <a:pt x="13" y="0"/>
                            </a:lnTo>
                            <a:lnTo>
                              <a:pt x="0" y="12"/>
                            </a:lnTo>
                            <a:lnTo>
                              <a:pt x="0" y="291"/>
                            </a:lnTo>
                            <a:lnTo>
                              <a:pt x="13" y="304"/>
                            </a:lnTo>
                            <a:lnTo>
                              <a:pt x="1358" y="304"/>
                            </a:lnTo>
                            <a:lnTo>
                              <a:pt x="1370" y="291"/>
                            </a:lnTo>
                            <a:lnTo>
                              <a:pt x="1370" y="12"/>
                            </a:lnTo>
                            <a:lnTo>
                              <a:pt x="1358" y="0"/>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30"/>
                    <p:cNvGrpSpPr>
                      <a:grpSpLocks/>
                    </p:cNvGrpSpPr>
                    <p:nvPr/>
                  </p:nvGrpSpPr>
                  <p:grpSpPr bwMode="auto">
                    <a:xfrm>
                      <a:off x="5262" y="-2444"/>
                      <a:ext cx="1743" cy="725"/>
                      <a:chOff x="5262" y="-2444"/>
                      <a:chExt cx="1743" cy="725"/>
                    </a:xfrm>
                  </p:grpSpPr>
                  <p:sp>
                    <p:nvSpPr>
                      <p:cNvPr id="28" name="Freeform 31"/>
                      <p:cNvSpPr>
                        <a:spLocks/>
                      </p:cNvSpPr>
                      <p:nvPr/>
                    </p:nvSpPr>
                    <p:spPr bwMode="auto">
                      <a:xfrm>
                        <a:off x="5262" y="-2444"/>
                        <a:ext cx="1743" cy="725"/>
                      </a:xfrm>
                      <a:custGeom>
                        <a:avLst/>
                        <a:gdLst>
                          <a:gd name="T0" fmla="+- 0 6835 5500"/>
                          <a:gd name="T1" fmla="*/ T0 w 1347"/>
                          <a:gd name="T2" fmla="+- 0 -2490 -2490"/>
                          <a:gd name="T3" fmla="*/ -2490 h 725"/>
                          <a:gd name="T4" fmla="+- 0 5512 5500"/>
                          <a:gd name="T5" fmla="*/ T4 w 1347"/>
                          <a:gd name="T6" fmla="+- 0 -2490 -2490"/>
                          <a:gd name="T7" fmla="*/ -2490 h 725"/>
                          <a:gd name="T8" fmla="+- 0 5500 5500"/>
                          <a:gd name="T9" fmla="*/ T8 w 1347"/>
                          <a:gd name="T10" fmla="+- 0 -2478 -2490"/>
                          <a:gd name="T11" fmla="*/ -2478 h 725"/>
                          <a:gd name="T12" fmla="+- 0 5500 5500"/>
                          <a:gd name="T13" fmla="*/ T12 w 1347"/>
                          <a:gd name="T14" fmla="+- 0 -1777 -2490"/>
                          <a:gd name="T15" fmla="*/ -1777 h 725"/>
                          <a:gd name="T16" fmla="+- 0 5512 5500"/>
                          <a:gd name="T17" fmla="*/ T16 w 1347"/>
                          <a:gd name="T18" fmla="+- 0 -1765 -2490"/>
                          <a:gd name="T19" fmla="*/ -1765 h 725"/>
                          <a:gd name="T20" fmla="+- 0 6835 5500"/>
                          <a:gd name="T21" fmla="*/ T20 w 1347"/>
                          <a:gd name="T22" fmla="+- 0 -1765 -2490"/>
                          <a:gd name="T23" fmla="*/ -1765 h 725"/>
                          <a:gd name="T24" fmla="+- 0 6847 5500"/>
                          <a:gd name="T25" fmla="*/ T24 w 1347"/>
                          <a:gd name="T26" fmla="+- 0 -1777 -2490"/>
                          <a:gd name="T27" fmla="*/ -1777 h 725"/>
                          <a:gd name="T28" fmla="+- 0 6847 5500"/>
                          <a:gd name="T29" fmla="*/ T28 w 1347"/>
                          <a:gd name="T30" fmla="+- 0 -2478 -2490"/>
                          <a:gd name="T31" fmla="*/ -2478 h 725"/>
                          <a:gd name="T32" fmla="+- 0 6835 5500"/>
                          <a:gd name="T33" fmla="*/ T32 w 1347"/>
                          <a:gd name="T34" fmla="+- 0 -2490 -2490"/>
                          <a:gd name="T35" fmla="*/ -2490 h 7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347" h="725">
                            <a:moveTo>
                              <a:pt x="1335" y="0"/>
                            </a:moveTo>
                            <a:lnTo>
                              <a:pt x="12" y="0"/>
                            </a:lnTo>
                            <a:lnTo>
                              <a:pt x="0" y="12"/>
                            </a:lnTo>
                            <a:lnTo>
                              <a:pt x="0" y="713"/>
                            </a:lnTo>
                            <a:lnTo>
                              <a:pt x="12" y="725"/>
                            </a:lnTo>
                            <a:lnTo>
                              <a:pt x="1335" y="725"/>
                            </a:lnTo>
                            <a:lnTo>
                              <a:pt x="1347" y="713"/>
                            </a:lnTo>
                            <a:lnTo>
                              <a:pt x="1347" y="12"/>
                            </a:lnTo>
                            <a:lnTo>
                              <a:pt x="1335" y="0"/>
                            </a:ln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34"/>
                    <p:cNvGrpSpPr>
                      <a:grpSpLocks/>
                    </p:cNvGrpSpPr>
                    <p:nvPr/>
                  </p:nvGrpSpPr>
                  <p:grpSpPr bwMode="auto">
                    <a:xfrm>
                      <a:off x="5120" y="-1582"/>
                      <a:ext cx="2098" cy="378"/>
                      <a:chOff x="5120" y="-1582"/>
                      <a:chExt cx="2098" cy="378"/>
                    </a:xfrm>
                  </p:grpSpPr>
                  <p:sp>
                    <p:nvSpPr>
                      <p:cNvPr id="26" name="Freeform 35"/>
                      <p:cNvSpPr>
                        <a:spLocks/>
                      </p:cNvSpPr>
                      <p:nvPr/>
                    </p:nvSpPr>
                    <p:spPr bwMode="auto">
                      <a:xfrm>
                        <a:off x="5120" y="-1582"/>
                        <a:ext cx="2098" cy="378"/>
                      </a:xfrm>
                      <a:custGeom>
                        <a:avLst/>
                        <a:gdLst>
                          <a:gd name="T0" fmla="+- 0 6807 5500"/>
                          <a:gd name="T1" fmla="*/ T0 w 1319"/>
                          <a:gd name="T2" fmla="+- 0 -1648 -1648"/>
                          <a:gd name="T3" fmla="*/ -1648 h 378"/>
                          <a:gd name="T4" fmla="+- 0 5512 5500"/>
                          <a:gd name="T5" fmla="*/ T4 w 1319"/>
                          <a:gd name="T6" fmla="+- 0 -1648 -1648"/>
                          <a:gd name="T7" fmla="*/ -1648 h 378"/>
                          <a:gd name="T8" fmla="+- 0 5500 5500"/>
                          <a:gd name="T9" fmla="*/ T8 w 1319"/>
                          <a:gd name="T10" fmla="+- 0 -1636 -1648"/>
                          <a:gd name="T11" fmla="*/ -1636 h 378"/>
                          <a:gd name="T12" fmla="+- 0 5500 5500"/>
                          <a:gd name="T13" fmla="*/ T12 w 1319"/>
                          <a:gd name="T14" fmla="+- 0 -1283 -1648"/>
                          <a:gd name="T15" fmla="*/ -1283 h 378"/>
                          <a:gd name="T16" fmla="+- 0 5512 5500"/>
                          <a:gd name="T17" fmla="*/ T16 w 1319"/>
                          <a:gd name="T18" fmla="+- 0 -1271 -1648"/>
                          <a:gd name="T19" fmla="*/ -1271 h 378"/>
                          <a:gd name="T20" fmla="+- 0 6807 5500"/>
                          <a:gd name="T21" fmla="*/ T20 w 1319"/>
                          <a:gd name="T22" fmla="+- 0 -1271 -1648"/>
                          <a:gd name="T23" fmla="*/ -1271 h 378"/>
                          <a:gd name="T24" fmla="+- 0 6819 5500"/>
                          <a:gd name="T25" fmla="*/ T24 w 1319"/>
                          <a:gd name="T26" fmla="+- 0 -1283 -1648"/>
                          <a:gd name="T27" fmla="*/ -1283 h 378"/>
                          <a:gd name="T28" fmla="+- 0 6819 5500"/>
                          <a:gd name="T29" fmla="*/ T28 w 1319"/>
                          <a:gd name="T30" fmla="+- 0 -1636 -1648"/>
                          <a:gd name="T31" fmla="*/ -1636 h 378"/>
                          <a:gd name="T32" fmla="+- 0 6807 5500"/>
                          <a:gd name="T33" fmla="*/ T32 w 1319"/>
                          <a:gd name="T34" fmla="+- 0 -1648 -1648"/>
                          <a:gd name="T35" fmla="*/ -1648 h 3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319" h="378">
                            <a:moveTo>
                              <a:pt x="1307" y="0"/>
                            </a:moveTo>
                            <a:lnTo>
                              <a:pt x="12" y="0"/>
                            </a:lnTo>
                            <a:lnTo>
                              <a:pt x="0" y="12"/>
                            </a:lnTo>
                            <a:lnTo>
                              <a:pt x="0" y="365"/>
                            </a:lnTo>
                            <a:lnTo>
                              <a:pt x="12" y="377"/>
                            </a:lnTo>
                            <a:lnTo>
                              <a:pt x="1307" y="377"/>
                            </a:lnTo>
                            <a:lnTo>
                              <a:pt x="1319" y="365"/>
                            </a:lnTo>
                            <a:lnTo>
                              <a:pt x="1319" y="12"/>
                            </a:lnTo>
                            <a:lnTo>
                              <a:pt x="1307" y="0"/>
                            </a:ln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38"/>
                    <p:cNvGrpSpPr>
                      <a:grpSpLocks/>
                    </p:cNvGrpSpPr>
                    <p:nvPr/>
                  </p:nvGrpSpPr>
                  <p:grpSpPr bwMode="auto">
                    <a:xfrm>
                      <a:off x="5262" y="-3296"/>
                      <a:ext cx="1796" cy="270"/>
                      <a:chOff x="5262" y="-3296"/>
                      <a:chExt cx="1796" cy="270"/>
                    </a:xfrm>
                  </p:grpSpPr>
                  <p:sp>
                    <p:nvSpPr>
                      <p:cNvPr id="24" name="Freeform 39"/>
                      <p:cNvSpPr>
                        <a:spLocks/>
                      </p:cNvSpPr>
                      <p:nvPr/>
                    </p:nvSpPr>
                    <p:spPr bwMode="auto">
                      <a:xfrm>
                        <a:off x="5262" y="-3296"/>
                        <a:ext cx="1796" cy="270"/>
                      </a:xfrm>
                      <a:custGeom>
                        <a:avLst/>
                        <a:gdLst>
                          <a:gd name="T0" fmla="+- 0 7046 5262"/>
                          <a:gd name="T1" fmla="*/ T0 w 1796"/>
                          <a:gd name="T2" fmla="+- 0 -3296 -3296"/>
                          <a:gd name="T3" fmla="*/ -3296 h 270"/>
                          <a:gd name="T4" fmla="+- 0 5274 5262"/>
                          <a:gd name="T5" fmla="*/ T4 w 1796"/>
                          <a:gd name="T6" fmla="+- 0 -3296 -3296"/>
                          <a:gd name="T7" fmla="*/ -3296 h 270"/>
                          <a:gd name="T8" fmla="+- 0 5262 5262"/>
                          <a:gd name="T9" fmla="*/ T8 w 1796"/>
                          <a:gd name="T10" fmla="+- 0 -3284 -3296"/>
                          <a:gd name="T11" fmla="*/ -3284 h 270"/>
                          <a:gd name="T12" fmla="+- 0 5262 5262"/>
                          <a:gd name="T13" fmla="*/ T12 w 1796"/>
                          <a:gd name="T14" fmla="+- 0 -3038 -3296"/>
                          <a:gd name="T15" fmla="*/ -3038 h 270"/>
                          <a:gd name="T16" fmla="+- 0 5274 5262"/>
                          <a:gd name="T17" fmla="*/ T16 w 1796"/>
                          <a:gd name="T18" fmla="+- 0 -3026 -3296"/>
                          <a:gd name="T19" fmla="*/ -3026 h 270"/>
                          <a:gd name="T20" fmla="+- 0 7046 5262"/>
                          <a:gd name="T21" fmla="*/ T20 w 1796"/>
                          <a:gd name="T22" fmla="+- 0 -3026 -3296"/>
                          <a:gd name="T23" fmla="*/ -3026 h 270"/>
                          <a:gd name="T24" fmla="+- 0 7058 5262"/>
                          <a:gd name="T25" fmla="*/ T24 w 1796"/>
                          <a:gd name="T26" fmla="+- 0 -3038 -3296"/>
                          <a:gd name="T27" fmla="*/ -3038 h 270"/>
                          <a:gd name="T28" fmla="+- 0 7058 5262"/>
                          <a:gd name="T29" fmla="*/ T28 w 1796"/>
                          <a:gd name="T30" fmla="+- 0 -3284 -3296"/>
                          <a:gd name="T31" fmla="*/ -3284 h 270"/>
                          <a:gd name="T32" fmla="+- 0 7046 5262"/>
                          <a:gd name="T33" fmla="*/ T32 w 1796"/>
                          <a:gd name="T34" fmla="+- 0 -3296 -3296"/>
                          <a:gd name="T35" fmla="*/ -3296 h 2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796" h="270">
                            <a:moveTo>
                              <a:pt x="1784" y="0"/>
                            </a:moveTo>
                            <a:lnTo>
                              <a:pt x="12" y="0"/>
                            </a:lnTo>
                            <a:lnTo>
                              <a:pt x="0" y="12"/>
                            </a:lnTo>
                            <a:lnTo>
                              <a:pt x="0" y="258"/>
                            </a:lnTo>
                            <a:lnTo>
                              <a:pt x="12" y="270"/>
                            </a:lnTo>
                            <a:lnTo>
                              <a:pt x="1784" y="270"/>
                            </a:lnTo>
                            <a:lnTo>
                              <a:pt x="1796" y="258"/>
                            </a:lnTo>
                            <a:lnTo>
                              <a:pt x="1796" y="12"/>
                            </a:lnTo>
                            <a:lnTo>
                              <a:pt x="178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40"/>
                    <p:cNvGrpSpPr>
                      <a:grpSpLocks/>
                    </p:cNvGrpSpPr>
                    <p:nvPr/>
                  </p:nvGrpSpPr>
                  <p:grpSpPr bwMode="auto">
                    <a:xfrm>
                      <a:off x="5262" y="-3296"/>
                      <a:ext cx="1798" cy="270"/>
                      <a:chOff x="5262" y="-3296"/>
                      <a:chExt cx="1798" cy="270"/>
                    </a:xfrm>
                  </p:grpSpPr>
                  <p:sp>
                    <p:nvSpPr>
                      <p:cNvPr id="23" name="Freeform 41"/>
                      <p:cNvSpPr>
                        <a:spLocks/>
                      </p:cNvSpPr>
                      <p:nvPr/>
                    </p:nvSpPr>
                    <p:spPr bwMode="auto">
                      <a:xfrm>
                        <a:off x="5262" y="-3296"/>
                        <a:ext cx="1798" cy="270"/>
                      </a:xfrm>
                      <a:custGeom>
                        <a:avLst/>
                        <a:gdLst>
                          <a:gd name="T0" fmla="+- 0 5290 5262"/>
                          <a:gd name="T1" fmla="*/ T0 w 1798"/>
                          <a:gd name="T2" fmla="+- 0 -3296 -3296"/>
                          <a:gd name="T3" fmla="*/ -3296 h 270"/>
                          <a:gd name="T4" fmla="+- 0 7031 5262"/>
                          <a:gd name="T5" fmla="*/ T4 w 1798"/>
                          <a:gd name="T6" fmla="+- 0 -3296 -3296"/>
                          <a:gd name="T7" fmla="*/ -3296 h 270"/>
                          <a:gd name="T8" fmla="+- 0 7046 5262"/>
                          <a:gd name="T9" fmla="*/ T8 w 1798"/>
                          <a:gd name="T10" fmla="+- 0 -3296 -3296"/>
                          <a:gd name="T11" fmla="*/ -3296 h 270"/>
                          <a:gd name="T12" fmla="+- 0 7058 5262"/>
                          <a:gd name="T13" fmla="*/ T12 w 1798"/>
                          <a:gd name="T14" fmla="+- 0 -3284 -3296"/>
                          <a:gd name="T15" fmla="*/ -3284 h 270"/>
                          <a:gd name="T16" fmla="+- 0 7059 5262"/>
                          <a:gd name="T17" fmla="*/ T16 w 1798"/>
                          <a:gd name="T18" fmla="+- 0 -3269 -3296"/>
                          <a:gd name="T19" fmla="*/ -3269 h 270"/>
                          <a:gd name="T20" fmla="+- 0 7059 5262"/>
                          <a:gd name="T21" fmla="*/ T20 w 1798"/>
                          <a:gd name="T22" fmla="+- 0 -3053 -3296"/>
                          <a:gd name="T23" fmla="*/ -3053 h 270"/>
                          <a:gd name="T24" fmla="+- 0 7058 5262"/>
                          <a:gd name="T25" fmla="*/ T24 w 1798"/>
                          <a:gd name="T26" fmla="+- 0 -3038 -3296"/>
                          <a:gd name="T27" fmla="*/ -3038 h 270"/>
                          <a:gd name="T28" fmla="+- 0 7046 5262"/>
                          <a:gd name="T29" fmla="*/ T28 w 1798"/>
                          <a:gd name="T30" fmla="+- 0 -3026 -3296"/>
                          <a:gd name="T31" fmla="*/ -3026 h 270"/>
                          <a:gd name="T32" fmla="+- 0 7031 5262"/>
                          <a:gd name="T33" fmla="*/ T32 w 1798"/>
                          <a:gd name="T34" fmla="+- 0 -3026 -3296"/>
                          <a:gd name="T35" fmla="*/ -3026 h 270"/>
                          <a:gd name="T36" fmla="+- 0 5289 5262"/>
                          <a:gd name="T37" fmla="*/ T36 w 1798"/>
                          <a:gd name="T38" fmla="+- 0 -3026 -3296"/>
                          <a:gd name="T39" fmla="*/ -3026 h 270"/>
                          <a:gd name="T40" fmla="+- 0 5274 5262"/>
                          <a:gd name="T41" fmla="*/ T40 w 1798"/>
                          <a:gd name="T42" fmla="+- 0 -3026 -3296"/>
                          <a:gd name="T43" fmla="*/ -3026 h 270"/>
                          <a:gd name="T44" fmla="+- 0 5262 5262"/>
                          <a:gd name="T45" fmla="*/ T44 w 1798"/>
                          <a:gd name="T46" fmla="+- 0 -3038 -3296"/>
                          <a:gd name="T47" fmla="*/ -3038 h 270"/>
                          <a:gd name="T48" fmla="+- 0 5263 5262"/>
                          <a:gd name="T49" fmla="*/ T48 w 1798"/>
                          <a:gd name="T50" fmla="+- 0 -3053 -3296"/>
                          <a:gd name="T51" fmla="*/ -3053 h 270"/>
                          <a:gd name="T52" fmla="+- 0 5263 5262"/>
                          <a:gd name="T53" fmla="*/ T52 w 1798"/>
                          <a:gd name="T54" fmla="+- 0 -3269 -3296"/>
                          <a:gd name="T55" fmla="*/ -3269 h 270"/>
                          <a:gd name="T56" fmla="+- 0 5262 5262"/>
                          <a:gd name="T57" fmla="*/ T56 w 1798"/>
                          <a:gd name="T58" fmla="+- 0 -3284 -3296"/>
                          <a:gd name="T59" fmla="*/ -3284 h 270"/>
                          <a:gd name="T60" fmla="+- 0 5274 5262"/>
                          <a:gd name="T61" fmla="*/ T60 w 1798"/>
                          <a:gd name="T62" fmla="+- 0 -3296 -3296"/>
                          <a:gd name="T63" fmla="*/ -3296 h 270"/>
                          <a:gd name="T64" fmla="+- 0 5290 5262"/>
                          <a:gd name="T65" fmla="*/ T64 w 1798"/>
                          <a:gd name="T66" fmla="+- 0 -3296 -3296"/>
                          <a:gd name="T67" fmla="*/ -3296 h 2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798" h="270">
                            <a:moveTo>
                              <a:pt x="28" y="0"/>
                            </a:moveTo>
                            <a:lnTo>
                              <a:pt x="1769" y="0"/>
                            </a:lnTo>
                            <a:lnTo>
                              <a:pt x="1784" y="0"/>
                            </a:lnTo>
                            <a:lnTo>
                              <a:pt x="1796" y="12"/>
                            </a:lnTo>
                            <a:lnTo>
                              <a:pt x="1797" y="27"/>
                            </a:lnTo>
                            <a:lnTo>
                              <a:pt x="1797" y="243"/>
                            </a:lnTo>
                            <a:lnTo>
                              <a:pt x="1796" y="258"/>
                            </a:lnTo>
                            <a:lnTo>
                              <a:pt x="1784" y="270"/>
                            </a:lnTo>
                            <a:lnTo>
                              <a:pt x="1769" y="270"/>
                            </a:lnTo>
                            <a:lnTo>
                              <a:pt x="27" y="270"/>
                            </a:lnTo>
                            <a:lnTo>
                              <a:pt x="12" y="270"/>
                            </a:lnTo>
                            <a:lnTo>
                              <a:pt x="0" y="258"/>
                            </a:lnTo>
                            <a:lnTo>
                              <a:pt x="1" y="243"/>
                            </a:lnTo>
                            <a:lnTo>
                              <a:pt x="1" y="27"/>
                            </a:lnTo>
                            <a:lnTo>
                              <a:pt x="0" y="12"/>
                            </a:lnTo>
                            <a:lnTo>
                              <a:pt x="12" y="0"/>
                            </a:lnTo>
                            <a:lnTo>
                              <a:pt x="28" y="0"/>
                            </a:lnTo>
                            <a:close/>
                          </a:path>
                        </a:pathLst>
                      </a:custGeom>
                      <a:noFill/>
                      <a:ln w="685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42"/>
                    <p:cNvGrpSpPr>
                      <a:grpSpLocks/>
                    </p:cNvGrpSpPr>
                    <p:nvPr/>
                  </p:nvGrpSpPr>
                  <p:grpSpPr bwMode="auto">
                    <a:xfrm>
                      <a:off x="4993" y="-1107"/>
                      <a:ext cx="2301" cy="534"/>
                      <a:chOff x="4993" y="-1107"/>
                      <a:chExt cx="2301" cy="534"/>
                    </a:xfrm>
                  </p:grpSpPr>
                  <p:sp>
                    <p:nvSpPr>
                      <p:cNvPr id="22" name="Freeform 43"/>
                      <p:cNvSpPr>
                        <a:spLocks/>
                      </p:cNvSpPr>
                      <p:nvPr/>
                    </p:nvSpPr>
                    <p:spPr bwMode="auto">
                      <a:xfrm>
                        <a:off x="4993" y="-1107"/>
                        <a:ext cx="2301" cy="534"/>
                      </a:xfrm>
                      <a:custGeom>
                        <a:avLst/>
                        <a:gdLst>
                          <a:gd name="T0" fmla="+- 0 7071 5287"/>
                          <a:gd name="T1" fmla="*/ T0 w 1796"/>
                          <a:gd name="T2" fmla="+- 0 -1154 -1154"/>
                          <a:gd name="T3" fmla="*/ -1154 h 458"/>
                          <a:gd name="T4" fmla="+- 0 5299 5287"/>
                          <a:gd name="T5" fmla="*/ T4 w 1796"/>
                          <a:gd name="T6" fmla="+- 0 -1154 -1154"/>
                          <a:gd name="T7" fmla="*/ -1154 h 458"/>
                          <a:gd name="T8" fmla="+- 0 5287 5287"/>
                          <a:gd name="T9" fmla="*/ T8 w 1796"/>
                          <a:gd name="T10" fmla="+- 0 -1142 -1154"/>
                          <a:gd name="T11" fmla="*/ -1142 h 458"/>
                          <a:gd name="T12" fmla="+- 0 5287 5287"/>
                          <a:gd name="T13" fmla="*/ T12 w 1796"/>
                          <a:gd name="T14" fmla="+- 0 -709 -1154"/>
                          <a:gd name="T15" fmla="*/ -709 h 458"/>
                          <a:gd name="T16" fmla="+- 0 5299 5287"/>
                          <a:gd name="T17" fmla="*/ T16 w 1796"/>
                          <a:gd name="T18" fmla="+- 0 -697 -1154"/>
                          <a:gd name="T19" fmla="*/ -697 h 458"/>
                          <a:gd name="T20" fmla="+- 0 7071 5287"/>
                          <a:gd name="T21" fmla="*/ T20 w 1796"/>
                          <a:gd name="T22" fmla="+- 0 -697 -1154"/>
                          <a:gd name="T23" fmla="*/ -697 h 458"/>
                          <a:gd name="T24" fmla="+- 0 7083 5287"/>
                          <a:gd name="T25" fmla="*/ T24 w 1796"/>
                          <a:gd name="T26" fmla="+- 0 -709 -1154"/>
                          <a:gd name="T27" fmla="*/ -709 h 458"/>
                          <a:gd name="T28" fmla="+- 0 7083 5287"/>
                          <a:gd name="T29" fmla="*/ T28 w 1796"/>
                          <a:gd name="T30" fmla="+- 0 -1142 -1154"/>
                          <a:gd name="T31" fmla="*/ -1142 h 458"/>
                          <a:gd name="T32" fmla="+- 0 7071 5287"/>
                          <a:gd name="T33" fmla="*/ T32 w 1796"/>
                          <a:gd name="T34" fmla="+- 0 -1154 -1154"/>
                          <a:gd name="T35" fmla="*/ -1154 h 4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796" h="458">
                            <a:moveTo>
                              <a:pt x="1784" y="0"/>
                            </a:moveTo>
                            <a:lnTo>
                              <a:pt x="12" y="0"/>
                            </a:lnTo>
                            <a:lnTo>
                              <a:pt x="0" y="12"/>
                            </a:lnTo>
                            <a:lnTo>
                              <a:pt x="0" y="445"/>
                            </a:lnTo>
                            <a:lnTo>
                              <a:pt x="12" y="457"/>
                            </a:lnTo>
                            <a:lnTo>
                              <a:pt x="1784" y="457"/>
                            </a:lnTo>
                            <a:lnTo>
                              <a:pt x="1796" y="445"/>
                            </a:lnTo>
                            <a:lnTo>
                              <a:pt x="1796" y="12"/>
                            </a:lnTo>
                            <a:lnTo>
                              <a:pt x="1784" y="0"/>
                            </a:ln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65" name="Rectangle 64"/>
                  <p:cNvSpPr/>
                  <p:nvPr/>
                </p:nvSpPr>
                <p:spPr>
                  <a:xfrm>
                    <a:off x="1858334" y="1382206"/>
                    <a:ext cx="3102562" cy="318312"/>
                  </a:xfrm>
                  <a:prstGeom prst="rect">
                    <a:avLst/>
                  </a:prstGeom>
                </p:spPr>
                <p:txBody>
                  <a:bodyPr wrap="square">
                    <a:spAutoFit/>
                  </a:bodyPr>
                  <a:lstStyle/>
                  <a:p>
                    <a:pPr algn="ctr"/>
                    <a:r>
                      <a:rPr lang="en-US" sz="2000" b="1" dirty="0"/>
                      <a:t>HPC ABDS SYSTEM (Middleware)</a:t>
                    </a:r>
                  </a:p>
                </p:txBody>
              </p:sp>
            </p:grpSp>
            <p:sp>
              <p:nvSpPr>
                <p:cNvPr id="67" name="Rectangle 66"/>
                <p:cNvSpPr/>
                <p:nvPr/>
              </p:nvSpPr>
              <p:spPr>
                <a:xfrm>
                  <a:off x="4018108" y="1835259"/>
                  <a:ext cx="1961031" cy="318312"/>
                </a:xfrm>
                <a:prstGeom prst="rect">
                  <a:avLst/>
                </a:prstGeom>
              </p:spPr>
              <p:txBody>
                <a:bodyPr wrap="none">
                  <a:spAutoFit/>
                </a:bodyPr>
                <a:lstStyle/>
                <a:p>
                  <a:pPr algn="ctr"/>
                  <a:r>
                    <a:rPr lang="en-US" sz="2000" dirty="0"/>
                    <a:t>120 </a:t>
                  </a:r>
                  <a:r>
                    <a:rPr lang="en-US" sz="2000" dirty="0" smtClean="0"/>
                    <a:t>Software </a:t>
                  </a:r>
                  <a:r>
                    <a:rPr lang="en-US" sz="2000" dirty="0"/>
                    <a:t>Projects</a:t>
                  </a:r>
                </a:p>
              </p:txBody>
            </p:sp>
          </p:grpSp>
          <p:sp>
            <p:nvSpPr>
              <p:cNvPr id="69" name="Rectangle 68"/>
              <p:cNvSpPr/>
              <p:nvPr/>
            </p:nvSpPr>
            <p:spPr>
              <a:xfrm>
                <a:off x="3445796" y="2384302"/>
                <a:ext cx="3156257" cy="563166"/>
              </a:xfrm>
              <a:prstGeom prst="rect">
                <a:avLst/>
              </a:prstGeom>
              <a:noFill/>
            </p:spPr>
            <p:txBody>
              <a:bodyPr wrap="square">
                <a:spAutoFit/>
              </a:bodyPr>
              <a:lstStyle/>
              <a:p>
                <a:pPr algn="ctr"/>
                <a:r>
                  <a:rPr lang="en-US" sz="2000" dirty="0"/>
                  <a:t>System </a:t>
                </a:r>
                <a:r>
                  <a:rPr lang="en-US" sz="2000" dirty="0" smtClean="0"/>
                  <a:t>Abstraction/Standards</a:t>
                </a:r>
                <a:endParaRPr lang="en-US" sz="2000" dirty="0"/>
              </a:p>
              <a:p>
                <a:pPr algn="ctr"/>
                <a:r>
                  <a:rPr lang="en-US" sz="2000" dirty="0" smtClean="0"/>
                  <a:t>Data </a:t>
                </a:r>
                <a:r>
                  <a:rPr lang="en-US" sz="2000" dirty="0"/>
                  <a:t>Format </a:t>
                </a:r>
                <a:r>
                  <a:rPr lang="en-US" sz="2000" dirty="0" smtClean="0"/>
                  <a:t>and  </a:t>
                </a:r>
                <a:r>
                  <a:rPr lang="en-US" sz="2000" dirty="0"/>
                  <a:t>Storage</a:t>
                </a:r>
              </a:p>
            </p:txBody>
          </p:sp>
        </p:grpSp>
        <p:sp>
          <p:nvSpPr>
            <p:cNvPr id="70" name="Rectangle 69"/>
            <p:cNvSpPr/>
            <p:nvPr/>
          </p:nvSpPr>
          <p:spPr>
            <a:xfrm>
              <a:off x="3408514" y="3098768"/>
              <a:ext cx="3364604" cy="1052876"/>
            </a:xfrm>
            <a:prstGeom prst="rect">
              <a:avLst/>
            </a:prstGeom>
          </p:spPr>
          <p:txBody>
            <a:bodyPr wrap="square">
              <a:spAutoFit/>
            </a:bodyPr>
            <a:lstStyle/>
            <a:p>
              <a:r>
                <a:rPr lang="en-US" sz="1600" dirty="0" smtClean="0"/>
                <a:t>HPC  </a:t>
              </a:r>
              <a:r>
                <a:rPr lang="en-US" sz="1600" dirty="0"/>
                <a:t>Yarn  for  Resource  management</a:t>
              </a:r>
            </a:p>
            <a:p>
              <a:r>
                <a:rPr lang="en-US" sz="1600" dirty="0" smtClean="0"/>
                <a:t>Horizontally </a:t>
              </a:r>
              <a:r>
                <a:rPr lang="en-US" sz="1600" dirty="0"/>
                <a:t>scalable parallel </a:t>
              </a:r>
              <a:endParaRPr lang="en-US" sz="1600" dirty="0" smtClean="0"/>
            </a:p>
            <a:p>
              <a:r>
                <a:rPr lang="en-US" sz="1600" dirty="0"/>
                <a:t> </a:t>
              </a:r>
              <a:r>
                <a:rPr lang="en-US" sz="1600" dirty="0" smtClean="0"/>
                <a:t>                                          programming </a:t>
              </a:r>
              <a:r>
                <a:rPr lang="en-US" sz="1600" dirty="0"/>
                <a:t>model</a:t>
              </a:r>
            </a:p>
            <a:p>
              <a:r>
                <a:rPr lang="en-US" sz="1600" dirty="0" smtClean="0"/>
                <a:t>Collective </a:t>
              </a:r>
              <a:r>
                <a:rPr lang="en-US" sz="1600" dirty="0"/>
                <a:t>and Point to Point </a:t>
              </a:r>
              <a:r>
                <a:rPr lang="en-US" sz="1600" dirty="0" smtClean="0"/>
                <a:t>Communication</a:t>
              </a:r>
              <a:endParaRPr lang="en-US" sz="1600" dirty="0"/>
            </a:p>
            <a:p>
              <a:r>
                <a:rPr lang="en-US" sz="1600" dirty="0" smtClean="0"/>
                <a:t>Support </a:t>
              </a:r>
              <a:r>
                <a:rPr lang="en-US" sz="1600" dirty="0"/>
                <a:t>for </a:t>
              </a:r>
              <a:r>
                <a:rPr lang="en-US" sz="1600" dirty="0" smtClean="0"/>
                <a:t>iteration </a:t>
              </a:r>
              <a:r>
                <a:rPr lang="en-US" sz="1600" dirty="0"/>
                <a:t>(</a:t>
              </a:r>
              <a:r>
                <a:rPr lang="en-US" sz="1600" dirty="0" smtClean="0"/>
                <a:t>in memory </a:t>
              </a:r>
              <a:r>
                <a:rPr lang="en-US" sz="1600" dirty="0"/>
                <a:t>processing)</a:t>
              </a:r>
            </a:p>
          </p:txBody>
        </p:sp>
        <p:sp>
          <p:nvSpPr>
            <p:cNvPr id="72" name="Rectangle 71"/>
            <p:cNvSpPr/>
            <p:nvPr/>
          </p:nvSpPr>
          <p:spPr>
            <a:xfrm>
              <a:off x="3297065" y="4355360"/>
              <a:ext cx="3476052" cy="538680"/>
            </a:xfrm>
            <a:prstGeom prst="rect">
              <a:avLst/>
            </a:prstGeom>
          </p:spPr>
          <p:txBody>
            <a:bodyPr wrap="square">
              <a:spAutoFit/>
            </a:bodyPr>
            <a:lstStyle/>
            <a:p>
              <a:r>
                <a:rPr lang="en-US" sz="2000" dirty="0" smtClean="0"/>
                <a:t>Application  Abstractions/Standards</a:t>
              </a:r>
              <a:endParaRPr lang="en-US" sz="2000" dirty="0"/>
            </a:p>
            <a:p>
              <a:r>
                <a:rPr lang="en-US" dirty="0"/>
                <a:t>Graphs, Networks, Images, </a:t>
              </a:r>
              <a:r>
                <a:rPr lang="en-US" dirty="0" smtClean="0"/>
                <a:t>Geospatial ..</a:t>
              </a:r>
              <a:endParaRPr lang="en-US" dirty="0"/>
            </a:p>
          </p:txBody>
        </p:sp>
        <p:sp>
          <p:nvSpPr>
            <p:cNvPr id="73" name="Rectangle 72"/>
            <p:cNvSpPr/>
            <p:nvPr/>
          </p:nvSpPr>
          <p:spPr>
            <a:xfrm>
              <a:off x="2973082" y="5042305"/>
              <a:ext cx="4130957" cy="923330"/>
            </a:xfrm>
            <a:prstGeom prst="rect">
              <a:avLst/>
            </a:prstGeom>
          </p:spPr>
          <p:txBody>
            <a:bodyPr wrap="square">
              <a:spAutoFit/>
            </a:bodyPr>
            <a:lstStyle/>
            <a:p>
              <a:r>
                <a:rPr lang="en-US" dirty="0"/>
                <a:t>Scalable Parallel Interoperable Data </a:t>
              </a:r>
              <a:r>
                <a:rPr lang="en-US" dirty="0" smtClean="0"/>
                <a:t>Analytics </a:t>
              </a:r>
              <a:r>
                <a:rPr lang="en-US" dirty="0"/>
                <a:t>Library (SPIDAL)</a:t>
              </a:r>
            </a:p>
            <a:p>
              <a:r>
                <a:rPr lang="en-US" dirty="0"/>
                <a:t>High performance Mahout, R, </a:t>
              </a:r>
              <a:r>
                <a:rPr lang="en-US" dirty="0" err="1"/>
                <a:t>Matlab</a:t>
              </a:r>
              <a:r>
                <a:rPr lang="en-US" dirty="0"/>
                <a:t> …..</a:t>
              </a:r>
            </a:p>
          </p:txBody>
        </p:sp>
        <p:sp>
          <p:nvSpPr>
            <p:cNvPr id="74" name="Rectangle 73"/>
            <p:cNvSpPr/>
            <p:nvPr/>
          </p:nvSpPr>
          <p:spPr>
            <a:xfrm>
              <a:off x="3571894" y="5964587"/>
              <a:ext cx="2747691" cy="318312"/>
            </a:xfrm>
            <a:prstGeom prst="rect">
              <a:avLst/>
            </a:prstGeom>
          </p:spPr>
          <p:txBody>
            <a:bodyPr wrap="square">
              <a:spAutoFit/>
            </a:bodyPr>
            <a:lstStyle/>
            <a:p>
              <a:r>
                <a:rPr lang="en-US" sz="2000" b="1" dirty="0"/>
                <a:t>High </a:t>
              </a:r>
              <a:r>
                <a:rPr lang="en-US" sz="2000" b="1" dirty="0" smtClean="0"/>
                <a:t>Performance Applications</a:t>
              </a:r>
              <a:endParaRPr lang="en-US" sz="2000" b="1" dirty="0"/>
            </a:p>
          </p:txBody>
        </p:sp>
      </p:grpSp>
      <p:sp>
        <p:nvSpPr>
          <p:cNvPr id="77" name="TextBox 76"/>
          <p:cNvSpPr txBox="1"/>
          <p:nvPr/>
        </p:nvSpPr>
        <p:spPr>
          <a:xfrm>
            <a:off x="278507" y="2803428"/>
            <a:ext cx="1689886" cy="954107"/>
          </a:xfrm>
          <a:prstGeom prst="rect">
            <a:avLst/>
          </a:prstGeom>
          <a:noFill/>
        </p:spPr>
        <p:txBody>
          <a:bodyPr wrap="none" rtlCol="0">
            <a:spAutoFit/>
          </a:bodyPr>
          <a:lstStyle/>
          <a:p>
            <a:r>
              <a:rPr lang="en-US" sz="2800" b="1" dirty="0" smtClean="0"/>
              <a:t>HPC ABDS</a:t>
            </a:r>
            <a:br>
              <a:rPr lang="en-US" sz="2800" b="1" dirty="0" smtClean="0"/>
            </a:br>
            <a:r>
              <a:rPr lang="en-US" sz="2800" b="1" dirty="0" smtClean="0"/>
              <a:t>Hourglass</a:t>
            </a:r>
            <a:endParaRPr lang="en-US" sz="2800" b="1" dirty="0"/>
          </a:p>
        </p:txBody>
      </p:sp>
    </p:spTree>
    <p:extLst>
      <p:ext uri="{BB962C8B-B14F-4D97-AF65-F5344CB8AC3E}">
        <p14:creationId xmlns:p14="http://schemas.microsoft.com/office/powerpoint/2010/main" val="39240491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5200"/>
          <a:stretch/>
        </p:blipFill>
        <p:spPr>
          <a:xfrm>
            <a:off x="-1" y="-1490"/>
            <a:ext cx="9144001" cy="6859490"/>
          </a:xfrm>
          <a:prstGeom prst="rect">
            <a:avLst/>
          </a:prstGeom>
        </p:spPr>
      </p:pic>
    </p:spTree>
    <p:extLst>
      <p:ext uri="{BB962C8B-B14F-4D97-AF65-F5344CB8AC3E}">
        <p14:creationId xmlns:p14="http://schemas.microsoft.com/office/powerpoint/2010/main" val="39482758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645" y="181333"/>
            <a:ext cx="9078686" cy="807713"/>
          </a:xfrm>
        </p:spPr>
        <p:txBody>
          <a:bodyPr>
            <a:normAutofit fontScale="90000"/>
          </a:bodyPr>
          <a:lstStyle/>
          <a:p>
            <a:r>
              <a:rPr lang="en-US" b="1" dirty="0"/>
              <a:t>Maybe a Big Data Initiative would include</a:t>
            </a:r>
          </a:p>
        </p:txBody>
      </p:sp>
      <p:sp>
        <p:nvSpPr>
          <p:cNvPr id="5" name="Content Placeholder 4"/>
          <p:cNvSpPr>
            <a:spLocks noGrp="1"/>
          </p:cNvSpPr>
          <p:nvPr>
            <p:ph idx="1"/>
          </p:nvPr>
        </p:nvSpPr>
        <p:spPr>
          <a:xfrm>
            <a:off x="0" y="891643"/>
            <a:ext cx="9144000" cy="5495730"/>
          </a:xfrm>
        </p:spPr>
        <p:txBody>
          <a:bodyPr>
            <a:noAutofit/>
          </a:bodyPr>
          <a:lstStyle/>
          <a:p>
            <a:r>
              <a:rPr lang="en-US" sz="2400" b="1" dirty="0" smtClean="0"/>
              <a:t>Workflow: </a:t>
            </a:r>
            <a:r>
              <a:rPr lang="en-US" sz="2400" dirty="0" smtClean="0"/>
              <a:t>Python or </a:t>
            </a:r>
            <a:r>
              <a:rPr lang="en-US" sz="2400" dirty="0" err="1" smtClean="0"/>
              <a:t>Kepler</a:t>
            </a:r>
            <a:endParaRPr lang="en-US" sz="2400" dirty="0" smtClean="0"/>
          </a:p>
          <a:p>
            <a:r>
              <a:rPr lang="en-US" sz="2400" b="1" dirty="0" smtClean="0"/>
              <a:t>Data Analytics: </a:t>
            </a:r>
            <a:r>
              <a:rPr lang="en-US" sz="2400" dirty="0" smtClean="0"/>
              <a:t>Mahout, R, </a:t>
            </a:r>
            <a:r>
              <a:rPr lang="en-US" sz="2400" dirty="0" err="1" smtClean="0"/>
              <a:t>ImageJ</a:t>
            </a:r>
            <a:r>
              <a:rPr lang="en-US" sz="2400" dirty="0" smtClean="0"/>
              <a:t>, </a:t>
            </a:r>
            <a:r>
              <a:rPr lang="en-US" sz="2400" dirty="0" err="1" smtClean="0"/>
              <a:t>Scalapack</a:t>
            </a:r>
            <a:r>
              <a:rPr lang="en-US" sz="2400" dirty="0" smtClean="0"/>
              <a:t> </a:t>
            </a:r>
          </a:p>
          <a:p>
            <a:r>
              <a:rPr lang="en-US" sz="2400" b="1" dirty="0" smtClean="0"/>
              <a:t>High level Programming: </a:t>
            </a:r>
            <a:r>
              <a:rPr lang="en-US" sz="2400" dirty="0" smtClean="0"/>
              <a:t>Hive, Pig</a:t>
            </a:r>
          </a:p>
          <a:p>
            <a:r>
              <a:rPr lang="en-US" sz="2400" b="1" dirty="0" smtClean="0"/>
              <a:t>Parallel Programming model: </a:t>
            </a:r>
            <a:r>
              <a:rPr lang="en-US" sz="2400" dirty="0" smtClean="0"/>
              <a:t>Hadoop, Spark, Giraph (Twister4Azure, Harp), MPI; Storm, </a:t>
            </a:r>
            <a:r>
              <a:rPr lang="en-US" sz="2400" dirty="0" err="1" smtClean="0"/>
              <a:t>Kapfka</a:t>
            </a:r>
            <a:r>
              <a:rPr lang="en-US" sz="2400" dirty="0" smtClean="0"/>
              <a:t> or </a:t>
            </a:r>
            <a:r>
              <a:rPr lang="en-US" sz="2400" dirty="0" err="1" smtClean="0"/>
              <a:t>RabbitMQ</a:t>
            </a:r>
            <a:r>
              <a:rPr lang="en-US" sz="2400" dirty="0" smtClean="0"/>
              <a:t> (Sensors)</a:t>
            </a:r>
          </a:p>
          <a:p>
            <a:r>
              <a:rPr lang="en-US" sz="2400" b="1" dirty="0" smtClean="0"/>
              <a:t>In-memory: </a:t>
            </a:r>
            <a:r>
              <a:rPr lang="en-US" sz="2400" dirty="0" err="1" smtClean="0"/>
              <a:t>Memcached</a:t>
            </a:r>
            <a:endParaRPr lang="en-US" sz="2400" dirty="0" smtClean="0"/>
          </a:p>
          <a:p>
            <a:r>
              <a:rPr lang="en-US" sz="2400" b="1" dirty="0" smtClean="0"/>
              <a:t>Data Management: </a:t>
            </a:r>
            <a:r>
              <a:rPr lang="en-US" sz="2400" dirty="0" err="1" smtClean="0"/>
              <a:t>Hbase</a:t>
            </a:r>
            <a:r>
              <a:rPr lang="en-US" sz="2400" dirty="0" smtClean="0"/>
              <a:t>, </a:t>
            </a:r>
            <a:r>
              <a:rPr lang="en-US" sz="2400" dirty="0" err="1" smtClean="0"/>
              <a:t>MongoDB</a:t>
            </a:r>
            <a:r>
              <a:rPr lang="en-US" sz="2400" dirty="0" smtClean="0"/>
              <a:t>, MySQL or Derby</a:t>
            </a:r>
          </a:p>
          <a:p>
            <a:r>
              <a:rPr lang="en-US" sz="2400" b="1" dirty="0" smtClean="0"/>
              <a:t>Distributed Coordination: </a:t>
            </a:r>
            <a:r>
              <a:rPr lang="en-US" sz="2400" dirty="0" smtClean="0"/>
              <a:t>Zookeeper</a:t>
            </a:r>
          </a:p>
          <a:p>
            <a:r>
              <a:rPr lang="en-US" sz="2400" b="1" dirty="0" smtClean="0"/>
              <a:t>Cluster Management: </a:t>
            </a:r>
            <a:r>
              <a:rPr lang="en-US" sz="2400" dirty="0" smtClean="0"/>
              <a:t>Yarn, </a:t>
            </a:r>
            <a:r>
              <a:rPr lang="en-US" sz="2400" dirty="0" err="1" smtClean="0"/>
              <a:t>Slurm</a:t>
            </a:r>
            <a:endParaRPr lang="en-US" sz="2400" dirty="0" smtClean="0"/>
          </a:p>
          <a:p>
            <a:r>
              <a:rPr lang="en-US" sz="2400" b="1" dirty="0" smtClean="0"/>
              <a:t>File Systems: </a:t>
            </a:r>
            <a:r>
              <a:rPr lang="en-US" sz="2400" dirty="0" smtClean="0"/>
              <a:t>HDFS, </a:t>
            </a:r>
            <a:r>
              <a:rPr lang="en-US" sz="2400" dirty="0" err="1" smtClean="0"/>
              <a:t>Lustre</a:t>
            </a:r>
            <a:endParaRPr lang="en-US" sz="2400" dirty="0" smtClean="0"/>
          </a:p>
          <a:p>
            <a:r>
              <a:rPr lang="en-US" sz="2400" b="1" dirty="0" smtClean="0"/>
              <a:t>DevOps: </a:t>
            </a:r>
            <a:r>
              <a:rPr lang="en-US" sz="2400" dirty="0" err="1" smtClean="0"/>
              <a:t>Cloudmesh</a:t>
            </a:r>
            <a:r>
              <a:rPr lang="en-US" sz="2400" dirty="0" smtClean="0"/>
              <a:t>, Chef, Puppet, Docker, Cobbler</a:t>
            </a:r>
          </a:p>
          <a:p>
            <a:r>
              <a:rPr lang="en-US" sz="2400" b="1" dirty="0" err="1" smtClean="0"/>
              <a:t>IaaS</a:t>
            </a:r>
            <a:r>
              <a:rPr lang="en-US" sz="2400" b="1" dirty="0" smtClean="0"/>
              <a:t>: </a:t>
            </a:r>
            <a:r>
              <a:rPr lang="en-US" sz="2400" dirty="0" smtClean="0"/>
              <a:t>Amazon, Azure, OpenStack, Libcloud</a:t>
            </a:r>
          </a:p>
          <a:p>
            <a:r>
              <a:rPr lang="en-US" sz="2400" b="1" dirty="0" smtClean="0"/>
              <a:t>Monitoring: </a:t>
            </a:r>
            <a:r>
              <a:rPr lang="en-US" sz="2400" dirty="0" smtClean="0"/>
              <a:t>Inca, Ganglia, </a:t>
            </a:r>
            <a:r>
              <a:rPr lang="en-US" sz="2400" dirty="0" err="1" smtClean="0"/>
              <a:t>Nagios</a:t>
            </a:r>
            <a:endParaRPr lang="en-US" sz="2400" dirty="0" smtClean="0"/>
          </a:p>
          <a:p>
            <a:endParaRPr lang="en-US" sz="2400" dirty="0"/>
          </a:p>
        </p:txBody>
      </p:sp>
    </p:spTree>
    <p:extLst>
      <p:ext uri="{BB962C8B-B14F-4D97-AF65-F5344CB8AC3E}">
        <p14:creationId xmlns:p14="http://schemas.microsoft.com/office/powerpoint/2010/main" val="18276172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6562" y="2176677"/>
            <a:ext cx="8515865" cy="1470025"/>
          </a:xfrm>
        </p:spPr>
        <p:txBody>
          <a:bodyPr/>
          <a:lstStyle/>
          <a:p>
            <a:r>
              <a:rPr lang="en-US" b="1" dirty="0" smtClean="0"/>
              <a:t>Comparing Data Intensive and Simulation Problems</a:t>
            </a:r>
            <a:endParaRPr lang="en-US" b="1" dirty="0"/>
          </a:p>
        </p:txBody>
      </p:sp>
    </p:spTree>
    <p:extLst>
      <p:ext uri="{BB962C8B-B14F-4D97-AF65-F5344CB8AC3E}">
        <p14:creationId xmlns:p14="http://schemas.microsoft.com/office/powerpoint/2010/main" val="9574183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546"/>
            <a:ext cx="8686800" cy="721895"/>
          </a:xfrm>
        </p:spPr>
        <p:txBody>
          <a:bodyPr>
            <a:normAutofit fontScale="90000"/>
          </a:bodyPr>
          <a:lstStyle/>
          <a:p>
            <a:r>
              <a:rPr lang="en-US" b="1" dirty="0" smtClean="0"/>
              <a:t>Comparison of Data Analytics with Simulation I</a:t>
            </a:r>
            <a:endParaRPr lang="en-US" b="1" dirty="0"/>
          </a:p>
        </p:txBody>
      </p:sp>
      <p:sp>
        <p:nvSpPr>
          <p:cNvPr id="3" name="Content Placeholder 2"/>
          <p:cNvSpPr>
            <a:spLocks noGrp="1"/>
          </p:cNvSpPr>
          <p:nvPr>
            <p:ph idx="1"/>
          </p:nvPr>
        </p:nvSpPr>
        <p:spPr>
          <a:xfrm>
            <a:off x="0" y="1122947"/>
            <a:ext cx="9144000" cy="5735053"/>
          </a:xfrm>
        </p:spPr>
        <p:txBody>
          <a:bodyPr>
            <a:normAutofit lnSpcReduction="10000"/>
          </a:bodyPr>
          <a:lstStyle/>
          <a:p>
            <a:r>
              <a:rPr lang="en-US" sz="2800" b="1" dirty="0" smtClean="0"/>
              <a:t>Pleasingly parallel </a:t>
            </a:r>
            <a:r>
              <a:rPr lang="en-US" sz="2800" dirty="0" smtClean="0"/>
              <a:t>often important in both</a:t>
            </a:r>
          </a:p>
          <a:p>
            <a:r>
              <a:rPr lang="en-US" sz="2800" dirty="0"/>
              <a:t>Both are often </a:t>
            </a:r>
            <a:r>
              <a:rPr lang="en-US" sz="2800" b="1" dirty="0"/>
              <a:t>SPMD</a:t>
            </a:r>
            <a:r>
              <a:rPr lang="en-US" sz="2800" dirty="0"/>
              <a:t> and </a:t>
            </a:r>
            <a:r>
              <a:rPr lang="en-US" sz="2800" b="1" dirty="0"/>
              <a:t>BSP</a:t>
            </a:r>
          </a:p>
          <a:p>
            <a:pPr marL="342900" lvl="1" indent="-342900">
              <a:buFont typeface="Arial"/>
              <a:buChar char="•"/>
            </a:pPr>
            <a:r>
              <a:rPr lang="en-US" sz="2800" b="1" dirty="0" smtClean="0"/>
              <a:t>Non-iterative MapReduce </a:t>
            </a:r>
            <a:r>
              <a:rPr lang="en-US" sz="2800" dirty="0" smtClean="0"/>
              <a:t>is </a:t>
            </a:r>
            <a:r>
              <a:rPr lang="en-US" dirty="0"/>
              <a:t>major big data paradigm</a:t>
            </a:r>
          </a:p>
          <a:p>
            <a:pPr lvl="1"/>
            <a:r>
              <a:rPr lang="en-US" sz="2400" dirty="0" smtClean="0"/>
              <a:t>not a common simulation paradigm except where “Reduce” summarizes pleasingly parallel execution</a:t>
            </a:r>
          </a:p>
          <a:p>
            <a:r>
              <a:rPr lang="en-US" sz="2800" dirty="0" smtClean="0"/>
              <a:t>Big Data often has </a:t>
            </a:r>
            <a:r>
              <a:rPr lang="en-US" sz="2800" b="1" dirty="0" smtClean="0"/>
              <a:t>large collective communication</a:t>
            </a:r>
          </a:p>
          <a:p>
            <a:pPr lvl="1"/>
            <a:r>
              <a:rPr lang="en-US" dirty="0" smtClean="0"/>
              <a:t>Classic simulation has a lot of smallish point-to-point messages</a:t>
            </a:r>
          </a:p>
          <a:p>
            <a:r>
              <a:rPr lang="en-US" sz="2800" dirty="0" smtClean="0"/>
              <a:t>Simulation dominantly </a:t>
            </a:r>
            <a:r>
              <a:rPr lang="en-US" sz="2800" b="1" dirty="0" smtClean="0"/>
              <a:t>sparse</a:t>
            </a:r>
            <a:r>
              <a:rPr lang="en-US" sz="2800" dirty="0" smtClean="0"/>
              <a:t> (nearest neighbor) data structures</a:t>
            </a:r>
          </a:p>
          <a:p>
            <a:pPr lvl="1"/>
            <a:r>
              <a:rPr lang="en-US" dirty="0" smtClean="0"/>
              <a:t>“Bag of words (users, rankings, images..)” algorithms are sparse, as is PageRank </a:t>
            </a:r>
          </a:p>
          <a:p>
            <a:pPr lvl="1"/>
            <a:r>
              <a:rPr lang="en-US" dirty="0" smtClean="0"/>
              <a:t>Important data analytics involves full matrix algorithms</a:t>
            </a:r>
          </a:p>
          <a:p>
            <a:pPr marL="457200" lvl="1" indent="0">
              <a:buNone/>
            </a:pPr>
            <a:endParaRPr lang="en-US" dirty="0"/>
          </a:p>
        </p:txBody>
      </p:sp>
    </p:spTree>
    <p:extLst>
      <p:ext uri="{BB962C8B-B14F-4D97-AF65-F5344CB8AC3E}">
        <p14:creationId xmlns:p14="http://schemas.microsoft.com/office/powerpoint/2010/main" val="5375745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47"/>
            <a:ext cx="9144000" cy="1075765"/>
          </a:xfrm>
        </p:spPr>
        <p:txBody>
          <a:bodyPr>
            <a:normAutofit fontScale="90000"/>
          </a:bodyPr>
          <a:lstStyle/>
          <a:p>
            <a:r>
              <a:rPr lang="en-US" b="1" dirty="0" smtClean="0"/>
              <a:t>Comparison of Data Analytics with Simulation II</a:t>
            </a:r>
            <a:endParaRPr lang="en-US" b="1" dirty="0"/>
          </a:p>
        </p:txBody>
      </p:sp>
      <p:sp>
        <p:nvSpPr>
          <p:cNvPr id="3" name="Content Placeholder 2"/>
          <p:cNvSpPr>
            <a:spLocks noGrp="1"/>
          </p:cNvSpPr>
          <p:nvPr>
            <p:ph idx="1"/>
          </p:nvPr>
        </p:nvSpPr>
        <p:spPr>
          <a:xfrm>
            <a:off x="0" y="997676"/>
            <a:ext cx="9144000" cy="5927559"/>
          </a:xfrm>
        </p:spPr>
        <p:txBody>
          <a:bodyPr>
            <a:normAutofit lnSpcReduction="10000"/>
          </a:bodyPr>
          <a:lstStyle/>
          <a:p>
            <a:r>
              <a:rPr lang="en-US" sz="2400" dirty="0" smtClean="0"/>
              <a:t>There are similarities between some </a:t>
            </a:r>
            <a:r>
              <a:rPr lang="en-US" sz="2400" b="1" dirty="0" smtClean="0"/>
              <a:t>graph problems and particle simulations </a:t>
            </a:r>
            <a:r>
              <a:rPr lang="en-US" sz="2400" dirty="0" smtClean="0"/>
              <a:t>with a </a:t>
            </a:r>
            <a:r>
              <a:rPr lang="en-US" sz="2400" b="1" dirty="0" smtClean="0"/>
              <a:t>strange cutoff force.</a:t>
            </a:r>
          </a:p>
          <a:p>
            <a:pPr lvl="1"/>
            <a:r>
              <a:rPr lang="en-US" sz="2400" dirty="0" smtClean="0"/>
              <a:t>Both </a:t>
            </a:r>
            <a:r>
              <a:rPr lang="en-US" sz="2400" b="1" dirty="0" smtClean="0"/>
              <a:t>Map-Communication</a:t>
            </a:r>
          </a:p>
          <a:p>
            <a:r>
              <a:rPr lang="en-US" sz="2400" dirty="0" smtClean="0"/>
              <a:t>Note many big data problems are “</a:t>
            </a:r>
            <a:r>
              <a:rPr lang="en-US" sz="2400" b="1" dirty="0" smtClean="0"/>
              <a:t>long range force</a:t>
            </a:r>
            <a:r>
              <a:rPr lang="en-US" sz="2400" dirty="0" smtClean="0"/>
              <a:t>” as all points are linked.</a:t>
            </a:r>
          </a:p>
          <a:p>
            <a:pPr lvl="1"/>
            <a:r>
              <a:rPr lang="en-US" sz="2400" dirty="0" smtClean="0"/>
              <a:t>Easiest to parallelize. Often full matrix algorithms</a:t>
            </a:r>
          </a:p>
          <a:p>
            <a:pPr lvl="1"/>
            <a:r>
              <a:rPr lang="en-US" sz="2400" dirty="0" smtClean="0"/>
              <a:t>e.g. in </a:t>
            </a:r>
            <a:r>
              <a:rPr lang="en-US" sz="2400" dirty="0"/>
              <a:t>DNA sequence studies, </a:t>
            </a:r>
            <a:r>
              <a:rPr lang="en-US" sz="2400" dirty="0" smtClean="0"/>
              <a:t>distance </a:t>
            </a:r>
            <a:r>
              <a:rPr lang="en-US" sz="2400" dirty="0">
                <a:sym typeface="Symbol"/>
              </a:rPr>
              <a:t></a:t>
            </a:r>
            <a:r>
              <a:rPr lang="en-US" sz="2400" dirty="0"/>
              <a:t>(</a:t>
            </a:r>
            <a:r>
              <a:rPr lang="en-US" sz="2400" i="1" dirty="0" err="1"/>
              <a:t>i</a:t>
            </a:r>
            <a:r>
              <a:rPr lang="en-US" sz="2400" dirty="0"/>
              <a:t>, </a:t>
            </a:r>
            <a:r>
              <a:rPr lang="en-US" sz="2400" i="1" dirty="0">
                <a:sym typeface="Symbol"/>
              </a:rPr>
              <a:t>j</a:t>
            </a:r>
            <a:r>
              <a:rPr lang="en-US" sz="2400" dirty="0"/>
              <a:t>) </a:t>
            </a:r>
            <a:r>
              <a:rPr lang="en-US" sz="2400" dirty="0" smtClean="0"/>
              <a:t>defined by BLAST, Smith-Waterman, etc., between all sequences </a:t>
            </a:r>
            <a:r>
              <a:rPr lang="en-US" sz="2400" i="1" dirty="0" err="1"/>
              <a:t>i</a:t>
            </a:r>
            <a:r>
              <a:rPr lang="en-US" sz="2400" dirty="0"/>
              <a:t>, </a:t>
            </a:r>
            <a:r>
              <a:rPr lang="en-US" sz="2400" i="1" dirty="0" smtClean="0">
                <a:sym typeface="Symbol"/>
              </a:rPr>
              <a:t>j.</a:t>
            </a:r>
          </a:p>
          <a:p>
            <a:pPr lvl="1"/>
            <a:r>
              <a:rPr lang="en-US" sz="2400" dirty="0">
                <a:sym typeface="Symbol"/>
              </a:rPr>
              <a:t>Opportunity for “fast </a:t>
            </a:r>
            <a:r>
              <a:rPr lang="en-US" sz="2400" dirty="0" err="1">
                <a:sym typeface="Symbol"/>
              </a:rPr>
              <a:t>multipole</a:t>
            </a:r>
            <a:r>
              <a:rPr lang="en-US" sz="2400" dirty="0">
                <a:sym typeface="Symbol"/>
              </a:rPr>
              <a:t>” ideas in big data</a:t>
            </a:r>
            <a:r>
              <a:rPr lang="en-US" sz="2400" dirty="0" smtClean="0">
                <a:sym typeface="Symbol"/>
              </a:rPr>
              <a:t>.</a:t>
            </a:r>
            <a:endParaRPr lang="en-US" sz="2400" i="1" dirty="0" smtClean="0">
              <a:sym typeface="Symbol"/>
            </a:endParaRPr>
          </a:p>
          <a:p>
            <a:r>
              <a:rPr lang="en-US" sz="2400" dirty="0" smtClean="0">
                <a:sym typeface="Symbol"/>
              </a:rPr>
              <a:t>In image-based </a:t>
            </a:r>
            <a:r>
              <a:rPr lang="en-US" sz="2400" b="1" dirty="0" smtClean="0">
                <a:sym typeface="Symbol"/>
              </a:rPr>
              <a:t>deep learning</a:t>
            </a:r>
            <a:r>
              <a:rPr lang="en-US" sz="2400" dirty="0" smtClean="0">
                <a:sym typeface="Symbol"/>
              </a:rPr>
              <a:t>, neural network weights are block sparse (corresponding to links to pixel blocks) but can be formulated as full matrix operations on GPUs and MPI in blocks.</a:t>
            </a:r>
          </a:p>
          <a:p>
            <a:r>
              <a:rPr lang="en-US" sz="2400" dirty="0" smtClean="0"/>
              <a:t>In HPC benchmarking, </a:t>
            </a:r>
            <a:r>
              <a:rPr lang="en-US" sz="2400" dirty="0" err="1" smtClean="0"/>
              <a:t>Linpack</a:t>
            </a:r>
            <a:r>
              <a:rPr lang="en-US" sz="2400" dirty="0" smtClean="0"/>
              <a:t> being challenged by a new sparse conjugate gradient benchmark HPCG, while I am diligently using </a:t>
            </a:r>
            <a:r>
              <a:rPr lang="en-US" sz="2400" b="1" dirty="0" smtClean="0"/>
              <a:t>non- sparse conjugate gradient solvers </a:t>
            </a:r>
            <a:r>
              <a:rPr lang="en-US" sz="2400" dirty="0" smtClean="0"/>
              <a:t>in clustering and Multi-dimensional scaling.</a:t>
            </a:r>
          </a:p>
        </p:txBody>
      </p:sp>
    </p:spTree>
    <p:extLst>
      <p:ext uri="{BB962C8B-B14F-4D97-AF65-F5344CB8AC3E}">
        <p14:creationId xmlns:p14="http://schemas.microsoft.com/office/powerpoint/2010/main" val="38353993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pic>
          <p:nvPicPr>
            <p:cNvPr id="1026" name="Picture 2" descr="http://bioengineering.skku.ac.kr/kosmos/tutorial_img/connection_rule.png"/>
            <p:cNvPicPr>
              <a:picLocks noChangeAspect="1" noChangeArrowheads="1"/>
            </p:cNvPicPr>
            <p:nvPr/>
          </p:nvPicPr>
          <p:blipFill rotWithShape="1">
            <a:blip r:embed="rId2">
              <a:extLst>
                <a:ext uri="{28A0092B-C50C-407E-A947-70E740481C1C}">
                  <a14:useLocalDpi xmlns:a14="http://schemas.microsoft.com/office/drawing/2010/main" val="0"/>
                </a:ext>
              </a:extLst>
            </a:blip>
            <a:srcRect l="51223"/>
            <a:stretch/>
          </p:blipFill>
          <p:spPr bwMode="auto">
            <a:xfrm>
              <a:off x="0" y="0"/>
              <a:ext cx="47787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les.ianrenton.com/sites/blog/2012/12/Screenshot-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1203242"/>
              <a:ext cx="4389120" cy="56499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7471508" y="1039446"/>
              <a:ext cx="0" cy="6252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305908" y="966940"/>
              <a:ext cx="746369" cy="47706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4052277" y="0"/>
            <a:ext cx="5100113" cy="1191487"/>
          </a:xfrm>
          <a:solidFill>
            <a:schemeClr val="bg1">
              <a:lumMod val="65000"/>
            </a:schemeClr>
          </a:solidFill>
        </p:spPr>
        <p:txBody>
          <a:bodyPr>
            <a:normAutofit fontScale="92500"/>
          </a:bodyPr>
          <a:lstStyle/>
          <a:p>
            <a:pPr marL="0" indent="0">
              <a:buNone/>
            </a:pPr>
            <a:r>
              <a:rPr lang="en-US" dirty="0" smtClean="0"/>
              <a:t>“Force Diagrams” for macromolecules and Facebook</a:t>
            </a:r>
            <a:endParaRPr lang="en-US" dirty="0"/>
          </a:p>
        </p:txBody>
      </p:sp>
    </p:spTree>
    <p:extLst>
      <p:ext uri="{BB962C8B-B14F-4D97-AF65-F5344CB8AC3E}">
        <p14:creationId xmlns:p14="http://schemas.microsoft.com/office/powerpoint/2010/main" val="20389777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6562" y="2176677"/>
            <a:ext cx="8515865" cy="1470025"/>
          </a:xfrm>
        </p:spPr>
        <p:txBody>
          <a:bodyPr>
            <a:normAutofit fontScale="90000"/>
          </a:bodyPr>
          <a:lstStyle/>
          <a:p>
            <a:r>
              <a:rPr lang="en-US" b="1" dirty="0" smtClean="0"/>
              <a:t>Parallel Global Machine Learning Examples</a:t>
            </a:r>
            <a:br>
              <a:rPr lang="en-US" b="1" dirty="0" smtClean="0"/>
            </a:br>
            <a:r>
              <a:rPr lang="en-US" b="1" dirty="0" smtClean="0"/>
              <a:t>Initial SPIDAL entries</a:t>
            </a:r>
            <a:endParaRPr lang="en-US" b="1" dirty="0"/>
          </a:p>
        </p:txBody>
      </p:sp>
    </p:spTree>
    <p:extLst>
      <p:ext uri="{BB962C8B-B14F-4D97-AF65-F5344CB8AC3E}">
        <p14:creationId xmlns:p14="http://schemas.microsoft.com/office/powerpoint/2010/main" val="14060059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265"/>
            <a:ext cx="9144000" cy="557384"/>
          </a:xfrm>
        </p:spPr>
        <p:txBody>
          <a:bodyPr>
            <a:noAutofit/>
          </a:bodyPr>
          <a:lstStyle/>
          <a:p>
            <a:r>
              <a:rPr lang="en-US" sz="3600" b="1" dirty="0" smtClean="0"/>
              <a:t>Clustering and MDS Large Scale O(N</a:t>
            </a:r>
            <a:r>
              <a:rPr lang="en-US" sz="3600" b="1" baseline="30000" dirty="0" smtClean="0"/>
              <a:t>2</a:t>
            </a:r>
            <a:r>
              <a:rPr lang="en-US" sz="3600" b="1" dirty="0" smtClean="0"/>
              <a:t>) GML</a:t>
            </a:r>
            <a:endParaRPr lang="en-US" sz="36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4869"/>
            <a:ext cx="9144000" cy="60831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4868"/>
            <a:ext cx="9144000" cy="6083131"/>
          </a:xfrm>
          <a:prstGeom prst="rect">
            <a:avLst/>
          </a:prstGeom>
        </p:spPr>
      </p:pic>
    </p:spTree>
    <p:extLst>
      <p:ext uri="{BB962C8B-B14F-4D97-AF65-F5344CB8AC3E}">
        <p14:creationId xmlns:p14="http://schemas.microsoft.com/office/powerpoint/2010/main" val="32568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533400"/>
          <a:ext cx="9186864" cy="466248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152400" y="0"/>
            <a:ext cx="8610600" cy="1143000"/>
          </a:xfrm>
        </p:spPr>
        <p:txBody>
          <a:bodyPr>
            <a:normAutofit fontScale="90000"/>
          </a:bodyPr>
          <a:lstStyle/>
          <a:p>
            <a:r>
              <a:rPr lang="en-US" sz="4000" b="1" dirty="0">
                <a:solidFill>
                  <a:sysClr val="windowText" lastClr="000000"/>
                </a:solidFill>
              </a:rPr>
              <a:t>Cluster Count v. Temperature for </a:t>
            </a:r>
            <a:r>
              <a:rPr lang="en-US" sz="4000" b="1" dirty="0" smtClean="0">
                <a:solidFill>
                  <a:sysClr val="windowText" lastClr="000000"/>
                </a:solidFill>
              </a:rPr>
              <a:t>LC-MS Data Analysis</a:t>
            </a:r>
            <a:endParaRPr lang="en-US" sz="4000" b="1" dirty="0"/>
          </a:p>
        </p:txBody>
      </p:sp>
      <p:sp>
        <p:nvSpPr>
          <p:cNvPr id="4" name="Content Placeholder 3"/>
          <p:cNvSpPr>
            <a:spLocks noGrp="1"/>
          </p:cNvSpPr>
          <p:nvPr>
            <p:ph idx="1"/>
          </p:nvPr>
        </p:nvSpPr>
        <p:spPr>
          <a:xfrm>
            <a:off x="0" y="5410200"/>
            <a:ext cx="9118600" cy="1371600"/>
          </a:xfrm>
          <a:solidFill>
            <a:schemeClr val="bg1"/>
          </a:solidFill>
        </p:spPr>
        <p:txBody>
          <a:bodyPr/>
          <a:lstStyle/>
          <a:p>
            <a:r>
              <a:rPr lang="en-US" sz="2400" dirty="0" smtClean="0"/>
              <a:t>All start with one cluster at far left</a:t>
            </a:r>
          </a:p>
          <a:p>
            <a:r>
              <a:rPr lang="en-US" sz="2400" dirty="0" smtClean="0"/>
              <a:t>T=1 special as measurement errors divided out</a:t>
            </a:r>
          </a:p>
          <a:p>
            <a:r>
              <a:rPr lang="en-US" sz="2400" dirty="0" smtClean="0"/>
              <a:t>DA2D counts clusters with 1 member as clusters. DAVS(2) does not</a:t>
            </a:r>
            <a:endParaRPr lang="en-US" sz="2400" dirty="0"/>
          </a:p>
        </p:txBody>
      </p:sp>
    </p:spTree>
    <p:extLst>
      <p:ext uri="{BB962C8B-B14F-4D97-AF65-F5344CB8AC3E}">
        <p14:creationId xmlns:p14="http://schemas.microsoft.com/office/powerpoint/2010/main" val="2124498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70" y="0"/>
            <a:ext cx="8229600" cy="1143000"/>
          </a:xfrm>
        </p:spPr>
        <p:txBody>
          <a:bodyPr>
            <a:normAutofit/>
          </a:bodyPr>
          <a:lstStyle/>
          <a:p>
            <a:r>
              <a:rPr lang="en-US" sz="3600" b="1" dirty="0" smtClean="0"/>
              <a:t>Big Data Definition</a:t>
            </a:r>
            <a:endParaRPr lang="en-US" sz="3600" b="1" dirty="0"/>
          </a:p>
        </p:txBody>
      </p:sp>
      <p:sp>
        <p:nvSpPr>
          <p:cNvPr id="3" name="Content Placeholder 2"/>
          <p:cNvSpPr>
            <a:spLocks noGrp="1"/>
          </p:cNvSpPr>
          <p:nvPr>
            <p:ph idx="1"/>
          </p:nvPr>
        </p:nvSpPr>
        <p:spPr>
          <a:xfrm>
            <a:off x="94341" y="1012377"/>
            <a:ext cx="8875487" cy="4114800"/>
          </a:xfrm>
        </p:spPr>
        <p:txBody>
          <a:bodyPr>
            <a:noAutofit/>
          </a:bodyPr>
          <a:lstStyle/>
          <a:p>
            <a:r>
              <a:rPr lang="en-US" sz="2400" dirty="0" smtClean="0"/>
              <a:t>More consensus on </a:t>
            </a:r>
            <a:r>
              <a:rPr lang="en-US" sz="2400" b="1" dirty="0" smtClean="0"/>
              <a:t>Data Science </a:t>
            </a:r>
            <a:r>
              <a:rPr lang="en-US" sz="2400" dirty="0" smtClean="0"/>
              <a:t>definition than that of </a:t>
            </a:r>
            <a:r>
              <a:rPr lang="en-US" sz="2400" b="1" dirty="0" smtClean="0"/>
              <a:t>Big Data</a:t>
            </a:r>
          </a:p>
          <a:p>
            <a:r>
              <a:rPr lang="en-US" sz="2400" b="1" dirty="0" smtClean="0">
                <a:solidFill>
                  <a:srgbClr val="FF0000"/>
                </a:solidFill>
              </a:rPr>
              <a:t>Big </a:t>
            </a:r>
            <a:r>
              <a:rPr lang="en-US" sz="2400" b="1" dirty="0">
                <a:solidFill>
                  <a:srgbClr val="FF0000"/>
                </a:solidFill>
              </a:rPr>
              <a:t>Data </a:t>
            </a:r>
            <a:r>
              <a:rPr lang="en-US" sz="2400" dirty="0"/>
              <a:t>refers to digital data </a:t>
            </a:r>
            <a:r>
              <a:rPr lang="en-US" sz="2400" dirty="0">
                <a:solidFill>
                  <a:srgbClr val="FF0000"/>
                </a:solidFill>
              </a:rPr>
              <a:t>volume</a:t>
            </a:r>
            <a:r>
              <a:rPr lang="en-US" sz="2400" dirty="0"/>
              <a:t>, </a:t>
            </a:r>
            <a:r>
              <a:rPr lang="en-US" sz="2400" dirty="0" smtClean="0">
                <a:solidFill>
                  <a:srgbClr val="FF0000"/>
                </a:solidFill>
              </a:rPr>
              <a:t>velocity</a:t>
            </a:r>
            <a:r>
              <a:rPr lang="en-US" sz="2400" dirty="0" smtClean="0"/>
              <a:t> and/or </a:t>
            </a:r>
            <a:r>
              <a:rPr lang="en-US" sz="2400" dirty="0" smtClean="0">
                <a:solidFill>
                  <a:srgbClr val="FF0000"/>
                </a:solidFill>
              </a:rPr>
              <a:t>variety</a:t>
            </a:r>
            <a:r>
              <a:rPr lang="en-US" sz="2400" dirty="0" smtClean="0"/>
              <a:t> that</a:t>
            </a:r>
            <a:r>
              <a:rPr lang="en-US" sz="2400" dirty="0"/>
              <a:t>:</a:t>
            </a:r>
          </a:p>
          <a:p>
            <a:r>
              <a:rPr lang="en-US" sz="2400" dirty="0" smtClean="0"/>
              <a:t>Enable novel </a:t>
            </a:r>
            <a:r>
              <a:rPr lang="en-US" sz="2400" dirty="0"/>
              <a:t>approaches to frontier questions previously inaccessible or impractical </a:t>
            </a:r>
            <a:r>
              <a:rPr lang="en-US" sz="2400" dirty="0" smtClean="0"/>
              <a:t>using </a:t>
            </a:r>
            <a:r>
              <a:rPr lang="en-US" sz="2400" dirty="0"/>
              <a:t>current or conventional methods; and/or</a:t>
            </a:r>
          </a:p>
          <a:p>
            <a:r>
              <a:rPr lang="en-US" sz="2400" dirty="0" smtClean="0"/>
              <a:t>Exceed the </a:t>
            </a:r>
            <a:r>
              <a:rPr lang="en-US" sz="2400" dirty="0"/>
              <a:t>storage capacity or analysis capability of current or conventional </a:t>
            </a:r>
            <a:r>
              <a:rPr lang="en-US" sz="2400" dirty="0" smtClean="0"/>
              <a:t>methods </a:t>
            </a:r>
            <a:r>
              <a:rPr lang="en-US" sz="2400" dirty="0"/>
              <a:t>and systems; and</a:t>
            </a:r>
          </a:p>
          <a:p>
            <a:r>
              <a:rPr lang="en-US" sz="2400" dirty="0" smtClean="0"/>
              <a:t>Differentiates by </a:t>
            </a:r>
            <a:r>
              <a:rPr lang="en-US" sz="2400" dirty="0"/>
              <a:t>storing and analyzing population data and not sample sizes</a:t>
            </a:r>
            <a:r>
              <a:rPr lang="en-US" sz="2400" dirty="0" smtClean="0"/>
              <a:t>.</a:t>
            </a:r>
          </a:p>
          <a:p>
            <a:r>
              <a:rPr lang="en-US" sz="2400" dirty="0"/>
              <a:t>Needs management requiring scalability across coupled horizontal </a:t>
            </a:r>
            <a:r>
              <a:rPr lang="en-US" sz="2400" dirty="0" smtClean="0"/>
              <a:t>resources</a:t>
            </a:r>
          </a:p>
          <a:p>
            <a:r>
              <a:rPr lang="en-US" sz="2400" dirty="0" smtClean="0"/>
              <a:t>Everybody says their data is big (!) Perhaps how it is used is most important</a:t>
            </a:r>
            <a:endParaRPr lang="en-US" sz="2400" dirty="0"/>
          </a:p>
          <a:p>
            <a:endParaRPr lang="en-US" sz="24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01854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Iterative </a:t>
            </a:r>
            <a:r>
              <a:rPr lang="en-US" b="1" dirty="0"/>
              <a:t>MapReduce</a:t>
            </a:r>
            <a:br>
              <a:rPr lang="en-US" b="1" dirty="0"/>
            </a:br>
            <a:r>
              <a:rPr lang="en-US" b="1" dirty="0"/>
              <a:t>Implementing HPC-ABDS</a:t>
            </a:r>
          </a:p>
        </p:txBody>
      </p:sp>
      <p:sp>
        <p:nvSpPr>
          <p:cNvPr id="2" name="Subtitle 1"/>
          <p:cNvSpPr>
            <a:spLocks noGrp="1"/>
          </p:cNvSpPr>
          <p:nvPr>
            <p:ph type="subTitle" idx="1"/>
          </p:nvPr>
        </p:nvSpPr>
        <p:spPr/>
        <p:txBody>
          <a:bodyPr>
            <a:normAutofit/>
          </a:bodyPr>
          <a:lstStyle/>
          <a:p>
            <a:r>
              <a:rPr lang="en-US" dirty="0" smtClean="0">
                <a:solidFill>
                  <a:schemeClr val="tx1">
                    <a:lumMod val="75000"/>
                    <a:lumOff val="25000"/>
                  </a:schemeClr>
                </a:solidFill>
              </a:rPr>
              <a:t>Judy Qiu, Bingjing Zhang, Dennis Gannon, </a:t>
            </a:r>
            <a:r>
              <a:rPr lang="en-US" dirty="0" err="1" smtClean="0">
                <a:solidFill>
                  <a:schemeClr val="tx1">
                    <a:lumMod val="75000"/>
                    <a:lumOff val="25000"/>
                  </a:schemeClr>
                </a:solidFill>
              </a:rPr>
              <a:t>Thilina</a:t>
            </a:r>
            <a:r>
              <a:rPr lang="en-US" dirty="0" smtClean="0">
                <a:solidFill>
                  <a:schemeClr val="tx1">
                    <a:lumMod val="75000"/>
                    <a:lumOff val="25000"/>
                  </a:schemeClr>
                </a:solidFill>
              </a:rPr>
              <a:t> </a:t>
            </a:r>
            <a:r>
              <a:rPr lang="en-US" dirty="0" err="1" smtClean="0">
                <a:solidFill>
                  <a:schemeClr val="tx1">
                    <a:lumMod val="75000"/>
                    <a:lumOff val="25000"/>
                  </a:schemeClr>
                </a:solidFill>
              </a:rPr>
              <a:t>Gunarathne</a:t>
            </a:r>
            <a:endParaRPr lang="en-US" dirty="0">
              <a:solidFill>
                <a:schemeClr val="tx1">
                  <a:lumMod val="75000"/>
                  <a:lumOff val="25000"/>
                </a:schemeClr>
              </a:solidFill>
            </a:endParaRPr>
          </a:p>
        </p:txBody>
      </p:sp>
    </p:spTree>
    <p:extLst>
      <p:ext uri="{BB962C8B-B14F-4D97-AF65-F5344CB8AC3E}">
        <p14:creationId xmlns:p14="http://schemas.microsoft.com/office/powerpoint/2010/main" val="9722559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02"/>
            <a:ext cx="9144000" cy="894798"/>
          </a:xfrm>
        </p:spPr>
        <p:txBody>
          <a:bodyPr>
            <a:normAutofit/>
          </a:bodyPr>
          <a:lstStyle/>
          <a:p>
            <a:r>
              <a:rPr lang="en-US" b="1" dirty="0" smtClean="0"/>
              <a:t>Using Optimal “Collective” Operations</a:t>
            </a:r>
            <a:endParaRPr lang="en-US" b="1" dirty="0"/>
          </a:p>
        </p:txBody>
      </p:sp>
      <p:sp>
        <p:nvSpPr>
          <p:cNvPr id="5" name="Content Placeholder 4"/>
          <p:cNvSpPr>
            <a:spLocks noGrp="1"/>
          </p:cNvSpPr>
          <p:nvPr>
            <p:ph idx="1"/>
          </p:nvPr>
        </p:nvSpPr>
        <p:spPr>
          <a:xfrm>
            <a:off x="86008" y="914401"/>
            <a:ext cx="9057992" cy="1294646"/>
          </a:xfrm>
        </p:spPr>
        <p:txBody>
          <a:bodyPr>
            <a:normAutofit fontScale="77500" lnSpcReduction="20000"/>
          </a:bodyPr>
          <a:lstStyle/>
          <a:p>
            <a:r>
              <a:rPr lang="en-US" dirty="0" smtClean="0"/>
              <a:t>Twister4Azure Iterative MapReduce with enhanced collectives</a:t>
            </a:r>
          </a:p>
          <a:p>
            <a:pPr lvl="1"/>
            <a:r>
              <a:rPr lang="en-US" dirty="0"/>
              <a:t>Map-</a:t>
            </a:r>
            <a:r>
              <a:rPr lang="en-US" dirty="0" err="1"/>
              <a:t>AllReduce</a:t>
            </a:r>
            <a:r>
              <a:rPr lang="en-US" dirty="0"/>
              <a:t> primitive and </a:t>
            </a:r>
            <a:r>
              <a:rPr lang="en-US" dirty="0" err="1" smtClean="0"/>
              <a:t>MapReduce-MergeBroadcast</a:t>
            </a:r>
            <a:endParaRPr lang="en-US" dirty="0" smtClean="0"/>
          </a:p>
          <a:p>
            <a:r>
              <a:rPr lang="en-US" dirty="0" smtClean="0"/>
              <a:t>Strong Scaling on K-means for up to 256 cores on Azure</a:t>
            </a:r>
            <a:endParaRPr lang="en-US" dirty="0"/>
          </a:p>
        </p:txBody>
      </p:sp>
      <p:pic>
        <p:nvPicPr>
          <p:cNvPr id="4" name="Picture 3"/>
          <p:cNvPicPr>
            <a:picLocks noChangeAspect="1"/>
          </p:cNvPicPr>
          <p:nvPr/>
        </p:nvPicPr>
        <p:blipFill>
          <a:blip r:embed="rId2"/>
          <a:stretch>
            <a:fillRect/>
          </a:stretch>
        </p:blipFill>
        <p:spPr>
          <a:xfrm>
            <a:off x="951743" y="2209047"/>
            <a:ext cx="6650916" cy="4314570"/>
          </a:xfrm>
          <a:prstGeom prst="rect">
            <a:avLst/>
          </a:prstGeom>
        </p:spPr>
      </p:pic>
    </p:spTree>
    <p:extLst>
      <p:ext uri="{BB962C8B-B14F-4D97-AF65-F5344CB8AC3E}">
        <p14:creationId xmlns:p14="http://schemas.microsoft.com/office/powerpoint/2010/main" val="21166055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8965"/>
            <a:ext cx="7086600" cy="627530"/>
          </a:xfrm>
          <a:solidFill>
            <a:schemeClr val="bg1"/>
          </a:solidFill>
        </p:spPr>
        <p:txBody>
          <a:bodyPr>
            <a:normAutofit fontScale="90000"/>
          </a:bodyPr>
          <a:lstStyle/>
          <a:p>
            <a:r>
              <a:rPr lang="en-US" sz="3600" b="1" dirty="0" smtClean="0"/>
              <a:t>Kmeans and (Iterative) MapReduce</a:t>
            </a:r>
            <a:endParaRPr lang="en-US" sz="3600" b="1" dirty="0"/>
          </a:p>
        </p:txBody>
      </p:sp>
      <p:sp>
        <p:nvSpPr>
          <p:cNvPr id="9" name="Content Placeholder 8"/>
          <p:cNvSpPr>
            <a:spLocks noGrp="1"/>
          </p:cNvSpPr>
          <p:nvPr>
            <p:ph idx="1"/>
          </p:nvPr>
        </p:nvSpPr>
        <p:spPr>
          <a:xfrm>
            <a:off x="0" y="4784725"/>
            <a:ext cx="9144000" cy="2073275"/>
          </a:xfrm>
          <a:solidFill>
            <a:schemeClr val="bg1"/>
          </a:solidFill>
        </p:spPr>
        <p:txBody>
          <a:bodyPr/>
          <a:lstStyle/>
          <a:p>
            <a:r>
              <a:rPr lang="en-US" sz="2400" dirty="0" smtClean="0"/>
              <a:t>Shaded areas are computing only where Hadoop on HPC cluster is fastest</a:t>
            </a:r>
          </a:p>
          <a:p>
            <a:r>
              <a:rPr lang="en-US" sz="2400" dirty="0"/>
              <a:t>A</a:t>
            </a:r>
            <a:r>
              <a:rPr lang="en-US" sz="2400" dirty="0" smtClean="0"/>
              <a:t>reas above shading are overheads where T4A smallest and T4A with </a:t>
            </a:r>
            <a:r>
              <a:rPr lang="en-US" sz="2400" dirty="0" err="1" smtClean="0"/>
              <a:t>AllReduce</a:t>
            </a:r>
            <a:r>
              <a:rPr lang="en-US" sz="2400" dirty="0" smtClean="0"/>
              <a:t> collective have lowest overhead</a:t>
            </a:r>
          </a:p>
          <a:p>
            <a:r>
              <a:rPr lang="en-US" sz="2400" dirty="0" smtClean="0"/>
              <a:t>Note even on Azure Java (Orange) faster than T4A C# for compute</a:t>
            </a:r>
            <a:endParaRPr lang="en-US" sz="2400" dirty="0"/>
          </a:p>
        </p:txBody>
      </p:sp>
      <p:sp>
        <p:nvSpPr>
          <p:cNvPr id="4" name="Slide Number Placeholder 3"/>
          <p:cNvSpPr>
            <a:spLocks noGrp="1"/>
          </p:cNvSpPr>
          <p:nvPr>
            <p:ph type="sldNum" sz="quarter" idx="12"/>
          </p:nvPr>
        </p:nvSpPr>
        <p:spPr>
          <a:xfrm>
            <a:off x="8426513" y="6356350"/>
            <a:ext cx="520574" cy="365125"/>
          </a:xfrm>
        </p:spPr>
        <p:txBody>
          <a:bodyPr/>
          <a:lstStyle/>
          <a:p>
            <a:fld id="{94CC141A-9CC6-41A7-A7D0-011D836CC6E2}" type="slidenum">
              <a:rPr lang="en-US" smtClean="0"/>
              <a:pPr/>
              <a:t>72</a:t>
            </a:fld>
            <a:endParaRPr lang="en-US" dirty="0"/>
          </a:p>
        </p:txBody>
      </p:sp>
      <p:grpSp>
        <p:nvGrpSpPr>
          <p:cNvPr id="5" name="Group 4"/>
          <p:cNvGrpSpPr/>
          <p:nvPr/>
        </p:nvGrpSpPr>
        <p:grpSpPr>
          <a:xfrm>
            <a:off x="0" y="457200"/>
            <a:ext cx="8991602" cy="4495800"/>
            <a:chOff x="0" y="0"/>
            <a:chExt cx="5876925" cy="2998787"/>
          </a:xfrm>
        </p:grpSpPr>
        <p:graphicFrame>
          <p:nvGraphicFramePr>
            <p:cNvPr id="6" name="Chart 5"/>
            <p:cNvGraphicFramePr/>
            <p:nvPr>
              <p:extLst/>
            </p:nvPr>
          </p:nvGraphicFramePr>
          <p:xfrm>
            <a:off x="0" y="0"/>
            <a:ext cx="5876925" cy="29987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0" y="4761"/>
            <a:ext cx="4876800" cy="2979738"/>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10058229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smtClean="0"/>
              <a:t>Collectives improve traditional MapReduce</a:t>
            </a:r>
            <a:endParaRPr lang="en-US" b="1" dirty="0"/>
          </a:p>
        </p:txBody>
      </p:sp>
      <p:sp>
        <p:nvSpPr>
          <p:cNvPr id="3" name="Content Placeholder 2"/>
          <p:cNvSpPr>
            <a:spLocks noGrp="1"/>
          </p:cNvSpPr>
          <p:nvPr>
            <p:ph idx="1"/>
          </p:nvPr>
        </p:nvSpPr>
        <p:spPr>
          <a:xfrm>
            <a:off x="104114" y="1256169"/>
            <a:ext cx="9039885" cy="1749582"/>
          </a:xfrm>
        </p:spPr>
        <p:txBody>
          <a:bodyPr>
            <a:normAutofit fontScale="70000" lnSpcReduction="20000"/>
          </a:bodyPr>
          <a:lstStyle/>
          <a:p>
            <a:r>
              <a:rPr lang="en-US" dirty="0" smtClean="0"/>
              <a:t>Poly-algorithms choose the best collective implementation for machine and collective at hand</a:t>
            </a:r>
          </a:p>
          <a:p>
            <a:r>
              <a:rPr lang="en-US" dirty="0" smtClean="0"/>
              <a:t>This is K-means running within basic Hadoop but with optimal </a:t>
            </a:r>
            <a:r>
              <a:rPr lang="en-US" dirty="0" err="1" smtClean="0"/>
              <a:t>AllReduce</a:t>
            </a:r>
            <a:r>
              <a:rPr lang="en-US" dirty="0" smtClean="0"/>
              <a:t> collective operations</a:t>
            </a:r>
          </a:p>
          <a:p>
            <a:r>
              <a:rPr lang="en-US" dirty="0" smtClean="0"/>
              <a:t>Running on </a:t>
            </a:r>
            <a:r>
              <a:rPr lang="en-US" dirty="0" err="1" smtClean="0"/>
              <a:t>Infiniband</a:t>
            </a:r>
            <a:r>
              <a:rPr lang="en-US" dirty="0" smtClean="0"/>
              <a:t> Linux Cluster</a:t>
            </a:r>
            <a:endParaRPr lang="en-US" dirty="0"/>
          </a:p>
        </p:txBody>
      </p:sp>
      <p:pic>
        <p:nvPicPr>
          <p:cNvPr id="5" name="Picture 4"/>
          <p:cNvPicPr>
            <a:picLocks noChangeAspect="1"/>
          </p:cNvPicPr>
          <p:nvPr/>
        </p:nvPicPr>
        <p:blipFill>
          <a:blip r:embed="rId2"/>
          <a:stretch>
            <a:fillRect/>
          </a:stretch>
        </p:blipFill>
        <p:spPr>
          <a:xfrm>
            <a:off x="1174808" y="3118920"/>
            <a:ext cx="5727913" cy="3548958"/>
          </a:xfrm>
          <a:prstGeom prst="rect">
            <a:avLst/>
          </a:prstGeom>
        </p:spPr>
      </p:pic>
    </p:spTree>
    <p:extLst>
      <p:ext uri="{BB962C8B-B14F-4D97-AF65-F5344CB8AC3E}">
        <p14:creationId xmlns:p14="http://schemas.microsoft.com/office/powerpoint/2010/main" val="38828216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48921" y="62185"/>
            <a:ext cx="8229600" cy="1143000"/>
          </a:xfrm>
        </p:spPr>
        <p:txBody>
          <a:bodyPr/>
          <a:lstStyle/>
          <a:p>
            <a:r>
              <a:rPr lang="en-US" b="1" dirty="0" smtClean="0"/>
              <a:t>Harp Design</a:t>
            </a:r>
            <a:endParaRPr lang="en-US" b="1" dirty="0"/>
          </a:p>
        </p:txBody>
      </p:sp>
      <p:sp>
        <p:nvSpPr>
          <p:cNvPr id="18" name="Text Placeholder 17"/>
          <p:cNvSpPr>
            <a:spLocks noGrp="1"/>
          </p:cNvSpPr>
          <p:nvPr>
            <p:ph type="body" idx="1"/>
          </p:nvPr>
        </p:nvSpPr>
        <p:spPr/>
        <p:txBody>
          <a:bodyPr/>
          <a:lstStyle/>
          <a:p>
            <a:r>
              <a:rPr lang="en-US" dirty="0"/>
              <a:t>Parallelism Model</a:t>
            </a:r>
          </a:p>
        </p:txBody>
      </p:sp>
      <p:sp>
        <p:nvSpPr>
          <p:cNvPr id="20" name="Text Placeholder 19"/>
          <p:cNvSpPr>
            <a:spLocks noGrp="1"/>
          </p:cNvSpPr>
          <p:nvPr>
            <p:ph type="body" sz="quarter" idx="3"/>
          </p:nvPr>
        </p:nvSpPr>
        <p:spPr>
          <a:xfrm>
            <a:off x="5503653" y="1535113"/>
            <a:ext cx="3183147" cy="639762"/>
          </a:xfrm>
        </p:spPr>
        <p:txBody>
          <a:bodyPr/>
          <a:lstStyle/>
          <a:p>
            <a:r>
              <a:rPr lang="en-US" dirty="0" smtClean="0"/>
              <a:t>Architecture</a:t>
            </a:r>
            <a:endParaRPr lang="en-US" dirty="0"/>
          </a:p>
        </p:txBody>
      </p:sp>
      <p:grpSp>
        <p:nvGrpSpPr>
          <p:cNvPr id="22" name="Group 21"/>
          <p:cNvGrpSpPr/>
          <p:nvPr/>
        </p:nvGrpSpPr>
        <p:grpSpPr>
          <a:xfrm>
            <a:off x="50720" y="2338533"/>
            <a:ext cx="4223351" cy="2197516"/>
            <a:chOff x="619450" y="2618515"/>
            <a:chExt cx="5207216" cy="2548397"/>
          </a:xfrm>
        </p:grpSpPr>
        <p:sp>
          <p:nvSpPr>
            <p:cNvPr id="56" name="Rounded Rectangle 55"/>
            <p:cNvSpPr/>
            <p:nvPr/>
          </p:nvSpPr>
          <p:spPr>
            <a:xfrm>
              <a:off x="619450" y="3878661"/>
              <a:ext cx="2296904" cy="48280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a:solidFill>
                    <a:schemeClr val="bg1"/>
                  </a:solidFill>
                </a:rPr>
                <a:t>Shuffle</a:t>
              </a:r>
            </a:p>
          </p:txBody>
        </p:sp>
        <p:grpSp>
          <p:nvGrpSpPr>
            <p:cNvPr id="57" name="Group 56"/>
            <p:cNvGrpSpPr/>
            <p:nvPr/>
          </p:nvGrpSpPr>
          <p:grpSpPr>
            <a:xfrm>
              <a:off x="3325523" y="3184456"/>
              <a:ext cx="2501143" cy="1558993"/>
              <a:chOff x="7121236" y="2211758"/>
              <a:chExt cx="4525819" cy="2166276"/>
            </a:xfrm>
          </p:grpSpPr>
          <p:sp>
            <p:nvSpPr>
              <p:cNvPr id="68" name="Rounded Rectangle 67"/>
              <p:cNvSpPr/>
              <p:nvPr/>
            </p:nvSpPr>
            <p:spPr>
              <a:xfrm>
                <a:off x="7214931" y="2211758"/>
                <a:ext cx="493643" cy="2166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69" name="Rounded Rectangle 68"/>
              <p:cNvSpPr/>
              <p:nvPr/>
            </p:nvSpPr>
            <p:spPr>
              <a:xfrm>
                <a:off x="8224318" y="2211759"/>
                <a:ext cx="493643" cy="21623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70" name="Rounded Rectangle 69"/>
              <p:cNvSpPr/>
              <p:nvPr/>
            </p:nvSpPr>
            <p:spPr>
              <a:xfrm>
                <a:off x="9233706" y="2211758"/>
                <a:ext cx="493643" cy="2166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71" name="Rounded Rectangle 70"/>
              <p:cNvSpPr/>
              <p:nvPr/>
            </p:nvSpPr>
            <p:spPr>
              <a:xfrm>
                <a:off x="11079339" y="2211758"/>
                <a:ext cx="493643" cy="2166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cxnSp>
            <p:nvCxnSpPr>
              <p:cNvPr id="72" name="Straight Connector 71"/>
              <p:cNvCxnSpPr/>
              <p:nvPr/>
            </p:nvCxnSpPr>
            <p:spPr>
              <a:xfrm>
                <a:off x="9992253" y="3313373"/>
                <a:ext cx="918295" cy="0"/>
              </a:xfrm>
              <a:prstGeom prst="line">
                <a:avLst/>
              </a:prstGeom>
              <a:ln w="50800" cap="rnd">
                <a:prstDash val="sysDot"/>
                <a:round/>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7121236" y="3477892"/>
                <a:ext cx="4525819" cy="457578"/>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dirty="0" smtClean="0">
                    <a:solidFill>
                      <a:schemeClr val="bg1"/>
                    </a:solidFill>
                  </a:rPr>
                  <a:t>Optimal </a:t>
                </a:r>
                <a:r>
                  <a:rPr lang="en-US" sz="1200" dirty="0">
                    <a:solidFill>
                      <a:schemeClr val="bg1"/>
                    </a:solidFill>
                  </a:rPr>
                  <a:t>Communication</a:t>
                </a:r>
              </a:p>
            </p:txBody>
          </p:sp>
        </p:grpSp>
        <p:sp>
          <p:nvSpPr>
            <p:cNvPr id="58" name="Rounded Rectangle 57"/>
            <p:cNvSpPr/>
            <p:nvPr/>
          </p:nvSpPr>
          <p:spPr>
            <a:xfrm>
              <a:off x="845356" y="3005999"/>
              <a:ext cx="209689" cy="945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59" name="Rounded Rectangle 58"/>
            <p:cNvSpPr/>
            <p:nvPr/>
          </p:nvSpPr>
          <p:spPr>
            <a:xfrm>
              <a:off x="1274123" y="3006000"/>
              <a:ext cx="209689" cy="943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60" name="Rounded Rectangle 59"/>
            <p:cNvSpPr/>
            <p:nvPr/>
          </p:nvSpPr>
          <p:spPr>
            <a:xfrm>
              <a:off x="1702889" y="3005999"/>
              <a:ext cx="209689" cy="945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sp>
          <p:nvSpPr>
            <p:cNvPr id="61" name="Rounded Rectangle 60"/>
            <p:cNvSpPr/>
            <p:nvPr/>
          </p:nvSpPr>
          <p:spPr>
            <a:xfrm>
              <a:off x="2486875" y="3005999"/>
              <a:ext cx="209689" cy="945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a:t>
              </a:r>
            </a:p>
          </p:txBody>
        </p:sp>
        <p:cxnSp>
          <p:nvCxnSpPr>
            <p:cNvPr id="62" name="Straight Connector 61"/>
            <p:cNvCxnSpPr/>
            <p:nvPr/>
          </p:nvCxnSpPr>
          <p:spPr>
            <a:xfrm>
              <a:off x="2025104" y="3486841"/>
              <a:ext cx="390072" cy="0"/>
            </a:xfrm>
            <a:prstGeom prst="line">
              <a:avLst/>
            </a:prstGeom>
            <a:ln w="50800" cap="rnd">
              <a:prstDash val="sysDot"/>
              <a:round/>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1361468" y="4221359"/>
              <a:ext cx="209689" cy="945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a:t>
              </a:r>
            </a:p>
          </p:txBody>
        </p:sp>
        <p:sp>
          <p:nvSpPr>
            <p:cNvPr id="64" name="Rounded Rectangle 63"/>
            <p:cNvSpPr/>
            <p:nvPr/>
          </p:nvSpPr>
          <p:spPr>
            <a:xfrm>
              <a:off x="2063514" y="4221359"/>
              <a:ext cx="209689" cy="945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a:t>
              </a:r>
            </a:p>
          </p:txBody>
        </p:sp>
        <p:sp>
          <p:nvSpPr>
            <p:cNvPr id="65" name="Right Arrow 64"/>
            <p:cNvSpPr/>
            <p:nvPr/>
          </p:nvSpPr>
          <p:spPr>
            <a:xfrm>
              <a:off x="2947163" y="3953854"/>
              <a:ext cx="368801" cy="27153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00"/>
            </a:p>
          </p:txBody>
        </p:sp>
        <p:sp>
          <p:nvSpPr>
            <p:cNvPr id="66" name="TextBox 65"/>
            <p:cNvSpPr txBox="1"/>
            <p:nvPr/>
          </p:nvSpPr>
          <p:spPr>
            <a:xfrm>
              <a:off x="3279801" y="2618515"/>
              <a:ext cx="2428589" cy="606763"/>
            </a:xfrm>
            <a:prstGeom prst="rect">
              <a:avLst/>
            </a:prstGeom>
            <a:noFill/>
          </p:spPr>
          <p:txBody>
            <a:bodyPr wrap="square" rtlCol="0">
              <a:spAutoFit/>
            </a:bodyPr>
            <a:lstStyle/>
            <a:p>
              <a:pPr algn="ctr"/>
              <a:r>
                <a:rPr lang="en-US" sz="1400" b="1" dirty="0" smtClean="0"/>
                <a:t>Map-Collective or Map-Communication  </a:t>
              </a:r>
              <a:r>
                <a:rPr lang="en-US" sz="1400" b="1" dirty="0"/>
                <a:t>Model</a:t>
              </a:r>
            </a:p>
          </p:txBody>
        </p:sp>
        <p:sp>
          <p:nvSpPr>
            <p:cNvPr id="67" name="TextBox 66"/>
            <p:cNvSpPr txBox="1"/>
            <p:nvPr/>
          </p:nvSpPr>
          <p:spPr>
            <a:xfrm>
              <a:off x="706682" y="2621650"/>
              <a:ext cx="2269674" cy="356920"/>
            </a:xfrm>
            <a:prstGeom prst="rect">
              <a:avLst/>
            </a:prstGeom>
            <a:noFill/>
          </p:spPr>
          <p:txBody>
            <a:bodyPr wrap="square" rtlCol="0">
              <a:spAutoFit/>
            </a:bodyPr>
            <a:lstStyle/>
            <a:p>
              <a:pPr algn="ctr"/>
              <a:r>
                <a:rPr lang="en-US" sz="1400" b="1" dirty="0" err="1"/>
                <a:t>MapReduce</a:t>
              </a:r>
              <a:r>
                <a:rPr lang="en-US" sz="1400" b="1" dirty="0"/>
                <a:t>  Model</a:t>
              </a:r>
            </a:p>
          </p:txBody>
        </p:sp>
      </p:grpSp>
      <p:grpSp>
        <p:nvGrpSpPr>
          <p:cNvPr id="74" name="Group 73"/>
          <p:cNvGrpSpPr/>
          <p:nvPr/>
        </p:nvGrpSpPr>
        <p:grpSpPr>
          <a:xfrm>
            <a:off x="4690508" y="2558067"/>
            <a:ext cx="3889639" cy="2392395"/>
            <a:chOff x="516900" y="1473352"/>
            <a:chExt cx="9838484" cy="5086250"/>
          </a:xfrm>
        </p:grpSpPr>
        <p:sp>
          <p:nvSpPr>
            <p:cNvPr id="75" name="Rectangle 74"/>
            <p:cNvSpPr/>
            <p:nvPr/>
          </p:nvSpPr>
          <p:spPr>
            <a:xfrm>
              <a:off x="3595076" y="5178057"/>
              <a:ext cx="6760308" cy="1240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YARN</a:t>
              </a:r>
            </a:p>
          </p:txBody>
        </p:sp>
        <p:sp>
          <p:nvSpPr>
            <p:cNvPr id="76" name="L-Shape 75"/>
            <p:cNvSpPr/>
            <p:nvPr/>
          </p:nvSpPr>
          <p:spPr>
            <a:xfrm>
              <a:off x="3595076" y="3515421"/>
              <a:ext cx="6760303" cy="1632281"/>
            </a:xfrm>
            <a:custGeom>
              <a:avLst/>
              <a:gdLst>
                <a:gd name="connsiteX0" fmla="*/ 0 w 2672682"/>
                <a:gd name="connsiteY0" fmla="*/ 0 h 767768"/>
                <a:gd name="connsiteX1" fmla="*/ 1444149 w 2672682"/>
                <a:gd name="connsiteY1" fmla="*/ 0 h 767768"/>
                <a:gd name="connsiteX2" fmla="*/ 1444149 w 2672682"/>
                <a:gd name="connsiteY2" fmla="*/ 472116 h 767768"/>
                <a:gd name="connsiteX3" fmla="*/ 2672682 w 2672682"/>
                <a:gd name="connsiteY3" fmla="*/ 472116 h 767768"/>
                <a:gd name="connsiteX4" fmla="*/ 2672682 w 2672682"/>
                <a:gd name="connsiteY4" fmla="*/ 767768 h 767768"/>
                <a:gd name="connsiteX5" fmla="*/ 0 w 2672682"/>
                <a:gd name="connsiteY5" fmla="*/ 767768 h 767768"/>
                <a:gd name="connsiteX6" fmla="*/ 0 w 2672682"/>
                <a:gd name="connsiteY6" fmla="*/ 0 h 767768"/>
                <a:gd name="connsiteX0" fmla="*/ 0 w 2672682"/>
                <a:gd name="connsiteY0" fmla="*/ 0 h 767768"/>
                <a:gd name="connsiteX1" fmla="*/ 1444149 w 2672682"/>
                <a:gd name="connsiteY1" fmla="*/ 0 h 767768"/>
                <a:gd name="connsiteX2" fmla="*/ 1504534 w 2672682"/>
                <a:gd name="connsiteY2" fmla="*/ 377225 h 767768"/>
                <a:gd name="connsiteX3" fmla="*/ 2672682 w 2672682"/>
                <a:gd name="connsiteY3" fmla="*/ 472116 h 767768"/>
                <a:gd name="connsiteX4" fmla="*/ 2672682 w 2672682"/>
                <a:gd name="connsiteY4" fmla="*/ 767768 h 767768"/>
                <a:gd name="connsiteX5" fmla="*/ 0 w 2672682"/>
                <a:gd name="connsiteY5" fmla="*/ 767768 h 767768"/>
                <a:gd name="connsiteX6" fmla="*/ 0 w 2672682"/>
                <a:gd name="connsiteY6" fmla="*/ 0 h 767768"/>
                <a:gd name="connsiteX0" fmla="*/ 0 w 2672682"/>
                <a:gd name="connsiteY0" fmla="*/ 0 h 767768"/>
                <a:gd name="connsiteX1" fmla="*/ 1444149 w 2672682"/>
                <a:gd name="connsiteY1" fmla="*/ 0 h 767768"/>
                <a:gd name="connsiteX2" fmla="*/ 1504534 w 2672682"/>
                <a:gd name="connsiteY2" fmla="*/ 377225 h 767768"/>
                <a:gd name="connsiteX3" fmla="*/ 2664055 w 2672682"/>
                <a:gd name="connsiteY3" fmla="*/ 385852 h 767768"/>
                <a:gd name="connsiteX4" fmla="*/ 2672682 w 2672682"/>
                <a:gd name="connsiteY4" fmla="*/ 767768 h 767768"/>
                <a:gd name="connsiteX5" fmla="*/ 0 w 2672682"/>
                <a:gd name="connsiteY5" fmla="*/ 767768 h 767768"/>
                <a:gd name="connsiteX6" fmla="*/ 0 w 2672682"/>
                <a:gd name="connsiteY6" fmla="*/ 0 h 76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682" h="767768">
                  <a:moveTo>
                    <a:pt x="0" y="0"/>
                  </a:moveTo>
                  <a:lnTo>
                    <a:pt x="1444149" y="0"/>
                  </a:lnTo>
                  <a:lnTo>
                    <a:pt x="1504534" y="377225"/>
                  </a:lnTo>
                  <a:lnTo>
                    <a:pt x="2664055" y="385852"/>
                  </a:lnTo>
                  <a:lnTo>
                    <a:pt x="2672682" y="767768"/>
                  </a:lnTo>
                  <a:lnTo>
                    <a:pt x="0" y="767768"/>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dirty="0" smtClean="0"/>
            </a:p>
            <a:p>
              <a:pPr algn="ctr"/>
              <a:r>
                <a:rPr lang="en-US" sz="1400" dirty="0" smtClean="0"/>
                <a:t>MapReduce </a:t>
              </a:r>
              <a:r>
                <a:rPr lang="en-US" sz="1400" dirty="0"/>
                <a:t>V2</a:t>
              </a:r>
            </a:p>
          </p:txBody>
        </p:sp>
        <p:sp>
          <p:nvSpPr>
            <p:cNvPr id="77" name="Rectangle 76"/>
            <p:cNvSpPr/>
            <p:nvPr/>
          </p:nvSpPr>
          <p:spPr>
            <a:xfrm>
              <a:off x="7031339" y="3442735"/>
              <a:ext cx="3324039" cy="8771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Harp</a:t>
              </a:r>
            </a:p>
          </p:txBody>
        </p:sp>
        <p:sp>
          <p:nvSpPr>
            <p:cNvPr id="78" name="Rectangle 77"/>
            <p:cNvSpPr/>
            <p:nvPr/>
          </p:nvSpPr>
          <p:spPr>
            <a:xfrm>
              <a:off x="3595076" y="1473352"/>
              <a:ext cx="3324039" cy="18896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err="1"/>
                <a:t>MapReduce</a:t>
              </a:r>
              <a:r>
                <a:rPr lang="en-US" sz="1200" dirty="0"/>
                <a:t> Applications</a:t>
              </a:r>
            </a:p>
          </p:txBody>
        </p:sp>
        <p:sp>
          <p:nvSpPr>
            <p:cNvPr id="79" name="Rectangle 78"/>
            <p:cNvSpPr/>
            <p:nvPr/>
          </p:nvSpPr>
          <p:spPr>
            <a:xfrm>
              <a:off x="7031345" y="1473352"/>
              <a:ext cx="3324039" cy="1889672"/>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smtClean="0"/>
                <a:t>Map-Collective </a:t>
              </a:r>
              <a:br>
                <a:rPr lang="en-US" sz="1200" dirty="0" smtClean="0"/>
              </a:br>
              <a:r>
                <a:rPr lang="en-US" sz="1200" dirty="0" smtClean="0"/>
                <a:t>or Map-Communication </a:t>
              </a:r>
              <a:r>
                <a:rPr lang="en-US" sz="1200" dirty="0"/>
                <a:t>Applications</a:t>
              </a:r>
            </a:p>
          </p:txBody>
        </p:sp>
        <p:sp>
          <p:nvSpPr>
            <p:cNvPr id="80" name="TextBox 79"/>
            <p:cNvSpPr txBox="1"/>
            <p:nvPr/>
          </p:nvSpPr>
          <p:spPr>
            <a:xfrm>
              <a:off x="516900" y="2132221"/>
              <a:ext cx="2759207" cy="725296"/>
            </a:xfrm>
            <a:prstGeom prst="rect">
              <a:avLst/>
            </a:prstGeom>
            <a:noFill/>
          </p:spPr>
          <p:txBody>
            <a:bodyPr wrap="square" rtlCol="0">
              <a:spAutoFit/>
            </a:bodyPr>
            <a:lstStyle/>
            <a:p>
              <a:r>
                <a:rPr lang="en-US" sz="1400" b="1" dirty="0"/>
                <a:t>Application</a:t>
              </a:r>
            </a:p>
          </p:txBody>
        </p:sp>
        <p:sp>
          <p:nvSpPr>
            <p:cNvPr id="81" name="TextBox 80"/>
            <p:cNvSpPr txBox="1"/>
            <p:nvPr/>
          </p:nvSpPr>
          <p:spPr>
            <a:xfrm>
              <a:off x="562738" y="4079840"/>
              <a:ext cx="2774938" cy="725295"/>
            </a:xfrm>
            <a:prstGeom prst="rect">
              <a:avLst/>
            </a:prstGeom>
            <a:noFill/>
          </p:spPr>
          <p:txBody>
            <a:bodyPr wrap="square" rtlCol="0">
              <a:spAutoFit/>
            </a:bodyPr>
            <a:lstStyle/>
            <a:p>
              <a:r>
                <a:rPr lang="en-US" sz="1400" b="1" dirty="0"/>
                <a:t>Framework</a:t>
              </a:r>
            </a:p>
          </p:txBody>
        </p:sp>
        <p:sp>
          <p:nvSpPr>
            <p:cNvPr id="82" name="TextBox 81"/>
            <p:cNvSpPr txBox="1"/>
            <p:nvPr/>
          </p:nvSpPr>
          <p:spPr>
            <a:xfrm>
              <a:off x="828665" y="5326603"/>
              <a:ext cx="2571765" cy="1232999"/>
            </a:xfrm>
            <a:prstGeom prst="rect">
              <a:avLst/>
            </a:prstGeom>
            <a:noFill/>
          </p:spPr>
          <p:txBody>
            <a:bodyPr wrap="square" rtlCol="0">
              <a:spAutoFit/>
            </a:bodyPr>
            <a:lstStyle/>
            <a:p>
              <a:r>
                <a:rPr lang="en-US" sz="1400" b="1" dirty="0"/>
                <a:t>Resource Manager</a:t>
              </a:r>
            </a:p>
          </p:txBody>
        </p:sp>
        <p:cxnSp>
          <p:nvCxnSpPr>
            <p:cNvPr id="83" name="Straight Connector 82"/>
            <p:cNvCxnSpPr/>
            <p:nvPr/>
          </p:nvCxnSpPr>
          <p:spPr>
            <a:xfrm>
              <a:off x="765908" y="3377484"/>
              <a:ext cx="2235200" cy="781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65908" y="1713376"/>
              <a:ext cx="2235200" cy="781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7754" y="5104271"/>
              <a:ext cx="2235200" cy="7815"/>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a:off x="4714967" y="5134561"/>
            <a:ext cx="883685" cy="331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7405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466" y="271274"/>
            <a:ext cx="7886700" cy="994172"/>
          </a:xfrm>
        </p:spPr>
        <p:txBody>
          <a:bodyPr/>
          <a:lstStyle/>
          <a:p>
            <a:r>
              <a:rPr lang="en-US" b="1" dirty="0" smtClean="0">
                <a:latin typeface="+mn-lt"/>
              </a:rPr>
              <a:t>Features of Harp </a:t>
            </a:r>
            <a:r>
              <a:rPr lang="en-US" b="1" dirty="0" err="1" smtClean="0">
                <a:latin typeface="+mn-lt"/>
              </a:rPr>
              <a:t>Hadoop</a:t>
            </a:r>
            <a:r>
              <a:rPr lang="en-US" b="1" dirty="0" smtClean="0">
                <a:latin typeface="+mn-lt"/>
              </a:rPr>
              <a:t> Plugin</a:t>
            </a:r>
            <a:endParaRPr lang="en-US" b="1" dirty="0">
              <a:latin typeface="+mn-lt"/>
            </a:endParaRPr>
          </a:p>
        </p:txBody>
      </p:sp>
      <p:sp>
        <p:nvSpPr>
          <p:cNvPr id="3" name="Content Placeholder 2"/>
          <p:cNvSpPr>
            <a:spLocks noGrp="1"/>
          </p:cNvSpPr>
          <p:nvPr>
            <p:ph idx="1"/>
          </p:nvPr>
        </p:nvSpPr>
        <p:spPr>
          <a:xfrm>
            <a:off x="230065" y="1157410"/>
            <a:ext cx="7886700" cy="5700590"/>
          </a:xfrm>
        </p:spPr>
        <p:txBody>
          <a:bodyPr>
            <a:noAutofit/>
          </a:bodyPr>
          <a:lstStyle/>
          <a:p>
            <a:r>
              <a:rPr lang="en-US" sz="2800" dirty="0" smtClean="0"/>
              <a:t>Hadoop Plugin (on Hadoop 1.2.1 and Hadoop 2.2.0)</a:t>
            </a:r>
          </a:p>
          <a:p>
            <a:r>
              <a:rPr lang="en-US" sz="2800" dirty="0" smtClean="0"/>
              <a:t>Hierarchical data abstraction on arrays, key-values and graphs for easy programming expressiveness.</a:t>
            </a:r>
          </a:p>
          <a:p>
            <a:r>
              <a:rPr lang="en-US" sz="2800" dirty="0" smtClean="0"/>
              <a:t>Collective communication model to support various communication operations on the data abstractions (will extend to Point to Point)</a:t>
            </a:r>
          </a:p>
          <a:p>
            <a:r>
              <a:rPr lang="en-US" sz="2800" dirty="0" smtClean="0"/>
              <a:t>Caching with buffer management for memory allocation required from computation and communication </a:t>
            </a:r>
          </a:p>
          <a:p>
            <a:r>
              <a:rPr lang="en-US" sz="2800" dirty="0" smtClean="0"/>
              <a:t>BSP style parallelism</a:t>
            </a:r>
          </a:p>
          <a:p>
            <a:r>
              <a:rPr lang="en-US" sz="2800" dirty="0" smtClean="0"/>
              <a:t>Fault tolerance with </a:t>
            </a:r>
            <a:r>
              <a:rPr lang="en-US" sz="2800" dirty="0" err="1" smtClean="0"/>
              <a:t>checkpointing</a:t>
            </a:r>
            <a:endParaRPr lang="en-US" sz="2800" dirty="0"/>
          </a:p>
        </p:txBody>
      </p:sp>
    </p:spTree>
    <p:extLst>
      <p:ext uri="{BB962C8B-B14F-4D97-AF65-F5344CB8AC3E}">
        <p14:creationId xmlns:p14="http://schemas.microsoft.com/office/powerpoint/2010/main" val="5888128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1" y="595070"/>
            <a:ext cx="8847014" cy="1143000"/>
          </a:xfrm>
        </p:spPr>
        <p:txBody>
          <a:bodyPr>
            <a:normAutofit fontScale="90000"/>
          </a:bodyPr>
          <a:lstStyle/>
          <a:p>
            <a:r>
              <a:rPr lang="en-US" b="1" dirty="0"/>
              <a:t>WDA SMACOF MDS (Multidimensional Scaling) </a:t>
            </a:r>
            <a:r>
              <a:rPr lang="en-US" b="1" dirty="0" smtClean="0"/>
              <a:t>using </a:t>
            </a:r>
            <a:r>
              <a:rPr lang="en-US" b="1" dirty="0"/>
              <a:t>Harp </a:t>
            </a:r>
            <a:r>
              <a:rPr lang="en-US" b="1" dirty="0" smtClean="0"/>
              <a:t>on IU Big </a:t>
            </a:r>
            <a:r>
              <a:rPr lang="en-US" b="1" dirty="0"/>
              <a:t>Red 2 </a:t>
            </a:r>
            <a:r>
              <a:rPr lang="en-US" b="1" dirty="0" smtClean="0"/>
              <a:t/>
            </a:r>
            <a:br>
              <a:rPr lang="en-US" b="1" dirty="0" smtClean="0"/>
            </a:br>
            <a:r>
              <a:rPr lang="en-US" sz="4000" b="1" dirty="0" smtClean="0"/>
              <a:t>Parallel Efficiency: on 100-300K sequences</a:t>
            </a:r>
            <a:r>
              <a:rPr lang="en-US" b="1" dirty="0" smtClean="0"/>
              <a:t/>
            </a:r>
            <a:br>
              <a:rPr lang="en-US" b="1" dirty="0" smtClean="0"/>
            </a:br>
            <a:endParaRPr lang="en-US" b="1" dirty="0"/>
          </a:p>
        </p:txBody>
      </p:sp>
      <p:sp>
        <p:nvSpPr>
          <p:cNvPr id="3" name="TextBox 2"/>
          <p:cNvSpPr txBox="1"/>
          <p:nvPr/>
        </p:nvSpPr>
        <p:spPr>
          <a:xfrm>
            <a:off x="664307" y="6360256"/>
            <a:ext cx="6823471" cy="400110"/>
          </a:xfrm>
          <a:prstGeom prst="rect">
            <a:avLst/>
          </a:prstGeom>
          <a:noFill/>
        </p:spPr>
        <p:txBody>
          <a:bodyPr wrap="none" rtlCol="0">
            <a:spAutoFit/>
          </a:bodyPr>
          <a:lstStyle/>
          <a:p>
            <a:r>
              <a:rPr lang="en-US" sz="2000" b="1" dirty="0" smtClean="0"/>
              <a:t>Conjugate Gradient (dominant time) and Matrix Multiplication</a:t>
            </a:r>
            <a:endParaRPr lang="en-US" sz="2000" b="1" dirty="0"/>
          </a:p>
        </p:txBody>
      </p:sp>
      <p:graphicFrame>
        <p:nvGraphicFramePr>
          <p:cNvPr id="6" name="Chart 5"/>
          <p:cNvGraphicFramePr/>
          <p:nvPr>
            <p:extLst>
              <p:ext uri="{D42A27DB-BD31-4B8C-83A1-F6EECF244321}">
                <p14:modId xmlns:p14="http://schemas.microsoft.com/office/powerpoint/2010/main" val="4156437607"/>
              </p:ext>
            </p:extLst>
          </p:nvPr>
        </p:nvGraphicFramePr>
        <p:xfrm>
          <a:off x="348292" y="1770891"/>
          <a:ext cx="6345712" cy="439488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815606" y="1770891"/>
            <a:ext cx="2258056" cy="3539430"/>
          </a:xfrm>
          <a:prstGeom prst="rect">
            <a:avLst/>
          </a:prstGeom>
          <a:noFill/>
        </p:spPr>
        <p:txBody>
          <a:bodyPr wrap="square" rtlCol="0">
            <a:spAutoFit/>
          </a:bodyPr>
          <a:lstStyle/>
          <a:p>
            <a:r>
              <a:rPr lang="en-US" sz="2800" b="1" dirty="0" smtClean="0"/>
              <a:t>Best available MDS (much better than that in R)</a:t>
            </a:r>
          </a:p>
          <a:p>
            <a:r>
              <a:rPr lang="en-US" sz="2800" b="1" dirty="0" smtClean="0"/>
              <a:t>Java</a:t>
            </a:r>
          </a:p>
          <a:p>
            <a:endParaRPr lang="en-US" sz="2800" b="1" dirty="0"/>
          </a:p>
          <a:p>
            <a:r>
              <a:rPr lang="en-US" sz="2800" b="1" dirty="0" smtClean="0"/>
              <a:t>Harp (Hadoop plugin)</a:t>
            </a:r>
            <a:endParaRPr lang="en-US" sz="2800" b="1" dirty="0"/>
          </a:p>
        </p:txBody>
      </p:sp>
      <p:sp>
        <p:nvSpPr>
          <p:cNvPr id="7" name="Rectangle 6"/>
          <p:cNvSpPr/>
          <p:nvPr/>
        </p:nvSpPr>
        <p:spPr>
          <a:xfrm>
            <a:off x="2990139" y="4511375"/>
            <a:ext cx="1863652" cy="369332"/>
          </a:xfrm>
          <a:prstGeom prst="rect">
            <a:avLst/>
          </a:prstGeom>
        </p:spPr>
        <p:txBody>
          <a:bodyPr wrap="none">
            <a:spAutoFit/>
          </a:bodyPr>
          <a:lstStyle/>
          <a:p>
            <a:r>
              <a:rPr lang="en-US" b="1" dirty="0"/>
              <a:t>Cores =32 </a:t>
            </a:r>
            <a:r>
              <a:rPr lang="en-US" b="1" dirty="0" smtClean="0"/>
              <a:t>#nodes</a:t>
            </a:r>
            <a:endParaRPr lang="en-US" b="1" dirty="0"/>
          </a:p>
        </p:txBody>
      </p:sp>
    </p:spTree>
    <p:extLst>
      <p:ext uri="{BB962C8B-B14F-4D97-AF65-F5344CB8AC3E}">
        <p14:creationId xmlns:p14="http://schemas.microsoft.com/office/powerpoint/2010/main" val="92009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a:off x="693304" y="740790"/>
            <a:ext cx="7676940" cy="0"/>
          </a:xfrm>
          <a:prstGeom prst="straightConnector1">
            <a:avLst/>
          </a:prstGeom>
          <a:ln>
            <a:solidFill>
              <a:schemeClr val="tx1"/>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31112" y="281820"/>
            <a:ext cx="3141091" cy="369332"/>
          </a:xfrm>
          <a:prstGeom prst="rect">
            <a:avLst/>
          </a:prstGeom>
          <a:noFill/>
        </p:spPr>
        <p:txBody>
          <a:bodyPr wrap="square" rtlCol="0">
            <a:spAutoFit/>
          </a:bodyPr>
          <a:lstStyle/>
          <a:p>
            <a:pPr defTabSz="457200" fontAlgn="auto">
              <a:spcBef>
                <a:spcPts val="0"/>
              </a:spcBef>
              <a:spcAft>
                <a:spcPts val="0"/>
              </a:spcAft>
            </a:pPr>
            <a:r>
              <a:rPr lang="en-US" b="1" dirty="0" smtClean="0">
                <a:latin typeface="Calibri"/>
                <a:ea typeface="+mn-ea"/>
                <a:cs typeface="+mn-cs"/>
              </a:rPr>
              <a:t>Increasing</a:t>
            </a:r>
            <a:r>
              <a:rPr lang="en-US" b="1" dirty="0">
                <a:latin typeface="Calibri"/>
                <a:ea typeface="+mn-ea"/>
                <a:cs typeface="+mn-cs"/>
              </a:rPr>
              <a:t> </a:t>
            </a:r>
            <a:r>
              <a:rPr lang="en-US" b="1" dirty="0" smtClean="0">
                <a:latin typeface="Calibri"/>
                <a:ea typeface="+mn-ea"/>
                <a:cs typeface="+mn-cs"/>
              </a:rPr>
              <a:t>  Communication</a:t>
            </a:r>
            <a:endParaRPr lang="en-US" b="1" dirty="0">
              <a:latin typeface="Calibri"/>
              <a:ea typeface="+mn-ea"/>
              <a:cs typeface="+mn-cs"/>
            </a:endParaRPr>
          </a:p>
        </p:txBody>
      </p:sp>
      <p:sp>
        <p:nvSpPr>
          <p:cNvPr id="8" name="TextBox 7"/>
          <p:cNvSpPr txBox="1"/>
          <p:nvPr/>
        </p:nvSpPr>
        <p:spPr>
          <a:xfrm>
            <a:off x="4773537" y="326639"/>
            <a:ext cx="2349639" cy="369332"/>
          </a:xfrm>
          <a:prstGeom prst="rect">
            <a:avLst/>
          </a:prstGeom>
          <a:noFill/>
        </p:spPr>
        <p:txBody>
          <a:bodyPr wrap="square" rtlCol="0">
            <a:spAutoFit/>
          </a:bodyPr>
          <a:lstStyle/>
          <a:p>
            <a:pPr defTabSz="457200" fontAlgn="auto">
              <a:spcBef>
                <a:spcPts val="0"/>
              </a:spcBef>
              <a:spcAft>
                <a:spcPts val="0"/>
              </a:spcAft>
            </a:pPr>
            <a:r>
              <a:rPr lang="en-US" b="1" dirty="0" smtClean="0">
                <a:latin typeface="Calibri"/>
                <a:ea typeface="+mn-ea"/>
                <a:cs typeface="+mn-cs"/>
              </a:rPr>
              <a:t>Identical Computation</a:t>
            </a:r>
            <a:endParaRPr lang="en-US" b="1" dirty="0">
              <a:latin typeface="Calibri"/>
              <a:ea typeface="+mn-ea"/>
              <a:cs typeface="+mn-cs"/>
            </a:endParaRPr>
          </a:p>
        </p:txBody>
      </p:sp>
      <p:sp>
        <p:nvSpPr>
          <p:cNvPr id="2" name="Rectangle 1"/>
          <p:cNvSpPr/>
          <p:nvPr/>
        </p:nvSpPr>
        <p:spPr>
          <a:xfrm>
            <a:off x="693304" y="5410510"/>
            <a:ext cx="7275876" cy="1323439"/>
          </a:xfrm>
          <a:prstGeom prst="rect">
            <a:avLst/>
          </a:prstGeom>
        </p:spPr>
        <p:txBody>
          <a:bodyPr wrap="square">
            <a:spAutoFit/>
          </a:bodyPr>
          <a:lstStyle/>
          <a:p>
            <a:r>
              <a:rPr lang="en-US" sz="2000" b="1" dirty="0"/>
              <a:t>Mahout and </a:t>
            </a:r>
            <a:r>
              <a:rPr lang="en-US" sz="2000" b="1" dirty="0" err="1"/>
              <a:t>Hadoop</a:t>
            </a:r>
            <a:r>
              <a:rPr lang="en-US" sz="2000" b="1" dirty="0"/>
              <a:t> MR </a:t>
            </a:r>
            <a:r>
              <a:rPr lang="en-US" sz="2000" dirty="0"/>
              <a:t>– Slow due to </a:t>
            </a:r>
            <a:r>
              <a:rPr lang="en-US" sz="2000" dirty="0" err="1"/>
              <a:t>MapReduce</a:t>
            </a:r>
            <a:r>
              <a:rPr lang="en-US" sz="2000" dirty="0"/>
              <a:t/>
            </a:r>
            <a:br>
              <a:rPr lang="en-US" sz="2000" dirty="0"/>
            </a:br>
            <a:r>
              <a:rPr lang="en-US" sz="2000" b="1" dirty="0"/>
              <a:t>Python</a:t>
            </a:r>
            <a:r>
              <a:rPr lang="en-US" sz="2000" dirty="0"/>
              <a:t> slow as </a:t>
            </a:r>
            <a:r>
              <a:rPr lang="en-US" sz="2000" dirty="0" smtClean="0"/>
              <a:t>Scripting; </a:t>
            </a:r>
            <a:r>
              <a:rPr lang="en-US" sz="2000" b="1" dirty="0"/>
              <a:t>MPI</a:t>
            </a:r>
            <a:r>
              <a:rPr lang="en-US" sz="2000" dirty="0"/>
              <a:t> fastest </a:t>
            </a:r>
            <a:endParaRPr lang="en-US" sz="2000" dirty="0" smtClean="0"/>
          </a:p>
          <a:p>
            <a:r>
              <a:rPr lang="en-US" sz="2000" b="1" dirty="0" smtClean="0"/>
              <a:t>Spark</a:t>
            </a:r>
            <a:r>
              <a:rPr lang="en-US" sz="2000" dirty="0" smtClean="0"/>
              <a:t> </a:t>
            </a:r>
            <a:r>
              <a:rPr lang="en-US" sz="2000" dirty="0"/>
              <a:t>Iterative MapReduce, non optimal communication</a:t>
            </a:r>
            <a:br>
              <a:rPr lang="en-US" sz="2000" dirty="0"/>
            </a:br>
            <a:r>
              <a:rPr lang="en-US" sz="2000" b="1" dirty="0"/>
              <a:t>Harp</a:t>
            </a:r>
            <a:r>
              <a:rPr lang="en-US" sz="2000" dirty="0"/>
              <a:t> Hadoop plug in with ~MPI collectives </a:t>
            </a:r>
          </a:p>
        </p:txBody>
      </p:sp>
      <p:pic>
        <p:nvPicPr>
          <p:cNvPr id="3" name="Picture 2" descr="kmeans-harp-mpi-spark-speedup-efficienc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75" y="875043"/>
            <a:ext cx="7912473" cy="4395818"/>
          </a:xfrm>
          <a:prstGeom prst="rect">
            <a:avLst/>
          </a:prstGeom>
        </p:spPr>
      </p:pic>
    </p:spTree>
    <p:extLst>
      <p:ext uri="{BB962C8B-B14F-4D97-AF65-F5344CB8AC3E}">
        <p14:creationId xmlns:p14="http://schemas.microsoft.com/office/powerpoint/2010/main" val="20053900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Java Grande</a:t>
            </a:r>
            <a:endParaRPr lang="en-US" b="1" dirty="0"/>
          </a:p>
        </p:txBody>
      </p:sp>
    </p:spTree>
    <p:extLst>
      <p:ext uri="{BB962C8B-B14F-4D97-AF65-F5344CB8AC3E}">
        <p14:creationId xmlns:p14="http://schemas.microsoft.com/office/powerpoint/2010/main" val="21031171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1538"/>
          </a:xfrm>
        </p:spPr>
        <p:txBody>
          <a:bodyPr>
            <a:normAutofit/>
          </a:bodyPr>
          <a:lstStyle/>
          <a:p>
            <a:r>
              <a:rPr lang="en-US" b="1" dirty="0" smtClean="0"/>
              <a:t>Java Grande</a:t>
            </a:r>
            <a:endParaRPr lang="en-US" b="1" dirty="0"/>
          </a:p>
        </p:txBody>
      </p:sp>
      <p:sp>
        <p:nvSpPr>
          <p:cNvPr id="3" name="Content Placeholder 2"/>
          <p:cNvSpPr>
            <a:spLocks noGrp="1"/>
          </p:cNvSpPr>
          <p:nvPr>
            <p:ph idx="1"/>
          </p:nvPr>
        </p:nvSpPr>
        <p:spPr>
          <a:xfrm>
            <a:off x="0" y="779583"/>
            <a:ext cx="9144000" cy="5894756"/>
          </a:xfrm>
        </p:spPr>
        <p:txBody>
          <a:bodyPr>
            <a:normAutofit fontScale="92500" lnSpcReduction="10000"/>
          </a:bodyPr>
          <a:lstStyle/>
          <a:p>
            <a:r>
              <a:rPr lang="en-US" sz="2800" dirty="0" smtClean="0"/>
              <a:t>We once tried to encourage use of Java in HPC with Java Grande Forum but </a:t>
            </a:r>
            <a:r>
              <a:rPr lang="en-US" sz="2800" dirty="0"/>
              <a:t>Fortran, C and C++ remain central HPC languages. </a:t>
            </a:r>
            <a:endParaRPr lang="en-US" sz="2800" dirty="0" smtClean="0"/>
          </a:p>
          <a:p>
            <a:pPr lvl="1"/>
            <a:r>
              <a:rPr lang="en-US" sz="2400" dirty="0" smtClean="0"/>
              <a:t>Not helped by .com and Sun collapse in 2000-2005</a:t>
            </a:r>
          </a:p>
          <a:p>
            <a:r>
              <a:rPr lang="en-US" sz="2800" dirty="0" smtClean="0"/>
              <a:t>The </a:t>
            </a:r>
            <a:r>
              <a:rPr lang="en-US" sz="2800" dirty="0"/>
              <a:t>pure Java </a:t>
            </a:r>
            <a:r>
              <a:rPr lang="en-US" sz="2800" dirty="0" err="1"/>
              <a:t>CartaBlanca</a:t>
            </a:r>
            <a:r>
              <a:rPr lang="en-US" sz="2800" dirty="0"/>
              <a:t>, a 2005 R&amp;D100 award-winning project, was an early successful example of HPC use of Java in a simulation tool for non-linear physics on unstructured grids. </a:t>
            </a:r>
            <a:r>
              <a:rPr lang="en-US" sz="2800" dirty="0" smtClean="0"/>
              <a:t> </a:t>
            </a:r>
          </a:p>
          <a:p>
            <a:r>
              <a:rPr lang="en-US" sz="2800" dirty="0" smtClean="0"/>
              <a:t>Of course Java is a major language in ABDS and as data analysis and simulation are naturally linked, should consider broader use of Java</a:t>
            </a:r>
          </a:p>
          <a:p>
            <a:r>
              <a:rPr lang="en-US" sz="2800" dirty="0" smtClean="0"/>
              <a:t>Using Habanero Java (from Rice University) for Threads and </a:t>
            </a:r>
            <a:r>
              <a:rPr lang="en-US" sz="2800" dirty="0" err="1" smtClean="0"/>
              <a:t>mpiJava</a:t>
            </a:r>
            <a:r>
              <a:rPr lang="en-US" sz="2800" dirty="0" smtClean="0"/>
              <a:t> or </a:t>
            </a:r>
            <a:r>
              <a:rPr lang="en-US" sz="2800" dirty="0" err="1" smtClean="0"/>
              <a:t>FastMPJ</a:t>
            </a:r>
            <a:r>
              <a:rPr lang="en-US" sz="2800" dirty="0" smtClean="0"/>
              <a:t> for MPI, gathering collection of high performance parallel Java analytics</a:t>
            </a:r>
          </a:p>
          <a:p>
            <a:pPr lvl="1"/>
            <a:r>
              <a:rPr lang="en-US" sz="2400" dirty="0" smtClean="0"/>
              <a:t>Converted from C# and sequential Java faster than sequential C#</a:t>
            </a:r>
          </a:p>
          <a:p>
            <a:r>
              <a:rPr lang="en-US" sz="2800" dirty="0" smtClean="0"/>
              <a:t>So will have either </a:t>
            </a:r>
            <a:r>
              <a:rPr lang="en-US" sz="2800" dirty="0" err="1" smtClean="0"/>
              <a:t>Hadoop+Harp</a:t>
            </a:r>
            <a:r>
              <a:rPr lang="en-US" sz="2800" dirty="0" smtClean="0"/>
              <a:t> or classic Threads/MPI versions in Java Grande version of Mahout</a:t>
            </a:r>
          </a:p>
          <a:p>
            <a:pPr lvl="1"/>
            <a:endParaRPr lang="en-US" sz="2400" dirty="0"/>
          </a:p>
          <a:p>
            <a:pPr marL="457200" lvl="1" indent="0">
              <a:buNone/>
            </a:pPr>
            <a:endParaRPr lang="en-US" sz="2400" dirty="0" smtClean="0"/>
          </a:p>
          <a:p>
            <a:endParaRPr lang="en-US" sz="2800" dirty="0"/>
          </a:p>
        </p:txBody>
      </p:sp>
    </p:spTree>
    <p:extLst>
      <p:ext uri="{BB962C8B-B14F-4D97-AF65-F5344CB8AC3E}">
        <p14:creationId xmlns:p14="http://schemas.microsoft.com/office/powerpoint/2010/main" val="2200756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65632"/>
          </a:xfrm>
        </p:spPr>
        <p:txBody>
          <a:bodyPr/>
          <a:lstStyle/>
          <a:p>
            <a:r>
              <a:rPr lang="en-US" b="1" dirty="0" smtClean="0">
                <a:latin typeface="+mn-lt"/>
              </a:rPr>
              <a:t>What is Data Science?</a:t>
            </a:r>
            <a:endParaRPr lang="en-US" b="1" dirty="0">
              <a:latin typeface="+mn-lt"/>
            </a:endParaRPr>
          </a:p>
        </p:txBody>
      </p:sp>
      <p:sp>
        <p:nvSpPr>
          <p:cNvPr id="3" name="Content Placeholder 2"/>
          <p:cNvSpPr>
            <a:spLocks noGrp="1"/>
          </p:cNvSpPr>
          <p:nvPr>
            <p:ph idx="1"/>
          </p:nvPr>
        </p:nvSpPr>
        <p:spPr>
          <a:xfrm>
            <a:off x="0" y="865632"/>
            <a:ext cx="9144000" cy="5992367"/>
          </a:xfrm>
        </p:spPr>
        <p:txBody>
          <a:bodyPr>
            <a:normAutofit fontScale="85000" lnSpcReduction="20000"/>
          </a:bodyPr>
          <a:lstStyle/>
          <a:p>
            <a:r>
              <a:rPr lang="en-US" dirty="0" smtClean="0"/>
              <a:t>I was impressed by number of NIST working group members who were self declared data scientists</a:t>
            </a:r>
          </a:p>
          <a:p>
            <a:r>
              <a:rPr lang="en-US" dirty="0" smtClean="0"/>
              <a:t>I was also impressed by universal adoption by participants of Apache technologies – see later</a:t>
            </a:r>
          </a:p>
          <a:p>
            <a:r>
              <a:rPr lang="en-US" dirty="0" smtClean="0"/>
              <a:t>McKinsey says there are lots of jobs (1.65M by 2018 in USA) but that’s not enough! Is this a field – what is it and what is its core?</a:t>
            </a:r>
          </a:p>
          <a:p>
            <a:pPr marL="228600" lvl="1">
              <a:spcBef>
                <a:spcPts val="1000"/>
              </a:spcBef>
            </a:pPr>
            <a:r>
              <a:rPr lang="en-US" sz="2800" dirty="0" smtClean="0"/>
              <a:t>The emergence of the 4</a:t>
            </a:r>
            <a:r>
              <a:rPr lang="en-US" sz="2800" baseline="30000" dirty="0" smtClean="0"/>
              <a:t>th</a:t>
            </a:r>
            <a:r>
              <a:rPr lang="en-US" sz="2800" dirty="0" smtClean="0"/>
              <a:t> or data driven paradigm of science illustrates significance - </a:t>
            </a:r>
            <a:r>
              <a:rPr lang="en-US" sz="2800" dirty="0">
                <a:hlinkClick r:id="rId2"/>
              </a:rPr>
              <a:t>http://research.microsoft.com/en-us/collaboration/fourthparadigm/</a:t>
            </a:r>
            <a:r>
              <a:rPr lang="en-US" sz="2800" dirty="0"/>
              <a:t>  </a:t>
            </a:r>
          </a:p>
          <a:p>
            <a:pPr lvl="1"/>
            <a:r>
              <a:rPr lang="en-US" dirty="0" smtClean="0"/>
              <a:t>Discovery is guided by data rather than by a model</a:t>
            </a:r>
          </a:p>
          <a:p>
            <a:pPr lvl="1"/>
            <a:r>
              <a:rPr lang="en-US" dirty="0" smtClean="0"/>
              <a:t>The End of (traditional) science </a:t>
            </a:r>
            <a:r>
              <a:rPr lang="en-US" dirty="0">
                <a:hlinkClick r:id="rId3"/>
              </a:rPr>
              <a:t>http://</a:t>
            </a:r>
            <a:r>
              <a:rPr lang="en-US" dirty="0" smtClean="0">
                <a:hlinkClick r:id="rId3"/>
              </a:rPr>
              <a:t>www.wired.com/wired/issue/16-07</a:t>
            </a:r>
            <a:r>
              <a:rPr lang="en-US" dirty="0" smtClean="0"/>
              <a:t> is famous here</a:t>
            </a:r>
          </a:p>
          <a:p>
            <a:r>
              <a:rPr lang="en-US" dirty="0" smtClean="0"/>
              <a:t>Another example is recommender systems in Netflix, e-commerce etc. where pure data (user ratings of movies or products) allows an empirical prediction of what users like</a:t>
            </a:r>
          </a:p>
        </p:txBody>
      </p:sp>
    </p:spTree>
    <p:extLst>
      <p:ext uri="{BB962C8B-B14F-4D97-AF65-F5344CB8AC3E}">
        <p14:creationId xmlns:p14="http://schemas.microsoft.com/office/powerpoint/2010/main" val="2362270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66"/>
            <a:ext cx="9144000" cy="757238"/>
          </a:xfrm>
        </p:spPr>
        <p:txBody>
          <a:bodyPr>
            <a:normAutofit fontScale="90000"/>
          </a:bodyPr>
          <a:lstStyle/>
          <a:p>
            <a:pPr algn="ctr"/>
            <a:r>
              <a:rPr lang="en-US" dirty="0" smtClean="0"/>
              <a:t>Performance of MPI Kernel Operations</a:t>
            </a:r>
            <a:endParaRPr lang="en-US" dirty="0"/>
          </a:p>
        </p:txBody>
      </p:sp>
      <p:pic>
        <p:nvPicPr>
          <p:cNvPr id="4" name="Picture 3"/>
          <p:cNvPicPr>
            <a:picLocks noChangeAspect="1"/>
          </p:cNvPicPr>
          <p:nvPr/>
        </p:nvPicPr>
        <p:blipFill>
          <a:blip r:embed="rId3"/>
          <a:stretch>
            <a:fillRect/>
          </a:stretch>
        </p:blipFill>
        <p:spPr>
          <a:xfrm>
            <a:off x="227749" y="758704"/>
            <a:ext cx="7727210" cy="5939657"/>
          </a:xfrm>
          <a:prstGeom prst="rect">
            <a:avLst/>
          </a:prstGeom>
        </p:spPr>
      </p:pic>
      <p:sp>
        <p:nvSpPr>
          <p:cNvPr id="5" name="TextBox 4"/>
          <p:cNvSpPr txBox="1"/>
          <p:nvPr/>
        </p:nvSpPr>
        <p:spPr>
          <a:xfrm>
            <a:off x="7725508" y="1779372"/>
            <a:ext cx="1418492" cy="2031325"/>
          </a:xfrm>
          <a:prstGeom prst="rect">
            <a:avLst/>
          </a:prstGeom>
          <a:noFill/>
        </p:spPr>
        <p:txBody>
          <a:bodyPr wrap="square" rtlCol="0">
            <a:spAutoFit/>
          </a:bodyPr>
          <a:lstStyle/>
          <a:p>
            <a:r>
              <a:rPr lang="en-US" dirty="0" smtClean="0"/>
              <a:t>Pure Java as in </a:t>
            </a:r>
            <a:r>
              <a:rPr lang="en-US" dirty="0" err="1" smtClean="0"/>
              <a:t>FastMPJ</a:t>
            </a:r>
            <a:r>
              <a:rPr lang="en-US" dirty="0" smtClean="0"/>
              <a:t> slower than Java interfacing to C version of MPI</a:t>
            </a:r>
            <a:endParaRPr lang="en-US" dirty="0"/>
          </a:p>
        </p:txBody>
      </p:sp>
    </p:spTree>
    <p:extLst>
      <p:ext uri="{BB962C8B-B14F-4D97-AF65-F5344CB8AC3E}">
        <p14:creationId xmlns:p14="http://schemas.microsoft.com/office/powerpoint/2010/main" val="5756760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4062"/>
          </a:xfrm>
        </p:spPr>
        <p:txBody>
          <a:bodyPr/>
          <a:lstStyle/>
          <a:p>
            <a:r>
              <a:rPr lang="en-US" b="1" dirty="0" smtClean="0"/>
              <a:t>Lessons / Insights</a:t>
            </a:r>
            <a:endParaRPr lang="en-US" b="1" dirty="0"/>
          </a:p>
        </p:txBody>
      </p:sp>
      <p:sp>
        <p:nvSpPr>
          <p:cNvPr id="3" name="Content Placeholder 2"/>
          <p:cNvSpPr>
            <a:spLocks noGrp="1"/>
          </p:cNvSpPr>
          <p:nvPr>
            <p:ph idx="1"/>
          </p:nvPr>
        </p:nvSpPr>
        <p:spPr>
          <a:xfrm>
            <a:off x="55266" y="852000"/>
            <a:ext cx="9144000" cy="6006000"/>
          </a:xfrm>
        </p:spPr>
        <p:txBody>
          <a:bodyPr>
            <a:normAutofit fontScale="77500" lnSpcReduction="20000"/>
          </a:bodyPr>
          <a:lstStyle/>
          <a:p>
            <a:r>
              <a:rPr lang="en-US" dirty="0" smtClean="0"/>
              <a:t>Proposed</a:t>
            </a:r>
            <a:r>
              <a:rPr lang="en-US" b="1" dirty="0" smtClean="0"/>
              <a:t> classification of Big Data applications </a:t>
            </a:r>
            <a:r>
              <a:rPr lang="en-US" dirty="0" smtClean="0"/>
              <a:t>with features and kernels for analytics</a:t>
            </a:r>
          </a:p>
          <a:p>
            <a:pPr lvl="1"/>
            <a:r>
              <a:rPr lang="en-US" dirty="0" smtClean="0"/>
              <a:t>Add</a:t>
            </a:r>
            <a:r>
              <a:rPr lang="en-US" b="1" dirty="0" smtClean="0"/>
              <a:t> other Ogres for workflow, data systems etc.</a:t>
            </a:r>
          </a:p>
          <a:p>
            <a:r>
              <a:rPr lang="en-US" b="1" dirty="0" smtClean="0"/>
              <a:t>Integrate </a:t>
            </a:r>
            <a:r>
              <a:rPr lang="en-US" dirty="0" smtClean="0"/>
              <a:t>(don’t compete) </a:t>
            </a:r>
            <a:r>
              <a:rPr lang="en-US" b="1" dirty="0" smtClean="0"/>
              <a:t>HPC with “Commodity Big data” </a:t>
            </a:r>
            <a:r>
              <a:rPr lang="en-US" dirty="0" smtClean="0"/>
              <a:t>(Google to Amazon to Enterprise Data Analytics) </a:t>
            </a:r>
          </a:p>
          <a:p>
            <a:pPr lvl="1"/>
            <a:r>
              <a:rPr lang="en-US" dirty="0" smtClean="0"/>
              <a:t>i.e. </a:t>
            </a:r>
            <a:r>
              <a:rPr lang="en-US" b="1" dirty="0" smtClean="0"/>
              <a:t>improve Mahout</a:t>
            </a:r>
            <a:r>
              <a:rPr lang="en-US" dirty="0" smtClean="0"/>
              <a:t>; don’t compete with it</a:t>
            </a:r>
          </a:p>
          <a:p>
            <a:pPr lvl="1"/>
            <a:r>
              <a:rPr lang="en-US" dirty="0" smtClean="0"/>
              <a:t>Use </a:t>
            </a:r>
            <a:r>
              <a:rPr lang="en-US" b="1" dirty="0" smtClean="0"/>
              <a:t>Hadoop plug-ins </a:t>
            </a:r>
            <a:r>
              <a:rPr lang="en-US" dirty="0" smtClean="0"/>
              <a:t>rather than replacing Hadoop</a:t>
            </a:r>
          </a:p>
          <a:p>
            <a:r>
              <a:rPr lang="en-US" dirty="0" smtClean="0"/>
              <a:t>Enhanced Apache Big Data Stack </a:t>
            </a:r>
            <a:r>
              <a:rPr lang="en-US" b="1" dirty="0" smtClean="0"/>
              <a:t>HPC-ABDS has ~120 members </a:t>
            </a:r>
          </a:p>
          <a:p>
            <a:r>
              <a:rPr lang="en-US" dirty="0" smtClean="0"/>
              <a:t>Opportunities at Resource management, Data/File, Streaming, Programming, monitoring, workflow layers for HPC and ABDS integration</a:t>
            </a:r>
          </a:p>
          <a:p>
            <a:r>
              <a:rPr lang="en-US" dirty="0" smtClean="0"/>
              <a:t>Data intensive algorithms do not have the well developed </a:t>
            </a:r>
            <a:r>
              <a:rPr lang="en-US" b="1" dirty="0" smtClean="0"/>
              <a:t>high performance libraries </a:t>
            </a:r>
            <a:r>
              <a:rPr lang="en-US" dirty="0" smtClean="0"/>
              <a:t>familiar from HPC</a:t>
            </a:r>
          </a:p>
          <a:p>
            <a:r>
              <a:rPr lang="en-US" b="1" dirty="0" smtClean="0"/>
              <a:t>Global Machine Learning </a:t>
            </a:r>
            <a:r>
              <a:rPr lang="en-US" dirty="0" smtClean="0"/>
              <a:t>or (Exascale Global Optimization) particularly challenging</a:t>
            </a:r>
          </a:p>
          <a:p>
            <a:r>
              <a:rPr lang="en-US" dirty="0" smtClean="0"/>
              <a:t>Strong case for high performance </a:t>
            </a:r>
            <a:r>
              <a:rPr lang="en-US" b="1" dirty="0" smtClean="0"/>
              <a:t>Java (Grande)</a:t>
            </a:r>
            <a:r>
              <a:rPr lang="en-US" dirty="0" smtClean="0"/>
              <a:t> run time supporting all forms of parallelism</a:t>
            </a:r>
          </a:p>
          <a:p>
            <a:endParaRPr lang="en-US" dirty="0" smtClean="0"/>
          </a:p>
        </p:txBody>
      </p:sp>
    </p:spTree>
    <p:extLst>
      <p:ext uri="{BB962C8B-B14F-4D97-AF65-F5344CB8AC3E}">
        <p14:creationId xmlns:p14="http://schemas.microsoft.com/office/powerpoint/2010/main" val="1863997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423" y="121322"/>
            <a:ext cx="5205819" cy="810846"/>
          </a:xfrm>
        </p:spPr>
        <p:txBody>
          <a:bodyPr>
            <a:normAutofit/>
          </a:bodyPr>
          <a:lstStyle/>
          <a:p>
            <a:r>
              <a:rPr lang="en-US" sz="3600" b="1" dirty="0" smtClean="0"/>
              <a:t>Data Science Definition</a:t>
            </a:r>
            <a:endParaRPr lang="en-US" sz="3200" b="1" dirty="0"/>
          </a:p>
        </p:txBody>
      </p:sp>
      <p:sp>
        <p:nvSpPr>
          <p:cNvPr id="3" name="Content Placeholder 2"/>
          <p:cNvSpPr>
            <a:spLocks noGrp="1"/>
          </p:cNvSpPr>
          <p:nvPr>
            <p:ph idx="1"/>
          </p:nvPr>
        </p:nvSpPr>
        <p:spPr>
          <a:xfrm>
            <a:off x="0" y="1066032"/>
            <a:ext cx="9048750" cy="1163602"/>
          </a:xfrm>
        </p:spPr>
        <p:txBody>
          <a:bodyPr>
            <a:normAutofit fontScale="85000" lnSpcReduction="20000"/>
          </a:bodyPr>
          <a:lstStyle/>
          <a:p>
            <a:r>
              <a:rPr lang="en-US" b="1" dirty="0" smtClean="0">
                <a:solidFill>
                  <a:srgbClr val="782F40"/>
                </a:solidFill>
              </a:rPr>
              <a:t>Data Science </a:t>
            </a:r>
            <a:r>
              <a:rPr lang="en-US" dirty="0" smtClean="0"/>
              <a:t>is the extraction of actionable knowledge directly from data through a process of discovery, hypothesis, and analytical hypothesis analysis.</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472" y="2051415"/>
            <a:ext cx="4855088" cy="4037206"/>
          </a:xfrm>
          <a:prstGeom prst="rect">
            <a:avLst/>
          </a:prstGeom>
        </p:spPr>
      </p:pic>
      <p:sp>
        <p:nvSpPr>
          <p:cNvPr id="7" name="Slide Number Placeholder 6"/>
          <p:cNvSpPr>
            <a:spLocks noGrp="1"/>
          </p:cNvSpPr>
          <p:nvPr>
            <p:ph type="sldNum" sz="quarter" idx="12"/>
          </p:nvPr>
        </p:nvSpPr>
        <p:spPr/>
        <p:txBody>
          <a:bodyPr/>
          <a:lstStyle/>
          <a:p>
            <a:fld id="{C4B85148-DB98-4269-ACE6-2DF49F9918C9}" type="slidenum">
              <a:rPr lang="en-US" smtClean="0">
                <a:solidFill>
                  <a:prstClr val="black"/>
                </a:solidFill>
              </a:rPr>
              <a:pPr/>
              <a:t>9</a:t>
            </a:fld>
            <a:endParaRPr lang="en-US" dirty="0">
              <a:solidFill>
                <a:prstClr val="black"/>
              </a:solidFill>
            </a:endParaRPr>
          </a:p>
        </p:txBody>
      </p:sp>
      <p:sp>
        <p:nvSpPr>
          <p:cNvPr id="8" name="Content Placeholder 2"/>
          <p:cNvSpPr txBox="1">
            <a:spLocks/>
          </p:cNvSpPr>
          <p:nvPr/>
        </p:nvSpPr>
        <p:spPr>
          <a:xfrm>
            <a:off x="166779" y="2327460"/>
            <a:ext cx="3635914" cy="4114800"/>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6BB5"/>
              </a:buClr>
            </a:pPr>
            <a:r>
              <a:rPr dirty="0" smtClean="0">
                <a:solidFill>
                  <a:prstClr val="black"/>
                </a:solidFill>
              </a:rPr>
              <a:t>A </a:t>
            </a:r>
            <a:r>
              <a:rPr b="1" dirty="0" smtClean="0">
                <a:solidFill>
                  <a:srgbClr val="782F40"/>
                </a:solidFill>
              </a:rPr>
              <a:t>Data Scientist </a:t>
            </a:r>
            <a:r>
              <a:rPr dirty="0" smtClean="0">
                <a:solidFill>
                  <a:prstClr val="black"/>
                </a:solidFill>
              </a:rPr>
              <a:t>is a practitioner who has sufficient knowledge of the overlapping regimes of expertise in business needs, domain knowledge, analytical skills and programming expertise to manage the end-to-end scientific method process through each stage in the big data lifecycle.</a:t>
            </a:r>
          </a:p>
          <a:p>
            <a:pPr>
              <a:buClr>
                <a:srgbClr val="006BB5"/>
              </a:buClr>
            </a:pPr>
            <a:endParaRPr dirty="0">
              <a:solidFill>
                <a:prstClr val="black"/>
              </a:solidFill>
            </a:endParaRPr>
          </a:p>
        </p:txBody>
      </p:sp>
    </p:spTree>
    <p:extLst>
      <p:ext uri="{BB962C8B-B14F-4D97-AF65-F5344CB8AC3E}">
        <p14:creationId xmlns:p14="http://schemas.microsoft.com/office/powerpoint/2010/main" val="241341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45521&quot;&gt;&lt;property id=&quot;20148&quot; value=&quot;5&quot;/&gt;&lt;property id=&quot;20300&quot; value=&quot;Slide 1 - &amp;quot;Big Data Applications  and their Software on  Clouds and Supercomputers&amp;quot;&quot;/&gt;&lt;property id=&quot;20307&quot; value=&quot;265&quot;/&gt;&lt;/object&gt;&lt;object type=&quot;3&quot; unique_id=&quot;154282&quot;&gt;&lt;property id=&quot;20148&quot; value=&quot;5&quot;/&gt;&lt;property id=&quot;20300&quot; value=&quot;Slide 3 - &amp;quot;Abstract&amp;quot;&quot;/&gt;&lt;property id=&quot;20307&quot; value=&quot;313&quot;/&gt;&lt;/object&gt;&lt;object type=&quot;3&quot; unique_id=&quot;154283&quot;&gt;&lt;property id=&quot;20148&quot; value=&quot;5&quot;/&gt;&lt;property id=&quot;20300&quot; value=&quot;Slide 5 - &amp;quot;NIST Big Data Initiative&amp;quot;&quot;/&gt;&lt;property id=&quot;20307&quot; value=&quot;298&quot;/&gt;&lt;/object&gt;&lt;object type=&quot;3&quot; unique_id=&quot;154284&quot;&gt;&lt;property id=&quot;20148&quot; value=&quot;5&quot;/&gt;&lt;property id=&quot;20300&quot; value=&quot;Slide 17 - &amp;quot;51 Detailed Use Cases: Contributed July-September 2013 Covers goals, data features such as 3 V’s, software, hardwa&quot;/&gt;&lt;property id=&quot;20307&quot; value=&quot;297&quot;/&gt;&lt;/object&gt;&lt;object type=&quot;3&quot; unique_id=&quot;154285&quot;&gt;&lt;property id=&quot;20148&quot; value=&quot;5&quot;/&gt;&lt;property id=&quot;20300&quot; value=&quot;Slide 22 - &amp;quot;Would like to capture “essence of these use cases”&amp;quot;&quot;/&gt;&lt;property id=&quot;20307&quot; value=&quot;312&quot;/&gt;&lt;/object&gt;&lt;object type=&quot;3&quot; unique_id=&quot;154287&quot;&gt;&lt;property id=&quot;20148&quot; value=&quot;5&quot;/&gt;&lt;property id=&quot;20300&quot; value=&quot;Slide 23 - &amp;quot;HPC Benchmark Classics&amp;quot;&quot;/&gt;&lt;property id=&quot;20307&quot; value=&quot;300&quot;/&gt;&lt;/object&gt;&lt;object type=&quot;3&quot; unique_id=&quot;154289&quot;&gt;&lt;property id=&quot;20148&quot; value=&quot;5&quot;/&gt;&lt;property id=&quot;20300&quot; value=&quot;Slide 24 - &amp;quot;13 Berkeley Dwarfs&amp;quot;&quot;/&gt;&lt;property id=&quot;20307&quot; value=&quot;302&quot;/&gt;&lt;/object&gt;&lt;object type=&quot;3&quot; unique_id=&quot;154294&quot;&gt;&lt;property id=&quot;20148&quot; value=&quot;5&quot;/&gt;&lt;property id=&quot;20300&quot; value=&quot;Slide 54 - &amp;quot;Core Analytics Ogres (microPattern) I&amp;quot;&quot;/&gt;&lt;property id=&quot;20307&quot; value=&quot;307&quot;/&gt;&lt;/object&gt;&lt;object type=&quot;3&quot; unique_id=&quot;154295&quot;&gt;&lt;property id=&quot;20148&quot; value=&quot;5&quot;/&gt;&lt;property id=&quot;20300&quot; value=&quot;Slide 44 - &amp;quot;One Facet of Ogres has Computational Features&amp;quot;&quot;/&gt;&lt;property id=&quot;20307&quot; value=&quot;308&quot;/&gt;&lt;/object&gt;&lt;object type=&quot;3&quot; unique_id=&quot;154297&quot;&gt;&lt;property id=&quot;20148&quot; value=&quot;5&quot;/&gt;&lt;property id=&quot;20300&quot; value=&quot;Slide 45 - &amp;quot;Data Source and Style Facet of Ogres I &amp;quot;&quot;/&gt;&lt;property id=&quot;20307&quot; value=&quot;310&quot;/&gt;&lt;/object&gt;&lt;object type=&quot;3&quot; unique_id=&quot;154833&quot;&gt;&lt;property id=&quot;20148&quot; value=&quot;5&quot;/&gt;&lt;property id=&quot;20300&quot; value=&quot;Slide 16 - &amp;quot;Use Case Template&amp;quot;&quot;/&gt;&lt;property id=&quot;20307&quot; value=&quot;314&quot;/&gt;&lt;/object&gt;&lt;object type=&quot;3&quot; unique_id=&quot;154834&quot;&gt;&lt;property id=&quot;20148&quot; value=&quot;5&quot;/&gt;&lt;property id=&quot;20300&quot; value=&quot;Slide 18&quot;/&gt;&lt;property id=&quot;20307&quot; value=&quot;316&quot;/&gt;&lt;/object&gt;&lt;object type=&quot;3&quot; unique_id=&quot;168000&quot;&gt;&lt;property id=&quot;20148&quot; value=&quot;5&quot;/&gt;&lt;property id=&quot;20300&quot; value=&quot;Slide 21 - &amp;quot;Big Data Patterns – the Ogres&amp;quot;&quot;/&gt;&lt;property id=&quot;20307&quot; value=&quot;376&quot;/&gt;&lt;/object&gt;&lt;object type=&quot;3&quot; unique_id=&quot;170873&quot;&gt;&lt;property id=&quot;20148&quot; value=&quot;5&quot;/&gt;&lt;property id=&quot;20300&quot; value=&quot;Slide 76 - &amp;quot;WDA SMACOF MDS (Multidimensional Scaling) using Harp on IU Big Red 2  Parallel Efficiency: on 100-300K sequences &amp;quot;&quot;/&gt;&lt;property id=&quot;20307&quot; value=&quot;392&quot;/&gt;&lt;/object&gt;&lt;object type=&quot;3&quot; unique_id=&quot;172593&quot;&gt;&lt;property id=&quot;20148&quot; value=&quot;5&quot;/&gt;&lt;property id=&quot;20300&quot; value=&quot;Slide 25 - &amp;quot;51 Use Cases: What is Parallelism Over?&amp;quot;&quot;/&gt;&lt;property id=&quot;20307&quot; value=&quot;399&quot;/&gt;&lt;/object&gt;&lt;object type=&quot;3&quot; unique_id=&quot;173558&quot;&gt;&lt;property id=&quot;20148&quot; value=&quot;5&quot;/&gt;&lt;property id=&quot;20300&quot; value=&quot;Slide 33&quot;/&gt;&lt;property id=&quot;20307&quot; value=&quot;405&quot;/&gt;&lt;/object&gt;&lt;object type=&quot;3&quot; unique_id=&quot;176426&quot;&gt;&lt;property id=&quot;20148&quot; value=&quot;5&quot;/&gt;&lt;property id=&quot;20300&quot; value=&quot;Slide 68 - &amp;quot;Clustering and MDS Large Scale O(N2) GML&amp;quot;&quot;/&gt;&lt;property id=&quot;20307&quot; value=&quot;421&quot;/&gt;&lt;/object&gt;&lt;object type=&quot;3&quot; unique_id=&quot;178636&quot;&gt;&lt;property id=&quot;20148&quot; value=&quot;5&quot;/&gt;&lt;property id=&quot;20300&quot; value=&quot;Slide 80 - &amp;quot;Performance of MPI Kernel Operations&amp;quot;&quot;/&gt;&lt;property id=&quot;20307&quot; value=&quot;431&quot;/&gt;&lt;/object&gt;&lt;object type=&quot;3&quot; unique_id=&quot;178637&quot;&gt;&lt;property id=&quot;20148&quot; value=&quot;5&quot;/&gt;&lt;property id=&quot;20300&quot; value=&quot;Slide 69 - &amp;quot;Cluster Count v. Temperature for LC-MS Data Analysis&amp;quot;&quot;/&gt;&lt;property id=&quot;20307&quot; value=&quot;428&quot;/&gt;&lt;/object&gt;&lt;object type=&quot;3&quot; unique_id=&quot;181166&quot;&gt;&lt;property id=&quot;20148&quot; value=&quot;5&quot;/&gt;&lt;property id=&quot;20300&quot; value=&quot;Slide 30 - &amp;quot;Global Machine Learning aka EGO – Exascale Global Optimization&amp;quot;&quot;/&gt;&lt;property id=&quot;20307&quot; value=&quot;456&quot;/&gt;&lt;/object&gt;&lt;object type=&quot;3&quot; unique_id=&quot;181167&quot;&gt;&lt;property id=&quot;20148&quot; value=&quot;5&quot;/&gt;&lt;property id=&quot;20300&quot; value=&quot;Slide 32 - &amp;quot;Examples: Especially Image and Internet of Things based Applications&amp;quot;&quot;/&gt;&lt;property id=&quot;20307&quot; value=&quot;457&quot;/&gt;&lt;/object&gt;&lt;object type=&quot;3&quot; unique_id=&quot;181168&quot;&gt;&lt;property id=&quot;20148&quot; value=&quot;5&quot;/&gt;&lt;property id=&quot;20300&quot; value=&quot;Slide 42 - &amp;quot;Facets of the Ogres&amp;quot;&quot;/&gt;&lt;property id=&quot;20307&quot; value=&quot;458&quot;/&gt;&lt;/object&gt;&lt;object type=&quot;3&quot; unique_id=&quot;181170&quot;&gt;&lt;property id=&quot;20148&quot; value=&quot;5&quot;/&gt;&lt;property id=&quot;20300&quot; value=&quot;Slide 78 - &amp;quot;Java Grande&amp;quot;&quot;/&gt;&lt;property id=&quot;20307&quot; value=&quot;460&quot;/&gt;&lt;/object&gt;&lt;object type=&quot;3&quot; unique_id=&quot;181171&quot;&gt;&lt;property id=&quot;20148&quot; value=&quot;5&quot;/&gt;&lt;property id=&quot;20300&quot; value=&quot;Slide 79 - &amp;quot;Java Grande&amp;quot;&quot;/&gt;&lt;property id=&quot;20307&quot; value=&quot;461&quot;/&gt;&lt;/object&gt;&lt;object type=&quot;3&quot; unique_id=&quot;181172&quot;&gt;&lt;property id=&quot;20148&quot; value=&quot;5&quot;/&gt;&lt;property id=&quot;20300&quot; value=&quot;Slide 81 - &amp;quot;Lessons / Insights&amp;quot;&quot;/&gt;&lt;property id=&quot;20307&quot; value=&quot;462&quot;/&gt;&lt;/object&gt;&lt;object type=&quot;3&quot; unique_id=&quot;181792&quot;&gt;&lt;property id=&quot;20148&quot; value=&quot;5&quot;/&gt;&lt;property id=&quot;20300&quot; value=&quot;Slide 43 - &amp;quot;Problem Architecture Facet of Ogres (Meta or MacroPattern)&amp;quot;&quot;/&gt;&lt;property id=&quot;20307&quot; value=&quot;464&quot;/&gt;&lt;/object&gt;&lt;object type=&quot;3&quot; unique_id=&quot;181793&quot;&gt;&lt;property id=&quot;20148&quot; value=&quot;5&quot;/&gt;&lt;property id=&quot;20300&quot; value=&quot;Slide 53 - &amp;quot;Analytics Facet (kernels) of the Ogres&amp;quot;&quot;/&gt;&lt;property id=&quot;20307&quot; value=&quot;465&quot;/&gt;&lt;/object&gt;&lt;object type=&quot;3&quot; unique_id=&quot;181794&quot;&gt;&lt;property id=&quot;20148&quot; value=&quot;5&quot;/&gt;&lt;property id=&quot;20300&quot; value=&quot;Slide 56 - &amp;quot;Core Analytics Ogres (microPattern) III&amp;quot;&quot;/&gt;&lt;property id=&quot;20307&quot; value=&quot;467&quot;/&gt;&lt;/object&gt;&lt;object type=&quot;3&quot; unique_id=&quot;182584&quot;&gt;&lt;property id=&quot;20148&quot; value=&quot;5&quot;/&gt;&lt;property id=&quot;20300&quot; value=&quot;Slide 67 - &amp;quot;Parallel Global Machine Learning Examples Initial SPIDAL entries&amp;quot;&quot;/&gt;&lt;property id=&quot;20307&quot; value=&quot;468&quot;/&gt;&lt;/object&gt;&lt;object type=&quot;3&quot; unique_id=&quot;184692&quot;&gt;&lt;property id=&quot;20148&quot; value=&quot;5&quot;/&gt;&lt;property id=&quot;20300&quot; value=&quot;Slide 37 - &amp;quot;Internet of Things and Streaming Apps&amp;quot;&quot;/&gt;&lt;property id=&quot;20307&quot; value=&quot;472&quot;/&gt;&lt;/object&gt;&lt;object type=&quot;3&quot; unique_id=&quot;186212&quot;&gt;&lt;property id=&quot;20148&quot; value=&quot;5&quot;/&gt;&lt;property id=&quot;20300&quot; value=&quot;Slide 77&quot;/&gt;&lt;property id=&quot;20307&quot; value=&quot;481&quot;/&gt;&lt;/object&gt;&lt;object type=&quot;3&quot; unique_id=&quot;186564&quot;&gt;&lt;property id=&quot;20148&quot; value=&quot;5&quot;/&gt;&lt;property id=&quot;20300&quot; value=&quot;Slide 26 - &amp;quot;Features of 51 Use Cases I&amp;quot;&quot;/&gt;&lt;property id=&quot;20307&quot; value=&quot;482&quot;/&gt;&lt;/object&gt;&lt;object type=&quot;3&quot; unique_id=&quot;186565&quot;&gt;&lt;property id=&quot;20148&quot; value=&quot;5&quot;/&gt;&lt;property id=&quot;20300&quot; value=&quot;Slide 27 - &amp;quot;Features of 51 Use Cases II&amp;quot;&quot;/&gt;&lt;property id=&quot;20307&quot; value=&quot;483&quot;/&gt;&lt;/object&gt;&lt;object type=&quot;3&quot; unique_id=&quot;186567&quot;&gt;&lt;property id=&quot;20148&quot; value=&quot;5&quot;/&gt;&lt;property id=&quot;20300&quot; value=&quot;Slide 46 - &amp;quot;Data Source and Style Facet of Ogres II&amp;quot;&quot;/&gt;&lt;property id=&quot;20307&quot; value=&quot;486&quot;/&gt;&lt;/object&gt;&lt;object type=&quot;3&quot; unique_id=&quot;186568&quot;&gt;&lt;property id=&quot;20148&quot; value=&quot;5&quot;/&gt;&lt;property id=&quot;20300&quot; value=&quot;Slide 55 - &amp;quot;Core Analytics Ogres (microPattern) II&amp;quot;&quot;/&gt;&lt;property id=&quot;20307&quot; value=&quot;485&quot;/&gt;&lt;/object&gt;&lt;object type=&quot;3&quot; unique_id=&quot;187306&quot;&gt;&lt;property id=&quot;20148&quot; value=&quot;5&quot;/&gt;&lt;property id=&quot;20300&quot; value=&quot;Slide 57 - &amp;quot;HPC-ABDS &amp;quot;&quot;/&gt;&lt;property id=&quot;20307&quot; value=&quot;487&quot;/&gt;&lt;/object&gt;&lt;object type=&quot;3&quot; unique_id=&quot;187307&quot;&gt;&lt;property id=&quot;20148&quot; value=&quot;5&quot;/&gt;&lt;property id=&quot;20300&quot; value=&quot;Slide 58&quot;/&gt;&lt;property id=&quot;20307&quot; value=&quot;488&quot;/&gt;&lt;/object&gt;&lt;object type=&quot;3&quot; unique_id=&quot;187310&quot;&gt;&lt;property id=&quot;20148&quot; value=&quot;5&quot;/&gt;&lt;property id=&quot;20300&quot; value=&quot;Slide 59 - &amp;quot;SPIDAL (Scalable Parallel Interoperable Data Analytics Library)  Getting High Performance on Data Analytics&amp;quot;&quot;/&gt;&lt;property id=&quot;20307&quot; value=&quot;491&quot;/&gt;&lt;/object&gt;&lt;object type=&quot;3&quot; unique_id=&quot;187951&quot;&gt;&lt;property id=&quot;20148&quot; value=&quot;5&quot;/&gt;&lt;property id=&quot;20300&quot; value=&quot;Slide 7 - &amp;quot;Big Data Definition&amp;quot;&quot;/&gt;&lt;property id=&quot;20307&quot; value=&quot;496&quot;/&gt;&lt;/object&gt;&lt;object type=&quot;3&quot; unique_id=&quot;187952&quot;&gt;&lt;property id=&quot;20148&quot; value=&quot;5&quot;/&gt;&lt;property id=&quot;20300&quot; value=&quot;Slide 8 - &amp;quot;What is Data Science?&amp;quot;&quot;/&gt;&lt;property id=&quot;20307&quot; value=&quot;497&quot;/&gt;&lt;/object&gt;&lt;object type=&quot;3&quot; unique_id=&quot;187953&quot;&gt;&lt;property id=&quot;20148&quot; value=&quot;5&quot;/&gt;&lt;property id=&quot;20300&quot; value=&quot;Slide 10&quot;/&gt;&lt;property id=&quot;20307&quot; value=&quot;498&quot;/&gt;&lt;/object&gt;&lt;object type=&quot;3&quot; unique_id=&quot;187954&quot;&gt;&lt;property id=&quot;20148&quot; value=&quot;5&quot;/&gt;&lt;property id=&quot;20300&quot; value=&quot;Slide 9 - &amp;quot;Data Science Definition&amp;quot;&quot;/&gt;&lt;property id=&quot;20307&quot; value=&quot;499&quot;/&gt;&lt;/object&gt;&lt;object type=&quot;3&quot; unique_id=&quot;187956&quot;&gt;&lt;property id=&quot;20148&quot; value=&quot;5&quot;/&gt;&lt;property id=&quot;20300&quot; value=&quot;Slide 20 - &amp;quot;10 Security &amp;amp; Privacy Use Cases&amp;quot;&quot;/&gt;&lt;property id=&quot;20307&quot; value=&quot;501&quot;/&gt;&lt;/object&gt;&lt;object type=&quot;3&quot; unique_id=&quot;188520&quot;&gt;&lt;property id=&quot;20148&quot; value=&quot;5&quot;/&gt;&lt;property id=&quot;20300&quot; value=&quot;Slide 36 - &amp;quot;35: Light source beamlines&amp;quot;&quot;/&gt;&lt;property id=&quot;20307&quot; value=&quot;505&quot;/&gt;&lt;/object&gt;&lt;object type=&quot;3&quot; unique_id=&quot;252521&quot;&gt;&lt;property id=&quot;20148&quot; value=&quot;5&quot;/&gt;&lt;property id=&quot;20300&quot; value=&quot;Slide 70 - &amp;quot;Iterative MapReduce Implementing HPC-ABDS&amp;quot;&quot;/&gt;&lt;property id=&quot;20307&quot; value=&quot;507&quot;/&gt;&lt;/object&gt;&lt;object type=&quot;3&quot; unique_id=&quot;252522&quot;&gt;&lt;property id=&quot;20148&quot; value=&quot;5&quot;/&gt;&lt;property id=&quot;20300&quot; value=&quot;Slide 71 - &amp;quot;Using Optimal “Collective” Operations&amp;quot;&quot;/&gt;&lt;property id=&quot;20307&quot; value=&quot;508&quot;/&gt;&lt;/object&gt;&lt;object type=&quot;3&quot; unique_id=&quot;252523&quot;&gt;&lt;property id=&quot;20148&quot; value=&quot;5&quot;/&gt;&lt;property id=&quot;20300&quot; value=&quot;Slide 72 - &amp;quot;Kmeans and (Iterative) MapReduce&amp;quot;&quot;/&gt;&lt;property id=&quot;20307&quot; value=&quot;509&quot;/&gt;&lt;/object&gt;&lt;object type=&quot;3&quot; unique_id=&quot;252524&quot;&gt;&lt;property id=&quot;20148&quot; value=&quot;5&quot;/&gt;&lt;property id=&quot;20300&quot; value=&quot;Slide 73 - &amp;quot;Collectives improve traditional MapReduce&amp;quot;&quot;/&gt;&lt;property id=&quot;20307&quot; value=&quot;510&quot;/&gt;&lt;/object&gt;&lt;object type=&quot;3&quot; unique_id=&quot;252525&quot;&gt;&lt;property id=&quot;20148&quot; value=&quot;5&quot;/&gt;&lt;property id=&quot;20300&quot; value=&quot;Slide 74 - &amp;quot;Harp Design&amp;quot;&quot;/&gt;&lt;property id=&quot;20307&quot; value=&quot;511&quot;/&gt;&lt;/object&gt;&lt;object type=&quot;3&quot; unique_id=&quot;252526&quot;&gt;&lt;property id=&quot;20148&quot; value=&quot;5&quot;/&gt;&lt;property id=&quot;20300&quot; value=&quot;Slide 75 - &amp;quot;Features of Harp Hadoop Plugin&amp;quot;&quot;/&gt;&lt;property id=&quot;20307&quot; value=&quot;512&quot;/&gt;&lt;/object&gt;&lt;object type=&quot;3&quot; unique_id=&quot;253509&quot;&gt;&lt;property id=&quot;20148&quot; value=&quot;5&quot;/&gt;&lt;property id=&quot;20300&quot; value=&quot;Slide 63 - &amp;quot;Comparing Data Intensive and Simulation Problems&amp;quot;&quot;/&gt;&lt;property id=&quot;20307&quot; value=&quot;517&quot;/&gt;&lt;/object&gt;&lt;object type=&quot;3&quot; unique_id=&quot;253510&quot;&gt;&lt;property id=&quot;20148&quot; value=&quot;5&quot;/&gt;&lt;property id=&quot;20300&quot; value=&quot;Slide 64 - &amp;quot;Comparison of Data Analytics with Simulation I&amp;quot;&quot;/&gt;&lt;property id=&quot;20307&quot; value=&quot;518&quot;/&gt;&lt;/object&gt;&lt;object type=&quot;3&quot; unique_id=&quot;253511&quot;&gt;&lt;property id=&quot;20148&quot; value=&quot;5&quot;/&gt;&lt;property id=&quot;20300&quot; value=&quot;Slide 65 - &amp;quot;Comparison of Data Analytics with Simulation II&amp;quot;&quot;/&gt;&lt;property id=&quot;20307&quot; value=&quot;519&quot;/&gt;&lt;/object&gt;&lt;object type=&quot;3&quot; unique_id=&quot;253512&quot;&gt;&lt;property id=&quot;20148&quot; value=&quot;5&quot;/&gt;&lt;property id=&quot;20300&quot; value=&quot;Slide 66&quot;/&gt;&lt;property id=&quot;20307&quot; value=&quot;520&quot;/&gt;&lt;/object&gt;&lt;object type=&quot;3&quot; unique_id=&quot;254087&quot;&gt;&lt;property id=&quot;20148&quot; value=&quot;5&quot;/&gt;&lt;property id=&quot;20300&quot; value=&quot;Slide 31 - &amp;quot;7 Computational Giants of  NRC Massive Data Analysis Report &amp;quot;&quot;/&gt;&lt;property id=&quot;20307&quot; value=&quot;521&quot;/&gt;&lt;/object&gt;&lt;object type=&quot;3&quot; unique_id=&quot;346679&quot;&gt;&lt;property id=&quot;20148&quot; value=&quot;5&quot;/&gt;&lt;property id=&quot;20300&quot; value=&quot;Slide 4&quot;/&gt;&lt;property id=&quot;20307&quot; value=&quot;522&quot;/&gt;&lt;/object&gt;&lt;object type=&quot;3&quot; unique_id=&quot;346680&quot;&gt;&lt;property id=&quot;20148&quot; value=&quot;5&quot;/&gt;&lt;property id=&quot;20300&quot; value=&quot;Slide 11 - &amp;quot;Data Science at Indiana University online certificate and soon a Masters degree&amp;quot;&quot;/&gt;&lt;property id=&quot;20307&quot; value=&quot;523&quot;/&gt;&lt;/object&gt;&lt;object type=&quot;3&quot; unique_id=&quot;346681&quot;&gt;&lt;property id=&quot;20148&quot; value=&quot;5&quot;/&gt;&lt;property id=&quot;20300&quot; value=&quot;Slide 12 - &amp;quot;McKinsey Institute on Big Data Jobs&amp;quot;&quot;/&gt;&lt;property id=&quot;20307&quot; value=&quot;526&quot;/&gt;&lt;/object&gt;&lt;object type=&quot;3&quot; unique_id=&quot;346682&quot;&gt;&lt;property id=&quot;20148&quot; value=&quot;5&quot;/&gt;&lt;property id=&quot;20300&quot; value=&quot;Slide 13 - &amp;quot;NIST Big Data Reference Architecture&amp;quot;&quot;/&gt;&lt;property id=&quot;20307&quot; value=&quot;527&quot;/&gt;&lt;/object&gt;&lt;object type=&quot;3&quot; unique_id=&quot;346683&quot;&gt;&lt;property id=&quot;20148&quot; value=&quot;5&quot;/&gt;&lt;property id=&quot;20300&quot; value=&quot;Slide 14 - &amp;quot;Top 10 Security &amp;amp; Privacy Challenges: Classification&amp;quot;&quot;/&gt;&lt;property id=&quot;20307&quot; value=&quot;528&quot;/&gt;&lt;/object&gt;&lt;object type=&quot;3&quot; unique_id=&quot;346684&quot;&gt;&lt;property id=&quot;20148&quot; value=&quot;5&quot;/&gt;&lt;property id=&quot;20300&quot; value=&quot;Slide 15 - &amp;quot;NIST Big Data Use Cases&amp;quot;&quot;/&gt;&lt;property id=&quot;20307&quot; value=&quot;524&quot;/&gt;&lt;/object&gt;&lt;object type=&quot;3&quot; unique_id=&quot;346685&quot;&gt;&lt;property id=&quot;20148&quot; value=&quot;5&quot;/&gt;&lt;property id=&quot;20300&quot; value=&quot;Slide 19 - &amp;quot;Distributed Computing Practice for Large-Scale Science &amp;amp; Engineering  S. Jha, M. Cole, D. Katz, O. Rana, M. Parash&quot;/&gt;&lt;property id=&quot;20307&quot; value=&quot;529&quot;/&gt;&lt;/object&gt;&lt;object type=&quot;3&quot; unique_id=&quot;346686&quot;&gt;&lt;property id=&quot;20148&quot; value=&quot;5&quot;/&gt;&lt;property id=&quot;20300&quot; value=&quot;Slide 34 - &amp;quot;13 Image-based Use Cases&amp;quot;&quot;/&gt;&lt;property id=&quot;20307&quot; value=&quot;530&quot;/&gt;&lt;/object&gt;&lt;object type=&quot;3&quot; unique_id=&quot;346687&quot;&gt;&lt;property id=&quot;20148&quot; value=&quot;5&quot;/&gt;&lt;property id=&quot;20300&quot; value=&quot;Slide 35 - &amp;quot;26: Large-scale Deep Learning&amp;quot;&quot;/&gt;&lt;property id=&quot;20307&quot; value=&quot;531&quot;/&gt;&lt;/object&gt;&lt;object type=&quot;3&quot; unique_id=&quot;346688&quot;&gt;&lt;property id=&quot;20148&quot; value=&quot;5&quot;/&gt;&lt;property id=&quot;20300&quot; value=&quot;Slide 38&quot;/&gt;&lt;property id=&quot;20307&quot; value=&quot;532&quot;/&gt;&lt;/object&gt;&lt;object type=&quot;3&quot; unique_id=&quot;346689&quot;&gt;&lt;property id=&quot;20148&quot; value=&quot;5&quot;/&gt;&lt;property id=&quot;20300&quot; value=&quot;Slide 39&quot;/&gt;&lt;property id=&quot;20307&quot; value=&quot;533&quot;/&gt;&lt;/object&gt;&lt;object type=&quot;3&quot; unique_id=&quot;346690&quot;&gt;&lt;property id=&quot;20148&quot; value=&quot;5&quot;/&gt;&lt;property id=&quot;20300&quot; value=&quot;Slide 40 - &amp;quot;IOTCloud&amp;quot;&quot;/&gt;&lt;property id=&quot;20307&quot; value=&quot;534&quot;/&gt;&lt;/object&gt;&lt;object type=&quot;3&quot; unique_id=&quot;346691&quot;&gt;&lt;property id=&quot;20148&quot; value=&quot;5&quot;/&gt;&lt;property id=&quot;20300&quot; value=&quot;Slide 41 - &amp;quot;Storm Performance From Device to Cloud&amp;quot;&quot;/&gt;&lt;property id=&quot;20307&quot; value=&quot;535&quot;/&gt;&lt;/object&gt;&lt;object type=&quot;3&quot; unique_id=&quot;346692&quot;&gt;&lt;property id=&quot;20148&quot; value=&quot;5&quot;/&gt;&lt;property id=&quot;20300&quot; value=&quot;Slide 47 - &amp;quot;10 Generic Data Processing Styles&amp;quot;&quot;/&gt;&lt;property id=&quot;20307&quot; value=&quot;536&quot;/&gt;&lt;/object&gt;&lt;object type=&quot;3&quot; unique_id=&quot;346693&quot;&gt;&lt;property id=&quot;20148&quot; value=&quot;5&quot;/&gt;&lt;property id=&quot;20300&quot; value=&quot;Slide 49 - &amp;quot;5. Perform interactive analytics on data in analytics-optimized data system&amp;quot;&quot;/&gt;&lt;property id=&quot;20307&quot; value=&quot;539&quot;/&gt;&lt;/object&gt;&lt;object type=&quot;3&quot; unique_id=&quot;346694&quot;&gt;&lt;property id=&quot;20148&quot; value=&quot;5&quot;/&gt;&lt;property id=&quot;20300&quot; value=&quot;Slide 50 - &amp;quot;5A. Perform interactive analytics on observational scientific data&amp;quot;&quot;/&gt;&lt;property id=&quot;20307&quot; value=&quot;537&quot;/&gt;&lt;/object&gt;&lt;object type=&quot;3&quot; unique_id=&quot;346695&quot;&gt;&lt;property id=&quot;20148&quot; value=&quot;5&quot;/&gt;&lt;property id=&quot;20300&quot; value=&quot;Slide 51 - &amp;quot;CReSIS Remote Sensing: Radar Surveys&amp;quot;&quot;/&gt;&lt;property id=&quot;20307&quot; value=&quot;538&quot;/&gt;&lt;/object&gt;&lt;object type=&quot;3&quot; unique_id=&quot;346696&quot;&gt;&lt;property id=&quot;20148&quot; value=&quot;5&quot;/&gt;&lt;property id=&quot;20300&quot; value=&quot;Slide 52 - &amp;quot;43: Radar Data Analysis for CReSIS Remote Sensing of Ice Sheets IV&amp;quot;&quot;/&gt;&lt;property id=&quot;20307&quot; value=&quot;540&quot;/&gt;&lt;/object&gt;&lt;object type=&quot;3&quot; unique_id=&quot;346697&quot;&gt;&lt;property id=&quot;20148&quot; value=&quot;5&quot;/&gt;&lt;property id=&quot;20300&quot; value=&quot;Slide 61&quot;/&gt;&lt;property id=&quot;20307&quot; value=&quot;525&quot;/&gt;&lt;/object&gt;&lt;object type=&quot;3&quot; unique_id=&quot;347153&quot;&gt;&lt;property id=&quot;20148&quot; value=&quot;5&quot;/&gt;&lt;property id=&quot;20300&quot; value=&quot;Slide 62 - &amp;quot;Maybe a Big Data Initiative would include&amp;quot;&quot;/&gt;&lt;property id=&quot;20307&quot; value=&quot;541&quot;/&gt;&lt;/object&gt;&lt;object type=&quot;3&quot; unique_id=&quot;347154&quot;&gt;&lt;property id=&quot;20148&quot; value=&quot;5&quot;/&gt;&lt;property id=&quot;20300&quot; value=&quot;Slide 60&quot;/&gt;&lt;property id=&quot;20307&quot; value=&quot;542&quot;/&gt;&lt;/object&gt;&lt;object type=&quot;3&quot; unique_id=&quot;347567&quot;&gt;&lt;property id=&quot;20148&quot; value=&quot;5&quot;/&gt;&lt;property id=&quot;20300&quot; value=&quot;Slide 28 - &amp;quot;4 Forms of MapReduce&amp;quot;&quot;/&gt;&lt;property id=&quot;20307&quot; value=&quot;544&quot;/&gt;&lt;/object&gt;&lt;object type=&quot;3&quot; unique_id=&quot;347568&quot;&gt;&lt;property id=&quot;20148&quot; value=&quot;5&quot;/&gt;&lt;property id=&quot;20300&quot; value=&quot;Slide 29 - &amp;quot;Useful Set of Analytics Architectures&amp;quot;&quot;/&gt;&lt;property id=&quot;20307&quot; value=&quot;543&quot;/&gt;&lt;/object&gt;&lt;object type=&quot;3&quot; unique_id=&quot;347899&quot;&gt;&lt;property id=&quot;20148&quot; value=&quot;5&quot;/&gt;&lt;property id=&quot;20300&quot; value=&quot;Slide 48 - &amp;quot;2. Perform real time analytics on data source streams and notify users when specified events occur&amp;quot;&quot;/&gt;&lt;property id=&quot;20307&quot; value=&quot;545&quot;/&gt;&lt;/object&gt;&lt;object type=&quot;3&quot; unique_id=&quot;348537&quot;&gt;&lt;property id=&quot;20148&quot; value=&quot;5&quot;/&gt;&lt;property id=&quot;20300&quot; value=&quot;Slide 2&quot;/&gt;&lt;property id=&quot;20307&quot; value=&quot;546&quot;/&gt;&lt;/object&gt;&lt;object type=&quot;3&quot; unique_id=&quot;348538&quot;&gt;&lt;property id=&quot;20148&quot; value=&quot;5&quot;/&gt;&lt;property id=&quot;20300&quot; value=&quot;Slide 6 - &amp;quot;NBD-PWG (NIST Big Data Public Working Group) Subgroups &amp;amp; Co-Chairs&amp;quot;&quot;/&gt;&lt;property id=&quot;20307&quot; value=&quot;547&quot;/&gt;&lt;/object&gt;&lt;/object&gt;&lt;object type=&quot;8&quot; unique_id=&quot;1001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12-0623-Sample-1img-full_V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athena xmlns="http://schemas.microsoft.com/edu/athena" version="0.1.1819.0"/>
</file>

<file path=customXml/item2.xml><?xml version="1.0" encoding="utf-8"?>
<athena xmlns="http://schemas.microsoft.com/edu/athena" version="0.1.1819.0"/>
</file>

<file path=customXml/itemProps1.xml><?xml version="1.0" encoding="utf-8"?>
<ds:datastoreItem xmlns:ds="http://schemas.openxmlformats.org/officeDocument/2006/customXml" ds:itemID="{8EB78B8A-8892-4EDF-8FBF-57B4F544245A}">
  <ds:schemaRefs>
    <ds:schemaRef ds:uri="http://schemas.microsoft.com/edu/athena"/>
  </ds:schemaRefs>
</ds:datastoreItem>
</file>

<file path=customXml/itemProps2.xml><?xml version="1.0" encoding="utf-8"?>
<ds:datastoreItem xmlns:ds="http://schemas.openxmlformats.org/officeDocument/2006/customXml" ds:itemID="{E0EAB973-AE0A-4A4E-86C6-6EA8CEDD051D}">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otalTime>19915</TotalTime>
  <Words>5877</Words>
  <Application>Microsoft Office PowerPoint</Application>
  <PresentationFormat>On-screen Show (4:3)</PresentationFormat>
  <Paragraphs>787</Paragraphs>
  <Slides>81</Slides>
  <Notes>21</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81</vt:i4>
      </vt:variant>
    </vt:vector>
  </HeadingPairs>
  <TitlesOfParts>
    <vt:vector size="97" baseType="lpstr">
      <vt:lpstr>Arial</vt:lpstr>
      <vt:lpstr>Calibri</vt:lpstr>
      <vt:lpstr>Franklin Gothic Book</vt:lpstr>
      <vt:lpstr>Franklin Gothic Demi</vt:lpstr>
      <vt:lpstr>Franklin Gothic Medium</vt:lpstr>
      <vt:lpstr>Symbol</vt:lpstr>
      <vt:lpstr>Times New Roman</vt:lpstr>
      <vt:lpstr>Wingdings</vt:lpstr>
      <vt:lpstr>Office Theme</vt:lpstr>
      <vt:lpstr>12-0623-Sample-1img-full_V5</vt:lpstr>
      <vt:lpstr>1_12-0623-Sample-1img-full_V5</vt:lpstr>
      <vt:lpstr>2_12-0623-Sample-1img-full_V5</vt:lpstr>
      <vt:lpstr>3_12-0623-Sample-1img-full_V5</vt:lpstr>
      <vt:lpstr>4_12-0623-Sample-1img-full_V5</vt:lpstr>
      <vt:lpstr>5_12-0623-Sample-1img-full_V5</vt:lpstr>
      <vt:lpstr>6_12-0623-Sample-1img-full_V5</vt:lpstr>
      <vt:lpstr>Big Data Applications  and their Software on  Clouds and Supercomputers</vt:lpstr>
      <vt:lpstr>PowerPoint Presentation</vt:lpstr>
      <vt:lpstr>Abstract</vt:lpstr>
      <vt:lpstr>PowerPoint Presentation</vt:lpstr>
      <vt:lpstr>NIST Big Data Initiative</vt:lpstr>
      <vt:lpstr>NBD-PWG (NIST Big Data Public Working Group) Subgroups &amp; Co-Chairs</vt:lpstr>
      <vt:lpstr>Big Data Definition</vt:lpstr>
      <vt:lpstr>What is Data Science?</vt:lpstr>
      <vt:lpstr>Data Science Definition</vt:lpstr>
      <vt:lpstr>PowerPoint Presentation</vt:lpstr>
      <vt:lpstr>Data Science at Indiana University online certificate and soon a Masters degree</vt:lpstr>
      <vt:lpstr>McKinsey Institute on Big Data Jobs</vt:lpstr>
      <vt:lpstr>NIST Big Data Reference Architecture</vt:lpstr>
      <vt:lpstr>Top 10 Security &amp; Privacy Challenges: Classification</vt:lpstr>
      <vt:lpstr>NIST Big Data Use Cases</vt:lpstr>
      <vt:lpstr>Use Case Template</vt:lpstr>
      <vt:lpstr>51 Detailed Use Cases: Contributed July-September 2013 Covers goals, data features such as 3 V’s, software, hardware</vt:lpstr>
      <vt:lpstr>PowerPoint Presentation</vt:lpstr>
      <vt:lpstr>Distributed Computing Practice for Large-Scale Science &amp; Engineering  S. Jha, M. Cole, D. Katz, O. Rana, M. Parashar, and J. Weissman, </vt:lpstr>
      <vt:lpstr>10 Security &amp; Privacy Use Cases</vt:lpstr>
      <vt:lpstr>Big Data Patterns – the Ogres</vt:lpstr>
      <vt:lpstr>Would like to capture “essence of these use cases”</vt:lpstr>
      <vt:lpstr>HPC Benchmark Classics</vt:lpstr>
      <vt:lpstr>13 Berkeley Dwarfs</vt:lpstr>
      <vt:lpstr>51 Use Cases: What is Parallelism Over?</vt:lpstr>
      <vt:lpstr>Features of 51 Use Cases I</vt:lpstr>
      <vt:lpstr>Features of 51 Use Cases II</vt:lpstr>
      <vt:lpstr>4 Forms of MapReduce</vt:lpstr>
      <vt:lpstr>Useful Set of Analytics Architectures</vt:lpstr>
      <vt:lpstr>Global Machine Learning aka EGO – Exascale Global Optimization</vt:lpstr>
      <vt:lpstr>7 Computational Giants of  NRC Massive Data Analysis Report </vt:lpstr>
      <vt:lpstr>Examples: Especially Image and Internet of Things based Applications</vt:lpstr>
      <vt:lpstr>PowerPoint Presentation</vt:lpstr>
      <vt:lpstr>13 Image-based Use Cases</vt:lpstr>
      <vt:lpstr>26: Large-scale Deep Learning</vt:lpstr>
      <vt:lpstr>35: Light source beamlines</vt:lpstr>
      <vt:lpstr>Internet of Things and Streaming Apps</vt:lpstr>
      <vt:lpstr>PowerPoint Presentation</vt:lpstr>
      <vt:lpstr>PowerPoint Presentation</vt:lpstr>
      <vt:lpstr>IOTCloud</vt:lpstr>
      <vt:lpstr>Storm Performance From Device to Cloud</vt:lpstr>
      <vt:lpstr>Facets of the Ogres</vt:lpstr>
      <vt:lpstr>Problem Architecture Facet of Ogres (Meta or MacroPattern)</vt:lpstr>
      <vt:lpstr>One Facet of Ogres has Computational Features</vt:lpstr>
      <vt:lpstr>Data Source and Style Facet of Ogres I </vt:lpstr>
      <vt:lpstr>Data Source and Style Facet of Ogres II</vt:lpstr>
      <vt:lpstr>10 Generic Data Processing Styles</vt:lpstr>
      <vt:lpstr>2. Perform real time analytics on data source streams and notify users when specified events occur</vt:lpstr>
      <vt:lpstr>5. Perform interactive analytics on data in analytics-optimized data system</vt:lpstr>
      <vt:lpstr>5A. Perform interactive analytics on observational scientific data</vt:lpstr>
      <vt:lpstr>CReSIS Remote Sensing: Radar Surveys</vt:lpstr>
      <vt:lpstr>43: Radar Data Analysis for CReSIS Remote Sensing of Ice Sheets IV</vt:lpstr>
      <vt:lpstr>Analytics Facet (kernels) of the Ogres</vt:lpstr>
      <vt:lpstr>Core Analytics Ogres (microPattern) I</vt:lpstr>
      <vt:lpstr>Core Analytics Ogres (microPattern) II</vt:lpstr>
      <vt:lpstr>Core Analytics Ogres (microPattern) III</vt:lpstr>
      <vt:lpstr>HPC-ABDS </vt:lpstr>
      <vt:lpstr>PowerPoint Presentation</vt:lpstr>
      <vt:lpstr>SPIDAL (Scalable Parallel Interoperable Data Analytics Library)  Getting High Performance on Data Analytics</vt:lpstr>
      <vt:lpstr>PowerPoint Presentation</vt:lpstr>
      <vt:lpstr>PowerPoint Presentation</vt:lpstr>
      <vt:lpstr>Maybe a Big Data Initiative would include</vt:lpstr>
      <vt:lpstr>Comparing Data Intensive and Simulation Problems</vt:lpstr>
      <vt:lpstr>Comparison of Data Analytics with Simulation I</vt:lpstr>
      <vt:lpstr>Comparison of Data Analytics with Simulation II</vt:lpstr>
      <vt:lpstr>PowerPoint Presentation</vt:lpstr>
      <vt:lpstr>Parallel Global Machine Learning Examples Initial SPIDAL entries</vt:lpstr>
      <vt:lpstr>Clustering and MDS Large Scale O(N2) GML</vt:lpstr>
      <vt:lpstr>Cluster Count v. Temperature for LC-MS Data Analysis</vt:lpstr>
      <vt:lpstr>Iterative MapReduce Implementing HPC-ABDS</vt:lpstr>
      <vt:lpstr>Using Optimal “Collective” Operations</vt:lpstr>
      <vt:lpstr>Kmeans and (Iterative) MapReduce</vt:lpstr>
      <vt:lpstr>Collectives improve traditional MapReduce</vt:lpstr>
      <vt:lpstr>Harp Design</vt:lpstr>
      <vt:lpstr>Features of Harp Hadoop Plugin</vt:lpstr>
      <vt:lpstr>WDA SMACOF MDS (Multidimensional Scaling) using Harp on IU Big Red 2  Parallel Efficiency: on 100-300K sequences </vt:lpstr>
      <vt:lpstr>PowerPoint Presentation</vt:lpstr>
      <vt:lpstr>Java Grande</vt:lpstr>
      <vt:lpstr>Java Grande</vt:lpstr>
      <vt:lpstr>Performance of MPI Kernel Operations</vt:lpstr>
      <vt:lpstr>Lessons / Insights</vt:lpstr>
    </vt:vector>
  </TitlesOfParts>
  <Company>CCT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Shantenu Jha</dc:creator>
  <cp:lastModifiedBy>Geoffrey Fox</cp:lastModifiedBy>
  <cp:revision>387</cp:revision>
  <dcterms:created xsi:type="dcterms:W3CDTF">2014-02-25T01:32:12Z</dcterms:created>
  <dcterms:modified xsi:type="dcterms:W3CDTF">2014-08-25T12:17:08Z</dcterms:modified>
</cp:coreProperties>
</file>