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72"/>
  </p:notesMasterIdLst>
  <p:sldIdLst>
    <p:sldId id="297" r:id="rId3"/>
    <p:sldId id="298" r:id="rId4"/>
    <p:sldId id="299" r:id="rId5"/>
    <p:sldId id="339" r:id="rId6"/>
    <p:sldId id="300" r:id="rId7"/>
    <p:sldId id="301" r:id="rId8"/>
    <p:sldId id="302" r:id="rId9"/>
    <p:sldId id="385" r:id="rId10"/>
    <p:sldId id="303" r:id="rId11"/>
    <p:sldId id="331" r:id="rId12"/>
    <p:sldId id="338" r:id="rId13"/>
    <p:sldId id="384" r:id="rId14"/>
    <p:sldId id="383" r:id="rId15"/>
    <p:sldId id="378" r:id="rId16"/>
    <p:sldId id="379" r:id="rId17"/>
    <p:sldId id="380" r:id="rId18"/>
    <p:sldId id="381" r:id="rId19"/>
    <p:sldId id="382" r:id="rId20"/>
    <p:sldId id="305" r:id="rId21"/>
    <p:sldId id="306" r:id="rId22"/>
    <p:sldId id="336" r:id="rId23"/>
    <p:sldId id="326" r:id="rId24"/>
    <p:sldId id="340" r:id="rId25"/>
    <p:sldId id="328" r:id="rId26"/>
    <p:sldId id="327" r:id="rId27"/>
    <p:sldId id="309" r:id="rId28"/>
    <p:sldId id="329" r:id="rId29"/>
    <p:sldId id="330" r:id="rId30"/>
    <p:sldId id="310" r:id="rId31"/>
    <p:sldId id="311" r:id="rId32"/>
    <p:sldId id="312" r:id="rId33"/>
    <p:sldId id="313" r:id="rId34"/>
    <p:sldId id="314" r:id="rId35"/>
    <p:sldId id="315" r:id="rId36"/>
    <p:sldId id="337" r:id="rId37"/>
    <p:sldId id="335" r:id="rId38"/>
    <p:sldId id="316" r:id="rId39"/>
    <p:sldId id="317" r:id="rId40"/>
    <p:sldId id="332" r:id="rId41"/>
    <p:sldId id="341" r:id="rId42"/>
    <p:sldId id="342" r:id="rId43"/>
    <p:sldId id="343" r:id="rId44"/>
    <p:sldId id="344" r:id="rId45"/>
    <p:sldId id="345" r:id="rId46"/>
    <p:sldId id="346" r:id="rId47"/>
    <p:sldId id="347" r:id="rId48"/>
    <p:sldId id="350" r:id="rId49"/>
    <p:sldId id="351" r:id="rId50"/>
    <p:sldId id="352" r:id="rId51"/>
    <p:sldId id="353" r:id="rId52"/>
    <p:sldId id="356" r:id="rId53"/>
    <p:sldId id="357" r:id="rId54"/>
    <p:sldId id="359" r:id="rId55"/>
    <p:sldId id="361"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33" r:id="rId70"/>
    <p:sldId id="33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3228" autoAdjust="0"/>
  </p:normalViewPr>
  <p:slideViewPr>
    <p:cSldViewPr>
      <p:cViewPr varScale="1">
        <p:scale>
          <a:sx n="108" d="100"/>
          <a:sy n="108"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ropbox\papers\Twister4AzureEScience\twister4azure_7_3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61.381297667833159</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25.994787375133239</c:v>
                </c:pt>
                <c:pt idx="1">
                  <c:v>26.049766023949999</c:v>
                </c:pt>
                <c:pt idx="2">
                  <c:v>26.59896087646667</c:v>
                </c:pt>
                <c:pt idx="3">
                  <c:v>37.251622883466567</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10779776"/>
        <c:axId val="110794240"/>
      </c:barChart>
      <c:catAx>
        <c:axId val="110779776"/>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94240"/>
        <c:crosses val="autoZero"/>
        <c:auto val="1"/>
        <c:lblAlgn val="ctr"/>
        <c:lblOffset val="100"/>
        <c:noMultiLvlLbl val="0"/>
      </c:catAx>
      <c:valAx>
        <c:axId val="11079424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79776"/>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High</a:t>
            </a:r>
            <a:r>
              <a:rPr lang="en-US" baseline="0"/>
              <a:t> End Video Sensor</a:t>
            </a:r>
            <a:endParaRPr lang="en-US"/>
          </a:p>
        </c:rich>
      </c:tx>
      <c:overlay val="0"/>
    </c:title>
    <c:autoTitleDeleted val="0"/>
    <c:plotArea>
      <c:layout/>
      <c:lineChart>
        <c:grouping val="standard"/>
        <c:varyColors val="0"/>
        <c:ser>
          <c:idx val="0"/>
          <c:order val="0"/>
          <c:tx>
            <c:v>1 Broker</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Sheet1!$H$2:$H$13</c:f>
              <c:numCache>
                <c:formatCode>General</c:formatCode>
                <c:ptCount val="12"/>
                <c:pt idx="0">
                  <c:v>86.5</c:v>
                </c:pt>
                <c:pt idx="1">
                  <c:v>156.30000000000001</c:v>
                </c:pt>
                <c:pt idx="2">
                  <c:v>308.76</c:v>
                </c:pt>
                <c:pt idx="3">
                  <c:v>353.41</c:v>
                </c:pt>
                <c:pt idx="4">
                  <c:v>363.32</c:v>
                </c:pt>
                <c:pt idx="6">
                  <c:v>473.29899999999998</c:v>
                </c:pt>
                <c:pt idx="7">
                  <c:v>673.91</c:v>
                </c:pt>
                <c:pt idx="8">
                  <c:v>925.7</c:v>
                </c:pt>
              </c:numCache>
            </c:numRef>
          </c:val>
          <c:smooth val="0"/>
        </c:ser>
        <c:ser>
          <c:idx val="1"/>
          <c:order val="1"/>
          <c:tx>
            <c:v>2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Sheet1!$I$2:$I$13</c:f>
              <c:numCache>
                <c:formatCode>General</c:formatCode>
                <c:ptCount val="12"/>
                <c:pt idx="1">
                  <c:v>91.1</c:v>
                </c:pt>
                <c:pt idx="5">
                  <c:v>155.1</c:v>
                </c:pt>
                <c:pt idx="6">
                  <c:v>223.98</c:v>
                </c:pt>
                <c:pt idx="7">
                  <c:v>343.1</c:v>
                </c:pt>
                <c:pt idx="8">
                  <c:v>585.70000000000005</c:v>
                </c:pt>
              </c:numCache>
            </c:numRef>
          </c:val>
          <c:smooth val="0"/>
        </c:ser>
        <c:ser>
          <c:idx val="2"/>
          <c:order val="2"/>
          <c:tx>
            <c:v>5 Brokers</c:v>
          </c:tx>
          <c:cat>
            <c:numRef>
              <c:f>Sheet1!$A$2:$A$13</c:f>
              <c:numCache>
                <c:formatCode>General</c:formatCode>
                <c:ptCount val="12"/>
                <c:pt idx="0">
                  <c:v>100</c:v>
                </c:pt>
                <c:pt idx="1">
                  <c:v>200</c:v>
                </c:pt>
                <c:pt idx="2">
                  <c:v>250</c:v>
                </c:pt>
                <c:pt idx="3">
                  <c:v>300</c:v>
                </c:pt>
                <c:pt idx="4">
                  <c:v>400</c:v>
                </c:pt>
                <c:pt idx="5">
                  <c:v>500</c:v>
                </c:pt>
                <c:pt idx="6">
                  <c:v>600</c:v>
                </c:pt>
                <c:pt idx="7">
                  <c:v>800</c:v>
                </c:pt>
                <c:pt idx="8">
                  <c:v>1000</c:v>
                </c:pt>
                <c:pt idx="9">
                  <c:v>1200</c:v>
                </c:pt>
                <c:pt idx="10">
                  <c:v>1400</c:v>
                </c:pt>
                <c:pt idx="11">
                  <c:v>1500</c:v>
                </c:pt>
              </c:numCache>
            </c:numRef>
          </c:cat>
          <c:val>
            <c:numRef>
              <c:f>Sheet1!$J$2:$J$13</c:f>
              <c:numCache>
                <c:formatCode>General</c:formatCode>
                <c:ptCount val="12"/>
                <c:pt idx="1">
                  <c:v>39</c:v>
                </c:pt>
                <c:pt idx="5">
                  <c:v>91.8</c:v>
                </c:pt>
                <c:pt idx="8">
                  <c:v>170.3</c:v>
                </c:pt>
                <c:pt idx="9">
                  <c:v>347.22</c:v>
                </c:pt>
                <c:pt idx="10">
                  <c:v>679.84</c:v>
                </c:pt>
                <c:pt idx="11">
                  <c:v>831.02</c:v>
                </c:pt>
              </c:numCache>
            </c:numRef>
          </c:val>
          <c:smooth val="0"/>
        </c:ser>
        <c:dLbls>
          <c:showLegendKey val="0"/>
          <c:showVal val="0"/>
          <c:showCatName val="0"/>
          <c:showSerName val="0"/>
          <c:showPercent val="0"/>
          <c:showBubbleSize val="0"/>
        </c:dLbls>
        <c:marker val="1"/>
        <c:smooth val="0"/>
        <c:axId val="146805120"/>
        <c:axId val="146807040"/>
      </c:lineChart>
      <c:catAx>
        <c:axId val="146805120"/>
        <c:scaling>
          <c:orientation val="minMax"/>
        </c:scaling>
        <c:delete val="0"/>
        <c:axPos val="b"/>
        <c:title>
          <c:tx>
            <c:rich>
              <a:bodyPr/>
              <a:lstStyle/>
              <a:p>
                <a:pPr>
                  <a:defRPr/>
                </a:pPr>
                <a:r>
                  <a:rPr lang="en-US"/>
                  <a:t>Clients</a:t>
                </a:r>
              </a:p>
            </c:rich>
          </c:tx>
          <c:overlay val="0"/>
        </c:title>
        <c:numFmt formatCode="General" sourceLinked="1"/>
        <c:majorTickMark val="out"/>
        <c:minorTickMark val="none"/>
        <c:tickLblPos val="nextTo"/>
        <c:crossAx val="146807040"/>
        <c:crosses val="autoZero"/>
        <c:auto val="1"/>
        <c:lblAlgn val="ctr"/>
        <c:lblOffset val="100"/>
        <c:noMultiLvlLbl val="0"/>
      </c:catAx>
      <c:valAx>
        <c:axId val="146807040"/>
        <c:scaling>
          <c:orientation val="minMax"/>
          <c:max val="700"/>
        </c:scaling>
        <c:delete val="0"/>
        <c:axPos val="l"/>
        <c:majorGridlines/>
        <c:title>
          <c:tx>
            <c:rich>
              <a:bodyPr rot="-5400000" vert="horz"/>
              <a:lstStyle/>
              <a:p>
                <a:pPr>
                  <a:defRPr/>
                </a:pPr>
                <a:r>
                  <a:rPr lang="en-US"/>
                  <a:t>Latency</a:t>
                </a:r>
                <a:r>
                  <a:rPr lang="en-US" baseline="0"/>
                  <a:t> ms</a:t>
                </a:r>
                <a:endParaRPr lang="en-US"/>
              </a:p>
            </c:rich>
          </c:tx>
          <c:overlay val="0"/>
        </c:title>
        <c:numFmt formatCode="General" sourceLinked="1"/>
        <c:majorTickMark val="out"/>
        <c:minorTickMark val="none"/>
        <c:tickLblPos val="nextTo"/>
        <c:crossAx val="146805120"/>
        <c:crosses val="autoZero"/>
        <c:crossBetween val="between"/>
      </c:valAx>
    </c:plotArea>
    <c:legend>
      <c:legendPos val="r"/>
      <c:overlay val="0"/>
    </c:legend>
    <c:plotVisOnly val="1"/>
    <c:dispBlanksAs val="span"/>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8839895013123"/>
          <c:y val="5.1400554097404488E-2"/>
          <c:w val="0.73287055724532624"/>
          <c:h val="0.70543348070444367"/>
        </c:manualLayout>
      </c:layout>
      <c:lineChart>
        <c:grouping val="standard"/>
        <c:varyColors val="0"/>
        <c:ser>
          <c:idx val="0"/>
          <c:order val="0"/>
          <c:tx>
            <c:v>Twister4Azure</c:v>
          </c:tx>
          <c:cat>
            <c:strRef>
              <c:f>'MDS (2)'!$F$5:$F$8</c:f>
              <c:strCache>
                <c:ptCount val="4"/>
                <c:pt idx="0">
                  <c:v>32 X 102400</c:v>
                </c:pt>
                <c:pt idx="1">
                  <c:v>64  X 144384</c:v>
                </c:pt>
                <c:pt idx="2">
                  <c:v>96  X 176640</c:v>
                </c:pt>
                <c:pt idx="3">
                  <c:v>128 X 204800</c:v>
                </c:pt>
              </c:strCache>
            </c:strRef>
          </c:cat>
          <c:val>
            <c:numRef>
              <c:f>'MDS (2)'!$G$5:$G$8</c:f>
              <c:numCache>
                <c:formatCode>General</c:formatCode>
                <c:ptCount val="4"/>
                <c:pt idx="0">
                  <c:v>1533</c:v>
                </c:pt>
                <c:pt idx="1">
                  <c:v>1578</c:v>
                </c:pt>
                <c:pt idx="2">
                  <c:v>1659</c:v>
                </c:pt>
                <c:pt idx="3">
                  <c:v>1735</c:v>
                </c:pt>
              </c:numCache>
            </c:numRef>
          </c:val>
          <c:smooth val="0"/>
        </c:ser>
        <c:ser>
          <c:idx val="1"/>
          <c:order val="1"/>
          <c:tx>
            <c:v>Twister</c:v>
          </c:tx>
          <c:val>
            <c:numRef>
              <c:f>'MDS (2)'!$H$5:$H$8</c:f>
              <c:numCache>
                <c:formatCode>General</c:formatCode>
                <c:ptCount val="4"/>
                <c:pt idx="0">
                  <c:v>808.05399999999997</c:v>
                </c:pt>
                <c:pt idx="1">
                  <c:v>844.45849999999996</c:v>
                </c:pt>
                <c:pt idx="2">
                  <c:v>874.96249999999998</c:v>
                </c:pt>
                <c:pt idx="3">
                  <c:v>904.23</c:v>
                </c:pt>
              </c:numCache>
            </c:numRef>
          </c:val>
          <c:smooth val="0"/>
        </c:ser>
        <c:ser>
          <c:idx val="2"/>
          <c:order val="2"/>
          <c:tx>
            <c:v>Twister4Azure Adjusted</c:v>
          </c:tx>
          <c:val>
            <c:numRef>
              <c:f>'MDS (2)'!$I$5:$I$8</c:f>
              <c:numCache>
                <c:formatCode>General</c:formatCode>
                <c:ptCount val="4"/>
                <c:pt idx="0">
                  <c:v>697.04541746372547</c:v>
                </c:pt>
                <c:pt idx="1">
                  <c:v>717.5066332405471</c:v>
                </c:pt>
                <c:pt idx="2">
                  <c:v>754.33682163882622</c:v>
                </c:pt>
                <c:pt idx="3">
                  <c:v>788.89354161745837</c:v>
                </c:pt>
              </c:numCache>
            </c:numRef>
          </c:val>
          <c:smooth val="0"/>
        </c:ser>
        <c:dLbls>
          <c:showLegendKey val="0"/>
          <c:showVal val="0"/>
          <c:showCatName val="0"/>
          <c:showSerName val="0"/>
          <c:showPercent val="0"/>
          <c:showBubbleSize val="0"/>
        </c:dLbls>
        <c:marker val="1"/>
        <c:smooth val="0"/>
        <c:axId val="174643456"/>
        <c:axId val="191784832"/>
      </c:lineChart>
      <c:catAx>
        <c:axId val="174643456"/>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layout/>
          <c:overlay val="0"/>
        </c:title>
        <c:numFmt formatCode="General" sourceLinked="1"/>
        <c:majorTickMark val="out"/>
        <c:minorTickMark val="none"/>
        <c:tickLblPos val="nextTo"/>
        <c:txPr>
          <a:bodyPr rot="1440000"/>
          <a:lstStyle/>
          <a:p>
            <a:pPr>
              <a:defRPr/>
            </a:pPr>
            <a:endParaRPr lang="en-US"/>
          </a:p>
        </c:txPr>
        <c:crossAx val="191784832"/>
        <c:crosses val="autoZero"/>
        <c:auto val="1"/>
        <c:lblAlgn val="ctr"/>
        <c:lblOffset val="100"/>
        <c:noMultiLvlLbl val="0"/>
      </c:catAx>
      <c:valAx>
        <c:axId val="191784832"/>
        <c:scaling>
          <c:orientation val="minMax"/>
        </c:scaling>
        <c:delete val="0"/>
        <c:axPos val="l"/>
        <c:majorGridlines/>
        <c:title>
          <c:tx>
            <c:rich>
              <a:bodyPr rot="-5400000" vert="horz"/>
              <a:lstStyle/>
              <a:p>
                <a:pPr>
                  <a:defRPr/>
                </a:pPr>
                <a:r>
                  <a:rPr lang="en-US"/>
                  <a:t>Execution Time (s)</a:t>
                </a:r>
              </a:p>
            </c:rich>
          </c:tx>
          <c:layout/>
          <c:overlay val="0"/>
        </c:title>
        <c:numFmt formatCode="General" sourceLinked="1"/>
        <c:majorTickMark val="out"/>
        <c:minorTickMark val="none"/>
        <c:tickLblPos val="nextTo"/>
        <c:crossAx val="174643456"/>
        <c:crosses val="autoZero"/>
        <c:crossBetween val="midCat"/>
        <c:majorUnit val="400"/>
      </c:valAx>
    </c:plotArea>
    <c:legend>
      <c:legendPos val="r"/>
      <c:layout>
        <c:manualLayout>
          <c:xMode val="edge"/>
          <c:yMode val="edge"/>
          <c:x val="0.64760434729052374"/>
          <c:y val="0.55809998090540436"/>
          <c:w val="0.33795521949647994"/>
          <c:h val="0.19453954651002867"/>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5.1400554097404488E-2"/>
          <c:w val="0.83834492563429563"/>
          <c:h val="0.73444808982210552"/>
        </c:manualLayout>
      </c:layout>
      <c:lineChart>
        <c:grouping val="standard"/>
        <c:varyColors val="0"/>
        <c:ser>
          <c:idx val="0"/>
          <c:order val="0"/>
          <c:tx>
            <c:v>Twister4Azure</c:v>
          </c:tx>
          <c:cat>
            <c:numRef>
              <c:f>'MDS (2)'!$F$44:$F$47</c:f>
              <c:numCache>
                <c:formatCode>General</c:formatCode>
                <c:ptCount val="4"/>
                <c:pt idx="0">
                  <c:v>102400</c:v>
                </c:pt>
                <c:pt idx="1">
                  <c:v>144384</c:v>
                </c:pt>
                <c:pt idx="2">
                  <c:v>176640</c:v>
                </c:pt>
                <c:pt idx="3">
                  <c:v>204800</c:v>
                </c:pt>
              </c:numCache>
            </c:numRef>
          </c:cat>
          <c:val>
            <c:numRef>
              <c:f>'MDS (2)'!$L$44:$L$47</c:f>
              <c:numCache>
                <c:formatCode>General</c:formatCode>
                <c:ptCount val="4"/>
                <c:pt idx="0">
                  <c:v>262</c:v>
                </c:pt>
                <c:pt idx="1">
                  <c:v>250</c:v>
                </c:pt>
                <c:pt idx="2">
                  <c:v>214.16666666666666</c:v>
                </c:pt>
                <c:pt idx="3">
                  <c:v>216.875</c:v>
                </c:pt>
              </c:numCache>
            </c:numRef>
          </c:val>
          <c:smooth val="0"/>
        </c:ser>
        <c:ser>
          <c:idx val="1"/>
          <c:order val="1"/>
          <c:tx>
            <c:v>Twister</c:v>
          </c:tx>
          <c:cat>
            <c:numRef>
              <c:f>'MDS (2)'!$F$44:$F$47</c:f>
              <c:numCache>
                <c:formatCode>General</c:formatCode>
                <c:ptCount val="4"/>
                <c:pt idx="0">
                  <c:v>102400</c:v>
                </c:pt>
                <c:pt idx="1">
                  <c:v>144384</c:v>
                </c:pt>
                <c:pt idx="2">
                  <c:v>176640</c:v>
                </c:pt>
                <c:pt idx="3">
                  <c:v>204800</c:v>
                </c:pt>
              </c:numCache>
            </c:numRef>
          </c:cat>
          <c:val>
            <c:numRef>
              <c:f>'MDS (2)'!$M$44:$M$47</c:f>
              <c:numCache>
                <c:formatCode>General</c:formatCode>
                <c:ptCount val="4"/>
                <c:pt idx="0">
                  <c:v>120.327</c:v>
                </c:pt>
                <c:pt idx="1">
                  <c:v>117.67425</c:v>
                </c:pt>
                <c:pt idx="2">
                  <c:v>108.4055</c:v>
                </c:pt>
                <c:pt idx="3">
                  <c:v>102.61475</c:v>
                </c:pt>
              </c:numCache>
            </c:numRef>
          </c:val>
          <c:smooth val="0"/>
        </c:ser>
        <c:ser>
          <c:idx val="2"/>
          <c:order val="2"/>
          <c:tx>
            <c:v>Twister4Azure Adjusted</c:v>
          </c:tx>
          <c:cat>
            <c:numRef>
              <c:f>'MDS (2)'!$F$44:$F$47</c:f>
              <c:numCache>
                <c:formatCode>General</c:formatCode>
                <c:ptCount val="4"/>
                <c:pt idx="0">
                  <c:v>102400</c:v>
                </c:pt>
                <c:pt idx="1">
                  <c:v>144384</c:v>
                </c:pt>
                <c:pt idx="2">
                  <c:v>176640</c:v>
                </c:pt>
                <c:pt idx="3">
                  <c:v>204800</c:v>
                </c:pt>
              </c:numCache>
            </c:numRef>
          </c:cat>
          <c:val>
            <c:numRef>
              <c:f>'MDS (2)'!$N$44:$N$47</c:f>
              <c:numCache>
                <c:formatCode>General</c:formatCode>
                <c:ptCount val="4"/>
                <c:pt idx="0">
                  <c:v>119.12974518949515</c:v>
                </c:pt>
                <c:pt idx="1">
                  <c:v>113.67342098234271</c:v>
                </c:pt>
                <c:pt idx="2">
                  <c:v>97.380230641540265</c:v>
                </c:pt>
                <c:pt idx="3">
                  <c:v>98.611692702182296</c:v>
                </c:pt>
              </c:numCache>
            </c:numRef>
          </c:val>
          <c:smooth val="0"/>
        </c:ser>
        <c:dLbls>
          <c:showLegendKey val="0"/>
          <c:showVal val="0"/>
          <c:showCatName val="0"/>
          <c:showSerName val="0"/>
          <c:showPercent val="0"/>
          <c:showBubbleSize val="0"/>
        </c:dLbls>
        <c:marker val="1"/>
        <c:smooth val="0"/>
        <c:axId val="196993792"/>
        <c:axId val="196996480"/>
      </c:lineChart>
      <c:catAx>
        <c:axId val="196993792"/>
        <c:scaling>
          <c:orientation val="minMax"/>
        </c:scaling>
        <c:delete val="0"/>
        <c:axPos val="b"/>
        <c:title>
          <c:tx>
            <c:rich>
              <a:bodyPr/>
              <a:lstStyle/>
              <a:p>
                <a:pPr>
                  <a:defRPr/>
                </a:pPr>
                <a:r>
                  <a:rPr lang="en-US"/>
                  <a:t>Number of Data Points</a:t>
                </a:r>
              </a:p>
            </c:rich>
          </c:tx>
          <c:layout/>
          <c:overlay val="0"/>
        </c:title>
        <c:numFmt formatCode="General" sourceLinked="1"/>
        <c:majorTickMark val="out"/>
        <c:minorTickMark val="none"/>
        <c:tickLblPos val="nextTo"/>
        <c:crossAx val="196996480"/>
        <c:crosses val="autoZero"/>
        <c:auto val="1"/>
        <c:lblAlgn val="ctr"/>
        <c:lblOffset val="100"/>
        <c:noMultiLvlLbl val="0"/>
      </c:catAx>
      <c:valAx>
        <c:axId val="196996480"/>
        <c:scaling>
          <c:orientation val="minMax"/>
        </c:scaling>
        <c:delete val="0"/>
        <c:axPos val="l"/>
        <c:majorGridlines/>
        <c:title>
          <c:tx>
            <c:rich>
              <a:bodyPr rot="-5400000" vert="horz"/>
              <a:lstStyle/>
              <a:p>
                <a:pPr>
                  <a:defRPr/>
                </a:pPr>
                <a:r>
                  <a:rPr lang="en-US"/>
                  <a:t>Execution Time Per Block</a:t>
                </a:r>
              </a:p>
            </c:rich>
          </c:tx>
          <c:layout/>
          <c:overlay val="0"/>
        </c:title>
        <c:numFmt formatCode="General" sourceLinked="1"/>
        <c:majorTickMark val="out"/>
        <c:minorTickMark val="none"/>
        <c:tickLblPos val="nextTo"/>
        <c:crossAx val="196993792"/>
        <c:crosses val="autoZero"/>
        <c:crossBetween val="midCat"/>
      </c:valAx>
    </c:plotArea>
    <c:legend>
      <c:legendPos val="r"/>
      <c:layout>
        <c:manualLayout>
          <c:xMode val="edge"/>
          <c:yMode val="edge"/>
          <c:x val="0.10981918926800817"/>
          <c:y val="0.66551509186351709"/>
          <c:w val="0.85208557263675355"/>
          <c:h val="9.9525371828521461E-2"/>
        </c:manualLayout>
      </c:layout>
      <c:overlay val="0"/>
    </c:legend>
    <c:plotVisOnly val="1"/>
    <c:dispBlanksAs val="gap"/>
    <c:showDLblsOverMax val="0"/>
  </c:chart>
  <c:txPr>
    <a:bodyPr/>
    <a:lstStyle/>
    <a:p>
      <a:pPr>
        <a:defRPr lang="en-US"/>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97977600"/>
        <c:axId val="197976064"/>
      </c:barChart>
      <c:valAx>
        <c:axId val="197976064"/>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97977600"/>
        <c:crosses val="autoZero"/>
        <c:crossBetween val="between"/>
      </c:valAx>
      <c:catAx>
        <c:axId val="197977600"/>
        <c:scaling>
          <c:orientation val="minMax"/>
        </c:scaling>
        <c:delete val="0"/>
        <c:axPos val="l"/>
        <c:majorTickMark val="out"/>
        <c:minorTickMark val="none"/>
        <c:tickLblPos val="nextTo"/>
        <c:crossAx val="197976064"/>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64875210566602"/>
          <c:y val="4.30883106071819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995.86243329449871</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10479616"/>
        <c:axId val="110481792"/>
      </c:barChart>
      <c:catAx>
        <c:axId val="110479616"/>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81792"/>
        <c:crosses val="autoZero"/>
        <c:auto val="1"/>
        <c:lblAlgn val="ctr"/>
        <c:lblOffset val="100"/>
        <c:noMultiLvlLbl val="0"/>
      </c:catAx>
      <c:valAx>
        <c:axId val="110481792"/>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79616"/>
        <c:crosses val="autoZero"/>
        <c:crossBetween val="between"/>
      </c:valAx>
      <c:spPr>
        <a:ln>
          <a:solidFill>
            <a:schemeClr val="tx1"/>
          </a:solidFill>
        </a:ln>
      </c:spPr>
    </c:plotArea>
    <c:legend>
      <c:legendPos val="r"/>
      <c:layout>
        <c:manualLayout>
          <c:xMode val="edge"/>
          <c:yMode val="edge"/>
          <c:x val="0.14686614173228299"/>
          <c:y val="5.9692414481247701E-2"/>
          <c:w val="0.43685583808840256"/>
          <c:h val="0.35220913757364886"/>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40.020244995766582</c:v>
                </c:pt>
                <c:pt idx="1">
                  <c:v>40.420981526383343</c:v>
                </c:pt>
                <c:pt idx="2">
                  <c:v>41.779637455933241</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10508672"/>
        <c:axId val="110510848"/>
      </c:barChart>
      <c:catAx>
        <c:axId val="110508672"/>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10848"/>
        <c:crosses val="autoZero"/>
        <c:auto val="1"/>
        <c:lblAlgn val="ctr"/>
        <c:lblOffset val="100"/>
        <c:noMultiLvlLbl val="0"/>
      </c:catAx>
      <c:valAx>
        <c:axId val="110510848"/>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08672"/>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56.519041617699912</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40.284262160466582</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110676992"/>
        <c:axId val="110683264"/>
      </c:barChart>
      <c:catAx>
        <c:axId val="110676992"/>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83264"/>
        <c:crosses val="autoZero"/>
        <c:auto val="1"/>
        <c:lblAlgn val="ctr"/>
        <c:lblOffset val="100"/>
        <c:noMultiLvlLbl val="0"/>
      </c:catAx>
      <c:valAx>
        <c:axId val="110683264"/>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76992"/>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Bare Metal</a:t>
          </a:r>
        </a:p>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Hive</a:t>
          </a:r>
        </a:p>
        <a:p>
          <a:r>
            <a:rPr lang="en-US" dirty="0" err="1" smtClean="0">
              <a:solidFill>
                <a:schemeClr val="tx1"/>
              </a:solidFill>
            </a:rPr>
            <a:t>Hbase</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OpenNebula</a:t>
          </a:r>
          <a:endParaRPr lang="en-US" dirty="0" smtClean="0">
            <a:solidFill>
              <a:schemeClr val="tx1"/>
            </a:solidFill>
          </a:endParaRP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Experiment Management</a:t>
          </a:r>
        </a:p>
        <a:p>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CUDA</a:t>
          </a:r>
        </a:p>
        <a:p>
          <a:r>
            <a:rPr lang="en-US" dirty="0" smtClean="0">
              <a:solidFill>
                <a:schemeClr val="tx1"/>
              </a:solidFill>
            </a:rPr>
            <a:t>XSEDE Software</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89B0B747-56D0-44C2-A342-C6FE5DFD7B30}" type="presOf" srcId="{E385DA56-1A68-BD48-8B1C-E528C49559A4}" destId="{25E35677-269D-7F46-82BA-4AC7CFDF4204}" srcOrd="0" destOrd="0" presId="urn:microsoft.com/office/officeart/2009/3/layout/IncreasingArrowsProcess"/>
    <dgm:cxn modelId="{33267EA5-064B-4A1D-9BD0-69DF2B14F14E}" type="presOf" srcId="{6CDF5F64-414F-D844-B808-8DE56011DFCC}" destId="{1685D736-5D8C-2648-9245-8271052F4346}" srcOrd="0" destOrd="0" presId="urn:microsoft.com/office/officeart/2009/3/layout/IncreasingArrowsProcess"/>
    <dgm:cxn modelId="{69746DD0-D6C4-4B0D-A60B-08465DC0A9AA}" type="presOf" srcId="{88F0A5CC-9F8E-174C-AE0C-29EEDDBD234C}" destId="{9851CF6D-0542-A945-8BD9-8B164A9FF6AF}" srcOrd="0" destOrd="0" presId="urn:microsoft.com/office/officeart/2009/3/layout/IncreasingArrowsProcess"/>
    <dgm:cxn modelId="{DB3078FD-FC43-426F-A120-EF9AB138CA52}" type="presOf" srcId="{EABFDB4B-76EE-F049-B783-32FF7B78C31E}" destId="{AE11D181-40CD-AA43-A283-DD58DD43E998}" srcOrd="0" destOrd="0" presId="urn:microsoft.com/office/officeart/2009/3/layout/IncreasingArrowsProcess"/>
    <dgm:cxn modelId="{1015B596-6160-4206-B8D6-6FEF5F03E7CF}" type="presOf" srcId="{065941A5-0E5F-0C49-AFA9-A922E2BA80E1}" destId="{25E35677-269D-7F46-82BA-4AC7CFDF4204}" srcOrd="0" destOrd="1" presId="urn:microsoft.com/office/officeart/2009/3/layout/IncreasingArrowsProcess"/>
    <dgm:cxn modelId="{7F44CD53-83AF-43DD-AC78-CB4D772C0990}" type="presOf" srcId="{40B38BEA-C622-364C-84B9-6140B9C5CEFC}" destId="{9851CF6D-0542-A945-8BD9-8B164A9FF6AF}" srcOrd="0" destOrd="2"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1343413D-CAE2-C243-AAD4-C7F8096D7E7E}" srcId="{BC9F2A18-750B-4B4C-A4EC-B99B3AD9147E}" destId="{5C0E77E8-8A50-054C-A4BF-0C8C401EC59E}" srcOrd="0" destOrd="0" parTransId="{358F9871-618B-FC42-807A-7E5B5464CE9B}" sibTransId="{ECA20274-7C5A-E84E-A279-F2B4D04FC6C8}"/>
    <dgm:cxn modelId="{0E2BE134-7481-4082-AE27-96649AE27D3E}" type="presOf" srcId="{900669E4-87A7-5C49-A5E1-84963CF81AAA}" destId="{CB24CEDB-B0EF-C743-825D-AA776BAE9D7F}"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FD0ACFAC-63F6-48CA-96DA-32C8C9305FDE}" type="presOf" srcId="{37731C80-0523-E749-9660-C07AA0EBA3FF}" destId="{AE11D181-40CD-AA43-A283-DD58DD43E998}" srcOrd="0" destOrd="1" presId="urn:microsoft.com/office/officeart/2009/3/layout/IncreasingArrowsProcess"/>
    <dgm:cxn modelId="{8AA7D1DC-483C-4219-A164-FE95BCEC3472}" type="presOf" srcId="{B022D9ED-1E87-A541-B5E6-99C6F5FA8271}" destId="{B49B3F43-B447-2E46-8542-2721C3CCA99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34A70E5C-ACF1-4269-B8B3-97FC22392DEB}" type="presOf" srcId="{77E39105-775B-3D4D-96C5-14E4CB4110EC}" destId="{FBB464ED-33D5-3C42-9389-977FC034AD32}" srcOrd="0" destOrd="0" presId="urn:microsoft.com/office/officeart/2009/3/layout/IncreasingArrowsProcess"/>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8E00A6C4-2934-6642-BFD2-07B2D3CC1CFD}" srcId="{0978C417-F862-CD43-A9F3-06E174FE3968}" destId="{40B38BEA-C622-364C-84B9-6140B9C5CEFC}" srcOrd="2" destOrd="0" parTransId="{A3AA7D62-58B5-D046-8EDD-92230266FE87}" sibTransId="{6B944954-F6FD-694D-82D7-45F56085484A}"/>
    <dgm:cxn modelId="{82FC74F0-ACBD-4B26-859F-654D05E15712}" type="presOf" srcId="{3B86A249-6530-5146-AE38-057A914E849E}" destId="{9851CF6D-0542-A945-8BD9-8B164A9FF6AF}" srcOrd="0" destOrd="1" presId="urn:microsoft.com/office/officeart/2009/3/layout/IncreasingArrowsProcess"/>
    <dgm:cxn modelId="{19ABF7F4-1656-43A4-8639-BF019BB80A82}" type="presOf" srcId="{9E1BC4AA-3D23-D343-9B78-C041D11A00F6}" destId="{FBB464ED-33D5-3C42-9389-977FC034AD32}" srcOrd="0" destOrd="1"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AFE062F8-D445-48F0-A43A-1B0DA577B66F}" type="presOf" srcId="{BC9F2A18-750B-4B4C-A4EC-B99B3AD9147E}" destId="{965C2627-9758-4643-9FBE-55143086510A}"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3BA220D7-9593-46F9-ADD0-7A78F407CAB7}" type="presOf" srcId="{0978C417-F862-CD43-A9F3-06E174FE3968}" destId="{065D51E9-B6DC-154D-B583-B4EBD21A9523}" srcOrd="0" destOrd="0" presId="urn:microsoft.com/office/officeart/2009/3/layout/IncreasingArrowsProcess"/>
    <dgm:cxn modelId="{EDE96B01-3761-44EA-AF71-834ACB6CB981}" type="presOf" srcId="{C4D23F30-1676-4149-A194-9F660BF1A352}" destId="{25E35677-269D-7F46-82BA-4AC7CFDF4204}" srcOrd="0" destOrd="2"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81684133-7CE6-4214-BE29-9F9C03123020}" type="presOf" srcId="{5A7046D3-038A-0946-B8DA-75F41CDB8098}" destId="{FCFEE869-3260-8848-805B-21255263F0C6}" srcOrd="0" destOrd="0"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0E7B89EA-35E9-43B2-A357-879E25D9C6B8}" type="presOf" srcId="{5C0E77E8-8A50-054C-A4BF-0C8C401EC59E}" destId="{61F6C000-BD56-7B4F-B80D-4349F954432A}" srcOrd="0" destOrd="0" presId="urn:microsoft.com/office/officeart/2009/3/layout/IncreasingArrowsProcess"/>
    <dgm:cxn modelId="{0232FCB4-8869-4A23-A7D4-4575D615FACD}" type="presParOf" srcId="{965C2627-9758-4643-9FBE-55143086510A}" destId="{61F6C000-BD56-7B4F-B80D-4349F954432A}" srcOrd="0" destOrd="0" presId="urn:microsoft.com/office/officeart/2009/3/layout/IncreasingArrowsProcess"/>
    <dgm:cxn modelId="{DA741991-DF35-462F-9D70-E4A252E4BF5B}" type="presParOf" srcId="{965C2627-9758-4643-9FBE-55143086510A}" destId="{B49B3F43-B447-2E46-8542-2721C3CCA994}" srcOrd="1" destOrd="0" presId="urn:microsoft.com/office/officeart/2009/3/layout/IncreasingArrowsProcess"/>
    <dgm:cxn modelId="{954D267D-8C8C-41FE-84B9-061D50BA607E}" type="presParOf" srcId="{965C2627-9758-4643-9FBE-55143086510A}" destId="{1685D736-5D8C-2648-9245-8271052F4346}" srcOrd="2" destOrd="0" presId="urn:microsoft.com/office/officeart/2009/3/layout/IncreasingArrowsProcess"/>
    <dgm:cxn modelId="{7BB761DF-195D-4666-9239-C9DE090AB4B7}" type="presParOf" srcId="{965C2627-9758-4643-9FBE-55143086510A}" destId="{FBB464ED-33D5-3C42-9389-977FC034AD32}" srcOrd="3" destOrd="0" presId="urn:microsoft.com/office/officeart/2009/3/layout/IncreasingArrowsProcess"/>
    <dgm:cxn modelId="{DFAC5C36-9896-4C73-AEC2-A748BBD37966}" type="presParOf" srcId="{965C2627-9758-4643-9FBE-55143086510A}" destId="{065D51E9-B6DC-154D-B583-B4EBD21A9523}" srcOrd="4" destOrd="0" presId="urn:microsoft.com/office/officeart/2009/3/layout/IncreasingArrowsProcess"/>
    <dgm:cxn modelId="{C9AFB588-9764-4CD9-82C8-4F220E9006F9}" type="presParOf" srcId="{965C2627-9758-4643-9FBE-55143086510A}" destId="{9851CF6D-0542-A945-8BD9-8B164A9FF6AF}" srcOrd="5" destOrd="0" presId="urn:microsoft.com/office/officeart/2009/3/layout/IncreasingArrowsProcess"/>
    <dgm:cxn modelId="{A3ACA55D-7B82-4C4B-A656-039BBB42B9D7}" type="presParOf" srcId="{965C2627-9758-4643-9FBE-55143086510A}" destId="{FCFEE869-3260-8848-805B-21255263F0C6}" srcOrd="6" destOrd="0" presId="urn:microsoft.com/office/officeart/2009/3/layout/IncreasingArrowsProcess"/>
    <dgm:cxn modelId="{4ECEAB10-6347-4260-B949-3EAB39A47DE6}" type="presParOf" srcId="{965C2627-9758-4643-9FBE-55143086510A}" destId="{25E35677-269D-7F46-82BA-4AC7CFDF4204}" srcOrd="7" destOrd="0" presId="urn:microsoft.com/office/officeart/2009/3/layout/IncreasingArrowsProcess"/>
    <dgm:cxn modelId="{AE124EF9-BA49-4489-8B83-C57C63297E4F}" type="presParOf" srcId="{965C2627-9758-4643-9FBE-55143086510A}" destId="{CB24CEDB-B0EF-C743-825D-AA776BAE9D7F}" srcOrd="8" destOrd="0" presId="urn:microsoft.com/office/officeart/2009/3/layout/IncreasingArrowsProcess"/>
    <dgm:cxn modelId="{C428DB7D-1E99-4241-B3B2-DAE582EC332A}"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26</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29</a:t>
            </a:fld>
            <a:endParaRPr lang="en-US"/>
          </a:p>
        </p:txBody>
      </p:sp>
    </p:spTree>
    <p:extLst>
      <p:ext uri="{BB962C8B-B14F-4D97-AF65-F5344CB8AC3E}">
        <p14:creationId xmlns:p14="http://schemas.microsoft.com/office/powerpoint/2010/main" val="31239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45</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46</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48</a:t>
            </a:fld>
            <a:endParaRPr lang="en-US"/>
          </a:p>
        </p:txBody>
      </p:sp>
    </p:spTree>
    <p:extLst>
      <p:ext uri="{BB962C8B-B14F-4D97-AF65-F5344CB8AC3E}">
        <p14:creationId xmlns:p14="http://schemas.microsoft.com/office/powerpoint/2010/main" val="1509069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53</a:t>
            </a:fld>
            <a:endParaRPr lang="en-US"/>
          </a:p>
        </p:txBody>
      </p:sp>
    </p:spTree>
    <p:extLst>
      <p:ext uri="{BB962C8B-B14F-4D97-AF65-F5344CB8AC3E}">
        <p14:creationId xmlns:p14="http://schemas.microsoft.com/office/powerpoint/2010/main" val="409010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the figures use a stacked bar chart to depict the time spent in each phase of this process including . This (1) boot the VM, (2) generate the image and install user</a:t>
            </a:r>
            <a:r>
              <a:rPr lang="en-US" altLang="en-US" dirty="0" smtClean="0">
                <a:latin typeface="Times New Roman" pitchFamily="18" charset="0"/>
              </a:rPr>
              <a:t>’</a:t>
            </a:r>
            <a:r>
              <a:rPr lang="en-US" dirty="0" smtClean="0">
                <a:latin typeface="Times New Roman" pitchFamily="18" charset="0"/>
              </a:rPr>
              <a:t>s software, (3) compress the image, and (4) upload the image to the repository.</a:t>
            </a:r>
          </a:p>
          <a:p>
            <a:pPr>
              <a:defRPr/>
            </a:pPr>
            <a:endParaRPr lang="en-US" dirty="0" smtClean="0">
              <a:latin typeface="Times New Roman" pitchFamily="18" charset="0"/>
            </a:endParaRPr>
          </a:p>
          <a:p>
            <a:pPr>
              <a:defRPr/>
            </a:pPr>
            <a:r>
              <a:rPr lang="en-US" dirty="0" smtClean="0">
                <a:latin typeface="Times New Roman" pitchFamily="18" charset="0"/>
              </a:rPr>
              <a:t>we observe the virtualization layer (blue section) introduces significant overhead in the process, which is higher in the case of centos. Next, the orange section represent the time to generate and install the user</a:t>
            </a:r>
            <a:r>
              <a:rPr lang="en-US" altLang="en-US" dirty="0" smtClean="0">
                <a:latin typeface="Times New Roman" pitchFamily="18" charset="0"/>
              </a:rPr>
              <a:t>’</a:t>
            </a:r>
            <a:r>
              <a:rPr lang="en-US" dirty="0" smtClean="0">
                <a:latin typeface="Times New Roman" pitchFamily="18" charset="0"/>
              </a:rPr>
              <a:t>s software. Here, generating the image from scratch is the most time consuming part. This is up to 69% for Centos and up to 83% in the case of Ubuntu.</a:t>
            </a:r>
          </a:p>
          <a:p>
            <a:pPr>
              <a:defRPr/>
            </a:pPr>
            <a:endParaRPr lang="en-US" dirty="0" smtClean="0">
              <a:latin typeface="Times New Roman" pitchFamily="18" charset="0"/>
            </a:endParaRPr>
          </a:p>
          <a:p>
            <a:pPr>
              <a:defRPr/>
            </a:pPr>
            <a:r>
              <a:rPr lang="en-US" dirty="0" smtClean="0">
                <a:latin typeface="Times New Roman" pitchFamily="18" charset="0"/>
              </a:rPr>
              <a:t>For this reason, we considered to manage base images that can be used to save time during the image creation process.</a:t>
            </a:r>
          </a:p>
          <a:p>
            <a:pPr>
              <a:defRPr/>
            </a:pPr>
            <a:endParaRPr lang="en-US" dirty="0"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C5801CA-0A60-4594-BDA1-BF28A2423675}" type="slidenum">
              <a:rPr lang="en-US" sz="1200" smtClean="0"/>
              <a:pPr eaLnBrk="1" hangingPunct="1">
                <a:defRPr/>
              </a:pPr>
              <a:t>56</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Here, we show the results of creating images using a base image stored in the image repository. So, first, we retrieve the base image and </a:t>
            </a:r>
            <a:r>
              <a:rPr lang="en-US" dirty="0" err="1" smtClean="0">
                <a:latin typeface="Times New Roman" pitchFamily="18" charset="0"/>
              </a:rPr>
              <a:t>uncompress</a:t>
            </a:r>
            <a:r>
              <a:rPr lang="en-US" dirty="0" smtClean="0">
                <a:latin typeface="Times New Roman" pitchFamily="18" charset="0"/>
              </a:rPr>
              <a:t> it, then we install the software required by the user and finally we compress the image and upload to the repository.</a:t>
            </a:r>
          </a:p>
          <a:p>
            <a:pPr>
              <a:defRPr/>
            </a:pPr>
            <a:endParaRPr lang="en-US" dirty="0" smtClean="0">
              <a:latin typeface="Times New Roman" pitchFamily="18" charset="0"/>
            </a:endParaRPr>
          </a:p>
          <a:p>
            <a:pPr>
              <a:defRPr/>
            </a:pPr>
            <a:r>
              <a:rPr lang="en-US" dirty="0" smtClean="0">
                <a:latin typeface="Times New Roman" pitchFamily="18" charset="0"/>
              </a:rPr>
              <a:t>By using a base image, the time spent in the creation process is reduced dramatically. In particular,  we have reduced the overall time of this process up to an 80% in the case of 1 </a:t>
            </a:r>
            <a:r>
              <a:rPr lang="en-US" dirty="0" err="1" smtClean="0">
                <a:latin typeface="Times New Roman" pitchFamily="18" charset="0"/>
              </a:rPr>
              <a:t>ubuntu</a:t>
            </a:r>
            <a:r>
              <a:rPr lang="en-US" dirty="0" smtClean="0">
                <a:latin typeface="Times New Roman" pitchFamily="18" charset="0"/>
              </a:rPr>
              <a:t> image.</a:t>
            </a:r>
          </a:p>
          <a:p>
            <a:pPr>
              <a:defRPr/>
            </a:pPr>
            <a:endParaRPr lang="en-US" dirty="0" smtClean="0">
              <a:latin typeface="Times New Roman" pitchFamily="18" charset="0"/>
            </a:endParaRPr>
          </a:p>
          <a:p>
            <a:pPr>
              <a:defRPr/>
            </a:pPr>
            <a:r>
              <a:rPr lang="en-US" dirty="0" smtClean="0">
                <a:latin typeface="Times New Roman" pitchFamily="18" charset="0"/>
              </a:rPr>
              <a:t>There are two reasons: there is no need to create the base image every time, and we do not need to use the virtualization layer since the base image already has the desired OS and only needs to be upgraded with the software requested by the user. </a:t>
            </a:r>
          </a:p>
          <a:p>
            <a:pPr>
              <a:defRPr/>
            </a:pPr>
            <a:endParaRPr lang="en-US" dirty="0" smtClean="0">
              <a:latin typeface="Times New Roman" pitchFamily="18" charset="0"/>
            </a:endParaRPr>
          </a:p>
          <a:p>
            <a:pPr>
              <a:defRPr/>
            </a:pPr>
            <a:r>
              <a:rPr lang="en-US" dirty="0" smtClean="0">
                <a:latin typeface="Times New Roman" pitchFamily="18" charset="0"/>
              </a:rPr>
              <a:t>-------------</a:t>
            </a:r>
          </a:p>
          <a:p>
            <a:pPr>
              <a:defRPr/>
            </a:pPr>
            <a:r>
              <a:rPr lang="en-US" dirty="0" smtClean="0">
                <a:latin typeface="Times New Roman" pitchFamily="18" charset="0"/>
              </a:rPr>
              <a:t>This means that the time to create an image has been reduced from six minutes to less than two minutes for a single request. For the worst case, we reduced the time from 16 minutes to less than nine minutes, where we used one processors handling eight concurrent requests.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50410D3-765D-48B7-A139-07D409912DED}" type="slidenum">
              <a:rPr lang="en-US" sz="1200" smtClean="0"/>
              <a:pPr eaLnBrk="1" hangingPunct="1">
                <a:defRPr/>
              </a:pPr>
              <a:t>57</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8</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13</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20</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142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hyperlink" Target="https://sites.google.com/site/opensourceiotclou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91600" cy="1905000"/>
          </a:xfrm>
        </p:spPr>
        <p:txBody>
          <a:bodyPr>
            <a:noAutofit/>
          </a:bodyPr>
          <a:lstStyle/>
          <a:p>
            <a:r>
              <a:rPr lang="en-US" sz="4800" dirty="0"/>
              <a:t>Science Clouds and Their Innovative Applications</a:t>
            </a:r>
            <a:endParaRPr lang="en-US" sz="4800" b="1" dirty="0"/>
          </a:p>
        </p:txBody>
      </p:sp>
      <p:sp>
        <p:nvSpPr>
          <p:cNvPr id="3" name="Subtitle 2"/>
          <p:cNvSpPr>
            <a:spLocks noGrp="1"/>
          </p:cNvSpPr>
          <p:nvPr>
            <p:ph type="subTitle" idx="1"/>
          </p:nvPr>
        </p:nvSpPr>
        <p:spPr>
          <a:xfrm>
            <a:off x="0" y="2362200"/>
            <a:ext cx="9144000" cy="986672"/>
          </a:xfrm>
        </p:spPr>
        <p:txBody>
          <a:bodyPr>
            <a:noAutofit/>
          </a:bodyPr>
          <a:lstStyle/>
          <a:p>
            <a:r>
              <a:rPr lang="en-US" sz="2400" b="1" dirty="0" smtClean="0">
                <a:solidFill>
                  <a:schemeClr val="tx1"/>
                </a:solidFill>
              </a:rPr>
              <a:t>July 10 2012</a:t>
            </a:r>
          </a:p>
          <a:p>
            <a:r>
              <a:rPr lang="en-US" sz="2400" b="1" dirty="0">
                <a:solidFill>
                  <a:schemeClr val="tx1"/>
                </a:solidFill>
              </a:rPr>
              <a:t>2012 Second International Workshop on</a:t>
            </a:r>
          </a:p>
          <a:p>
            <a:r>
              <a:rPr lang="en-US" sz="2400" b="1" dirty="0">
                <a:solidFill>
                  <a:schemeClr val="tx1"/>
                </a:solidFill>
              </a:rPr>
              <a:t> Cloud Computing and Future </a:t>
            </a:r>
            <a:r>
              <a:rPr lang="en-US" sz="2400" b="1" dirty="0" smtClean="0">
                <a:solidFill>
                  <a:schemeClr val="tx1"/>
                </a:solidFill>
              </a:rPr>
              <a:t>Internet</a:t>
            </a:r>
          </a:p>
          <a:p>
            <a:r>
              <a:rPr lang="en-US" sz="2400" dirty="0"/>
              <a:t>July 9 and 10, 2012</a:t>
            </a:r>
            <a:r>
              <a:rPr lang="en-US" sz="2400"/>
              <a:t>, </a:t>
            </a:r>
            <a:r>
              <a:rPr lang="en-US" sz="2400" smtClean="0"/>
              <a:t>2</a:t>
            </a:r>
            <a:r>
              <a:rPr lang="en-US" sz="2400" baseline="30000" smtClean="0"/>
              <a:t>nd</a:t>
            </a:r>
            <a:r>
              <a:rPr lang="en-US" sz="2400" smtClean="0"/>
              <a:t> Floor </a:t>
            </a:r>
            <a:r>
              <a:rPr lang="en-US" sz="2400" dirty="0"/>
              <a:t>Conf. </a:t>
            </a:r>
            <a:r>
              <a:rPr lang="en-US" sz="2400" dirty="0" err="1"/>
              <a:t>Rm</a:t>
            </a:r>
            <a:r>
              <a:rPr lang="en-US" sz="2400" dirty="0"/>
              <a:t>, FIT Building</a:t>
            </a:r>
          </a:p>
          <a:p>
            <a:r>
              <a:rPr lang="en-US" sz="2400" dirty="0"/>
              <a:t>Tsinghua University, Beijing, China </a:t>
            </a:r>
            <a:endParaRPr lang="it-IT" sz="2400" b="1" dirty="0" smtClean="0">
              <a:solidFill>
                <a:schemeClr val="tx1"/>
              </a:solidFill>
            </a:endParaRPr>
          </a:p>
        </p:txBody>
      </p:sp>
      <p:sp>
        <p:nvSpPr>
          <p:cNvPr id="5" name="Subtitle 2"/>
          <p:cNvSpPr txBox="1">
            <a:spLocks/>
          </p:cNvSpPr>
          <p:nvPr/>
        </p:nvSpPr>
        <p:spPr>
          <a:xfrm>
            <a:off x="0" y="46482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20"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428254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4015046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Some Typical Results</a:t>
            </a:r>
            <a:endParaRPr lang="en-US" dirty="0"/>
          </a:p>
        </p:txBody>
      </p:sp>
      <p:sp>
        <p:nvSpPr>
          <p:cNvPr id="7" name="Content Placeholder 6"/>
          <p:cNvSpPr>
            <a:spLocks noGrp="1"/>
          </p:cNvSpPr>
          <p:nvPr>
            <p:ph idx="1"/>
          </p:nvPr>
        </p:nvSpPr>
        <p:spPr>
          <a:xfrm>
            <a:off x="0" y="1066800"/>
            <a:ext cx="9144000" cy="4525963"/>
          </a:xfrm>
        </p:spPr>
        <p:txBody>
          <a:bodyPr/>
          <a:lstStyle/>
          <a:p>
            <a:r>
              <a:rPr lang="en-US" b="1" dirty="0"/>
              <a:t>GPS Sensor </a:t>
            </a:r>
            <a:r>
              <a:rPr lang="en-US" dirty="0"/>
              <a:t>(1  per second, 1460byte packet)</a:t>
            </a:r>
          </a:p>
          <a:p>
            <a:r>
              <a:rPr lang="en-US" b="1" dirty="0" smtClean="0"/>
              <a:t>Low-end Video </a:t>
            </a:r>
            <a:r>
              <a:rPr lang="en-US" b="1" dirty="0"/>
              <a:t>Sensor </a:t>
            </a:r>
            <a:r>
              <a:rPr lang="en-US" dirty="0"/>
              <a:t>(10 per second, 1024byte packet)</a:t>
            </a:r>
          </a:p>
          <a:p>
            <a:r>
              <a:rPr lang="en-US" b="1" dirty="0"/>
              <a:t>High End Video Sensor </a:t>
            </a:r>
            <a:r>
              <a:rPr lang="en-US" dirty="0"/>
              <a:t>(30 per second, 7680byte packet</a:t>
            </a:r>
            <a:r>
              <a:rPr lang="en-US" dirty="0" smtClean="0"/>
              <a:t>)</a:t>
            </a:r>
            <a:r>
              <a:rPr lang="en-US" dirty="0"/>
              <a:t> </a:t>
            </a:r>
            <a:endParaRPr lang="en-US" dirty="0" smtClean="0"/>
          </a:p>
          <a:p>
            <a:endParaRPr lang="en-US" dirty="0"/>
          </a:p>
          <a:p>
            <a:endParaRPr lang="en-US" dirty="0" smtClean="0"/>
          </a:p>
          <a:p>
            <a:endParaRPr lang="en-US" dirty="0" smtClean="0"/>
          </a:p>
          <a:p>
            <a:r>
              <a:rPr lang="en-US" dirty="0" smtClean="0"/>
              <a:t>All with</a:t>
            </a:r>
            <a:r>
              <a:rPr lang="en-US" b="1" dirty="0" smtClean="0"/>
              <a:t> NaradaBrokering </a:t>
            </a:r>
            <a:r>
              <a:rPr lang="en-US" dirty="0" smtClean="0"/>
              <a:t>pub-sub system – no longer best</a:t>
            </a:r>
            <a:endParaRPr lang="en-US" dirty="0"/>
          </a:p>
          <a:p>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14</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9654"/>
            <a:ext cx="2194274" cy="219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66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4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dirty="0" smtClean="0"/>
              <a:t>Low-end Video Sensors (surveillance or video conferencing)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11"/>
          <a:stretch/>
        </p:blipFill>
        <p:spPr bwMode="auto">
          <a:xfrm>
            <a:off x="26670" y="2148840"/>
            <a:ext cx="9144000" cy="4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22"/>
          <a:stretch/>
        </p:blipFill>
        <p:spPr bwMode="auto">
          <a:xfrm>
            <a:off x="15240" y="2067040"/>
            <a:ext cx="9144000" cy="482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1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High-end Video Sensor</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873134138"/>
              </p:ext>
            </p:extLst>
          </p:nvPr>
        </p:nvGraphicFramePr>
        <p:xfrm>
          <a:off x="0" y="914400"/>
          <a:ext cx="9144000" cy="5464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88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lstStyle/>
          <a:p>
            <a:r>
              <a:rPr lang="en-US" dirty="0" smtClean="0"/>
              <a:t>Web-scale </a:t>
            </a:r>
            <a:r>
              <a:rPr lang="en-US" dirty="0"/>
              <a:t>and National-scale </a:t>
            </a:r>
            <a:r>
              <a:rPr lang="en-US" dirty="0" smtClean="0"/>
              <a:t/>
            </a:r>
            <a:br>
              <a:rPr lang="en-US" dirty="0" smtClean="0"/>
            </a:br>
            <a:r>
              <a:rPr lang="en-US" dirty="0" smtClean="0"/>
              <a:t>Inter-Cloud Latency</a:t>
            </a:r>
            <a:endParaRPr lang="en-US" dirty="0"/>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 y="1600199"/>
            <a:ext cx="9158330" cy="5257801"/>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1219200" y="2133571"/>
            <a:ext cx="6708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Inter-cloud latency is proportional to distance between clouds.</a:t>
            </a:r>
          </a:p>
        </p:txBody>
      </p:sp>
    </p:spTree>
    <p:extLst>
      <p:ext uri="{BB962C8B-B14F-4D97-AF65-F5344CB8AC3E}">
        <p14:creationId xmlns:p14="http://schemas.microsoft.com/office/powerpoint/2010/main" val="150340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Classic 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has a few broadcasts but dominated by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2000" dirty="0" smtClean="0"/>
              <a:t>Current standard </a:t>
            </a:r>
            <a:r>
              <a:rPr lang="en-US" sz="2000" b="1" dirty="0" smtClean="0"/>
              <a:t>algorithms</a:t>
            </a:r>
            <a:r>
              <a:rPr lang="en-US" sz="2000" dirty="0" smtClean="0"/>
              <a:t> such as R </a:t>
            </a:r>
            <a:r>
              <a:rPr lang="en-US" sz="2000" b="1" dirty="0" smtClean="0"/>
              <a:t>not designed for big data</a:t>
            </a:r>
          </a:p>
          <a:p>
            <a:r>
              <a:rPr lang="en-US" sz="2400" dirty="0" smtClean="0"/>
              <a:t>Multidimensional Scaling MDS is iterative </a:t>
            </a:r>
            <a:r>
              <a:rPr lang="en-US" sz="2400" b="1" dirty="0" smtClean="0"/>
              <a:t>rectangular matrix-matrix multiplication </a:t>
            </a:r>
            <a:r>
              <a:rPr lang="en-US" sz="2400" dirty="0" smtClean="0"/>
              <a:t>controlled by EM</a:t>
            </a:r>
          </a:p>
          <a:p>
            <a:r>
              <a:rPr lang="en-US" sz="2400" dirty="0" smtClean="0"/>
              <a:t>Look in detail at </a:t>
            </a:r>
            <a:r>
              <a:rPr lang="en-US" sz="2400" b="1" dirty="0" smtClean="0"/>
              <a:t>Deterministically Annealed Pairwise Clustering </a:t>
            </a:r>
            <a:r>
              <a:rPr lang="en-US" sz="2400" dirty="0" smtClean="0"/>
              <a:t>as an EM example</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830997"/>
          </a:xfrm>
          <a:prstGeom prst="rect">
            <a:avLst/>
          </a:prstGeom>
          <a:solidFill>
            <a:schemeClr val="bg1"/>
          </a:solidFill>
        </p:spPr>
        <p:txBody>
          <a:bodyPr wrap="square" rtlCol="0">
            <a:spAutoFit/>
          </a:bodyPr>
          <a:lstStyle/>
          <a:p>
            <a:r>
              <a:rPr lang="en-US" sz="2400" dirty="0" smtClean="0"/>
              <a:t>Full Personal Genomics: 3 petabytes per day</a:t>
            </a:r>
            <a:endParaRPr lang="en-US" sz="2400" dirty="0"/>
          </a:p>
        </p:txBody>
      </p:sp>
    </p:spTree>
    <p:extLst>
      <p:ext uri="{BB962C8B-B14F-4D97-AF65-F5344CB8AC3E}">
        <p14:creationId xmlns:p14="http://schemas.microsoft.com/office/powerpoint/2010/main" val="3180430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1752600"/>
            <a:ext cx="3505201" cy="1323439"/>
          </a:xfrm>
          <a:prstGeom prst="rect">
            <a:avLst/>
          </a:prstGeom>
          <a:noFill/>
        </p:spPr>
        <p:txBody>
          <a:bodyPr wrap="square" rtlCol="0">
            <a:spAutoFit/>
          </a:bodyPr>
          <a:lstStyle/>
          <a:p>
            <a:r>
              <a:rPr lang="en-US" sz="2000" dirty="0" smtClean="0">
                <a:solidFill>
                  <a:schemeClr val="bg1"/>
                </a:solidFill>
              </a:rPr>
              <a:t>Intermediate step in DA-PWC</a:t>
            </a:r>
          </a:p>
          <a:p>
            <a:r>
              <a:rPr lang="en-US" sz="2000" dirty="0" smtClean="0">
                <a:solidFill>
                  <a:schemeClr val="bg1"/>
                </a:solidFill>
              </a:rPr>
              <a:t>With 6 clusters</a:t>
            </a:r>
          </a:p>
          <a:p>
            <a:r>
              <a:rPr lang="en-US" sz="2000" dirty="0" smtClean="0">
                <a:solidFill>
                  <a:schemeClr val="bg1"/>
                </a:solidFill>
              </a:rPr>
              <a:t>MDS used to project from high dimensional to 3D space</a:t>
            </a:r>
            <a:endParaRPr lang="en-US" sz="2000" dirty="0">
              <a:solidFill>
                <a:schemeClr val="bg1"/>
              </a:solidFill>
            </a:endParaRPr>
          </a:p>
        </p:txBody>
      </p:sp>
      <p:sp>
        <p:nvSpPr>
          <p:cNvPr id="5" name="TextBox 4"/>
          <p:cNvSpPr txBox="1"/>
          <p:nvPr/>
        </p:nvSpPr>
        <p:spPr>
          <a:xfrm>
            <a:off x="214745" y="4419600"/>
            <a:ext cx="3733800" cy="1323439"/>
          </a:xfrm>
          <a:prstGeom prst="rect">
            <a:avLst/>
          </a:prstGeom>
          <a:noFill/>
        </p:spPr>
        <p:txBody>
          <a:bodyPr wrap="square" rtlCol="0">
            <a:spAutoFit/>
          </a:bodyPr>
          <a:lstStyle/>
          <a:p>
            <a:r>
              <a:rPr lang="en-US" sz="2000" dirty="0" smtClean="0">
                <a:solidFill>
                  <a:schemeClr val="bg1"/>
                </a:solidFill>
              </a:rPr>
              <a:t>Each of 100K points is a sequence. Clusters are Fungi families. 140 Clusters at end of iteration</a:t>
            </a:r>
          </a:p>
          <a:p>
            <a:r>
              <a:rPr lang="en-US" sz="2000" dirty="0" smtClean="0">
                <a:solidFill>
                  <a:schemeClr val="bg1"/>
                </a:solidFill>
              </a:rPr>
              <a:t>N=100K points is 10^5 core hours</a:t>
            </a:r>
            <a:endParaRPr lang="en-US" sz="2000" dirty="0">
              <a:solidFill>
                <a:schemeClr val="bg1"/>
              </a:solidFill>
            </a:endParaRPr>
          </a:p>
        </p:txBody>
      </p:sp>
      <p:sp>
        <p:nvSpPr>
          <p:cNvPr id="6" name="TextBox 5"/>
          <p:cNvSpPr txBox="1"/>
          <p:nvPr/>
        </p:nvSpPr>
        <p:spPr>
          <a:xfrm>
            <a:off x="1143000" y="6257778"/>
            <a:ext cx="3733800" cy="400110"/>
          </a:xfrm>
          <a:prstGeom prst="rect">
            <a:avLst/>
          </a:prstGeom>
          <a:noFill/>
        </p:spPr>
        <p:txBody>
          <a:bodyPr wrap="square" rtlCol="0">
            <a:spAutoFit/>
          </a:bodyPr>
          <a:lstStyle/>
          <a:p>
            <a:r>
              <a:rPr lang="en-US" sz="2000" dirty="0" smtClean="0">
                <a:solidFill>
                  <a:schemeClr val="bg1"/>
                </a:solidFill>
              </a:rPr>
              <a:t>Scales between O(N) and O(N</a:t>
            </a:r>
            <a:r>
              <a:rPr lang="en-US" sz="2000" baseline="30000" dirty="0" smtClean="0">
                <a:solidFill>
                  <a:schemeClr val="bg1"/>
                </a:solidFill>
              </a:rPr>
              <a:t>2</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49703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22229" cy="2971800"/>
          </a:xfrm>
        </p:spPr>
        <p:txBody>
          <a:bodyPr/>
          <a:lstStyle/>
          <a:p>
            <a:pPr marL="514350" indent="-514350">
              <a:buFont typeface="+mj-lt"/>
              <a:buAutoNum type="arabicParenR"/>
            </a:pPr>
            <a:r>
              <a:rPr lang="en-US" sz="3000" b="1" dirty="0" smtClean="0">
                <a:solidFill>
                  <a:srgbClr val="FF0000"/>
                </a:solidFill>
              </a:rPr>
              <a:t>A(k</a:t>
            </a:r>
            <a:r>
              <a:rPr lang="en-US" sz="3000" b="1" dirty="0">
                <a:solidFill>
                  <a:srgbClr val="FF0000"/>
                </a:solidFill>
              </a:rPr>
              <a:t>) = - 0.5 </a:t>
            </a:r>
            <a:r>
              <a:rPr lang="en-US" sz="3000" b="1" dirty="0">
                <a:solidFill>
                  <a:srgbClr val="FF0000"/>
                </a:solidFill>
                <a:sym typeface="Symbol"/>
              </a:rPr>
              <a:t></a:t>
            </a:r>
            <a:r>
              <a:rPr lang="en-US" sz="3000" b="1" i="1" baseline="-25000" dirty="0">
                <a:solidFill>
                  <a:srgbClr val="FF0000"/>
                </a:solidFill>
              </a:rPr>
              <a:t>i</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a:solidFill>
                  <a:srgbClr val="FF0000"/>
                </a:solidFill>
                <a:sym typeface="Symbol"/>
              </a:rPr>
              <a:t></a:t>
            </a:r>
            <a:r>
              <a:rPr lang="en-US" sz="3000" b="1" i="1" baseline="-25000" dirty="0">
                <a:solidFill>
                  <a:srgbClr val="FF0000"/>
                </a:solidFill>
              </a:rPr>
              <a:t>j</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smtClean="0">
                <a:solidFill>
                  <a:srgbClr val="FF0000"/>
                </a:solidFill>
                <a:sym typeface="Symbol"/>
              </a:rPr>
              <a:t></a:t>
            </a:r>
            <a:r>
              <a:rPr lang="en-US" sz="3000" b="1" dirty="0" smtClean="0">
                <a:solidFill>
                  <a:srgbClr val="FF0000"/>
                </a:solidFill>
              </a:rPr>
              <a:t>(</a:t>
            </a:r>
            <a:r>
              <a:rPr lang="en-US" sz="3000" b="1" i="1" dirty="0">
                <a:solidFill>
                  <a:srgbClr val="FF0000"/>
                </a:solidFill>
              </a:rPr>
              <a:t>i</a:t>
            </a:r>
            <a:r>
              <a:rPr lang="en-US" sz="3000" b="1" dirty="0">
                <a:solidFill>
                  <a:srgbClr val="FF0000"/>
                </a:solidFill>
              </a:rPr>
              <a:t>, </a:t>
            </a:r>
            <a:r>
              <a:rPr lang="en-US" sz="3000" b="1" i="1" dirty="0">
                <a:solidFill>
                  <a:srgbClr val="FF0000"/>
                </a:solidFill>
              </a:rPr>
              <a:t>j</a:t>
            </a:r>
            <a:r>
              <a:rPr lang="en-US" sz="3000" b="1" dirty="0">
                <a:solidFill>
                  <a:srgbClr val="FF0000"/>
                </a:solidFill>
              </a:rPr>
              <a:t>) &lt;</a:t>
            </a:r>
            <a:r>
              <a:rPr lang="en-US" sz="3000" b="1" dirty="0" err="1">
                <a:solidFill>
                  <a:srgbClr val="FF0000"/>
                </a:solidFill>
              </a:rPr>
              <a:t>M</a:t>
            </a:r>
            <a:r>
              <a:rPr lang="en-US" sz="3000" b="1" i="1" baseline="-25000" dirty="0" err="1">
                <a:solidFill>
                  <a:srgbClr val="FF0000"/>
                </a:solidFill>
              </a:rPr>
              <a:t>i</a:t>
            </a:r>
            <a:r>
              <a:rPr lang="en-US" sz="3000" b="1" dirty="0">
                <a:solidFill>
                  <a:srgbClr val="FF0000"/>
                </a:solidFill>
              </a:rPr>
              <a:t>(</a:t>
            </a:r>
            <a:r>
              <a:rPr lang="en-US" sz="3000" b="1" i="1" dirty="0">
                <a:solidFill>
                  <a:srgbClr val="FF0000"/>
                </a:solidFill>
              </a:rPr>
              <a:t>k</a:t>
            </a:r>
            <a:r>
              <a:rPr lang="en-US" sz="3000" b="1" dirty="0">
                <a:solidFill>
                  <a:srgbClr val="FF0000"/>
                </a:solidFill>
              </a:rPr>
              <a:t>)&gt; &lt;</a:t>
            </a:r>
            <a:r>
              <a:rPr lang="en-US" sz="3000" b="1" dirty="0" err="1">
                <a:solidFill>
                  <a:srgbClr val="FF0000"/>
                </a:solidFill>
              </a:rPr>
              <a:t>M</a:t>
            </a:r>
            <a:r>
              <a:rPr lang="en-US" sz="3000" b="1" i="1" baseline="-25000" dirty="0" err="1">
                <a:solidFill>
                  <a:srgbClr val="FF0000"/>
                </a:solidFill>
              </a:rPr>
              <a:t>j</a:t>
            </a:r>
            <a:r>
              <a:rPr lang="en-US" sz="3000" b="1" dirty="0">
                <a:solidFill>
                  <a:srgbClr val="FF0000"/>
                </a:solidFill>
              </a:rPr>
              <a:t>(</a:t>
            </a:r>
            <a:r>
              <a:rPr lang="en-US" sz="3000" b="1" i="1" dirty="0">
                <a:solidFill>
                  <a:srgbClr val="FF0000"/>
                </a:solidFill>
              </a:rPr>
              <a:t>k</a:t>
            </a:r>
            <a:r>
              <a:rPr lang="en-US" sz="3000" b="1" dirty="0">
                <a:solidFill>
                  <a:srgbClr val="FF0000"/>
                </a:solidFill>
              </a:rPr>
              <a:t>)&gt; / &lt;C(k)&gt;</a:t>
            </a:r>
            <a:r>
              <a:rPr lang="en-US" sz="3000" b="1" baseline="30000" dirty="0" smtClean="0">
                <a:solidFill>
                  <a:srgbClr val="FF0000"/>
                </a:solidFill>
              </a:rPr>
              <a:t>2</a:t>
            </a:r>
            <a:endParaRPr lang="en-US" b="1" baseline="30000" dirty="0">
              <a:solidFill>
                <a:srgbClr val="FF0000"/>
              </a:solidFill>
            </a:endParaRPr>
          </a:p>
          <a:p>
            <a:pPr marL="514350" indent="-514350">
              <a:buFont typeface="+mj-lt"/>
              <a:buAutoNum type="arabicParenR"/>
            </a:pP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t>
            </a:r>
            <a:r>
              <a:rPr lang="en-US" b="1" dirty="0" smtClean="0">
                <a:solidFill>
                  <a:srgbClr val="FF0000"/>
                </a:solidFill>
                <a:sym typeface="Symbol"/>
              </a:rPr>
              <a:t></a:t>
            </a:r>
            <a:r>
              <a:rPr lang="en-US" b="1" i="1" baseline="-25000" dirty="0" smtClean="0">
                <a:solidFill>
                  <a:srgbClr val="FF0000"/>
                </a:solidFill>
              </a:rPr>
              <a:t>j</a:t>
            </a:r>
            <a:r>
              <a:rPr lang="en-US" b="1" baseline="-25000" dirty="0" smtClean="0">
                <a:solidFill>
                  <a:srgbClr val="FF0000"/>
                </a:solidFill>
              </a:rPr>
              <a:t>=1</a:t>
            </a:r>
            <a:r>
              <a:rPr lang="en-US" b="1" baseline="30000" dirty="0" smtClean="0">
                <a:solidFill>
                  <a:srgbClr val="FF0000"/>
                </a:solidFill>
              </a:rPr>
              <a:t>N</a:t>
            </a:r>
            <a:r>
              <a:rPr lang="en-US" b="1" dirty="0" smtClean="0">
                <a:solidFill>
                  <a:srgbClr val="FF0000"/>
                </a:solidFill>
              </a:rPr>
              <a:t> </a:t>
            </a:r>
            <a:r>
              <a:rPr lang="en-US" b="1" dirty="0" smtClean="0">
                <a:solidFill>
                  <a:srgbClr val="FF0000"/>
                </a:solidFill>
                <a:sym typeface="Symbol"/>
              </a:rPr>
              <a:t></a:t>
            </a:r>
            <a:r>
              <a:rPr lang="en-US" b="1" dirty="0" smtClean="0">
                <a:solidFill>
                  <a:srgbClr val="FF0000"/>
                </a:solidFill>
              </a:rPr>
              <a:t>(</a:t>
            </a:r>
            <a:r>
              <a:rPr lang="en-US" b="1" i="1" dirty="0">
                <a:solidFill>
                  <a:srgbClr val="FF0000"/>
                </a:solidFill>
              </a:rPr>
              <a:t>i</a:t>
            </a:r>
            <a:r>
              <a:rPr lang="en-US" b="1" dirty="0">
                <a:solidFill>
                  <a:srgbClr val="FF0000"/>
                </a:solidFill>
              </a:rPr>
              <a:t>, </a:t>
            </a:r>
            <a:r>
              <a:rPr lang="en-US" b="1" i="1" dirty="0" smtClean="0">
                <a:solidFill>
                  <a:srgbClr val="FF0000"/>
                </a:solidFill>
                <a:sym typeface="Symbol"/>
              </a:rPr>
              <a:t>j</a:t>
            </a:r>
            <a:r>
              <a:rPr lang="en-US" b="1" dirty="0" smtClean="0">
                <a:solidFill>
                  <a:srgbClr val="FF0000"/>
                </a:solidFill>
              </a:rPr>
              <a:t>) </a:t>
            </a:r>
            <a:r>
              <a:rPr lang="en-US" b="1" dirty="0">
                <a:solidFill>
                  <a:srgbClr val="FF0000"/>
                </a:solidFill>
              </a:rPr>
              <a:t>&lt;</a:t>
            </a:r>
            <a:r>
              <a:rPr lang="en-US" b="1" dirty="0" err="1" smtClean="0">
                <a:solidFill>
                  <a:srgbClr val="FF0000"/>
                </a:solidFill>
              </a:rPr>
              <a:t>M</a:t>
            </a:r>
            <a:r>
              <a:rPr lang="en-US" b="1" i="1" baseline="-25000" dirty="0" err="1" smtClean="0">
                <a:solidFill>
                  <a:srgbClr val="FF0000"/>
                </a:solidFill>
              </a:rPr>
              <a:t>j</a:t>
            </a:r>
            <a:r>
              <a:rPr lang="en-US" b="1" dirty="0" smtClean="0">
                <a:solidFill>
                  <a:srgbClr val="FF0000"/>
                </a:solidFill>
              </a:rPr>
              <a:t>(</a:t>
            </a:r>
            <a:r>
              <a:rPr lang="en-US" b="1" i="1" dirty="0" smtClean="0">
                <a:solidFill>
                  <a:srgbClr val="FF0000"/>
                </a:solidFill>
              </a:rPr>
              <a:t>k</a:t>
            </a:r>
            <a:r>
              <a:rPr lang="en-US" b="1" dirty="0">
                <a:solidFill>
                  <a:srgbClr val="FF0000"/>
                </a:solidFill>
              </a:rPr>
              <a:t>)&gt; / &lt;C(k)&gt;	</a:t>
            </a:r>
            <a:endParaRPr lang="en-US" b="1" dirty="0" smtClean="0">
              <a:solidFill>
                <a:srgbClr val="FF0000"/>
              </a:solidFill>
            </a:endParaRPr>
          </a:p>
          <a:p>
            <a:pPr marL="514350" indent="-514350">
              <a:buFont typeface="+mj-lt"/>
              <a:buAutoNum type="arabicParenR"/>
            </a:pPr>
            <a:r>
              <a:rPr lang="en-US" b="1" dirty="0" smtClean="0">
                <a:solidFill>
                  <a:srgbClr val="FF0000"/>
                </a:solidFill>
                <a:sym typeface="Symbol"/>
              </a:rPr>
              <a:t></a:t>
            </a:r>
            <a:r>
              <a:rPr lang="en-US" b="1" baseline="-25000" dirty="0" smtClean="0">
                <a:solidFill>
                  <a:srgbClr val="FF0000"/>
                </a:solidFill>
                <a:sym typeface="Symbol"/>
              </a:rPr>
              <a:t>i</a:t>
            </a:r>
            <a:r>
              <a:rPr lang="en-US" b="1" dirty="0" smtClean="0">
                <a:solidFill>
                  <a:srgbClr val="FF0000"/>
                </a:solidFill>
              </a:rPr>
              <a:t>(</a:t>
            </a:r>
            <a:r>
              <a:rPr lang="en-US" b="1" i="1" dirty="0" smtClean="0">
                <a:solidFill>
                  <a:srgbClr val="FF0000"/>
                </a:solidFill>
              </a:rPr>
              <a:t>k</a:t>
            </a:r>
            <a:r>
              <a:rPr lang="en-US" b="1" dirty="0">
                <a:solidFill>
                  <a:srgbClr val="FF0000"/>
                </a:solidFill>
              </a:rPr>
              <a:t>) = (</a:t>
            </a: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A(k))</a:t>
            </a:r>
            <a:r>
              <a:rPr lang="en-US" b="1" dirty="0"/>
              <a:t>			</a:t>
            </a:r>
            <a:endParaRPr lang="en-US" b="1" dirty="0" smtClean="0"/>
          </a:p>
          <a:p>
            <a:pPr marL="514350" indent="-514350">
              <a:buFont typeface="+mj-lt"/>
              <a:buAutoNum type="arabicParenR"/>
            </a:pPr>
            <a:r>
              <a:rPr lang="en-US" sz="3100" b="1" dirty="0" smtClean="0"/>
              <a:t>&lt;</a:t>
            </a:r>
            <a:r>
              <a:rPr lang="en-US" sz="3100" b="1" dirty="0" err="1" smtClean="0"/>
              <a:t>M</a:t>
            </a:r>
            <a:r>
              <a:rPr lang="en-US" sz="3100" b="1" i="1" baseline="-25000" dirty="0" err="1" smtClean="0"/>
              <a:t>i</a:t>
            </a:r>
            <a:r>
              <a:rPr lang="en-US" sz="3100" b="1" dirty="0" smtClean="0"/>
              <a:t>(</a:t>
            </a:r>
            <a:r>
              <a:rPr lang="en-US" sz="3100" b="1" i="1" dirty="0" smtClean="0"/>
              <a:t>k</a:t>
            </a:r>
            <a:r>
              <a:rPr lang="en-US" sz="3100" b="1" dirty="0" smtClean="0"/>
              <a:t>)&gt; </a:t>
            </a:r>
            <a:r>
              <a:rPr lang="en-US" sz="3100" b="1" dirty="0"/>
              <a:t>= </a:t>
            </a:r>
            <a:r>
              <a:rPr lang="en-US" sz="3100" b="1" dirty="0" err="1" smtClean="0"/>
              <a:t>exp</a:t>
            </a:r>
            <a:r>
              <a:rPr lang="en-US" sz="3100" b="1" dirty="0"/>
              <a:t>( -</a:t>
            </a:r>
            <a:r>
              <a:rPr lang="en-US" sz="3100" b="1" dirty="0">
                <a:sym typeface="Symbol"/>
              </a:rPr>
              <a:t></a:t>
            </a:r>
            <a:r>
              <a:rPr lang="en-US" sz="3100" b="1" i="1" baseline="-25000" dirty="0"/>
              <a:t>i</a:t>
            </a:r>
            <a:r>
              <a:rPr lang="en-US" sz="3100" b="1" dirty="0"/>
              <a:t>(</a:t>
            </a:r>
            <a:r>
              <a:rPr lang="en-US" sz="3100" b="1" i="1" dirty="0"/>
              <a:t>k</a:t>
            </a:r>
            <a:r>
              <a:rPr lang="en-US" sz="3100" b="1" dirty="0"/>
              <a:t>)/T </a:t>
            </a:r>
            <a:r>
              <a:rPr lang="en-US" sz="3100" b="1" dirty="0" smtClean="0"/>
              <a:t>)/</a:t>
            </a:r>
            <a:r>
              <a:rPr lang="en-US" sz="3100" b="1" dirty="0">
                <a:sym typeface="Symbol"/>
              </a:rPr>
              <a:t></a:t>
            </a:r>
            <a:r>
              <a:rPr lang="en-US" sz="3100" b="1" baseline="-25000" dirty="0"/>
              <a:t>k=1</a:t>
            </a:r>
            <a:r>
              <a:rPr lang="en-US" sz="3100" b="1" baseline="30000" dirty="0"/>
              <a:t>K</a:t>
            </a:r>
            <a:r>
              <a:rPr lang="en-US" sz="3100" b="1" dirty="0"/>
              <a:t> </a:t>
            </a:r>
            <a:r>
              <a:rPr lang="en-US" sz="3100" b="1" dirty="0" err="1" smtClean="0"/>
              <a:t>exp</a:t>
            </a:r>
            <a:r>
              <a:rPr lang="en-US" sz="3100" b="1" dirty="0" smtClean="0"/>
              <a:t>(-</a:t>
            </a:r>
            <a:r>
              <a:rPr lang="en-US" sz="3100" b="1" dirty="0">
                <a:sym typeface="Symbol"/>
              </a:rPr>
              <a:t></a:t>
            </a:r>
            <a:r>
              <a:rPr lang="en-US" sz="3100" b="1" i="1" baseline="-25000" dirty="0"/>
              <a:t>i</a:t>
            </a:r>
            <a:r>
              <a:rPr lang="en-US" sz="3100" b="1" dirty="0"/>
              <a:t>(</a:t>
            </a:r>
            <a:r>
              <a:rPr lang="en-US" sz="3100" b="1" i="1" dirty="0"/>
              <a:t>k</a:t>
            </a:r>
            <a:r>
              <a:rPr lang="en-US" sz="3100" b="1" dirty="0"/>
              <a:t>)/</a:t>
            </a:r>
            <a:r>
              <a:rPr lang="en-US" sz="3100" b="1" dirty="0" smtClean="0"/>
              <a:t>T)</a:t>
            </a:r>
          </a:p>
          <a:p>
            <a:pPr marL="514350" indent="-514350">
              <a:buFont typeface="+mj-lt"/>
              <a:buAutoNum type="arabicParenR"/>
            </a:pPr>
            <a:r>
              <a:rPr lang="en-US" b="1" dirty="0" smtClean="0"/>
              <a:t>C(k</a:t>
            </a:r>
            <a:r>
              <a:rPr lang="en-US" b="1" dirty="0"/>
              <a:t>) = </a:t>
            </a:r>
            <a:r>
              <a:rPr lang="en-US" b="1" dirty="0">
                <a:sym typeface="Symbol"/>
              </a:rPr>
              <a:t></a:t>
            </a:r>
            <a:r>
              <a:rPr lang="en-US" b="1" i="1" baseline="-25000" dirty="0"/>
              <a:t>i</a:t>
            </a:r>
            <a:r>
              <a:rPr lang="en-US" b="1" baseline="-25000" dirty="0"/>
              <a:t>=1</a:t>
            </a:r>
            <a:r>
              <a:rPr lang="en-US" b="1" baseline="30000" dirty="0"/>
              <a:t>N</a:t>
            </a:r>
            <a:r>
              <a:rPr lang="en-US" b="1" dirty="0"/>
              <a:t> </a:t>
            </a:r>
            <a:r>
              <a:rPr lang="en-US" b="1" dirty="0" smtClean="0"/>
              <a:t>&lt;</a:t>
            </a:r>
            <a:r>
              <a:rPr lang="en-US" b="1" dirty="0" err="1" smtClean="0"/>
              <a:t>M</a:t>
            </a:r>
            <a:r>
              <a:rPr lang="en-US" b="1" i="1" baseline="-25000" dirty="0" err="1" smtClean="0"/>
              <a:t>i</a:t>
            </a:r>
            <a:r>
              <a:rPr lang="en-US" b="1" dirty="0" smtClean="0"/>
              <a:t>(</a:t>
            </a:r>
            <a:r>
              <a:rPr lang="en-US" b="1" i="1" dirty="0" smtClean="0"/>
              <a:t>k</a:t>
            </a:r>
            <a:r>
              <a:rPr lang="en-US" b="1" dirty="0" smtClean="0"/>
              <a:t>)&gt;</a:t>
            </a:r>
            <a:r>
              <a:rPr lang="en-US" b="1" dirty="0"/>
              <a:t>	</a:t>
            </a:r>
          </a:p>
        </p:txBody>
      </p:sp>
      <p:sp>
        <p:nvSpPr>
          <p:cNvPr id="2" name="Title 1"/>
          <p:cNvSpPr>
            <a:spLocks noGrp="1"/>
          </p:cNvSpPr>
          <p:nvPr>
            <p:ph type="title"/>
          </p:nvPr>
        </p:nvSpPr>
        <p:spPr>
          <a:xfrm>
            <a:off x="0" y="381000"/>
            <a:ext cx="9144000" cy="1143000"/>
          </a:xfrm>
        </p:spPr>
        <p:txBody>
          <a:bodyPr/>
          <a:lstStyle/>
          <a:p>
            <a:r>
              <a:rPr lang="en-US" dirty="0" smtClean="0"/>
              <a:t>DA-PWC EM Steps (</a:t>
            </a:r>
            <a:r>
              <a:rPr lang="en-US" dirty="0" smtClean="0">
                <a:solidFill>
                  <a:srgbClr val="FF0000"/>
                </a:solidFill>
              </a:rPr>
              <a:t>Expectation</a:t>
            </a:r>
            <a:r>
              <a:rPr lang="en-US" dirty="0" smtClean="0"/>
              <a:t> </a:t>
            </a:r>
            <a:r>
              <a:rPr lang="en-US" dirty="0" smtClean="0">
                <a:solidFill>
                  <a:srgbClr val="FF0000"/>
                </a:solidFill>
              </a:rPr>
              <a:t>E is red</a:t>
            </a:r>
            <a:r>
              <a:rPr lang="en-US" dirty="0" smtClean="0"/>
              <a:t>, Maximization M Black)</a:t>
            </a:r>
            <a:br>
              <a:rPr lang="en-US" dirty="0" smtClean="0"/>
            </a:br>
            <a:r>
              <a:rPr lang="en-US" dirty="0" smtClean="0"/>
              <a:t>k runs over clusters; </a:t>
            </a:r>
            <a:r>
              <a:rPr lang="en-US" i="1" dirty="0" err="1" smtClean="0"/>
              <a:t>i,j</a:t>
            </a:r>
            <a:r>
              <a:rPr lang="en-US" dirty="0" smtClean="0"/>
              <a:t> points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
        <p:nvSpPr>
          <p:cNvPr id="5" name="TextBox 4"/>
          <p:cNvSpPr txBox="1"/>
          <p:nvPr/>
        </p:nvSpPr>
        <p:spPr>
          <a:xfrm>
            <a:off x="117784" y="4876800"/>
            <a:ext cx="8950015" cy="1569660"/>
          </a:xfrm>
          <a:prstGeom prst="rect">
            <a:avLst/>
          </a:prstGeom>
          <a:noFill/>
          <a:ln w="12700">
            <a:solidFill>
              <a:schemeClr val="tx1"/>
            </a:solidFill>
          </a:ln>
        </p:spPr>
        <p:txBody>
          <a:bodyPr wrap="square" rtlCol="0">
            <a:spAutoFit/>
          </a:bodyPr>
          <a:lstStyle/>
          <a:p>
            <a:pPr marL="342900" indent="-342900">
              <a:buFont typeface="Arial" pitchFamily="34" charset="0"/>
              <a:buChar char="•"/>
            </a:pPr>
            <a:r>
              <a:rPr lang="en-US" sz="2400" b="1" dirty="0" smtClean="0">
                <a:solidFill>
                  <a:prstClr val="black"/>
                </a:solidFill>
              </a:rPr>
              <a:t>Parallelize by distributing points </a:t>
            </a:r>
            <a:r>
              <a:rPr lang="en-US" sz="2400" b="1" dirty="0" err="1" smtClean="0">
                <a:solidFill>
                  <a:prstClr val="black"/>
                </a:solidFill>
              </a:rPr>
              <a:t>i</a:t>
            </a:r>
            <a:r>
              <a:rPr lang="en-US" sz="2400" b="1" dirty="0" smtClean="0">
                <a:solidFill>
                  <a:prstClr val="black"/>
                </a:solidFill>
              </a:rPr>
              <a:t> across processes</a:t>
            </a:r>
          </a:p>
          <a:p>
            <a:pPr marL="342900" indent="-342900">
              <a:buFont typeface="Arial" pitchFamily="34" charset="0"/>
              <a:buChar char="•"/>
            </a:pPr>
            <a:r>
              <a:rPr lang="en-US" sz="2400" b="1" dirty="0" smtClean="0">
                <a:solidFill>
                  <a:prstClr val="black"/>
                </a:solidFill>
              </a:rPr>
              <a:t>Clusters k in simplest case are parameters held by all tasks – fails when k reaches ~10,000. Real challenge to automatic </a:t>
            </a:r>
            <a:r>
              <a:rPr lang="en-US" sz="2400" b="1" dirty="0" err="1" smtClean="0">
                <a:solidFill>
                  <a:prstClr val="black"/>
                </a:solidFill>
              </a:rPr>
              <a:t>parallelizer</a:t>
            </a:r>
            <a:r>
              <a:rPr lang="en-US" sz="2400" b="1" dirty="0" smtClean="0">
                <a:solidFill>
                  <a:prstClr val="black"/>
                </a:solidFill>
              </a:rPr>
              <a:t>!</a:t>
            </a:r>
          </a:p>
          <a:p>
            <a:pPr marL="342900" indent="-342900">
              <a:buFont typeface="Arial" pitchFamily="34" charset="0"/>
              <a:buChar char="•"/>
            </a:pPr>
            <a:r>
              <a:rPr lang="en-US" sz="2400" b="1" dirty="0" smtClean="0">
                <a:solidFill>
                  <a:prstClr val="black"/>
                </a:solidFill>
              </a:rPr>
              <a:t>Either Broadcasts of </a:t>
            </a:r>
            <a:r>
              <a:rPr lang="en-US" sz="2400" b="1" dirty="0"/>
              <a:t>&lt;</a:t>
            </a:r>
            <a:r>
              <a:rPr lang="en-US" sz="2400" b="1" dirty="0" err="1"/>
              <a:t>M</a:t>
            </a:r>
            <a:r>
              <a:rPr lang="en-US" sz="2400" b="1" i="1" baseline="-25000" dirty="0" err="1"/>
              <a:t>i</a:t>
            </a:r>
            <a:r>
              <a:rPr lang="en-US" sz="2400" b="1" dirty="0"/>
              <a:t>(</a:t>
            </a:r>
            <a:r>
              <a:rPr lang="en-US" sz="2400" b="1" i="1" dirty="0"/>
              <a:t>k</a:t>
            </a:r>
            <a:r>
              <a:rPr lang="en-US" sz="2400" b="1" dirty="0"/>
              <a:t>)&gt; </a:t>
            </a:r>
            <a:r>
              <a:rPr lang="en-US" sz="2400" b="1" dirty="0" smtClean="0"/>
              <a:t> and/or reductions</a:t>
            </a:r>
            <a:endParaRPr lang="en-US" sz="2400" b="1" dirty="0" smtClean="0">
              <a:solidFill>
                <a:prstClr val="black"/>
              </a:solidFill>
            </a:endParaRPr>
          </a:p>
        </p:txBody>
      </p:sp>
      <p:sp>
        <p:nvSpPr>
          <p:cNvPr id="7" name="TextBox 6"/>
          <p:cNvSpPr txBox="1"/>
          <p:nvPr/>
        </p:nvSpPr>
        <p:spPr>
          <a:xfrm>
            <a:off x="6934200" y="2590800"/>
            <a:ext cx="1981200" cy="1200329"/>
          </a:xfrm>
          <a:prstGeom prst="rect">
            <a:avLst/>
          </a:prstGeom>
          <a:noFill/>
          <a:ln w="38100">
            <a:solidFill>
              <a:schemeClr val="tx1"/>
            </a:solidFill>
          </a:ln>
        </p:spPr>
        <p:txBody>
          <a:bodyPr wrap="square" rtlCol="0">
            <a:spAutoFit/>
          </a:bodyPr>
          <a:lstStyle/>
          <a:p>
            <a:r>
              <a:rPr lang="en-US" sz="2400" b="1" dirty="0">
                <a:sym typeface="Symbol"/>
              </a:rPr>
              <a:t></a:t>
            </a:r>
            <a:r>
              <a:rPr lang="en-US" sz="2400" b="1" dirty="0"/>
              <a:t>(</a:t>
            </a:r>
            <a:r>
              <a:rPr lang="en-US" sz="2400" b="1" i="1" dirty="0" err="1"/>
              <a:t>i</a:t>
            </a:r>
            <a:r>
              <a:rPr lang="en-US" sz="2400" b="1" dirty="0"/>
              <a:t>, </a:t>
            </a:r>
            <a:r>
              <a:rPr lang="en-US" sz="2400" b="1" i="1" dirty="0"/>
              <a:t>j</a:t>
            </a:r>
            <a:r>
              <a:rPr lang="en-US" sz="2400" b="1" dirty="0" smtClean="0"/>
              <a:t>) distance between </a:t>
            </a:r>
            <a:r>
              <a:rPr lang="en-US" sz="2400" b="1" dirty="0"/>
              <a:t>points </a:t>
            </a:r>
            <a:r>
              <a:rPr lang="en-US" sz="2400" b="1" i="1" dirty="0" smtClean="0"/>
              <a:t>I </a:t>
            </a:r>
            <a:r>
              <a:rPr lang="en-US" sz="2400" b="1" dirty="0" smtClean="0"/>
              <a:t>and</a:t>
            </a:r>
            <a:r>
              <a:rPr lang="en-US" sz="2400" b="1" i="1" dirty="0" smtClean="0"/>
              <a:t> j</a:t>
            </a:r>
            <a:endParaRPr lang="en-US" sz="2400" i="1" dirty="0"/>
          </a:p>
        </p:txBody>
      </p:sp>
    </p:spTree>
    <p:extLst>
      <p:ext uri="{BB962C8B-B14F-4D97-AF65-F5344CB8AC3E}">
        <p14:creationId xmlns:p14="http://schemas.microsoft.com/office/powerpoint/2010/main" val="135361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828800"/>
          </a:xfrm>
        </p:spPr>
        <p:txBody>
          <a:bodyPr>
            <a:normAutofit fontScale="775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a:p>
            <a:r>
              <a:rPr lang="en-US" b="1" dirty="0" smtClean="0"/>
              <a:t>Judy Qiu IU will talk Thursday</a:t>
            </a:r>
            <a:endParaRPr lang="en-US" b="1" dirty="0"/>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791200" y="1600200"/>
            <a:ext cx="3352800" cy="4525963"/>
          </a:xfrm>
        </p:spPr>
        <p:txBody>
          <a:bodyPr/>
          <a:lstStyle/>
          <a:p>
            <a:r>
              <a:rPr lang="en-US" dirty="0" smtClean="0"/>
              <a:t>Note fluctuations limit performance</a:t>
            </a:r>
          </a:p>
          <a:p>
            <a:r>
              <a:rPr lang="en-US" dirty="0" smtClean="0"/>
              <a:t>Each step is two (blue followed by red) rectangular matrix multiplications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5561013" cy="6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73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562600" y="1524000"/>
            <a:ext cx="3581400" cy="4525963"/>
          </a:xfrm>
        </p:spPr>
        <p:txBody>
          <a:bodyPr/>
          <a:lstStyle/>
          <a:p>
            <a:r>
              <a:rPr lang="en-US" dirty="0" smtClean="0"/>
              <a:t>Top is weak scaling</a:t>
            </a:r>
          </a:p>
          <a:p>
            <a:r>
              <a:rPr lang="en-US" dirty="0" smtClean="0"/>
              <a:t>Bottom 128 cores, vary data size</a:t>
            </a:r>
          </a:p>
          <a:p>
            <a:r>
              <a:rPr lang="en-US" dirty="0" smtClean="0"/>
              <a:t>Twister is on non virtualized Linux</a:t>
            </a:r>
          </a:p>
          <a:p>
            <a:r>
              <a:rPr lang="en-US" dirty="0" smtClean="0"/>
              <a:t>“Adjusted” takes out sequential performance difference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grpSp>
        <p:nvGrpSpPr>
          <p:cNvPr id="8" name="Group 7"/>
          <p:cNvGrpSpPr/>
          <p:nvPr/>
        </p:nvGrpSpPr>
        <p:grpSpPr>
          <a:xfrm>
            <a:off x="76200" y="76200"/>
            <a:ext cx="5562600" cy="6019800"/>
            <a:chOff x="1828800" y="609600"/>
            <a:chExt cx="5276850" cy="5791200"/>
          </a:xfrm>
        </p:grpSpPr>
        <p:graphicFrame>
          <p:nvGraphicFramePr>
            <p:cNvPr id="9" name="Chart 8"/>
            <p:cNvGraphicFramePr>
              <a:graphicFrameLocks/>
            </p:cNvGraphicFramePr>
            <p:nvPr>
              <p:extLst>
                <p:ext uri="{D42A27DB-BD31-4B8C-83A1-F6EECF244321}">
                  <p14:modId xmlns:p14="http://schemas.microsoft.com/office/powerpoint/2010/main" val="120688747"/>
                </p:ext>
              </p:extLst>
            </p:nvPr>
          </p:nvGraphicFramePr>
          <p:xfrm>
            <a:off x="1828800" y="609600"/>
            <a:ext cx="5276850" cy="29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2062541038"/>
                </p:ext>
              </p:extLst>
            </p:nvPr>
          </p:nvGraphicFramePr>
          <p:xfrm>
            <a:off x="2066925" y="3657600"/>
            <a:ext cx="48006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94698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91197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5626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674370" lvl="1">
              <a:spcBef>
                <a:spcPts val="300"/>
              </a:spcBef>
            </a:pPr>
            <a:r>
              <a:rPr lang="en-US" sz="2000" dirty="0" smtClean="0"/>
              <a:t>Not going to change soon (maybe delivered by Amazon)</a:t>
            </a:r>
            <a:endParaRPr lang="en-US" sz="2000" dirty="0"/>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91901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This is a rather different style of </a:t>
            </a:r>
            <a:r>
              <a:rPr lang="en-US" sz="2800" b="1" dirty="0" err="1" smtClean="0"/>
              <a:t>PaaS</a:t>
            </a:r>
            <a:r>
              <a:rPr lang="en-US" sz="2800" dirty="0" smtClean="0"/>
              <a:t> from clouds – </a:t>
            </a:r>
            <a:br>
              <a:rPr lang="en-US" sz="2800" dirty="0" smtClean="0"/>
            </a:br>
            <a:r>
              <a:rPr lang="en-US" sz="2800" b="1" dirty="0" smtClean="0"/>
              <a:t>should we unify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717100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17318" y="685800"/>
            <a:ext cx="9144000" cy="4525963"/>
          </a:xfrm>
        </p:spPr>
        <p:txBody>
          <a:bodyPr/>
          <a:lstStyle/>
          <a:p>
            <a:r>
              <a:rPr lang="en-US" sz="2800" dirty="0" smtClean="0"/>
              <a:t>If you have </a:t>
            </a:r>
            <a:r>
              <a:rPr lang="en-US" sz="2800" b="1" dirty="0" smtClean="0"/>
              <a:t>existing code</a:t>
            </a:r>
            <a:r>
              <a:rPr lang="en-US" sz="2800" dirty="0" smtClean="0"/>
              <a:t>, </a:t>
            </a:r>
            <a:r>
              <a:rPr lang="en-US" sz="2800" dirty="0" err="1" smtClean="0"/>
              <a:t>PaaS</a:t>
            </a:r>
            <a:r>
              <a:rPr lang="en-US" sz="2800" dirty="0" smtClean="0"/>
              <a:t> may not be very relevant immediately</a:t>
            </a:r>
          </a:p>
          <a:p>
            <a:pPr lvl="1"/>
            <a:r>
              <a:rPr lang="en-US" sz="2400" dirty="0" smtClean="0"/>
              <a:t>Just need </a:t>
            </a:r>
            <a:r>
              <a:rPr lang="en-US" sz="2400" b="1" dirty="0" smtClean="0"/>
              <a:t>IaaS</a:t>
            </a:r>
            <a:r>
              <a:rPr lang="en-US" sz="2400" dirty="0" smtClean="0"/>
              <a:t> to put code on clouds</a:t>
            </a:r>
          </a:p>
          <a:p>
            <a:r>
              <a:rPr lang="en-US" sz="2800" dirty="0" smtClean="0"/>
              <a:t>But surely it must be good to offer </a:t>
            </a:r>
            <a:r>
              <a:rPr lang="en-US" sz="2800" b="1" dirty="0" smtClean="0"/>
              <a:t>high level tools</a:t>
            </a:r>
            <a:r>
              <a:rPr lang="en-US" sz="2800" dirty="0" smtClean="0"/>
              <a:t>?</a:t>
            </a:r>
          </a:p>
          <a:p>
            <a:r>
              <a:rPr lang="en-US" sz="2800" dirty="0" smtClean="0"/>
              <a:t>For  example, Twister4Azure is built on top of Azure </a:t>
            </a:r>
            <a:r>
              <a:rPr lang="en-US" sz="2800" b="1" dirty="0" smtClean="0"/>
              <a:t>tables</a:t>
            </a:r>
            <a:r>
              <a:rPr lang="en-US" sz="2800" dirty="0" smtClean="0"/>
              <a:t>, </a:t>
            </a:r>
            <a:r>
              <a:rPr lang="en-US" sz="2800" b="1" dirty="0" smtClean="0"/>
              <a:t>queues</a:t>
            </a:r>
            <a:r>
              <a:rPr lang="en-US" sz="2800" dirty="0" smtClean="0"/>
              <a:t>, </a:t>
            </a:r>
            <a:r>
              <a:rPr lang="en-US" sz="2800" b="1" dirty="0" smtClean="0"/>
              <a:t>storage</a:t>
            </a:r>
          </a:p>
          <a:p>
            <a:r>
              <a:rPr lang="en-US" sz="2800" dirty="0" smtClean="0"/>
              <a:t>Historically </a:t>
            </a:r>
            <a:r>
              <a:rPr lang="en-US" sz="2800" b="1" dirty="0" smtClean="0"/>
              <a:t>HPCC</a:t>
            </a:r>
            <a:r>
              <a:rPr lang="en-US" sz="2800" dirty="0" smtClean="0"/>
              <a:t> 1990-2000 built MPI, libraries, (parallel) compilers ..</a:t>
            </a:r>
          </a:p>
          <a:p>
            <a:r>
              <a:rPr lang="en-US" sz="2800" b="1" dirty="0" smtClean="0"/>
              <a:t>Grids</a:t>
            </a:r>
            <a:r>
              <a:rPr lang="en-US" sz="2800" dirty="0" smtClean="0"/>
              <a:t> 2000-2010 built federation, scheduling, portals and workflow</a:t>
            </a:r>
          </a:p>
          <a:p>
            <a:r>
              <a:rPr lang="en-US" sz="2800" b="1" dirty="0" smtClean="0"/>
              <a:t>Clouds </a:t>
            </a:r>
            <a:r>
              <a:rPr lang="en-US" sz="2800" dirty="0" smtClean="0"/>
              <a:t>2010-…. have a fresh interest in powerful programming models </a:t>
            </a:r>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4250731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Tree>
    <p:extLst>
      <p:ext uri="{BB962C8B-B14F-4D97-AF65-F5344CB8AC3E}">
        <p14:creationId xmlns:p14="http://schemas.microsoft.com/office/powerpoint/2010/main" val="194806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513077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spTree>
    <p:extLst>
      <p:ext uri="{BB962C8B-B14F-4D97-AF65-F5344CB8AC3E}">
        <p14:creationId xmlns:p14="http://schemas.microsoft.com/office/powerpoint/2010/main" val="2967698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Generalized worker role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37</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1042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pic>
        <p:nvPicPr>
          <p:cNvPr id="7170"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33796"/>
          <a:stretch/>
        </p:blipFill>
        <p:spPr bwMode="auto">
          <a:xfrm>
            <a:off x="-24063" y="120316"/>
            <a:ext cx="9165478" cy="6737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312932"/>
            <a:ext cx="3319114" cy="400110"/>
          </a:xfrm>
          <a:prstGeom prst="rect">
            <a:avLst/>
          </a:prstGeom>
          <a:noFill/>
        </p:spPr>
        <p:txBody>
          <a:bodyPr wrap="none" rtlCol="0">
            <a:spAutoFit/>
          </a:bodyPr>
          <a:lstStyle/>
          <a:p>
            <a:r>
              <a:rPr lang="en-US" sz="2000" b="1" dirty="0" smtClean="0"/>
              <a:t>14 million Cloud Jobs by 2015</a:t>
            </a:r>
            <a:endParaRPr lang="en-US" sz="2000" b="1" dirty="0"/>
          </a:p>
        </p:txBody>
      </p:sp>
    </p:spTree>
    <p:extLst>
      <p:ext uri="{BB962C8B-B14F-4D97-AF65-F5344CB8AC3E}">
        <p14:creationId xmlns:p14="http://schemas.microsoft.com/office/powerpoint/2010/main" val="1051070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pPr lvl="1"/>
            <a:r>
              <a:rPr lang="en-US" sz="2100" dirty="0" smtClean="0">
                <a:cs typeface="Times New Roman" pitchFamily="18" charset="0"/>
              </a:rPr>
              <a:t>June 27 2012: 225 Projects, 920 users</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55416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Part of XSEDE but FutureGrid has a complementary focus to both the Open Science Grid and the other parts of XSEDE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(helping OGF)</a:t>
            </a:r>
          </a:p>
          <a:p>
            <a:r>
              <a:rPr lang="en-US" sz="2400" dirty="0" smtClean="0"/>
              <a:t>Note much of current use Education, Computer Science Systems and Biology/Bioinformatics</a:t>
            </a:r>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27209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435051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3674870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227427" y="5029200"/>
            <a:ext cx="8518273" cy="990600"/>
            <a:chOff x="227427" y="4495800"/>
            <a:chExt cx="8518273" cy="990600"/>
          </a:xfrm>
        </p:grpSpPr>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11" name="Group 10"/>
          <p:cNvGrpSpPr/>
          <p:nvPr/>
        </p:nvGrpSpPr>
        <p:grpSpPr>
          <a:xfrm>
            <a:off x="21636" y="1334935"/>
            <a:ext cx="9100728" cy="4564174"/>
            <a:chOff x="21636" y="1146913"/>
            <a:chExt cx="9100728" cy="4564174"/>
          </a:xfrm>
        </p:grpSpPr>
        <p:pic>
          <p:nvPicPr>
            <p:cNvPr id="12" name="Picture 11" descr="gtb network v15.png"/>
            <p:cNvPicPr>
              <a:picLocks noChangeAspect="1"/>
            </p:cNvPicPr>
            <p:nvPr/>
          </p:nvPicPr>
          <p:blipFill>
            <a:blip r:embed="rId3" cstate="print"/>
            <a:stretch>
              <a:fillRect/>
            </a:stretch>
          </p:blipFill>
          <p:spPr>
            <a:xfrm>
              <a:off x="21636" y="1146913"/>
              <a:ext cx="9100728" cy="4564174"/>
            </a:xfrm>
            <a:prstGeom prst="rect">
              <a:avLst/>
            </a:prstGeom>
          </p:spPr>
        </p:pic>
        <p:sp>
          <p:nvSpPr>
            <p:cNvPr id="13" name="TextBox 12"/>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10TF Disk rich + GPU 320 cores</a:t>
              </a:r>
              <a:endParaRPr lang="en-US" sz="1200" b="1" dirty="0"/>
            </a:p>
          </p:txBody>
        </p:sp>
      </p:grpSp>
    </p:spTree>
    <p:extLst>
      <p:ext uri="{BB962C8B-B14F-4D97-AF65-F5344CB8AC3E}">
        <p14:creationId xmlns:p14="http://schemas.microsoft.com/office/powerpoint/2010/main" val="293567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7499608"/>
              </p:ext>
            </p:extLst>
          </p:nvPr>
        </p:nvGraphicFramePr>
        <p:xfrm>
          <a:off x="152400" y="838200"/>
          <a:ext cx="8896660" cy="2497998"/>
        </p:xfrm>
        <a:graphic>
          <a:graphicData uri="http://schemas.openxmlformats.org/drawingml/2006/table">
            <a:tbl>
              <a:tblPr firstRow="1" bandRow="1">
                <a:tableStyleId>{5C22544A-7EE6-4342-B048-85BDC9FD1C3A}</a:tableStyleId>
              </a:tblPr>
              <a:tblGrid>
                <a:gridCol w="2169771"/>
                <a:gridCol w="1932252"/>
                <a:gridCol w="1920168"/>
                <a:gridCol w="954301"/>
                <a:gridCol w="1920168"/>
              </a:tblGrid>
              <a:tr h="41495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423248">
                <a:tc>
                  <a:txBody>
                    <a:bodyPr/>
                    <a:lstStyle/>
                    <a:p>
                      <a:r>
                        <a:rPr lang="en-US" dirty="0" err="1" smtClean="0"/>
                        <a:t>Xanadu</a:t>
                      </a:r>
                      <a:r>
                        <a:rPr lang="en-US" dirty="0" smtClean="0"/>
                        <a:t> 360</a:t>
                      </a:r>
                      <a:endParaRPr lang="en-US" dirty="0"/>
                    </a:p>
                  </a:txBody>
                  <a:tcPr/>
                </a:tc>
                <a:tc>
                  <a:txBody>
                    <a:bodyPr/>
                    <a:lstStyle/>
                    <a:p>
                      <a:r>
                        <a:rPr lang="en-US" dirty="0" smtClean="0"/>
                        <a:t>180</a:t>
                      </a:r>
                      <a:endParaRPr lang="en-US" dirty="0"/>
                    </a:p>
                  </a:txBody>
                  <a:tcPr/>
                </a:tc>
                <a:tc>
                  <a:txBody>
                    <a:bodyPr/>
                    <a:lstStyle/>
                    <a:p>
                      <a:r>
                        <a:rPr lang="en-US" dirty="0" smtClean="0"/>
                        <a:t>NFS</a:t>
                      </a:r>
                      <a:endParaRPr lang="en-US" dirty="0"/>
                    </a:p>
                  </a:txBody>
                  <a:tcPr/>
                </a:tc>
                <a:tc>
                  <a:txBody>
                    <a:bodyPr/>
                    <a:lstStyle/>
                    <a:p>
                      <a:r>
                        <a:rPr lang="en-US" dirty="0" smtClean="0"/>
                        <a:t>IU</a:t>
                      </a:r>
                      <a:endParaRPr lang="en-US" dirty="0"/>
                    </a:p>
                  </a:txBody>
                  <a:tcPr/>
                </a:tc>
                <a:tc>
                  <a:txBody>
                    <a:bodyPr/>
                    <a:lstStyle/>
                    <a:p>
                      <a:r>
                        <a:rPr lang="en-US" dirty="0" smtClean="0"/>
                        <a:t>New</a:t>
                      </a:r>
                      <a:r>
                        <a:rPr lang="en-US" baseline="0" dirty="0" smtClean="0"/>
                        <a:t> System</a:t>
                      </a:r>
                      <a:endParaRPr lang="en-US" dirty="0"/>
                    </a:p>
                  </a:txBody>
                  <a:tcPr/>
                </a:tc>
              </a:tr>
              <a:tr h="41495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14950">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1495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r h="414950">
                <a:tc>
                  <a:txBody>
                    <a:bodyPr/>
                    <a:lstStyle/>
                    <a:p>
                      <a:r>
                        <a:rPr lang="en-US" dirty="0" smtClean="0"/>
                        <a:t>IBM</a:t>
                      </a:r>
                      <a:endParaRPr lang="en-US" dirty="0"/>
                    </a:p>
                  </a:txBody>
                  <a:tcPr/>
                </a:tc>
                <a:tc>
                  <a:txBody>
                    <a:bodyPr/>
                    <a:lstStyle/>
                    <a:p>
                      <a:r>
                        <a:rPr lang="en-US" dirty="0" smtClean="0"/>
                        <a:t>24</a:t>
                      </a:r>
                      <a:endParaRPr lang="en-US" dirty="0"/>
                    </a:p>
                  </a:txBody>
                  <a:tcPr/>
                </a:tc>
                <a:tc>
                  <a:txBody>
                    <a:bodyPr/>
                    <a:lstStyle/>
                    <a:p>
                      <a:r>
                        <a:rPr lang="en-US" dirty="0" smtClean="0"/>
                        <a:t>NFS</a:t>
                      </a:r>
                      <a:endParaRPr lang="en-US" dirty="0"/>
                    </a:p>
                  </a:txBody>
                  <a:tcPr/>
                </a:tc>
                <a:tc>
                  <a:txBody>
                    <a:bodyPr/>
                    <a:lstStyle/>
                    <a:p>
                      <a:r>
                        <a:rPr lang="en-US" dirty="0" smtClean="0"/>
                        <a:t>UF</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457200" y="3429000"/>
            <a:ext cx="7483715" cy="461665"/>
          </a:xfrm>
          <a:prstGeom prst="rect">
            <a:avLst/>
          </a:prstGeom>
          <a:noFill/>
        </p:spPr>
        <p:txBody>
          <a:bodyPr wrap="none" rtlCol="0">
            <a:spAutoFit/>
          </a:bodyPr>
          <a:lstStyle/>
          <a:p>
            <a:r>
              <a:rPr lang="en-US" sz="2400" dirty="0" smtClean="0"/>
              <a:t>Substantial back up storage at IU: Data Capacitor and HPSS</a:t>
            </a:r>
            <a:endParaRPr lang="en-US" sz="2400" dirty="0"/>
          </a:p>
        </p:txBody>
      </p:sp>
      <p:sp>
        <p:nvSpPr>
          <p:cNvPr id="5" name="Title 1"/>
          <p:cNvSpPr txBox="1">
            <a:spLocks/>
          </p:cNvSpPr>
          <p:nvPr/>
        </p:nvSpPr>
        <p:spPr bwMode="auto">
          <a:xfrm>
            <a:off x="444347" y="3733800"/>
            <a:ext cx="82296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dirty="0" smtClean="0">
                <a:ea typeface="+mj-ea"/>
                <a:cs typeface="+mj-cs"/>
              </a:rPr>
              <a:t>Support</a:t>
            </a:r>
            <a:endParaRPr lang="en-US" dirty="0">
              <a:ea typeface="+mj-ea"/>
              <a:cs typeface="+mj-cs"/>
            </a:endParaRPr>
          </a:p>
        </p:txBody>
      </p:sp>
      <p:sp>
        <p:nvSpPr>
          <p:cNvPr id="7" name="TextBox 6"/>
          <p:cNvSpPr txBox="1"/>
          <p:nvPr/>
        </p:nvSpPr>
        <p:spPr>
          <a:xfrm>
            <a:off x="317653" y="4507735"/>
            <a:ext cx="7673960" cy="1938992"/>
          </a:xfrm>
          <a:prstGeom prst="rect">
            <a:avLst/>
          </a:prstGeom>
          <a:noFill/>
        </p:spPr>
        <p:txBody>
          <a:bodyPr wrap="none" rtlCol="0">
            <a:spAutoFit/>
          </a:bodyPr>
          <a:lstStyle/>
          <a:p>
            <a:pPr marL="342900" indent="-342900">
              <a:buFont typeface="Arial" pitchFamily="34" charset="0"/>
              <a:buChar char="•"/>
            </a:pPr>
            <a:r>
              <a:rPr lang="en-US" sz="2400" dirty="0"/>
              <a:t>Traditional </a:t>
            </a:r>
            <a:r>
              <a:rPr lang="en-US" sz="2400" dirty="0" smtClean="0"/>
              <a:t> Drupal Portal with usual functions</a:t>
            </a:r>
          </a:p>
          <a:p>
            <a:pPr marL="342900" indent="-342900">
              <a:buFont typeface="Arial" pitchFamily="34" charset="0"/>
              <a:buChar char="•"/>
            </a:pPr>
            <a:r>
              <a:rPr lang="en-US" sz="2400" dirty="0" smtClean="0"/>
              <a:t>Traditional Ticket System</a:t>
            </a:r>
          </a:p>
          <a:p>
            <a:pPr marL="342900" indent="-342900">
              <a:buFont typeface="Arial" pitchFamily="34" charset="0"/>
              <a:buChar char="•"/>
            </a:pPr>
            <a:r>
              <a:rPr lang="en-US" sz="2400" dirty="0" smtClean="0"/>
              <a:t>System Admin and User facing support (small)</a:t>
            </a:r>
          </a:p>
          <a:p>
            <a:pPr marL="342900" indent="-342900">
              <a:buFont typeface="Arial" pitchFamily="34" charset="0"/>
              <a:buChar char="•"/>
            </a:pPr>
            <a:r>
              <a:rPr lang="en-US" sz="2400" dirty="0" smtClean="0"/>
              <a:t>Outreach group (small)</a:t>
            </a:r>
          </a:p>
          <a:p>
            <a:pPr marL="342900" indent="-342900">
              <a:buFont typeface="Arial" pitchFamily="34" charset="0"/>
              <a:buChar char="•"/>
            </a:pPr>
            <a:r>
              <a:rPr lang="en-US" sz="2400" dirty="0" smtClean="0"/>
              <a:t>Strong Systems Admin Collaboration with Software group</a:t>
            </a:r>
            <a:endParaRPr lang="en-US" sz="2400" dirty="0"/>
          </a:p>
        </p:txBody>
      </p:sp>
    </p:spTree>
    <p:extLst>
      <p:ext uri="{BB962C8B-B14F-4D97-AF65-F5344CB8AC3E}">
        <p14:creationId xmlns:p14="http://schemas.microsoft.com/office/powerpoint/2010/main" val="223655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762000"/>
            <a:ext cx="9144000" cy="6096000"/>
          </a:xfrm>
          <a:solidFill>
            <a:schemeClr val="bg1"/>
          </a:solidFill>
        </p:spPr>
        <p:txBody>
          <a:bodyPr/>
          <a:lstStyle/>
          <a:p>
            <a:pPr>
              <a:spcBef>
                <a:spcPts val="0"/>
              </a:spcBef>
            </a:pPr>
            <a:r>
              <a:rPr lang="en-US" sz="2800" b="1" dirty="0" smtClean="0"/>
              <a:t>225 </a:t>
            </a:r>
            <a:r>
              <a:rPr lang="en-US" sz="2800" dirty="0" smtClean="0"/>
              <a:t>approved projects (~920 users) June 27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(8%)</a:t>
            </a:r>
          </a:p>
          <a:p>
            <a:pPr lvl="1">
              <a:spcBef>
                <a:spcPts val="0"/>
              </a:spcBef>
            </a:pPr>
            <a:r>
              <a:rPr lang="en-US" sz="2400" dirty="0" smtClean="0"/>
              <a:t>Semester and short events; promising for small universities</a:t>
            </a:r>
          </a:p>
          <a:p>
            <a:pPr>
              <a:spcBef>
                <a:spcPts val="0"/>
              </a:spcBef>
            </a:pPr>
            <a:r>
              <a:rPr lang="en-US" sz="2800" b="1" dirty="0" smtClean="0"/>
              <a:t>Interoperability test-beds (3%)</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p>
          <a:p>
            <a:pPr lvl="1">
              <a:spcBef>
                <a:spcPts val="0"/>
              </a:spcBef>
            </a:pPr>
            <a:r>
              <a:rPr lang="en-US" sz="2400" dirty="0" smtClean="0"/>
              <a:t>Life science highlighted (18%), Non Life Science (13%)</a:t>
            </a:r>
          </a:p>
          <a:p>
            <a:pPr>
              <a:spcBef>
                <a:spcPts val="0"/>
              </a:spcBef>
            </a:pPr>
            <a:r>
              <a:rPr lang="en-US" sz="2800" b="1" dirty="0" smtClean="0"/>
              <a:t>Computer science (47%)</a:t>
            </a:r>
          </a:p>
          <a:p>
            <a:pPr lvl="1">
              <a:spcBef>
                <a:spcPts val="0"/>
              </a:spcBef>
            </a:pPr>
            <a:r>
              <a:rPr lang="en-US" sz="2400" dirty="0" smtClean="0"/>
              <a:t>Largest current category</a:t>
            </a:r>
          </a:p>
          <a:p>
            <a:pPr>
              <a:spcBef>
                <a:spcPts val="0"/>
              </a:spcBef>
            </a:pPr>
            <a:r>
              <a:rPr lang="en-US" sz="2800" b="1" dirty="0" smtClean="0"/>
              <a:t>Computer Systems Evaluation (27%)</a:t>
            </a:r>
          </a:p>
          <a:p>
            <a:pPr lvl="1">
              <a:spcBef>
                <a:spcPts val="0"/>
              </a:spcBef>
            </a:pPr>
            <a:r>
              <a:rPr lang="en-US" sz="2400" dirty="0" smtClean="0"/>
              <a:t>XSEDE (TIS, TAS),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47</a:t>
            </a:fld>
            <a:endParaRPr lang="en-US"/>
          </a:p>
        </p:txBody>
      </p:sp>
    </p:spTree>
    <p:extLst>
      <p:ext uri="{BB962C8B-B14F-4D97-AF65-F5344CB8AC3E}">
        <p14:creationId xmlns:p14="http://schemas.microsoft.com/office/powerpoint/2010/main" val="380076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48</a:t>
            </a:fld>
            <a:endParaRPr lang="en-US"/>
          </a:p>
        </p:txBody>
      </p:sp>
      <p:sp>
        <p:nvSpPr>
          <p:cNvPr id="5" name="Rectangle 4"/>
          <p:cNvSpPr/>
          <p:nvPr/>
        </p:nvSpPr>
        <p:spPr>
          <a:xfrm>
            <a:off x="1676400" y="304800"/>
            <a:ext cx="7010400" cy="461665"/>
          </a:xfrm>
          <a:prstGeom prst="rect">
            <a:avLst/>
          </a:prstGeom>
        </p:spPr>
        <p:txBody>
          <a:bodyPr wrap="square">
            <a:spAutoFit/>
          </a:bodyPr>
          <a:lstStyle/>
          <a:p>
            <a:pPr lvl="1">
              <a:spcBef>
                <a:spcPts val="0"/>
              </a:spcBef>
            </a:pPr>
            <a:r>
              <a:rPr lang="en-US" sz="2400" dirty="0"/>
              <a:t>https://</a:t>
            </a:r>
            <a:r>
              <a:rPr lang="en-US" sz="2400" dirty="0" smtClean="0"/>
              <a:t>portal.futuregrid.org/projects</a:t>
            </a: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3" t="28841" r="25750" b="9402"/>
          <a:stretch/>
        </p:blipFill>
        <p:spPr bwMode="auto">
          <a:xfrm>
            <a:off x="25706" y="5508"/>
            <a:ext cx="8185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57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49</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927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11" descr="Screen shot 2012-06-13 at 11.28.4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358" y="1303338"/>
            <a:ext cx="44878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a:xfrm>
            <a:off x="-5508" y="126835"/>
            <a:ext cx="9144000" cy="1143000"/>
          </a:xfrm>
        </p:spPr>
        <p:txBody>
          <a:bodyPr/>
          <a:lstStyle/>
          <a:p>
            <a:r>
              <a:rPr lang="en-US" dirty="0" smtClean="0">
                <a:latin typeface="Calibri" charset="0"/>
              </a:rPr>
              <a:t>GPU’s in Cloud: Xen PCI </a:t>
            </a:r>
            <a:r>
              <a:rPr lang="en-US" dirty="0" err="1">
                <a:latin typeface="Calibri" charset="0"/>
              </a:rPr>
              <a:t>Passthrough</a:t>
            </a:r>
            <a:endParaRPr lang="en-US" dirty="0">
              <a:latin typeface="Calibri" charset="0"/>
            </a:endParaRPr>
          </a:p>
        </p:txBody>
      </p:sp>
      <p:sp>
        <p:nvSpPr>
          <p:cNvPr id="17410" name="Content Placeholder 9"/>
          <p:cNvSpPr>
            <a:spLocks noGrp="1"/>
          </p:cNvSpPr>
          <p:nvPr>
            <p:ph sz="half" idx="1"/>
          </p:nvPr>
        </p:nvSpPr>
        <p:spPr>
          <a:xfrm>
            <a:off x="24788" y="1143000"/>
            <a:ext cx="4969435" cy="4525963"/>
          </a:xfrm>
        </p:spPr>
        <p:txBody>
          <a:bodyPr/>
          <a:lstStyle/>
          <a:p>
            <a:r>
              <a:rPr lang="en-US" dirty="0">
                <a:latin typeface="Calibri" charset="0"/>
              </a:rPr>
              <a:t>Pass through the </a:t>
            </a:r>
            <a:r>
              <a:rPr lang="en-US" dirty="0" smtClean="0">
                <a:latin typeface="Calibri" charset="0"/>
              </a:rPr>
              <a:t>PCI-E GPU device to </a:t>
            </a:r>
            <a:r>
              <a:rPr lang="en-US" dirty="0" err="1" smtClean="0">
                <a:latin typeface="Calibri" charset="0"/>
              </a:rPr>
              <a:t>DomU</a:t>
            </a:r>
            <a:endParaRPr lang="en-US" dirty="0" smtClean="0">
              <a:latin typeface="Calibri" charset="0"/>
            </a:endParaRPr>
          </a:p>
          <a:p>
            <a:r>
              <a:rPr lang="en-US" dirty="0" smtClean="0">
                <a:latin typeface="Calibri" charset="0"/>
              </a:rPr>
              <a:t>Use </a:t>
            </a:r>
            <a:r>
              <a:rPr lang="en-US" dirty="0" err="1" smtClean="0">
                <a:latin typeface="Calibri" charset="0"/>
              </a:rPr>
              <a:t>Nvidia</a:t>
            </a:r>
            <a:r>
              <a:rPr lang="en-US" dirty="0" smtClean="0">
                <a:latin typeface="Calibri" charset="0"/>
              </a:rPr>
              <a:t> Tesla CUDA programming model</a:t>
            </a:r>
          </a:p>
          <a:p>
            <a:r>
              <a:rPr lang="en-US" dirty="0" smtClean="0">
                <a:latin typeface="Calibri" charset="0"/>
              </a:rPr>
              <a:t>Work at </a:t>
            </a:r>
            <a:r>
              <a:rPr lang="en-US" b="1" dirty="0" smtClean="0">
                <a:latin typeface="Calibri" charset="0"/>
              </a:rPr>
              <a:t>ISI East </a:t>
            </a:r>
            <a:r>
              <a:rPr lang="en-US" dirty="0" smtClean="0">
                <a:latin typeface="Calibri" charset="0"/>
              </a:rPr>
              <a:t>(USC)</a:t>
            </a:r>
          </a:p>
          <a:p>
            <a:r>
              <a:rPr lang="en-US" dirty="0" smtClean="0">
                <a:latin typeface="Calibri" charset="0"/>
              </a:rPr>
              <a:t>Intel </a:t>
            </a:r>
            <a:r>
              <a:rPr lang="en-US" dirty="0">
                <a:latin typeface="Calibri" charset="0"/>
              </a:rPr>
              <a:t>VT-d or AMD IOMMU </a:t>
            </a:r>
            <a:r>
              <a:rPr lang="en-US" dirty="0" smtClean="0">
                <a:latin typeface="Calibri" charset="0"/>
              </a:rPr>
              <a:t>extensions</a:t>
            </a:r>
          </a:p>
          <a:p>
            <a:r>
              <a:rPr lang="en-US" dirty="0">
                <a:latin typeface="Calibri" charset="0"/>
              </a:rPr>
              <a:t>Xen </a:t>
            </a:r>
            <a:r>
              <a:rPr lang="en-US" dirty="0" err="1">
                <a:latin typeface="Calibri" charset="0"/>
              </a:rPr>
              <a:t>pci</a:t>
            </a:r>
            <a:r>
              <a:rPr lang="en-US" dirty="0">
                <a:latin typeface="Calibri" charset="0"/>
              </a:rPr>
              <a:t>-back </a:t>
            </a:r>
            <a:endParaRPr lang="en-US" dirty="0" smtClean="0">
              <a:latin typeface="Calibri" charset="0"/>
            </a:endParaRPr>
          </a:p>
          <a:p>
            <a:r>
              <a:rPr lang="en-US" dirty="0" smtClean="0">
                <a:latin typeface="Calibri" charset="0"/>
              </a:rPr>
              <a:t>FutureGrid “delta” has16 192GB memory nodes each with 2 GPU’s (</a:t>
            </a:r>
            <a:r>
              <a:rPr lang="en-US" dirty="0"/>
              <a:t>Tesla C2075 - </a:t>
            </a:r>
            <a:r>
              <a:rPr lang="en-US" dirty="0" smtClean="0"/>
              <a:t>6GB)</a:t>
            </a:r>
            <a:endParaRPr lang="en-US" dirty="0">
              <a:latin typeface="Calibri" charset="0"/>
            </a:endParaRPr>
          </a:p>
          <a:p>
            <a:pPr marL="0" indent="0">
              <a:buNone/>
            </a:pPr>
            <a:endParaRPr lang="en-US" dirty="0">
              <a:latin typeface="Calibri" charset="0"/>
            </a:endParaRPr>
          </a:p>
        </p:txBody>
      </p:sp>
      <p:sp>
        <p:nvSpPr>
          <p:cNvPr id="17411"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21FDFC-5F09-6E4F-9CE1-93D46BEA39A1}"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sp>
        <p:nvSpPr>
          <p:cNvPr id="3" name="Rectangle 2"/>
          <p:cNvSpPr/>
          <p:nvPr/>
        </p:nvSpPr>
        <p:spPr>
          <a:xfrm>
            <a:off x="5412144" y="6139805"/>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GPU1</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496500" y="6125517"/>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526299" y="6135238"/>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GPU3</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0-Point Star 3"/>
          <p:cNvSpPr/>
          <p:nvPr/>
        </p:nvSpPr>
        <p:spPr>
          <a:xfrm>
            <a:off x="5579100" y="1303338"/>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2" name="10-Point Star 11"/>
          <p:cNvSpPr/>
          <p:nvPr/>
        </p:nvSpPr>
        <p:spPr>
          <a:xfrm>
            <a:off x="6614880" y="130752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3" name="10-Point Star 12"/>
          <p:cNvSpPr/>
          <p:nvPr/>
        </p:nvSpPr>
        <p:spPr>
          <a:xfrm>
            <a:off x="7570544" y="127350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Tree>
    <p:extLst>
      <p:ext uri="{BB962C8B-B14F-4D97-AF65-F5344CB8AC3E}">
        <p14:creationId xmlns:p14="http://schemas.microsoft.com/office/powerpoint/2010/main" val="4208342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0" y="838200"/>
            <a:ext cx="4191000" cy="6019800"/>
          </a:xfrm>
          <a:solidFill>
            <a:schemeClr val="bg1"/>
          </a:solidFill>
          <a:ln>
            <a:solidFill>
              <a:schemeClr val="tx1"/>
            </a:solidFill>
          </a:ln>
        </p:spPr>
        <p:txBody>
          <a:bodyPr/>
          <a:lstStyle/>
          <a:p>
            <a:r>
              <a:rPr lang="en-US" sz="1400" b="1" dirty="0" smtClean="0">
                <a:solidFill>
                  <a:srgbClr val="FF0000"/>
                </a:solidFill>
              </a:rPr>
              <a:t>Cloud Provisioning Platforms</a:t>
            </a:r>
          </a:p>
          <a:p>
            <a:r>
              <a:rPr lang="en-US" sz="1400" dirty="0" smtClean="0"/>
              <a:t>Using </a:t>
            </a:r>
            <a:r>
              <a:rPr lang="en-US" sz="1400" dirty="0"/>
              <a:t>Nimbus on FutureGrid [novice]</a:t>
            </a:r>
          </a:p>
          <a:p>
            <a:r>
              <a:rPr lang="en-US" sz="1400" dirty="0"/>
              <a:t> </a:t>
            </a:r>
            <a:r>
              <a:rPr lang="en-US" sz="1400" dirty="0" smtClean="0"/>
              <a:t>Nimbus </a:t>
            </a:r>
            <a:r>
              <a:rPr lang="en-US" sz="1400" dirty="0"/>
              <a:t>One-click Cluster </a:t>
            </a:r>
            <a:r>
              <a:rPr lang="en-US" sz="1400" dirty="0" smtClean="0"/>
              <a:t>Guide</a:t>
            </a:r>
            <a:endParaRPr lang="en-US" sz="1400" dirty="0"/>
          </a:p>
          <a:p>
            <a:r>
              <a:rPr lang="en-US" sz="1400" dirty="0"/>
              <a:t> </a:t>
            </a:r>
            <a:r>
              <a:rPr lang="en-US" sz="1400" dirty="0" smtClean="0"/>
              <a:t>Using </a:t>
            </a:r>
            <a:r>
              <a:rPr lang="en-US" sz="1400" dirty="0"/>
              <a:t>OpenStack Nova on FutureGrid </a:t>
            </a:r>
            <a:r>
              <a:rPr lang="en-US" sz="1400" dirty="0" smtClean="0"/>
              <a:t>Using </a:t>
            </a:r>
            <a:r>
              <a:rPr lang="en-US" sz="1400" dirty="0"/>
              <a:t>Eucalyptus on FutureGrid [novice]</a:t>
            </a:r>
          </a:p>
          <a:p>
            <a:r>
              <a:rPr lang="en-US" sz="1400" dirty="0"/>
              <a:t> </a:t>
            </a:r>
            <a:r>
              <a:rPr lang="en-US" sz="1400" dirty="0" smtClean="0"/>
              <a:t>Connecting </a:t>
            </a:r>
            <a:r>
              <a:rPr lang="en-US" sz="1400" dirty="0"/>
              <a:t>private network VMs across Nimbus clusters using ViNe [novice]</a:t>
            </a:r>
          </a:p>
          <a:p>
            <a:r>
              <a:rPr lang="en-US" sz="1400" dirty="0"/>
              <a:t> </a:t>
            </a:r>
            <a:r>
              <a:rPr lang="en-US" sz="1400" dirty="0" smtClean="0"/>
              <a:t>Using </a:t>
            </a:r>
            <a:r>
              <a:rPr lang="en-US" sz="1400" dirty="0"/>
              <a:t>the Grid Appliance to run FutureGrid Cloud Clients [novice</a:t>
            </a:r>
            <a:r>
              <a:rPr lang="en-US" sz="1400" dirty="0" smtClean="0"/>
              <a:t>]</a:t>
            </a:r>
          </a:p>
          <a:p>
            <a:r>
              <a:rPr lang="en-US" sz="1400" dirty="0" smtClean="0">
                <a:solidFill>
                  <a:srgbClr val="FF0000"/>
                </a:solidFill>
              </a:rPr>
              <a:t>Cloud Run-time Platforms</a:t>
            </a:r>
            <a:endParaRPr lang="en-US" sz="1400" dirty="0"/>
          </a:p>
          <a:p>
            <a:r>
              <a:rPr lang="en-US" sz="1400" dirty="0"/>
              <a:t> </a:t>
            </a:r>
            <a:r>
              <a:rPr lang="en-US" sz="1400" dirty="0" smtClean="0"/>
              <a:t>Running </a:t>
            </a:r>
            <a:r>
              <a:rPr lang="en-US" sz="1400" dirty="0"/>
              <a:t>Hadoop as a batch job using MyHadoop [novice]</a:t>
            </a:r>
          </a:p>
          <a:p>
            <a:r>
              <a:rPr lang="en-US" sz="1400" dirty="0"/>
              <a:t> </a:t>
            </a:r>
            <a:r>
              <a:rPr lang="en-US" sz="1400" dirty="0" smtClean="0"/>
              <a:t>Running </a:t>
            </a:r>
            <a:r>
              <a:rPr lang="en-US" sz="1400" dirty="0" err="1"/>
              <a:t>SalsaHadoop</a:t>
            </a:r>
            <a:r>
              <a:rPr lang="en-US" sz="1400" dirty="0"/>
              <a:t> (one-click Hadoop) on HPC environment [beginner]</a:t>
            </a:r>
          </a:p>
          <a:p>
            <a:r>
              <a:rPr lang="en-US" sz="1400" dirty="0"/>
              <a:t> </a:t>
            </a:r>
            <a:r>
              <a:rPr lang="en-US" sz="1400" dirty="0" smtClean="0"/>
              <a:t>Running </a:t>
            </a:r>
            <a:r>
              <a:rPr lang="en-US" sz="1400" dirty="0"/>
              <a:t>Twister on HPC </a:t>
            </a:r>
            <a:r>
              <a:rPr lang="en-US" sz="1400" dirty="0" smtClean="0"/>
              <a:t>environment</a:t>
            </a:r>
            <a:endParaRPr lang="en-US" sz="1400" dirty="0"/>
          </a:p>
          <a:p>
            <a:r>
              <a:rPr lang="en-US" sz="1400" dirty="0"/>
              <a:t>  </a:t>
            </a:r>
            <a:r>
              <a:rPr lang="en-US" sz="1400" dirty="0" smtClean="0"/>
              <a:t>Running </a:t>
            </a:r>
            <a:r>
              <a:rPr lang="en-US" sz="1400" dirty="0" err="1"/>
              <a:t>SalsaHadoop</a:t>
            </a:r>
            <a:r>
              <a:rPr lang="en-US" sz="1400" dirty="0"/>
              <a:t> on </a:t>
            </a:r>
            <a:r>
              <a:rPr lang="en-US" sz="1400" dirty="0" smtClean="0"/>
              <a:t>Eucalyptus</a:t>
            </a:r>
          </a:p>
          <a:p>
            <a:r>
              <a:rPr lang="en-US" sz="1400" dirty="0" smtClean="0"/>
              <a:t>Running </a:t>
            </a:r>
            <a:r>
              <a:rPr lang="en-US" sz="1400" dirty="0"/>
              <a:t>FG-Twister on Eucalyptus </a:t>
            </a:r>
          </a:p>
          <a:p>
            <a:r>
              <a:rPr lang="en-US" sz="1400" dirty="0" smtClean="0"/>
              <a:t>Running </a:t>
            </a:r>
            <a:r>
              <a:rPr lang="en-US" sz="1400" dirty="0"/>
              <a:t>One-click Hadoop </a:t>
            </a:r>
            <a:r>
              <a:rPr lang="en-US" sz="1400" dirty="0" err="1"/>
              <a:t>WordCount</a:t>
            </a:r>
            <a:r>
              <a:rPr lang="en-US" sz="1400" dirty="0"/>
              <a:t> on Eucalyptus [beginner]</a:t>
            </a:r>
          </a:p>
          <a:p>
            <a:r>
              <a:rPr lang="en-US" sz="1400" dirty="0"/>
              <a:t> </a:t>
            </a:r>
            <a:r>
              <a:rPr lang="en-US" sz="1400" dirty="0" smtClean="0"/>
              <a:t>Running </a:t>
            </a:r>
            <a:r>
              <a:rPr lang="en-US" sz="1400" dirty="0"/>
              <a:t>One-click Twister K-means on </a:t>
            </a:r>
            <a:r>
              <a:rPr lang="en-US" sz="1400" dirty="0" smtClean="0"/>
              <a:t>Eucalyptus</a:t>
            </a:r>
            <a:endParaRPr lang="en-US" sz="1400" dirty="0"/>
          </a:p>
          <a:p>
            <a:r>
              <a:rPr lang="en-US" sz="1400" dirty="0" smtClean="0">
                <a:solidFill>
                  <a:srgbClr val="FF0000"/>
                </a:solidFill>
              </a:rPr>
              <a:t>Image </a:t>
            </a:r>
            <a:r>
              <a:rPr lang="en-US" sz="1400" dirty="0">
                <a:solidFill>
                  <a:srgbClr val="FF0000"/>
                </a:solidFill>
              </a:rPr>
              <a:t>Management and </a:t>
            </a:r>
            <a:r>
              <a:rPr lang="en-US" sz="1400" dirty="0" smtClean="0">
                <a:solidFill>
                  <a:srgbClr val="FF0000"/>
                </a:solidFill>
              </a:rPr>
              <a:t>Rain</a:t>
            </a:r>
          </a:p>
          <a:p>
            <a:r>
              <a:rPr lang="en-US" sz="1400" dirty="0" smtClean="0"/>
              <a:t>Using </a:t>
            </a:r>
            <a:r>
              <a:rPr lang="en-US" sz="1400" dirty="0"/>
              <a:t>Image Management and Rain [novice</a:t>
            </a:r>
            <a:r>
              <a:rPr lang="en-US" sz="1400" dirty="0" smtClean="0"/>
              <a:t>]</a:t>
            </a:r>
            <a:endParaRPr lang="en-US" sz="1400" dirty="0"/>
          </a:p>
          <a:p>
            <a:r>
              <a:rPr lang="en-US" sz="1400" dirty="0" smtClean="0">
                <a:solidFill>
                  <a:srgbClr val="FF0000"/>
                </a:solidFill>
              </a:rPr>
              <a:t>Storage</a:t>
            </a:r>
          </a:p>
          <a:p>
            <a:r>
              <a:rPr lang="en-US" sz="1400" dirty="0" smtClean="0"/>
              <a:t>Using </a:t>
            </a:r>
            <a:r>
              <a:rPr lang="en-US" sz="1400" dirty="0"/>
              <a:t>HPSS from FutureGrid [novice]</a:t>
            </a:r>
          </a:p>
          <a:p>
            <a:endParaRPr lang="en-US" sz="1400" dirty="0"/>
          </a:p>
        </p:txBody>
      </p:sp>
      <p:sp>
        <p:nvSpPr>
          <p:cNvPr id="7" name="Content Placeholder 6"/>
          <p:cNvSpPr>
            <a:spLocks noGrp="1"/>
          </p:cNvSpPr>
          <p:nvPr>
            <p:ph sz="half" idx="2"/>
          </p:nvPr>
        </p:nvSpPr>
        <p:spPr>
          <a:xfrm>
            <a:off x="4267200" y="914400"/>
            <a:ext cx="4876800" cy="5791200"/>
          </a:xfrm>
          <a:solidFill>
            <a:schemeClr val="bg1"/>
          </a:solidFill>
          <a:ln>
            <a:solidFill>
              <a:schemeClr val="tx1"/>
            </a:solidFill>
          </a:ln>
        </p:spPr>
        <p:txBody>
          <a:bodyPr/>
          <a:lstStyle/>
          <a:p>
            <a:r>
              <a:rPr lang="en-US" sz="1400" b="1" dirty="0" smtClean="0">
                <a:solidFill>
                  <a:srgbClr val="FF0000"/>
                </a:solidFill>
              </a:rPr>
              <a:t>Educational Grid Virtual Appliances</a:t>
            </a:r>
          </a:p>
          <a:p>
            <a:r>
              <a:rPr lang="en-US" sz="1400" dirty="0"/>
              <a:t> Running a Grid Appliance on your </a:t>
            </a:r>
            <a:r>
              <a:rPr lang="en-US" sz="1400" dirty="0" smtClean="0"/>
              <a:t>desktop</a:t>
            </a:r>
          </a:p>
          <a:p>
            <a:r>
              <a:rPr lang="en-US" sz="1400" dirty="0" smtClean="0"/>
              <a:t>Running </a:t>
            </a:r>
            <a:r>
              <a:rPr lang="en-US" sz="1400" dirty="0"/>
              <a:t>a Grid Appliance on </a:t>
            </a:r>
            <a:r>
              <a:rPr lang="en-US" sz="1400" dirty="0" smtClean="0"/>
              <a:t>FutureGrid</a:t>
            </a:r>
          </a:p>
          <a:p>
            <a:r>
              <a:rPr lang="en-US" sz="1400" dirty="0" smtClean="0"/>
              <a:t>Running </a:t>
            </a:r>
            <a:r>
              <a:rPr lang="en-US" sz="1400" dirty="0"/>
              <a:t>an OpenStack virtual appliance on </a:t>
            </a:r>
            <a:r>
              <a:rPr lang="en-US" sz="1400" dirty="0" smtClean="0"/>
              <a:t>FutureGrid</a:t>
            </a:r>
            <a:endParaRPr lang="en-US" sz="1400" dirty="0"/>
          </a:p>
          <a:p>
            <a:r>
              <a:rPr lang="en-US" sz="1400" dirty="0" smtClean="0"/>
              <a:t>Running </a:t>
            </a:r>
            <a:r>
              <a:rPr lang="en-US" sz="1400" dirty="0"/>
              <a:t>Condor tasks on the Grid </a:t>
            </a:r>
            <a:r>
              <a:rPr lang="en-US" sz="1400" dirty="0" smtClean="0"/>
              <a:t>Appliance</a:t>
            </a:r>
          </a:p>
          <a:p>
            <a:r>
              <a:rPr lang="en-US" sz="1400" dirty="0" smtClean="0"/>
              <a:t>Running </a:t>
            </a:r>
            <a:r>
              <a:rPr lang="en-US" sz="1400" dirty="0"/>
              <a:t>MPI tasks on the Grid </a:t>
            </a:r>
            <a:r>
              <a:rPr lang="en-US" sz="1400" dirty="0" smtClean="0"/>
              <a:t>Appliance</a:t>
            </a:r>
          </a:p>
          <a:p>
            <a:r>
              <a:rPr lang="en-US" sz="1400" dirty="0" smtClean="0"/>
              <a:t>Running </a:t>
            </a:r>
            <a:r>
              <a:rPr lang="en-US" sz="1400" dirty="0"/>
              <a:t>Hadoop tasks on the Grid </a:t>
            </a:r>
            <a:r>
              <a:rPr lang="en-US" sz="1400" dirty="0" smtClean="0"/>
              <a:t>Appliance</a:t>
            </a:r>
          </a:p>
          <a:p>
            <a:r>
              <a:rPr lang="en-US" sz="1400" dirty="0" smtClean="0"/>
              <a:t>Deploying </a:t>
            </a:r>
            <a:r>
              <a:rPr lang="en-US" sz="1400" dirty="0"/>
              <a:t>virtual private Grid Appliance clusters using Nimbus </a:t>
            </a:r>
            <a:endParaRPr lang="en-US" sz="1400" dirty="0" smtClean="0"/>
          </a:p>
          <a:p>
            <a:r>
              <a:rPr lang="en-US" sz="1400" dirty="0" smtClean="0"/>
              <a:t>Building </a:t>
            </a:r>
            <a:r>
              <a:rPr lang="en-US" sz="1400" dirty="0"/>
              <a:t>an educational appliance from Ubuntu 10.04 </a:t>
            </a:r>
            <a:endParaRPr lang="en-US" sz="1400" dirty="0" smtClean="0"/>
          </a:p>
          <a:p>
            <a:r>
              <a:rPr lang="en-US" sz="1400" dirty="0" smtClean="0"/>
              <a:t>Customizing </a:t>
            </a:r>
            <a:r>
              <a:rPr lang="en-US" sz="1400" dirty="0"/>
              <a:t>and registering Grid Appliance images using Eucalyptus </a:t>
            </a:r>
          </a:p>
          <a:p>
            <a:r>
              <a:rPr lang="en-US" sz="1400" b="1" dirty="0" smtClean="0">
                <a:solidFill>
                  <a:srgbClr val="FF0000"/>
                </a:solidFill>
              </a:rPr>
              <a:t>High Performance Computing</a:t>
            </a:r>
          </a:p>
          <a:p>
            <a:r>
              <a:rPr lang="en-US" sz="1400" dirty="0"/>
              <a:t> Basic High Performance Computing </a:t>
            </a:r>
            <a:endParaRPr lang="en-US" sz="1400" dirty="0" smtClean="0"/>
          </a:p>
          <a:p>
            <a:r>
              <a:rPr lang="en-US" sz="1400" dirty="0" smtClean="0"/>
              <a:t>Running </a:t>
            </a:r>
            <a:r>
              <a:rPr lang="en-US" sz="1400" dirty="0"/>
              <a:t>Hadoop as a batch job using MyHadoop </a:t>
            </a:r>
          </a:p>
          <a:p>
            <a:r>
              <a:rPr lang="en-US" sz="1400" dirty="0" smtClean="0"/>
              <a:t>Performance </a:t>
            </a:r>
            <a:r>
              <a:rPr lang="en-US" sz="1400" dirty="0"/>
              <a:t>Analysis with </a:t>
            </a:r>
            <a:r>
              <a:rPr lang="en-US" sz="1400" dirty="0" err="1"/>
              <a:t>Vampir</a:t>
            </a:r>
            <a:r>
              <a:rPr lang="en-US" sz="1400" dirty="0"/>
              <a:t> </a:t>
            </a:r>
            <a:endParaRPr lang="en-US" sz="1400" dirty="0" smtClean="0"/>
          </a:p>
          <a:p>
            <a:r>
              <a:rPr lang="en-US" sz="1400" dirty="0" smtClean="0"/>
              <a:t>Instrumentation </a:t>
            </a:r>
            <a:r>
              <a:rPr lang="en-US" sz="1400" dirty="0"/>
              <a:t>and tracing with </a:t>
            </a:r>
            <a:r>
              <a:rPr lang="en-US" sz="1400" dirty="0" err="1" smtClean="0"/>
              <a:t>VampirTrace</a:t>
            </a:r>
            <a:endParaRPr lang="en-US" sz="1400" dirty="0"/>
          </a:p>
          <a:p>
            <a:r>
              <a:rPr lang="en-US" sz="1400" dirty="0" smtClean="0">
                <a:solidFill>
                  <a:srgbClr val="FF0000"/>
                </a:solidFill>
              </a:rPr>
              <a:t>Experiment Management</a:t>
            </a:r>
            <a:endParaRPr lang="en-US" sz="1400" dirty="0">
              <a:solidFill>
                <a:srgbClr val="FF0000"/>
              </a:solidFill>
            </a:endParaRPr>
          </a:p>
          <a:p>
            <a:r>
              <a:rPr lang="en-US" sz="1400" dirty="0"/>
              <a:t>    Running interactive experiments [novice]</a:t>
            </a:r>
          </a:p>
          <a:p>
            <a:r>
              <a:rPr lang="en-US" sz="1400" dirty="0"/>
              <a:t>    Running workflow experiments using Pegasus</a:t>
            </a:r>
          </a:p>
          <a:p>
            <a:r>
              <a:rPr lang="en-US" sz="1400" dirty="0"/>
              <a:t>        Pegasus 4.0 on FutureGrid Walkthrough [novice]</a:t>
            </a:r>
          </a:p>
          <a:p>
            <a:r>
              <a:rPr lang="en-US" sz="1400" dirty="0"/>
              <a:t>        Pegasus 4.0 on FutureGrid Tutorial [intermediary]</a:t>
            </a:r>
          </a:p>
          <a:p>
            <a:r>
              <a:rPr lang="en-US" sz="1400" dirty="0"/>
              <a:t>        Pegasus 4.0 on FutureGrid Virtual Cluster [advanced]</a:t>
            </a:r>
          </a:p>
          <a:p>
            <a:endParaRPr lang="en-US" sz="1400" dirty="0"/>
          </a:p>
          <a:p>
            <a:endParaRPr lang="en-US" sz="1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spTree>
    <p:extLst>
      <p:ext uri="{BB962C8B-B14F-4D97-AF65-F5344CB8AC3E}">
        <p14:creationId xmlns:p14="http://schemas.microsoft.com/office/powerpoint/2010/main" val="3560695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74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6264179"/>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0" name="Right Arrow 9"/>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7F21733-96BD-0C43-A6FC-2A7578DC7533}" type="datetime1">
              <a:rPr lang="en-US" smtClean="0"/>
              <a:t>8/4/2012</a:t>
            </a:fld>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53</a:t>
            </a:fld>
            <a:endParaRPr lang="en-US"/>
          </a:p>
        </p:txBody>
      </p:sp>
    </p:spTree>
    <p:extLst>
      <p:ext uri="{BB962C8B-B14F-4D97-AF65-F5344CB8AC3E}">
        <p14:creationId xmlns:p14="http://schemas.microsoft.com/office/powerpoint/2010/main" val="3649026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8/4/2012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54</a:t>
            </a:fld>
            <a:endParaRPr lang="en-US"/>
          </a:p>
        </p:txBody>
      </p:sp>
    </p:spTree>
    <p:extLst>
      <p:ext uri="{BB962C8B-B14F-4D97-AF65-F5344CB8AC3E}">
        <p14:creationId xmlns:p14="http://schemas.microsoft.com/office/powerpoint/2010/main" val="382160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19 at 9.1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44" y="1771828"/>
            <a:ext cx="4654856" cy="4600093"/>
          </a:xfrm>
          <a:prstGeom prst="rect">
            <a:avLst/>
          </a:prstGeom>
        </p:spPr>
      </p:pic>
      <p:pic>
        <p:nvPicPr>
          <p:cNvPr id="5" name="Picture 4" descr="Screen shot 2012-06-19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5" y="1771828"/>
            <a:ext cx="4624912" cy="4913691"/>
          </a:xfrm>
          <a:prstGeom prst="rect">
            <a:avLst/>
          </a:prstGeom>
        </p:spPr>
      </p:pic>
      <p:sp>
        <p:nvSpPr>
          <p:cNvPr id="2" name="Title 1"/>
          <p:cNvSpPr>
            <a:spLocks noGrp="1"/>
          </p:cNvSpPr>
          <p:nvPr>
            <p:ph type="title"/>
          </p:nvPr>
        </p:nvSpPr>
        <p:spPr/>
        <p:txBody>
          <a:bodyPr/>
          <a:lstStyle/>
          <a:p>
            <a:r>
              <a:rPr lang="en-US" dirty="0" smtClean="0"/>
              <a:t>VM Image Management</a:t>
            </a:r>
            <a:endParaRPr lang="en-US" dirty="0"/>
          </a:p>
        </p:txBody>
      </p:sp>
    </p:spTree>
    <p:extLst>
      <p:ext uri="{BB962C8B-B14F-4D97-AF65-F5344CB8AC3E}">
        <p14:creationId xmlns:p14="http://schemas.microsoft.com/office/powerpoint/2010/main" val="1158337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Scratch</a:t>
            </a:r>
          </a:p>
        </p:txBody>
      </p:sp>
      <p:sp>
        <p:nvSpPr>
          <p:cNvPr id="28675"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8678"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8679"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6" name="Chart 5"/>
          <p:cNvGraphicFramePr>
            <a:graphicFrameLocks/>
          </p:cNvGraphicFramePr>
          <p:nvPr>
            <p:extLst>
              <p:ext uri="{D42A27DB-BD31-4B8C-83A1-F6EECF244321}">
                <p14:modId xmlns:p14="http://schemas.microsoft.com/office/powerpoint/2010/main" val="3218656460"/>
              </p:ext>
            </p:extLst>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42253787"/>
              </p:ext>
            </p:extLst>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44599" y="1909398"/>
            <a:ext cx="5754971" cy="3800894"/>
            <a:chOff x="2544599" y="1909398"/>
            <a:chExt cx="5754971" cy="3800894"/>
          </a:xfrm>
        </p:grpSpPr>
        <p:sp>
          <p:nvSpPr>
            <p:cNvPr id="9" name="Rectangle 8"/>
            <p:cNvSpPr/>
            <p:nvPr/>
          </p:nvSpPr>
          <p:spPr>
            <a:xfrm rot="21162932">
              <a:off x="2544599" y="4879295"/>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83%</a:t>
              </a:r>
            </a:p>
          </p:txBody>
        </p:sp>
        <p:sp>
          <p:nvSpPr>
            <p:cNvPr id="10" name="Rectangle 9"/>
            <p:cNvSpPr/>
            <p:nvPr/>
          </p:nvSpPr>
          <p:spPr>
            <a:xfrm rot="21274974">
              <a:off x="2678433" y="1909398"/>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69%</a:t>
              </a:r>
            </a:p>
          </p:txBody>
        </p:sp>
      </p:grpSp>
    </p:spTree>
    <p:extLst>
      <p:ext uri="{BB962C8B-B14F-4D97-AF65-F5344CB8AC3E}">
        <p14:creationId xmlns:p14="http://schemas.microsoft.com/office/powerpoint/2010/main" val="32288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Base Image</a:t>
            </a:r>
          </a:p>
        </p:txBody>
      </p:sp>
      <p:sp>
        <p:nvSpPr>
          <p:cNvPr id="29699"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9700"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9701"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2610397" y="1829326"/>
            <a:ext cx="5514840" cy="3779937"/>
            <a:chOff x="2610397" y="1829326"/>
            <a:chExt cx="5514840" cy="3779937"/>
          </a:xfrm>
        </p:grpSpPr>
        <p:sp>
          <p:nvSpPr>
            <p:cNvPr id="12" name="Rectangle 11"/>
            <p:cNvSpPr/>
            <p:nvPr/>
          </p:nvSpPr>
          <p:spPr>
            <a:xfrm rot="21274974">
              <a:off x="2747556" y="477826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62-80%</a:t>
              </a:r>
            </a:p>
          </p:txBody>
        </p:sp>
        <p:sp>
          <p:nvSpPr>
            <p:cNvPr id="13" name="Rectangle 12"/>
            <p:cNvSpPr/>
            <p:nvPr/>
          </p:nvSpPr>
          <p:spPr>
            <a:xfrm rot="21274974">
              <a:off x="2610397" y="182932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55-67%</a:t>
              </a:r>
            </a:p>
          </p:txBody>
        </p:sp>
      </p:grpSp>
    </p:spTree>
    <p:extLst>
      <p:ext uri="{BB962C8B-B14F-4D97-AF65-F5344CB8AC3E}">
        <p14:creationId xmlns:p14="http://schemas.microsoft.com/office/powerpoint/2010/main" val="482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58</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10041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000" dirty="0" smtClean="0"/>
              <a:t>Evaluate Cloud Environments: Interfaces</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2180489"/>
              </p:ext>
            </p:extLst>
          </p:nvPr>
        </p:nvGraphicFramePr>
        <p:xfrm>
          <a:off x="2" y="990600"/>
          <a:ext cx="9018493" cy="5059680"/>
        </p:xfrm>
        <a:graphic>
          <a:graphicData uri="http://schemas.openxmlformats.org/drawingml/2006/table">
            <a:tbl>
              <a:tblPr firstRow="1" bandRow="1">
                <a:tableStyleId>{22838BEF-8BB2-4498-84A7-C5851F593DF1}</a:tableStyleId>
              </a:tblPr>
              <a:tblGrid>
                <a:gridCol w="1253679"/>
                <a:gridCol w="2843068"/>
                <a:gridCol w="4921746"/>
              </a:tblGrid>
              <a:tr h="778412">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smtClean="0">
                        <a:effectLst/>
                        <a:latin typeface="Times New Roman"/>
                        <a:ea typeface="SimSun"/>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pPr marL="0" marR="0" algn="ctr">
                        <a:spcBef>
                          <a:spcPts val="0"/>
                        </a:spcBef>
                        <a:spcAft>
                          <a:spcPts val="0"/>
                        </a:spcAft>
                      </a:pPr>
                      <a:r>
                        <a:rPr lang="en-US" sz="2400" b="0" dirty="0">
                          <a:effectLst/>
                        </a:rPr>
                        <a:t>EC2 and S3, Rest </a:t>
                      </a:r>
                      <a:r>
                        <a:rPr lang="en-US" sz="2400" b="0" dirty="0" smtClean="0">
                          <a:effectLst/>
                        </a:rPr>
                        <a:t>Interface</a:t>
                      </a:r>
                      <a:endParaRPr lang="en-US" sz="2400" b="0" dirty="0">
                        <a:effectLst/>
                      </a:endParaRPr>
                    </a:p>
                  </a:txBody>
                  <a:tcPr marL="68580" marR="68580" marT="0" marB="0"/>
                </a:tc>
              </a:tr>
              <a:tr h="778412">
                <a:tc>
                  <a:txBody>
                    <a:bodyPr/>
                    <a:lstStyle/>
                    <a:p>
                      <a:pPr marL="0" marR="0" algn="l">
                        <a:spcBef>
                          <a:spcPts val="0"/>
                        </a:spcBef>
                        <a:spcAft>
                          <a:spcPts val="0"/>
                        </a:spcAft>
                      </a:pPr>
                      <a:r>
                        <a:rPr lang="en-US" sz="2400" dirty="0" smtClean="0">
                          <a:effectLst/>
                        </a:rPr>
                        <a:t>✓✓</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latin typeface="Times New Roman"/>
                          <a:ea typeface="SimSun"/>
                        </a:rPr>
                        <a:t>OpenStack</a:t>
                      </a:r>
                    </a:p>
                    <a:p>
                      <a:pPr marL="0" marR="0" algn="l">
                        <a:spcBef>
                          <a:spcPts val="0"/>
                        </a:spcBef>
                        <a:spcAft>
                          <a:spcPts val="0"/>
                        </a:spcAft>
                      </a:pPr>
                      <a:r>
                        <a:rPr lang="en-US" sz="2400" b="1" dirty="0" smtClean="0">
                          <a:effectLst/>
                          <a:latin typeface="Times New Roman"/>
                          <a:ea typeface="SimSun"/>
                        </a:rPr>
                        <a:t>(Essex)</a:t>
                      </a:r>
                      <a:endParaRPr lang="en-US" sz="2400" b="1" dirty="0">
                        <a:effectLst/>
                        <a:latin typeface="Times New Roman"/>
                        <a:ea typeface="SimSun"/>
                      </a:endParaRPr>
                    </a:p>
                  </a:txBody>
                  <a:tcPr marL="68580" marR="68580" marT="0" marB="0"/>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pPr marL="0" marR="0" algn="ctr">
                        <a:spcBef>
                          <a:spcPts val="0"/>
                        </a:spcBef>
                        <a:spcAft>
                          <a:spcPts val="0"/>
                        </a:spcAft>
                      </a:pPr>
                      <a:endParaRPr lang="en-US" sz="2400" dirty="0">
                        <a:effectLst/>
                        <a:latin typeface="Times New Roman"/>
                        <a:ea typeface="SimSun"/>
                      </a:endParaRPr>
                    </a:p>
                  </a:txBody>
                  <a:tcPr marL="68580" marR="68580" marT="0" marB="0"/>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pPr marL="0" marR="0" algn="ctr">
                        <a:spcBef>
                          <a:spcPts val="0"/>
                        </a:spcBef>
                        <a:spcAft>
                          <a:spcPts val="0"/>
                        </a:spcAft>
                      </a:pPr>
                      <a:r>
                        <a:rPr lang="en-US" sz="2400" dirty="0" smtClean="0">
                          <a:effectLst/>
                        </a:rPr>
                        <a:t>EC2 and S3, Rest Interface</a:t>
                      </a:r>
                    </a:p>
                  </a:txBody>
                  <a:tcPr/>
                </a:tc>
              </a:tr>
              <a:tr h="875714">
                <a:tc>
                  <a:txBody>
                    <a:bodyPr/>
                    <a:lstStyle/>
                    <a:p>
                      <a:r>
                        <a:rPr lang="en-US" sz="2400" dirty="0" smtClean="0">
                          <a:effectLst/>
                        </a:rPr>
                        <a:t>✓✓</a:t>
                      </a:r>
                      <a:endParaRPr lang="en-US" sz="2400" b="1" dirty="0"/>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marL="0" marR="0" algn="ctr">
                        <a:spcBef>
                          <a:spcPts val="0"/>
                        </a:spcBef>
                        <a:spcAft>
                          <a:spcPts val="0"/>
                        </a:spcAft>
                      </a:pPr>
                      <a:r>
                        <a:rPr lang="en-US" sz="2400" dirty="0" smtClean="0">
                          <a:effectLst/>
                        </a:rPr>
                        <a:t>EC2 and S3, Rest Interface</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marL="0" marR="0" algn="ctr">
                        <a:spcBef>
                          <a:spcPts val="0"/>
                        </a:spcBef>
                        <a:spcAft>
                          <a:spcPts val="0"/>
                        </a:spcAft>
                      </a:pPr>
                      <a:r>
                        <a:rPr lang="en-US" sz="2400" dirty="0" smtClean="0">
                          <a:effectLst/>
                        </a:rPr>
                        <a:t>Native XML/RPC, EC2 and S3, OCCI, Rest Interface</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59</a:t>
            </a:fld>
            <a:endParaRPr lang="en-US"/>
          </a:p>
        </p:txBody>
      </p:sp>
    </p:spTree>
    <p:extLst>
      <p:ext uri="{BB962C8B-B14F-4D97-AF65-F5344CB8AC3E}">
        <p14:creationId xmlns:p14="http://schemas.microsoft.com/office/powerpoint/2010/main" val="1323967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99427870"/>
              </p:ext>
            </p:extLst>
          </p:nvPr>
        </p:nvGraphicFramePr>
        <p:xfrm>
          <a:off x="0" y="1447800"/>
          <a:ext cx="9018492" cy="3505196"/>
        </p:xfrm>
        <a:graphic>
          <a:graphicData uri="http://schemas.openxmlformats.org/drawingml/2006/table">
            <a:tbl>
              <a:tblPr firstRow="1" bandRow="1">
                <a:tableStyleId>{22838BEF-8BB2-4498-84A7-C5851F593DF1}</a:tableStyleId>
              </a:tblPr>
              <a:tblGrid>
                <a:gridCol w="2048373"/>
                <a:gridCol w="2048373"/>
                <a:gridCol w="4921746"/>
              </a:tblGrid>
              <a:tr h="801188">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pPr algn="ctr"/>
                      <a:r>
                        <a:rPr lang="en-US" sz="2400" b="0" kern="1200" dirty="0" smtClean="0">
                          <a:solidFill>
                            <a:schemeClr val="dk1"/>
                          </a:solidFill>
                          <a:effectLst/>
                          <a:latin typeface="+mn-lt"/>
                          <a:ea typeface="+mn-ea"/>
                          <a:cs typeface="+mn-cs"/>
                        </a:rPr>
                        <a:t>KVM, XEN, VMware </a:t>
                      </a:r>
                      <a:r>
                        <a:rPr lang="en-US" sz="2400" b="0" kern="1200" dirty="0" err="1" smtClean="0">
                          <a:solidFill>
                            <a:schemeClr val="dk1"/>
                          </a:solidFill>
                          <a:effectLst/>
                          <a:latin typeface="+mn-lt"/>
                          <a:ea typeface="+mn-ea"/>
                          <a:cs typeface="+mn-cs"/>
                        </a:rPr>
                        <a:t>Vsphere</a:t>
                      </a:r>
                      <a:r>
                        <a:rPr lang="en-US" sz="2400" b="0" kern="1200" dirty="0" smtClean="0">
                          <a:solidFill>
                            <a:schemeClr val="dk1"/>
                          </a:solidFill>
                          <a:effectLst/>
                          <a:latin typeface="+mn-lt"/>
                          <a:ea typeface="+mn-ea"/>
                          <a:cs typeface="+mn-cs"/>
                        </a:rPr>
                        <a:t>, LXC, UML and MS </a:t>
                      </a:r>
                      <a:r>
                        <a:rPr lang="en-US" sz="2400" b="0" kern="1200" dirty="0" err="1" smtClean="0">
                          <a:solidFill>
                            <a:schemeClr val="dk1"/>
                          </a:solidFill>
                          <a:effectLst/>
                          <a:latin typeface="+mn-lt"/>
                          <a:ea typeface="+mn-ea"/>
                          <a:cs typeface="+mn-cs"/>
                        </a:rPr>
                        <a:t>HyperV</a:t>
                      </a:r>
                      <a:endParaRPr lang="en-US" sz="2400" b="0" kern="1200" dirty="0" smtClean="0">
                        <a:solidFill>
                          <a:schemeClr val="dk1"/>
                        </a:solidFill>
                        <a:effectLst/>
                        <a:latin typeface="+mn-lt"/>
                        <a:ea typeface="+mn-ea"/>
                        <a:cs typeface="+mn-cs"/>
                      </a:endParaRPr>
                    </a:p>
                  </a:txBody>
                  <a:tcPr marL="68580" marR="68580" marT="0" marB="0"/>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 </a:t>
                      </a:r>
                      <a:r>
                        <a:rPr lang="en-US" sz="2400" b="0" kern="1200" dirty="0" err="1" smtClean="0">
                          <a:solidFill>
                            <a:schemeClr val="dk1"/>
                          </a:solidFill>
                          <a:effectLst/>
                          <a:latin typeface="+mn-lt"/>
                          <a:ea typeface="+mn-ea"/>
                          <a:cs typeface="+mn-cs"/>
                        </a:rPr>
                        <a:t>VMWare</a:t>
                      </a:r>
                      <a:r>
                        <a:rPr lang="en-US" sz="2400" b="0" kern="1200" dirty="0" smtClean="0">
                          <a:solidFill>
                            <a:schemeClr val="dk1"/>
                          </a:solidFill>
                          <a:effectLst/>
                          <a:latin typeface="+mn-lt"/>
                          <a:ea typeface="+mn-ea"/>
                          <a:cs typeface="+mn-cs"/>
                        </a:rPr>
                        <a:t> in the enterprise edition.</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a:t>
                      </a:r>
                    </a:p>
                    <a:p>
                      <a:pPr algn="ctr"/>
                      <a:r>
                        <a:rPr lang="en-US" sz="2400" b="0" kern="1200" dirty="0" smtClean="0">
                          <a:solidFill>
                            <a:schemeClr val="dk1"/>
                          </a:solidFill>
                          <a:effectLst/>
                          <a:latin typeface="+mn-lt"/>
                          <a:ea typeface="+mn-ea"/>
                          <a:cs typeface="+mn-cs"/>
                        </a:rPr>
                        <a:t> </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XEN and </a:t>
                      </a:r>
                      <a:r>
                        <a:rPr lang="en-US" sz="2400" b="0" kern="1200" dirty="0" err="1" smtClean="0">
                          <a:solidFill>
                            <a:schemeClr val="dk1"/>
                          </a:solidFill>
                          <a:effectLst/>
                          <a:latin typeface="+mn-lt"/>
                          <a:ea typeface="+mn-ea"/>
                          <a:cs typeface="+mn-cs"/>
                        </a:rPr>
                        <a:t>VMWare</a:t>
                      </a:r>
                      <a:endParaRPr lang="en-US" sz="2400" b="0" kern="1200" dirty="0" smtClean="0">
                        <a:solidFill>
                          <a:schemeClr val="dk1"/>
                        </a:solidFill>
                        <a:effectLst/>
                        <a:latin typeface="+mn-lt"/>
                        <a:ea typeface="+mn-ea"/>
                        <a:cs typeface="+mn-cs"/>
                      </a:endParaRPr>
                    </a:p>
                    <a:p>
                      <a:pPr algn="ctr"/>
                      <a:r>
                        <a:rPr lang="en-US" sz="2400" b="0" kern="1200" dirty="0" smtClean="0">
                          <a:solidFill>
                            <a:schemeClr val="dk1"/>
                          </a:solidFill>
                          <a:effectLst/>
                          <a:latin typeface="+mn-lt"/>
                          <a:ea typeface="+mn-ea"/>
                          <a:cs typeface="+mn-cs"/>
                        </a:rPr>
                        <a:t> </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60</a:t>
            </a:fld>
            <a:endParaRPr lang="en-US"/>
          </a:p>
        </p:txBody>
      </p:sp>
    </p:spTree>
    <p:extLst>
      <p:ext uri="{BB962C8B-B14F-4D97-AF65-F5344CB8AC3E}">
        <p14:creationId xmlns:p14="http://schemas.microsoft.com/office/powerpoint/2010/main" val="1190168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68"/>
          </a:xfrm>
        </p:spPr>
        <p:txBody>
          <a:bodyPr/>
          <a:lstStyle/>
          <a:p>
            <a:r>
              <a:rPr lang="en-US" dirty="0" smtClean="0"/>
              <a:t>Networking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92201319"/>
              </p:ext>
            </p:extLst>
          </p:nvPr>
        </p:nvGraphicFramePr>
        <p:xfrm>
          <a:off x="26893" y="914400"/>
          <a:ext cx="9117107" cy="4785359"/>
        </p:xfrm>
        <a:graphic>
          <a:graphicData uri="http://schemas.openxmlformats.org/drawingml/2006/table">
            <a:tbl>
              <a:tblPr firstRow="1" bandRow="1">
                <a:tableStyleId>{22838BEF-8BB2-4498-84A7-C5851F593DF1}</a:tableStyleId>
              </a:tblPr>
              <a:tblGrid>
                <a:gridCol w="2070772"/>
                <a:gridCol w="2070772"/>
                <a:gridCol w="4975563"/>
              </a:tblGrid>
              <a:tr h="15012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Zapf Dingbats"/>
                          <a:ea typeface="+mn-ea"/>
                          <a:cs typeface="+mn-cs"/>
                        </a:rPr>
                        <a:t>✓✓✓</a:t>
                      </a:r>
                      <a:r>
                        <a:rPr lang="en-US" sz="1600" b="0" dirty="0" smtClean="0">
                          <a:effectLst/>
                        </a:rPr>
                        <a:t> </a:t>
                      </a:r>
                      <a:endParaRPr lang="en-US" sz="1600" b="0" kern="1200" dirty="0" smtClean="0">
                        <a:solidFill>
                          <a:schemeClr val="dk1"/>
                        </a:solidFill>
                        <a:effectLst/>
                        <a:latin typeface="+mn-lt"/>
                        <a:ea typeface="+mn-ea"/>
                        <a:cs typeface="+mn-cs"/>
                      </a:endParaRPr>
                    </a:p>
                    <a:p>
                      <a:pPr marL="0" marR="0" algn="l">
                        <a:spcBef>
                          <a:spcPts val="0"/>
                        </a:spcBef>
                        <a:spcAft>
                          <a:spcPts val="0"/>
                        </a:spcAft>
                      </a:pPr>
                      <a:endParaRPr lang="en-US" sz="1600" b="1" dirty="0">
                        <a:effectLst/>
                        <a:latin typeface="Times New Roman"/>
                        <a:ea typeface="SimSun"/>
                      </a:endParaRPr>
                    </a:p>
                  </a:txBody>
                  <a:tcPr marL="68580" marR="68580" marT="0" marB="0"/>
                </a:tc>
                <a:tc>
                  <a:txBody>
                    <a:bodyPr/>
                    <a:lstStyle/>
                    <a:p>
                      <a:pPr marL="0" marR="0" algn="l">
                        <a:spcBef>
                          <a:spcPts val="0"/>
                        </a:spcBef>
                        <a:spcAft>
                          <a:spcPts val="0"/>
                        </a:spcAft>
                      </a:pPr>
                      <a:r>
                        <a:rPr lang="en-US" sz="1600" b="1" dirty="0" smtClean="0">
                          <a:effectLst/>
                        </a:rPr>
                        <a:t>OpenStack</a:t>
                      </a:r>
                      <a:br>
                        <a:rPr lang="en-US" sz="1600" b="1" dirty="0" smtClean="0">
                          <a:effectLst/>
                        </a:rPr>
                      </a:br>
                      <a:endParaRPr lang="en-US" sz="1600" b="1" dirty="0">
                        <a:effectLst/>
                        <a:latin typeface="Times New Roman"/>
                        <a:ea typeface="SimSun"/>
                      </a:endParaRPr>
                    </a:p>
                  </a:txBody>
                  <a:tcPr marL="68580" marR="68580" marT="0" marB="0"/>
                </a:tc>
                <a:tc>
                  <a:txBody>
                    <a:bodyPr/>
                    <a:lstStyle/>
                    <a:p>
                      <a:r>
                        <a:rPr lang="en-US" sz="1600" b="0" kern="1200" dirty="0" smtClean="0">
                          <a:solidFill>
                            <a:schemeClr val="dk1"/>
                          </a:solidFill>
                          <a:effectLst/>
                          <a:latin typeface="+mn-lt"/>
                          <a:ea typeface="+mn-ea"/>
                          <a:cs typeface="+mn-cs"/>
                        </a:rPr>
                        <a:t>- Two modes: </a:t>
                      </a:r>
                    </a:p>
                    <a:p>
                      <a:r>
                        <a:rPr lang="en-US" sz="1600" b="0" kern="1200" dirty="0" smtClean="0">
                          <a:solidFill>
                            <a:schemeClr val="dk1"/>
                          </a:solidFill>
                          <a:effectLst/>
                          <a:latin typeface="+mn-lt"/>
                          <a:ea typeface="+mn-ea"/>
                          <a:cs typeface="+mn-cs"/>
                        </a:rPr>
                        <a:t>(a) Flat networking</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 VLAN networking</a:t>
                      </a:r>
                    </a:p>
                    <a:p>
                      <a:r>
                        <a:rPr lang="en-US" sz="1600" b="0" kern="1200" dirty="0" smtClean="0">
                          <a:solidFill>
                            <a:schemeClr val="dk1"/>
                          </a:solidFill>
                          <a:effectLst/>
                          <a:latin typeface="+mn-lt"/>
                          <a:ea typeface="+mn-ea"/>
                          <a:cs typeface="+mn-cs"/>
                        </a:rPr>
                        <a:t>-Creates Bridges automatically</a:t>
                      </a:r>
                    </a:p>
                    <a:p>
                      <a:r>
                        <a:rPr lang="en-US" sz="1600" b="0" kern="1200" dirty="0" smtClean="0">
                          <a:solidFill>
                            <a:schemeClr val="dk1"/>
                          </a:solidFill>
                          <a:effectLst/>
                          <a:latin typeface="+mn-lt"/>
                          <a:ea typeface="+mn-ea"/>
                          <a:cs typeface="+mn-cs"/>
                        </a:rPr>
                        <a:t>-Uses IP forwarding for public IP</a:t>
                      </a:r>
                    </a:p>
                    <a:p>
                      <a:r>
                        <a:rPr lang="en-US" sz="1600" b="0" kern="1200" dirty="0" smtClean="0">
                          <a:solidFill>
                            <a:schemeClr val="dk1"/>
                          </a:solidFill>
                          <a:effectLst/>
                          <a:latin typeface="+mn-lt"/>
                          <a:ea typeface="+mn-ea"/>
                          <a:cs typeface="+mn-cs"/>
                        </a:rPr>
                        <a:t>-VMs only have private IPs</a:t>
                      </a:r>
                    </a:p>
                  </a:txBody>
                  <a:tcPr marL="68580" marR="68580" marT="0" marB="0"/>
                </a:tc>
              </a:tr>
              <a:tr h="134490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pPr marL="0" marR="0" indent="0" algn="l" defTabSz="457196"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Eucalyptus</a:t>
                      </a:r>
                      <a:endParaRPr lang="en-US" sz="1600" b="1" dirty="0"/>
                    </a:p>
                  </a:txBody>
                  <a:tcPr/>
                </a:tc>
                <a:tc>
                  <a:txBody>
                    <a:bodyPr/>
                    <a:lstStyle/>
                    <a:p>
                      <a:r>
                        <a:rPr lang="en-US" sz="1600" kern="1200" dirty="0" smtClean="0">
                          <a:solidFill>
                            <a:schemeClr val="dk1"/>
                          </a:solidFill>
                          <a:effectLst/>
                          <a:latin typeface="+mn-lt"/>
                          <a:ea typeface="+mn-ea"/>
                          <a:cs typeface="+mn-cs"/>
                        </a:rPr>
                        <a:t>- Four modes: (a) managed; (b) managed-</a:t>
                      </a:r>
                      <a:r>
                        <a:rPr lang="en-US" sz="1600" kern="1200" dirty="0" err="1" smtClean="0">
                          <a:solidFill>
                            <a:schemeClr val="dk1"/>
                          </a:solidFill>
                          <a:effectLst/>
                          <a:latin typeface="+mn-lt"/>
                          <a:ea typeface="+mn-ea"/>
                          <a:cs typeface="+mn-cs"/>
                        </a:rPr>
                        <a:t>noLAN</a:t>
                      </a:r>
                      <a:r>
                        <a:rPr lang="en-US" sz="1600" kern="1200" dirty="0" smtClean="0">
                          <a:solidFill>
                            <a:schemeClr val="dk1"/>
                          </a:solidFill>
                          <a:effectLst/>
                          <a:latin typeface="+mn-lt"/>
                          <a:ea typeface="+mn-ea"/>
                          <a:cs typeface="+mn-cs"/>
                        </a:rPr>
                        <a:t>; (c) system; and (d) static</a:t>
                      </a:r>
                    </a:p>
                    <a:p>
                      <a:r>
                        <a:rPr lang="en-US" sz="1600" kern="1200" dirty="0" smtClean="0">
                          <a:solidFill>
                            <a:schemeClr val="dk1"/>
                          </a:solidFill>
                          <a:effectLst/>
                          <a:latin typeface="+mn-lt"/>
                          <a:ea typeface="+mn-ea"/>
                          <a:cs typeface="+mn-cs"/>
                        </a:rPr>
                        <a:t>- In (a) &amp; (b) bridges are created automatically</a:t>
                      </a:r>
                    </a:p>
                    <a:p>
                      <a:r>
                        <a:rPr lang="en-US" sz="1600" kern="1200" dirty="0" smtClean="0">
                          <a:solidFill>
                            <a:schemeClr val="dk1"/>
                          </a:solidFill>
                          <a:effectLst/>
                          <a:latin typeface="+mn-lt"/>
                          <a:ea typeface="+mn-ea"/>
                          <a:cs typeface="+mn-cs"/>
                        </a:rPr>
                        <a:t>- IP forwarding for public IP</a:t>
                      </a:r>
                    </a:p>
                    <a:p>
                      <a:r>
                        <a:rPr lang="en-US" sz="1600" kern="1200" dirty="0" smtClean="0">
                          <a:solidFill>
                            <a:schemeClr val="dk1"/>
                          </a:solidFill>
                          <a:effectLst/>
                          <a:latin typeface="+mn-lt"/>
                          <a:ea typeface="+mn-ea"/>
                          <a:cs typeface="+mn-cs"/>
                        </a:rPr>
                        <a:t>-VMs only have private IPs</a:t>
                      </a:r>
                    </a:p>
                  </a:txBody>
                  <a:tcPr/>
                </a:tc>
              </a:tr>
              <a:tr h="84447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Nimbus</a:t>
                      </a:r>
                    </a:p>
                    <a:p>
                      <a:endParaRPr lang="en-US" sz="1600" b="1" dirty="0"/>
                    </a:p>
                  </a:txBody>
                  <a:tcPr/>
                </a:tc>
                <a:tc>
                  <a:txBody>
                    <a:bodyPr/>
                    <a:lstStyle/>
                    <a:p>
                      <a:r>
                        <a:rPr lang="en-US" sz="1600" kern="1200" dirty="0" smtClean="0">
                          <a:solidFill>
                            <a:schemeClr val="dk1"/>
                          </a:solidFill>
                          <a:effectLst/>
                          <a:latin typeface="+mn-lt"/>
                          <a:ea typeface="+mn-ea"/>
                          <a:cs typeface="+mn-cs"/>
                        </a:rPr>
                        <a:t>- IP assigned using a DHCP server that can be configured in two ways.</a:t>
                      </a:r>
                    </a:p>
                    <a:p>
                      <a:pPr marL="285750" indent="-285750">
                        <a:buFontTx/>
                        <a:buChar char="-"/>
                      </a:pPr>
                      <a:r>
                        <a:rPr lang="en-US" sz="1600" kern="1200" dirty="0" smtClean="0">
                          <a:solidFill>
                            <a:schemeClr val="dk1"/>
                          </a:solidFill>
                          <a:effectLst/>
                          <a:latin typeface="+mn-lt"/>
                          <a:ea typeface="+mn-ea"/>
                          <a:cs typeface="+mn-cs"/>
                        </a:rPr>
                        <a:t>Bridges must exists in the compute nodes</a:t>
                      </a:r>
                    </a:p>
                  </a:txBody>
                  <a:tcPr/>
                </a:tc>
              </a:tr>
              <a:tr h="109469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err="1" smtClean="0">
                          <a:effectLst/>
                        </a:rPr>
                        <a:t>OpenNebula</a:t>
                      </a:r>
                      <a:endParaRPr lang="en-US" sz="1600" b="1" dirty="0" smtClean="0">
                        <a:effectLst/>
                      </a:endParaRPr>
                    </a:p>
                    <a:p>
                      <a:endParaRPr lang="en-US" sz="1600" b="1" dirty="0"/>
                    </a:p>
                  </a:txBody>
                  <a:tcPr/>
                </a:tc>
                <a:tc>
                  <a:txBody>
                    <a:bodyPr/>
                    <a:lstStyle/>
                    <a:p>
                      <a:r>
                        <a:rPr lang="en-US" sz="1600" kern="1200" dirty="0" smtClean="0">
                          <a:solidFill>
                            <a:schemeClr val="dk1"/>
                          </a:solidFill>
                          <a:effectLst/>
                          <a:latin typeface="+mn-lt"/>
                          <a:ea typeface="+mn-ea"/>
                          <a:cs typeface="+mn-cs"/>
                        </a:rPr>
                        <a:t>- Networks can be defined to support </a:t>
                      </a:r>
                      <a:r>
                        <a:rPr lang="en-US" sz="1600" kern="1200" dirty="0" err="1" smtClean="0">
                          <a:solidFill>
                            <a:schemeClr val="dk1"/>
                          </a:solidFill>
                          <a:effectLst/>
                          <a:latin typeface="+mn-lt"/>
                          <a:ea typeface="+mn-ea"/>
                          <a:cs typeface="+mn-cs"/>
                        </a:rPr>
                        <a:t>Ebtable</a:t>
                      </a:r>
                      <a:r>
                        <a:rPr lang="en-US" sz="1600" kern="1200" dirty="0" smtClean="0">
                          <a:solidFill>
                            <a:schemeClr val="dk1"/>
                          </a:solidFill>
                          <a:effectLst/>
                          <a:latin typeface="+mn-lt"/>
                          <a:ea typeface="+mn-ea"/>
                          <a:cs typeface="+mn-cs"/>
                        </a:rPr>
                        <a:t>, Open </a:t>
                      </a:r>
                      <a:r>
                        <a:rPr lang="en-US" sz="1600" kern="1200" dirty="0" err="1" smtClean="0">
                          <a:solidFill>
                            <a:schemeClr val="dk1"/>
                          </a:solidFill>
                          <a:effectLst/>
                          <a:latin typeface="+mn-lt"/>
                          <a:ea typeface="+mn-ea"/>
                          <a:cs typeface="+mn-cs"/>
                        </a:rPr>
                        <a:t>vSwitch</a:t>
                      </a:r>
                      <a:r>
                        <a:rPr lang="en-US" sz="1600" kern="1200" dirty="0" smtClean="0">
                          <a:solidFill>
                            <a:schemeClr val="dk1"/>
                          </a:solidFill>
                          <a:effectLst/>
                          <a:latin typeface="+mn-lt"/>
                          <a:ea typeface="+mn-ea"/>
                          <a:cs typeface="+mn-cs"/>
                        </a:rPr>
                        <a:t> and 802.1Q tagging</a:t>
                      </a:r>
                    </a:p>
                    <a:p>
                      <a:r>
                        <a:rPr lang="en-US" sz="1600" kern="1200" dirty="0" smtClean="0">
                          <a:solidFill>
                            <a:schemeClr val="dk1"/>
                          </a:solidFill>
                          <a:effectLst/>
                          <a:latin typeface="+mn-lt"/>
                          <a:ea typeface="+mn-ea"/>
                          <a:cs typeface="+mn-cs"/>
                        </a:rPr>
                        <a:t>-Bridges must exists in the compute nodes</a:t>
                      </a:r>
                    </a:p>
                    <a:p>
                      <a:r>
                        <a:rPr lang="en-US" sz="1600" kern="1200" dirty="0" smtClean="0">
                          <a:solidFill>
                            <a:schemeClr val="dk1"/>
                          </a:solidFill>
                          <a:effectLst/>
                          <a:latin typeface="+mn-lt"/>
                          <a:ea typeface="+mn-ea"/>
                          <a:cs typeface="+mn-cs"/>
                        </a:rPr>
                        <a:t>-IP are setup inside VM</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61</a:t>
            </a:fld>
            <a:endParaRPr lang="en-US"/>
          </a:p>
        </p:txBody>
      </p:sp>
    </p:spTree>
    <p:extLst>
      <p:ext uri="{BB962C8B-B14F-4D97-AF65-F5344CB8AC3E}">
        <p14:creationId xmlns:p14="http://schemas.microsoft.com/office/powerpoint/2010/main" val="3608882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Software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8885473"/>
              </p:ext>
            </p:extLst>
          </p:nvPr>
        </p:nvGraphicFramePr>
        <p:xfrm>
          <a:off x="0" y="1447798"/>
          <a:ext cx="9144000" cy="4711588"/>
        </p:xfrm>
        <a:graphic>
          <a:graphicData uri="http://schemas.openxmlformats.org/drawingml/2006/table">
            <a:tbl>
              <a:tblPr firstRow="1" bandRow="1">
                <a:tableStyleId>{22838BEF-8BB2-4498-84A7-C5851F593DF1}</a:tableStyleId>
              </a:tblPr>
              <a:tblGrid>
                <a:gridCol w="2076880"/>
                <a:gridCol w="2076880"/>
                <a:gridCol w="4990240"/>
              </a:tblGrid>
              <a:tr h="12380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380" marR="77380"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80" marR="77380" marT="0" marB="0"/>
                </a:tc>
                <a:tc>
                  <a:txBody>
                    <a:bodyPr/>
                    <a:lstStyle/>
                    <a:p>
                      <a:r>
                        <a:rPr lang="en-US" sz="2000" b="0" kern="1200" dirty="0" smtClean="0">
                          <a:solidFill>
                            <a:schemeClr val="dk1"/>
                          </a:solidFill>
                          <a:effectLst/>
                          <a:latin typeface="+mn-lt"/>
                          <a:ea typeface="+mn-ea"/>
                          <a:cs typeface="+mn-cs"/>
                        </a:rPr>
                        <a:t>- Software is composed by component that can be placed in different machines.</a:t>
                      </a:r>
                    </a:p>
                    <a:p>
                      <a:r>
                        <a:rPr lang="en-US" sz="2000" b="0" kern="1200" dirty="0" smtClean="0">
                          <a:solidFill>
                            <a:schemeClr val="dk1"/>
                          </a:solidFill>
                          <a:effectLst/>
                          <a:latin typeface="+mn-lt"/>
                          <a:ea typeface="+mn-ea"/>
                          <a:cs typeface="+mn-cs"/>
                        </a:rPr>
                        <a:t>- Compute nodes need to install OpenStack software</a:t>
                      </a:r>
                    </a:p>
                  </a:txBody>
                  <a:tcPr marL="77380" marR="77380" marT="0" marB="0"/>
                </a:tc>
              </a:tr>
              <a:tr h="134125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 Software is composed by component that can be placed in different machines.</a:t>
                      </a:r>
                    </a:p>
                    <a:p>
                      <a:r>
                        <a:rPr lang="en-US" sz="2000" kern="1200" dirty="0" smtClean="0">
                          <a:solidFill>
                            <a:schemeClr val="dk1"/>
                          </a:solidFill>
                          <a:effectLst/>
                          <a:latin typeface="+mn-lt"/>
                          <a:ea typeface="+mn-ea"/>
                          <a:cs typeface="+mn-cs"/>
                        </a:rPr>
                        <a:t>- Compute nodes need to install Eucalyptus software</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 and compute nodes</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a:t>
                      </a:r>
                    </a:p>
                  </a:txBody>
                  <a:tcPr marL="103173" marR="103173" marT="51587" marB="51587"/>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62</a:t>
            </a:fld>
            <a:endParaRPr lang="en-US"/>
          </a:p>
        </p:txBody>
      </p:sp>
    </p:spTree>
    <p:extLst>
      <p:ext uri="{BB962C8B-B14F-4D97-AF65-F5344CB8AC3E}">
        <p14:creationId xmlns:p14="http://schemas.microsoft.com/office/powerpoint/2010/main" val="3379583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DevOps</a:t>
            </a:r>
            <a:r>
              <a:rPr lang="en-US" dirty="0" smtClean="0"/>
              <a:t>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19817340"/>
              </p:ext>
            </p:extLst>
          </p:nvPr>
        </p:nvGraphicFramePr>
        <p:xfrm>
          <a:off x="5508" y="1524000"/>
          <a:ext cx="9109175" cy="2972515"/>
        </p:xfrm>
        <a:graphic>
          <a:graphicData uri="http://schemas.openxmlformats.org/drawingml/2006/table">
            <a:tbl>
              <a:tblPr firstRow="1" bandRow="1">
                <a:tableStyleId>{22838BEF-8BB2-4498-84A7-C5851F593DF1}</a:tableStyleId>
              </a:tblPr>
              <a:tblGrid>
                <a:gridCol w="2068970"/>
                <a:gridCol w="2068970"/>
                <a:gridCol w="4971235"/>
              </a:tblGrid>
              <a:tr h="86361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085" marR="77085"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085" marR="77085" marT="0" marB="0"/>
                </a:tc>
                <a:tc>
                  <a:txBody>
                    <a:bodyPr/>
                    <a:lstStyle/>
                    <a:p>
                      <a:r>
                        <a:rPr lang="en-US" sz="2700" b="0" kern="1200" dirty="0" smtClean="0">
                          <a:solidFill>
                            <a:schemeClr val="dk1"/>
                          </a:solidFill>
                          <a:effectLst/>
                          <a:latin typeface="+mn-lt"/>
                          <a:ea typeface="+mn-ea"/>
                          <a:cs typeface="+mn-cs"/>
                        </a:rPr>
                        <a:t>Chef, Crowbar, (Puppet), juju</a:t>
                      </a:r>
                    </a:p>
                  </a:txBody>
                  <a:tcPr marL="77085" marR="77085" marT="0" marB="0"/>
                </a:tc>
              </a:tr>
              <a:tr h="925025">
                <a:tc>
                  <a:txBody>
                    <a:bodyPr/>
                    <a:lstStyle/>
                    <a:p>
                      <a:r>
                        <a:rPr lang="en-US" sz="2700" b="1" kern="1200" dirty="0" smtClean="0">
                          <a:solidFill>
                            <a:schemeClr val="dk1"/>
                          </a:solidFill>
                          <a:effectLst/>
                          <a:latin typeface="Zapf Dingbats"/>
                          <a:ea typeface="+mn-ea"/>
                          <a:cs typeface="+mn-cs"/>
                        </a:rPr>
                        <a:t>✓</a:t>
                      </a:r>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2781" marR="102781" marT="51390" marB="51390"/>
                </a:tc>
                <a:tc>
                  <a:txBody>
                    <a:bodyPr/>
                    <a:lstStyle/>
                    <a:p>
                      <a:r>
                        <a:rPr lang="en-US" sz="2700" kern="1200" dirty="0" smtClean="0">
                          <a:solidFill>
                            <a:schemeClr val="dk1"/>
                          </a:solidFill>
                          <a:effectLst/>
                          <a:latin typeface="+mn-lt"/>
                          <a:ea typeface="+mn-ea"/>
                          <a:cs typeface="+mn-cs"/>
                        </a:rPr>
                        <a:t>Chef*, Puppet* </a:t>
                      </a:r>
                      <a:br>
                        <a:rPr lang="en-US" sz="2700" kern="1200" dirty="0" smtClean="0">
                          <a:solidFill>
                            <a:schemeClr val="dk1"/>
                          </a:solidFill>
                          <a:effectLst/>
                          <a:latin typeface="+mn-lt"/>
                          <a:ea typeface="+mn-ea"/>
                          <a:cs typeface="+mn-cs"/>
                        </a:rPr>
                      </a:br>
                      <a:r>
                        <a:rPr lang="en-US" sz="2700" kern="1200" dirty="0" smtClean="0">
                          <a:solidFill>
                            <a:schemeClr val="dk1"/>
                          </a:solidFill>
                          <a:effectLst/>
                          <a:latin typeface="+mn-lt"/>
                          <a:ea typeface="+mn-ea"/>
                          <a:cs typeface="+mn-cs"/>
                        </a:rPr>
                        <a:t>(*according to vendor)</a:t>
                      </a:r>
                      <a:r>
                        <a:rPr lang="en-US" sz="2700" dirty="0" smtClean="0">
                          <a:effectLst/>
                        </a:rPr>
                        <a:t> </a:t>
                      </a:r>
                      <a:endParaRPr lang="en-US" sz="2700" b="0" dirty="0"/>
                    </a:p>
                  </a:txBody>
                  <a:tcPr marL="102781" marR="102781" marT="51390" marB="51390"/>
                </a:tc>
              </a:tr>
              <a:tr h="591579">
                <a:tc>
                  <a:txBody>
                    <a:bodyPr/>
                    <a:lstStyle/>
                    <a:p>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781" marR="102781" marT="51390" marB="51390"/>
                </a:tc>
                <a:tc>
                  <a:txBody>
                    <a:bodyPr/>
                    <a:lstStyle/>
                    <a:p>
                      <a:r>
                        <a:rPr lang="en-US" sz="2700" kern="1200" dirty="0" smtClean="0">
                          <a:solidFill>
                            <a:schemeClr val="dk1"/>
                          </a:solidFill>
                          <a:effectLst/>
                          <a:latin typeface="+mn-lt"/>
                          <a:ea typeface="+mn-ea"/>
                          <a:cs typeface="+mn-cs"/>
                        </a:rPr>
                        <a:t>no</a:t>
                      </a:r>
                      <a:r>
                        <a:rPr lang="en-US" sz="2700" dirty="0" smtClean="0">
                          <a:effectLst/>
                        </a:rPr>
                        <a:t> </a:t>
                      </a:r>
                      <a:endParaRPr lang="en-US" sz="2700" b="0" dirty="0"/>
                    </a:p>
                  </a:txBody>
                  <a:tcPr marL="102781" marR="102781" marT="51390" marB="51390"/>
                </a:tc>
              </a:tr>
              <a:tr h="59157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2781" marR="102781" marT="51390" marB="51390"/>
                </a:tc>
                <a:tc>
                  <a:txBody>
                    <a:bodyPr/>
                    <a:lstStyle/>
                    <a:p>
                      <a:r>
                        <a:rPr lang="en-US" sz="2700" kern="1200" dirty="0" smtClean="0">
                          <a:solidFill>
                            <a:schemeClr val="dk1"/>
                          </a:solidFill>
                          <a:effectLst/>
                          <a:latin typeface="+mn-lt"/>
                          <a:ea typeface="+mn-ea"/>
                          <a:cs typeface="+mn-cs"/>
                        </a:rPr>
                        <a:t>Chef, Puppet</a:t>
                      </a:r>
                      <a:endParaRPr lang="en-US" sz="2700" b="0" dirty="0"/>
                    </a:p>
                  </a:txBody>
                  <a:tcPr marL="102781" marR="102781" marT="51390" marB="51390"/>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63</a:t>
            </a:fld>
            <a:endParaRPr lang="en-US"/>
          </a:p>
        </p:txBody>
      </p:sp>
    </p:spTree>
    <p:extLst>
      <p:ext uri="{BB962C8B-B14F-4D97-AF65-F5344CB8AC3E}">
        <p14:creationId xmlns:p14="http://schemas.microsoft.com/office/powerpoint/2010/main" val="749003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Storage (Image </a:t>
            </a:r>
            <a:r>
              <a:rPr lang="en-US" dirty="0" smtClean="0"/>
              <a:t>Transfer)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7336668"/>
              </p:ext>
            </p:extLst>
          </p:nvPr>
        </p:nvGraphicFramePr>
        <p:xfrm>
          <a:off x="23870" y="1524000"/>
          <a:ext cx="9120129" cy="3019704"/>
        </p:xfrm>
        <a:graphic>
          <a:graphicData uri="http://schemas.openxmlformats.org/drawingml/2006/table">
            <a:tbl>
              <a:tblPr firstRow="1" bandRow="1">
                <a:tableStyleId>{22838BEF-8BB2-4498-84A7-C5851F593DF1}</a:tableStyleId>
              </a:tblPr>
              <a:tblGrid>
                <a:gridCol w="1368694"/>
                <a:gridCol w="2774222"/>
                <a:gridCol w="4977213"/>
              </a:tblGrid>
              <a:tr h="90898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178" marR="77178" marT="0" marB="0"/>
                </a:tc>
                <a:tc>
                  <a:txBody>
                    <a:bodyPr/>
                    <a:lstStyle/>
                    <a:p>
                      <a:pPr marL="0" marR="0" algn="l">
                        <a:spcBef>
                          <a:spcPts val="0"/>
                        </a:spcBef>
                        <a:spcAft>
                          <a:spcPts val="0"/>
                        </a:spcAft>
                      </a:pPr>
                      <a:r>
                        <a:rPr lang="en-US" sz="2700" b="1" dirty="0" smtClean="0">
                          <a:effectLst/>
                        </a:rPr>
                        <a:t>OpenStack </a:t>
                      </a:r>
                      <a:endParaRPr lang="en-US" sz="2700" b="1" dirty="0">
                        <a:effectLst/>
                        <a:latin typeface="Times New Roman"/>
                        <a:ea typeface="SimSun"/>
                      </a:endParaRPr>
                    </a:p>
                  </a:txBody>
                  <a:tcPr marL="77178" marR="77178" marT="0" marB="0"/>
                </a:tc>
                <a:tc>
                  <a:txBody>
                    <a:bodyPr/>
                    <a:lstStyle/>
                    <a:p>
                      <a:r>
                        <a:rPr lang="en-US" sz="2700" b="0" kern="1200" dirty="0" smtClean="0">
                          <a:solidFill>
                            <a:schemeClr val="dk1"/>
                          </a:solidFill>
                          <a:effectLst/>
                          <a:latin typeface="+mn-lt"/>
                          <a:ea typeface="+mn-ea"/>
                          <a:cs typeface="+mn-cs"/>
                        </a:rPr>
                        <a:t>- Swift (http/s)</a:t>
                      </a:r>
                    </a:p>
                    <a:p>
                      <a:r>
                        <a:rPr lang="en-US" sz="2700" b="0" kern="1200" dirty="0" smtClean="0">
                          <a:solidFill>
                            <a:schemeClr val="dk1"/>
                          </a:solidFill>
                          <a:effectLst/>
                          <a:latin typeface="+mn-lt"/>
                          <a:ea typeface="+mn-ea"/>
                          <a:cs typeface="+mn-cs"/>
                        </a:rPr>
                        <a:t>- 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a:t>
                      </a:r>
                      <a:endParaRPr lang="en-US" sz="2700" b="0" kern="1200" dirty="0">
                        <a:solidFill>
                          <a:schemeClr val="dk1"/>
                        </a:solidFill>
                        <a:effectLst/>
                        <a:latin typeface="+mn-lt"/>
                        <a:ea typeface="+mn-ea"/>
                        <a:cs typeface="+mn-cs"/>
                      </a:endParaRPr>
                    </a:p>
                  </a:txBody>
                  <a:tcPr marL="77178" marR="77178" marT="0" marB="0"/>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Walrus (http/s)</a:t>
                      </a:r>
                    </a:p>
                  </a:txBody>
                  <a:tcPr marL="102904" marR="102904" marT="51452" marB="51452"/>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04" marR="102904" marT="51452" marB="51452"/>
                </a:tc>
                <a:tc>
                  <a:txBody>
                    <a:bodyPr/>
                    <a:lstStyle/>
                    <a:p>
                      <a:r>
                        <a:rPr lang="en-US" sz="2700" b="0" kern="1200" dirty="0" smtClean="0">
                          <a:solidFill>
                            <a:schemeClr val="dk1"/>
                          </a:solidFill>
                          <a:effectLst/>
                          <a:latin typeface="+mn-lt"/>
                          <a:ea typeface="+mn-ea"/>
                          <a:cs typeface="+mn-cs"/>
                        </a:rPr>
                        <a:t>Cumulus (http/https)</a:t>
                      </a:r>
                    </a:p>
                  </a:txBody>
                  <a:tcPr marL="102904" marR="102904" marT="51452" marB="51452"/>
                </a:tc>
              </a:tr>
              <a:tr h="92613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p>
                      <a:endParaRPr lang="en-US" sz="2700" b="1" dirty="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 shared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or LVM with </a:t>
                      </a:r>
                      <a:r>
                        <a:rPr lang="en-US" sz="2700" b="0" kern="1200" dirty="0" err="1" smtClean="0">
                          <a:solidFill>
                            <a:schemeClr val="dk1"/>
                          </a:solidFill>
                          <a:effectLst/>
                          <a:latin typeface="+mn-lt"/>
                          <a:ea typeface="+mn-ea"/>
                          <a:cs typeface="+mn-cs"/>
                        </a:rPr>
                        <a:t>CoW</a:t>
                      </a:r>
                      <a:r>
                        <a:rPr lang="en-US" sz="2700" b="0" kern="1200" dirty="0" smtClean="0">
                          <a:solidFill>
                            <a:schemeClr val="dk1"/>
                          </a:solidFill>
                          <a:effectLst/>
                          <a:latin typeface="+mn-lt"/>
                          <a:ea typeface="+mn-ea"/>
                          <a:cs typeface="+mn-cs"/>
                        </a:rPr>
                        <a:t>)</a:t>
                      </a:r>
                    </a:p>
                  </a:txBody>
                  <a:tcPr marL="102904" marR="102904" marT="51452" marB="5145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64</a:t>
            </a:fld>
            <a:endParaRPr lang="en-US"/>
          </a:p>
        </p:txBody>
      </p:sp>
    </p:spTree>
    <p:extLst>
      <p:ext uri="{BB962C8B-B14F-4D97-AF65-F5344CB8AC3E}">
        <p14:creationId xmlns:p14="http://schemas.microsoft.com/office/powerpoint/2010/main" val="499744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4"/>
            <a:ext cx="8229600" cy="1143000"/>
          </a:xfrm>
        </p:spPr>
        <p:txBody>
          <a:bodyPr/>
          <a:lstStyle/>
          <a:p>
            <a:r>
              <a:rPr lang="en-US" dirty="0"/>
              <a:t>Authentication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8930942"/>
              </p:ext>
            </p:extLst>
          </p:nvPr>
        </p:nvGraphicFramePr>
        <p:xfrm>
          <a:off x="19280" y="1219200"/>
          <a:ext cx="9124720" cy="4351664"/>
        </p:xfrm>
        <a:graphic>
          <a:graphicData uri="http://schemas.openxmlformats.org/drawingml/2006/table">
            <a:tbl>
              <a:tblPr firstRow="1" bandRow="1">
                <a:tableStyleId>{22838BEF-8BB2-4498-84A7-C5851F593DF1}</a:tableStyleId>
              </a:tblPr>
              <a:tblGrid>
                <a:gridCol w="1470320"/>
                <a:gridCol w="2674682"/>
                <a:gridCol w="4979718"/>
              </a:tblGrid>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217" marR="77217" marT="0" marB="0"/>
                </a:tc>
                <a:tc>
                  <a:txBody>
                    <a:bodyPr/>
                    <a:lstStyle/>
                    <a:p>
                      <a:pPr marL="0" marR="0" algn="l">
                        <a:spcBef>
                          <a:spcPts val="0"/>
                        </a:spcBef>
                        <a:spcAft>
                          <a:spcPts val="0"/>
                        </a:spcAft>
                      </a:pPr>
                      <a:r>
                        <a:rPr lang="en-US" sz="2700" b="1" dirty="0" smtClean="0">
                          <a:effectLst/>
                        </a:rPr>
                        <a:t>OpenStack (Cactus)</a:t>
                      </a:r>
                      <a:endParaRPr lang="en-US" sz="2700" b="1" dirty="0">
                        <a:effectLst/>
                        <a:latin typeface="Times New Roman"/>
                        <a:ea typeface="SimSun"/>
                      </a:endParaRPr>
                    </a:p>
                  </a:txBody>
                  <a:tcPr marL="77217" marR="77217" marT="0" marB="0"/>
                </a:tc>
                <a:tc>
                  <a:txBody>
                    <a:bodyPr/>
                    <a:lstStyle/>
                    <a:p>
                      <a:r>
                        <a:rPr lang="en-US" sz="2700" b="0" kern="1200" dirty="0" smtClean="0">
                          <a:solidFill>
                            <a:schemeClr val="dk1"/>
                          </a:solidFill>
                          <a:effectLst/>
                          <a:latin typeface="+mn-lt"/>
                          <a:ea typeface="+mn-ea"/>
                          <a:cs typeface="+mn-cs"/>
                        </a:rPr>
                        <a:t>X509 credentials, LDAP</a:t>
                      </a:r>
                    </a:p>
                  </a:txBody>
                  <a:tcPr marL="77217" marR="77217" marT="0" marB="0"/>
                </a:tc>
              </a:tr>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OpenStack (Essex)</a:t>
                      </a:r>
                      <a:endParaRPr lang="en-US" sz="2700" b="1" dirty="0" smtClean="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p>
                      <a:endParaRPr lang="en-US" sz="2700" b="0" kern="1200" dirty="0">
                        <a:solidFill>
                          <a:schemeClr val="dk1"/>
                        </a:solidFill>
                        <a:effectLst/>
                        <a:latin typeface="+mn-lt"/>
                        <a:ea typeface="+mn-ea"/>
                        <a:cs typeface="+mn-cs"/>
                      </a:endParaRPr>
                    </a:p>
                  </a:txBody>
                  <a:tcPr marL="77217" marR="77217" marT="0" marB="0"/>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102956" marR="102956" marT="51478" marB="51478"/>
                </a:tc>
                <a:tc>
                  <a:txBody>
                    <a:bodyPr/>
                    <a:lstStyle/>
                    <a:p>
                      <a:r>
                        <a:rPr lang="en-US" sz="2700" b="1" dirty="0" smtClean="0"/>
                        <a:t>Eucalyptus 3.1</a:t>
                      </a:r>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r>
                        <a:rPr lang="en-US" sz="2700" kern="1200" baseline="0" dirty="0" smtClean="0">
                          <a:solidFill>
                            <a:schemeClr val="dk1"/>
                          </a:solidFill>
                          <a:effectLst/>
                          <a:latin typeface="+mn-lt"/>
                          <a:ea typeface="+mn-ea"/>
                          <a:cs typeface="+mn-cs"/>
                        </a:rPr>
                        <a:t> </a:t>
                      </a:r>
                      <a:r>
                        <a:rPr lang="en-US" sz="2700" kern="1200" dirty="0" smtClean="0">
                          <a:solidFill>
                            <a:schemeClr val="dk1"/>
                          </a:solidFill>
                          <a:effectLst/>
                          <a:latin typeface="+mn-lt"/>
                          <a:ea typeface="+mn-ea"/>
                          <a:cs typeface="+mn-cs"/>
                        </a:rPr>
                        <a:t>Grids</a:t>
                      </a:r>
                    </a:p>
                  </a:txBody>
                  <a:tcPr marL="102956" marR="102956" marT="51478" marB="51478"/>
                </a:tc>
              </a:tr>
              <a:tr h="926603">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56" marR="102956" marT="51478" marB="51478"/>
                </a:tc>
                <a:tc>
                  <a:txBody>
                    <a:bodyPr/>
                    <a:lstStyle/>
                    <a:p>
                      <a:r>
                        <a:rPr lang="en-US" sz="2700" kern="1200" dirty="0" smtClean="0">
                          <a:solidFill>
                            <a:schemeClr val="dk1"/>
                          </a:solidFill>
                          <a:effectLst/>
                          <a:latin typeface="+mn-lt"/>
                          <a:ea typeface="+mn-ea"/>
                          <a:cs typeface="+mn-cs"/>
                        </a:rPr>
                        <a:t>X509 credential, </a:t>
                      </a:r>
                      <a:r>
                        <a:rPr lang="en-US" sz="2700" kern="1200" dirty="0" err="1" smtClean="0">
                          <a:solidFill>
                            <a:schemeClr val="dk1"/>
                          </a:solidFill>
                          <a:effectLst/>
                          <a:latin typeface="+mn-lt"/>
                          <a:ea typeface="+mn-ea"/>
                          <a:cs typeface="+mn-cs"/>
                        </a:rPr>
                        <a:t>ssh</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rsa</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keypair</a:t>
                      </a:r>
                      <a:r>
                        <a:rPr lang="en-US" sz="2700" kern="1200" dirty="0" smtClean="0">
                          <a:solidFill>
                            <a:schemeClr val="dk1"/>
                          </a:solidFill>
                          <a:effectLst/>
                          <a:latin typeface="+mn-lt"/>
                          <a:ea typeface="+mn-ea"/>
                          <a:cs typeface="+mn-cs"/>
                        </a:rPr>
                        <a:t>, password, LDAP</a:t>
                      </a:r>
                    </a:p>
                  </a:txBody>
                  <a:tcPr marL="102956" marR="102956" marT="51478" marB="51478"/>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65</a:t>
            </a:fld>
            <a:endParaRPr lang="en-US"/>
          </a:p>
        </p:txBody>
      </p:sp>
    </p:spTree>
    <p:extLst>
      <p:ext uri="{BB962C8B-B14F-4D97-AF65-F5344CB8AC3E}">
        <p14:creationId xmlns:p14="http://schemas.microsoft.com/office/powerpoint/2010/main" val="3231712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Release </a:t>
            </a:r>
            <a:r>
              <a:rPr lang="en-US" dirty="0"/>
              <a:t>Frequency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34776605"/>
              </p:ext>
            </p:extLst>
          </p:nvPr>
        </p:nvGraphicFramePr>
        <p:xfrm>
          <a:off x="918" y="1752600"/>
          <a:ext cx="9143081" cy="2562207"/>
        </p:xfrm>
        <a:graphic>
          <a:graphicData uri="http://schemas.openxmlformats.org/drawingml/2006/table">
            <a:tbl>
              <a:tblPr firstRow="1" bandRow="1">
                <a:tableStyleId>{22838BEF-8BB2-4498-84A7-C5851F593DF1}</a:tableStyleId>
              </a:tblPr>
              <a:tblGrid>
                <a:gridCol w="2076671"/>
                <a:gridCol w="2076671"/>
                <a:gridCol w="4989739"/>
              </a:tblGrid>
              <a:tr h="780864">
                <a:tc>
                  <a:txBody>
                    <a:bodyPr/>
                    <a:lstStyle/>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&lt;4month</a:t>
                      </a:r>
                      <a:r>
                        <a:rPr lang="en-US" sz="2700" b="0" dirty="0" smtClean="0">
                          <a:effectLst/>
                        </a:rPr>
                        <a:t> </a:t>
                      </a:r>
                      <a:endParaRPr lang="en-US" sz="2700" b="0" kern="1200" dirty="0">
                        <a:solidFill>
                          <a:schemeClr val="dk1"/>
                        </a:solidFill>
                        <a:effectLst/>
                        <a:latin typeface="+mn-lt"/>
                        <a:ea typeface="+mn-ea"/>
                        <a:cs typeface="+mn-cs"/>
                      </a:endParaRPr>
                    </a:p>
                  </a:txBody>
                  <a:tcPr marL="77372" marR="77372" marT="0" marB="0"/>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txBody>
                  <a:tcPr marL="103163" marR="103163" marT="51582" marB="51582"/>
                </a:tc>
                <a:tc>
                  <a:txBody>
                    <a:bodyPr/>
                    <a:lstStyle/>
                    <a:p>
                      <a:r>
                        <a:rPr lang="en-US" sz="2700" b="0" kern="1200" dirty="0" smtClean="0">
                          <a:solidFill>
                            <a:schemeClr val="dk1"/>
                          </a:solidFill>
                          <a:effectLst/>
                          <a:latin typeface="+mn-lt"/>
                          <a:ea typeface="+mn-ea"/>
                          <a:cs typeface="+mn-cs"/>
                        </a:rPr>
                        <a:t>&gt;4 month</a:t>
                      </a:r>
                    </a:p>
                  </a:txBody>
                  <a:tcPr marL="103163" marR="103163" marT="51582" marB="51582"/>
                </a:tc>
              </a:tr>
              <a:tr h="593781">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3163" marR="103163" marT="51582" marB="51582"/>
                </a:tc>
                <a:tc>
                  <a:txBody>
                    <a:bodyPr/>
                    <a:lstStyle/>
                    <a:p>
                      <a:r>
                        <a:rPr lang="en-US" sz="2700" b="0" kern="1200" dirty="0" smtClean="0">
                          <a:solidFill>
                            <a:schemeClr val="dk1"/>
                          </a:solidFill>
                          <a:effectLst/>
                          <a:latin typeface="+mn-lt"/>
                          <a:ea typeface="+mn-ea"/>
                          <a:cs typeface="+mn-cs"/>
                        </a:rPr>
                        <a:t>&lt;4 month</a:t>
                      </a:r>
                      <a:r>
                        <a:rPr lang="en-US" sz="2700" b="0" dirty="0" smtClean="0">
                          <a:effectLst/>
                        </a:rPr>
                        <a:t> </a:t>
                      </a:r>
                      <a:endParaRPr lang="en-US" sz="2700" b="0" dirty="0"/>
                    </a:p>
                  </a:txBody>
                  <a:tcPr marL="103163" marR="103163" marT="51582" marB="51582"/>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3163" marR="103163" marT="51582" marB="51582"/>
                </a:tc>
                <a:tc>
                  <a:txBody>
                    <a:bodyPr/>
                    <a:lstStyle/>
                    <a:p>
                      <a:r>
                        <a:rPr lang="en-US" sz="2700" b="0" kern="1200" dirty="0" smtClean="0">
                          <a:solidFill>
                            <a:schemeClr val="dk1"/>
                          </a:solidFill>
                          <a:effectLst/>
                          <a:latin typeface="+mn-lt"/>
                          <a:ea typeface="+mn-ea"/>
                          <a:cs typeface="+mn-cs"/>
                        </a:rPr>
                        <a:t>&gt;6 month</a:t>
                      </a:r>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66</a:t>
            </a:fld>
            <a:endParaRPr lang="en-US"/>
          </a:p>
        </p:txBody>
      </p:sp>
    </p:spTree>
    <p:extLst>
      <p:ext uri="{BB962C8B-B14F-4D97-AF65-F5344CB8AC3E}">
        <p14:creationId xmlns:p14="http://schemas.microsoft.com/office/powerpoint/2010/main" val="1238383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License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6609815"/>
              </p:ext>
            </p:extLst>
          </p:nvPr>
        </p:nvGraphicFramePr>
        <p:xfrm>
          <a:off x="0" y="1066799"/>
          <a:ext cx="9143081" cy="5364481"/>
        </p:xfrm>
        <a:graphic>
          <a:graphicData uri="http://schemas.openxmlformats.org/drawingml/2006/table">
            <a:tbl>
              <a:tblPr firstRow="1" bandRow="1">
                <a:tableStyleId>{22838BEF-8BB2-4498-84A7-C5851F593DF1}</a:tableStyleId>
              </a:tblPr>
              <a:tblGrid>
                <a:gridCol w="2076671"/>
                <a:gridCol w="2076671"/>
                <a:gridCol w="4989739"/>
              </a:tblGrid>
              <a:tr h="825305">
                <a:tc>
                  <a:txBody>
                    <a:bodyPr/>
                    <a:lstStyle/>
                    <a:p>
                      <a:pPr marL="0" marR="0" algn="l">
                        <a:spcBef>
                          <a:spcPts val="0"/>
                        </a:spcBef>
                        <a:spcAft>
                          <a:spcPts val="0"/>
                        </a:spcAft>
                      </a:pPr>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p>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Open Source Apache</a:t>
                      </a:r>
                      <a:endParaRPr lang="en-US" sz="2700" b="0" kern="1200" dirty="0">
                        <a:solidFill>
                          <a:schemeClr val="dk1"/>
                        </a:solidFill>
                        <a:effectLst/>
                        <a:latin typeface="+mn-lt"/>
                        <a:ea typeface="+mn-ea"/>
                        <a:cs typeface="+mn-cs"/>
                      </a:endParaRPr>
                    </a:p>
                  </a:txBody>
                  <a:tcPr marL="77372" marR="77372" marT="0" marB="0"/>
                </a:tc>
              </a:tr>
              <a:tr h="1341120">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 Commercial (3.0)</a:t>
                      </a:r>
                      <a:endParaRPr lang="en-US" sz="2700" b="0" dirty="0"/>
                    </a:p>
                  </a:txBody>
                  <a:tcPr marL="103163" marR="103163" marT="51582" marB="51582"/>
                </a:tc>
              </a:tr>
              <a:tr h="134112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1" dirty="0" smtClean="0"/>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3.1</a:t>
                      </a:r>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Open Source,</a:t>
                      </a:r>
                      <a:r>
                        <a:rPr lang="en-US" sz="2700" b="0" kern="1200" baseline="0" dirty="0" smtClean="0">
                          <a:solidFill>
                            <a:schemeClr val="dk1"/>
                          </a:solidFill>
                          <a:effectLst/>
                          <a:latin typeface="+mn-lt"/>
                          <a:ea typeface="+mn-ea"/>
                          <a:cs typeface="+mn-cs"/>
                        </a:rPr>
                        <a:t> (</a:t>
                      </a:r>
                      <a:r>
                        <a:rPr lang="en-US" sz="2700" b="0" kern="1200" dirty="0" smtClean="0">
                          <a:solidFill>
                            <a:schemeClr val="dk1"/>
                          </a:solidFill>
                          <a:effectLst/>
                          <a:latin typeface="+mn-lt"/>
                          <a:ea typeface="+mn-ea"/>
                          <a:cs typeface="+mn-cs"/>
                        </a:rPr>
                        <a:t>Commercial add </a:t>
                      </a:r>
                      <a:r>
                        <a:rPr lang="en-US" sz="2700" b="0" kern="1200" dirty="0" err="1" smtClean="0">
                          <a:solidFill>
                            <a:schemeClr val="dk1"/>
                          </a:solidFill>
                          <a:effectLst/>
                          <a:latin typeface="+mn-lt"/>
                          <a:ea typeface="+mn-ea"/>
                          <a:cs typeface="+mn-cs"/>
                        </a:rPr>
                        <a:t>ons</a:t>
                      </a:r>
                      <a:r>
                        <a:rPr lang="en-US" sz="2700" b="0" kern="1200" dirty="0" smtClean="0">
                          <a:solidFill>
                            <a:schemeClr val="dk1"/>
                          </a:solidFill>
                          <a:effectLst/>
                          <a:latin typeface="+mn-lt"/>
                          <a:ea typeface="+mn-ea"/>
                          <a:cs typeface="+mn-cs"/>
                        </a:rPr>
                        <a:t>)</a:t>
                      </a:r>
                      <a:endParaRPr lang="en-US" sz="2700" b="0" dirty="0" smtClean="0"/>
                    </a:p>
                    <a:p>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Apache</a:t>
                      </a:r>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a:t>
                      </a:r>
                      <a:r>
                        <a:rPr lang="en-US" sz="2700" b="0" kern="1200" baseline="0" dirty="0" smtClean="0">
                          <a:solidFill>
                            <a:schemeClr val="dk1"/>
                          </a:solidFill>
                          <a:effectLst/>
                          <a:latin typeface="+mn-lt"/>
                          <a:ea typeface="+mn-ea"/>
                          <a:cs typeface="+mn-cs"/>
                        </a:rPr>
                        <a:t> S</a:t>
                      </a:r>
                      <a:r>
                        <a:rPr lang="en-US" sz="2700" b="0" kern="1200" dirty="0" smtClean="0">
                          <a:solidFill>
                            <a:schemeClr val="dk1"/>
                          </a:solidFill>
                          <a:effectLst/>
                          <a:latin typeface="+mn-lt"/>
                          <a:ea typeface="+mn-ea"/>
                          <a:cs typeface="+mn-cs"/>
                        </a:rPr>
                        <a:t>ource Apache</a:t>
                      </a:r>
                      <a:endParaRPr lang="en-US" sz="2700" b="0" dirty="0"/>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67</a:t>
            </a:fld>
            <a:endParaRPr lang="en-US"/>
          </a:p>
        </p:txBody>
      </p:sp>
    </p:spTree>
    <p:extLst>
      <p:ext uri="{BB962C8B-B14F-4D97-AF65-F5344CB8AC3E}">
        <p14:creationId xmlns:p14="http://schemas.microsoft.com/office/powerpoint/2010/main" val="23798396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10886" y="762000"/>
            <a:ext cx="9154886" cy="5410200"/>
          </a:xfrm>
        </p:spPr>
        <p:txBody>
          <a:bodyPr/>
          <a:lstStyle/>
          <a:p>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r>
              <a:rPr lang="en-US" sz="2400" dirty="0"/>
              <a:t>Need </a:t>
            </a:r>
            <a:r>
              <a:rPr lang="en-US" sz="2400" b="1" dirty="0" smtClean="0"/>
              <a:t>interoperable data </a:t>
            </a:r>
            <a:r>
              <a:rPr lang="en-US" sz="2400" b="1" dirty="0"/>
              <a:t>analytics libraries </a:t>
            </a:r>
            <a:r>
              <a:rPr lang="en-US" sz="2400" dirty="0"/>
              <a:t>for HPC and Clouds</a:t>
            </a:r>
          </a:p>
          <a:p>
            <a:r>
              <a:rPr lang="en-US" sz="2400" dirty="0" smtClean="0"/>
              <a:t>Can we </a:t>
            </a:r>
            <a:r>
              <a:rPr lang="en-US" sz="2400" b="1" dirty="0" smtClean="0"/>
              <a:t>characterize data analytics applications</a:t>
            </a:r>
            <a:r>
              <a:rPr lang="en-US" sz="2400" dirty="0" smtClean="0"/>
              <a:t>?</a:t>
            </a:r>
          </a:p>
          <a:p>
            <a:pPr lvl="1"/>
            <a:r>
              <a:rPr lang="en-US" sz="2400" dirty="0" smtClean="0"/>
              <a:t>I said modest size and kernels need reduction operations and are often full matrix  linear algebra (true?)</a:t>
            </a:r>
          </a:p>
          <a:p>
            <a:r>
              <a:rPr lang="en-US" sz="2400" dirty="0" smtClean="0"/>
              <a:t>Does a “modest-size </a:t>
            </a:r>
            <a:r>
              <a:rPr lang="en-US" sz="2400" b="1" dirty="0" smtClean="0"/>
              <a:t>private science cloud</a:t>
            </a:r>
            <a:r>
              <a:rPr lang="en-US" sz="2400" dirty="0" smtClean="0"/>
              <a:t>” make sense </a:t>
            </a:r>
          </a:p>
          <a:p>
            <a:pPr lvl="1"/>
            <a:r>
              <a:rPr lang="en-US" sz="2400" dirty="0" smtClean="0"/>
              <a:t>Too small to be elastic?</a:t>
            </a:r>
          </a:p>
          <a:p>
            <a:r>
              <a:rPr lang="en-US" sz="2400" dirty="0" smtClean="0"/>
              <a:t>Should </a:t>
            </a:r>
            <a:r>
              <a:rPr lang="en-US" sz="2400" b="1" dirty="0" smtClean="0"/>
              <a:t>governments fund use of commercial clouds </a:t>
            </a:r>
            <a:r>
              <a:rPr lang="en-US" sz="2400" dirty="0" smtClean="0"/>
              <a:t>(or build their own)</a:t>
            </a:r>
          </a:p>
          <a:p>
            <a:pPr lvl="1"/>
            <a:r>
              <a:rPr lang="en-US" sz="2400" dirty="0" smtClean="0"/>
              <a:t>Most science doesn’t have privacy issues motivating private clouds</a:t>
            </a:r>
          </a:p>
          <a:p>
            <a:r>
              <a:rPr lang="en-US" sz="2400" dirty="0" smtClean="0"/>
              <a:t>Most interest in clouds from “new” applications such as </a:t>
            </a:r>
            <a:r>
              <a:rPr lang="en-US" sz="2400" b="1" dirty="0" smtClean="0"/>
              <a:t>life sciences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68</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HPC and Cloud Platforms</a:t>
            </a:r>
            <a:r>
              <a:rPr lang="en-US" sz="2400" dirty="0" smtClean="0"/>
              <a:t>?</a:t>
            </a:r>
            <a:endParaRPr lang="en-US" sz="2400" dirty="0"/>
          </a:p>
          <a:p>
            <a:r>
              <a:rPr lang="en-US" sz="2400" dirty="0"/>
              <a:t>More </a:t>
            </a:r>
            <a:r>
              <a:rPr lang="en-US" sz="2400" b="1" dirty="0"/>
              <a:t>employment opportunities </a:t>
            </a:r>
            <a:r>
              <a:rPr lang="en-US" sz="2400" dirty="0"/>
              <a:t>in clouds than HPC and Grids; so cloud related activities popular with students</a:t>
            </a:r>
          </a:p>
          <a:p>
            <a:r>
              <a:rPr lang="en-US" sz="2400" dirty="0" smtClean="0"/>
              <a:t>Science </a:t>
            </a:r>
            <a:r>
              <a:rPr lang="en-US" sz="2400" dirty="0"/>
              <a:t>Cloud Summer School July 30-August </a:t>
            </a:r>
            <a:r>
              <a:rPr lang="en-US" sz="2400" dirty="0" smtClean="0"/>
              <a:t>3  </a:t>
            </a:r>
            <a:endParaRPr lang="en-US" sz="2400" dirty="0"/>
          </a:p>
          <a:p>
            <a:pPr lvl="1"/>
            <a:r>
              <a:rPr lang="en-US" sz="2400" dirty="0"/>
              <a:t>Part of virtual summer school in computational science and engineering and expect over 200 participants spread over 9 </a:t>
            </a:r>
            <a:r>
              <a:rPr lang="en-US" sz="2400" dirty="0" smtClean="0"/>
              <a:t>sites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69</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8</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18437</TotalTime>
  <Words>5640</Words>
  <Application>Microsoft Office PowerPoint</Application>
  <PresentationFormat>On-screen Show (4:3)</PresentationFormat>
  <Paragraphs>959</Paragraphs>
  <Slides>69</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2" baseType="lpstr">
      <vt:lpstr>3_Office Theme</vt:lpstr>
      <vt:lpstr>VENUS-C</vt:lpstr>
      <vt:lpstr>PhotoImpact</vt:lpstr>
      <vt:lpstr>Science Clouds and Their Innovative Applications</vt:lpstr>
      <vt:lpstr>Science Computing Environments</vt:lpstr>
      <vt:lpstr>Some Observations</vt:lpstr>
      <vt:lpstr>PowerPoint Presentation</vt:lpstr>
      <vt:lpstr>Clouds and Grids/HPC</vt:lpstr>
      <vt:lpstr>What Applications work in Clouds</vt:lpstr>
      <vt:lpstr>Parallelism over Users and Usages</vt:lpstr>
      <vt:lpstr>27 Venus-C Azure Applications</vt:lpstr>
      <vt:lpstr>Internet of Things and the Cloud </vt:lpstr>
      <vt:lpstr>Internet of Things: Sensor Grids A pleasingly parallel example on Clouds</vt:lpstr>
      <vt:lpstr>Sensors as a Service</vt:lpstr>
      <vt:lpstr>Sensor Cloud Architecture</vt:lpstr>
      <vt:lpstr>Pub/Sub Messaging</vt:lpstr>
      <vt:lpstr>Some Typical Results</vt:lpstr>
      <vt:lpstr>GPS Sensor: Multiple Brokers in Cloud</vt:lpstr>
      <vt:lpstr>Low-end Video Sensors (surveillance or video conferencing)</vt:lpstr>
      <vt:lpstr>High-end Video Sensor</vt:lpstr>
      <vt:lpstr>Web-scale and National-scale  Inter-Cloud Latency</vt:lpstr>
      <vt:lpstr>Classic Parallel Computing</vt:lpstr>
      <vt:lpstr>4 Forms of MapReduce</vt:lpstr>
      <vt:lpstr>Commercial “Web 2.0” Cloud Applications</vt:lpstr>
      <vt:lpstr>Data Intensive Applications</vt:lpstr>
      <vt:lpstr>PowerPoint Presentation</vt:lpstr>
      <vt:lpstr>PowerPoint Presentation</vt:lpstr>
      <vt:lpstr>DA-PWC EM Steps (Expectation E is red, Maximization M Black) k runs over clusters; i,j points</vt:lpstr>
      <vt:lpstr>Twister for Data Intensive  Iterative Applications</vt:lpstr>
      <vt:lpstr>MDS Azure 128 cores</vt:lpstr>
      <vt:lpstr>MDS Azure 128 cores</vt:lpstr>
      <vt:lpstr>What to use in Clouds: Cloud PaaS</vt:lpstr>
      <vt:lpstr>What to use in Grids and Supercomputers? HPC PaaS</vt:lpstr>
      <vt:lpstr>Is PaaS a good idea?</vt:lpstr>
      <vt:lpstr>How to use Clouds I</vt:lpstr>
      <vt:lpstr>How to use Clouds II</vt:lpstr>
      <vt:lpstr>How to use Clouds III</vt:lpstr>
      <vt:lpstr>aaS versus Roles/Appliances</vt:lpstr>
      <vt:lpstr>Private Clouds</vt:lpstr>
      <vt:lpstr>Architecture of Data Repositories?</vt:lpstr>
      <vt:lpstr>Clouds as Support for Data Repositories?</vt:lpstr>
      <vt:lpstr>Using Science Clouds in a Nutshell</vt:lpstr>
      <vt:lpstr>FutureGrid key Concepts I</vt:lpstr>
      <vt:lpstr>FutureGrid key Concepts II</vt:lpstr>
      <vt:lpstr>FutureGrid key Concepts III</vt:lpstr>
      <vt:lpstr>FutureGrid Partners</vt:lpstr>
      <vt:lpstr>FutureGrid:  a Grid/Cloud/HPC Testbed</vt:lpstr>
      <vt:lpstr>Compute Hardware</vt:lpstr>
      <vt:lpstr>Storage Hardware</vt:lpstr>
      <vt:lpstr>5 Use Types for FutureGrid</vt:lpstr>
      <vt:lpstr>PowerPoint Presentation</vt:lpstr>
      <vt:lpstr>Recent Projects</vt:lpstr>
      <vt:lpstr>Distribution of FutureGrid Technologies and Areas</vt:lpstr>
      <vt:lpstr>GPU’s in Cloud: Xen PCI Passthrough</vt:lpstr>
      <vt:lpstr>FutureGrid Tutorials</vt:lpstr>
      <vt:lpstr>Selected List of Services Offered</vt:lpstr>
      <vt:lpstr>RAINing on FutureGrid</vt:lpstr>
      <vt:lpstr>VM Image Management</vt:lpstr>
      <vt:lpstr>Create Image from Scratch</vt:lpstr>
      <vt:lpstr>Create Image from Base Image</vt:lpstr>
      <vt:lpstr>Templated(Abstract) Dynamic Provisioning</vt:lpstr>
      <vt:lpstr>Evaluate Cloud Environments: Interfaces</vt:lpstr>
      <vt:lpstr>Hypervisor</vt:lpstr>
      <vt:lpstr>Networking</vt:lpstr>
      <vt:lpstr>Software Deployment</vt:lpstr>
      <vt:lpstr>DevOps Deployment</vt:lpstr>
      <vt:lpstr>Storage (Image Transfer) </vt:lpstr>
      <vt:lpstr>Authentication </vt:lpstr>
      <vt:lpstr>Typical Release Frequency</vt:lpstr>
      <vt:lpstr>License </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790</cp:revision>
  <dcterms:created xsi:type="dcterms:W3CDTF">2010-11-02T19:01:47Z</dcterms:created>
  <dcterms:modified xsi:type="dcterms:W3CDTF">2012-08-04T12:49:35Z</dcterms:modified>
</cp:coreProperties>
</file>