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2" r:id="rId3"/>
  </p:sldMasterIdLst>
  <p:notesMasterIdLst>
    <p:notesMasterId r:id="rId57"/>
  </p:notesMasterIdLst>
  <p:sldIdLst>
    <p:sldId id="297" r:id="rId4"/>
    <p:sldId id="414" r:id="rId5"/>
    <p:sldId id="399" r:id="rId6"/>
    <p:sldId id="400" r:id="rId7"/>
    <p:sldId id="299" r:id="rId8"/>
    <p:sldId id="401" r:id="rId9"/>
    <p:sldId id="425" r:id="rId10"/>
    <p:sldId id="426" r:id="rId11"/>
    <p:sldId id="402" r:id="rId12"/>
    <p:sldId id="350" r:id="rId13"/>
    <p:sldId id="415" r:id="rId14"/>
    <p:sldId id="406" r:id="rId15"/>
    <p:sldId id="334" r:id="rId16"/>
    <p:sldId id="416" r:id="rId17"/>
    <p:sldId id="408" r:id="rId18"/>
    <p:sldId id="410" r:id="rId19"/>
    <p:sldId id="409" r:id="rId20"/>
    <p:sldId id="411" r:id="rId21"/>
    <p:sldId id="412" r:id="rId22"/>
    <p:sldId id="417" r:id="rId23"/>
    <p:sldId id="320" r:id="rId24"/>
    <p:sldId id="324" r:id="rId25"/>
    <p:sldId id="325" r:id="rId26"/>
    <p:sldId id="326" r:id="rId27"/>
    <p:sldId id="391" r:id="rId28"/>
    <p:sldId id="327" r:id="rId29"/>
    <p:sldId id="397" r:id="rId30"/>
    <p:sldId id="419" r:id="rId31"/>
    <p:sldId id="392" r:id="rId32"/>
    <p:sldId id="393" r:id="rId33"/>
    <p:sldId id="292" r:id="rId34"/>
    <p:sldId id="307" r:id="rId35"/>
    <p:sldId id="376" r:id="rId36"/>
    <p:sldId id="375" r:id="rId37"/>
    <p:sldId id="398" r:id="rId38"/>
    <p:sldId id="302" r:id="rId39"/>
    <p:sldId id="301" r:id="rId40"/>
    <p:sldId id="384" r:id="rId41"/>
    <p:sldId id="310" r:id="rId42"/>
    <p:sldId id="374" r:id="rId43"/>
    <p:sldId id="296" r:id="rId44"/>
    <p:sldId id="420" r:id="rId45"/>
    <p:sldId id="418" r:id="rId46"/>
    <p:sldId id="385" r:id="rId47"/>
    <p:sldId id="380" r:id="rId48"/>
    <p:sldId id="421" r:id="rId49"/>
    <p:sldId id="353" r:id="rId50"/>
    <p:sldId id="366" r:id="rId51"/>
    <p:sldId id="386" r:id="rId52"/>
    <p:sldId id="354" r:id="rId53"/>
    <p:sldId id="355" r:id="rId54"/>
    <p:sldId id="423" r:id="rId55"/>
    <p:sldId id="40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480"/>
    <a:srgbClr val="A61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83228" autoAdjust="0"/>
  </p:normalViewPr>
  <p:slideViewPr>
    <p:cSldViewPr>
      <p:cViewPr varScale="1">
        <p:scale>
          <a:sx n="100" d="100"/>
          <a:sy n="100" d="100"/>
        </p:scale>
        <p:origin x="-13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9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lina\Dropbox\papers\Twister4AzureEScience\twister4azure_7_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Single</a:t>
            </a:r>
            <a:r>
              <a:rPr lang="en-US" baseline="0"/>
              <a:t> Broker Average </a:t>
            </a:r>
            <a:r>
              <a:rPr lang="en-US"/>
              <a:t>Message</a:t>
            </a:r>
            <a:r>
              <a:rPr lang="en-US" baseline="0"/>
              <a:t> Latency</a:t>
            </a:r>
            <a:endParaRPr lang="en-US"/>
          </a:p>
        </c:rich>
      </c:tx>
      <c:layout>
        <c:manualLayout>
          <c:xMode val="edge"/>
          <c:yMode val="edge"/>
          <c:x val="0.25325312102357461"/>
          <c:y val="0.39344262295081966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smoothy</c:v>
          </c:tx>
          <c:xVal>
            <c:numRef>
              <c:f>Results1!$A$3:$A$31</c:f>
              <c:numCache>
                <c:formatCode>General</c:formatCode>
                <c:ptCount val="2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  <c:pt idx="9">
                  <c:v>110</c:v>
                </c:pt>
                <c:pt idx="10">
                  <c:v>120</c:v>
                </c:pt>
                <c:pt idx="11">
                  <c:v>130</c:v>
                </c:pt>
                <c:pt idx="12">
                  <c:v>140</c:v>
                </c:pt>
                <c:pt idx="13">
                  <c:v>150</c:v>
                </c:pt>
                <c:pt idx="14">
                  <c:v>160</c:v>
                </c:pt>
                <c:pt idx="15">
                  <c:v>170</c:v>
                </c:pt>
                <c:pt idx="16">
                  <c:v>180</c:v>
                </c:pt>
                <c:pt idx="17">
                  <c:v>190</c:v>
                </c:pt>
                <c:pt idx="18">
                  <c:v>200</c:v>
                </c:pt>
                <c:pt idx="19">
                  <c:v>210</c:v>
                </c:pt>
                <c:pt idx="20">
                  <c:v>220</c:v>
                </c:pt>
                <c:pt idx="21">
                  <c:v>230</c:v>
                </c:pt>
                <c:pt idx="22">
                  <c:v>240</c:v>
                </c:pt>
                <c:pt idx="23">
                  <c:v>250</c:v>
                </c:pt>
                <c:pt idx="24">
                  <c:v>260</c:v>
                </c:pt>
                <c:pt idx="25">
                  <c:v>270</c:v>
                </c:pt>
                <c:pt idx="26">
                  <c:v>280</c:v>
                </c:pt>
                <c:pt idx="27">
                  <c:v>290</c:v>
                </c:pt>
                <c:pt idx="28">
                  <c:v>300</c:v>
                </c:pt>
              </c:numCache>
            </c:numRef>
          </c:xVal>
          <c:yVal>
            <c:numRef>
              <c:f>Results1!$D$3:$D$30</c:f>
              <c:numCache>
                <c:formatCode>General</c:formatCode>
                <c:ptCount val="28"/>
                <c:pt idx="0">
                  <c:v>12.466666666666667</c:v>
                </c:pt>
                <c:pt idx="1">
                  <c:v>12.58</c:v>
                </c:pt>
                <c:pt idx="2">
                  <c:v>15.433333333333332</c:v>
                </c:pt>
                <c:pt idx="3">
                  <c:v>19.853333333333335</c:v>
                </c:pt>
                <c:pt idx="4">
                  <c:v>38.066666666666663</c:v>
                </c:pt>
                <c:pt idx="5">
                  <c:v>38.406666666666666</c:v>
                </c:pt>
                <c:pt idx="6">
                  <c:v>53.063333333333333</c:v>
                </c:pt>
                <c:pt idx="7">
                  <c:v>36.47</c:v>
                </c:pt>
                <c:pt idx="8">
                  <c:v>49.373333333333335</c:v>
                </c:pt>
                <c:pt idx="9">
                  <c:v>53.896666666666668</c:v>
                </c:pt>
                <c:pt idx="10">
                  <c:v>108.70666666666666</c:v>
                </c:pt>
                <c:pt idx="11">
                  <c:v>115.42333333333335</c:v>
                </c:pt>
                <c:pt idx="12">
                  <c:v>106.07</c:v>
                </c:pt>
                <c:pt idx="13">
                  <c:v>75.50333333333333</c:v>
                </c:pt>
                <c:pt idx="14">
                  <c:v>108.57000000000001</c:v>
                </c:pt>
                <c:pt idx="15">
                  <c:v>130.51333333333335</c:v>
                </c:pt>
                <c:pt idx="16">
                  <c:v>191.54333333333332</c:v>
                </c:pt>
                <c:pt idx="17">
                  <c:v>247.29333333333332</c:v>
                </c:pt>
                <c:pt idx="18">
                  <c:v>382.78666666666669</c:v>
                </c:pt>
                <c:pt idx="19">
                  <c:v>383.80999999999995</c:v>
                </c:pt>
                <c:pt idx="20">
                  <c:v>355.29333333333329</c:v>
                </c:pt>
                <c:pt idx="21">
                  <c:v>291.61666666666667</c:v>
                </c:pt>
                <c:pt idx="22">
                  <c:v>384.87000000000006</c:v>
                </c:pt>
                <c:pt idx="23">
                  <c:v>445.84666666666664</c:v>
                </c:pt>
                <c:pt idx="24">
                  <c:v>619</c:v>
                </c:pt>
                <c:pt idx="25">
                  <c:v>608.89</c:v>
                </c:pt>
                <c:pt idx="26">
                  <c:v>959.80666666666673</c:v>
                </c:pt>
                <c:pt idx="27">
                  <c:v>1094.77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859136"/>
        <c:axId val="38861056"/>
      </c:scatterChart>
      <c:valAx>
        <c:axId val="38859136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Clients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8861056"/>
        <c:crosses val="autoZero"/>
        <c:crossBetween val="midCat"/>
      </c:valAx>
      <c:valAx>
        <c:axId val="38861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Lantemcy</a:t>
                </a:r>
                <a:r>
                  <a:rPr lang="en-US" baseline="0"/>
                  <a:t> in ms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88591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06992875890514"/>
          <c:y val="0.14473385826771654"/>
          <c:w val="0.81289960629921243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strRef>
              <c:f>new_KMeans!$O$18</c:f>
              <c:strCache>
                <c:ptCount val="1"/>
                <c:pt idx="0">
                  <c:v>Twister4Azure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new_KMeans!$O$19:$O$22</c:f>
              <c:numCache>
                <c:formatCode>General</c:formatCode>
                <c:ptCount val="4"/>
                <c:pt idx="0">
                  <c:v>32</c:v>
                </c:pt>
                <c:pt idx="1">
                  <c:v>62.580065285188553</c:v>
                </c:pt>
                <c:pt idx="2">
                  <c:v>110.88210342674564</c:v>
                </c:pt>
                <c:pt idx="3">
                  <c:v>164.06112995586679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new_KMeans!$P$18</c:f>
              <c:strCache>
                <c:ptCount val="1"/>
                <c:pt idx="0">
                  <c:v>Twister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new_KMeans!$P$19:$P$22</c:f>
              <c:numCache>
                <c:formatCode>General</c:formatCode>
                <c:ptCount val="4"/>
                <c:pt idx="0">
                  <c:v>32</c:v>
                </c:pt>
                <c:pt idx="1">
                  <c:v>67.408282197346011</c:v>
                </c:pt>
                <c:pt idx="2">
                  <c:v>117.67738806849754</c:v>
                </c:pt>
                <c:pt idx="3">
                  <c:v>216.92446938610811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new_KMeans!$Q$18</c:f>
              <c:strCache>
                <c:ptCount val="1"/>
                <c:pt idx="0">
                  <c:v>Hadoop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new_KMeans!$Q$19:$Q$22</c:f>
              <c:numCache>
                <c:formatCode>General</c:formatCode>
                <c:ptCount val="4"/>
                <c:pt idx="0">
                  <c:v>32</c:v>
                </c:pt>
                <c:pt idx="1">
                  <c:v>55.015973317780585</c:v>
                </c:pt>
                <c:pt idx="2">
                  <c:v>92.586022834341904</c:v>
                </c:pt>
                <c:pt idx="3">
                  <c:v>137.66608023818017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352000"/>
        <c:axId val="100353920"/>
      </c:scatterChart>
      <c:valAx>
        <c:axId val="100352000"/>
        <c:scaling>
          <c:orientation val="minMax"/>
          <c:max val="256"/>
          <c:min val="32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of </a:t>
                </a:r>
                <a:r>
                  <a:rPr lang="en-US" sz="1600" dirty="0" smtClean="0"/>
                  <a:t>Cores</a:t>
                </a:r>
                <a:endParaRPr lang="en-US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0353920"/>
        <c:crosses val="autoZero"/>
        <c:crossBetween val="midCat"/>
        <c:majorUnit val="32"/>
      </c:valAx>
      <c:valAx>
        <c:axId val="1003539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0352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245714821361614"/>
          <c:y val="0.59868328958880135"/>
          <c:w val="0.24600087489063868"/>
          <c:h val="0.2511515748031495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9D69D58-7F62-43B5-BB73-741984D9A793}" type="presOf" srcId="{C28CBA46-91FB-40F3-A628-651FEF6505A4}" destId="{85BE17F5-B104-42DE-BA3E-6063A1EC77A7}" srcOrd="1" destOrd="0" presId="urn:microsoft.com/office/officeart/2005/8/layout/gear1"/>
    <dgm:cxn modelId="{B6528BFB-D85F-4E6E-B043-384221C739B1}" type="presOf" srcId="{BE40E365-A8E0-4066-95BA-0D1881C5DDC7}" destId="{44D0B37B-6A70-4DFA-A98D-651290407B3A}" srcOrd="0" destOrd="0" presId="urn:microsoft.com/office/officeart/2005/8/layout/gear1"/>
    <dgm:cxn modelId="{CD0AD790-054F-4BBC-AF21-EC6261A6463B}" type="presOf" srcId="{7E5B2486-365F-4902-9B4F-782CDB84C1B6}" destId="{2CB5F1AB-6C9D-428B-BF86-D612FBCC8ADF}" srcOrd="3" destOrd="0" presId="urn:microsoft.com/office/officeart/2005/8/layout/gear1"/>
    <dgm:cxn modelId="{F2936055-786D-4E1C-8EA3-5B7B500D881D}" type="presOf" srcId="{7E5B2486-365F-4902-9B4F-782CDB84C1B6}" destId="{BB8C5C0D-25FC-4441-AA1A-D0FB45BB7ECA}" srcOrd="2" destOrd="0" presId="urn:microsoft.com/office/officeart/2005/8/layout/gear1"/>
    <dgm:cxn modelId="{730655D5-66D9-4F17-9587-CCA10FFE3868}" type="presOf" srcId="{C28CBA46-91FB-40F3-A628-651FEF6505A4}" destId="{B61E837A-BA49-4017-BA60-FA2CD74AD679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09D3D1B2-E48E-406C-9858-4FFE58B9EF9E}" type="presOf" srcId="{5DE8E24B-17AF-40BA-8C0D-6EA0DB53EF33}" destId="{8F010314-54F9-414B-A14F-2DA6461EB11E}" srcOrd="0" destOrd="0" presId="urn:microsoft.com/office/officeart/2005/8/layout/gear1"/>
    <dgm:cxn modelId="{6BD7C4E8-D393-44AC-ACAA-DD9C8D79C1ED}" type="presOf" srcId="{3F14F4E4-8651-425E-B220-B778EE59893D}" destId="{BD4931DA-6333-462C-9DEC-757480D4DE59}" srcOrd="0" destOrd="0" presId="urn:microsoft.com/office/officeart/2005/8/layout/gear1"/>
    <dgm:cxn modelId="{A856BC14-03FF-4A74-80E4-C3E19402C7A4}" type="presOf" srcId="{64E7D985-19D3-4D12-8DD4-79A246852F7C}" destId="{CF8D61D2-9347-4194-BA15-27B0AC4D50D6}" srcOrd="1" destOrd="0" presId="urn:microsoft.com/office/officeart/2005/8/layout/gear1"/>
    <dgm:cxn modelId="{66676E2C-DCB3-402C-8504-3527B2BE6553}" type="presOf" srcId="{3AF9E325-90FF-42AA-B519-43744C7F5FEC}" destId="{59924272-8EE5-4E54-86F9-3E6D04025004}" srcOrd="0" destOrd="0" presId="urn:microsoft.com/office/officeart/2005/8/layout/gear1"/>
    <dgm:cxn modelId="{12150561-D583-415F-BC71-8E940C52B6D4}" type="presOf" srcId="{64E7D985-19D3-4D12-8DD4-79A246852F7C}" destId="{BB524EDC-ECC9-4FCE-99D8-48C2D3B7BE14}" srcOrd="2" destOrd="0" presId="urn:microsoft.com/office/officeart/2005/8/layout/gear1"/>
    <dgm:cxn modelId="{F00E3D52-5185-4D9C-A711-AFC399E6CBCD}" type="presOf" srcId="{7E5B2486-365F-4902-9B4F-782CDB84C1B6}" destId="{F262F588-F893-422E-9A54-DC44037042AC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511615D1-9164-4FE6-8084-F08876E097E3}" type="presOf" srcId="{C28CBA46-91FB-40F3-A628-651FEF6505A4}" destId="{1272E820-6FA3-47C2-9D51-81D45D983788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619DC18E-2D80-4AD0-86D1-DC04BB4DE6CD}" type="presOf" srcId="{7E5B2486-365F-4902-9B4F-782CDB84C1B6}" destId="{5140F291-ED28-498B-BAE6-9F621477E60F}" srcOrd="0" destOrd="0" presId="urn:microsoft.com/office/officeart/2005/8/layout/gear1"/>
    <dgm:cxn modelId="{95F744A4-B24D-4119-8981-739F418295CC}" type="presOf" srcId="{64E7D985-19D3-4D12-8DD4-79A246852F7C}" destId="{C635D7FC-BB98-49DB-AD9E-646C885914FB}" srcOrd="0" destOrd="0" presId="urn:microsoft.com/office/officeart/2005/8/layout/gear1"/>
    <dgm:cxn modelId="{9ADFFF3D-FF80-400F-BF66-056F1CEC9B5B}" type="presParOf" srcId="{59924272-8EE5-4E54-86F9-3E6D04025004}" destId="{1272E820-6FA3-47C2-9D51-81D45D983788}" srcOrd="0" destOrd="0" presId="urn:microsoft.com/office/officeart/2005/8/layout/gear1"/>
    <dgm:cxn modelId="{56931806-2521-4259-A96B-3991DCF90C87}" type="presParOf" srcId="{59924272-8EE5-4E54-86F9-3E6D04025004}" destId="{85BE17F5-B104-42DE-BA3E-6063A1EC77A7}" srcOrd="1" destOrd="0" presId="urn:microsoft.com/office/officeart/2005/8/layout/gear1"/>
    <dgm:cxn modelId="{6D0E293A-E38D-4489-BB17-E3AB01CAA8C2}" type="presParOf" srcId="{59924272-8EE5-4E54-86F9-3E6D04025004}" destId="{B61E837A-BA49-4017-BA60-FA2CD74AD679}" srcOrd="2" destOrd="0" presId="urn:microsoft.com/office/officeart/2005/8/layout/gear1"/>
    <dgm:cxn modelId="{7C97D32B-93AE-45F3-9816-E535D1DAED25}" type="presParOf" srcId="{59924272-8EE5-4E54-86F9-3E6D04025004}" destId="{C635D7FC-BB98-49DB-AD9E-646C885914FB}" srcOrd="3" destOrd="0" presId="urn:microsoft.com/office/officeart/2005/8/layout/gear1"/>
    <dgm:cxn modelId="{9708D364-CF92-4F8A-96FC-BED6877DC84F}" type="presParOf" srcId="{59924272-8EE5-4E54-86F9-3E6D04025004}" destId="{CF8D61D2-9347-4194-BA15-27B0AC4D50D6}" srcOrd="4" destOrd="0" presId="urn:microsoft.com/office/officeart/2005/8/layout/gear1"/>
    <dgm:cxn modelId="{CC41C742-87BA-466E-B8FB-F2DA82EDB96D}" type="presParOf" srcId="{59924272-8EE5-4E54-86F9-3E6D04025004}" destId="{BB524EDC-ECC9-4FCE-99D8-48C2D3B7BE14}" srcOrd="5" destOrd="0" presId="urn:microsoft.com/office/officeart/2005/8/layout/gear1"/>
    <dgm:cxn modelId="{F7E1AC37-0188-4F6A-82C7-239F814F3D35}" type="presParOf" srcId="{59924272-8EE5-4E54-86F9-3E6D04025004}" destId="{5140F291-ED28-498B-BAE6-9F621477E60F}" srcOrd="6" destOrd="0" presId="urn:microsoft.com/office/officeart/2005/8/layout/gear1"/>
    <dgm:cxn modelId="{EB803C05-8D04-4A35-83E6-93F321A57B75}" type="presParOf" srcId="{59924272-8EE5-4E54-86F9-3E6D04025004}" destId="{F262F588-F893-422E-9A54-DC44037042AC}" srcOrd="7" destOrd="0" presId="urn:microsoft.com/office/officeart/2005/8/layout/gear1"/>
    <dgm:cxn modelId="{D78CC01E-F565-4B6C-A502-BE2B8FB5B28F}" type="presParOf" srcId="{59924272-8EE5-4E54-86F9-3E6D04025004}" destId="{BB8C5C0D-25FC-4441-AA1A-D0FB45BB7ECA}" srcOrd="8" destOrd="0" presId="urn:microsoft.com/office/officeart/2005/8/layout/gear1"/>
    <dgm:cxn modelId="{B36B72D9-DBFF-424F-A584-B5DBD58BA132}" type="presParOf" srcId="{59924272-8EE5-4E54-86F9-3E6D04025004}" destId="{2CB5F1AB-6C9D-428B-BF86-D612FBCC8ADF}" srcOrd="9" destOrd="0" presId="urn:microsoft.com/office/officeart/2005/8/layout/gear1"/>
    <dgm:cxn modelId="{1002ADF0-60E2-4765-83DE-F74F9A2B2F4D}" type="presParOf" srcId="{59924272-8EE5-4E54-86F9-3E6D04025004}" destId="{8F010314-54F9-414B-A14F-2DA6461EB11E}" srcOrd="10" destOrd="0" presId="urn:microsoft.com/office/officeart/2005/8/layout/gear1"/>
    <dgm:cxn modelId="{B4D6FD1D-79AA-48AE-8232-59A758EAAEB6}" type="presParOf" srcId="{59924272-8EE5-4E54-86F9-3E6D04025004}" destId="{44D0B37B-6A70-4DFA-A98D-651290407B3A}" srcOrd="11" destOrd="0" presId="urn:microsoft.com/office/officeart/2005/8/layout/gear1"/>
    <dgm:cxn modelId="{F1CD110D-66C8-4B0E-BD1F-D40F6297A50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D719A80-6317-430C-AF84-F0962F271002}" type="presOf" srcId="{7E5B2486-365F-4902-9B4F-782CDB84C1B6}" destId="{5140F291-ED28-498B-BAE6-9F621477E60F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E53099E9-7B86-4BD3-8F72-B6C9F907E417}" type="presOf" srcId="{64E7D985-19D3-4D12-8DD4-79A246852F7C}" destId="{CF8D61D2-9347-4194-BA15-27B0AC4D50D6}" srcOrd="1" destOrd="0" presId="urn:microsoft.com/office/officeart/2005/8/layout/gear1"/>
    <dgm:cxn modelId="{6A6BA84C-76D8-45FC-819E-3EAC5E4491E1}" type="presOf" srcId="{C28CBA46-91FB-40F3-A628-651FEF6505A4}" destId="{85BE17F5-B104-42DE-BA3E-6063A1EC77A7}" srcOrd="1" destOrd="0" presId="urn:microsoft.com/office/officeart/2005/8/layout/gear1"/>
    <dgm:cxn modelId="{37791E18-D4CE-420C-A894-C910246BD869}" type="presOf" srcId="{3F14F4E4-8651-425E-B220-B778EE59893D}" destId="{BD4931DA-6333-462C-9DEC-757480D4DE59}" srcOrd="0" destOrd="0" presId="urn:microsoft.com/office/officeart/2005/8/layout/gear1"/>
    <dgm:cxn modelId="{F7D8F71D-93F9-4713-8B1E-8B4070BA4EDA}" type="presOf" srcId="{BE40E365-A8E0-4066-95BA-0D1881C5DDC7}" destId="{44D0B37B-6A70-4DFA-A98D-651290407B3A}" srcOrd="0" destOrd="0" presId="urn:microsoft.com/office/officeart/2005/8/layout/gear1"/>
    <dgm:cxn modelId="{9970BA03-67B8-4406-8006-9380EA3A0BDA}" type="presOf" srcId="{64E7D985-19D3-4D12-8DD4-79A246852F7C}" destId="{C635D7FC-BB98-49DB-AD9E-646C885914FB}" srcOrd="0" destOrd="0" presId="urn:microsoft.com/office/officeart/2005/8/layout/gear1"/>
    <dgm:cxn modelId="{83652790-F8B6-47DF-90B3-A73FA6CB3091}" type="presOf" srcId="{C28CBA46-91FB-40F3-A628-651FEF6505A4}" destId="{B61E837A-BA49-4017-BA60-FA2CD74AD679}" srcOrd="2" destOrd="0" presId="urn:microsoft.com/office/officeart/2005/8/layout/gear1"/>
    <dgm:cxn modelId="{44DCFABC-6168-45E3-8611-4428F0904594}" type="presOf" srcId="{3AF9E325-90FF-42AA-B519-43744C7F5FEC}" destId="{59924272-8EE5-4E54-86F9-3E6D04025004}" srcOrd="0" destOrd="0" presId="urn:microsoft.com/office/officeart/2005/8/layout/gear1"/>
    <dgm:cxn modelId="{9F7302F3-254C-484C-AAE0-0DE25645800C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F7DBFC86-88BF-4DA1-8EFC-924E0F3DD1C9}" type="presOf" srcId="{C28CBA46-91FB-40F3-A628-651FEF6505A4}" destId="{1272E820-6FA3-47C2-9D51-81D45D983788}" srcOrd="0" destOrd="0" presId="urn:microsoft.com/office/officeart/2005/8/layout/gear1"/>
    <dgm:cxn modelId="{193D8E3C-A8E5-4DBA-A11B-179DAE69E7A0}" type="presOf" srcId="{64E7D985-19D3-4D12-8DD4-79A246852F7C}" destId="{BB524EDC-ECC9-4FCE-99D8-48C2D3B7BE14}" srcOrd="2" destOrd="0" presId="urn:microsoft.com/office/officeart/2005/8/layout/gear1"/>
    <dgm:cxn modelId="{F1C09678-E831-42BB-91D5-3FC775ABC48D}" type="presOf" srcId="{5DE8E24B-17AF-40BA-8C0D-6EA0DB53EF33}" destId="{8F010314-54F9-414B-A14F-2DA6461EB11E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315A187A-E795-4E13-84BD-FDADE53B88A9}" type="presOf" srcId="{7E5B2486-365F-4902-9B4F-782CDB84C1B6}" destId="{F262F588-F893-422E-9A54-DC44037042AC}" srcOrd="1" destOrd="0" presId="urn:microsoft.com/office/officeart/2005/8/layout/gear1"/>
    <dgm:cxn modelId="{3B8B09BF-382C-43C1-92C3-9D4E88ABB407}" type="presOf" srcId="{7E5B2486-365F-4902-9B4F-782CDB84C1B6}" destId="{BB8C5C0D-25FC-4441-AA1A-D0FB45BB7ECA}" srcOrd="2" destOrd="0" presId="urn:microsoft.com/office/officeart/2005/8/layout/gear1"/>
    <dgm:cxn modelId="{B1550366-6E68-4C0A-A69C-7A972A56E9CC}" type="presParOf" srcId="{59924272-8EE5-4E54-86F9-3E6D04025004}" destId="{1272E820-6FA3-47C2-9D51-81D45D983788}" srcOrd="0" destOrd="0" presId="urn:microsoft.com/office/officeart/2005/8/layout/gear1"/>
    <dgm:cxn modelId="{BA730B32-C739-40E5-9AC7-9F97E2B72544}" type="presParOf" srcId="{59924272-8EE5-4E54-86F9-3E6D04025004}" destId="{85BE17F5-B104-42DE-BA3E-6063A1EC77A7}" srcOrd="1" destOrd="0" presId="urn:microsoft.com/office/officeart/2005/8/layout/gear1"/>
    <dgm:cxn modelId="{AAE47630-329F-45F9-BB1E-285D725E8148}" type="presParOf" srcId="{59924272-8EE5-4E54-86F9-3E6D04025004}" destId="{B61E837A-BA49-4017-BA60-FA2CD74AD679}" srcOrd="2" destOrd="0" presId="urn:microsoft.com/office/officeart/2005/8/layout/gear1"/>
    <dgm:cxn modelId="{6CC10FAB-6DFD-40C6-80BA-CB2A42E8765A}" type="presParOf" srcId="{59924272-8EE5-4E54-86F9-3E6D04025004}" destId="{C635D7FC-BB98-49DB-AD9E-646C885914FB}" srcOrd="3" destOrd="0" presId="urn:microsoft.com/office/officeart/2005/8/layout/gear1"/>
    <dgm:cxn modelId="{D2F697AA-D0AB-4ABF-859A-A452113EAA70}" type="presParOf" srcId="{59924272-8EE5-4E54-86F9-3E6D04025004}" destId="{CF8D61D2-9347-4194-BA15-27B0AC4D50D6}" srcOrd="4" destOrd="0" presId="urn:microsoft.com/office/officeart/2005/8/layout/gear1"/>
    <dgm:cxn modelId="{86534A1C-0F25-43FF-8D2E-469BEE423855}" type="presParOf" srcId="{59924272-8EE5-4E54-86F9-3E6D04025004}" destId="{BB524EDC-ECC9-4FCE-99D8-48C2D3B7BE14}" srcOrd="5" destOrd="0" presId="urn:microsoft.com/office/officeart/2005/8/layout/gear1"/>
    <dgm:cxn modelId="{D64AD435-5F4F-442D-A588-3B8FD3E7E13C}" type="presParOf" srcId="{59924272-8EE5-4E54-86F9-3E6D04025004}" destId="{5140F291-ED28-498B-BAE6-9F621477E60F}" srcOrd="6" destOrd="0" presId="urn:microsoft.com/office/officeart/2005/8/layout/gear1"/>
    <dgm:cxn modelId="{63A39874-44B2-44C7-943F-042EE2079F7B}" type="presParOf" srcId="{59924272-8EE5-4E54-86F9-3E6D04025004}" destId="{F262F588-F893-422E-9A54-DC44037042AC}" srcOrd="7" destOrd="0" presId="urn:microsoft.com/office/officeart/2005/8/layout/gear1"/>
    <dgm:cxn modelId="{39856859-B2AD-46DE-BD43-50E62C1BAF4F}" type="presParOf" srcId="{59924272-8EE5-4E54-86F9-3E6D04025004}" destId="{BB8C5C0D-25FC-4441-AA1A-D0FB45BB7ECA}" srcOrd="8" destOrd="0" presId="urn:microsoft.com/office/officeart/2005/8/layout/gear1"/>
    <dgm:cxn modelId="{FC41D0F9-CEA2-4DB9-84EE-76D2C24058B2}" type="presParOf" srcId="{59924272-8EE5-4E54-86F9-3E6D04025004}" destId="{2CB5F1AB-6C9D-428B-BF86-D612FBCC8ADF}" srcOrd="9" destOrd="0" presId="urn:microsoft.com/office/officeart/2005/8/layout/gear1"/>
    <dgm:cxn modelId="{529B956F-EF19-4210-862C-98DE815669BC}" type="presParOf" srcId="{59924272-8EE5-4E54-86F9-3E6D04025004}" destId="{8F010314-54F9-414B-A14F-2DA6461EB11E}" srcOrd="10" destOrd="0" presId="urn:microsoft.com/office/officeart/2005/8/layout/gear1"/>
    <dgm:cxn modelId="{6D232F71-D07E-4F12-9679-D05C7163EE46}" type="presParOf" srcId="{59924272-8EE5-4E54-86F9-3E6D04025004}" destId="{44D0B37B-6A70-4DFA-A98D-651290407B3A}" srcOrd="11" destOrd="0" presId="urn:microsoft.com/office/officeart/2005/8/layout/gear1"/>
    <dgm:cxn modelId="{02FA7409-782C-4272-A22F-88D645F0BA84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124C040-895B-42B2-9DAE-0198030F7C8A}" type="presOf" srcId="{7E5B2486-365F-4902-9B4F-782CDB84C1B6}" destId="{BB8C5C0D-25FC-4441-AA1A-D0FB45BB7ECA}" srcOrd="2" destOrd="0" presId="urn:microsoft.com/office/officeart/2005/8/layout/gear1"/>
    <dgm:cxn modelId="{0E53B337-3709-45CF-85C6-FFBF2133CBF9}" type="presOf" srcId="{C28CBA46-91FB-40F3-A628-651FEF6505A4}" destId="{85BE17F5-B104-42DE-BA3E-6063A1EC77A7}" srcOrd="1" destOrd="0" presId="urn:microsoft.com/office/officeart/2005/8/layout/gear1"/>
    <dgm:cxn modelId="{CA7EA6C9-F626-420B-A406-77B37B605233}" type="presOf" srcId="{64E7D985-19D3-4D12-8DD4-79A246852F7C}" destId="{C635D7FC-BB98-49DB-AD9E-646C885914FB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CCE8C855-09BA-4E17-91EB-A350760BF049}" type="presOf" srcId="{5DE8E24B-17AF-40BA-8C0D-6EA0DB53EF33}" destId="{8F010314-54F9-414B-A14F-2DA6461EB11E}" srcOrd="0" destOrd="0" presId="urn:microsoft.com/office/officeart/2005/8/layout/gear1"/>
    <dgm:cxn modelId="{70A847A5-84B7-4F43-925E-D5A938AEFD4C}" type="presOf" srcId="{3AF9E325-90FF-42AA-B519-43744C7F5FEC}" destId="{59924272-8EE5-4E54-86F9-3E6D04025004}" srcOrd="0" destOrd="0" presId="urn:microsoft.com/office/officeart/2005/8/layout/gear1"/>
    <dgm:cxn modelId="{BB932894-1E95-4F80-BBB3-AFEE661E5888}" type="presOf" srcId="{7E5B2486-365F-4902-9B4F-782CDB84C1B6}" destId="{5140F291-ED28-498B-BAE6-9F621477E60F}" srcOrd="0" destOrd="0" presId="urn:microsoft.com/office/officeart/2005/8/layout/gear1"/>
    <dgm:cxn modelId="{8F97C561-24C4-4D40-BCA0-956F8E7F44FE}" type="presOf" srcId="{BE40E365-A8E0-4066-95BA-0D1881C5DDC7}" destId="{44D0B37B-6A70-4DFA-A98D-651290407B3A}" srcOrd="0" destOrd="0" presId="urn:microsoft.com/office/officeart/2005/8/layout/gear1"/>
    <dgm:cxn modelId="{903A4868-D0DF-4E99-910C-4BEA24718CE3}" type="presOf" srcId="{C28CBA46-91FB-40F3-A628-651FEF6505A4}" destId="{B61E837A-BA49-4017-BA60-FA2CD74AD679}" srcOrd="2" destOrd="0" presId="urn:microsoft.com/office/officeart/2005/8/layout/gear1"/>
    <dgm:cxn modelId="{EC4A34DE-F26A-40F6-B11B-BC877DF1E5CA}" type="presOf" srcId="{64E7D985-19D3-4D12-8DD4-79A246852F7C}" destId="{CF8D61D2-9347-4194-BA15-27B0AC4D50D6}" srcOrd="1" destOrd="0" presId="urn:microsoft.com/office/officeart/2005/8/layout/gear1"/>
    <dgm:cxn modelId="{611EC735-625F-4BFE-84AF-CB4EA74AF063}" type="presOf" srcId="{7E5B2486-365F-4902-9B4F-782CDB84C1B6}" destId="{F262F588-F893-422E-9A54-DC44037042AC}" srcOrd="1" destOrd="0" presId="urn:microsoft.com/office/officeart/2005/8/layout/gear1"/>
    <dgm:cxn modelId="{DF940779-B1DD-4CA0-B543-A8EADD40701D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2E6CEC90-9E08-4F63-82CA-2299F7AB60A7}" type="presOf" srcId="{3F14F4E4-8651-425E-B220-B778EE59893D}" destId="{BD4931DA-6333-462C-9DEC-757480D4DE59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55F8F52E-C27A-446B-BFD1-C220D6602C70}" type="presOf" srcId="{64E7D985-19D3-4D12-8DD4-79A246852F7C}" destId="{BB524EDC-ECC9-4FCE-99D8-48C2D3B7BE14}" srcOrd="2" destOrd="0" presId="urn:microsoft.com/office/officeart/2005/8/layout/gear1"/>
    <dgm:cxn modelId="{03E235AA-3B09-4135-95DC-B58EC1BD9873}" type="presOf" srcId="{C28CBA46-91FB-40F3-A628-651FEF6505A4}" destId="{1272E820-6FA3-47C2-9D51-81D45D983788}" srcOrd="0" destOrd="0" presId="urn:microsoft.com/office/officeart/2005/8/layout/gear1"/>
    <dgm:cxn modelId="{3A1F78F4-BC98-4F73-BBD0-337267845E26}" type="presParOf" srcId="{59924272-8EE5-4E54-86F9-3E6D04025004}" destId="{1272E820-6FA3-47C2-9D51-81D45D983788}" srcOrd="0" destOrd="0" presId="urn:microsoft.com/office/officeart/2005/8/layout/gear1"/>
    <dgm:cxn modelId="{AB96E716-BC24-4641-AB2A-72C5B18B3DD3}" type="presParOf" srcId="{59924272-8EE5-4E54-86F9-3E6D04025004}" destId="{85BE17F5-B104-42DE-BA3E-6063A1EC77A7}" srcOrd="1" destOrd="0" presId="urn:microsoft.com/office/officeart/2005/8/layout/gear1"/>
    <dgm:cxn modelId="{63B76987-10A9-407E-8C5F-2749A3F9ED1E}" type="presParOf" srcId="{59924272-8EE5-4E54-86F9-3E6D04025004}" destId="{B61E837A-BA49-4017-BA60-FA2CD74AD679}" srcOrd="2" destOrd="0" presId="urn:microsoft.com/office/officeart/2005/8/layout/gear1"/>
    <dgm:cxn modelId="{5DC19B85-16DC-44CB-8899-97E342AE1A5F}" type="presParOf" srcId="{59924272-8EE5-4E54-86F9-3E6D04025004}" destId="{C635D7FC-BB98-49DB-AD9E-646C885914FB}" srcOrd="3" destOrd="0" presId="urn:microsoft.com/office/officeart/2005/8/layout/gear1"/>
    <dgm:cxn modelId="{48140ACF-F07F-482B-8B4A-477E3242BB43}" type="presParOf" srcId="{59924272-8EE5-4E54-86F9-3E6D04025004}" destId="{CF8D61D2-9347-4194-BA15-27B0AC4D50D6}" srcOrd="4" destOrd="0" presId="urn:microsoft.com/office/officeart/2005/8/layout/gear1"/>
    <dgm:cxn modelId="{F17173F4-584B-45BE-A59E-7B19F7555BFC}" type="presParOf" srcId="{59924272-8EE5-4E54-86F9-3E6D04025004}" destId="{BB524EDC-ECC9-4FCE-99D8-48C2D3B7BE14}" srcOrd="5" destOrd="0" presId="urn:microsoft.com/office/officeart/2005/8/layout/gear1"/>
    <dgm:cxn modelId="{59072977-DFDD-4D9F-B640-F875FCC3B7E3}" type="presParOf" srcId="{59924272-8EE5-4E54-86F9-3E6D04025004}" destId="{5140F291-ED28-498B-BAE6-9F621477E60F}" srcOrd="6" destOrd="0" presId="urn:microsoft.com/office/officeart/2005/8/layout/gear1"/>
    <dgm:cxn modelId="{332AC9A9-6043-4B95-812D-EB955F33B8B1}" type="presParOf" srcId="{59924272-8EE5-4E54-86F9-3E6D04025004}" destId="{F262F588-F893-422E-9A54-DC44037042AC}" srcOrd="7" destOrd="0" presId="urn:microsoft.com/office/officeart/2005/8/layout/gear1"/>
    <dgm:cxn modelId="{6E8D9EA0-B460-49EB-86C6-C6691B05EDE7}" type="presParOf" srcId="{59924272-8EE5-4E54-86F9-3E6D04025004}" destId="{BB8C5C0D-25FC-4441-AA1A-D0FB45BB7ECA}" srcOrd="8" destOrd="0" presId="urn:microsoft.com/office/officeart/2005/8/layout/gear1"/>
    <dgm:cxn modelId="{A49EA724-6C03-4286-9C89-D50270B4468D}" type="presParOf" srcId="{59924272-8EE5-4E54-86F9-3E6D04025004}" destId="{2CB5F1AB-6C9D-428B-BF86-D612FBCC8ADF}" srcOrd="9" destOrd="0" presId="urn:microsoft.com/office/officeart/2005/8/layout/gear1"/>
    <dgm:cxn modelId="{40CE19E8-06C6-4D80-8E99-6F5C64661FDF}" type="presParOf" srcId="{59924272-8EE5-4E54-86F9-3E6D04025004}" destId="{8F010314-54F9-414B-A14F-2DA6461EB11E}" srcOrd="10" destOrd="0" presId="urn:microsoft.com/office/officeart/2005/8/layout/gear1"/>
    <dgm:cxn modelId="{1E6C87E2-4A5B-4A66-AFC9-301A8883964F}" type="presParOf" srcId="{59924272-8EE5-4E54-86F9-3E6D04025004}" destId="{44D0B37B-6A70-4DFA-A98D-651290407B3A}" srcOrd="11" destOrd="0" presId="urn:microsoft.com/office/officeart/2005/8/layout/gear1"/>
    <dgm:cxn modelId="{9B797022-CC0C-4AB2-97E9-6B3D161D1239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337CEF37-95DA-4F53-9A56-B310B77B6BA8}" type="presOf" srcId="{C28CBA46-91FB-40F3-A628-651FEF6505A4}" destId="{85BE17F5-B104-42DE-BA3E-6063A1EC77A7}" srcOrd="1" destOrd="0" presId="urn:microsoft.com/office/officeart/2005/8/layout/gear1"/>
    <dgm:cxn modelId="{FA1F4E43-991A-486F-81B2-DB123C0DD904}" type="presOf" srcId="{64E7D985-19D3-4D12-8DD4-79A246852F7C}" destId="{C635D7FC-BB98-49DB-AD9E-646C885914FB}" srcOrd="0" destOrd="0" presId="urn:microsoft.com/office/officeart/2005/8/layout/gear1"/>
    <dgm:cxn modelId="{CC258C9E-8BC8-479B-A4A1-BF8913B3979F}" type="presOf" srcId="{5DE8E24B-17AF-40BA-8C0D-6EA0DB53EF33}" destId="{8F010314-54F9-414B-A14F-2DA6461EB11E}" srcOrd="0" destOrd="0" presId="urn:microsoft.com/office/officeart/2005/8/layout/gear1"/>
    <dgm:cxn modelId="{B7591310-CB05-4200-9989-E0E7AD35075D}" type="presOf" srcId="{7E5B2486-365F-4902-9B4F-782CDB84C1B6}" destId="{BB8C5C0D-25FC-4441-AA1A-D0FB45BB7ECA}" srcOrd="2" destOrd="0" presId="urn:microsoft.com/office/officeart/2005/8/layout/gear1"/>
    <dgm:cxn modelId="{BEA848FA-A385-44F1-BEA6-AF3EE3294C1B}" type="presOf" srcId="{BE40E365-A8E0-4066-95BA-0D1881C5DDC7}" destId="{44D0B37B-6A70-4DFA-A98D-651290407B3A}" srcOrd="0" destOrd="0" presId="urn:microsoft.com/office/officeart/2005/8/layout/gear1"/>
    <dgm:cxn modelId="{E992693C-E37D-4C75-BFCC-48B6CBEAEFE1}" type="presOf" srcId="{64E7D985-19D3-4D12-8DD4-79A246852F7C}" destId="{BB524EDC-ECC9-4FCE-99D8-48C2D3B7BE14}" srcOrd="2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1214443E-4B35-4D69-92C9-0771E1F479C1}" type="presOf" srcId="{7E5B2486-365F-4902-9B4F-782CDB84C1B6}" destId="{2CB5F1AB-6C9D-428B-BF86-D612FBCC8ADF}" srcOrd="3" destOrd="0" presId="urn:microsoft.com/office/officeart/2005/8/layout/gear1"/>
    <dgm:cxn modelId="{2DEC968B-C5BF-480E-AF33-B19C1CAC5CF5}" type="presOf" srcId="{C28CBA46-91FB-40F3-A628-651FEF6505A4}" destId="{B61E837A-BA49-4017-BA60-FA2CD74AD679}" srcOrd="2" destOrd="0" presId="urn:microsoft.com/office/officeart/2005/8/layout/gear1"/>
    <dgm:cxn modelId="{4B37790D-52F2-4D16-9267-16F2D42DEA34}" type="presOf" srcId="{7E5B2486-365F-4902-9B4F-782CDB84C1B6}" destId="{5140F291-ED28-498B-BAE6-9F621477E60F}" srcOrd="0" destOrd="0" presId="urn:microsoft.com/office/officeart/2005/8/layout/gear1"/>
    <dgm:cxn modelId="{7F8524A2-E332-442F-AF56-18D084A24F23}" type="presOf" srcId="{C28CBA46-91FB-40F3-A628-651FEF6505A4}" destId="{1272E820-6FA3-47C2-9D51-81D45D983788}" srcOrd="0" destOrd="0" presId="urn:microsoft.com/office/officeart/2005/8/layout/gear1"/>
    <dgm:cxn modelId="{62EBBB29-A445-4466-9086-59945FD97F66}" type="presOf" srcId="{7E5B2486-365F-4902-9B4F-782CDB84C1B6}" destId="{F262F588-F893-422E-9A54-DC44037042AC}" srcOrd="1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D839A99D-7176-43B3-A0A2-5E29D447172E}" type="presOf" srcId="{64E7D985-19D3-4D12-8DD4-79A246852F7C}" destId="{CF8D61D2-9347-4194-BA15-27B0AC4D50D6}" srcOrd="1" destOrd="0" presId="urn:microsoft.com/office/officeart/2005/8/layout/gear1"/>
    <dgm:cxn modelId="{024A5BC9-09DE-4F31-818E-0321F8C13610}" type="presOf" srcId="{3AF9E325-90FF-42AA-B519-43744C7F5FEC}" destId="{59924272-8EE5-4E54-86F9-3E6D04025004}" srcOrd="0" destOrd="0" presId="urn:microsoft.com/office/officeart/2005/8/layout/gear1"/>
    <dgm:cxn modelId="{3D44CE44-76CA-40E1-A4F9-DD289486A922}" type="presOf" srcId="{3F14F4E4-8651-425E-B220-B778EE59893D}" destId="{BD4931DA-6333-462C-9DEC-757480D4DE59}" srcOrd="0" destOrd="0" presId="urn:microsoft.com/office/officeart/2005/8/layout/gear1"/>
    <dgm:cxn modelId="{A0C60841-91BF-4DD5-86DA-0185DFD90698}" type="presParOf" srcId="{59924272-8EE5-4E54-86F9-3E6D04025004}" destId="{1272E820-6FA3-47C2-9D51-81D45D983788}" srcOrd="0" destOrd="0" presId="urn:microsoft.com/office/officeart/2005/8/layout/gear1"/>
    <dgm:cxn modelId="{E794E05F-7BFD-4C0D-A1EB-F61E0FF106C3}" type="presParOf" srcId="{59924272-8EE5-4E54-86F9-3E6D04025004}" destId="{85BE17F5-B104-42DE-BA3E-6063A1EC77A7}" srcOrd="1" destOrd="0" presId="urn:microsoft.com/office/officeart/2005/8/layout/gear1"/>
    <dgm:cxn modelId="{5F44A93C-8950-4D9D-9C11-AABD2C09603B}" type="presParOf" srcId="{59924272-8EE5-4E54-86F9-3E6D04025004}" destId="{B61E837A-BA49-4017-BA60-FA2CD74AD679}" srcOrd="2" destOrd="0" presId="urn:microsoft.com/office/officeart/2005/8/layout/gear1"/>
    <dgm:cxn modelId="{069586CB-340A-4EF7-B013-5CC4891D2D81}" type="presParOf" srcId="{59924272-8EE5-4E54-86F9-3E6D04025004}" destId="{C635D7FC-BB98-49DB-AD9E-646C885914FB}" srcOrd="3" destOrd="0" presId="urn:microsoft.com/office/officeart/2005/8/layout/gear1"/>
    <dgm:cxn modelId="{1E3449CD-5A5F-4441-949E-BC2DE5483D29}" type="presParOf" srcId="{59924272-8EE5-4E54-86F9-3E6D04025004}" destId="{CF8D61D2-9347-4194-BA15-27B0AC4D50D6}" srcOrd="4" destOrd="0" presId="urn:microsoft.com/office/officeart/2005/8/layout/gear1"/>
    <dgm:cxn modelId="{AB8E4CF5-DFE0-46D7-9460-B730B511C45D}" type="presParOf" srcId="{59924272-8EE5-4E54-86F9-3E6D04025004}" destId="{BB524EDC-ECC9-4FCE-99D8-48C2D3B7BE14}" srcOrd="5" destOrd="0" presId="urn:microsoft.com/office/officeart/2005/8/layout/gear1"/>
    <dgm:cxn modelId="{62171DCB-8321-4CC7-8A25-31EC12FEA9BD}" type="presParOf" srcId="{59924272-8EE5-4E54-86F9-3E6D04025004}" destId="{5140F291-ED28-498B-BAE6-9F621477E60F}" srcOrd="6" destOrd="0" presId="urn:microsoft.com/office/officeart/2005/8/layout/gear1"/>
    <dgm:cxn modelId="{9561859D-8726-4B1D-BD5E-387319193446}" type="presParOf" srcId="{59924272-8EE5-4E54-86F9-3E6D04025004}" destId="{F262F588-F893-422E-9A54-DC44037042AC}" srcOrd="7" destOrd="0" presId="urn:microsoft.com/office/officeart/2005/8/layout/gear1"/>
    <dgm:cxn modelId="{83975288-FAE3-4D77-A8D0-9C51F344D769}" type="presParOf" srcId="{59924272-8EE5-4E54-86F9-3E6D04025004}" destId="{BB8C5C0D-25FC-4441-AA1A-D0FB45BB7ECA}" srcOrd="8" destOrd="0" presId="urn:microsoft.com/office/officeart/2005/8/layout/gear1"/>
    <dgm:cxn modelId="{76D9D7AC-065E-41DB-9449-45676C5462B0}" type="presParOf" srcId="{59924272-8EE5-4E54-86F9-3E6D04025004}" destId="{2CB5F1AB-6C9D-428B-BF86-D612FBCC8ADF}" srcOrd="9" destOrd="0" presId="urn:microsoft.com/office/officeart/2005/8/layout/gear1"/>
    <dgm:cxn modelId="{AC232134-1FFA-4BDC-AAAC-A89AB50352F5}" type="presParOf" srcId="{59924272-8EE5-4E54-86F9-3E6D04025004}" destId="{8F010314-54F9-414B-A14F-2DA6461EB11E}" srcOrd="10" destOrd="0" presId="urn:microsoft.com/office/officeart/2005/8/layout/gear1"/>
    <dgm:cxn modelId="{8EB9382D-D5CB-410E-8C46-D9C7231F78A8}" type="presParOf" srcId="{59924272-8EE5-4E54-86F9-3E6D04025004}" destId="{44D0B37B-6A70-4DFA-A98D-651290407B3A}" srcOrd="11" destOrd="0" presId="urn:microsoft.com/office/officeart/2005/8/layout/gear1"/>
    <dgm:cxn modelId="{C9CD91FE-A961-441F-8717-E06E1FA8EB1C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D68A9BD-6C34-4C6B-8F53-DBF53A34ECBC}" type="presOf" srcId="{7E5B2486-365F-4902-9B4F-782CDB84C1B6}" destId="{2CB5F1AB-6C9D-428B-BF86-D612FBCC8ADF}" srcOrd="3" destOrd="0" presId="urn:microsoft.com/office/officeart/2005/8/layout/gear1"/>
    <dgm:cxn modelId="{A2AF7CF8-A190-40A7-A933-E1F8B123C169}" type="presOf" srcId="{7E5B2486-365F-4902-9B4F-782CDB84C1B6}" destId="{F262F588-F893-422E-9A54-DC44037042AC}" srcOrd="1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13E96723-F1E8-4884-9475-69B3C3AAFE2F}" type="presOf" srcId="{3AF9E325-90FF-42AA-B519-43744C7F5FEC}" destId="{59924272-8EE5-4E54-86F9-3E6D04025004}" srcOrd="0" destOrd="0" presId="urn:microsoft.com/office/officeart/2005/8/layout/gear1"/>
    <dgm:cxn modelId="{224CDD4B-4C91-4009-8B2E-D71CD5293A8E}" type="presOf" srcId="{7E5B2486-365F-4902-9B4F-782CDB84C1B6}" destId="{5140F291-ED28-498B-BAE6-9F621477E60F}" srcOrd="0" destOrd="0" presId="urn:microsoft.com/office/officeart/2005/8/layout/gear1"/>
    <dgm:cxn modelId="{9D2AA892-08B3-40D6-B403-E8C1AB3B98E3}" type="presOf" srcId="{64E7D985-19D3-4D12-8DD4-79A246852F7C}" destId="{BB524EDC-ECC9-4FCE-99D8-48C2D3B7BE14}" srcOrd="2" destOrd="0" presId="urn:microsoft.com/office/officeart/2005/8/layout/gear1"/>
    <dgm:cxn modelId="{206F42AE-3FF8-401C-937E-25CB8F07ABF0}" type="presOf" srcId="{5DE8E24B-17AF-40BA-8C0D-6EA0DB53EF33}" destId="{8F010314-54F9-414B-A14F-2DA6461EB11E}" srcOrd="0" destOrd="0" presId="urn:microsoft.com/office/officeart/2005/8/layout/gear1"/>
    <dgm:cxn modelId="{3EE3FE9C-16B4-46E0-A276-073DF27D1F09}" type="presOf" srcId="{C28CBA46-91FB-40F3-A628-651FEF6505A4}" destId="{B61E837A-BA49-4017-BA60-FA2CD74AD679}" srcOrd="2" destOrd="0" presId="urn:microsoft.com/office/officeart/2005/8/layout/gear1"/>
    <dgm:cxn modelId="{78F5F10A-3BEB-4B70-8164-E6EE3D130DAC}" type="presOf" srcId="{3F14F4E4-8651-425E-B220-B778EE59893D}" destId="{BD4931DA-6333-462C-9DEC-757480D4DE59}" srcOrd="0" destOrd="0" presId="urn:microsoft.com/office/officeart/2005/8/layout/gear1"/>
    <dgm:cxn modelId="{A3FF313B-CB96-493B-B5A4-991B9C724033}" type="presOf" srcId="{64E7D985-19D3-4D12-8DD4-79A246852F7C}" destId="{C635D7FC-BB98-49DB-AD9E-646C885914FB}" srcOrd="0" destOrd="0" presId="urn:microsoft.com/office/officeart/2005/8/layout/gear1"/>
    <dgm:cxn modelId="{7F21B195-7480-4A82-8C39-5D802E39AF7F}" type="presOf" srcId="{BE40E365-A8E0-4066-95BA-0D1881C5DDC7}" destId="{44D0B37B-6A70-4DFA-A98D-651290407B3A}" srcOrd="0" destOrd="0" presId="urn:microsoft.com/office/officeart/2005/8/layout/gear1"/>
    <dgm:cxn modelId="{2CDDFC03-CB9D-447A-B702-D1B47444A5A9}" type="presOf" srcId="{64E7D985-19D3-4D12-8DD4-79A246852F7C}" destId="{CF8D61D2-9347-4194-BA15-27B0AC4D50D6}" srcOrd="1" destOrd="0" presId="urn:microsoft.com/office/officeart/2005/8/layout/gear1"/>
    <dgm:cxn modelId="{BD2E2E78-71AA-4983-98EF-2BC47744475F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7268BCC-2081-4023-A140-552E67D081D0}" type="presOf" srcId="{7E5B2486-365F-4902-9B4F-782CDB84C1B6}" destId="{BB8C5C0D-25FC-4441-AA1A-D0FB45BB7ECA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281C1199-9106-4F70-B20A-4450DE256238}" type="presOf" srcId="{C28CBA46-91FB-40F3-A628-651FEF6505A4}" destId="{1272E820-6FA3-47C2-9D51-81D45D983788}" srcOrd="0" destOrd="0" presId="urn:microsoft.com/office/officeart/2005/8/layout/gear1"/>
    <dgm:cxn modelId="{6558B25A-5672-48A1-979E-EAB01F8022A2}" type="presParOf" srcId="{59924272-8EE5-4E54-86F9-3E6D04025004}" destId="{1272E820-6FA3-47C2-9D51-81D45D983788}" srcOrd="0" destOrd="0" presId="urn:microsoft.com/office/officeart/2005/8/layout/gear1"/>
    <dgm:cxn modelId="{9BED976E-0496-4503-9755-CCE44A653C86}" type="presParOf" srcId="{59924272-8EE5-4E54-86F9-3E6D04025004}" destId="{85BE17F5-B104-42DE-BA3E-6063A1EC77A7}" srcOrd="1" destOrd="0" presId="urn:microsoft.com/office/officeart/2005/8/layout/gear1"/>
    <dgm:cxn modelId="{8D7ACE6F-2C41-452F-9D18-BC6436846A7F}" type="presParOf" srcId="{59924272-8EE5-4E54-86F9-3E6D04025004}" destId="{B61E837A-BA49-4017-BA60-FA2CD74AD679}" srcOrd="2" destOrd="0" presId="urn:microsoft.com/office/officeart/2005/8/layout/gear1"/>
    <dgm:cxn modelId="{8F4807F2-3C19-47EA-B5D3-DA557F94D776}" type="presParOf" srcId="{59924272-8EE5-4E54-86F9-3E6D04025004}" destId="{C635D7FC-BB98-49DB-AD9E-646C885914FB}" srcOrd="3" destOrd="0" presId="urn:microsoft.com/office/officeart/2005/8/layout/gear1"/>
    <dgm:cxn modelId="{380E6276-43B4-44F1-9F08-2687A08FC2E3}" type="presParOf" srcId="{59924272-8EE5-4E54-86F9-3E6D04025004}" destId="{CF8D61D2-9347-4194-BA15-27B0AC4D50D6}" srcOrd="4" destOrd="0" presId="urn:microsoft.com/office/officeart/2005/8/layout/gear1"/>
    <dgm:cxn modelId="{5721CC42-A3B8-4D30-BD4D-4C26EEE0E601}" type="presParOf" srcId="{59924272-8EE5-4E54-86F9-3E6D04025004}" destId="{BB524EDC-ECC9-4FCE-99D8-48C2D3B7BE14}" srcOrd="5" destOrd="0" presId="urn:microsoft.com/office/officeart/2005/8/layout/gear1"/>
    <dgm:cxn modelId="{EDD8F7A7-308E-40F4-A5DE-996AB0E94F4E}" type="presParOf" srcId="{59924272-8EE5-4E54-86F9-3E6D04025004}" destId="{5140F291-ED28-498B-BAE6-9F621477E60F}" srcOrd="6" destOrd="0" presId="urn:microsoft.com/office/officeart/2005/8/layout/gear1"/>
    <dgm:cxn modelId="{54B99723-40F8-44F2-8F52-27BA640AE3C5}" type="presParOf" srcId="{59924272-8EE5-4E54-86F9-3E6D04025004}" destId="{F262F588-F893-422E-9A54-DC44037042AC}" srcOrd="7" destOrd="0" presId="urn:microsoft.com/office/officeart/2005/8/layout/gear1"/>
    <dgm:cxn modelId="{F76AB84C-6340-43F8-8643-9CEBF1A4CA10}" type="presParOf" srcId="{59924272-8EE5-4E54-86F9-3E6D04025004}" destId="{BB8C5C0D-25FC-4441-AA1A-D0FB45BB7ECA}" srcOrd="8" destOrd="0" presId="urn:microsoft.com/office/officeart/2005/8/layout/gear1"/>
    <dgm:cxn modelId="{150DA82F-8443-455D-B864-8416E43717C8}" type="presParOf" srcId="{59924272-8EE5-4E54-86F9-3E6D04025004}" destId="{2CB5F1AB-6C9D-428B-BF86-D612FBCC8ADF}" srcOrd="9" destOrd="0" presId="urn:microsoft.com/office/officeart/2005/8/layout/gear1"/>
    <dgm:cxn modelId="{84101DEF-A097-45B6-B4CF-3290A48305E8}" type="presParOf" srcId="{59924272-8EE5-4E54-86F9-3E6D04025004}" destId="{8F010314-54F9-414B-A14F-2DA6461EB11E}" srcOrd="10" destOrd="0" presId="urn:microsoft.com/office/officeart/2005/8/layout/gear1"/>
    <dgm:cxn modelId="{D4F5F96A-2B4F-4410-89B9-68F29B31426A}" type="presParOf" srcId="{59924272-8EE5-4E54-86F9-3E6D04025004}" destId="{44D0B37B-6A70-4DFA-A98D-651290407B3A}" srcOrd="11" destOrd="0" presId="urn:microsoft.com/office/officeart/2005/8/layout/gear1"/>
    <dgm:cxn modelId="{A5320183-D13C-4ACD-BC17-F4EF29059B1F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C024706-F282-4691-BCCF-F658C8E6700E}" type="presOf" srcId="{7E5B2486-365F-4902-9B4F-782CDB84C1B6}" destId="{BB8C5C0D-25FC-4441-AA1A-D0FB45BB7ECA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8517AB4A-B223-4430-907E-6D910543E8F1}" type="presOf" srcId="{5DE8E24B-17AF-40BA-8C0D-6EA0DB53EF33}" destId="{8F010314-54F9-414B-A14F-2DA6461EB11E}" srcOrd="0" destOrd="0" presId="urn:microsoft.com/office/officeart/2005/8/layout/gear1"/>
    <dgm:cxn modelId="{62FCEAAA-FA5C-4452-90D6-9EDD8FE540D7}" type="presOf" srcId="{C28CBA46-91FB-40F3-A628-651FEF6505A4}" destId="{B61E837A-BA49-4017-BA60-FA2CD74AD679}" srcOrd="2" destOrd="0" presId="urn:microsoft.com/office/officeart/2005/8/layout/gear1"/>
    <dgm:cxn modelId="{C26B5340-E156-4CAA-A7FF-AA630AB08B6B}" type="presOf" srcId="{C28CBA46-91FB-40F3-A628-651FEF6505A4}" destId="{1272E820-6FA3-47C2-9D51-81D45D983788}" srcOrd="0" destOrd="0" presId="urn:microsoft.com/office/officeart/2005/8/layout/gear1"/>
    <dgm:cxn modelId="{1F290FDD-048A-466A-8A3C-E21882AB3A3E}" type="presOf" srcId="{3F14F4E4-8651-425E-B220-B778EE59893D}" destId="{BD4931DA-6333-462C-9DEC-757480D4DE59}" srcOrd="0" destOrd="0" presId="urn:microsoft.com/office/officeart/2005/8/layout/gear1"/>
    <dgm:cxn modelId="{C172D677-0479-412F-9877-DE15C07F3577}" type="presOf" srcId="{7E5B2486-365F-4902-9B4F-782CDB84C1B6}" destId="{5140F291-ED28-498B-BAE6-9F621477E60F}" srcOrd="0" destOrd="0" presId="urn:microsoft.com/office/officeart/2005/8/layout/gear1"/>
    <dgm:cxn modelId="{BACC44BF-2F72-42C0-9199-28E261F08F1F}" type="presOf" srcId="{3AF9E325-90FF-42AA-B519-43744C7F5FEC}" destId="{59924272-8EE5-4E54-86F9-3E6D04025004}" srcOrd="0" destOrd="0" presId="urn:microsoft.com/office/officeart/2005/8/layout/gear1"/>
    <dgm:cxn modelId="{5E9420A8-5135-4A8E-8073-849E409F3939}" type="presOf" srcId="{BE40E365-A8E0-4066-95BA-0D1881C5DDC7}" destId="{44D0B37B-6A70-4DFA-A98D-651290407B3A}" srcOrd="0" destOrd="0" presId="urn:microsoft.com/office/officeart/2005/8/layout/gear1"/>
    <dgm:cxn modelId="{38BEEE6D-CDE8-493E-A189-3A3AC37ED7A3}" type="presOf" srcId="{7E5B2486-365F-4902-9B4F-782CDB84C1B6}" destId="{2CB5F1AB-6C9D-428B-BF86-D612FBCC8ADF}" srcOrd="3" destOrd="0" presId="urn:microsoft.com/office/officeart/2005/8/layout/gear1"/>
    <dgm:cxn modelId="{E7561242-6038-46D5-A783-C7469C94A493}" type="presOf" srcId="{7E5B2486-365F-4902-9B4F-782CDB84C1B6}" destId="{F262F588-F893-422E-9A54-DC44037042AC}" srcOrd="1" destOrd="0" presId="urn:microsoft.com/office/officeart/2005/8/layout/gear1"/>
    <dgm:cxn modelId="{96793479-6ED1-4E27-A4D9-68E7AEABC849}" type="presOf" srcId="{64E7D985-19D3-4D12-8DD4-79A246852F7C}" destId="{C635D7FC-BB98-49DB-AD9E-646C885914FB}" srcOrd="0" destOrd="0" presId="urn:microsoft.com/office/officeart/2005/8/layout/gear1"/>
    <dgm:cxn modelId="{99A72B9F-FA5D-4533-A778-00DE5401096C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6155FDB-96E5-40CB-B6A2-74E0ED2FBB77}" type="presOf" srcId="{64E7D985-19D3-4D12-8DD4-79A246852F7C}" destId="{CF8D61D2-9347-4194-BA15-27B0AC4D50D6}" srcOrd="1" destOrd="0" presId="urn:microsoft.com/office/officeart/2005/8/layout/gear1"/>
    <dgm:cxn modelId="{084CC468-A5C2-4E87-A624-7070F7BFFFC8}" type="presOf" srcId="{64E7D985-19D3-4D12-8DD4-79A246852F7C}" destId="{BB524EDC-ECC9-4FCE-99D8-48C2D3B7BE14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9DF426E8-A69C-46A4-8652-6C992263F6E6}" type="presParOf" srcId="{59924272-8EE5-4E54-86F9-3E6D04025004}" destId="{1272E820-6FA3-47C2-9D51-81D45D983788}" srcOrd="0" destOrd="0" presId="urn:microsoft.com/office/officeart/2005/8/layout/gear1"/>
    <dgm:cxn modelId="{CA5D778F-A862-49C7-8A30-5BEDEA2C5A90}" type="presParOf" srcId="{59924272-8EE5-4E54-86F9-3E6D04025004}" destId="{85BE17F5-B104-42DE-BA3E-6063A1EC77A7}" srcOrd="1" destOrd="0" presId="urn:microsoft.com/office/officeart/2005/8/layout/gear1"/>
    <dgm:cxn modelId="{41987AE7-CC67-4E70-BCD7-C918E36325CD}" type="presParOf" srcId="{59924272-8EE5-4E54-86F9-3E6D04025004}" destId="{B61E837A-BA49-4017-BA60-FA2CD74AD679}" srcOrd="2" destOrd="0" presId="urn:microsoft.com/office/officeart/2005/8/layout/gear1"/>
    <dgm:cxn modelId="{877E30DC-4C54-4728-A96E-BFB5084429CA}" type="presParOf" srcId="{59924272-8EE5-4E54-86F9-3E6D04025004}" destId="{C635D7FC-BB98-49DB-AD9E-646C885914FB}" srcOrd="3" destOrd="0" presId="urn:microsoft.com/office/officeart/2005/8/layout/gear1"/>
    <dgm:cxn modelId="{D806B0EE-98AA-45D8-9806-469B11F810C6}" type="presParOf" srcId="{59924272-8EE5-4E54-86F9-3E6D04025004}" destId="{CF8D61D2-9347-4194-BA15-27B0AC4D50D6}" srcOrd="4" destOrd="0" presId="urn:microsoft.com/office/officeart/2005/8/layout/gear1"/>
    <dgm:cxn modelId="{46AD7176-3970-4694-AE37-6E91310D6DBC}" type="presParOf" srcId="{59924272-8EE5-4E54-86F9-3E6D04025004}" destId="{BB524EDC-ECC9-4FCE-99D8-48C2D3B7BE14}" srcOrd="5" destOrd="0" presId="urn:microsoft.com/office/officeart/2005/8/layout/gear1"/>
    <dgm:cxn modelId="{2265BEB8-283F-41A0-BA6D-5513606E2882}" type="presParOf" srcId="{59924272-8EE5-4E54-86F9-3E6D04025004}" destId="{5140F291-ED28-498B-BAE6-9F621477E60F}" srcOrd="6" destOrd="0" presId="urn:microsoft.com/office/officeart/2005/8/layout/gear1"/>
    <dgm:cxn modelId="{5A66F152-D28A-4D24-83EE-4D666BA19732}" type="presParOf" srcId="{59924272-8EE5-4E54-86F9-3E6D04025004}" destId="{F262F588-F893-422E-9A54-DC44037042AC}" srcOrd="7" destOrd="0" presId="urn:microsoft.com/office/officeart/2005/8/layout/gear1"/>
    <dgm:cxn modelId="{93DB8068-224E-4185-B52F-69D15391BA67}" type="presParOf" srcId="{59924272-8EE5-4E54-86F9-3E6D04025004}" destId="{BB8C5C0D-25FC-4441-AA1A-D0FB45BB7ECA}" srcOrd="8" destOrd="0" presId="urn:microsoft.com/office/officeart/2005/8/layout/gear1"/>
    <dgm:cxn modelId="{73157A3C-555B-463F-8DB0-3DCC0DABE188}" type="presParOf" srcId="{59924272-8EE5-4E54-86F9-3E6D04025004}" destId="{2CB5F1AB-6C9D-428B-BF86-D612FBCC8ADF}" srcOrd="9" destOrd="0" presId="urn:microsoft.com/office/officeart/2005/8/layout/gear1"/>
    <dgm:cxn modelId="{31B622D0-F841-4D6F-8A88-5FEB6BA97922}" type="presParOf" srcId="{59924272-8EE5-4E54-86F9-3E6D04025004}" destId="{8F010314-54F9-414B-A14F-2DA6461EB11E}" srcOrd="10" destOrd="0" presId="urn:microsoft.com/office/officeart/2005/8/layout/gear1"/>
    <dgm:cxn modelId="{93F57797-CA31-4B44-BFDC-386C7506F1F0}" type="presParOf" srcId="{59924272-8EE5-4E54-86F9-3E6D04025004}" destId="{44D0B37B-6A70-4DFA-A98D-651290407B3A}" srcOrd="11" destOrd="0" presId="urn:microsoft.com/office/officeart/2005/8/layout/gear1"/>
    <dgm:cxn modelId="{4CEC9753-FB0C-4D0F-8B95-B876AFF9F48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48200" y="167615"/>
          <a:ext cx="181133" cy="181133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4616" y="210045"/>
        <a:ext cx="108301" cy="93106"/>
      </dsp:txXfrm>
    </dsp:sp>
    <dsp:sp modelId="{C635D7FC-BB98-49DB-AD9E-646C885914FB}">
      <dsp:nvSpPr>
        <dsp:cNvPr id="0" name=""/>
        <dsp:cNvSpPr/>
      </dsp:nvSpPr>
      <dsp:spPr>
        <a:xfrm>
          <a:off x="42813" y="124802"/>
          <a:ext cx="131733" cy="131733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75977" y="158167"/>
        <a:ext cx="65405" cy="65003"/>
      </dsp:txXfrm>
    </dsp:sp>
    <dsp:sp modelId="{5140F291-ED28-498B-BAE6-9F621477E60F}">
      <dsp:nvSpPr>
        <dsp:cNvPr id="0" name=""/>
        <dsp:cNvSpPr/>
      </dsp:nvSpPr>
      <dsp:spPr>
        <a:xfrm rot="20700000">
          <a:off x="116597" y="33919"/>
          <a:ext cx="129072" cy="129072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4907" y="62228"/>
        <a:ext cx="72453" cy="72453"/>
      </dsp:txXfrm>
    </dsp:sp>
    <dsp:sp modelId="{8F010314-54F9-414B-A14F-2DA6461EB11E}">
      <dsp:nvSpPr>
        <dsp:cNvPr id="0" name=""/>
        <dsp:cNvSpPr/>
      </dsp:nvSpPr>
      <dsp:spPr>
        <a:xfrm>
          <a:off x="112243" y="147086"/>
          <a:ext cx="231851" cy="231851"/>
        </a:xfrm>
        <a:prstGeom prst="circularArrow">
          <a:avLst>
            <a:gd name="adj1" fmla="val 4687"/>
            <a:gd name="adj2" fmla="val 299029"/>
            <a:gd name="adj3" fmla="val 2202327"/>
            <a:gd name="adj4" fmla="val 17646928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19483" y="111042"/>
          <a:ext cx="168454" cy="1684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86742" y="21035"/>
          <a:ext cx="181627" cy="1816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740FA-A557-4E02-A15C-CF6E2E1ED376}" type="datetimeFigureOut">
              <a:rPr lang="en-US" smtClean="0"/>
              <a:pPr/>
              <a:t>12/24/2011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EC38D-76F9-4D02-B218-3C9CB0039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3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D0941-BBAD-4EF7-AB6D-111D6000CC4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B4C3-791F-4941-B41C-463985A9EE5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5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~123 million sequence alignments, for under 30$ with zero up front hardware cost,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8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0B5E0-7156-4862-863D-0FB174F91A9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72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Azure Queues</a:t>
            </a:r>
            <a:r>
              <a:rPr lang="en-US" baseline="0" dirty="0" smtClean="0"/>
              <a:t> for scheduling, Tables to store meta-data and monitoring data, Blobs for input/output/intermediate data storage.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0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current work, we extend MR4Azure to support iterative </a:t>
            </a:r>
            <a:r>
              <a:rPr lang="en-US" baseline="0" dirty="0" err="1" smtClean="0"/>
              <a:t>mapreduce</a:t>
            </a:r>
            <a:r>
              <a:rPr lang="en-US" baseline="0" dirty="0" smtClean="0"/>
              <a:t> computations. We added an additional merge step to the programming model, where the computations decides whether to go for a new iteration or not. We also support in-memory caching of static data between iterations and we developed a hybrid scheduling strategy to perform cache aware scheduling.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4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9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1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9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49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6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6. Twister4Azure MDS performance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Instance type study using 76800 data points, 32 instances,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Twister4Azure MDS individual task execution time histogram for 144384 x144384 distance matrix in 64 Azure small instances, 10 iterations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144384 x144384 distance matrix in 64 Azure small instances, 10 iterations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Time per iteration with increasing number of iterations 30k x 30k distance matrix, 15 instances.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8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26A48-FAFA-44C5-849D-076216A0689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0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7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2462-40BB-49EC-81D3-B2D2D6D8EF9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15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374F37-399F-4EB6-BA69-485624029121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2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91789D-98D0-40BB-9B4E-01A329F7C8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040E0-0610-409E-8CF7-FBD89E58EDE7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BA79C-1AB2-465C-B64D-C3BDC5A89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D0BC24-B970-4BFF-A4A1-154EFE859A7B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D25B9-C8A2-4B31-A07E-F8E0B271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0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700C7-C1F2-4828-A1E5-32F045116C01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2DEB-C58B-4012-97C6-B168F993F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0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B1851-E62C-4FF9-9E6A-F62EDDBDC873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B5131-F7AB-4E29-A874-03BF40D4E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A3331-788E-4FEA-B33B-5293332056E6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BF021-4FAE-4A37-AF68-848C56E06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59FFBA-36B3-4778-BD0A-2EAF5664492C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F5898-6011-4122-8256-B55C81629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DD60F-ACCD-45BE-8FCA-DE069F6DCCAB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E25C-DB47-43A7-A15B-1746E314E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9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EC0E4-7C6A-45C4-B814-0669FCD7F542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8B26E-29FB-493F-BC2D-0DDF0898A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639CA-722C-4799-A697-F21A59DA9A0E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0BD35-6DDF-4F80-9530-2262D11BB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D54AF-81AF-4D72-B9E5-4DC3FBCB3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6EEC0-0553-4E28-97A1-94B2FD425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8BBE-F9F1-40CD-B0C2-2DC4CE5C9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73F-CBA0-480F-8620-5B946AF7B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D644D-FCDB-4309-919A-DE501910A3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0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BBB27-0738-4421-A873-1B7FC9258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3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724C-6BFD-4CA5-867E-364EFF07E6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B404C-0F1D-4233-BDD4-75D734E732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37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E49C8-13D8-46F8-BA1B-4EDCD53720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3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A6C5E-C18E-4194-A779-26CD0419C2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8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C2903-7AC9-44DB-B44D-04109C50FF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E1BAC-2122-43F8-8F14-0D3EAC3ADBBC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8E66-1327-4F1D-8C5C-A65E7F69C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A1DD9-6831-4907-AB6E-75F8D5B8D593}" type="datetime1">
              <a:rPr lang="en-US"/>
              <a:pPr/>
              <a:t>12/24/2011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65C8-3055-40ED-97C7-6BABE885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12/24/2011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99" y="6181725"/>
            <a:ext cx="244610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72998E0-E3C3-467F-A859-F8BB242610B0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12/24/2011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72DFEA6-E3AF-4A5B-A60D-C3AE484347DF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2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4EF2DB-F545-4624-AD8C-FBEB4FC295F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alsahpc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3.jpe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mapreduceroles4azur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twister4azur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457200"/>
            <a:ext cx="87630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Clouds for </a:t>
            </a:r>
            <a:r>
              <a:rPr lang="en-US" sz="4800" dirty="0"/>
              <a:t>Simulation and Data Enabled Scientific </a:t>
            </a:r>
            <a:r>
              <a:rPr lang="en-US" sz="4800" dirty="0" smtClean="0"/>
              <a:t>Discovery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09800"/>
            <a:ext cx="9144000" cy="838200"/>
          </a:xfrm>
        </p:spPr>
        <p:txBody>
          <a:bodyPr>
            <a:noAutofit/>
          </a:bodyPr>
          <a:lstStyle/>
          <a:p>
            <a:r>
              <a:rPr lang="en-US" sz="2400" b="1" dirty="0"/>
              <a:t>Future Internet Technology </a:t>
            </a:r>
            <a:r>
              <a:rPr lang="en-US" sz="2400" b="1" dirty="0" smtClean="0"/>
              <a:t>Building</a:t>
            </a:r>
            <a:r>
              <a:rPr lang="en-US" sz="2400" b="1" dirty="0" smtClean="0"/>
              <a:t>, </a:t>
            </a:r>
            <a:endParaRPr lang="en-US" sz="2400" b="1" dirty="0" smtClean="0"/>
          </a:p>
          <a:p>
            <a:r>
              <a:rPr lang="en-US" sz="2400" b="1" dirty="0" smtClean="0"/>
              <a:t>Tsinghua </a:t>
            </a:r>
            <a:r>
              <a:rPr lang="en-US" sz="2400" b="1" dirty="0"/>
              <a:t>University, Beijing, China</a:t>
            </a:r>
            <a:r>
              <a:rPr lang="en-US" sz="2400" b="1" dirty="0" smtClean="0"/>
              <a:t> </a:t>
            </a:r>
            <a:endParaRPr lang="en-US" sz="2400" dirty="0"/>
          </a:p>
          <a:p>
            <a:r>
              <a:rPr lang="en-US" sz="2400" b="1" dirty="0" smtClean="0">
                <a:solidFill>
                  <a:schemeClr val="tx1"/>
                </a:solidFill>
              </a:rPr>
              <a:t>December 22 2011</a:t>
            </a:r>
            <a:endParaRPr lang="it-IT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81400"/>
            <a:ext cx="9144000" cy="465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Geoffrey Fox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000" dirty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hlinkClick r:id="rId4"/>
              </a:rPr>
              <a:t>http://www.infomall.org</a:t>
            </a:r>
            <a:r>
              <a:rPr lang="en-US" sz="2000" dirty="0">
                <a:solidFill>
                  <a:prstClr val="black"/>
                </a:solidFill>
              </a:rPr>
              <a:t>   </a:t>
            </a:r>
            <a:r>
              <a:rPr lang="en-US" sz="2000" dirty="0" smtClean="0">
                <a:solidFill>
                  <a:prstClr val="black"/>
                </a:solidFill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hlinkClick r:id="rId5"/>
              </a:rPr>
              <a:t>http://www.salsahpc.org</a:t>
            </a:r>
            <a:r>
              <a:rPr lang="en-US" sz="2000" dirty="0" smtClean="0">
                <a:solidFill>
                  <a:prstClr val="black"/>
                </a:solidFill>
              </a:rPr>
              <a:t>  </a:t>
            </a:r>
            <a:endParaRPr lang="en-US" sz="24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Director, Digital Science Center, Pervasive Technology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Institute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Bloomington</a:t>
            </a:r>
          </a:p>
          <a:p>
            <a:pPr algn="ctr">
              <a:spcBef>
                <a:spcPct val="20000"/>
              </a:spcBef>
            </a:pPr>
            <a:r>
              <a:rPr lang="en-US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Work </a:t>
            </a:r>
            <a:r>
              <a:rPr lang="en-US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Judy Qiu and several students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 Aspects of Cloud Computing: </a:t>
            </a:r>
            <a:br>
              <a:rPr lang="en-US" sz="3200" b="1" dirty="0" smtClean="0"/>
            </a:br>
            <a:r>
              <a:rPr lang="en-US" sz="3200" b="1" dirty="0" smtClean="0"/>
              <a:t>Infrastructure and Runtimes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56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Cloud infrastructure: </a:t>
            </a:r>
            <a:r>
              <a:rPr lang="en-US" sz="2400" dirty="0" smtClean="0"/>
              <a:t>outsourcing of servers, computing, data, file space, utility computing, etc..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Cloud runtimes or Platform:</a:t>
            </a:r>
            <a:r>
              <a:rPr lang="en-US" sz="2400" dirty="0" smtClean="0">
                <a:solidFill>
                  <a:srgbClr val="DDF53D"/>
                </a:solidFill>
              </a:rPr>
              <a:t> </a:t>
            </a:r>
            <a:r>
              <a:rPr lang="en-US" sz="2400" dirty="0" smtClean="0"/>
              <a:t>tools to do data-parallel (and other) computations. Valid on Clouds and traditional clusters</a:t>
            </a:r>
          </a:p>
          <a:p>
            <a:pPr lvl="1"/>
            <a:r>
              <a:rPr lang="en-US" sz="2400" dirty="0" smtClean="0"/>
              <a:t>Apache </a:t>
            </a:r>
            <a:r>
              <a:rPr lang="en-US" sz="2400" dirty="0" err="1" smtClean="0"/>
              <a:t>Hadoop</a:t>
            </a:r>
            <a:r>
              <a:rPr lang="en-US" sz="2400" dirty="0" smtClean="0"/>
              <a:t>, Google </a:t>
            </a:r>
            <a:r>
              <a:rPr lang="en-US" sz="2400" b="1" dirty="0" smtClean="0"/>
              <a:t>MapReduce</a:t>
            </a:r>
            <a:r>
              <a:rPr lang="en-US" sz="2400" dirty="0" smtClean="0"/>
              <a:t>, Microsoft Dryad, </a:t>
            </a:r>
            <a:r>
              <a:rPr lang="en-US" sz="2400" dirty="0" err="1" smtClean="0"/>
              <a:t>Bigtable</a:t>
            </a:r>
            <a:r>
              <a:rPr lang="en-US" sz="2400" dirty="0" smtClean="0"/>
              <a:t>, Chubby and others </a:t>
            </a:r>
          </a:p>
          <a:p>
            <a:pPr lvl="1"/>
            <a:r>
              <a:rPr lang="en-US" sz="2400" dirty="0" smtClean="0"/>
              <a:t>MapReduce designed for information retrieval but is excellent for a wide range of </a:t>
            </a:r>
            <a:r>
              <a:rPr lang="en-US" sz="2400" dirty="0" smtClean="0">
                <a:solidFill>
                  <a:srgbClr val="FF0000"/>
                </a:solidFill>
              </a:rPr>
              <a:t>science data analysis applications</a:t>
            </a:r>
            <a:endParaRPr lang="en-US" sz="2400" dirty="0" smtClean="0"/>
          </a:p>
          <a:p>
            <a:pPr lvl="1"/>
            <a:r>
              <a:rPr lang="en-US" sz="2400" dirty="0" smtClean="0"/>
              <a:t>Can also do much traditional parallel computing for data-mining if extended to support </a:t>
            </a:r>
            <a:r>
              <a:rPr lang="en-US" sz="2400" dirty="0" smtClean="0">
                <a:solidFill>
                  <a:srgbClr val="FF0000"/>
                </a:solidFill>
              </a:rPr>
              <a:t>iterative</a:t>
            </a:r>
            <a:r>
              <a:rPr lang="en-US" sz="2400" dirty="0" smtClean="0"/>
              <a:t> operations</a:t>
            </a:r>
          </a:p>
          <a:p>
            <a:pPr lvl="1"/>
            <a:r>
              <a:rPr lang="en-US" sz="2400" b="1" dirty="0" smtClean="0"/>
              <a:t>Data Parallel File system </a:t>
            </a:r>
            <a:r>
              <a:rPr lang="en-US" sz="2400" dirty="0" smtClean="0"/>
              <a:t>as in HDFS and Bigtable</a:t>
            </a:r>
          </a:p>
        </p:txBody>
      </p:sp>
    </p:spTree>
    <p:extLst>
      <p:ext uri="{BB962C8B-B14F-4D97-AF65-F5344CB8AC3E}">
        <p14:creationId xmlns:p14="http://schemas.microsoft.com/office/powerpoint/2010/main" val="34818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Clouds Grids and Supercomputers: Infrastructure and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What Applications work in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09" y="609600"/>
            <a:ext cx="9042991" cy="4495800"/>
          </a:xfrm>
        </p:spPr>
        <p:txBody>
          <a:bodyPr/>
          <a:lstStyle/>
          <a:p>
            <a:r>
              <a:rPr lang="en-US" sz="2800" b="1" dirty="0"/>
              <a:t>Workflow</a:t>
            </a:r>
            <a:r>
              <a:rPr lang="en-US" sz="2800" dirty="0"/>
              <a:t> and </a:t>
            </a:r>
            <a:r>
              <a:rPr lang="en-US" sz="2800" b="1" dirty="0"/>
              <a:t>Services</a:t>
            </a:r>
          </a:p>
          <a:p>
            <a:r>
              <a:rPr lang="en-US" sz="2800" b="1" dirty="0" smtClean="0"/>
              <a:t>Pleasingly parallel </a:t>
            </a:r>
            <a:r>
              <a:rPr lang="en-US" sz="2800" dirty="0" smtClean="0"/>
              <a:t>applications of all sorts analyzing roughly independent data or spawning independent simulations including</a:t>
            </a:r>
          </a:p>
          <a:p>
            <a:pPr lvl="1"/>
            <a:r>
              <a:rPr lang="en-US" b="1" dirty="0" smtClean="0"/>
              <a:t>Long tail </a:t>
            </a:r>
            <a:r>
              <a:rPr lang="en-US" dirty="0" smtClean="0"/>
              <a:t>of science</a:t>
            </a:r>
          </a:p>
          <a:p>
            <a:pPr lvl="1"/>
            <a:r>
              <a:rPr lang="en-US" dirty="0" smtClean="0"/>
              <a:t>Integration of distributed </a:t>
            </a:r>
            <a:r>
              <a:rPr lang="en-US" b="1" dirty="0" smtClean="0"/>
              <a:t>sensor </a:t>
            </a:r>
            <a:r>
              <a:rPr lang="en-US" dirty="0" smtClean="0"/>
              <a:t>data</a:t>
            </a:r>
          </a:p>
          <a:p>
            <a:r>
              <a:rPr lang="en-US" sz="2800" b="1" dirty="0" smtClean="0"/>
              <a:t>Science Gateways </a:t>
            </a:r>
            <a:r>
              <a:rPr lang="en-US" sz="2800" dirty="0" smtClean="0"/>
              <a:t>and portals</a:t>
            </a:r>
          </a:p>
          <a:p>
            <a:r>
              <a:rPr lang="en-US" sz="2800" b="1" dirty="0" smtClean="0"/>
              <a:t>Commercial and Science Data analytics </a:t>
            </a:r>
            <a:r>
              <a:rPr lang="en-US" sz="2800" dirty="0" smtClean="0"/>
              <a:t>that can use MapReduce </a:t>
            </a:r>
            <a:r>
              <a:rPr lang="en-US" sz="2800" b="1" dirty="0" smtClean="0"/>
              <a:t>(</a:t>
            </a:r>
            <a:r>
              <a:rPr lang="en-US" sz="2800" dirty="0" smtClean="0"/>
              <a:t>some of such apps) or its</a:t>
            </a:r>
            <a:r>
              <a:rPr lang="en-US" sz="2800" b="1" dirty="0" smtClean="0"/>
              <a:t> iterative </a:t>
            </a:r>
            <a:r>
              <a:rPr lang="en-US" sz="2800" dirty="0" smtClean="0"/>
              <a:t>variants (most</a:t>
            </a:r>
            <a:r>
              <a:rPr lang="en-US" sz="2800" dirty="0"/>
              <a:t> </a:t>
            </a:r>
            <a:r>
              <a:rPr lang="en-US" sz="2800" dirty="0" smtClean="0"/>
              <a:t>analytic apps)</a:t>
            </a:r>
          </a:p>
          <a:p>
            <a:r>
              <a:rPr lang="en-US" sz="2800" dirty="0" smtClean="0"/>
              <a:t>Note Data Analysis </a:t>
            </a:r>
            <a:r>
              <a:rPr lang="en-US" sz="2800" dirty="0"/>
              <a:t>requirements not well articulated in many fields – See http://www.delsall.org for life sciences</a:t>
            </a: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/>
              <a:t>Clouds and Grids/HPC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57150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/>
              <a:t>Synchronization/communication Performance</a:t>
            </a:r>
            <a:br>
              <a:rPr lang="en-US" sz="2800" dirty="0" smtClean="0"/>
            </a:br>
            <a:r>
              <a:rPr lang="en-US" sz="2800" b="1" dirty="0" smtClean="0"/>
              <a:t>Grids &gt; Clouds &gt; HPC Systems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Clouds appear to execute effectively Grid workloads but are not easily used for closely coupled HPC applications</a:t>
            </a:r>
          </a:p>
          <a:p>
            <a:pPr>
              <a:spcBef>
                <a:spcPts val="300"/>
              </a:spcBef>
            </a:pPr>
            <a:r>
              <a:rPr lang="en-US" sz="2800" b="1" dirty="0" smtClean="0"/>
              <a:t>Service Oriented Architectures </a:t>
            </a:r>
            <a:r>
              <a:rPr lang="en-US" sz="2800" dirty="0" smtClean="0"/>
              <a:t>and </a:t>
            </a:r>
            <a:r>
              <a:rPr lang="en-US" sz="2800" b="1" dirty="0" smtClean="0"/>
              <a:t>workflow </a:t>
            </a:r>
            <a:r>
              <a:rPr lang="en-US" sz="2800" dirty="0" smtClean="0"/>
              <a:t>appear to work similarly in both grids and clouds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Assume for immediate future, science supported by a mixture of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Clouds – data analysis (and pleasingly parallel)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Grids/High Throughput Systems (moving to clouds  as convenient)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Supercomputers (“MPI Engines”) going to exascale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Things: Sensor Grids supported as pleasingly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914400"/>
          </a:xfrm>
        </p:spPr>
        <p:txBody>
          <a:bodyPr/>
          <a:lstStyle/>
          <a:p>
            <a:pPr lvl="1"/>
            <a:r>
              <a:rPr lang="en-US" sz="4000" dirty="0" smtClean="0"/>
              <a:t>Internet of Things: Sensor Grids</a:t>
            </a:r>
            <a:br>
              <a:rPr lang="en-US" sz="4000" dirty="0" smtClean="0"/>
            </a:br>
            <a:r>
              <a:rPr lang="en-US" sz="4000" dirty="0"/>
              <a:t>A pleasingly parallel </a:t>
            </a:r>
            <a:r>
              <a:rPr lang="en-US" sz="4000" dirty="0" smtClean="0"/>
              <a:t>example on Clouds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42" y="1219200"/>
            <a:ext cx="9144000" cy="4525963"/>
          </a:xfrm>
        </p:spPr>
        <p:txBody>
          <a:bodyPr/>
          <a:lstStyle/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sensor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(“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Thing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”) is any source or sink of time series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In the thin client era, smart phones, Kindles, tablets, Kinects, web-cams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Robots, distributed instruments such as environmental measures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Web pages,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Googledocs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Office 365, WebEx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Ubiquitous Cities/Homes are full of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They have IP address on Internet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– being intrinsically distributed are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Grids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However natural implementation uses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clouds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to consolidate and control and collaborate with sensors 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are typically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“small”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and have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pleasingly parallel cloud implementations </a:t>
            </a:r>
            <a:endParaRPr lang="en-US" sz="24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Sensors as a Service</a:t>
            </a:r>
            <a:endParaRPr lang="en-US" sz="3600" dirty="0"/>
          </a:p>
        </p:txBody>
      </p:sp>
      <p:pic>
        <p:nvPicPr>
          <p:cNvPr id="4" name="Picture 3" descr="clouds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3505203"/>
            <a:ext cx="5257799" cy="306705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11620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6" y="1524000"/>
            <a:ext cx="1266825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flipV="1">
            <a:off x="4419600" y="4953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572000" y="5943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47244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60198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7724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41910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3429000" y="2514600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4191000"/>
            <a:ext cx="14478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09800" y="2743200"/>
            <a:ext cx="1981200" cy="1447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6019800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5029200" y="2743200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7277100" y="3314700"/>
            <a:ext cx="8382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6" y="4419600"/>
            <a:ext cx="2080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Sensors as a 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5400" y="5105400"/>
            <a:ext cx="1752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Sensor Processing as a Service (MapReduce)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505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5486400"/>
            <a:ext cx="2743200" cy="11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724400"/>
            <a:ext cx="171450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68998" y="1469135"/>
            <a:ext cx="1343027" cy="13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544" y="5038728"/>
            <a:ext cx="27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larger sensor ………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24600" y="1062335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 Sensor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1470073"/>
              </p:ext>
            </p:extLst>
          </p:nvPr>
        </p:nvGraphicFramePr>
        <p:xfrm>
          <a:off x="190497" y="1502663"/>
          <a:ext cx="1905006" cy="160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hotoImpact" r:id="rId11" imgW="2685714" imgH="2266667" progId="">
                  <p:embed/>
                </p:oleObj>
              </mc:Choice>
              <mc:Fallback>
                <p:oleObj name="PhotoImpact" r:id="rId11" imgW="2685714" imgH="22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97" y="1502663"/>
                        <a:ext cx="1905006" cy="16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4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30647"/>
            <a:ext cx="2381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99846"/>
              </p:ext>
            </p:extLst>
          </p:nvPr>
        </p:nvGraphicFramePr>
        <p:xfrm>
          <a:off x="6400800" y="228600"/>
          <a:ext cx="254317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PhotoImpact" r:id="rId4" imgW="2542857" imgH="2276190" progId="PI3.Image">
                  <p:embed/>
                </p:oleObj>
              </mc:Choice>
              <mc:Fallback>
                <p:oleObj name="PhotoImpact" r:id="rId4" imgW="2542857" imgH="227619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28600"/>
                        <a:ext cx="254317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54396"/>
              </p:ext>
            </p:extLst>
          </p:nvPr>
        </p:nvGraphicFramePr>
        <p:xfrm>
          <a:off x="7034211" y="5019675"/>
          <a:ext cx="18573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PhotoImpact" r:id="rId6" imgW="1857143" imgH="1838095" progId="PI3.Image">
                  <p:embed/>
                </p:oleObj>
              </mc:Choice>
              <mc:Fallback>
                <p:oleObj name="PhotoImpact" r:id="rId6" imgW="1857143" imgH="183809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211" y="5019675"/>
                        <a:ext cx="1857375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67219"/>
              </p:ext>
            </p:extLst>
          </p:nvPr>
        </p:nvGraphicFramePr>
        <p:xfrm>
          <a:off x="5194299" y="5054346"/>
          <a:ext cx="1193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hotoImpact" r:id="rId8" imgW="1777778" imgH="1447619" progId="PI3.Image">
                  <p:embed/>
                </p:oleObj>
              </mc:Choice>
              <mc:Fallback>
                <p:oleObj name="PhotoImpact" r:id="rId8" imgW="1777778" imgH="14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299" y="5054346"/>
                        <a:ext cx="1193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14625"/>
            <a:ext cx="1752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865937" y="3798888"/>
            <a:ext cx="219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Laptop for PowerPoint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00400"/>
            <a:ext cx="4876800" cy="3657600"/>
            <a:chOff x="0" y="3200400"/>
            <a:chExt cx="4876800" cy="3657600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8669331"/>
                </p:ext>
              </p:extLst>
            </p:nvPr>
          </p:nvGraphicFramePr>
          <p:xfrm>
            <a:off x="0" y="3200400"/>
            <a:ext cx="487680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PhotoImpact" r:id="rId11" imgW="20723810" imgH="15542857" progId="PI3.Image">
                    <p:embed/>
                  </p:oleObj>
                </mc:Choice>
                <mc:Fallback>
                  <p:oleObj name="PhotoImpact" r:id="rId11" imgW="20723810" imgH="15542857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200400"/>
                          <a:ext cx="4876800" cy="3657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" y="6324600"/>
              <a:ext cx="38138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/>
                <a:t>Lego Robot             GPS          Nokia </a:t>
              </a:r>
              <a:r>
                <a:rPr lang="en-US" dirty="0" smtClean="0"/>
                <a:t>N800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99911" y="6019800"/>
            <a:ext cx="98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RFID </a:t>
            </a:r>
            <a:r>
              <a:rPr lang="en-US" dirty="0" smtClean="0"/>
              <a:t>Tag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296817" y="2667000"/>
            <a:ext cx="12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Hexacopter</a:t>
            </a:r>
            <a:endParaRPr lang="en-US" dirty="0"/>
          </a:p>
        </p:txBody>
      </p:sp>
      <p:pic>
        <p:nvPicPr>
          <p:cNvPr id="5122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895"/>
            <a:ext cx="3463236" cy="21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008900"/>
            <a:ext cx="1733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696959" y="4557784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RFID </a:t>
            </a:r>
            <a:r>
              <a:rPr lang="en-US" dirty="0"/>
              <a:t>Reader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4607" y="4388120"/>
            <a:ext cx="20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Surveillance Camera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27"/>
            <a:ext cx="8229600" cy="785327"/>
          </a:xfrm>
        </p:spPr>
        <p:txBody>
          <a:bodyPr/>
          <a:lstStyle/>
          <a:p>
            <a:r>
              <a:rPr lang="en-US" dirty="0" smtClean="0"/>
              <a:t>Some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4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Real-Time GPS Sensor Data-Mining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79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609600"/>
            <a:ext cx="6324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ervices process </a:t>
            </a:r>
            <a:r>
              <a:rPr lang="en-US" sz="2400" dirty="0">
                <a:solidFill>
                  <a:schemeClr val="tx1"/>
                </a:solidFill>
              </a:rPr>
              <a:t>real time data from ~70 GPS Sensors in Southern California 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Brokers and Services on Clouds </a:t>
            </a:r>
            <a:r>
              <a:rPr lang="en-US" sz="2400" dirty="0" smtClean="0"/>
              <a:t>– no major performance issues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1390E5-D15A-4A29-8FC6-3B736F0D31F8}" type="slidenum">
              <a:rPr lang="en-US" sz="1000" kern="12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000" kern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609600"/>
            <a:ext cx="2819400" cy="5962650"/>
            <a:chOff x="144" y="432"/>
            <a:chExt cx="1776" cy="3756"/>
          </a:xfrm>
        </p:grpSpPr>
        <p:pic>
          <p:nvPicPr>
            <p:cNvPr id="4279302" name="Picture 5" descr="gps-filters1"/>
            <p:cNvPicPr>
              <a:picLocks noChangeAspect="1" noChangeArrowheads="1"/>
            </p:cNvPicPr>
            <p:nvPr/>
          </p:nvPicPr>
          <p:blipFill>
            <a:blip r:embed="rId3" cstate="print"/>
            <a:srcRect r="55421" b="46240"/>
            <a:stretch>
              <a:fillRect/>
            </a:stretch>
          </p:blipFill>
          <p:spPr bwMode="auto">
            <a:xfrm>
              <a:off x="144" y="432"/>
              <a:ext cx="177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79303" name="Line 6"/>
            <p:cNvSpPr>
              <a:spLocks noChangeShapeType="1"/>
            </p:cNvSpPr>
            <p:nvPr/>
          </p:nvSpPr>
          <p:spPr bwMode="auto">
            <a:xfrm>
              <a:off x="1008" y="1440"/>
              <a:ext cx="0" cy="24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279304" name="Oval 7"/>
            <p:cNvSpPr>
              <a:spLocks noChangeArrowheads="1"/>
            </p:cNvSpPr>
            <p:nvPr/>
          </p:nvSpPr>
          <p:spPr bwMode="auto">
            <a:xfrm>
              <a:off x="240" y="1671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Streaming Data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Support</a:t>
              </a:r>
            </a:p>
          </p:txBody>
        </p:sp>
        <p:sp>
          <p:nvSpPr>
            <p:cNvPr id="4279305" name="Oval 8"/>
            <p:cNvSpPr>
              <a:spLocks noChangeArrowheads="1"/>
            </p:cNvSpPr>
            <p:nvPr/>
          </p:nvSpPr>
          <p:spPr bwMode="auto">
            <a:xfrm>
              <a:off x="240" y="2352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Transformations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Data Checking</a:t>
              </a:r>
            </a:p>
          </p:txBody>
        </p:sp>
        <p:sp>
          <p:nvSpPr>
            <p:cNvPr id="4279306" name="Oval 9"/>
            <p:cNvSpPr>
              <a:spLocks noChangeArrowheads="1"/>
            </p:cNvSpPr>
            <p:nvPr/>
          </p:nvSpPr>
          <p:spPr bwMode="auto">
            <a:xfrm>
              <a:off x="240" y="3120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Hidden Markov</a:t>
              </a:r>
              <a:b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 err="1">
                  <a:latin typeface="Times New Roman" pitchFamily="18" charset="0"/>
                  <a:ea typeface="+mn-ea"/>
                  <a:cs typeface="+mn-cs"/>
                </a:rPr>
                <a:t>Datamining</a:t>
              </a: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 (JPL)</a:t>
              </a:r>
            </a:p>
          </p:txBody>
        </p:sp>
        <p:sp>
          <p:nvSpPr>
            <p:cNvPr id="4279307" name="Oval 10"/>
            <p:cNvSpPr>
              <a:spLocks noChangeArrowheads="1"/>
            </p:cNvSpPr>
            <p:nvPr/>
          </p:nvSpPr>
          <p:spPr bwMode="auto">
            <a:xfrm>
              <a:off x="240" y="3888"/>
              <a:ext cx="1584" cy="3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Display (GIS)</a:t>
              </a:r>
            </a:p>
          </p:txBody>
        </p:sp>
      </p:grpSp>
      <p:sp>
        <p:nvSpPr>
          <p:cNvPr id="4279308" name="Text Box 11"/>
          <p:cNvSpPr txBox="1">
            <a:spLocks noChangeArrowheads="1"/>
          </p:cNvSpPr>
          <p:nvPr/>
        </p:nvSpPr>
        <p:spPr bwMode="auto">
          <a:xfrm>
            <a:off x="1600200" y="2209800"/>
            <a:ext cx="12091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Times New Roman" pitchFamily="18" charset="0"/>
              </a:rPr>
              <a:t>CRTN </a:t>
            </a:r>
            <a:r>
              <a:rPr lang="en-US" sz="1600" b="1" kern="1200" dirty="0" smtClean="0">
                <a:latin typeface="Times New Roman" pitchFamily="18" charset="0"/>
                <a:ea typeface="+mn-ea"/>
                <a:cs typeface="+mn-cs"/>
              </a:rPr>
              <a:t>GPS</a:t>
            </a:r>
            <a:endParaRPr lang="en-US" sz="1600" b="1" kern="1200" dirty="0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279309" name="AutoShape 14"/>
          <p:cNvCxnSpPr>
            <a:cxnSpLocks noChangeShapeType="1"/>
          </p:cNvCxnSpPr>
          <p:nvPr/>
        </p:nvCxnSpPr>
        <p:spPr bwMode="auto">
          <a:xfrm flipV="1">
            <a:off x="2667000" y="5448300"/>
            <a:ext cx="762000" cy="1152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4279310" name="AutoShape 15"/>
          <p:cNvCxnSpPr>
            <a:cxnSpLocks noChangeShapeType="1"/>
            <a:stCxn id="4279306" idx="6"/>
          </p:cNvCxnSpPr>
          <p:nvPr/>
        </p:nvCxnSpPr>
        <p:spPr bwMode="auto">
          <a:xfrm flipV="1">
            <a:off x="2686050" y="2525713"/>
            <a:ext cx="666750" cy="2762250"/>
          </a:xfrm>
          <a:prstGeom prst="bentConnector3">
            <a:avLst>
              <a:gd name="adj1" fmla="val 485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279311" name="Text Box 16"/>
          <p:cNvSpPr txBox="1">
            <a:spLocks noChangeArrowheads="1"/>
          </p:cNvSpPr>
          <p:nvPr/>
        </p:nvSpPr>
        <p:spPr bwMode="auto">
          <a:xfrm>
            <a:off x="3810000" y="2362200"/>
            <a:ext cx="12362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Earthquake</a:t>
            </a:r>
          </a:p>
        </p:txBody>
      </p:sp>
      <p:sp>
        <p:nvSpPr>
          <p:cNvPr id="4279312" name="Line 17"/>
          <p:cNvSpPr>
            <a:spLocks noChangeShapeType="1"/>
          </p:cNvSpPr>
          <p:nvPr/>
        </p:nvSpPr>
        <p:spPr bwMode="auto">
          <a:xfrm>
            <a:off x="5105400" y="2057400"/>
            <a:ext cx="1295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279314" name="Picture 12"/>
          <p:cNvPicPr>
            <a:picLocks noChangeAspect="1" noChangeArrowheads="1"/>
          </p:cNvPicPr>
          <p:nvPr/>
        </p:nvPicPr>
        <p:blipFill>
          <a:blip r:embed="rId4" cstate="print"/>
          <a:srcRect l="665" t="24306" r="48795" b="26476"/>
          <a:stretch>
            <a:fillRect/>
          </a:stretch>
        </p:blipFill>
        <p:spPr bwMode="auto">
          <a:xfrm>
            <a:off x="3413125" y="4492625"/>
            <a:ext cx="39020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9315" name="Picture 13"/>
          <p:cNvPicPr>
            <a:picLocks noChangeAspect="1" noChangeArrowheads="1"/>
          </p:cNvPicPr>
          <p:nvPr/>
        </p:nvPicPr>
        <p:blipFill>
          <a:blip r:embed="rId5" cstate="print"/>
          <a:srcRect l="4649" t="33530" r="5859"/>
          <a:stretch>
            <a:fillRect/>
          </a:stretch>
        </p:blipFill>
        <p:spPr bwMode="auto">
          <a:xfrm>
            <a:off x="3200400" y="2303462"/>
            <a:ext cx="4800600" cy="196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79316" name="Text Box 18"/>
          <p:cNvSpPr txBox="1">
            <a:spLocks noChangeArrowheads="1"/>
          </p:cNvSpPr>
          <p:nvPr/>
        </p:nvSpPr>
        <p:spPr bwMode="auto">
          <a:xfrm>
            <a:off x="7391400" y="6172200"/>
            <a:ext cx="1082675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Real Time</a:t>
            </a:r>
          </a:p>
        </p:txBody>
      </p:sp>
      <p:sp>
        <p:nvSpPr>
          <p:cNvPr id="4279317" name="Text Box 19"/>
          <p:cNvSpPr txBox="1">
            <a:spLocks noChangeArrowheads="1"/>
          </p:cNvSpPr>
          <p:nvPr/>
        </p:nvSpPr>
        <p:spPr bwMode="auto">
          <a:xfrm>
            <a:off x="7010400" y="3903662"/>
            <a:ext cx="957263" cy="338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Archival</a:t>
            </a:r>
          </a:p>
        </p:txBody>
      </p:sp>
    </p:spTree>
    <p:extLst>
      <p:ext uri="{BB962C8B-B14F-4D97-AF65-F5344CB8AC3E}">
        <p14:creationId xmlns:p14="http://schemas.microsoft.com/office/powerpoint/2010/main" val="7009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31520"/>
          </a:xfrm>
        </p:spPr>
        <p:txBody>
          <a:bodyPr/>
          <a:lstStyle/>
          <a:p>
            <a:r>
              <a:rPr lang="en-US" sz="4000" dirty="0" smtClean="0"/>
              <a:t>Performance of Pub-Sub Cloud Brokers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26" y="990600"/>
            <a:ext cx="9067800" cy="1066800"/>
          </a:xfrm>
        </p:spPr>
        <p:txBody>
          <a:bodyPr/>
          <a:lstStyle/>
          <a:p>
            <a:r>
              <a:rPr lang="en-US" sz="2400" dirty="0" smtClean="0"/>
              <a:t>High end sensors equivalent to Kinect or MPEG4 </a:t>
            </a:r>
            <a:r>
              <a:rPr lang="en-US" sz="2400" dirty="0" err="1"/>
              <a:t>TRENDnet</a:t>
            </a:r>
            <a:r>
              <a:rPr lang="en-US" sz="2400" dirty="0"/>
              <a:t> TV-IP422WN camera </a:t>
            </a:r>
            <a:r>
              <a:rPr lang="en-US" sz="2400" dirty="0" smtClean="0"/>
              <a:t>at about 1.8Mbps per sensor instance</a:t>
            </a:r>
          </a:p>
          <a:p>
            <a:r>
              <a:rPr lang="en-US" sz="2400" dirty="0" smtClean="0"/>
              <a:t>OpenStack hosted sensors and middleware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8438346"/>
              </p:ext>
            </p:extLst>
          </p:nvPr>
        </p:nvGraphicFramePr>
        <p:xfrm>
          <a:off x="304800" y="1828800"/>
          <a:ext cx="8471019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86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12"/>
            <a:ext cx="8229600" cy="762000"/>
          </a:xfrm>
        </p:spPr>
        <p:txBody>
          <a:bodyPr/>
          <a:lstStyle/>
          <a:p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" y="533400"/>
            <a:ext cx="9140072" cy="6019800"/>
          </a:xfrm>
        </p:spPr>
        <p:txBody>
          <a:bodyPr/>
          <a:lstStyle/>
          <a:p>
            <a:r>
              <a:rPr lang="en-US" sz="2800" dirty="0" smtClean="0"/>
              <a:t>Broad Overview: Data Deluge to Clouds</a:t>
            </a:r>
          </a:p>
          <a:p>
            <a:r>
              <a:rPr lang="en-US" sz="2800" dirty="0" smtClean="0"/>
              <a:t>Clouds Grids and Supercomputers: Infrastructure and Applications</a:t>
            </a:r>
          </a:p>
          <a:p>
            <a:r>
              <a:rPr lang="en-US" sz="2800" dirty="0" smtClean="0"/>
              <a:t>Internet </a:t>
            </a:r>
            <a:r>
              <a:rPr lang="en-US" sz="2800" dirty="0"/>
              <a:t>of Things: Sensor Grids supported as pleasingly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dirty="0"/>
              <a:t>MapReduce and Iterative MapReduce for non trivial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dirty="0"/>
              <a:t>MapReduce and Twister on </a:t>
            </a:r>
            <a:r>
              <a:rPr lang="en-US" sz="2800" dirty="0" smtClean="0"/>
              <a:t>Azure</a:t>
            </a:r>
          </a:p>
          <a:p>
            <a:r>
              <a:rPr lang="en-US" sz="2800" dirty="0"/>
              <a:t>Summary </a:t>
            </a:r>
            <a:r>
              <a:rPr lang="en-US" sz="2800" dirty="0" smtClean="0"/>
              <a:t>of Applications </a:t>
            </a:r>
            <a:r>
              <a:rPr lang="en-US" sz="2800" dirty="0"/>
              <a:t>Suitable for Clouds</a:t>
            </a:r>
            <a:endParaRPr lang="en-US" sz="2800" dirty="0" smtClean="0"/>
          </a:p>
          <a:p>
            <a:r>
              <a:rPr lang="en-US" sz="2800" dirty="0"/>
              <a:t>Architecture of Data-Intensive  Clouds</a:t>
            </a:r>
            <a:endParaRPr lang="en-US" sz="2800" dirty="0" smtClean="0"/>
          </a:p>
          <a:p>
            <a:r>
              <a:rPr lang="en-US" sz="2800" dirty="0"/>
              <a:t>Summary of Data-Intensive Applications on </a:t>
            </a:r>
            <a:r>
              <a:rPr lang="en-US" sz="2800" dirty="0" smtClean="0"/>
              <a:t>Clouds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6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Iterative MapReduce for non trivial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MapReduce “File/Data Repository” Parallelism</a:t>
            </a:r>
            <a:endParaRPr lang="en-US" sz="2400" b="1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20000" cy="3810000"/>
            <a:chOff x="228600" y="3048000"/>
            <a:chExt cx="76200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20000" cy="3810000"/>
              <a:chOff x="228600" y="3048000"/>
              <a:chExt cx="76200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3914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5334000" y="63246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6" idx="0"/>
          </p:cNvCxnSpPr>
          <p:nvPr/>
        </p:nvCxnSpPr>
        <p:spPr>
          <a:xfrm>
            <a:off x="5334000" y="4358640"/>
            <a:ext cx="762000" cy="653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8" idx="0"/>
          </p:cNvCxnSpPr>
          <p:nvPr/>
        </p:nvCxnSpPr>
        <p:spPr>
          <a:xfrm>
            <a:off x="5334000" y="3703320"/>
            <a:ext cx="762000" cy="1959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334000" y="30480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Instruments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Disks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1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3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209800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endParaRPr lang="en-US" b="1" baseline="-25000" dirty="0">
              <a:solidFill>
                <a:srgbClr val="FFC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82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Communication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048000" y="457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    = (data parallel) computation reading and writing data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= Collective/Consolidation phase e.g. forming multiple global sums as in histogram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Portals</a:t>
            </a:r>
            <a:b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/Users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9" name="Group 448"/>
          <p:cNvGrpSpPr/>
          <p:nvPr/>
        </p:nvGrpSpPr>
        <p:grpSpPr>
          <a:xfrm>
            <a:off x="3505200" y="1752600"/>
            <a:ext cx="4648200" cy="4876800"/>
            <a:chOff x="3505200" y="1752600"/>
            <a:chExt cx="4648200" cy="4876800"/>
          </a:xfrm>
        </p:grpSpPr>
        <p:grpSp>
          <p:nvGrpSpPr>
            <p:cNvPr id="243" name="Group 242"/>
            <p:cNvGrpSpPr/>
            <p:nvPr/>
          </p:nvGrpSpPr>
          <p:grpSpPr>
            <a:xfrm>
              <a:off x="3505200" y="1752600"/>
              <a:ext cx="4648200" cy="4876800"/>
              <a:chOff x="381000" y="1219200"/>
              <a:chExt cx="4648200" cy="4876800"/>
            </a:xfrm>
          </p:grpSpPr>
          <p:grpSp>
            <p:nvGrpSpPr>
              <p:cNvPr id="244" name="Group 291"/>
              <p:cNvGrpSpPr/>
              <p:nvPr/>
            </p:nvGrpSpPr>
            <p:grpSpPr>
              <a:xfrm>
                <a:off x="381000" y="1219200"/>
                <a:ext cx="4648200" cy="4876800"/>
                <a:chOff x="228600" y="1905000"/>
                <a:chExt cx="4331278" cy="4724400"/>
              </a:xfrm>
            </p:grpSpPr>
            <p:grpSp>
              <p:nvGrpSpPr>
                <p:cNvPr id="271" name="Group 163"/>
                <p:cNvGrpSpPr/>
                <p:nvPr/>
              </p:nvGrpSpPr>
              <p:grpSpPr>
                <a:xfrm>
                  <a:off x="228600" y="1905000"/>
                  <a:ext cx="4331278" cy="4724400"/>
                  <a:chOff x="228600" y="1905000"/>
                  <a:chExt cx="4331278" cy="4724400"/>
                </a:xfrm>
              </p:grpSpPr>
              <p:sp>
                <p:nvSpPr>
                  <p:cNvPr id="273" name="Rectangle 272"/>
                  <p:cNvSpPr/>
                  <p:nvPr/>
                </p:nvSpPr>
                <p:spPr>
                  <a:xfrm>
                    <a:off x="228600" y="1905000"/>
                    <a:ext cx="4331278" cy="472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74" name="Group 94"/>
                  <p:cNvGrpSpPr/>
                  <p:nvPr/>
                </p:nvGrpSpPr>
                <p:grpSpPr>
                  <a:xfrm>
                    <a:off x="3048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307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341" name="Oval 59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4" name="Oval 5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5" name="Oval 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6" name="Oval 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7" name="Oval 356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8" name="Oval 357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8" name="Group 81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39" name="Straight Arrow Connector 57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0" name="Straight Arrow Connector 58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9" name="Group 82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5" name="Straight Arrow Connector 324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8" name="Straight Arrow Connector 33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2" name="Group 87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3" name="Straight Arrow Connector 322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4" name="Straight Arrow Connector 323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5" name="Group 95"/>
                  <p:cNvGrpSpPr/>
                  <p:nvPr/>
                </p:nvGrpSpPr>
                <p:grpSpPr>
                  <a:xfrm>
                    <a:off x="11430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283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293" name="Oval 43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6" name="Oval 44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8" name="Oval 29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9" name="Oval 298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6" name="Oval 305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84" name="Group 97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91" name="Straight Arrow Connector 41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2" name="Straight Arrow Connector 42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5" name="Group 98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9" name="Straight Arrow Connector 288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0" name="Straight Arrow Connector 289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6" name="Group 102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7" name="Straight Arrow Connector 286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8" name="Straight Arrow Connector 28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6" name="Group 13"/>
                  <p:cNvGrpSpPr/>
                  <p:nvPr/>
                </p:nvGrpSpPr>
                <p:grpSpPr>
                  <a:xfrm>
                    <a:off x="19812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9" name="Oval 29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2" name="Oval 32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72" name="Rectangle 271"/>
                <p:cNvSpPr/>
                <p:nvPr/>
              </p:nvSpPr>
              <p:spPr>
                <a:xfrm>
                  <a:off x="228600" y="1905000"/>
                  <a:ext cx="3976256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dirty="0" smtClean="0">
                      <a:solidFill>
                        <a:prstClr val="black"/>
                      </a:solidFill>
                    </a:rPr>
                    <a:t>MPI or Iterative MapReduce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Map        Reduce      Map       Reduce     Map   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      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77"/>
              <p:cNvGrpSpPr/>
              <p:nvPr/>
            </p:nvGrpSpPr>
            <p:grpSpPr>
              <a:xfrm>
                <a:off x="2834269" y="2241755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59" name="Straight Arrow Connector 258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Arrow Connector 260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Arrow Connector 261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Arrow Connector 262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5" name="Oval 264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78"/>
              <p:cNvGrpSpPr/>
              <p:nvPr/>
            </p:nvGrpSpPr>
            <p:grpSpPr>
              <a:xfrm>
                <a:off x="3733800" y="2286000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47" name="Straight Arrow Connector 246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Arrow Connector 248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Arrow Connector 250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59" name="Straight Arrow Connector 358"/>
            <p:cNvCxnSpPr/>
            <p:nvPr/>
          </p:nvCxnSpPr>
          <p:spPr>
            <a:xfrm rot="16200000" flipH="1">
              <a:off x="7772400" y="3276600"/>
              <a:ext cx="3048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>
              <a:off x="7772400" y="37338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7772400" y="44196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7772400" y="57150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7772400" y="60960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7772400" y="48006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6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62940" y="617220"/>
            <a:ext cx="7600950" cy="123444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4300" dirty="0">
                <a:solidFill>
                  <a:srgbClr val="000000"/>
                </a:solidFill>
                <a:latin typeface="Arial" pitchFamily="34" charset="0"/>
              </a:rPr>
              <a:t>Twister </a:t>
            </a:r>
            <a: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  <a:t>v0.9</a:t>
            </a:r>
            <a:b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March 15, 2011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45920"/>
            <a:ext cx="7658100" cy="1085850"/>
          </a:xfrm>
        </p:spPr>
        <p:txBody>
          <a:bodyPr lIns="0" tIns="0" rIns="0" bIns="0"/>
          <a:lstStyle/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New Interfaces for 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Iterative MapReduce Programming</a:t>
            </a:r>
          </a:p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</a:rPr>
              <a:t>http://www.iterativemapreduce.org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endParaRPr lang="en-US" dirty="0">
              <a:solidFill>
                <a:srgbClr val="FF0000"/>
              </a:solidFill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SALSA Group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773" y="3220272"/>
            <a:ext cx="7932420" cy="1991314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Bingjing Zhang, Yang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Ruan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Tak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-Lon Wu, Judy Qiu, Adam Hughes, Geoffrey Fox, </a:t>
            </a:r>
            <a:r>
              <a:rPr lang="en-US" sz="2500" b="1" dirty="0" smtClean="0">
                <a:solidFill>
                  <a:srgbClr val="7030A0"/>
                </a:solidFill>
                <a:ea typeface="ＭＳ Ｐゴシック" pitchFamily="34" charset="-128"/>
              </a:rPr>
              <a:t>Applying Twister to Scientific Applications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Proceedings of IEEE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CloudCom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 2010 Conference, Indianapolis, November 30-December 3,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043" y="4876800"/>
            <a:ext cx="67942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ＭＳ Ｐゴシック" pitchFamily="34" charset="-128"/>
              </a:rPr>
              <a:t>Twister4Azure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released May 2011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http://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salsahpc.indiana.edu/twister4azure/</a:t>
            </a: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ea typeface="ＭＳ Ｐゴシック" pitchFamily="34" charset="-128"/>
              </a:rPr>
              <a:t>MapReduceRoles4Azure 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available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for some time at</a:t>
            </a: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http://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salsahpc.indiana.edu/mapreduceroles4azure/ </a:t>
            </a:r>
            <a:endParaRPr lang="en-US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Microsoft Daytona project July 2011 is Azure version</a:t>
            </a:r>
            <a:endParaRPr lang="en-US" sz="24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7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187150"/>
            <a:ext cx="5194428" cy="36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955" y="106326"/>
            <a:ext cx="8229600" cy="808074"/>
          </a:xfrm>
        </p:spPr>
        <p:txBody>
          <a:bodyPr>
            <a:normAutofit/>
          </a:bodyPr>
          <a:lstStyle/>
          <a:p>
            <a:r>
              <a:rPr lang="en-US" b="1" dirty="0" smtClean="0"/>
              <a:t>K-Means Clustering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3" y="4419600"/>
            <a:ext cx="8153400" cy="2438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Iteratively refining operation</a:t>
            </a:r>
          </a:p>
          <a:p>
            <a:pPr>
              <a:lnSpc>
                <a:spcPct val="110000"/>
              </a:lnSpc>
            </a:pPr>
            <a:r>
              <a:rPr lang="en-US" sz="2100" dirty="0" smtClean="0"/>
              <a:t>Typical MapReduce runtimes incur extremely high overheads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New maps/reducers/vertices in every iteration 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File system based communication</a:t>
            </a:r>
          </a:p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Long running tasks and faste</a:t>
            </a:r>
            <a:r>
              <a:rPr lang="en-US" sz="2100" dirty="0" smtClean="0"/>
              <a:t>r communication in Twister enables it to perform close to MPI</a:t>
            </a:r>
            <a:endParaRPr lang="en-US" sz="2100" dirty="0" smtClean="0">
              <a:solidFill>
                <a:srgbClr val="002060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2867761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ＭＳ Ｐゴシック" pitchFamily="34" charset="-128"/>
              </a:rPr>
              <a:t>Time for 20 iterations</a:t>
            </a: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56" y="1291704"/>
            <a:ext cx="3657626" cy="3006613"/>
            <a:chOff x="118656" y="714154"/>
            <a:chExt cx="3657626" cy="3006613"/>
          </a:xfrm>
        </p:grpSpPr>
        <p:grpSp>
          <p:nvGrpSpPr>
            <p:cNvPr id="6" name="Group 5"/>
            <p:cNvGrpSpPr/>
            <p:nvPr/>
          </p:nvGrpSpPr>
          <p:grpSpPr>
            <a:xfrm>
              <a:off x="118656" y="1286391"/>
              <a:ext cx="1516998" cy="2278180"/>
              <a:chOff x="118656" y="1286391"/>
              <a:chExt cx="1516998" cy="227818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80743" y="3226017"/>
                <a:ext cx="1354911" cy="338554"/>
              </a:xfrm>
              <a:prstGeom prst="round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9" name="Freeform 2058"/>
              <p:cNvSpPr/>
              <p:nvPr/>
            </p:nvSpPr>
            <p:spPr>
              <a:xfrm>
                <a:off x="118656" y="1286391"/>
                <a:ext cx="529930" cy="1924642"/>
              </a:xfrm>
              <a:custGeom>
                <a:avLst/>
                <a:gdLst>
                  <a:gd name="connsiteX0" fmla="*/ 529930 w 529930"/>
                  <a:gd name="connsiteY0" fmla="*/ 1924642 h 1924642"/>
                  <a:gd name="connsiteX1" fmla="*/ 62097 w 529930"/>
                  <a:gd name="connsiteY1" fmla="*/ 1531237 h 1924642"/>
                  <a:gd name="connsiteX2" fmla="*/ 30200 w 529930"/>
                  <a:gd name="connsiteY2" fmla="*/ 106474 h 1924642"/>
                  <a:gd name="connsiteX3" fmla="*/ 296014 w 529930"/>
                  <a:gd name="connsiteY3" fmla="*/ 212800 h 192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930" h="1924642">
                    <a:moveTo>
                      <a:pt x="529930" y="1924642"/>
                    </a:moveTo>
                    <a:cubicBezTo>
                      <a:pt x="337657" y="1879453"/>
                      <a:pt x="145385" y="1834265"/>
                      <a:pt x="62097" y="1531237"/>
                    </a:cubicBezTo>
                    <a:cubicBezTo>
                      <a:pt x="-21191" y="1228209"/>
                      <a:pt x="-8786" y="326213"/>
                      <a:pt x="30200" y="106474"/>
                    </a:cubicBezTo>
                    <a:cubicBezTo>
                      <a:pt x="69186" y="-113265"/>
                      <a:pt x="182600" y="49767"/>
                      <a:pt x="296014" y="212800"/>
                    </a:cubicBezTo>
                  </a:path>
                </a:pathLst>
              </a:custGeom>
              <a:ln w="444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00990" y="714154"/>
              <a:ext cx="3475292" cy="3006613"/>
              <a:chOff x="205620" y="714154"/>
              <a:chExt cx="3475292" cy="300661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05620" y="1497643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5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620" y="714154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6" name="Straight Arrow Connector 15"/>
              <p:cNvCxnSpPr>
                <a:stCxn id="15" idx="2"/>
                <a:endCxn id="14" idx="0"/>
              </p:cNvCxnSpPr>
              <p:nvPr/>
            </p:nvCxnSpPr>
            <p:spPr>
              <a:xfrm>
                <a:off x="510420" y="1323754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7800" y="737192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8" name="Straight Arrow Connector 17"/>
              <p:cNvCxnSpPr>
                <a:stCxn id="17" idx="2"/>
              </p:cNvCxnSpPr>
              <p:nvPr/>
            </p:nvCxnSpPr>
            <p:spPr>
              <a:xfrm>
                <a:off x="1752600" y="1346792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1066800" y="1694094"/>
                <a:ext cx="152400" cy="45719"/>
                <a:chOff x="1417319" y="3060684"/>
                <a:chExt cx="152400" cy="45719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417319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524000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0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5275" y="2034362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1" name="Straight Arrow Connector 20"/>
              <p:cNvCxnSpPr>
                <a:stCxn id="20" idx="2"/>
              </p:cNvCxnSpPr>
              <p:nvPr/>
            </p:nvCxnSpPr>
            <p:spPr>
              <a:xfrm>
                <a:off x="501724" y="2447260"/>
                <a:ext cx="179018" cy="200005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37455" y="2057400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H="1">
                <a:off x="1424488" y="2431448"/>
                <a:ext cx="225698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677245" y="2596853"/>
                <a:ext cx="824827" cy="381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94693" y="1878643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1743904" y="1901681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228932" y="1518866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24488" y="1499458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47800" y="1520681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8173" y="2608521"/>
                <a:ext cx="7690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reduce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91907" y="2986801"/>
                <a:ext cx="141982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057400" y="1085303"/>
                <a:ext cx="162351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the distance to each data point from each cluster center and assign points to cluster centers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37455" y="2571489"/>
                <a:ext cx="17627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</a:t>
                </a:r>
              </a:p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centers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517247" y="3197547"/>
                <a:ext cx="1823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 centers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0215" y="3242846"/>
                <a:ext cx="13510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User program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025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7912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Twister</a:t>
            </a:r>
            <a:endParaRPr lang="en-US" sz="4000" b="1" dirty="0"/>
          </a:p>
        </p:txBody>
      </p:sp>
      <p:sp>
        <p:nvSpPr>
          <p:cNvPr id="192" name="Content Placeholder 2"/>
          <p:cNvSpPr txBox="1">
            <a:spLocks/>
          </p:cNvSpPr>
          <p:nvPr/>
        </p:nvSpPr>
        <p:spPr>
          <a:xfrm>
            <a:off x="5715000" y="1219200"/>
            <a:ext cx="3429000" cy="2514600"/>
          </a:xfrm>
          <a:prstGeom prst="rect">
            <a:avLst/>
          </a:prstGeom>
        </p:spPr>
        <p:txBody>
          <a:bodyPr vert="horz" lIns="91435" tIns="45718" rIns="91435" bIns="45718" rtlCol="0">
            <a:normAutofit fontScale="40000" lnSpcReduction="20000"/>
          </a:bodyPr>
          <a:lstStyle/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Streaming based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Intermediate results are directly transferred from the map tasks to the reduce tasks –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eliminates local files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Cacheable</a:t>
            </a:r>
            <a:r>
              <a:rPr lang="en-US" sz="3500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map/reduce tasks</a:t>
            </a:r>
          </a:p>
          <a:p>
            <a:pPr marL="569913" lvl="1" indent="-1127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Static data remains in memory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Combine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phase to combine reductions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User Program is the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composer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 of MapReduce computations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rgbClr val="990033"/>
                </a:solidFill>
                <a:ea typeface="ＭＳ Ｐゴシック" pitchFamily="34" charset="-128"/>
              </a:rPr>
              <a:t>Extends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the MapReduce model to </a:t>
            </a:r>
            <a:r>
              <a:rPr lang="en-US" sz="3500" b="1" dirty="0" smtClean="0">
                <a:solidFill>
                  <a:srgbClr val="00B0F0"/>
                </a:solidFill>
                <a:ea typeface="ＭＳ Ｐゴシック" pitchFamily="34" charset="-128"/>
              </a:rPr>
              <a:t>iterative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computations</a:t>
            </a:r>
          </a:p>
          <a:p>
            <a:pPr marL="342883" indent="-342883">
              <a:spcBef>
                <a:spcPct val="20000"/>
              </a:spcBef>
              <a:defRPr/>
            </a:pPr>
            <a:endParaRPr lang="en-US" sz="3200" dirty="0" smtClean="0">
              <a:solidFill>
                <a:srgbClr val="E4CFA0"/>
              </a:solidFill>
              <a:ea typeface="ＭＳ Ｐゴシック" pitchFamily="34" charset="-128"/>
            </a:endParaRP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E4CFA0"/>
              </a:solidFill>
              <a:ea typeface="ＭＳ Ｐゴシック" pitchFamily="34" charset="-128"/>
            </a:endParaRPr>
          </a:p>
        </p:txBody>
      </p:sp>
      <p:grpSp>
        <p:nvGrpSpPr>
          <p:cNvPr id="3" name="Group 195"/>
          <p:cNvGrpSpPr/>
          <p:nvPr/>
        </p:nvGrpSpPr>
        <p:grpSpPr>
          <a:xfrm>
            <a:off x="304800" y="762000"/>
            <a:ext cx="3733800" cy="2413000"/>
            <a:chOff x="1371600" y="762000"/>
            <a:chExt cx="4572000" cy="2438400"/>
          </a:xfrm>
        </p:grpSpPr>
        <p:sp>
          <p:nvSpPr>
            <p:cNvPr id="197" name="Rounded Rectangle 196"/>
            <p:cNvSpPr/>
            <p:nvPr/>
          </p:nvSpPr>
          <p:spPr>
            <a:xfrm>
              <a:off x="13716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1371600" y="762000"/>
              <a:ext cx="4495800" cy="3810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1371600" y="2743200"/>
              <a:ext cx="4495800" cy="4572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447800" y="2819400"/>
              <a:ext cx="2209800" cy="304800"/>
            </a:xfrm>
            <a:prstGeom prst="rect">
              <a:avLst/>
            </a:prstGeom>
            <a:solidFill>
              <a:srgbClr val="E6CF7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Data Split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4038600" y="1524001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5029200" y="1524000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7526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038600" y="1524001"/>
              <a:ext cx="8341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MR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Driver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953000" y="1524001"/>
              <a:ext cx="9906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User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Program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447800" y="762000"/>
              <a:ext cx="4495800" cy="311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Pub/Sub Broker Network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26670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0480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 rot="5400000">
              <a:off x="3276600" y="2971800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26677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>
              <a:off x="28963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4038600" y="2743201"/>
              <a:ext cx="1296581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File System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 rot="5400000">
              <a:off x="1639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 rot="5400000">
              <a:off x="30106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5400000">
              <a:off x="4306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5400000">
              <a:off x="52204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7" name="Up-Down Arrow 216"/>
            <p:cNvSpPr/>
            <p:nvPr/>
          </p:nvSpPr>
          <p:spPr>
            <a:xfrm>
              <a:off x="18288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8" name="Up-Down Arrow 217"/>
            <p:cNvSpPr/>
            <p:nvPr/>
          </p:nvSpPr>
          <p:spPr>
            <a:xfrm>
              <a:off x="31242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9" name="Up-Down Arrow 218"/>
            <p:cNvSpPr/>
            <p:nvPr/>
          </p:nvSpPr>
          <p:spPr>
            <a:xfrm>
              <a:off x="5334000" y="2209800"/>
              <a:ext cx="152400" cy="5334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0" name="Hexagon 219"/>
            <p:cNvSpPr/>
            <p:nvPr/>
          </p:nvSpPr>
          <p:spPr>
            <a:xfrm>
              <a:off x="1447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14478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2" name="Hexagon 221"/>
            <p:cNvSpPr/>
            <p:nvPr/>
          </p:nvSpPr>
          <p:spPr>
            <a:xfrm>
              <a:off x="20574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21336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4" name="Hexagon 223"/>
            <p:cNvSpPr/>
            <p:nvPr/>
          </p:nvSpPr>
          <p:spPr>
            <a:xfrm>
              <a:off x="27432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27432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6" name="Hexagon 225"/>
            <p:cNvSpPr/>
            <p:nvPr/>
          </p:nvSpPr>
          <p:spPr>
            <a:xfrm>
              <a:off x="3352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34290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8" name="Flowchart: Connector 227"/>
            <p:cNvSpPr/>
            <p:nvPr/>
          </p:nvSpPr>
          <p:spPr>
            <a:xfrm>
              <a:off x="18288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9" name="Flowchart: Connector 228"/>
            <p:cNvSpPr/>
            <p:nvPr/>
          </p:nvSpPr>
          <p:spPr>
            <a:xfrm>
              <a:off x="19050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0" name="Flowchart: Connector 229"/>
            <p:cNvSpPr/>
            <p:nvPr/>
          </p:nvSpPr>
          <p:spPr>
            <a:xfrm>
              <a:off x="18288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1" name="Flowchart: Connector 230"/>
            <p:cNvSpPr/>
            <p:nvPr/>
          </p:nvSpPr>
          <p:spPr>
            <a:xfrm>
              <a:off x="19050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108"/>
            <p:cNvGrpSpPr/>
            <p:nvPr/>
          </p:nvGrpSpPr>
          <p:grpSpPr>
            <a:xfrm>
              <a:off x="2514600" y="1981200"/>
              <a:ext cx="121919" cy="45719"/>
              <a:chOff x="3200400" y="3352800"/>
              <a:chExt cx="121919" cy="45719"/>
            </a:xfrm>
          </p:grpSpPr>
          <p:sp>
            <p:nvSpPr>
              <p:cNvPr id="243" name="Flowchart: Connector 43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Flowchart: Connector 44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5"/>
            <p:cNvGrpSpPr/>
            <p:nvPr/>
          </p:nvGrpSpPr>
          <p:grpSpPr>
            <a:xfrm>
              <a:off x="3124200" y="1905000"/>
              <a:ext cx="121919" cy="45719"/>
              <a:chOff x="3200400" y="3352800"/>
              <a:chExt cx="121919" cy="45719"/>
            </a:xfrm>
          </p:grpSpPr>
          <p:sp>
            <p:nvSpPr>
              <p:cNvPr id="241" name="Flowchart: Connector 240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Flowchart: Connector 241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48"/>
            <p:cNvGrpSpPr/>
            <p:nvPr/>
          </p:nvGrpSpPr>
          <p:grpSpPr>
            <a:xfrm>
              <a:off x="3124200" y="2209800"/>
              <a:ext cx="121919" cy="45719"/>
              <a:chOff x="3200400" y="3352800"/>
              <a:chExt cx="121919" cy="45719"/>
            </a:xfrm>
          </p:grpSpPr>
          <p:sp>
            <p:nvSpPr>
              <p:cNvPr id="239" name="Flowchart: Connector 238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Flowchart: Connector 239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51"/>
            <p:cNvGrpSpPr/>
            <p:nvPr/>
          </p:nvGrpSpPr>
          <p:grpSpPr>
            <a:xfrm>
              <a:off x="3200400" y="2971800"/>
              <a:ext cx="121919" cy="45719"/>
              <a:chOff x="3200400" y="3352800"/>
              <a:chExt cx="121919" cy="45719"/>
            </a:xfrm>
          </p:grpSpPr>
          <p:sp>
            <p:nvSpPr>
              <p:cNvPr id="237" name="Flowchart: Connector 236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Flowchart: Connector 237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1828801" y="1219201"/>
              <a:ext cx="1591458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ea typeface="ＭＳ Ｐゴシック" pitchFamily="34" charset="-128"/>
                </a:rPr>
                <a:t>Worker Nodes</a:t>
              </a:r>
              <a:endParaRPr lang="en-US" sz="1400" b="1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45" name="Hexagon 244"/>
          <p:cNvSpPr/>
          <p:nvPr/>
        </p:nvSpPr>
        <p:spPr>
          <a:xfrm>
            <a:off x="4029074" y="965200"/>
            <a:ext cx="304800" cy="228600"/>
          </a:xfrm>
          <a:prstGeom prst="hexagon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M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4029074" y="13462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R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7" name="Up-Down Arrow 246"/>
          <p:cNvSpPr/>
          <p:nvPr/>
        </p:nvSpPr>
        <p:spPr>
          <a:xfrm>
            <a:off x="4105274" y="2184400"/>
            <a:ext cx="152400" cy="304800"/>
          </a:xfrm>
          <a:prstGeom prst="upDown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4029074" y="1803400"/>
            <a:ext cx="304800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4333875" y="889000"/>
            <a:ext cx="1118501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Map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333875" y="1270000"/>
            <a:ext cx="132266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Reduce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4333875" y="1727200"/>
            <a:ext cx="107271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MRDeamon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333875" y="2108200"/>
            <a:ext cx="144109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Data Read/Write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cxnSp>
        <p:nvCxnSpPr>
          <p:cNvPr id="253" name="Straight Arrow Connector 252"/>
          <p:cNvCxnSpPr/>
          <p:nvPr/>
        </p:nvCxnSpPr>
        <p:spPr>
          <a:xfrm rot="5400000">
            <a:off x="4029868" y="2793207"/>
            <a:ext cx="30480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4333875" y="2565400"/>
            <a:ext cx="136497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8" name="Group 148"/>
          <p:cNvGrpSpPr/>
          <p:nvPr/>
        </p:nvGrpSpPr>
        <p:grpSpPr>
          <a:xfrm>
            <a:off x="4648200" y="3598954"/>
            <a:ext cx="4191000" cy="2954245"/>
            <a:chOff x="1807721" y="808977"/>
            <a:chExt cx="4648200" cy="3370355"/>
          </a:xfrm>
        </p:grpSpPr>
        <p:grpSp>
          <p:nvGrpSpPr>
            <p:cNvPr id="9" name="Group 26"/>
            <p:cNvGrpSpPr/>
            <p:nvPr/>
          </p:nvGrpSpPr>
          <p:grpSpPr>
            <a:xfrm>
              <a:off x="2743200" y="808977"/>
              <a:ext cx="3712721" cy="3094411"/>
              <a:chOff x="304800" y="1694153"/>
              <a:chExt cx="3712721" cy="3094411"/>
            </a:xfrm>
          </p:grpSpPr>
          <p:sp>
            <p:nvSpPr>
              <p:cNvPr id="159" name="Arc 158"/>
              <p:cNvSpPr/>
              <p:nvPr/>
            </p:nvSpPr>
            <p:spPr>
              <a:xfrm rot="3177236">
                <a:off x="1648167" y="2620252"/>
                <a:ext cx="2942011" cy="1394613"/>
              </a:xfrm>
              <a:prstGeom prst="arc">
                <a:avLst>
                  <a:gd name="adj1" fmla="val 9813537"/>
                  <a:gd name="adj2" fmla="val 1099694"/>
                </a:avLst>
              </a:prstGeom>
              <a:ln w="508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664721" y="3323575"/>
                <a:ext cx="2590800" cy="350007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Reduce (Key, List&lt;Value&gt;) 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264921" y="1694153"/>
                <a:ext cx="882047" cy="360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ea typeface="ＭＳ Ｐゴシック" pitchFamily="34" charset="-128"/>
                  </a:rPr>
                  <a:t>Iterate</a:t>
                </a:r>
                <a:endParaRPr lang="en-US" sz="1400" b="1" dirty="0">
                  <a:solidFill>
                    <a:srgbClr val="C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>
              <a:xfrm rot="16200000" flipH="1">
                <a:off x="1296194" y="2972594"/>
                <a:ext cx="381000" cy="37941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304800" y="2667000"/>
                <a:ext cx="1916468" cy="360424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Map(Key, Value)  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198120" y="4009377"/>
                <a:ext cx="2743199" cy="359669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Combine (Key, List&lt;Value&gt;)</a:t>
                </a:r>
                <a:endParaRPr lang="en-US" sz="1400" b="1" dirty="0">
                  <a:solidFill>
                    <a:prstClr val="black"/>
                  </a:solidFill>
                  <a:cs typeface="Courier New" pitchFamily="49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666999" y="2180576"/>
                <a:ext cx="1350522" cy="762000"/>
              </a:xfrm>
              <a:prstGeom prst="ellipse">
                <a:avLst/>
              </a:prstGeom>
              <a:ln w="2540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User Program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66" name="Straight Arrow Connector 165"/>
              <p:cNvCxnSpPr/>
              <p:nvPr/>
            </p:nvCxnSpPr>
            <p:spPr>
              <a:xfrm rot="16200000" flipH="1">
                <a:off x="1883921" y="3704576"/>
                <a:ext cx="304800" cy="3048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4550921" y="3810000"/>
              <a:ext cx="990600" cy="36933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Close()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026922" y="1066801"/>
              <a:ext cx="1295400" cy="351128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Configure()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cxnSp>
          <p:nvCxnSpPr>
            <p:cNvPr id="153" name="Straight Arrow Connector 152"/>
            <p:cNvCxnSpPr>
              <a:stCxn id="152" idx="2"/>
            </p:cNvCxnSpPr>
            <p:nvPr/>
          </p:nvCxnSpPr>
          <p:spPr>
            <a:xfrm rot="5400000">
              <a:off x="3489272" y="1596474"/>
              <a:ext cx="363895" cy="680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4762479" y="3674642"/>
              <a:ext cx="345692" cy="680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Left Arrow Callout 154"/>
            <p:cNvSpPr/>
            <p:nvPr/>
          </p:nvSpPr>
          <p:spPr>
            <a:xfrm flipH="1">
              <a:off x="1807721" y="990600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953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Static</a:t>
              </a:r>
            </a:p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56" name="Left Arrow Callout 155"/>
            <p:cNvSpPr/>
            <p:nvPr/>
          </p:nvSpPr>
          <p:spPr>
            <a:xfrm flipH="1">
              <a:off x="1828800" y="2256777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075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δ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 flow</a:t>
              </a:r>
            </a:p>
          </p:txBody>
        </p:sp>
        <p:cxnSp>
          <p:nvCxnSpPr>
            <p:cNvPr id="157" name="Straight Arrow Connector 156"/>
            <p:cNvCxnSpPr>
              <a:stCxn id="156" idx="1"/>
            </p:cNvCxnSpPr>
            <p:nvPr/>
          </p:nvCxnSpPr>
          <p:spPr>
            <a:xfrm flipV="1">
              <a:off x="2971800" y="2256777"/>
              <a:ext cx="91440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6" idx="1"/>
            </p:cNvCxnSpPr>
            <p:nvPr/>
          </p:nvCxnSpPr>
          <p:spPr>
            <a:xfrm>
              <a:off x="2971800" y="2523477"/>
              <a:ext cx="1371600" cy="4483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962400" cy="2733798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8" name="TextBox 167"/>
          <p:cNvSpPr txBox="1"/>
          <p:nvPr/>
        </p:nvSpPr>
        <p:spPr>
          <a:xfrm>
            <a:off x="304800" y="62578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Different synchronization and intercommunication mechanisms used by the parallel runtimes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026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76200"/>
            <a:ext cx="501094" cy="609600"/>
          </a:xfrm>
          <a:prstGeom prst="rect">
            <a:avLst/>
          </a:prstGeom>
          <a:noFill/>
        </p:spPr>
      </p:pic>
      <p:pic>
        <p:nvPicPr>
          <p:cNvPr id="84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76200"/>
            <a:ext cx="501094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7249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SWG Sequence Alignment Performance</a:t>
            </a:r>
            <a:endParaRPr lang="en-US" dirty="0"/>
          </a:p>
        </p:txBody>
      </p:sp>
      <p:pic>
        <p:nvPicPr>
          <p:cNvPr id="2050" name="Picture 2" descr="swg_all_in_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67800" cy="47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5867400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Smith-Waterman-GOTOH to calculate all-pairs dissimilarity</a:t>
            </a:r>
          </a:p>
        </p:txBody>
      </p:sp>
    </p:spTree>
    <p:extLst>
      <p:ext uri="{BB962C8B-B14F-4D97-AF65-F5344CB8AC3E}">
        <p14:creationId xmlns:p14="http://schemas.microsoft.com/office/powerpoint/2010/main" val="4277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524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Performance of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Pagerank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using </a:t>
            </a:r>
            <a:b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ClueWeb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Data (Time for 20 iterations)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32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nodes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(256 CPU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 of Crevasse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26" name="Picture 2" descr="C:\Users\Geoffrey Fox\Desktop\pagrank-hadoop-twis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990807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0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974558"/>
          </a:xfrm>
        </p:spPr>
        <p:txBody>
          <a:bodyPr/>
          <a:lstStyle/>
          <a:p>
            <a:r>
              <a:rPr lang="en-US" dirty="0" smtClean="0"/>
              <a:t>Map Collective Model (Judy Qiu)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685800"/>
          </a:xfrm>
        </p:spPr>
        <p:txBody>
          <a:bodyPr/>
          <a:lstStyle/>
          <a:p>
            <a:r>
              <a:rPr lang="en-US" dirty="0" smtClean="0"/>
              <a:t>Combine MPI and MapReduce ideas</a:t>
            </a:r>
          </a:p>
          <a:p>
            <a:r>
              <a:rPr lang="en-US" dirty="0" smtClean="0"/>
              <a:t>Implement collectives optimally on Infiniband, Azure, Amazon 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288507" y="1961650"/>
            <a:ext cx="5112293" cy="4439150"/>
            <a:chOff x="956357" y="1691945"/>
            <a:chExt cx="5112293" cy="4439150"/>
          </a:xfrm>
        </p:grpSpPr>
        <p:sp>
          <p:nvSpPr>
            <p:cNvPr id="5" name="Arc 4"/>
            <p:cNvSpPr/>
            <p:nvPr/>
          </p:nvSpPr>
          <p:spPr>
            <a:xfrm rot="900000">
              <a:off x="4158248" y="1691945"/>
              <a:ext cx="1910402" cy="4439150"/>
            </a:xfrm>
            <a:prstGeom prst="arc">
              <a:avLst>
                <a:gd name="adj1" fmla="val 13843730"/>
                <a:gd name="adj2" fmla="val 6352167"/>
              </a:avLst>
            </a:prstGeom>
            <a:ln w="254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92"/>
            <p:cNvSpPr txBox="1"/>
            <p:nvPr/>
          </p:nvSpPr>
          <p:spPr>
            <a:xfrm>
              <a:off x="3653705" y="2587679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Arrow Connector 6"/>
            <p:cNvCxnSpPr>
              <a:endCxn id="14" idx="0"/>
            </p:cNvCxnSpPr>
            <p:nvPr/>
          </p:nvCxnSpPr>
          <p:spPr>
            <a:xfrm flipH="1">
              <a:off x="3647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650110" y="3493902"/>
              <a:ext cx="77997" cy="39229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15" idx="0"/>
            </p:cNvCxnSpPr>
            <p:nvPr/>
          </p:nvCxnSpPr>
          <p:spPr>
            <a:xfrm flipH="1">
              <a:off x="4028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034705" y="3494671"/>
              <a:ext cx="1588" cy="391529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16" idx="0"/>
            </p:cNvCxnSpPr>
            <p:nvPr/>
          </p:nvCxnSpPr>
          <p:spPr>
            <a:xfrm flipH="1">
              <a:off x="4866678" y="2983811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6" idx="4"/>
            </p:cNvCxnSpPr>
            <p:nvPr/>
          </p:nvCxnSpPr>
          <p:spPr>
            <a:xfrm flipH="1">
              <a:off x="4712353" y="3516417"/>
              <a:ext cx="154325" cy="369783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495078" y="3211617"/>
              <a:ext cx="1524000" cy="305594"/>
              <a:chOff x="3501305" y="3211617"/>
              <a:chExt cx="1524000" cy="30559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501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882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720505" y="3211617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395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4919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TextBox 135"/>
            <p:cNvSpPr txBox="1"/>
            <p:nvPr/>
          </p:nvSpPr>
          <p:spPr>
            <a:xfrm>
              <a:off x="2500113" y="3225864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map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338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3434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491904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43822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108098" y="4648200"/>
              <a:ext cx="198119" cy="45719"/>
              <a:chOff x="7696200" y="2743200"/>
              <a:chExt cx="198119" cy="457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TextBox 150"/>
            <p:cNvSpPr txBox="1"/>
            <p:nvPr/>
          </p:nvSpPr>
          <p:spPr>
            <a:xfrm>
              <a:off x="1471413" y="4483768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Generalized Reduce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887788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3498163" y="3962400"/>
              <a:ext cx="1517831" cy="260523"/>
              <a:chOff x="3511369" y="3962400"/>
              <a:chExt cx="1517831" cy="260523"/>
            </a:xfrm>
          </p:grpSpPr>
          <p:sp>
            <p:nvSpPr>
              <p:cNvPr id="31" name="Hexagon 30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Box 92"/>
            <p:cNvSpPr txBox="1"/>
            <p:nvPr/>
          </p:nvSpPr>
          <p:spPr>
            <a:xfrm>
              <a:off x="956357" y="3849469"/>
              <a:ext cx="21452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Initial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98163" y="5105400"/>
              <a:ext cx="1517831" cy="260523"/>
              <a:chOff x="3511369" y="3962400"/>
              <a:chExt cx="1517831" cy="260523"/>
            </a:xfrm>
          </p:grpSpPr>
          <p:sp>
            <p:nvSpPr>
              <p:cNvPr id="37" name="Hexagon 36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Hexagon 38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Hexagon 39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extBox 92"/>
            <p:cNvSpPr txBox="1"/>
            <p:nvPr/>
          </p:nvSpPr>
          <p:spPr>
            <a:xfrm>
              <a:off x="1108756" y="4939145"/>
              <a:ext cx="2063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Final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135"/>
            <p:cNvSpPr txBox="1"/>
            <p:nvPr/>
          </p:nvSpPr>
          <p:spPr>
            <a:xfrm>
              <a:off x="5015994" y="2209800"/>
              <a:ext cx="805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Iterate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2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Twister on Azure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9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MapReduceRoles4Azure Architecture</a:t>
            </a:r>
            <a:endParaRPr 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067"/>
            <a:ext cx="8989254" cy="512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638800"/>
            <a:ext cx="824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Azure </a:t>
            </a:r>
            <a:r>
              <a:rPr lang="en-US" b="1" dirty="0">
                <a:solidFill>
                  <a:srgbClr val="FF0000"/>
                </a:solidFill>
              </a:rPr>
              <a:t>Queues</a:t>
            </a:r>
            <a:r>
              <a:rPr lang="en-US" dirty="0"/>
              <a:t> for scheduling,</a:t>
            </a:r>
            <a:r>
              <a:rPr lang="en-US" b="1" dirty="0">
                <a:solidFill>
                  <a:srgbClr val="FF0000"/>
                </a:solidFill>
              </a:rPr>
              <a:t> Tables </a:t>
            </a:r>
            <a:r>
              <a:rPr lang="en-US" dirty="0"/>
              <a:t>to store meta-data and monitoring data, </a:t>
            </a:r>
            <a:r>
              <a:rPr lang="en-US" b="1" dirty="0">
                <a:solidFill>
                  <a:srgbClr val="FF0000"/>
                </a:solidFill>
              </a:rPr>
              <a:t>Blobs</a:t>
            </a:r>
            <a:r>
              <a:rPr lang="en-US" dirty="0"/>
              <a:t> for input/output/intermediate data storage.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Some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Data Deluge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is clear trend from Commercial (Amazon, e-commerce) , Community (Facebook, Search) and Scientific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Light weight clients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from smartphones, tablets to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Multicore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reawakening parallel computing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Exascale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initiatives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will continue drive to high end with a simulation orientation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Clouds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with cheaper, greener, easier to use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for (some)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New jobs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associated with new curricula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Clouds as a distributed system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(classic CS courses)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Data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Analytics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(Important theme at SC11)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Network/Web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Science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MapReduceRoles4Azure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+mj-lt"/>
              </a:rPr>
              <a:t>Use distributed, highly scalable and highly available  cloud services as the building blocks.</a:t>
            </a:r>
          </a:p>
          <a:p>
            <a:pPr lvl="1"/>
            <a:r>
              <a:rPr lang="en-US" sz="2400" b="1" dirty="0">
                <a:latin typeface="+mj-lt"/>
              </a:rPr>
              <a:t>Azure Queues </a:t>
            </a:r>
            <a:r>
              <a:rPr lang="en-US" sz="2400" dirty="0">
                <a:latin typeface="+mj-lt"/>
              </a:rPr>
              <a:t>for task scheduling.</a:t>
            </a:r>
          </a:p>
          <a:p>
            <a:pPr lvl="1"/>
            <a:r>
              <a:rPr lang="en-US" sz="2400" b="1" dirty="0">
                <a:latin typeface="+mj-lt"/>
              </a:rPr>
              <a:t>Azure Blob storage</a:t>
            </a:r>
            <a:r>
              <a:rPr lang="en-US" sz="2400" dirty="0">
                <a:latin typeface="+mj-lt"/>
              </a:rPr>
              <a:t> for input, output and intermediate data storage.</a:t>
            </a:r>
          </a:p>
          <a:p>
            <a:pPr lvl="1"/>
            <a:r>
              <a:rPr lang="en-US" sz="2400" b="1" dirty="0">
                <a:latin typeface="+mj-lt"/>
              </a:rPr>
              <a:t>Azure Tables </a:t>
            </a:r>
            <a:r>
              <a:rPr lang="en-US" sz="2400" dirty="0">
                <a:latin typeface="+mj-lt"/>
              </a:rPr>
              <a:t>for meta-data storage and monitoring</a:t>
            </a:r>
          </a:p>
          <a:p>
            <a:r>
              <a:rPr lang="en-US" sz="2800" dirty="0">
                <a:latin typeface="+mj-lt"/>
              </a:rPr>
              <a:t>Utilize eventually-consistent , high-latency  cloud services effectively to deliver performance comparable to traditional MapReduce runtimes.</a:t>
            </a:r>
          </a:p>
          <a:p>
            <a:r>
              <a:rPr lang="en-US" sz="2800" dirty="0">
                <a:latin typeface="+mj-lt"/>
              </a:rPr>
              <a:t>Minimal management and maintenance overhead</a:t>
            </a:r>
          </a:p>
          <a:p>
            <a:r>
              <a:rPr lang="en-US" sz="2800" dirty="0" smtClean="0">
                <a:latin typeface="+mj-lt"/>
              </a:rPr>
              <a:t>Supports </a:t>
            </a:r>
            <a:r>
              <a:rPr lang="en-US" sz="2800" dirty="0">
                <a:latin typeface="+mj-lt"/>
              </a:rPr>
              <a:t>dynamically scaling up and down of the compute resources</a:t>
            </a:r>
            <a:r>
              <a:rPr lang="en-US" sz="2800" dirty="0" smtClean="0">
                <a:latin typeface="+mj-lt"/>
              </a:rPr>
              <a:t>.</a:t>
            </a:r>
          </a:p>
          <a:p>
            <a:r>
              <a:rPr lang="en-US" sz="2800" dirty="0" smtClean="0">
                <a:latin typeface="+mj-lt"/>
              </a:rPr>
              <a:t>MapReduce fault tolerance</a:t>
            </a:r>
          </a:p>
          <a:p>
            <a:r>
              <a:rPr lang="en-US" dirty="0">
                <a:hlinkClick r:id="rId3"/>
              </a:rPr>
              <a:t>http://salsahpc.indiana.edu/mapreduceroles4azure/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2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High Level Flow Twister4Azure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954300" y="4490881"/>
            <a:ext cx="7239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Merge Step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In-Memory Caching of static data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Cache aware hybrid scheduling using Queues as well as </a:t>
            </a:r>
            <a:r>
              <a:rPr lang="en-US" sz="2400" dirty="0" smtClean="0">
                <a:solidFill>
                  <a:srgbClr val="1F497D"/>
                </a:solidFill>
              </a:rPr>
              <a:t>using a </a:t>
            </a:r>
            <a:r>
              <a:rPr lang="en-US" sz="2400" dirty="0">
                <a:solidFill>
                  <a:srgbClr val="1F497D"/>
                </a:solidFill>
              </a:rPr>
              <a:t>bulletin board (special table)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88452" y="1085328"/>
            <a:ext cx="7720177" cy="3405553"/>
            <a:chOff x="1371600" y="2161519"/>
            <a:chExt cx="7720177" cy="3405553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0" y="2723921"/>
              <a:ext cx="1295400" cy="1618966"/>
              <a:chOff x="4011304" y="2209800"/>
              <a:chExt cx="1295400" cy="1618966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4011304" y="2209800"/>
                <a:ext cx="1295400" cy="1618966"/>
              </a:xfrm>
              <a:prstGeom prst="roundRect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4191000" y="2394136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6" name="Diagram 65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338963280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</p:grpSp>
            <p:sp>
              <p:nvSpPr>
                <p:cNvPr id="64" name="TextBox 63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191000" y="3200400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1" name="Rounded Rectangle 60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2" name="Diagram 61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319412827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8" r:lo="rId9" r:qs="rId10" r:cs="rId11"/>
                  </a:graphicData>
                </a:graphic>
              </p:graphicFrame>
            </p:grpSp>
            <p:sp>
              <p:nvSpPr>
                <p:cNvPr id="60" name="TextBox 59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4636475" y="2912246"/>
                <a:ext cx="0" cy="2286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6248400" y="3123687"/>
              <a:ext cx="1752600" cy="840142"/>
              <a:chOff x="5943600" y="2895600"/>
              <a:chExt cx="1752600" cy="840142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971770" y="2971800"/>
                <a:ext cx="1114830" cy="577664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aphicFrame>
            <p:nvGraphicFramePr>
              <p:cNvPr id="50" name="Diagram 49"/>
              <p:cNvGraphicFramePr/>
              <p:nvPr>
                <p:extLst>
                  <p:ext uri="{D42A27DB-BD31-4B8C-83A1-F6EECF244321}">
                    <p14:modId xmlns:p14="http://schemas.microsoft.com/office/powerpoint/2010/main" val="2032597527"/>
                  </p:ext>
                </p:extLst>
              </p:nvPr>
            </p:nvGraphicFramePr>
            <p:xfrm>
              <a:off x="5971771" y="3164161"/>
              <a:ext cx="352829" cy="3853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sp>
            <p:nvSpPr>
              <p:cNvPr id="51" name="TextBox 50"/>
              <p:cNvSpPr txBox="1"/>
              <p:nvPr/>
            </p:nvSpPr>
            <p:spPr>
              <a:xfrm>
                <a:off x="5943600" y="2895600"/>
                <a:ext cx="736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Merge</a:t>
                </a:r>
                <a:endParaRPr lang="en-US" sz="1600" b="1" dirty="0"/>
              </a:p>
            </p:txBody>
          </p:sp>
          <p:sp>
            <p:nvSpPr>
              <p:cNvPr id="52" name="Right Arrow Callout 51"/>
              <p:cNvSpPr/>
              <p:nvPr/>
            </p:nvSpPr>
            <p:spPr>
              <a:xfrm>
                <a:off x="6324600" y="3200400"/>
                <a:ext cx="1371600" cy="311624"/>
              </a:xfrm>
              <a:prstGeom prst="rightArrowCallout">
                <a:avLst>
                  <a:gd name="adj1" fmla="val 50000"/>
                  <a:gd name="adj2" fmla="val 40271"/>
                  <a:gd name="adj3" fmla="val 19897"/>
                  <a:gd name="adj4" fmla="val 51183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270008" y="3151496"/>
                <a:ext cx="86681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/>
                  <a:t>Add Iteration?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136822" y="3427965"/>
                <a:ext cx="3994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No</a:t>
                </a:r>
                <a:endParaRPr lang="en-US" sz="1400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297928" y="2161519"/>
              <a:ext cx="1927192" cy="2714768"/>
              <a:chOff x="1383528" y="2009632"/>
              <a:chExt cx="1927192" cy="271476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383528" y="2009632"/>
                <a:ext cx="1927192" cy="2714768"/>
              </a:xfrm>
              <a:prstGeom prst="roundRect">
                <a:avLst/>
              </a:prstGeom>
              <a:ln w="28575"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94942" y="218625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43" name="Diagram 42"/>
                <p:cNvGraphicFramePr/>
                <p:nvPr>
                  <p:extLst>
                    <p:ext uri="{D42A27DB-BD31-4B8C-83A1-F6EECF244321}">
                      <p14:modId xmlns:p14="http://schemas.microsoft.com/office/powerpoint/2010/main" val="171184034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8" r:lo="rId19" r:qs="rId20" r:cs="rId21"/>
                </a:graphicData>
              </a:graphic>
            </p:graphicFrame>
            <p:sp>
              <p:nvSpPr>
                <p:cNvPr id="44" name="TextBox 43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7" name="Rounded Rectangle 46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46" name="Right Arrow 45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524000" y="27432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36" name="Diagram 35"/>
                <p:cNvGraphicFramePr/>
                <p:nvPr>
                  <p:extLst>
                    <p:ext uri="{D42A27DB-BD31-4B8C-83A1-F6EECF244321}">
                      <p14:modId xmlns:p14="http://schemas.microsoft.com/office/powerpoint/2010/main" val="146385125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3" r:lo="rId24" r:qs="rId25" r:cs="rId26"/>
                </a:graphicData>
              </a:graphic>
            </p:graphicFrame>
            <p:sp>
              <p:nvSpPr>
                <p:cNvPr id="37" name="TextBox 36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9" name="Right Arrow 38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524000" y="36576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29" name="Diagram 28"/>
                <p:cNvGraphicFramePr/>
                <p:nvPr>
                  <p:extLst>
                    <p:ext uri="{D42A27DB-BD31-4B8C-83A1-F6EECF244321}">
                      <p14:modId xmlns:p14="http://schemas.microsoft.com/office/powerpoint/2010/main" val="4233274949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8" r:lo="rId29" r:qs="rId30" r:cs="rId31"/>
                </a:graphicData>
              </a:graphic>
            </p:graphicFrame>
            <p:sp>
              <p:nvSpPr>
                <p:cNvPr id="30" name="TextBox 29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33" name="Rounded Rectangle 32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2" name="Right Arrow 31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2408478" y="3236845"/>
                <a:ext cx="3708" cy="4572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/>
              <p:cNvSpPr/>
              <p:nvPr/>
            </p:nvSpPr>
            <p:spPr>
              <a:xfrm>
                <a:off x="1575783" y="4238389"/>
                <a:ext cx="1553058" cy="29054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Data Cache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6400" y="3546298"/>
              <a:ext cx="5360504" cy="1491678"/>
              <a:chOff x="762000" y="3394411"/>
              <a:chExt cx="5360504" cy="149167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6088049" y="3581400"/>
                <a:ext cx="0" cy="129540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762000" y="4874150"/>
                <a:ext cx="5360504" cy="265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01755" y="3450866"/>
                <a:ext cx="9278" cy="1435223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ight Arrow 20"/>
              <p:cNvSpPr/>
              <p:nvPr/>
            </p:nvSpPr>
            <p:spPr>
              <a:xfrm>
                <a:off x="791218" y="3394411"/>
                <a:ext cx="685138" cy="186989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540823" y="4148930"/>
              <a:ext cx="42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Yes</a:t>
              </a:r>
              <a:endParaRPr lang="en-US" sz="1400" b="1" dirty="0"/>
            </a:p>
          </p:txBody>
        </p:sp>
        <p:sp>
          <p:nvSpPr>
            <p:cNvPr id="12" name="Striped Right Arrow 11"/>
            <p:cNvSpPr/>
            <p:nvPr/>
          </p:nvSpPr>
          <p:spPr>
            <a:xfrm>
              <a:off x="5714126" y="3239642"/>
              <a:ext cx="618101" cy="501075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080680" y="3123687"/>
              <a:ext cx="647159" cy="717881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0336" y="5228518"/>
              <a:ext cx="3454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Hybrid scheduling of the new iteration</a:t>
              </a:r>
              <a:endParaRPr lang="en-US" sz="1600" b="1" dirty="0"/>
            </a:p>
          </p:txBody>
        </p:sp>
        <p:sp>
          <p:nvSpPr>
            <p:cNvPr id="15" name="Notched Right Arrow 14"/>
            <p:cNvSpPr/>
            <p:nvPr/>
          </p:nvSpPr>
          <p:spPr>
            <a:xfrm>
              <a:off x="1371600" y="2788105"/>
              <a:ext cx="1002529" cy="359132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7800" y="2842637"/>
              <a:ext cx="699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Job Start</a:t>
              </a:r>
              <a:endParaRPr lang="en-US" sz="1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79348" y="3452911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Job Finish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647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Cache aware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530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Job (1</a:t>
            </a:r>
            <a:r>
              <a:rPr lang="en-US" baseline="30000" dirty="0" smtClean="0"/>
              <a:t>st</a:t>
            </a:r>
            <a:r>
              <a:rPr lang="en-US" dirty="0" smtClean="0"/>
              <a:t> iteration)</a:t>
            </a:r>
          </a:p>
          <a:p>
            <a:pPr lvl="1"/>
            <a:r>
              <a:rPr lang="en-US" dirty="0" smtClean="0"/>
              <a:t>Through queues</a:t>
            </a:r>
          </a:p>
          <a:p>
            <a:r>
              <a:rPr lang="en-US" dirty="0" smtClean="0"/>
              <a:t>New iteration</a:t>
            </a:r>
          </a:p>
          <a:p>
            <a:pPr lvl="1"/>
            <a:r>
              <a:rPr lang="en-US" dirty="0" smtClean="0"/>
              <a:t>Publish entry to Job Bulletin Board</a:t>
            </a:r>
          </a:p>
          <a:p>
            <a:pPr lvl="1"/>
            <a:r>
              <a:rPr lang="en-US" dirty="0" smtClean="0"/>
              <a:t>Workers pick tasks based on in-memory data cache and execution history (</a:t>
            </a:r>
            <a:r>
              <a:rPr lang="en-US" dirty="0" err="1" smtClean="0"/>
              <a:t>MapTask</a:t>
            </a:r>
            <a:r>
              <a:rPr lang="en-US" dirty="0" smtClean="0"/>
              <a:t> Meta-Data cache) </a:t>
            </a:r>
          </a:p>
          <a:p>
            <a:pPr lvl="1"/>
            <a:r>
              <a:rPr lang="en-US" dirty="0" smtClean="0"/>
              <a:t>Any tasks that do not get scheduled through the bulletin board will be added to the queue.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74939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7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6" y="21771"/>
            <a:ext cx="8229600" cy="892629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Comparisons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3497813"/>
            <a:ext cx="4597928" cy="2617178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Cap3 Sequence Assembly</a:t>
              </a:r>
              <a:endParaRPr lang="en-US" sz="1600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53000" y="3234154"/>
            <a:ext cx="4071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Arial" pitchFamily="34" charset="0"/>
              </a:rPr>
              <a:t>Smith Waterman Sequence Alignment</a:t>
            </a:r>
            <a:endParaRPr lang="en-US" sz="1600" b="1" dirty="0"/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022801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48271"/>
            <a:ext cx="6960238" cy="200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94200" y="2758524"/>
            <a:ext cx="2194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BLAST Sequence Search</a:t>
            </a:r>
            <a:endParaRPr lang="en-US" sz="1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97813"/>
            <a:ext cx="43767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4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144068"/>
            <a:ext cx="8229600" cy="7703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Performance – </a:t>
            </a:r>
            <a:r>
              <a:rPr lang="en-US" sz="3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Kmeans</a:t>
            </a: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 Clustering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entury Gothic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284246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Number of Executing Map Task Histogram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457200" y="586469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Strong Scaling with 128M </a:t>
            </a:r>
            <a:r>
              <a:rPr lang="en-US" sz="1400" b="1" dirty="0">
                <a:cs typeface="Arial" pitchFamily="34" charset="0"/>
              </a:rPr>
              <a:t>D</a:t>
            </a:r>
            <a:r>
              <a:rPr lang="en-US" sz="1400" b="1" dirty="0" smtClean="0">
                <a:cs typeface="Arial" pitchFamily="34" charset="0"/>
              </a:rPr>
              <a:t>ata </a:t>
            </a:r>
            <a:r>
              <a:rPr lang="en-US" sz="1400" b="1" dirty="0">
                <a:cs typeface="Arial" pitchFamily="34" charset="0"/>
              </a:rPr>
              <a:t>P</a:t>
            </a:r>
            <a:r>
              <a:rPr lang="en-US" sz="1400" b="1" dirty="0" smtClean="0">
                <a:cs typeface="Arial" pitchFamily="34" charset="0"/>
              </a:rPr>
              <a:t>oints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143500" y="601263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Weak Scaling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990600" y="283440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Task Execution Time Histogram</a:t>
            </a:r>
            <a:endParaRPr lang="en-US" sz="1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8244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0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Kmeans</a:t>
            </a:r>
            <a:r>
              <a:rPr lang="en-US" dirty="0" smtClean="0"/>
              <a:t> Speedup from 32 cores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838443"/>
              </p:ext>
            </p:extLst>
          </p:nvPr>
        </p:nvGraphicFramePr>
        <p:xfrm>
          <a:off x="685800" y="457200"/>
          <a:ext cx="74676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87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53"/>
            <a:ext cx="8229600" cy="944562"/>
          </a:xfrm>
        </p:spPr>
        <p:txBody>
          <a:bodyPr/>
          <a:lstStyle/>
          <a:p>
            <a:r>
              <a:rPr lang="en-US" dirty="0"/>
              <a:t>Look at one problem in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37418"/>
            <a:ext cx="9144000" cy="5158582"/>
          </a:xfrm>
        </p:spPr>
        <p:txBody>
          <a:bodyPr/>
          <a:lstStyle/>
          <a:p>
            <a:r>
              <a:rPr lang="en-US" sz="2800" dirty="0"/>
              <a:t>Visualizing </a:t>
            </a:r>
            <a:r>
              <a:rPr lang="en-US" sz="2800" dirty="0" smtClean="0"/>
              <a:t>Metagenomics where sequences are ~1000 dimensions</a:t>
            </a:r>
          </a:p>
          <a:p>
            <a:r>
              <a:rPr lang="en-US" sz="2800" dirty="0" smtClean="0"/>
              <a:t>Map sequences to 3D so you can visualize</a:t>
            </a:r>
          </a:p>
          <a:p>
            <a:r>
              <a:rPr lang="en-US" sz="2800" dirty="0" smtClean="0"/>
              <a:t>Minimize Stress</a:t>
            </a:r>
          </a:p>
          <a:p>
            <a:endParaRPr lang="en-US" sz="2800" dirty="0"/>
          </a:p>
          <a:p>
            <a:r>
              <a:rPr lang="en-US" sz="2800" dirty="0" smtClean="0"/>
              <a:t>Improve with deterministic annealing (gives lower stress with less variation between random starts)</a:t>
            </a:r>
          </a:p>
          <a:p>
            <a:r>
              <a:rPr lang="en-US" sz="2800" dirty="0" smtClean="0"/>
              <a:t>Need to </a:t>
            </a:r>
            <a:r>
              <a:rPr lang="en-US" sz="2800" dirty="0" smtClean="0">
                <a:solidFill>
                  <a:srgbClr val="FF0000"/>
                </a:solidFill>
              </a:rPr>
              <a:t>iterate</a:t>
            </a:r>
            <a:r>
              <a:rPr lang="en-US" sz="2800" dirty="0" smtClean="0"/>
              <a:t> Expectation Maximization </a:t>
            </a:r>
          </a:p>
          <a:p>
            <a:r>
              <a:rPr lang="en-US" sz="2800" dirty="0" smtClean="0"/>
              <a:t>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dissimilarities (Smith Waterman, Needleman-</a:t>
            </a:r>
            <a:r>
              <a:rPr lang="en-US" sz="2800" dirty="0" err="1" smtClean="0"/>
              <a:t>Wunsch</a:t>
            </a:r>
            <a:r>
              <a:rPr lang="en-US" sz="2800" dirty="0" smtClean="0"/>
              <a:t>, Blast) </a:t>
            </a:r>
            <a:r>
              <a:rPr lang="en-US" sz="2800" dirty="0" smtClean="0">
                <a:sym typeface="Symbol"/>
              </a:rPr>
              <a:t></a:t>
            </a:r>
            <a:r>
              <a:rPr lang="en-US" sz="2800" i="1" baseline="-25000" dirty="0" smtClean="0">
                <a:sym typeface="Symbol"/>
              </a:rPr>
              <a:t>i j</a:t>
            </a:r>
            <a:endParaRPr lang="en-US" sz="2800" i="1" baseline="-25000" dirty="0" smtClean="0"/>
          </a:p>
          <a:p>
            <a:r>
              <a:rPr lang="en-US" sz="2800" dirty="0" smtClean="0"/>
              <a:t>Communicate N positions </a:t>
            </a:r>
            <a:r>
              <a:rPr lang="en-US" sz="2800" b="1" u="sng" dirty="0" smtClean="0"/>
              <a:t>X</a:t>
            </a:r>
            <a:r>
              <a:rPr lang="en-US" sz="2800" dirty="0" smtClean="0"/>
              <a:t> between steps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MDS_eqs.png"/>
          <p:cNvPicPr>
            <a:picLocks noChangeAspect="1"/>
          </p:cNvPicPr>
          <p:nvPr/>
        </p:nvPicPr>
        <p:blipFill rotWithShape="1">
          <a:blip r:embed="rId3" cstate="print"/>
          <a:srcRect r="22783" b="50000"/>
          <a:stretch/>
        </p:blipFill>
        <p:spPr>
          <a:xfrm>
            <a:off x="2971800" y="2514600"/>
            <a:ext cx="5586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Geoffrey Fox\Desktop\mina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07" b="24581"/>
          <a:stretch/>
        </p:blipFill>
        <p:spPr bwMode="auto">
          <a:xfrm>
            <a:off x="-13447" y="0"/>
            <a:ext cx="9157447" cy="68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248400"/>
            <a:ext cx="483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100,043 Metagenomics Sequences mapped to 3D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850134"/>
          </a:xfrm>
        </p:spPr>
        <p:txBody>
          <a:bodyPr/>
          <a:lstStyle/>
          <a:p>
            <a:r>
              <a:rPr lang="en-US" dirty="0" smtClean="0"/>
              <a:t>440K Interpolated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170" name="Picture 2" descr="C:\Users\Geoffrey Fox\Desktop\Talk\Haixu440KInterpola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534"/>
            <a:ext cx="9144000" cy="58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Multi-Dimensional-Scaling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8686800" cy="4525963"/>
          </a:xfrm>
        </p:spPr>
        <p:txBody>
          <a:bodyPr/>
          <a:lstStyle/>
          <a:p>
            <a:r>
              <a:rPr lang="en-US" dirty="0" smtClean="0"/>
              <a:t>Many iterations</a:t>
            </a:r>
          </a:p>
          <a:p>
            <a:r>
              <a:rPr lang="en-US" dirty="0" smtClean="0"/>
              <a:t>Memory &amp; Data intensive</a:t>
            </a:r>
          </a:p>
          <a:p>
            <a:r>
              <a:rPr lang="en-US" dirty="0" smtClean="0"/>
              <a:t>3 Map Reduce jobs per iteration</a:t>
            </a:r>
          </a:p>
          <a:p>
            <a:r>
              <a:rPr lang="en-US" u="sng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invV</a:t>
            </a:r>
            <a:r>
              <a:rPr lang="en-US" dirty="0"/>
              <a:t> * </a:t>
            </a:r>
            <a:r>
              <a:rPr lang="en-US" dirty="0" smtClean="0"/>
              <a:t>B(</a:t>
            </a:r>
            <a:r>
              <a:rPr lang="en-US" u="sng" dirty="0" smtClean="0"/>
              <a:t>X</a:t>
            </a:r>
            <a:r>
              <a:rPr lang="en-US" baseline="-25000" dirty="0" smtClean="0"/>
              <a:t>(k-1)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u="sng" dirty="0" smtClean="0"/>
              <a:t>X</a:t>
            </a:r>
            <a:r>
              <a:rPr lang="en-US" baseline="-25000" dirty="0" smtClean="0"/>
              <a:t>(k-1)</a:t>
            </a:r>
          </a:p>
          <a:p>
            <a:r>
              <a:rPr lang="en-US" dirty="0" smtClean="0"/>
              <a:t>2 matrix vector multiplications termed BC and X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6800" y="4267200"/>
            <a:ext cx="2057400" cy="838200"/>
            <a:chOff x="1066800" y="4267200"/>
            <a:chExt cx="2057400" cy="838200"/>
          </a:xfrm>
        </p:grpSpPr>
        <p:sp>
          <p:nvSpPr>
            <p:cNvPr id="4" name="Rectangle 3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BC: </a:t>
              </a:r>
              <a:r>
                <a:rPr lang="en-US" b="1" dirty="0" smtClean="0"/>
                <a:t>Calculate BX </a:t>
              </a:r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1400" y="4267200"/>
            <a:ext cx="2057400" cy="838200"/>
            <a:chOff x="1066800" y="4267200"/>
            <a:chExt cx="2057400" cy="838200"/>
          </a:xfrm>
        </p:grpSpPr>
        <p:sp>
          <p:nvSpPr>
            <p:cNvPr id="12" name="Rectangle 11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X: </a:t>
              </a:r>
              <a:r>
                <a:rPr lang="en-US" b="1" dirty="0" smtClean="0"/>
                <a:t>Calculate </a:t>
              </a:r>
              <a:r>
                <a:rPr lang="en-US" b="1" dirty="0" err="1" smtClean="0"/>
                <a:t>invV</a:t>
              </a:r>
              <a:r>
                <a:rPr lang="en-US" b="1" dirty="0" smtClean="0"/>
                <a:t> (BX)</a:t>
              </a:r>
              <a:endParaRPr lang="en-US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0" y="4267200"/>
            <a:ext cx="2057400" cy="838200"/>
            <a:chOff x="1066800" y="4267200"/>
            <a:chExt cx="2057400" cy="838200"/>
          </a:xfrm>
        </p:grpSpPr>
        <p:sp>
          <p:nvSpPr>
            <p:cNvPr id="19" name="Rectangle 18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/>
                <a:t>Calculate </a:t>
              </a:r>
              <a:r>
                <a:rPr lang="en-US" b="1" dirty="0" smtClean="0">
                  <a:solidFill>
                    <a:srgbClr val="FF0000"/>
                  </a:solidFill>
                </a:rPr>
                <a:t>Stress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091543" y="4572000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5606143" y="4572000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lbow Connector 28"/>
          <p:cNvCxnSpPr>
            <a:stCxn id="19" idx="3"/>
            <a:endCxn id="4" idx="1"/>
          </p:cNvCxnSpPr>
          <p:nvPr/>
        </p:nvCxnSpPr>
        <p:spPr>
          <a:xfrm flipH="1">
            <a:off x="1066800" y="4686300"/>
            <a:ext cx="7086600" cy="12700"/>
          </a:xfrm>
          <a:prstGeom prst="bentConnector5">
            <a:avLst>
              <a:gd name="adj1" fmla="val -7527"/>
              <a:gd name="adj2" fmla="val 8357142"/>
              <a:gd name="adj3" fmla="val 10553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047917" y="5483423"/>
            <a:ext cx="1209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New Iteration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915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Some Data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~40 10</a:t>
            </a:r>
            <a:r>
              <a:rPr lang="en-US" sz="2600" baseline="30000" dirty="0">
                <a:latin typeface="Times New Roman" pitchFamily="18" charset="0"/>
                <a:ea typeface="+mn-ea"/>
                <a:cs typeface="Times New Roman" pitchFamily="18" charset="0"/>
              </a:rPr>
              <a:t>9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Web pages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at ~300 kilobytes each = 10 Petabytes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 err="1">
                <a:latin typeface="Times New Roman" pitchFamily="18" charset="0"/>
                <a:ea typeface="+mn-ea"/>
                <a:cs typeface="Times New Roman" pitchFamily="18" charset="0"/>
              </a:rPr>
              <a:t>Youtube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48 hours video uploaded per minute;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in 2 months in 2010, uploaded  more than total NBC ABC CBS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~2.5 petabytes per year uploaded?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LHC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15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Radiology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69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Square Kilometer Array Telescope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will be 100 terabits/second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 Observation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becoming ~4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Earthquake Science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– few terabytes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total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today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PolarGrid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– 100’s terabytes/year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Exascale simulation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data dumps – terabytes/second</a:t>
            </a:r>
          </a:p>
          <a:p>
            <a:pPr marL="0" indent="0"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4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– Multi Dimensional Scaling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cs typeface="Arial" pitchFamily="34" charset="0"/>
                </a:rPr>
                <a:t>Performance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with/without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data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caching </a:t>
              </a:r>
              <a:endParaRPr lang="en-US" sz="16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Speedup gained using data cache</a:t>
              </a:r>
              <a:endParaRPr lang="en-US" sz="1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18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Scaling speedup</a:t>
              </a:r>
              <a:endParaRPr lang="en-US" sz="1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Increasing number of iterations</a:t>
              </a:r>
              <a:endParaRPr lang="en-US" sz="1600" b="1" dirty="0"/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7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-272478" y="1295400"/>
            <a:ext cx="9753600" cy="4724400"/>
            <a:chOff x="-76200" y="1295400"/>
            <a:chExt cx="9753600" cy="4724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66" y="1295400"/>
              <a:ext cx="8256713" cy="199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81400"/>
              <a:ext cx="836323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-762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Azure Instance Type Study</a:t>
              </a:r>
              <a:endParaRPr lang="en-US" sz="1400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Increasing Number of Iterations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18420" y="322951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Number of Executing Map Task Histogram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Weak Scaling</a:t>
              </a:r>
              <a:endParaRPr lang="en-US" sz="14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290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Data Size Scaling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194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Task Execution Time Histogram</a:t>
              </a:r>
              <a:endParaRPr lang="en-US" sz="1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74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Twister4Azure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Twister4Azure enables users </a:t>
            </a:r>
            <a:r>
              <a:rPr lang="en-US" sz="2800" dirty="0">
                <a:latin typeface="+mn-lt"/>
              </a:rPr>
              <a:t>to easily and efficiently perform large scale iterative data analysis and scientific computations on Azure </a:t>
            </a:r>
            <a:r>
              <a:rPr lang="en-US" sz="2800" dirty="0" smtClean="0">
                <a:latin typeface="+mn-lt"/>
              </a:rPr>
              <a:t>cloud. </a:t>
            </a:r>
          </a:p>
          <a:p>
            <a:pPr lvl="1"/>
            <a:r>
              <a:rPr lang="en-US" sz="2400" dirty="0" smtClean="0"/>
              <a:t>Supports classic and iterative MapReduce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Non pleasingly parallel use of Azure</a:t>
            </a:r>
          </a:p>
          <a:p>
            <a:r>
              <a:rPr lang="en-US" sz="2800" dirty="0" smtClean="0">
                <a:latin typeface="+mn-lt"/>
              </a:rPr>
              <a:t>Utilizes </a:t>
            </a:r>
            <a:r>
              <a:rPr lang="en-US" sz="2800" dirty="0">
                <a:latin typeface="+mn-lt"/>
              </a:rPr>
              <a:t>a </a:t>
            </a:r>
            <a:r>
              <a:rPr lang="en-US" sz="2800" dirty="0" smtClean="0">
                <a:latin typeface="+mn-lt"/>
              </a:rPr>
              <a:t>hybrid </a:t>
            </a:r>
            <a:r>
              <a:rPr lang="en-US" sz="2800" dirty="0">
                <a:latin typeface="+mn-lt"/>
              </a:rPr>
              <a:t>scheduling mechanism </a:t>
            </a:r>
            <a:r>
              <a:rPr lang="en-US" sz="2800" dirty="0" smtClean="0">
                <a:latin typeface="+mn-lt"/>
              </a:rPr>
              <a:t>to </a:t>
            </a:r>
            <a:r>
              <a:rPr lang="en-US" sz="2800" dirty="0">
                <a:latin typeface="+mn-lt"/>
              </a:rPr>
              <a:t>provide the caching of static data across </a:t>
            </a:r>
            <a:r>
              <a:rPr lang="en-US" sz="2800" dirty="0" smtClean="0">
                <a:latin typeface="+mn-lt"/>
              </a:rPr>
              <a:t>iterations. </a:t>
            </a:r>
          </a:p>
          <a:p>
            <a:r>
              <a:rPr lang="en-US" sz="2800" dirty="0" smtClean="0"/>
              <a:t>Should integrate with workflow systems</a:t>
            </a:r>
          </a:p>
          <a:p>
            <a:r>
              <a:rPr lang="en-US" sz="2800" dirty="0" smtClean="0">
                <a:latin typeface="+mn-lt"/>
              </a:rPr>
              <a:t>Plenty of testing and improvements needed!</a:t>
            </a:r>
          </a:p>
          <a:p>
            <a:r>
              <a:rPr lang="en-US" sz="2800" dirty="0" smtClean="0"/>
              <a:t>Open source: </a:t>
            </a:r>
            <a:r>
              <a:rPr lang="en-US" sz="2800" dirty="0" smtClean="0">
                <a:latin typeface="+mn-lt"/>
              </a:rPr>
              <a:t>Please use</a:t>
            </a:r>
            <a:r>
              <a:rPr lang="en-US" sz="2800" dirty="0">
                <a:latin typeface="+mn-lt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+mn-lt"/>
                <a:hlinkClick r:id="rId3"/>
              </a:rPr>
              <a:t>http://salsahpc.indiana.edu/twister4azure</a:t>
            </a:r>
            <a:endParaRPr lang="en-US" sz="24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5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of</a:t>
            </a:r>
            <a:br>
              <a:rPr lang="en-US" dirty="0" smtClean="0"/>
            </a:br>
            <a:r>
              <a:rPr lang="en-US" dirty="0" smtClean="0"/>
              <a:t>Applications Suitable for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34579" y="6474146"/>
            <a:ext cx="2514459" cy="429512"/>
          </a:xfrm>
        </p:spPr>
        <p:txBody>
          <a:bodyPr/>
          <a:lstStyle/>
          <a:p>
            <a:fld id="{94CC141A-9CC6-41A7-A7D0-011D836CC6E2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5" name="Canvas 17"/>
          <p:cNvGrpSpPr/>
          <p:nvPr/>
        </p:nvGrpSpPr>
        <p:grpSpPr>
          <a:xfrm>
            <a:off x="0" y="685800"/>
            <a:ext cx="9159814" cy="6195894"/>
            <a:chOff x="0" y="0"/>
            <a:chExt cx="6191250" cy="3514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4607862" y="543201"/>
              <a:ext cx="1383363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6191250" cy="3514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0090" y="57151"/>
              <a:ext cx="1356156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(a) Map Only</a:t>
              </a:r>
              <a:endParaRPr lang="en-US" sz="24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07862" y="57151"/>
              <a:ext cx="1383363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27432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(d) Loosely Synchronous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9435" y="57151"/>
              <a:ext cx="1628427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(c) Iterative MapReduce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6245" y="57150"/>
              <a:ext cx="1533193" cy="4877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(b) Classic MapReduce</a:t>
              </a:r>
              <a:endParaRPr lang="en-US" sz="2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090" y="544901"/>
              <a:ext cx="1356155" cy="135990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542" y="546757"/>
              <a:ext cx="1533192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88648" y="592084"/>
              <a:ext cx="1621694" cy="1252943"/>
              <a:chOff x="4697170" y="1719596"/>
              <a:chExt cx="1622044" cy="131637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5197273" y="1719596"/>
                <a:ext cx="52635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672629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>
                <a:off x="5786879" y="1893768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81" name="Group 80"/>
              <p:cNvGrpSpPr/>
              <p:nvPr/>
            </p:nvGrpSpPr>
            <p:grpSpPr>
              <a:xfrm>
                <a:off x="5358435" y="2227111"/>
                <a:ext cx="170613" cy="18288"/>
                <a:chOff x="661555" y="648462"/>
                <a:chExt cx="170688" cy="18288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6615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8139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2" name="TextBox 48"/>
              <p:cNvSpPr txBox="1"/>
              <p:nvPr/>
            </p:nvSpPr>
            <p:spPr>
              <a:xfrm>
                <a:off x="5834738" y="2005819"/>
                <a:ext cx="45383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3" name="Straight Arrow Connector 82"/>
              <p:cNvCxnSpPr>
                <a:stCxn id="79" idx="4"/>
                <a:endCxn id="91" idx="7"/>
              </p:cNvCxnSpPr>
              <p:nvPr/>
            </p:nvCxnSpPr>
            <p:spPr>
              <a:xfrm flipH="1">
                <a:off x="5723633" y="2349380"/>
                <a:ext cx="6324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4697170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4811421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6" name="Straight Arrow Connector 85"/>
              <p:cNvCxnSpPr>
                <a:stCxn id="84" idx="4"/>
                <a:endCxn id="90" idx="1"/>
              </p:cNvCxnSpPr>
              <p:nvPr/>
            </p:nvCxnSpPr>
            <p:spPr>
              <a:xfrm>
                <a:off x="4811421" y="2349380"/>
                <a:ext cx="186638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4966474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8" name="Straight Arrow Connector 87"/>
              <p:cNvCxnSpPr/>
              <p:nvPr/>
            </p:nvCxnSpPr>
            <p:spPr>
              <a:xfrm>
                <a:off x="5080724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9" name="Straight Arrow Connector 88"/>
              <p:cNvCxnSpPr>
                <a:stCxn id="87" idx="4"/>
                <a:endCxn id="90" idx="0"/>
              </p:cNvCxnSpPr>
              <p:nvPr/>
            </p:nvCxnSpPr>
            <p:spPr>
              <a:xfrm flipH="1">
                <a:off x="5078657" y="2349380"/>
                <a:ext cx="2068" cy="23778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4964674" y="258716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529053" y="257861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5291814" y="2739565"/>
                <a:ext cx="170184" cy="17780"/>
                <a:chOff x="0" y="0"/>
                <a:chExt cx="170688" cy="18288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5240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93" name="Straight Arrow Connector 92"/>
              <p:cNvCxnSpPr>
                <a:stCxn id="84" idx="4"/>
                <a:endCxn id="91" idx="1"/>
              </p:cNvCxnSpPr>
              <p:nvPr/>
            </p:nvCxnSpPr>
            <p:spPr>
              <a:xfrm>
                <a:off x="4811421" y="2349380"/>
                <a:ext cx="75101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4" name="Straight Arrow Connector 93"/>
              <p:cNvCxnSpPr>
                <a:stCxn id="87" idx="4"/>
                <a:endCxn id="91" idx="0"/>
              </p:cNvCxnSpPr>
              <p:nvPr/>
            </p:nvCxnSpPr>
            <p:spPr>
              <a:xfrm>
                <a:off x="5080725" y="2349380"/>
                <a:ext cx="562311" cy="22923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>
                <a:stCxn id="79" idx="4"/>
                <a:endCxn id="90" idx="7"/>
              </p:cNvCxnSpPr>
              <p:nvPr/>
            </p:nvCxnSpPr>
            <p:spPr>
              <a:xfrm flipH="1">
                <a:off x="5159254" y="2349380"/>
                <a:ext cx="627626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TextBox 48"/>
              <p:cNvSpPr txBox="1"/>
              <p:nvPr/>
            </p:nvSpPr>
            <p:spPr>
              <a:xfrm>
                <a:off x="5732474" y="2578274"/>
                <a:ext cx="58674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97" name="Straight Arrow Connector 96"/>
              <p:cNvCxnSpPr>
                <a:stCxn id="90" idx="4"/>
              </p:cNvCxnSpPr>
              <p:nvPr/>
            </p:nvCxnSpPr>
            <p:spPr>
              <a:xfrm>
                <a:off x="5078657" y="2815764"/>
                <a:ext cx="2068" cy="22021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8" name="Straight Arrow Connector 97"/>
              <p:cNvCxnSpPr>
                <a:stCxn id="91" idx="4"/>
              </p:cNvCxnSpPr>
              <p:nvPr/>
            </p:nvCxnSpPr>
            <p:spPr>
              <a:xfrm flipH="1">
                <a:off x="5641120" y="2807214"/>
                <a:ext cx="1916" cy="22876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979316" y="543201"/>
              <a:ext cx="1628546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967247" y="539684"/>
              <a:ext cx="1564537" cy="1366075"/>
              <a:chOff x="4658943" y="1765169"/>
              <a:chExt cx="1564875" cy="1435231"/>
            </a:xfrm>
          </p:grpSpPr>
          <p:sp>
            <p:nvSpPr>
              <p:cNvPr id="51" name="Arc 50"/>
              <p:cNvSpPr/>
              <p:nvPr/>
            </p:nvSpPr>
            <p:spPr>
              <a:xfrm rot="1016732">
                <a:off x="5498175" y="1860873"/>
                <a:ext cx="725643" cy="1339527"/>
              </a:xfrm>
              <a:prstGeom prst="arc">
                <a:avLst>
                  <a:gd name="adj1" fmla="val 13599321"/>
                  <a:gd name="adj2" fmla="val 6208161"/>
                </a:avLst>
              </a:prstGeom>
              <a:noFill/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TextBox 36"/>
              <p:cNvSpPr txBox="1"/>
              <p:nvPr/>
            </p:nvSpPr>
            <p:spPr>
              <a:xfrm>
                <a:off x="4843706" y="1765169"/>
                <a:ext cx="526326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785757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5900000" y="1986945"/>
                <a:ext cx="0" cy="226984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55" name="Group 54"/>
              <p:cNvGrpSpPr/>
              <p:nvPr/>
            </p:nvGrpSpPr>
            <p:grpSpPr>
              <a:xfrm>
                <a:off x="5471591" y="2320247"/>
                <a:ext cx="170604" cy="18286"/>
                <a:chOff x="661269" y="507515"/>
                <a:chExt cx="170688" cy="18288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6612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8136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56" name="TextBox 48"/>
              <p:cNvSpPr txBox="1"/>
              <p:nvPr/>
            </p:nvSpPr>
            <p:spPr>
              <a:xfrm>
                <a:off x="5202023" y="2002630"/>
                <a:ext cx="473549" cy="3039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5836758" y="2442501"/>
                <a:ext cx="63243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8" name="Oval 57"/>
              <p:cNvSpPr/>
              <p:nvPr/>
            </p:nvSpPr>
            <p:spPr>
              <a:xfrm>
                <a:off x="4810359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4924603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924603" y="2442501"/>
                <a:ext cx="186626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5079646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5193889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5191822" y="2442501"/>
                <a:ext cx="2068" cy="23775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5077846" y="2680256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642190" y="2671707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404973" y="2832638"/>
                <a:ext cx="170175" cy="17778"/>
                <a:chOff x="594644" y="1019969"/>
                <a:chExt cx="170688" cy="18288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5946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470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67" name="Straight Arrow Connector 66"/>
              <p:cNvCxnSpPr/>
              <p:nvPr/>
            </p:nvCxnSpPr>
            <p:spPr>
              <a:xfrm>
                <a:off x="4924603" y="2442501"/>
                <a:ext cx="750970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5193890" y="2442501"/>
                <a:ext cx="562276" cy="229206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>
                <a:off x="5272414" y="2442501"/>
                <a:ext cx="627587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0" name="TextBox 48"/>
              <p:cNvSpPr txBox="1"/>
              <p:nvPr/>
            </p:nvSpPr>
            <p:spPr>
              <a:xfrm>
                <a:off x="4658943" y="2789025"/>
                <a:ext cx="586704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5191822" y="2908828"/>
                <a:ext cx="2068" cy="22018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5754250" y="2900279"/>
                <a:ext cx="1916" cy="22873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3" name="TextBox 36"/>
              <p:cNvSpPr txBox="1"/>
              <p:nvPr/>
            </p:nvSpPr>
            <p:spPr>
              <a:xfrm>
                <a:off x="5318971" y="1778126"/>
                <a:ext cx="71437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Iterations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87860" y="632890"/>
              <a:ext cx="1204219" cy="1250507"/>
              <a:chOff x="5025142" y="1886585"/>
              <a:chExt cx="1204480" cy="1313815"/>
            </a:xfrm>
          </p:grpSpPr>
          <p:sp>
            <p:nvSpPr>
              <p:cNvPr id="36" name="TextBox 36"/>
              <p:cNvSpPr txBox="1"/>
              <p:nvPr/>
            </p:nvSpPr>
            <p:spPr>
              <a:xfrm>
                <a:off x="5372372" y="1886585"/>
                <a:ext cx="485013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0102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Times New Roman"/>
                    <a:cs typeface="Times New Roman"/>
                  </a:rPr>
                  <a:t> </a:t>
                </a: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>
                <a:off x="6115322" y="2201704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39" name="TextBox 45"/>
              <p:cNvSpPr txBox="1"/>
              <p:nvPr/>
            </p:nvSpPr>
            <p:spPr>
              <a:xfrm>
                <a:off x="5368042" y="2962910"/>
                <a:ext cx="56451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Output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5686697" y="2535047"/>
                <a:ext cx="170688" cy="18288"/>
                <a:chOff x="2753360" y="2094366"/>
                <a:chExt cx="170688" cy="18288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27533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9057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sp>
            <p:nvSpPr>
              <p:cNvPr id="41" name="TextBox 48"/>
              <p:cNvSpPr txBox="1"/>
              <p:nvPr/>
            </p:nvSpPr>
            <p:spPr>
              <a:xfrm>
                <a:off x="5572397" y="2200910"/>
                <a:ext cx="43053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2" name="Straight Arrow Connector 41"/>
              <p:cNvCxnSpPr>
                <a:stCxn id="37" idx="4"/>
              </p:cNvCxnSpPr>
              <p:nvPr/>
            </p:nvCxnSpPr>
            <p:spPr>
              <a:xfrm>
                <a:off x="6115322" y="2657316"/>
                <a:ext cx="0" cy="24005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02514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513944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513944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29456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540886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540886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820094" y="696000"/>
              <a:ext cx="989087" cy="975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9" name="Arc 18"/>
            <p:cNvSpPr/>
            <p:nvPr/>
          </p:nvSpPr>
          <p:spPr>
            <a:xfrm flipV="1">
              <a:off x="4772025" y="1094688"/>
              <a:ext cx="1123950" cy="435169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0" name="Arc 19"/>
            <p:cNvSpPr/>
            <p:nvPr/>
          </p:nvSpPr>
          <p:spPr>
            <a:xfrm rot="16200000" flipV="1">
              <a:off x="4893613" y="958004"/>
              <a:ext cx="1107331" cy="457101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99713" y="709945"/>
              <a:ext cx="0" cy="96913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20094" y="1055038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20094" y="1343640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4" name="TextBox 144"/>
            <p:cNvSpPr txBox="1"/>
            <p:nvPr/>
          </p:nvSpPr>
          <p:spPr>
            <a:xfrm>
              <a:off x="5170030" y="980998"/>
              <a:ext cx="369490" cy="40676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ij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73170" y="862346"/>
              <a:ext cx="21758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4918111" y="1198583"/>
              <a:ext cx="228551" cy="15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3294" y="709017"/>
              <a:ext cx="0" cy="96885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90090" y="1904806"/>
              <a:ext cx="1360465" cy="118430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BLAST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Smith-Waterman Distances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Parametric sweeps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PolarGrid Matlab data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46245" y="1906661"/>
              <a:ext cx="1533071" cy="118236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High Energy Physics (HEP) Histograms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search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sorting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Information retrieval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07862" y="1900603"/>
              <a:ext cx="1383363" cy="118233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Many MPI scientific applications such as solving differential equations and particle dynamics</a:t>
              </a:r>
              <a:endParaRPr lang="en-US" sz="16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090" y="3090860"/>
              <a:ext cx="4517773" cy="3632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Domain of MapReduce and Iterative Extensions</a:t>
              </a:r>
              <a:endParaRPr lang="en-US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07862" y="3089107"/>
              <a:ext cx="1383363" cy="36495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MPI</a:t>
              </a:r>
              <a:endParaRPr lang="en-US" sz="1600" b="1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208035" y="3274350"/>
              <a:ext cx="29507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816" y="3265284"/>
              <a:ext cx="28140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979437" y="1906662"/>
              <a:ext cx="1628425" cy="117628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Expectation maximization clustering e.g. </a:t>
              </a: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Kmeans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Linear Algebra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Multimensional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 Scaling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Page Rank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Application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dirty="0" smtClean="0"/>
              <a:t>There are many </a:t>
            </a:r>
            <a:r>
              <a:rPr lang="en-US" b="1" dirty="0" smtClean="0"/>
              <a:t>pleasingly parallel data analysis </a:t>
            </a:r>
            <a:r>
              <a:rPr lang="en-US" dirty="0" smtClean="0"/>
              <a:t>algorithms which are super for clouds</a:t>
            </a:r>
          </a:p>
          <a:p>
            <a:pPr lvl="1"/>
            <a:r>
              <a:rPr lang="en-US" dirty="0" smtClean="0"/>
              <a:t>Remember SWG computation longer than other parts of analysis</a:t>
            </a:r>
          </a:p>
          <a:p>
            <a:r>
              <a:rPr lang="en-US" dirty="0" smtClean="0"/>
              <a:t>There are interesting data mining algorithms needing </a:t>
            </a:r>
            <a:r>
              <a:rPr lang="en-US" b="1" dirty="0" smtClean="0"/>
              <a:t>iterative parallel run times</a:t>
            </a:r>
          </a:p>
          <a:p>
            <a:r>
              <a:rPr lang="en-US" dirty="0" smtClean="0"/>
              <a:t>There are </a:t>
            </a:r>
            <a:r>
              <a:rPr lang="en-US" b="1" dirty="0" smtClean="0"/>
              <a:t>linear algebra </a:t>
            </a:r>
            <a:r>
              <a:rPr lang="en-US" dirty="0" smtClean="0"/>
              <a:t>algorithms with flaky compute/communication ratios</a:t>
            </a:r>
          </a:p>
          <a:p>
            <a:r>
              <a:rPr lang="en-US" b="1" dirty="0" smtClean="0"/>
              <a:t>Expectation Maximization </a:t>
            </a:r>
            <a:r>
              <a:rPr lang="en-US" dirty="0" smtClean="0"/>
              <a:t>good for Iterative MapReduce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Research Issues for (Iterative) MapReduce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11" y="990600"/>
            <a:ext cx="914400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Quantify and </a:t>
            </a:r>
            <a:r>
              <a:rPr lang="en-US" dirty="0" smtClean="0"/>
              <a:t>Extend that </a:t>
            </a:r>
            <a:r>
              <a:rPr lang="en-US" dirty="0" smtClean="0">
                <a:solidFill>
                  <a:srgbClr val="FF0000"/>
                </a:solidFill>
              </a:rPr>
              <a:t>Data analysis for Science </a:t>
            </a:r>
            <a:r>
              <a:rPr lang="en-US" dirty="0" smtClean="0"/>
              <a:t>seems to work well on Iterative MapReduce and clouds so far.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Iterative MapReduce (Map Collective) </a:t>
            </a:r>
            <a:r>
              <a:rPr lang="en-US" dirty="0" smtClean="0"/>
              <a:t>spans all architectures as unifying idea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Fault Tolerance </a:t>
            </a:r>
            <a:r>
              <a:rPr lang="en-US" dirty="0" smtClean="0"/>
              <a:t>Trade-offs; </a:t>
            </a:r>
          </a:p>
          <a:p>
            <a:pPr lvl="1"/>
            <a:r>
              <a:rPr lang="en-US" dirty="0" smtClean="0"/>
              <a:t>Writing to disk each iteration (as in Hadoop) naturally lowers performance but increases fault-tolerance</a:t>
            </a:r>
          </a:p>
          <a:p>
            <a:pPr lvl="1"/>
            <a:r>
              <a:rPr lang="en-US" dirty="0" smtClean="0"/>
              <a:t>Integration of </a:t>
            </a:r>
            <a:r>
              <a:rPr lang="en-US" dirty="0" smtClean="0">
                <a:solidFill>
                  <a:srgbClr val="FF0000"/>
                </a:solidFill>
              </a:rPr>
              <a:t>GPU</a:t>
            </a:r>
            <a:r>
              <a:rPr lang="en-US" dirty="0" smtClean="0"/>
              <a:t>’s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and Privacy technology and policy essential for use in many biomedical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Storage</a:t>
            </a:r>
            <a:r>
              <a:rPr lang="en-US" dirty="0" smtClean="0"/>
              <a:t>: multi-user data parallel file systems have </a:t>
            </a:r>
            <a:r>
              <a:rPr lang="en-US" dirty="0" smtClean="0">
                <a:solidFill>
                  <a:srgbClr val="FF0000"/>
                </a:solidFill>
              </a:rPr>
              <a:t>scheduling</a:t>
            </a:r>
            <a:r>
              <a:rPr lang="en-US" dirty="0" smtClean="0"/>
              <a:t> and management </a:t>
            </a:r>
          </a:p>
          <a:p>
            <a:pPr lvl="1"/>
            <a:r>
              <a:rPr lang="en-US" dirty="0" smtClean="0"/>
              <a:t>NOSQL and </a:t>
            </a:r>
            <a:r>
              <a:rPr lang="en-US" dirty="0" err="1" smtClean="0"/>
              <a:t>SciDB</a:t>
            </a:r>
            <a:r>
              <a:rPr lang="en-US" dirty="0" smtClean="0"/>
              <a:t> on virtualized and HPC systems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 parallel Data analysis languages</a:t>
            </a:r>
            <a:r>
              <a:rPr lang="en-US" dirty="0" smtClean="0"/>
              <a:t>: Sawzall and Pig Latin more successful than HPF?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Scheduling: </a:t>
            </a:r>
            <a:r>
              <a:rPr lang="en-US" dirty="0" smtClean="0"/>
              <a:t>How does research here fit into scheduling built into clouds and Iterative MapReduce (Hadoop)</a:t>
            </a:r>
          </a:p>
          <a:p>
            <a:pPr lvl="1"/>
            <a:r>
              <a:rPr lang="en-US" dirty="0" smtClean="0"/>
              <a:t>important load balancing issues  for MapReduce for heterogeneous workloads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Architecture of Data-Intensive 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52600"/>
            <a:ext cx="825264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Components of a Scientific Computing Platform</a:t>
            </a:r>
            <a:endParaRPr lang="en-US" sz="3200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20912"/>
              </p:ext>
            </p:extLst>
          </p:nvPr>
        </p:nvGraphicFramePr>
        <p:xfrm>
          <a:off x="0" y="174847"/>
          <a:ext cx="9144000" cy="6487667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80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Authentication and Authorization: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Provide single sign in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All system architectures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Workflow: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Support workflows that link job components between Grids and Clouds.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Provenance: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Continues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to be critical to record all processing and data sources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Data Transport: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Transport data between job components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and Commercial Clouds respecting custom storage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patterns like Lustre v HDFS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Program Library: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Store Images and other Program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material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Blob: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Basic storage concept similar to Azure Blob or Amazon S3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DPFS Data Parallel File System: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file systems like Google (MapReduce), HDFS (Hadoop) or Cosmos (dryad) with compute-data affinity optimized for data processing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Table Data structures modeled on  Apache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Hbase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CouchDB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or Amazon SimpleDB/Azure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Table. There is “Big” and “Little” tables – generally NOSQL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SQL: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Relational Database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Queues: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Publish Subscribe based queuing system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Worker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implicitly used in both Amazon and TeraGrid but was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(first)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introduced as a high level construct by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Azure. Naturally support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Elastic Utility Computing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MapReduce: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MapReduce Programming model including Hadoop on Linux, Dryad on Windows HPCS and Twister on Windows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Linux. Need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Iteration for Datamining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Software as a Service: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shared between Clouds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Web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is used in Azure to describe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user interface and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can be supported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by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portals in Grid or HPC systems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806532"/>
          </a:xfrm>
        </p:spPr>
        <p:txBody>
          <a:bodyPr/>
          <a:lstStyle/>
          <a:p>
            <a:r>
              <a:rPr lang="en-US" dirty="0" smtClean="0"/>
              <a:t>Architecture of Data Repositories?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4525963"/>
          </a:xfrm>
        </p:spPr>
        <p:txBody>
          <a:bodyPr/>
          <a:lstStyle/>
          <a:p>
            <a:r>
              <a:rPr lang="en-US" dirty="0" smtClean="0"/>
              <a:t>Traditionally governments set up repositories for data associated with particular missions</a:t>
            </a:r>
          </a:p>
          <a:p>
            <a:pPr lvl="1"/>
            <a:r>
              <a:rPr lang="en-US" dirty="0" smtClean="0"/>
              <a:t>For example EOSDIS, </a:t>
            </a:r>
            <a:r>
              <a:rPr lang="en-US" dirty="0" err="1" smtClean="0"/>
              <a:t>GenBank</a:t>
            </a:r>
            <a:r>
              <a:rPr lang="en-US" dirty="0" smtClean="0"/>
              <a:t>, NSIDC, IPAC for Earth Observation , Gene, Polar Science and Infrared astronomy</a:t>
            </a:r>
          </a:p>
          <a:p>
            <a:pPr lvl="1"/>
            <a:r>
              <a:rPr lang="en-US" dirty="0" smtClean="0"/>
              <a:t>LHC/OSG computing grids for particle physics</a:t>
            </a:r>
          </a:p>
          <a:p>
            <a:r>
              <a:rPr lang="en-US" dirty="0" smtClean="0"/>
              <a:t>This is complicated by volume of data deluge, distributed instruments as in gene sequencers (maybe centralize?) and need for complicated intense computing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Clouds as Support for Data Repositories?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dirty="0" smtClean="0"/>
              <a:t>The data deluge needs cost effective computing</a:t>
            </a:r>
          </a:p>
          <a:p>
            <a:pPr lvl="1"/>
            <a:r>
              <a:rPr lang="en-US" dirty="0" smtClean="0"/>
              <a:t>Clouds are by definition cheapest</a:t>
            </a:r>
          </a:p>
          <a:p>
            <a:r>
              <a:rPr lang="en-US" dirty="0" smtClean="0"/>
              <a:t>Shared resources essential (to be cost effective and large)</a:t>
            </a:r>
          </a:p>
          <a:p>
            <a:pPr lvl="1"/>
            <a:r>
              <a:rPr lang="en-US" dirty="0" smtClean="0"/>
              <a:t>Can’t have every scientists downloading petabytes to </a:t>
            </a:r>
            <a:r>
              <a:rPr lang="en-US" smtClean="0"/>
              <a:t>personal cluster</a:t>
            </a:r>
            <a:endParaRPr lang="en-US" dirty="0" smtClean="0"/>
          </a:p>
          <a:p>
            <a:r>
              <a:rPr lang="en-US" dirty="0" smtClean="0"/>
              <a:t>Need to reconcile distributed (initial source of ) data with shared  computing</a:t>
            </a:r>
          </a:p>
          <a:p>
            <a:pPr lvl="1"/>
            <a:r>
              <a:rPr lang="en-US" dirty="0" smtClean="0"/>
              <a:t>Can move data to (disciple specific) clouds</a:t>
            </a:r>
          </a:p>
          <a:p>
            <a:pPr lvl="1"/>
            <a:r>
              <a:rPr lang="en-US" dirty="0" smtClean="0"/>
              <a:t>How do you deal with multi-disciplinary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gcf\aaaJanMarch2011\cost_per_mega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75"/>
            <a:ext cx="9067800" cy="68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400" y="2518258"/>
            <a:ext cx="429260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need cost effective </a:t>
            </a:r>
          </a:p>
          <a:p>
            <a:r>
              <a:rPr lang="en-US" sz="2800" dirty="0" smtClean="0"/>
              <a:t>Computing!</a:t>
            </a:r>
          </a:p>
          <a:p>
            <a:r>
              <a:rPr lang="en-US" sz="2400" dirty="0" smtClean="0"/>
              <a:t>(Note Public Clouds not allowed for human genomes)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87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Traditional File System?</a:t>
            </a:r>
            <a:endParaRPr lang="en-US" b="1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78956" y="4680860"/>
            <a:ext cx="8229600" cy="17199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Typically a shared file system (Lustre, NFS …) used to support high performance computing</a:t>
            </a:r>
          </a:p>
          <a:p>
            <a:r>
              <a:rPr lang="en-US" dirty="0" smtClean="0"/>
              <a:t>Big advantages in flexible computing on shared data but doesn’t “</a:t>
            </a:r>
            <a:r>
              <a:rPr lang="en-US" b="1" dirty="0" smtClean="0"/>
              <a:t>bring computing to data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Object stores similar to this?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9274" y="1041118"/>
            <a:ext cx="7772400" cy="3639742"/>
            <a:chOff x="228600" y="1894341"/>
            <a:chExt cx="7772400" cy="3639742"/>
          </a:xfrm>
        </p:grpSpPr>
        <p:grpSp>
          <p:nvGrpSpPr>
            <p:cNvPr id="206" name="Group 205"/>
            <p:cNvGrpSpPr/>
            <p:nvPr/>
          </p:nvGrpSpPr>
          <p:grpSpPr>
            <a:xfrm>
              <a:off x="2833514" y="1894341"/>
              <a:ext cx="1447800" cy="3124200"/>
              <a:chOff x="1562100" y="2286000"/>
              <a:chExt cx="1447800" cy="3124200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85" name="Group 284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87" name="Oval 286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88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9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2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3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6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2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4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89" name="Straight Connector 288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6" name="Rectangle 285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59" name="Group 258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63" name="Oval 26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6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6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8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35" name="Group 234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37" name="Group 23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39" name="Oval 238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40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4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4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6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7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9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4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5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6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41" name="Straight Connector 240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213" name="Group 212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215" name="Oval 214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S</a:t>
                    </a:r>
                    <a:endParaRPr lang="en-US" b="1" dirty="0"/>
                  </a:p>
                </p:txBody>
              </p:sp>
              <p:grpSp>
                <p:nvGrpSpPr>
                  <p:cNvPr id="21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218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1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1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2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3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4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5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6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9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1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 smtClean="0"/>
                        <a:t>Data</a:t>
                      </a:r>
                      <a:endParaRPr kumimoji="1" lang="en-US" sz="16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4" name="Rectangle 213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5" name="TextBox 504"/>
            <p:cNvSpPr txBox="1"/>
            <p:nvPr/>
          </p:nvSpPr>
          <p:spPr>
            <a:xfrm>
              <a:off x="5769772" y="4980085"/>
              <a:ext cx="177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Compute Cluster</a:t>
              </a:r>
              <a:endParaRPr lang="en-US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232378" y="2174089"/>
              <a:ext cx="2768622" cy="2564704"/>
              <a:chOff x="3713724" y="2020475"/>
              <a:chExt cx="2768622" cy="256470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458" name="Oval 457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16" name="Straight Connector 51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8" name="Group 51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19" name="Oval 51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0" name="Straight Connector 51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2" name="Group 521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23" name="Oval 52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4" name="Straight Connector 52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Straight Connector 52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6" name="Group 52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27" name="Oval 52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8" name="Straight Connector 52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0" name="Group 529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31" name="Group 530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3" name="Oval 54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4" name="Straight Connector 54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2" name="Group 531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0" name="Oval 53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1" name="Straight Connector 54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Straight Connector 54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3" name="Group 532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37" name="Oval 53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8" name="Straight Connector 53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Connector 53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4" name="Group 533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35" name="Oval 53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6" name="Straight Connector 53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46" name="Group 54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47" name="Group 546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9" name="Oval 55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60" name="Straight Connector 55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Straight Connector 56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8" name="Group 54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6" name="Oval 55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7" name="Straight Connector 556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Straight Connector 557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9" name="Group 548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4" name="Straight Connector 55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Straight Connector 55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0" name="Group 549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51" name="Oval 55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2" name="Straight Connector 551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2" name="Group 561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563" name="Group 562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5" name="Oval 57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7" name="Straight Connector 57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" name="Group 563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2" name="Oval 57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4" name="Straight Connector 57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" name="Group 564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69" name="Oval 56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1" name="Straight Connector 57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7" name="Oval 566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C</a:t>
                  </a:r>
                  <a:endParaRPr lang="en-US" b="1" dirty="0"/>
                </a:p>
              </p:txBody>
            </p:sp>
          </p:grpSp>
        </p:grpSp>
        <p:sp>
          <p:nvSpPr>
            <p:cNvPr id="18" name="Left-Right Arrow 17"/>
            <p:cNvSpPr/>
            <p:nvPr/>
          </p:nvSpPr>
          <p:spPr>
            <a:xfrm>
              <a:off x="4281314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Left-Right Arrow 578"/>
            <p:cNvSpPr/>
            <p:nvPr/>
          </p:nvSpPr>
          <p:spPr>
            <a:xfrm>
              <a:off x="1772779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228600" y="2971800"/>
              <a:ext cx="1466924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 smtClean="0"/>
                <a:t>Archive</a:t>
              </a:r>
              <a:endParaRPr lang="en-US" b="1" dirty="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2774282" y="5164751"/>
              <a:ext cx="1566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Storage Nodes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4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36154"/>
          </a:xfrm>
        </p:spPr>
        <p:txBody>
          <a:bodyPr>
            <a:noAutofit/>
          </a:bodyPr>
          <a:lstStyle/>
          <a:p>
            <a:r>
              <a:rPr lang="en-US" b="1" dirty="0" smtClean="0"/>
              <a:t>Data Parallel File System?</a:t>
            </a:r>
            <a:endParaRPr lang="en-US" b="1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414585" y="6248400"/>
            <a:ext cx="8229600" cy="5146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No archival storage and computing brought to data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52400" y="756223"/>
            <a:ext cx="8305800" cy="5568377"/>
            <a:chOff x="152400" y="926440"/>
            <a:chExt cx="8305800" cy="5568377"/>
          </a:xfrm>
        </p:grpSpPr>
        <p:grpSp>
          <p:nvGrpSpPr>
            <p:cNvPr id="503" name="Group 502"/>
            <p:cNvGrpSpPr/>
            <p:nvPr/>
          </p:nvGrpSpPr>
          <p:grpSpPr>
            <a:xfrm>
              <a:off x="1778572" y="2200602"/>
              <a:ext cx="6679628" cy="3124200"/>
              <a:chOff x="1245172" y="2286000"/>
              <a:chExt cx="6679628" cy="3124200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47244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128" name="Group 127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58" name="Group 57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1" name="Oval 1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4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6" name="Straight Connector 55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34" name="Group 13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36" name="Oval 13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3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3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5" name="Rectangle 13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57" name="Group 156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59" name="Group 158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61" name="Oval 16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62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64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5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6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7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8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9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0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1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2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3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4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5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6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7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8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63" name="Straight Connector 162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0" name="Rectangle 159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86" name="Oval 185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18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89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0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1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2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3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4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5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6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7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8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9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0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1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2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3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88" name="Straight Connector 187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5" name="Rectangle 184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6" name="Group 205"/>
              <p:cNvGrpSpPr/>
              <p:nvPr/>
            </p:nvGrpSpPr>
            <p:grpSpPr>
              <a:xfrm>
                <a:off x="1245172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207" name="Group 206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81" name="Group 280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83" name="Group 2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85" name="Group 284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87" name="Oval 286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88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9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89" name="Straight Connector 288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6" name="Rectangle 285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84" name="Straight Connector 28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2" name="Straight Connector 28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59" name="Group 2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61" name="Group 260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64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66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7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8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9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0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1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2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3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4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5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6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7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8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9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80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65" name="Straight Connector 264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62" name="Rectangle 261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35" name="Group 2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37" name="Group 236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40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42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3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4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5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6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7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8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9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0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1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2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3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4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5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6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41" name="Straight Connector 240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38" name="Rectangle 237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4" name="Straight Connector 233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13" name="Group 21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15" name="Oval 21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21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1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1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12" name="Straight Connector 211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5" name="Group 304"/>
              <p:cNvGrpSpPr/>
              <p:nvPr/>
            </p:nvGrpSpPr>
            <p:grpSpPr>
              <a:xfrm>
                <a:off x="29718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80" name="Group 37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82" name="Group 38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84" name="Group 38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86" name="Oval 38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8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8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88" name="Straight Connector 38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85" name="Rectangle 38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81" name="Straight Connector 38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56" name="Group 355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58" name="Group 357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60" name="Group 359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62" name="Oval 361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63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65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6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7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8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9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0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1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2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3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4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5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6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7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8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9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64" name="Straight Connector 363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61" name="Rectangle 360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59" name="Straight Connector 358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7" name="Straight Connector 356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34" name="Group 33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36" name="Group 335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38" name="Oval 337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41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2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3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4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5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6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7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8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9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0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1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2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3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4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5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40" name="Straight Connector 339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37" name="Rectangle 336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35" name="Straight Connector 334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3" name="Straight Connector 332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310" name="Group 309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12" name="Group 31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14" name="Oval 313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315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17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8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9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0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1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2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3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4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5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6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7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8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9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0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1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16" name="Straight Connector 315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13" name="Rectangle 312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4" name="Group 403"/>
              <p:cNvGrpSpPr/>
              <p:nvPr/>
            </p:nvGrpSpPr>
            <p:grpSpPr>
              <a:xfrm>
                <a:off x="6477000" y="2286000"/>
                <a:ext cx="1447800" cy="3124200"/>
                <a:chOff x="1562100" y="2286000"/>
                <a:chExt cx="1447800" cy="3124200"/>
              </a:xfrm>
            </p:grpSpPr>
            <p:grpSp>
              <p:nvGrpSpPr>
                <p:cNvPr id="405" name="Group 404"/>
                <p:cNvGrpSpPr/>
                <p:nvPr/>
              </p:nvGrpSpPr>
              <p:grpSpPr>
                <a:xfrm>
                  <a:off x="1562100" y="22860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81" name="Group 48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83" name="Group 4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85" name="Oval 48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8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8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8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87" name="Straight Connector 48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84" name="Rectangle 48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1562100" y="39624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57" name="Group 45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59" name="Group 4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61" name="Oval 460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62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64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5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6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7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8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9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0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1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2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3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4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5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6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7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8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63" name="Straight Connector 462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60" name="Rectangle 459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56" name="Straight Connector 4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1562100" y="31242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33" name="Group 432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35" name="Group 4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37" name="Oval 436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38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40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1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2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3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4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5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6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7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8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9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0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1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2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3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4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39" name="Straight Connector 438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36" name="Rectangle 435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32" name="Straight Connector 43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1562100" y="48006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11" name="Group 41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13" name="Oval 41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C</a:t>
                      </a:r>
                      <a:endParaRPr lang="en-US" b="1" dirty="0"/>
                    </a:p>
                  </p:txBody>
                </p:sp>
                <p:grpSp>
                  <p:nvGrpSpPr>
                    <p:cNvPr id="41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1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3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15" name="Straight Connector 41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2" name="Rectangle 41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0" name="Group 19"/>
            <p:cNvGrpSpPr/>
            <p:nvPr/>
          </p:nvGrpSpPr>
          <p:grpSpPr>
            <a:xfrm>
              <a:off x="1262755" y="5334000"/>
              <a:ext cx="6197382" cy="1160817"/>
              <a:chOff x="964674" y="5334000"/>
              <a:chExt cx="6197382" cy="116081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64674" y="5422240"/>
                <a:ext cx="2156983" cy="1072577"/>
                <a:chOff x="1224819" y="5588445"/>
                <a:chExt cx="2156983" cy="1072577"/>
              </a:xfrm>
            </p:grpSpPr>
            <p:sp>
              <p:nvSpPr>
                <p:cNvPr id="3" name="Parallelogram 2"/>
                <p:cNvSpPr/>
                <p:nvPr/>
              </p:nvSpPr>
              <p:spPr>
                <a:xfrm>
                  <a:off x="1224819" y="5934233"/>
                  <a:ext cx="756381" cy="381000"/>
                </a:xfrm>
                <a:prstGeom prst="parallelogram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File1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2766361" y="5588445"/>
                  <a:ext cx="615441" cy="1072577"/>
                  <a:chOff x="2766361" y="5588445"/>
                  <a:chExt cx="615441" cy="1072577"/>
                </a:xfrm>
              </p:grpSpPr>
              <p:sp>
                <p:nvSpPr>
                  <p:cNvPr id="5" name="Parallelogram 4"/>
                  <p:cNvSpPr/>
                  <p:nvPr/>
                </p:nvSpPr>
                <p:spPr>
                  <a:xfrm>
                    <a:off x="2809955" y="55884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Block1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8" name="Parallelogram 407"/>
                  <p:cNvSpPr/>
                  <p:nvPr/>
                </p:nvSpPr>
                <p:spPr>
                  <a:xfrm>
                    <a:off x="2809955" y="58932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Block2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0" name="Parallelogram 409"/>
                  <p:cNvSpPr/>
                  <p:nvPr/>
                </p:nvSpPr>
                <p:spPr>
                  <a:xfrm>
                    <a:off x="2809955" y="6409729"/>
                    <a:ext cx="571847" cy="251293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err="1" smtClean="0">
                        <a:solidFill>
                          <a:schemeClr val="tx1"/>
                        </a:solidFill>
                      </a:rPr>
                      <a:t>BlockN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766361" y="5979467"/>
                    <a:ext cx="6110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 smtClean="0"/>
                      <a:t>……</a:t>
                    </a:r>
                    <a:endParaRPr lang="en-US" sz="2400" dirty="0"/>
                  </a:p>
                </p:txBody>
              </p:sp>
            </p:grp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2133600" y="6124733"/>
                  <a:ext cx="632761" cy="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3207119" y="5853594"/>
                <a:ext cx="395493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600200" y="6058858"/>
                <a:ext cx="957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Breakup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3699621" y="5957434"/>
                <a:ext cx="209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Replicate each block</a:t>
                </a:r>
                <a:endParaRPr lang="en-US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3571796" y="5343108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V="1">
                <a:off x="5335080" y="5334000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flipV="1">
                <a:off x="7155477" y="5356515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9" name="Group 478"/>
            <p:cNvGrpSpPr/>
            <p:nvPr/>
          </p:nvGrpSpPr>
          <p:grpSpPr>
            <a:xfrm>
              <a:off x="152400" y="926440"/>
              <a:ext cx="2156983" cy="1072577"/>
              <a:chOff x="1224819" y="5588445"/>
              <a:chExt cx="2156983" cy="1072577"/>
            </a:xfrm>
          </p:grpSpPr>
          <p:sp>
            <p:nvSpPr>
              <p:cNvPr id="509" name="Parallelogram 508"/>
              <p:cNvSpPr/>
              <p:nvPr/>
            </p:nvSpPr>
            <p:spPr>
              <a:xfrm>
                <a:off x="1224819" y="5934233"/>
                <a:ext cx="756381" cy="381000"/>
              </a:xfrm>
              <a:prstGeom prst="parallelogram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File1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10" name="Group 509"/>
              <p:cNvGrpSpPr/>
              <p:nvPr/>
            </p:nvGrpSpPr>
            <p:grpSpPr>
              <a:xfrm>
                <a:off x="2766361" y="5588445"/>
                <a:ext cx="615441" cy="1072577"/>
                <a:chOff x="2766361" y="5588445"/>
                <a:chExt cx="615441" cy="1072577"/>
              </a:xfrm>
            </p:grpSpPr>
            <p:sp>
              <p:nvSpPr>
                <p:cNvPr id="512" name="Parallelogram 511"/>
                <p:cNvSpPr/>
                <p:nvPr/>
              </p:nvSpPr>
              <p:spPr>
                <a:xfrm>
                  <a:off x="2809955" y="55884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Block1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3" name="Parallelogram 512"/>
                <p:cNvSpPr/>
                <p:nvPr/>
              </p:nvSpPr>
              <p:spPr>
                <a:xfrm>
                  <a:off x="2809955" y="58932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Block2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4" name="Parallelogram 513"/>
                <p:cNvSpPr/>
                <p:nvPr/>
              </p:nvSpPr>
              <p:spPr>
                <a:xfrm>
                  <a:off x="2809955" y="6409729"/>
                  <a:ext cx="571847" cy="251293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err="1" smtClean="0">
                      <a:solidFill>
                        <a:schemeClr val="tx1"/>
                      </a:solidFill>
                    </a:rPr>
                    <a:t>BlockN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TextBox 514"/>
                <p:cNvSpPr txBox="1"/>
                <p:nvPr/>
              </p:nvSpPr>
              <p:spPr>
                <a:xfrm>
                  <a:off x="2766361" y="5979467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……</a:t>
                  </a:r>
                  <a:endParaRPr lang="en-US" sz="2400" dirty="0"/>
                </a:p>
              </p:txBody>
            </p:sp>
          </p:grpSp>
          <p:cxnSp>
            <p:nvCxnSpPr>
              <p:cNvPr id="511" name="Straight Arrow Connector 510"/>
              <p:cNvCxnSpPr/>
              <p:nvPr/>
            </p:nvCxnSpPr>
            <p:spPr>
              <a:xfrm>
                <a:off x="2133600" y="6124733"/>
                <a:ext cx="632761" cy="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2" name="Straight Connector 481"/>
            <p:cNvCxnSpPr/>
            <p:nvPr/>
          </p:nvCxnSpPr>
          <p:spPr>
            <a:xfrm>
              <a:off x="2394845" y="1357794"/>
              <a:ext cx="39549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/>
            <p:cNvSpPr txBox="1"/>
            <p:nvPr/>
          </p:nvSpPr>
          <p:spPr>
            <a:xfrm>
              <a:off x="787926" y="1563058"/>
              <a:ext cx="957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Breakup</a:t>
              </a:r>
              <a:endParaRPr lang="en-US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275577" y="948130"/>
              <a:ext cx="2092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Replicate each block</a:t>
              </a:r>
              <a:endParaRPr lang="en-US" dirty="0"/>
            </a:p>
          </p:txBody>
        </p:sp>
        <p:cxnSp>
          <p:nvCxnSpPr>
            <p:cNvPr id="506" name="Straight Connector 505"/>
            <p:cNvCxnSpPr/>
            <p:nvPr/>
          </p:nvCxnSpPr>
          <p:spPr>
            <a:xfrm flipV="1">
              <a:off x="2185544" y="1389817"/>
              <a:ext cx="580557" cy="8107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3954937" y="1380709"/>
              <a:ext cx="574448" cy="1823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>
              <a:stCxn id="500" idx="4"/>
            </p:cNvCxnSpPr>
            <p:nvPr/>
          </p:nvCxnSpPr>
          <p:spPr>
            <a:xfrm flipH="1" flipV="1">
              <a:off x="6349782" y="1403224"/>
              <a:ext cx="1025295" cy="1046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9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0"/>
            <a:ext cx="7772400" cy="1470025"/>
          </a:xfrm>
        </p:spPr>
        <p:txBody>
          <a:bodyPr/>
          <a:lstStyle/>
          <a:p>
            <a:r>
              <a:rPr lang="en-US" dirty="0" smtClean="0"/>
              <a:t>Summary of</a:t>
            </a:r>
            <a:br>
              <a:rPr lang="en-US" dirty="0" smtClean="0"/>
            </a:br>
            <a:r>
              <a:rPr lang="en-US" dirty="0" smtClean="0"/>
              <a:t>Data-Intensive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70"/>
            <a:ext cx="8229600" cy="880730"/>
          </a:xfrm>
        </p:spPr>
        <p:txBody>
          <a:bodyPr/>
          <a:lstStyle/>
          <a:p>
            <a:r>
              <a:rPr lang="en-US" dirty="0" smtClean="0"/>
              <a:t>Summarizing Guiding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4525963"/>
          </a:xfrm>
        </p:spPr>
        <p:txBody>
          <a:bodyPr/>
          <a:lstStyle/>
          <a:p>
            <a:r>
              <a:rPr lang="en-US" sz="2400" dirty="0" smtClean="0"/>
              <a:t>Clouds may not be suitable for everything but they are suitable for majority of data intensive applications</a:t>
            </a:r>
          </a:p>
          <a:p>
            <a:pPr lvl="1"/>
            <a:r>
              <a:rPr lang="en-US" sz="2000" dirty="0" smtClean="0"/>
              <a:t>Solving partial differential equations on 100,000 cores probably needs classic MPI engines</a:t>
            </a:r>
          </a:p>
          <a:p>
            <a:r>
              <a:rPr lang="en-US" sz="2400" dirty="0" smtClean="0"/>
              <a:t>Cost effectiveness, elasticity and quality programming model will drive use of clouds in many areas such as genomics</a:t>
            </a:r>
          </a:p>
          <a:p>
            <a:r>
              <a:rPr lang="en-US" sz="2400" dirty="0" smtClean="0"/>
              <a:t>Need to solve issues of</a:t>
            </a:r>
          </a:p>
          <a:p>
            <a:pPr lvl="1"/>
            <a:r>
              <a:rPr lang="en-US" sz="2000" dirty="0" smtClean="0"/>
              <a:t>Security-privacy-trust for sensitive data</a:t>
            </a:r>
          </a:p>
          <a:p>
            <a:pPr lvl="1"/>
            <a:r>
              <a:rPr lang="en-US" sz="2000" dirty="0" smtClean="0"/>
              <a:t>How to store data – “data parallel file systems” (HDFS), Object Stores, or classic HPC approach with shared file systems with Lustre etc.</a:t>
            </a:r>
          </a:p>
          <a:p>
            <a:r>
              <a:rPr lang="en-US" sz="2400" dirty="0" smtClean="0"/>
              <a:t>Programming model which is likely to be </a:t>
            </a:r>
            <a:r>
              <a:rPr lang="en-US" sz="2400" b="1" dirty="0" smtClean="0">
                <a:solidFill>
                  <a:srgbClr val="FF0000"/>
                </a:solidFill>
              </a:rPr>
              <a:t>MapReduce</a:t>
            </a:r>
            <a:r>
              <a:rPr lang="en-US" sz="2400" dirty="0" smtClean="0"/>
              <a:t> based </a:t>
            </a:r>
          </a:p>
          <a:p>
            <a:pPr lvl="1"/>
            <a:r>
              <a:rPr lang="en-US" sz="2000" dirty="0" smtClean="0"/>
              <a:t>Look at high level languages</a:t>
            </a:r>
          </a:p>
          <a:p>
            <a:pPr lvl="1"/>
            <a:r>
              <a:rPr lang="en-US" sz="2000" dirty="0" smtClean="0"/>
              <a:t>Compare with databases (</a:t>
            </a:r>
            <a:r>
              <a:rPr lang="en-US" sz="2000" dirty="0" err="1" smtClean="0"/>
              <a:t>SciDB</a:t>
            </a:r>
            <a:r>
              <a:rPr lang="en-US" sz="2000" dirty="0" smtClean="0"/>
              <a:t>?)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Must support iteration to do “real parallel computing”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Need Cloud-HPC Cluster Interoperability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Genomics in Personal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9436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600" dirty="0">
                <a:latin typeface="Times New Roman" pitchFamily="18" charset="0"/>
                <a:ea typeface="+mn-ea"/>
                <a:cs typeface="Times New Roman" pitchFamily="18" charset="0"/>
              </a:rPr>
              <a:t>Suppose you measured everybody’s genome every 2 years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30 </a:t>
            </a:r>
            <a:r>
              <a:rPr lang="en-US" sz="3200" dirty="0" err="1">
                <a:latin typeface="Times New Roman" pitchFamily="18" charset="0"/>
                <a:ea typeface="+mn-ea"/>
                <a:cs typeface="Times New Roman" pitchFamily="18" charset="0"/>
              </a:rPr>
              <a:t>petabits</a:t>
            </a: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 of new gene data per day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factor of 100 more for raw reads with coverage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Data surely distributed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sz="36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to 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sz="36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continuously running present day cores to perform a simple Blast analysis on this data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200" dirty="0">
                <a:latin typeface="Times New Roman" pitchFamily="18" charset="0"/>
                <a:ea typeface="+mn-ea"/>
                <a:cs typeface="Times New Roman" pitchFamily="18" charset="0"/>
              </a:rPr>
              <a:t>Amount depends on clever hashing and maybe Blast not good enough as field gets more </a:t>
            </a:r>
            <a:r>
              <a:rPr lang="en-GB" sz="3200" dirty="0" smtClean="0">
                <a:latin typeface="Times New Roman" pitchFamily="18" charset="0"/>
                <a:ea typeface="+mn-ea"/>
                <a:cs typeface="Times New Roman" pitchFamily="18" charset="0"/>
              </a:rPr>
              <a:t>sophisticated</a:t>
            </a:r>
            <a:endParaRPr lang="en-GB" sz="3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19600" y="3581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998" y="32994"/>
            <a:ext cx="9144000" cy="6834674"/>
            <a:chOff x="2428" y="49197"/>
            <a:chExt cx="9144000" cy="6858000"/>
          </a:xfrm>
        </p:grpSpPr>
        <p:pic>
          <p:nvPicPr>
            <p:cNvPr id="1026" name="Picture 2" descr="http://www.gartner.com/hc/images/215650_000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" y="49197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 rot="540000" flipV="1">
              <a:off x="5020171" y="809919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21180000" flipV="1">
              <a:off x="5152745" y="21171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 rot="-1320000" flipV="1">
              <a:off x="4997041" y="2939486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3143199" flipV="1">
              <a:off x="2752819" y="2010238"/>
              <a:ext cx="982056" cy="531586"/>
            </a:xfrm>
            <a:prstGeom prst="leftArrow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Left Arrow 24"/>
            <p:cNvSpPr/>
            <p:nvPr/>
          </p:nvSpPr>
          <p:spPr>
            <a:xfrm rot="3143199" flipV="1">
              <a:off x="2600419" y="2579319"/>
              <a:ext cx="982056" cy="531586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15426" cy="6665734"/>
            <a:chOff x="0" y="0"/>
            <a:chExt cx="9115426" cy="6665734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0"/>
              <a:ext cx="9115426" cy="6665734"/>
              <a:chOff x="28574" y="43344"/>
              <a:chExt cx="9115426" cy="6665734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4" y="43344"/>
                <a:ext cx="9115426" cy="6665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581400" y="347008"/>
                <a:ext cx="1755648" cy="1887696"/>
              </a:xfrm>
              <a:prstGeom prst="rect">
                <a:avLst/>
              </a:prstGeom>
              <a:solidFill>
                <a:srgbClr val="E689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200" b="1" dirty="0" smtClean="0"/>
                  <a:t>“Big Data” and Extreme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200" b="1" dirty="0" smtClean="0"/>
                  <a:t>Information Processing and Management</a:t>
                </a:r>
              </a:p>
              <a:p>
                <a:pPr>
                  <a:lnSpc>
                    <a:spcPts val="1400"/>
                  </a:lnSpc>
                </a:pPr>
                <a:endParaRPr lang="en-US" sz="1200" dirty="0"/>
              </a:p>
              <a:p>
                <a:pPr>
                  <a:lnSpc>
                    <a:spcPts val="1400"/>
                  </a:lnSpc>
                </a:pPr>
                <a:r>
                  <a:rPr lang="en-US" sz="1200" b="1" dirty="0" smtClean="0"/>
                  <a:t>Cloud Computing</a:t>
                </a:r>
              </a:p>
              <a:p>
                <a:pPr>
                  <a:lnSpc>
                    <a:spcPts val="1400"/>
                  </a:lnSpc>
                </a:pPr>
                <a:endParaRPr lang="en-US" sz="1200" dirty="0"/>
              </a:p>
              <a:p>
                <a:pPr>
                  <a:lnSpc>
                    <a:spcPts val="1400"/>
                  </a:lnSpc>
                </a:pPr>
                <a:r>
                  <a:rPr lang="en-US" sz="1200" dirty="0" smtClean="0"/>
                  <a:t>In-memory Database Management Systems</a:t>
                </a:r>
              </a:p>
              <a:p>
                <a:pPr>
                  <a:lnSpc>
                    <a:spcPts val="1400"/>
                  </a:lnSpc>
                </a:pPr>
                <a:endParaRPr lang="en-US" sz="1200" dirty="0"/>
              </a:p>
              <a:p>
                <a:pPr>
                  <a:lnSpc>
                    <a:spcPts val="1400"/>
                  </a:lnSpc>
                </a:pPr>
                <a:r>
                  <a:rPr lang="en-US" sz="1200" dirty="0" smtClean="0"/>
                  <a:t>Media Tablet</a:t>
                </a:r>
                <a:endParaRPr lang="en-US" sz="1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581400" y="2305066"/>
                <a:ext cx="1755648" cy="1631216"/>
              </a:xfrm>
              <a:prstGeom prst="rect">
                <a:avLst/>
              </a:prstGeom>
              <a:solidFill>
                <a:srgbClr val="D6A3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 smtClean="0"/>
                  <a:t>Cloud/Web Platforms</a:t>
                </a:r>
              </a:p>
              <a:p>
                <a:pPr>
                  <a:lnSpc>
                    <a:spcPts val="1200"/>
                  </a:lnSpc>
                </a:pPr>
                <a:endParaRPr lang="en-US" sz="1200" b="1" dirty="0"/>
              </a:p>
              <a:p>
                <a:pPr>
                  <a:lnSpc>
                    <a:spcPts val="1200"/>
                  </a:lnSpc>
                </a:pPr>
                <a:r>
                  <a:rPr lang="en-US" sz="1200" b="1" dirty="0" smtClean="0"/>
                  <a:t>Private Cloud Computing</a:t>
                </a:r>
              </a:p>
              <a:p>
                <a:pPr>
                  <a:lnSpc>
                    <a:spcPts val="1200"/>
                  </a:lnSpc>
                </a:pPr>
                <a:endParaRPr lang="en-US" sz="1200" dirty="0"/>
              </a:p>
              <a:p>
                <a:pPr>
                  <a:lnSpc>
                    <a:spcPts val="1200"/>
                  </a:lnSpc>
                </a:pPr>
                <a:r>
                  <a:rPr lang="en-US" sz="1200" dirty="0" smtClean="0"/>
                  <a:t>QR/Color Bar Code</a:t>
                </a:r>
              </a:p>
              <a:p>
                <a:pPr>
                  <a:lnSpc>
                    <a:spcPts val="1200"/>
                  </a:lnSpc>
                </a:pPr>
                <a:endParaRPr lang="en-US" sz="1200" dirty="0" smtClean="0"/>
              </a:p>
              <a:p>
                <a:pPr>
                  <a:lnSpc>
                    <a:spcPts val="1200"/>
                  </a:lnSpc>
                </a:pPr>
                <a:r>
                  <a:rPr lang="en-US" sz="1200" dirty="0" smtClean="0"/>
                  <a:t>Social Analytics</a:t>
                </a:r>
              </a:p>
              <a:p>
                <a:pPr>
                  <a:lnSpc>
                    <a:spcPts val="1200"/>
                  </a:lnSpc>
                </a:pPr>
                <a:endParaRPr lang="en-US" sz="1200" dirty="0"/>
              </a:p>
              <a:p>
                <a:pPr>
                  <a:lnSpc>
                    <a:spcPts val="1200"/>
                  </a:lnSpc>
                </a:pPr>
                <a:r>
                  <a:rPr lang="en-US" sz="1200" dirty="0" smtClean="0"/>
                  <a:t>Wireless Power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407152" y="347008"/>
                <a:ext cx="1755648" cy="1887696"/>
              </a:xfrm>
              <a:prstGeom prst="rect">
                <a:avLst/>
              </a:prstGeom>
              <a:solidFill>
                <a:srgbClr val="D6A3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3D Printing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/>
              </a:p>
              <a:p>
                <a:pPr>
                  <a:lnSpc>
                    <a:spcPts val="1000"/>
                  </a:lnSpc>
                </a:pPr>
                <a:r>
                  <a:rPr lang="en-US" sz="1100" dirty="0" smtClean="0"/>
                  <a:t>Content enriched Services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/>
              </a:p>
              <a:p>
                <a:pPr>
                  <a:lnSpc>
                    <a:spcPts val="1000"/>
                  </a:lnSpc>
                </a:pPr>
                <a:r>
                  <a:rPr lang="en-US" sz="1200" b="1" dirty="0" smtClean="0"/>
                  <a:t>Internet of Things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 smtClean="0"/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Internet TV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/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Machine to Machine Communication Services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 smtClean="0"/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/>
                  <a:t>Natural Language Question Answering</a:t>
                </a:r>
              </a:p>
              <a:p>
                <a:pPr>
                  <a:lnSpc>
                    <a:spcPts val="1000"/>
                  </a:lnSpc>
                </a:pPr>
                <a:endParaRPr lang="en-US" sz="1200" dirty="0" smtClean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0" y="303664"/>
              <a:ext cx="1752600" cy="60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1700" b="1" dirty="0" smtClean="0">
                  <a:solidFill>
                    <a:prstClr val="black"/>
                  </a:solidFill>
                </a:rPr>
                <a:t>Transformational</a:t>
              </a: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High</a:t>
              </a: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Moderate</a:t>
              </a:r>
            </a:p>
            <a:p>
              <a:pPr algn="ctr"/>
              <a:endParaRPr lang="en-US" sz="2400" b="1" dirty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en-US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0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2084" y="152400"/>
            <a:ext cx="9144000" cy="1143000"/>
          </a:xfrm>
        </p:spPr>
        <p:txBody>
          <a:bodyPr/>
          <a:lstStyle/>
          <a:p>
            <a:r>
              <a:rPr lang="en-US" dirty="0" smtClean="0"/>
              <a:t>Clouds Offer </a:t>
            </a:r>
            <a:r>
              <a:rPr lang="en-US" sz="3600" b="0" dirty="0"/>
              <a:t>From different points of view</a:t>
            </a:r>
            <a:br>
              <a:rPr lang="en-US" sz="3600" b="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72000"/>
          </a:xfrm>
        </p:spPr>
        <p:txBody>
          <a:bodyPr/>
          <a:lstStyle/>
          <a:p>
            <a:r>
              <a:rPr lang="en-US" sz="2400" b="1" dirty="0" smtClean="0"/>
              <a:t>Features from NIST</a:t>
            </a:r>
            <a:r>
              <a:rPr lang="en-US" sz="2400" b="1" dirty="0"/>
              <a:t>: </a:t>
            </a:r>
            <a:endParaRPr lang="en-US" sz="2400" b="1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On-demand </a:t>
            </a:r>
            <a:r>
              <a:rPr lang="en-US" sz="2400" dirty="0"/>
              <a:t>service (elastic);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Broad </a:t>
            </a:r>
            <a:r>
              <a:rPr lang="en-US" sz="2400" dirty="0"/>
              <a:t>network access;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Resource </a:t>
            </a:r>
            <a:r>
              <a:rPr lang="en-US" sz="2400" dirty="0"/>
              <a:t>pooling;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Flexible </a:t>
            </a:r>
            <a:r>
              <a:rPr lang="en-US" sz="2400" dirty="0"/>
              <a:t>resource allocation;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Measured </a:t>
            </a:r>
            <a:r>
              <a:rPr lang="en-US" sz="2400" dirty="0"/>
              <a:t>service</a:t>
            </a:r>
          </a:p>
          <a:p>
            <a:r>
              <a:rPr lang="en-US" sz="2400" b="1" dirty="0"/>
              <a:t>Economies of </a:t>
            </a:r>
            <a:r>
              <a:rPr lang="en-US" sz="2400" b="1" dirty="0" smtClean="0"/>
              <a:t>scale </a:t>
            </a:r>
            <a:r>
              <a:rPr lang="en-US" sz="2400" dirty="0" smtClean="0"/>
              <a:t>in performance and electrical power </a:t>
            </a:r>
            <a:r>
              <a:rPr lang="en-US" sz="2400" b="1" dirty="0" smtClean="0"/>
              <a:t>(Green IT)</a:t>
            </a:r>
            <a:endParaRPr lang="en-US" sz="2400" b="1" dirty="0"/>
          </a:p>
          <a:p>
            <a:r>
              <a:rPr lang="en-US" sz="2400" dirty="0"/>
              <a:t>Powerful new </a:t>
            </a:r>
            <a:r>
              <a:rPr lang="en-US" sz="2400" b="1" dirty="0"/>
              <a:t>software </a:t>
            </a:r>
            <a:r>
              <a:rPr lang="en-US" sz="2400" b="1" dirty="0" smtClean="0"/>
              <a:t>models </a:t>
            </a:r>
          </a:p>
          <a:p>
            <a:pPr lvl="1"/>
            <a:r>
              <a:rPr lang="en-US" sz="2400" b="1" dirty="0" smtClean="0"/>
              <a:t>Platform as a Service </a:t>
            </a:r>
            <a:r>
              <a:rPr lang="en-US" sz="2400" dirty="0" smtClean="0"/>
              <a:t>is not an alternative to </a:t>
            </a:r>
            <a:r>
              <a:rPr lang="en-US" sz="2400" b="1" dirty="0" smtClean="0"/>
              <a:t>Infrastructure as a Service – </a:t>
            </a:r>
            <a:r>
              <a:rPr lang="en-US" sz="2400" dirty="0" smtClean="0"/>
              <a:t>it is instead an incredible valued added</a:t>
            </a:r>
          </a:p>
          <a:p>
            <a:pPr lvl="1"/>
            <a:r>
              <a:rPr lang="en-US" sz="2400" dirty="0" smtClean="0"/>
              <a:t>Amazon is as much </a:t>
            </a:r>
            <a:r>
              <a:rPr lang="en-US" sz="2400" dirty="0" err="1" smtClean="0"/>
              <a:t>PaaS</a:t>
            </a:r>
            <a:r>
              <a:rPr lang="en-US" sz="2400" dirty="0" smtClean="0"/>
              <a:t> as Azure 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0.7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11005</TotalTime>
  <Words>3056</Words>
  <Application>Microsoft Office PowerPoint</Application>
  <PresentationFormat>On-screen Show (4:3)</PresentationFormat>
  <Paragraphs>666</Paragraphs>
  <Slides>53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1_Office Theme</vt:lpstr>
      <vt:lpstr>Office Theme</vt:lpstr>
      <vt:lpstr>Default Design</vt:lpstr>
      <vt:lpstr>PhotoImpact</vt:lpstr>
      <vt:lpstr>Clouds for Simulation and Data Enabled Scientific Discovery</vt:lpstr>
      <vt:lpstr>Topics Covered</vt:lpstr>
      <vt:lpstr>Some Trends</vt:lpstr>
      <vt:lpstr>Some Data sizes</vt:lpstr>
      <vt:lpstr>PowerPoint Presentation</vt:lpstr>
      <vt:lpstr>Genomics in Personal Health</vt:lpstr>
      <vt:lpstr>PowerPoint Presentation</vt:lpstr>
      <vt:lpstr>PowerPoint Presentation</vt:lpstr>
      <vt:lpstr>Clouds Offer From different points of view </vt:lpstr>
      <vt:lpstr>2 Aspects of Cloud Computing:  Infrastructure and Runtimes</vt:lpstr>
      <vt:lpstr>Clouds Grids and Supercomputers: Infrastructure and Applications </vt:lpstr>
      <vt:lpstr>What Applications work in Clouds</vt:lpstr>
      <vt:lpstr>Clouds and Grids/HPC</vt:lpstr>
      <vt:lpstr>Internet of Things: Sensor Grids supported as pleasingly parallel applications on clouds </vt:lpstr>
      <vt:lpstr>Internet of Things: Sensor Grids A pleasingly parallel example on Clouds </vt:lpstr>
      <vt:lpstr>Sensors as a Service</vt:lpstr>
      <vt:lpstr>Some Sensors</vt:lpstr>
      <vt:lpstr>Real-Time GPS Sensor Data-Mining</vt:lpstr>
      <vt:lpstr>Performance of Pub-Sub Cloud Brokers</vt:lpstr>
      <vt:lpstr>MapReduce and Iterative MapReduce for non trivial parallel applications on Clouds </vt:lpstr>
      <vt:lpstr>MapReduce “File/Data Repository” Parallelism</vt:lpstr>
      <vt:lpstr>Twister v0.9 March 15, 2011</vt:lpstr>
      <vt:lpstr>K-Means Clustering</vt:lpstr>
      <vt:lpstr>Twister</vt:lpstr>
      <vt:lpstr>SWG Sequence Alignment Performance</vt:lpstr>
      <vt:lpstr>PowerPoint Presentation</vt:lpstr>
      <vt:lpstr>Map Collective Model (Judy Qiu)</vt:lpstr>
      <vt:lpstr>MapReduce and Twister on Azure</vt:lpstr>
      <vt:lpstr>MapReduceRoles4Azure Architecture</vt:lpstr>
      <vt:lpstr>MapReduceRoles4Azure</vt:lpstr>
      <vt:lpstr>High Level Flow Twister4Azure</vt:lpstr>
      <vt:lpstr>Cache aware scheduling</vt:lpstr>
      <vt:lpstr>Performance Comparisons</vt:lpstr>
      <vt:lpstr>Performance – Kmeans Clustering</vt:lpstr>
      <vt:lpstr>Kmeans Speedup from 32 cores</vt:lpstr>
      <vt:lpstr>Look at one problem in detail</vt:lpstr>
      <vt:lpstr>PowerPoint Presentation</vt:lpstr>
      <vt:lpstr>440K Interpolated</vt:lpstr>
      <vt:lpstr>Multi-Dimensional-Scaling</vt:lpstr>
      <vt:lpstr>Performance – Multi Dimensional Scaling</vt:lpstr>
      <vt:lpstr>Twister4Azure Conclusions</vt:lpstr>
      <vt:lpstr>Summary of Applications Suitable for Clouds </vt:lpstr>
      <vt:lpstr>Application Classification</vt:lpstr>
      <vt:lpstr>What can we learn?</vt:lpstr>
      <vt:lpstr>Research Issues for (Iterative) MapReduce </vt:lpstr>
      <vt:lpstr>Architecture of Data-Intensive  Clouds </vt:lpstr>
      <vt:lpstr>PowerPoint Presentation</vt:lpstr>
      <vt:lpstr>Architecture of Data Repositories?</vt:lpstr>
      <vt:lpstr>Clouds as Support for Data Repositories?</vt:lpstr>
      <vt:lpstr>Traditional File System?</vt:lpstr>
      <vt:lpstr>Data Parallel File System?</vt:lpstr>
      <vt:lpstr>Summary of Data-Intensive Applications on Clouds </vt:lpstr>
      <vt:lpstr>Summarizing Guiding Principles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Choi, Jong Youl</dc:creator>
  <cp:lastModifiedBy>Geoffrey Fox</cp:lastModifiedBy>
  <cp:revision>659</cp:revision>
  <dcterms:created xsi:type="dcterms:W3CDTF">2010-11-02T19:01:47Z</dcterms:created>
  <dcterms:modified xsi:type="dcterms:W3CDTF">2011-12-24T14:57:14Z</dcterms:modified>
</cp:coreProperties>
</file>