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07F8B-942A-4F72-83D1-D930FFE025F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46E1D-A9E2-4039-8B27-7DFD35749D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D197-A627-44F7-8E49-2CBE7B6DB7C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75295-7445-45AC-B2C1-D5EF81815DC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0B5E0-7156-4862-863D-0FB174F91A9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D197-A627-44F7-8E49-2CBE7B6DB7C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rgbClr val="1851CE"/>
                </a:solidFill>
              </a:rPr>
              <a:t>S</a:t>
            </a:r>
            <a:r>
              <a:rPr lang="en-US" b="1" i="1" dirty="0">
                <a:solidFill>
                  <a:srgbClr val="E40701"/>
                </a:solidFill>
              </a:rPr>
              <a:t>A</a:t>
            </a:r>
            <a:r>
              <a:rPr lang="en-US" b="1" i="1" dirty="0">
                <a:solidFill>
                  <a:srgbClr val="EFBA00"/>
                </a:solidFill>
              </a:rPr>
              <a:t>L</a:t>
            </a:r>
            <a:r>
              <a:rPr lang="en-US" b="1" i="1" dirty="0">
                <a:solidFill>
                  <a:srgbClr val="1851CE"/>
                </a:solidFill>
              </a:rPr>
              <a:t>S</a:t>
            </a:r>
            <a:r>
              <a:rPr lang="en-US" b="1" i="1" dirty="0">
                <a:solidFill>
                  <a:srgbClr val="18A221"/>
                </a:solidFill>
              </a:rPr>
              <a:t>A</a:t>
            </a:r>
            <a:endParaRPr lang="en-US" dirty="0">
              <a:solidFill>
                <a:prstClr val="black"/>
              </a:solidFill>
              <a:latin typeface="Corbel" pitchFamily="34" charset="0"/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futuregri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64777" y="0"/>
            <a:ext cx="1679223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pic>
        <p:nvPicPr>
          <p:cNvPr id="9" name="Picture 8" descr="futuregrid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464777" y="0"/>
            <a:ext cx="1679223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F231C-8B70-4828-B017-1445D67038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B670C-F70B-459C-9617-51F21022D1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ids.ucs.indiana.edu/ptliupages/publications/twister__hpdc_mapreduce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radlab.cs.berkeley.edu/w/upload/9/9c/Spark-retreat-poster-s10.pdf" TargetMode="External"/><Relationship Id="rId4" Type="http://schemas.openxmlformats.org/officeDocument/2006/relationships/hyperlink" Target="http://www.iterativemapreduc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Iterative and non-Iterative </a:t>
            </a:r>
            <a:br>
              <a:rPr lang="en-US" sz="3600" b="1" dirty="0" smtClean="0"/>
            </a:br>
            <a:r>
              <a:rPr lang="en-US" sz="3600" b="1" dirty="0" smtClean="0"/>
              <a:t>Computations</a:t>
            </a:r>
            <a:endParaRPr lang="en-US" sz="3600" b="1" dirty="0"/>
          </a:p>
        </p:txBody>
      </p:sp>
      <p:pic>
        <p:nvPicPr>
          <p:cNvPr id="4" name="Picture 2" descr="D:\Academic\Ph.D\eScience2008\images\eps\kmeans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762000"/>
            <a:ext cx="3405613" cy="2844509"/>
          </a:xfrm>
          <a:prstGeom prst="rect">
            <a:avLst/>
          </a:prstGeom>
          <a:noFill/>
        </p:spPr>
      </p:pic>
      <p:sp>
        <p:nvSpPr>
          <p:cNvPr id="11" name="Right Arrow Callout 10"/>
          <p:cNvSpPr/>
          <p:nvPr/>
        </p:nvSpPr>
        <p:spPr>
          <a:xfrm>
            <a:off x="152400" y="1447800"/>
            <a:ext cx="13716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39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1F497D">
                  <a:lumMod val="75000"/>
                </a:srgbClr>
              </a:solidFill>
            </a:endParaRPr>
          </a:p>
          <a:p>
            <a:pPr algn="ctr"/>
            <a:r>
              <a:rPr lang="en-US" b="1" dirty="0">
                <a:solidFill>
                  <a:srgbClr val="1F497D">
                    <a:lumMod val="75000"/>
                  </a:srgbClr>
                </a:solidFill>
              </a:rPr>
              <a:t>K-means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581400"/>
            <a:ext cx="2559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Performance of K-Means</a:t>
            </a:r>
            <a:endParaRPr lang="en-US" b="1" dirty="0">
              <a:solidFill>
                <a:prstClr val="black"/>
              </a:solidFill>
            </a:endParaRPr>
          </a:p>
        </p:txBody>
      </p:sp>
      <p:pic>
        <p:nvPicPr>
          <p:cNvPr id="15" name="Picture 14" descr="kmeans-color-lo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886200"/>
            <a:ext cx="4129088" cy="2667000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886200"/>
            <a:ext cx="4495800" cy="283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181600" y="3048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Smith Waterman is a non iterative case and of course runs fine</a:t>
            </a:r>
            <a:endParaRPr lang="en-US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Matrix Multiplication </a:t>
            </a:r>
            <a:br>
              <a:rPr lang="en-US" b="1" dirty="0" smtClean="0"/>
            </a:br>
            <a:r>
              <a:rPr lang="en-US" b="1" dirty="0" smtClean="0"/>
              <a:t>64 cores</a:t>
            </a:r>
            <a:endParaRPr lang="en-US" b="1" dirty="0"/>
          </a:p>
        </p:txBody>
      </p:sp>
      <p:grpSp>
        <p:nvGrpSpPr>
          <p:cNvPr id="2" name="Group 6"/>
          <p:cNvGrpSpPr/>
          <p:nvPr/>
        </p:nvGrpSpPr>
        <p:grpSpPr>
          <a:xfrm>
            <a:off x="2590800" y="1447800"/>
            <a:ext cx="6553200" cy="5204874"/>
            <a:chOff x="304800" y="1348326"/>
            <a:chExt cx="8305800" cy="5509674"/>
          </a:xfrm>
        </p:grpSpPr>
        <p:pic>
          <p:nvPicPr>
            <p:cNvPr id="5" name="Picture 3" descr="C:\gcf\ptliupages\publications\presentations\matrix-8-nod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1348326"/>
              <a:ext cx="8305800" cy="5509674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656907" y="1590313"/>
              <a:ext cx="2607635" cy="7819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prstClr val="black"/>
                  </a:solidFill>
                </a:rPr>
                <a:t>Square blocks       Twister</a:t>
              </a:r>
            </a:p>
            <a:p>
              <a:r>
                <a:rPr lang="en-US" sz="1400" b="1" dirty="0">
                  <a:solidFill>
                    <a:prstClr val="black"/>
                  </a:solidFill>
                </a:rPr>
                <a:t>Row/Col </a:t>
              </a:r>
              <a:r>
                <a:rPr lang="en-US" sz="1400" b="1" dirty="0" err="1">
                  <a:solidFill>
                    <a:prstClr val="black"/>
                  </a:solidFill>
                </a:rPr>
                <a:t>decomp</a:t>
              </a:r>
              <a:r>
                <a:rPr lang="en-US" sz="1400" b="1" dirty="0">
                  <a:solidFill>
                    <a:prstClr val="black"/>
                  </a:solidFill>
                </a:rPr>
                <a:t> Twister</a:t>
              </a:r>
            </a:p>
            <a:p>
              <a:r>
                <a:rPr lang="en-US" sz="1400" b="1" dirty="0">
                  <a:solidFill>
                    <a:prstClr val="black"/>
                  </a:solidFill>
                </a:rPr>
                <a:t>Square blocks   </a:t>
              </a:r>
              <a:r>
                <a:rPr lang="en-US" sz="1400" b="1" dirty="0" err="1">
                  <a:solidFill>
                    <a:prstClr val="black"/>
                  </a:solidFill>
                </a:rPr>
                <a:t>OpenMPI</a:t>
              </a:r>
              <a:endParaRPr lang="en-US" sz="1400" b="1" dirty="0">
                <a:solidFill>
                  <a:prstClr val="black"/>
                </a:solidFill>
              </a:endParaRPr>
            </a:p>
          </p:txBody>
        </p:sp>
      </p:grpSp>
      <p:pic>
        <p:nvPicPr>
          <p:cNvPr id="8" name="Picture 5" descr="D:\academic\phd\Publications\CloudComp09\figures\matri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133600"/>
            <a:ext cx="2286000" cy="2843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1999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Overhead </a:t>
            </a:r>
            <a:r>
              <a:rPr lang="en-US" b="1" dirty="0" err="1" smtClean="0"/>
              <a:t>OpenMPI</a:t>
            </a:r>
            <a:r>
              <a:rPr lang="en-US" b="1" dirty="0" smtClean="0"/>
              <a:t> v Twister</a:t>
            </a:r>
            <a:br>
              <a:rPr lang="en-US" b="1" dirty="0" smtClean="0"/>
            </a:br>
            <a:r>
              <a:rPr lang="en-US" b="1" dirty="0" smtClean="0"/>
              <a:t>negative overhead due to cache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0" y="1828801"/>
          <a:ext cx="9191297" cy="5029200"/>
        </p:xfrm>
        <a:graphic>
          <a:graphicData uri="http://schemas.openxmlformats.org/presentationml/2006/ole">
            <p:oleObj spid="_x0000_s2050" name="Acrobat Document" r:id="rId4" imgW="4543366" imgH="2485957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1524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Performance of </a:t>
            </a:r>
            <a:r>
              <a:rPr lang="en-US" sz="2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Pagerank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using </a:t>
            </a:r>
            <a:b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ClueWeb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Data (Time for 20 iterations)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using </a:t>
            </a:r>
            <a:r>
              <a:rPr lang="fr-F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32 </a:t>
            </a:r>
            <a:r>
              <a:rPr lang="fr-FR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nodes</a:t>
            </a:r>
            <a:r>
              <a:rPr lang="fr-F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(256 CPU </a:t>
            </a:r>
            <a:r>
              <a:rPr lang="fr-FR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cores</a:t>
            </a:r>
            <a:r>
              <a:rPr lang="fr-F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of Crevasse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eoffrey Fox\Desktop\pagrank-hadoop-twis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7990807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MPI &amp; Iterative MapReduce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77500" lnSpcReduction="20000"/>
          </a:bodyPr>
          <a:lstStyle/>
          <a:p>
            <a:endParaRPr lang="en-US" sz="2400" dirty="0" smtClean="0"/>
          </a:p>
          <a:p>
            <a:r>
              <a:rPr lang="en-US" sz="2400" b="1" dirty="0" smtClean="0"/>
              <a:t>MapReduce on MPI </a:t>
            </a:r>
            <a:r>
              <a:rPr lang="en-US" sz="2400" dirty="0" err="1" smtClean="0"/>
              <a:t>Torsten</a:t>
            </a:r>
            <a:r>
              <a:rPr lang="en-US" sz="2400" dirty="0" smtClean="0"/>
              <a:t> </a:t>
            </a:r>
            <a:r>
              <a:rPr lang="en-US" sz="2400" dirty="0" err="1" smtClean="0"/>
              <a:t>Hoefler</a:t>
            </a:r>
            <a:r>
              <a:rPr lang="en-US" sz="2400" dirty="0" smtClean="0"/>
              <a:t>, Andrew </a:t>
            </a:r>
            <a:r>
              <a:rPr lang="en-US" sz="2400" dirty="0" err="1" smtClean="0"/>
              <a:t>Lumsdaine</a:t>
            </a:r>
            <a:r>
              <a:rPr lang="en-US" sz="2400" dirty="0" smtClean="0"/>
              <a:t> and Jack </a:t>
            </a:r>
            <a:r>
              <a:rPr lang="en-US" sz="2400" dirty="0" err="1" smtClean="0"/>
              <a:t>Dongarra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Towards Efficient MapReduce Using MPI</a:t>
            </a:r>
            <a:r>
              <a:rPr lang="en-US" sz="2400" dirty="0" smtClean="0"/>
              <a:t>, </a:t>
            </a:r>
            <a:r>
              <a:rPr lang="en-US" sz="2400" i="1" dirty="0" smtClean="0"/>
              <a:t>Recent Advances in Parallel Virtual Machine and Message Passing Interface </a:t>
            </a:r>
            <a:r>
              <a:rPr lang="en-US" sz="2400" dirty="0" smtClean="0"/>
              <a:t>Lecture Notes in Computer Science, 2009, Volume 5759/2009, 240-249</a:t>
            </a:r>
          </a:p>
          <a:p>
            <a:pPr lvl="0"/>
            <a:r>
              <a:rPr lang="en-US" sz="2400" b="1" dirty="0" smtClean="0"/>
              <a:t>MPI with generalized MapReduce</a:t>
            </a:r>
          </a:p>
          <a:p>
            <a:pPr lvl="0"/>
            <a:r>
              <a:rPr lang="en-US" sz="2400" dirty="0" err="1" smtClean="0"/>
              <a:t>Jaliya</a:t>
            </a:r>
            <a:r>
              <a:rPr lang="en-US" sz="2400" dirty="0" smtClean="0"/>
              <a:t> </a:t>
            </a:r>
            <a:r>
              <a:rPr lang="en-US" sz="2400" dirty="0" err="1" smtClean="0"/>
              <a:t>Ekanayake</a:t>
            </a:r>
            <a:r>
              <a:rPr lang="en-US" sz="2400" dirty="0" smtClean="0"/>
              <a:t>, </a:t>
            </a:r>
            <a:r>
              <a:rPr lang="en-US" sz="2400" dirty="0" err="1" smtClean="0"/>
              <a:t>Hui</a:t>
            </a:r>
            <a:r>
              <a:rPr lang="en-US" sz="2400" dirty="0" smtClean="0"/>
              <a:t> Li, </a:t>
            </a:r>
            <a:r>
              <a:rPr lang="en-US" sz="2400" dirty="0" err="1" smtClean="0"/>
              <a:t>Bingjing</a:t>
            </a:r>
            <a:r>
              <a:rPr lang="en-US" sz="2400" dirty="0" smtClean="0"/>
              <a:t> Zhang, </a:t>
            </a:r>
            <a:r>
              <a:rPr lang="en-US" sz="2400" dirty="0" err="1" smtClean="0"/>
              <a:t>Thilina</a:t>
            </a:r>
            <a:r>
              <a:rPr lang="en-US" sz="2400" dirty="0" smtClean="0"/>
              <a:t> </a:t>
            </a:r>
            <a:r>
              <a:rPr lang="en-US" sz="2400" dirty="0" err="1" smtClean="0"/>
              <a:t>Gunarathne</a:t>
            </a:r>
            <a:r>
              <a:rPr lang="en-US" sz="2400" dirty="0" smtClean="0"/>
              <a:t>, </a:t>
            </a:r>
            <a:r>
              <a:rPr lang="en-US" sz="2400" dirty="0" err="1" smtClean="0"/>
              <a:t>Seung-Hee</a:t>
            </a:r>
            <a:r>
              <a:rPr lang="en-US" sz="2400" dirty="0" smtClean="0"/>
              <a:t> </a:t>
            </a:r>
            <a:r>
              <a:rPr lang="en-US" sz="2400" dirty="0" err="1" smtClean="0"/>
              <a:t>Bae</a:t>
            </a:r>
            <a:r>
              <a:rPr lang="en-US" sz="2400" dirty="0" smtClean="0"/>
              <a:t>, Judy Qiu, Geoffrey Fox </a:t>
            </a:r>
            <a:r>
              <a:rPr lang="en-US" sz="2400" dirty="0" smtClean="0">
                <a:solidFill>
                  <a:srgbClr val="FF0000"/>
                </a:solidFill>
              </a:rPr>
              <a:t>Twister: A Runtime for Iterative MapReduce</a:t>
            </a:r>
            <a:r>
              <a:rPr lang="en-US" sz="2400" dirty="0" smtClean="0"/>
              <a:t>, </a:t>
            </a:r>
            <a:r>
              <a:rPr lang="en-US" sz="2400" i="1" dirty="0" smtClean="0"/>
              <a:t>Proceedings of the First International Workshop on MapReduce and its Applications of  ACM HPDC 2010 </a:t>
            </a:r>
            <a:r>
              <a:rPr lang="en-US" sz="2400" dirty="0" smtClean="0"/>
              <a:t>conference, Chicago, Illinois, June 20-25, 2010 </a:t>
            </a:r>
            <a:r>
              <a:rPr lang="en-US" sz="2400" dirty="0" smtClean="0">
                <a:hlinkClick r:id="rId3"/>
              </a:rPr>
              <a:t>http://grids.ucs.indiana.edu/ptliupages/publications/twister__hpdc_mapreduce.pdf</a:t>
            </a:r>
            <a:r>
              <a:rPr lang="en-US" sz="2400" dirty="0" smtClean="0"/>
              <a:t>   </a:t>
            </a:r>
            <a:r>
              <a:rPr lang="en-US" sz="2400" dirty="0" smtClean="0">
                <a:hlinkClick r:id="rId4"/>
              </a:rPr>
              <a:t>http://www.iterativemapreduce.org/</a:t>
            </a:r>
            <a:endParaRPr lang="en-US" sz="2400" dirty="0" smtClean="0"/>
          </a:p>
          <a:p>
            <a:pPr lvl="0"/>
            <a:r>
              <a:rPr lang="en-US" sz="2400" dirty="0" err="1" smtClean="0"/>
              <a:t>Grzegorz</a:t>
            </a:r>
            <a:r>
              <a:rPr lang="en-US" sz="2400" dirty="0" smtClean="0"/>
              <a:t> </a:t>
            </a:r>
            <a:r>
              <a:rPr lang="en-US" sz="2400" dirty="0" err="1" smtClean="0"/>
              <a:t>Malewicz</a:t>
            </a:r>
            <a:r>
              <a:rPr lang="en-US" sz="2400" dirty="0" smtClean="0"/>
              <a:t>, Matthew H. </a:t>
            </a:r>
            <a:r>
              <a:rPr lang="en-US" sz="2400" dirty="0" err="1" smtClean="0"/>
              <a:t>Austern</a:t>
            </a:r>
            <a:r>
              <a:rPr lang="en-US" sz="2400" dirty="0" smtClean="0"/>
              <a:t>, </a:t>
            </a:r>
            <a:r>
              <a:rPr lang="en-US" sz="2400" dirty="0" err="1" smtClean="0"/>
              <a:t>Aart</a:t>
            </a:r>
            <a:r>
              <a:rPr lang="en-US" sz="2400" dirty="0" smtClean="0"/>
              <a:t> J. C. Bik, James C. </a:t>
            </a:r>
            <a:r>
              <a:rPr lang="en-US" sz="2400" dirty="0" err="1" smtClean="0"/>
              <a:t>Dehnert</a:t>
            </a:r>
            <a:r>
              <a:rPr lang="en-US" sz="2400" dirty="0" smtClean="0"/>
              <a:t>, </a:t>
            </a:r>
            <a:r>
              <a:rPr lang="en-US" sz="2400" dirty="0" err="1" smtClean="0"/>
              <a:t>Ilan</a:t>
            </a:r>
            <a:r>
              <a:rPr lang="en-US" sz="2400" dirty="0" smtClean="0"/>
              <a:t> Horn, </a:t>
            </a:r>
            <a:r>
              <a:rPr lang="en-US" sz="2400" dirty="0" err="1" smtClean="0"/>
              <a:t>Naty</a:t>
            </a:r>
            <a:r>
              <a:rPr lang="en-US" sz="2400" dirty="0" smtClean="0"/>
              <a:t> </a:t>
            </a:r>
            <a:r>
              <a:rPr lang="en-US" sz="2400" dirty="0" err="1" smtClean="0"/>
              <a:t>Leiser</a:t>
            </a:r>
            <a:r>
              <a:rPr lang="en-US" sz="2400" dirty="0" smtClean="0"/>
              <a:t>, and </a:t>
            </a:r>
            <a:r>
              <a:rPr lang="en-US" sz="2400" dirty="0" err="1" smtClean="0"/>
              <a:t>Grzegorz</a:t>
            </a:r>
            <a:r>
              <a:rPr lang="en-US" sz="2400" dirty="0" smtClean="0"/>
              <a:t> </a:t>
            </a:r>
            <a:r>
              <a:rPr lang="en-US" sz="2400" dirty="0" err="1" smtClean="0"/>
              <a:t>Czajkowski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Pregel</a:t>
            </a:r>
            <a:r>
              <a:rPr lang="en-US" sz="2400" dirty="0" smtClean="0">
                <a:solidFill>
                  <a:srgbClr val="FF0000"/>
                </a:solidFill>
              </a:rPr>
              <a:t>: A System for Large-Scale Graph Processing</a:t>
            </a:r>
            <a:r>
              <a:rPr lang="en-US" sz="2400" dirty="0" smtClean="0"/>
              <a:t>, </a:t>
            </a:r>
            <a:r>
              <a:rPr lang="en-US" sz="2400" i="1" dirty="0" smtClean="0"/>
              <a:t>Proceedings of the 2010 international conference on Management of data </a:t>
            </a:r>
            <a:r>
              <a:rPr lang="en-US" sz="2400" dirty="0" smtClean="0"/>
              <a:t> Indianapolis, Indiana, USA Pages: 135-146 2010</a:t>
            </a:r>
          </a:p>
          <a:p>
            <a:pPr lvl="0"/>
            <a:r>
              <a:rPr lang="en-US" sz="2400" dirty="0" err="1" smtClean="0"/>
              <a:t>Yingyi</a:t>
            </a:r>
            <a:r>
              <a:rPr lang="en-US" sz="2400" dirty="0" smtClean="0"/>
              <a:t> Bu, Bill Howe, Magdalena </a:t>
            </a:r>
            <a:r>
              <a:rPr lang="en-US" sz="2400" dirty="0" err="1" smtClean="0"/>
              <a:t>Balazinska</a:t>
            </a:r>
            <a:r>
              <a:rPr lang="en-US" sz="2400" dirty="0" smtClean="0"/>
              <a:t>, Michael D. Ernst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HaLoop</a:t>
            </a:r>
            <a:r>
              <a:rPr lang="en-US" sz="2400" dirty="0" smtClean="0">
                <a:solidFill>
                  <a:srgbClr val="FF0000"/>
                </a:solidFill>
              </a:rPr>
              <a:t>: Efficient Iterative Data Processing on Large Clusters</a:t>
            </a:r>
            <a:r>
              <a:rPr lang="en-US" sz="2400" dirty="0" smtClean="0"/>
              <a:t>, </a:t>
            </a:r>
            <a:r>
              <a:rPr lang="en-US" sz="2400" i="1" dirty="0" smtClean="0"/>
              <a:t>Proceedings of the VLDB Endowment, Vol. 3, No. 1, The 36th International Conference on Very Large Data Bases</a:t>
            </a:r>
            <a:r>
              <a:rPr lang="en-US" sz="2400" dirty="0" smtClean="0"/>
              <a:t>, September 1317, 2010, Singapore.</a:t>
            </a:r>
          </a:p>
          <a:p>
            <a:pPr lvl="0"/>
            <a:r>
              <a:rPr lang="en-US" sz="2400" dirty="0" err="1" smtClean="0"/>
              <a:t>Matei</a:t>
            </a:r>
            <a:r>
              <a:rPr lang="en-US" sz="2400" dirty="0" smtClean="0"/>
              <a:t> </a:t>
            </a:r>
            <a:r>
              <a:rPr lang="en-US" sz="2400" dirty="0" err="1" smtClean="0"/>
              <a:t>Zaharia</a:t>
            </a:r>
            <a:r>
              <a:rPr lang="en-US" sz="2400" dirty="0" smtClean="0"/>
              <a:t>, </a:t>
            </a:r>
            <a:r>
              <a:rPr lang="en-US" sz="2400" dirty="0" err="1" smtClean="0"/>
              <a:t>Mosharaf</a:t>
            </a:r>
            <a:r>
              <a:rPr lang="en-US" sz="2400" dirty="0" smtClean="0"/>
              <a:t> </a:t>
            </a:r>
            <a:r>
              <a:rPr lang="en-US" sz="2400" dirty="0" err="1" smtClean="0"/>
              <a:t>Chowdhury</a:t>
            </a:r>
            <a:r>
              <a:rPr lang="en-US" sz="2400" dirty="0" smtClean="0"/>
              <a:t>, Michael J. Franklin, Scott </a:t>
            </a:r>
            <a:r>
              <a:rPr lang="en-US" sz="2400" dirty="0" err="1" smtClean="0"/>
              <a:t>Shenker</a:t>
            </a:r>
            <a:r>
              <a:rPr lang="en-US" sz="2400" dirty="0" smtClean="0"/>
              <a:t>, Ion </a:t>
            </a:r>
            <a:r>
              <a:rPr lang="en-US" sz="2400" dirty="0" err="1" smtClean="0"/>
              <a:t>Stoica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Spark: Cluster Computing with Working Sets </a:t>
            </a:r>
            <a:r>
              <a:rPr lang="en-US" sz="2400" dirty="0" smtClean="0"/>
              <a:t>poster at </a:t>
            </a:r>
            <a:r>
              <a:rPr lang="en-US" sz="2400" dirty="0" smtClean="0">
                <a:hlinkClick r:id="rId5"/>
              </a:rPr>
              <a:t>http://radlab.cs.berkeley.edu/w/upload/9/9c/Spark-retreat-poster-s10.pdf</a:t>
            </a:r>
            <a:r>
              <a:rPr lang="en-US" sz="2400" dirty="0" smtClean="0"/>
              <a:t> 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297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4_Office Theme</vt:lpstr>
      <vt:lpstr>1_Office Theme</vt:lpstr>
      <vt:lpstr>Acrobat Document</vt:lpstr>
      <vt:lpstr>Iterative and non-Iterative  Computations</vt:lpstr>
      <vt:lpstr>Matrix Multiplication  64 cores</vt:lpstr>
      <vt:lpstr>Overhead OpenMPI v Twister negative overhead due to cache</vt:lpstr>
      <vt:lpstr>Slide 4</vt:lpstr>
      <vt:lpstr>MPI &amp; Iterative MapReduce papers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Iterative and non-Iterative  Computations</dc:title>
  <dc:creator>Geoffrey Fox</dc:creator>
  <cp:lastModifiedBy>Geoffrey Fox</cp:lastModifiedBy>
  <cp:revision>2</cp:revision>
  <dcterms:created xsi:type="dcterms:W3CDTF">2010-12-01T03:45:44Z</dcterms:created>
  <dcterms:modified xsi:type="dcterms:W3CDTF">2010-12-01T03:48:53Z</dcterms:modified>
</cp:coreProperties>
</file>