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notesSlides/notesSlide8.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diagrams/data3.xml" ContentType="application/vnd.openxmlformats-officedocument.drawingml.diagramData+xml"/>
  <Override PartName="/ppt/charts/chart4.xml" ContentType="application/vnd.openxmlformats-officedocument.drawingml.chart+xml"/>
  <Override PartName="/ppt/slideLayouts/slideLayout88.xml" ContentType="application/vnd.openxmlformats-officedocument.presentationml.slideLayout+xml"/>
  <Override PartName="/ppt/theme/theme11.xml" ContentType="application/vnd.openxmlformats-officedocument.them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2" r:id="rId3"/>
    <p:sldMasterId id="2147483685" r:id="rId4"/>
    <p:sldMasterId id="2147483698" r:id="rId5"/>
    <p:sldMasterId id="2147483710" r:id="rId6"/>
    <p:sldMasterId id="2147483722" r:id="rId7"/>
    <p:sldMasterId id="2147483735" r:id="rId8"/>
    <p:sldMasterId id="2147483747" r:id="rId9"/>
    <p:sldMasterId id="2147483759" r:id="rId10"/>
  </p:sldMasterIdLst>
  <p:notesMasterIdLst>
    <p:notesMasterId r:id="rId73"/>
  </p:notesMasterIdLst>
  <p:sldIdLst>
    <p:sldId id="256" r:id="rId11"/>
    <p:sldId id="589" r:id="rId12"/>
    <p:sldId id="566" r:id="rId13"/>
    <p:sldId id="703" r:id="rId14"/>
    <p:sldId id="704" r:id="rId15"/>
    <p:sldId id="711" r:id="rId16"/>
    <p:sldId id="569" r:id="rId17"/>
    <p:sldId id="690" r:id="rId18"/>
    <p:sldId id="516" r:id="rId19"/>
    <p:sldId id="662" r:id="rId20"/>
    <p:sldId id="644" r:id="rId21"/>
    <p:sldId id="701" r:id="rId22"/>
    <p:sldId id="670" r:id="rId23"/>
    <p:sldId id="650" r:id="rId24"/>
    <p:sldId id="619" r:id="rId25"/>
    <p:sldId id="673" r:id="rId26"/>
    <p:sldId id="700" r:id="rId27"/>
    <p:sldId id="636" r:id="rId28"/>
    <p:sldId id="637" r:id="rId29"/>
    <p:sldId id="663" r:id="rId30"/>
    <p:sldId id="631" r:id="rId31"/>
    <p:sldId id="632" r:id="rId32"/>
    <p:sldId id="620" r:id="rId33"/>
    <p:sldId id="622" r:id="rId34"/>
    <p:sldId id="623" r:id="rId35"/>
    <p:sldId id="624" r:id="rId36"/>
    <p:sldId id="657" r:id="rId37"/>
    <p:sldId id="747" r:id="rId38"/>
    <p:sldId id="615" r:id="rId39"/>
    <p:sldId id="688" r:id="rId40"/>
    <p:sldId id="616" r:id="rId41"/>
    <p:sldId id="732" r:id="rId42"/>
    <p:sldId id="733" r:id="rId43"/>
    <p:sldId id="735" r:id="rId44"/>
    <p:sldId id="716" r:id="rId45"/>
    <p:sldId id="594" r:id="rId46"/>
    <p:sldId id="473" r:id="rId47"/>
    <p:sldId id="470" r:id="rId48"/>
    <p:sldId id="707" r:id="rId49"/>
    <p:sldId id="539" r:id="rId50"/>
    <p:sldId id="541" r:id="rId51"/>
    <p:sldId id="710" r:id="rId52"/>
    <p:sldId id="646" r:id="rId53"/>
    <p:sldId id="647" r:id="rId54"/>
    <p:sldId id="691" r:id="rId55"/>
    <p:sldId id="692" r:id="rId56"/>
    <p:sldId id="754" r:id="rId57"/>
    <p:sldId id="725" r:id="rId58"/>
    <p:sldId id="726" r:id="rId59"/>
    <p:sldId id="744" r:id="rId60"/>
    <p:sldId id="728" r:id="rId61"/>
    <p:sldId id="745" r:id="rId62"/>
    <p:sldId id="740" r:id="rId63"/>
    <p:sldId id="741" r:id="rId64"/>
    <p:sldId id="742" r:id="rId65"/>
    <p:sldId id="743" r:id="rId66"/>
    <p:sldId id="751" r:id="rId67"/>
    <p:sldId id="752" r:id="rId68"/>
    <p:sldId id="750" r:id="rId69"/>
    <p:sldId id="724" r:id="rId70"/>
    <p:sldId id="746" r:id="rId71"/>
    <p:sldId id="731"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EE7F8"/>
    <a:srgbClr val="0033CC"/>
    <a:srgbClr val="009900"/>
    <a:srgbClr val="00B0F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7" autoAdjust="0"/>
    <p:restoredTop sz="79897" autoAdjust="0"/>
  </p:normalViewPr>
  <p:slideViewPr>
    <p:cSldViewPr>
      <p:cViewPr varScale="1">
        <p:scale>
          <a:sx n="59" d="100"/>
          <a:sy n="59" d="100"/>
        </p:scale>
        <p:origin x="-634" y="-82"/>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cademic\phd\Publications\eScience2009\eScience_perform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600"/>
            </a:pPr>
            <a:r>
              <a:rPr lang="en-US" sz="1400" dirty="0"/>
              <a:t>Time to process 1280 files each with ~375 sequences</a:t>
            </a:r>
          </a:p>
        </c:rich>
      </c:tx>
      <c:layout>
        <c:manualLayout>
          <c:xMode val="edge"/>
          <c:yMode val="edge"/>
          <c:x val="0.20578986220472442"/>
          <c:y val="2.8571428571428612E-2"/>
        </c:manualLayout>
      </c:layout>
    </c:title>
    <c:plotArea>
      <c:layout>
        <c:manualLayout>
          <c:layoutTarget val="inner"/>
          <c:xMode val="edge"/>
          <c:yMode val="edge"/>
          <c:x val="0.22606593818630061"/>
          <c:y val="0.22025778027746698"/>
          <c:w val="0.67189324548718099"/>
          <c:h val="0.68321459817522756"/>
        </c:manualLayout>
      </c:layout>
      <c:barChart>
        <c:barDir val="col"/>
        <c:grouping val="clustered"/>
        <c:ser>
          <c:idx val="0"/>
          <c:order val="0"/>
          <c:tx>
            <c:v>Hadoop</c:v>
          </c:tx>
          <c:cat>
            <c:strRef>
              <c:f>'Cap3'!$J$12:$K$12</c:f>
              <c:strCache>
                <c:ptCount val="2"/>
                <c:pt idx="0">
                  <c:v>Hadoop</c:v>
                </c:pt>
                <c:pt idx="1">
                  <c:v>Dryad</c:v>
                </c:pt>
              </c:strCache>
            </c:strRef>
          </c:cat>
          <c:val>
            <c:numRef>
              <c:f>'Cap3'!$J$17</c:f>
              <c:numCache>
                <c:formatCode>General</c:formatCode>
                <c:ptCount val="1"/>
                <c:pt idx="0">
                  <c:v>573.00099999999998</c:v>
                </c:pt>
              </c:numCache>
            </c:numRef>
          </c:val>
        </c:ser>
        <c:ser>
          <c:idx val="1"/>
          <c:order val="1"/>
          <c:tx>
            <c:v>DryadLINQ</c:v>
          </c:tx>
          <c:cat>
            <c:strRef>
              <c:f>'Cap3'!$J$12:$K$12</c:f>
              <c:strCache>
                <c:ptCount val="2"/>
                <c:pt idx="0">
                  <c:v>Hadoop</c:v>
                </c:pt>
                <c:pt idx="1">
                  <c:v>Dryad</c:v>
                </c:pt>
              </c:strCache>
            </c:strRef>
          </c:cat>
          <c:val>
            <c:numRef>
              <c:f>'Cap3'!$K$17</c:f>
              <c:numCache>
                <c:formatCode>General</c:formatCode>
                <c:ptCount val="1"/>
                <c:pt idx="0">
                  <c:v>478.69299999999993</c:v>
                </c:pt>
              </c:numCache>
            </c:numRef>
          </c:val>
        </c:ser>
        <c:axId val="103437440"/>
        <c:axId val="103438976"/>
      </c:barChart>
      <c:catAx>
        <c:axId val="103437440"/>
        <c:scaling>
          <c:orientation val="minMax"/>
        </c:scaling>
        <c:delete val="1"/>
        <c:axPos val="b"/>
        <c:numFmt formatCode="General" sourceLinked="1"/>
        <c:majorTickMark val="none"/>
        <c:tickLblPos val="none"/>
        <c:crossAx val="103438976"/>
        <c:crosses val="autoZero"/>
        <c:auto val="1"/>
        <c:lblAlgn val="ctr"/>
        <c:lblOffset val="100"/>
      </c:catAx>
      <c:valAx>
        <c:axId val="103438976"/>
        <c:scaling>
          <c:orientation val="minMax"/>
          <c:min val="0"/>
        </c:scaling>
        <c:axPos val="l"/>
        <c:majorGridlines/>
        <c:title>
          <c:tx>
            <c:rich>
              <a:bodyPr/>
              <a:lstStyle/>
              <a:p>
                <a:pPr>
                  <a:defRPr sz="1400"/>
                </a:pPr>
                <a:r>
                  <a:rPr lang="en-US" sz="1400" dirty="0"/>
                  <a:t>Average </a:t>
                </a:r>
                <a:r>
                  <a:rPr lang="en-US" sz="1400" dirty="0" smtClean="0"/>
                  <a:t>Time (Seconds)</a:t>
                </a:r>
                <a:endParaRPr lang="en-US" sz="1400" dirty="0"/>
              </a:p>
            </c:rich>
          </c:tx>
          <c:layout/>
        </c:title>
        <c:numFmt formatCode="General" sourceLinked="1"/>
        <c:majorTickMark val="none"/>
        <c:tickLblPos val="nextTo"/>
        <c:txPr>
          <a:bodyPr/>
          <a:lstStyle/>
          <a:p>
            <a:pPr>
              <a:defRPr sz="1200"/>
            </a:pPr>
            <a:endParaRPr lang="en-US"/>
          </a:p>
        </c:txPr>
        <c:crossAx val="103437440"/>
        <c:crosses val="autoZero"/>
        <c:crossBetween val="between"/>
      </c:valAx>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8510.4749999997839</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107399424"/>
        <c:axId val="107410560"/>
      </c:barChart>
      <c:catAx>
        <c:axId val="107399424"/>
        <c:scaling>
          <c:orientation val="minMax"/>
        </c:scaling>
        <c:axPos val="b"/>
        <c:numFmt formatCode="0" sourceLinked="1"/>
        <c:tickLblPos val="nextTo"/>
        <c:txPr>
          <a:bodyPr/>
          <a:lstStyle/>
          <a:p>
            <a:pPr>
              <a:defRPr sz="1200"/>
            </a:pPr>
            <a:endParaRPr lang="en-US"/>
          </a:p>
        </c:txPr>
        <c:crossAx val="107410560"/>
        <c:crosses val="autoZero"/>
        <c:auto val="1"/>
        <c:lblAlgn val="ctr"/>
        <c:lblOffset val="100"/>
      </c:catAx>
      <c:valAx>
        <c:axId val="107410560"/>
        <c:scaling>
          <c:orientation val="minMax"/>
        </c:scaling>
        <c:axPos val="l"/>
        <c:majorGridlines/>
        <c:numFmt formatCode="0" sourceLinked="1"/>
        <c:tickLblPos val="nextTo"/>
        <c:txPr>
          <a:bodyPr/>
          <a:lstStyle/>
          <a:p>
            <a:pPr>
              <a:defRPr sz="1200"/>
            </a:pPr>
            <a:endParaRPr lang="en-US"/>
          </a:p>
        </c:txPr>
        <c:crossAx val="107399424"/>
        <c:crosses val="autoZero"/>
        <c:crossBetween val="between"/>
      </c:valAx>
    </c:plotArea>
    <c:legend>
      <c:legendPos val="r"/>
      <c:layout>
        <c:manualLayout>
          <c:xMode val="edge"/>
          <c:yMode val="edge"/>
          <c:x val="0.19739632545931771"/>
          <c:y val="6.368427736855474E-2"/>
          <c:w val="0.32490354330709093"/>
          <c:h val="0.19694564389128977"/>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1400"/>
            </a:pPr>
            <a:r>
              <a:rPr lang="en-US" sz="1400" b="0" dirty="0" smtClean="0"/>
              <a:t>Randomly </a:t>
            </a:r>
            <a:r>
              <a:rPr lang="en-US" sz="1400" b="0" dirty="0"/>
              <a:t>Distributed </a:t>
            </a:r>
            <a:r>
              <a:rPr lang="en-US" sz="1400" b="0" dirty="0" smtClean="0"/>
              <a:t>Inhomogeneous </a:t>
            </a:r>
            <a:r>
              <a:rPr lang="en-US" sz="1400" b="0" dirty="0"/>
              <a:t>Data </a:t>
            </a:r>
          </a:p>
          <a:p>
            <a:pPr>
              <a:defRPr sz="1400"/>
            </a:pPr>
            <a:r>
              <a:rPr lang="en-US" sz="1400" b="0" dirty="0"/>
              <a:t>Mean: 400,  Dataset Size: 10000</a:t>
            </a:r>
          </a:p>
        </c:rich>
      </c:tx>
      <c:layout>
        <c:manualLayout>
          <c:xMode val="edge"/>
          <c:yMode val="edge"/>
          <c:x val="0.29369318181818183"/>
          <c:y val="4.940500772942031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1619.9356016916715</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1824.435793925423</c:v>
                </c:pt>
                <c:pt idx="5">
                  <c:v>1761.6188710969957</c:v>
                </c:pt>
              </c:numCache>
            </c:numRef>
          </c:yVal>
        </c:ser>
        <c:axId val="108681088"/>
        <c:axId val="108773760"/>
      </c:scatterChart>
      <c:valAx>
        <c:axId val="108681088"/>
        <c:scaling>
          <c:orientation val="minMax"/>
        </c:scaling>
        <c:axPos val="b"/>
        <c:title>
          <c:tx>
            <c:rich>
              <a:bodyPr/>
              <a:lstStyle/>
              <a:p>
                <a:pPr>
                  <a:defRPr/>
                </a:pPr>
                <a:r>
                  <a:rPr lang="en-US"/>
                  <a:t>Standard Deviation</a:t>
                </a:r>
              </a:p>
            </c:rich>
          </c:tx>
          <c:layout>
            <c:manualLayout>
              <c:xMode val="edge"/>
              <c:yMode val="edge"/>
              <c:x val="0.4263748813313275"/>
              <c:y val="0.80371152469578122"/>
            </c:manualLayout>
          </c:layout>
        </c:title>
        <c:numFmt formatCode="General" sourceLinked="1"/>
        <c:majorTickMark val="none"/>
        <c:tickLblPos val="nextTo"/>
        <c:txPr>
          <a:bodyPr/>
          <a:lstStyle/>
          <a:p>
            <a:pPr>
              <a:defRPr sz="1400"/>
            </a:pPr>
            <a:endParaRPr lang="en-US"/>
          </a:p>
        </c:txPr>
        <c:crossAx val="108773760"/>
        <c:crosses val="autoZero"/>
        <c:crossBetween val="midCat"/>
      </c:valAx>
      <c:valAx>
        <c:axId val="108773760"/>
        <c:scaling>
          <c:orientation val="minMax"/>
          <c:min val="1500"/>
        </c:scaling>
        <c:axPos val="l"/>
        <c:majorGridlines/>
        <c:title>
          <c:tx>
            <c:rich>
              <a:bodyPr/>
              <a:lstStyle/>
              <a:p>
                <a:pPr>
                  <a:defRPr/>
                </a:pPr>
                <a:r>
                  <a:rPr lang="en-US"/>
                  <a:t>Time (s)</a:t>
                </a:r>
              </a:p>
            </c:rich>
          </c:tx>
          <c:layout/>
        </c:title>
        <c:numFmt formatCode="General" sourceLinked="1"/>
        <c:majorTickMark val="none"/>
        <c:tickLblPos val="nextTo"/>
        <c:txPr>
          <a:bodyPr/>
          <a:lstStyle/>
          <a:p>
            <a:pPr>
              <a:defRPr sz="1400"/>
            </a:pPr>
            <a:endParaRPr lang="en-US"/>
          </a:p>
        </c:txPr>
        <c:crossAx val="108681088"/>
        <c:crosses val="autoZero"/>
        <c:crossBetween val="midCat"/>
      </c:valAx>
    </c:plotArea>
    <c:legend>
      <c:legendPos val="b"/>
      <c:layout>
        <c:manualLayout>
          <c:xMode val="edge"/>
          <c:yMode val="edge"/>
          <c:x val="9.9645377661125703E-2"/>
          <c:y val="0.88197011911972545"/>
          <c:w val="0.9"/>
          <c:h val="7.0088880935337924E-2"/>
        </c:manualLayout>
      </c:layout>
      <c:txPr>
        <a:bodyPr/>
        <a:lstStyle/>
        <a:p>
          <a:pPr>
            <a:defRPr sz="16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sz="1400" b="0" dirty="0"/>
              <a:t>Skewed Distributed Inhomogeneous data</a:t>
            </a:r>
          </a:p>
          <a:p>
            <a:pPr>
              <a:defRPr/>
            </a:pPr>
            <a:r>
              <a:rPr lang="en-US" sz="1400" b="0" dirty="0"/>
              <a:t>Mean: 400, Dataset Size: 10000</a:t>
            </a:r>
          </a:p>
        </c:rich>
      </c:tx>
      <c:layout>
        <c:manualLayout>
          <c:xMode val="edge"/>
          <c:yMode val="edge"/>
          <c:x val="0.35601947078043839"/>
          <c:y val="0.05"/>
        </c:manualLayout>
      </c:layout>
    </c:title>
    <c:plotArea>
      <c:layout>
        <c:manualLayout>
          <c:layoutTarget val="inner"/>
          <c:xMode val="edge"/>
          <c:yMode val="edge"/>
          <c:x val="0.19953115327435259"/>
          <c:y val="0.18399826707837358"/>
          <c:w val="0.76629360783027589"/>
          <c:h val="0.53374365704286963"/>
        </c:manualLayout>
      </c:layout>
      <c:scatterChart>
        <c:scatterStyle val="lineMarker"/>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223.86240000000137</c:v>
                </c:pt>
                <c:pt idx="6">
                  <c:v>251.5008</c:v>
                </c:pt>
              </c:numCache>
            </c:numRef>
          </c:xVal>
          <c:yVal>
            <c:numRef>
              <c:f>Sheet1!$F$3:$F$9</c:f>
              <c:numCache>
                <c:formatCode>#,##0.000</c:formatCode>
                <c:ptCount val="7"/>
                <c:pt idx="0">
                  <c:v>1706.0681109222437</c:v>
                </c:pt>
                <c:pt idx="1">
                  <c:v>2242.8215069338557</c:v>
                </c:pt>
                <c:pt idx="2">
                  <c:v>2958.9847893560159</c:v>
                </c:pt>
                <c:pt idx="3">
                  <c:v>3667.5901052476902</c:v>
                </c:pt>
                <c:pt idx="4">
                  <c:v>4505.9049936328565</c:v>
                </c:pt>
                <c:pt idx="5">
                  <c:v>5050.9011299555259</c:v>
                </c:pt>
                <c:pt idx="6">
                  <c:v>5380.9752519185095</c:v>
                </c:pt>
              </c:numCache>
            </c:numRef>
          </c:yVal>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223.86240000000137</c:v>
                </c:pt>
                <c:pt idx="6">
                  <c:v>251.5008</c:v>
                </c:pt>
              </c:numCache>
            </c:numRef>
          </c:xVal>
          <c:yVal>
            <c:numRef>
              <c:f>Sheet1!$H$3:$H$9</c:f>
              <c:numCache>
                <c:formatCode>#,##0.000</c:formatCode>
                <c:ptCount val="7"/>
                <c:pt idx="0">
                  <c:v>1453.4970000000001</c:v>
                </c:pt>
                <c:pt idx="1">
                  <c:v>1459.1425716801261</c:v>
                </c:pt>
                <c:pt idx="2">
                  <c:v>1497.4150530435943</c:v>
                </c:pt>
                <c:pt idx="3">
                  <c:v>1565.4876090308931</c:v>
                </c:pt>
                <c:pt idx="4">
                  <c:v>1652.8507679966917</c:v>
                </c:pt>
                <c:pt idx="5">
                  <c:v>1686.7344113519098</c:v>
                </c:pt>
                <c:pt idx="6">
                  <c:v>1667.4681363337356</c:v>
                </c:pt>
              </c:numCache>
            </c:numRef>
          </c:yVal>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223.86240000000137</c:v>
                </c:pt>
                <c:pt idx="6">
                  <c:v>251.5008</c:v>
                </c:pt>
              </c:numCache>
            </c:numRef>
          </c:xVal>
          <c:yVal>
            <c:numRef>
              <c:f>Sheet1!$J$3:$J$9</c:f>
              <c:numCache>
                <c:formatCode>#,##0.000</c:formatCode>
                <c:ptCount val="7"/>
                <c:pt idx="0">
                  <c:v>1786.8619999999999</c:v>
                </c:pt>
                <c:pt idx="1">
                  <c:v>1885.7500583303058</c:v>
                </c:pt>
                <c:pt idx="2">
                  <c:v>1914.7735180075579</c:v>
                </c:pt>
                <c:pt idx="3">
                  <c:v>1933.9306211782614</c:v>
                </c:pt>
                <c:pt idx="4">
                  <c:v>2030.2572986593698</c:v>
                </c:pt>
                <c:pt idx="5">
                  <c:v>1970.0290970097769</c:v>
                </c:pt>
                <c:pt idx="6">
                  <c:v>2039.3518310450993</c:v>
                </c:pt>
              </c:numCache>
            </c:numRef>
          </c:yVal>
        </c:ser>
        <c:axId val="110700416"/>
        <c:axId val="110719360"/>
      </c:scatterChart>
      <c:valAx>
        <c:axId val="110700416"/>
        <c:scaling>
          <c:orientation val="minMax"/>
          <c:max val="300"/>
        </c:scaling>
        <c:axPos val="b"/>
        <c:title>
          <c:tx>
            <c:rich>
              <a:bodyPr/>
              <a:lstStyle/>
              <a:p>
                <a:pPr>
                  <a:defRPr/>
                </a:pPr>
                <a:r>
                  <a:rPr lang="en-US"/>
                  <a:t>Standard Deviation</a:t>
                </a:r>
              </a:p>
            </c:rich>
          </c:tx>
          <c:layout>
            <c:manualLayout>
              <c:xMode val="edge"/>
              <c:yMode val="edge"/>
              <c:x val="0.43137224919845518"/>
              <c:y val="0.81684142607174626"/>
            </c:manualLayout>
          </c:layout>
        </c:title>
        <c:numFmt formatCode="General" sourceLinked="1"/>
        <c:majorTickMark val="none"/>
        <c:tickLblPos val="nextTo"/>
        <c:txPr>
          <a:bodyPr/>
          <a:lstStyle/>
          <a:p>
            <a:pPr>
              <a:defRPr sz="1400"/>
            </a:pPr>
            <a:endParaRPr lang="en-US"/>
          </a:p>
        </c:txPr>
        <c:crossAx val="110719360"/>
        <c:crosses val="autoZero"/>
        <c:crossBetween val="midCat"/>
      </c:valAx>
      <c:valAx>
        <c:axId val="110719360"/>
        <c:scaling>
          <c:orientation val="minMax"/>
        </c:scaling>
        <c:axPos val="l"/>
        <c:majorGridlines/>
        <c:title>
          <c:tx>
            <c:rich>
              <a:bodyPr rot="-5400000" vert="horz"/>
              <a:lstStyle/>
              <a:p>
                <a:pPr>
                  <a:defRPr/>
                </a:pPr>
                <a:r>
                  <a:rPr lang="en-US"/>
                  <a:t>Total Time (s)</a:t>
                </a:r>
              </a:p>
            </c:rich>
          </c:tx>
          <c:layout/>
        </c:title>
        <c:numFmt formatCode="#,##0" sourceLinked="0"/>
        <c:majorTickMark val="none"/>
        <c:tickLblPos val="nextTo"/>
        <c:txPr>
          <a:bodyPr/>
          <a:lstStyle/>
          <a:p>
            <a:pPr>
              <a:defRPr sz="1400"/>
            </a:pPr>
            <a:endParaRPr lang="en-US"/>
          </a:p>
        </c:txPr>
        <c:crossAx val="110700416"/>
        <c:crosses val="autoZero"/>
        <c:crossBetween val="midCat"/>
      </c:valAx>
    </c:plotArea>
    <c:legend>
      <c:legendPos val="b"/>
      <c:layout>
        <c:manualLayout>
          <c:xMode val="edge"/>
          <c:yMode val="edge"/>
          <c:x val="6.2152777777777772E-2"/>
          <c:y val="0.88401334208223348"/>
          <c:w val="0.9"/>
          <c:h val="7.7097769028871985E-2"/>
        </c:manualLayout>
      </c:layout>
      <c:txPr>
        <a:bodyPr/>
        <a:lstStyle/>
        <a:p>
          <a:pPr>
            <a:defRPr sz="14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857174103237144"/>
          <c:y val="4.2295313085864275E-2"/>
          <c:w val="0.64347180317414499"/>
          <c:h val="0.64705618146164956"/>
        </c:manualLayout>
      </c:layout>
      <c:barChart>
        <c:barDir val="col"/>
        <c:grouping val="clustered"/>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0.2602028103590584</c:v>
                </c:pt>
                <c:pt idx="1">
                  <c:v>0.19666569328339961</c:v>
                </c:pt>
                <c:pt idx="2">
                  <c:v>0.16730746351220588</c:v>
                </c:pt>
                <c:pt idx="3">
                  <c:v>0.17009335031696626</c:v>
                </c:pt>
                <c:pt idx="4">
                  <c:v>0.15329492392700494</c:v>
                </c:pt>
              </c:numCache>
            </c:numRef>
          </c:val>
        </c:ser>
        <c:gapWidth val="295"/>
        <c:overlap val="-25"/>
        <c:axId val="110951424"/>
        <c:axId val="110949888"/>
      </c:barChart>
      <c:valAx>
        <c:axId val="110949888"/>
        <c:scaling>
          <c:orientation val="minMax"/>
          <c:max val="0.30000000000000032"/>
        </c:scaling>
        <c:axPos val="r"/>
        <c:majorGridlines/>
        <c:numFmt formatCode="0%" sourceLinked="0"/>
        <c:majorTickMark val="none"/>
        <c:tickLblPos val="nextTo"/>
        <c:crossAx val="110951424"/>
        <c:crosses val="max"/>
        <c:crossBetween val="between"/>
      </c:valAx>
      <c:catAx>
        <c:axId val="110951424"/>
        <c:scaling>
          <c:orientation val="minMax"/>
        </c:scaling>
        <c:axPos val="b"/>
        <c:title>
          <c:tx>
            <c:rich>
              <a:bodyPr/>
              <a:lstStyle/>
              <a:p>
                <a:pPr>
                  <a:defRPr sz="1800"/>
                </a:pPr>
                <a:r>
                  <a:rPr lang="en-US" sz="1800"/>
                  <a:t>No. of Sequences</a:t>
                </a:r>
              </a:p>
            </c:rich>
          </c:tx>
          <c:layout>
            <c:manualLayout>
              <c:xMode val="edge"/>
              <c:yMode val="edge"/>
              <c:x val="0.34166144185247882"/>
              <c:y val="0.77846406155837977"/>
            </c:manualLayout>
          </c:layout>
        </c:title>
        <c:numFmt formatCode="General" sourceLinked="1"/>
        <c:majorTickMark val="none"/>
        <c:tickLblPos val="nextTo"/>
        <c:crossAx val="110949888"/>
        <c:crosses val="autoZero"/>
        <c:auto val="1"/>
        <c:lblAlgn val="ctr"/>
        <c:lblOffset val="100"/>
      </c:catAx>
    </c:plotArea>
    <c:legend>
      <c:legendPos val="b"/>
      <c:layout>
        <c:manualLayout>
          <c:xMode val="edge"/>
          <c:yMode val="edge"/>
          <c:x val="2.9421051340545037E-2"/>
          <c:y val="0.82562430395380215"/>
          <c:w val="0.93095469255663565"/>
          <c:h val="0.17437559159077454"/>
        </c:manualLayout>
      </c:layout>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chart>
  <c:spPr>
    <a:noFill/>
  </c:spPr>
  <c:txPr>
    <a:bodyPr/>
    <a:lstStyle/>
    <a:p>
      <a:pPr>
        <a:defRPr sz="1400" b="1">
          <a:solidFill>
            <a:schemeClr val="tx1"/>
          </a:solidFil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55BFE-445B-43E5-B1CD-C943CE449AA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66C7A2C-856F-444B-A758-E00280305A9B}">
      <dgm:prSet phldrT="[Text]" custT="1">
        <dgm:style>
          <a:lnRef idx="1">
            <a:schemeClr val="accent1"/>
          </a:lnRef>
          <a:fillRef idx="2">
            <a:schemeClr val="accent1"/>
          </a:fillRef>
          <a:effectRef idx="1">
            <a:schemeClr val="accent1"/>
          </a:effectRef>
          <a:fontRef idx="minor">
            <a:schemeClr val="dk1"/>
          </a:fontRef>
        </dgm:style>
      </dgm:prSet>
      <dgm:spPr/>
      <dgm:t>
        <a:bodyPr/>
        <a:lstStyle/>
        <a:p>
          <a:pPr>
            <a:lnSpc>
              <a:spcPct val="100000"/>
            </a:lnSpc>
            <a:spcAft>
              <a:spcPts val="0"/>
            </a:spcAft>
          </a:pPr>
          <a:r>
            <a:rPr lang="en-US" sz="1400" dirty="0" smtClean="0">
              <a:solidFill>
                <a:srgbClr val="C00000"/>
              </a:solidFill>
            </a:rPr>
            <a:t>Data is too big and gets bigger to fit into memory </a:t>
          </a:r>
        </a:p>
        <a:p>
          <a:pPr>
            <a:lnSpc>
              <a:spcPct val="100000"/>
            </a:lnSpc>
            <a:spcAft>
              <a:spcPts val="0"/>
            </a:spcAft>
          </a:pPr>
          <a:r>
            <a:rPr lang="en-US" sz="1400" baseline="0" dirty="0" smtClean="0"/>
            <a:t>For “</a:t>
          </a:r>
          <a:r>
            <a:rPr lang="en-US" sz="1400" dirty="0" smtClean="0">
              <a:solidFill>
                <a:schemeClr val="tx1"/>
              </a:solidFill>
            </a:rPr>
            <a:t>All pairs” problem O(N</a:t>
          </a:r>
          <a:r>
            <a:rPr lang="en-US" sz="1400" baseline="30000" dirty="0" smtClean="0">
              <a:solidFill>
                <a:schemeClr val="tx1"/>
              </a:solidFill>
            </a:rPr>
            <a:t>2</a:t>
          </a:r>
          <a:r>
            <a:rPr lang="en-US" sz="1400" dirty="0" smtClean="0">
              <a:solidFill>
                <a:schemeClr val="tx1"/>
              </a:solidFill>
            </a:rPr>
            <a:t>),</a:t>
          </a:r>
          <a:r>
            <a:rPr lang="en-US" sz="1400" baseline="0" dirty="0" smtClean="0"/>
            <a:t>  </a:t>
          </a:r>
        </a:p>
        <a:p>
          <a:pPr>
            <a:lnSpc>
              <a:spcPct val="100000"/>
            </a:lnSpc>
            <a:spcAft>
              <a:spcPts val="0"/>
            </a:spcAft>
          </a:pPr>
          <a:r>
            <a:rPr lang="en-US" sz="1400" baseline="0" dirty="0" smtClean="0"/>
            <a:t>         </a:t>
          </a:r>
          <a:r>
            <a:rPr lang="en-US" sz="1400" baseline="0" dirty="0" err="1" smtClean="0"/>
            <a:t>PubChem</a:t>
          </a:r>
          <a:r>
            <a:rPr lang="en-US" sz="1400" baseline="0" dirty="0" smtClean="0"/>
            <a:t> </a:t>
          </a:r>
          <a:r>
            <a:rPr lang="en-US" sz="1400" dirty="0" smtClean="0"/>
            <a:t>data points</a:t>
          </a:r>
          <a:r>
            <a:rPr lang="en-US" sz="1400" baseline="0" dirty="0" smtClean="0"/>
            <a:t> </a:t>
          </a:r>
          <a:r>
            <a:rPr lang="en-US" sz="1400" dirty="0" smtClean="0"/>
            <a:t>100,000 =&gt; 480 GB</a:t>
          </a:r>
          <a:r>
            <a:rPr lang="en-US" sz="1400" baseline="0" dirty="0" smtClean="0"/>
            <a:t> of main</a:t>
          </a:r>
          <a:r>
            <a:rPr lang="en-US" sz="1400" dirty="0" smtClean="0"/>
            <a:t> memory</a:t>
          </a:r>
        </a:p>
        <a:p>
          <a:pPr>
            <a:lnSpc>
              <a:spcPct val="100000"/>
            </a:lnSpc>
            <a:spcAft>
              <a:spcPts val="0"/>
            </a:spcAft>
          </a:pPr>
          <a:r>
            <a:rPr lang="en-US" sz="1400" baseline="0" dirty="0" smtClean="0"/>
            <a:t>                                           (Tempest Cluster of 768 cores has 1.536TB) </a:t>
          </a:r>
        </a:p>
        <a:p>
          <a:pPr>
            <a:lnSpc>
              <a:spcPct val="100000"/>
            </a:lnSpc>
            <a:spcAft>
              <a:spcPts val="0"/>
            </a:spcAft>
          </a:pPr>
          <a:r>
            <a:rPr lang="en-US" sz="1400" baseline="0" dirty="0" smtClean="0">
              <a:solidFill>
                <a:schemeClr val="tx1"/>
              </a:solidFill>
            </a:rPr>
            <a:t>We need to use distributed memory and new algorithms to solve the problem</a:t>
          </a:r>
          <a:endParaRPr lang="en-US" sz="1400" dirty="0">
            <a:solidFill>
              <a:schemeClr val="tx1"/>
            </a:solidFill>
          </a:endParaRPr>
        </a:p>
      </dgm:t>
    </dgm:pt>
    <dgm:pt modelId="{4350E855-98AF-4A7C-ACB4-296A1E71CB42}" type="parTrans" cxnId="{E9D9EEB2-7760-4291-AC9C-506AD0CB7331}">
      <dgm:prSet/>
      <dgm:spPr/>
      <dgm:t>
        <a:bodyPr/>
        <a:lstStyle/>
        <a:p>
          <a:endParaRPr lang="en-US"/>
        </a:p>
      </dgm:t>
    </dgm:pt>
    <dgm:pt modelId="{5587279F-34C7-4249-94BB-5BF7432D276F}" type="sibTrans" cxnId="{E9D9EEB2-7760-4291-AC9C-506AD0CB7331}">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CBDFFF3B-45F4-4840-B76F-597CF4B0F0A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baseline="0" dirty="0" smtClean="0">
              <a:solidFill>
                <a:srgbClr val="C00000"/>
              </a:solidFill>
            </a:rPr>
            <a:t>Communication overhead is large </a:t>
          </a:r>
          <a:r>
            <a:rPr lang="en-US" sz="1400" baseline="0" dirty="0" smtClean="0"/>
            <a:t>as main operations include matrix multiplication (O(N</a:t>
          </a:r>
          <a:r>
            <a:rPr lang="en-US" sz="1400" baseline="30000" dirty="0" smtClean="0"/>
            <a:t>2</a:t>
          </a:r>
          <a:r>
            <a:rPr lang="en-US" sz="1400" baseline="0" dirty="0" smtClean="0"/>
            <a:t>)), moving data between nodes and within one node adds extra overheads</a:t>
          </a:r>
        </a:p>
        <a:p>
          <a:r>
            <a:rPr lang="en-US" sz="1400" baseline="0" dirty="0" smtClean="0">
              <a:solidFill>
                <a:schemeClr val="tx1"/>
              </a:solidFill>
            </a:rPr>
            <a:t>We use hybrid mode of MPI between nodes and concurrent threading internal to node on </a:t>
          </a:r>
          <a:r>
            <a:rPr lang="en-US" sz="1400" baseline="0" dirty="0" err="1" smtClean="0">
              <a:solidFill>
                <a:schemeClr val="tx1"/>
              </a:solidFill>
            </a:rPr>
            <a:t>multicore</a:t>
          </a:r>
          <a:r>
            <a:rPr lang="en-US" sz="1400" baseline="0" dirty="0" smtClean="0">
              <a:solidFill>
                <a:schemeClr val="tx1"/>
              </a:solidFill>
            </a:rPr>
            <a:t> clusters</a:t>
          </a:r>
          <a:endParaRPr lang="en-US" sz="1400" dirty="0">
            <a:solidFill>
              <a:schemeClr val="tx1"/>
            </a:solidFill>
          </a:endParaRPr>
        </a:p>
      </dgm:t>
    </dgm:pt>
    <dgm:pt modelId="{3C56034E-1A83-42C0-B3AB-A039AE0ED578}" type="parTrans" cxnId="{9BA45EBC-0EA6-47B2-9F0B-0C80A0F27314}">
      <dgm:prSet/>
      <dgm:spPr/>
      <dgm:t>
        <a:bodyPr/>
        <a:lstStyle/>
        <a:p>
          <a:endParaRPr lang="en-US"/>
        </a:p>
      </dgm:t>
    </dgm:pt>
    <dgm:pt modelId="{893D378C-271B-4F52-A73D-E3F9D1031F29}" type="sibTrans" cxnId="{9BA45EBC-0EA6-47B2-9F0B-0C80A0F27314}">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9F11EC4A-70B9-461B-BADF-DF4D4A2678BC}">
      <dgm:prSet phldrT="[Text]">
        <dgm:style>
          <a:lnRef idx="1">
            <a:schemeClr val="accent1"/>
          </a:lnRef>
          <a:fillRef idx="2">
            <a:schemeClr val="accent1"/>
          </a:fillRef>
          <a:effectRef idx="1">
            <a:schemeClr val="accent1"/>
          </a:effectRef>
          <a:fontRef idx="minor">
            <a:schemeClr val="dk1"/>
          </a:fontRef>
        </dgm:style>
      </dgm:prSet>
      <dgm:spPr/>
      <dgm:t>
        <a:bodyPr/>
        <a:lstStyle/>
        <a:p>
          <a:pPr>
            <a:lnSpc>
              <a:spcPct val="90000"/>
            </a:lnSpc>
            <a:spcAft>
              <a:spcPct val="35000"/>
            </a:spcAft>
          </a:pPr>
          <a:r>
            <a:rPr lang="en-US" baseline="0" dirty="0" smtClean="0">
              <a:solidFill>
                <a:srgbClr val="C00000"/>
              </a:solidFill>
            </a:rPr>
            <a:t>Concurrent threading has side effects   </a:t>
          </a:r>
          <a:r>
            <a:rPr lang="en-US" baseline="0" dirty="0" smtClean="0"/>
            <a:t>(for shared memory model like CCR and </a:t>
          </a:r>
          <a:r>
            <a:rPr lang="en-US" baseline="0" dirty="0" err="1" smtClean="0"/>
            <a:t>OpenMP</a:t>
          </a:r>
          <a:r>
            <a:rPr lang="en-US" baseline="0" dirty="0" smtClean="0"/>
            <a:t>) that impact performance</a:t>
          </a:r>
        </a:p>
        <a:p>
          <a:pPr>
            <a:lnSpc>
              <a:spcPct val="100000"/>
            </a:lnSpc>
            <a:spcAft>
              <a:spcPts val="0"/>
            </a:spcAft>
          </a:pPr>
          <a:r>
            <a:rPr lang="en-US" baseline="0" dirty="0" smtClean="0"/>
            <a:t>sub-block size to fit data into cache </a:t>
          </a:r>
        </a:p>
        <a:p>
          <a:pPr>
            <a:lnSpc>
              <a:spcPct val="100000"/>
            </a:lnSpc>
            <a:spcAft>
              <a:spcPts val="0"/>
            </a:spcAft>
          </a:pPr>
          <a:r>
            <a:rPr lang="en-US" baseline="0" dirty="0" smtClean="0"/>
            <a:t>cache line padding to avoid false sharing</a:t>
          </a:r>
          <a:endParaRPr lang="en-US" dirty="0"/>
        </a:p>
      </dgm:t>
    </dgm:pt>
    <dgm:pt modelId="{D1662514-7BBF-45DF-8A19-2D00AE86EC38}" type="parTrans" cxnId="{3AC747AC-B355-4D95-8FC2-07360FB214C6}">
      <dgm:prSet/>
      <dgm:spPr/>
      <dgm:t>
        <a:bodyPr/>
        <a:lstStyle/>
        <a:p>
          <a:endParaRPr lang="en-US"/>
        </a:p>
      </dgm:t>
    </dgm:pt>
    <dgm:pt modelId="{02AA933D-FB8D-45D9-8717-3BEA3B0B2002}" type="sibTrans" cxnId="{3AC747AC-B355-4D95-8FC2-07360FB214C6}">
      <dgm:prSet/>
      <dgm:spPr/>
      <dgm:t>
        <a:bodyPr/>
        <a:lstStyle/>
        <a:p>
          <a:endParaRPr lang="en-US"/>
        </a:p>
      </dgm:t>
    </dgm:pt>
    <dgm:pt modelId="{6A848970-A9C9-4D06-95B1-B274AEE6E805}" type="pres">
      <dgm:prSet presAssocID="{75E55BFE-445B-43E5-B1CD-C943CE449AA9}" presName="outerComposite" presStyleCnt="0">
        <dgm:presLayoutVars>
          <dgm:chMax val="5"/>
          <dgm:dir/>
          <dgm:resizeHandles val="exact"/>
        </dgm:presLayoutVars>
      </dgm:prSet>
      <dgm:spPr/>
      <dgm:t>
        <a:bodyPr/>
        <a:lstStyle/>
        <a:p>
          <a:endParaRPr lang="en-US"/>
        </a:p>
      </dgm:t>
    </dgm:pt>
    <dgm:pt modelId="{2A999064-266A-42BD-8978-B570B14F8FB2}" type="pres">
      <dgm:prSet presAssocID="{75E55BFE-445B-43E5-B1CD-C943CE449AA9}" presName="dummyMaxCanvas" presStyleCnt="0">
        <dgm:presLayoutVars/>
      </dgm:prSet>
      <dgm:spPr/>
    </dgm:pt>
    <dgm:pt modelId="{D2689B00-B0D6-4551-9B61-F93B4FAA1BF0}" type="pres">
      <dgm:prSet presAssocID="{75E55BFE-445B-43E5-B1CD-C943CE449AA9}" presName="ThreeNodes_1" presStyleLbl="node1" presStyleIdx="0" presStyleCnt="3">
        <dgm:presLayoutVars>
          <dgm:bulletEnabled val="1"/>
        </dgm:presLayoutVars>
      </dgm:prSet>
      <dgm:spPr/>
      <dgm:t>
        <a:bodyPr/>
        <a:lstStyle/>
        <a:p>
          <a:endParaRPr lang="en-US"/>
        </a:p>
      </dgm:t>
    </dgm:pt>
    <dgm:pt modelId="{A213EE29-4877-4FC4-AF31-E96A6836E3D7}" type="pres">
      <dgm:prSet presAssocID="{75E55BFE-445B-43E5-B1CD-C943CE449AA9}" presName="ThreeNodes_2" presStyleLbl="node1" presStyleIdx="1" presStyleCnt="3">
        <dgm:presLayoutVars>
          <dgm:bulletEnabled val="1"/>
        </dgm:presLayoutVars>
      </dgm:prSet>
      <dgm:spPr/>
      <dgm:t>
        <a:bodyPr/>
        <a:lstStyle/>
        <a:p>
          <a:endParaRPr lang="en-US"/>
        </a:p>
      </dgm:t>
    </dgm:pt>
    <dgm:pt modelId="{D998118A-46A8-43C7-A620-95C178269E96}" type="pres">
      <dgm:prSet presAssocID="{75E55BFE-445B-43E5-B1CD-C943CE449AA9}" presName="ThreeNodes_3" presStyleLbl="node1" presStyleIdx="2" presStyleCnt="3">
        <dgm:presLayoutVars>
          <dgm:bulletEnabled val="1"/>
        </dgm:presLayoutVars>
      </dgm:prSet>
      <dgm:spPr/>
      <dgm:t>
        <a:bodyPr/>
        <a:lstStyle/>
        <a:p>
          <a:endParaRPr lang="en-US"/>
        </a:p>
      </dgm:t>
    </dgm:pt>
    <dgm:pt modelId="{A09EDAFE-1BEB-4B31-88F0-63BD90254B78}" type="pres">
      <dgm:prSet presAssocID="{75E55BFE-445B-43E5-B1CD-C943CE449AA9}" presName="ThreeConn_1-2" presStyleLbl="fgAccFollowNode1" presStyleIdx="0" presStyleCnt="2">
        <dgm:presLayoutVars>
          <dgm:bulletEnabled val="1"/>
        </dgm:presLayoutVars>
      </dgm:prSet>
      <dgm:spPr/>
      <dgm:t>
        <a:bodyPr/>
        <a:lstStyle/>
        <a:p>
          <a:endParaRPr lang="en-US"/>
        </a:p>
      </dgm:t>
    </dgm:pt>
    <dgm:pt modelId="{FACA1A84-345B-4F2C-9628-B1971C273AF4}" type="pres">
      <dgm:prSet presAssocID="{75E55BFE-445B-43E5-B1CD-C943CE449AA9}" presName="ThreeConn_2-3" presStyleLbl="fgAccFollowNode1" presStyleIdx="1" presStyleCnt="2">
        <dgm:presLayoutVars>
          <dgm:bulletEnabled val="1"/>
        </dgm:presLayoutVars>
      </dgm:prSet>
      <dgm:spPr/>
      <dgm:t>
        <a:bodyPr/>
        <a:lstStyle/>
        <a:p>
          <a:endParaRPr lang="en-US"/>
        </a:p>
      </dgm:t>
    </dgm:pt>
    <dgm:pt modelId="{97A834F0-BF67-4FDC-A1F6-FB2FCDF7807F}" type="pres">
      <dgm:prSet presAssocID="{75E55BFE-445B-43E5-B1CD-C943CE449AA9}" presName="ThreeNodes_1_text" presStyleLbl="node1" presStyleIdx="2" presStyleCnt="3">
        <dgm:presLayoutVars>
          <dgm:bulletEnabled val="1"/>
        </dgm:presLayoutVars>
      </dgm:prSet>
      <dgm:spPr/>
      <dgm:t>
        <a:bodyPr/>
        <a:lstStyle/>
        <a:p>
          <a:endParaRPr lang="en-US"/>
        </a:p>
      </dgm:t>
    </dgm:pt>
    <dgm:pt modelId="{17052E07-1804-4730-971B-FFA0A16D7105}" type="pres">
      <dgm:prSet presAssocID="{75E55BFE-445B-43E5-B1CD-C943CE449AA9}" presName="ThreeNodes_2_text" presStyleLbl="node1" presStyleIdx="2" presStyleCnt="3">
        <dgm:presLayoutVars>
          <dgm:bulletEnabled val="1"/>
        </dgm:presLayoutVars>
      </dgm:prSet>
      <dgm:spPr/>
      <dgm:t>
        <a:bodyPr/>
        <a:lstStyle/>
        <a:p>
          <a:endParaRPr lang="en-US"/>
        </a:p>
      </dgm:t>
    </dgm:pt>
    <dgm:pt modelId="{722EE259-81C7-4B42-ADB7-DE6FF3EA3858}" type="pres">
      <dgm:prSet presAssocID="{75E55BFE-445B-43E5-B1CD-C943CE449AA9}" presName="ThreeNodes_3_text" presStyleLbl="node1" presStyleIdx="2" presStyleCnt="3">
        <dgm:presLayoutVars>
          <dgm:bulletEnabled val="1"/>
        </dgm:presLayoutVars>
      </dgm:prSet>
      <dgm:spPr/>
      <dgm:t>
        <a:bodyPr/>
        <a:lstStyle/>
        <a:p>
          <a:endParaRPr lang="en-US"/>
        </a:p>
      </dgm:t>
    </dgm:pt>
  </dgm:ptLst>
  <dgm:cxnLst>
    <dgm:cxn modelId="{BE7B7D54-4C21-4B66-B402-779467678307}" type="presOf" srcId="{166C7A2C-856F-444B-A758-E00280305A9B}" destId="{97A834F0-BF67-4FDC-A1F6-FB2FCDF7807F}" srcOrd="1" destOrd="0" presId="urn:microsoft.com/office/officeart/2005/8/layout/vProcess5"/>
    <dgm:cxn modelId="{91B2BA5E-A64C-42B3-8E2D-194350F3D3B2}" type="presOf" srcId="{75E55BFE-445B-43E5-B1CD-C943CE449AA9}" destId="{6A848970-A9C9-4D06-95B1-B274AEE6E805}" srcOrd="0" destOrd="0" presId="urn:microsoft.com/office/officeart/2005/8/layout/vProcess5"/>
    <dgm:cxn modelId="{E9D9EEB2-7760-4291-AC9C-506AD0CB7331}" srcId="{75E55BFE-445B-43E5-B1CD-C943CE449AA9}" destId="{166C7A2C-856F-444B-A758-E00280305A9B}" srcOrd="0" destOrd="0" parTransId="{4350E855-98AF-4A7C-ACB4-296A1E71CB42}" sibTransId="{5587279F-34C7-4249-94BB-5BF7432D276F}"/>
    <dgm:cxn modelId="{A109BBD8-45C6-4F1F-8DE6-B64BA752CD7C}" type="presOf" srcId="{CBDFFF3B-45F4-4840-B76F-597CF4B0F0A6}" destId="{A213EE29-4877-4FC4-AF31-E96A6836E3D7}" srcOrd="0" destOrd="0" presId="urn:microsoft.com/office/officeart/2005/8/layout/vProcess5"/>
    <dgm:cxn modelId="{9BA45EBC-0EA6-47B2-9F0B-0C80A0F27314}" srcId="{75E55BFE-445B-43E5-B1CD-C943CE449AA9}" destId="{CBDFFF3B-45F4-4840-B76F-597CF4B0F0A6}" srcOrd="1" destOrd="0" parTransId="{3C56034E-1A83-42C0-B3AB-A039AE0ED578}" sibTransId="{893D378C-271B-4F52-A73D-E3F9D1031F29}"/>
    <dgm:cxn modelId="{3230C383-6464-4409-9C57-701B3BBF2587}" type="presOf" srcId="{9F11EC4A-70B9-461B-BADF-DF4D4A2678BC}" destId="{D998118A-46A8-43C7-A620-95C178269E96}" srcOrd="0" destOrd="0" presId="urn:microsoft.com/office/officeart/2005/8/layout/vProcess5"/>
    <dgm:cxn modelId="{3AC747AC-B355-4D95-8FC2-07360FB214C6}" srcId="{75E55BFE-445B-43E5-B1CD-C943CE449AA9}" destId="{9F11EC4A-70B9-461B-BADF-DF4D4A2678BC}" srcOrd="2" destOrd="0" parTransId="{D1662514-7BBF-45DF-8A19-2D00AE86EC38}" sibTransId="{02AA933D-FB8D-45D9-8717-3BEA3B0B2002}"/>
    <dgm:cxn modelId="{972F3812-5CD3-4262-B131-00C8955F9B14}" type="presOf" srcId="{5587279F-34C7-4249-94BB-5BF7432D276F}" destId="{A09EDAFE-1BEB-4B31-88F0-63BD90254B78}" srcOrd="0" destOrd="0" presId="urn:microsoft.com/office/officeart/2005/8/layout/vProcess5"/>
    <dgm:cxn modelId="{771AF379-AC50-4EA8-A758-EBD80A472B0A}" type="presOf" srcId="{893D378C-271B-4F52-A73D-E3F9D1031F29}" destId="{FACA1A84-345B-4F2C-9628-B1971C273AF4}" srcOrd="0" destOrd="0" presId="urn:microsoft.com/office/officeart/2005/8/layout/vProcess5"/>
    <dgm:cxn modelId="{B9DCF49C-898F-4119-848E-DF3805750225}" type="presOf" srcId="{166C7A2C-856F-444B-A758-E00280305A9B}" destId="{D2689B00-B0D6-4551-9B61-F93B4FAA1BF0}" srcOrd="0" destOrd="0" presId="urn:microsoft.com/office/officeart/2005/8/layout/vProcess5"/>
    <dgm:cxn modelId="{53598D79-7C59-4346-B7CE-EE4532D31937}" type="presOf" srcId="{9F11EC4A-70B9-461B-BADF-DF4D4A2678BC}" destId="{722EE259-81C7-4B42-ADB7-DE6FF3EA3858}" srcOrd="1" destOrd="0" presId="urn:microsoft.com/office/officeart/2005/8/layout/vProcess5"/>
    <dgm:cxn modelId="{199A997C-8D92-454F-BB6D-521E72C8DD9F}" type="presOf" srcId="{CBDFFF3B-45F4-4840-B76F-597CF4B0F0A6}" destId="{17052E07-1804-4730-971B-FFA0A16D7105}" srcOrd="1" destOrd="0" presId="urn:microsoft.com/office/officeart/2005/8/layout/vProcess5"/>
    <dgm:cxn modelId="{288E70E7-1468-4E7B-BFAC-FFDA47CCB9D4}" type="presParOf" srcId="{6A848970-A9C9-4D06-95B1-B274AEE6E805}" destId="{2A999064-266A-42BD-8978-B570B14F8FB2}" srcOrd="0" destOrd="0" presId="urn:microsoft.com/office/officeart/2005/8/layout/vProcess5"/>
    <dgm:cxn modelId="{34E52732-6D66-49D9-A337-057639D33E1C}" type="presParOf" srcId="{6A848970-A9C9-4D06-95B1-B274AEE6E805}" destId="{D2689B00-B0D6-4551-9B61-F93B4FAA1BF0}" srcOrd="1" destOrd="0" presId="urn:microsoft.com/office/officeart/2005/8/layout/vProcess5"/>
    <dgm:cxn modelId="{29818440-5E0C-4503-A74A-935F641F5065}" type="presParOf" srcId="{6A848970-A9C9-4D06-95B1-B274AEE6E805}" destId="{A213EE29-4877-4FC4-AF31-E96A6836E3D7}" srcOrd="2" destOrd="0" presId="urn:microsoft.com/office/officeart/2005/8/layout/vProcess5"/>
    <dgm:cxn modelId="{0C3BA033-795E-48A2-AA15-C657E34D4C6D}" type="presParOf" srcId="{6A848970-A9C9-4D06-95B1-B274AEE6E805}" destId="{D998118A-46A8-43C7-A620-95C178269E96}" srcOrd="3" destOrd="0" presId="urn:microsoft.com/office/officeart/2005/8/layout/vProcess5"/>
    <dgm:cxn modelId="{DD1BBEA9-5118-4EF9-8E16-AD34CA2A0A64}" type="presParOf" srcId="{6A848970-A9C9-4D06-95B1-B274AEE6E805}" destId="{A09EDAFE-1BEB-4B31-88F0-63BD90254B78}" srcOrd="4" destOrd="0" presId="urn:microsoft.com/office/officeart/2005/8/layout/vProcess5"/>
    <dgm:cxn modelId="{5E626298-65ED-4D98-9B50-3AE4D0CFAE70}" type="presParOf" srcId="{6A848970-A9C9-4D06-95B1-B274AEE6E805}" destId="{FACA1A84-345B-4F2C-9628-B1971C273AF4}" srcOrd="5" destOrd="0" presId="urn:microsoft.com/office/officeart/2005/8/layout/vProcess5"/>
    <dgm:cxn modelId="{58EEC14A-6672-45AA-BAE8-23C95A9745AA}" type="presParOf" srcId="{6A848970-A9C9-4D06-95B1-B274AEE6E805}" destId="{97A834F0-BF67-4FDC-A1F6-FB2FCDF7807F}" srcOrd="6" destOrd="0" presId="urn:microsoft.com/office/officeart/2005/8/layout/vProcess5"/>
    <dgm:cxn modelId="{641ABA09-968D-4B10-91EA-E20730AE2809}" type="presParOf" srcId="{6A848970-A9C9-4D06-95B1-B274AEE6E805}" destId="{17052E07-1804-4730-971B-FFA0A16D7105}" srcOrd="7" destOrd="0" presId="urn:microsoft.com/office/officeart/2005/8/layout/vProcess5"/>
    <dgm:cxn modelId="{B0501242-0422-4A1C-9F01-EE782E5335EA}" type="presParOf" srcId="{6A848970-A9C9-4D06-95B1-B274AEE6E805}" destId="{722EE259-81C7-4B42-ADB7-DE6FF3EA3858}"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FA7964A6-2A1F-4974-AA25-9B0CC5AF6010}" srcId="{7A4633A5-2D9F-446D-8F7B-62BA35AAEEE1}" destId="{F14F9EA5-7E72-4A6C-8208-325C3BD64C25}" srcOrd="0" destOrd="0" parTransId="{C0C376DC-61AC-4E3D-AE1A-7F0883CDF79C}" sibTransId="{C95BCF05-99DF-482D-8571-9DC4CDF89313}"/>
    <dgm:cxn modelId="{BFBCC792-7930-4F42-AAFE-E341C5343369}" type="presOf" srcId="{F14F9EA5-7E72-4A6C-8208-325C3BD64C25}" destId="{EB644CA4-2964-4573-A37B-9D5814C8DA11}" srcOrd="0" destOrd="0" presId="urn:microsoft.com/office/officeart/2005/8/layout/gear1"/>
    <dgm:cxn modelId="{113952BE-3791-4122-B3AC-70B057A8BB2D}" type="presOf" srcId="{7A4633A5-2D9F-446D-8F7B-62BA35AAEEE1}" destId="{DA666F09-3C61-4837-891E-73D8E604D5C1}" srcOrd="0" destOrd="0" presId="urn:microsoft.com/office/officeart/2005/8/layout/gear1"/>
    <dgm:cxn modelId="{5B691149-09CE-412B-93F8-BB378574CCEF}" type="presOf" srcId="{F14F9EA5-7E72-4A6C-8208-325C3BD64C25}" destId="{E72F1AA3-9F9F-4B34-83C8-D828D758E96F}" srcOrd="1" destOrd="0" presId="urn:microsoft.com/office/officeart/2005/8/layout/gear1"/>
    <dgm:cxn modelId="{C576D158-EAAF-48BD-A4CD-9A6C1EF162D6}" type="presOf" srcId="{F14F9EA5-7E72-4A6C-8208-325C3BD64C25}" destId="{76CEECF4-525F-41C8-9171-8B53BC8D9FF5}" srcOrd="2" destOrd="0" presId="urn:microsoft.com/office/officeart/2005/8/layout/gear1"/>
    <dgm:cxn modelId="{8FA1DCD4-BF45-404A-9240-6B1B4F36BC6F}" type="presOf" srcId="{C95BCF05-99DF-482D-8571-9DC4CDF89313}" destId="{8A623E76-B080-41ED-9007-16C36080A552}" srcOrd="0" destOrd="0" presId="urn:microsoft.com/office/officeart/2005/8/layout/gear1"/>
    <dgm:cxn modelId="{E9099B7C-9834-4DFF-BC2D-D6C2686EA34B}" type="presParOf" srcId="{DA666F09-3C61-4837-891E-73D8E604D5C1}" destId="{EB644CA4-2964-4573-A37B-9D5814C8DA11}" srcOrd="0" destOrd="0" presId="urn:microsoft.com/office/officeart/2005/8/layout/gear1"/>
    <dgm:cxn modelId="{E2418106-F1C7-484E-AD3C-75D786E4F881}" type="presParOf" srcId="{DA666F09-3C61-4837-891E-73D8E604D5C1}" destId="{E72F1AA3-9F9F-4B34-83C8-D828D758E96F}" srcOrd="1" destOrd="0" presId="urn:microsoft.com/office/officeart/2005/8/layout/gear1"/>
    <dgm:cxn modelId="{A1946FEA-412C-4BB5-9524-760DA33B0910}" type="presParOf" srcId="{DA666F09-3C61-4837-891E-73D8E604D5C1}" destId="{76CEECF4-525F-41C8-9171-8B53BC8D9FF5}" srcOrd="2" destOrd="0" presId="urn:microsoft.com/office/officeart/2005/8/layout/gear1"/>
    <dgm:cxn modelId="{B57A250F-DFB4-4780-AC7B-22EB99ECFF17}"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FA7964A6-2A1F-4974-AA25-9B0CC5AF6010}" srcId="{7A4633A5-2D9F-446D-8F7B-62BA35AAEEE1}" destId="{F14F9EA5-7E72-4A6C-8208-325C3BD64C25}" srcOrd="0" destOrd="0" parTransId="{C0C376DC-61AC-4E3D-AE1A-7F0883CDF79C}" sibTransId="{C95BCF05-99DF-482D-8571-9DC4CDF89313}"/>
    <dgm:cxn modelId="{0152A7E8-B9CB-4C6E-949C-67DA446C7539}" type="presOf" srcId="{7A4633A5-2D9F-446D-8F7B-62BA35AAEEE1}" destId="{DA666F09-3C61-4837-891E-73D8E604D5C1}" srcOrd="0" destOrd="0" presId="urn:microsoft.com/office/officeart/2005/8/layout/gear1"/>
    <dgm:cxn modelId="{B809E21D-B5D6-4348-907A-3C97883258BD}" type="presOf" srcId="{F14F9EA5-7E72-4A6C-8208-325C3BD64C25}" destId="{76CEECF4-525F-41C8-9171-8B53BC8D9FF5}" srcOrd="2" destOrd="0" presId="urn:microsoft.com/office/officeart/2005/8/layout/gear1"/>
    <dgm:cxn modelId="{6B996651-974B-46DC-8E0D-FE48873BE8D7}" type="presOf" srcId="{F14F9EA5-7E72-4A6C-8208-325C3BD64C25}" destId="{EB644CA4-2964-4573-A37B-9D5814C8DA11}" srcOrd="0" destOrd="0" presId="urn:microsoft.com/office/officeart/2005/8/layout/gear1"/>
    <dgm:cxn modelId="{A7ED89E6-0416-43BE-89D6-1FFCC925200D}" type="presOf" srcId="{C95BCF05-99DF-482D-8571-9DC4CDF89313}" destId="{8A623E76-B080-41ED-9007-16C36080A552}" srcOrd="0" destOrd="0" presId="urn:microsoft.com/office/officeart/2005/8/layout/gear1"/>
    <dgm:cxn modelId="{0D22AA8B-E5B0-4B7A-8F45-8B901CC86F2C}" type="presOf" srcId="{F14F9EA5-7E72-4A6C-8208-325C3BD64C25}" destId="{E72F1AA3-9F9F-4B34-83C8-D828D758E96F}" srcOrd="1" destOrd="0" presId="urn:microsoft.com/office/officeart/2005/8/layout/gear1"/>
    <dgm:cxn modelId="{2CC36563-D320-4FCE-874B-4C52BD1DE2D3}" type="presParOf" srcId="{DA666F09-3C61-4837-891E-73D8E604D5C1}" destId="{EB644CA4-2964-4573-A37B-9D5814C8DA11}" srcOrd="0" destOrd="0" presId="urn:microsoft.com/office/officeart/2005/8/layout/gear1"/>
    <dgm:cxn modelId="{19A9C9FF-B723-44E1-9BDD-AC48F247EECC}" type="presParOf" srcId="{DA666F09-3C61-4837-891E-73D8E604D5C1}" destId="{E72F1AA3-9F9F-4B34-83C8-D828D758E96F}" srcOrd="1" destOrd="0" presId="urn:microsoft.com/office/officeart/2005/8/layout/gear1"/>
    <dgm:cxn modelId="{EB6F78C6-0F27-440E-A780-A1EBBBA59FFF}" type="presParOf" srcId="{DA666F09-3C61-4837-891E-73D8E604D5C1}" destId="{76CEECF4-525F-41C8-9171-8B53BC8D9FF5}" srcOrd="2" destOrd="0" presId="urn:microsoft.com/office/officeart/2005/8/layout/gear1"/>
    <dgm:cxn modelId="{E5C8EA5C-74A8-4134-882A-879889F4BD21}"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570CA8-9DB6-4504-9C99-1F157F12307C}" type="doc">
      <dgm:prSet loTypeId="urn:microsoft.com/office/officeart/2005/8/layout/gear1" loCatId="process" qsTypeId="urn:microsoft.com/office/officeart/2005/8/quickstyle/simple1" qsCatId="simple" csTypeId="urn:microsoft.com/office/officeart/2005/8/colors/accent1_2" csCatId="accent1" phldr="1"/>
      <dgm:spPr/>
    </dgm:pt>
    <dgm:pt modelId="{FDB8B3A5-7AE3-42D0-A578-12CF69CEA231}">
      <dgm:prSet phldrT="[Text]" custT="1"/>
      <dgm:spPr>
        <a:solidFill>
          <a:srgbClr val="0000FF"/>
        </a:solidFill>
      </dgm:spPr>
      <dgm:t>
        <a:bodyPr/>
        <a:lstStyle/>
        <a:p>
          <a:r>
            <a:rPr lang="en-US" sz="2800" b="1" dirty="0" err="1" smtClean="0"/>
            <a:t>Multicore</a:t>
          </a:r>
          <a:endParaRPr lang="en-US" sz="2800" b="1" dirty="0"/>
        </a:p>
      </dgm:t>
    </dgm:pt>
    <dgm:pt modelId="{F425B68A-25DC-437B-B69C-648378C1B8C4}" type="parTrans" cxnId="{877E67E5-A29B-4269-AC3D-DB1C5BA76205}">
      <dgm:prSet/>
      <dgm:spPr/>
      <dgm:t>
        <a:bodyPr/>
        <a:lstStyle/>
        <a:p>
          <a:endParaRPr lang="en-US"/>
        </a:p>
      </dgm:t>
    </dgm:pt>
    <dgm:pt modelId="{8005FE26-C7DE-4DAB-8ADC-40DF38AFE329}" type="sibTrans" cxnId="{877E67E5-A29B-4269-AC3D-DB1C5BA76205}">
      <dgm:prSet/>
      <dgm:spPr/>
      <dgm:t>
        <a:bodyPr/>
        <a:lstStyle/>
        <a:p>
          <a:endParaRPr lang="en-US"/>
        </a:p>
      </dgm:t>
    </dgm:pt>
    <dgm:pt modelId="{272D37A6-A057-4A36-97F6-62C968EA9611}">
      <dgm:prSet phldrT="[Text]" custT="1"/>
      <dgm:spPr>
        <a:solidFill>
          <a:srgbClr val="FFC000"/>
        </a:solidFill>
      </dgm:spPr>
      <dgm:t>
        <a:bodyPr/>
        <a:lstStyle/>
        <a:p>
          <a:r>
            <a:rPr lang="en-US" sz="2400" b="1" dirty="0" smtClean="0"/>
            <a:t>Clouds</a:t>
          </a:r>
          <a:endParaRPr lang="en-US" sz="2400" b="1" dirty="0"/>
        </a:p>
      </dgm:t>
    </dgm:pt>
    <dgm:pt modelId="{42DF3D39-EFCC-4437-BC19-0CDB9FE8F687}" type="parTrans" cxnId="{EF92C021-7675-4B66-9656-3FC72952E336}">
      <dgm:prSet/>
      <dgm:spPr/>
      <dgm:t>
        <a:bodyPr/>
        <a:lstStyle/>
        <a:p>
          <a:endParaRPr lang="en-US"/>
        </a:p>
      </dgm:t>
    </dgm:pt>
    <dgm:pt modelId="{1D535D58-3957-4DD6-AA7F-59F8BF23F375}" type="sibTrans" cxnId="{EF92C021-7675-4B66-9656-3FC72952E336}">
      <dgm:prSet/>
      <dgm:spPr/>
      <dgm:t>
        <a:bodyPr/>
        <a:lstStyle/>
        <a:p>
          <a:endParaRPr lang="en-US"/>
        </a:p>
      </dgm:t>
    </dgm:pt>
    <dgm:pt modelId="{BD7CECFC-1C87-4114-8DE5-D63114DB4CB6}">
      <dgm:prSet phldrT="[Text]" custT="1"/>
      <dgm:spPr>
        <a:solidFill>
          <a:srgbClr val="C00000"/>
        </a:solidFill>
      </dgm:spPr>
      <dgm:t>
        <a:bodyPr/>
        <a:lstStyle/>
        <a:p>
          <a:endParaRPr lang="en-US" sz="1200" b="1" dirty="0"/>
        </a:p>
      </dgm:t>
    </dgm:pt>
    <dgm:pt modelId="{C49187C9-AA5C-43D1-93B5-F35BB4521E6D}" type="parTrans" cxnId="{9ADF0C35-4779-4A1E-B787-784B2AAEAE9D}">
      <dgm:prSet/>
      <dgm:spPr/>
      <dgm:t>
        <a:bodyPr/>
        <a:lstStyle/>
        <a:p>
          <a:endParaRPr lang="en-US"/>
        </a:p>
      </dgm:t>
    </dgm:pt>
    <dgm:pt modelId="{558AFFCA-4CAF-4C06-838E-9D16224DEEC3}" type="sibTrans" cxnId="{9ADF0C35-4779-4A1E-B787-784B2AAEAE9D}">
      <dgm:prSet/>
      <dgm:spPr/>
      <dgm:t>
        <a:bodyPr/>
        <a:lstStyle/>
        <a:p>
          <a:endParaRPr lang="en-US"/>
        </a:p>
      </dgm:t>
    </dgm:pt>
    <dgm:pt modelId="{A292D8FE-111E-41CF-907B-9FB7C36C5217}" type="pres">
      <dgm:prSet presAssocID="{A9570CA8-9DB6-4504-9C99-1F157F12307C}" presName="composite" presStyleCnt="0">
        <dgm:presLayoutVars>
          <dgm:chMax val="3"/>
          <dgm:animLvl val="lvl"/>
          <dgm:resizeHandles val="exact"/>
        </dgm:presLayoutVars>
      </dgm:prSet>
      <dgm:spPr/>
    </dgm:pt>
    <dgm:pt modelId="{E80A448B-04B6-4AB9-A87F-06D866A82CF3}" type="pres">
      <dgm:prSet presAssocID="{FDB8B3A5-7AE3-42D0-A578-12CF69CEA231}" presName="gear1" presStyleLbl="node1" presStyleIdx="0" presStyleCnt="3">
        <dgm:presLayoutVars>
          <dgm:chMax val="1"/>
          <dgm:bulletEnabled val="1"/>
        </dgm:presLayoutVars>
      </dgm:prSet>
      <dgm:spPr/>
      <dgm:t>
        <a:bodyPr/>
        <a:lstStyle/>
        <a:p>
          <a:endParaRPr lang="en-US"/>
        </a:p>
      </dgm:t>
    </dgm:pt>
    <dgm:pt modelId="{5AD6AF23-88F0-4453-9155-112BFEC1CBF1}" type="pres">
      <dgm:prSet presAssocID="{FDB8B3A5-7AE3-42D0-A578-12CF69CEA231}" presName="gear1srcNode" presStyleLbl="node1" presStyleIdx="0" presStyleCnt="3"/>
      <dgm:spPr/>
      <dgm:t>
        <a:bodyPr/>
        <a:lstStyle/>
        <a:p>
          <a:endParaRPr lang="en-US"/>
        </a:p>
      </dgm:t>
    </dgm:pt>
    <dgm:pt modelId="{BB02C7FF-71A7-492D-A278-EFB528CBFB12}" type="pres">
      <dgm:prSet presAssocID="{FDB8B3A5-7AE3-42D0-A578-12CF69CEA231}" presName="gear1dstNode" presStyleLbl="node1" presStyleIdx="0" presStyleCnt="3"/>
      <dgm:spPr/>
      <dgm:t>
        <a:bodyPr/>
        <a:lstStyle/>
        <a:p>
          <a:endParaRPr lang="en-US"/>
        </a:p>
      </dgm:t>
    </dgm:pt>
    <dgm:pt modelId="{BFB9B2A6-91D8-417B-B20C-473001B14CB5}" type="pres">
      <dgm:prSet presAssocID="{272D37A6-A057-4A36-97F6-62C968EA9611}" presName="gear2" presStyleLbl="node1" presStyleIdx="1" presStyleCnt="3">
        <dgm:presLayoutVars>
          <dgm:chMax val="1"/>
          <dgm:bulletEnabled val="1"/>
        </dgm:presLayoutVars>
      </dgm:prSet>
      <dgm:spPr/>
      <dgm:t>
        <a:bodyPr/>
        <a:lstStyle/>
        <a:p>
          <a:endParaRPr lang="en-US"/>
        </a:p>
      </dgm:t>
    </dgm:pt>
    <dgm:pt modelId="{8CF6C750-EDAA-4E92-BC1F-21B732719FED}" type="pres">
      <dgm:prSet presAssocID="{272D37A6-A057-4A36-97F6-62C968EA9611}" presName="gear2srcNode" presStyleLbl="node1" presStyleIdx="1" presStyleCnt="3"/>
      <dgm:spPr/>
      <dgm:t>
        <a:bodyPr/>
        <a:lstStyle/>
        <a:p>
          <a:endParaRPr lang="en-US"/>
        </a:p>
      </dgm:t>
    </dgm:pt>
    <dgm:pt modelId="{9157C930-4617-4F00-9842-2F1EB0AB46E1}" type="pres">
      <dgm:prSet presAssocID="{272D37A6-A057-4A36-97F6-62C968EA9611}" presName="gear2dstNode" presStyleLbl="node1" presStyleIdx="1" presStyleCnt="3"/>
      <dgm:spPr/>
      <dgm:t>
        <a:bodyPr/>
        <a:lstStyle/>
        <a:p>
          <a:endParaRPr lang="en-US"/>
        </a:p>
      </dgm:t>
    </dgm:pt>
    <dgm:pt modelId="{7F9CA8C2-A4B7-4111-B2CA-F08845199D8E}" type="pres">
      <dgm:prSet presAssocID="{BD7CECFC-1C87-4114-8DE5-D63114DB4CB6}" presName="gear3" presStyleLbl="node1" presStyleIdx="2" presStyleCnt="3"/>
      <dgm:spPr/>
      <dgm:t>
        <a:bodyPr/>
        <a:lstStyle/>
        <a:p>
          <a:endParaRPr lang="en-US"/>
        </a:p>
      </dgm:t>
    </dgm:pt>
    <dgm:pt modelId="{5E26902E-A458-40B1-B536-72B4E705E105}" type="pres">
      <dgm:prSet presAssocID="{BD7CECFC-1C87-4114-8DE5-D63114DB4CB6}" presName="gear3tx" presStyleLbl="node1" presStyleIdx="2" presStyleCnt="3">
        <dgm:presLayoutVars>
          <dgm:chMax val="1"/>
          <dgm:bulletEnabled val="1"/>
        </dgm:presLayoutVars>
      </dgm:prSet>
      <dgm:spPr/>
      <dgm:t>
        <a:bodyPr/>
        <a:lstStyle/>
        <a:p>
          <a:endParaRPr lang="en-US"/>
        </a:p>
      </dgm:t>
    </dgm:pt>
    <dgm:pt modelId="{E42B9C0B-626F-4D63-A91B-AFAA05D009B7}" type="pres">
      <dgm:prSet presAssocID="{BD7CECFC-1C87-4114-8DE5-D63114DB4CB6}" presName="gear3srcNode" presStyleLbl="node1" presStyleIdx="2" presStyleCnt="3"/>
      <dgm:spPr/>
      <dgm:t>
        <a:bodyPr/>
        <a:lstStyle/>
        <a:p>
          <a:endParaRPr lang="en-US"/>
        </a:p>
      </dgm:t>
    </dgm:pt>
    <dgm:pt modelId="{6B77F5EF-82AE-4D37-9286-C4B921731A8E}" type="pres">
      <dgm:prSet presAssocID="{BD7CECFC-1C87-4114-8DE5-D63114DB4CB6}" presName="gear3dstNode" presStyleLbl="node1" presStyleIdx="2" presStyleCnt="3"/>
      <dgm:spPr/>
      <dgm:t>
        <a:bodyPr/>
        <a:lstStyle/>
        <a:p>
          <a:endParaRPr lang="en-US"/>
        </a:p>
      </dgm:t>
    </dgm:pt>
    <dgm:pt modelId="{D060117E-BFAA-4207-BBC0-68339EC51B23}" type="pres">
      <dgm:prSet presAssocID="{8005FE26-C7DE-4DAB-8ADC-40DF38AFE329}" presName="connector1" presStyleLbl="sibTrans2D1" presStyleIdx="0" presStyleCnt="3"/>
      <dgm:spPr/>
      <dgm:t>
        <a:bodyPr/>
        <a:lstStyle/>
        <a:p>
          <a:endParaRPr lang="en-US"/>
        </a:p>
      </dgm:t>
    </dgm:pt>
    <dgm:pt modelId="{A0316A42-6256-4E99-90ED-F6A8EB219B35}" type="pres">
      <dgm:prSet presAssocID="{1D535D58-3957-4DD6-AA7F-59F8BF23F375}" presName="connector2" presStyleLbl="sibTrans2D1" presStyleIdx="1" presStyleCnt="3"/>
      <dgm:spPr/>
      <dgm:t>
        <a:bodyPr/>
        <a:lstStyle/>
        <a:p>
          <a:endParaRPr lang="en-US"/>
        </a:p>
      </dgm:t>
    </dgm:pt>
    <dgm:pt modelId="{1C8166D9-87DB-40F4-8941-16AE68DF2AB7}" type="pres">
      <dgm:prSet presAssocID="{558AFFCA-4CAF-4C06-838E-9D16224DEEC3}" presName="connector3" presStyleLbl="sibTrans2D1" presStyleIdx="2" presStyleCnt="3"/>
      <dgm:spPr/>
      <dgm:t>
        <a:bodyPr/>
        <a:lstStyle/>
        <a:p>
          <a:endParaRPr lang="en-US"/>
        </a:p>
      </dgm:t>
    </dgm:pt>
  </dgm:ptLst>
  <dgm:cxnLst>
    <dgm:cxn modelId="{EF92C021-7675-4B66-9656-3FC72952E336}" srcId="{A9570CA8-9DB6-4504-9C99-1F157F12307C}" destId="{272D37A6-A057-4A36-97F6-62C968EA9611}" srcOrd="1" destOrd="0" parTransId="{42DF3D39-EFCC-4437-BC19-0CDB9FE8F687}" sibTransId="{1D535D58-3957-4DD6-AA7F-59F8BF23F375}"/>
    <dgm:cxn modelId="{D79EAC49-045A-463B-86BE-17E6808F35F6}" type="presOf" srcId="{FDB8B3A5-7AE3-42D0-A578-12CF69CEA231}" destId="{BB02C7FF-71A7-492D-A278-EFB528CBFB12}" srcOrd="2" destOrd="0" presId="urn:microsoft.com/office/officeart/2005/8/layout/gear1"/>
    <dgm:cxn modelId="{9836DF44-E740-4E90-9367-C4F77BFA1069}" type="presOf" srcId="{BD7CECFC-1C87-4114-8DE5-D63114DB4CB6}" destId="{6B77F5EF-82AE-4D37-9286-C4B921731A8E}" srcOrd="3" destOrd="0" presId="urn:microsoft.com/office/officeart/2005/8/layout/gear1"/>
    <dgm:cxn modelId="{E06A784C-6AC1-4AE7-A9CF-13D80994BA09}" type="presOf" srcId="{8005FE26-C7DE-4DAB-8ADC-40DF38AFE329}" destId="{D060117E-BFAA-4207-BBC0-68339EC51B23}" srcOrd="0" destOrd="0" presId="urn:microsoft.com/office/officeart/2005/8/layout/gear1"/>
    <dgm:cxn modelId="{9ADF0C35-4779-4A1E-B787-784B2AAEAE9D}" srcId="{A9570CA8-9DB6-4504-9C99-1F157F12307C}" destId="{BD7CECFC-1C87-4114-8DE5-D63114DB4CB6}" srcOrd="2" destOrd="0" parTransId="{C49187C9-AA5C-43D1-93B5-F35BB4521E6D}" sibTransId="{558AFFCA-4CAF-4C06-838E-9D16224DEEC3}"/>
    <dgm:cxn modelId="{9EEA2E70-0283-4E08-B6EC-E54A7692A13B}" type="presOf" srcId="{BD7CECFC-1C87-4114-8DE5-D63114DB4CB6}" destId="{E42B9C0B-626F-4D63-A91B-AFAA05D009B7}" srcOrd="2" destOrd="0" presId="urn:microsoft.com/office/officeart/2005/8/layout/gear1"/>
    <dgm:cxn modelId="{ACB49882-B942-4C85-9730-72297BD71A4F}" type="presOf" srcId="{272D37A6-A057-4A36-97F6-62C968EA9611}" destId="{9157C930-4617-4F00-9842-2F1EB0AB46E1}" srcOrd="2" destOrd="0" presId="urn:microsoft.com/office/officeart/2005/8/layout/gear1"/>
    <dgm:cxn modelId="{E79E78BF-669D-47F5-9289-036AC5DB2DD3}" type="presOf" srcId="{558AFFCA-4CAF-4C06-838E-9D16224DEEC3}" destId="{1C8166D9-87DB-40F4-8941-16AE68DF2AB7}" srcOrd="0" destOrd="0" presId="urn:microsoft.com/office/officeart/2005/8/layout/gear1"/>
    <dgm:cxn modelId="{F1A5E839-0E96-4C2C-B954-6E2F8CF1788E}" type="presOf" srcId="{272D37A6-A057-4A36-97F6-62C968EA9611}" destId="{BFB9B2A6-91D8-417B-B20C-473001B14CB5}" srcOrd="0" destOrd="0" presId="urn:microsoft.com/office/officeart/2005/8/layout/gear1"/>
    <dgm:cxn modelId="{2055C1E5-CDAA-4B4D-9187-0B5B571667A0}" type="presOf" srcId="{A9570CA8-9DB6-4504-9C99-1F157F12307C}" destId="{A292D8FE-111E-41CF-907B-9FB7C36C5217}" srcOrd="0" destOrd="0" presId="urn:microsoft.com/office/officeart/2005/8/layout/gear1"/>
    <dgm:cxn modelId="{E60452A9-8E98-436E-AC18-8B52BD94A522}" type="presOf" srcId="{FDB8B3A5-7AE3-42D0-A578-12CF69CEA231}" destId="{E80A448B-04B6-4AB9-A87F-06D866A82CF3}" srcOrd="0" destOrd="0" presId="urn:microsoft.com/office/officeart/2005/8/layout/gear1"/>
    <dgm:cxn modelId="{877E67E5-A29B-4269-AC3D-DB1C5BA76205}" srcId="{A9570CA8-9DB6-4504-9C99-1F157F12307C}" destId="{FDB8B3A5-7AE3-42D0-A578-12CF69CEA231}" srcOrd="0" destOrd="0" parTransId="{F425B68A-25DC-437B-B69C-648378C1B8C4}" sibTransId="{8005FE26-C7DE-4DAB-8ADC-40DF38AFE329}"/>
    <dgm:cxn modelId="{16D4E62D-93F7-4764-BFE1-4111E23E67F9}" type="presOf" srcId="{FDB8B3A5-7AE3-42D0-A578-12CF69CEA231}" destId="{5AD6AF23-88F0-4453-9155-112BFEC1CBF1}" srcOrd="1" destOrd="0" presId="urn:microsoft.com/office/officeart/2005/8/layout/gear1"/>
    <dgm:cxn modelId="{A4ECD492-0392-40C3-A0B1-3DCD15625AEE}" type="presOf" srcId="{272D37A6-A057-4A36-97F6-62C968EA9611}" destId="{8CF6C750-EDAA-4E92-BC1F-21B732719FED}" srcOrd="1" destOrd="0" presId="urn:microsoft.com/office/officeart/2005/8/layout/gear1"/>
    <dgm:cxn modelId="{9DE96971-99C3-4933-9D41-20DBF46A7F06}" type="presOf" srcId="{1D535D58-3957-4DD6-AA7F-59F8BF23F375}" destId="{A0316A42-6256-4E99-90ED-F6A8EB219B35}" srcOrd="0" destOrd="0" presId="urn:microsoft.com/office/officeart/2005/8/layout/gear1"/>
    <dgm:cxn modelId="{25A18B77-28B0-437C-B986-19A49C443458}" type="presOf" srcId="{BD7CECFC-1C87-4114-8DE5-D63114DB4CB6}" destId="{7F9CA8C2-A4B7-4111-B2CA-F08845199D8E}" srcOrd="0" destOrd="0" presId="urn:microsoft.com/office/officeart/2005/8/layout/gear1"/>
    <dgm:cxn modelId="{190EB310-87ED-4692-8E3A-1FF306C9074F}" type="presOf" srcId="{BD7CECFC-1C87-4114-8DE5-D63114DB4CB6}" destId="{5E26902E-A458-40B1-B536-72B4E705E105}" srcOrd="1" destOrd="0" presId="urn:microsoft.com/office/officeart/2005/8/layout/gear1"/>
    <dgm:cxn modelId="{13AFC9D0-BFCF-494D-8ABE-54FF2942985C}" type="presParOf" srcId="{A292D8FE-111E-41CF-907B-9FB7C36C5217}" destId="{E80A448B-04B6-4AB9-A87F-06D866A82CF3}" srcOrd="0" destOrd="0" presId="urn:microsoft.com/office/officeart/2005/8/layout/gear1"/>
    <dgm:cxn modelId="{C56D4C2B-CAEA-40BE-A3F5-24C7D6ED70FD}" type="presParOf" srcId="{A292D8FE-111E-41CF-907B-9FB7C36C5217}" destId="{5AD6AF23-88F0-4453-9155-112BFEC1CBF1}" srcOrd="1" destOrd="0" presId="urn:microsoft.com/office/officeart/2005/8/layout/gear1"/>
    <dgm:cxn modelId="{ECBDC1FC-F144-405A-883D-338C09E4F1A4}" type="presParOf" srcId="{A292D8FE-111E-41CF-907B-9FB7C36C5217}" destId="{BB02C7FF-71A7-492D-A278-EFB528CBFB12}" srcOrd="2" destOrd="0" presId="urn:microsoft.com/office/officeart/2005/8/layout/gear1"/>
    <dgm:cxn modelId="{E5B49831-2C67-4F0C-BC95-AFC82B89A5CF}" type="presParOf" srcId="{A292D8FE-111E-41CF-907B-9FB7C36C5217}" destId="{BFB9B2A6-91D8-417B-B20C-473001B14CB5}" srcOrd="3" destOrd="0" presId="urn:microsoft.com/office/officeart/2005/8/layout/gear1"/>
    <dgm:cxn modelId="{25B76898-90A0-4F92-B66B-2A4B249A47AE}" type="presParOf" srcId="{A292D8FE-111E-41CF-907B-9FB7C36C5217}" destId="{8CF6C750-EDAA-4E92-BC1F-21B732719FED}" srcOrd="4" destOrd="0" presId="urn:microsoft.com/office/officeart/2005/8/layout/gear1"/>
    <dgm:cxn modelId="{4681B952-3B8D-4417-8043-DDDAC1F7A5E8}" type="presParOf" srcId="{A292D8FE-111E-41CF-907B-9FB7C36C5217}" destId="{9157C930-4617-4F00-9842-2F1EB0AB46E1}" srcOrd="5" destOrd="0" presId="urn:microsoft.com/office/officeart/2005/8/layout/gear1"/>
    <dgm:cxn modelId="{38E5824A-9D94-4ADE-AD10-46A6DBD62B73}" type="presParOf" srcId="{A292D8FE-111E-41CF-907B-9FB7C36C5217}" destId="{7F9CA8C2-A4B7-4111-B2CA-F08845199D8E}" srcOrd="6" destOrd="0" presId="urn:microsoft.com/office/officeart/2005/8/layout/gear1"/>
    <dgm:cxn modelId="{FFD32E25-0746-4997-AD0D-9BC4EDB03118}" type="presParOf" srcId="{A292D8FE-111E-41CF-907B-9FB7C36C5217}" destId="{5E26902E-A458-40B1-B536-72B4E705E105}" srcOrd="7" destOrd="0" presId="urn:microsoft.com/office/officeart/2005/8/layout/gear1"/>
    <dgm:cxn modelId="{18C06A5E-0C9A-43A3-AD8A-58896ECC34E5}" type="presParOf" srcId="{A292D8FE-111E-41CF-907B-9FB7C36C5217}" destId="{E42B9C0B-626F-4D63-A91B-AFAA05D009B7}" srcOrd="8" destOrd="0" presId="urn:microsoft.com/office/officeart/2005/8/layout/gear1"/>
    <dgm:cxn modelId="{C560B47F-C61B-4176-AEC8-09BCF5180390}" type="presParOf" srcId="{A292D8FE-111E-41CF-907B-9FB7C36C5217}" destId="{6B77F5EF-82AE-4D37-9286-C4B921731A8E}" srcOrd="9" destOrd="0" presId="urn:microsoft.com/office/officeart/2005/8/layout/gear1"/>
    <dgm:cxn modelId="{CDE9B5DC-DBAD-4F46-B86A-4EAE529B6DB4}" type="presParOf" srcId="{A292D8FE-111E-41CF-907B-9FB7C36C5217}" destId="{D060117E-BFAA-4207-BBC0-68339EC51B23}" srcOrd="10" destOrd="0" presId="urn:microsoft.com/office/officeart/2005/8/layout/gear1"/>
    <dgm:cxn modelId="{EC113908-32F2-47AB-97A2-FEFB2AE87991}" type="presParOf" srcId="{A292D8FE-111E-41CF-907B-9FB7C36C5217}" destId="{A0316A42-6256-4E99-90ED-F6A8EB219B35}" srcOrd="11" destOrd="0" presId="urn:microsoft.com/office/officeart/2005/8/layout/gear1"/>
    <dgm:cxn modelId="{8B52CABE-F528-4A45-A7F5-7357D0956830}" type="presParOf" srcId="{A292D8FE-111E-41CF-907B-9FB7C36C5217}" destId="{1C8166D9-87DB-40F4-8941-16AE68DF2AB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689B00-B0D6-4551-9B61-F93B4FAA1BF0}">
      <dsp:nvSpPr>
        <dsp:cNvPr id="0" name=""/>
        <dsp:cNvSpPr/>
      </dsp:nvSpPr>
      <dsp:spPr>
        <a:xfrm>
          <a:off x="0" y="0"/>
          <a:ext cx="7189470" cy="1219200"/>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100000"/>
            </a:lnSpc>
            <a:spcBef>
              <a:spcPct val="0"/>
            </a:spcBef>
            <a:spcAft>
              <a:spcPts val="0"/>
            </a:spcAft>
          </a:pPr>
          <a:r>
            <a:rPr lang="en-US" sz="1400" kern="1200" dirty="0" smtClean="0">
              <a:solidFill>
                <a:srgbClr val="C00000"/>
              </a:solidFill>
            </a:rPr>
            <a:t>Data is too big and gets bigger to fit into memory </a:t>
          </a:r>
        </a:p>
        <a:p>
          <a:pPr lvl="0" algn="l" defTabSz="622300">
            <a:lnSpc>
              <a:spcPct val="100000"/>
            </a:lnSpc>
            <a:spcBef>
              <a:spcPct val="0"/>
            </a:spcBef>
            <a:spcAft>
              <a:spcPts val="0"/>
            </a:spcAft>
          </a:pPr>
          <a:r>
            <a:rPr lang="en-US" sz="1400" kern="1200" baseline="0" dirty="0" smtClean="0"/>
            <a:t>For “</a:t>
          </a:r>
          <a:r>
            <a:rPr lang="en-US" sz="1400" kern="1200" dirty="0" smtClean="0">
              <a:solidFill>
                <a:schemeClr val="tx1"/>
              </a:solidFill>
            </a:rPr>
            <a:t>All pairs” problem O(N</a:t>
          </a:r>
          <a:r>
            <a:rPr lang="en-US" sz="1400" kern="1200" baseline="30000" dirty="0" smtClean="0">
              <a:solidFill>
                <a:schemeClr val="tx1"/>
              </a:solidFill>
            </a:rPr>
            <a:t>2</a:t>
          </a:r>
          <a:r>
            <a:rPr lang="en-US" sz="1400" kern="1200" dirty="0" smtClean="0">
              <a:solidFill>
                <a:schemeClr val="tx1"/>
              </a:solidFill>
            </a:rPr>
            <a:t>),</a:t>
          </a:r>
          <a:r>
            <a:rPr lang="en-US" sz="1400" kern="1200" baseline="0" dirty="0" smtClean="0"/>
            <a:t>  </a:t>
          </a:r>
        </a:p>
        <a:p>
          <a:pPr lvl="0" algn="l" defTabSz="622300">
            <a:lnSpc>
              <a:spcPct val="100000"/>
            </a:lnSpc>
            <a:spcBef>
              <a:spcPct val="0"/>
            </a:spcBef>
            <a:spcAft>
              <a:spcPts val="0"/>
            </a:spcAft>
          </a:pPr>
          <a:r>
            <a:rPr lang="en-US" sz="1400" kern="1200" baseline="0" dirty="0" smtClean="0"/>
            <a:t>         </a:t>
          </a:r>
          <a:r>
            <a:rPr lang="en-US" sz="1400" kern="1200" baseline="0" dirty="0" err="1" smtClean="0"/>
            <a:t>PubChem</a:t>
          </a:r>
          <a:r>
            <a:rPr lang="en-US" sz="1400" kern="1200" baseline="0" dirty="0" smtClean="0"/>
            <a:t> </a:t>
          </a:r>
          <a:r>
            <a:rPr lang="en-US" sz="1400" kern="1200" dirty="0" smtClean="0"/>
            <a:t>data points</a:t>
          </a:r>
          <a:r>
            <a:rPr lang="en-US" sz="1400" kern="1200" baseline="0" dirty="0" smtClean="0"/>
            <a:t> </a:t>
          </a:r>
          <a:r>
            <a:rPr lang="en-US" sz="1400" kern="1200" dirty="0" smtClean="0"/>
            <a:t>100,000 =&gt; 480 GB</a:t>
          </a:r>
          <a:r>
            <a:rPr lang="en-US" sz="1400" kern="1200" baseline="0" dirty="0" smtClean="0"/>
            <a:t> of main</a:t>
          </a:r>
          <a:r>
            <a:rPr lang="en-US" sz="1400" kern="1200" dirty="0" smtClean="0"/>
            <a:t> memory</a:t>
          </a:r>
        </a:p>
        <a:p>
          <a:pPr lvl="0" algn="l" defTabSz="622300">
            <a:lnSpc>
              <a:spcPct val="100000"/>
            </a:lnSpc>
            <a:spcBef>
              <a:spcPct val="0"/>
            </a:spcBef>
            <a:spcAft>
              <a:spcPts val="0"/>
            </a:spcAft>
          </a:pPr>
          <a:r>
            <a:rPr lang="en-US" sz="1400" kern="1200" baseline="0" dirty="0" smtClean="0"/>
            <a:t>                                           (Tempest Cluster of 768 cores has 1.536TB) </a:t>
          </a:r>
        </a:p>
        <a:p>
          <a:pPr lvl="0" algn="l" defTabSz="622300">
            <a:lnSpc>
              <a:spcPct val="100000"/>
            </a:lnSpc>
            <a:spcBef>
              <a:spcPct val="0"/>
            </a:spcBef>
            <a:spcAft>
              <a:spcPts val="0"/>
            </a:spcAft>
          </a:pPr>
          <a:r>
            <a:rPr lang="en-US" sz="1400" kern="1200" baseline="0" dirty="0" smtClean="0">
              <a:solidFill>
                <a:schemeClr val="tx1"/>
              </a:solidFill>
            </a:rPr>
            <a:t>We need to use distributed memory and new algorithms to solve the problem</a:t>
          </a:r>
          <a:endParaRPr lang="en-US" sz="1400" kern="1200" dirty="0">
            <a:solidFill>
              <a:schemeClr val="tx1"/>
            </a:solidFill>
          </a:endParaRPr>
        </a:p>
      </dsp:txBody>
      <dsp:txXfrm>
        <a:off x="0" y="0"/>
        <a:ext cx="5945276" cy="1219200"/>
      </dsp:txXfrm>
    </dsp:sp>
    <dsp:sp modelId="{A213EE29-4877-4FC4-AF31-E96A6836E3D7}">
      <dsp:nvSpPr>
        <dsp:cNvPr id="0" name=""/>
        <dsp:cNvSpPr/>
      </dsp:nvSpPr>
      <dsp:spPr>
        <a:xfrm>
          <a:off x="634364" y="1422399"/>
          <a:ext cx="7189470" cy="1219200"/>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baseline="0" dirty="0" smtClean="0">
              <a:solidFill>
                <a:srgbClr val="C00000"/>
              </a:solidFill>
            </a:rPr>
            <a:t>Communication overhead is large </a:t>
          </a:r>
          <a:r>
            <a:rPr lang="en-US" sz="1400" kern="1200" baseline="0" dirty="0" smtClean="0"/>
            <a:t>as main operations include matrix multiplication (O(N</a:t>
          </a:r>
          <a:r>
            <a:rPr lang="en-US" sz="1400" kern="1200" baseline="30000" dirty="0" smtClean="0"/>
            <a:t>2</a:t>
          </a:r>
          <a:r>
            <a:rPr lang="en-US" sz="1400" kern="1200" baseline="0" dirty="0" smtClean="0"/>
            <a:t>)), moving data between nodes and within one node adds extra overheads</a:t>
          </a:r>
        </a:p>
        <a:p>
          <a:pPr lvl="0" algn="l" defTabSz="622300">
            <a:lnSpc>
              <a:spcPct val="90000"/>
            </a:lnSpc>
            <a:spcBef>
              <a:spcPct val="0"/>
            </a:spcBef>
            <a:spcAft>
              <a:spcPct val="35000"/>
            </a:spcAft>
          </a:pPr>
          <a:r>
            <a:rPr lang="en-US" sz="1400" kern="1200" baseline="0" dirty="0" smtClean="0">
              <a:solidFill>
                <a:schemeClr val="tx1"/>
              </a:solidFill>
            </a:rPr>
            <a:t>We use hybrid mode of MPI between nodes and concurrent threading internal to node on </a:t>
          </a:r>
          <a:r>
            <a:rPr lang="en-US" sz="1400" kern="1200" baseline="0" dirty="0" err="1" smtClean="0">
              <a:solidFill>
                <a:schemeClr val="tx1"/>
              </a:solidFill>
            </a:rPr>
            <a:t>multicore</a:t>
          </a:r>
          <a:r>
            <a:rPr lang="en-US" sz="1400" kern="1200" baseline="0" dirty="0" smtClean="0">
              <a:solidFill>
                <a:schemeClr val="tx1"/>
              </a:solidFill>
            </a:rPr>
            <a:t> clusters</a:t>
          </a:r>
          <a:endParaRPr lang="en-US" sz="1400" kern="1200" dirty="0">
            <a:solidFill>
              <a:schemeClr val="tx1"/>
            </a:solidFill>
          </a:endParaRPr>
        </a:p>
      </dsp:txBody>
      <dsp:txXfrm>
        <a:off x="634364" y="1422399"/>
        <a:ext cx="5762625" cy="1219200"/>
      </dsp:txXfrm>
    </dsp:sp>
    <dsp:sp modelId="{D998118A-46A8-43C7-A620-95C178269E96}">
      <dsp:nvSpPr>
        <dsp:cNvPr id="0" name=""/>
        <dsp:cNvSpPr/>
      </dsp:nvSpPr>
      <dsp:spPr>
        <a:xfrm>
          <a:off x="1268729" y="2844799"/>
          <a:ext cx="7189470" cy="1219200"/>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baseline="0" dirty="0" smtClean="0">
              <a:solidFill>
                <a:srgbClr val="C00000"/>
              </a:solidFill>
            </a:rPr>
            <a:t>Concurrent threading has side effects   </a:t>
          </a:r>
          <a:r>
            <a:rPr lang="en-US" sz="1500" kern="1200" baseline="0" dirty="0" smtClean="0"/>
            <a:t>(for shared memory model like CCR and </a:t>
          </a:r>
          <a:r>
            <a:rPr lang="en-US" sz="1500" kern="1200" baseline="0" dirty="0" err="1" smtClean="0"/>
            <a:t>OpenMP</a:t>
          </a:r>
          <a:r>
            <a:rPr lang="en-US" sz="1500" kern="1200" baseline="0" dirty="0" smtClean="0"/>
            <a:t>) that impact performance</a:t>
          </a:r>
        </a:p>
        <a:p>
          <a:pPr lvl="0" algn="l" defTabSz="666750">
            <a:lnSpc>
              <a:spcPct val="100000"/>
            </a:lnSpc>
            <a:spcBef>
              <a:spcPct val="0"/>
            </a:spcBef>
            <a:spcAft>
              <a:spcPts val="0"/>
            </a:spcAft>
          </a:pPr>
          <a:r>
            <a:rPr lang="en-US" sz="1500" kern="1200" baseline="0" dirty="0" smtClean="0"/>
            <a:t>sub-block size to fit data into cache </a:t>
          </a:r>
        </a:p>
        <a:p>
          <a:pPr lvl="0" algn="l" defTabSz="666750">
            <a:lnSpc>
              <a:spcPct val="100000"/>
            </a:lnSpc>
            <a:spcBef>
              <a:spcPct val="0"/>
            </a:spcBef>
            <a:spcAft>
              <a:spcPts val="0"/>
            </a:spcAft>
          </a:pPr>
          <a:r>
            <a:rPr lang="en-US" sz="1500" kern="1200" baseline="0" dirty="0" smtClean="0"/>
            <a:t>cache line padding to avoid false sharing</a:t>
          </a:r>
          <a:endParaRPr lang="en-US" sz="1500" kern="1200" dirty="0"/>
        </a:p>
      </dsp:txBody>
      <dsp:txXfrm>
        <a:off x="1268729" y="2844799"/>
        <a:ext cx="5762625" cy="1219200"/>
      </dsp:txXfrm>
    </dsp:sp>
    <dsp:sp modelId="{A09EDAFE-1BEB-4B31-88F0-63BD90254B78}">
      <dsp:nvSpPr>
        <dsp:cNvPr id="0" name=""/>
        <dsp:cNvSpPr/>
      </dsp:nvSpPr>
      <dsp:spPr>
        <a:xfrm>
          <a:off x="6396989" y="924560"/>
          <a:ext cx="792480" cy="792480"/>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96989" y="924560"/>
        <a:ext cx="792480" cy="792480"/>
      </dsp:txXfrm>
    </dsp:sp>
    <dsp:sp modelId="{FACA1A84-345B-4F2C-9628-B1971C273AF4}">
      <dsp:nvSpPr>
        <dsp:cNvPr id="0" name=""/>
        <dsp:cNvSpPr/>
      </dsp:nvSpPr>
      <dsp:spPr>
        <a:xfrm>
          <a:off x="7031354" y="2338832"/>
          <a:ext cx="792480" cy="792480"/>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031354" y="2338832"/>
        <a:ext cx="792480" cy="7924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0A448B-04B6-4AB9-A87F-06D866A82CF3}">
      <dsp:nvSpPr>
        <dsp:cNvPr id="0" name=""/>
        <dsp:cNvSpPr/>
      </dsp:nvSpPr>
      <dsp:spPr>
        <a:xfrm>
          <a:off x="4297679" y="2125980"/>
          <a:ext cx="2598419" cy="2598419"/>
        </a:xfrm>
        <a:prstGeom prst="gear9">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err="1" smtClean="0"/>
            <a:t>Multicore</a:t>
          </a:r>
          <a:endParaRPr lang="en-US" sz="2800" b="1" kern="1200" dirty="0"/>
        </a:p>
      </dsp:txBody>
      <dsp:txXfrm>
        <a:off x="4297679" y="2125980"/>
        <a:ext cx="2598419" cy="2598419"/>
      </dsp:txXfrm>
    </dsp:sp>
    <dsp:sp modelId="{BFB9B2A6-91D8-417B-B20C-473001B14CB5}">
      <dsp:nvSpPr>
        <dsp:cNvPr id="0" name=""/>
        <dsp:cNvSpPr/>
      </dsp:nvSpPr>
      <dsp:spPr>
        <a:xfrm>
          <a:off x="2785872" y="1511808"/>
          <a:ext cx="1889759" cy="1889759"/>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Clouds</a:t>
          </a:r>
          <a:endParaRPr lang="en-US" sz="2400" b="1" kern="1200" dirty="0"/>
        </a:p>
      </dsp:txBody>
      <dsp:txXfrm>
        <a:off x="2785872" y="1511808"/>
        <a:ext cx="1889759" cy="1889759"/>
      </dsp:txXfrm>
    </dsp:sp>
    <dsp:sp modelId="{7F9CA8C2-A4B7-4111-B2CA-F08845199D8E}">
      <dsp:nvSpPr>
        <dsp:cNvPr id="0" name=""/>
        <dsp:cNvSpPr/>
      </dsp:nvSpPr>
      <dsp:spPr>
        <a:xfrm rot="20700000">
          <a:off x="3844330" y="208066"/>
          <a:ext cx="1851579" cy="1851579"/>
        </a:xfrm>
        <a:prstGeom prst="gear6">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dirty="0"/>
        </a:p>
      </dsp:txBody>
      <dsp:txXfrm>
        <a:off x="4250436" y="614172"/>
        <a:ext cx="1039367" cy="1039367"/>
      </dsp:txXfrm>
    </dsp:sp>
    <dsp:sp modelId="{D060117E-BFAA-4207-BBC0-68339EC51B23}">
      <dsp:nvSpPr>
        <dsp:cNvPr id="0" name=""/>
        <dsp:cNvSpPr/>
      </dsp:nvSpPr>
      <dsp:spPr>
        <a:xfrm>
          <a:off x="4103739" y="1730542"/>
          <a:ext cx="3325977" cy="3325977"/>
        </a:xfrm>
        <a:prstGeom prst="circularArrow">
          <a:avLst>
            <a:gd name="adj1" fmla="val 4687"/>
            <a:gd name="adj2" fmla="val 299029"/>
            <a:gd name="adj3" fmla="val 2527521"/>
            <a:gd name="adj4" fmla="val 1583702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316A42-6256-4E99-90ED-F6A8EB219B35}">
      <dsp:nvSpPr>
        <dsp:cNvPr id="0" name=""/>
        <dsp:cNvSpPr/>
      </dsp:nvSpPr>
      <dsp:spPr>
        <a:xfrm>
          <a:off x="2451199" y="1091400"/>
          <a:ext cx="2416530" cy="24165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8166D9-87DB-40F4-8941-16AE68DF2AB7}">
      <dsp:nvSpPr>
        <dsp:cNvPr id="0" name=""/>
        <dsp:cNvSpPr/>
      </dsp:nvSpPr>
      <dsp:spPr>
        <a:xfrm>
          <a:off x="3416041" y="-199773"/>
          <a:ext cx="2605506" cy="260550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0.36735</cdr:x>
      <cdr:y>0.2439</cdr:y>
    </cdr:from>
    <cdr:to>
      <cdr:x>0.57143</cdr:x>
      <cdr:y>0.32192</cdr:y>
    </cdr:to>
    <cdr:sp macro="" textlink="">
      <cdr:nvSpPr>
        <cdr:cNvPr id="2" name="TextBox 1"/>
        <cdr:cNvSpPr txBox="1"/>
      </cdr:nvSpPr>
      <cdr:spPr>
        <a:xfrm xmlns:a="http://schemas.openxmlformats.org/drawingml/2006/main">
          <a:off x="1371600" y="762000"/>
          <a:ext cx="762000" cy="243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rPr>
            <a:t>Hadoop</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4/15/2011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SALSA is </a:t>
            </a:r>
          </a:p>
          <a:p>
            <a:r>
              <a:rPr lang="en-US" dirty="0" smtClean="0"/>
              <a:t>Service Aggregated Linked Sequential Activities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34</a:t>
            </a:fld>
            <a:endParaRPr lang="en-US">
              <a:solidFill>
                <a:prstClr val="black"/>
              </a:solidFill>
            </a:endParaRPr>
          </a:p>
        </p:txBody>
      </p:sp>
    </p:spTree>
    <p:extLst>
      <p:ext uri="{BB962C8B-B14F-4D97-AF65-F5344CB8AC3E}">
        <p14:creationId xmlns="" xmlns:p14="http://schemas.microsoft.com/office/powerpoint/2010/main" val="591398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33D4677B-C5CE-4183-A13D-EB29CCD21300}"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4D0B9E-36BE-4E91-8A4D-9782CF2C2059}"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F74D0B9E-36BE-4E91-8A4D-9782CF2C2059}"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64008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2E9ED0-ECA5-4C44-ADA1-C81CA6A981B2}"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2E9ED0-ECA5-4C44-ADA1-C81CA6A981B2}"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2E9ED0-ECA5-4C44-ADA1-C81CA6A981B2}"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2E9ED0-ECA5-4C44-ADA1-C81CA6A981B2}"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4D410-59E5-3743-8C2A-FEBD4F072C83}" type="slidenum">
              <a:rPr lang="en-US" smtClean="0">
                <a:solidFill>
                  <a:prstClr val="black"/>
                </a:solidFill>
              </a:rPr>
              <a:pPr/>
              <a:t>58</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60</a:t>
            </a:fld>
            <a:endParaRPr lang="en-US" dirty="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Azure Queues</a:t>
            </a:r>
            <a:r>
              <a:rPr lang="en-US" baseline="0" dirty="0" smtClean="0"/>
              <a:t> for scheduling, Tables to store meta-data and monitoring data, Blobs for input/output/intermediate data storage. </a:t>
            </a: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61</a:t>
            </a:fld>
            <a:endParaRPr lang="en-US"/>
          </a:p>
        </p:txBody>
      </p:sp>
    </p:spTree>
    <p:extLst>
      <p:ext uri="{BB962C8B-B14F-4D97-AF65-F5344CB8AC3E}">
        <p14:creationId xmlns:p14="http://schemas.microsoft.com/office/powerpoint/2010/main" xmlns="" val="386336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D247DC-23BA-4C72-81A7-B7FB22B637CF}" type="slidenum">
              <a:rPr lang="en-US" smtClean="0">
                <a:solidFill>
                  <a:prstClr val="black"/>
                </a:solidFill>
              </a:rPr>
              <a:pPr/>
              <a:t>62</a:t>
            </a:fld>
            <a:endParaRPr lang="en-US">
              <a:solidFill>
                <a:prstClr val="black"/>
              </a:solidFill>
            </a:endParaRPr>
          </a:p>
        </p:txBody>
      </p:sp>
    </p:spTree>
    <p:extLst>
      <p:ext uri="{BB962C8B-B14F-4D97-AF65-F5344CB8AC3E}">
        <p14:creationId xmlns="" xmlns:p14="http://schemas.microsoft.com/office/powerpoint/2010/main" val="260752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sz="1200" b="1" kern="1200">
                <a:solidFill>
                  <a:prstClr val="black"/>
                </a:solidFill>
                <a:latin typeface="Times New Roman" pitchFamily="18" charset="0"/>
                <a:ea typeface="+mn-ea"/>
                <a:cs typeface="+mn-cs"/>
              </a:rPr>
              <a:pPr algn="r" rtl="0" fontAlgn="base">
                <a:spcBef>
                  <a:spcPct val="0"/>
                </a:spcBef>
                <a:spcAft>
                  <a:spcPct val="0"/>
                </a:spcAft>
              </a:pPr>
              <a:t>8</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324600" y="6492875"/>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ED54AF-81AF-4D72-B9E5-4DC3FBCB3C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46EEC0-0553-4E28-97A1-94B2FD4255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F88BBE-F9F1-40CD-B0C2-2DC4CE5C97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980248"/>
            <a:ext cx="3817620" cy="41162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8EA73F-CBA0-480F-8620-5B946AF7BF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4D644D-FCDB-4309-919A-DE501910A39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ACBBB27-0738-4421-A873-1B7FC92589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357724C-6BFD-4CA5-867E-364EFF07E67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3B404C-0F1D-4233-BDD4-75D734E7324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24600" y="6492875"/>
            <a:ext cx="2133600" cy="365125"/>
          </a:xfrm>
        </p:spPr>
        <p:txBody>
          <a:bodyPr/>
          <a:lstStyle/>
          <a:p>
            <a:fld id="{B3999606-967B-419A-9AEC-8752E61A74D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DE49C8-13D8-46F8-BA1B-4EDCD53720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CA6C5E-C18E-4194-A779-26CD0419C2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8"/>
            <a:ext cx="1943100" cy="54878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8648"/>
            <a:ext cx="5692140" cy="54878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FC2903-7AC9-44DB-B44D-04109C50FF4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457200" y="6362508"/>
            <a:ext cx="2133600" cy="365125"/>
          </a:xfrm>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446183" y="6361590"/>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729704"/>
          </a:xfrm>
        </p:spPr>
        <p:txBody>
          <a:bodyPr/>
          <a:lstStyle>
            <a:lvl1pPr>
              <a:lnSpc>
                <a:spcPct val="90000"/>
              </a:lnSpc>
              <a:buSzPct val="80000"/>
              <a:defRPr/>
            </a:lvl1pPr>
            <a:lvl2pPr>
              <a:lnSpc>
                <a:spcPct val="90000"/>
              </a:lnSpc>
              <a:buSzPct val="80000"/>
              <a:defRPr/>
            </a:lvl2pPr>
            <a:lvl3pPr>
              <a:lnSpc>
                <a:spcPct val="90000"/>
              </a:lnSpc>
              <a:buSzPct val="80000"/>
              <a:defRPr/>
            </a:lvl3pPr>
            <a:lvl4pPr>
              <a:lnSpc>
                <a:spcPct val="90000"/>
              </a:lnSpc>
              <a:buSzPct val="80000"/>
              <a:defRPr baseline="0"/>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457200" y="6362508"/>
            <a:ext cx="2133600" cy="365125"/>
          </a:xfrm>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446183" y="6361590"/>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4/15/2011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729704"/>
          </a:xfrm>
        </p:spPr>
        <p:txBody>
          <a:bodyPr/>
          <a:lstStyle>
            <a:lvl1pPr>
              <a:lnSpc>
                <a:spcPct val="90000"/>
              </a:lnSpc>
              <a:buSzPct val="80000"/>
              <a:defRPr/>
            </a:lvl1pPr>
            <a:lvl2pPr>
              <a:lnSpc>
                <a:spcPct val="90000"/>
              </a:lnSpc>
              <a:buSzPct val="80000"/>
              <a:defRPr/>
            </a:lvl2pPr>
            <a:lvl3pPr>
              <a:lnSpc>
                <a:spcPct val="90000"/>
              </a:lnSpc>
              <a:buSzPct val="80000"/>
              <a:defRPr/>
            </a:lvl3pPr>
            <a:lvl4pPr>
              <a:lnSpc>
                <a:spcPct val="90000"/>
              </a:lnSpc>
              <a:buSzPct val="80000"/>
              <a:defRPr baseline="0"/>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solidFill>
                  <a:srgbClr val="D6ECFF"/>
                </a:solidFill>
              </a:rPr>
              <a:pPr/>
              <a:t>4/15/2011</a:t>
            </a:fld>
            <a:endParaRPr lang="en-US" dirty="0">
              <a:solidFill>
                <a:srgbClr val="D6ECFF"/>
              </a:solidFill>
            </a:endParaRPr>
          </a:p>
        </p:txBody>
      </p:sp>
      <p:sp>
        <p:nvSpPr>
          <p:cNvPr id="17" name="Footer Placeholder 16"/>
          <p:cNvSpPr>
            <a:spLocks noGrp="1"/>
          </p:cNvSpPr>
          <p:nvPr>
            <p:ph type="ftr" sz="quarter" idx="11"/>
          </p:nvPr>
        </p:nvSpPr>
        <p:spPr/>
        <p:txBody>
          <a:bodyPr/>
          <a:lstStyle>
            <a:extLst/>
          </a:lstStyle>
          <a:p>
            <a:endParaRPr lang="en-US">
              <a:solidFill>
                <a:srgbClr val="D6ECFF"/>
              </a:solidFill>
            </a:endParaRPr>
          </a:p>
        </p:txBody>
      </p:sp>
      <p:sp>
        <p:nvSpPr>
          <p:cNvPr id="29" name="Slide Number Placeholder 28"/>
          <p:cNvSpPr>
            <a:spLocks noGrp="1"/>
          </p:cNvSpPr>
          <p:nvPr>
            <p:ph type="sldNum" sz="quarter" idx="12"/>
          </p:nvPr>
        </p:nvSpPr>
        <p:spPr/>
        <p:txBody>
          <a:bodyPr/>
          <a:lstStyle>
            <a:extLst/>
          </a:lstStyle>
          <a:p>
            <a:fld id="{04EFFF6C-AE4E-4FE6-A064-67A5E3D5DC7A}" type="slidenum">
              <a:rPr lang="en-US" smtClean="0">
                <a:solidFill>
                  <a:srgbClr val="D6ECFF"/>
                </a:solidFill>
              </a:rPr>
              <a:pPr/>
              <a:t>‹#›</a:t>
            </a:fld>
            <a:endParaRPr lang="en-US">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solidFill>
                <a:prstClr val="white"/>
              </a:solidFill>
            </a:endParaRPr>
          </a:p>
        </p:txBody>
      </p:sp>
      <p:pic>
        <p:nvPicPr>
          <p:cNvPr id="18" name="Picture 17"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solidFill>
                  <a:srgbClr val="D6ECFF"/>
                </a:solidFill>
              </a:rPr>
              <a:pPr/>
              <a:t>4/15/2011</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B3999606-967B-419A-9AEC-8752E61A74DA}" type="slidenum">
              <a:rPr lang="en-US" smtClean="0">
                <a:solidFill>
                  <a:srgbClr val="D6ECFF"/>
                </a:solidFill>
              </a:rPr>
              <a:pPr/>
              <a:t>‹#›</a:t>
            </a:fld>
            <a:endParaRPr lang="en-US" dirty="0">
              <a:solidFill>
                <a:srgbClr val="D6EC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04EFFF6C-AE4E-4FE6-A064-67A5E3D5DC7A}" type="slidenum">
              <a:rPr lang="en-US" smtClean="0">
                <a:solidFill>
                  <a:srgbClr val="D6ECFF"/>
                </a:solidFill>
              </a:rPr>
              <a:pPr/>
              <a:t>‹#›</a:t>
            </a:fld>
            <a:endParaRPr lang="en-US">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4/15/2011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solidFill>
                <a:srgbClr val="D6ECFF"/>
              </a:solidFill>
            </a:endParaRPr>
          </a:p>
        </p:txBody>
      </p:sp>
      <p:sp>
        <p:nvSpPr>
          <p:cNvPr id="6" name="Footer Placeholder 5"/>
          <p:cNvSpPr>
            <a:spLocks noGrp="1"/>
          </p:cNvSpPr>
          <p:nvPr>
            <p:ph type="ftr" sz="quarter" idx="11"/>
          </p:nvPr>
        </p:nvSpPr>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fld id="{04EFFF6C-AE4E-4FE6-A064-67A5E3D5DC7A}"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solidFill>
                <a:srgbClr val="D6ECFF"/>
              </a:solidFill>
            </a:endParaRPr>
          </a:p>
        </p:txBody>
      </p:sp>
      <p:sp>
        <p:nvSpPr>
          <p:cNvPr id="8" name="Footer Placeholder 7"/>
          <p:cNvSpPr>
            <a:spLocks noGrp="1"/>
          </p:cNvSpPr>
          <p:nvPr>
            <p:ph type="ftr" sz="quarter" idx="11"/>
          </p:nvPr>
        </p:nvSpPr>
        <p:spPr/>
        <p:txBody>
          <a:bodyPr/>
          <a:lstStyle>
            <a:extLst/>
          </a:lstStyle>
          <a:p>
            <a:endParaRPr lang="en-US">
              <a:solidFill>
                <a:srgbClr val="D6ECFF"/>
              </a:solidFill>
            </a:endParaRPr>
          </a:p>
        </p:txBody>
      </p:sp>
      <p:sp>
        <p:nvSpPr>
          <p:cNvPr id="9" name="Slide Number Placeholder 8"/>
          <p:cNvSpPr>
            <a:spLocks noGrp="1"/>
          </p:cNvSpPr>
          <p:nvPr>
            <p:ph type="sldNum" sz="quarter" idx="12"/>
          </p:nvPr>
        </p:nvSpPr>
        <p:spPr/>
        <p:txBody>
          <a:bodyPr/>
          <a:lstStyle>
            <a:extLst/>
          </a:lstStyle>
          <a:p>
            <a:fld id="{04EFFF6C-AE4E-4FE6-A064-67A5E3D5DC7A}" type="slidenum">
              <a:rPr lang="en-US" smtClean="0">
                <a:solidFill>
                  <a:srgbClr val="D6ECFF"/>
                </a:solidFill>
              </a:rPr>
              <a:pPr/>
              <a:t>‹#›</a:t>
            </a:fld>
            <a:endParaRPr lang="en-US">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solidFill>
                <a:srgbClr val="D6ECFF"/>
              </a:solidFill>
            </a:endParaRPr>
          </a:p>
        </p:txBody>
      </p:sp>
      <p:sp>
        <p:nvSpPr>
          <p:cNvPr id="4" name="Footer Placeholder 3"/>
          <p:cNvSpPr>
            <a:spLocks noGrp="1"/>
          </p:cNvSpPr>
          <p:nvPr>
            <p:ph type="ftr" sz="quarter" idx="11"/>
          </p:nvPr>
        </p:nvSpPr>
        <p:spPr/>
        <p:txBody>
          <a:bodyPr/>
          <a:lstStyle>
            <a:extLst/>
          </a:lstStyle>
          <a:p>
            <a:endParaRPr lang="en-US">
              <a:solidFill>
                <a:srgbClr val="D6ECFF"/>
              </a:solidFill>
            </a:endParaRPr>
          </a:p>
        </p:txBody>
      </p:sp>
      <p:sp>
        <p:nvSpPr>
          <p:cNvPr id="5" name="Slide Number Placeholder 4"/>
          <p:cNvSpPr>
            <a:spLocks noGrp="1"/>
          </p:cNvSpPr>
          <p:nvPr>
            <p:ph type="sldNum" sz="quarter" idx="12"/>
          </p:nvPr>
        </p:nvSpPr>
        <p:spPr/>
        <p:txBody>
          <a:bodyPr/>
          <a:lstStyle>
            <a:extLst/>
          </a:lstStyle>
          <a:p>
            <a:fld id="{04EFFF6C-AE4E-4FE6-A064-67A5E3D5DC7A}"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solidFill>
                <a:srgbClr val="D6ECFF"/>
              </a:solidFill>
            </a:endParaRPr>
          </a:p>
        </p:txBody>
      </p:sp>
      <p:sp>
        <p:nvSpPr>
          <p:cNvPr id="3" name="Footer Placeholder 2"/>
          <p:cNvSpPr>
            <a:spLocks noGrp="1"/>
          </p:cNvSpPr>
          <p:nvPr>
            <p:ph type="ftr" sz="quarter" idx="11"/>
          </p:nvPr>
        </p:nvSpPr>
        <p:spPr/>
        <p:txBody>
          <a:bodyPr/>
          <a:lstStyle>
            <a:extLst/>
          </a:lstStyle>
          <a:p>
            <a:endParaRPr lang="en-US">
              <a:solidFill>
                <a:srgbClr val="D6ECFF"/>
              </a:solidFill>
            </a:endParaRPr>
          </a:p>
        </p:txBody>
      </p:sp>
      <p:sp>
        <p:nvSpPr>
          <p:cNvPr id="4" name="Slide Number Placeholder 3"/>
          <p:cNvSpPr>
            <a:spLocks noGrp="1"/>
          </p:cNvSpPr>
          <p:nvPr>
            <p:ph type="sldNum" sz="quarter" idx="12"/>
          </p:nvPr>
        </p:nvSpPr>
        <p:spPr/>
        <p:txBody>
          <a:bodyPr/>
          <a:lstStyle>
            <a:extLst/>
          </a:lstStyle>
          <a:p>
            <a:fld id="{04EFFF6C-AE4E-4FE6-A064-67A5E3D5DC7A}"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solidFill>
                <a:srgbClr val="D6ECFF"/>
              </a:solidFill>
            </a:endParaRPr>
          </a:p>
        </p:txBody>
      </p:sp>
      <p:sp>
        <p:nvSpPr>
          <p:cNvPr id="6" name="Footer Placeholder 5"/>
          <p:cNvSpPr>
            <a:spLocks noGrp="1"/>
          </p:cNvSpPr>
          <p:nvPr>
            <p:ph type="ftr" sz="quarter" idx="11"/>
          </p:nvPr>
        </p:nvSpPr>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fld id="{04EFFF6C-AE4E-4FE6-A064-67A5E3D5DC7A}"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04EFFF6C-AE4E-4FE6-A064-67A5E3D5DC7A}"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04EFFF6C-AE4E-4FE6-A064-67A5E3D5DC7A}"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04EFFF6C-AE4E-4FE6-A064-67A5E3D5DC7A}"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4/15/2011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6" name="Picture 5" descr="futuregrid.png"/>
          <p:cNvPicPr>
            <a:picLocks noChangeAspect="1"/>
          </p:cNvPicPr>
          <p:nvPr userDrawn="1"/>
        </p:nvPicPr>
        <p:blipFill>
          <a:blip r:embed="rId2" cstate="print"/>
          <a:stretch>
            <a:fillRect/>
          </a:stretch>
        </p:blipFill>
        <p:spPr>
          <a:xfrm>
            <a:off x="7464777" y="0"/>
            <a:ext cx="1679223" cy="1143000"/>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457200" y="6362508"/>
            <a:ext cx="2133600" cy="365125"/>
          </a:xfrm>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4/15/2011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446183" y="6361590"/>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4/15/2011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729704"/>
          </a:xfrm>
        </p:spPr>
        <p:txBody>
          <a:bodyPr/>
          <a:lstStyle>
            <a:lvl1pPr>
              <a:lnSpc>
                <a:spcPct val="90000"/>
              </a:lnSpc>
              <a:buSzPct val="80000"/>
              <a:defRPr/>
            </a:lvl1pPr>
            <a:lvl2pPr>
              <a:lnSpc>
                <a:spcPct val="90000"/>
              </a:lnSpc>
              <a:buSzPct val="80000"/>
              <a:defRPr/>
            </a:lvl2pPr>
            <a:lvl3pPr>
              <a:lnSpc>
                <a:spcPct val="90000"/>
              </a:lnSpc>
              <a:buSzPct val="80000"/>
              <a:defRPr/>
            </a:lvl3pPr>
            <a:lvl4pPr>
              <a:lnSpc>
                <a:spcPct val="90000"/>
              </a:lnSpc>
              <a:buSzPct val="80000"/>
              <a:defRPr baseline="0"/>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324600" y="6492875"/>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4/15/2011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457200" y="6362508"/>
            <a:ext cx="2133600" cy="365125"/>
          </a:xfrm>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446183" y="6361590"/>
            <a:ext cx="21336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4/15/2011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8"/>
            <a:ext cx="7772400" cy="1144429"/>
          </a:xfrm>
          <a:prstGeom prst="rect">
            <a:avLst/>
          </a:prstGeom>
          <a:noFill/>
          <a:ln w="9525">
            <a:noFill/>
            <a:miter lim="800000"/>
            <a:headEnd/>
            <a:tailEnd/>
          </a:ln>
          <a:effectLst/>
        </p:spPr>
        <p:txBody>
          <a:bodyPr vert="horz" wrap="square" lIns="82296" tIns="41148" rIns="82296" bIns="411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0248"/>
            <a:ext cx="7772400" cy="4116229"/>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7925"/>
            <a:ext cx="1905953"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defRPr sz="13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3248" y="6247925"/>
            <a:ext cx="2897505"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ctr">
              <a:defRPr sz="13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2248" y="6247925"/>
            <a:ext cx="1907382" cy="45862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r">
              <a:defRPr sz="1300"/>
            </a:lvl1pPr>
          </a:lstStyle>
          <a:p>
            <a:pPr fontAlgn="base">
              <a:spcBef>
                <a:spcPct val="0"/>
              </a:spcBef>
              <a:spcAft>
                <a:spcPct val="0"/>
              </a:spcAft>
            </a:pPr>
            <a:fld id="{9E4EF2DB-F545-4624-AD8C-FBEB4FC295F9}"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Times New Roman" pitchFamily="18" charset="0"/>
        </a:defRPr>
      </a:lvl2pPr>
      <a:lvl3pPr algn="ctr" rtl="0" fontAlgn="base">
        <a:spcBef>
          <a:spcPct val="0"/>
        </a:spcBef>
        <a:spcAft>
          <a:spcPct val="0"/>
        </a:spcAft>
        <a:defRPr sz="4000">
          <a:solidFill>
            <a:schemeClr val="tx2"/>
          </a:solidFill>
          <a:latin typeface="Times New Roman" pitchFamily="18" charset="0"/>
        </a:defRPr>
      </a:lvl3pPr>
      <a:lvl4pPr algn="ctr" rtl="0" fontAlgn="base">
        <a:spcBef>
          <a:spcPct val="0"/>
        </a:spcBef>
        <a:spcAft>
          <a:spcPct val="0"/>
        </a:spcAft>
        <a:defRPr sz="4000">
          <a:solidFill>
            <a:schemeClr val="tx2"/>
          </a:solidFill>
          <a:latin typeface="Times New Roman" pitchFamily="18" charset="0"/>
        </a:defRPr>
      </a:lvl4pPr>
      <a:lvl5pPr algn="ctr" rtl="0" fontAlgn="base">
        <a:spcBef>
          <a:spcPct val="0"/>
        </a:spcBef>
        <a:spcAft>
          <a:spcPct val="0"/>
        </a:spcAft>
        <a:defRPr sz="4000">
          <a:solidFill>
            <a:schemeClr val="tx2"/>
          </a:solidFill>
          <a:latin typeface="Times New Roman" pitchFamily="18" charset="0"/>
        </a:defRPr>
      </a:lvl5pPr>
      <a:lvl6pPr marL="411480" algn="ctr" rtl="0" fontAlgn="base">
        <a:spcBef>
          <a:spcPct val="0"/>
        </a:spcBef>
        <a:spcAft>
          <a:spcPct val="0"/>
        </a:spcAft>
        <a:defRPr sz="4000">
          <a:solidFill>
            <a:schemeClr val="tx2"/>
          </a:solidFill>
          <a:latin typeface="Times New Roman" pitchFamily="18" charset="0"/>
        </a:defRPr>
      </a:lvl6pPr>
      <a:lvl7pPr marL="822960" algn="ctr" rtl="0" fontAlgn="base">
        <a:spcBef>
          <a:spcPct val="0"/>
        </a:spcBef>
        <a:spcAft>
          <a:spcPct val="0"/>
        </a:spcAft>
        <a:defRPr sz="4000">
          <a:solidFill>
            <a:schemeClr val="tx2"/>
          </a:solidFill>
          <a:latin typeface="Times New Roman" pitchFamily="18" charset="0"/>
        </a:defRPr>
      </a:lvl7pPr>
      <a:lvl8pPr marL="1234440" algn="ctr" rtl="0" fontAlgn="base">
        <a:spcBef>
          <a:spcPct val="0"/>
        </a:spcBef>
        <a:spcAft>
          <a:spcPct val="0"/>
        </a:spcAft>
        <a:defRPr sz="4000">
          <a:solidFill>
            <a:schemeClr val="tx2"/>
          </a:solidFill>
          <a:latin typeface="Times New Roman" pitchFamily="18" charset="0"/>
        </a:defRPr>
      </a:lvl8pPr>
      <a:lvl9pPr marL="1645920" algn="ctr" rtl="0" fontAlgn="base">
        <a:spcBef>
          <a:spcPct val="0"/>
        </a:spcBef>
        <a:spcAft>
          <a:spcPct val="0"/>
        </a:spcAft>
        <a:defRPr sz="4000">
          <a:solidFill>
            <a:schemeClr val="tx2"/>
          </a:solidFill>
          <a:latin typeface="Times New Roman" pitchFamily="18" charset="0"/>
        </a:defRPr>
      </a:lvl9pPr>
    </p:titleStyle>
    <p:bodyStyle>
      <a:lvl1pPr marL="308610" indent="-308610" algn="l" rtl="0" fontAlgn="base">
        <a:spcBef>
          <a:spcPct val="20000"/>
        </a:spcBef>
        <a:spcAft>
          <a:spcPct val="0"/>
        </a:spcAft>
        <a:buChar char="•"/>
        <a:defRPr sz="2900">
          <a:solidFill>
            <a:schemeClr val="tx1"/>
          </a:solidFill>
          <a:latin typeface="+mn-lt"/>
          <a:ea typeface="+mn-ea"/>
          <a:cs typeface="+mn-cs"/>
        </a:defRPr>
      </a:lvl1pPr>
      <a:lvl2pPr marL="668655" indent="-257175" algn="l" rtl="0" fontAlgn="base">
        <a:spcBef>
          <a:spcPct val="20000"/>
        </a:spcBef>
        <a:spcAft>
          <a:spcPct val="0"/>
        </a:spcAft>
        <a:buChar char="–"/>
        <a:defRPr sz="2500">
          <a:solidFill>
            <a:schemeClr val="tx1"/>
          </a:solidFill>
          <a:latin typeface="+mn-lt"/>
        </a:defRPr>
      </a:lvl2pPr>
      <a:lvl3pPr marL="1028700" indent="-205740" algn="l" rtl="0" fontAlgn="base">
        <a:spcBef>
          <a:spcPct val="20000"/>
        </a:spcBef>
        <a:spcAft>
          <a:spcPct val="0"/>
        </a:spcAft>
        <a:buChar char="•"/>
        <a:defRPr sz="2200">
          <a:solidFill>
            <a:schemeClr val="tx1"/>
          </a:solidFill>
          <a:latin typeface="+mn-lt"/>
        </a:defRPr>
      </a:lvl3pPr>
      <a:lvl4pPr marL="1440180" indent="-205740" algn="l" rtl="0" fontAlgn="base">
        <a:spcBef>
          <a:spcPct val="20000"/>
        </a:spcBef>
        <a:spcAft>
          <a:spcPct val="0"/>
        </a:spcAft>
        <a:buChar char="–"/>
        <a:defRPr sz="1800">
          <a:solidFill>
            <a:schemeClr val="tx1"/>
          </a:solidFill>
          <a:latin typeface="+mn-lt"/>
        </a:defRPr>
      </a:lvl4pPr>
      <a:lvl5pPr marL="1851660" indent="-205740" algn="l" rtl="0" fontAlgn="base">
        <a:spcBef>
          <a:spcPct val="20000"/>
        </a:spcBef>
        <a:spcAft>
          <a:spcPct val="0"/>
        </a:spcAft>
        <a:buChar char="»"/>
        <a:defRPr sz="1800">
          <a:solidFill>
            <a:schemeClr val="tx1"/>
          </a:solidFill>
          <a:latin typeface="+mn-lt"/>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solidFill>
                  <a:srgbClr val="D6ECFF"/>
                </a:solidFill>
              </a:rPr>
              <a:pPr/>
              <a:t>4/15/2011</a:t>
            </a:fld>
            <a:endParaRPr lang="en-US" dirty="0">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4EFFF6C-AE4E-4FE6-A064-67A5E3D5DC7A}" type="slidenum">
              <a:rPr lang="en-US" smtClean="0">
                <a:solidFill>
                  <a:srgbClr val="D6ECFF"/>
                </a:solidFill>
              </a:rPr>
              <a:pPr/>
              <a:t>‹#›</a:t>
            </a:fld>
            <a:endParaRPr lang="en-US" dirty="0">
              <a:solidFill>
                <a:srgbClr val="D6ECFF"/>
              </a:solidFill>
            </a:endParaRPr>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pic>
        <p:nvPicPr>
          <p:cNvPr id="9" name="Picture 8" descr="futuregrid.png"/>
          <p:cNvPicPr>
            <a:picLocks noChangeAspect="1"/>
          </p:cNvPicPr>
          <p:nvPr userDrawn="1"/>
        </p:nvPicPr>
        <p:blipFill>
          <a:blip r:embed="rId14"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6.emf"/><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CGL+SC09/DataforPlotviz/BIOLOGY_Metagenomics.bat" TargetMode="Externa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93.xml"/><Relationship Id="rId4" Type="http://schemas.openxmlformats.org/officeDocument/2006/relationships/image" Target="../media/image38.wmf"/></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gif"/><Relationship Id="rId1" Type="http://schemas.openxmlformats.org/officeDocument/2006/relationships/slideLayout" Target="../slideLayouts/slideLayout75.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notesSlide" Target="../notesSlides/notesSlide47.xml"/><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23.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82.xml"/><Relationship Id="rId4" Type="http://schemas.openxmlformats.org/officeDocument/2006/relationships/image" Target="../media/image86.png"/></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notesSlide" Target="../notesSlides/notesSlide57.xml"/><Relationship Id="rId1" Type="http://schemas.openxmlformats.org/officeDocument/2006/relationships/slideLayout" Target="../slideLayouts/slideLayout104.xml"/><Relationship Id="rId6" Type="http://schemas.openxmlformats.org/officeDocument/2006/relationships/image" Target="../media/image89.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hyperlink" Target="http://salsahpc.indiana.edu/" TargetMode="External"/><Relationship Id="rId7" Type="http://schemas.openxmlformats.org/officeDocument/2006/relationships/image" Target="../media/image94.png"/><Relationship Id="rId2" Type="http://schemas.openxmlformats.org/officeDocument/2006/relationships/notesSlide" Target="../notesSlides/notesSlide58.xml"/><Relationship Id="rId1" Type="http://schemas.openxmlformats.org/officeDocument/2006/relationships/slideLayout" Target="../slideLayouts/slideLayout24.xml"/><Relationship Id="rId6" Type="http://schemas.openxmlformats.org/officeDocument/2006/relationships/image" Target="../media/image93.jpeg"/><Relationship Id="rId5" Type="http://schemas.openxmlformats.org/officeDocument/2006/relationships/image" Target="../media/image92.gif"/><Relationship Id="rId4" Type="http://schemas.openxmlformats.org/officeDocument/2006/relationships/image" Target="../media/image91.jpeg"/></Relationships>
</file>

<file path=ppt/slides/_rels/slide6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0.xml"/><Relationship Id="rId1" Type="http://schemas.openxmlformats.org/officeDocument/2006/relationships/slideLayout" Target="../slideLayouts/slideLayout24.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0"/>
            <a:ext cx="10058400" cy="1470025"/>
          </a:xfrm>
        </p:spPr>
        <p:txBody>
          <a:bodyPr>
            <a:noAutofit/>
          </a:bodyPr>
          <a:lstStyle/>
          <a:p>
            <a:r>
              <a:rPr lang="en-US" sz="3200" b="1" dirty="0" smtClean="0"/>
              <a:t>Hybrid Cloud and Cluster Computing Paradigms </a:t>
            </a:r>
            <a:br>
              <a:rPr lang="en-US" sz="3200" b="1" dirty="0" smtClean="0"/>
            </a:br>
            <a:r>
              <a:rPr lang="en-US" sz="3200" b="1" dirty="0" smtClean="0"/>
              <a:t>for Scalable Data Intensive Applications</a:t>
            </a:r>
            <a:endParaRPr lang="en-US" sz="3200" dirty="0"/>
          </a:p>
        </p:txBody>
      </p:sp>
      <p:sp>
        <p:nvSpPr>
          <p:cNvPr id="3" name="Subtitle 2"/>
          <p:cNvSpPr>
            <a:spLocks noGrp="1"/>
          </p:cNvSpPr>
          <p:nvPr>
            <p:ph type="subTitle" idx="1"/>
          </p:nvPr>
        </p:nvSpPr>
        <p:spPr>
          <a:xfrm>
            <a:off x="2362200" y="1905000"/>
            <a:ext cx="4495800" cy="304800"/>
          </a:xfrm>
        </p:spPr>
        <p:txBody>
          <a:bodyPr>
            <a:noAutofit/>
          </a:bodyPr>
          <a:lstStyle/>
          <a:p>
            <a:r>
              <a:rPr lang="en-US" sz="1600" i="1" dirty="0" smtClean="0">
                <a:solidFill>
                  <a:schemeClr val="accent4"/>
                </a:solidFill>
              </a:rPr>
              <a:t>April 15, 2011  University  of Alabama</a:t>
            </a:r>
            <a:endParaRPr lang="en-US" sz="1600" i="1" dirty="0" smtClean="0">
              <a:solidFill>
                <a:schemeClr val="accent4"/>
              </a:solidFill>
            </a:endParaRPr>
          </a:p>
        </p:txBody>
      </p:sp>
      <p:sp>
        <p:nvSpPr>
          <p:cNvPr id="5" name="Subtitle 2"/>
          <p:cNvSpPr txBox="1">
            <a:spLocks/>
          </p:cNvSpPr>
          <p:nvPr/>
        </p:nvSpPr>
        <p:spPr>
          <a:xfrm>
            <a:off x="990600" y="2590800"/>
            <a:ext cx="7239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2800" b="1" baseline="0" dirty="0" smtClean="0">
                <a:latin typeface="+mj-lt"/>
                <a:cs typeface="Times New Roman" pitchFamily="18" charset="0"/>
              </a:rPr>
              <a:t>Judy Qiu</a:t>
            </a: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1600" baseline="0" dirty="0" smtClean="0">
                <a:solidFill>
                  <a:srgbClr val="0000FF"/>
                </a:solidFill>
                <a:latin typeface="Times New Roman" pitchFamily="18" charset="0"/>
                <a:cs typeface="Times New Roman" pitchFamily="18" charset="0"/>
              </a:rPr>
              <a:t>xqiu@indiana.edu</a:t>
            </a:r>
            <a:endParaRPr lang="en-US" sz="1600" dirty="0" smtClean="0">
              <a:solidFill>
                <a:srgbClr val="0000FF"/>
              </a:solidFill>
              <a:latin typeface="Times New Roman" pitchFamily="18" charset="0"/>
              <a:cs typeface="Times New Roman" pitchFamily="18" charset="0"/>
            </a:endParaRPr>
          </a:p>
          <a:p>
            <a:pPr lvl="0" algn="ctr">
              <a:defRPr/>
            </a:pPr>
            <a:r>
              <a:rPr lang="en-US" sz="1600" dirty="0" smtClean="0">
                <a:solidFill>
                  <a:srgbClr val="0000FF"/>
                </a:solidFill>
                <a:latin typeface="Times New Roman" pitchFamily="18" charset="0"/>
                <a:cs typeface="Times New Roman" pitchFamily="18" charset="0"/>
              </a:rPr>
              <a:t>http://salsahpc.indiana.edu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lvl="0" algn="ctr">
              <a:spcBef>
                <a:spcPct val="20000"/>
              </a:spcBef>
            </a:pPr>
            <a:r>
              <a:rPr lang="en-US" sz="1900" dirty="0" smtClean="0">
                <a:latin typeface="Times New Roman" pitchFamily="18" charset="0"/>
                <a:cs typeface="Times New Roman" pitchFamily="18" charset="0"/>
              </a:rPr>
              <a:t>School of Informatics and Computing</a:t>
            </a:r>
            <a:endParaRPr lang="en-US" sz="1900" dirty="0" smtClean="0">
              <a:latin typeface="Times New Roman" pitchFamily="18" charset="0"/>
              <a:cs typeface="Times New Roman" pitchFamily="18" charset="0"/>
            </a:endParaRPr>
          </a:p>
          <a:p>
            <a:pPr lvl="0" algn="ctr">
              <a:spcBef>
                <a:spcPct val="20000"/>
              </a:spcBef>
            </a:pPr>
            <a:r>
              <a:rPr lang="en-US" sz="1900" dirty="0" smtClean="0">
                <a:latin typeface="Times New Roman" pitchFamily="18" charset="0"/>
                <a:cs typeface="Times New Roman" pitchFamily="18" charset="0"/>
              </a:rPr>
              <a:t>Indiana University</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3" cstate="print"/>
          <a:srcRect l="12384" t="14520" r="13426" b="2506"/>
          <a:stretch>
            <a:fillRect/>
          </a:stretch>
        </p:blipFill>
        <p:spPr bwMode="auto">
          <a:xfrm>
            <a:off x="1447800" y="1219200"/>
            <a:ext cx="6172200" cy="5334000"/>
          </a:xfrm>
          <a:prstGeom prst="rect">
            <a:avLst/>
          </a:prstGeom>
          <a:noFill/>
          <a:ln w="9525">
            <a:noFill/>
            <a:miter lim="800000"/>
            <a:headEnd/>
            <a:tailEnd/>
          </a:ln>
        </p:spPr>
      </p:pic>
      <p:grpSp>
        <p:nvGrpSpPr>
          <p:cNvPr id="2" name="Group 12"/>
          <p:cNvGrpSpPr/>
          <p:nvPr/>
        </p:nvGrpSpPr>
        <p:grpSpPr>
          <a:xfrm>
            <a:off x="0" y="1219200"/>
            <a:ext cx="9144000" cy="5334000"/>
            <a:chOff x="0" y="1295400"/>
            <a:chExt cx="9144000" cy="5181600"/>
          </a:xfrm>
        </p:grpSpPr>
        <p:pic>
          <p:nvPicPr>
            <p:cNvPr id="11" name="Picture 10" descr="clouds-0001.jpg"/>
            <p:cNvPicPr>
              <a:picLocks noChangeAspect="1"/>
            </p:cNvPicPr>
            <p:nvPr/>
          </p:nvPicPr>
          <p:blipFill>
            <a:blip r:embed="rId4" cstate="print"/>
            <a:stretch>
              <a:fillRect/>
            </a:stretch>
          </p:blipFill>
          <p:spPr>
            <a:xfrm>
              <a:off x="0" y="1295400"/>
              <a:ext cx="9144000" cy="5181600"/>
            </a:xfrm>
            <a:prstGeom prst="rect">
              <a:avLst/>
            </a:prstGeom>
          </p:spPr>
        </p:pic>
        <p:pic>
          <p:nvPicPr>
            <p:cNvPr id="4" name="Picture 3" descr="3tera.jpg"/>
            <p:cNvPicPr>
              <a:picLocks noChangeAspect="1"/>
            </p:cNvPicPr>
            <p:nvPr/>
          </p:nvPicPr>
          <p:blipFill>
            <a:blip r:embed="rId5" cstate="print"/>
            <a:stretch>
              <a:fillRect/>
            </a:stretch>
          </p:blipFill>
          <p:spPr>
            <a:xfrm>
              <a:off x="7391400" y="6096000"/>
              <a:ext cx="1688758" cy="381000"/>
            </a:xfrm>
            <a:prstGeom prst="rect">
              <a:avLst/>
            </a:prstGeom>
          </p:spPr>
        </p:pic>
        <p:pic>
          <p:nvPicPr>
            <p:cNvPr id="5" name="Picture 4" descr="AmazonEC2.jpg"/>
            <p:cNvPicPr>
              <a:picLocks noChangeAspect="1"/>
            </p:cNvPicPr>
            <p:nvPr/>
          </p:nvPicPr>
          <p:blipFill>
            <a:blip r:embed="rId6" cstate="print"/>
            <a:stretch>
              <a:fillRect/>
            </a:stretch>
          </p:blipFill>
          <p:spPr>
            <a:xfrm>
              <a:off x="3200400" y="2895600"/>
              <a:ext cx="2105799" cy="685800"/>
            </a:xfrm>
            <a:prstGeom prst="rect">
              <a:avLst/>
            </a:prstGeom>
          </p:spPr>
        </p:pic>
        <p:pic>
          <p:nvPicPr>
            <p:cNvPr id="6" name="Picture 5" descr="Azure.jpg"/>
            <p:cNvPicPr>
              <a:picLocks noChangeAspect="1"/>
            </p:cNvPicPr>
            <p:nvPr/>
          </p:nvPicPr>
          <p:blipFill>
            <a:blip r:embed="rId7" cstate="print"/>
            <a:stretch>
              <a:fillRect/>
            </a:stretch>
          </p:blipFill>
          <p:spPr>
            <a:xfrm>
              <a:off x="5116314" y="1600200"/>
              <a:ext cx="3951486" cy="381000"/>
            </a:xfrm>
            <a:prstGeom prst="rect">
              <a:avLst/>
            </a:prstGeom>
          </p:spPr>
        </p:pic>
        <p:pic>
          <p:nvPicPr>
            <p:cNvPr id="7" name="Picture 6" descr="b-hive.jpg"/>
            <p:cNvPicPr>
              <a:picLocks noChangeAspect="1"/>
            </p:cNvPicPr>
            <p:nvPr/>
          </p:nvPicPr>
          <p:blipFill>
            <a:blip r:embed="rId8" cstate="print"/>
            <a:stretch>
              <a:fillRect/>
            </a:stretch>
          </p:blipFill>
          <p:spPr>
            <a:xfrm>
              <a:off x="1828800" y="4648200"/>
              <a:ext cx="1416907" cy="219894"/>
            </a:xfrm>
            <a:prstGeom prst="rect">
              <a:avLst/>
            </a:prstGeom>
          </p:spPr>
        </p:pic>
        <p:pic>
          <p:nvPicPr>
            <p:cNvPr id="8" name="Picture 7" descr="engineyard.jpg"/>
            <p:cNvPicPr>
              <a:picLocks noChangeAspect="1"/>
            </p:cNvPicPr>
            <p:nvPr/>
          </p:nvPicPr>
          <p:blipFill>
            <a:blip r:embed="rId9" cstate="print"/>
            <a:stretch>
              <a:fillRect/>
            </a:stretch>
          </p:blipFill>
          <p:spPr>
            <a:xfrm>
              <a:off x="8184848" y="4267200"/>
              <a:ext cx="959152" cy="1179871"/>
            </a:xfrm>
            <a:prstGeom prst="rect">
              <a:avLst/>
            </a:prstGeom>
          </p:spPr>
        </p:pic>
        <p:pic>
          <p:nvPicPr>
            <p:cNvPr id="9" name="Picture 8" descr="Eucalyptus.jpg"/>
            <p:cNvPicPr>
              <a:picLocks noChangeAspect="1"/>
            </p:cNvPicPr>
            <p:nvPr/>
          </p:nvPicPr>
          <p:blipFill>
            <a:blip r:embed="rId10" cstate="print"/>
            <a:stretch>
              <a:fillRect/>
            </a:stretch>
          </p:blipFill>
          <p:spPr>
            <a:xfrm>
              <a:off x="0" y="1524000"/>
              <a:ext cx="1524000" cy="533400"/>
            </a:xfrm>
            <a:prstGeom prst="rect">
              <a:avLst/>
            </a:prstGeom>
          </p:spPr>
        </p:pic>
        <p:pic>
          <p:nvPicPr>
            <p:cNvPr id="10" name="Picture 9" descr="GoGrid.jpg"/>
            <p:cNvPicPr>
              <a:picLocks noChangeAspect="1"/>
            </p:cNvPicPr>
            <p:nvPr/>
          </p:nvPicPr>
          <p:blipFill>
            <a:blip r:embed="rId11" cstate="print"/>
            <a:stretch>
              <a:fillRect/>
            </a:stretch>
          </p:blipFill>
          <p:spPr>
            <a:xfrm>
              <a:off x="4419600" y="5562600"/>
              <a:ext cx="1977081" cy="255639"/>
            </a:xfrm>
            <a:prstGeom prst="rect">
              <a:avLst/>
            </a:prstGeom>
          </p:spPr>
        </p:pic>
      </p:grpSp>
      <p:sp>
        <p:nvSpPr>
          <p:cNvPr id="12" name="Title 1"/>
          <p:cNvSpPr txBox="1">
            <a:spLocks/>
          </p:cNvSpPr>
          <p:nvPr/>
        </p:nvSpPr>
        <p:spPr>
          <a:xfrm>
            <a:off x="533400" y="381000"/>
            <a:ext cx="4800600" cy="7318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Commercial Cloud</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227660" y="2054423"/>
            <a:ext cx="839140" cy="307777"/>
          </a:xfrm>
          <a:prstGeom prst="rect">
            <a:avLst/>
          </a:prstGeom>
          <a:noFill/>
        </p:spPr>
        <p:txBody>
          <a:bodyPr wrap="none" rtlCol="0">
            <a:spAutoFit/>
          </a:bodyPr>
          <a:lstStyle/>
          <a:p>
            <a:r>
              <a:rPr lang="en-US" sz="1400" dirty="0" smtClean="0"/>
              <a:t>Software</a:t>
            </a:r>
            <a:endParaRPr lang="en-US" sz="1400" dirty="0"/>
          </a:p>
        </p:txBody>
      </p:sp>
      <p:pic>
        <p:nvPicPr>
          <p:cNvPr id="18" name="Picture 2"/>
          <p:cNvPicPr>
            <a:picLocks noChangeAspect="1" noChangeArrowheads="1"/>
          </p:cNvPicPr>
          <p:nvPr/>
        </p:nvPicPr>
        <p:blipFill>
          <a:blip r:embed="rId12" cstate="print"/>
          <a:srcRect/>
          <a:stretch>
            <a:fillRect/>
          </a:stretch>
        </p:blipFill>
        <p:spPr bwMode="auto">
          <a:xfrm>
            <a:off x="0" y="3124200"/>
            <a:ext cx="980672" cy="914400"/>
          </a:xfrm>
          <a:prstGeom prst="rect">
            <a:avLst/>
          </a:prstGeom>
          <a:noFill/>
          <a:ln w="9525">
            <a:noFill/>
            <a:miter lim="800000"/>
            <a:headEnd/>
            <a:tailEnd/>
          </a:ln>
        </p:spPr>
      </p:pic>
      <p:pic>
        <p:nvPicPr>
          <p:cNvPr id="19" name="Picture 3"/>
          <p:cNvPicPr>
            <a:picLocks noChangeAspect="1" noChangeArrowheads="1"/>
          </p:cNvPicPr>
          <p:nvPr/>
        </p:nvPicPr>
        <p:blipFill>
          <a:blip r:embed="rId13" cstate="print"/>
          <a:srcRect/>
          <a:stretch>
            <a:fillRect/>
          </a:stretch>
        </p:blipFill>
        <p:spPr bwMode="auto">
          <a:xfrm>
            <a:off x="4191000" y="4343400"/>
            <a:ext cx="2057400" cy="541421"/>
          </a:xfrm>
          <a:prstGeom prst="rect">
            <a:avLst/>
          </a:prstGeom>
          <a:noFill/>
          <a:ln w="9525">
            <a:noFill/>
            <a:miter lim="800000"/>
            <a:headEnd/>
            <a:tailEnd/>
          </a:ln>
        </p:spPr>
      </p:pic>
      <p:pic>
        <p:nvPicPr>
          <p:cNvPr id="20" name="Picture 19" descr="white-2.pdf"/>
          <p:cNvPicPr>
            <a:picLocks noChangeAspect="1"/>
          </p:cNvPicPr>
          <p:nvPr/>
        </p:nvPicPr>
        <p:blipFill>
          <a:blip r:embed="rId14" cstate="print"/>
          <a:stretch>
            <a:fillRect/>
          </a:stretch>
        </p:blipFill>
        <p:spPr>
          <a:xfrm>
            <a:off x="3124200" y="1371600"/>
            <a:ext cx="1600200" cy="1200150"/>
          </a:xfrm>
          <a:prstGeom prst="rect">
            <a:avLst/>
          </a:prstGeom>
        </p:spPr>
      </p:pic>
      <p:sp>
        <p:nvSpPr>
          <p:cNvPr id="25" name="TextBox 24"/>
          <p:cNvSpPr txBox="1"/>
          <p:nvPr/>
        </p:nvSpPr>
        <p:spPr>
          <a:xfrm>
            <a:off x="4648200" y="381000"/>
            <a:ext cx="3524683" cy="646331"/>
          </a:xfrm>
          <a:prstGeom prst="rect">
            <a:avLst/>
          </a:prstGeom>
          <a:noFill/>
        </p:spPr>
        <p:txBody>
          <a:bodyPr wrap="none" rtlCol="0">
            <a:spAutoFit/>
          </a:bodyPr>
          <a:lstStyle/>
          <a:p>
            <a:r>
              <a:rPr lang="en-US" sz="3600" dirty="0" smtClean="0"/>
              <a:t>+ Academic Cloud</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70338"/>
                                        </p:tgtEl>
                                      </p:cBhvr>
                                      <p:by x="25000" y="25000"/>
                                    </p:animScale>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20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4114800"/>
            <a:ext cx="8077200" cy="2438400"/>
          </a:xfrm>
        </p:spPr>
        <p:txBody>
          <a:bodyPr>
            <a:normAutofit fontScale="85000" lnSpcReduction="10000"/>
          </a:bodyPr>
          <a:lstStyle/>
          <a:p>
            <a:r>
              <a:rPr lang="en-US" dirty="0" smtClean="0">
                <a:solidFill>
                  <a:srgbClr val="002060"/>
                </a:solidFill>
              </a:rPr>
              <a:t>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services</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Data Partitions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Reduce Outputs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latin typeface="Cambria" pitchFamily="18" charset="0"/>
                </a:rPr>
                <a:t>A hash function maps the results of the map tasks to r  reduce tasks</a:t>
              </a:r>
            </a:p>
          </p:txBody>
        </p:sp>
      </p:grpSp>
      <p:sp>
        <p:nvSpPr>
          <p:cNvPr id="54" name="TextBox 53"/>
          <p:cNvSpPr txBox="1"/>
          <p:nvPr/>
        </p:nvSpPr>
        <p:spPr>
          <a:xfrm>
            <a:off x="2209800" y="838200"/>
            <a:ext cx="5251566" cy="369332"/>
          </a:xfrm>
          <a:prstGeom prst="rect">
            <a:avLst/>
          </a:prstGeom>
          <a:noFill/>
        </p:spPr>
        <p:txBody>
          <a:bodyPr wrap="none" rtlCol="0">
            <a:spAutoFit/>
          </a:bodyPr>
          <a:lstStyle/>
          <a:p>
            <a:r>
              <a:rPr lang="en-US" dirty="0" smtClean="0">
                <a:solidFill>
                  <a:schemeClr val="accent4"/>
                </a:solidFill>
              </a:rPr>
              <a:t>A parallel Runtime coming from Information Retrieval</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smtClean="0">
                <a:solidFill>
                  <a:srgbClr val="002060"/>
                </a:solidFill>
              </a:rPr>
              <a:t>Hadoop &amp; </a:t>
            </a:r>
            <a:r>
              <a:rPr lang="en-US" sz="4000" dirty="0" err="1" smtClean="0">
                <a:solidFill>
                  <a:srgbClr val="002060"/>
                </a:solidFill>
              </a:rPr>
              <a:t>DryadLINQ</a:t>
            </a:r>
            <a:endParaRPr lang="en-US" sz="4000" dirty="0">
              <a:solidFill>
                <a:srgbClr val="002060"/>
              </a:solidFill>
            </a:endParaRPr>
          </a:p>
        </p:txBody>
      </p:sp>
      <p:sp>
        <p:nvSpPr>
          <p:cNvPr id="4" name="Content Placeholder 3"/>
          <p:cNvSpPr>
            <a:spLocks noGrp="1"/>
          </p:cNvSpPr>
          <p:nvPr>
            <p:ph sz="half" idx="1"/>
          </p:nvPr>
        </p:nvSpPr>
        <p:spPr>
          <a:xfrm>
            <a:off x="228600" y="4343400"/>
            <a:ext cx="4343400" cy="990600"/>
          </a:xfrm>
        </p:spPr>
        <p:txBody>
          <a:bodyPr>
            <a:normAutofit fontScale="55000" lnSpcReduction="20000"/>
          </a:bodyPr>
          <a:lstStyle/>
          <a:p>
            <a:pPr marL="228600" indent="-228600"/>
            <a:r>
              <a:rPr lang="en-US" sz="2500" dirty="0" smtClean="0">
                <a:solidFill>
                  <a:srgbClr val="002060"/>
                </a:solidFill>
              </a:rPr>
              <a:t>Apache Implementation of Google’s MapReduce</a:t>
            </a:r>
          </a:p>
          <a:p>
            <a:pPr marL="228600" indent="-228600"/>
            <a:r>
              <a:rPr lang="en-US" sz="2500" dirty="0" smtClean="0">
                <a:solidFill>
                  <a:srgbClr val="002060"/>
                </a:solidFill>
              </a:rPr>
              <a:t>Hadoop Distributed File System (HDFS) manage data</a:t>
            </a:r>
          </a:p>
          <a:p>
            <a:pPr marL="228600" indent="-228600"/>
            <a:r>
              <a:rPr lang="en-US" sz="2500" dirty="0" smtClean="0">
                <a:solidFill>
                  <a:srgbClr val="002060"/>
                </a:solidFill>
              </a:rPr>
              <a:t>Map/Reduce tasks are scheduled based on data locality in HDFS (replicated data blocks)</a:t>
            </a: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endParaRPr lang="en-US" dirty="0" smtClean="0"/>
          </a:p>
          <a:p>
            <a:endParaRPr lang="en-US" dirty="0"/>
          </a:p>
        </p:txBody>
      </p:sp>
      <p:sp>
        <p:nvSpPr>
          <p:cNvPr id="5" name="Content Placeholder 4"/>
          <p:cNvSpPr>
            <a:spLocks noGrp="1"/>
          </p:cNvSpPr>
          <p:nvPr>
            <p:ph sz="half" idx="2"/>
          </p:nvPr>
        </p:nvSpPr>
        <p:spPr>
          <a:xfrm>
            <a:off x="4648200" y="4267200"/>
            <a:ext cx="4343400" cy="914400"/>
          </a:xfrm>
        </p:spPr>
        <p:txBody>
          <a:bodyPr>
            <a:noAutofit/>
          </a:bodyPr>
          <a:lstStyle/>
          <a:p>
            <a:pPr marL="174625" indent="-174625"/>
            <a:r>
              <a:rPr lang="en-US" sz="1400" dirty="0" smtClean="0">
                <a:solidFill>
                  <a:srgbClr val="002060"/>
                </a:solidFill>
              </a:rPr>
              <a:t>Dryad process the DAG executing vertices on compute clusters</a:t>
            </a:r>
          </a:p>
          <a:p>
            <a:pPr marL="174625" indent="-174625"/>
            <a:r>
              <a:rPr lang="en-US" sz="1400" dirty="0" smtClean="0">
                <a:solidFill>
                  <a:srgbClr val="002060"/>
                </a:solidFill>
              </a:rPr>
              <a:t>LINQ provides a query interface for structured data</a:t>
            </a:r>
          </a:p>
          <a:p>
            <a:pPr marL="174625" indent="-174625"/>
            <a:r>
              <a:rPr lang="en-US" sz="1400" dirty="0" smtClean="0">
                <a:solidFill>
                  <a:srgbClr val="002060"/>
                </a:solidFill>
              </a:rPr>
              <a:t>Provide Hash, Range, and Round-Robin partition patterns </a:t>
            </a:r>
          </a:p>
        </p:txBody>
      </p:sp>
      <p:grpSp>
        <p:nvGrpSpPr>
          <p:cNvPr id="3" name="Group 61"/>
          <p:cNvGrpSpPr/>
          <p:nvPr/>
        </p:nvGrpSpPr>
        <p:grpSpPr>
          <a:xfrm>
            <a:off x="304800" y="1447800"/>
            <a:ext cx="4191000" cy="2362200"/>
            <a:chOff x="152400" y="1143000"/>
            <a:chExt cx="4191000" cy="2362200"/>
          </a:xfrm>
        </p:grpSpPr>
        <p:sp>
          <p:nvSpPr>
            <p:cNvPr id="8" name="Rectangle 7"/>
            <p:cNvSpPr/>
            <p:nvPr/>
          </p:nvSpPr>
          <p:spPr>
            <a:xfrm>
              <a:off x="2286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Rounded Rectangle 8"/>
            <p:cNvSpPr/>
            <p:nvPr/>
          </p:nvSpPr>
          <p:spPr>
            <a:xfrm>
              <a:off x="304800" y="1600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a:t>
              </a:r>
            </a:p>
            <a:p>
              <a:pPr algn="ctr"/>
              <a:r>
                <a:rPr lang="en-US" dirty="0" smtClean="0"/>
                <a:t>Tracker</a:t>
              </a:r>
              <a:endParaRPr lang="en-US" dirty="0"/>
            </a:p>
          </p:txBody>
        </p:sp>
        <p:sp>
          <p:nvSpPr>
            <p:cNvPr id="11" name="Rounded Rectangle 10"/>
            <p:cNvSpPr/>
            <p:nvPr/>
          </p:nvSpPr>
          <p:spPr>
            <a:xfrm>
              <a:off x="3048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Name</a:t>
              </a:r>
            </a:p>
            <a:p>
              <a:pPr algn="ctr"/>
              <a:r>
                <a:rPr lang="en-US" dirty="0" smtClean="0"/>
                <a:t>Node</a:t>
              </a:r>
              <a:endParaRPr lang="en-US" dirty="0"/>
            </a:p>
          </p:txBody>
        </p:sp>
        <p:sp>
          <p:nvSpPr>
            <p:cNvPr id="19" name="Rectangle 18"/>
            <p:cNvSpPr/>
            <p:nvPr/>
          </p:nvSpPr>
          <p:spPr>
            <a:xfrm>
              <a:off x="16764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ounded Rectangle 19"/>
            <p:cNvSpPr/>
            <p:nvPr/>
          </p:nvSpPr>
          <p:spPr>
            <a:xfrm>
              <a:off x="17526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Rounded Rectangle 20"/>
            <p:cNvSpPr/>
            <p:nvPr/>
          </p:nvSpPr>
          <p:spPr>
            <a:xfrm>
              <a:off x="17526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2" name="Rectangle 21"/>
            <p:cNvSpPr/>
            <p:nvPr/>
          </p:nvSpPr>
          <p:spPr>
            <a:xfrm>
              <a:off x="31242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ounded Rectangle 22"/>
            <p:cNvSpPr/>
            <p:nvPr/>
          </p:nvSpPr>
          <p:spPr>
            <a:xfrm>
              <a:off x="32004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Rounded Rectangle 23"/>
            <p:cNvSpPr/>
            <p:nvPr/>
          </p:nvSpPr>
          <p:spPr>
            <a:xfrm>
              <a:off x="32004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Rectangle 24"/>
            <p:cNvSpPr/>
            <p:nvPr/>
          </p:nvSpPr>
          <p:spPr>
            <a:xfrm>
              <a:off x="19050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1</a:t>
              </a:r>
              <a:endParaRPr lang="en-US" dirty="0"/>
            </a:p>
          </p:txBody>
        </p:sp>
        <p:sp>
          <p:nvSpPr>
            <p:cNvPr id="26" name="Rectangle 25"/>
            <p:cNvSpPr/>
            <p:nvPr/>
          </p:nvSpPr>
          <p:spPr>
            <a:xfrm>
              <a:off x="33528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7" name="Rectangle 26"/>
            <p:cNvSpPr/>
            <p:nvPr/>
          </p:nvSpPr>
          <p:spPr>
            <a:xfrm>
              <a:off x="1905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28" name="Rectangle 27"/>
            <p:cNvSpPr/>
            <p:nvPr/>
          </p:nvSpPr>
          <p:spPr>
            <a:xfrm>
              <a:off x="23622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9" name="Rectangle 28"/>
            <p:cNvSpPr/>
            <p:nvPr/>
          </p:nvSpPr>
          <p:spPr>
            <a:xfrm>
              <a:off x="33528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30" name="Rectangle 29"/>
            <p:cNvSpPr/>
            <p:nvPr/>
          </p:nvSpPr>
          <p:spPr>
            <a:xfrm>
              <a:off x="3810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4</a:t>
              </a:r>
              <a:endParaRPr lang="en-US" dirty="0"/>
            </a:p>
          </p:txBody>
        </p:sp>
        <p:sp>
          <p:nvSpPr>
            <p:cNvPr id="31" name="Rectangle 30"/>
            <p:cNvSpPr/>
            <p:nvPr/>
          </p:nvSpPr>
          <p:spPr>
            <a:xfrm>
              <a:off x="1905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2" name="Rectangle 31"/>
            <p:cNvSpPr/>
            <p:nvPr/>
          </p:nvSpPr>
          <p:spPr>
            <a:xfrm>
              <a:off x="32766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3" name="Rectangle 32"/>
            <p:cNvSpPr/>
            <p:nvPr/>
          </p:nvSpPr>
          <p:spPr>
            <a:xfrm>
              <a:off x="23622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4" name="Rectangle 33"/>
            <p:cNvSpPr/>
            <p:nvPr/>
          </p:nvSpPr>
          <p:spPr>
            <a:xfrm>
              <a:off x="3810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5" name="Rectangle 34"/>
            <p:cNvSpPr/>
            <p:nvPr/>
          </p:nvSpPr>
          <p:spPr>
            <a:xfrm>
              <a:off x="1905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0" name="Rectangle 39"/>
            <p:cNvSpPr/>
            <p:nvPr/>
          </p:nvSpPr>
          <p:spPr>
            <a:xfrm>
              <a:off x="23622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1" name="Rectangle 40"/>
            <p:cNvSpPr/>
            <p:nvPr/>
          </p:nvSpPr>
          <p:spPr>
            <a:xfrm>
              <a:off x="32766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2" name="Rectangle 41"/>
            <p:cNvSpPr/>
            <p:nvPr/>
          </p:nvSpPr>
          <p:spPr>
            <a:xfrm>
              <a:off x="3810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cxnSp>
          <p:nvCxnSpPr>
            <p:cNvPr id="44" name="Straight Connector 43"/>
            <p:cNvCxnSpPr/>
            <p:nvPr/>
          </p:nvCxnSpPr>
          <p:spPr>
            <a:xfrm>
              <a:off x="22098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098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814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814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 y="2362200"/>
              <a:ext cx="4191000" cy="9906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295400" y="2316644"/>
              <a:ext cx="440313" cy="1112356"/>
            </a:xfrm>
            <a:prstGeom prst="rect">
              <a:avLst/>
            </a:prstGeom>
            <a:noFill/>
          </p:spPr>
          <p:txBody>
            <a:bodyPr vert="wordArtVert" wrap="none" rtlCol="0">
              <a:spAutoFit/>
            </a:bodyPr>
            <a:lstStyle/>
            <a:p>
              <a:r>
                <a:rPr lang="en-US" sz="1400" dirty="0" smtClean="0">
                  <a:solidFill>
                    <a:schemeClr val="accent2"/>
                  </a:solidFill>
                </a:rPr>
                <a:t>HDFS</a:t>
              </a:r>
              <a:endParaRPr lang="en-US" sz="1400" dirty="0">
                <a:solidFill>
                  <a:schemeClr val="accent2"/>
                </a:solidFill>
              </a:endParaRPr>
            </a:p>
          </p:txBody>
        </p:sp>
        <p:sp>
          <p:nvSpPr>
            <p:cNvPr id="59" name="TextBox 58"/>
            <p:cNvSpPr txBox="1"/>
            <p:nvPr/>
          </p:nvSpPr>
          <p:spPr>
            <a:xfrm>
              <a:off x="3561879" y="2438400"/>
              <a:ext cx="705321" cy="584775"/>
            </a:xfrm>
            <a:prstGeom prst="rect">
              <a:avLst/>
            </a:prstGeom>
            <a:noFill/>
          </p:spPr>
          <p:txBody>
            <a:bodyPr wrap="none" rtlCol="0">
              <a:spAutoFit/>
            </a:bodyPr>
            <a:lstStyle/>
            <a:p>
              <a:r>
                <a:rPr lang="en-US" sz="1600" dirty="0" smtClean="0">
                  <a:solidFill>
                    <a:schemeClr val="accent2"/>
                  </a:solidFill>
                </a:rPr>
                <a:t>Data</a:t>
              </a:r>
            </a:p>
            <a:p>
              <a:r>
                <a:rPr lang="en-US" sz="1600" dirty="0" smtClean="0">
                  <a:solidFill>
                    <a:schemeClr val="accent2"/>
                  </a:solidFill>
                </a:rPr>
                <a:t>blocks</a:t>
              </a:r>
              <a:endParaRPr lang="en-US" sz="1600" dirty="0">
                <a:solidFill>
                  <a:schemeClr val="accent2"/>
                </a:solidFill>
              </a:endParaRPr>
            </a:p>
          </p:txBody>
        </p:sp>
        <p:sp>
          <p:nvSpPr>
            <p:cNvPr id="60" name="TextBox 59"/>
            <p:cNvSpPr txBox="1"/>
            <p:nvPr/>
          </p:nvSpPr>
          <p:spPr>
            <a:xfrm>
              <a:off x="2057400" y="1143000"/>
              <a:ext cx="1994264" cy="338554"/>
            </a:xfrm>
            <a:prstGeom prst="rect">
              <a:avLst/>
            </a:prstGeom>
            <a:noFill/>
          </p:spPr>
          <p:txBody>
            <a:bodyPr wrap="none" rtlCol="0">
              <a:spAutoFit/>
            </a:bodyPr>
            <a:lstStyle/>
            <a:p>
              <a:r>
                <a:rPr lang="en-US" sz="1600" dirty="0" smtClean="0"/>
                <a:t>Data/Compute Nodes</a:t>
              </a:r>
              <a:endParaRPr lang="en-US" sz="1600" dirty="0"/>
            </a:p>
          </p:txBody>
        </p:sp>
        <p:sp>
          <p:nvSpPr>
            <p:cNvPr id="61" name="TextBox 60"/>
            <p:cNvSpPr txBox="1"/>
            <p:nvPr/>
          </p:nvSpPr>
          <p:spPr>
            <a:xfrm>
              <a:off x="152400" y="1143000"/>
              <a:ext cx="1275029" cy="338554"/>
            </a:xfrm>
            <a:prstGeom prst="rect">
              <a:avLst/>
            </a:prstGeom>
            <a:noFill/>
          </p:spPr>
          <p:txBody>
            <a:bodyPr wrap="none" rtlCol="0">
              <a:spAutoFit/>
            </a:bodyPr>
            <a:lstStyle/>
            <a:p>
              <a:r>
                <a:rPr lang="en-US" sz="1600" dirty="0" smtClean="0"/>
                <a:t>Master Node</a:t>
              </a:r>
              <a:endParaRPr lang="en-US" sz="1600" dirty="0"/>
            </a:p>
          </p:txBody>
        </p:sp>
      </p:grpSp>
      <p:sp>
        <p:nvSpPr>
          <p:cNvPr id="63" name="TextBox 62"/>
          <p:cNvSpPr txBox="1"/>
          <p:nvPr/>
        </p:nvSpPr>
        <p:spPr>
          <a:xfrm>
            <a:off x="1170563" y="971490"/>
            <a:ext cx="1877437" cy="400110"/>
          </a:xfrm>
          <a:prstGeom prst="rect">
            <a:avLst/>
          </a:prstGeom>
          <a:noFill/>
        </p:spPr>
        <p:txBody>
          <a:bodyPr wrap="none" rtlCol="0">
            <a:spAutoFit/>
          </a:bodyPr>
          <a:lstStyle/>
          <a:p>
            <a:r>
              <a:rPr lang="en-US" sz="2000" b="1" dirty="0" smtClean="0">
                <a:solidFill>
                  <a:srgbClr val="00B0F0"/>
                </a:solidFill>
              </a:rPr>
              <a:t>Apache Hadoop</a:t>
            </a:r>
            <a:endParaRPr lang="en-US" sz="2000" b="1" dirty="0">
              <a:solidFill>
                <a:srgbClr val="00B0F0"/>
              </a:solidFill>
            </a:endParaRPr>
          </a:p>
        </p:txBody>
      </p:sp>
      <p:sp>
        <p:nvSpPr>
          <p:cNvPr id="64" name="TextBox 63"/>
          <p:cNvSpPr txBox="1"/>
          <p:nvPr/>
        </p:nvSpPr>
        <p:spPr>
          <a:xfrm>
            <a:off x="5416011" y="990600"/>
            <a:ext cx="2432589" cy="400110"/>
          </a:xfrm>
          <a:prstGeom prst="rect">
            <a:avLst/>
          </a:prstGeom>
          <a:noFill/>
        </p:spPr>
        <p:txBody>
          <a:bodyPr wrap="none" rtlCol="0">
            <a:spAutoFit/>
          </a:bodyPr>
          <a:lstStyle/>
          <a:p>
            <a:r>
              <a:rPr lang="en-US" sz="2000" b="1" dirty="0" smtClean="0">
                <a:solidFill>
                  <a:srgbClr val="00B0F0"/>
                </a:solidFill>
              </a:rPr>
              <a:t>Microsoft </a:t>
            </a:r>
            <a:r>
              <a:rPr lang="en-US" sz="2000" b="1" dirty="0" err="1" smtClean="0">
                <a:solidFill>
                  <a:srgbClr val="00B0F0"/>
                </a:solidFill>
              </a:rPr>
              <a:t>DryadLINQ</a:t>
            </a:r>
            <a:endParaRPr lang="en-US" sz="2000" b="1" dirty="0">
              <a:solidFill>
                <a:srgbClr val="00B0F0"/>
              </a:solidFill>
            </a:endParaRPr>
          </a:p>
        </p:txBody>
      </p:sp>
      <p:grpSp>
        <p:nvGrpSpPr>
          <p:cNvPr id="6" name="Group 5"/>
          <p:cNvGrpSpPr/>
          <p:nvPr/>
        </p:nvGrpSpPr>
        <p:grpSpPr>
          <a:xfrm>
            <a:off x="4648200" y="1447800"/>
            <a:ext cx="4419600" cy="2667000"/>
            <a:chOff x="152400" y="762000"/>
            <a:chExt cx="6248400" cy="4876800"/>
          </a:xfrm>
        </p:grpSpPr>
        <p:sp>
          <p:nvSpPr>
            <p:cNvPr id="45" name="AutoShape 9"/>
            <p:cNvSpPr>
              <a:spLocks noChangeArrowheads="1"/>
            </p:cNvSpPr>
            <p:nvPr/>
          </p:nvSpPr>
          <p:spPr bwMode="auto">
            <a:xfrm>
              <a:off x="152400" y="762000"/>
              <a:ext cx="6248400" cy="4876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7" name="Group 15"/>
            <p:cNvGrpSpPr>
              <a:grpSpLocks/>
            </p:cNvGrpSpPr>
            <p:nvPr/>
          </p:nvGrpSpPr>
          <p:grpSpPr bwMode="auto">
            <a:xfrm>
              <a:off x="381000" y="4033999"/>
              <a:ext cx="2134107" cy="975650"/>
              <a:chOff x="1369" y="4829"/>
              <a:chExt cx="2348" cy="1131"/>
            </a:xfrm>
          </p:grpSpPr>
          <p:sp>
            <p:nvSpPr>
              <p:cNvPr id="100" name="Text Box 16"/>
              <p:cNvSpPr txBox="1">
                <a:spLocks noChangeArrowheads="1"/>
              </p:cNvSpPr>
              <p:nvPr/>
            </p:nvSpPr>
            <p:spPr bwMode="auto">
              <a:xfrm>
                <a:off x="1369" y="4829"/>
                <a:ext cx="1761" cy="1131"/>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b="1" dirty="0" smtClean="0">
                    <a:cs typeface="Courier New" pitchFamily="49" charset="0"/>
                  </a:rPr>
                  <a:t>Edge : </a:t>
                </a:r>
              </a:p>
              <a:p>
                <a:r>
                  <a:rPr lang="en-US" sz="1100" b="1" dirty="0" smtClean="0">
                    <a:cs typeface="Courier New" pitchFamily="49" charset="0"/>
                  </a:rPr>
                  <a:t>communication path</a:t>
                </a:r>
              </a:p>
            </p:txBody>
          </p:sp>
          <p:cxnSp>
            <p:nvCxnSpPr>
              <p:cNvPr id="101" name="AutoShape 17"/>
              <p:cNvCxnSpPr>
                <a:cxnSpLocks noChangeShapeType="1"/>
                <a:stCxn id="100" idx="3"/>
              </p:cNvCxnSpPr>
              <p:nvPr/>
            </p:nvCxnSpPr>
            <p:spPr bwMode="auto">
              <a:xfrm flipV="1">
                <a:off x="3130" y="4829"/>
                <a:ext cx="587" cy="394"/>
              </a:xfrm>
              <a:prstGeom prst="straightConnector1">
                <a:avLst/>
              </a:prstGeom>
              <a:noFill/>
              <a:ln w="9525">
                <a:solidFill>
                  <a:srgbClr val="000000"/>
                </a:solidFill>
                <a:round/>
                <a:headEnd/>
                <a:tailEnd type="triangle" w="med" len="med"/>
              </a:ln>
            </p:spPr>
          </p:cxnSp>
        </p:grpSp>
        <p:grpSp>
          <p:nvGrpSpPr>
            <p:cNvPr id="10" name="Group 15"/>
            <p:cNvGrpSpPr>
              <a:grpSpLocks/>
            </p:cNvGrpSpPr>
            <p:nvPr/>
          </p:nvGrpSpPr>
          <p:grpSpPr bwMode="auto">
            <a:xfrm>
              <a:off x="381000" y="3200398"/>
              <a:ext cx="1904199" cy="766026"/>
              <a:chOff x="1347" y="5453"/>
              <a:chExt cx="2208" cy="888"/>
            </a:xfrm>
          </p:grpSpPr>
          <p:sp>
            <p:nvSpPr>
              <p:cNvPr id="98" name="Text Box 16"/>
              <p:cNvSpPr txBox="1">
                <a:spLocks noChangeArrowheads="1"/>
              </p:cNvSpPr>
              <p:nvPr/>
            </p:nvSpPr>
            <p:spPr bwMode="auto">
              <a:xfrm>
                <a:off x="1347" y="5453"/>
                <a:ext cx="1944" cy="888"/>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b="1" dirty="0" smtClean="0">
                    <a:cs typeface="Courier New" pitchFamily="49" charset="0"/>
                  </a:rPr>
                  <a:t>Vertex :</a:t>
                </a:r>
              </a:p>
              <a:p>
                <a:r>
                  <a:rPr lang="en-US" sz="1100" b="1" dirty="0" smtClean="0">
                    <a:cs typeface="Courier New" pitchFamily="49" charset="0"/>
                  </a:rPr>
                  <a:t>execution task  </a:t>
                </a:r>
              </a:p>
            </p:txBody>
          </p:sp>
          <p:cxnSp>
            <p:nvCxnSpPr>
              <p:cNvPr id="99" name="AutoShape 17"/>
              <p:cNvCxnSpPr>
                <a:cxnSpLocks noChangeShapeType="1"/>
              </p:cNvCxnSpPr>
              <p:nvPr/>
            </p:nvCxnSpPr>
            <p:spPr bwMode="auto">
              <a:xfrm flipV="1">
                <a:off x="3291" y="5718"/>
                <a:ext cx="264" cy="0"/>
              </a:xfrm>
              <a:prstGeom prst="straightConnector1">
                <a:avLst/>
              </a:prstGeom>
              <a:noFill/>
              <a:ln w="9525">
                <a:solidFill>
                  <a:srgbClr val="000000"/>
                </a:solidFill>
                <a:round/>
                <a:headEnd/>
                <a:tailEnd type="triangle" w="med" len="med"/>
              </a:ln>
            </p:spPr>
          </p:cxnSp>
        </p:grpSp>
        <p:grpSp>
          <p:nvGrpSpPr>
            <p:cNvPr id="12" name="Group 145"/>
            <p:cNvGrpSpPr/>
            <p:nvPr/>
          </p:nvGrpSpPr>
          <p:grpSpPr>
            <a:xfrm>
              <a:off x="2362200" y="3352798"/>
              <a:ext cx="1559692" cy="977965"/>
              <a:chOff x="3886200" y="2325002"/>
              <a:chExt cx="2250306" cy="1460434"/>
            </a:xfrm>
          </p:grpSpPr>
          <p:sp>
            <p:nvSpPr>
              <p:cNvPr id="69" name="Oval 10"/>
              <p:cNvSpPr>
                <a:spLocks noChangeArrowheads="1"/>
              </p:cNvSpPr>
              <p:nvPr/>
            </p:nvSpPr>
            <p:spPr bwMode="auto">
              <a:xfrm>
                <a:off x="41910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11"/>
              <p:cNvSpPr>
                <a:spLocks noChangeArrowheads="1"/>
              </p:cNvSpPr>
              <p:nvPr/>
            </p:nvSpPr>
            <p:spPr bwMode="auto">
              <a:xfrm>
                <a:off x="48768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12"/>
              <p:cNvSpPr>
                <a:spLocks noChangeArrowheads="1"/>
              </p:cNvSpPr>
              <p:nvPr/>
            </p:nvSpPr>
            <p:spPr bwMode="auto">
              <a:xfrm>
                <a:off x="39312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3"/>
              <p:cNvSpPr>
                <a:spLocks noChangeArrowheads="1"/>
              </p:cNvSpPr>
              <p:nvPr/>
            </p:nvSpPr>
            <p:spPr bwMode="auto">
              <a:xfrm>
                <a:off x="54864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14"/>
              <p:cNvSpPr>
                <a:spLocks noChangeArrowheads="1"/>
              </p:cNvSpPr>
              <p:nvPr/>
            </p:nvSpPr>
            <p:spPr bwMode="auto">
              <a:xfrm>
                <a:off x="45391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18"/>
              <p:cNvSpPr>
                <a:spLocks noChangeArrowheads="1"/>
              </p:cNvSpPr>
              <p:nvPr/>
            </p:nvSpPr>
            <p:spPr bwMode="auto">
              <a:xfrm>
                <a:off x="58670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Oval 19"/>
              <p:cNvSpPr>
                <a:spLocks noChangeArrowheads="1"/>
              </p:cNvSpPr>
              <p:nvPr/>
            </p:nvSpPr>
            <p:spPr bwMode="auto">
              <a:xfrm>
                <a:off x="51923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6" name="AutoShape 23"/>
              <p:cNvCxnSpPr>
                <a:cxnSpLocks noChangeShapeType="1"/>
              </p:cNvCxnSpPr>
              <p:nvPr/>
            </p:nvCxnSpPr>
            <p:spPr bwMode="auto">
              <a:xfrm>
                <a:off x="4114499" y="2605238"/>
                <a:ext cx="228901" cy="137962"/>
              </a:xfrm>
              <a:prstGeom prst="straightConnector1">
                <a:avLst/>
              </a:prstGeom>
              <a:noFill/>
              <a:ln w="9525">
                <a:solidFill>
                  <a:srgbClr val="000000"/>
                </a:solidFill>
                <a:round/>
                <a:headEnd/>
                <a:tailEnd/>
              </a:ln>
            </p:spPr>
          </p:cxnSp>
          <p:cxnSp>
            <p:nvCxnSpPr>
              <p:cNvPr id="77" name="AutoShape 24"/>
              <p:cNvCxnSpPr>
                <a:cxnSpLocks noChangeShapeType="1"/>
              </p:cNvCxnSpPr>
              <p:nvPr/>
            </p:nvCxnSpPr>
            <p:spPr bwMode="auto">
              <a:xfrm rot="10800000" flipV="1">
                <a:off x="4343400" y="2605238"/>
                <a:ext cx="314326" cy="137962"/>
              </a:xfrm>
              <a:prstGeom prst="straightConnector1">
                <a:avLst/>
              </a:prstGeom>
              <a:noFill/>
              <a:ln w="9525">
                <a:solidFill>
                  <a:srgbClr val="000000"/>
                </a:solidFill>
                <a:round/>
                <a:headEnd/>
                <a:tailEnd/>
              </a:ln>
            </p:spPr>
          </p:cxnSp>
          <p:cxnSp>
            <p:nvCxnSpPr>
              <p:cNvPr id="78" name="AutoShape 28"/>
              <p:cNvCxnSpPr>
                <a:cxnSpLocks noChangeShapeType="1"/>
              </p:cNvCxnSpPr>
              <p:nvPr/>
            </p:nvCxnSpPr>
            <p:spPr bwMode="auto">
              <a:xfrm>
                <a:off x="4657725" y="2605238"/>
                <a:ext cx="371475" cy="137962"/>
              </a:xfrm>
              <a:prstGeom prst="straightConnector1">
                <a:avLst/>
              </a:prstGeom>
              <a:noFill/>
              <a:ln w="9525">
                <a:solidFill>
                  <a:srgbClr val="000000"/>
                </a:solidFill>
                <a:round/>
                <a:headEnd/>
                <a:tailEnd/>
              </a:ln>
            </p:spPr>
          </p:cxnSp>
          <p:cxnSp>
            <p:nvCxnSpPr>
              <p:cNvPr id="79" name="AutoShape 29"/>
              <p:cNvCxnSpPr>
                <a:cxnSpLocks noChangeShapeType="1"/>
              </p:cNvCxnSpPr>
              <p:nvPr/>
            </p:nvCxnSpPr>
            <p:spPr bwMode="auto">
              <a:xfrm rot="10800000" flipV="1">
                <a:off x="5029200" y="2605238"/>
                <a:ext cx="260134" cy="137962"/>
              </a:xfrm>
              <a:prstGeom prst="straightConnector1">
                <a:avLst/>
              </a:prstGeom>
              <a:noFill/>
              <a:ln w="9525">
                <a:solidFill>
                  <a:srgbClr val="000000"/>
                </a:solidFill>
                <a:round/>
                <a:headEnd/>
                <a:tailEnd/>
              </a:ln>
            </p:spPr>
          </p:cxnSp>
          <p:cxnSp>
            <p:nvCxnSpPr>
              <p:cNvPr id="80" name="AutoShape 33"/>
              <p:cNvCxnSpPr>
                <a:cxnSpLocks noChangeShapeType="1"/>
              </p:cNvCxnSpPr>
              <p:nvPr/>
            </p:nvCxnSpPr>
            <p:spPr bwMode="auto">
              <a:xfrm>
                <a:off x="5289333" y="2605238"/>
                <a:ext cx="349467" cy="137962"/>
              </a:xfrm>
              <a:prstGeom prst="straightConnector1">
                <a:avLst/>
              </a:prstGeom>
              <a:noFill/>
              <a:ln w="9525">
                <a:solidFill>
                  <a:srgbClr val="000000"/>
                </a:solidFill>
                <a:round/>
                <a:headEnd/>
                <a:tailEnd/>
              </a:ln>
            </p:spPr>
          </p:cxnSp>
          <p:cxnSp>
            <p:nvCxnSpPr>
              <p:cNvPr id="81" name="AutoShape 34"/>
              <p:cNvCxnSpPr>
                <a:cxnSpLocks noChangeShapeType="1"/>
              </p:cNvCxnSpPr>
              <p:nvPr/>
            </p:nvCxnSpPr>
            <p:spPr bwMode="auto">
              <a:xfrm rot="10800000" flipV="1">
                <a:off x="5638801" y="2605238"/>
                <a:ext cx="344655" cy="137962"/>
              </a:xfrm>
              <a:prstGeom prst="straightConnector1">
                <a:avLst/>
              </a:prstGeom>
              <a:noFill/>
              <a:ln w="9525">
                <a:solidFill>
                  <a:srgbClr val="000000"/>
                </a:solidFill>
                <a:round/>
                <a:headEnd/>
                <a:tailEnd/>
              </a:ln>
            </p:spPr>
          </p:cxnSp>
          <p:sp>
            <p:nvSpPr>
              <p:cNvPr id="82" name="Oval 10"/>
              <p:cNvSpPr>
                <a:spLocks noChangeArrowheads="1"/>
              </p:cNvSpPr>
              <p:nvPr/>
            </p:nvSpPr>
            <p:spPr bwMode="auto">
              <a:xfrm>
                <a:off x="38862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Oval 11"/>
              <p:cNvSpPr>
                <a:spLocks noChangeArrowheads="1"/>
              </p:cNvSpPr>
              <p:nvPr/>
            </p:nvSpPr>
            <p:spPr bwMode="auto">
              <a:xfrm>
                <a:off x="44958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13"/>
              <p:cNvSpPr>
                <a:spLocks noChangeArrowheads="1"/>
              </p:cNvSpPr>
              <p:nvPr/>
            </p:nvSpPr>
            <p:spPr bwMode="auto">
              <a:xfrm>
                <a:off x="51816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10"/>
              <p:cNvSpPr>
                <a:spLocks noChangeArrowheads="1"/>
              </p:cNvSpPr>
              <p:nvPr/>
            </p:nvSpPr>
            <p:spPr bwMode="auto">
              <a:xfrm>
                <a:off x="41910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Oval 11"/>
              <p:cNvSpPr>
                <a:spLocks noChangeArrowheads="1"/>
              </p:cNvSpPr>
              <p:nvPr/>
            </p:nvSpPr>
            <p:spPr bwMode="auto">
              <a:xfrm>
                <a:off x="4805362"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13"/>
              <p:cNvSpPr>
                <a:spLocks noChangeArrowheads="1"/>
              </p:cNvSpPr>
              <p:nvPr/>
            </p:nvSpPr>
            <p:spPr bwMode="auto">
              <a:xfrm>
                <a:off x="54102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88" name="AutoShape 23"/>
              <p:cNvCxnSpPr>
                <a:cxnSpLocks noChangeShapeType="1"/>
              </p:cNvCxnSpPr>
              <p:nvPr/>
            </p:nvCxnSpPr>
            <p:spPr bwMode="auto">
              <a:xfrm flipV="1">
                <a:off x="4038600" y="3024290"/>
                <a:ext cx="271262" cy="99910"/>
              </a:xfrm>
              <a:prstGeom prst="straightConnector1">
                <a:avLst/>
              </a:prstGeom>
              <a:noFill/>
              <a:ln w="9525">
                <a:solidFill>
                  <a:srgbClr val="000000"/>
                </a:solidFill>
                <a:round/>
                <a:headEnd/>
                <a:tailEnd/>
              </a:ln>
            </p:spPr>
          </p:cxnSp>
          <p:cxnSp>
            <p:nvCxnSpPr>
              <p:cNvPr id="89" name="AutoShape 23"/>
              <p:cNvCxnSpPr>
                <a:cxnSpLocks noChangeShapeType="1"/>
              </p:cNvCxnSpPr>
              <p:nvPr/>
            </p:nvCxnSpPr>
            <p:spPr bwMode="auto">
              <a:xfrm rot="16200000" flipH="1">
                <a:off x="4436582" y="2912582"/>
                <a:ext cx="100766" cy="322473"/>
              </a:xfrm>
              <a:prstGeom prst="straightConnector1">
                <a:avLst/>
              </a:prstGeom>
              <a:noFill/>
              <a:ln w="9525">
                <a:solidFill>
                  <a:srgbClr val="000000"/>
                </a:solidFill>
                <a:round/>
                <a:headEnd/>
                <a:tailEnd/>
              </a:ln>
            </p:spPr>
          </p:cxnSp>
          <p:cxnSp>
            <p:nvCxnSpPr>
              <p:cNvPr id="90" name="AutoShape 23"/>
              <p:cNvCxnSpPr>
                <a:cxnSpLocks noChangeShapeType="1"/>
              </p:cNvCxnSpPr>
              <p:nvPr/>
            </p:nvCxnSpPr>
            <p:spPr bwMode="auto">
              <a:xfrm rot="16200000" flipH="1">
                <a:off x="5122382" y="2912582"/>
                <a:ext cx="100766" cy="322473"/>
              </a:xfrm>
              <a:prstGeom prst="straightConnector1">
                <a:avLst/>
              </a:prstGeom>
              <a:noFill/>
              <a:ln w="9525">
                <a:solidFill>
                  <a:srgbClr val="000000"/>
                </a:solidFill>
                <a:round/>
                <a:headEnd/>
                <a:tailEnd/>
              </a:ln>
            </p:spPr>
          </p:cxnSp>
          <p:cxnSp>
            <p:nvCxnSpPr>
              <p:cNvPr id="91" name="AutoShape 23"/>
              <p:cNvCxnSpPr>
                <a:cxnSpLocks noChangeShapeType="1"/>
                <a:endCxn id="70" idx="4"/>
              </p:cNvCxnSpPr>
              <p:nvPr/>
            </p:nvCxnSpPr>
            <p:spPr bwMode="auto">
              <a:xfrm flipV="1">
                <a:off x="5334000" y="3023436"/>
                <a:ext cx="287129" cy="100764"/>
              </a:xfrm>
              <a:prstGeom prst="straightConnector1">
                <a:avLst/>
              </a:prstGeom>
              <a:noFill/>
              <a:ln w="9525">
                <a:solidFill>
                  <a:srgbClr val="000000"/>
                </a:solidFill>
                <a:round/>
                <a:headEnd/>
                <a:tailEnd/>
              </a:ln>
            </p:spPr>
          </p:cxnSp>
          <p:cxnSp>
            <p:nvCxnSpPr>
              <p:cNvPr id="92" name="AutoShape 23"/>
              <p:cNvCxnSpPr>
                <a:cxnSpLocks noChangeShapeType="1"/>
                <a:endCxn id="70" idx="4"/>
              </p:cNvCxnSpPr>
              <p:nvPr/>
            </p:nvCxnSpPr>
            <p:spPr bwMode="auto">
              <a:xfrm rot="5400000" flipH="1" flipV="1">
                <a:off x="5350983" y="3235055"/>
                <a:ext cx="481764" cy="58527"/>
              </a:xfrm>
              <a:prstGeom prst="straightConnector1">
                <a:avLst/>
              </a:prstGeom>
              <a:noFill/>
              <a:ln w="9525">
                <a:solidFill>
                  <a:srgbClr val="000000"/>
                </a:solidFill>
                <a:round/>
                <a:headEnd/>
                <a:tailEnd/>
              </a:ln>
            </p:spPr>
          </p:cxnSp>
          <p:cxnSp>
            <p:nvCxnSpPr>
              <p:cNvPr id="93" name="AutoShape 23"/>
              <p:cNvCxnSpPr>
                <a:cxnSpLocks noChangeShapeType="1"/>
                <a:stCxn id="84" idx="4"/>
              </p:cNvCxnSpPr>
              <p:nvPr/>
            </p:nvCxnSpPr>
            <p:spPr bwMode="auto">
              <a:xfrm rot="16200000" flipH="1">
                <a:off x="5389082" y="3331682"/>
                <a:ext cx="100766" cy="246273"/>
              </a:xfrm>
              <a:prstGeom prst="straightConnector1">
                <a:avLst/>
              </a:prstGeom>
              <a:noFill/>
              <a:ln w="9525">
                <a:solidFill>
                  <a:srgbClr val="000000"/>
                </a:solidFill>
                <a:round/>
                <a:headEnd/>
                <a:tailEnd/>
              </a:ln>
            </p:spPr>
          </p:cxnSp>
          <p:cxnSp>
            <p:nvCxnSpPr>
              <p:cNvPr id="94" name="AutoShape 23"/>
              <p:cNvCxnSpPr>
                <a:cxnSpLocks noChangeShapeType="1"/>
                <a:endCxn id="84" idx="4"/>
              </p:cNvCxnSpPr>
              <p:nvPr/>
            </p:nvCxnSpPr>
            <p:spPr bwMode="auto">
              <a:xfrm flipV="1">
                <a:off x="4953000" y="3404436"/>
                <a:ext cx="363329" cy="100764"/>
              </a:xfrm>
              <a:prstGeom prst="straightConnector1">
                <a:avLst/>
              </a:prstGeom>
              <a:noFill/>
              <a:ln w="9525">
                <a:solidFill>
                  <a:srgbClr val="000000"/>
                </a:solidFill>
                <a:round/>
                <a:headEnd/>
                <a:tailEnd/>
              </a:ln>
            </p:spPr>
          </p:cxnSp>
          <p:cxnSp>
            <p:nvCxnSpPr>
              <p:cNvPr id="95" name="AutoShape 23"/>
              <p:cNvCxnSpPr>
                <a:cxnSpLocks noChangeShapeType="1"/>
                <a:stCxn id="83" idx="4"/>
              </p:cNvCxnSpPr>
              <p:nvPr/>
            </p:nvCxnSpPr>
            <p:spPr bwMode="auto">
              <a:xfrm rot="16200000" flipH="1">
                <a:off x="4741382" y="3293582"/>
                <a:ext cx="100766" cy="322473"/>
              </a:xfrm>
              <a:prstGeom prst="straightConnector1">
                <a:avLst/>
              </a:prstGeom>
              <a:noFill/>
              <a:ln w="9525">
                <a:solidFill>
                  <a:srgbClr val="000000"/>
                </a:solidFill>
                <a:round/>
                <a:headEnd/>
                <a:tailEnd/>
              </a:ln>
            </p:spPr>
          </p:cxnSp>
          <p:cxnSp>
            <p:nvCxnSpPr>
              <p:cNvPr id="96" name="AutoShape 23"/>
              <p:cNvCxnSpPr>
                <a:cxnSpLocks noChangeShapeType="1"/>
                <a:endCxn id="83" idx="4"/>
              </p:cNvCxnSpPr>
              <p:nvPr/>
            </p:nvCxnSpPr>
            <p:spPr bwMode="auto">
              <a:xfrm flipV="1">
                <a:off x="4343400" y="3404436"/>
                <a:ext cx="287129" cy="100764"/>
              </a:xfrm>
              <a:prstGeom prst="straightConnector1">
                <a:avLst/>
              </a:prstGeom>
              <a:noFill/>
              <a:ln w="9525">
                <a:solidFill>
                  <a:srgbClr val="000000"/>
                </a:solidFill>
                <a:round/>
                <a:headEnd/>
                <a:tailEnd/>
              </a:ln>
            </p:spPr>
          </p:cxnSp>
          <p:cxnSp>
            <p:nvCxnSpPr>
              <p:cNvPr id="97" name="AutoShape 23"/>
              <p:cNvCxnSpPr>
                <a:cxnSpLocks noChangeShapeType="1"/>
                <a:stCxn id="82" idx="4"/>
              </p:cNvCxnSpPr>
              <p:nvPr/>
            </p:nvCxnSpPr>
            <p:spPr bwMode="auto">
              <a:xfrm rot="16200000" flipH="1">
                <a:off x="4131782" y="3293582"/>
                <a:ext cx="100766" cy="322473"/>
              </a:xfrm>
              <a:prstGeom prst="straightConnector1">
                <a:avLst/>
              </a:prstGeom>
              <a:noFill/>
              <a:ln w="9525">
                <a:solidFill>
                  <a:srgbClr val="000000"/>
                </a:solidFill>
                <a:round/>
                <a:headEnd/>
                <a:tailEnd/>
              </a:ln>
            </p:spPr>
          </p:cxnSp>
        </p:grpSp>
        <p:pic>
          <p:nvPicPr>
            <p:cNvPr id="49" name="Picture 2"/>
            <p:cNvPicPr>
              <a:picLocks noChangeAspect="1" noChangeArrowheads="1"/>
            </p:cNvPicPr>
            <p:nvPr/>
          </p:nvPicPr>
          <p:blipFill>
            <a:blip r:embed="rId3" cstate="print"/>
            <a:srcRect/>
            <a:stretch>
              <a:fillRect/>
            </a:stretch>
          </p:blipFill>
          <p:spPr bwMode="auto">
            <a:xfrm>
              <a:off x="3048000" y="914400"/>
              <a:ext cx="3126550" cy="1442534"/>
            </a:xfrm>
            <a:prstGeom prst="rect">
              <a:avLst/>
            </a:prstGeom>
            <a:noFill/>
            <a:ln w="9525">
              <a:noFill/>
              <a:miter lim="800000"/>
              <a:headEnd/>
              <a:tailEnd/>
            </a:ln>
            <a:effectLst/>
          </p:spPr>
        </p:pic>
        <p:sp>
          <p:nvSpPr>
            <p:cNvPr id="50" name="TextBox 49"/>
            <p:cNvSpPr txBox="1"/>
            <p:nvPr/>
          </p:nvSpPr>
          <p:spPr>
            <a:xfrm>
              <a:off x="381000" y="1066801"/>
              <a:ext cx="2592936" cy="506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t>Standard LINQ operations</a:t>
              </a:r>
              <a:endParaRPr lang="en-US" sz="1200" b="1" dirty="0"/>
            </a:p>
          </p:txBody>
        </p:sp>
        <p:sp>
          <p:nvSpPr>
            <p:cNvPr id="51" name="TextBox 50"/>
            <p:cNvSpPr txBox="1"/>
            <p:nvPr/>
          </p:nvSpPr>
          <p:spPr>
            <a:xfrm>
              <a:off x="381000" y="1524000"/>
              <a:ext cx="2266768" cy="506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t>DryadLINQ operations</a:t>
              </a:r>
              <a:endParaRPr lang="en-US" sz="1200" b="1" dirty="0"/>
            </a:p>
          </p:txBody>
        </p:sp>
        <p:sp>
          <p:nvSpPr>
            <p:cNvPr id="52" name="TextBox 51"/>
            <p:cNvSpPr txBox="1"/>
            <p:nvPr/>
          </p:nvSpPr>
          <p:spPr>
            <a:xfrm>
              <a:off x="381001" y="2590800"/>
              <a:ext cx="5791200" cy="503894"/>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t>DryadLINQ Compiler</a:t>
              </a:r>
              <a:endParaRPr lang="en-US" sz="1600" dirty="0"/>
            </a:p>
          </p:txBody>
        </p:sp>
        <p:sp>
          <p:nvSpPr>
            <p:cNvPr id="55" name="Down Arrow 54"/>
            <p:cNvSpPr/>
            <p:nvPr/>
          </p:nvSpPr>
          <p:spPr>
            <a:xfrm>
              <a:off x="12954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a:off x="45720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3048000" y="3048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81000" y="5053584"/>
              <a:ext cx="3505200" cy="551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Dryad Execution Engine</a:t>
              </a:r>
              <a:endParaRPr lang="en-US" dirty="0"/>
            </a:p>
          </p:txBody>
        </p:sp>
        <p:sp>
          <p:nvSpPr>
            <p:cNvPr id="67" name="Down Arrow 66"/>
            <p:cNvSpPr/>
            <p:nvPr/>
          </p:nvSpPr>
          <p:spPr>
            <a:xfrm>
              <a:off x="2895600" y="44958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962400" y="3124200"/>
              <a:ext cx="2209800" cy="2420003"/>
            </a:xfrm>
            <a:prstGeom prst="rect">
              <a:avLst/>
            </a:prstGeom>
            <a:noFill/>
          </p:spPr>
          <p:txBody>
            <a:bodyPr wrap="square" rtlCol="0">
              <a:spAutoFit/>
            </a:bodyPr>
            <a:lstStyle/>
            <a:p>
              <a:r>
                <a:rPr lang="en-US" sz="1600" b="1" dirty="0" smtClean="0">
                  <a:latin typeface="Cambria" pitchFamily="18" charset="0"/>
                </a:rPr>
                <a:t>Directed Acyclic Graph (</a:t>
              </a:r>
              <a:r>
                <a:rPr lang="en-US" sz="1600" b="1" dirty="0" smtClean="0">
                  <a:solidFill>
                    <a:schemeClr val="accent2"/>
                  </a:solidFill>
                  <a:latin typeface="Cambria" pitchFamily="18" charset="0"/>
                </a:rPr>
                <a:t>DAG</a:t>
              </a:r>
              <a:r>
                <a:rPr lang="en-US" sz="1600" b="1" dirty="0" smtClean="0">
                  <a:latin typeface="Cambria" pitchFamily="18" charset="0"/>
                </a:rPr>
                <a:t>) based execution flows</a:t>
              </a:r>
              <a:endParaRPr lang="en-US" sz="1600" b="1" dirty="0">
                <a:latin typeface="Cambria" pitchFamily="18" charset="0"/>
              </a:endParaRPr>
            </a:p>
          </p:txBody>
        </p:sp>
      </p:grpSp>
      <p:sp>
        <p:nvSpPr>
          <p:cNvPr id="103" name="Content Placeholder 4"/>
          <p:cNvSpPr txBox="1">
            <a:spLocks/>
          </p:cNvSpPr>
          <p:nvPr/>
        </p:nvSpPr>
        <p:spPr>
          <a:xfrm>
            <a:off x="533400" y="5867400"/>
            <a:ext cx="7848600" cy="381000"/>
          </a:xfrm>
          <a:prstGeom prst="rect">
            <a:avLst/>
          </a:prstGeom>
        </p:spPr>
        <p:txBody>
          <a:bodyPr vert="horz" lIns="91440" tIns="45720" rIns="91440" bIns="45720" rtlCol="0">
            <a:noAutofit/>
          </a:bodyPr>
          <a:lstStyle/>
          <a:p>
            <a:pPr marL="742950" marR="0" lvl="1" indent="-285750" algn="l"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rgbClr val="002060"/>
                </a:solidFill>
                <a:effectLst/>
                <a:uLnTx/>
                <a:uFillTx/>
                <a:latin typeface="+mn-lt"/>
                <a:ea typeface="+mn-ea"/>
                <a:cs typeface="+mn-cs"/>
              </a:rPr>
              <a:t>Job creation; Resource management; Fault tolerance&amp; re-execution of failed </a:t>
            </a:r>
            <a:r>
              <a:rPr kumimoji="0" lang="en-US" sz="1400" b="0" i="0" u="none" strike="noStrike" kern="1200" cap="none" spc="0" normalizeH="0" baseline="0" noProof="0" dirty="0" err="1" smtClean="0">
                <a:ln>
                  <a:noFill/>
                </a:ln>
                <a:solidFill>
                  <a:srgbClr val="002060"/>
                </a:solidFill>
                <a:effectLst/>
                <a:uLnTx/>
                <a:uFillTx/>
                <a:latin typeface="+mn-lt"/>
                <a:ea typeface="+mn-ea"/>
                <a:cs typeface="+mn-cs"/>
              </a:rPr>
              <a:t>taskes</a:t>
            </a:r>
            <a:r>
              <a:rPr kumimoji="0" lang="en-US" sz="1400" b="0" i="0" u="none" strike="noStrike" kern="1200" cap="none" spc="0" normalizeH="0" baseline="0" noProof="0" dirty="0" smtClean="0">
                <a:ln>
                  <a:noFill/>
                </a:ln>
                <a:solidFill>
                  <a:srgbClr val="002060"/>
                </a:solidFill>
                <a:effectLst/>
                <a:uLnTx/>
                <a:uFillTx/>
                <a:latin typeface="+mn-lt"/>
                <a:ea typeface="+mn-ea"/>
                <a:cs typeface="+mn-cs"/>
              </a:rPr>
              <a:t>/vertices</a:t>
            </a:r>
            <a:endParaRPr kumimoji="0" lang="en-US" sz="1400" b="0" i="0" u="none" strike="noStrike" kern="1200" cap="none" spc="0" normalizeH="0" baseline="0" noProof="0" dirty="0">
              <a:ln>
                <a:noFill/>
              </a:ln>
              <a:solidFill>
                <a:srgbClr val="002060"/>
              </a:solidFill>
              <a:effectLst/>
              <a:uLnTx/>
              <a:uFillTx/>
              <a:latin typeface="+mn-lt"/>
              <a:ea typeface="+mn-ea"/>
              <a:cs typeface="+mn-cs"/>
            </a:endParaRPr>
          </a:p>
        </p:txBody>
      </p:sp>
      <p:sp>
        <p:nvSpPr>
          <p:cNvPr id="104" name="Left Brace 103"/>
          <p:cNvSpPr/>
          <p:nvPr/>
        </p:nvSpPr>
        <p:spPr>
          <a:xfrm rot="16200000">
            <a:off x="4324350" y="4895851"/>
            <a:ext cx="266700" cy="1447800"/>
          </a:xfrm>
          <a:prstGeom prst="leftBrace">
            <a:avLst>
              <a:gd name="adj1" fmla="val 8333"/>
              <a:gd name="adj2" fmla="val 51111"/>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pic>
        <p:nvPicPr>
          <p:cNvPr id="102" name="Picture 101" descr="hadoopelephant.gif"/>
          <p:cNvPicPr>
            <a:picLocks noChangeAspect="1"/>
          </p:cNvPicPr>
          <p:nvPr/>
        </p:nvPicPr>
        <p:blipFill>
          <a:blip r:embed="rId4" cstate="print"/>
          <a:stretch>
            <a:fillRect/>
          </a:stretch>
        </p:blipFill>
        <p:spPr>
          <a:xfrm>
            <a:off x="0" y="0"/>
            <a:ext cx="1600200" cy="486569"/>
          </a:xfrm>
          <a:prstGeom prst="rect">
            <a:avLst/>
          </a:prstGeom>
        </p:spPr>
      </p:pic>
      <p:pic>
        <p:nvPicPr>
          <p:cNvPr id="105" name="Picture 5"/>
          <p:cNvPicPr>
            <a:picLocks noChangeAspect="1" noChangeArrowheads="1"/>
          </p:cNvPicPr>
          <p:nvPr/>
        </p:nvPicPr>
        <p:blipFill>
          <a:blip r:embed="rId5" cstate="print"/>
          <a:srcRect/>
          <a:stretch>
            <a:fillRect/>
          </a:stretch>
        </p:blipFill>
        <p:spPr bwMode="auto">
          <a:xfrm>
            <a:off x="7696200" y="1"/>
            <a:ext cx="1447800" cy="457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3600" dirty="0" smtClean="0"/>
              <a:t>High Energy Physics Data Analysis</a:t>
            </a:r>
            <a:endParaRPr lang="en-US" sz="3600" dirty="0"/>
          </a:p>
        </p:txBody>
      </p:sp>
      <p:pic>
        <p:nvPicPr>
          <p:cNvPr id="4" name="Picture 3" descr="HEP_color.png"/>
          <p:cNvPicPr>
            <a:picLocks noChangeAspect="1"/>
          </p:cNvPicPr>
          <p:nvPr/>
        </p:nvPicPr>
        <p:blipFill>
          <a:blip r:embed="rId3" cstate="print"/>
          <a:stretch>
            <a:fillRect/>
          </a:stretch>
        </p:blipFill>
        <p:spPr>
          <a:xfrm>
            <a:off x="457200" y="1219200"/>
            <a:ext cx="3701484" cy="4343400"/>
          </a:xfrm>
          <a:prstGeom prst="rect">
            <a:avLst/>
          </a:prstGeom>
        </p:spPr>
      </p:pic>
      <p:sp>
        <p:nvSpPr>
          <p:cNvPr id="5" name="Right Arrow 4"/>
          <p:cNvSpPr/>
          <p:nvPr/>
        </p:nvSpPr>
        <p:spPr>
          <a:xfrm rot="10800000">
            <a:off x="4267200" y="198295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4823033" y="1722025"/>
            <a:ext cx="3361626" cy="640175"/>
          </a:xfrm>
          <a:prstGeom prst="rect">
            <a:avLst/>
          </a:prstGeom>
          <a:noFill/>
        </p:spPr>
        <p:txBody>
          <a:bodyPr wrap="none" rtlCol="0">
            <a:spAutoFit/>
          </a:bodyPr>
          <a:lstStyle/>
          <a:p>
            <a:pPr algn="ctr">
              <a:lnSpc>
                <a:spcPct val="120000"/>
              </a:lnSpc>
            </a:pPr>
            <a:r>
              <a:rPr lang="en-US" dirty="0" smtClean="0"/>
              <a:t>Input to a map task: &lt;key, value&gt;  </a:t>
            </a:r>
          </a:p>
          <a:p>
            <a:pPr algn="ctr"/>
            <a:r>
              <a:rPr lang="en-US" sz="1400" dirty="0" smtClean="0"/>
              <a:t>key = Some Id    value = HEP file Name</a:t>
            </a:r>
            <a:endParaRPr lang="en-US" sz="1400" dirty="0"/>
          </a:p>
        </p:txBody>
      </p:sp>
      <p:sp>
        <p:nvSpPr>
          <p:cNvPr id="9" name="Right Arrow 8"/>
          <p:cNvSpPr/>
          <p:nvPr/>
        </p:nvSpPr>
        <p:spPr>
          <a:xfrm rot="10800000">
            <a:off x="4267200" y="28019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4734822" y="2573381"/>
            <a:ext cx="3570978" cy="855619"/>
          </a:xfrm>
          <a:prstGeom prst="rect">
            <a:avLst/>
          </a:prstGeom>
          <a:noFill/>
        </p:spPr>
        <p:txBody>
          <a:bodyPr wrap="none" rtlCol="0">
            <a:spAutoFit/>
          </a:bodyPr>
          <a:lstStyle/>
          <a:p>
            <a:pPr algn="ctr">
              <a:lnSpc>
                <a:spcPct val="120000"/>
              </a:lnSpc>
            </a:pPr>
            <a:r>
              <a:rPr lang="en-US" dirty="0" smtClean="0"/>
              <a:t>Output of a map task: &lt;key, value&gt;  </a:t>
            </a:r>
          </a:p>
          <a:p>
            <a:pPr algn="ctr"/>
            <a:r>
              <a:rPr lang="en-US" sz="1400" dirty="0" smtClean="0"/>
              <a:t>key = random # (0&lt;= num&lt;= max reduce tasks)</a:t>
            </a:r>
          </a:p>
          <a:p>
            <a:pPr algn="ctr"/>
            <a:r>
              <a:rPr lang="en-US" sz="1400" dirty="0" smtClean="0"/>
              <a:t>    value = Histogram as binary data</a:t>
            </a:r>
            <a:endParaRPr lang="en-US" sz="1400" dirty="0"/>
          </a:p>
        </p:txBody>
      </p:sp>
      <p:sp>
        <p:nvSpPr>
          <p:cNvPr id="11" name="Right Arrow 10"/>
          <p:cNvSpPr/>
          <p:nvPr/>
        </p:nvSpPr>
        <p:spPr>
          <a:xfrm rot="10800000">
            <a:off x="4267200" y="388620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4525244" y="3581400"/>
            <a:ext cx="4192814" cy="855619"/>
          </a:xfrm>
          <a:prstGeom prst="rect">
            <a:avLst/>
          </a:prstGeom>
          <a:noFill/>
        </p:spPr>
        <p:txBody>
          <a:bodyPr wrap="none" rtlCol="0">
            <a:spAutoFit/>
          </a:bodyPr>
          <a:lstStyle/>
          <a:p>
            <a:pPr algn="ctr">
              <a:lnSpc>
                <a:spcPct val="120000"/>
              </a:lnSpc>
            </a:pPr>
            <a:r>
              <a:rPr lang="en-US" dirty="0" smtClean="0"/>
              <a:t>Input to a reduce task: &lt;key, List&lt;value&gt;&gt;   </a:t>
            </a:r>
          </a:p>
          <a:p>
            <a:pPr algn="ctr"/>
            <a:r>
              <a:rPr lang="en-US" sz="1400" dirty="0" smtClean="0"/>
              <a:t>key = random # (0&lt;= num&lt;= max reduce tasks)</a:t>
            </a:r>
          </a:p>
          <a:p>
            <a:pPr algn="ctr"/>
            <a:r>
              <a:rPr lang="en-US" sz="1400" dirty="0" smtClean="0"/>
              <a:t>    value = List of histogram as binary data</a:t>
            </a:r>
            <a:endParaRPr lang="en-US" sz="1400" dirty="0"/>
          </a:p>
        </p:txBody>
      </p:sp>
      <p:sp>
        <p:nvSpPr>
          <p:cNvPr id="13" name="Right Arrow 12"/>
          <p:cNvSpPr/>
          <p:nvPr/>
        </p:nvSpPr>
        <p:spPr>
          <a:xfrm rot="10800000">
            <a:off x="4267201" y="47831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p:cNvSpPr txBox="1"/>
          <p:nvPr/>
        </p:nvSpPr>
        <p:spPr>
          <a:xfrm>
            <a:off x="4903938" y="4554581"/>
            <a:ext cx="3435428" cy="640175"/>
          </a:xfrm>
          <a:prstGeom prst="rect">
            <a:avLst/>
          </a:prstGeom>
          <a:noFill/>
        </p:spPr>
        <p:txBody>
          <a:bodyPr wrap="none" rtlCol="0">
            <a:spAutoFit/>
          </a:bodyPr>
          <a:lstStyle/>
          <a:p>
            <a:pPr algn="ctr">
              <a:lnSpc>
                <a:spcPct val="120000"/>
              </a:lnSpc>
            </a:pPr>
            <a:r>
              <a:rPr lang="en-US" dirty="0" smtClean="0"/>
              <a:t>Output from a reduce task: value   </a:t>
            </a:r>
          </a:p>
          <a:p>
            <a:pPr algn="ctr"/>
            <a:r>
              <a:rPr lang="en-US" sz="1400" dirty="0" smtClean="0"/>
              <a:t>value = Histogram file</a:t>
            </a:r>
            <a:endParaRPr lang="en-US" sz="1400" dirty="0"/>
          </a:p>
        </p:txBody>
      </p:sp>
      <p:sp>
        <p:nvSpPr>
          <p:cNvPr id="16" name="Right Arrow 15"/>
          <p:cNvSpPr/>
          <p:nvPr/>
        </p:nvSpPr>
        <p:spPr>
          <a:xfrm rot="10800000">
            <a:off x="4267201" y="5410199"/>
            <a:ext cx="2735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TextBox 16"/>
          <p:cNvSpPr txBox="1"/>
          <p:nvPr/>
        </p:nvSpPr>
        <p:spPr>
          <a:xfrm>
            <a:off x="4800600" y="5267980"/>
            <a:ext cx="3629253" cy="523220"/>
          </a:xfrm>
          <a:prstGeom prst="rect">
            <a:avLst/>
          </a:prstGeom>
          <a:noFill/>
        </p:spPr>
        <p:txBody>
          <a:bodyPr wrap="square" rtlCol="0">
            <a:spAutoFit/>
          </a:bodyPr>
          <a:lstStyle/>
          <a:p>
            <a:pPr algn="ctr"/>
            <a:r>
              <a:rPr lang="en-US" sz="1400" dirty="0" smtClean="0">
                <a:solidFill>
                  <a:schemeClr val="accent6">
                    <a:lumMod val="75000"/>
                  </a:schemeClr>
                </a:solidFill>
              </a:rPr>
              <a:t>Combine outputs from reduce tasks to form the final histogram</a:t>
            </a:r>
            <a:endParaRPr lang="en-US" sz="1400" dirty="0">
              <a:solidFill>
                <a:schemeClr val="accent6">
                  <a:lumMod val="75000"/>
                </a:schemeClr>
              </a:solidFill>
            </a:endParaRPr>
          </a:p>
        </p:txBody>
      </p:sp>
      <p:sp>
        <p:nvSpPr>
          <p:cNvPr id="15" name="TextBox 14"/>
          <p:cNvSpPr txBox="1"/>
          <p:nvPr/>
        </p:nvSpPr>
        <p:spPr>
          <a:xfrm>
            <a:off x="914400" y="621268"/>
            <a:ext cx="7894982" cy="338554"/>
          </a:xfrm>
          <a:prstGeom prst="rect">
            <a:avLst/>
          </a:prstGeom>
          <a:noFill/>
        </p:spPr>
        <p:txBody>
          <a:bodyPr wrap="none" rtlCol="0">
            <a:spAutoFit/>
          </a:bodyPr>
          <a:lstStyle/>
          <a:p>
            <a:r>
              <a:rPr lang="en-US" sz="1600" dirty="0" smtClean="0">
                <a:solidFill>
                  <a:srgbClr val="0033CC"/>
                </a:solidFill>
              </a:rPr>
              <a:t>An application analyzing data from Large </a:t>
            </a:r>
            <a:r>
              <a:rPr lang="en-US" sz="1600" dirty="0" err="1" smtClean="0">
                <a:solidFill>
                  <a:srgbClr val="0033CC"/>
                </a:solidFill>
              </a:rPr>
              <a:t>Hadron</a:t>
            </a:r>
            <a:r>
              <a:rPr lang="en-US" sz="1600" dirty="0" smtClean="0">
                <a:solidFill>
                  <a:srgbClr val="0033CC"/>
                </a:solidFill>
              </a:rPr>
              <a:t> Collider</a:t>
            </a:r>
            <a:r>
              <a:rPr lang="en-US" sz="1600" dirty="0" smtClean="0">
                <a:solidFill>
                  <a:srgbClr val="009900"/>
                </a:solidFill>
              </a:rPr>
              <a:t>  </a:t>
            </a:r>
            <a:r>
              <a:rPr lang="en-US" sz="1600" dirty="0" smtClean="0"/>
              <a:t>(1TB but 100 </a:t>
            </a:r>
            <a:r>
              <a:rPr lang="en-US" sz="1600" dirty="0" err="1" smtClean="0"/>
              <a:t>Petabytes</a:t>
            </a:r>
            <a:r>
              <a:rPr lang="en-US" sz="1600" dirty="0" smtClean="0"/>
              <a:t> eventually)</a:t>
            </a:r>
            <a:endParaRPr lang="en-US" sz="1600" dirty="0"/>
          </a:p>
        </p:txBody>
      </p:sp>
      <p:pic>
        <p:nvPicPr>
          <p:cNvPr id="18" name="Picture 17" descr="hep_color.png"/>
          <p:cNvPicPr>
            <a:picLocks noChangeAspect="1"/>
          </p:cNvPicPr>
          <p:nvPr/>
        </p:nvPicPr>
        <p:blipFill>
          <a:blip r:embed="rId4" cstate="print"/>
          <a:stretch>
            <a:fillRect/>
          </a:stretch>
        </p:blipFill>
        <p:spPr>
          <a:xfrm>
            <a:off x="4267200" y="1143000"/>
            <a:ext cx="47244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P spid="11" grpId="0" animBg="1"/>
      <p:bldP spid="12" grpId="0"/>
      <p:bldP spid="13" grpId="0" animBg="1"/>
      <p:bldP spid="14" grpId="0"/>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010400" cy="1143000"/>
          </a:xfrm>
        </p:spPr>
        <p:txBody>
          <a:bodyPr>
            <a:normAutofit/>
          </a:bodyPr>
          <a:lstStyle/>
          <a:p>
            <a:r>
              <a:rPr lang="en-US" sz="3200" dirty="0" smtClean="0"/>
              <a:t>Reduce Phase of Particle Physics </a:t>
            </a:r>
            <a:br>
              <a:rPr lang="en-US" sz="3200" dirty="0" smtClean="0"/>
            </a:br>
            <a:r>
              <a:rPr lang="en-US" sz="3200" dirty="0" smtClean="0"/>
              <a:t>“Find the Higgs” using Dryad</a:t>
            </a:r>
            <a:endParaRPr lang="en-US" sz="3200" dirty="0"/>
          </a:p>
        </p:txBody>
      </p:sp>
      <p:sp>
        <p:nvSpPr>
          <p:cNvPr id="3" name="Content Placeholder 2"/>
          <p:cNvSpPr>
            <a:spLocks noGrp="1"/>
          </p:cNvSpPr>
          <p:nvPr>
            <p:ph idx="1"/>
          </p:nvPr>
        </p:nvSpPr>
        <p:spPr>
          <a:xfrm>
            <a:off x="381000" y="5943600"/>
            <a:ext cx="8001000" cy="914400"/>
          </a:xfrm>
        </p:spPr>
        <p:txBody>
          <a:bodyPr>
            <a:noAutofit/>
          </a:bodyPr>
          <a:lstStyle/>
          <a:p>
            <a:r>
              <a:rPr lang="en-US" sz="1200" dirty="0" smtClean="0"/>
              <a:t>Combine Histograms produced by separate Root “Maps” (of event data to partial histograms) into a single Histogram delivered to Client</a:t>
            </a:r>
          </a:p>
          <a:p>
            <a:r>
              <a:rPr lang="en-US" sz="1200" dirty="0" smtClean="0"/>
              <a:t>This is an example using MapReduce to do distributed </a:t>
            </a:r>
            <a:r>
              <a:rPr lang="en-US" sz="1200" dirty="0" err="1" smtClean="0"/>
              <a:t>histogramming</a:t>
            </a:r>
            <a:r>
              <a:rPr lang="en-US" sz="1200" dirty="0" smtClean="0"/>
              <a:t>.</a:t>
            </a:r>
          </a:p>
          <a:p>
            <a:pPr>
              <a:buNone/>
            </a:pPr>
            <a:endParaRPr lang="en-US" sz="2000" dirty="0"/>
          </a:p>
        </p:txBody>
      </p:sp>
      <p:pic>
        <p:nvPicPr>
          <p:cNvPr id="1026" name="Picture 2" descr="C:\Documents and Settings\Geoffrey Fox\Desktop\hep_screen.png"/>
          <p:cNvPicPr>
            <a:picLocks noChangeAspect="1" noChangeArrowheads="1"/>
          </p:cNvPicPr>
          <p:nvPr/>
        </p:nvPicPr>
        <p:blipFill>
          <a:blip r:embed="rId3" cstate="print"/>
          <a:srcRect/>
          <a:stretch>
            <a:fillRect/>
          </a:stretch>
        </p:blipFill>
        <p:spPr bwMode="auto">
          <a:xfrm>
            <a:off x="0" y="1219200"/>
            <a:ext cx="9148611" cy="4724400"/>
          </a:xfrm>
          <a:prstGeom prst="rect">
            <a:avLst/>
          </a:prstGeom>
          <a:noFill/>
        </p:spPr>
      </p:pic>
      <p:sp>
        <p:nvSpPr>
          <p:cNvPr id="5" name="TextBox 4"/>
          <p:cNvSpPr txBox="1"/>
          <p:nvPr/>
        </p:nvSpPr>
        <p:spPr>
          <a:xfrm>
            <a:off x="2133600" y="2895600"/>
            <a:ext cx="2172582" cy="369332"/>
          </a:xfrm>
          <a:prstGeom prst="rect">
            <a:avLst/>
          </a:prstGeom>
          <a:noFill/>
        </p:spPr>
        <p:txBody>
          <a:bodyPr wrap="none" rtlCol="0">
            <a:spAutoFit/>
          </a:bodyPr>
          <a:lstStyle/>
          <a:p>
            <a:r>
              <a:rPr lang="en-US" b="1" dirty="0" smtClean="0"/>
              <a:t>Higgs in Monte Carlo</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Applications using Dryad &amp; </a:t>
            </a: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DryadLINQ</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Content Placeholder 2"/>
          <p:cNvSpPr>
            <a:spLocks noGrp="1"/>
          </p:cNvSpPr>
          <p:nvPr>
            <p:ph idx="1"/>
          </p:nvPr>
        </p:nvSpPr>
        <p:spPr>
          <a:xfrm>
            <a:off x="609600" y="5029200"/>
            <a:ext cx="7772400" cy="990600"/>
          </a:xfrm>
        </p:spPr>
        <p:txBody>
          <a:bodyPr>
            <a:normAutofit/>
          </a:bodyPr>
          <a:lstStyle/>
          <a:p>
            <a:pPr marL="228600" indent="-228600"/>
            <a:r>
              <a:rPr lang="en-US" sz="1600" dirty="0" smtClean="0"/>
              <a:t>Perform using DryadLINQ and Apache Hadoop implementations</a:t>
            </a:r>
          </a:p>
          <a:p>
            <a:pPr marL="228600" indent="-228600"/>
            <a:r>
              <a:rPr lang="en-US" sz="1600" dirty="0" smtClean="0"/>
              <a:t>Single “Select” operation in DryadLINQ</a:t>
            </a:r>
          </a:p>
          <a:p>
            <a:pPr marL="228600" indent="-228600"/>
            <a:r>
              <a:rPr lang="en-US" sz="1600" dirty="0" smtClean="0"/>
              <a:t>“Map only” operation in Hadoop</a:t>
            </a:r>
          </a:p>
          <a:p>
            <a:pPr>
              <a:buClr>
                <a:srgbClr val="C00000"/>
              </a:buClr>
              <a:buNone/>
            </a:pPr>
            <a:endParaRPr lang="en-US" dirty="0" smtClean="0">
              <a:solidFill>
                <a:schemeClr val="tx2">
                  <a:lumMod val="50000"/>
                </a:schemeClr>
              </a:solidFill>
            </a:endParaRPr>
          </a:p>
          <a:p>
            <a:endParaRPr lang="en-US" dirty="0"/>
          </a:p>
        </p:txBody>
      </p:sp>
      <p:sp>
        <p:nvSpPr>
          <p:cNvPr id="37" name="TextBox 36"/>
          <p:cNvSpPr txBox="1"/>
          <p:nvPr/>
        </p:nvSpPr>
        <p:spPr>
          <a:xfrm>
            <a:off x="457200" y="1295400"/>
            <a:ext cx="4876800" cy="923330"/>
          </a:xfrm>
          <a:prstGeom prst="rect">
            <a:avLst/>
          </a:prstGeom>
          <a:noFill/>
        </p:spPr>
        <p:txBody>
          <a:bodyPr wrap="square" rtlCol="0">
            <a:spAutoFit/>
          </a:bodyPr>
          <a:lstStyle/>
          <a:p>
            <a:pPr lvl="0"/>
            <a:r>
              <a:rPr lang="en-US" b="1" dirty="0" smtClean="0">
                <a:solidFill>
                  <a:srgbClr val="B3110D"/>
                </a:solidFill>
              </a:rPr>
              <a:t>CAP3</a:t>
            </a:r>
            <a:r>
              <a:rPr lang="en-US" b="1" dirty="0" smtClean="0">
                <a:solidFill>
                  <a:schemeClr val="tx2"/>
                </a:solidFill>
              </a:rPr>
              <a:t> - </a:t>
            </a:r>
            <a:r>
              <a:rPr lang="en-US" b="1" dirty="0" smtClean="0">
                <a:solidFill>
                  <a:srgbClr val="0033CC"/>
                </a:solidFill>
              </a:rPr>
              <a:t>Expressed Sequence Tag assembly  to re-construct full-length mRNA</a:t>
            </a:r>
          </a:p>
          <a:p>
            <a:endParaRPr lang="en-US" b="1" dirty="0">
              <a:solidFill>
                <a:schemeClr val="bg1"/>
              </a:solidFill>
            </a:endParaRPr>
          </a:p>
        </p:txBody>
      </p:sp>
      <p:grpSp>
        <p:nvGrpSpPr>
          <p:cNvPr id="2" name="Group 37"/>
          <p:cNvGrpSpPr/>
          <p:nvPr/>
        </p:nvGrpSpPr>
        <p:grpSpPr>
          <a:xfrm>
            <a:off x="914400" y="2057401"/>
            <a:ext cx="2514600" cy="2666999"/>
            <a:chOff x="685800" y="1219200"/>
            <a:chExt cx="2667000" cy="2746177"/>
          </a:xfrm>
        </p:grpSpPr>
        <p:grpSp>
          <p:nvGrpSpPr>
            <p:cNvPr id="3" name="Group 32"/>
            <p:cNvGrpSpPr/>
            <p:nvPr/>
          </p:nvGrpSpPr>
          <p:grpSpPr>
            <a:xfrm>
              <a:off x="685800" y="1600200"/>
              <a:ext cx="685800" cy="2057400"/>
              <a:chOff x="457200" y="2133600"/>
              <a:chExt cx="685800" cy="2057400"/>
            </a:xfrm>
          </p:grpSpPr>
          <p:sp>
            <p:nvSpPr>
              <p:cNvPr id="60"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6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 y="2133600"/>
                <a:ext cx="685800" cy="685800"/>
              </a:xfrm>
              <a:prstGeom prst="rect">
                <a:avLst/>
              </a:prstGeom>
              <a:noFill/>
            </p:spPr>
          </p:pic>
          <p:pic>
            <p:nvPicPr>
              <p:cNvPr id="62"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457200" y="3581400"/>
                <a:ext cx="609600" cy="609600"/>
              </a:xfrm>
              <a:prstGeom prst="rect">
                <a:avLst/>
              </a:prstGeom>
              <a:noFill/>
            </p:spPr>
          </p:pic>
          <p:cxnSp>
            <p:nvCxnSpPr>
              <p:cNvPr id="63" name="Straight Arrow Connector 62"/>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1524000" y="1600200"/>
              <a:ext cx="685800" cy="2057400"/>
              <a:chOff x="1371600" y="2133600"/>
              <a:chExt cx="685800" cy="2057400"/>
            </a:xfrm>
          </p:grpSpPr>
          <p:sp>
            <p:nvSpPr>
              <p:cNvPr id="55" name="Oval 54"/>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5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7"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8" name="Straight Arrow Connector 57"/>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286000" y="2667000"/>
              <a:ext cx="228600" cy="76200"/>
              <a:chOff x="1219200" y="3200400"/>
              <a:chExt cx="228600" cy="76200"/>
            </a:xfrm>
          </p:grpSpPr>
          <p:sp>
            <p:nvSpPr>
              <p:cNvPr id="53" name="Oval 52"/>
              <p:cNvSpPr/>
              <p:nvPr/>
            </p:nvSpPr>
            <p:spPr>
              <a:xfrm>
                <a:off x="13716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Oval 53"/>
              <p:cNvSpPr/>
              <p:nvPr/>
            </p:nvSpPr>
            <p:spPr>
              <a:xfrm>
                <a:off x="12192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42" name="TextBox 41"/>
            <p:cNvSpPr txBox="1"/>
            <p:nvPr/>
          </p:nvSpPr>
          <p:spPr>
            <a:xfrm>
              <a:off x="1219200" y="1219200"/>
              <a:ext cx="1530804" cy="307777"/>
            </a:xfrm>
            <a:prstGeom prst="rect">
              <a:avLst/>
            </a:prstGeom>
            <a:noFill/>
          </p:spPr>
          <p:txBody>
            <a:bodyPr wrap="none" rtlCol="0">
              <a:spAutoFit/>
            </a:bodyPr>
            <a:lstStyle/>
            <a:p>
              <a:r>
                <a:rPr lang="en-US" sz="1400" b="1" dirty="0" smtClean="0"/>
                <a:t>Input files (FASTA)</a:t>
              </a:r>
              <a:endParaRPr lang="en-US" sz="1400" b="1" dirty="0"/>
            </a:p>
          </p:txBody>
        </p:sp>
        <p:sp>
          <p:nvSpPr>
            <p:cNvPr id="43" name="TextBox 42"/>
            <p:cNvSpPr txBox="1"/>
            <p:nvPr/>
          </p:nvSpPr>
          <p:spPr>
            <a:xfrm>
              <a:off x="1371600" y="3657600"/>
              <a:ext cx="1067921" cy="307777"/>
            </a:xfrm>
            <a:prstGeom prst="rect">
              <a:avLst/>
            </a:prstGeom>
            <a:noFill/>
          </p:spPr>
          <p:txBody>
            <a:bodyPr wrap="none" rtlCol="0">
              <a:spAutoFit/>
            </a:bodyPr>
            <a:lstStyle/>
            <a:p>
              <a:r>
                <a:rPr lang="en-US" sz="1400" b="1" dirty="0" smtClean="0"/>
                <a:t>Output files</a:t>
              </a:r>
              <a:endParaRPr lang="en-US" sz="1400" b="1" dirty="0"/>
            </a:p>
          </p:txBody>
        </p:sp>
        <p:sp>
          <p:nvSpPr>
            <p:cNvPr id="44" name="TextBox 43"/>
            <p:cNvSpPr txBox="1"/>
            <p:nvPr/>
          </p:nvSpPr>
          <p:spPr>
            <a:xfrm>
              <a:off x="685800" y="2514600"/>
              <a:ext cx="575799" cy="307777"/>
            </a:xfrm>
            <a:prstGeom prst="rect">
              <a:avLst/>
            </a:prstGeom>
            <a:noFill/>
          </p:spPr>
          <p:txBody>
            <a:bodyPr wrap="none" rtlCol="0">
              <a:spAutoFit/>
            </a:bodyPr>
            <a:lstStyle/>
            <a:p>
              <a:r>
                <a:rPr lang="en-US" sz="1400" b="1" dirty="0" smtClean="0"/>
                <a:t>CAP3</a:t>
              </a:r>
              <a:endParaRPr lang="en-US" sz="1400" b="1" dirty="0"/>
            </a:p>
          </p:txBody>
        </p:sp>
        <p:sp>
          <p:nvSpPr>
            <p:cNvPr id="45" name="TextBox 44"/>
            <p:cNvSpPr txBox="1"/>
            <p:nvPr/>
          </p:nvSpPr>
          <p:spPr>
            <a:xfrm>
              <a:off x="1524000" y="2514600"/>
              <a:ext cx="575799" cy="307777"/>
            </a:xfrm>
            <a:prstGeom prst="rect">
              <a:avLst/>
            </a:prstGeom>
            <a:noFill/>
          </p:spPr>
          <p:txBody>
            <a:bodyPr wrap="none" rtlCol="0">
              <a:spAutoFit/>
            </a:bodyPr>
            <a:lstStyle/>
            <a:p>
              <a:r>
                <a:rPr lang="en-US" sz="1400" b="1" dirty="0" smtClean="0"/>
                <a:t>CAP3</a:t>
              </a:r>
              <a:endParaRPr lang="en-US" sz="1400" b="1" dirty="0"/>
            </a:p>
          </p:txBody>
        </p:sp>
        <p:grpSp>
          <p:nvGrpSpPr>
            <p:cNvPr id="7" name="Group 28"/>
            <p:cNvGrpSpPr/>
            <p:nvPr/>
          </p:nvGrpSpPr>
          <p:grpSpPr>
            <a:xfrm>
              <a:off x="2667000" y="1600200"/>
              <a:ext cx="685800" cy="2057400"/>
              <a:chOff x="1371600" y="2133600"/>
              <a:chExt cx="685800" cy="2057400"/>
            </a:xfrm>
          </p:grpSpPr>
          <p:sp>
            <p:nvSpPr>
              <p:cNvPr id="48" name="Oval 47"/>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4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0"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1" name="Straight Arrow Connector 50"/>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67000" y="2514600"/>
              <a:ext cx="575799" cy="307777"/>
            </a:xfrm>
            <a:prstGeom prst="rect">
              <a:avLst/>
            </a:prstGeom>
            <a:noFill/>
          </p:spPr>
          <p:txBody>
            <a:bodyPr wrap="none" rtlCol="0">
              <a:spAutoFit/>
            </a:bodyPr>
            <a:lstStyle/>
            <a:p>
              <a:r>
                <a:rPr lang="en-US" sz="1400" b="1" dirty="0" smtClean="0"/>
                <a:t>CAP3</a:t>
              </a:r>
              <a:endParaRPr lang="en-US" sz="1400" b="1" dirty="0"/>
            </a:p>
          </p:txBody>
        </p:sp>
      </p:grpSp>
      <p:graphicFrame>
        <p:nvGraphicFramePr>
          <p:cNvPr id="65" name="Chart 64"/>
          <p:cNvGraphicFramePr/>
          <p:nvPr/>
        </p:nvGraphicFramePr>
        <p:xfrm>
          <a:off x="4876800" y="1828800"/>
          <a:ext cx="37338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
          <p:cNvSpPr txBox="1"/>
          <p:nvPr/>
        </p:nvSpPr>
        <p:spPr>
          <a:xfrm>
            <a:off x="6934200" y="2895600"/>
            <a:ext cx="100965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tx1"/>
                </a:solidFill>
              </a:rPr>
              <a:t>DryadLINQ</a:t>
            </a:r>
            <a:endParaRPr lang="en-US" sz="1200" b="1" dirty="0">
              <a:solidFill>
                <a:schemeClr val="tx1"/>
              </a:solidFill>
            </a:endParaRPr>
          </a:p>
        </p:txBody>
      </p:sp>
      <p:sp>
        <p:nvSpPr>
          <p:cNvPr id="34" name="TextBox 33"/>
          <p:cNvSpPr txBox="1"/>
          <p:nvPr/>
        </p:nvSpPr>
        <p:spPr>
          <a:xfrm>
            <a:off x="609600" y="6096000"/>
            <a:ext cx="7687380" cy="553998"/>
          </a:xfrm>
          <a:prstGeom prst="rect">
            <a:avLst/>
          </a:prstGeom>
          <a:noFill/>
        </p:spPr>
        <p:txBody>
          <a:bodyPr wrap="square" rtlCol="0">
            <a:spAutoFit/>
          </a:bodyPr>
          <a:lstStyle/>
          <a:p>
            <a:r>
              <a:rPr lang="en-US" sz="1200" dirty="0" smtClean="0">
                <a:solidFill>
                  <a:schemeClr val="tx2">
                    <a:lumMod val="50000"/>
                  </a:schemeClr>
                </a:solidFill>
              </a:rPr>
              <a:t> X. Huang, A. </a:t>
            </a:r>
            <a:r>
              <a:rPr lang="en-US" sz="1200" dirty="0" err="1" smtClean="0">
                <a:solidFill>
                  <a:schemeClr val="tx2">
                    <a:lumMod val="50000"/>
                  </a:schemeClr>
                </a:solidFill>
              </a:rPr>
              <a:t>Madan</a:t>
            </a:r>
            <a:r>
              <a:rPr lang="en-US" sz="1200" dirty="0" smtClean="0">
                <a:solidFill>
                  <a:schemeClr val="tx2">
                    <a:lumMod val="50000"/>
                  </a:schemeClr>
                </a:solidFill>
              </a:rPr>
              <a:t>, “CAP3: A DNA Sequence Assembly Program,” Genome Research, vol. 9, no. 9, pp. 868-877, 1999.</a:t>
            </a:r>
          </a:p>
          <a:p>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48200" y="1600200"/>
            <a:ext cx="4136105" cy="3429000"/>
            <a:chOff x="2503947" y="1714500"/>
            <a:chExt cx="4136105" cy="3429000"/>
          </a:xfrm>
        </p:grpSpPr>
        <p:sp>
          <p:nvSpPr>
            <p:cNvPr id="3" name="Rounded Rectangle 2"/>
            <p:cNvSpPr/>
            <p:nvPr/>
          </p:nvSpPr>
          <p:spPr>
            <a:xfrm>
              <a:off x="36469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t>Map()</a:t>
              </a:r>
            </a:p>
          </p:txBody>
        </p:sp>
        <p:sp>
          <p:nvSpPr>
            <p:cNvPr id="4" name="Rounded Rectangle 3"/>
            <p:cNvSpPr/>
            <p:nvPr/>
          </p:nvSpPr>
          <p:spPr>
            <a:xfrm>
              <a:off x="49423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t>Map()</a:t>
              </a:r>
            </a:p>
          </p:txBody>
        </p:sp>
        <p:cxnSp>
          <p:nvCxnSpPr>
            <p:cNvPr id="5" name="Straight Arrow Connector 4"/>
            <p:cNvCxnSpPr>
              <a:endCxn id="3" idx="0"/>
            </p:cNvCxnSpPr>
            <p:nvPr/>
          </p:nvCxnSpPr>
          <p:spPr>
            <a:xfrm rot="5400000">
              <a:off x="3532647" y="2286000"/>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6" name="Straight Arrow Connector 5"/>
            <p:cNvCxnSpPr/>
            <p:nvPr/>
          </p:nvCxnSpPr>
          <p:spPr>
            <a:xfrm rot="5400000">
              <a:off x="4905041" y="2285206"/>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7" name="Oval 6"/>
            <p:cNvSpPr/>
            <p:nvPr/>
          </p:nvSpPr>
          <p:spPr>
            <a:xfrm>
              <a:off x="4180347" y="3695700"/>
              <a:ext cx="914400" cy="533400"/>
            </a:xfrm>
            <a:prstGeom prst="ellipse">
              <a:avLst/>
            </a:prstGeom>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bg1">
                      <a:lumMod val="50000"/>
                    </a:schemeClr>
                  </a:solidFill>
                </a:rPr>
                <a:t>Reduce</a:t>
              </a:r>
              <a:endParaRPr lang="en-US" sz="1200" dirty="0">
                <a:solidFill>
                  <a:schemeClr val="bg1">
                    <a:lumMod val="50000"/>
                  </a:schemeClr>
                </a:solidFill>
              </a:endParaRPr>
            </a:p>
          </p:txBody>
        </p:sp>
        <p:cxnSp>
          <p:nvCxnSpPr>
            <p:cNvPr id="8" name="Straight Arrow Connector 7"/>
            <p:cNvCxnSpPr>
              <a:stCxn id="3" idx="2"/>
              <a:endCxn id="7" idx="0"/>
            </p:cNvCxnSpPr>
            <p:nvPr/>
          </p:nvCxnSpPr>
          <p:spPr>
            <a:xfrm rot="16200000" flipH="1">
              <a:off x="4066047" y="3124200"/>
              <a:ext cx="457200" cy="6858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9" name="Straight Arrow Connector 8"/>
            <p:cNvCxnSpPr>
              <a:stCxn id="4" idx="2"/>
              <a:endCxn id="7" idx="0"/>
            </p:cNvCxnSpPr>
            <p:nvPr/>
          </p:nvCxnSpPr>
          <p:spPr>
            <a:xfrm rot="5400000">
              <a:off x="4713747" y="3162300"/>
              <a:ext cx="457200" cy="6096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sp>
          <p:nvSpPr>
            <p:cNvPr id="10" name="Can 9"/>
            <p:cNvSpPr/>
            <p:nvPr/>
          </p:nvSpPr>
          <p:spPr>
            <a:xfrm>
              <a:off x="3723147" y="4686300"/>
              <a:ext cx="18288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Results</a:t>
              </a:r>
              <a:endParaRPr lang="en-US" dirty="0"/>
            </a:p>
          </p:txBody>
        </p:sp>
        <p:cxnSp>
          <p:nvCxnSpPr>
            <p:cNvPr id="11" name="Straight Arrow Connector 10"/>
            <p:cNvCxnSpPr>
              <a:stCxn id="3" idx="2"/>
            </p:cNvCxnSpPr>
            <p:nvPr/>
          </p:nvCxnSpPr>
          <p:spPr>
            <a:xfrm rot="16200000" flipH="1">
              <a:off x="3342147" y="3848100"/>
              <a:ext cx="1447800" cy="2286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2" name="Straight Arrow Connector 11"/>
            <p:cNvCxnSpPr>
              <a:stCxn id="4" idx="2"/>
            </p:cNvCxnSpPr>
            <p:nvPr/>
          </p:nvCxnSpPr>
          <p:spPr>
            <a:xfrm rot="5400000">
              <a:off x="4447047" y="3886200"/>
              <a:ext cx="1447800" cy="1524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3" name="Straight Arrow Connector 12"/>
            <p:cNvCxnSpPr>
              <a:stCxn id="7" idx="4"/>
              <a:endCxn id="10" idx="1"/>
            </p:cNvCxnSpPr>
            <p:nvPr/>
          </p:nvCxnSpPr>
          <p:spPr>
            <a:xfrm rot="5400000">
              <a:off x="4408947" y="4457700"/>
              <a:ext cx="457200" cy="1588"/>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14" name="Straight Connector 13"/>
            <p:cNvCxnSpPr/>
            <p:nvPr/>
          </p:nvCxnSpPr>
          <p:spPr>
            <a:xfrm>
              <a:off x="4332747" y="3009900"/>
              <a:ext cx="533400" cy="0"/>
            </a:xfrm>
            <a:prstGeom prst="line">
              <a:avLst/>
            </a:prstGeom>
            <a:ln>
              <a:prstDash val="sysDot"/>
            </a:ln>
          </p:spPr>
          <p:style>
            <a:lnRef idx="2">
              <a:schemeClr val="dk1"/>
            </a:lnRef>
            <a:fillRef idx="1">
              <a:schemeClr val="lt1"/>
            </a:fillRef>
            <a:effectRef idx="0">
              <a:schemeClr val="dk1"/>
            </a:effectRef>
            <a:fontRef idx="minor">
              <a:schemeClr val="dk1"/>
            </a:fontRef>
          </p:style>
        </p:cxnSp>
        <p:sp>
          <p:nvSpPr>
            <p:cNvPr id="15" name="Can 14"/>
            <p:cNvSpPr/>
            <p:nvPr/>
          </p:nvSpPr>
          <p:spPr>
            <a:xfrm>
              <a:off x="3570747" y="1714500"/>
              <a:ext cx="19812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p>
          </p:txBody>
        </p:sp>
        <p:sp>
          <p:nvSpPr>
            <p:cNvPr id="16" name="Left Brace 15"/>
            <p:cNvSpPr/>
            <p:nvPr/>
          </p:nvSpPr>
          <p:spPr>
            <a:xfrm>
              <a:off x="3418347" y="3390900"/>
              <a:ext cx="228600" cy="1143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7" name="TextBox 30"/>
            <p:cNvSpPr txBox="1"/>
            <p:nvPr/>
          </p:nvSpPr>
          <p:spPr>
            <a:xfrm>
              <a:off x="2503947" y="3543300"/>
              <a:ext cx="9947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Optional</a:t>
              </a:r>
            </a:p>
            <a:p>
              <a:r>
                <a:rPr lang="en-US" dirty="0" smtClean="0"/>
                <a:t>Reduce</a:t>
              </a:r>
            </a:p>
            <a:p>
              <a:pPr algn="ctr"/>
              <a:r>
                <a:rPr lang="en-US" dirty="0" smtClean="0"/>
                <a:t>Phase</a:t>
              </a:r>
              <a:endParaRPr lang="en-US" dirty="0"/>
            </a:p>
          </p:txBody>
        </p:sp>
        <p:sp>
          <p:nvSpPr>
            <p:cNvPr id="18" name="Left Brace 17"/>
            <p:cNvSpPr/>
            <p:nvPr/>
          </p:nvSpPr>
          <p:spPr>
            <a:xfrm>
              <a:off x="3418347" y="46101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9" name="TextBox 33"/>
            <p:cNvSpPr txBox="1"/>
            <p:nvPr/>
          </p:nvSpPr>
          <p:spPr>
            <a:xfrm>
              <a:off x="2656347" y="4774168"/>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HDFS</a:t>
              </a:r>
              <a:endParaRPr lang="en-US" dirty="0"/>
            </a:p>
          </p:txBody>
        </p:sp>
        <p:sp>
          <p:nvSpPr>
            <p:cNvPr id="20" name="Left Brace 19"/>
            <p:cNvSpPr/>
            <p:nvPr/>
          </p:nvSpPr>
          <p:spPr>
            <a:xfrm>
              <a:off x="3265947" y="17145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1" name="TextBox 35"/>
            <p:cNvSpPr txBox="1"/>
            <p:nvPr/>
          </p:nvSpPr>
          <p:spPr>
            <a:xfrm>
              <a:off x="2586017" y="1790700"/>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HDFS</a:t>
              </a:r>
              <a:endParaRPr lang="en-US" dirty="0"/>
            </a:p>
          </p:txBody>
        </p:sp>
        <p:graphicFrame>
          <p:nvGraphicFramePr>
            <p:cNvPr id="22" name="Diagram 21"/>
            <p:cNvGraphicFramePr/>
            <p:nvPr/>
          </p:nvGraphicFramePr>
          <p:xfrm>
            <a:off x="3833343" y="2654300"/>
            <a:ext cx="685800"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nvGraphicFramePr>
          <p:xfrm>
            <a:off x="5170947" y="2628900"/>
            <a:ext cx="685800" cy="88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Flowchart: Multidocument 23"/>
            <p:cNvSpPr/>
            <p:nvPr/>
          </p:nvSpPr>
          <p:spPr>
            <a:xfrm>
              <a:off x="41041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5" name="Flowchart: Multidocument 24"/>
            <p:cNvSpPr/>
            <p:nvPr/>
          </p:nvSpPr>
          <p:spPr>
            <a:xfrm>
              <a:off x="44470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6" name="Flowchart: Multidocument 25"/>
            <p:cNvSpPr/>
            <p:nvPr/>
          </p:nvSpPr>
          <p:spPr>
            <a:xfrm>
              <a:off x="47899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7" name="Rectangle 26"/>
            <p:cNvSpPr/>
            <p:nvPr/>
          </p:nvSpPr>
          <p:spPr>
            <a:xfrm>
              <a:off x="3799347" y="1790700"/>
              <a:ext cx="152343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Input Data Set</a:t>
              </a:r>
            </a:p>
          </p:txBody>
        </p:sp>
        <p:sp>
          <p:nvSpPr>
            <p:cNvPr id="28" name="Flowchart: Multidocument 27"/>
            <p:cNvSpPr/>
            <p:nvPr/>
          </p:nvSpPr>
          <p:spPr>
            <a:xfrm>
              <a:off x="38755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9" name="Flowchart: Multidocument 28"/>
            <p:cNvSpPr/>
            <p:nvPr/>
          </p:nvSpPr>
          <p:spPr>
            <a:xfrm>
              <a:off x="52471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30" name="TextBox 50"/>
            <p:cNvSpPr txBox="1"/>
            <p:nvPr/>
          </p:nvSpPr>
          <p:spPr>
            <a:xfrm>
              <a:off x="5342306" y="2212687"/>
              <a:ext cx="790666"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t>Data File</a:t>
              </a:r>
            </a:p>
          </p:txBody>
        </p:sp>
        <p:sp>
          <p:nvSpPr>
            <p:cNvPr id="31" name="TextBox 51"/>
            <p:cNvSpPr txBox="1"/>
            <p:nvPr/>
          </p:nvSpPr>
          <p:spPr>
            <a:xfrm>
              <a:off x="5704347" y="2933700"/>
              <a:ext cx="935705"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t>Executable</a:t>
              </a:r>
            </a:p>
          </p:txBody>
        </p:sp>
      </p:grpSp>
      <p:pic>
        <p:nvPicPr>
          <p:cNvPr id="32" name="Picture 31" descr="C:\Users\thilina\Documents\papers\pubchem\classic_cloud_1.emf"/>
          <p:cNvPicPr/>
          <p:nvPr/>
        </p:nvPicPr>
        <p:blipFill>
          <a:blip r:embed="rId13" cstate="print"/>
          <a:srcRect/>
          <a:stretch>
            <a:fillRect/>
          </a:stretch>
        </p:blipFill>
        <p:spPr bwMode="auto">
          <a:xfrm>
            <a:off x="609600" y="1524000"/>
            <a:ext cx="3810000" cy="3581400"/>
          </a:xfrm>
          <a:prstGeom prst="rect">
            <a:avLst/>
          </a:prstGeom>
          <a:noFill/>
          <a:ln w="9525">
            <a:noFill/>
            <a:miter lim="800000"/>
            <a:headEnd/>
            <a:tailEnd/>
          </a:ln>
        </p:spPr>
      </p:pic>
      <p:sp>
        <p:nvSpPr>
          <p:cNvPr id="33"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Architecture</a:t>
            </a:r>
            <a:r>
              <a:rPr kumimoji="0" lang="en-US" sz="3200" b="0" i="0" u="none" strike="noStrike" kern="1200" cap="none" spc="0" normalizeH="0" noProof="0" dirty="0" smtClean="0">
                <a:ln>
                  <a:noFill/>
                </a:ln>
                <a:solidFill>
                  <a:schemeClr val="tx1"/>
                </a:solidFill>
                <a:effectLst/>
                <a:uLnTx/>
                <a:uFillTx/>
                <a:latin typeface="+mj-lt"/>
                <a:ea typeface="+mj-ea"/>
                <a:cs typeface="+mj-cs"/>
              </a:rPr>
              <a:t> of EC2 and Azure Cloud for Cap3</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724400" y="1295400"/>
            <a:ext cx="4267200" cy="3962400"/>
            <a:chOff x="4724400" y="1295400"/>
            <a:chExt cx="4267200" cy="3962400"/>
          </a:xfrm>
        </p:grpSpPr>
        <p:sp>
          <p:nvSpPr>
            <p:cNvPr id="2" name="Title 1"/>
            <p:cNvSpPr txBox="1">
              <a:spLocks/>
            </p:cNvSpPr>
            <p:nvPr/>
          </p:nvSpPr>
          <p:spPr>
            <a:xfrm>
              <a:off x="5181600" y="1295400"/>
              <a:ext cx="3048000" cy="4111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Cap3 Efficiency</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3" descr="cap3_EC2_Hadoop_Dryad_eff.png"/>
            <p:cNvPicPr>
              <a:picLocks noChangeAspect="1"/>
            </p:cNvPicPr>
            <p:nvPr/>
          </p:nvPicPr>
          <p:blipFill>
            <a:blip r:embed="rId3" cstate="print"/>
            <a:stretch>
              <a:fillRect/>
            </a:stretch>
          </p:blipFill>
          <p:spPr>
            <a:xfrm>
              <a:off x="4724400" y="1828800"/>
              <a:ext cx="4267200" cy="3429000"/>
            </a:xfrm>
            <a:prstGeom prst="rect">
              <a:avLst/>
            </a:prstGeom>
          </p:spPr>
        </p:pic>
      </p:grpSp>
      <p:sp>
        <p:nvSpPr>
          <p:cNvPr id="8" name="TextBox 7"/>
          <p:cNvSpPr txBox="1"/>
          <p:nvPr/>
        </p:nvSpPr>
        <p:spPr>
          <a:xfrm>
            <a:off x="304800" y="5380672"/>
            <a:ext cx="3810000" cy="923330"/>
          </a:xfrm>
          <a:prstGeom prst="rect">
            <a:avLst/>
          </a:prstGeom>
          <a:noFill/>
        </p:spPr>
        <p:txBody>
          <a:bodyPr wrap="square" rtlCol="0">
            <a:spAutoFit/>
          </a:bodyPr>
          <a:lstStyle/>
          <a:p>
            <a:pPr>
              <a:buFont typeface="Arial" pitchFamily="34" charset="0"/>
              <a:buChar char="•"/>
            </a:pPr>
            <a:r>
              <a:rPr lang="en-US" sz="1400" dirty="0" smtClean="0"/>
              <a:t>Ease of Use – Dryad/</a:t>
            </a:r>
            <a:r>
              <a:rPr lang="en-US" sz="1400" dirty="0" err="1" smtClean="0"/>
              <a:t>Hadoop</a:t>
            </a:r>
            <a:r>
              <a:rPr lang="en-US" sz="1400" dirty="0" smtClean="0"/>
              <a:t> are easier than EC2/Azure as higher level models</a:t>
            </a:r>
          </a:p>
          <a:p>
            <a:pPr>
              <a:buFont typeface="Arial" pitchFamily="34" charset="0"/>
              <a:buChar char="•"/>
            </a:pPr>
            <a:r>
              <a:rPr lang="en-US" sz="1400" dirty="0" smtClean="0"/>
              <a:t>Lines of code including  file copy</a:t>
            </a:r>
          </a:p>
          <a:p>
            <a:pPr marL="117475" lvl="1"/>
            <a:r>
              <a:rPr lang="en-US" sz="1200" dirty="0" smtClean="0"/>
              <a:t>Azure : ~300  Hadoop: ~400  </a:t>
            </a:r>
            <a:r>
              <a:rPr lang="en-US" sz="1200" dirty="0" err="1" smtClean="0"/>
              <a:t>Dyrad</a:t>
            </a:r>
            <a:r>
              <a:rPr lang="en-US" sz="1200" dirty="0" smtClean="0"/>
              <a:t>: ~450  EC2 : ~700</a:t>
            </a:r>
          </a:p>
        </p:txBody>
      </p:sp>
      <p:sp>
        <p:nvSpPr>
          <p:cNvPr id="9" name="TextBox 8"/>
          <p:cNvSpPr txBox="1"/>
          <p:nvPr/>
        </p:nvSpPr>
        <p:spPr>
          <a:xfrm>
            <a:off x="1066800" y="457200"/>
            <a:ext cx="7696200" cy="461665"/>
          </a:xfrm>
          <a:prstGeom prst="rect">
            <a:avLst/>
          </a:prstGeom>
          <a:noFill/>
        </p:spPr>
        <p:txBody>
          <a:bodyPr wrap="square" rtlCol="0">
            <a:spAutoFit/>
          </a:bodyPr>
          <a:lstStyle/>
          <a:p>
            <a:r>
              <a:rPr lang="en-US" sz="2400" dirty="0" smtClean="0"/>
              <a:t>Usability and Performance of Different Cloud Approaches</a:t>
            </a:r>
            <a:endParaRPr lang="en-US" sz="2400" dirty="0"/>
          </a:p>
        </p:txBody>
      </p:sp>
      <p:sp>
        <p:nvSpPr>
          <p:cNvPr id="10" name="TextBox 9"/>
          <p:cNvSpPr txBox="1"/>
          <p:nvPr/>
        </p:nvSpPr>
        <p:spPr>
          <a:xfrm>
            <a:off x="4343400" y="5307449"/>
            <a:ext cx="4724400" cy="1077218"/>
          </a:xfrm>
          <a:prstGeom prst="rect">
            <a:avLst/>
          </a:prstGeom>
          <a:noFill/>
        </p:spPr>
        <p:txBody>
          <a:bodyPr wrap="square" rtlCol="0">
            <a:spAutoFit/>
          </a:bodyPr>
          <a:lstStyle/>
          <a:p>
            <a:pPr>
              <a:buFont typeface="Arial" pitchFamily="34" charset="0"/>
              <a:buChar char="•"/>
            </a:pPr>
            <a:r>
              <a:rPr lang="en-US" sz="1400" dirty="0" smtClean="0"/>
              <a:t>Efficiency = absolute sequential run time / (number of cores * parallel run time)</a:t>
            </a:r>
          </a:p>
          <a:p>
            <a:pPr>
              <a:buFont typeface="Arial" pitchFamily="34" charset="0"/>
              <a:buChar char="•"/>
            </a:pPr>
            <a:r>
              <a:rPr lang="en-US" sz="1200" dirty="0" smtClean="0"/>
              <a:t>Hadoop, </a:t>
            </a:r>
            <a:r>
              <a:rPr lang="en-US" sz="1200" dirty="0" err="1" smtClean="0"/>
              <a:t>DryadLINQ</a:t>
            </a:r>
            <a:r>
              <a:rPr lang="en-US" sz="1200" dirty="0" smtClean="0"/>
              <a:t>  - 32 nodes (256 cores </a:t>
            </a:r>
            <a:r>
              <a:rPr lang="en-US" sz="1200" dirty="0" err="1" smtClean="0"/>
              <a:t>IDataPlex</a:t>
            </a:r>
            <a:r>
              <a:rPr lang="en-US" sz="1200" dirty="0" smtClean="0"/>
              <a:t>)</a:t>
            </a:r>
          </a:p>
          <a:p>
            <a:pPr>
              <a:buFont typeface="Arial" pitchFamily="34" charset="0"/>
              <a:buChar char="•"/>
            </a:pPr>
            <a:r>
              <a:rPr lang="en-US" sz="1200" dirty="0" smtClean="0"/>
              <a:t>EC2 - 16 High CPU extra large instances (128 cores)</a:t>
            </a:r>
          </a:p>
          <a:p>
            <a:pPr>
              <a:buFont typeface="Arial" pitchFamily="34" charset="0"/>
              <a:buChar char="•"/>
            </a:pPr>
            <a:r>
              <a:rPr lang="en-US" sz="1200" dirty="0" smtClean="0"/>
              <a:t>Azure- 128 small instances (128 cores)</a:t>
            </a:r>
            <a:endParaRPr lang="en-US" sz="1200" dirty="0"/>
          </a:p>
        </p:txBody>
      </p:sp>
      <p:grpSp>
        <p:nvGrpSpPr>
          <p:cNvPr id="14" name="Group 13"/>
          <p:cNvGrpSpPr/>
          <p:nvPr/>
        </p:nvGrpSpPr>
        <p:grpSpPr>
          <a:xfrm>
            <a:off x="152399" y="1276290"/>
            <a:ext cx="4495801" cy="3981510"/>
            <a:chOff x="152399" y="1276290"/>
            <a:chExt cx="4495801" cy="3981510"/>
          </a:xfrm>
        </p:grpSpPr>
        <p:pic>
          <p:nvPicPr>
            <p:cNvPr id="11" name="Picture 10" descr="cap3_ec2_hadoop_azure_talk.png"/>
            <p:cNvPicPr>
              <a:picLocks noChangeAspect="1"/>
            </p:cNvPicPr>
            <p:nvPr/>
          </p:nvPicPr>
          <p:blipFill>
            <a:blip r:embed="rId4" cstate="print"/>
            <a:stretch>
              <a:fillRect/>
            </a:stretch>
          </p:blipFill>
          <p:spPr>
            <a:xfrm>
              <a:off x="152399" y="1828800"/>
              <a:ext cx="4495801" cy="3429000"/>
            </a:xfrm>
            <a:prstGeom prst="rect">
              <a:avLst/>
            </a:prstGeom>
          </p:spPr>
        </p:pic>
        <p:sp>
          <p:nvSpPr>
            <p:cNvPr id="12" name="TextBox 11"/>
            <p:cNvSpPr txBox="1"/>
            <p:nvPr/>
          </p:nvSpPr>
          <p:spPr>
            <a:xfrm>
              <a:off x="914400" y="1276290"/>
              <a:ext cx="2491580" cy="400110"/>
            </a:xfrm>
            <a:prstGeom prst="rect">
              <a:avLst/>
            </a:prstGeom>
            <a:noFill/>
          </p:spPr>
          <p:txBody>
            <a:bodyPr wrap="square" rtlCol="0">
              <a:spAutoFit/>
            </a:bodyPr>
            <a:lstStyle/>
            <a:p>
              <a:pPr lvl="0"/>
              <a:r>
                <a:rPr lang="en-US" sz="2000" dirty="0" smtClean="0"/>
                <a:t>Cap3 Performance</a:t>
              </a:r>
              <a:endParaRPr lang="en-US"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943600" cy="655638"/>
          </a:xfrm>
        </p:spPr>
        <p:txBody>
          <a:bodyPr>
            <a:normAutofit fontScale="90000"/>
          </a:bodyPr>
          <a:lstStyle/>
          <a:p>
            <a:r>
              <a:rPr lang="en-US" dirty="0" smtClean="0"/>
              <a:t>Data Intensive Applications</a:t>
            </a:r>
            <a:endParaRPr lang="en-US"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smtClean="0"/>
              <a:t>eScience</a:t>
            </a:r>
            <a:endParaRPr lang="en-US" sz="1800" b="1" kern="1200" dirty="0"/>
          </a:p>
        </p:txBody>
      </p:sp>
      <p:grpSp>
        <p:nvGrpSpPr>
          <p:cNvPr id="16" name="Group 15"/>
          <p:cNvGrpSpPr/>
          <p:nvPr/>
        </p:nvGrpSpPr>
        <p:grpSpPr>
          <a:xfrm>
            <a:off x="2241016" y="1682216"/>
            <a:ext cx="4433366" cy="4433366"/>
            <a:chOff x="2241016" y="1682216"/>
            <a:chExt cx="4433366" cy="4433366"/>
          </a:xfrm>
        </p:grpSpPr>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endParaRPr lang="en-US" b="1" dirty="0" smtClean="0"/>
            </a:p>
            <a:p>
              <a:pPr algn="ctr" defTabSz="800100">
                <a:lnSpc>
                  <a:spcPct val="90000"/>
                </a:lnSpc>
                <a:spcBef>
                  <a:spcPct val="0"/>
                </a:spcBef>
                <a:spcAft>
                  <a:spcPct val="35000"/>
                </a:spcAft>
              </a:pPr>
              <a:r>
                <a:rPr lang="en-US" b="1" dirty="0" smtClean="0"/>
                <a:t>Multicore</a:t>
              </a:r>
            </a:p>
            <a:p>
              <a:pPr lvl="0" algn="ctr" defTabSz="800100">
                <a:lnSpc>
                  <a:spcPct val="90000"/>
                </a:lnSpc>
                <a:spcBef>
                  <a:spcPct val="0"/>
                </a:spcBef>
                <a:spcAft>
                  <a:spcPct val="35000"/>
                </a:spcAft>
              </a:pPr>
              <a:endParaRPr lang="en-US" sz="1800" b="1" kern="1200"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a:p>
              <a:pPr lvl="0" algn="ctr" defTabSz="800100">
                <a:lnSpc>
                  <a:spcPct val="90000"/>
                </a:lnSpc>
                <a:spcBef>
                  <a:spcPct val="0"/>
                </a:spcBef>
                <a:spcAft>
                  <a:spcPct val="35000"/>
                </a:spcAft>
              </a:pPr>
              <a:endParaRPr lang="en-US" sz="1800" b="1" kern="1200"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1"/>
                                      </p:to>
                                    </p:set>
                                    <p:animEffect filter="image" prLst="opacity: 0.1">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r>
              <a:rPr lang="en-US" sz="4000" dirty="0" smtClean="0"/>
              <a:t>Some Life Sciences Applications</a:t>
            </a:r>
            <a:endParaRPr lang="en-US" sz="4000" dirty="0"/>
          </a:p>
        </p:txBody>
      </p:sp>
      <p:sp>
        <p:nvSpPr>
          <p:cNvPr id="3" name="Content Placeholder 2"/>
          <p:cNvSpPr>
            <a:spLocks noGrp="1"/>
          </p:cNvSpPr>
          <p:nvPr>
            <p:ph idx="1"/>
          </p:nvPr>
        </p:nvSpPr>
        <p:spPr>
          <a:xfrm>
            <a:off x="533400" y="914400"/>
            <a:ext cx="8077200" cy="4572000"/>
          </a:xfrm>
        </p:spPr>
        <p:txBody>
          <a:bodyPr>
            <a:noAutofit/>
          </a:bodyPr>
          <a:lstStyle/>
          <a:p>
            <a:r>
              <a:rPr lang="en-US" sz="2000" dirty="0" smtClean="0">
                <a:solidFill>
                  <a:srgbClr val="C00000"/>
                </a:solidFill>
              </a:rPr>
              <a:t>EST (Expressed Sequence Tag)</a:t>
            </a:r>
            <a:r>
              <a:rPr lang="en-US" sz="2000" dirty="0" smtClean="0">
                <a:solidFill>
                  <a:srgbClr val="00B0F0"/>
                </a:solidFill>
              </a:rPr>
              <a:t> </a:t>
            </a:r>
            <a:r>
              <a:rPr lang="en-US" sz="2000" dirty="0" smtClean="0"/>
              <a:t>sequence assembly program using DNA sequence assembly program software </a:t>
            </a:r>
            <a:r>
              <a:rPr lang="en-US" sz="2000" dirty="0" smtClean="0">
                <a:solidFill>
                  <a:srgbClr val="C00000"/>
                </a:solidFill>
              </a:rPr>
              <a:t>CAP3</a:t>
            </a:r>
            <a:r>
              <a:rPr lang="en-US" sz="2000" dirty="0" smtClean="0"/>
              <a:t>.</a:t>
            </a:r>
          </a:p>
          <a:p>
            <a:pPr>
              <a:buNone/>
            </a:pPr>
            <a:endParaRPr lang="en-US" sz="2000" dirty="0" smtClean="0"/>
          </a:p>
          <a:p>
            <a:r>
              <a:rPr lang="en-US" sz="2000" dirty="0" smtClean="0">
                <a:solidFill>
                  <a:srgbClr val="C00000"/>
                </a:solidFill>
              </a:rPr>
              <a:t>Metagenomics</a:t>
            </a:r>
            <a:r>
              <a:rPr lang="en-US" sz="2000" dirty="0" smtClean="0"/>
              <a:t> and </a:t>
            </a:r>
            <a:r>
              <a:rPr lang="en-US" sz="2000" dirty="0" smtClean="0">
                <a:solidFill>
                  <a:srgbClr val="C00000"/>
                </a:solidFill>
              </a:rPr>
              <a:t>Alu</a:t>
            </a:r>
            <a:r>
              <a:rPr lang="en-US" sz="2000" dirty="0" smtClean="0"/>
              <a:t> repetition alignment using Smith Waterman dissimilarity computations followed by MPI applications for Clustering and MDS (Multi Dimensional Scaling) for dimension reduction before visualization</a:t>
            </a:r>
          </a:p>
          <a:p>
            <a:pPr>
              <a:buNone/>
            </a:pPr>
            <a:endParaRPr lang="en-US" sz="2000" dirty="0" smtClean="0"/>
          </a:p>
          <a:p>
            <a:r>
              <a:rPr lang="en-US" sz="2000" dirty="0" smtClean="0">
                <a:solidFill>
                  <a:srgbClr val="C00000"/>
                </a:solidFill>
              </a:rPr>
              <a:t>Mapping the 60 million entries in </a:t>
            </a:r>
            <a:r>
              <a:rPr lang="en-US" sz="2000" dirty="0" err="1" smtClean="0">
                <a:solidFill>
                  <a:srgbClr val="C00000"/>
                </a:solidFill>
              </a:rPr>
              <a:t>PubChem</a:t>
            </a:r>
            <a:r>
              <a:rPr lang="en-US" sz="2000" dirty="0" smtClean="0">
                <a:solidFill>
                  <a:srgbClr val="C00000"/>
                </a:solidFill>
              </a:rPr>
              <a:t> </a:t>
            </a:r>
            <a:r>
              <a:rPr lang="en-US" sz="2000" dirty="0" smtClean="0"/>
              <a:t>into two or three dimensions to aid selection of related chemicals with convenient Google Earth like Browser. This uses either hierarchical MDS (which cannot be applied directly as O(N</a:t>
            </a:r>
            <a:r>
              <a:rPr lang="en-US" sz="2000" baseline="30000" dirty="0" smtClean="0"/>
              <a:t>2</a:t>
            </a:r>
            <a:r>
              <a:rPr lang="en-US" sz="2000" dirty="0" smtClean="0"/>
              <a:t>)) or GTM (Generative Topographic Mapping).</a:t>
            </a:r>
          </a:p>
          <a:p>
            <a:pPr>
              <a:buNone/>
            </a:pPr>
            <a:endParaRPr lang="en-US" sz="2000" dirty="0" smtClean="0">
              <a:solidFill>
                <a:srgbClr val="FF0000"/>
              </a:solidFill>
            </a:endParaRPr>
          </a:p>
          <a:p>
            <a:r>
              <a:rPr lang="en-US" sz="2000" dirty="0" smtClean="0">
                <a:solidFill>
                  <a:srgbClr val="C00000"/>
                </a:solidFill>
              </a:rPr>
              <a:t>Correlating Childhood obesity with environmental factors</a:t>
            </a:r>
            <a:r>
              <a:rPr lang="en-US" sz="2000" dirty="0" smtClean="0">
                <a:solidFill>
                  <a:srgbClr val="FF0000"/>
                </a:solidFill>
              </a:rPr>
              <a:t> </a:t>
            </a:r>
            <a:r>
              <a:rPr lang="en-US" sz="2000" dirty="0" smtClean="0"/>
              <a:t>by combining medical records with Geographical Information data with over 100 attributes using correlation computation, MDS and genetic algorithms for choosing optimal environmental 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1"/>
                                      </p:to>
                                    </p:set>
                                    <p:animEffect filter="image" prLst="opacity: 0.1">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6" end="6"/>
                                            </p:txEl>
                                          </p:spTgt>
                                        </p:tgtEl>
                                        <p:attrNameLst>
                                          <p:attrName>style.opacity</p:attrName>
                                        </p:attrNameLst>
                                      </p:cBhvr>
                                      <p:to>
                                        <p:strVal val="0.1"/>
                                      </p:to>
                                    </p:set>
                                    <p:animEffect filter="image" prLst="opacity: 0.1">
                                      <p:cBhvr rctx="IE">
                                        <p:cTn id="10"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CS Research</a:t>
            </a:r>
            <a:endParaRPr lang="en-US" dirty="0"/>
          </a:p>
        </p:txBody>
      </p:sp>
      <p:sp>
        <p:nvSpPr>
          <p:cNvPr id="3" name="Content Placeholder 2"/>
          <p:cNvSpPr>
            <a:spLocks noGrp="1"/>
          </p:cNvSpPr>
          <p:nvPr>
            <p:ph idx="1"/>
          </p:nvPr>
        </p:nvSpPr>
        <p:spPr>
          <a:xfrm>
            <a:off x="685800" y="2971800"/>
            <a:ext cx="8229600" cy="3078163"/>
          </a:xfrm>
        </p:spPr>
        <p:txBody>
          <a:bodyPr>
            <a:normAutofit fontScale="92500" lnSpcReduction="20000"/>
          </a:bodyPr>
          <a:lstStyle/>
          <a:p>
            <a:pPr marL="0" indent="0">
              <a:buNone/>
            </a:pPr>
            <a:r>
              <a:rPr lang="en-US" sz="2400" dirty="0" smtClean="0"/>
              <a:t>There’re several challenges to realizing the vision on data intensive systems and building generic tools (Workflow, Databases, Algorithms, Visualization ).</a:t>
            </a:r>
          </a:p>
          <a:p>
            <a:pPr marL="914400"/>
            <a:r>
              <a:rPr lang="en-US" sz="2400" dirty="0" smtClean="0"/>
              <a:t>Cluster-management software</a:t>
            </a:r>
          </a:p>
          <a:p>
            <a:pPr marL="914400"/>
            <a:r>
              <a:rPr lang="en-US" sz="2400" dirty="0" smtClean="0"/>
              <a:t>Distributed-execution engine</a:t>
            </a:r>
          </a:p>
          <a:p>
            <a:pPr marL="914400"/>
            <a:r>
              <a:rPr lang="en-US" sz="2400" dirty="0" smtClean="0"/>
              <a:t>Language constructs</a:t>
            </a:r>
          </a:p>
          <a:p>
            <a:pPr marL="914400"/>
            <a:r>
              <a:rPr lang="en-US" sz="2400" dirty="0" smtClean="0"/>
              <a:t>Parallel compilers</a:t>
            </a:r>
          </a:p>
          <a:p>
            <a:pPr marL="914400"/>
            <a:r>
              <a:rPr lang="en-US" sz="2400" dirty="0" smtClean="0"/>
              <a:t>Program Development tools</a:t>
            </a:r>
          </a:p>
          <a:p>
            <a:pPr marL="914400">
              <a:buNone/>
            </a:pPr>
            <a:r>
              <a:rPr lang="en-US" sz="2400" b="1" dirty="0" smtClean="0"/>
              <a:t>      . . . </a:t>
            </a:r>
            <a:endParaRPr lang="en-US" sz="2400" b="1" dirty="0"/>
          </a:p>
        </p:txBody>
      </p:sp>
      <p:sp>
        <p:nvSpPr>
          <p:cNvPr id="4" name="TextBox 3"/>
          <p:cNvSpPr txBox="1"/>
          <p:nvPr/>
        </p:nvSpPr>
        <p:spPr>
          <a:xfrm>
            <a:off x="1295400" y="1524000"/>
            <a:ext cx="6629400" cy="1261884"/>
          </a:xfrm>
          <a:prstGeom prst="rect">
            <a:avLst/>
          </a:prstGeom>
          <a:noFill/>
        </p:spPr>
        <p:txBody>
          <a:bodyPr wrap="square" rtlCol="0">
            <a:spAutoFit/>
          </a:bodyPr>
          <a:lstStyle/>
          <a:p>
            <a:r>
              <a:rPr lang="en-US" sz="1600" dirty="0" smtClean="0">
                <a:latin typeface="Times New Roman" pitchFamily="18" charset="0"/>
                <a:cs typeface="Times New Roman" pitchFamily="18" charset="0"/>
              </a:rPr>
              <a:t>Science faces a data deluge. How to manage and analyze information? </a:t>
            </a:r>
          </a:p>
          <a:p>
            <a:r>
              <a:rPr lang="en-US" sz="1600" dirty="0" smtClean="0">
                <a:latin typeface="Times New Roman" pitchFamily="18" charset="0"/>
                <a:cs typeface="Times New Roman" pitchFamily="18" charset="0"/>
              </a:rPr>
              <a:t>Recommend CSTB foster tools for data </a:t>
            </a:r>
            <a:r>
              <a:rPr lang="en-US" sz="1600" b="1" dirty="0" smtClean="0">
                <a:latin typeface="Times New Roman" pitchFamily="18" charset="0"/>
                <a:cs typeface="Times New Roman" pitchFamily="18" charset="0"/>
              </a:rPr>
              <a:t>capture</a:t>
            </a:r>
            <a:r>
              <a:rPr lang="en-US" sz="1600" dirty="0" smtClean="0">
                <a:latin typeface="Times New Roman" pitchFamily="18" charset="0"/>
                <a:cs typeface="Times New Roman" pitchFamily="18" charset="0"/>
              </a:rPr>
              <a:t>, data </a:t>
            </a:r>
            <a:r>
              <a:rPr lang="en-US" sz="1600" b="1" dirty="0" err="1" smtClean="0">
                <a:latin typeface="Times New Roman" pitchFamily="18" charset="0"/>
                <a:cs typeface="Times New Roman" pitchFamily="18" charset="0"/>
              </a:rPr>
              <a:t>curation</a:t>
            </a:r>
            <a:r>
              <a:rPr lang="en-US" sz="1600" dirty="0" smtClean="0">
                <a:latin typeface="Times New Roman" pitchFamily="18" charset="0"/>
                <a:cs typeface="Times New Roman" pitchFamily="18" charset="0"/>
              </a:rPr>
              <a:t>, data </a:t>
            </a:r>
            <a:r>
              <a:rPr lang="en-US" sz="1600" b="1" dirty="0" smtClean="0">
                <a:latin typeface="Times New Roman" pitchFamily="18" charset="0"/>
                <a:cs typeface="Times New Roman" pitchFamily="18" charset="0"/>
              </a:rPr>
              <a:t>analysis</a:t>
            </a:r>
          </a:p>
          <a:p>
            <a:pPr algn="r"/>
            <a:endParaRPr lang="en-US" sz="1600" b="1" dirty="0" smtClean="0">
              <a:latin typeface="Times New Roman" pitchFamily="18" charset="0"/>
              <a:cs typeface="Times New Roman" pitchFamily="18" charset="0"/>
            </a:endParaRPr>
          </a:p>
          <a:p>
            <a:pPr algn="r"/>
            <a:r>
              <a:rPr lang="en-US" sz="1600" i="1" dirty="0" smtClean="0"/>
              <a:t>―Jim  Gray’s</a:t>
            </a:r>
            <a:r>
              <a:rPr lang="en-US" sz="1600" dirty="0" smtClean="0"/>
              <a:t> </a:t>
            </a:r>
          </a:p>
          <a:p>
            <a:pPr algn="r"/>
            <a:r>
              <a:rPr lang="en-US" sz="1200" i="1" dirty="0" smtClean="0">
                <a:solidFill>
                  <a:srgbClr val="7030A0"/>
                </a:solidFill>
              </a:rPr>
              <a:t>Talk to Computer Science and Telecommunication Board (CSTB), Jan 11, 2007 </a:t>
            </a:r>
            <a:endParaRPr lang="en-US" sz="1200" i="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000" dirty="0" smtClean="0"/>
              <a:t>DNA Sequencing Pipeline</a:t>
            </a:r>
            <a:endParaRPr lang="en-US" sz="4000" dirty="0"/>
          </a:p>
        </p:txBody>
      </p:sp>
      <p:grpSp>
        <p:nvGrpSpPr>
          <p:cNvPr id="82" name="Group 81"/>
          <p:cNvGrpSpPr/>
          <p:nvPr/>
        </p:nvGrpSpPr>
        <p:grpSpPr>
          <a:xfrm>
            <a:off x="914400" y="4371201"/>
            <a:ext cx="4876800" cy="1191399"/>
            <a:chOff x="1752600" y="1524000"/>
            <a:chExt cx="4876800" cy="1191399"/>
          </a:xfrm>
        </p:grpSpPr>
        <p:grpSp>
          <p:nvGrpSpPr>
            <p:cNvPr id="17"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t>Illumina</a:t>
                </a:r>
                <a:r>
                  <a:rPr lang="en-US" sz="1200" dirty="0" smtClean="0"/>
                  <a:t>/</a:t>
                </a:r>
                <a:r>
                  <a:rPr lang="en-US" sz="1200" dirty="0" err="1" smtClean="0"/>
                  <a:t>Solexa</a:t>
                </a:r>
                <a:r>
                  <a:rPr lang="en-US" sz="1200" dirty="0" smtClean="0"/>
                  <a:t>           Roche/454 Life Sciences     Applied </a:t>
                </a:r>
                <a:r>
                  <a:rPr lang="en-US" sz="1200" dirty="0" err="1" smtClean="0"/>
                  <a:t>Biosystems</a:t>
                </a:r>
                <a:r>
                  <a:rPr lang="en-US" sz="1200" dirty="0" smtClean="0"/>
                  <a:t>/</a:t>
                </a:r>
                <a:r>
                  <a:rPr lang="en-US" sz="1200" dirty="0" err="1" smtClean="0"/>
                  <a:t>SOLiD</a:t>
                </a:r>
                <a:endParaRPr lang="en-US" sz="1200" dirty="0"/>
              </a:p>
            </p:txBody>
          </p:sp>
          <p:grpSp>
            <p:nvGrpSpPr>
              <p:cNvPr id="28"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2543004" cy="276999"/>
            </a:xfrm>
            <a:prstGeom prst="rect">
              <a:avLst/>
            </a:prstGeom>
            <a:noFill/>
          </p:spPr>
          <p:txBody>
            <a:bodyPr wrap="none" rtlCol="0">
              <a:spAutoFit/>
            </a:bodyPr>
            <a:lstStyle/>
            <a:p>
              <a:r>
                <a:rPr lang="en-US" sz="1200" dirty="0" smtClean="0"/>
                <a:t>Modern </a:t>
              </a:r>
              <a:r>
                <a:rPr lang="en-US" sz="1200" dirty="0" err="1" smtClean="0"/>
                <a:t>Commerical</a:t>
              </a:r>
              <a:r>
                <a:rPr lang="en-US" sz="1200" dirty="0" smtClean="0"/>
                <a:t> Gene Sequences</a:t>
              </a:r>
              <a:endParaRPr lang="en-US" sz="1200" dirty="0"/>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TextBox 67"/>
          <p:cNvSpPr txBox="1"/>
          <p:nvPr/>
        </p:nvSpPr>
        <p:spPr>
          <a:xfrm>
            <a:off x="228600" y="4676001"/>
            <a:ext cx="688907" cy="276999"/>
          </a:xfrm>
          <a:prstGeom prst="rect">
            <a:avLst/>
          </a:prstGeom>
          <a:noFill/>
        </p:spPr>
        <p:txBody>
          <a:bodyPr wrap="none" rtlCol="0">
            <a:spAutoFit/>
          </a:bodyPr>
          <a:lstStyle/>
          <a:p>
            <a:r>
              <a:rPr lang="en-US" sz="1200" dirty="0" smtClean="0"/>
              <a:t>Internet</a:t>
            </a:r>
            <a:endParaRPr lang="en-US" sz="1200" dirty="0"/>
          </a:p>
        </p:txBody>
      </p:sp>
      <p:pic>
        <p:nvPicPr>
          <p:cNvPr id="262149" name="Picture 5"/>
          <p:cNvPicPr>
            <a:picLocks noChangeAspect="1" noChangeArrowheads="1"/>
          </p:cNvPicPr>
          <p:nvPr/>
        </p:nvPicPr>
        <p:blipFill>
          <a:blip r:embed="rId6" cstate="print"/>
          <a:stretch>
            <a:fillRect/>
          </a:stretch>
        </p:blipFill>
        <p:spPr bwMode="auto">
          <a:xfrm>
            <a:off x="76199" y="3723503"/>
            <a:ext cx="914400" cy="914400"/>
          </a:xfrm>
          <a:prstGeom prst="rect">
            <a:avLst/>
          </a:prstGeom>
          <a:noFill/>
          <a:ln w="9525">
            <a:noFill/>
            <a:miter lim="800000"/>
            <a:headEnd/>
            <a:tailEnd/>
          </a:ln>
        </p:spPr>
      </p:pic>
      <p:pic>
        <p:nvPicPr>
          <p:cNvPr id="55" name="Picture 54" descr="eglobal.png"/>
          <p:cNvPicPr>
            <a:picLocks noChangeAspect="1"/>
          </p:cNvPicPr>
          <p:nvPr/>
        </p:nvPicPr>
        <p:blipFill>
          <a:blip r:embed="rId7" cstate="print"/>
          <a:stretch>
            <a:fillRect/>
          </a:stretch>
        </p:blipFill>
        <p:spPr>
          <a:xfrm>
            <a:off x="0" y="3609201"/>
            <a:ext cx="1371600" cy="1028701"/>
          </a:xfrm>
          <a:prstGeom prst="rect">
            <a:avLst/>
          </a:prstGeom>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4" name="Group 8"/>
          <p:cNvGrpSpPr/>
          <p:nvPr/>
        </p:nvGrpSpPr>
        <p:grpSpPr>
          <a:xfrm>
            <a:off x="8026270" y="1752596"/>
            <a:ext cx="965331" cy="954457"/>
            <a:chOff x="8173853" y="2680593"/>
            <a:chExt cx="758883"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8"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chemeClr val="accent2">
                      <a:lumMod val="75000"/>
                    </a:schemeClr>
                  </a:solidFill>
                  <a:latin typeface="Arial" pitchFamily="34" charset="0"/>
                  <a:cs typeface="Arial" pitchFamily="34" charset="0"/>
                </a:rPr>
                <a:t>Visualization</a:t>
              </a:r>
            </a:p>
            <a:p>
              <a:pPr algn="l"/>
              <a:r>
                <a:rPr lang="en-US" sz="1000" dirty="0" smtClean="0">
                  <a:solidFill>
                    <a:schemeClr val="accent2">
                      <a:lumMod val="75000"/>
                    </a:schemeClr>
                  </a:solidFill>
                  <a:latin typeface="Arial" pitchFamily="34" charset="0"/>
                  <a:cs typeface="Arial" pitchFamily="34" charset="0"/>
                </a:rPr>
                <a:t>    </a:t>
              </a:r>
              <a:r>
                <a:rPr lang="en-US" sz="1000" dirty="0" err="1" smtClean="0">
                  <a:solidFill>
                    <a:schemeClr val="accent2">
                      <a:lumMod val="75000"/>
                    </a:schemeClr>
                  </a:solidFill>
                  <a:latin typeface="Arial" pitchFamily="34" charset="0"/>
                  <a:cs typeface="Arial" pitchFamily="34" charset="0"/>
                </a:rPr>
                <a:t>Plotviz</a:t>
              </a:r>
              <a:endParaRPr lang="en-US" sz="1000" dirty="0">
                <a:solidFill>
                  <a:schemeClr val="accent2">
                    <a:lumMod val="75000"/>
                  </a:schemeClr>
                </a:solidFill>
                <a:latin typeface="Arial" pitchFamily="34" charset="0"/>
                <a:cs typeface="Arial" pitchFamily="34" charset="0"/>
              </a:endParaRPr>
            </a:p>
          </p:txBody>
        </p:sp>
      </p:grpSp>
      <p:grpSp>
        <p:nvGrpSpPr>
          <p:cNvPr id="7"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Blocking </a:t>
              </a:r>
            </a:p>
          </p:txBody>
        </p:sp>
      </p:grpSp>
      <p:grpSp>
        <p:nvGrpSpPr>
          <p:cNvPr id="9" name="Group 10"/>
          <p:cNvGrpSpPr/>
          <p:nvPr/>
        </p:nvGrpSpPr>
        <p:grpSpPr>
          <a:xfrm>
            <a:off x="3669607" y="2038529"/>
            <a:ext cx="895167" cy="876143"/>
            <a:chOff x="4286234" y="2819400"/>
            <a:chExt cx="703725"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Sequence</a:t>
              </a:r>
            </a:p>
            <a:p>
              <a:pPr algn="ctr"/>
              <a:r>
                <a:rPr lang="en-US" sz="1050" dirty="0" smtClean="0"/>
                <a:t>alignment</a:t>
              </a:r>
              <a:endParaRPr lang="en-US" sz="1050" dirty="0"/>
            </a:p>
          </p:txBody>
        </p:sp>
      </p:grpSp>
      <p:grpSp>
        <p:nvGrpSpPr>
          <p:cNvPr id="10"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chemeClr val="accent6">
                      <a:lumMod val="50000"/>
                    </a:schemeClr>
                  </a:solidFill>
                </a:rPr>
                <a:t>MDS</a:t>
              </a:r>
              <a:endParaRPr lang="en-US" sz="1050" dirty="0">
                <a:solidFill>
                  <a:schemeClr val="accent6">
                    <a:lumMod val="50000"/>
                  </a:schemeClr>
                </a:solidFill>
              </a:endParaRPr>
            </a:p>
          </p:txBody>
        </p:sp>
      </p:grpSp>
      <p:grpSp>
        <p:nvGrpSpPr>
          <p:cNvPr id="11" name="Group 12"/>
          <p:cNvGrpSpPr/>
          <p:nvPr/>
        </p:nvGrpSpPr>
        <p:grpSpPr>
          <a:xfrm>
            <a:off x="4793511" y="1895423"/>
            <a:ext cx="1320968" cy="1346008"/>
            <a:chOff x="5076182" y="2819400"/>
            <a:chExt cx="695529" cy="533400"/>
          </a:xfrm>
        </p:grpSpPr>
        <p:grpSp>
          <p:nvGrpSpPr>
            <p:cNvPr id="12"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5"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16"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245797"/>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8" name="TextBox 87"/>
          <p:cNvSpPr txBox="1"/>
          <p:nvPr/>
        </p:nvSpPr>
        <p:spPr>
          <a:xfrm>
            <a:off x="457200" y="3581400"/>
            <a:ext cx="8454750" cy="523220"/>
          </a:xfrm>
          <a:prstGeom prst="rect">
            <a:avLst/>
          </a:prstGeom>
          <a:noFill/>
        </p:spPr>
        <p:txBody>
          <a:bodyPr wrap="none" rtlCol="0">
            <a:spAutoFit/>
          </a:bodyPr>
          <a:lstStyle/>
          <a:p>
            <a:pPr marL="114300" indent="-114300">
              <a:buFont typeface="Arial" pitchFamily="34" charset="0"/>
              <a:buChar char="•"/>
            </a:pPr>
            <a:r>
              <a:rPr lang="en-US" sz="1400" dirty="0" smtClean="0"/>
              <a:t>This chart illustrate our research of a pipeline mode to provide services on demand (Software as a Service </a:t>
            </a:r>
            <a:r>
              <a:rPr lang="en-US" sz="1400" dirty="0" err="1" smtClean="0"/>
              <a:t>SaaS</a:t>
            </a:r>
            <a:r>
              <a:rPr lang="en-US" sz="1400" dirty="0" smtClean="0"/>
              <a:t>) </a:t>
            </a:r>
          </a:p>
          <a:p>
            <a:pPr marL="114300" indent="-114300">
              <a:buFont typeface="Arial" pitchFamily="34" charset="0"/>
              <a:buChar char="•"/>
            </a:pPr>
            <a:r>
              <a:rPr lang="en-US" sz="1400" dirty="0" smtClean="0"/>
              <a:t>User submit their jobs to the pipeline.  The components are services and so is the whole pipeline.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82"/>
                                        </p:tgtEl>
                                        <p:attrNameLst>
                                          <p:attrName>style.opacity</p:attrName>
                                        </p:attrNameLst>
                                      </p:cBhvr>
                                      <p:to>
                                        <p:strVal val="0"/>
                                      </p:to>
                                    </p:set>
                                    <p:animEffect filter="image" prLst="opacity: 0">
                                      <p:cBhvr rctx="IE">
                                        <p:cTn id="7" dur="indefinite"/>
                                        <p:tgtEl>
                                          <p:spTgt spid="82"/>
                                        </p:tgtEl>
                                      </p:cBhvr>
                                    </p:animEffect>
                                  </p:childTnLst>
                                </p:cTn>
                              </p:par>
                              <p:par>
                                <p:cTn id="8" presetID="9" presetClass="emph" presetSubtype="0" grpId="0" nodeType="withEffect">
                                  <p:stCondLst>
                                    <p:cond delay="0"/>
                                  </p:stCondLst>
                                  <p:childTnLst>
                                    <p:set>
                                      <p:cBhvr rctx="PPT">
                                        <p:cTn id="9" dur="indefinite"/>
                                        <p:tgtEl>
                                          <p:spTgt spid="65"/>
                                        </p:tgtEl>
                                        <p:attrNameLst>
                                          <p:attrName>style.opacity</p:attrName>
                                        </p:attrNameLst>
                                      </p:cBhvr>
                                      <p:to>
                                        <p:strVal val="0"/>
                                      </p:to>
                                    </p:set>
                                    <p:animEffect filter="image" prLst="opacity: 0">
                                      <p:cBhvr rctx="IE">
                                        <p:cTn id="10" dur="indefinite"/>
                                        <p:tgtEl>
                                          <p:spTgt spid="65"/>
                                        </p:tgtEl>
                                      </p:cBhvr>
                                    </p:animEffect>
                                  </p:childTnLst>
                                </p:cTn>
                              </p:par>
                              <p:par>
                                <p:cTn id="11" presetID="9" presetClass="emph" presetSubtype="0" grpId="0" nodeType="withEffect">
                                  <p:stCondLst>
                                    <p:cond delay="0"/>
                                  </p:stCondLst>
                                  <p:childTnLst>
                                    <p:set>
                                      <p:cBhvr rctx="PPT">
                                        <p:cTn id="12" dur="indefinite"/>
                                        <p:tgtEl>
                                          <p:spTgt spid="69"/>
                                        </p:tgtEl>
                                        <p:attrNameLst>
                                          <p:attrName>style.opacity</p:attrName>
                                        </p:attrNameLst>
                                      </p:cBhvr>
                                      <p:to>
                                        <p:strVal val="0"/>
                                      </p:to>
                                    </p:set>
                                    <p:animEffect filter="image" prLst="opacity: 0">
                                      <p:cBhvr rctx="IE">
                                        <p:cTn id="13" dur="indefinite"/>
                                        <p:tgtEl>
                                          <p:spTgt spid="69"/>
                                        </p:tgtEl>
                                      </p:cBhvr>
                                    </p:animEffect>
                                  </p:childTnLst>
                                </p:cTn>
                              </p:par>
                              <p:par>
                                <p:cTn id="14" presetID="9" presetClass="emph" presetSubtype="0" grpId="0" nodeType="withEffect">
                                  <p:stCondLst>
                                    <p:cond delay="0"/>
                                  </p:stCondLst>
                                  <p:childTnLst>
                                    <p:set>
                                      <p:cBhvr rctx="PPT">
                                        <p:cTn id="15" dur="indefinite"/>
                                        <p:tgtEl>
                                          <p:spTgt spid="71"/>
                                        </p:tgtEl>
                                        <p:attrNameLst>
                                          <p:attrName>style.opacity</p:attrName>
                                        </p:attrNameLst>
                                      </p:cBhvr>
                                      <p:to>
                                        <p:strVal val="0"/>
                                      </p:to>
                                    </p:set>
                                    <p:animEffect filter="image" prLst="opacity: 0">
                                      <p:cBhvr rctx="IE">
                                        <p:cTn id="16" dur="indefinite"/>
                                        <p:tgtEl>
                                          <p:spTgt spid="71"/>
                                        </p:tgtEl>
                                      </p:cBhvr>
                                    </p:animEffect>
                                  </p:childTnLst>
                                </p:cTn>
                              </p:par>
                              <p:par>
                                <p:cTn id="17" presetID="9" presetClass="emph" presetSubtype="0" grpId="0" nodeType="withEffect">
                                  <p:stCondLst>
                                    <p:cond delay="0"/>
                                  </p:stCondLst>
                                  <p:childTnLst>
                                    <p:set>
                                      <p:cBhvr rctx="PPT">
                                        <p:cTn id="18" dur="indefinite"/>
                                        <p:tgtEl>
                                          <p:spTgt spid="68"/>
                                        </p:tgtEl>
                                        <p:attrNameLst>
                                          <p:attrName>style.opacity</p:attrName>
                                        </p:attrNameLst>
                                      </p:cBhvr>
                                      <p:to>
                                        <p:strVal val="0"/>
                                      </p:to>
                                    </p:set>
                                    <p:animEffect filter="image" prLst="opacity: 0">
                                      <p:cBhvr rctx="IE">
                                        <p:cTn id="19" dur="indefinite"/>
                                        <p:tgtEl>
                                          <p:spTgt spid="68"/>
                                        </p:tgtEl>
                                      </p:cBhvr>
                                    </p:animEffect>
                                  </p:childTnLst>
                                </p:cTn>
                              </p:par>
                              <p:par>
                                <p:cTn id="20" presetID="9" presetClass="emph" presetSubtype="0" nodeType="withEffect">
                                  <p:stCondLst>
                                    <p:cond delay="0"/>
                                  </p:stCondLst>
                                  <p:childTnLst>
                                    <p:set>
                                      <p:cBhvr rctx="PPT">
                                        <p:cTn id="21" dur="indefinite"/>
                                        <p:tgtEl>
                                          <p:spTgt spid="262149"/>
                                        </p:tgtEl>
                                        <p:attrNameLst>
                                          <p:attrName>style.opacity</p:attrName>
                                        </p:attrNameLst>
                                      </p:cBhvr>
                                      <p:to>
                                        <p:strVal val="0"/>
                                      </p:to>
                                    </p:set>
                                    <p:animEffect filter="image" prLst="opacity: 0">
                                      <p:cBhvr rctx="IE">
                                        <p:cTn id="22" dur="indefinite"/>
                                        <p:tgtEl>
                                          <p:spTgt spid="262149"/>
                                        </p:tgtEl>
                                      </p:cBhvr>
                                    </p:animEffect>
                                  </p:childTnLst>
                                </p:cTn>
                              </p:par>
                              <p:par>
                                <p:cTn id="23" presetID="9" presetClass="emph" presetSubtype="0" nodeType="withEffect">
                                  <p:stCondLst>
                                    <p:cond delay="0"/>
                                  </p:stCondLst>
                                  <p:childTnLst>
                                    <p:set>
                                      <p:cBhvr rctx="PPT">
                                        <p:cTn id="24" dur="indefinite"/>
                                        <p:tgtEl>
                                          <p:spTgt spid="55"/>
                                        </p:tgtEl>
                                        <p:attrNameLst>
                                          <p:attrName>style.opacity</p:attrName>
                                        </p:attrNameLst>
                                      </p:cBhvr>
                                      <p:to>
                                        <p:strVal val="0"/>
                                      </p:to>
                                    </p:set>
                                    <p:animEffect filter="image" prLst="opacity: 0">
                                      <p:cBhvr rctx="IE">
                                        <p:cTn id="25" dur="indefinite"/>
                                        <p:tgtEl>
                                          <p:spTgt spid="55"/>
                                        </p:tgtEl>
                                      </p:cBhvr>
                                    </p:animEffect>
                                  </p:childTnLst>
                                </p:cTn>
                              </p:par>
                              <p:par>
                                <p:cTn id="26" presetID="9" presetClass="emph" presetSubtype="0" grpId="0" nodeType="withEffect">
                                  <p:stCondLst>
                                    <p:cond delay="0"/>
                                  </p:stCondLst>
                                  <p:childTnLst>
                                    <p:set>
                                      <p:cBhvr rctx="PPT">
                                        <p:cTn id="27" dur="indefinite"/>
                                        <p:tgtEl>
                                          <p:spTgt spid="70"/>
                                        </p:tgtEl>
                                        <p:attrNameLst>
                                          <p:attrName>style.opacity</p:attrName>
                                        </p:attrNameLst>
                                      </p:cBhvr>
                                      <p:to>
                                        <p:strVal val="0"/>
                                      </p:to>
                                    </p:set>
                                    <p:animEffect filter="image" prLst="opacity: 0">
                                      <p:cBhvr rctx="IE">
                                        <p:cTn id="28" dur="indefinite"/>
                                        <p:tgtEl>
                                          <p:spTgt spid="70"/>
                                        </p:tgtEl>
                                      </p:cBhvr>
                                    </p:animEffect>
                                  </p:childTnLst>
                                </p:cTn>
                              </p:par>
                              <p:par>
                                <p:cTn id="29" presetID="9" presetClass="emph" presetSubtype="0" nodeType="withEffect">
                                  <p:stCondLst>
                                    <p:cond delay="0"/>
                                  </p:stCondLst>
                                  <p:childTnLst>
                                    <p:set>
                                      <p:cBhvr rctx="PPT">
                                        <p:cTn id="30" dur="indefinite"/>
                                        <p:tgtEl>
                                          <p:spTgt spid="73"/>
                                        </p:tgtEl>
                                        <p:attrNameLst>
                                          <p:attrName>style.opacity</p:attrName>
                                        </p:attrNameLst>
                                      </p:cBhvr>
                                      <p:to>
                                        <p:strVal val="0"/>
                                      </p:to>
                                    </p:set>
                                    <p:animEffect filter="image" prLst="opacity: 0">
                                      <p:cBhvr rctx="IE">
                                        <p:cTn id="31" dur="indefinite"/>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1" grpId="0" animBg="1"/>
      <p:bldP spid="68" grpId="0"/>
      <p:bldP spid="70" grpId="0" animBg="1"/>
      <p:bldP spid="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Alu and </a:t>
            </a:r>
            <a:r>
              <a:rPr lang="en-US" sz="3200" dirty="0" err="1" smtClean="0"/>
              <a:t>Metagenomics</a:t>
            </a:r>
            <a:r>
              <a:rPr lang="en-US" sz="3200" dirty="0" smtClean="0"/>
              <a:t> Workflow</a:t>
            </a:r>
            <a:endParaRPr lang="en-US" sz="3200" dirty="0"/>
          </a:p>
        </p:txBody>
      </p:sp>
      <p:sp>
        <p:nvSpPr>
          <p:cNvPr id="3" name="Content Placeholder 2"/>
          <p:cNvSpPr>
            <a:spLocks noGrp="1"/>
          </p:cNvSpPr>
          <p:nvPr>
            <p:ph idx="1"/>
          </p:nvPr>
        </p:nvSpPr>
        <p:spPr>
          <a:xfrm>
            <a:off x="762000" y="1447800"/>
            <a:ext cx="8229600" cy="4648200"/>
          </a:xfrm>
        </p:spPr>
        <p:txBody>
          <a:bodyPr>
            <a:normAutofit fontScale="77500" lnSpcReduction="20000"/>
          </a:bodyPr>
          <a:lstStyle/>
          <a:p>
            <a:pPr>
              <a:buNone/>
            </a:pPr>
            <a:r>
              <a:rPr lang="en-US" sz="2000" dirty="0" smtClean="0">
                <a:solidFill>
                  <a:srgbClr val="0033CC"/>
                </a:solidFill>
              </a:rPr>
              <a:t>“All pairs” problem       </a:t>
            </a:r>
          </a:p>
          <a:p>
            <a:pPr>
              <a:buNone/>
            </a:pPr>
            <a:r>
              <a:rPr lang="en-US" sz="2000" dirty="0" smtClean="0">
                <a:solidFill>
                  <a:srgbClr val="0033CC"/>
                </a:solidFill>
              </a:rPr>
              <a:t>         Data is a collection of N sequences. Need to </a:t>
            </a:r>
            <a:r>
              <a:rPr lang="en-US" sz="2000" dirty="0" err="1" smtClean="0">
                <a:solidFill>
                  <a:srgbClr val="0033CC"/>
                </a:solidFill>
              </a:rPr>
              <a:t>calcuate</a:t>
            </a:r>
            <a:r>
              <a:rPr lang="en-US" sz="2000" dirty="0" smtClean="0">
                <a:solidFill>
                  <a:srgbClr val="0033CC"/>
                </a:solidFill>
              </a:rPr>
              <a:t> N</a:t>
            </a:r>
            <a:r>
              <a:rPr lang="en-US" sz="2000" baseline="30000" dirty="0" smtClean="0">
                <a:solidFill>
                  <a:srgbClr val="0033CC"/>
                </a:solidFill>
              </a:rPr>
              <a:t>2</a:t>
            </a:r>
            <a:r>
              <a:rPr lang="en-US" sz="2000" dirty="0" smtClean="0"/>
              <a:t> </a:t>
            </a:r>
            <a:r>
              <a:rPr lang="en-US" sz="2000" dirty="0" smtClean="0">
                <a:solidFill>
                  <a:srgbClr val="0033CC"/>
                </a:solidFill>
              </a:rPr>
              <a:t>dissimilarities (distances) between </a:t>
            </a:r>
            <a:r>
              <a:rPr lang="en-US" sz="2000" dirty="0" err="1" smtClean="0">
                <a:solidFill>
                  <a:srgbClr val="0033CC"/>
                </a:solidFill>
              </a:rPr>
              <a:t>sequnces</a:t>
            </a:r>
            <a:r>
              <a:rPr lang="en-US" sz="2000" dirty="0" smtClean="0">
                <a:solidFill>
                  <a:srgbClr val="0033CC"/>
                </a:solidFill>
              </a:rPr>
              <a:t> (all pairs).</a:t>
            </a:r>
          </a:p>
          <a:p>
            <a:pPr>
              <a:buNone/>
            </a:pPr>
            <a:endParaRPr lang="en-US" sz="1900" dirty="0" smtClean="0">
              <a:solidFill>
                <a:srgbClr val="0033CC"/>
              </a:solidFill>
            </a:endParaRPr>
          </a:p>
          <a:p>
            <a:pPr marL="228600" lvl="1" indent="-228600">
              <a:buFont typeface="Arial" pitchFamily="34" charset="0"/>
              <a:buChar char="•"/>
            </a:pPr>
            <a:r>
              <a:rPr lang="en-US" sz="1900" dirty="0" smtClean="0"/>
              <a:t>These cannot be thought of as vectors because there are missing characters</a:t>
            </a:r>
          </a:p>
          <a:p>
            <a:pPr marL="228600" lvl="1" indent="-228600">
              <a:buFont typeface="Arial" pitchFamily="34" charset="0"/>
              <a:buChar char="•"/>
            </a:pPr>
            <a:r>
              <a:rPr lang="en-US" sz="1900" dirty="0" smtClean="0"/>
              <a:t>“Multiple Sequence Alignment” (creating vectors of characters) doesn’t seem to work if N larger than O(100), where 100’s of characters long.</a:t>
            </a:r>
          </a:p>
          <a:p>
            <a:pPr lvl="1">
              <a:buNone/>
            </a:pPr>
            <a:endParaRPr lang="en-US" sz="1800" dirty="0" smtClean="0">
              <a:solidFill>
                <a:srgbClr val="0033CC"/>
              </a:solidFill>
            </a:endParaRPr>
          </a:p>
          <a:p>
            <a:pPr marL="457200" indent="-457200">
              <a:buNone/>
            </a:pPr>
            <a:r>
              <a:rPr lang="en-US" sz="1900" dirty="0" smtClean="0"/>
              <a:t>Step 1: Can calculate N</a:t>
            </a:r>
            <a:r>
              <a:rPr lang="en-US" sz="1900" baseline="30000" dirty="0" smtClean="0"/>
              <a:t>2</a:t>
            </a:r>
            <a:r>
              <a:rPr lang="en-US" sz="1900" dirty="0" smtClean="0"/>
              <a:t> dissimilarities (distances) between sequences</a:t>
            </a:r>
          </a:p>
          <a:p>
            <a:pPr marL="457200" indent="-457200">
              <a:buNone/>
            </a:pPr>
            <a:r>
              <a:rPr lang="en-US" sz="1900" dirty="0" smtClean="0"/>
              <a:t>Step 2: Find families by </a:t>
            </a:r>
            <a:r>
              <a:rPr lang="en-US" sz="1900" dirty="0" smtClean="0">
                <a:solidFill>
                  <a:srgbClr val="C00000"/>
                </a:solidFill>
              </a:rPr>
              <a:t>clustering </a:t>
            </a:r>
            <a:r>
              <a:rPr lang="en-US" sz="1900" dirty="0" smtClean="0"/>
              <a:t>(using much better methods than Kmeans). As no vectors, use vector free O(N</a:t>
            </a:r>
            <a:r>
              <a:rPr lang="en-US" sz="1900" baseline="30000" dirty="0" smtClean="0"/>
              <a:t>2</a:t>
            </a:r>
            <a:r>
              <a:rPr lang="en-US" sz="1900" dirty="0" smtClean="0"/>
              <a:t>) methods</a:t>
            </a:r>
          </a:p>
          <a:p>
            <a:pPr marL="457200" indent="-457200">
              <a:buNone/>
            </a:pPr>
            <a:r>
              <a:rPr lang="en-US" sz="1900" dirty="0" smtClean="0"/>
              <a:t>Step 3: Map to 3D for visualization using Multidimensional Scaling (</a:t>
            </a:r>
            <a:r>
              <a:rPr lang="en-US" sz="1900" dirty="0" smtClean="0">
                <a:solidFill>
                  <a:srgbClr val="C00000"/>
                </a:solidFill>
              </a:rPr>
              <a:t>MDS</a:t>
            </a:r>
            <a:r>
              <a:rPr lang="en-US" sz="1900" dirty="0" smtClean="0"/>
              <a:t>) – also O(N</a:t>
            </a:r>
            <a:r>
              <a:rPr lang="en-US" sz="1900" baseline="30000" dirty="0" smtClean="0"/>
              <a:t>2</a:t>
            </a:r>
            <a:r>
              <a:rPr lang="en-US" sz="1900" dirty="0" smtClean="0"/>
              <a:t>)</a:t>
            </a:r>
          </a:p>
          <a:p>
            <a:pPr>
              <a:buNone/>
            </a:pPr>
            <a:endParaRPr lang="en-US" sz="2000" dirty="0" smtClean="0"/>
          </a:p>
          <a:p>
            <a:pPr>
              <a:buNone/>
            </a:pPr>
            <a:r>
              <a:rPr lang="en-US" sz="2000" dirty="0" smtClean="0"/>
              <a:t>Results: </a:t>
            </a:r>
          </a:p>
          <a:p>
            <a:pPr marL="228600" indent="-228600">
              <a:buNone/>
            </a:pPr>
            <a:r>
              <a:rPr lang="en-US" sz="2000" dirty="0" smtClean="0"/>
              <a:t>       N = 50,000 runs in </a:t>
            </a:r>
            <a:r>
              <a:rPr lang="en-US" sz="2000" dirty="0" smtClean="0">
                <a:solidFill>
                  <a:srgbClr val="C00000"/>
                </a:solidFill>
              </a:rPr>
              <a:t>10</a:t>
            </a:r>
            <a:r>
              <a:rPr lang="en-US" sz="2000" dirty="0" smtClean="0"/>
              <a:t> hours (the complete pipeline above) on </a:t>
            </a:r>
            <a:r>
              <a:rPr lang="en-US" sz="2000" dirty="0" smtClean="0">
                <a:solidFill>
                  <a:srgbClr val="C00000"/>
                </a:solidFill>
              </a:rPr>
              <a:t>768</a:t>
            </a:r>
            <a:r>
              <a:rPr lang="en-US" sz="2000" dirty="0" smtClean="0"/>
              <a:t> cores</a:t>
            </a:r>
          </a:p>
          <a:p>
            <a:pPr marL="228600" indent="-228600">
              <a:buNone/>
            </a:pPr>
            <a:endParaRPr lang="en-US" sz="2000" dirty="0" smtClean="0"/>
          </a:p>
          <a:p>
            <a:pPr marL="228600" indent="-228600">
              <a:buNone/>
            </a:pPr>
            <a:r>
              <a:rPr lang="en-US" sz="2000" dirty="0" smtClean="0"/>
              <a:t>Discussions:</a:t>
            </a:r>
          </a:p>
          <a:p>
            <a:r>
              <a:rPr lang="en-US" sz="2000" dirty="0" smtClean="0"/>
              <a:t>Need to address millions of sequences …..</a:t>
            </a:r>
          </a:p>
          <a:p>
            <a:r>
              <a:rPr lang="en-US" sz="2000" dirty="0" smtClean="0"/>
              <a:t>Currently using a mix of MapReduce and MPI</a:t>
            </a:r>
          </a:p>
          <a:p>
            <a:r>
              <a:rPr lang="en-US" sz="2000" dirty="0" smtClean="0">
                <a:solidFill>
                  <a:srgbClr val="C00000"/>
                </a:solidFill>
              </a:rPr>
              <a:t>Twister will do all steps as MDS, Clustering just need MPI Broadcast/Reduce</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43000"/>
          </a:xfrm>
        </p:spPr>
        <p:txBody>
          <a:bodyPr>
            <a:normAutofit/>
          </a:bodyPr>
          <a:lstStyle/>
          <a:p>
            <a:r>
              <a:rPr lang="en-US" sz="4000" dirty="0" smtClean="0"/>
              <a:t>All-Pairs Using DryadLINQ</a:t>
            </a:r>
            <a:endParaRPr lang="en-US" sz="4000"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248400" cy="990600"/>
          </a:xfrm>
        </p:spPr>
        <p:txBody>
          <a:bodyPr>
            <a:normAutofit/>
          </a:bodyPr>
          <a:lstStyle/>
          <a:p>
            <a:r>
              <a:rPr lang="en-US" sz="3200" dirty="0" smtClean="0"/>
              <a:t>Hadoop/Dryad Comparison</a:t>
            </a:r>
            <a:br>
              <a:rPr lang="en-US" sz="3200" dirty="0" smtClean="0"/>
            </a:br>
            <a:r>
              <a:rPr lang="en-US" sz="2000" dirty="0" smtClean="0"/>
              <a:t>Inhomogeneous Data I</a:t>
            </a:r>
            <a:endParaRPr lang="en-US" sz="2000" dirty="0"/>
          </a:p>
        </p:txBody>
      </p:sp>
      <p:graphicFrame>
        <p:nvGraphicFramePr>
          <p:cNvPr id="6" name="Chart 5"/>
          <p:cNvGraphicFramePr/>
          <p:nvPr/>
        </p:nvGraphicFramePr>
        <p:xfrm>
          <a:off x="1066800" y="1219199"/>
          <a:ext cx="6705600"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5638801"/>
            <a:ext cx="7543800" cy="892552"/>
          </a:xfrm>
          <a:prstGeom prst="rect">
            <a:avLst/>
          </a:prstGeom>
        </p:spPr>
        <p:txBody>
          <a:bodyPr wrap="square">
            <a:spAutoFit/>
          </a:bodyPr>
          <a:lstStyle/>
          <a:p>
            <a:r>
              <a:rPr lang="en-US" b="1" dirty="0" smtClean="0"/>
              <a:t>Inhomogeneity of data does not have a significant effect when the sequence lengths are randomly distributed</a:t>
            </a:r>
          </a:p>
          <a:p>
            <a:r>
              <a:rPr lang="en-US" sz="1600" dirty="0" smtClean="0"/>
              <a:t>Dryad with Windows HPCS compared to Hadoop with Linux RHEL on </a:t>
            </a:r>
            <a:r>
              <a:rPr lang="en-US" sz="1600" dirty="0" err="1" smtClean="0"/>
              <a:t>Idataplex</a:t>
            </a:r>
            <a:r>
              <a:rPr lang="en-US" sz="1600" dirty="0" smtClean="0"/>
              <a:t> (32 nodes)</a:t>
            </a:r>
            <a:endParaRPr lang="en-US"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2000" dirty="0" smtClean="0"/>
              <a:t>Inhomogeneous Data II</a:t>
            </a:r>
            <a:endParaRPr lang="en-US" sz="2000"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43000" y="5462826"/>
            <a:ext cx="7620000" cy="861774"/>
          </a:xfrm>
          <a:prstGeom prst="rect">
            <a:avLst/>
          </a:prstGeom>
        </p:spPr>
        <p:txBody>
          <a:bodyPr wrap="square">
            <a:spAutoFit/>
          </a:bodyPr>
          <a:lstStyle/>
          <a:p>
            <a:r>
              <a:rPr lang="en-US" b="1" dirty="0" smtClean="0"/>
              <a:t>This shows the natural load balancing of Hadoop MR dynamic task assignment using a global pipe line in contrast to the  </a:t>
            </a:r>
            <a:r>
              <a:rPr lang="en-US" b="1" dirty="0" err="1" smtClean="0"/>
              <a:t>DryadLinq</a:t>
            </a:r>
            <a:r>
              <a:rPr lang="en-US" b="1" dirty="0" smtClean="0"/>
              <a:t> static assignment</a:t>
            </a:r>
          </a:p>
          <a:p>
            <a:r>
              <a:rPr lang="en-US" sz="1400" dirty="0" smtClean="0"/>
              <a:t>Dryad with Windows HPCS compared to Hadoop with Linux RHEL on </a:t>
            </a:r>
            <a:r>
              <a:rPr lang="en-US" sz="1400" dirty="0" err="1" smtClean="0"/>
              <a:t>Idataplex</a:t>
            </a:r>
            <a:r>
              <a:rPr lang="en-US" sz="1400" dirty="0" smtClean="0"/>
              <a:t> (32 nodes)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fontScale="90000"/>
          </a:bodyPr>
          <a:lstStyle/>
          <a:p>
            <a:r>
              <a:rPr lang="en-US" dirty="0" smtClean="0"/>
              <a:t>Hadoop VM Performance Degradation</a:t>
            </a:r>
            <a:endParaRPr lang="en-US" dirty="0"/>
          </a:p>
        </p:txBody>
      </p:sp>
      <p:sp>
        <p:nvSpPr>
          <p:cNvPr id="3" name="Content Placeholder 2"/>
          <p:cNvSpPr>
            <a:spLocks noGrp="1"/>
          </p:cNvSpPr>
          <p:nvPr>
            <p:ph idx="1"/>
          </p:nvPr>
        </p:nvSpPr>
        <p:spPr>
          <a:xfrm>
            <a:off x="152400" y="5791200"/>
            <a:ext cx="8229600" cy="868363"/>
          </a:xfrm>
        </p:spPr>
        <p:txBody>
          <a:bodyPr/>
          <a:lstStyle/>
          <a:p>
            <a:pPr>
              <a:buNone/>
            </a:pPr>
            <a:r>
              <a:rPr lang="en-US" dirty="0" smtClean="0"/>
              <a:t>       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91400" cy="655638"/>
          </a:xfrm>
        </p:spPr>
        <p:txBody>
          <a:bodyPr>
            <a:normAutofit fontScale="90000"/>
          </a:bodyPr>
          <a:lstStyle/>
          <a:p>
            <a:r>
              <a:rPr lang="en-US" dirty="0" smtClean="0"/>
              <a:t>Parallel Computing and Software</a:t>
            </a:r>
            <a:endParaRPr lang="en-US"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t>Parallel Computing</a:t>
            </a:r>
          </a:p>
        </p:txBody>
      </p:sp>
      <p:grpSp>
        <p:nvGrpSpPr>
          <p:cNvPr id="3"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endParaRPr lang="en-US" b="1" dirty="0" smtClean="0"/>
            </a:p>
            <a:p>
              <a:pPr algn="ctr" defTabSz="800100">
                <a:lnSpc>
                  <a:spcPct val="90000"/>
                </a:lnSpc>
                <a:spcBef>
                  <a:spcPct val="0"/>
                </a:spcBef>
                <a:spcAft>
                  <a:spcPct val="35000"/>
                </a:spcAft>
              </a:pPr>
              <a:r>
                <a:rPr lang="en-US" b="1" dirty="0" smtClean="0"/>
                <a:t>eScience</a:t>
              </a:r>
            </a:p>
            <a:p>
              <a:pPr lvl="0" algn="ctr" defTabSz="800100">
                <a:lnSpc>
                  <a:spcPct val="90000"/>
                </a:lnSpc>
                <a:spcBef>
                  <a:spcPct val="0"/>
                </a:spcBef>
                <a:spcAft>
                  <a:spcPct val="35000"/>
                </a:spcAft>
              </a:pP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1"/>
                                      </p:to>
                                    </p:set>
                                    <p:animEffect filter="image" prLst="opacity: 0.1">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cstate="print"/>
          <a:srcRect/>
          <a:stretch>
            <a:fillRect/>
          </a:stretch>
        </p:blipFill>
        <p:spPr bwMode="auto">
          <a:xfrm>
            <a:off x="228600" y="304800"/>
            <a:ext cx="2743200" cy="3352800"/>
          </a:xfrm>
          <a:prstGeom prst="rect">
            <a:avLst/>
          </a:prstGeom>
          <a:noFill/>
          <a:ln w="9525">
            <a:noFill/>
            <a:miter lim="800000"/>
            <a:headEnd/>
            <a:tailEnd/>
          </a:ln>
        </p:spPr>
      </p:pic>
      <p:sp>
        <p:nvSpPr>
          <p:cNvPr id="2" name="Title 1"/>
          <p:cNvSpPr>
            <a:spLocks noGrp="1"/>
          </p:cNvSpPr>
          <p:nvPr>
            <p:ph type="title"/>
          </p:nvPr>
        </p:nvSpPr>
        <p:spPr>
          <a:xfrm>
            <a:off x="457200" y="0"/>
            <a:ext cx="8686800" cy="762000"/>
          </a:xfrm>
          <a:noFill/>
        </p:spPr>
        <p:txBody>
          <a:bodyPr>
            <a:normAutofit/>
          </a:bodyPr>
          <a:lstStyle/>
          <a:p>
            <a:r>
              <a:rPr lang="en-US" dirty="0" smtClean="0">
                <a:solidFill>
                  <a:srgbClr val="002060"/>
                </a:solidFill>
              </a:rPr>
              <a:t>Motivation</a:t>
            </a:r>
            <a:endParaRPr lang="en-US" dirty="0">
              <a:solidFill>
                <a:srgbClr val="002060"/>
              </a:solidFill>
            </a:endParaRPr>
          </a:p>
        </p:txBody>
      </p:sp>
      <p:sp>
        <p:nvSpPr>
          <p:cNvPr id="5" name="Rounded Rectangle 4"/>
          <p:cNvSpPr/>
          <p:nvPr/>
        </p:nvSpPr>
        <p:spPr>
          <a:xfrm>
            <a:off x="838200" y="685800"/>
            <a:ext cx="1828800" cy="914400"/>
          </a:xfrm>
          <a:prstGeom prst="roundRect">
            <a:avLst/>
          </a:prstGeom>
          <a:noFill/>
          <a:ln w="28575">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solidFill>
                  <a:prstClr val="white"/>
                </a:solidFill>
                <a:latin typeface="Aharoni" pitchFamily="2" charset="-79"/>
                <a:cs typeface="Aharoni" pitchFamily="2" charset="-79"/>
              </a:rPr>
              <a:t>Data Deluge</a:t>
            </a:r>
            <a:endParaRPr lang="en-US" sz="2400" dirty="0">
              <a:solidFill>
                <a:prstClr val="white"/>
              </a:solidFill>
              <a:latin typeface="Aharoni" pitchFamily="2" charset="-79"/>
              <a:cs typeface="Aharoni" pitchFamily="2" charset="-79"/>
            </a:endParaRPr>
          </a:p>
        </p:txBody>
      </p:sp>
      <p:sp>
        <p:nvSpPr>
          <p:cNvPr id="6" name="Rounded Rectangle 5"/>
          <p:cNvSpPr/>
          <p:nvPr/>
        </p:nvSpPr>
        <p:spPr>
          <a:xfrm>
            <a:off x="3048000" y="762000"/>
            <a:ext cx="21336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solidFill>
                  <a:prstClr val="black"/>
                </a:solidFill>
                <a:cs typeface="Aharoni" pitchFamily="2" charset="-79"/>
              </a:rPr>
              <a:t>MapReduce</a:t>
            </a:r>
          </a:p>
        </p:txBody>
      </p:sp>
      <p:sp>
        <p:nvSpPr>
          <p:cNvPr id="8" name="Rounded Rectangle 7"/>
          <p:cNvSpPr/>
          <p:nvPr/>
        </p:nvSpPr>
        <p:spPr>
          <a:xfrm>
            <a:off x="6019800" y="762000"/>
            <a:ext cx="2209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smtClean="0">
                <a:solidFill>
                  <a:prstClr val="black"/>
                </a:solidFill>
                <a:cs typeface="Aharoni" pitchFamily="2" charset="-79"/>
              </a:rPr>
              <a:t>Classic Parallel Runtimes (MPI)</a:t>
            </a:r>
            <a:endParaRPr lang="en-US" sz="2000" dirty="0">
              <a:solidFill>
                <a:prstClr val="black"/>
              </a:solidFill>
              <a:cs typeface="Aharoni" pitchFamily="2" charset="-79"/>
            </a:endParaRPr>
          </a:p>
        </p:txBody>
      </p:sp>
      <p:sp>
        <p:nvSpPr>
          <p:cNvPr id="9" name="TextBox 8"/>
          <p:cNvSpPr txBox="1"/>
          <p:nvPr/>
        </p:nvSpPr>
        <p:spPr>
          <a:xfrm>
            <a:off x="381000" y="1752600"/>
            <a:ext cx="2514600" cy="954107"/>
          </a:xfrm>
          <a:prstGeom prst="rect">
            <a:avLst/>
          </a:prstGeom>
          <a:noFill/>
        </p:spPr>
        <p:txBody>
          <a:bodyPr wrap="square" rtlCol="0">
            <a:spAutoFit/>
          </a:bodyPr>
          <a:lstStyle/>
          <a:p>
            <a:r>
              <a:rPr lang="en-US" sz="2800" b="1" dirty="0" smtClean="0">
                <a:solidFill>
                  <a:prstClr val="white"/>
                </a:solidFill>
              </a:rPr>
              <a:t>Experiencing in many domains</a:t>
            </a:r>
            <a:endParaRPr lang="en-US" sz="2800" b="1" dirty="0">
              <a:solidFill>
                <a:prstClr val="white"/>
              </a:solidFill>
            </a:endParaRPr>
          </a:p>
        </p:txBody>
      </p:sp>
      <p:sp>
        <p:nvSpPr>
          <p:cNvPr id="11" name="TextBox 10"/>
          <p:cNvSpPr txBox="1"/>
          <p:nvPr/>
        </p:nvSpPr>
        <p:spPr>
          <a:xfrm>
            <a:off x="3048000" y="1600200"/>
            <a:ext cx="2057400" cy="369332"/>
          </a:xfrm>
          <a:prstGeom prst="rect">
            <a:avLst/>
          </a:prstGeom>
          <a:noFill/>
        </p:spPr>
        <p:txBody>
          <a:bodyPr wrap="square" rtlCol="0">
            <a:spAutoFit/>
          </a:bodyPr>
          <a:lstStyle/>
          <a:p>
            <a:r>
              <a:rPr lang="en-US" b="1" dirty="0" smtClean="0">
                <a:solidFill>
                  <a:srgbClr val="002060"/>
                </a:solidFill>
              </a:rPr>
              <a:t>Data Centered, </a:t>
            </a:r>
            <a:r>
              <a:rPr lang="en-US" b="1" dirty="0" err="1" smtClean="0">
                <a:solidFill>
                  <a:srgbClr val="002060"/>
                </a:solidFill>
              </a:rPr>
              <a:t>QoS</a:t>
            </a:r>
            <a:endParaRPr lang="en-US" b="1" dirty="0">
              <a:solidFill>
                <a:srgbClr val="002060"/>
              </a:solidFill>
            </a:endParaRPr>
          </a:p>
        </p:txBody>
      </p:sp>
      <p:sp>
        <p:nvSpPr>
          <p:cNvPr id="12" name="TextBox 11"/>
          <p:cNvSpPr txBox="1"/>
          <p:nvPr/>
        </p:nvSpPr>
        <p:spPr>
          <a:xfrm>
            <a:off x="6172200" y="1600200"/>
            <a:ext cx="1981200" cy="646331"/>
          </a:xfrm>
          <a:prstGeom prst="rect">
            <a:avLst/>
          </a:prstGeom>
          <a:noFill/>
        </p:spPr>
        <p:txBody>
          <a:bodyPr wrap="square" rtlCol="0">
            <a:spAutoFit/>
          </a:bodyPr>
          <a:lstStyle/>
          <a:p>
            <a:r>
              <a:rPr lang="en-US" b="1" dirty="0" smtClean="0">
                <a:solidFill>
                  <a:srgbClr val="002060"/>
                </a:solidFill>
              </a:rPr>
              <a:t>Efficient and Proven techniques</a:t>
            </a:r>
            <a:endParaRPr lang="en-US" b="1" dirty="0">
              <a:solidFill>
                <a:srgbClr val="002060"/>
              </a:solidFill>
            </a:endParaRPr>
          </a:p>
        </p:txBody>
      </p:sp>
      <p:grpSp>
        <p:nvGrpSpPr>
          <p:cNvPr id="3" name="Group 35"/>
          <p:cNvGrpSpPr/>
          <p:nvPr/>
        </p:nvGrpSpPr>
        <p:grpSpPr>
          <a:xfrm>
            <a:off x="457200" y="5029200"/>
            <a:ext cx="1524000" cy="1512332"/>
            <a:chOff x="762000" y="1219200"/>
            <a:chExt cx="1524000" cy="1512332"/>
          </a:xfrm>
        </p:grpSpPr>
        <p:sp>
          <p:nvSpPr>
            <p:cNvPr id="19" name="TextBox 18"/>
            <p:cNvSpPr txBox="1"/>
            <p:nvPr/>
          </p:nvSpPr>
          <p:spPr>
            <a:xfrm>
              <a:off x="1066800" y="1219200"/>
              <a:ext cx="68480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Input</a:t>
              </a:r>
              <a:endParaRPr lang="en-US" dirty="0">
                <a:solidFill>
                  <a:prstClr val="black"/>
                </a:solidFill>
              </a:endParaRPr>
            </a:p>
          </p:txBody>
        </p:sp>
        <p:grpSp>
          <p:nvGrpSpPr>
            <p:cNvPr id="4" name="Group 33"/>
            <p:cNvGrpSpPr/>
            <p:nvPr/>
          </p:nvGrpSpPr>
          <p:grpSpPr>
            <a:xfrm>
              <a:off x="762000" y="1600200"/>
              <a:ext cx="1524000" cy="1131332"/>
              <a:chOff x="762000" y="1600200"/>
              <a:chExt cx="1524000" cy="1131332"/>
            </a:xfrm>
          </p:grpSpPr>
          <p:sp>
            <p:nvSpPr>
              <p:cNvPr id="21" name="Oval 20"/>
              <p:cNvSpPr/>
              <p:nvPr/>
            </p:nvSpPr>
            <p:spPr>
              <a:xfrm>
                <a:off x="762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22" name="Straight Arrow Connector 21"/>
              <p:cNvCxnSpPr>
                <a:endCxn id="21" idx="0"/>
              </p:cNvCxnSpPr>
              <p:nvPr/>
            </p:nvCxnSpPr>
            <p:spPr>
              <a:xfrm rot="5400000">
                <a:off x="800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23" name="Straight Arrow Connector 22"/>
              <p:cNvCxnSpPr/>
              <p:nvPr/>
            </p:nvCxnSpPr>
            <p:spPr>
              <a:xfrm rot="5400000">
                <a:off x="800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24" name="Oval 23"/>
              <p:cNvSpPr/>
              <p:nvPr/>
            </p:nvSpPr>
            <p:spPr>
              <a:xfrm>
                <a:off x="1143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25" name="Straight Arrow Connector 24"/>
              <p:cNvCxnSpPr>
                <a:endCxn id="24" idx="0"/>
              </p:cNvCxnSpPr>
              <p:nvPr/>
            </p:nvCxnSpPr>
            <p:spPr>
              <a:xfrm rot="5400000">
                <a:off x="1181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26" name="Straight Arrow Connector 25"/>
              <p:cNvCxnSpPr/>
              <p:nvPr/>
            </p:nvCxnSpPr>
            <p:spPr>
              <a:xfrm rot="5400000">
                <a:off x="1181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7" name="Group 27"/>
              <p:cNvGrpSpPr/>
              <p:nvPr/>
            </p:nvGrpSpPr>
            <p:grpSpPr>
              <a:xfrm>
                <a:off x="1981200" y="1600200"/>
                <a:ext cx="304800" cy="761206"/>
                <a:chOff x="1752600" y="1600994"/>
                <a:chExt cx="304800" cy="761206"/>
              </a:xfrm>
            </p:grpSpPr>
            <p:sp>
              <p:nvSpPr>
                <p:cNvPr id="32" name="Oval 31"/>
                <p:cNvSpPr/>
                <p:nvPr/>
              </p:nvSpPr>
              <p:spPr>
                <a:xfrm>
                  <a:off x="17526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33" name="Straight Arrow Connector 32"/>
                <p:cNvCxnSpPr>
                  <a:endCxn id="32" idx="0"/>
                </p:cNvCxnSpPr>
                <p:nvPr/>
              </p:nvCxnSpPr>
              <p:spPr>
                <a:xfrm rot="5400000">
                  <a:off x="17907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4" name="Straight Arrow Connector 33"/>
                <p:cNvCxnSpPr/>
                <p:nvPr/>
              </p:nvCxnSpPr>
              <p:spPr>
                <a:xfrm rot="5400000">
                  <a:off x="17914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sp>
            <p:nvSpPr>
              <p:cNvPr id="28" name="TextBox 27"/>
              <p:cNvSpPr txBox="1"/>
              <p:nvPr/>
            </p:nvSpPr>
            <p:spPr>
              <a:xfrm>
                <a:off x="1143000" y="2362200"/>
                <a:ext cx="85632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Output</a:t>
                </a:r>
                <a:endParaRPr lang="en-US" dirty="0">
                  <a:solidFill>
                    <a:prstClr val="black"/>
                  </a:solidFill>
                </a:endParaRPr>
              </a:p>
            </p:txBody>
          </p:sp>
          <p:sp>
            <p:nvSpPr>
              <p:cNvPr id="29" name="Oval 28"/>
              <p:cNvSpPr/>
              <p:nvPr/>
            </p:nvSpPr>
            <p:spPr>
              <a:xfrm>
                <a:off x="16002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0" name="Oval 29"/>
              <p:cNvSpPr/>
              <p:nvPr/>
            </p:nvSpPr>
            <p:spPr>
              <a:xfrm>
                <a:off x="17526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1" name="TextBox 30"/>
              <p:cNvSpPr txBox="1"/>
              <p:nvPr/>
            </p:nvSpPr>
            <p:spPr>
              <a:xfrm>
                <a:off x="1371600" y="1600200"/>
                <a:ext cx="60144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map</a:t>
                </a:r>
                <a:endParaRPr lang="en-US" dirty="0">
                  <a:solidFill>
                    <a:prstClr val="black"/>
                  </a:solidFill>
                </a:endParaRPr>
              </a:p>
            </p:txBody>
          </p:sp>
        </p:grpSp>
      </p:grpSp>
      <p:grpSp>
        <p:nvGrpSpPr>
          <p:cNvPr id="10" name="Group 105"/>
          <p:cNvGrpSpPr/>
          <p:nvPr/>
        </p:nvGrpSpPr>
        <p:grpSpPr>
          <a:xfrm>
            <a:off x="2438400" y="4953000"/>
            <a:ext cx="2053274" cy="1600200"/>
            <a:chOff x="6705600" y="1905000"/>
            <a:chExt cx="2053274" cy="1600200"/>
          </a:xfrm>
        </p:grpSpPr>
        <p:sp>
          <p:nvSpPr>
            <p:cNvPr id="36" name="TextBox 35"/>
            <p:cNvSpPr txBox="1"/>
            <p:nvPr/>
          </p:nvSpPr>
          <p:spPr>
            <a:xfrm>
              <a:off x="7086600" y="1905000"/>
              <a:ext cx="68480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Input</a:t>
              </a:r>
              <a:endParaRPr lang="en-US" dirty="0">
                <a:solidFill>
                  <a:prstClr val="black"/>
                </a:solidFill>
              </a:endParaRPr>
            </a:p>
          </p:txBody>
        </p:sp>
        <p:sp>
          <p:nvSpPr>
            <p:cNvPr id="37" name="Oval 36"/>
            <p:cNvSpPr/>
            <p:nvPr/>
          </p:nvSpPr>
          <p:spPr>
            <a:xfrm>
              <a:off x="6705600" y="2438400"/>
              <a:ext cx="304800" cy="304800"/>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cxnSp>
          <p:nvCxnSpPr>
            <p:cNvPr id="38" name="Straight Arrow Connector 37"/>
            <p:cNvCxnSpPr>
              <a:endCxn id="37" idx="0"/>
            </p:cNvCxnSpPr>
            <p:nvPr/>
          </p:nvCxnSpPr>
          <p:spPr>
            <a:xfrm rot="5400000">
              <a:off x="6743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9" name="Straight Arrow Connector 38"/>
            <p:cNvCxnSpPr>
              <a:stCxn id="37" idx="4"/>
              <a:endCxn id="49" idx="1"/>
            </p:cNvCxnSpPr>
            <p:nvPr/>
          </p:nvCxnSpPr>
          <p:spPr>
            <a:xfrm rot="16200000" flipH="1">
              <a:off x="6858000"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0" name="Oval 39"/>
            <p:cNvSpPr/>
            <p:nvPr/>
          </p:nvSpPr>
          <p:spPr>
            <a:xfrm>
              <a:off x="7086600"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41" name="Straight Arrow Connector 40"/>
            <p:cNvCxnSpPr>
              <a:endCxn id="40" idx="0"/>
            </p:cNvCxnSpPr>
            <p:nvPr/>
          </p:nvCxnSpPr>
          <p:spPr>
            <a:xfrm rot="5400000">
              <a:off x="7124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2" name="Straight Arrow Connector 41"/>
            <p:cNvCxnSpPr>
              <a:stCxn id="40" idx="4"/>
              <a:endCxn id="49" idx="0"/>
            </p:cNvCxnSpPr>
            <p:nvPr/>
          </p:nvCxnSpPr>
          <p:spPr>
            <a:xfrm rot="5400000">
              <a:off x="7124700"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3" name="Oval 42"/>
            <p:cNvSpPr/>
            <p:nvPr/>
          </p:nvSpPr>
          <p:spPr>
            <a:xfrm>
              <a:off x="7924800"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44" name="Straight Arrow Connector 43"/>
            <p:cNvCxnSpPr>
              <a:endCxn id="43" idx="0"/>
            </p:cNvCxnSpPr>
            <p:nvPr/>
          </p:nvCxnSpPr>
          <p:spPr>
            <a:xfrm rot="5400000">
              <a:off x="7962900"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5" name="Straight Arrow Connector 44"/>
            <p:cNvCxnSpPr>
              <a:stCxn id="43" idx="4"/>
              <a:endCxn id="49" idx="7"/>
            </p:cNvCxnSpPr>
            <p:nvPr/>
          </p:nvCxnSpPr>
          <p:spPr>
            <a:xfrm rot="5400000">
              <a:off x="7574967" y="2514203"/>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6" name="Oval 45"/>
            <p:cNvSpPr/>
            <p:nvPr/>
          </p:nvSpPr>
          <p:spPr>
            <a:xfrm>
              <a:off x="75438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47" name="Oval 46"/>
            <p:cNvSpPr/>
            <p:nvPr/>
          </p:nvSpPr>
          <p:spPr>
            <a:xfrm>
              <a:off x="7696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48" name="TextBox 47"/>
            <p:cNvSpPr txBox="1"/>
            <p:nvPr/>
          </p:nvSpPr>
          <p:spPr>
            <a:xfrm>
              <a:off x="7315200" y="2209800"/>
              <a:ext cx="60144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map</a:t>
              </a:r>
              <a:endParaRPr lang="en-US" dirty="0">
                <a:solidFill>
                  <a:prstClr val="black"/>
                </a:solidFill>
              </a:endParaRPr>
            </a:p>
          </p:txBody>
        </p:sp>
        <p:sp>
          <p:nvSpPr>
            <p:cNvPr id="49" name="Oval 48"/>
            <p:cNvSpPr/>
            <p:nvPr/>
          </p:nvSpPr>
          <p:spPr>
            <a:xfrm>
              <a:off x="70866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76962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cxnSp>
          <p:nvCxnSpPr>
            <p:cNvPr id="51" name="Straight Arrow Connector 50"/>
            <p:cNvCxnSpPr>
              <a:stCxn id="37" idx="4"/>
              <a:endCxn id="50" idx="1"/>
            </p:cNvCxnSpPr>
            <p:nvPr/>
          </p:nvCxnSpPr>
          <p:spPr>
            <a:xfrm rot="16200000" flipH="1">
              <a:off x="7162800" y="2438399"/>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2" name="Straight Arrow Connector 51"/>
            <p:cNvCxnSpPr>
              <a:stCxn id="40" idx="4"/>
              <a:endCxn id="50" idx="0"/>
            </p:cNvCxnSpPr>
            <p:nvPr/>
          </p:nvCxnSpPr>
          <p:spPr>
            <a:xfrm rot="16200000" flipH="1">
              <a:off x="7429500" y="2552700"/>
              <a:ext cx="228600" cy="609600"/>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3" name="Straight Arrow Connector 52"/>
            <p:cNvCxnSpPr>
              <a:stCxn id="43" idx="4"/>
              <a:endCxn id="50" idx="7"/>
            </p:cNvCxnSpPr>
            <p:nvPr/>
          </p:nvCxnSpPr>
          <p:spPr>
            <a:xfrm rot="5400000">
              <a:off x="7879767"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4" name="Straight Arrow Connector 53"/>
            <p:cNvCxnSpPr/>
            <p:nvPr/>
          </p:nvCxnSpPr>
          <p:spPr>
            <a:xfrm rot="5400000">
              <a:off x="71254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5" name="Straight Arrow Connector 54"/>
            <p:cNvCxnSpPr/>
            <p:nvPr/>
          </p:nvCxnSpPr>
          <p:spPr>
            <a:xfrm rot="5400000">
              <a:off x="77350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14" name="Group 102"/>
            <p:cNvGrpSpPr/>
            <p:nvPr/>
          </p:nvGrpSpPr>
          <p:grpSpPr>
            <a:xfrm>
              <a:off x="7467600" y="3124200"/>
              <a:ext cx="198119" cy="45719"/>
              <a:chOff x="7696200" y="2743200"/>
              <a:chExt cx="198119" cy="45719"/>
            </a:xfrm>
          </p:grpSpPr>
          <p:sp>
            <p:nvSpPr>
              <p:cNvPr id="58" name="Oval 57"/>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59" name="Oval 58"/>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57" name="TextBox 56"/>
            <p:cNvSpPr txBox="1"/>
            <p:nvPr/>
          </p:nvSpPr>
          <p:spPr>
            <a:xfrm>
              <a:off x="7924800" y="2971800"/>
              <a:ext cx="83407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reduce</a:t>
              </a:r>
              <a:endParaRPr lang="en-US" dirty="0">
                <a:solidFill>
                  <a:prstClr val="black"/>
                </a:solidFill>
              </a:endParaRPr>
            </a:p>
          </p:txBody>
        </p:sp>
      </p:grpSp>
      <p:grpSp>
        <p:nvGrpSpPr>
          <p:cNvPr id="15" name="Group 73"/>
          <p:cNvGrpSpPr/>
          <p:nvPr/>
        </p:nvGrpSpPr>
        <p:grpSpPr>
          <a:xfrm>
            <a:off x="4648200" y="4724400"/>
            <a:ext cx="2053274" cy="1880978"/>
            <a:chOff x="4724400" y="1371600"/>
            <a:chExt cx="2053274" cy="1880978"/>
          </a:xfrm>
        </p:grpSpPr>
        <p:sp>
          <p:nvSpPr>
            <p:cNvPr id="61" name="Arc 60"/>
            <p:cNvSpPr/>
            <p:nvPr/>
          </p:nvSpPr>
          <p:spPr>
            <a:xfrm rot="856400">
              <a:off x="5452446" y="1546558"/>
              <a:ext cx="1014734" cy="1706020"/>
            </a:xfrm>
            <a:prstGeom prst="arc">
              <a:avLst>
                <a:gd name="adj1" fmla="val 13184796"/>
                <a:gd name="adj2" fmla="val 6304267"/>
              </a:avLst>
            </a:prstGeom>
            <a:noFill/>
            <a:ln w="19050">
              <a:headEnd type="triangle"/>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nvGrpSpPr>
            <p:cNvPr id="16" name="Group 162"/>
            <p:cNvGrpSpPr/>
            <p:nvPr/>
          </p:nvGrpSpPr>
          <p:grpSpPr>
            <a:xfrm>
              <a:off x="4724400" y="1371600"/>
              <a:ext cx="2053274" cy="1828800"/>
              <a:chOff x="4572000" y="1676400"/>
              <a:chExt cx="2053274" cy="1828800"/>
            </a:xfrm>
          </p:grpSpPr>
          <p:sp>
            <p:nvSpPr>
              <p:cNvPr id="63" name="TextBox 62"/>
              <p:cNvSpPr txBox="1"/>
              <p:nvPr/>
            </p:nvSpPr>
            <p:spPr>
              <a:xfrm>
                <a:off x="4724400" y="1905000"/>
                <a:ext cx="68480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Input</a:t>
                </a:r>
                <a:endParaRPr lang="en-US" dirty="0">
                  <a:solidFill>
                    <a:prstClr val="black"/>
                  </a:solidFill>
                </a:endParaRPr>
              </a:p>
            </p:txBody>
          </p:sp>
          <p:sp>
            <p:nvSpPr>
              <p:cNvPr id="64" name="Oval 63"/>
              <p:cNvSpPr/>
              <p:nvPr/>
            </p:nvSpPr>
            <p:spPr>
              <a:xfrm>
                <a:off x="4572000"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65" name="Straight Arrow Connector 64"/>
              <p:cNvCxnSpPr>
                <a:endCxn id="64" idx="0"/>
              </p:cNvCxnSpPr>
              <p:nvPr/>
            </p:nvCxnSpPr>
            <p:spPr>
              <a:xfrm rot="5400000">
                <a:off x="46101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66" name="Straight Arrow Connector 65"/>
              <p:cNvCxnSpPr>
                <a:stCxn id="64" idx="4"/>
                <a:endCxn id="76" idx="1"/>
              </p:cNvCxnSpPr>
              <p:nvPr/>
            </p:nvCxnSpPr>
            <p:spPr>
              <a:xfrm rot="16200000" flipH="1">
                <a:off x="4724400"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67" name="Oval 66"/>
              <p:cNvSpPr/>
              <p:nvPr/>
            </p:nvSpPr>
            <p:spPr>
              <a:xfrm>
                <a:off x="4953000"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49911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69" name="Straight Arrow Connector 68"/>
              <p:cNvCxnSpPr>
                <a:stCxn id="67" idx="4"/>
                <a:endCxn id="76" idx="0"/>
              </p:cNvCxnSpPr>
              <p:nvPr/>
            </p:nvCxnSpPr>
            <p:spPr>
              <a:xfrm rot="5400000">
                <a:off x="4991100"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0" name="Oval 69"/>
              <p:cNvSpPr/>
              <p:nvPr/>
            </p:nvSpPr>
            <p:spPr>
              <a:xfrm>
                <a:off x="5791200"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71" name="Straight Arrow Connector 70"/>
              <p:cNvCxnSpPr>
                <a:endCxn id="70" idx="0"/>
              </p:cNvCxnSpPr>
              <p:nvPr/>
            </p:nvCxnSpPr>
            <p:spPr>
              <a:xfrm rot="5400000">
                <a:off x="5829300"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2" name="Straight Arrow Connector 71"/>
              <p:cNvCxnSpPr>
                <a:stCxn id="70" idx="4"/>
                <a:endCxn id="76" idx="7"/>
              </p:cNvCxnSpPr>
              <p:nvPr/>
            </p:nvCxnSpPr>
            <p:spPr>
              <a:xfrm rot="5400000">
                <a:off x="5441367" y="2514203"/>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3" name="Oval 72"/>
              <p:cNvSpPr/>
              <p:nvPr/>
            </p:nvSpPr>
            <p:spPr>
              <a:xfrm>
                <a:off x="5410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4" name="Oval 73"/>
              <p:cNvSpPr/>
              <p:nvPr/>
            </p:nvSpPr>
            <p:spPr>
              <a:xfrm>
                <a:off x="55626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5" name="TextBox 74"/>
              <p:cNvSpPr txBox="1"/>
              <p:nvPr/>
            </p:nvSpPr>
            <p:spPr>
              <a:xfrm>
                <a:off x="5181600" y="2209800"/>
                <a:ext cx="60144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map</a:t>
                </a:r>
                <a:endParaRPr lang="en-US" dirty="0">
                  <a:solidFill>
                    <a:prstClr val="black"/>
                  </a:solidFill>
                </a:endParaRPr>
              </a:p>
            </p:txBody>
          </p:sp>
          <p:sp>
            <p:nvSpPr>
              <p:cNvPr id="76" name="Oval 75"/>
              <p:cNvSpPr/>
              <p:nvPr/>
            </p:nvSpPr>
            <p:spPr>
              <a:xfrm>
                <a:off x="4953000"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7" name="Oval 76"/>
              <p:cNvSpPr/>
              <p:nvPr/>
            </p:nvSpPr>
            <p:spPr>
              <a:xfrm>
                <a:off x="5562600"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78" name="Straight Arrow Connector 77"/>
              <p:cNvCxnSpPr>
                <a:stCxn id="64" idx="4"/>
                <a:endCxn id="77" idx="1"/>
              </p:cNvCxnSpPr>
              <p:nvPr/>
            </p:nvCxnSpPr>
            <p:spPr>
              <a:xfrm rot="16200000" flipH="1">
                <a:off x="5029200" y="2438399"/>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9" name="Straight Arrow Connector 78"/>
              <p:cNvCxnSpPr>
                <a:stCxn id="67" idx="4"/>
                <a:endCxn id="77" idx="0"/>
              </p:cNvCxnSpPr>
              <p:nvPr/>
            </p:nvCxnSpPr>
            <p:spPr>
              <a:xfrm rot="16200000" flipH="1">
                <a:off x="5295900" y="2552700"/>
                <a:ext cx="228600" cy="609600"/>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0" name="Straight Arrow Connector 79"/>
              <p:cNvCxnSpPr>
                <a:stCxn id="70" idx="4"/>
                <a:endCxn id="77" idx="7"/>
              </p:cNvCxnSpPr>
              <p:nvPr/>
            </p:nvCxnSpPr>
            <p:spPr>
              <a:xfrm rot="5400000">
                <a:off x="5746167"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1" name="Straight Arrow Connector 80"/>
              <p:cNvCxnSpPr/>
              <p:nvPr/>
            </p:nvCxnSpPr>
            <p:spPr>
              <a:xfrm rot="5400000">
                <a:off x="49918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2" name="Straight Arrow Connector 81"/>
              <p:cNvCxnSpPr/>
              <p:nvPr/>
            </p:nvCxnSpPr>
            <p:spPr>
              <a:xfrm rot="5400000">
                <a:off x="56014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17" name="Group 102"/>
              <p:cNvGrpSpPr/>
              <p:nvPr/>
            </p:nvGrpSpPr>
            <p:grpSpPr>
              <a:xfrm>
                <a:off x="5334000" y="3124200"/>
                <a:ext cx="198119" cy="45719"/>
                <a:chOff x="7696200" y="2743200"/>
                <a:chExt cx="198119" cy="45719"/>
              </a:xfrm>
            </p:grpSpPr>
            <p:sp>
              <p:nvSpPr>
                <p:cNvPr id="86" name="Oval 85"/>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87" name="Oval 86"/>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84" name="TextBox 83"/>
              <p:cNvSpPr txBox="1"/>
              <p:nvPr/>
            </p:nvSpPr>
            <p:spPr>
              <a:xfrm>
                <a:off x="5791200" y="2971800"/>
                <a:ext cx="83407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prstClr val="black"/>
                    </a:solidFill>
                  </a:rPr>
                  <a:t>reduce</a:t>
                </a:r>
                <a:endParaRPr lang="en-US" dirty="0">
                  <a:solidFill>
                    <a:prstClr val="black"/>
                  </a:solidFill>
                </a:endParaRPr>
              </a:p>
            </p:txBody>
          </p:sp>
          <p:sp>
            <p:nvSpPr>
              <p:cNvPr id="85" name="TextBox 84"/>
              <p:cNvSpPr txBox="1"/>
              <p:nvPr/>
            </p:nvSpPr>
            <p:spPr>
              <a:xfrm>
                <a:off x="5486400" y="1676400"/>
                <a:ext cx="1074590" cy="369332"/>
              </a:xfrm>
              <a:prstGeom prst="rect">
                <a:avLst/>
              </a:prstGeom>
              <a:ln w="19050"/>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solidFill>
                      <a:prstClr val="black"/>
                    </a:solidFill>
                  </a:rPr>
                  <a:t>iterations</a:t>
                </a:r>
                <a:endParaRPr lang="en-US" dirty="0">
                  <a:solidFill>
                    <a:prstClr val="black"/>
                  </a:solidFill>
                </a:endParaRPr>
              </a:p>
            </p:txBody>
          </p:sp>
        </p:grpSp>
      </p:grpSp>
      <p:grpSp>
        <p:nvGrpSpPr>
          <p:cNvPr id="18" name="Group 161"/>
          <p:cNvGrpSpPr/>
          <p:nvPr/>
        </p:nvGrpSpPr>
        <p:grpSpPr>
          <a:xfrm>
            <a:off x="7010400" y="4800600"/>
            <a:ext cx="1752600" cy="1676400"/>
            <a:chOff x="6934200" y="1828800"/>
            <a:chExt cx="1752600" cy="1676400"/>
          </a:xfrm>
          <a:noFill/>
        </p:grpSpPr>
        <p:sp>
          <p:nvSpPr>
            <p:cNvPr id="89" name="Rectangle 88"/>
            <p:cNvSpPr/>
            <p:nvPr/>
          </p:nvSpPr>
          <p:spPr>
            <a:xfrm>
              <a:off x="7162800" y="2057400"/>
              <a:ext cx="1295400" cy="129540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90" name="Straight Connector 89"/>
            <p:cNvCxnSpPr/>
            <p:nvPr/>
          </p:nvCxnSpPr>
          <p:spPr>
            <a:xfrm rot="5400000">
              <a:off x="6973094" y="2704306"/>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1" name="Straight Connector 90"/>
            <p:cNvCxnSpPr/>
            <p:nvPr/>
          </p:nvCxnSpPr>
          <p:spPr>
            <a:xfrm>
              <a:off x="7162800" y="25146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2" name="Straight Connector 91"/>
            <p:cNvCxnSpPr/>
            <p:nvPr/>
          </p:nvCxnSpPr>
          <p:spPr>
            <a:xfrm>
              <a:off x="7162800" y="28194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sp>
          <p:nvSpPr>
            <p:cNvPr id="93" name="TextBox 92"/>
            <p:cNvSpPr txBox="1"/>
            <p:nvPr/>
          </p:nvSpPr>
          <p:spPr>
            <a:xfrm>
              <a:off x="7543800" y="2514600"/>
              <a:ext cx="410690"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smtClean="0">
                  <a:solidFill>
                    <a:prstClr val="black"/>
                  </a:solidFill>
                </a:rPr>
                <a:t>Pij</a:t>
              </a:r>
              <a:endParaRPr lang="en-US" dirty="0">
                <a:solidFill>
                  <a:prstClr val="black"/>
                </a:solidFill>
              </a:endParaRPr>
            </a:p>
          </p:txBody>
        </p:sp>
        <p:cxnSp>
          <p:nvCxnSpPr>
            <p:cNvPr id="94" name="Straight Arrow Connector 93"/>
            <p:cNvCxnSpPr/>
            <p:nvPr/>
          </p:nvCxnSpPr>
          <p:spPr>
            <a:xfrm rot="5400000" flipH="1" flipV="1">
              <a:off x="7658894" y="2247106"/>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cxnSp>
          <p:nvCxnSpPr>
            <p:cNvPr id="95" name="Straight Arrow Connector 94"/>
            <p:cNvCxnSpPr/>
            <p:nvPr/>
          </p:nvCxnSpPr>
          <p:spPr>
            <a:xfrm rot="10800000">
              <a:off x="7239000" y="2667000"/>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sp>
          <p:nvSpPr>
            <p:cNvPr id="96" name="Arc 95"/>
            <p:cNvSpPr/>
            <p:nvPr/>
          </p:nvSpPr>
          <p:spPr>
            <a:xfrm flipV="1">
              <a:off x="6934200" y="2590800"/>
              <a:ext cx="1752600" cy="457200"/>
            </a:xfrm>
            <a:prstGeom prst="arc">
              <a:avLst>
                <a:gd name="adj1" fmla="val 10327336"/>
                <a:gd name="adj2" fmla="val 598130"/>
              </a:avLst>
            </a:prstGeom>
            <a:grpFill/>
            <a:ln w="19050">
              <a:tailEnd type="arrow"/>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97" name="Arc 96"/>
            <p:cNvSpPr/>
            <p:nvPr/>
          </p:nvSpPr>
          <p:spPr>
            <a:xfrm rot="16200000" flipV="1">
              <a:off x="7162800" y="2438400"/>
              <a:ext cx="1676400" cy="457200"/>
            </a:xfrm>
            <a:prstGeom prst="arc">
              <a:avLst>
                <a:gd name="adj1" fmla="val 10327336"/>
                <a:gd name="adj2" fmla="val 598130"/>
              </a:avLst>
            </a:prstGeom>
            <a:grpFill/>
            <a:ln w="19050">
              <a:headEnd type="arrow"/>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108" name="Left-Right Arrow 107"/>
          <p:cNvSpPr/>
          <p:nvPr/>
        </p:nvSpPr>
        <p:spPr>
          <a:xfrm>
            <a:off x="1143000" y="2819400"/>
            <a:ext cx="7010400" cy="1524000"/>
          </a:xfrm>
          <a:prstGeom prst="leftRightArrow">
            <a:avLst>
              <a:gd name="adj1" fmla="val 67910"/>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3" name="Rounded Rectangle 12"/>
          <p:cNvSpPr/>
          <p:nvPr/>
        </p:nvSpPr>
        <p:spPr>
          <a:xfrm>
            <a:off x="1981200" y="3048000"/>
            <a:ext cx="5943600" cy="10668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smtClean="0">
                <a:solidFill>
                  <a:prstClr val="black"/>
                </a:solidFill>
                <a:cs typeface="Aharoni" pitchFamily="2" charset="-79"/>
              </a:rPr>
              <a:t>Expand the Applicability of MapReduce to more </a:t>
            </a:r>
            <a:r>
              <a:rPr lang="en-US" sz="2000" b="1" dirty="0" smtClean="0">
                <a:solidFill>
                  <a:srgbClr val="002060"/>
                </a:solidFill>
                <a:cs typeface="Aharoni" pitchFamily="2" charset="-79"/>
              </a:rPr>
              <a:t>classes</a:t>
            </a:r>
            <a:r>
              <a:rPr lang="en-US" sz="2000" dirty="0" smtClean="0">
                <a:solidFill>
                  <a:prstClr val="black"/>
                </a:solidFill>
                <a:cs typeface="Aharoni" pitchFamily="2" charset="-79"/>
              </a:rPr>
              <a:t> of Applications</a:t>
            </a:r>
            <a:endParaRPr lang="en-US" sz="2000" dirty="0">
              <a:solidFill>
                <a:prstClr val="black"/>
              </a:solidFill>
              <a:cs typeface="Aharoni" pitchFamily="2" charset="-79"/>
            </a:endParaRPr>
          </a:p>
        </p:txBody>
      </p:sp>
      <p:pic>
        <p:nvPicPr>
          <p:cNvPr id="23554" name="Picture 2" descr="C:\Users\jekanaya\AppData\Local\Microsoft\Windows\Temporary Internet Files\Content.IE5\YZ9VVZR1\MC900311328[1].wmf"/>
          <p:cNvPicPr>
            <a:picLocks noChangeAspect="1" noChangeArrowheads="1"/>
          </p:cNvPicPr>
          <p:nvPr/>
        </p:nvPicPr>
        <p:blipFill>
          <a:blip r:embed="rId4" cstate="print"/>
          <a:srcRect/>
          <a:stretch>
            <a:fillRect/>
          </a:stretch>
        </p:blipFill>
        <p:spPr bwMode="auto">
          <a:xfrm>
            <a:off x="4724400" y="2362200"/>
            <a:ext cx="810461" cy="919162"/>
          </a:xfrm>
          <a:prstGeom prst="rect">
            <a:avLst/>
          </a:prstGeom>
          <a:noFill/>
        </p:spPr>
      </p:pic>
      <p:sp>
        <p:nvSpPr>
          <p:cNvPr id="98" name="Lightning Bolt 97"/>
          <p:cNvSpPr/>
          <p:nvPr/>
        </p:nvSpPr>
        <p:spPr>
          <a:xfrm>
            <a:off x="3733800" y="2209800"/>
            <a:ext cx="914400" cy="533400"/>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99" name="Lightning Bolt 98"/>
          <p:cNvSpPr/>
          <p:nvPr/>
        </p:nvSpPr>
        <p:spPr>
          <a:xfrm flipH="1">
            <a:off x="5638800" y="2209800"/>
            <a:ext cx="838200" cy="533400"/>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100" name="TextBox 99"/>
          <p:cNvSpPr txBox="1"/>
          <p:nvPr/>
        </p:nvSpPr>
        <p:spPr>
          <a:xfrm>
            <a:off x="304800" y="4495800"/>
            <a:ext cx="1295400" cy="369332"/>
          </a:xfrm>
          <a:prstGeom prst="rect">
            <a:avLst/>
          </a:prstGeom>
          <a:noFill/>
        </p:spPr>
        <p:txBody>
          <a:bodyPr wrap="square" rtlCol="0">
            <a:spAutoFit/>
          </a:bodyPr>
          <a:lstStyle/>
          <a:p>
            <a:r>
              <a:rPr lang="en-US" b="1" dirty="0" smtClean="0">
                <a:solidFill>
                  <a:srgbClr val="002060"/>
                </a:solidFill>
              </a:rPr>
              <a:t>Map-Only</a:t>
            </a:r>
            <a:endParaRPr lang="en-US" b="1" dirty="0">
              <a:solidFill>
                <a:srgbClr val="002060"/>
              </a:solidFill>
            </a:endParaRPr>
          </a:p>
        </p:txBody>
      </p:sp>
      <p:sp>
        <p:nvSpPr>
          <p:cNvPr id="101" name="TextBox 100"/>
          <p:cNvSpPr txBox="1"/>
          <p:nvPr/>
        </p:nvSpPr>
        <p:spPr>
          <a:xfrm>
            <a:off x="2514600" y="4495800"/>
            <a:ext cx="1447800" cy="369332"/>
          </a:xfrm>
          <a:prstGeom prst="rect">
            <a:avLst/>
          </a:prstGeom>
          <a:noFill/>
        </p:spPr>
        <p:txBody>
          <a:bodyPr wrap="square" rtlCol="0">
            <a:spAutoFit/>
          </a:bodyPr>
          <a:lstStyle/>
          <a:p>
            <a:r>
              <a:rPr lang="en-US" b="1" dirty="0" smtClean="0">
                <a:solidFill>
                  <a:srgbClr val="002060"/>
                </a:solidFill>
              </a:rPr>
              <a:t>MapReduce</a:t>
            </a:r>
            <a:endParaRPr lang="en-US" b="1" dirty="0">
              <a:solidFill>
                <a:srgbClr val="002060"/>
              </a:solidFill>
            </a:endParaRPr>
          </a:p>
        </p:txBody>
      </p:sp>
      <p:sp>
        <p:nvSpPr>
          <p:cNvPr id="102" name="TextBox 101"/>
          <p:cNvSpPr txBox="1"/>
          <p:nvPr/>
        </p:nvSpPr>
        <p:spPr>
          <a:xfrm>
            <a:off x="4495800" y="4267200"/>
            <a:ext cx="2286000" cy="369332"/>
          </a:xfrm>
          <a:prstGeom prst="rect">
            <a:avLst/>
          </a:prstGeom>
          <a:noFill/>
        </p:spPr>
        <p:txBody>
          <a:bodyPr wrap="square" rtlCol="0">
            <a:spAutoFit/>
          </a:bodyPr>
          <a:lstStyle/>
          <a:p>
            <a:r>
              <a:rPr lang="en-US" b="1" dirty="0" smtClean="0">
                <a:solidFill>
                  <a:srgbClr val="C00000"/>
                </a:solidFill>
              </a:rPr>
              <a:t>Iterative MapReduce</a:t>
            </a:r>
            <a:endParaRPr lang="en-US" b="1" dirty="0">
              <a:solidFill>
                <a:srgbClr val="C00000"/>
              </a:solidFill>
            </a:endParaRPr>
          </a:p>
        </p:txBody>
      </p:sp>
      <p:sp>
        <p:nvSpPr>
          <p:cNvPr id="103" name="TextBox 102"/>
          <p:cNvSpPr txBox="1"/>
          <p:nvPr/>
        </p:nvSpPr>
        <p:spPr>
          <a:xfrm>
            <a:off x="7010400" y="4419600"/>
            <a:ext cx="1828800" cy="369332"/>
          </a:xfrm>
          <a:prstGeom prst="rect">
            <a:avLst/>
          </a:prstGeom>
          <a:noFill/>
        </p:spPr>
        <p:txBody>
          <a:bodyPr wrap="square" rtlCol="0">
            <a:spAutoFit/>
          </a:bodyPr>
          <a:lstStyle/>
          <a:p>
            <a:r>
              <a:rPr lang="en-US" b="1" dirty="0" smtClean="0">
                <a:solidFill>
                  <a:srgbClr val="C00000"/>
                </a:solidFill>
              </a:rPr>
              <a:t>More Extensions</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4000" dirty="0" smtClean="0"/>
              <a:t>Twister</a:t>
            </a:r>
            <a:br>
              <a:rPr lang="en-US" sz="4000" dirty="0" smtClean="0"/>
            </a:br>
            <a:r>
              <a:rPr lang="en-US" sz="1800" dirty="0" smtClean="0"/>
              <a:t>(Iterative MapReduce)</a:t>
            </a:r>
            <a:endParaRPr lang="en-US" sz="18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5486400" y="0"/>
            <a:ext cx="501094" cy="609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486400" cy="655638"/>
          </a:xfrm>
        </p:spPr>
        <p:txBody>
          <a:bodyPr>
            <a:normAutofit fontScale="90000"/>
          </a:bodyPr>
          <a:lstStyle/>
          <a:p>
            <a:r>
              <a:rPr lang="en-US" dirty="0" smtClean="0"/>
              <a:t>Important Trends</a:t>
            </a:r>
            <a:endParaRPr lang="en-US" dirty="0"/>
          </a:p>
        </p:txBody>
      </p:sp>
      <p:grpSp>
        <p:nvGrpSpPr>
          <p:cNvPr id="16" name="Group 15"/>
          <p:cNvGrpSpPr/>
          <p:nvPr/>
        </p:nvGrpSpPr>
        <p:grpSpPr>
          <a:xfrm>
            <a:off x="304800" y="1397000"/>
            <a:ext cx="8458200" cy="5079999"/>
            <a:chOff x="304800" y="1397000"/>
            <a:chExt cx="8458200" cy="5079999"/>
          </a:xfrm>
        </p:grpSpPr>
        <p:sp>
          <p:nvSpPr>
            <p:cNvPr id="6" name="Freeform 5"/>
            <p:cNvSpPr/>
            <p:nvPr/>
          </p:nvSpPr>
          <p:spPr>
            <a:xfrm>
              <a:off x="5357844" y="4799582"/>
              <a:ext cx="3405156" cy="1677417"/>
            </a:xfrm>
            <a:custGeom>
              <a:avLst/>
              <a:gdLst>
                <a:gd name="connsiteX0" fmla="*/ 0 w 2871752"/>
                <a:gd name="connsiteY0" fmla="*/ 160122 h 1601216"/>
                <a:gd name="connsiteX1" fmla="*/ 46899 w 2871752"/>
                <a:gd name="connsiteY1" fmla="*/ 46899 h 1601216"/>
                <a:gd name="connsiteX2" fmla="*/ 160122 w 2871752"/>
                <a:gd name="connsiteY2" fmla="*/ 1 h 1601216"/>
                <a:gd name="connsiteX3" fmla="*/ 2711630 w 2871752"/>
                <a:gd name="connsiteY3" fmla="*/ 0 h 1601216"/>
                <a:gd name="connsiteX4" fmla="*/ 2824853 w 2871752"/>
                <a:gd name="connsiteY4" fmla="*/ 46899 h 1601216"/>
                <a:gd name="connsiteX5" fmla="*/ 2871751 w 2871752"/>
                <a:gd name="connsiteY5" fmla="*/ 160122 h 1601216"/>
                <a:gd name="connsiteX6" fmla="*/ 2871752 w 2871752"/>
                <a:gd name="connsiteY6" fmla="*/ 1441094 h 1601216"/>
                <a:gd name="connsiteX7" fmla="*/ 2824853 w 2871752"/>
                <a:gd name="connsiteY7" fmla="*/ 1554317 h 1601216"/>
                <a:gd name="connsiteX8" fmla="*/ 2711630 w 2871752"/>
                <a:gd name="connsiteY8" fmla="*/ 1601216 h 1601216"/>
                <a:gd name="connsiteX9" fmla="*/ 160122 w 2871752"/>
                <a:gd name="connsiteY9" fmla="*/ 1601216 h 1601216"/>
                <a:gd name="connsiteX10" fmla="*/ 46899 w 2871752"/>
                <a:gd name="connsiteY10" fmla="*/ 1554317 h 1601216"/>
                <a:gd name="connsiteX11" fmla="*/ 0 w 2871752"/>
                <a:gd name="connsiteY11" fmla="*/ 1441094 h 1601216"/>
                <a:gd name="connsiteX12" fmla="*/ 0 w 287175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1752" h="1601216">
                  <a:moveTo>
                    <a:pt x="0" y="160122"/>
                  </a:moveTo>
                  <a:cubicBezTo>
                    <a:pt x="0" y="117655"/>
                    <a:pt x="16870" y="76927"/>
                    <a:pt x="46899" y="46899"/>
                  </a:cubicBezTo>
                  <a:cubicBezTo>
                    <a:pt x="76928" y="16870"/>
                    <a:pt x="117655" y="0"/>
                    <a:pt x="160122" y="1"/>
                  </a:cubicBezTo>
                  <a:lnTo>
                    <a:pt x="2711630" y="0"/>
                  </a:lnTo>
                  <a:cubicBezTo>
                    <a:pt x="2754097" y="0"/>
                    <a:pt x="2794825" y="16870"/>
                    <a:pt x="2824853" y="46899"/>
                  </a:cubicBezTo>
                  <a:cubicBezTo>
                    <a:pt x="2854882" y="76928"/>
                    <a:pt x="2871752" y="117655"/>
                    <a:pt x="2871751" y="160122"/>
                  </a:cubicBezTo>
                  <a:cubicBezTo>
                    <a:pt x="2871751" y="587113"/>
                    <a:pt x="2871752" y="1014103"/>
                    <a:pt x="2871752" y="1441094"/>
                  </a:cubicBezTo>
                  <a:cubicBezTo>
                    <a:pt x="2871752" y="1483561"/>
                    <a:pt x="2854882" y="1524289"/>
                    <a:pt x="2824853" y="1554317"/>
                  </a:cubicBezTo>
                  <a:cubicBezTo>
                    <a:pt x="2794824" y="1584346"/>
                    <a:pt x="2754097" y="1601216"/>
                    <a:pt x="271163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2976513"/>
                <a:satOff val="17933"/>
                <a:lumOff val="143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659" tIns="496438" rIns="96135" bIns="96134"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p:txBody>
        </p:sp>
        <p:sp>
          <p:nvSpPr>
            <p:cNvPr id="7" name="Freeform 6"/>
            <p:cNvSpPr/>
            <p:nvPr/>
          </p:nvSpPr>
          <p:spPr>
            <a:xfrm>
              <a:off x="381000" y="4799582"/>
              <a:ext cx="3681991" cy="1677417"/>
            </a:xfrm>
            <a:custGeom>
              <a:avLst/>
              <a:gdLst>
                <a:gd name="connsiteX0" fmla="*/ 0 w 3204788"/>
                <a:gd name="connsiteY0" fmla="*/ 160122 h 1601216"/>
                <a:gd name="connsiteX1" fmla="*/ 46899 w 3204788"/>
                <a:gd name="connsiteY1" fmla="*/ 46899 h 1601216"/>
                <a:gd name="connsiteX2" fmla="*/ 160122 w 3204788"/>
                <a:gd name="connsiteY2" fmla="*/ 1 h 1601216"/>
                <a:gd name="connsiteX3" fmla="*/ 3044666 w 3204788"/>
                <a:gd name="connsiteY3" fmla="*/ 0 h 1601216"/>
                <a:gd name="connsiteX4" fmla="*/ 3157889 w 3204788"/>
                <a:gd name="connsiteY4" fmla="*/ 46899 h 1601216"/>
                <a:gd name="connsiteX5" fmla="*/ 3204787 w 3204788"/>
                <a:gd name="connsiteY5" fmla="*/ 160122 h 1601216"/>
                <a:gd name="connsiteX6" fmla="*/ 3204788 w 3204788"/>
                <a:gd name="connsiteY6" fmla="*/ 1441094 h 1601216"/>
                <a:gd name="connsiteX7" fmla="*/ 3157889 w 3204788"/>
                <a:gd name="connsiteY7" fmla="*/ 1554317 h 1601216"/>
                <a:gd name="connsiteX8" fmla="*/ 3044666 w 3204788"/>
                <a:gd name="connsiteY8" fmla="*/ 1601216 h 1601216"/>
                <a:gd name="connsiteX9" fmla="*/ 160122 w 3204788"/>
                <a:gd name="connsiteY9" fmla="*/ 1601216 h 1601216"/>
                <a:gd name="connsiteX10" fmla="*/ 46899 w 3204788"/>
                <a:gd name="connsiteY10" fmla="*/ 1554317 h 1601216"/>
                <a:gd name="connsiteX11" fmla="*/ 0 w 3204788"/>
                <a:gd name="connsiteY11" fmla="*/ 1441094 h 1601216"/>
                <a:gd name="connsiteX12" fmla="*/ 0 w 320478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4788" h="1601216">
                  <a:moveTo>
                    <a:pt x="0" y="160122"/>
                  </a:moveTo>
                  <a:cubicBezTo>
                    <a:pt x="0" y="117655"/>
                    <a:pt x="16870" y="76927"/>
                    <a:pt x="46899" y="46899"/>
                  </a:cubicBezTo>
                  <a:cubicBezTo>
                    <a:pt x="76928" y="16870"/>
                    <a:pt x="117655" y="0"/>
                    <a:pt x="160122" y="1"/>
                  </a:cubicBezTo>
                  <a:lnTo>
                    <a:pt x="3044666" y="0"/>
                  </a:lnTo>
                  <a:cubicBezTo>
                    <a:pt x="3087133" y="0"/>
                    <a:pt x="3127861" y="16870"/>
                    <a:pt x="3157889" y="46899"/>
                  </a:cubicBezTo>
                  <a:cubicBezTo>
                    <a:pt x="3187918" y="76928"/>
                    <a:pt x="3204788" y="117655"/>
                    <a:pt x="3204787" y="160122"/>
                  </a:cubicBezTo>
                  <a:cubicBezTo>
                    <a:pt x="3204787" y="587113"/>
                    <a:pt x="3204788" y="1014103"/>
                    <a:pt x="3204788" y="1441094"/>
                  </a:cubicBezTo>
                  <a:cubicBezTo>
                    <a:pt x="3204788" y="1483561"/>
                    <a:pt x="3187918" y="1524289"/>
                    <a:pt x="3157889" y="1554317"/>
                  </a:cubicBezTo>
                  <a:cubicBezTo>
                    <a:pt x="3127860" y="1584346"/>
                    <a:pt x="3087133" y="1601216"/>
                    <a:pt x="304466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4464770"/>
                <a:satOff val="26899"/>
                <a:lumOff val="215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324" tIns="492628" rIns="1053760" bIns="92324" numCol="1" spcCol="1270" anchor="t" anchorCtr="0">
              <a:noAutofit/>
            </a:bodyPr>
            <a:lstStyle/>
            <a:p>
              <a:pPr marL="114300" lvl="1" indent="-114300" defTabSz="533400">
                <a:lnSpc>
                  <a:spcPct val="90000"/>
                </a:lnSpc>
                <a:spcBef>
                  <a:spcPct val="0"/>
                </a:spcBef>
                <a:spcAft>
                  <a:spcPct val="15000"/>
                </a:spcAft>
                <a:buChar char="••"/>
              </a:pPr>
              <a:r>
                <a:rPr lang="en-US" sz="1600" dirty="0" smtClean="0"/>
                <a:t>Implies parallel computing important again</a:t>
              </a:r>
            </a:p>
            <a:p>
              <a:pPr marL="228600" lvl="2" indent="-114300" defTabSz="533400">
                <a:lnSpc>
                  <a:spcPct val="90000"/>
                </a:lnSpc>
                <a:spcBef>
                  <a:spcPct val="0"/>
                </a:spcBef>
                <a:spcAft>
                  <a:spcPct val="15000"/>
                </a:spcAft>
                <a:buChar char="••"/>
              </a:pPr>
              <a:r>
                <a:rPr lang="en-US" sz="1600" dirty="0" smtClean="0"/>
                <a:t>Performance from extra cores – not extra clock speed</a:t>
              </a:r>
            </a:p>
          </p:txBody>
        </p:sp>
        <p:sp>
          <p:nvSpPr>
            <p:cNvPr id="8" name="Freeform 7"/>
            <p:cNvSpPr/>
            <p:nvPr/>
          </p:nvSpPr>
          <p:spPr>
            <a:xfrm>
              <a:off x="5257800" y="1397000"/>
              <a:ext cx="3505200" cy="1651000"/>
            </a:xfrm>
            <a:custGeom>
              <a:avLst/>
              <a:gdLst>
                <a:gd name="connsiteX0" fmla="*/ 0 w 3127072"/>
                <a:gd name="connsiteY0" fmla="*/ 160122 h 1601216"/>
                <a:gd name="connsiteX1" fmla="*/ 46899 w 3127072"/>
                <a:gd name="connsiteY1" fmla="*/ 46899 h 1601216"/>
                <a:gd name="connsiteX2" fmla="*/ 160122 w 3127072"/>
                <a:gd name="connsiteY2" fmla="*/ 1 h 1601216"/>
                <a:gd name="connsiteX3" fmla="*/ 2966950 w 3127072"/>
                <a:gd name="connsiteY3" fmla="*/ 0 h 1601216"/>
                <a:gd name="connsiteX4" fmla="*/ 3080173 w 3127072"/>
                <a:gd name="connsiteY4" fmla="*/ 46899 h 1601216"/>
                <a:gd name="connsiteX5" fmla="*/ 3127071 w 3127072"/>
                <a:gd name="connsiteY5" fmla="*/ 160122 h 1601216"/>
                <a:gd name="connsiteX6" fmla="*/ 3127072 w 3127072"/>
                <a:gd name="connsiteY6" fmla="*/ 1441094 h 1601216"/>
                <a:gd name="connsiteX7" fmla="*/ 3080173 w 3127072"/>
                <a:gd name="connsiteY7" fmla="*/ 1554317 h 1601216"/>
                <a:gd name="connsiteX8" fmla="*/ 2966950 w 3127072"/>
                <a:gd name="connsiteY8" fmla="*/ 1601216 h 1601216"/>
                <a:gd name="connsiteX9" fmla="*/ 160122 w 3127072"/>
                <a:gd name="connsiteY9" fmla="*/ 1601216 h 1601216"/>
                <a:gd name="connsiteX10" fmla="*/ 46899 w 3127072"/>
                <a:gd name="connsiteY10" fmla="*/ 1554317 h 1601216"/>
                <a:gd name="connsiteX11" fmla="*/ 0 w 3127072"/>
                <a:gd name="connsiteY11" fmla="*/ 1441094 h 1601216"/>
                <a:gd name="connsiteX12" fmla="*/ 0 w 312707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7072" h="1601216">
                  <a:moveTo>
                    <a:pt x="0" y="160122"/>
                  </a:moveTo>
                  <a:cubicBezTo>
                    <a:pt x="0" y="117655"/>
                    <a:pt x="16870" y="76927"/>
                    <a:pt x="46899" y="46899"/>
                  </a:cubicBezTo>
                  <a:cubicBezTo>
                    <a:pt x="76928" y="16870"/>
                    <a:pt x="117655" y="0"/>
                    <a:pt x="160122" y="1"/>
                  </a:cubicBezTo>
                  <a:lnTo>
                    <a:pt x="2966950" y="0"/>
                  </a:lnTo>
                  <a:cubicBezTo>
                    <a:pt x="3009417" y="0"/>
                    <a:pt x="3050145" y="16870"/>
                    <a:pt x="3080173" y="46899"/>
                  </a:cubicBezTo>
                  <a:cubicBezTo>
                    <a:pt x="3110202" y="76928"/>
                    <a:pt x="3127072" y="117655"/>
                    <a:pt x="3127071" y="160122"/>
                  </a:cubicBezTo>
                  <a:cubicBezTo>
                    <a:pt x="3127071" y="587113"/>
                    <a:pt x="3127072" y="1014103"/>
                    <a:pt x="3127072" y="1441094"/>
                  </a:cubicBezTo>
                  <a:cubicBezTo>
                    <a:pt x="3127072" y="1483561"/>
                    <a:pt x="3110202" y="1524289"/>
                    <a:pt x="3080173" y="1554317"/>
                  </a:cubicBezTo>
                  <a:cubicBezTo>
                    <a:pt x="3050144" y="1584346"/>
                    <a:pt x="3009417" y="1601216"/>
                    <a:pt x="296695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1488257"/>
                <a:satOff val="8966"/>
                <a:lumOff val="71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4256" tIns="96134" rIns="96133" bIns="496438" numCol="1" spcCol="1270" anchor="t" anchorCtr="0">
              <a:noAutofit/>
            </a:bodyPr>
            <a:lstStyle/>
            <a:p>
              <a:pPr marL="228600" lvl="2" indent="-114300" defTabSz="533400">
                <a:lnSpc>
                  <a:spcPct val="90000"/>
                </a:lnSpc>
                <a:spcBef>
                  <a:spcPct val="0"/>
                </a:spcBef>
                <a:spcAft>
                  <a:spcPct val="15000"/>
                </a:spcAft>
                <a:buFontTx/>
                <a:buChar char="••"/>
              </a:pPr>
              <a:r>
                <a:rPr lang="en-US" sz="1600" dirty="0" smtClean="0"/>
                <a:t>new commercially supported data center model building on compute grids</a:t>
              </a:r>
            </a:p>
            <a:p>
              <a:pPr marL="228600" lvl="2" indent="-114300" algn="l" defTabSz="533400">
                <a:lnSpc>
                  <a:spcPct val="90000"/>
                </a:lnSpc>
                <a:spcBef>
                  <a:spcPct val="0"/>
                </a:spcBef>
                <a:spcAft>
                  <a:spcPct val="15000"/>
                </a:spcAft>
                <a:buChar char="••"/>
              </a:pPr>
              <a:endParaRPr lang="en-US" sz="1200" kern="1200" dirty="0" smtClean="0"/>
            </a:p>
          </p:txBody>
        </p:sp>
        <p:sp>
          <p:nvSpPr>
            <p:cNvPr id="9" name="Freeform 8"/>
            <p:cNvSpPr/>
            <p:nvPr/>
          </p:nvSpPr>
          <p:spPr>
            <a:xfrm>
              <a:off x="304800" y="1397000"/>
              <a:ext cx="3718196" cy="1651000"/>
            </a:xfrm>
            <a:custGeom>
              <a:avLst/>
              <a:gdLst>
                <a:gd name="connsiteX0" fmla="*/ 0 w 3124798"/>
                <a:gd name="connsiteY0" fmla="*/ 160122 h 1601216"/>
                <a:gd name="connsiteX1" fmla="*/ 46899 w 3124798"/>
                <a:gd name="connsiteY1" fmla="*/ 46899 h 1601216"/>
                <a:gd name="connsiteX2" fmla="*/ 160122 w 3124798"/>
                <a:gd name="connsiteY2" fmla="*/ 1 h 1601216"/>
                <a:gd name="connsiteX3" fmla="*/ 2964676 w 3124798"/>
                <a:gd name="connsiteY3" fmla="*/ 0 h 1601216"/>
                <a:gd name="connsiteX4" fmla="*/ 3077899 w 3124798"/>
                <a:gd name="connsiteY4" fmla="*/ 46899 h 1601216"/>
                <a:gd name="connsiteX5" fmla="*/ 3124797 w 3124798"/>
                <a:gd name="connsiteY5" fmla="*/ 160122 h 1601216"/>
                <a:gd name="connsiteX6" fmla="*/ 3124798 w 3124798"/>
                <a:gd name="connsiteY6" fmla="*/ 1441094 h 1601216"/>
                <a:gd name="connsiteX7" fmla="*/ 3077899 w 3124798"/>
                <a:gd name="connsiteY7" fmla="*/ 1554317 h 1601216"/>
                <a:gd name="connsiteX8" fmla="*/ 2964676 w 3124798"/>
                <a:gd name="connsiteY8" fmla="*/ 1601216 h 1601216"/>
                <a:gd name="connsiteX9" fmla="*/ 160122 w 3124798"/>
                <a:gd name="connsiteY9" fmla="*/ 1601216 h 1601216"/>
                <a:gd name="connsiteX10" fmla="*/ 46899 w 3124798"/>
                <a:gd name="connsiteY10" fmla="*/ 1554317 h 1601216"/>
                <a:gd name="connsiteX11" fmla="*/ 0 w 3124798"/>
                <a:gd name="connsiteY11" fmla="*/ 1441094 h 1601216"/>
                <a:gd name="connsiteX12" fmla="*/ 0 w 312479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4798" h="1601216">
                  <a:moveTo>
                    <a:pt x="0" y="160122"/>
                  </a:moveTo>
                  <a:cubicBezTo>
                    <a:pt x="0" y="117655"/>
                    <a:pt x="16870" y="76927"/>
                    <a:pt x="46899" y="46899"/>
                  </a:cubicBezTo>
                  <a:cubicBezTo>
                    <a:pt x="76928" y="16870"/>
                    <a:pt x="117655" y="0"/>
                    <a:pt x="160122" y="1"/>
                  </a:cubicBezTo>
                  <a:lnTo>
                    <a:pt x="2964676" y="0"/>
                  </a:lnTo>
                  <a:cubicBezTo>
                    <a:pt x="3007143" y="0"/>
                    <a:pt x="3047871" y="16870"/>
                    <a:pt x="3077899" y="46899"/>
                  </a:cubicBezTo>
                  <a:cubicBezTo>
                    <a:pt x="3107928" y="76928"/>
                    <a:pt x="3124798" y="117655"/>
                    <a:pt x="3124797" y="160122"/>
                  </a:cubicBezTo>
                  <a:cubicBezTo>
                    <a:pt x="3124797" y="587113"/>
                    <a:pt x="3124798" y="1014103"/>
                    <a:pt x="3124798" y="1441094"/>
                  </a:cubicBezTo>
                  <a:cubicBezTo>
                    <a:pt x="3124798" y="1483561"/>
                    <a:pt x="3107928" y="1524289"/>
                    <a:pt x="3077899" y="1554317"/>
                  </a:cubicBezTo>
                  <a:cubicBezTo>
                    <a:pt x="3047870" y="1584346"/>
                    <a:pt x="3007143" y="1601216"/>
                    <a:pt x="296467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894" tIns="80894" rIns="1018333" bIns="481198" numCol="1" spcCol="1270" anchor="t" anchorCtr="0">
              <a:noAutofit/>
            </a:bodyPr>
            <a:lstStyle/>
            <a:p>
              <a:pPr marL="114300" lvl="1" indent="-114300" algn="l" defTabSz="533400">
                <a:lnSpc>
                  <a:spcPct val="90000"/>
                </a:lnSpc>
                <a:spcBef>
                  <a:spcPct val="0"/>
                </a:spcBef>
                <a:spcAft>
                  <a:spcPct val="15000"/>
                </a:spcAft>
                <a:buChar char="••"/>
              </a:pPr>
              <a:r>
                <a:rPr lang="en-US" sz="1600" kern="1200" dirty="0" smtClean="0"/>
                <a:t>In all fields of science and throughout life (e.g. web!) </a:t>
              </a:r>
              <a:endParaRPr lang="en-US" sz="1600" kern="1200" dirty="0"/>
            </a:p>
            <a:p>
              <a:pPr marL="114300" lvl="1" indent="-114300" algn="l" defTabSz="533400">
                <a:lnSpc>
                  <a:spcPct val="90000"/>
                </a:lnSpc>
                <a:spcBef>
                  <a:spcPct val="0"/>
                </a:spcBef>
                <a:spcAft>
                  <a:spcPct val="15000"/>
                </a:spcAft>
                <a:buChar char="••"/>
              </a:pPr>
              <a:r>
                <a:rPr lang="en-US" sz="1600" kern="1200" dirty="0" smtClean="0"/>
                <a:t>Impacts preservation, access/use, programming model</a:t>
              </a:r>
              <a:endParaRPr lang="en-US" sz="1600" kern="1200" dirty="0"/>
            </a:p>
            <a:p>
              <a:pPr marL="57150" lvl="1" indent="-57150" algn="l" defTabSz="444500">
                <a:lnSpc>
                  <a:spcPct val="90000"/>
                </a:lnSpc>
                <a:spcBef>
                  <a:spcPct val="0"/>
                </a:spcBef>
                <a:spcAft>
                  <a:spcPct val="15000"/>
                </a:spcAft>
                <a:buChar char="••"/>
              </a:pPr>
              <a:endParaRPr lang="en-US" sz="1000" kern="1200" dirty="0"/>
            </a:p>
          </p:txBody>
        </p:sp>
      </p:gr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lvl="0" algn="ctr" defTabSz="800100">
              <a:lnSpc>
                <a:spcPct val="90000"/>
              </a:lnSpc>
              <a:spcBef>
                <a:spcPct val="0"/>
              </a:spcBef>
              <a:spcAft>
                <a:spcPct val="35000"/>
              </a:spcAft>
            </a:pPr>
            <a:r>
              <a:rPr lang="en-US" b="1" dirty="0" smtClean="0"/>
              <a:t>Cloud Technologies</a:t>
            </a:r>
            <a:endParaRPr lang="en-US" sz="1800" b="1" kern="1200" dirty="0"/>
          </a:p>
        </p:txBody>
      </p:sp>
      <p:sp>
        <p:nvSpPr>
          <p:cNvPr id="12" name="Freeform 11"/>
          <p:cNvSpPr/>
          <p:nvPr/>
        </p:nvSpPr>
        <p:spPr>
          <a:xfrm rot="21600000">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err="1" smtClean="0"/>
              <a:t>eScience</a:t>
            </a:r>
            <a:endParaRPr lang="en-US" b="1" dirty="0"/>
          </a:p>
        </p:txBody>
      </p:sp>
      <p:sp>
        <p:nvSpPr>
          <p:cNvPr id="13" name="Freeform 12"/>
          <p:cNvSpPr/>
          <p:nvPr/>
        </p:nvSpPr>
        <p:spPr>
          <a:xfrm rot="21600000">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t>Multicore/</a:t>
            </a:r>
          </a:p>
          <a:p>
            <a:pPr algn="ctr" defTabSz="800100">
              <a:lnSpc>
                <a:spcPct val="90000"/>
              </a:lnSpc>
              <a:spcBef>
                <a:spcPct val="0"/>
              </a:spcBef>
              <a:spcAft>
                <a:spcPct val="35000"/>
              </a:spcAft>
            </a:pPr>
            <a:r>
              <a:rPr lang="en-US" b="1" dirty="0" smtClean="0"/>
              <a:t>Parallel Computing</a:t>
            </a:r>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6324600" y="4800600"/>
            <a:ext cx="2971800" cy="1754326"/>
          </a:xfrm>
          <a:prstGeom prst="rect">
            <a:avLst/>
          </a:prstGeom>
          <a:noFill/>
        </p:spPr>
        <p:txBody>
          <a:bodyPr wrap="square" rtlCol="0">
            <a:spAutoFit/>
          </a:bodyPr>
          <a:lstStyle/>
          <a:p>
            <a:pPr marL="114300" lvl="1" indent="-114300" defTabSz="533400">
              <a:lnSpc>
                <a:spcPct val="90000"/>
              </a:lnSpc>
              <a:spcBef>
                <a:spcPct val="0"/>
              </a:spcBef>
              <a:spcAft>
                <a:spcPct val="15000"/>
              </a:spcAft>
              <a:buChar char="••"/>
            </a:pPr>
            <a:r>
              <a:rPr lang="en-US" sz="1600" dirty="0" smtClean="0"/>
              <a:t>A  spectrum of </a:t>
            </a:r>
            <a:r>
              <a:rPr lang="en-US" sz="1600" dirty="0" err="1" smtClean="0"/>
              <a:t>eScience</a:t>
            </a:r>
            <a:r>
              <a:rPr lang="en-US" sz="1600" dirty="0" smtClean="0"/>
              <a:t> or </a:t>
            </a:r>
            <a:r>
              <a:rPr lang="en-US" sz="1600" dirty="0" err="1" smtClean="0"/>
              <a:t>eResearch</a:t>
            </a:r>
            <a:r>
              <a:rPr lang="en-US" sz="1600" dirty="0" smtClean="0"/>
              <a:t>  applications (biology, chemistry, physics social science and </a:t>
            </a:r>
          </a:p>
          <a:p>
            <a:pPr marL="114300" lvl="1" indent="-114300" defTabSz="533400">
              <a:lnSpc>
                <a:spcPct val="90000"/>
              </a:lnSpc>
              <a:spcBef>
                <a:spcPct val="0"/>
              </a:spcBef>
              <a:spcAft>
                <a:spcPct val="15000"/>
              </a:spcAft>
            </a:pPr>
            <a:r>
              <a:rPr lang="en-US" sz="1600" dirty="0" smtClean="0"/>
              <a:t>   humanities …)</a:t>
            </a:r>
          </a:p>
          <a:p>
            <a:pPr marL="114300" lvl="1" indent="-114300" defTabSz="533400">
              <a:lnSpc>
                <a:spcPct val="90000"/>
              </a:lnSpc>
              <a:spcBef>
                <a:spcPct val="0"/>
              </a:spcBef>
              <a:spcAft>
                <a:spcPct val="15000"/>
              </a:spcAft>
              <a:buChar char="••"/>
            </a:pPr>
            <a:r>
              <a:rPr lang="en-US" sz="1600" dirty="0" smtClean="0"/>
              <a:t>Data Analysis</a:t>
            </a:r>
          </a:p>
          <a:p>
            <a:pPr marL="114300" lvl="1" indent="-114300" defTabSz="533400">
              <a:lnSpc>
                <a:spcPct val="90000"/>
              </a:lnSpc>
              <a:spcBef>
                <a:spcPct val="0"/>
              </a:spcBef>
              <a:spcAft>
                <a:spcPct val="15000"/>
              </a:spcAft>
              <a:buChar char="••"/>
            </a:pPr>
            <a:r>
              <a:rPr lang="en-US" sz="1600" dirty="0" smtClean="0"/>
              <a:t>Machine learning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par>
                                <p:cTn id="8" presetID="21"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4)">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Twister New Release</a:t>
            </a:r>
            <a:endParaRPr lang="en-US" dirty="0"/>
          </a:p>
        </p:txBody>
      </p:sp>
      <p:pic>
        <p:nvPicPr>
          <p:cNvPr id="4" name="Picture 3" descr="twister.png"/>
          <p:cNvPicPr>
            <a:picLocks noChangeAspect="1"/>
          </p:cNvPicPr>
          <p:nvPr/>
        </p:nvPicPr>
        <p:blipFill>
          <a:blip r:embed="rId3" cstate="print"/>
          <a:stretch>
            <a:fillRect/>
          </a:stretch>
        </p:blipFill>
        <p:spPr>
          <a:xfrm>
            <a:off x="0" y="1371600"/>
            <a:ext cx="9144000" cy="51054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40965" name="Picture 5" descr="D:\academic\phd\Publications\CloudComp09\figures\matrix.png"/>
          <p:cNvPicPr>
            <a:picLocks noChangeAspect="1" noChangeArrowheads="1"/>
          </p:cNvPicPr>
          <p:nvPr/>
        </p:nvPicPr>
        <p:blipFill>
          <a:blip r:embed="rId4" cstate="print"/>
          <a:srcRect/>
          <a:stretch>
            <a:fillRect/>
          </a:stretch>
        </p:blipFill>
        <p:spPr bwMode="auto">
          <a:xfrm>
            <a:off x="6705600" y="685800"/>
            <a:ext cx="2286000" cy="284334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648200" y="3581400"/>
            <a:ext cx="4072333" cy="369332"/>
          </a:xfrm>
          <a:prstGeom prst="rect">
            <a:avLst/>
          </a:prstGeom>
          <a:noFill/>
        </p:spPr>
        <p:txBody>
          <a:bodyPr wrap="none" rtlCol="0">
            <a:spAutoFit/>
          </a:bodyPr>
          <a:lstStyle/>
          <a:p>
            <a:r>
              <a:rPr lang="en-US" b="1" dirty="0" smtClean="0"/>
              <a:t> Parallel Overhead  Matrix Multiplication</a:t>
            </a:r>
            <a:endParaRPr lang="en-US" b="1" dirty="0"/>
          </a:p>
        </p:txBody>
      </p:sp>
      <p:pic>
        <p:nvPicPr>
          <p:cNvPr id="15" name="Picture 14" descr="kmeans-color-log.png"/>
          <p:cNvPicPr>
            <a:picLocks noChangeAspect="1"/>
          </p:cNvPicPr>
          <p:nvPr/>
        </p:nvPicPr>
        <p:blipFill>
          <a:blip r:embed="rId5" cstate="print"/>
          <a:stretch>
            <a:fillRect/>
          </a:stretch>
        </p:blipFill>
        <p:spPr>
          <a:xfrm>
            <a:off x="228600" y="3886200"/>
            <a:ext cx="4129088" cy="2667000"/>
          </a:xfrm>
          <a:prstGeom prst="rect">
            <a:avLst/>
          </a:prstGeom>
        </p:spPr>
      </p:pic>
      <p:pic>
        <p:nvPicPr>
          <p:cNvPr id="16" name="Picture 15" descr="mat-mult-log.png"/>
          <p:cNvPicPr>
            <a:picLocks noChangeAspect="1"/>
          </p:cNvPicPr>
          <p:nvPr/>
        </p:nvPicPr>
        <p:blipFill>
          <a:blip r:embed="rId6" cstate="print"/>
          <a:stretch>
            <a:fillRect/>
          </a:stretch>
        </p:blipFill>
        <p:spPr>
          <a:xfrm>
            <a:off x="4800599" y="3886200"/>
            <a:ext cx="4038601" cy="269727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Next Generation Sequencing Pipeline on Cloud </a:t>
            </a:r>
            <a:endParaRPr lang="en-US" sz="2800" b="1" dirty="0"/>
          </a:p>
        </p:txBody>
      </p:sp>
      <p:sp>
        <p:nvSpPr>
          <p:cNvPr id="4" name="Slide Number Placeholder 3"/>
          <p:cNvSpPr>
            <a:spLocks noGrp="1"/>
          </p:cNvSpPr>
          <p:nvPr>
            <p:ph type="sldNum" sz="quarter" idx="12"/>
          </p:nvPr>
        </p:nvSpPr>
        <p:spPr/>
        <p:txBody>
          <a:bodyPr/>
          <a:lstStyle/>
          <a:p>
            <a:fld id="{B3999606-967B-419A-9AEC-8752E61A74DA}" type="slidenum">
              <a:rPr lang="en-US" smtClean="0">
                <a:solidFill>
                  <a:prstClr val="black">
                    <a:tint val="75000"/>
                  </a:prstClr>
                </a:solidFill>
              </a:rPr>
              <a:pPr/>
              <a:t>32</a:t>
            </a:fld>
            <a:endParaRPr lang="en-US" dirty="0">
              <a:solidFill>
                <a:prstClr val="black">
                  <a:tint val="75000"/>
                </a:prstClr>
              </a:solidFill>
            </a:endParaRPr>
          </a:p>
        </p:txBody>
      </p:sp>
      <p:cxnSp>
        <p:nvCxnSpPr>
          <p:cNvPr id="5" name="Straight Arrow Connector 4"/>
          <p:cNvCxnSpPr/>
          <p:nvPr/>
        </p:nvCxnSpPr>
        <p:spPr>
          <a:xfrm>
            <a:off x="1493520" y="2849674"/>
            <a:ext cx="182880" cy="1588"/>
          </a:xfrm>
          <a:prstGeom prst="straightConnector1">
            <a:avLst/>
          </a:prstGeom>
          <a:ln w="69850">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455108" y="2883932"/>
            <a:ext cx="146304" cy="1"/>
          </a:xfrm>
          <a:prstGeom prst="straightConnector1">
            <a:avLst/>
          </a:prstGeom>
          <a:ln w="63500">
            <a:tailEnd type="triangle" w="sm" len="sm"/>
          </a:ln>
        </p:spPr>
        <p:style>
          <a:lnRef idx="3">
            <a:schemeClr val="accent2"/>
          </a:lnRef>
          <a:fillRef idx="0">
            <a:schemeClr val="accent2"/>
          </a:fillRef>
          <a:effectRef idx="2">
            <a:schemeClr val="accent2"/>
          </a:effectRef>
          <a:fontRef idx="minor">
            <a:schemeClr val="tx1"/>
          </a:fontRef>
        </p:style>
      </p:cxnSp>
      <p:grpSp>
        <p:nvGrpSpPr>
          <p:cNvPr id="3" name="Group 10"/>
          <p:cNvGrpSpPr/>
          <p:nvPr/>
        </p:nvGrpSpPr>
        <p:grpSpPr>
          <a:xfrm>
            <a:off x="1684158" y="2411603"/>
            <a:ext cx="760790" cy="876143"/>
            <a:chOff x="1614216" y="1569720"/>
            <a:chExt cx="598086" cy="545592"/>
          </a:xfrm>
        </p:grpSpPr>
        <p:sp>
          <p:nvSpPr>
            <p:cNvPr id="12" name="Oval 11"/>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13" name="TextBox 166"/>
            <p:cNvSpPr txBox="1"/>
            <p:nvPr/>
          </p:nvSpPr>
          <p:spPr>
            <a:xfrm>
              <a:off x="1713497" y="1736460"/>
              <a:ext cx="433754"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prstClr val="black"/>
                  </a:solidFill>
                </a:rPr>
                <a:t>Blast </a:t>
              </a:r>
            </a:p>
          </p:txBody>
        </p:sp>
      </p:grpSp>
      <p:grpSp>
        <p:nvGrpSpPr>
          <p:cNvPr id="8" name="Group 13"/>
          <p:cNvGrpSpPr/>
          <p:nvPr/>
        </p:nvGrpSpPr>
        <p:grpSpPr>
          <a:xfrm>
            <a:off x="3512462" y="2381008"/>
            <a:ext cx="982962" cy="876143"/>
            <a:chOff x="4222602" y="2819400"/>
            <a:chExt cx="772744" cy="545592"/>
          </a:xfrm>
        </p:grpSpPr>
        <p:sp>
          <p:nvSpPr>
            <p:cNvPr id="15" name="Oval 14"/>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16" name="TextBox 164"/>
            <p:cNvSpPr txBox="1"/>
            <p:nvPr/>
          </p:nvSpPr>
          <p:spPr>
            <a:xfrm>
              <a:off x="4222602" y="2907268"/>
              <a:ext cx="772744" cy="35936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err="1" smtClean="0">
                  <a:solidFill>
                    <a:prstClr val="black"/>
                  </a:solidFill>
                </a:rPr>
                <a:t>Pairwise</a:t>
              </a:r>
              <a:endParaRPr lang="en-US" sz="1050" dirty="0" smtClean="0">
                <a:solidFill>
                  <a:prstClr val="black"/>
                </a:solidFill>
              </a:endParaRPr>
            </a:p>
            <a:p>
              <a:pPr algn="ctr"/>
              <a:r>
                <a:rPr lang="en-US" sz="1050" dirty="0" smtClean="0">
                  <a:solidFill>
                    <a:prstClr val="black"/>
                  </a:solidFill>
                </a:rPr>
                <a:t>Distance </a:t>
              </a:r>
            </a:p>
            <a:p>
              <a:pPr algn="ctr"/>
              <a:r>
                <a:rPr lang="en-US" sz="1050" dirty="0" smtClean="0">
                  <a:solidFill>
                    <a:prstClr val="black"/>
                  </a:solidFill>
                </a:rPr>
                <a:t>  Calculation</a:t>
              </a:r>
              <a:endParaRPr lang="en-US" sz="1050" dirty="0">
                <a:solidFill>
                  <a:prstClr val="black"/>
                </a:solidFill>
              </a:endParaRPr>
            </a:p>
          </p:txBody>
        </p:sp>
      </p:grpSp>
      <p:grpSp>
        <p:nvGrpSpPr>
          <p:cNvPr id="11" name="Group 19"/>
          <p:cNvGrpSpPr/>
          <p:nvPr/>
        </p:nvGrpSpPr>
        <p:grpSpPr>
          <a:xfrm>
            <a:off x="4717311" y="2237902"/>
            <a:ext cx="1320968" cy="1346008"/>
            <a:chOff x="5076182" y="2819400"/>
            <a:chExt cx="695529" cy="533400"/>
          </a:xfrm>
        </p:grpSpPr>
        <p:grpSp>
          <p:nvGrpSpPr>
            <p:cNvPr id="14" name="Group 27"/>
            <p:cNvGrpSpPr/>
            <p:nvPr/>
          </p:nvGrpSpPr>
          <p:grpSpPr>
            <a:xfrm>
              <a:off x="5076182" y="2819400"/>
              <a:ext cx="695529" cy="533400"/>
              <a:chOff x="1135433" y="2057400"/>
              <a:chExt cx="540967" cy="381000"/>
            </a:xfrm>
          </p:grpSpPr>
          <p:sp>
            <p:nvSpPr>
              <p:cNvPr id="23" name="Flowchart: Multidocument 22"/>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4"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solidFill>
                    <a:prstClr val="black"/>
                  </a:solidFill>
                </a:endParaRPr>
              </a:p>
            </p:txBody>
          </p:sp>
        </p:grpSp>
        <p:sp>
          <p:nvSpPr>
            <p:cNvPr id="22"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grpSp>
        <p:nvGrpSpPr>
          <p:cNvPr id="17" name="Group 14"/>
          <p:cNvGrpSpPr/>
          <p:nvPr/>
        </p:nvGrpSpPr>
        <p:grpSpPr>
          <a:xfrm>
            <a:off x="152400" y="2189042"/>
            <a:ext cx="1335698" cy="1321264"/>
            <a:chOff x="1473124" y="2753860"/>
            <a:chExt cx="1036196" cy="827540"/>
          </a:xfrm>
        </p:grpSpPr>
        <p:sp>
          <p:nvSpPr>
            <p:cNvPr id="27" name="Flowchart: Multidocument 26"/>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8"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20" name="Group 15"/>
          <p:cNvGrpSpPr/>
          <p:nvPr/>
        </p:nvGrpSpPr>
        <p:grpSpPr>
          <a:xfrm>
            <a:off x="2582743" y="2274332"/>
            <a:ext cx="872366" cy="1071832"/>
            <a:chOff x="3465576" y="2787072"/>
            <a:chExt cx="685800" cy="667452"/>
          </a:xfrm>
        </p:grpSpPr>
        <p:sp>
          <p:nvSpPr>
            <p:cNvPr id="30" name="Flowchart: Multidocument 29"/>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1"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solidFill>
                  <a:prstClr val="black"/>
                </a:solidFill>
              </a:endParaRPr>
            </a:p>
          </p:txBody>
        </p:sp>
        <p:sp>
          <p:nvSpPr>
            <p:cNvPr id="32"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cxnSp>
        <p:nvCxnSpPr>
          <p:cNvPr id="38" name="Straight Arrow Connector 37"/>
          <p:cNvCxnSpPr/>
          <p:nvPr/>
        </p:nvCxnSpPr>
        <p:spPr>
          <a:xfrm>
            <a:off x="2444948" y="2849674"/>
            <a:ext cx="145852" cy="7403"/>
          </a:xfrm>
          <a:prstGeom prst="straightConnector1">
            <a:avLst/>
          </a:prstGeom>
          <a:ln w="63500">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p:nvPr/>
        </p:nvCxnSpPr>
        <p:spPr>
          <a:xfrm flipV="1">
            <a:off x="4495800" y="2887068"/>
            <a:ext cx="228600" cy="8532"/>
          </a:xfrm>
          <a:prstGeom prst="straightConnector1">
            <a:avLst/>
          </a:prstGeom>
          <a:ln w="63500">
            <a:tailEnd type="triangle" w="sm" len="sm"/>
          </a:ln>
        </p:spPr>
        <p:style>
          <a:lnRef idx="3">
            <a:schemeClr val="accent2"/>
          </a:lnRef>
          <a:fillRef idx="0">
            <a:schemeClr val="accent2"/>
          </a:fillRef>
          <a:effectRef idx="2">
            <a:schemeClr val="accent2"/>
          </a:effectRef>
          <a:fontRef idx="minor">
            <a:schemeClr val="tx1"/>
          </a:fontRef>
        </p:style>
      </p:cxnSp>
      <p:sp>
        <p:nvSpPr>
          <p:cNvPr id="41" name="TextBox 40"/>
          <p:cNvSpPr txBox="1"/>
          <p:nvPr/>
        </p:nvSpPr>
        <p:spPr>
          <a:xfrm>
            <a:off x="3352800" y="1447800"/>
            <a:ext cx="1324209" cy="369332"/>
          </a:xfrm>
          <a:prstGeom prst="rect">
            <a:avLst/>
          </a:prstGeom>
          <a:noFill/>
        </p:spPr>
        <p:txBody>
          <a:bodyPr wrap="none" rtlCol="0">
            <a:spAutoFit/>
          </a:bodyPr>
          <a:lstStyle/>
          <a:p>
            <a:r>
              <a:rPr lang="en-US" b="1" dirty="0" smtClean="0">
                <a:solidFill>
                  <a:srgbClr val="009900"/>
                </a:solidFill>
                <a:ea typeface="ＭＳ Ｐゴシック" pitchFamily="-112" charset="-128"/>
              </a:rPr>
              <a:t>MapReduce</a:t>
            </a:r>
            <a:endParaRPr lang="en-US" b="1" dirty="0">
              <a:solidFill>
                <a:srgbClr val="009900"/>
              </a:solidFill>
              <a:ea typeface="ＭＳ Ｐゴシック" pitchFamily="-112" charset="-128"/>
            </a:endParaRPr>
          </a:p>
        </p:txBody>
      </p:sp>
      <p:sp>
        <p:nvSpPr>
          <p:cNvPr id="45" name="Right Brace 44"/>
          <p:cNvSpPr/>
          <p:nvPr/>
        </p:nvSpPr>
        <p:spPr>
          <a:xfrm rot="16200000">
            <a:off x="3771900" y="-991021"/>
            <a:ext cx="304800" cy="60198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49" name="Oval 48"/>
          <p:cNvSpPr/>
          <p:nvPr/>
        </p:nvSpPr>
        <p:spPr>
          <a:xfrm>
            <a:off x="1905000" y="3429000"/>
            <a:ext cx="304800"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1</a:t>
            </a:r>
            <a:endParaRPr lang="en-US" dirty="0">
              <a:solidFill>
                <a:prstClr val="white"/>
              </a:solidFill>
            </a:endParaRPr>
          </a:p>
        </p:txBody>
      </p:sp>
      <p:sp>
        <p:nvSpPr>
          <p:cNvPr id="50" name="Oval 49"/>
          <p:cNvSpPr/>
          <p:nvPr/>
        </p:nvSpPr>
        <p:spPr>
          <a:xfrm>
            <a:off x="3886200" y="3429000"/>
            <a:ext cx="304800"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2</a:t>
            </a:r>
            <a:endParaRPr lang="en-US" dirty="0">
              <a:solidFill>
                <a:prstClr val="white"/>
              </a:solidFill>
            </a:endParaRPr>
          </a:p>
        </p:txBody>
      </p:sp>
      <p:sp>
        <p:nvSpPr>
          <p:cNvPr id="51" name="Oval 50"/>
          <p:cNvSpPr/>
          <p:nvPr/>
        </p:nvSpPr>
        <p:spPr>
          <a:xfrm>
            <a:off x="6400800" y="3429000"/>
            <a:ext cx="304800"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a:t>
            </a:r>
            <a:endParaRPr lang="en-US" dirty="0">
              <a:solidFill>
                <a:prstClr val="white"/>
              </a:solidFill>
            </a:endParaRPr>
          </a:p>
        </p:txBody>
      </p:sp>
      <p:grpSp>
        <p:nvGrpSpPr>
          <p:cNvPr id="21" name="Group 53"/>
          <p:cNvGrpSpPr/>
          <p:nvPr/>
        </p:nvGrpSpPr>
        <p:grpSpPr>
          <a:xfrm>
            <a:off x="6370320" y="2362200"/>
            <a:ext cx="909569" cy="876143"/>
            <a:chOff x="4274910" y="2819400"/>
            <a:chExt cx="715049" cy="545592"/>
          </a:xfrm>
        </p:grpSpPr>
        <p:sp>
          <p:nvSpPr>
            <p:cNvPr id="55" name="Oval 54"/>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56" name="TextBox 164"/>
            <p:cNvSpPr txBox="1"/>
            <p:nvPr/>
          </p:nvSpPr>
          <p:spPr>
            <a:xfrm>
              <a:off x="4274910" y="3009205"/>
              <a:ext cx="668151"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prstClr val="black"/>
                  </a:solidFill>
                </a:rPr>
                <a:t>Clustering</a:t>
              </a:r>
              <a:endParaRPr lang="en-US" sz="1050" dirty="0">
                <a:solidFill>
                  <a:prstClr val="black"/>
                </a:solidFill>
              </a:endParaRPr>
            </a:p>
          </p:txBody>
        </p:sp>
      </p:grpSp>
      <p:cxnSp>
        <p:nvCxnSpPr>
          <p:cNvPr id="57" name="Straight Arrow Connector 56"/>
          <p:cNvCxnSpPr/>
          <p:nvPr/>
        </p:nvCxnSpPr>
        <p:spPr>
          <a:xfrm>
            <a:off x="6038278" y="2878177"/>
            <a:ext cx="362522" cy="17423"/>
          </a:xfrm>
          <a:prstGeom prst="straightConnector1">
            <a:avLst/>
          </a:prstGeom>
          <a:ln w="63500">
            <a:tailEnd type="triangle"/>
          </a:ln>
        </p:spPr>
        <p:style>
          <a:lnRef idx="3">
            <a:schemeClr val="accent2"/>
          </a:lnRef>
          <a:fillRef idx="0">
            <a:schemeClr val="accent2"/>
          </a:fillRef>
          <a:effectRef idx="2">
            <a:schemeClr val="accent2"/>
          </a:effectRef>
          <a:fontRef idx="minor">
            <a:schemeClr val="tx1"/>
          </a:fontRef>
        </p:style>
      </p:cxnSp>
      <p:grpSp>
        <p:nvGrpSpPr>
          <p:cNvPr id="26" name="Group 57"/>
          <p:cNvGrpSpPr/>
          <p:nvPr/>
        </p:nvGrpSpPr>
        <p:grpSpPr>
          <a:xfrm>
            <a:off x="7620000" y="2362200"/>
            <a:ext cx="965331" cy="954457"/>
            <a:chOff x="8173853" y="2680593"/>
            <a:chExt cx="758883" cy="594360"/>
          </a:xfrm>
        </p:grpSpPr>
        <p:sp>
          <p:nvSpPr>
            <p:cNvPr id="59" name="Oval 5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60"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rgbClr val="C0504D">
                      <a:lumMod val="75000"/>
                    </a:srgbClr>
                  </a:solidFill>
                  <a:latin typeface="Arial" pitchFamily="34" charset="0"/>
                  <a:cs typeface="Arial" pitchFamily="34" charset="0"/>
                </a:rPr>
                <a:t>Visualization</a:t>
              </a:r>
            </a:p>
            <a:p>
              <a:pPr algn="l"/>
              <a:r>
                <a:rPr lang="en-US" sz="1000" dirty="0" smtClean="0">
                  <a:solidFill>
                    <a:srgbClr val="C0504D">
                      <a:lumMod val="75000"/>
                    </a:srgbClr>
                  </a:solidFill>
                  <a:latin typeface="Arial" pitchFamily="34" charset="0"/>
                  <a:cs typeface="Arial" pitchFamily="34" charset="0"/>
                </a:rPr>
                <a:t>    </a:t>
              </a:r>
              <a:r>
                <a:rPr lang="en-US" sz="1000" dirty="0" err="1" smtClean="0">
                  <a:solidFill>
                    <a:srgbClr val="C0504D">
                      <a:lumMod val="75000"/>
                    </a:srgbClr>
                  </a:solidFill>
                  <a:latin typeface="Arial" pitchFamily="34" charset="0"/>
                  <a:cs typeface="Arial" pitchFamily="34" charset="0"/>
                </a:rPr>
                <a:t>Plotviz</a:t>
              </a:r>
              <a:endParaRPr lang="en-US" sz="1000" dirty="0">
                <a:solidFill>
                  <a:srgbClr val="C0504D">
                    <a:lumMod val="75000"/>
                  </a:srgbClr>
                </a:solidFill>
                <a:latin typeface="Arial" pitchFamily="34" charset="0"/>
                <a:cs typeface="Arial" pitchFamily="34" charset="0"/>
              </a:endParaRPr>
            </a:p>
          </p:txBody>
        </p:sp>
      </p:grpSp>
      <p:cxnSp>
        <p:nvCxnSpPr>
          <p:cNvPr id="61" name="Straight Arrow Connector 60"/>
          <p:cNvCxnSpPr/>
          <p:nvPr/>
        </p:nvCxnSpPr>
        <p:spPr>
          <a:xfrm>
            <a:off x="7315200" y="2894012"/>
            <a:ext cx="329184" cy="1588"/>
          </a:xfrm>
          <a:prstGeom prst="straightConnector1">
            <a:avLst/>
          </a:prstGeom>
          <a:ln w="63500">
            <a:tailEnd type="triangle"/>
          </a:ln>
        </p:spPr>
        <p:style>
          <a:lnRef idx="3">
            <a:schemeClr val="accent2"/>
          </a:lnRef>
          <a:fillRef idx="0">
            <a:schemeClr val="accent2"/>
          </a:fillRef>
          <a:effectRef idx="2">
            <a:schemeClr val="accent2"/>
          </a:effectRef>
          <a:fontRef idx="minor">
            <a:schemeClr val="tx1"/>
          </a:fontRef>
        </p:style>
      </p:cxnSp>
      <p:sp>
        <p:nvSpPr>
          <p:cNvPr id="62" name="Oval 61"/>
          <p:cNvSpPr/>
          <p:nvPr/>
        </p:nvSpPr>
        <p:spPr>
          <a:xfrm>
            <a:off x="8001000" y="3429000"/>
            <a:ext cx="304800"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4</a:t>
            </a:r>
            <a:endParaRPr lang="en-US" dirty="0">
              <a:solidFill>
                <a:prstClr val="white"/>
              </a:solidFill>
            </a:endParaRPr>
          </a:p>
        </p:txBody>
      </p:sp>
      <p:grpSp>
        <p:nvGrpSpPr>
          <p:cNvPr id="29" name="Group 63"/>
          <p:cNvGrpSpPr/>
          <p:nvPr/>
        </p:nvGrpSpPr>
        <p:grpSpPr>
          <a:xfrm>
            <a:off x="6038277" y="2018879"/>
            <a:ext cx="2877123" cy="2324521"/>
            <a:chOff x="6114478" y="4000079"/>
            <a:chExt cx="2877123" cy="2324521"/>
          </a:xfrm>
        </p:grpSpPr>
        <p:cxnSp>
          <p:nvCxnSpPr>
            <p:cNvPr id="7" name="Straight Arrow Connector 228"/>
            <p:cNvCxnSpPr/>
            <p:nvPr/>
          </p:nvCxnSpPr>
          <p:spPr>
            <a:xfrm flipV="1">
              <a:off x="6114478" y="4362240"/>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33" name="Group 7"/>
            <p:cNvGrpSpPr/>
            <p:nvPr/>
          </p:nvGrpSpPr>
          <p:grpSpPr>
            <a:xfrm>
              <a:off x="8026270" y="4304875"/>
              <a:ext cx="965331" cy="954457"/>
              <a:chOff x="8173853" y="2680593"/>
              <a:chExt cx="758883" cy="594360"/>
            </a:xfrm>
          </p:grpSpPr>
          <p:sp>
            <p:nvSpPr>
              <p:cNvPr id="9" name="Oval 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10"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rgbClr val="C0504D">
                        <a:lumMod val="75000"/>
                      </a:srgbClr>
                    </a:solidFill>
                    <a:latin typeface="Arial" pitchFamily="34" charset="0"/>
                    <a:cs typeface="Arial" pitchFamily="34" charset="0"/>
                  </a:rPr>
                  <a:t>Visualization</a:t>
                </a:r>
              </a:p>
              <a:p>
                <a:pPr algn="l"/>
                <a:r>
                  <a:rPr lang="en-US" sz="1000" dirty="0" smtClean="0">
                    <a:solidFill>
                      <a:srgbClr val="C0504D">
                        <a:lumMod val="75000"/>
                      </a:srgbClr>
                    </a:solidFill>
                    <a:latin typeface="Arial" pitchFamily="34" charset="0"/>
                    <a:cs typeface="Arial" pitchFamily="34" charset="0"/>
                  </a:rPr>
                  <a:t>    </a:t>
                </a:r>
                <a:r>
                  <a:rPr lang="en-US" sz="1000" dirty="0" err="1" smtClean="0">
                    <a:solidFill>
                      <a:srgbClr val="C0504D">
                        <a:lumMod val="75000"/>
                      </a:srgbClr>
                    </a:solidFill>
                    <a:latin typeface="Arial" pitchFamily="34" charset="0"/>
                    <a:cs typeface="Arial" pitchFamily="34" charset="0"/>
                  </a:rPr>
                  <a:t>Plotviz</a:t>
                </a:r>
                <a:endParaRPr lang="en-US" sz="1000" dirty="0">
                  <a:solidFill>
                    <a:srgbClr val="C0504D">
                      <a:lumMod val="75000"/>
                    </a:srgbClr>
                  </a:solidFill>
                  <a:latin typeface="Arial" pitchFamily="34" charset="0"/>
                  <a:cs typeface="Arial" pitchFamily="34" charset="0"/>
                </a:endParaRPr>
              </a:p>
            </p:txBody>
          </p:sp>
        </p:grpSp>
        <p:grpSp>
          <p:nvGrpSpPr>
            <p:cNvPr id="40" name="Group 16"/>
            <p:cNvGrpSpPr/>
            <p:nvPr/>
          </p:nvGrpSpPr>
          <p:grpSpPr>
            <a:xfrm>
              <a:off x="6806922" y="5181600"/>
              <a:ext cx="660678" cy="685800"/>
              <a:chOff x="4831656" y="1593348"/>
              <a:chExt cx="519384" cy="427062"/>
            </a:xfrm>
          </p:grpSpPr>
          <p:sp>
            <p:nvSpPr>
              <p:cNvPr id="18" name="Oval 17"/>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19"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79646">
                        <a:lumMod val="50000"/>
                      </a:srgbClr>
                    </a:solidFill>
                  </a:rPr>
                  <a:t>MDS</a:t>
                </a:r>
                <a:endParaRPr lang="en-US" sz="1050" dirty="0">
                  <a:solidFill>
                    <a:srgbClr val="F79646">
                      <a:lumMod val="50000"/>
                    </a:srgbClr>
                  </a:solidFill>
                </a:endParaRPr>
              </a:p>
            </p:txBody>
          </p:sp>
        </p:grpSp>
        <p:cxnSp>
          <p:nvCxnSpPr>
            <p:cNvPr id="25" name="Straight Arrow Connector 247"/>
            <p:cNvCxnSpPr/>
            <p:nvPr/>
          </p:nvCxnSpPr>
          <p:spPr>
            <a:xfrm flipV="1">
              <a:off x="7467600" y="4800599"/>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46" name="Group 16"/>
            <p:cNvGrpSpPr/>
            <p:nvPr/>
          </p:nvGrpSpPr>
          <p:grpSpPr>
            <a:xfrm>
              <a:off x="6781800" y="4000079"/>
              <a:ext cx="838201" cy="724322"/>
              <a:chOff x="4808472" y="1569721"/>
              <a:chExt cx="658942" cy="451050"/>
            </a:xfrm>
          </p:grpSpPr>
          <p:sp>
            <p:nvSpPr>
              <p:cNvPr id="34" name="Oval 33"/>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5"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36" name="Straight Arrow Connector 263"/>
            <p:cNvCxnSpPr/>
            <p:nvPr/>
          </p:nvCxnSpPr>
          <p:spPr>
            <a:xfrm>
              <a:off x="7543801" y="4368308"/>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264"/>
            <p:cNvCxnSpPr/>
            <p:nvPr/>
          </p:nvCxnSpPr>
          <p:spPr>
            <a:xfrm>
              <a:off x="6114478" y="4847710"/>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896610" y="4800600"/>
              <a:ext cx="570990" cy="369332"/>
            </a:xfrm>
            <a:prstGeom prst="rect">
              <a:avLst/>
            </a:prstGeom>
            <a:noFill/>
          </p:spPr>
          <p:txBody>
            <a:bodyPr wrap="none" rtlCol="0">
              <a:spAutoFit/>
            </a:bodyPr>
            <a:lstStyle/>
            <a:p>
              <a:r>
                <a:rPr lang="en-US" b="1" dirty="0" smtClean="0">
                  <a:solidFill>
                    <a:srgbClr val="0033CC"/>
                  </a:solidFill>
                  <a:ea typeface="ＭＳ Ｐゴシック" pitchFamily="-112" charset="-128"/>
                </a:rPr>
                <a:t>MPI</a:t>
              </a:r>
              <a:endParaRPr lang="en-US" b="1" dirty="0">
                <a:solidFill>
                  <a:srgbClr val="0033CC"/>
                </a:solidFill>
                <a:ea typeface="ＭＳ Ｐゴシック" pitchFamily="-112" charset="-128"/>
              </a:endParaRPr>
            </a:p>
          </p:txBody>
        </p:sp>
        <p:cxnSp>
          <p:nvCxnSpPr>
            <p:cNvPr id="43" name="Straight Arrow Connector 42"/>
            <p:cNvCxnSpPr/>
            <p:nvPr/>
          </p:nvCxnSpPr>
          <p:spPr>
            <a:xfrm>
              <a:off x="6114478" y="4847709"/>
              <a:ext cx="362522" cy="17423"/>
            </a:xfrm>
            <a:prstGeom prst="straightConnector1">
              <a:avLst/>
            </a:prstGeom>
            <a:ln w="63500">
              <a:tailEnd type="triangle"/>
            </a:ln>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p:nvPr/>
          </p:nvCxnSpPr>
          <p:spPr>
            <a:xfrm>
              <a:off x="7726680" y="4798076"/>
              <a:ext cx="329184" cy="1588"/>
            </a:xfrm>
            <a:prstGeom prst="straightConnector1">
              <a:avLst/>
            </a:prstGeom>
            <a:ln w="63500">
              <a:tailEnd type="triangle"/>
            </a:ln>
          </p:spPr>
          <p:style>
            <a:lnRef idx="3">
              <a:schemeClr val="accent2"/>
            </a:lnRef>
            <a:fillRef idx="0">
              <a:schemeClr val="accent2"/>
            </a:fillRef>
            <a:effectRef idx="2">
              <a:schemeClr val="accent2"/>
            </a:effectRef>
            <a:fontRef idx="minor">
              <a:schemeClr val="tx1"/>
            </a:fontRef>
          </p:style>
        </p:cxnSp>
        <p:sp>
          <p:nvSpPr>
            <p:cNvPr id="52" name="Oval 51"/>
            <p:cNvSpPr/>
            <p:nvPr/>
          </p:nvSpPr>
          <p:spPr>
            <a:xfrm>
              <a:off x="7010400" y="6019800"/>
              <a:ext cx="304800" cy="3048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4</a:t>
              </a:r>
              <a:endParaRPr lang="en-US" dirty="0">
                <a:solidFill>
                  <a:prstClr val="white"/>
                </a:solidFill>
              </a:endParaRPr>
            </a:p>
          </p:txBody>
        </p:sp>
        <p:sp>
          <p:nvSpPr>
            <p:cNvPr id="53" name="Oval 52"/>
            <p:cNvSpPr/>
            <p:nvPr/>
          </p:nvSpPr>
          <p:spPr>
            <a:xfrm>
              <a:off x="8382000" y="5410200"/>
              <a:ext cx="304800" cy="3048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5</a:t>
              </a:r>
              <a:endParaRPr lang="en-US" dirty="0">
                <a:solidFill>
                  <a:prstClr val="white"/>
                </a:solidFill>
              </a:endParaRPr>
            </a:p>
          </p:txBody>
        </p:sp>
      </p:grpSp>
      <p:sp>
        <p:nvSpPr>
          <p:cNvPr id="66" name="TextBox 65"/>
          <p:cNvSpPr txBox="1"/>
          <p:nvPr/>
        </p:nvSpPr>
        <p:spPr>
          <a:xfrm>
            <a:off x="76200" y="4648200"/>
            <a:ext cx="8962197" cy="954107"/>
          </a:xfrm>
          <a:prstGeom prst="rect">
            <a:avLst/>
          </a:prstGeom>
          <a:noFill/>
        </p:spPr>
        <p:txBody>
          <a:bodyPr wrap="none" rtlCol="0">
            <a:spAutoFit/>
          </a:bodyPr>
          <a:lstStyle/>
          <a:p>
            <a:pPr marL="114300" indent="-114300">
              <a:buFont typeface="Arial" pitchFamily="34" charset="0"/>
              <a:buChar char="•"/>
            </a:pPr>
            <a:r>
              <a:rPr lang="en-US" sz="1400" dirty="0" smtClean="0">
                <a:solidFill>
                  <a:prstClr val="black"/>
                </a:solidFill>
                <a:ea typeface="ＭＳ Ｐゴシック" pitchFamily="-112" charset="-128"/>
              </a:rPr>
              <a:t>Users submit their jobs to the pipeline and the results will be shown in a visualization tool.</a:t>
            </a:r>
          </a:p>
          <a:p>
            <a:pPr marL="114300" indent="-114300">
              <a:buFont typeface="Arial" pitchFamily="34" charset="0"/>
              <a:buChar char="•"/>
            </a:pPr>
            <a:r>
              <a:rPr lang="en-US" sz="1400" dirty="0" smtClean="0">
                <a:solidFill>
                  <a:prstClr val="black"/>
                </a:solidFill>
                <a:ea typeface="ＭＳ Ｐゴシック" pitchFamily="-112" charset="-128"/>
              </a:rPr>
              <a:t>This chart illustrate a hybrid model with MapReduce and MPI. Twister will be an unified solution for  the pipeline mode.</a:t>
            </a:r>
          </a:p>
          <a:p>
            <a:pPr marL="114300" indent="-114300">
              <a:buFont typeface="Arial" pitchFamily="34" charset="0"/>
              <a:buChar char="•"/>
            </a:pPr>
            <a:r>
              <a:rPr lang="en-US" sz="1400" dirty="0" smtClean="0">
                <a:solidFill>
                  <a:prstClr val="black"/>
                </a:solidFill>
                <a:ea typeface="ＭＳ Ｐゴシック" pitchFamily="-112" charset="-128"/>
              </a:rPr>
              <a:t>The components are services and so is the whole pipeline.</a:t>
            </a:r>
          </a:p>
          <a:p>
            <a:pPr marL="114300" indent="-114300">
              <a:buFont typeface="Arial" pitchFamily="34" charset="0"/>
              <a:buChar char="•"/>
            </a:pPr>
            <a:r>
              <a:rPr lang="en-US" sz="1400" dirty="0" smtClean="0">
                <a:solidFill>
                  <a:prstClr val="black"/>
                </a:solidFill>
                <a:ea typeface="ＭＳ Ｐゴシック" pitchFamily="-112" charset="-128"/>
              </a:rPr>
              <a:t>We could research on which stages of pipeline services are suitable for private or commercial Clouds.</a:t>
            </a:r>
            <a:endParaRPr lang="en-US" dirty="0">
              <a:solidFill>
                <a:prstClr val="black"/>
              </a:solidFill>
              <a:ea typeface="ＭＳ Ｐゴシック" pitchFamily="-112"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304800"/>
            <a:ext cx="8229600" cy="1143000"/>
          </a:xfrm>
        </p:spPr>
        <p:txBody>
          <a:bodyPr>
            <a:normAutofit fontScale="90000"/>
          </a:bodyPr>
          <a:lstStyle/>
          <a:p>
            <a:r>
              <a:rPr lang="en-US" dirty="0" smtClean="0"/>
              <a:t>Scale-up Sequence Clustering Model with Twister</a:t>
            </a:r>
            <a:endParaRPr lang="en-US" dirty="0"/>
          </a:p>
        </p:txBody>
      </p:sp>
      <p:sp>
        <p:nvSpPr>
          <p:cNvPr id="20" name="Flowchart: Document 19"/>
          <p:cNvSpPr/>
          <p:nvPr/>
        </p:nvSpPr>
        <p:spPr>
          <a:xfrm>
            <a:off x="1397346" y="1676400"/>
            <a:ext cx="1123464" cy="717027"/>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Gene Sequences  (N = 1 Million)</a:t>
            </a:r>
            <a:endParaRPr lang="en-US" sz="1100" dirty="0">
              <a:solidFill>
                <a:prstClr val="white"/>
              </a:solidFill>
            </a:endParaRPr>
          </a:p>
        </p:txBody>
      </p:sp>
      <p:grpSp>
        <p:nvGrpSpPr>
          <p:cNvPr id="3" name="Group 192"/>
          <p:cNvGrpSpPr/>
          <p:nvPr/>
        </p:nvGrpSpPr>
        <p:grpSpPr>
          <a:xfrm>
            <a:off x="7252674" y="2783139"/>
            <a:ext cx="1799683" cy="576262"/>
            <a:chOff x="6861308" y="2783139"/>
            <a:chExt cx="1799683" cy="576262"/>
          </a:xfrm>
        </p:grpSpPr>
        <p:pic>
          <p:nvPicPr>
            <p:cNvPr id="22" name="Picture 2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1308" y="2783139"/>
              <a:ext cx="576262" cy="576262"/>
            </a:xfrm>
            <a:prstGeom prst="rect">
              <a:avLst/>
            </a:prstGeom>
          </p:spPr>
        </p:pic>
        <p:sp>
          <p:nvSpPr>
            <p:cNvPr id="23" name="TextBox 22"/>
            <p:cNvSpPr txBox="1"/>
            <p:nvPr/>
          </p:nvSpPr>
          <p:spPr>
            <a:xfrm>
              <a:off x="7577040" y="2934425"/>
              <a:ext cx="1083951" cy="261610"/>
            </a:xfrm>
            <a:prstGeom prst="rect">
              <a:avLst/>
            </a:prstGeom>
            <a:noFill/>
          </p:spPr>
          <p:txBody>
            <a:bodyPr wrap="none" rtlCol="0">
              <a:spAutoFit/>
            </a:bodyPr>
            <a:lstStyle/>
            <a:p>
              <a:r>
                <a:rPr lang="en-US" sz="1100" dirty="0" smtClean="0">
                  <a:solidFill>
                    <a:prstClr val="black"/>
                  </a:solidFill>
                </a:rPr>
                <a:t>Distance Matrix</a:t>
              </a:r>
            </a:p>
          </p:txBody>
        </p:sp>
      </p:grpSp>
      <p:grpSp>
        <p:nvGrpSpPr>
          <p:cNvPr id="4" name="Group 188"/>
          <p:cNvGrpSpPr/>
          <p:nvPr/>
        </p:nvGrpSpPr>
        <p:grpSpPr>
          <a:xfrm>
            <a:off x="2690334" y="4118402"/>
            <a:ext cx="2415066" cy="965081"/>
            <a:chOff x="2690334" y="4118402"/>
            <a:chExt cx="2415066" cy="965081"/>
          </a:xfrm>
        </p:grpSpPr>
        <p:pic>
          <p:nvPicPr>
            <p:cNvPr id="184" name="Picture 2" descr="http://iterativemapreduce.org/images/twister.png"/>
            <p:cNvPicPr>
              <a:picLocks noChangeAspect="1" noChangeArrowheads="1"/>
            </p:cNvPicPr>
            <p:nvPr/>
          </p:nvPicPr>
          <p:blipFill>
            <a:blip r:embed="rId3" cstate="print"/>
            <a:srcRect/>
            <a:stretch>
              <a:fillRect/>
            </a:stretch>
          </p:blipFill>
          <p:spPr bwMode="auto">
            <a:xfrm>
              <a:off x="4083394" y="4118402"/>
              <a:ext cx="1022006" cy="298702"/>
            </a:xfrm>
            <a:prstGeom prst="rect">
              <a:avLst/>
            </a:prstGeom>
            <a:noFill/>
          </p:spPr>
        </p:pic>
        <p:sp>
          <p:nvSpPr>
            <p:cNvPr id="25" name="Oval 24"/>
            <p:cNvSpPr/>
            <p:nvPr/>
          </p:nvSpPr>
          <p:spPr>
            <a:xfrm>
              <a:off x="2690334" y="4248750"/>
              <a:ext cx="1789612" cy="83473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prstClr val="white"/>
                  </a:solidFill>
                </a:rPr>
                <a:t>Interpolative MDS with  Pairwise Distance Calculation </a:t>
              </a:r>
              <a:endParaRPr lang="en-US" sz="1100" dirty="0">
                <a:solidFill>
                  <a:prstClr val="white"/>
                </a:solidFill>
              </a:endParaRPr>
            </a:p>
          </p:txBody>
        </p:sp>
      </p:grpSp>
      <p:grpSp>
        <p:nvGrpSpPr>
          <p:cNvPr id="5" name="Group 189"/>
          <p:cNvGrpSpPr/>
          <p:nvPr/>
        </p:nvGrpSpPr>
        <p:grpSpPr>
          <a:xfrm>
            <a:off x="6858000" y="4134389"/>
            <a:ext cx="1992942" cy="848196"/>
            <a:chOff x="6466634" y="4134389"/>
            <a:chExt cx="1992942" cy="848196"/>
          </a:xfrm>
        </p:grpSpPr>
        <p:pic>
          <p:nvPicPr>
            <p:cNvPr id="182" name="Picture 2" descr="http://iterativemapreduce.org/images/twister.png"/>
            <p:cNvPicPr>
              <a:picLocks noChangeAspect="1" noChangeArrowheads="1"/>
            </p:cNvPicPr>
            <p:nvPr/>
          </p:nvPicPr>
          <p:blipFill>
            <a:blip r:embed="rId3" cstate="print"/>
            <a:srcRect/>
            <a:stretch>
              <a:fillRect/>
            </a:stretch>
          </p:blipFill>
          <p:spPr bwMode="auto">
            <a:xfrm>
              <a:off x="7437570" y="4134389"/>
              <a:ext cx="1022006" cy="298702"/>
            </a:xfrm>
            <a:prstGeom prst="rect">
              <a:avLst/>
            </a:prstGeom>
            <a:noFill/>
          </p:spPr>
        </p:pic>
        <p:sp>
          <p:nvSpPr>
            <p:cNvPr id="26" name="Oval 25"/>
            <p:cNvSpPr/>
            <p:nvPr/>
          </p:nvSpPr>
          <p:spPr>
            <a:xfrm>
              <a:off x="6466634" y="4339580"/>
              <a:ext cx="1369422" cy="64300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Multi-Dimensional Scaling (MDS)</a:t>
              </a:r>
              <a:endParaRPr lang="en-US" sz="1100" dirty="0">
                <a:solidFill>
                  <a:prstClr val="white"/>
                </a:solidFill>
              </a:endParaRPr>
            </a:p>
          </p:txBody>
        </p:sp>
      </p:grpSp>
      <p:cxnSp>
        <p:nvCxnSpPr>
          <p:cNvPr id="27" name="Straight Arrow Connector 26"/>
          <p:cNvCxnSpPr>
            <a:stCxn id="21" idx="6"/>
            <a:endCxn id="22" idx="1"/>
          </p:cNvCxnSpPr>
          <p:nvPr/>
        </p:nvCxnSpPr>
        <p:spPr>
          <a:xfrm>
            <a:off x="6327296" y="3067664"/>
            <a:ext cx="925378" cy="360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2"/>
            <a:endCxn id="80" idx="0"/>
          </p:cNvCxnSpPr>
          <p:nvPr/>
        </p:nvCxnSpPr>
        <p:spPr>
          <a:xfrm flipH="1">
            <a:off x="1956620" y="2346024"/>
            <a:ext cx="2458" cy="34451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2"/>
            <a:endCxn id="26" idx="0"/>
          </p:cNvCxnSpPr>
          <p:nvPr/>
        </p:nvCxnSpPr>
        <p:spPr>
          <a:xfrm>
            <a:off x="7540805" y="3359401"/>
            <a:ext cx="1906" cy="98017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428488" y="5560847"/>
            <a:ext cx="1353312" cy="4572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Visualization</a:t>
            </a:r>
            <a:endParaRPr lang="en-US" sz="1100" dirty="0">
              <a:solidFill>
                <a:prstClr val="white"/>
              </a:solidFill>
            </a:endParaRPr>
          </a:p>
        </p:txBody>
      </p:sp>
      <p:cxnSp>
        <p:nvCxnSpPr>
          <p:cNvPr id="31" name="Straight Arrow Connector 30"/>
          <p:cNvCxnSpPr>
            <a:stCxn id="140" idx="1"/>
            <a:endCxn id="25" idx="6"/>
          </p:cNvCxnSpPr>
          <p:nvPr/>
        </p:nvCxnSpPr>
        <p:spPr>
          <a:xfrm flipH="1">
            <a:off x="4479946" y="4662536"/>
            <a:ext cx="1368068" cy="358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2"/>
            <a:endCxn id="140" idx="3"/>
          </p:cNvCxnSpPr>
          <p:nvPr/>
        </p:nvCxnSpPr>
        <p:spPr>
          <a:xfrm flipH="1">
            <a:off x="6365834" y="4661083"/>
            <a:ext cx="492166" cy="145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Flowchart: Document 34"/>
          <p:cNvSpPr/>
          <p:nvPr/>
        </p:nvSpPr>
        <p:spPr>
          <a:xfrm>
            <a:off x="7236436" y="5486400"/>
            <a:ext cx="838200" cy="60960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3D Plot</a:t>
            </a:r>
            <a:endParaRPr lang="en-US" sz="1100" dirty="0">
              <a:solidFill>
                <a:prstClr val="white"/>
              </a:solidFill>
            </a:endParaRPr>
          </a:p>
        </p:txBody>
      </p:sp>
      <p:sp>
        <p:nvSpPr>
          <p:cNvPr id="78" name="Flowchart: Document 77"/>
          <p:cNvSpPr/>
          <p:nvPr/>
        </p:nvSpPr>
        <p:spPr>
          <a:xfrm>
            <a:off x="3018223" y="2706717"/>
            <a:ext cx="1123464" cy="717027"/>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Reference Sequence Set (M = 100K) </a:t>
            </a:r>
          </a:p>
        </p:txBody>
      </p:sp>
      <p:sp>
        <p:nvSpPr>
          <p:cNvPr id="79" name="Flowchart: Document 78"/>
          <p:cNvSpPr/>
          <p:nvPr/>
        </p:nvSpPr>
        <p:spPr>
          <a:xfrm>
            <a:off x="1503714" y="4304887"/>
            <a:ext cx="914400" cy="717027"/>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N - M Sequence Set (900K) </a:t>
            </a:r>
          </a:p>
        </p:txBody>
      </p:sp>
      <p:sp>
        <p:nvSpPr>
          <p:cNvPr id="80" name="Diamond 79"/>
          <p:cNvSpPr/>
          <p:nvPr/>
        </p:nvSpPr>
        <p:spPr>
          <a:xfrm>
            <a:off x="1371600" y="2690534"/>
            <a:ext cx="1170039" cy="759906"/>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prstClr val="white"/>
                </a:solidFill>
              </a:rPr>
              <a:t>Select Reference</a:t>
            </a:r>
            <a:endParaRPr lang="en-US" sz="1100" dirty="0">
              <a:solidFill>
                <a:prstClr val="white"/>
              </a:solidFill>
            </a:endParaRPr>
          </a:p>
        </p:txBody>
      </p:sp>
      <p:cxnSp>
        <p:nvCxnSpPr>
          <p:cNvPr id="93" name="Straight Arrow Connector 92"/>
          <p:cNvCxnSpPr>
            <a:stCxn id="80" idx="2"/>
            <a:endCxn id="79" idx="0"/>
          </p:cNvCxnSpPr>
          <p:nvPr/>
        </p:nvCxnSpPr>
        <p:spPr>
          <a:xfrm>
            <a:off x="1956620" y="3450440"/>
            <a:ext cx="4294" cy="85444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80" idx="3"/>
            <a:endCxn id="78" idx="1"/>
          </p:cNvCxnSpPr>
          <p:nvPr/>
        </p:nvCxnSpPr>
        <p:spPr>
          <a:xfrm flipV="1">
            <a:off x="2541639" y="3065231"/>
            <a:ext cx="476584" cy="525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79" idx="3"/>
            <a:endCxn id="25" idx="2"/>
          </p:cNvCxnSpPr>
          <p:nvPr/>
        </p:nvCxnSpPr>
        <p:spPr>
          <a:xfrm>
            <a:off x="2418114" y="4663401"/>
            <a:ext cx="272220" cy="271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78" idx="2"/>
            <a:endCxn id="25" idx="0"/>
          </p:cNvCxnSpPr>
          <p:nvPr/>
        </p:nvCxnSpPr>
        <p:spPr>
          <a:xfrm>
            <a:off x="3579955" y="3376341"/>
            <a:ext cx="5185" cy="87240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78" idx="3"/>
            <a:endCxn id="21" idx="2"/>
          </p:cNvCxnSpPr>
          <p:nvPr/>
        </p:nvCxnSpPr>
        <p:spPr>
          <a:xfrm>
            <a:off x="4141687" y="3065231"/>
            <a:ext cx="890209" cy="243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 name="Group 191"/>
          <p:cNvGrpSpPr/>
          <p:nvPr/>
        </p:nvGrpSpPr>
        <p:grpSpPr>
          <a:xfrm>
            <a:off x="5578302" y="3984609"/>
            <a:ext cx="1082359" cy="971484"/>
            <a:chOff x="5223808" y="3984609"/>
            <a:chExt cx="1082359" cy="971484"/>
          </a:xfrm>
        </p:grpSpPr>
        <p:sp>
          <p:nvSpPr>
            <p:cNvPr id="34" name="TextBox 33"/>
            <p:cNvSpPr txBox="1"/>
            <p:nvPr/>
          </p:nvSpPr>
          <p:spPr>
            <a:xfrm>
              <a:off x="5223808" y="3984609"/>
              <a:ext cx="1082359" cy="430887"/>
            </a:xfrm>
            <a:prstGeom prst="rect">
              <a:avLst/>
            </a:prstGeom>
            <a:noFill/>
          </p:spPr>
          <p:txBody>
            <a:bodyPr wrap="square" rtlCol="0">
              <a:spAutoFit/>
            </a:bodyPr>
            <a:lstStyle/>
            <a:p>
              <a:pPr algn="ctr"/>
              <a:r>
                <a:rPr lang="en-US" sz="1100" dirty="0" smtClean="0">
                  <a:solidFill>
                    <a:prstClr val="black"/>
                  </a:solidFill>
                </a:rPr>
                <a:t>Reference Coordinates</a:t>
              </a:r>
            </a:p>
          </p:txBody>
        </p:sp>
        <p:sp>
          <p:nvSpPr>
            <p:cNvPr id="140" name="Folded Corner 139"/>
            <p:cNvSpPr/>
            <p:nvPr/>
          </p:nvSpPr>
          <p:spPr>
            <a:xfrm>
              <a:off x="5493520" y="4368979"/>
              <a:ext cx="517820" cy="587114"/>
            </a:xfrm>
            <a:prstGeom prst="foldedCorner">
              <a:avLst>
                <a:gd name="adj" fmla="val 22363"/>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r>
                <a:rPr lang="en-US" sz="1000" dirty="0" smtClean="0">
                  <a:solidFill>
                    <a:prstClr val="black"/>
                  </a:solidFill>
                </a:rPr>
                <a:t>x, y, z</a:t>
              </a:r>
            </a:p>
            <a:p>
              <a:pPr algn="ctr"/>
              <a:endParaRPr lang="en-US" sz="1000" dirty="0">
                <a:solidFill>
                  <a:prstClr val="black"/>
                </a:solidFill>
              </a:endParaRPr>
            </a:p>
          </p:txBody>
        </p:sp>
      </p:grpSp>
      <p:grpSp>
        <p:nvGrpSpPr>
          <p:cNvPr id="7" name="Group 193"/>
          <p:cNvGrpSpPr/>
          <p:nvPr/>
        </p:nvGrpSpPr>
        <p:grpSpPr>
          <a:xfrm>
            <a:off x="2389239" y="5500375"/>
            <a:ext cx="1454332" cy="587114"/>
            <a:chOff x="2389239" y="5500375"/>
            <a:chExt cx="1454332" cy="587114"/>
          </a:xfrm>
        </p:grpSpPr>
        <p:sp>
          <p:nvSpPr>
            <p:cNvPr id="158" name="TextBox 157"/>
            <p:cNvSpPr txBox="1"/>
            <p:nvPr/>
          </p:nvSpPr>
          <p:spPr>
            <a:xfrm>
              <a:off x="2389239" y="5578488"/>
              <a:ext cx="1082359" cy="430887"/>
            </a:xfrm>
            <a:prstGeom prst="rect">
              <a:avLst/>
            </a:prstGeom>
            <a:noFill/>
          </p:spPr>
          <p:txBody>
            <a:bodyPr wrap="square" rtlCol="0">
              <a:spAutoFit/>
            </a:bodyPr>
            <a:lstStyle/>
            <a:p>
              <a:pPr algn="ctr"/>
              <a:r>
                <a:rPr lang="en-US" sz="1100" dirty="0" smtClean="0">
                  <a:solidFill>
                    <a:prstClr val="black"/>
                  </a:solidFill>
                </a:rPr>
                <a:t>N - M Coordinates</a:t>
              </a:r>
            </a:p>
          </p:txBody>
        </p:sp>
        <p:sp>
          <p:nvSpPr>
            <p:cNvPr id="159" name="Folded Corner 158"/>
            <p:cNvSpPr/>
            <p:nvPr/>
          </p:nvSpPr>
          <p:spPr>
            <a:xfrm>
              <a:off x="3325751" y="5500375"/>
              <a:ext cx="517820" cy="587114"/>
            </a:xfrm>
            <a:prstGeom prst="foldedCorner">
              <a:avLst>
                <a:gd name="adj" fmla="val 22363"/>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r>
                <a:rPr lang="en-US" sz="1000" dirty="0" smtClean="0">
                  <a:solidFill>
                    <a:prstClr val="black"/>
                  </a:solidFill>
                </a:rPr>
                <a:t>x, y, z</a:t>
              </a:r>
            </a:p>
            <a:p>
              <a:pPr algn="ctr"/>
              <a:endParaRPr lang="en-US" sz="1000" dirty="0">
                <a:solidFill>
                  <a:prstClr val="black"/>
                </a:solidFill>
              </a:endParaRPr>
            </a:p>
          </p:txBody>
        </p:sp>
      </p:grpSp>
      <p:cxnSp>
        <p:nvCxnSpPr>
          <p:cNvPr id="160" name="Straight Arrow Connector 159"/>
          <p:cNvCxnSpPr>
            <a:stCxn id="25" idx="4"/>
            <a:endCxn id="159" idx="0"/>
          </p:cNvCxnSpPr>
          <p:nvPr/>
        </p:nvCxnSpPr>
        <p:spPr>
          <a:xfrm flipH="1">
            <a:off x="3584661" y="5083483"/>
            <a:ext cx="479" cy="41689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159" idx="3"/>
            <a:endCxn id="30" idx="2"/>
          </p:cNvCxnSpPr>
          <p:nvPr/>
        </p:nvCxnSpPr>
        <p:spPr>
          <a:xfrm flipV="1">
            <a:off x="3843571" y="5789447"/>
            <a:ext cx="1584917" cy="448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40" idx="2"/>
            <a:endCxn id="30" idx="0"/>
          </p:cNvCxnSpPr>
          <p:nvPr/>
        </p:nvCxnSpPr>
        <p:spPr>
          <a:xfrm flipH="1">
            <a:off x="6105144" y="4956093"/>
            <a:ext cx="1780" cy="60475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30" idx="6"/>
            <a:endCxn id="35" idx="1"/>
          </p:cNvCxnSpPr>
          <p:nvPr/>
        </p:nvCxnSpPr>
        <p:spPr>
          <a:xfrm>
            <a:off x="6781800" y="5789447"/>
            <a:ext cx="454636" cy="175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190"/>
          <p:cNvGrpSpPr/>
          <p:nvPr/>
        </p:nvGrpSpPr>
        <p:grpSpPr>
          <a:xfrm>
            <a:off x="5031896" y="2222067"/>
            <a:ext cx="1295400" cy="1378997"/>
            <a:chOff x="5031896" y="2222067"/>
            <a:chExt cx="1295400" cy="1378997"/>
          </a:xfrm>
        </p:grpSpPr>
        <p:sp>
          <p:nvSpPr>
            <p:cNvPr id="21" name="Oval 20"/>
            <p:cNvSpPr/>
            <p:nvPr/>
          </p:nvSpPr>
          <p:spPr>
            <a:xfrm>
              <a:off x="5031896" y="2534264"/>
              <a:ext cx="1295400" cy="1066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Pairwise Alignment &amp; Distance Calculation</a:t>
              </a:r>
              <a:endParaRPr lang="en-US" sz="1100" dirty="0">
                <a:solidFill>
                  <a:prstClr val="white"/>
                </a:solidFill>
              </a:endParaRPr>
            </a:p>
          </p:txBody>
        </p:sp>
        <p:pic>
          <p:nvPicPr>
            <p:cNvPr id="181" name="Picture 2" descr="http://iterativemapreduce.org/images/twister.png"/>
            <p:cNvPicPr>
              <a:picLocks noChangeAspect="1" noChangeArrowheads="1"/>
            </p:cNvPicPr>
            <p:nvPr/>
          </p:nvPicPr>
          <p:blipFill>
            <a:blip r:embed="rId3" cstate="print"/>
            <a:srcRect/>
            <a:stretch>
              <a:fillRect/>
            </a:stretch>
          </p:blipFill>
          <p:spPr bwMode="auto">
            <a:xfrm>
              <a:off x="5169444" y="2222067"/>
              <a:ext cx="1022006" cy="298702"/>
            </a:xfrm>
            <a:prstGeom prst="rect">
              <a:avLst/>
            </a:prstGeom>
            <a:noFill/>
          </p:spPr>
        </p:pic>
      </p:grpSp>
      <p:sp>
        <p:nvSpPr>
          <p:cNvPr id="195" name="TextBox 194"/>
          <p:cNvSpPr txBox="1"/>
          <p:nvPr/>
        </p:nvSpPr>
        <p:spPr>
          <a:xfrm>
            <a:off x="6019800" y="2438400"/>
            <a:ext cx="1066800" cy="646331"/>
          </a:xfrm>
          <a:prstGeom prst="rect">
            <a:avLst/>
          </a:prstGeom>
          <a:noFill/>
        </p:spPr>
        <p:txBody>
          <a:bodyPr wrap="square" rtlCol="0">
            <a:spAutoFit/>
          </a:bodyPr>
          <a:lstStyle/>
          <a:p>
            <a:r>
              <a:rPr lang="en-US" i="1" dirty="0" smtClean="0">
                <a:solidFill>
                  <a:prstClr val="black"/>
                </a:solidFill>
                <a:latin typeface="Adobe Caslon Pro" pitchFamily="18" charset="0"/>
              </a:rPr>
              <a:t>O(N</a:t>
            </a:r>
            <a:r>
              <a:rPr lang="en-US" i="1" baseline="30000" dirty="0" smtClean="0">
                <a:solidFill>
                  <a:prstClr val="black"/>
                </a:solidFill>
                <a:latin typeface="Adobe Caslon Pro" pitchFamily="18" charset="0"/>
              </a:rPr>
              <a:t>2</a:t>
            </a:r>
            <a:r>
              <a:rPr lang="en-US" i="1" dirty="0" smtClean="0">
                <a:solidFill>
                  <a:prstClr val="black"/>
                </a:solidFill>
                <a:latin typeface="Adobe Caslon Pro" pitchFamily="18" charset="0"/>
              </a:rPr>
              <a:t>)</a:t>
            </a:r>
          </a:p>
          <a:p>
            <a:r>
              <a:rPr lang="en-US" i="1" dirty="0">
                <a:solidFill>
                  <a:prstClr val="black"/>
                </a:solidFill>
                <a:latin typeface="Adobe Caslon Pro" pitchFamily="18" charset="0"/>
              </a:rPr>
              <a:t> </a:t>
            </a:r>
            <a:r>
              <a:rPr lang="en-US" i="1" dirty="0" smtClean="0">
                <a:solidFill>
                  <a:prstClr val="black"/>
                </a:solidFill>
                <a:latin typeface="Adobe Caslon Pro" pitchFamily="18" charset="0"/>
              </a:rPr>
              <a:t>  </a:t>
            </a:r>
            <a:endParaRPr lang="en-US" i="1" dirty="0">
              <a:solidFill>
                <a:prstClr val="black"/>
              </a:solidFill>
              <a:latin typeface="Adobe Caslon Pro" pitchFamily="18" charset="0"/>
            </a:endParaRPr>
          </a:p>
        </p:txBody>
      </p:sp>
      <p:sp>
        <p:nvSpPr>
          <p:cNvPr id="196" name="TextBox 195"/>
          <p:cNvSpPr txBox="1"/>
          <p:nvPr/>
        </p:nvSpPr>
        <p:spPr>
          <a:xfrm>
            <a:off x="8051800" y="4711882"/>
            <a:ext cx="1066800" cy="646331"/>
          </a:xfrm>
          <a:prstGeom prst="rect">
            <a:avLst/>
          </a:prstGeom>
          <a:noFill/>
        </p:spPr>
        <p:txBody>
          <a:bodyPr wrap="square" rtlCol="0">
            <a:spAutoFit/>
          </a:bodyPr>
          <a:lstStyle/>
          <a:p>
            <a:r>
              <a:rPr lang="en-US" i="1" dirty="0" smtClean="0">
                <a:solidFill>
                  <a:prstClr val="black"/>
                </a:solidFill>
                <a:latin typeface="Adobe Caslon Pro" pitchFamily="18" charset="0"/>
              </a:rPr>
              <a:t>O(N</a:t>
            </a:r>
            <a:r>
              <a:rPr lang="en-US" i="1" baseline="30000" dirty="0" smtClean="0">
                <a:solidFill>
                  <a:prstClr val="black"/>
                </a:solidFill>
                <a:latin typeface="Adobe Caslon Pro" pitchFamily="18" charset="0"/>
              </a:rPr>
              <a:t>2</a:t>
            </a:r>
            <a:r>
              <a:rPr lang="en-US" i="1" dirty="0" smtClean="0">
                <a:solidFill>
                  <a:prstClr val="black"/>
                </a:solidFill>
                <a:latin typeface="Adobe Caslon Pro" pitchFamily="18" charset="0"/>
              </a:rPr>
              <a:t>)</a:t>
            </a:r>
          </a:p>
          <a:p>
            <a:r>
              <a:rPr lang="en-US" i="1" dirty="0">
                <a:solidFill>
                  <a:prstClr val="black"/>
                </a:solidFill>
                <a:latin typeface="Adobe Caslon Pro" pitchFamily="18" charset="0"/>
              </a:rPr>
              <a:t> </a:t>
            </a:r>
            <a:r>
              <a:rPr lang="en-US" i="1" dirty="0" smtClean="0">
                <a:solidFill>
                  <a:prstClr val="black"/>
                </a:solidFill>
                <a:latin typeface="Adobe Caslon Pro" pitchFamily="18" charset="0"/>
              </a:rPr>
              <a:t>  </a:t>
            </a:r>
            <a:endParaRPr lang="en-US" i="1" dirty="0">
              <a:solidFill>
                <a:prstClr val="black"/>
              </a:solidFill>
              <a:latin typeface="Adobe Caslon Pro" pitchFamily="18" charset="0"/>
            </a:endParaRPr>
          </a:p>
        </p:txBody>
      </p:sp>
      <p:sp>
        <p:nvSpPr>
          <p:cNvPr id="197" name="TextBox 196"/>
          <p:cNvSpPr txBox="1"/>
          <p:nvPr/>
        </p:nvSpPr>
        <p:spPr>
          <a:xfrm>
            <a:off x="4114800" y="4902200"/>
            <a:ext cx="1371600" cy="369332"/>
          </a:xfrm>
          <a:prstGeom prst="rect">
            <a:avLst/>
          </a:prstGeom>
          <a:noFill/>
        </p:spPr>
        <p:txBody>
          <a:bodyPr wrap="square" rtlCol="0">
            <a:spAutoFit/>
          </a:bodyPr>
          <a:lstStyle/>
          <a:p>
            <a:r>
              <a:rPr lang="en-US" i="1" dirty="0" smtClean="0">
                <a:solidFill>
                  <a:prstClr val="black"/>
                </a:solidFill>
                <a:latin typeface="Adobe Caslon Pro" pitchFamily="18" charset="0"/>
              </a:rPr>
              <a:t>O(N</a:t>
            </a:r>
            <a:r>
              <a:rPr lang="en-US" i="1" baseline="30000" dirty="0" smtClean="0">
                <a:solidFill>
                  <a:prstClr val="black"/>
                </a:solidFill>
                <a:latin typeface="Adobe Caslon Pro" pitchFamily="18" charset="0"/>
              </a:rPr>
              <a:t>2</a:t>
            </a:r>
            <a:r>
              <a:rPr lang="en-US" i="1" dirty="0" smtClean="0">
                <a:solidFill>
                  <a:prstClr val="black"/>
                </a:solidFill>
                <a:latin typeface="Adobe Caslon Pro" pitchFamily="18" charset="0"/>
              </a:rPr>
              <a:t>) </a:t>
            </a:r>
            <a:endParaRPr lang="en-US" i="1" dirty="0">
              <a:solidFill>
                <a:prstClr val="black"/>
              </a:solidFill>
              <a:latin typeface="Adobe Caslon Pro" pitchFamily="18" charset="0"/>
            </a:endParaRPr>
          </a:p>
        </p:txBody>
      </p:sp>
    </p:spTree>
    <p:extLst>
      <p:ext uri="{BB962C8B-B14F-4D97-AF65-F5344CB8AC3E}">
        <p14:creationId xmlns:p14="http://schemas.microsoft.com/office/powerpoint/2010/main" xmlns="" val="4563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500"/>
                                        <p:tgtEl>
                                          <p:spTgt spid="93"/>
                                        </p:tgtEl>
                                      </p:cBhvr>
                                    </p:animEffect>
                                  </p:childTnLst>
                                </p:cTn>
                              </p:par>
                              <p:par>
                                <p:cTn id="19" presetID="10" presetClass="entr" presetSubtype="0" fill="hold" nodeType="with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500"/>
                                        <p:tgtEl>
                                          <p:spTgt spid="10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500"/>
                                        <p:tgtEl>
                                          <p:spTgt spid="130"/>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nodeType="withEffect">
                                  <p:stCondLst>
                                    <p:cond delay="0"/>
                                  </p:stCondLst>
                                  <p:childTnLst>
                                    <p:set>
                                      <p:cBhvr>
                                        <p:cTn id="69" dur="1" fill="hold">
                                          <p:stCondLst>
                                            <p:cond delay="0"/>
                                          </p:stCondLst>
                                        </p:cTn>
                                        <p:tgtEl>
                                          <p:spTgt spid="121"/>
                                        </p:tgtEl>
                                        <p:attrNameLst>
                                          <p:attrName>style.visibility</p:attrName>
                                        </p:attrNameLst>
                                      </p:cBhvr>
                                      <p:to>
                                        <p:strVal val="visible"/>
                                      </p:to>
                                    </p:set>
                                    <p:animEffect transition="in" filter="fade">
                                      <p:cBhvr>
                                        <p:cTn id="70" dur="500"/>
                                        <p:tgtEl>
                                          <p:spTgt spid="121"/>
                                        </p:tgtEl>
                                      </p:cBhvr>
                                    </p:animEffect>
                                  </p:childTnLst>
                                </p:cTn>
                              </p:par>
                              <p:par>
                                <p:cTn id="71" presetID="10" presetClass="entr" presetSubtype="0" fill="hold" nodeType="withEffect">
                                  <p:stCondLst>
                                    <p:cond delay="0"/>
                                  </p:stCondLst>
                                  <p:childTnLst>
                                    <p:set>
                                      <p:cBhvr>
                                        <p:cTn id="72" dur="1" fill="hold">
                                          <p:stCondLst>
                                            <p:cond delay="0"/>
                                          </p:stCondLst>
                                        </p:cTn>
                                        <p:tgtEl>
                                          <p:spTgt spid="108"/>
                                        </p:tgtEl>
                                        <p:attrNameLst>
                                          <p:attrName>style.visibility</p:attrName>
                                        </p:attrNameLst>
                                      </p:cBhvr>
                                      <p:to>
                                        <p:strVal val="visible"/>
                                      </p:to>
                                    </p:set>
                                    <p:animEffect transition="in" filter="fade">
                                      <p:cBhvr>
                                        <p:cTn id="73" dur="500"/>
                                        <p:tgtEl>
                                          <p:spTgt spid="108"/>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160"/>
                                        </p:tgtEl>
                                        <p:attrNameLst>
                                          <p:attrName>style.visibility</p:attrName>
                                        </p:attrNameLst>
                                      </p:cBhvr>
                                      <p:to>
                                        <p:strVal val="visible"/>
                                      </p:to>
                                    </p:set>
                                    <p:animEffect transition="in" filter="fade">
                                      <p:cBhvr>
                                        <p:cTn id="81" dur="500"/>
                                        <p:tgtEl>
                                          <p:spTgt spid="160"/>
                                        </p:tgtEl>
                                      </p:cBhvr>
                                    </p:animEffect>
                                  </p:childTnLst>
                                </p:cTn>
                              </p:par>
                            </p:childTnLst>
                          </p:cTn>
                        </p:par>
                        <p:par>
                          <p:cTn id="82" fill="hold">
                            <p:stCondLst>
                              <p:cond delay="1500"/>
                            </p:stCondLst>
                            <p:childTnLst>
                              <p:par>
                                <p:cTn id="83" presetID="10" presetClass="entr" presetSubtype="0" fill="hold" nodeType="after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64"/>
                                        </p:tgtEl>
                                        <p:attrNameLst>
                                          <p:attrName>style.visibility</p:attrName>
                                        </p:attrNameLst>
                                      </p:cBhvr>
                                      <p:to>
                                        <p:strVal val="visible"/>
                                      </p:to>
                                    </p:set>
                                    <p:animEffect transition="in" filter="fade">
                                      <p:cBhvr>
                                        <p:cTn id="90" dur="500"/>
                                        <p:tgtEl>
                                          <p:spTgt spid="164"/>
                                        </p:tgtEl>
                                      </p:cBhvr>
                                    </p:animEffect>
                                  </p:childTnLst>
                                </p:cTn>
                              </p:par>
                              <p:par>
                                <p:cTn id="91" presetID="10" presetClass="entr" presetSubtype="0" fill="hold" nodeType="withEffect">
                                  <p:stCondLst>
                                    <p:cond delay="0"/>
                                  </p:stCondLst>
                                  <p:childTnLst>
                                    <p:set>
                                      <p:cBhvr>
                                        <p:cTn id="92" dur="1" fill="hold">
                                          <p:stCondLst>
                                            <p:cond delay="0"/>
                                          </p:stCondLst>
                                        </p:cTn>
                                        <p:tgtEl>
                                          <p:spTgt spid="169"/>
                                        </p:tgtEl>
                                        <p:attrNameLst>
                                          <p:attrName>style.visibility</p:attrName>
                                        </p:attrNameLst>
                                      </p:cBhvr>
                                      <p:to>
                                        <p:strVal val="visible"/>
                                      </p:to>
                                    </p:set>
                                    <p:animEffect transition="in" filter="fade">
                                      <p:cBhvr>
                                        <p:cTn id="93" dur="500"/>
                                        <p:tgtEl>
                                          <p:spTgt spid="169"/>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par>
                          <p:cTn id="98" fill="hold">
                            <p:stCondLst>
                              <p:cond delay="1000"/>
                            </p:stCondLst>
                            <p:childTnLst>
                              <p:par>
                                <p:cTn id="99" presetID="10" presetClass="entr" presetSubtype="0" fill="hold" nodeType="afterEffect">
                                  <p:stCondLst>
                                    <p:cond delay="0"/>
                                  </p:stCondLst>
                                  <p:childTnLst>
                                    <p:set>
                                      <p:cBhvr>
                                        <p:cTn id="100" dur="1" fill="hold">
                                          <p:stCondLst>
                                            <p:cond delay="0"/>
                                          </p:stCondLst>
                                        </p:cTn>
                                        <p:tgtEl>
                                          <p:spTgt spid="175"/>
                                        </p:tgtEl>
                                        <p:attrNameLst>
                                          <p:attrName>style.visibility</p:attrName>
                                        </p:attrNameLst>
                                      </p:cBhvr>
                                      <p:to>
                                        <p:strVal val="visible"/>
                                      </p:to>
                                    </p:set>
                                    <p:animEffect transition="in" filter="fade">
                                      <p:cBhvr>
                                        <p:cTn id="101" dur="500"/>
                                        <p:tgtEl>
                                          <p:spTgt spid="175"/>
                                        </p:tgtEl>
                                      </p:cBhvr>
                                    </p:animEffect>
                                  </p:childTnLst>
                                </p:cTn>
                              </p:par>
                            </p:childTnLst>
                          </p:cTn>
                        </p:par>
                        <p:par>
                          <p:cTn id="102" fill="hold">
                            <p:stCondLst>
                              <p:cond delay="1500"/>
                            </p:stCondLst>
                            <p:childTnLst>
                              <p:par>
                                <p:cTn id="103" presetID="10" presetClass="entr" presetSubtype="0" fill="hold" grpId="0" nodeType="after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97"/>
                                        </p:tgtEl>
                                        <p:attrNameLst>
                                          <p:attrName>style.visibility</p:attrName>
                                        </p:attrNameLst>
                                      </p:cBhvr>
                                      <p:to>
                                        <p:strVal val="visible"/>
                                      </p:to>
                                    </p:set>
                                    <p:animEffect transition="in" filter="fade">
                                      <p:cBhvr>
                                        <p:cTn id="110" dur="500"/>
                                        <p:tgtEl>
                                          <p:spTgt spid="19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95"/>
                                        </p:tgtEl>
                                        <p:attrNameLst>
                                          <p:attrName>style.visibility</p:attrName>
                                        </p:attrNameLst>
                                      </p:cBhvr>
                                      <p:to>
                                        <p:strVal val="visible"/>
                                      </p:to>
                                    </p:set>
                                    <p:animEffect transition="in" filter="fade">
                                      <p:cBhvr>
                                        <p:cTn id="113" dur="500"/>
                                        <p:tgtEl>
                                          <p:spTgt spid="19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96"/>
                                        </p:tgtEl>
                                        <p:attrNameLst>
                                          <p:attrName>style.visibility</p:attrName>
                                        </p:attrNameLst>
                                      </p:cBhvr>
                                      <p:to>
                                        <p:strVal val="visible"/>
                                      </p:to>
                                    </p:set>
                                    <p:animEffect transition="in" filter="fade">
                                      <p:cBhvr>
                                        <p:cTn id="116"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P spid="35" grpId="0" animBg="1"/>
      <p:bldP spid="80" grpId="0" animBg="1"/>
      <p:bldP spid="195" grpId="0"/>
      <p:bldP spid="196" grpId="0"/>
      <p:bldP spid="19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03300"/>
          </a:xfrm>
        </p:spPr>
        <p:txBody>
          <a:bodyPr>
            <a:normAutofit fontScale="90000"/>
          </a:bodyPr>
          <a:lstStyle/>
          <a:p>
            <a:r>
              <a:rPr lang="en-US" dirty="0" smtClean="0"/>
              <a:t>Twister MDS Interpolation Performance Test</a:t>
            </a: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47800" y="1246109"/>
            <a:ext cx="6485447" cy="4512332"/>
          </a:xfrm>
          <a:prstGeom prst="rect">
            <a:avLst/>
          </a:prstGeom>
        </p:spPr>
      </p:pic>
    </p:spTree>
    <p:extLst>
      <p:ext uri="{BB962C8B-B14F-4D97-AF65-F5344CB8AC3E}">
        <p14:creationId xmlns="" xmlns:p14="http://schemas.microsoft.com/office/powerpoint/2010/main" val="1610438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91400" cy="655638"/>
          </a:xfrm>
        </p:spPr>
        <p:txBody>
          <a:bodyPr>
            <a:normAutofit fontScale="90000"/>
          </a:bodyPr>
          <a:lstStyle/>
          <a:p>
            <a:r>
              <a:rPr lang="en-US" dirty="0" smtClean="0"/>
              <a:t>Parallel Computing and Algorithms</a:t>
            </a:r>
            <a:endParaRPr lang="en-US"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t>Parallel Computing</a:t>
            </a:r>
          </a:p>
        </p:txBody>
      </p:sp>
      <p:grpSp>
        <p:nvGrpSpPr>
          <p:cNvPr id="3"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endParaRPr lang="en-US" b="1" dirty="0" smtClean="0"/>
            </a:p>
            <a:p>
              <a:pPr algn="ctr" defTabSz="800100">
                <a:lnSpc>
                  <a:spcPct val="90000"/>
                </a:lnSpc>
                <a:spcBef>
                  <a:spcPct val="0"/>
                </a:spcBef>
                <a:spcAft>
                  <a:spcPct val="35000"/>
                </a:spcAft>
              </a:pPr>
              <a:r>
                <a:rPr lang="en-US" b="1" dirty="0" smtClean="0"/>
                <a:t>eScience</a:t>
              </a:r>
            </a:p>
            <a:p>
              <a:pPr lvl="0" algn="ctr" defTabSz="800100">
                <a:lnSpc>
                  <a:spcPct val="90000"/>
                </a:lnSpc>
                <a:spcBef>
                  <a:spcPct val="0"/>
                </a:spcBef>
                <a:spcAft>
                  <a:spcPct val="35000"/>
                </a:spcAft>
              </a:pP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1"/>
                                      </p:to>
                                    </p:set>
                                    <p:animEffect filter="image" prLst="opacity: 0.1">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15200" cy="685800"/>
          </a:xfrm>
        </p:spPr>
        <p:txBody>
          <a:bodyPr>
            <a:normAutofit/>
          </a:bodyPr>
          <a:lstStyle/>
          <a:p>
            <a:r>
              <a:rPr lang="en-US" sz="2800" dirty="0" smtClean="0"/>
              <a:t>Parallel Data Analysis Algorithms on Multicore</a:t>
            </a:r>
            <a:endParaRPr lang="en-US" sz="2800" dirty="0"/>
          </a:p>
        </p:txBody>
      </p:sp>
      <p:sp>
        <p:nvSpPr>
          <p:cNvPr id="3" name="Content Placeholder 2"/>
          <p:cNvSpPr>
            <a:spLocks noGrp="1"/>
          </p:cNvSpPr>
          <p:nvPr>
            <p:ph idx="1"/>
          </p:nvPr>
        </p:nvSpPr>
        <p:spPr>
          <a:xfrm>
            <a:off x="533400" y="2133600"/>
            <a:ext cx="8229600" cy="3048000"/>
          </a:xfrm>
        </p:spPr>
        <p:txBody>
          <a:bodyPr>
            <a:normAutofit/>
          </a:bodyPr>
          <a:lstStyle/>
          <a:p>
            <a:pPr lvl="1">
              <a:lnSpc>
                <a:spcPct val="85000"/>
              </a:lnSpc>
              <a:spcBef>
                <a:spcPts val="1200"/>
              </a:spcBef>
              <a:buFont typeface="Wingdings" pitchFamily="2" charset="2"/>
              <a:buChar char="§"/>
            </a:pPr>
            <a:r>
              <a:rPr lang="en-US" sz="2200" dirty="0" smtClean="0">
                <a:solidFill>
                  <a:srgbClr val="C00000"/>
                </a:solidFill>
              </a:rPr>
              <a:t>Clustering</a:t>
            </a:r>
            <a:r>
              <a:rPr lang="en-US" sz="2200" dirty="0" smtClean="0"/>
              <a:t> with deterministic annealing (DA)</a:t>
            </a:r>
          </a:p>
          <a:p>
            <a:pPr lvl="1">
              <a:lnSpc>
                <a:spcPct val="85000"/>
              </a:lnSpc>
              <a:spcBef>
                <a:spcPts val="1200"/>
              </a:spcBef>
              <a:buFont typeface="Wingdings" pitchFamily="2" charset="2"/>
              <a:buChar char="§"/>
            </a:pPr>
            <a:r>
              <a:rPr lang="en-US" sz="2200" dirty="0" smtClean="0">
                <a:solidFill>
                  <a:srgbClr val="C00000"/>
                </a:solidFill>
              </a:rPr>
              <a:t>Dimension Reduction </a:t>
            </a:r>
            <a:r>
              <a:rPr lang="en-US" sz="2200" dirty="0" smtClean="0"/>
              <a:t>for visualization and analysis (MDS, GTM)</a:t>
            </a:r>
          </a:p>
          <a:p>
            <a:pPr lvl="1">
              <a:lnSpc>
                <a:spcPct val="85000"/>
              </a:lnSpc>
              <a:spcBef>
                <a:spcPts val="1200"/>
              </a:spcBef>
              <a:buFont typeface="Wingdings" pitchFamily="2" charset="2"/>
              <a:buChar char="§"/>
            </a:pPr>
            <a:r>
              <a:rPr lang="en-US" sz="2200" dirty="0" smtClean="0">
                <a:solidFill>
                  <a:srgbClr val="C00000"/>
                </a:solidFill>
              </a:rPr>
              <a:t>Matrix algebra</a:t>
            </a:r>
            <a:r>
              <a:rPr lang="en-US" sz="2200" dirty="0" smtClean="0">
                <a:solidFill>
                  <a:srgbClr val="ECD700"/>
                </a:solidFill>
              </a:rPr>
              <a:t> </a:t>
            </a:r>
            <a:r>
              <a:rPr lang="en-US" sz="2200" dirty="0" smtClean="0"/>
              <a:t>as needed </a:t>
            </a:r>
          </a:p>
          <a:p>
            <a:pPr lvl="2">
              <a:lnSpc>
                <a:spcPct val="85000"/>
              </a:lnSpc>
              <a:spcBef>
                <a:spcPts val="1200"/>
              </a:spcBef>
              <a:buFont typeface="Wingdings" pitchFamily="2" charset="2"/>
              <a:buChar char="§"/>
            </a:pPr>
            <a:r>
              <a:rPr lang="en-US" sz="2000" dirty="0" smtClean="0"/>
              <a:t>Matrix Multiplication</a:t>
            </a:r>
          </a:p>
          <a:p>
            <a:pPr lvl="2">
              <a:lnSpc>
                <a:spcPct val="85000"/>
              </a:lnSpc>
              <a:spcBef>
                <a:spcPts val="1200"/>
              </a:spcBef>
              <a:buFont typeface="Wingdings" pitchFamily="2" charset="2"/>
              <a:buChar char="§"/>
            </a:pPr>
            <a:r>
              <a:rPr lang="en-US" sz="2000" dirty="0" smtClean="0"/>
              <a:t>Equation Solving</a:t>
            </a:r>
          </a:p>
          <a:p>
            <a:pPr lvl="2">
              <a:lnSpc>
                <a:spcPct val="85000"/>
              </a:lnSpc>
              <a:spcBef>
                <a:spcPts val="1200"/>
              </a:spcBef>
              <a:buFont typeface="Wingdings" pitchFamily="2" charset="2"/>
              <a:buChar char="§"/>
            </a:pPr>
            <a:r>
              <a:rPr lang="en-US" sz="2000" dirty="0" smtClean="0"/>
              <a:t>Eigenvector/value Calculation</a:t>
            </a:r>
          </a:p>
          <a:p>
            <a:endParaRPr lang="en-US" dirty="0"/>
          </a:p>
        </p:txBody>
      </p:sp>
      <p:sp>
        <p:nvSpPr>
          <p:cNvPr id="5" name="TextBox 4"/>
          <p:cNvSpPr txBox="1"/>
          <p:nvPr/>
        </p:nvSpPr>
        <p:spPr>
          <a:xfrm>
            <a:off x="711931" y="1550313"/>
            <a:ext cx="6450869" cy="430887"/>
          </a:xfrm>
          <a:prstGeom prst="rect">
            <a:avLst/>
          </a:prstGeom>
          <a:noFill/>
        </p:spPr>
        <p:txBody>
          <a:bodyPr wrap="none" rtlCol="0">
            <a:spAutoFit/>
          </a:bodyPr>
          <a:lstStyle/>
          <a:p>
            <a:r>
              <a:rPr lang="en-US" sz="2200" dirty="0" smtClean="0"/>
              <a:t>Developing a suite of parallel data-analysis capabilities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1"/>
                                      </p:to>
                                    </p:set>
                                    <p:animEffect filter="image" prLst="opacity: 0.1">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1"/>
                                      </p:to>
                                    </p:set>
                                    <p:animEffect filter="image" prLst="opacity: 0.1">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1"/>
                                      </p:to>
                                    </p:set>
                                    <p:animEffect filter="image" prLst="opacity: 0.1">
                                      <p:cBhvr rctx="IE">
                                        <p:cTn id="13" dur="indefinite"/>
                                        <p:tgtEl>
                                          <p:spTgt spid="3">
                                            <p:txEl>
                                              <p:pRg st="3" end="3"/>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1"/>
                                      </p:to>
                                    </p:set>
                                    <p:animEffect filter="image" prLst="opacity: 0.1">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1"/>
                                      </p:to>
                                    </p:set>
                                    <p:animEffect filter="image" prLst="opacity: 0.1">
                                      <p:cBhvr rctx="IE">
                                        <p:cTn id="19"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52400"/>
            <a:ext cx="9048750" cy="1143000"/>
          </a:xfrm>
        </p:spPr>
        <p:txBody>
          <a:bodyPr>
            <a:noAutofit/>
          </a:bodyPr>
          <a:lstStyle/>
          <a:p>
            <a:r>
              <a:rPr lang="en-US" sz="3200" dirty="0" smtClean="0"/>
              <a:t>High Performance </a:t>
            </a:r>
            <a:br>
              <a:rPr lang="en-US" sz="3200" dirty="0" smtClean="0"/>
            </a:br>
            <a:r>
              <a:rPr lang="en-US" sz="3200" dirty="0" smtClean="0"/>
              <a:t>Dimension Reduction and Visualization</a:t>
            </a:r>
            <a:endParaRPr lang="en-US" sz="3200" dirty="0"/>
          </a:p>
        </p:txBody>
      </p:sp>
      <p:sp>
        <p:nvSpPr>
          <p:cNvPr id="3" name="Content Placeholder 2"/>
          <p:cNvSpPr>
            <a:spLocks noGrp="1"/>
          </p:cNvSpPr>
          <p:nvPr>
            <p:ph idx="1"/>
          </p:nvPr>
        </p:nvSpPr>
        <p:spPr>
          <a:xfrm>
            <a:off x="457200" y="1219200"/>
            <a:ext cx="8153400" cy="5181599"/>
          </a:xfrm>
        </p:spPr>
        <p:txBody>
          <a:bodyPr>
            <a:noAutofit/>
          </a:bodyPr>
          <a:lstStyle/>
          <a:p>
            <a:r>
              <a:rPr lang="en-US" sz="2000" dirty="0" smtClean="0"/>
              <a:t>Need is pervasive</a:t>
            </a:r>
          </a:p>
          <a:p>
            <a:pPr lvl="1"/>
            <a:r>
              <a:rPr lang="en-US" sz="2000" dirty="0" smtClean="0"/>
              <a:t>Large and high dimensional data are everywhere: biology, physics, Internet, …</a:t>
            </a:r>
          </a:p>
          <a:p>
            <a:pPr lvl="1"/>
            <a:r>
              <a:rPr lang="en-US" sz="2000" dirty="0" smtClean="0"/>
              <a:t>Visualization can help data analysis</a:t>
            </a:r>
          </a:p>
          <a:p>
            <a:r>
              <a:rPr lang="en-US" sz="2000" dirty="0" smtClean="0"/>
              <a:t> Visualization of large datasets with high performance</a:t>
            </a:r>
          </a:p>
          <a:p>
            <a:pPr lvl="1"/>
            <a:r>
              <a:rPr lang="en-US" sz="2000" dirty="0" smtClean="0"/>
              <a:t>Map high-dimensional data into low dimensions (2D or 3D).</a:t>
            </a:r>
          </a:p>
          <a:p>
            <a:pPr lvl="1"/>
            <a:r>
              <a:rPr lang="en-US" sz="2000" dirty="0" smtClean="0"/>
              <a:t>Need Parallel programming for processing large data sets</a:t>
            </a:r>
          </a:p>
          <a:p>
            <a:pPr lvl="1">
              <a:lnSpc>
                <a:spcPct val="120000"/>
              </a:lnSpc>
              <a:spcBef>
                <a:spcPts val="0"/>
              </a:spcBef>
            </a:pPr>
            <a:r>
              <a:rPr lang="en-US" sz="2000" dirty="0" smtClean="0"/>
              <a:t>Developing high performance dimension reduction algorithms: </a:t>
            </a:r>
          </a:p>
          <a:p>
            <a:pPr lvl="2">
              <a:lnSpc>
                <a:spcPct val="120000"/>
              </a:lnSpc>
              <a:spcBef>
                <a:spcPts val="0"/>
              </a:spcBef>
            </a:pPr>
            <a:r>
              <a:rPr lang="en-US" sz="1600" dirty="0" smtClean="0"/>
              <a:t>MDS(Multi-dimensional Scaling),  used earlier in DNA sequencing application</a:t>
            </a:r>
          </a:p>
          <a:p>
            <a:pPr lvl="2">
              <a:lnSpc>
                <a:spcPct val="120000"/>
              </a:lnSpc>
              <a:spcBef>
                <a:spcPts val="0"/>
              </a:spcBef>
            </a:pPr>
            <a:r>
              <a:rPr lang="en-US" sz="1600" dirty="0" smtClean="0"/>
              <a:t>GTM(Generative Topographic Mapping)</a:t>
            </a:r>
          </a:p>
          <a:p>
            <a:pPr lvl="2">
              <a:lnSpc>
                <a:spcPct val="120000"/>
              </a:lnSpc>
              <a:spcBef>
                <a:spcPts val="0"/>
              </a:spcBef>
            </a:pPr>
            <a:r>
              <a:rPr lang="en-US" sz="1600" dirty="0" smtClean="0"/>
              <a:t>DA-MDS(Deterministic Annealing MDS) </a:t>
            </a:r>
          </a:p>
          <a:p>
            <a:pPr lvl="2">
              <a:lnSpc>
                <a:spcPct val="120000"/>
              </a:lnSpc>
              <a:spcBef>
                <a:spcPts val="0"/>
              </a:spcBef>
            </a:pPr>
            <a:r>
              <a:rPr lang="en-US" sz="1600" dirty="0" smtClean="0"/>
              <a:t>DA-GTM(Deterministic Annealing GTM) </a:t>
            </a:r>
          </a:p>
          <a:p>
            <a:pPr lvl="1">
              <a:lnSpc>
                <a:spcPct val="120000"/>
              </a:lnSpc>
              <a:spcBef>
                <a:spcPts val="0"/>
              </a:spcBef>
            </a:pPr>
            <a:r>
              <a:rPr lang="en-US" sz="2000" dirty="0" smtClean="0"/>
              <a:t>Interactive visualization tool </a:t>
            </a:r>
            <a:r>
              <a:rPr lang="en-US" sz="2000" dirty="0" err="1" smtClean="0">
                <a:solidFill>
                  <a:srgbClr val="990033"/>
                </a:solidFill>
              </a:rPr>
              <a:t>PlotViz</a:t>
            </a:r>
            <a:endParaRPr lang="en-US" sz="2000" dirty="0" smtClean="0">
              <a:solidFill>
                <a:srgbClr val="990033"/>
              </a:solidFill>
            </a:endParaRPr>
          </a:p>
          <a:p>
            <a:r>
              <a:rPr lang="en-US" sz="2000" dirty="0" smtClean="0"/>
              <a:t>We are supporting drug discovery by browsing 60 million compounds in </a:t>
            </a:r>
            <a:r>
              <a:rPr lang="en-US" sz="2000" dirty="0" err="1" smtClean="0"/>
              <a:t>PubChem</a:t>
            </a:r>
            <a:r>
              <a:rPr lang="en-US" sz="2000" dirty="0" smtClean="0"/>
              <a:t> database with 166 features</a:t>
            </a:r>
            <a:r>
              <a:rPr lang="en-US" sz="2400" dirty="0" smtClean="0"/>
              <a:t> </a:t>
            </a:r>
            <a:r>
              <a:rPr lang="en-US" sz="2000" dirty="0" smtClean="0"/>
              <a:t>each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normAutofit/>
          </a:bodyPr>
          <a:lstStyle/>
          <a:p>
            <a:r>
              <a:rPr lang="en-US" sz="4000" dirty="0" smtClean="0"/>
              <a:t>Dimension Reduction Algorithms</a:t>
            </a:r>
            <a:endParaRPr lang="en-US" sz="4000" dirty="0"/>
          </a:p>
        </p:txBody>
      </p:sp>
      <p:sp>
        <p:nvSpPr>
          <p:cNvPr id="10" name="Content Placeholder 9"/>
          <p:cNvSpPr>
            <a:spLocks noGrp="1"/>
          </p:cNvSpPr>
          <p:nvPr>
            <p:ph sz="half" idx="1"/>
          </p:nvPr>
        </p:nvSpPr>
        <p:spPr>
          <a:xfrm>
            <a:off x="152400" y="1143000"/>
            <a:ext cx="4495800" cy="4525963"/>
          </a:xfrm>
        </p:spPr>
        <p:txBody>
          <a:bodyPr>
            <a:normAutofit lnSpcReduction="10000"/>
          </a:bodyPr>
          <a:lstStyle/>
          <a:p>
            <a:pPr marL="228600" indent="-228600"/>
            <a:r>
              <a:rPr lang="en-US" sz="2000" b="1" dirty="0" smtClean="0"/>
              <a:t>Multidimensional Scaling (MDS) [1]</a:t>
            </a:r>
          </a:p>
          <a:p>
            <a:pPr marL="512763" lvl="1" indent="-284163">
              <a:buFont typeface="Courier New" pitchFamily="49" charset="0"/>
              <a:buChar char="o"/>
            </a:pPr>
            <a:r>
              <a:rPr lang="en-US" sz="1600" dirty="0" smtClean="0"/>
              <a:t>Given the proximity information among points.</a:t>
            </a:r>
          </a:p>
          <a:p>
            <a:pPr marL="512763" lvl="1" indent="-284163">
              <a:buFont typeface="Courier New" pitchFamily="49" charset="0"/>
              <a:buChar char="o"/>
            </a:pPr>
            <a:r>
              <a:rPr lang="en-US" sz="1600" dirty="0" smtClean="0"/>
              <a:t>Optimization problem to find mapping in target dimension of the given data based on pairwise proximity information while minimize the objective function.</a:t>
            </a:r>
          </a:p>
          <a:p>
            <a:pPr marL="512763" lvl="1" indent="-284163">
              <a:buFont typeface="Courier New" pitchFamily="49" charset="0"/>
              <a:buChar char="o"/>
            </a:pPr>
            <a:r>
              <a:rPr lang="en-US" sz="1600" dirty="0" smtClean="0"/>
              <a:t>Objective functions: STRESS (1) or SSTRESS (2)</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512763" lvl="1" indent="-284163">
              <a:buFont typeface="Courier New" pitchFamily="49" charset="0"/>
              <a:buChar char="o"/>
            </a:pPr>
            <a:r>
              <a:rPr lang="en-US" sz="1600" dirty="0" smtClean="0"/>
              <a:t>Only needs pairwise distances </a:t>
            </a:r>
            <a:r>
              <a:rPr lang="en-US" sz="1600" dirty="0" smtClean="0">
                <a:sym typeface="Symbol"/>
              </a:rPr>
              <a:t></a:t>
            </a:r>
            <a:r>
              <a:rPr lang="en-US" sz="1600" i="1" baseline="-25000" dirty="0" err="1" smtClean="0">
                <a:sym typeface="Symbol"/>
              </a:rPr>
              <a:t>ij</a:t>
            </a:r>
            <a:r>
              <a:rPr lang="en-US" sz="1600" dirty="0" smtClean="0">
                <a:sym typeface="Symbol"/>
              </a:rPr>
              <a:t> </a:t>
            </a:r>
            <a:r>
              <a:rPr lang="en-US" sz="1600" dirty="0" smtClean="0"/>
              <a:t>between original points (typically not Euclidean)</a:t>
            </a:r>
          </a:p>
          <a:p>
            <a:pPr marL="512763" lvl="1" indent="-284163">
              <a:buFont typeface="Courier New" pitchFamily="49" charset="0"/>
              <a:buChar char="o"/>
            </a:pPr>
            <a:r>
              <a:rPr lang="en-US" sz="1600" dirty="0" err="1" smtClean="0"/>
              <a:t>d</a:t>
            </a:r>
            <a:r>
              <a:rPr lang="en-US" sz="1600" i="1" baseline="-25000" dirty="0" err="1" smtClean="0"/>
              <a:t>ij</a:t>
            </a:r>
            <a:r>
              <a:rPr lang="en-US" sz="1600" dirty="0" smtClean="0"/>
              <a:t>(</a:t>
            </a:r>
            <a:r>
              <a:rPr lang="en-US" sz="1600" b="1" dirty="0" smtClean="0"/>
              <a:t>X</a:t>
            </a:r>
            <a:r>
              <a:rPr lang="en-US" sz="1600" dirty="0" smtClean="0"/>
              <a:t>) is Euclidean distance between mapped (3D) points</a:t>
            </a:r>
          </a:p>
        </p:txBody>
      </p:sp>
      <p:sp>
        <p:nvSpPr>
          <p:cNvPr id="14" name="Content Placeholder 13"/>
          <p:cNvSpPr>
            <a:spLocks noGrp="1"/>
          </p:cNvSpPr>
          <p:nvPr>
            <p:ph sz="half" idx="2"/>
          </p:nvPr>
        </p:nvSpPr>
        <p:spPr>
          <a:xfrm>
            <a:off x="4419600" y="1143000"/>
            <a:ext cx="4724400" cy="4525963"/>
          </a:xfrm>
        </p:spPr>
        <p:txBody>
          <a:bodyPr>
            <a:normAutofit lnSpcReduction="10000"/>
          </a:bodyPr>
          <a:lstStyle/>
          <a:p>
            <a:pPr marL="228600" indent="-228600"/>
            <a:r>
              <a:rPr lang="en-US" sz="2000" b="1" dirty="0" smtClean="0"/>
              <a:t>Generative Topographic Mapping </a:t>
            </a:r>
            <a:br>
              <a:rPr lang="en-US" sz="2000" b="1" dirty="0" smtClean="0"/>
            </a:br>
            <a:r>
              <a:rPr lang="en-US" sz="2000" b="1" dirty="0" smtClean="0"/>
              <a:t>(GTM) [2]</a:t>
            </a:r>
          </a:p>
          <a:p>
            <a:pPr marL="569913" lvl="1" indent="-284163">
              <a:buFont typeface="Courier New" pitchFamily="49" charset="0"/>
              <a:buChar char="o"/>
            </a:pPr>
            <a:r>
              <a:rPr lang="en-US" sz="1600" dirty="0" smtClean="0"/>
              <a:t>Find optimal K-representations for the given data (in 3D), known as </a:t>
            </a:r>
            <a:br>
              <a:rPr lang="en-US" sz="1600" dirty="0" smtClean="0"/>
            </a:br>
            <a:r>
              <a:rPr lang="en-US" sz="1600" dirty="0" smtClean="0"/>
              <a:t>K-cluster problem (NP-hard)</a:t>
            </a:r>
          </a:p>
          <a:p>
            <a:pPr marL="569913" lvl="1" indent="-284163">
              <a:buFont typeface="Courier New" pitchFamily="49" charset="0"/>
              <a:buChar char="o"/>
            </a:pPr>
            <a:r>
              <a:rPr lang="en-US" sz="1600" dirty="0" smtClean="0"/>
              <a:t>Original algorithm use EM method for optimization</a:t>
            </a:r>
          </a:p>
          <a:p>
            <a:pPr marL="569913" lvl="1" indent="-284163">
              <a:buFont typeface="Courier New" pitchFamily="49" charset="0"/>
              <a:buChar char="o"/>
            </a:pPr>
            <a:r>
              <a:rPr lang="en-US" sz="1600" dirty="0" smtClean="0"/>
              <a:t>Deterministic Annealing algorithm can be used for finding a global solution</a:t>
            </a:r>
          </a:p>
          <a:p>
            <a:pPr marL="569913" lvl="1" indent="-284163">
              <a:buFont typeface="Courier New" pitchFamily="49" charset="0"/>
              <a:buChar char="o"/>
            </a:pPr>
            <a:r>
              <a:rPr lang="en-US" sz="1600" dirty="0" smtClean="0"/>
              <a:t>Objective functions is to maximize log-likelihood:</a:t>
            </a:r>
          </a:p>
          <a:p>
            <a:pPr>
              <a:buNone/>
            </a:pPr>
            <a:endParaRPr lang="en-US" dirty="0"/>
          </a:p>
        </p:txBody>
      </p:sp>
      <p:pic>
        <p:nvPicPr>
          <p:cNvPr id="12" name="Picture 11" descr="MDS_eqs.png"/>
          <p:cNvPicPr>
            <a:picLocks noChangeAspect="1"/>
          </p:cNvPicPr>
          <p:nvPr/>
        </p:nvPicPr>
        <p:blipFill>
          <a:blip r:embed="rId3" cstate="print"/>
          <a:stretch>
            <a:fillRect/>
          </a:stretch>
        </p:blipFill>
        <p:spPr>
          <a:xfrm>
            <a:off x="381000" y="3352800"/>
            <a:ext cx="4220449" cy="10668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4953000" y="4038600"/>
            <a:ext cx="3810000" cy="736914"/>
          </a:xfrm>
          <a:prstGeom prst="rect">
            <a:avLst/>
          </a:prstGeom>
          <a:noFill/>
          <a:ln w="9525">
            <a:noFill/>
            <a:miter lim="800000"/>
            <a:headEnd/>
            <a:tailEnd/>
          </a:ln>
        </p:spPr>
      </p:pic>
      <p:sp>
        <p:nvSpPr>
          <p:cNvPr id="7" name="TextBox 6"/>
          <p:cNvSpPr txBox="1"/>
          <p:nvPr/>
        </p:nvSpPr>
        <p:spPr>
          <a:xfrm>
            <a:off x="457200" y="5715000"/>
            <a:ext cx="8686800" cy="646331"/>
          </a:xfrm>
          <a:prstGeom prst="rect">
            <a:avLst/>
          </a:prstGeom>
          <a:noFill/>
        </p:spPr>
        <p:txBody>
          <a:bodyPr wrap="square" rtlCol="0">
            <a:spAutoFit/>
          </a:bodyPr>
          <a:lstStyle/>
          <a:p>
            <a:r>
              <a:rPr lang="en-US" sz="1200" dirty="0" smtClean="0">
                <a:solidFill>
                  <a:schemeClr val="tx2">
                    <a:lumMod val="75000"/>
                  </a:schemeClr>
                </a:solidFill>
              </a:rPr>
              <a:t>[1]</a:t>
            </a:r>
            <a:r>
              <a:rPr lang="en-US" sz="1200" dirty="0" smtClean="0"/>
              <a:t> I. Borg and P. J. </a:t>
            </a:r>
            <a:r>
              <a:rPr lang="en-US" sz="1200" dirty="0" err="1" smtClean="0"/>
              <a:t>Groenen</a:t>
            </a:r>
            <a:r>
              <a:rPr lang="en-US" sz="1200" dirty="0" smtClean="0"/>
              <a:t>. </a:t>
            </a:r>
            <a:r>
              <a:rPr lang="en-US" sz="1200" i="1" dirty="0" smtClean="0"/>
              <a:t>Modern Multidimensional Scaling: Theory and Applications. Springer, New </a:t>
            </a:r>
            <a:r>
              <a:rPr lang="en-US" sz="1200" dirty="0" smtClean="0"/>
              <a:t>York, NY, U.S.A., 2005.</a:t>
            </a:r>
          </a:p>
          <a:p>
            <a:r>
              <a:rPr lang="en-US" sz="1200" dirty="0" smtClean="0"/>
              <a:t>[2] C. Bishop, M. </a:t>
            </a:r>
            <a:r>
              <a:rPr lang="en-US" sz="1200" dirty="0" err="1" smtClean="0"/>
              <a:t>Svens´en</a:t>
            </a:r>
            <a:r>
              <a:rPr lang="en-US" sz="1200" dirty="0" smtClean="0"/>
              <a:t>, and C. Williams. GTM: The generative topographic mapping. </a:t>
            </a:r>
            <a:r>
              <a:rPr lang="en-US" sz="1200" i="1" dirty="0" smtClean="0"/>
              <a:t>Neural computation, </a:t>
            </a:r>
            <a:r>
              <a:rPr lang="en-US" sz="1200" dirty="0" smtClean="0"/>
              <a:t>10(1):215–234, 1998.</a:t>
            </a:r>
          </a:p>
          <a:p>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High Performance Data Visualization..</a:t>
            </a:r>
            <a:endParaRPr lang="en-US" dirty="0"/>
          </a:p>
        </p:txBody>
      </p:sp>
      <p:sp>
        <p:nvSpPr>
          <p:cNvPr id="4" name="Content Placeholder 3"/>
          <p:cNvSpPr>
            <a:spLocks noGrp="1"/>
          </p:cNvSpPr>
          <p:nvPr>
            <p:ph idx="1"/>
          </p:nvPr>
        </p:nvSpPr>
        <p:spPr>
          <a:xfrm>
            <a:off x="228600" y="1143000"/>
            <a:ext cx="8763000" cy="1143000"/>
          </a:xfrm>
        </p:spPr>
        <p:txBody>
          <a:bodyPr>
            <a:normAutofit fontScale="55000" lnSpcReduction="20000"/>
          </a:bodyPr>
          <a:lstStyle/>
          <a:p>
            <a:pPr marL="228600" indent="-228600"/>
            <a:r>
              <a:rPr lang="en-US" dirty="0" smtClean="0"/>
              <a:t>First time using Deterministic Annealing for parallel MDS and GTM algorithms to visualize large and high-dimensional data</a:t>
            </a:r>
          </a:p>
          <a:p>
            <a:pPr marL="228600" indent="-228600"/>
            <a:r>
              <a:rPr lang="en-US" dirty="0" smtClean="0"/>
              <a:t>Processed 0.1 million </a:t>
            </a:r>
            <a:r>
              <a:rPr lang="en-US" dirty="0" err="1" smtClean="0"/>
              <a:t>PubChem</a:t>
            </a:r>
            <a:r>
              <a:rPr lang="en-US" dirty="0" smtClean="0"/>
              <a:t> data having 166 dimensions</a:t>
            </a:r>
          </a:p>
          <a:p>
            <a:pPr marL="228600" indent="-228600"/>
            <a:r>
              <a:rPr lang="en-US" dirty="0" smtClean="0"/>
              <a:t>Parallel interpolation can process 60 million </a:t>
            </a:r>
            <a:r>
              <a:rPr lang="en-US" dirty="0" err="1" smtClean="0"/>
              <a:t>PubChem</a:t>
            </a:r>
            <a:r>
              <a:rPr lang="en-US" dirty="0" smtClean="0"/>
              <a:t> points</a:t>
            </a:r>
          </a:p>
        </p:txBody>
      </p:sp>
      <p:pic>
        <p:nvPicPr>
          <p:cNvPr id="19"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429000" y="2209800"/>
            <a:ext cx="2454250" cy="240385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a:off x="6324600" y="2209800"/>
            <a:ext cx="2473948" cy="2264945"/>
          </a:xfrm>
          <a:prstGeom prst="rect">
            <a:avLst/>
          </a:prstGeom>
          <a:noFill/>
          <a:ln w="9525">
            <a:noFill/>
            <a:miter lim="800000"/>
            <a:headEnd/>
            <a:tailEnd/>
          </a:ln>
        </p:spPr>
      </p:pic>
      <p:pic>
        <p:nvPicPr>
          <p:cNvPr id="22" name="Picture 5"/>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04800" y="2057400"/>
            <a:ext cx="2743200" cy="2647949"/>
          </a:xfrm>
          <a:prstGeom prst="rect">
            <a:avLst/>
          </a:prstGeom>
          <a:noFill/>
          <a:ln w="9525">
            <a:noFill/>
            <a:miter lim="800000"/>
            <a:headEnd/>
            <a:tailEnd/>
          </a:ln>
        </p:spPr>
      </p:pic>
      <p:sp>
        <p:nvSpPr>
          <p:cNvPr id="24" name="Rectangle 8"/>
          <p:cNvSpPr>
            <a:spLocks noChangeArrowheads="1"/>
          </p:cNvSpPr>
          <p:nvPr/>
        </p:nvSpPr>
        <p:spPr bwMode="auto">
          <a:xfrm>
            <a:off x="228600" y="4724400"/>
            <a:ext cx="2895600" cy="1384995"/>
          </a:xfrm>
          <a:prstGeom prst="rect">
            <a:avLst/>
          </a:prstGeom>
          <a:noFill/>
          <a:ln w="9525">
            <a:noFill/>
            <a:miter lim="800000"/>
            <a:headEnd/>
            <a:tailEnd/>
          </a:ln>
        </p:spPr>
        <p:txBody>
          <a:bodyPr wrap="square">
            <a:spAutoFit/>
          </a:bodyPr>
          <a:lstStyle/>
          <a:p>
            <a:r>
              <a:rPr lang="en-US" sz="1400" b="1" i="1" dirty="0" smtClean="0">
                <a:latin typeface="Calibri" pitchFamily="34" charset="0"/>
              </a:rPr>
              <a:t>MDS for 100k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100k </a:t>
            </a:r>
            <a:r>
              <a:rPr lang="en-US" sz="1400" dirty="0" err="1" smtClean="0">
                <a:latin typeface="Calibri" pitchFamily="34" charset="0"/>
              </a:rPr>
              <a:t>PubChem</a:t>
            </a:r>
            <a:r>
              <a:rPr lang="en-US" sz="1400" dirty="0" smtClean="0">
                <a:latin typeface="Calibri" pitchFamily="34" charset="0"/>
              </a:rPr>
              <a:t> data having 166 dimensions are visualized in 3D space. Colors represent 2 clusters separated by their structural proximity.</a:t>
            </a:r>
            <a:endParaRPr lang="en-US" sz="1400" dirty="0">
              <a:latin typeface="Calibri" pitchFamily="34" charset="0"/>
            </a:endParaRPr>
          </a:p>
        </p:txBody>
      </p:sp>
      <p:sp>
        <p:nvSpPr>
          <p:cNvPr id="26" name="Rectangle 8"/>
          <p:cNvSpPr>
            <a:spLocks noChangeArrowheads="1"/>
          </p:cNvSpPr>
          <p:nvPr/>
        </p:nvSpPr>
        <p:spPr bwMode="auto">
          <a:xfrm>
            <a:off x="3200400" y="4724400"/>
            <a:ext cx="2895600" cy="1169551"/>
          </a:xfrm>
          <a:prstGeom prst="rect">
            <a:avLst/>
          </a:prstGeom>
          <a:noFill/>
          <a:ln w="9525">
            <a:noFill/>
            <a:miter lim="800000"/>
            <a:headEnd/>
            <a:tailEnd/>
          </a:ln>
        </p:spPr>
        <p:txBody>
          <a:bodyPr wrap="square">
            <a:spAutoFit/>
          </a:bodyPr>
          <a:lstStyle/>
          <a:p>
            <a:r>
              <a:rPr lang="en-US" sz="1400" b="1" i="1" dirty="0" smtClean="0">
                <a:latin typeface="Calibri" pitchFamily="34" charset="0"/>
              </a:rPr>
              <a:t>GTM for 930k genes and diseases</a:t>
            </a:r>
          </a:p>
          <a:p>
            <a:r>
              <a:rPr lang="en-US" sz="1400" dirty="0" smtClean="0">
                <a:latin typeface="Calibri" pitchFamily="34" charset="0"/>
              </a:rPr>
              <a:t>Genes (green color) and diseases (others) are plotted in 3D space, aiming at finding  cause-and-effect relationships.</a:t>
            </a:r>
            <a:endParaRPr lang="en-US" sz="1400" dirty="0">
              <a:latin typeface="Calibri" pitchFamily="34" charset="0"/>
            </a:endParaRPr>
          </a:p>
        </p:txBody>
      </p:sp>
      <p:sp>
        <p:nvSpPr>
          <p:cNvPr id="27" name="Rectangle 8"/>
          <p:cNvSpPr>
            <a:spLocks noChangeArrowheads="1"/>
          </p:cNvSpPr>
          <p:nvPr/>
        </p:nvSpPr>
        <p:spPr bwMode="auto">
          <a:xfrm>
            <a:off x="6096000" y="4571762"/>
            <a:ext cx="2895600" cy="1600438"/>
          </a:xfrm>
          <a:prstGeom prst="rect">
            <a:avLst/>
          </a:prstGeom>
          <a:noFill/>
          <a:ln w="9525">
            <a:noFill/>
            <a:miter lim="800000"/>
            <a:headEnd/>
            <a:tailEnd/>
          </a:ln>
        </p:spPr>
        <p:txBody>
          <a:bodyPr wrap="square">
            <a:spAutoFit/>
          </a:bodyPr>
          <a:lstStyle/>
          <a:p>
            <a:r>
              <a:rPr lang="en-US" sz="1400" b="1" i="1" dirty="0" smtClean="0">
                <a:latin typeface="Calibri" pitchFamily="34" charset="0"/>
              </a:rPr>
              <a:t>GTM with interpolation for </a:t>
            </a:r>
            <a:br>
              <a:rPr lang="en-US" sz="1400" b="1" i="1" dirty="0" smtClean="0">
                <a:latin typeface="Calibri" pitchFamily="34" charset="0"/>
              </a:rPr>
            </a:br>
            <a:r>
              <a:rPr lang="en-US" sz="1400" b="1" i="1" dirty="0" smtClean="0">
                <a:latin typeface="Calibri" pitchFamily="34" charset="0"/>
              </a:rPr>
              <a:t>2M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2M </a:t>
            </a:r>
            <a:r>
              <a:rPr lang="en-US" sz="1400" dirty="0" err="1" smtClean="0">
                <a:latin typeface="Calibri" pitchFamily="34" charset="0"/>
              </a:rPr>
              <a:t>PubChem</a:t>
            </a:r>
            <a:r>
              <a:rPr lang="en-US" sz="1400" dirty="0" smtClean="0">
                <a:latin typeface="Calibri" pitchFamily="34" charset="0"/>
              </a:rPr>
              <a:t> data is plotted in 3D with GTM interpolation approach. Blue points are 100k sampled data and red points are 2M interpolated points.</a:t>
            </a:r>
            <a:endParaRPr lang="en-US" sz="1400" dirty="0">
              <a:latin typeface="Calibri" pitchFamily="34" charset="0"/>
            </a:endParaRPr>
          </a:p>
        </p:txBody>
      </p:sp>
      <p:sp>
        <p:nvSpPr>
          <p:cNvPr id="10" name="TextBox 9"/>
          <p:cNvSpPr txBox="1"/>
          <p:nvPr/>
        </p:nvSpPr>
        <p:spPr>
          <a:xfrm>
            <a:off x="228600" y="6248400"/>
            <a:ext cx="3886200" cy="276999"/>
          </a:xfrm>
          <a:prstGeom prst="rect">
            <a:avLst/>
          </a:prstGeom>
          <a:noFill/>
        </p:spPr>
        <p:txBody>
          <a:bodyPr wrap="square" rtlCol="0">
            <a:spAutoFit/>
          </a:bodyPr>
          <a:lstStyle/>
          <a:p>
            <a:r>
              <a:rPr lang="en-US" sz="1200" dirty="0" err="1" smtClean="0"/>
              <a:t>PubChem</a:t>
            </a:r>
            <a:r>
              <a:rPr lang="en-US" sz="1200" dirty="0" smtClean="0"/>
              <a:t> project, http://pubchem.ncbi.nlm.nih.gov/</a:t>
            </a:r>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655638"/>
          </a:xfrm>
        </p:spPr>
        <p:txBody>
          <a:bodyPr>
            <a:normAutofit fontScale="90000"/>
          </a:bodyPr>
          <a:lstStyle/>
          <a:p>
            <a:r>
              <a:rPr lang="en-US" dirty="0" smtClean="0"/>
              <a:t>Data Explosion and Challenges</a:t>
            </a:r>
            <a:endParaRPr lang="en-US"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grpSp>
        <p:nvGrpSpPr>
          <p:cNvPr id="16"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a:p>
              <a:pPr lvl="0" algn="ctr" defTabSz="800100">
                <a:lnSpc>
                  <a:spcPct val="90000"/>
                </a:lnSpc>
                <a:spcBef>
                  <a:spcPct val="0"/>
                </a:spcBef>
                <a:spcAft>
                  <a:spcPct val="35000"/>
                </a:spcAft>
              </a:pPr>
              <a:endParaRPr lang="en-US" sz="1800" b="1" kern="1200"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smtClean="0"/>
                <a:t>eScience</a:t>
              </a:r>
              <a:endParaRPr lang="en-US" sz="1800" b="1" kern="1200"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lvl="0" algn="ctr" defTabSz="800100">
                <a:lnSpc>
                  <a:spcPct val="90000"/>
                </a:lnSpc>
                <a:spcBef>
                  <a:spcPct val="0"/>
                </a:spcBef>
                <a:spcAft>
                  <a:spcPct val="35000"/>
                </a:spcAft>
              </a:pPr>
              <a:r>
                <a:rPr lang="en-US" b="1" dirty="0" smtClean="0"/>
                <a:t>Multicore/</a:t>
              </a:r>
            </a:p>
            <a:p>
              <a:pPr lvl="0" algn="ctr" defTabSz="800100">
                <a:lnSpc>
                  <a:spcPct val="90000"/>
                </a:lnSpc>
                <a:spcBef>
                  <a:spcPct val="0"/>
                </a:spcBef>
                <a:spcAft>
                  <a:spcPct val="35000"/>
                </a:spcAft>
              </a:pPr>
              <a:r>
                <a:rPr lang="en-US" b="1" dirty="0" smtClean="0"/>
                <a:t>Parallel Computing</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6"/>
                                        </p:tgtEl>
                                        <p:attrNameLst>
                                          <p:attrName>style.opacity</p:attrName>
                                        </p:attrNameLst>
                                      </p:cBhvr>
                                      <p:to>
                                        <p:strVal val="0.1"/>
                                      </p:to>
                                    </p:set>
                                    <p:animEffect filter="image" prLst="opacity: 0.1">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 Method</a:t>
            </a:r>
            <a:endParaRPr lang="en-US" dirty="0"/>
          </a:p>
        </p:txBody>
      </p:sp>
      <p:sp>
        <p:nvSpPr>
          <p:cNvPr id="8" name="Content Placeholder 7"/>
          <p:cNvSpPr>
            <a:spLocks noGrp="1"/>
          </p:cNvSpPr>
          <p:nvPr>
            <p:ph idx="1"/>
          </p:nvPr>
        </p:nvSpPr>
        <p:spPr>
          <a:xfrm>
            <a:off x="457200" y="1600200"/>
            <a:ext cx="8229600" cy="2590800"/>
          </a:xfrm>
        </p:spPr>
        <p:txBody>
          <a:bodyPr>
            <a:normAutofit fontScale="77500" lnSpcReduction="20000"/>
          </a:bodyPr>
          <a:lstStyle/>
          <a:p>
            <a:r>
              <a:rPr lang="en-US" dirty="0" smtClean="0"/>
              <a:t>MDS and GTM are highly memory and time consuming process for large dataset such as millions of data points</a:t>
            </a:r>
          </a:p>
          <a:p>
            <a:r>
              <a:rPr lang="en-US" dirty="0" smtClean="0"/>
              <a:t>MDS requires O(N</a:t>
            </a:r>
            <a:r>
              <a:rPr lang="en-US" baseline="30000" dirty="0" smtClean="0"/>
              <a:t>2</a:t>
            </a:r>
            <a:r>
              <a:rPr lang="en-US" dirty="0" smtClean="0"/>
              <a:t>) and GTM does O(KN) (N is the number of data points and K is the number of latent variables)</a:t>
            </a:r>
          </a:p>
          <a:p>
            <a:r>
              <a:rPr lang="en-US" dirty="0" smtClean="0"/>
              <a:t>Training only for sampled data and interpolating for out-of-sample set can improve performance</a:t>
            </a:r>
          </a:p>
          <a:p>
            <a:r>
              <a:rPr lang="en-US" dirty="0" smtClean="0"/>
              <a:t>Interpolation is a pleasingly parallel application</a:t>
            </a:r>
          </a:p>
          <a:p>
            <a:endParaRPr lang="en-US" dirty="0" smtClean="0"/>
          </a:p>
        </p:txBody>
      </p:sp>
      <p:sp>
        <p:nvSpPr>
          <p:cNvPr id="9" name="Rectangle 8"/>
          <p:cNvSpPr/>
          <p:nvPr/>
        </p:nvSpPr>
        <p:spPr>
          <a:xfrm>
            <a:off x="838200" y="4355068"/>
            <a:ext cx="16002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 </a:t>
            </a:r>
            <a:br>
              <a:rPr lang="en-US" dirty="0" smtClean="0"/>
            </a:br>
            <a:r>
              <a:rPr lang="en-US" dirty="0" smtClean="0"/>
              <a:t>in-sample</a:t>
            </a:r>
            <a:endParaRPr lang="en-US" dirty="0"/>
          </a:p>
        </p:txBody>
      </p:sp>
      <p:sp>
        <p:nvSpPr>
          <p:cNvPr id="11" name="Rectangle 10"/>
          <p:cNvSpPr/>
          <p:nvPr/>
        </p:nvSpPr>
        <p:spPr>
          <a:xfrm>
            <a:off x="8382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N-n</a:t>
            </a:r>
          </a:p>
          <a:p>
            <a:pPr algn="ctr"/>
            <a:r>
              <a:rPr lang="en-US" dirty="0" smtClean="0"/>
              <a:t>out-of-sample</a:t>
            </a:r>
            <a:endParaRPr lang="en-US" dirty="0"/>
          </a:p>
        </p:txBody>
      </p:sp>
      <p:sp>
        <p:nvSpPr>
          <p:cNvPr id="12" name="TextBox 11"/>
          <p:cNvSpPr txBox="1"/>
          <p:nvPr/>
        </p:nvSpPr>
        <p:spPr>
          <a:xfrm>
            <a:off x="838200" y="5879068"/>
            <a:ext cx="1600200" cy="369332"/>
          </a:xfrm>
          <a:prstGeom prst="rect">
            <a:avLst/>
          </a:prstGeom>
          <a:noFill/>
        </p:spPr>
        <p:txBody>
          <a:bodyPr wrap="square" rtlCol="0">
            <a:spAutoFit/>
          </a:bodyPr>
          <a:lstStyle/>
          <a:p>
            <a:pPr algn="ctr"/>
            <a:r>
              <a:rPr lang="en-US" dirty="0" smtClean="0"/>
              <a:t>Total N data</a:t>
            </a:r>
            <a:endParaRPr lang="en-US" dirty="0"/>
          </a:p>
        </p:txBody>
      </p:sp>
      <p:sp>
        <p:nvSpPr>
          <p:cNvPr id="13" name="Rectangle 12"/>
          <p:cNvSpPr/>
          <p:nvPr/>
        </p:nvSpPr>
        <p:spPr>
          <a:xfrm>
            <a:off x="2895600" y="4420382"/>
            <a:ext cx="1447800" cy="4753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Training</a:t>
            </a:r>
          </a:p>
        </p:txBody>
      </p:sp>
      <p:sp>
        <p:nvSpPr>
          <p:cNvPr id="14" name="Rectangle 13"/>
          <p:cNvSpPr/>
          <p:nvPr/>
        </p:nvSpPr>
        <p:spPr>
          <a:xfrm>
            <a:off x="4572000" y="5146096"/>
            <a:ext cx="1447800" cy="5515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Interpolation</a:t>
            </a:r>
          </a:p>
        </p:txBody>
      </p:sp>
      <p:cxnSp>
        <p:nvCxnSpPr>
          <p:cNvPr id="16" name="Straight Arrow Connector 15"/>
          <p:cNvCxnSpPr>
            <a:stCxn id="9" idx="3"/>
            <a:endCxn id="13" idx="1"/>
          </p:cNvCxnSpPr>
          <p:nvPr/>
        </p:nvCxnSpPr>
        <p:spPr>
          <a:xfrm flipV="1">
            <a:off x="2438400" y="4658054"/>
            <a:ext cx="457200" cy="18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hape 26"/>
          <p:cNvCxnSpPr>
            <a:stCxn id="13" idx="3"/>
            <a:endCxn id="14" idx="0"/>
          </p:cNvCxnSpPr>
          <p:nvPr/>
        </p:nvCxnSpPr>
        <p:spPr>
          <a:xfrm>
            <a:off x="4343400" y="4658054"/>
            <a:ext cx="952500" cy="488042"/>
          </a:xfrm>
          <a:prstGeom prst="bentConnector2">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11" idx="3"/>
            <a:endCxn id="14" idx="1"/>
          </p:cNvCxnSpPr>
          <p:nvPr/>
        </p:nvCxnSpPr>
        <p:spPr>
          <a:xfrm>
            <a:off x="2438400" y="5421868"/>
            <a:ext cx="21336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4724400" y="4355068"/>
            <a:ext cx="1600200" cy="307777"/>
          </a:xfrm>
          <a:prstGeom prst="rect">
            <a:avLst/>
          </a:prstGeom>
          <a:noFill/>
        </p:spPr>
        <p:txBody>
          <a:bodyPr wrap="square" rtlCol="0">
            <a:spAutoFit/>
          </a:bodyPr>
          <a:lstStyle/>
          <a:p>
            <a:pPr algn="ctr"/>
            <a:r>
              <a:rPr lang="en-US" sz="1400" dirty="0" smtClean="0"/>
              <a:t>Trained data</a:t>
            </a:r>
            <a:endParaRPr lang="en-US" sz="1400" dirty="0"/>
          </a:p>
        </p:txBody>
      </p:sp>
      <p:cxnSp>
        <p:nvCxnSpPr>
          <p:cNvPr id="38" name="Straight Arrow Connector 37"/>
          <p:cNvCxnSpPr>
            <a:stCxn id="14" idx="3"/>
          </p:cNvCxnSpPr>
          <p:nvPr/>
        </p:nvCxnSpPr>
        <p:spPr>
          <a:xfrm>
            <a:off x="6019800" y="5421868"/>
            <a:ext cx="7620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Rectangle 40"/>
          <p:cNvSpPr/>
          <p:nvPr/>
        </p:nvSpPr>
        <p:spPr>
          <a:xfrm>
            <a:off x="67818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Interpolated </a:t>
            </a:r>
          </a:p>
          <a:p>
            <a:pPr algn="ctr"/>
            <a:r>
              <a:rPr lang="en-US" dirty="0" smtClean="0"/>
              <a:t>MDS/GTM map</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Autofit/>
          </a:bodyPr>
          <a:lstStyle/>
          <a:p>
            <a:r>
              <a:rPr lang="en-US" sz="3200" dirty="0" smtClean="0"/>
              <a:t>Quality Comparison </a:t>
            </a:r>
            <a:br>
              <a:rPr lang="en-US" sz="3200" dirty="0" smtClean="0"/>
            </a:br>
            <a:r>
              <a:rPr lang="en-US" sz="1800" dirty="0" smtClean="0"/>
              <a:t>(Original vs. Interpolation)</a:t>
            </a:r>
            <a:endParaRPr lang="en-US" sz="1800" dirty="0"/>
          </a:p>
        </p:txBody>
      </p:sp>
      <p:sp>
        <p:nvSpPr>
          <p:cNvPr id="3" name="Text Placeholder 2"/>
          <p:cNvSpPr>
            <a:spLocks noGrp="1"/>
          </p:cNvSpPr>
          <p:nvPr>
            <p:ph type="body" idx="1"/>
          </p:nvPr>
        </p:nvSpPr>
        <p:spPr>
          <a:xfrm>
            <a:off x="457200" y="1085671"/>
            <a:ext cx="4040188" cy="446087"/>
          </a:xfrm>
        </p:spPr>
        <p:txBody>
          <a:bodyPr>
            <a:normAutofit lnSpcReduction="10000"/>
          </a:bodyPr>
          <a:lstStyle/>
          <a:p>
            <a:pPr algn="ctr"/>
            <a:r>
              <a:rPr lang="en-US" dirty="0" smtClean="0"/>
              <a:t>MDS</a:t>
            </a:r>
            <a:endParaRPr lang="en-US" dirty="0"/>
          </a:p>
        </p:txBody>
      </p:sp>
      <p:sp>
        <p:nvSpPr>
          <p:cNvPr id="4" name="Content Placeholder 3"/>
          <p:cNvSpPr>
            <a:spLocks noGrp="1"/>
          </p:cNvSpPr>
          <p:nvPr>
            <p:ph sz="half" idx="2"/>
          </p:nvPr>
        </p:nvSpPr>
        <p:spPr>
          <a:xfrm>
            <a:off x="457200" y="1828800"/>
            <a:ext cx="4040188" cy="4800599"/>
          </a:xfrm>
        </p:spPr>
        <p:txBody>
          <a:bodyPr>
            <a:normAutofit/>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smtClean="0"/>
              <a:t>Quality </a:t>
            </a:r>
            <a:r>
              <a:rPr lang="en-US" sz="1400" dirty="0"/>
              <a:t>comparison between </a:t>
            </a:r>
            <a:r>
              <a:rPr lang="en-US" sz="1400" dirty="0" smtClean="0"/>
              <a:t>Interpolated result </a:t>
            </a:r>
            <a:r>
              <a:rPr lang="en-US" sz="1400" dirty="0" err="1"/>
              <a:t>upto</a:t>
            </a:r>
            <a:r>
              <a:rPr lang="en-US" sz="1400" dirty="0"/>
              <a:t> 100k based on the sample </a:t>
            </a:r>
            <a:r>
              <a:rPr lang="en-US" sz="1400" dirty="0" smtClean="0"/>
              <a:t>data (12.5k, 25k, and 50k) </a:t>
            </a:r>
            <a:r>
              <a:rPr lang="en-US" sz="1400" dirty="0"/>
              <a:t>and </a:t>
            </a:r>
            <a:r>
              <a:rPr lang="en-US" sz="1400" dirty="0" smtClean="0"/>
              <a:t>original MDS result w/ 100k.</a:t>
            </a:r>
          </a:p>
          <a:p>
            <a:r>
              <a:rPr lang="en-US" sz="1400" dirty="0" smtClean="0"/>
              <a:t>STRESS: </a:t>
            </a:r>
          </a:p>
          <a:p>
            <a:endParaRPr lang="en-US" sz="1400" dirty="0"/>
          </a:p>
          <a:p>
            <a:pPr>
              <a:buNone/>
            </a:pP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w</a:t>
            </a:r>
            <a:r>
              <a:rPr lang="en-US" sz="1400" i="1" baseline="-25000" dirty="0" err="1" smtClean="0">
                <a:latin typeface="Times New Roman" pitchFamily="18" charset="0"/>
                <a:cs typeface="Times New Roman" pitchFamily="18" charset="0"/>
              </a:rPr>
              <a:t>ij</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1</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a:t>
            </a:r>
            <a:r>
              <a:rPr lang="el-GR" sz="1400" i="1" dirty="0" smtClean="0">
                <a:latin typeface="Times New Roman" pitchFamily="18" charset="0"/>
                <a:cs typeface="Times New Roman" pitchFamily="18" charset="0"/>
              </a:rPr>
              <a:t>δ</a:t>
            </a:r>
            <a:r>
              <a:rPr lang="en-US" sz="1400" i="1" baseline="-25000" dirty="0" smtClean="0">
                <a:latin typeface="Times New Roman" pitchFamily="18" charset="0"/>
                <a:cs typeface="Times New Roman" pitchFamily="18" charset="0"/>
              </a:rPr>
              <a:t>ij</a:t>
            </a:r>
            <a:r>
              <a:rPr lang="en-US" sz="1400" i="1" baseline="30000" dirty="0" smtClean="0">
                <a:latin typeface="Times New Roman" pitchFamily="18" charset="0"/>
                <a:cs typeface="Times New Roman" pitchFamily="18" charset="0"/>
              </a:rPr>
              <a:t>2</a:t>
            </a:r>
            <a:endParaRPr lang="en-US" sz="1400" i="1" baseline="30000" dirty="0">
              <a:latin typeface="Times New Roman" pitchFamily="18" charset="0"/>
              <a:cs typeface="Times New Roman" pitchFamily="18" charset="0"/>
            </a:endParaRPr>
          </a:p>
        </p:txBody>
      </p:sp>
      <p:pic>
        <p:nvPicPr>
          <p:cNvPr id="8" name="Picture 7" descr="MDS_quality_upto_100k.png"/>
          <p:cNvPicPr>
            <a:picLocks noChangeAspect="1"/>
          </p:cNvPicPr>
          <p:nvPr/>
        </p:nvPicPr>
        <p:blipFill>
          <a:blip r:embed="rId3" cstate="print"/>
          <a:stretch>
            <a:fillRect/>
          </a:stretch>
        </p:blipFill>
        <p:spPr>
          <a:xfrm>
            <a:off x="914400" y="1466671"/>
            <a:ext cx="3096057" cy="3072241"/>
          </a:xfrm>
          <a:prstGeom prst="rect">
            <a:avLst/>
          </a:prstGeom>
        </p:spPr>
      </p:pic>
      <p:pic>
        <p:nvPicPr>
          <p:cNvPr id="9" name="Picture 8" descr="STRESS_eq.png"/>
          <p:cNvPicPr>
            <a:picLocks noChangeAspect="1"/>
          </p:cNvPicPr>
          <p:nvPr/>
        </p:nvPicPr>
        <p:blipFill>
          <a:blip r:embed="rId4" cstate="print"/>
          <a:stretch>
            <a:fillRect/>
          </a:stretch>
        </p:blipFill>
        <p:spPr>
          <a:xfrm>
            <a:off x="1523999" y="5334000"/>
            <a:ext cx="2995725" cy="53340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5105400" y="1466670"/>
            <a:ext cx="3429000" cy="3052237"/>
          </a:xfrm>
          <a:prstGeom prst="rect">
            <a:avLst/>
          </a:prstGeom>
          <a:noFill/>
          <a:ln w="9525">
            <a:noFill/>
            <a:miter lim="800000"/>
            <a:headEnd/>
            <a:tailEnd/>
          </a:ln>
        </p:spPr>
      </p:pic>
      <p:sp>
        <p:nvSpPr>
          <p:cNvPr id="10" name="Text Placeholder 9"/>
          <p:cNvSpPr>
            <a:spLocks noGrp="1"/>
          </p:cNvSpPr>
          <p:nvPr>
            <p:ph type="body" sz="quarter" idx="3"/>
          </p:nvPr>
        </p:nvSpPr>
        <p:spPr>
          <a:xfrm>
            <a:off x="4724400" y="1085671"/>
            <a:ext cx="4041775" cy="457200"/>
          </a:xfrm>
        </p:spPr>
        <p:txBody>
          <a:bodyPr>
            <a:normAutofit/>
          </a:bodyPr>
          <a:lstStyle/>
          <a:p>
            <a:pPr algn="ctr"/>
            <a:r>
              <a:rPr lang="en-US" dirty="0" smtClean="0"/>
              <a:t>GTM</a:t>
            </a:r>
            <a:endParaRPr lang="en-US" dirty="0"/>
          </a:p>
        </p:txBody>
      </p:sp>
      <p:sp>
        <p:nvSpPr>
          <p:cNvPr id="11" name="TextBox 10"/>
          <p:cNvSpPr txBox="1"/>
          <p:nvPr/>
        </p:nvSpPr>
        <p:spPr>
          <a:xfrm>
            <a:off x="5410200" y="4667071"/>
            <a:ext cx="3124200" cy="1200329"/>
          </a:xfrm>
          <a:prstGeom prst="rect">
            <a:avLst/>
          </a:prstGeom>
          <a:noFill/>
        </p:spPr>
        <p:txBody>
          <a:bodyPr wrap="square" rtlCol="0">
            <a:spAutoFit/>
          </a:bodyPr>
          <a:lstStyle/>
          <a:p>
            <a:r>
              <a:rPr lang="en-US" i="1" dirty="0" smtClean="0"/>
              <a:t>Interpolation result (blue) is getting close to the original (read) result as sample size is increasing.</a:t>
            </a:r>
          </a:p>
        </p:txBody>
      </p:sp>
      <p:sp>
        <p:nvSpPr>
          <p:cNvPr id="12" name="TextBox 11"/>
          <p:cNvSpPr txBox="1"/>
          <p:nvPr/>
        </p:nvSpPr>
        <p:spPr>
          <a:xfrm>
            <a:off x="914400" y="6248400"/>
            <a:ext cx="6944915" cy="461665"/>
          </a:xfrm>
          <a:prstGeom prst="rect">
            <a:avLst/>
          </a:prstGeom>
          <a:noFill/>
        </p:spPr>
        <p:txBody>
          <a:bodyPr wrap="none" rtlCol="0">
            <a:spAutoFit/>
          </a:bodyPr>
          <a:lstStyle/>
          <a:p>
            <a:pPr>
              <a:defRPr/>
            </a:pPr>
            <a:r>
              <a:rPr lang="en-US" sz="1200" dirty="0" smtClean="0"/>
              <a:t>12.5K 25K 50K 100K Run on 16 nodes of Tempest </a:t>
            </a:r>
          </a:p>
          <a:p>
            <a:r>
              <a:rPr lang="en-US" sz="1200" dirty="0" smtClean="0"/>
              <a:t>Note that we gain performance of over a factor of 100 for this data size. It would be more for larger data set.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Convergence is Happening</a:t>
            </a:r>
            <a:endParaRPr lang="en-US" dirty="0"/>
          </a:p>
        </p:txBody>
      </p:sp>
      <p:graphicFrame>
        <p:nvGraphicFramePr>
          <p:cNvPr id="4" name="Diagram 3"/>
          <p:cNvGraphicFramePr/>
          <p:nvPr/>
        </p:nvGraphicFramePr>
        <p:xfrm>
          <a:off x="-152400" y="1295400"/>
          <a:ext cx="9067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24194" y="2095500"/>
            <a:ext cx="1197571" cy="495520"/>
          </a:xfrm>
          <a:prstGeom prst="rect">
            <a:avLst/>
          </a:prstGeom>
          <a:noFill/>
        </p:spPr>
        <p:txBody>
          <a:bodyPr wrap="none" lIns="64008" tIns="32004" rIns="64008" bIns="32004" rtlCol="0">
            <a:spAutoFit/>
          </a:bodyPr>
          <a:lstStyle/>
          <a:p>
            <a:pPr algn="ctr"/>
            <a:r>
              <a:rPr lang="en-US" sz="1400" b="1" dirty="0" smtClean="0">
                <a:solidFill>
                  <a:schemeClr val="bg1"/>
                </a:solidFill>
              </a:rPr>
              <a:t>Data Intensive</a:t>
            </a:r>
          </a:p>
          <a:p>
            <a:pPr algn="ctr"/>
            <a:r>
              <a:rPr lang="en-US" sz="1400" b="1" dirty="0" smtClean="0">
                <a:solidFill>
                  <a:schemeClr val="bg1"/>
                </a:solidFill>
              </a:rPr>
              <a:t>Paradigms</a:t>
            </a:r>
            <a:endParaRPr lang="en-US" sz="1400" b="1" dirty="0">
              <a:solidFill>
                <a:schemeClr val="bg1"/>
              </a:solidFill>
            </a:endParaRPr>
          </a:p>
        </p:txBody>
      </p:sp>
      <p:sp>
        <p:nvSpPr>
          <p:cNvPr id="6" name="TextBox 5"/>
          <p:cNvSpPr txBox="1"/>
          <p:nvPr/>
        </p:nvSpPr>
        <p:spPr>
          <a:xfrm>
            <a:off x="5334000" y="1447800"/>
            <a:ext cx="3711722" cy="710964"/>
          </a:xfrm>
          <a:prstGeom prst="rect">
            <a:avLst/>
          </a:prstGeom>
          <a:noFill/>
        </p:spPr>
        <p:txBody>
          <a:bodyPr wrap="square" lIns="64008" tIns="32004" rIns="64008" bIns="32004" rtlCol="0">
            <a:spAutoFit/>
          </a:bodyPr>
          <a:lstStyle/>
          <a:p>
            <a:r>
              <a:rPr lang="en-US" sz="1400" dirty="0" smtClean="0">
                <a:solidFill>
                  <a:srgbClr val="C00000"/>
                </a:solidFill>
              </a:rPr>
              <a:t>Data intensive application with basic activities:</a:t>
            </a:r>
          </a:p>
          <a:p>
            <a:r>
              <a:rPr lang="en-US" sz="1400" dirty="0" smtClean="0">
                <a:solidFill>
                  <a:srgbClr val="C00000"/>
                </a:solidFill>
              </a:rPr>
              <a:t>capture, curation, preservation, and analysis (visualization)</a:t>
            </a:r>
            <a:endParaRPr lang="en-US" sz="1400" dirty="0">
              <a:solidFill>
                <a:srgbClr val="C00000"/>
              </a:solidFill>
            </a:endParaRPr>
          </a:p>
        </p:txBody>
      </p:sp>
      <p:cxnSp>
        <p:nvCxnSpPr>
          <p:cNvPr id="8" name="Shape 7"/>
          <p:cNvCxnSpPr>
            <a:endCxn id="6" idx="2"/>
          </p:cNvCxnSpPr>
          <p:nvPr/>
        </p:nvCxnSpPr>
        <p:spPr>
          <a:xfrm flipV="1">
            <a:off x="5000625" y="2158764"/>
            <a:ext cx="2189236" cy="444738"/>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3111500"/>
            <a:ext cx="2534284" cy="280077"/>
          </a:xfrm>
          <a:prstGeom prst="rect">
            <a:avLst/>
          </a:prstGeom>
          <a:noFill/>
        </p:spPr>
        <p:txBody>
          <a:bodyPr wrap="none" lIns="64008" tIns="32004" rIns="64008" bIns="32004" rtlCol="0">
            <a:spAutoFit/>
          </a:bodyPr>
          <a:lstStyle/>
          <a:p>
            <a:r>
              <a:rPr lang="en-US" sz="1400" dirty="0" smtClean="0">
                <a:solidFill>
                  <a:schemeClr val="accent6">
                    <a:lumMod val="75000"/>
                  </a:schemeClr>
                </a:solidFill>
              </a:rPr>
              <a:t>Cloud infrastructure and runtime</a:t>
            </a:r>
            <a:endParaRPr lang="en-US" sz="1400" dirty="0">
              <a:solidFill>
                <a:schemeClr val="accent6">
                  <a:lumMod val="75000"/>
                </a:schemeClr>
              </a:solidFill>
            </a:endParaRPr>
          </a:p>
        </p:txBody>
      </p:sp>
      <p:cxnSp>
        <p:nvCxnSpPr>
          <p:cNvPr id="12" name="Shape 11"/>
          <p:cNvCxnSpPr>
            <a:endCxn id="9" idx="2"/>
          </p:cNvCxnSpPr>
          <p:nvPr/>
        </p:nvCxnSpPr>
        <p:spPr>
          <a:xfrm rot="10800000">
            <a:off x="1495743" y="3391577"/>
            <a:ext cx="1256985" cy="862924"/>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64730" y="5191075"/>
            <a:ext cx="2484142" cy="280077"/>
          </a:xfrm>
          <a:prstGeom prst="rect">
            <a:avLst/>
          </a:prstGeom>
          <a:noFill/>
        </p:spPr>
        <p:txBody>
          <a:bodyPr wrap="none" lIns="64008" tIns="32004" rIns="64008" bIns="32004" rtlCol="0">
            <a:spAutoFit/>
          </a:bodyPr>
          <a:lstStyle/>
          <a:p>
            <a:r>
              <a:rPr lang="en-US" sz="1400" dirty="0" smtClean="0">
                <a:solidFill>
                  <a:srgbClr val="0000FF"/>
                </a:solidFill>
              </a:rPr>
              <a:t>Parallel threading and processes</a:t>
            </a:r>
            <a:endParaRPr lang="en-US" sz="1400" dirty="0">
              <a:solidFill>
                <a:srgbClr val="0000FF"/>
              </a:solidFill>
            </a:endParaRPr>
          </a:p>
        </p:txBody>
      </p:sp>
      <p:cxnSp>
        <p:nvCxnSpPr>
          <p:cNvPr id="15" name="Shape 14"/>
          <p:cNvCxnSpPr>
            <a:endCxn id="13" idx="2"/>
          </p:cNvCxnSpPr>
          <p:nvPr/>
        </p:nvCxnSpPr>
        <p:spPr>
          <a:xfrm rot="10800000">
            <a:off x="2806801" y="5471152"/>
            <a:ext cx="2098600" cy="497848"/>
          </a:xfrm>
          <a:prstGeom prst="bentConnector2">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57250" y="5651501"/>
            <a:ext cx="6915150" cy="1141534"/>
          </a:xfrm>
        </p:spPr>
        <p:txBody>
          <a:bodyPr>
            <a:normAutofit fontScale="77500" lnSpcReduction="20000"/>
          </a:bodyPr>
          <a:lstStyle/>
          <a:p>
            <a:r>
              <a:rPr lang="en-US" dirty="0" smtClean="0"/>
              <a:t>Dynamic Virtual Cluster provisioning via XCAT</a:t>
            </a:r>
          </a:p>
          <a:p>
            <a:r>
              <a:rPr lang="en-US" dirty="0" smtClean="0"/>
              <a:t>Supports both </a:t>
            </a:r>
            <a:r>
              <a:rPr lang="en-US" dirty="0" err="1" smtClean="0"/>
              <a:t>stateful</a:t>
            </a:r>
            <a:r>
              <a:rPr lang="en-US" dirty="0" smtClean="0"/>
              <a:t> and stateless OS images</a:t>
            </a:r>
          </a:p>
          <a:p>
            <a:endParaRPr lang="en-US" dirty="0"/>
          </a:p>
        </p:txBody>
      </p:sp>
      <p:sp>
        <p:nvSpPr>
          <p:cNvPr id="6" name="Rectangle 5"/>
          <p:cNvSpPr/>
          <p:nvPr/>
        </p:nvSpPr>
        <p:spPr>
          <a:xfrm>
            <a:off x="1524000" y="5016500"/>
            <a:ext cx="7381875" cy="361157"/>
          </a:xfrm>
          <a:prstGeom prst="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dirty="0" err="1" smtClean="0"/>
              <a:t>iDataplex</a:t>
            </a:r>
            <a:r>
              <a:rPr lang="en-US" dirty="0" smtClean="0"/>
              <a:t> Bare-metal Nodes</a:t>
            </a:r>
            <a:endParaRPr lang="en-US" dirty="0"/>
          </a:p>
        </p:txBody>
      </p:sp>
      <p:sp>
        <p:nvSpPr>
          <p:cNvPr id="7" name="Rectangle 6"/>
          <p:cNvSpPr/>
          <p:nvPr/>
        </p:nvSpPr>
        <p:spPr>
          <a:xfrm>
            <a:off x="1524000" y="3302000"/>
            <a:ext cx="1714500" cy="1135063"/>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Bare-system</a:t>
            </a:r>
            <a:endParaRPr lang="en-US" dirty="0"/>
          </a:p>
        </p:txBody>
      </p:sp>
      <p:sp>
        <p:nvSpPr>
          <p:cNvPr id="8" name="Rectangle 7"/>
          <p:cNvSpPr/>
          <p:nvPr/>
        </p:nvSpPr>
        <p:spPr>
          <a:xfrm>
            <a:off x="3286125" y="3302001"/>
            <a:ext cx="19050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Virtual Machines</a:t>
            </a:r>
            <a:endParaRPr lang="en-US" dirty="0"/>
          </a:p>
        </p:txBody>
      </p:sp>
      <p:sp>
        <p:nvSpPr>
          <p:cNvPr id="10" name="Rectangle 9"/>
          <p:cNvSpPr/>
          <p:nvPr/>
        </p:nvSpPr>
        <p:spPr>
          <a:xfrm>
            <a:off x="5238750" y="3302000"/>
            <a:ext cx="1714500" cy="1143000"/>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endParaRPr lang="en-US" dirty="0" smtClean="0"/>
          </a:p>
          <a:p>
            <a:pPr algn="ctr"/>
            <a:r>
              <a:rPr lang="en-US" dirty="0" smtClean="0"/>
              <a:t>Windows Server 2008  HPC</a:t>
            </a:r>
          </a:p>
          <a:p>
            <a:pPr algn="ctr"/>
            <a:r>
              <a:rPr lang="en-US" dirty="0" smtClean="0"/>
              <a:t>Bare-system</a:t>
            </a:r>
          </a:p>
          <a:p>
            <a:pPr algn="ctr"/>
            <a:endParaRPr lang="en-US" dirty="0"/>
          </a:p>
        </p:txBody>
      </p:sp>
      <p:sp>
        <p:nvSpPr>
          <p:cNvPr id="12" name="Rectangle 11"/>
          <p:cNvSpPr/>
          <p:nvPr/>
        </p:nvSpPr>
        <p:spPr>
          <a:xfrm>
            <a:off x="7000875" y="4000500"/>
            <a:ext cx="1905000" cy="4445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Xen Virtualization</a:t>
            </a:r>
            <a:endParaRPr lang="en-US" dirty="0"/>
          </a:p>
        </p:txBody>
      </p:sp>
      <p:sp>
        <p:nvSpPr>
          <p:cNvPr id="13" name="Rectangle 12"/>
          <p:cNvSpPr/>
          <p:nvPr/>
        </p:nvSpPr>
        <p:spPr>
          <a:xfrm>
            <a:off x="5238750" y="2540000"/>
            <a:ext cx="3667125" cy="69850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dirty="0" smtClean="0"/>
              <a:t>Microsoft DryadLINQ  / MPI</a:t>
            </a:r>
            <a:endParaRPr lang="en-US" dirty="0"/>
          </a:p>
        </p:txBody>
      </p:sp>
      <p:sp>
        <p:nvSpPr>
          <p:cNvPr id="14" name="Rectangle 13"/>
          <p:cNvSpPr/>
          <p:nvPr/>
        </p:nvSpPr>
        <p:spPr>
          <a:xfrm>
            <a:off x="1524001" y="2540000"/>
            <a:ext cx="3667124" cy="69850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rtlCol="0" anchor="ctr"/>
          <a:lstStyle/>
          <a:p>
            <a:pPr algn="ctr"/>
            <a:r>
              <a:rPr lang="en-US" dirty="0" smtClean="0"/>
              <a:t>Apache Hadoop / Twister/ MPI</a:t>
            </a:r>
            <a:endParaRPr lang="en-US" dirty="0"/>
          </a:p>
        </p:txBody>
      </p:sp>
      <p:sp>
        <p:nvSpPr>
          <p:cNvPr id="15" name="Rectangle 14"/>
          <p:cNvSpPr/>
          <p:nvPr/>
        </p:nvSpPr>
        <p:spPr>
          <a:xfrm>
            <a:off x="1524000" y="1219200"/>
            <a:ext cx="7381875" cy="889000"/>
          </a:xfrm>
          <a:prstGeom prst="rect">
            <a:avLst/>
          </a:prstGeom>
        </p:spPr>
        <p:style>
          <a:lnRef idx="1">
            <a:schemeClr val="accent1"/>
          </a:lnRef>
          <a:fillRef idx="2">
            <a:schemeClr val="accent1"/>
          </a:fillRef>
          <a:effectRef idx="1">
            <a:schemeClr val="accent1"/>
          </a:effectRef>
          <a:fontRef idx="minor">
            <a:schemeClr val="dk1"/>
          </a:fontRef>
        </p:style>
        <p:txBody>
          <a:bodyPr lIns="64008" tIns="32004" rIns="64008" bIns="32004" rtlCol="0" anchor="ctr"/>
          <a:lstStyle/>
          <a:p>
            <a:pPr algn="ctr"/>
            <a:r>
              <a:rPr lang="en-US" dirty="0" smtClean="0"/>
              <a:t>Smith Waterman Dissimilarities, CAP-3 Gene Assembly, </a:t>
            </a:r>
            <a:r>
              <a:rPr lang="en-US" dirty="0" err="1" smtClean="0"/>
              <a:t>PhyloD</a:t>
            </a:r>
            <a:r>
              <a:rPr lang="en-US" dirty="0" smtClean="0"/>
              <a:t> Using </a:t>
            </a:r>
            <a:r>
              <a:rPr lang="en-US" dirty="0" err="1" smtClean="0"/>
              <a:t>DryadLINQ</a:t>
            </a:r>
            <a:r>
              <a:rPr lang="en-US" dirty="0" smtClean="0"/>
              <a:t>, High Energy Physics, Clustering, Multidimensional Scaling, Generative Topological Mapping</a:t>
            </a:r>
            <a:endParaRPr lang="en-US" dirty="0"/>
          </a:p>
        </p:txBody>
      </p:sp>
      <p:sp>
        <p:nvSpPr>
          <p:cNvPr id="16" name="Rectangle 15"/>
          <p:cNvSpPr/>
          <p:nvPr/>
        </p:nvSpPr>
        <p:spPr>
          <a:xfrm>
            <a:off x="1524000" y="4528343"/>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smtClean="0"/>
              <a:t>XCAT Infrastructure</a:t>
            </a:r>
            <a:endParaRPr lang="en-US" dirty="0"/>
          </a:p>
        </p:txBody>
      </p:sp>
      <p:sp>
        <p:nvSpPr>
          <p:cNvPr id="18" name="Rectangle 17"/>
          <p:cNvSpPr/>
          <p:nvPr/>
        </p:nvSpPr>
        <p:spPr>
          <a:xfrm>
            <a:off x="3286125" y="4000500"/>
            <a:ext cx="1905000" cy="4445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Xen Virtualization</a:t>
            </a:r>
            <a:endParaRPr lang="en-US" dirty="0"/>
          </a:p>
        </p:txBody>
      </p:sp>
      <p:sp>
        <p:nvSpPr>
          <p:cNvPr id="20" name="Left Brace 19"/>
          <p:cNvSpPr/>
          <p:nvPr/>
        </p:nvSpPr>
        <p:spPr>
          <a:xfrm>
            <a:off x="1333501" y="1282700"/>
            <a:ext cx="120894" cy="698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1" name="TextBox 20"/>
          <p:cNvSpPr txBox="1"/>
          <p:nvPr/>
        </p:nvSpPr>
        <p:spPr>
          <a:xfrm>
            <a:off x="721" y="1409700"/>
            <a:ext cx="1421543" cy="341632"/>
          </a:xfrm>
          <a:prstGeom prst="rect">
            <a:avLst/>
          </a:prstGeom>
          <a:noFill/>
        </p:spPr>
        <p:txBody>
          <a:bodyPr wrap="square" lIns="64008" tIns="32004" rIns="64008" bIns="32004" rtlCol="0">
            <a:spAutoFit/>
          </a:bodyPr>
          <a:lstStyle/>
          <a:p>
            <a:r>
              <a:rPr lang="en-US" dirty="0" smtClean="0"/>
              <a:t>Applications</a:t>
            </a:r>
            <a:endParaRPr lang="en-US" dirty="0"/>
          </a:p>
        </p:txBody>
      </p:sp>
      <p:sp>
        <p:nvSpPr>
          <p:cNvPr id="22" name="Left Brace 21"/>
          <p:cNvSpPr/>
          <p:nvPr/>
        </p:nvSpPr>
        <p:spPr>
          <a:xfrm>
            <a:off x="1381125" y="2540000"/>
            <a:ext cx="95250" cy="571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3" name="TextBox 22"/>
          <p:cNvSpPr txBox="1"/>
          <p:nvPr/>
        </p:nvSpPr>
        <p:spPr>
          <a:xfrm>
            <a:off x="172948" y="2603501"/>
            <a:ext cx="1128016" cy="341632"/>
          </a:xfrm>
          <a:prstGeom prst="rect">
            <a:avLst/>
          </a:prstGeom>
          <a:noFill/>
        </p:spPr>
        <p:txBody>
          <a:bodyPr wrap="square" lIns="64008" tIns="32004" rIns="64008" bIns="32004" rtlCol="0">
            <a:spAutoFit/>
          </a:bodyPr>
          <a:lstStyle/>
          <a:p>
            <a:r>
              <a:rPr lang="en-US" dirty="0" smtClean="0"/>
              <a:t>Runtimes</a:t>
            </a:r>
            <a:endParaRPr lang="en-US" dirty="0"/>
          </a:p>
        </p:txBody>
      </p:sp>
      <p:sp>
        <p:nvSpPr>
          <p:cNvPr id="24" name="Left Brace 23"/>
          <p:cNvSpPr/>
          <p:nvPr/>
        </p:nvSpPr>
        <p:spPr>
          <a:xfrm>
            <a:off x="1381125" y="3302000"/>
            <a:ext cx="95250" cy="15240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5" name="TextBox 24"/>
          <p:cNvSpPr txBox="1"/>
          <p:nvPr/>
        </p:nvSpPr>
        <p:spPr>
          <a:xfrm>
            <a:off x="1" y="3683000"/>
            <a:ext cx="1428750" cy="618631"/>
          </a:xfrm>
          <a:prstGeom prst="rect">
            <a:avLst/>
          </a:prstGeom>
          <a:noFill/>
        </p:spPr>
        <p:txBody>
          <a:bodyPr wrap="square" lIns="64008" tIns="32004" rIns="64008" bIns="32004" rtlCol="0">
            <a:spAutoFit/>
          </a:bodyPr>
          <a:lstStyle/>
          <a:p>
            <a:pPr algn="ctr"/>
            <a:r>
              <a:rPr lang="en-US" dirty="0" smtClean="0"/>
              <a:t>Infrastructure software</a:t>
            </a:r>
          </a:p>
        </p:txBody>
      </p:sp>
      <p:sp>
        <p:nvSpPr>
          <p:cNvPr id="26" name="Left Brace 25"/>
          <p:cNvSpPr/>
          <p:nvPr/>
        </p:nvSpPr>
        <p:spPr>
          <a:xfrm>
            <a:off x="1381125" y="4953000"/>
            <a:ext cx="95250" cy="444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8" name="TextBox 27"/>
          <p:cNvSpPr txBox="1"/>
          <p:nvPr/>
        </p:nvSpPr>
        <p:spPr>
          <a:xfrm>
            <a:off x="121605" y="4889501"/>
            <a:ext cx="1165206" cy="341632"/>
          </a:xfrm>
          <a:prstGeom prst="rect">
            <a:avLst/>
          </a:prstGeom>
          <a:noFill/>
        </p:spPr>
        <p:txBody>
          <a:bodyPr wrap="square" lIns="64008" tIns="32004" rIns="64008" bIns="32004" rtlCol="0">
            <a:spAutoFit/>
          </a:bodyPr>
          <a:lstStyle/>
          <a:p>
            <a:r>
              <a:rPr lang="en-US" dirty="0" smtClean="0"/>
              <a:t>Hardware</a:t>
            </a:r>
            <a:endParaRPr lang="en-US" dirty="0"/>
          </a:p>
        </p:txBody>
      </p:sp>
      <p:sp>
        <p:nvSpPr>
          <p:cNvPr id="27" name="Rectangle 26"/>
          <p:cNvSpPr/>
          <p:nvPr/>
        </p:nvSpPr>
        <p:spPr>
          <a:xfrm>
            <a:off x="7000875" y="3302001"/>
            <a:ext cx="19050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Windows Server 2008 HPC</a:t>
            </a:r>
            <a:endParaRPr lang="en-US" dirty="0"/>
          </a:p>
        </p:txBody>
      </p:sp>
      <p:sp>
        <p:nvSpPr>
          <p:cNvPr id="30" name="Title 3"/>
          <p:cNvSpPr txBox="1">
            <a:spLocks/>
          </p:cNvSpPr>
          <p:nvPr/>
        </p:nvSpPr>
        <p:spPr>
          <a:xfrm>
            <a:off x="381000" y="152400"/>
            <a:ext cx="8763000" cy="952499"/>
          </a:xfrm>
          <a:prstGeom prst="rect">
            <a:avLst/>
          </a:prstGeom>
        </p:spPr>
        <p:txBody>
          <a:bodyPr vert="horz" lIns="91435" tIns="45718" rIns="91435" bIns="45718" rtlCol="0" anchor="ctr">
            <a:normAutofit fontScale="77500" lnSpcReduction="20000"/>
          </a:bodyPr>
          <a:lstStyle/>
          <a:p>
            <a:pPr algn="ctr" defTabSz="914354">
              <a:spcBef>
                <a:spcPct val="0"/>
              </a:spcBef>
              <a:defRPr/>
            </a:pPr>
            <a:r>
              <a:rPr lang="en-US" sz="4400" b="1" dirty="0" smtClean="0">
                <a:latin typeface="+mj-lt"/>
                <a:ea typeface="+mj-ea"/>
                <a:cs typeface="+mj-cs"/>
              </a:rPr>
              <a:t>Science Cloud (Dynamic Virtual Cluster) Architecture</a:t>
            </a:r>
            <a:endParaRPr lang="en-US" sz="4400" b="1" dirty="0">
              <a:latin typeface="+mj-lt"/>
              <a:ea typeface="+mj-ea"/>
              <a:cs typeface="+mj-cs"/>
            </a:endParaRPr>
          </a:p>
        </p:txBody>
      </p:sp>
      <p:sp>
        <p:nvSpPr>
          <p:cNvPr id="29" name="Rectangle 28"/>
          <p:cNvSpPr/>
          <p:nvPr/>
        </p:nvSpPr>
        <p:spPr>
          <a:xfrm>
            <a:off x="1524000" y="2133600"/>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smtClean="0"/>
              <a:t>Services and Workflow</a:t>
            </a:r>
            <a:endParaRPr lang="en-US" dirty="0"/>
          </a:p>
        </p:txBody>
      </p:sp>
      <p:cxnSp>
        <p:nvCxnSpPr>
          <p:cNvPr id="32" name="Straight Connector 31"/>
          <p:cNvCxnSpPr/>
          <p:nvPr/>
        </p:nvCxnSpPr>
        <p:spPr>
          <a:xfrm>
            <a:off x="1066800" y="3276600"/>
            <a:ext cx="80010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066800"/>
          </a:xfrm>
        </p:spPr>
        <p:txBody>
          <a:bodyPr>
            <a:normAutofit/>
          </a:bodyPr>
          <a:lstStyle/>
          <a:p>
            <a:r>
              <a:rPr lang="en-US" sz="4000" dirty="0" smtClean="0"/>
              <a:t>Dynamic Virtual Clusters</a:t>
            </a:r>
            <a:endParaRPr lang="en-US" sz="4000" dirty="0"/>
          </a:p>
        </p:txBody>
      </p:sp>
      <p:sp>
        <p:nvSpPr>
          <p:cNvPr id="78" name="Content Placeholder 2"/>
          <p:cNvSpPr>
            <a:spLocks noGrp="1"/>
          </p:cNvSpPr>
          <p:nvPr>
            <p:ph idx="1"/>
          </p:nvPr>
        </p:nvSpPr>
        <p:spPr>
          <a:xfrm>
            <a:off x="152400" y="51054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applications</a:t>
            </a:r>
            <a:endParaRPr lang="en-US" sz="3400" dirty="0" smtClean="0"/>
          </a:p>
          <a:p>
            <a:pPr lvl="0">
              <a:buNone/>
            </a:pPr>
            <a:endParaRPr lang="en-US" sz="3400" dirty="0" smtClean="0"/>
          </a:p>
          <a:p>
            <a:endParaRPr lang="en-US" sz="3400" dirty="0" smtClean="0"/>
          </a:p>
          <a:p>
            <a:pPr lvl="0"/>
            <a:endParaRPr lang="en-US" sz="3400" dirty="0" smtClean="0"/>
          </a:p>
          <a:p>
            <a:endParaRPr lang="en-US" dirty="0"/>
          </a:p>
        </p:txBody>
      </p:sp>
      <p:grpSp>
        <p:nvGrpSpPr>
          <p:cNvPr id="7" name="Group 52"/>
          <p:cNvGrpSpPr/>
          <p:nvPr/>
        </p:nvGrpSpPr>
        <p:grpSpPr>
          <a:xfrm>
            <a:off x="4613031" y="2961350"/>
            <a:ext cx="328246" cy="878835"/>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4736123"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1"/>
          <p:cNvGrpSpPr/>
          <p:nvPr/>
        </p:nvGrpSpPr>
        <p:grpSpPr>
          <a:xfrm>
            <a:off x="4859215" y="1496624"/>
            <a:ext cx="1328692" cy="11446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11" name="Group 49"/>
          <p:cNvGrpSpPr/>
          <p:nvPr/>
        </p:nvGrpSpPr>
        <p:grpSpPr>
          <a:xfrm>
            <a:off x="6828692" y="3351943"/>
            <a:ext cx="1395046" cy="1171781"/>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6226985" y="2766628"/>
            <a:ext cx="781383" cy="227331"/>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6" name="Rectangle 35"/>
          <p:cNvSpPr/>
          <p:nvPr/>
        </p:nvSpPr>
        <p:spPr>
          <a:xfrm>
            <a:off x="6828692" y="1447800"/>
            <a:ext cx="1477108" cy="14159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8" name="TextBox 37"/>
          <p:cNvSpPr txBox="1"/>
          <p:nvPr/>
        </p:nvSpPr>
        <p:spPr>
          <a:xfrm>
            <a:off x="6850132" y="1473199"/>
            <a:ext cx="1303269" cy="212980"/>
          </a:xfrm>
          <a:prstGeom prst="rect">
            <a:avLst/>
          </a:prstGeom>
          <a:noFill/>
        </p:spPr>
        <p:txBody>
          <a:bodyPr wrap="none" rtlCol="0">
            <a:spAutoFit/>
          </a:bodyPr>
          <a:lstStyle/>
          <a:p>
            <a:r>
              <a:rPr lang="en-US" sz="1200" b="1" dirty="0" smtClean="0"/>
              <a:t>Monitoring Interface</a:t>
            </a:r>
            <a:endParaRPr lang="en-US" sz="1200" b="1" dirty="0"/>
          </a:p>
        </p:txBody>
      </p:sp>
      <p:sp>
        <p:nvSpPr>
          <p:cNvPr id="39" name="Down Arrow 38"/>
          <p:cNvSpPr/>
          <p:nvPr/>
        </p:nvSpPr>
        <p:spPr>
          <a:xfrm rot="16200000">
            <a:off x="6325665" y="1563901"/>
            <a:ext cx="390594" cy="45133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50"/>
          <p:cNvGrpSpPr/>
          <p:nvPr/>
        </p:nvGrpSpPr>
        <p:grpSpPr>
          <a:xfrm>
            <a:off x="4572000" y="3937834"/>
            <a:ext cx="1723292" cy="1040565"/>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6346180" y="4025625"/>
            <a:ext cx="390594" cy="41030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7" name="Group 53"/>
          <p:cNvGrpSpPr/>
          <p:nvPr/>
        </p:nvGrpSpPr>
        <p:grpSpPr>
          <a:xfrm>
            <a:off x="5064369" y="2961350"/>
            <a:ext cx="328246" cy="878835"/>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8" name="Group 58"/>
          <p:cNvGrpSpPr/>
          <p:nvPr/>
        </p:nvGrpSpPr>
        <p:grpSpPr>
          <a:xfrm>
            <a:off x="5515708" y="2961350"/>
            <a:ext cx="328246" cy="878835"/>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0" name="Group 63"/>
          <p:cNvGrpSpPr/>
          <p:nvPr/>
        </p:nvGrpSpPr>
        <p:grpSpPr>
          <a:xfrm>
            <a:off x="5967046" y="2961350"/>
            <a:ext cx="328246" cy="878835"/>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4648200" y="3225800"/>
            <a:ext cx="1600200"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5146431"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5597769"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6049108"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6" name="TextBox 75"/>
          <p:cNvSpPr txBox="1"/>
          <p:nvPr/>
        </p:nvSpPr>
        <p:spPr>
          <a:xfrm>
            <a:off x="4495800" y="990600"/>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21" name="Group 78"/>
          <p:cNvGrpSpPr/>
          <p:nvPr/>
        </p:nvGrpSpPr>
        <p:grpSpPr>
          <a:xfrm>
            <a:off x="409575" y="990600"/>
            <a:ext cx="3333750" cy="3962400"/>
            <a:chOff x="533400" y="2484120"/>
            <a:chExt cx="5334000" cy="4754880"/>
          </a:xfrm>
        </p:grpSpPr>
        <p:grpSp>
          <p:nvGrpSpPr>
            <p:cNvPr id="27"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pic>
        <p:nvPicPr>
          <p:cNvPr id="60" name="Content Placeholder 3" descr="monitor_full.png"/>
          <p:cNvPicPr>
            <a:picLocks noChangeAspect="1"/>
          </p:cNvPicPr>
          <p:nvPr/>
        </p:nvPicPr>
        <p:blipFill>
          <a:blip r:embed="rId3" cstate="print"/>
          <a:stretch>
            <a:fillRect/>
          </a:stretch>
        </p:blipFill>
        <p:spPr>
          <a:xfrm>
            <a:off x="6934199" y="1752600"/>
            <a:ext cx="1295401" cy="105251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153400" cy="533400"/>
          </a:xfrm>
        </p:spPr>
        <p:txBody>
          <a:bodyPr>
            <a:noAutofit/>
          </a:bodyPr>
          <a:lstStyle/>
          <a:p>
            <a:r>
              <a:rPr lang="en-US" sz="3200" dirty="0" smtClean="0"/>
              <a:t>SALSA HPC  Dynamic Virtual Clusters Demo</a:t>
            </a:r>
            <a:endParaRPr lang="en-US" sz="3200" dirty="0"/>
          </a:p>
        </p:txBody>
      </p:sp>
      <p:pic>
        <p:nvPicPr>
          <p:cNvPr id="4" name="Content Placeholder 3" descr="monitor_full.png"/>
          <p:cNvPicPr>
            <a:picLocks noGrp="1" noChangeAspect="1"/>
          </p:cNvPicPr>
          <p:nvPr>
            <p:ph idx="1"/>
          </p:nvPr>
        </p:nvPicPr>
        <p:blipFill>
          <a:blip r:embed="rId3" cstate="print"/>
          <a:stretch>
            <a:fillRect/>
          </a:stretch>
        </p:blipFill>
        <p:spPr>
          <a:xfrm>
            <a:off x="533400" y="838200"/>
            <a:ext cx="8153400" cy="5004010"/>
          </a:xfrm>
        </p:spPr>
      </p:pic>
      <p:sp>
        <p:nvSpPr>
          <p:cNvPr id="7" name="TextBox 6"/>
          <p:cNvSpPr txBox="1"/>
          <p:nvPr/>
        </p:nvSpPr>
        <p:spPr>
          <a:xfrm>
            <a:off x="457200" y="5867400"/>
            <a:ext cx="8305800" cy="954107"/>
          </a:xfrm>
          <a:prstGeom prst="rect">
            <a:avLst/>
          </a:prstGeom>
          <a:noFill/>
        </p:spPr>
        <p:txBody>
          <a:bodyPr wrap="square" rtlCol="0">
            <a:spAutoFit/>
          </a:bodyPr>
          <a:lstStyle/>
          <a:p>
            <a:pPr marL="114300" indent="-114300" defTabSz="640080">
              <a:buFont typeface="Arial" pitchFamily="34" charset="0"/>
              <a:buChar char="•"/>
              <a:defRPr/>
            </a:pPr>
            <a:r>
              <a:rPr lang="en-US" sz="1400" dirty="0" smtClean="0"/>
              <a:t>At top, these 3 clusters are switching applications on fixed environment. Takes ~30 Seconds.</a:t>
            </a:r>
          </a:p>
          <a:p>
            <a:pPr marL="114300" indent="-114300">
              <a:buFont typeface="Arial" pitchFamily="34" charset="0"/>
              <a:buChar char="•"/>
            </a:pPr>
            <a:r>
              <a:rPr lang="en-US" sz="1400" dirty="0" smtClean="0"/>
              <a:t>At bottom, this cluster is switching between Environments – Linux; Linux +</a:t>
            </a:r>
            <a:r>
              <a:rPr lang="en-US" sz="1400" dirty="0" err="1" smtClean="0"/>
              <a:t>Xen</a:t>
            </a:r>
            <a:r>
              <a:rPr lang="en-US" sz="1400" dirty="0" smtClean="0"/>
              <a:t>; Windows + HPCS. Takes about ~7 minutes.</a:t>
            </a:r>
          </a:p>
          <a:p>
            <a:pPr marL="114300" indent="-114300">
              <a:buFont typeface="Arial" pitchFamily="34" charset="0"/>
              <a:buChar char="•"/>
            </a:pPr>
            <a:r>
              <a:rPr lang="en-US" sz="1400" dirty="0" smtClean="0"/>
              <a:t>It demonstrates the concept of Science on Clouds using a </a:t>
            </a:r>
            <a:r>
              <a:rPr lang="en-US" sz="1400" dirty="0" err="1" smtClean="0"/>
              <a:t>FutureGrid</a:t>
            </a:r>
            <a:r>
              <a:rPr lang="en-US" sz="1400" dirty="0" smtClean="0"/>
              <a:t> cluster.</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248400" cy="685800"/>
          </a:xfrm>
        </p:spPr>
        <p:txBody>
          <a:bodyPr>
            <a:noAutofit/>
          </a:bodyPr>
          <a:lstStyle/>
          <a:p>
            <a:r>
              <a:rPr lang="en-US" sz="4000" dirty="0" smtClean="0"/>
              <a:t>Summary of Initial Results</a:t>
            </a:r>
            <a:endParaRPr lang="en-US" sz="4000" dirty="0"/>
          </a:p>
        </p:txBody>
      </p:sp>
      <p:sp>
        <p:nvSpPr>
          <p:cNvPr id="3" name="Content Placeholder 2"/>
          <p:cNvSpPr>
            <a:spLocks noGrp="1"/>
          </p:cNvSpPr>
          <p:nvPr>
            <p:ph idx="1"/>
          </p:nvPr>
        </p:nvSpPr>
        <p:spPr>
          <a:xfrm>
            <a:off x="457200" y="990600"/>
            <a:ext cx="8534400" cy="5410200"/>
          </a:xfrm>
        </p:spPr>
        <p:txBody>
          <a:bodyPr>
            <a:normAutofit fontScale="70000" lnSpcReduction="20000"/>
          </a:bodyPr>
          <a:lstStyle/>
          <a:p>
            <a:pPr>
              <a:buFont typeface="Wingdings" pitchFamily="2" charset="2"/>
              <a:buChar char="§"/>
            </a:pPr>
            <a:r>
              <a:rPr lang="en-US" dirty="0" smtClean="0"/>
              <a:t>Cloud technologies (Dryad/</a:t>
            </a:r>
            <a:r>
              <a:rPr lang="en-US" dirty="0" err="1" smtClean="0"/>
              <a:t>Hadoop</a:t>
            </a:r>
            <a:r>
              <a:rPr lang="en-US" dirty="0" smtClean="0"/>
              <a:t>/Azure/EC2) promising for Biology computations</a:t>
            </a:r>
          </a:p>
          <a:p>
            <a:pPr>
              <a:buFont typeface="Wingdings" pitchFamily="2" charset="2"/>
              <a:buChar char="§"/>
            </a:pPr>
            <a:r>
              <a:rPr lang="en-US" dirty="0" smtClean="0"/>
              <a:t>Dynamic Virtual Clusters allow one to switch between different modes</a:t>
            </a:r>
          </a:p>
          <a:p>
            <a:pPr>
              <a:buFont typeface="Wingdings" pitchFamily="2" charset="2"/>
              <a:buChar char="§"/>
            </a:pPr>
            <a:r>
              <a:rPr lang="en-US" dirty="0" smtClean="0"/>
              <a:t>Overhead of VM’s on Hadoop (15%) </a:t>
            </a:r>
            <a:r>
              <a:rPr lang="en-US" dirty="0" smtClean="0"/>
              <a:t>acceptable</a:t>
            </a:r>
          </a:p>
          <a:p>
            <a:pPr>
              <a:buFont typeface="Wingdings" pitchFamily="2" charset="2"/>
              <a:buChar char="§"/>
            </a:pPr>
            <a:r>
              <a:rPr lang="en-US" dirty="0" smtClean="0"/>
              <a:t>MapReduce and MPI are SPMD programming model</a:t>
            </a:r>
          </a:p>
          <a:p>
            <a:pPr>
              <a:buFont typeface="Wingdings" pitchFamily="2" charset="2"/>
              <a:buChar char="§"/>
            </a:pPr>
            <a:r>
              <a:rPr lang="en-US" dirty="0" smtClean="0"/>
              <a:t>Twister extends </a:t>
            </a:r>
            <a:r>
              <a:rPr lang="en-US" dirty="0" smtClean="0"/>
              <a:t>Mapreduce to </a:t>
            </a:r>
            <a:r>
              <a:rPr lang="en-US" dirty="0" smtClean="0"/>
              <a:t>allows </a:t>
            </a:r>
            <a:r>
              <a:rPr lang="en-US" dirty="0" smtClean="0"/>
              <a:t>iterative problems (classic linear algebra/datamining) to use MapReduce model </a:t>
            </a:r>
            <a:r>
              <a:rPr lang="en-US" dirty="0" smtClean="0"/>
              <a:t>efficiently</a:t>
            </a:r>
          </a:p>
          <a:p>
            <a:pPr lvl="1">
              <a:buFont typeface="Wingdings" pitchFamily="2" charset="2"/>
              <a:buChar char="§"/>
            </a:pPr>
            <a:r>
              <a:rPr lang="en-US" dirty="0" smtClean="0"/>
              <a:t>K-Means Clustering</a:t>
            </a:r>
          </a:p>
          <a:p>
            <a:pPr lvl="1">
              <a:buFont typeface="Wingdings" pitchFamily="2" charset="2"/>
              <a:buChar char="§"/>
            </a:pPr>
            <a:r>
              <a:rPr lang="en-US" dirty="0" smtClean="0"/>
              <a:t>Matrix Multiplication</a:t>
            </a:r>
          </a:p>
          <a:p>
            <a:pPr lvl="1">
              <a:buFont typeface="Wingdings" pitchFamily="2" charset="2"/>
              <a:buChar char="§"/>
            </a:pPr>
            <a:r>
              <a:rPr lang="en-US" dirty="0" smtClean="0"/>
              <a:t>Breadth First Search &amp;</a:t>
            </a:r>
            <a:r>
              <a:rPr lang="en-US" dirty="0" err="1" smtClean="0"/>
              <a:t>Pagerank</a:t>
            </a:r>
            <a:endParaRPr lang="en-US" dirty="0" smtClean="0"/>
          </a:p>
          <a:p>
            <a:pPr>
              <a:buFont typeface="Wingdings" pitchFamily="2" charset="2"/>
              <a:buChar char="§"/>
            </a:pPr>
            <a:r>
              <a:rPr lang="en-US" dirty="0" smtClean="0"/>
              <a:t>Intend to implement </a:t>
            </a:r>
            <a:r>
              <a:rPr lang="en-US" dirty="0" err="1" smtClean="0"/>
              <a:t>dataming</a:t>
            </a:r>
            <a:r>
              <a:rPr lang="en-US" dirty="0" smtClean="0"/>
              <a:t> </a:t>
            </a:r>
            <a:r>
              <a:rPr lang="en-US" dirty="0" smtClean="0"/>
              <a:t>in the Cloud (</a:t>
            </a:r>
            <a:r>
              <a:rPr lang="en-US" dirty="0" smtClean="0">
                <a:solidFill>
                  <a:srgbClr val="C00000"/>
                </a:solidFill>
              </a:rPr>
              <a:t>Data Analysis Service  in the Cloud</a:t>
            </a:r>
            <a:r>
              <a:rPr lang="en-US" dirty="0" smtClean="0"/>
              <a:t>) and look Twister as a “universal solution”</a:t>
            </a:r>
          </a:p>
          <a:p>
            <a:pPr lvl="1">
              <a:buFont typeface="Wingdings" pitchFamily="2" charset="2"/>
              <a:buChar char="§"/>
            </a:pPr>
            <a:r>
              <a:rPr lang="en-US" dirty="0" smtClean="0"/>
              <a:t>Multi Dimensional Scaling </a:t>
            </a:r>
            <a:r>
              <a:rPr lang="en-US" dirty="0" smtClean="0"/>
              <a:t> (MDS) </a:t>
            </a:r>
            <a:r>
              <a:rPr lang="en-US" dirty="0" smtClean="0"/>
              <a:t>in various forms</a:t>
            </a:r>
          </a:p>
          <a:p>
            <a:pPr lvl="1">
              <a:buFont typeface="Wingdings" pitchFamily="2" charset="2"/>
              <a:buChar char="§"/>
            </a:pPr>
            <a:r>
              <a:rPr lang="en-US" dirty="0" smtClean="0"/>
              <a:t>General Topographical Mapping (GTM)</a:t>
            </a:r>
          </a:p>
          <a:p>
            <a:pPr lvl="1">
              <a:buFont typeface="Wingdings" pitchFamily="2" charset="2"/>
              <a:buChar char="§"/>
            </a:pPr>
            <a:r>
              <a:rPr lang="en-US" dirty="0" smtClean="0"/>
              <a:t>Vector and Pairwise Deterministic annealing clustering</a:t>
            </a:r>
          </a:p>
          <a:p>
            <a:pPr lvl="1">
              <a:buFont typeface="Wingdings" pitchFamily="2" charset="2"/>
              <a:buChar char="§"/>
            </a:pPr>
            <a:endParaRPr lang="en-US" dirty="0" smtClean="0"/>
          </a:p>
          <a:p>
            <a:pPr lvl="1">
              <a:buFont typeface="Wingdings" pitchFamily="2" charset="2"/>
              <a:buChar char="§"/>
            </a:pPr>
            <a:endParaRPr lang="en-US" dirty="0" smtClean="0"/>
          </a:p>
          <a:p>
            <a:pPr lvl="1">
              <a:buNone/>
            </a:pPr>
            <a:endParaRPr lang="en-US" sz="2400" dirty="0" smtClean="0"/>
          </a:p>
          <a:p>
            <a:pPr lvl="1">
              <a:buNone/>
            </a:pPr>
            <a:endParaRPr lang="en-US" sz="2400" dirty="0" smtClean="0"/>
          </a:p>
          <a:p>
            <a:pPr lvl="1"/>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29600" cy="1143000"/>
          </a:xfrm>
        </p:spPr>
        <p:txBody>
          <a:bodyPr>
            <a:normAutofit/>
          </a:bodyPr>
          <a:lstStyle/>
          <a:p>
            <a:r>
              <a:rPr lang="en-US" sz="4000" dirty="0" smtClean="0"/>
              <a:t>Future Work</a:t>
            </a:r>
            <a:endParaRPr lang="en-US" sz="4000" dirty="0"/>
          </a:p>
        </p:txBody>
      </p:sp>
      <p:sp>
        <p:nvSpPr>
          <p:cNvPr id="3" name="Content Placeholder 2"/>
          <p:cNvSpPr>
            <a:spLocks noGrp="1"/>
          </p:cNvSpPr>
          <p:nvPr>
            <p:ph idx="4294967295"/>
          </p:nvPr>
        </p:nvSpPr>
        <p:spPr>
          <a:xfrm>
            <a:off x="0" y="1524000"/>
            <a:ext cx="9144000" cy="4038600"/>
          </a:xfrm>
        </p:spPr>
        <p:txBody>
          <a:bodyPr>
            <a:normAutofit fontScale="77500" lnSpcReduction="20000"/>
          </a:bodyPr>
          <a:lstStyle/>
          <a:p>
            <a:r>
              <a:rPr lang="en-US" dirty="0" smtClean="0"/>
              <a:t>The support for handling large data sets, the concept of moving computation to data, and the better quality of services provided by cloud technologies, make data analysis feasible on an unprecedented scale for assisting new scientific discovery. </a:t>
            </a:r>
          </a:p>
          <a:p>
            <a:pPr>
              <a:buNone/>
            </a:pPr>
            <a:endParaRPr lang="en-US" dirty="0" smtClean="0"/>
          </a:p>
          <a:p>
            <a:r>
              <a:rPr lang="en-US" dirty="0" smtClean="0"/>
              <a:t>Combine "computational thinking“ with the “fourth paradigm” (Jim Gray on data intensive computing)</a:t>
            </a:r>
          </a:p>
          <a:p>
            <a:pPr>
              <a:buNone/>
            </a:pPr>
            <a:endParaRPr lang="en-US" dirty="0" smtClean="0"/>
          </a:p>
          <a:p>
            <a:r>
              <a:rPr lang="en-US" dirty="0" smtClean="0"/>
              <a:t>Research from advance in Computer Science and Applications (scientific discovery)</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pPr defTabSz="457200"/>
                <a:r>
                  <a:rPr lang="en-US" sz="1100" dirty="0">
                    <a:solidFill>
                      <a:prstClr val="black"/>
                    </a:solidFill>
                  </a:rPr>
                  <a:t>University of</a:t>
                </a:r>
              </a:p>
              <a:p>
                <a:pPr defTabSz="457200"/>
                <a:r>
                  <a:rPr lang="en-US" sz="1100" dirty="0">
                    <a:solidFill>
                      <a:prstClr val="black"/>
                    </a:solidFill>
                  </a:rPr>
                  <a:t>Arkansas</a:t>
                </a:r>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pPr defTabSz="457200"/>
                <a:r>
                  <a:rPr lang="en-US" sz="1200" dirty="0">
                    <a:solidFill>
                      <a:prstClr val="black"/>
                    </a:solidFill>
                  </a:rPr>
                  <a:t>Indiana </a:t>
                </a:r>
              </a:p>
              <a:p>
                <a:pPr defTabSz="457200"/>
                <a:r>
                  <a:rPr lang="en-US" sz="1200" dirty="0">
                    <a:solidFill>
                      <a:prstClr val="black"/>
                    </a:solidFill>
                  </a:rPr>
                  <a:t>University</a:t>
                </a:r>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pPr defTabSz="457200"/>
                <a:r>
                  <a:rPr lang="en-US" sz="1050" dirty="0">
                    <a:solidFill>
                      <a:prstClr val="black"/>
                    </a:solidFill>
                  </a:rPr>
                  <a:t>University of</a:t>
                </a:r>
              </a:p>
              <a:p>
                <a:pPr defTabSz="457200"/>
                <a:r>
                  <a:rPr lang="en-US" sz="1050" dirty="0">
                    <a:solidFill>
                      <a:prstClr val="black"/>
                    </a:solidFill>
                  </a:rPr>
                  <a:t>California at</a:t>
                </a:r>
              </a:p>
              <a:p>
                <a:pPr defTabSz="457200"/>
                <a:r>
                  <a:rPr lang="en-US" sz="1050" dirty="0">
                    <a:solidFill>
                      <a:prstClr val="black"/>
                    </a:solidFill>
                  </a:rPr>
                  <a:t>Los Angeles</a:t>
                </a:r>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pPr defTabSz="457200"/>
                <a:r>
                  <a:rPr lang="en-US" sz="1100" dirty="0">
                    <a:solidFill>
                      <a:prstClr val="black"/>
                    </a:solidFill>
                  </a:rPr>
                  <a:t>Penn </a:t>
                </a:r>
              </a:p>
              <a:p>
                <a:pPr defTabSz="457200"/>
                <a:r>
                  <a:rPr lang="en-US" sz="1100" dirty="0">
                    <a:solidFill>
                      <a:prstClr val="black"/>
                    </a:solidFill>
                  </a:rPr>
                  <a:t>State</a:t>
                </a:r>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12302" y="647700"/>
                <a:ext cx="463287" cy="270528"/>
              </a:xfrm>
              <a:prstGeom prst="rect">
                <a:avLst/>
              </a:prstGeom>
              <a:noFill/>
            </p:spPr>
            <p:txBody>
              <a:bodyPr wrap="none" rtlCol="0">
                <a:spAutoFit/>
              </a:bodyPr>
              <a:lstStyle/>
              <a:p>
                <a:pPr defTabSz="457200"/>
                <a:r>
                  <a:rPr lang="en-US" sz="1100" dirty="0" smtClean="0">
                    <a:solidFill>
                      <a:prstClr val="black"/>
                    </a:solidFill>
                  </a:rPr>
                  <a:t>Iowa</a:t>
                </a:r>
                <a:endParaRPr lang="en-US" sz="1100" dirty="0">
                  <a:solidFill>
                    <a:prstClr val="black"/>
                  </a:solidFill>
                </a:endParaRP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pPr defTabSz="457200"/>
                <a:r>
                  <a:rPr lang="en-US" sz="1050" dirty="0" err="1">
                    <a:solidFill>
                      <a:prstClr val="black"/>
                    </a:solidFill>
                  </a:rPr>
                  <a:t>Univ.Illinois</a:t>
                </a:r>
                <a:r>
                  <a:rPr lang="en-US" sz="1050" dirty="0">
                    <a:solidFill>
                      <a:prstClr val="black"/>
                    </a:solidFill>
                  </a:rPr>
                  <a:t> </a:t>
                </a:r>
              </a:p>
              <a:p>
                <a:pPr defTabSz="457200"/>
                <a:r>
                  <a:rPr lang="en-US" sz="1050" dirty="0">
                    <a:solidFill>
                      <a:prstClr val="black"/>
                    </a:solidFill>
                  </a:rPr>
                  <a:t>at Chicago</a:t>
                </a:r>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pPr defTabSz="457200"/>
                <a:r>
                  <a:rPr lang="en-US" sz="1000" dirty="0">
                    <a:solidFill>
                      <a:prstClr val="black"/>
                    </a:solidFill>
                  </a:rPr>
                  <a:t>University of</a:t>
                </a:r>
              </a:p>
              <a:p>
                <a:pPr defTabSz="457200"/>
                <a:r>
                  <a:rPr lang="en-US" sz="1000" dirty="0">
                    <a:solidFill>
                      <a:prstClr val="black"/>
                    </a:solidFill>
                  </a:rPr>
                  <a:t>Minnesota</a:t>
                </a:r>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pPr defTabSz="457200"/>
                <a:r>
                  <a:rPr lang="en-US" sz="1000" dirty="0">
                    <a:solidFill>
                      <a:prstClr val="black"/>
                    </a:solidFill>
                  </a:rPr>
                  <a:t>Michigan </a:t>
                </a:r>
              </a:p>
              <a:p>
                <a:pPr defTabSz="457200"/>
                <a:r>
                  <a:rPr lang="en-US" sz="1000" dirty="0">
                    <a:solidFill>
                      <a:prstClr val="black"/>
                    </a:solidFill>
                  </a:rPr>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pPr defTabSz="457200"/>
                <a:r>
                  <a:rPr lang="en-US" sz="1100" dirty="0">
                    <a:solidFill>
                      <a:prstClr val="black"/>
                    </a:solidFill>
                  </a:rPr>
                  <a:t>Notre</a:t>
                </a:r>
              </a:p>
              <a:p>
                <a:pPr defTabSz="457200"/>
                <a:r>
                  <a:rPr lang="en-US" sz="1100" dirty="0">
                    <a:solidFill>
                      <a:prstClr val="black"/>
                    </a:solidFill>
                  </a:rPr>
                  <a:t>Dame</a:t>
                </a:r>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pPr defTabSz="457200"/>
                <a:r>
                  <a:rPr lang="en-US" sz="1050" dirty="0">
                    <a:solidFill>
                      <a:prstClr val="black"/>
                    </a:solidFill>
                  </a:rPr>
                  <a:t>University of </a:t>
                </a:r>
              </a:p>
              <a:p>
                <a:pPr defTabSz="457200"/>
                <a:r>
                  <a:rPr lang="en-US" sz="1050" dirty="0">
                    <a:solidFill>
                      <a:prstClr val="black"/>
                    </a:solidFill>
                  </a:rPr>
                  <a:t>Texas at El Paso</a:t>
                </a:r>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pPr defTabSz="457200"/>
                <a:r>
                  <a:rPr lang="en-US" sz="1050" dirty="0">
                    <a:solidFill>
                      <a:prstClr val="black"/>
                    </a:solidFill>
                  </a:rPr>
                  <a:t>IBM </a:t>
                </a:r>
                <a:r>
                  <a:rPr lang="en-US" sz="1050" dirty="0" err="1">
                    <a:solidFill>
                      <a:prstClr val="black"/>
                    </a:solidFill>
                  </a:rPr>
                  <a:t>Almaden</a:t>
                </a:r>
                <a:endParaRPr lang="en-US" sz="1050" dirty="0">
                  <a:solidFill>
                    <a:prstClr val="black"/>
                  </a:solidFill>
                </a:endParaRPr>
              </a:p>
              <a:p>
                <a:pPr defTabSz="457200"/>
                <a:r>
                  <a:rPr lang="en-US" sz="1050" dirty="0">
                    <a:solidFill>
                      <a:prstClr val="black"/>
                    </a:solidFill>
                  </a:rPr>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pPr defTabSz="457200"/>
                <a:r>
                  <a:rPr lang="en-US" sz="1100" dirty="0">
                    <a:solidFill>
                      <a:prstClr val="black"/>
                    </a:solidFill>
                  </a:rPr>
                  <a:t>Washington</a:t>
                </a:r>
              </a:p>
              <a:p>
                <a:pPr defTabSz="457200"/>
                <a:r>
                  <a:rPr lang="en-US" sz="1100" dirty="0">
                    <a:solidFill>
                      <a:prstClr val="black"/>
                    </a:solidFill>
                  </a:rPr>
                  <a:t>University</a:t>
                </a:r>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pPr defTabSz="457200"/>
                <a:r>
                  <a:rPr lang="en-US" sz="1000" dirty="0">
                    <a:solidFill>
                      <a:prstClr val="black"/>
                    </a:solidFill>
                  </a:rPr>
                  <a:t>San Diego</a:t>
                </a:r>
              </a:p>
              <a:p>
                <a:pPr defTabSz="457200"/>
                <a:r>
                  <a:rPr lang="en-US" sz="1000" dirty="0">
                    <a:solidFill>
                      <a:prstClr val="black"/>
                    </a:solidFill>
                  </a:rPr>
                  <a:t>Supercomputer</a:t>
                </a:r>
              </a:p>
              <a:p>
                <a:pPr defTabSz="457200"/>
                <a:r>
                  <a:rPr lang="en-US" sz="1000" dirty="0">
                    <a:solidFill>
                      <a:prstClr val="black"/>
                    </a:solidFill>
                  </a:rPr>
                  <a:t>Center</a:t>
                </a:r>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pPr defTabSz="457200"/>
                  <a:r>
                    <a:rPr lang="en-US" sz="1100" dirty="0">
                      <a:solidFill>
                        <a:prstClr val="black"/>
                      </a:solidFill>
                    </a:rPr>
                    <a:t>University</a:t>
                  </a:r>
                </a:p>
                <a:p>
                  <a:pPr defTabSz="457200"/>
                  <a:r>
                    <a:rPr lang="en-US" sz="1100" dirty="0">
                      <a:solidFill>
                        <a:prstClr val="black"/>
                      </a:solidFill>
                    </a:rPr>
                    <a:t>of Florida</a:t>
                  </a:r>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pPr defTabSz="457200"/>
                <a:r>
                  <a:rPr lang="en-US" sz="1100" dirty="0">
                    <a:solidFill>
                      <a:prstClr val="black"/>
                    </a:solidFill>
                  </a:rPr>
                  <a:t>Johns </a:t>
                </a:r>
              </a:p>
              <a:p>
                <a:pPr defTabSz="457200"/>
                <a:r>
                  <a:rPr lang="en-US" sz="1100" dirty="0">
                    <a:solidFill>
                      <a:prstClr val="black"/>
                    </a:solidFill>
                  </a:rPr>
                  <a:t>Hopkins</a:t>
                </a:r>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defTabSz="457200"/>
            <a:r>
              <a:rPr lang="en-US" sz="1600" i="1" dirty="0">
                <a:solidFill>
                  <a:srgbClr val="990000"/>
                </a:solidFill>
              </a:rPr>
              <a:t>July 26-30, 2010  NCSA Summer School Workshop</a:t>
            </a:r>
          </a:p>
          <a:p>
            <a:pPr algn="r" defTabSz="457200"/>
            <a:r>
              <a:rPr lang="en-US" sz="1600" dirty="0">
                <a:solidFill>
                  <a:srgbClr val="7030A0"/>
                </a:solidFill>
              </a:rPr>
              <a:t>http://salsahpc.indiana.edu/tutorial</a:t>
            </a:r>
            <a:endParaRPr lang="en-US" sz="1600" i="1" dirty="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pPr defTabSz="457200"/>
            <a:r>
              <a:rPr lang="en-US" sz="1600" i="1" dirty="0">
                <a:solidFill>
                  <a:prstClr val="black"/>
                </a:solidFill>
              </a:rPr>
              <a:t>300+ Students learning about Twister &amp; Hadoop </a:t>
            </a:r>
          </a:p>
          <a:p>
            <a:pPr defTabSz="457200"/>
            <a:r>
              <a:rPr lang="en-US" sz="1600" i="1" dirty="0">
                <a:solidFill>
                  <a:prstClr val="black"/>
                </a:solidFill>
              </a:rPr>
              <a:t>MapReduce technologies, supported by FutureGrid.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0" y="0"/>
            <a:ext cx="9144000" cy="2590800"/>
          </a:xfrm>
          <a:prstGeom prst="rect">
            <a:avLst/>
          </a:prstGeom>
          <a:noFill/>
          <a:ln w="9525">
            <a:noFill/>
            <a:miter lim="800000"/>
            <a:headEnd/>
            <a:tailEnd/>
          </a:ln>
        </p:spPr>
      </p:pic>
      <p:pic>
        <p:nvPicPr>
          <p:cNvPr id="421890" name="Picture 2"/>
          <p:cNvPicPr>
            <a:picLocks noChangeAspect="1" noChangeArrowheads="1"/>
          </p:cNvPicPr>
          <p:nvPr/>
        </p:nvPicPr>
        <p:blipFill>
          <a:blip r:embed="rId4" cstate="print"/>
          <a:srcRect/>
          <a:stretch>
            <a:fillRect/>
          </a:stretch>
        </p:blipFill>
        <p:spPr bwMode="auto">
          <a:xfrm>
            <a:off x="0" y="2514600"/>
            <a:ext cx="9144000" cy="5010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486400" cy="609600"/>
          </a:xfrm>
        </p:spPr>
        <p:txBody>
          <a:bodyPr>
            <a:normAutofit fontScale="90000"/>
          </a:bodyPr>
          <a:lstStyle/>
          <a:p>
            <a:r>
              <a:rPr lang="en-US" dirty="0" smtClean="0"/>
              <a:t>Data We’re Looking at</a:t>
            </a:r>
            <a:br>
              <a:rPr lang="en-US" dirty="0" smtClean="0"/>
            </a:br>
            <a:endParaRPr lang="en-US" sz="1800" dirty="0"/>
          </a:p>
        </p:txBody>
      </p:sp>
      <p:sp>
        <p:nvSpPr>
          <p:cNvPr id="4" name="Content Placeholder 3"/>
          <p:cNvSpPr txBox="1">
            <a:spLocks noGrp="1"/>
          </p:cNvSpPr>
          <p:nvPr>
            <p:ph idx="1"/>
          </p:nvPr>
        </p:nvSpPr>
        <p:spPr>
          <a:xfrm>
            <a:off x="1752600" y="1447800"/>
            <a:ext cx="6096000" cy="2406813"/>
          </a:xfrm>
          <a:prstGeom prst="rect">
            <a:avLst/>
          </a:prstGeom>
          <a:noFill/>
        </p:spPr>
        <p:txBody>
          <a:bodyPr wrap="square" rtlCol="0">
            <a:spAutoFit/>
          </a:bodyPr>
          <a:lstStyle/>
          <a:p>
            <a:pPr marL="290513" lvl="1" indent="-171450">
              <a:buFont typeface="Arial" pitchFamily="34" charset="0"/>
              <a:buChar char="•"/>
            </a:pPr>
            <a:r>
              <a:rPr lang="en-US" sz="1600" dirty="0" smtClean="0"/>
              <a:t>Public Health Data   (IU Medical School &amp; IUPUI Polis Center)</a:t>
            </a:r>
          </a:p>
          <a:p>
            <a:pPr marL="290513" lvl="1" indent="-171450">
              <a:buNone/>
            </a:pPr>
            <a:r>
              <a:rPr lang="en-US" sz="1600" dirty="0" smtClean="0">
                <a:solidFill>
                  <a:schemeClr val="bg1"/>
                </a:solidFill>
              </a:rPr>
              <a:t>    </a:t>
            </a:r>
            <a:r>
              <a:rPr lang="en-US" sz="1600" dirty="0" smtClean="0">
                <a:solidFill>
                  <a:srgbClr val="C00000"/>
                </a:solidFill>
              </a:rPr>
              <a:t>(65535 Patient/GIS records / </a:t>
            </a:r>
            <a:r>
              <a:rPr lang="en-US" sz="1600" dirty="0" smtClean="0">
                <a:solidFill>
                  <a:srgbClr val="C00000"/>
                </a:solidFill>
              </a:rPr>
              <a:t>over 100 dimensions)</a:t>
            </a:r>
            <a:endParaRPr lang="en-US" sz="1600" dirty="0" smtClean="0">
              <a:solidFill>
                <a:srgbClr val="C00000"/>
              </a:solidFill>
            </a:endParaRPr>
          </a:p>
          <a:p>
            <a:pPr marL="290513" lvl="1" indent="-171450">
              <a:buFont typeface="Arial" pitchFamily="34" charset="0"/>
              <a:buChar char="•"/>
            </a:pPr>
            <a:r>
              <a:rPr lang="en-US" sz="1600" dirty="0" smtClean="0"/>
              <a:t>Biology DNA sequence alignments  (IU Medical School &amp; CGB)</a:t>
            </a:r>
          </a:p>
          <a:p>
            <a:pPr marL="290513" lvl="1" indent="-171450">
              <a:buNone/>
            </a:pPr>
            <a:r>
              <a:rPr lang="en-US" sz="1600" dirty="0" smtClean="0">
                <a:solidFill>
                  <a:srgbClr val="C00000"/>
                </a:solidFill>
              </a:rPr>
              <a:t>    (1 billion Sequences / at least 300 to 400 base pair each)</a:t>
            </a:r>
          </a:p>
          <a:p>
            <a:pPr marL="290513" lvl="1" indent="-171450">
              <a:buFont typeface="Arial" pitchFamily="34" charset="0"/>
              <a:buChar char="•"/>
            </a:pPr>
            <a:r>
              <a:rPr lang="en-US" sz="1600" dirty="0" smtClean="0"/>
              <a:t>NIH </a:t>
            </a:r>
            <a:r>
              <a:rPr lang="en-US" sz="1600" dirty="0" err="1" smtClean="0"/>
              <a:t>PubChem</a:t>
            </a:r>
            <a:r>
              <a:rPr lang="en-US" sz="1600" dirty="0" smtClean="0"/>
              <a:t>  </a:t>
            </a:r>
            <a:r>
              <a:rPr lang="en-US" sz="1600" dirty="0" smtClean="0"/>
              <a:t>(</a:t>
            </a:r>
            <a:r>
              <a:rPr lang="en-US" sz="1600" dirty="0" err="1" smtClean="0"/>
              <a:t>Cheminformatics</a:t>
            </a:r>
            <a:r>
              <a:rPr lang="en-US" sz="1600" dirty="0" smtClean="0"/>
              <a:t>)</a:t>
            </a:r>
            <a:endParaRPr lang="en-US" sz="1600" dirty="0" smtClean="0"/>
          </a:p>
          <a:p>
            <a:pPr marL="290513" lvl="1" indent="-171450">
              <a:buNone/>
            </a:pPr>
            <a:r>
              <a:rPr lang="en-US" sz="1600" dirty="0" smtClean="0">
                <a:solidFill>
                  <a:srgbClr val="C00000"/>
                </a:solidFill>
              </a:rPr>
              <a:t>    (60 million chemical compounds/166 fingerprints each)</a:t>
            </a:r>
          </a:p>
          <a:p>
            <a:pPr marL="290513" lvl="1" indent="-171450">
              <a:buFont typeface="Arial" pitchFamily="34" charset="0"/>
              <a:buChar char="•"/>
            </a:pPr>
            <a:r>
              <a:rPr lang="en-US" sz="1600" dirty="0" smtClean="0"/>
              <a:t>Particle physics LHC (Caltech)</a:t>
            </a:r>
          </a:p>
          <a:p>
            <a:pPr marL="290513" lvl="1" indent="-171450">
              <a:buNone/>
            </a:pPr>
            <a:r>
              <a:rPr lang="en-US" sz="1600" dirty="0" smtClean="0">
                <a:solidFill>
                  <a:schemeClr val="tx2"/>
                </a:solidFill>
              </a:rPr>
              <a:t>    </a:t>
            </a:r>
            <a:r>
              <a:rPr lang="en-US" sz="1600" dirty="0" smtClean="0">
                <a:solidFill>
                  <a:srgbClr val="C00000"/>
                </a:solidFill>
              </a:rPr>
              <a:t>(1 Terabyte data placed in IU Data Capacitor)</a:t>
            </a:r>
            <a:endParaRPr lang="en-US" sz="1600" dirty="0"/>
          </a:p>
        </p:txBody>
      </p:sp>
      <p:sp>
        <p:nvSpPr>
          <p:cNvPr id="5" name="TextBox 4"/>
          <p:cNvSpPr txBox="1"/>
          <p:nvPr/>
        </p:nvSpPr>
        <p:spPr>
          <a:xfrm>
            <a:off x="990600" y="3962400"/>
            <a:ext cx="7924800" cy="369332"/>
          </a:xfrm>
          <a:prstGeom prst="rect">
            <a:avLst/>
          </a:prstGeom>
          <a:noFill/>
        </p:spPr>
        <p:txBody>
          <a:bodyPr wrap="square" rtlCol="0">
            <a:spAutoFit/>
          </a:bodyPr>
          <a:lstStyle/>
          <a:p>
            <a:r>
              <a:rPr lang="en-US" dirty="0" smtClean="0"/>
              <a:t>High volume and high dimension require new efficient computing approaches!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999606-967B-419A-9AEC-8752E61A74DA}" type="slidenum">
              <a:rPr lang="en-US" smtClean="0">
                <a:solidFill>
                  <a:prstClr val="black">
                    <a:tint val="75000"/>
                  </a:prstClr>
                </a:solidFill>
              </a:rPr>
              <a:pPr/>
              <a:t>50</a:t>
            </a:fld>
            <a:endParaRPr lang="en-US" dirty="0">
              <a:solidFill>
                <a:prstClr val="black">
                  <a:tint val="75000"/>
                </a:prstClr>
              </a:solidFill>
            </a:endParaRPr>
          </a:p>
        </p:txBody>
      </p:sp>
      <p:grpSp>
        <p:nvGrpSpPr>
          <p:cNvPr id="7" name="Group 6"/>
          <p:cNvGrpSpPr/>
          <p:nvPr/>
        </p:nvGrpSpPr>
        <p:grpSpPr>
          <a:xfrm>
            <a:off x="381000" y="0"/>
            <a:ext cx="8382000" cy="6477000"/>
            <a:chOff x="381000" y="0"/>
            <a:chExt cx="8382000" cy="6477000"/>
          </a:xfrm>
        </p:grpSpPr>
        <p:pic>
          <p:nvPicPr>
            <p:cNvPr id="343043" name="Picture 3"/>
            <p:cNvPicPr>
              <a:picLocks noChangeAspect="1" noChangeArrowheads="1"/>
            </p:cNvPicPr>
            <p:nvPr/>
          </p:nvPicPr>
          <p:blipFill>
            <a:blip r:embed="rId3" cstate="print"/>
            <a:srcRect/>
            <a:stretch>
              <a:fillRect/>
            </a:stretch>
          </p:blipFill>
          <p:spPr bwMode="auto">
            <a:xfrm>
              <a:off x="381000" y="0"/>
              <a:ext cx="8382000" cy="6477000"/>
            </a:xfrm>
            <a:prstGeom prst="rect">
              <a:avLst/>
            </a:prstGeom>
            <a:noFill/>
            <a:ln w="9525">
              <a:noFill/>
              <a:miter lim="800000"/>
              <a:headEnd/>
              <a:tailEnd/>
            </a:ln>
          </p:spPr>
        </p:pic>
        <p:sp>
          <p:nvSpPr>
            <p:cNvPr id="8" name="TextBox 7"/>
            <p:cNvSpPr txBox="1"/>
            <p:nvPr/>
          </p:nvSpPr>
          <p:spPr>
            <a:xfrm>
              <a:off x="5212220" y="926068"/>
              <a:ext cx="3550780" cy="369332"/>
            </a:xfrm>
            <a:prstGeom prst="rect">
              <a:avLst/>
            </a:prstGeom>
            <a:noFill/>
          </p:spPr>
          <p:txBody>
            <a:bodyPr wrap="none" rtlCol="0">
              <a:spAutoFit/>
            </a:bodyPr>
            <a:lstStyle/>
            <a:p>
              <a:r>
                <a:rPr lang="en-US" dirty="0" smtClean="0">
                  <a:solidFill>
                    <a:prstClr val="white"/>
                  </a:solidFill>
                </a:rPr>
                <a:t>http://salsahpc.indiana.edu/b534/</a:t>
              </a:r>
              <a:endParaRPr lang="en-US" dirty="0">
                <a:solidFill>
                  <a:prstClr val="white"/>
                </a:solidFill>
              </a:endParaRPr>
            </a:p>
          </p:txBody>
        </p:sp>
      </p:grpSp>
      <p:grpSp>
        <p:nvGrpSpPr>
          <p:cNvPr id="14" name="Group 13"/>
          <p:cNvGrpSpPr/>
          <p:nvPr/>
        </p:nvGrpSpPr>
        <p:grpSpPr>
          <a:xfrm>
            <a:off x="381000" y="0"/>
            <a:ext cx="8382000" cy="3562350"/>
            <a:chOff x="381000" y="0"/>
            <a:chExt cx="8382000" cy="3562350"/>
          </a:xfrm>
        </p:grpSpPr>
        <p:pic>
          <p:nvPicPr>
            <p:cNvPr id="15" name="Picture 2"/>
            <p:cNvPicPr>
              <a:picLocks noChangeAspect="1" noChangeArrowheads="1"/>
            </p:cNvPicPr>
            <p:nvPr/>
          </p:nvPicPr>
          <p:blipFill>
            <a:blip r:embed="rId4" cstate="print"/>
            <a:srcRect/>
            <a:stretch>
              <a:fillRect/>
            </a:stretch>
          </p:blipFill>
          <p:spPr bwMode="auto">
            <a:xfrm>
              <a:off x="381000" y="0"/>
              <a:ext cx="8382000" cy="3562350"/>
            </a:xfrm>
            <a:prstGeom prst="rect">
              <a:avLst/>
            </a:prstGeom>
            <a:noFill/>
            <a:ln w="9525">
              <a:noFill/>
              <a:miter lim="800000"/>
              <a:headEnd/>
              <a:tailEnd/>
            </a:ln>
          </p:spPr>
        </p:pic>
        <p:sp>
          <p:nvSpPr>
            <p:cNvPr id="16" name="TextBox 15"/>
            <p:cNvSpPr txBox="1"/>
            <p:nvPr/>
          </p:nvSpPr>
          <p:spPr>
            <a:xfrm>
              <a:off x="5212220" y="1002268"/>
              <a:ext cx="3428952" cy="369332"/>
            </a:xfrm>
            <a:prstGeom prst="rect">
              <a:avLst/>
            </a:prstGeom>
            <a:noFill/>
          </p:spPr>
          <p:txBody>
            <a:bodyPr wrap="none" rtlCol="0">
              <a:spAutoFit/>
            </a:bodyPr>
            <a:lstStyle/>
            <a:p>
              <a:r>
                <a:rPr lang="en-US" dirty="0" smtClean="0">
                  <a:solidFill>
                    <a:prstClr val="white"/>
                  </a:solidFill>
                </a:rPr>
                <a:t>http://salsahpc.indiana.edu/b649/</a:t>
              </a:r>
              <a:endParaRPr lang="en-US" dirty="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999606-967B-419A-9AEC-8752E61A74DA}" type="slidenum">
              <a:rPr lang="en-US" smtClean="0">
                <a:solidFill>
                  <a:prstClr val="black">
                    <a:tint val="75000"/>
                  </a:prstClr>
                </a:solidFill>
              </a:rPr>
              <a:pPr/>
              <a:t>51</a:t>
            </a:fld>
            <a:endParaRPr lang="en-US" dirty="0">
              <a:solidFill>
                <a:prstClr val="black">
                  <a:tint val="75000"/>
                </a:prstClr>
              </a:solidFill>
            </a:endParaRPr>
          </a:p>
        </p:txBody>
      </p:sp>
      <p:pic>
        <p:nvPicPr>
          <p:cNvPr id="345090" name="Picture 2"/>
          <p:cNvPicPr>
            <a:picLocks noChangeAspect="1" noChangeArrowheads="1"/>
          </p:cNvPicPr>
          <p:nvPr/>
        </p:nvPicPr>
        <p:blipFill>
          <a:blip r:embed="rId3" cstate="print"/>
          <a:srcRect/>
          <a:stretch>
            <a:fillRect/>
          </a:stretch>
        </p:blipFill>
        <p:spPr bwMode="auto">
          <a:xfrm>
            <a:off x="0" y="0"/>
            <a:ext cx="9144000" cy="4938713"/>
          </a:xfrm>
          <a:prstGeom prst="rect">
            <a:avLst/>
          </a:prstGeom>
          <a:noFill/>
          <a:ln w="9525">
            <a:noFill/>
            <a:miter lim="800000"/>
            <a:headEnd/>
            <a:tailEnd/>
          </a:ln>
        </p:spPr>
      </p:pic>
      <p:sp>
        <p:nvSpPr>
          <p:cNvPr id="5" name="Rectangle 1"/>
          <p:cNvSpPr>
            <a:spLocks noChangeArrowheads="1"/>
          </p:cNvSpPr>
          <p:nvPr/>
        </p:nvSpPr>
        <p:spPr bwMode="auto">
          <a:xfrm>
            <a:off x="0" y="2597765"/>
            <a:ext cx="9144000" cy="2431435"/>
          </a:xfrm>
          <a:prstGeom prst="rect">
            <a:avLst/>
          </a:prstGeom>
          <a:solidFill>
            <a:srgbClr val="DEE7F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1600" b="1" dirty="0" smtClean="0">
                <a:solidFill>
                  <a:srgbClr val="D6ECFF">
                    <a:lumMod val="50000"/>
                  </a:srgbClr>
                </a:solidFill>
                <a:latin typeface="Times New Roman" pitchFamily="18" charset="0"/>
                <a:ea typeface="SimSun" pitchFamily="2" charset="-122"/>
                <a:cs typeface="Times New Roman" pitchFamily="18" charset="0"/>
              </a:rPr>
              <a:t>A New Book from Morgan Kaufmann Publishers, an imprint of Elsevier, Inc.,</a:t>
            </a:r>
            <a:br>
              <a:rPr lang="en-US" sz="1600" b="1" dirty="0" smtClean="0">
                <a:solidFill>
                  <a:srgbClr val="D6ECFF">
                    <a:lumMod val="50000"/>
                  </a:srgbClr>
                </a:solidFill>
                <a:latin typeface="Times New Roman" pitchFamily="18" charset="0"/>
                <a:ea typeface="SimSun" pitchFamily="2" charset="-122"/>
                <a:cs typeface="Times New Roman" pitchFamily="18" charset="0"/>
              </a:rPr>
            </a:br>
            <a:r>
              <a:rPr lang="en-US" sz="1600" b="1" dirty="0" smtClean="0">
                <a:solidFill>
                  <a:srgbClr val="D6ECFF">
                    <a:lumMod val="50000"/>
                  </a:srgbClr>
                </a:solidFill>
                <a:latin typeface="Times New Roman" pitchFamily="18" charset="0"/>
                <a:ea typeface="SimSun" pitchFamily="2" charset="-122"/>
                <a:cs typeface="Times New Roman" pitchFamily="18" charset="0"/>
              </a:rPr>
              <a:t>Burlington, MA 01803, USA.  (Outline updated August 26, 2010)</a:t>
            </a:r>
          </a:p>
          <a:p>
            <a:pPr algn="ctr" fontAlgn="base">
              <a:spcBef>
                <a:spcPct val="0"/>
              </a:spcBef>
              <a:spcAft>
                <a:spcPct val="0"/>
              </a:spcAft>
            </a:pPr>
            <a:r>
              <a:rPr lang="en-US" sz="8000" b="1" dirty="0" smtClean="0">
                <a:solidFill>
                  <a:prstClr val="white"/>
                </a:solidFill>
                <a:latin typeface="Arial" pitchFamily="34" charset="0"/>
                <a:ea typeface="SimSun" pitchFamily="2" charset="-122"/>
                <a:cs typeface="Arial" pitchFamily="34" charset="0"/>
              </a:rPr>
              <a:t> </a:t>
            </a:r>
            <a:r>
              <a:rPr lang="en-US" sz="2800" b="1" dirty="0" smtClean="0">
                <a:latin typeface="Arial" pitchFamily="34" charset="0"/>
                <a:ea typeface="SimSun" pitchFamily="2" charset="-122"/>
                <a:cs typeface="Arial" pitchFamily="34" charset="0"/>
              </a:rPr>
              <a:t>Distributed Systems and  Cloud Computing</a:t>
            </a:r>
            <a:r>
              <a:rPr lang="en-US" sz="2600" b="1" dirty="0" smtClean="0">
                <a:latin typeface="Arial" pitchFamily="34" charset="0"/>
                <a:ea typeface="SimSun" pitchFamily="2" charset="-122"/>
                <a:cs typeface="Arial" pitchFamily="34" charset="0"/>
              </a:rPr>
              <a:t>  </a:t>
            </a:r>
            <a:r>
              <a:rPr lang="en-US" sz="2400" dirty="0" smtClean="0">
                <a:latin typeface="Arial" pitchFamily="34" charset="0"/>
                <a:ea typeface="SimSun" pitchFamily="2" charset="-122"/>
                <a:cs typeface="Arial" pitchFamily="34" charset="0"/>
              </a:rPr>
              <a:t/>
            </a:r>
            <a:br>
              <a:rPr lang="en-US" sz="2400" dirty="0" smtClean="0">
                <a:latin typeface="Arial" pitchFamily="34" charset="0"/>
                <a:ea typeface="SimSun" pitchFamily="2" charset="-122"/>
                <a:cs typeface="Arial" pitchFamily="34" charset="0"/>
              </a:rPr>
            </a:br>
            <a:r>
              <a:rPr lang="en-US" sz="2000" b="1" dirty="0" smtClean="0">
                <a:latin typeface="Arial" pitchFamily="34" charset="0"/>
                <a:ea typeface="SimSun" pitchFamily="2" charset="-122"/>
                <a:cs typeface="Arial" pitchFamily="34" charset="0"/>
              </a:rPr>
              <a:t>Kai Hwang,  Geoffrey Fox,  Jack </a:t>
            </a:r>
            <a:r>
              <a:rPr lang="en-US" sz="2000" b="1" dirty="0" err="1" smtClean="0">
                <a:latin typeface="Arial" pitchFamily="34" charset="0"/>
                <a:ea typeface="SimSun" pitchFamily="2" charset="-122"/>
                <a:cs typeface="Arial" pitchFamily="34" charset="0"/>
              </a:rPr>
              <a:t>Dongarra</a:t>
            </a:r>
            <a:endParaRPr lang="en-US" sz="2000" b="1" dirty="0" smtClean="0">
              <a:latin typeface="Arial" pitchFamily="34" charset="0"/>
              <a:ea typeface="SimSun" pitchFamily="2" charset="-122"/>
              <a:cs typeface="Arial" pitchFamily="34" charset="0"/>
            </a:endParaRPr>
          </a:p>
          <a:p>
            <a:pPr algn="ctr" fontAlgn="base">
              <a:spcBef>
                <a:spcPct val="0"/>
              </a:spcBef>
              <a:spcAft>
                <a:spcPct val="0"/>
              </a:spcAft>
            </a:pP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6059168"/>
            <a:ext cx="7381875" cy="361157"/>
          </a:xfrm>
          <a:prstGeom prst="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dirty="0" smtClean="0">
                <a:solidFill>
                  <a:prstClr val="black"/>
                </a:solidFill>
              </a:rPr>
              <a:t>Bare-metal Nodes</a:t>
            </a:r>
            <a:endParaRPr lang="en-US" dirty="0">
              <a:solidFill>
                <a:prstClr val="black"/>
              </a:solidFill>
            </a:endParaRPr>
          </a:p>
        </p:txBody>
      </p:sp>
      <p:sp>
        <p:nvSpPr>
          <p:cNvPr id="8" name="Rectangle 7"/>
          <p:cNvSpPr/>
          <p:nvPr/>
        </p:nvSpPr>
        <p:spPr>
          <a:xfrm>
            <a:off x="1524001" y="4876800"/>
            <a:ext cx="18288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solidFill>
                  <a:prstClr val="black"/>
                </a:solidFill>
              </a:rPr>
              <a:t>Linux  Virtual Machines</a:t>
            </a:r>
            <a:endParaRPr lang="en-US" dirty="0">
              <a:solidFill>
                <a:prstClr val="black"/>
              </a:solidFill>
            </a:endParaRPr>
          </a:p>
        </p:txBody>
      </p:sp>
      <p:sp>
        <p:nvSpPr>
          <p:cNvPr id="13" name="Rectangle 12"/>
          <p:cNvSpPr/>
          <p:nvPr/>
        </p:nvSpPr>
        <p:spPr>
          <a:xfrm>
            <a:off x="5238750" y="3352800"/>
            <a:ext cx="3667125" cy="69850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dirty="0" smtClean="0">
                <a:solidFill>
                  <a:prstClr val="black"/>
                </a:solidFill>
              </a:rPr>
              <a:t>Microsoft Dryad / Twister </a:t>
            </a:r>
            <a:endParaRPr lang="en-US" dirty="0">
              <a:solidFill>
                <a:prstClr val="black"/>
              </a:solidFill>
            </a:endParaRPr>
          </a:p>
        </p:txBody>
      </p:sp>
      <p:sp>
        <p:nvSpPr>
          <p:cNvPr id="14" name="Rectangle 13"/>
          <p:cNvSpPr/>
          <p:nvPr/>
        </p:nvSpPr>
        <p:spPr>
          <a:xfrm>
            <a:off x="1524001" y="3352800"/>
            <a:ext cx="3667124" cy="69850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rtlCol="0" anchor="ctr"/>
          <a:lstStyle/>
          <a:p>
            <a:pPr algn="ctr"/>
            <a:r>
              <a:rPr lang="en-US" dirty="0" smtClean="0">
                <a:solidFill>
                  <a:prstClr val="black"/>
                </a:solidFill>
              </a:rPr>
              <a:t>Apache Hadoop / Twister</a:t>
            </a:r>
            <a:endParaRPr lang="en-US" dirty="0">
              <a:solidFill>
                <a:prstClr val="black"/>
              </a:solidFill>
            </a:endParaRPr>
          </a:p>
        </p:txBody>
      </p:sp>
      <p:sp>
        <p:nvSpPr>
          <p:cNvPr id="15" name="Rectangle 14"/>
          <p:cNvSpPr/>
          <p:nvPr/>
        </p:nvSpPr>
        <p:spPr>
          <a:xfrm>
            <a:off x="1524000" y="1219200"/>
            <a:ext cx="7381875" cy="1219200"/>
          </a:xfrm>
          <a:prstGeom prst="rect">
            <a:avLst/>
          </a:prstGeom>
        </p:spPr>
        <p:style>
          <a:lnRef idx="1">
            <a:schemeClr val="accent1"/>
          </a:lnRef>
          <a:fillRef idx="2">
            <a:schemeClr val="accent1"/>
          </a:fillRef>
          <a:effectRef idx="1">
            <a:schemeClr val="accent1"/>
          </a:effectRef>
          <a:fontRef idx="minor">
            <a:schemeClr val="dk1"/>
          </a:fontRef>
        </p:style>
        <p:txBody>
          <a:bodyPr lIns="64008" tIns="32004" rIns="64008" bIns="32004" rtlCol="0" anchor="ctr"/>
          <a:lstStyle/>
          <a:p>
            <a:pPr algn="ctr"/>
            <a:r>
              <a:rPr lang="en-US" b="1" dirty="0" smtClean="0">
                <a:solidFill>
                  <a:prstClr val="black"/>
                </a:solidFill>
              </a:rPr>
              <a:t>Data Mining Services in the Cloud</a:t>
            </a:r>
          </a:p>
          <a:p>
            <a:pPr algn="ctr"/>
            <a:r>
              <a:rPr lang="en-US" dirty="0" smtClean="0">
                <a:solidFill>
                  <a:prstClr val="black"/>
                </a:solidFill>
              </a:rPr>
              <a:t>Smith Waterman Dissimilarities, </a:t>
            </a:r>
            <a:r>
              <a:rPr lang="en-US" dirty="0" err="1" smtClean="0">
                <a:solidFill>
                  <a:prstClr val="black"/>
                </a:solidFill>
              </a:rPr>
              <a:t>PhyloD</a:t>
            </a:r>
            <a:r>
              <a:rPr lang="en-US" dirty="0" smtClean="0">
                <a:solidFill>
                  <a:prstClr val="black"/>
                </a:solidFill>
              </a:rPr>
              <a:t> Using </a:t>
            </a:r>
            <a:r>
              <a:rPr lang="en-US" dirty="0" err="1" smtClean="0">
                <a:solidFill>
                  <a:prstClr val="black"/>
                </a:solidFill>
              </a:rPr>
              <a:t>DryadLINQ</a:t>
            </a:r>
            <a:r>
              <a:rPr lang="en-US" dirty="0" smtClean="0">
                <a:solidFill>
                  <a:prstClr val="black"/>
                </a:solidFill>
              </a:rPr>
              <a:t>, Clustering, Multidimensional Scaling, Generative Topological Mapping, etc</a:t>
            </a:r>
            <a:endParaRPr lang="en-US" dirty="0">
              <a:solidFill>
                <a:prstClr val="black"/>
              </a:solidFill>
            </a:endParaRPr>
          </a:p>
        </p:txBody>
      </p:sp>
      <p:sp>
        <p:nvSpPr>
          <p:cNvPr id="16" name="Rectangle 15"/>
          <p:cNvSpPr/>
          <p:nvPr/>
        </p:nvSpPr>
        <p:spPr>
          <a:xfrm>
            <a:off x="1524000" y="5601968"/>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err="1" smtClean="0">
                <a:solidFill>
                  <a:prstClr val="black"/>
                </a:solidFill>
              </a:rPr>
              <a:t>Xen</a:t>
            </a:r>
            <a:r>
              <a:rPr lang="en-US" dirty="0" smtClean="0">
                <a:solidFill>
                  <a:prstClr val="black"/>
                </a:solidFill>
              </a:rPr>
              <a:t>, KVM </a:t>
            </a:r>
            <a:endParaRPr lang="en-US" dirty="0">
              <a:solidFill>
                <a:prstClr val="black"/>
              </a:solidFill>
            </a:endParaRPr>
          </a:p>
        </p:txBody>
      </p:sp>
      <p:sp>
        <p:nvSpPr>
          <p:cNvPr id="20" name="Left Brace 19"/>
          <p:cNvSpPr/>
          <p:nvPr/>
        </p:nvSpPr>
        <p:spPr>
          <a:xfrm>
            <a:off x="1333501" y="1282700"/>
            <a:ext cx="114299" cy="11557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solidFill>
                <a:prstClr val="white"/>
              </a:solidFill>
            </a:endParaRPr>
          </a:p>
        </p:txBody>
      </p:sp>
      <p:sp>
        <p:nvSpPr>
          <p:cNvPr id="21" name="TextBox 20"/>
          <p:cNvSpPr txBox="1"/>
          <p:nvPr/>
        </p:nvSpPr>
        <p:spPr>
          <a:xfrm>
            <a:off x="721" y="1295400"/>
            <a:ext cx="1421543" cy="895630"/>
          </a:xfrm>
          <a:prstGeom prst="rect">
            <a:avLst/>
          </a:prstGeom>
          <a:noFill/>
        </p:spPr>
        <p:txBody>
          <a:bodyPr wrap="square" lIns="64008" tIns="32004" rIns="64008" bIns="32004" rtlCol="0">
            <a:spAutoFit/>
          </a:bodyPr>
          <a:lstStyle/>
          <a:p>
            <a:pPr algn="ctr"/>
            <a:r>
              <a:rPr lang="en-US" dirty="0" err="1" smtClean="0">
                <a:solidFill>
                  <a:prstClr val="white"/>
                </a:solidFill>
              </a:rPr>
              <a:t>SaaS</a:t>
            </a:r>
            <a:r>
              <a:rPr lang="en-US" dirty="0" smtClean="0">
                <a:solidFill>
                  <a:prstClr val="white"/>
                </a:solidFill>
              </a:rPr>
              <a:t/>
            </a:r>
            <a:br>
              <a:rPr lang="en-US" dirty="0" smtClean="0">
                <a:solidFill>
                  <a:prstClr val="white"/>
                </a:solidFill>
              </a:rPr>
            </a:br>
            <a:r>
              <a:rPr lang="en-US" dirty="0" smtClean="0">
                <a:solidFill>
                  <a:prstClr val="white"/>
                </a:solidFill>
              </a:rPr>
              <a:t>Applications/Workflow</a:t>
            </a:r>
            <a:endParaRPr lang="en-US" dirty="0">
              <a:solidFill>
                <a:prstClr val="white"/>
              </a:solidFill>
            </a:endParaRPr>
          </a:p>
        </p:txBody>
      </p:sp>
      <p:sp>
        <p:nvSpPr>
          <p:cNvPr id="22" name="Left Brace 21"/>
          <p:cNvSpPr/>
          <p:nvPr/>
        </p:nvSpPr>
        <p:spPr>
          <a:xfrm>
            <a:off x="1371600" y="3352800"/>
            <a:ext cx="76201" cy="6477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dirty="0">
              <a:solidFill>
                <a:prstClr val="white"/>
              </a:solidFill>
            </a:endParaRPr>
          </a:p>
        </p:txBody>
      </p:sp>
      <p:sp>
        <p:nvSpPr>
          <p:cNvPr id="23" name="TextBox 22"/>
          <p:cNvSpPr txBox="1"/>
          <p:nvPr/>
        </p:nvSpPr>
        <p:spPr>
          <a:xfrm>
            <a:off x="172948" y="3419969"/>
            <a:ext cx="1128016" cy="618631"/>
          </a:xfrm>
          <a:prstGeom prst="rect">
            <a:avLst/>
          </a:prstGeom>
          <a:noFill/>
        </p:spPr>
        <p:txBody>
          <a:bodyPr wrap="square" lIns="64008" tIns="32004" rIns="64008" bIns="32004" rtlCol="0">
            <a:spAutoFit/>
          </a:bodyPr>
          <a:lstStyle/>
          <a:p>
            <a:r>
              <a:rPr lang="en-US" dirty="0" smtClean="0">
                <a:solidFill>
                  <a:prstClr val="white"/>
                </a:solidFill>
              </a:rPr>
              <a:t>Cloud Platform</a:t>
            </a:r>
            <a:endParaRPr lang="en-US" dirty="0">
              <a:solidFill>
                <a:prstClr val="white"/>
              </a:solidFill>
            </a:endParaRPr>
          </a:p>
        </p:txBody>
      </p:sp>
      <p:sp>
        <p:nvSpPr>
          <p:cNvPr id="25" name="TextBox 24"/>
          <p:cNvSpPr txBox="1"/>
          <p:nvPr/>
        </p:nvSpPr>
        <p:spPr>
          <a:xfrm>
            <a:off x="-21116" y="4334369"/>
            <a:ext cx="1428750" cy="618631"/>
          </a:xfrm>
          <a:prstGeom prst="rect">
            <a:avLst/>
          </a:prstGeom>
          <a:noFill/>
        </p:spPr>
        <p:txBody>
          <a:bodyPr wrap="square" lIns="64008" tIns="32004" rIns="64008" bIns="32004" rtlCol="0">
            <a:spAutoFit/>
          </a:bodyPr>
          <a:lstStyle/>
          <a:p>
            <a:pPr algn="ctr"/>
            <a:r>
              <a:rPr lang="en-US" dirty="0" smtClean="0">
                <a:solidFill>
                  <a:prstClr val="white"/>
                </a:solidFill>
              </a:rPr>
              <a:t>Cloud</a:t>
            </a:r>
          </a:p>
          <a:p>
            <a:pPr algn="ctr"/>
            <a:r>
              <a:rPr lang="en-US" dirty="0" smtClean="0">
                <a:solidFill>
                  <a:prstClr val="white"/>
                </a:solidFill>
              </a:rPr>
              <a:t>Infrastructure</a:t>
            </a:r>
          </a:p>
        </p:txBody>
      </p:sp>
      <p:sp>
        <p:nvSpPr>
          <p:cNvPr id="26" name="Left Brace 25"/>
          <p:cNvSpPr/>
          <p:nvPr/>
        </p:nvSpPr>
        <p:spPr>
          <a:xfrm>
            <a:off x="1381125" y="6071868"/>
            <a:ext cx="78921" cy="3683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solidFill>
                <a:prstClr val="white"/>
              </a:solidFill>
            </a:endParaRPr>
          </a:p>
        </p:txBody>
      </p:sp>
      <p:sp>
        <p:nvSpPr>
          <p:cNvPr id="28" name="TextBox 27"/>
          <p:cNvSpPr txBox="1"/>
          <p:nvPr/>
        </p:nvSpPr>
        <p:spPr>
          <a:xfrm>
            <a:off x="152400" y="6135368"/>
            <a:ext cx="1165206" cy="341632"/>
          </a:xfrm>
          <a:prstGeom prst="rect">
            <a:avLst/>
          </a:prstGeom>
          <a:noFill/>
        </p:spPr>
        <p:txBody>
          <a:bodyPr wrap="square" lIns="64008" tIns="32004" rIns="64008" bIns="32004" rtlCol="0">
            <a:spAutoFit/>
          </a:bodyPr>
          <a:lstStyle/>
          <a:p>
            <a:r>
              <a:rPr lang="en-US" dirty="0" smtClean="0">
                <a:solidFill>
                  <a:prstClr val="white"/>
                </a:solidFill>
              </a:rPr>
              <a:t>Hardware</a:t>
            </a:r>
            <a:endParaRPr lang="en-US" dirty="0">
              <a:solidFill>
                <a:prstClr val="white"/>
              </a:solidFill>
            </a:endParaRPr>
          </a:p>
        </p:txBody>
      </p:sp>
      <p:sp>
        <p:nvSpPr>
          <p:cNvPr id="30" name="Title 3"/>
          <p:cNvSpPr txBox="1">
            <a:spLocks/>
          </p:cNvSpPr>
          <p:nvPr/>
        </p:nvSpPr>
        <p:spPr>
          <a:xfrm>
            <a:off x="304800" y="228600"/>
            <a:ext cx="8305800" cy="876299"/>
          </a:xfrm>
          <a:prstGeom prst="rect">
            <a:avLst/>
          </a:prstGeom>
        </p:spPr>
        <p:txBody>
          <a:bodyPr vert="horz" lIns="91435" tIns="45718" rIns="91435" bIns="45718" rtlCol="0" anchor="ctr">
            <a:normAutofit/>
          </a:bodyPr>
          <a:lstStyle/>
          <a:p>
            <a:pPr algn="ctr" defTabSz="914354">
              <a:spcBef>
                <a:spcPct val="0"/>
              </a:spcBef>
              <a:defRPr/>
            </a:pPr>
            <a:endParaRPr lang="en-US" sz="4400" b="1" dirty="0">
              <a:solidFill>
                <a:prstClr val="white"/>
              </a:solidFill>
              <a:latin typeface="Consolas"/>
            </a:endParaRPr>
          </a:p>
        </p:txBody>
      </p:sp>
      <p:sp>
        <p:nvSpPr>
          <p:cNvPr id="34" name="Rectangle 33"/>
          <p:cNvSpPr/>
          <p:nvPr/>
        </p:nvSpPr>
        <p:spPr>
          <a:xfrm>
            <a:off x="1524000" y="4191000"/>
            <a:ext cx="7391400" cy="6731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solidFill>
                  <a:prstClr val="black"/>
                </a:solidFill>
              </a:rPr>
              <a:t>Nimbus, Eucalyptus,  </a:t>
            </a:r>
            <a:r>
              <a:rPr lang="en-US" dirty="0" err="1" smtClean="0">
                <a:solidFill>
                  <a:prstClr val="black"/>
                </a:solidFill>
              </a:rPr>
              <a:t>OpenStack</a:t>
            </a:r>
            <a:r>
              <a:rPr lang="en-US" dirty="0" smtClean="0">
                <a:solidFill>
                  <a:prstClr val="black"/>
                </a:solidFill>
              </a:rPr>
              <a:t>, </a:t>
            </a:r>
            <a:r>
              <a:rPr lang="en-US" dirty="0" err="1" smtClean="0">
                <a:solidFill>
                  <a:prstClr val="black"/>
                </a:solidFill>
              </a:rPr>
              <a:t>OpenNebula</a:t>
            </a:r>
            <a:endParaRPr lang="en-US" dirty="0">
              <a:solidFill>
                <a:prstClr val="black"/>
              </a:solidFill>
            </a:endParaRPr>
          </a:p>
        </p:txBody>
      </p:sp>
      <p:sp>
        <p:nvSpPr>
          <p:cNvPr id="35" name="TextBox 34"/>
          <p:cNvSpPr txBox="1"/>
          <p:nvPr/>
        </p:nvSpPr>
        <p:spPr>
          <a:xfrm>
            <a:off x="0" y="5493635"/>
            <a:ext cx="1428750" cy="618631"/>
          </a:xfrm>
          <a:prstGeom prst="rect">
            <a:avLst/>
          </a:prstGeom>
          <a:noFill/>
        </p:spPr>
        <p:txBody>
          <a:bodyPr wrap="square" lIns="64008" tIns="32004" rIns="64008" bIns="32004" rtlCol="0">
            <a:spAutoFit/>
          </a:bodyPr>
          <a:lstStyle/>
          <a:p>
            <a:pPr algn="ctr"/>
            <a:r>
              <a:rPr lang="en-US" dirty="0" smtClean="0">
                <a:solidFill>
                  <a:prstClr val="white"/>
                </a:solidFill>
              </a:rPr>
              <a:t>Hypervisor/</a:t>
            </a:r>
            <a:br>
              <a:rPr lang="en-US" dirty="0" smtClean="0">
                <a:solidFill>
                  <a:prstClr val="white"/>
                </a:solidFill>
              </a:rPr>
            </a:br>
            <a:r>
              <a:rPr lang="en-US" dirty="0" smtClean="0">
                <a:solidFill>
                  <a:prstClr val="white"/>
                </a:solidFill>
              </a:rPr>
              <a:t>Virtualization</a:t>
            </a:r>
          </a:p>
        </p:txBody>
      </p:sp>
      <p:sp>
        <p:nvSpPr>
          <p:cNvPr id="36" name="Left Brace 35"/>
          <p:cNvSpPr/>
          <p:nvPr/>
        </p:nvSpPr>
        <p:spPr>
          <a:xfrm>
            <a:off x="1414588" y="4191000"/>
            <a:ext cx="45719" cy="12954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solidFill>
                <a:prstClr val="white"/>
              </a:solidFill>
            </a:endParaRPr>
          </a:p>
        </p:txBody>
      </p:sp>
      <p:sp>
        <p:nvSpPr>
          <p:cNvPr id="38" name="Left Brace 37"/>
          <p:cNvSpPr/>
          <p:nvPr/>
        </p:nvSpPr>
        <p:spPr>
          <a:xfrm>
            <a:off x="1371599" y="5614668"/>
            <a:ext cx="78921" cy="3683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solidFill>
                <a:prstClr val="white"/>
              </a:solidFill>
            </a:endParaRPr>
          </a:p>
        </p:txBody>
      </p:sp>
      <p:sp>
        <p:nvSpPr>
          <p:cNvPr id="39" name="Rectangle 38"/>
          <p:cNvSpPr/>
          <p:nvPr/>
        </p:nvSpPr>
        <p:spPr>
          <a:xfrm>
            <a:off x="5257800" y="4876800"/>
            <a:ext cx="18288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solidFill>
                  <a:prstClr val="black"/>
                </a:solidFill>
              </a:rPr>
              <a:t>Windows Virtual Machines</a:t>
            </a:r>
            <a:endParaRPr lang="en-US" dirty="0">
              <a:solidFill>
                <a:prstClr val="black"/>
              </a:solidFill>
            </a:endParaRPr>
          </a:p>
        </p:txBody>
      </p:sp>
      <p:sp>
        <p:nvSpPr>
          <p:cNvPr id="40" name="Rectangle 39"/>
          <p:cNvSpPr/>
          <p:nvPr/>
        </p:nvSpPr>
        <p:spPr>
          <a:xfrm>
            <a:off x="3429000" y="4876800"/>
            <a:ext cx="17526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solidFill>
                  <a:prstClr val="black"/>
                </a:solidFill>
              </a:rPr>
              <a:t>Linux  Virtual Machines</a:t>
            </a:r>
            <a:endParaRPr lang="en-US" dirty="0">
              <a:solidFill>
                <a:prstClr val="black"/>
              </a:solidFill>
            </a:endParaRPr>
          </a:p>
        </p:txBody>
      </p:sp>
      <p:sp>
        <p:nvSpPr>
          <p:cNvPr id="41" name="Rectangle 40"/>
          <p:cNvSpPr/>
          <p:nvPr/>
        </p:nvSpPr>
        <p:spPr>
          <a:xfrm>
            <a:off x="7162800" y="4876800"/>
            <a:ext cx="17526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solidFill>
                  <a:prstClr val="black"/>
                </a:solidFill>
              </a:rPr>
              <a:t>Windows Virtual Machines</a:t>
            </a:r>
            <a:endParaRPr lang="en-US" dirty="0">
              <a:solidFill>
                <a:prstClr val="black"/>
              </a:solidFill>
            </a:endParaRPr>
          </a:p>
        </p:txBody>
      </p:sp>
      <p:sp>
        <p:nvSpPr>
          <p:cNvPr id="24" name="Rectangle 23"/>
          <p:cNvSpPr/>
          <p:nvPr/>
        </p:nvSpPr>
        <p:spPr>
          <a:xfrm>
            <a:off x="1524000" y="2590800"/>
            <a:ext cx="7391400" cy="69850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dirty="0" smtClean="0">
                <a:solidFill>
                  <a:prstClr val="black"/>
                </a:solidFill>
              </a:rPr>
              <a:t>Apache </a:t>
            </a:r>
            <a:r>
              <a:rPr lang="en-US" dirty="0" err="1" smtClean="0">
                <a:solidFill>
                  <a:prstClr val="black"/>
                </a:solidFill>
              </a:rPr>
              <a:t>PigLatin</a:t>
            </a:r>
            <a:r>
              <a:rPr lang="en-US" dirty="0" smtClean="0">
                <a:solidFill>
                  <a:prstClr val="black"/>
                </a:solidFill>
              </a:rPr>
              <a:t>/Microsoft </a:t>
            </a:r>
            <a:r>
              <a:rPr lang="en-US" dirty="0" err="1" smtClean="0">
                <a:solidFill>
                  <a:prstClr val="black"/>
                </a:solidFill>
              </a:rPr>
              <a:t>DryadLINQ</a:t>
            </a:r>
            <a:r>
              <a:rPr lang="en-US" dirty="0" smtClean="0">
                <a:solidFill>
                  <a:prstClr val="black"/>
                </a:solidFill>
              </a:rPr>
              <a:t>/Google </a:t>
            </a:r>
            <a:r>
              <a:rPr lang="en-US" dirty="0" err="1" smtClean="0">
                <a:solidFill>
                  <a:prstClr val="black"/>
                </a:solidFill>
              </a:rPr>
              <a:t>Sawzall</a:t>
            </a:r>
            <a:r>
              <a:rPr lang="en-US" dirty="0" smtClean="0">
                <a:solidFill>
                  <a:prstClr val="black"/>
                </a:solidFill>
              </a:rPr>
              <a:t>  </a:t>
            </a:r>
            <a:endParaRPr lang="en-US" dirty="0">
              <a:solidFill>
                <a:prstClr val="black"/>
              </a:solidFill>
            </a:endParaRPr>
          </a:p>
        </p:txBody>
      </p:sp>
      <p:sp>
        <p:nvSpPr>
          <p:cNvPr id="27" name="TextBox 26"/>
          <p:cNvSpPr txBox="1"/>
          <p:nvPr/>
        </p:nvSpPr>
        <p:spPr>
          <a:xfrm>
            <a:off x="0" y="2657969"/>
            <a:ext cx="1421543" cy="618631"/>
          </a:xfrm>
          <a:prstGeom prst="rect">
            <a:avLst/>
          </a:prstGeom>
          <a:noFill/>
        </p:spPr>
        <p:txBody>
          <a:bodyPr wrap="square" lIns="64008" tIns="32004" rIns="64008" bIns="32004" rtlCol="0">
            <a:spAutoFit/>
          </a:bodyPr>
          <a:lstStyle/>
          <a:p>
            <a:pPr algn="ctr"/>
            <a:r>
              <a:rPr lang="en-US" dirty="0" smtClean="0">
                <a:solidFill>
                  <a:prstClr val="white"/>
                </a:solidFill>
              </a:rPr>
              <a:t>Higher Level Languages</a:t>
            </a:r>
            <a:endParaRPr lang="en-US" dirty="0">
              <a:solidFill>
                <a:prstClr val="white"/>
              </a:solidFill>
            </a:endParaRPr>
          </a:p>
        </p:txBody>
      </p:sp>
      <p:sp>
        <p:nvSpPr>
          <p:cNvPr id="31" name="Left Brace 30"/>
          <p:cNvSpPr/>
          <p:nvPr/>
        </p:nvSpPr>
        <p:spPr>
          <a:xfrm>
            <a:off x="1371600" y="2590800"/>
            <a:ext cx="76201" cy="6477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dirty="0">
              <a:solidFill>
                <a:prstClr val="white"/>
              </a:solidFill>
            </a:endParaRPr>
          </a:p>
        </p:txBody>
      </p:sp>
      <p:sp>
        <p:nvSpPr>
          <p:cNvPr id="33" name="Title 1"/>
          <p:cNvSpPr txBox="1">
            <a:spLocks/>
          </p:cNvSpPr>
          <p:nvPr/>
        </p:nvSpPr>
        <p:spPr>
          <a:xfrm>
            <a:off x="457200" y="350838"/>
            <a:ext cx="8610600" cy="715962"/>
          </a:xfrm>
          <a:prstGeom prst="rect">
            <a:avLst/>
          </a:prstGeom>
        </p:spPr>
        <p:txBody>
          <a:bodyPr vert="horz" anchor="t">
            <a:noAutofit/>
          </a:bodyPr>
          <a:lstStyle/>
          <a:p>
            <a:pPr>
              <a:spcBef>
                <a:spcPct val="0"/>
              </a:spcBef>
              <a:defRPr/>
            </a:pPr>
            <a:r>
              <a:rPr lang="en-US" sz="3200" b="1" spc="110" dirty="0" smtClean="0">
                <a:solidFill>
                  <a:srgbClr val="D6ECFF">
                    <a:satMod val="200000"/>
                  </a:srgbClr>
                </a:solidFill>
                <a:cs typeface="Arial" pitchFamily="34" charset="0"/>
              </a:rPr>
              <a:t>Cloud Technologies and Their Applications</a:t>
            </a:r>
            <a:endParaRPr lang="en-US" sz="3200" b="1" spc="110" dirty="0">
              <a:solidFill>
                <a:srgbClr val="D6ECFF">
                  <a:satMod val="200000"/>
                </a:srgbClr>
              </a:solidFill>
              <a:cs typeface="Arial" pitchFamily="34" charset="0"/>
            </a:endParaRPr>
          </a:p>
        </p:txBody>
      </p:sp>
      <p:cxnSp>
        <p:nvCxnSpPr>
          <p:cNvPr id="32" name="Straight Connector 31"/>
          <p:cNvCxnSpPr/>
          <p:nvPr/>
        </p:nvCxnSpPr>
        <p:spPr>
          <a:xfrm>
            <a:off x="1143000" y="4114800"/>
            <a:ext cx="80010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524000" y="3352800"/>
            <a:ext cx="7391400" cy="762000"/>
          </a:xfrm>
          <a:prstGeom prst="rect">
            <a:avLst/>
          </a:prstGeom>
          <a:noFill/>
          <a:ln w="1143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Up Arrow 36"/>
          <p:cNvSpPr/>
          <p:nvPr/>
        </p:nvSpPr>
        <p:spPr>
          <a:xfrm>
            <a:off x="4724400" y="1905000"/>
            <a:ext cx="838200" cy="1295400"/>
          </a:xfrm>
          <a:prstGeom prst="upArrow">
            <a:avLst/>
          </a:prstGeom>
          <a:solidFill>
            <a:srgbClr val="C00000"/>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Up Arrow 41"/>
          <p:cNvSpPr/>
          <p:nvPr/>
        </p:nvSpPr>
        <p:spPr>
          <a:xfrm rot="10800000">
            <a:off x="4800600" y="4343400"/>
            <a:ext cx="838200" cy="1295400"/>
          </a:xfrm>
          <a:prstGeom prst="upArrow">
            <a:avLst/>
          </a:prstGeom>
          <a:solidFill>
            <a:srgbClr val="C00000"/>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7" grpId="0" animBg="1"/>
      <p:bldP spid="4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2146300"/>
          </a:xfrm>
          <a:prstGeom prst="rect">
            <a:avLst/>
          </a:prstGeom>
          <a:noFill/>
          <a:ln w="9525">
            <a:noFill/>
            <a:miter lim="800000"/>
            <a:headEnd/>
            <a:tailEnd/>
          </a:ln>
        </p:spPr>
      </p:pic>
      <p:sp>
        <p:nvSpPr>
          <p:cNvPr id="8" name="TextBox 7"/>
          <p:cNvSpPr txBox="1"/>
          <p:nvPr/>
        </p:nvSpPr>
        <p:spPr>
          <a:xfrm>
            <a:off x="152400" y="2743200"/>
            <a:ext cx="8915400" cy="1938992"/>
          </a:xfrm>
          <a:prstGeom prst="rect">
            <a:avLst/>
          </a:prstGeom>
          <a:noFill/>
        </p:spPr>
        <p:txBody>
          <a:bodyPr wrap="square" rtlCol="0">
            <a:spAutoFit/>
          </a:bodyPr>
          <a:lstStyle/>
          <a:p>
            <a:r>
              <a:rPr lang="en-US" sz="2000" dirty="0" smtClean="0">
                <a:solidFill>
                  <a:srgbClr val="000000"/>
                </a:solidFill>
              </a:rPr>
              <a:t>Yuan </a:t>
            </a:r>
            <a:r>
              <a:rPr lang="en-US" sz="2000" dirty="0" err="1" smtClean="0">
                <a:solidFill>
                  <a:srgbClr val="000000"/>
                </a:solidFill>
              </a:rPr>
              <a:t>Luo</a:t>
            </a:r>
            <a:r>
              <a:rPr lang="en-US" sz="2000" dirty="0" smtClean="0">
                <a:solidFill>
                  <a:srgbClr val="000000"/>
                </a:solidFill>
              </a:rPr>
              <a:t>, </a:t>
            </a:r>
            <a:r>
              <a:rPr lang="en-US" sz="2000" dirty="0" err="1" smtClean="0">
                <a:solidFill>
                  <a:srgbClr val="000000"/>
                </a:solidFill>
              </a:rPr>
              <a:t>Zhenhua</a:t>
            </a:r>
            <a:r>
              <a:rPr lang="en-US" sz="2000" dirty="0" smtClean="0">
                <a:solidFill>
                  <a:srgbClr val="000000"/>
                </a:solidFill>
              </a:rPr>
              <a:t> </a:t>
            </a:r>
            <a:r>
              <a:rPr lang="en-US" sz="2000" dirty="0" err="1" smtClean="0">
                <a:solidFill>
                  <a:srgbClr val="000000"/>
                </a:solidFill>
              </a:rPr>
              <a:t>Guo</a:t>
            </a:r>
            <a:r>
              <a:rPr lang="en-US" sz="2000" dirty="0" smtClean="0">
                <a:solidFill>
                  <a:srgbClr val="000000"/>
                </a:solidFill>
              </a:rPr>
              <a:t>, </a:t>
            </a:r>
            <a:r>
              <a:rPr lang="en-US" sz="2000" dirty="0" err="1" smtClean="0">
                <a:solidFill>
                  <a:srgbClr val="000000"/>
                </a:solidFill>
              </a:rPr>
              <a:t>Yiming</a:t>
            </a:r>
            <a:r>
              <a:rPr lang="en-US" sz="2000" dirty="0" smtClean="0">
                <a:solidFill>
                  <a:srgbClr val="000000"/>
                </a:solidFill>
              </a:rPr>
              <a:t> Sun, Beth </a:t>
            </a:r>
            <a:r>
              <a:rPr lang="en-US" sz="2000" dirty="0" err="1" smtClean="0">
                <a:solidFill>
                  <a:srgbClr val="000000"/>
                </a:solidFill>
              </a:rPr>
              <a:t>Plale</a:t>
            </a:r>
            <a:r>
              <a:rPr lang="en-US" sz="2000" dirty="0" smtClean="0">
                <a:solidFill>
                  <a:srgbClr val="000000"/>
                </a:solidFill>
              </a:rPr>
              <a:t>, Judy </a:t>
            </a:r>
            <a:r>
              <a:rPr lang="en-US" sz="2000" dirty="0" err="1" smtClean="0">
                <a:solidFill>
                  <a:srgbClr val="000000"/>
                </a:solidFill>
              </a:rPr>
              <a:t>Qiu</a:t>
            </a:r>
            <a:r>
              <a:rPr lang="en-US" sz="2000" dirty="0" smtClean="0">
                <a:solidFill>
                  <a:srgbClr val="000000"/>
                </a:solidFill>
              </a:rPr>
              <a:t>, Wilfred Li, </a:t>
            </a:r>
          </a:p>
          <a:p>
            <a:r>
              <a:rPr lang="en-US" sz="2000" b="1" dirty="0" smtClean="0">
                <a:solidFill>
                  <a:srgbClr val="7030A0"/>
                </a:solidFill>
              </a:rPr>
              <a:t>A Hierarchical Framework for Cross-Domain MapReduce</a:t>
            </a:r>
            <a:r>
              <a:rPr lang="en-US" sz="2000" dirty="0" smtClean="0">
                <a:solidFill>
                  <a:srgbClr val="000000"/>
                </a:solidFill>
              </a:rPr>
              <a:t>,  </a:t>
            </a:r>
          </a:p>
          <a:p>
            <a:r>
              <a:rPr lang="en-US" sz="2000" dirty="0" smtClean="0">
                <a:solidFill>
                  <a:srgbClr val="000000"/>
                </a:solidFill>
              </a:rPr>
              <a:t>accepted to the 2</a:t>
            </a:r>
            <a:r>
              <a:rPr lang="en-US" sz="2000" baseline="30000" dirty="0" smtClean="0">
                <a:solidFill>
                  <a:srgbClr val="000000"/>
                </a:solidFill>
              </a:rPr>
              <a:t>nd</a:t>
            </a:r>
            <a:r>
              <a:rPr lang="en-US" sz="2000" dirty="0" smtClean="0">
                <a:solidFill>
                  <a:srgbClr val="000000"/>
                </a:solidFill>
              </a:rPr>
              <a:t> International Emerging Computational Methods for the Life Sciences Workshop (ECMLS 2011) of ACM High Performance Distributed Computing (HPDC) Conference.</a:t>
            </a:r>
          </a:p>
          <a:p>
            <a:endParaRPr lang="en-US" sz="2000" dirty="0" smtClean="0">
              <a:solidFill>
                <a:srgbClr val="000000"/>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981200"/>
            <a:ext cx="8382000" cy="2246769"/>
          </a:xfrm>
          <a:prstGeom prst="rect">
            <a:avLst/>
          </a:prstGeom>
          <a:noFill/>
        </p:spPr>
        <p:txBody>
          <a:bodyPr wrap="square" rtlCol="0">
            <a:spAutoFit/>
          </a:bodyPr>
          <a:lstStyle/>
          <a:p>
            <a:r>
              <a:rPr lang="en-US" sz="2000" dirty="0" smtClean="0">
                <a:solidFill>
                  <a:srgbClr val="000000"/>
                </a:solidFill>
              </a:rPr>
              <a:t>Andrew J. </a:t>
            </a:r>
            <a:r>
              <a:rPr lang="en-US" sz="2000" dirty="0" err="1" smtClean="0">
                <a:solidFill>
                  <a:srgbClr val="000000"/>
                </a:solidFill>
              </a:rPr>
              <a:t>Younge</a:t>
            </a:r>
            <a:r>
              <a:rPr lang="en-US" sz="2000" dirty="0" smtClean="0">
                <a:solidFill>
                  <a:srgbClr val="000000"/>
                </a:solidFill>
              </a:rPr>
              <a:t>, Robert </a:t>
            </a:r>
            <a:r>
              <a:rPr lang="en-US" sz="2000" dirty="0" err="1" smtClean="0">
                <a:solidFill>
                  <a:srgbClr val="000000"/>
                </a:solidFill>
              </a:rPr>
              <a:t>Henschel</a:t>
            </a:r>
            <a:r>
              <a:rPr lang="en-US" sz="2000" dirty="0" smtClean="0">
                <a:solidFill>
                  <a:srgbClr val="000000"/>
                </a:solidFill>
              </a:rPr>
              <a:t>, James T. Brown, </a:t>
            </a:r>
            <a:r>
              <a:rPr lang="en-US" sz="2000" dirty="0" err="1" smtClean="0">
                <a:solidFill>
                  <a:srgbClr val="000000"/>
                </a:solidFill>
              </a:rPr>
              <a:t>Gregor</a:t>
            </a:r>
            <a:r>
              <a:rPr lang="en-US" sz="2000" dirty="0" smtClean="0">
                <a:solidFill>
                  <a:srgbClr val="000000"/>
                </a:solidFill>
              </a:rPr>
              <a:t> von </a:t>
            </a:r>
            <a:r>
              <a:rPr lang="en-US" sz="2000" dirty="0" err="1" smtClean="0">
                <a:solidFill>
                  <a:srgbClr val="000000"/>
                </a:solidFill>
              </a:rPr>
              <a:t>Laszewski</a:t>
            </a:r>
            <a:r>
              <a:rPr lang="en-US" sz="2000" dirty="0" smtClean="0">
                <a:solidFill>
                  <a:srgbClr val="000000"/>
                </a:solidFill>
              </a:rPr>
              <a:t>, Judy </a:t>
            </a:r>
            <a:r>
              <a:rPr lang="en-US" sz="2000" dirty="0" err="1" smtClean="0">
                <a:solidFill>
                  <a:srgbClr val="000000"/>
                </a:solidFill>
              </a:rPr>
              <a:t>Qiu</a:t>
            </a:r>
            <a:r>
              <a:rPr lang="en-US" sz="2000" dirty="0" smtClean="0">
                <a:solidFill>
                  <a:srgbClr val="000000"/>
                </a:solidFill>
              </a:rPr>
              <a:t>, Geoffrey C. Fox, </a:t>
            </a:r>
          </a:p>
          <a:p>
            <a:r>
              <a:rPr lang="en-US" sz="2000" b="1" dirty="0" smtClean="0">
                <a:solidFill>
                  <a:srgbClr val="7030A0"/>
                </a:solidFill>
              </a:rPr>
              <a:t>Analysis of Virtualization Technologies for High</a:t>
            </a:r>
          </a:p>
          <a:p>
            <a:r>
              <a:rPr lang="en-US" sz="2000" b="1" dirty="0" smtClean="0">
                <a:solidFill>
                  <a:srgbClr val="7030A0"/>
                </a:solidFill>
              </a:rPr>
              <a:t>Performance Computing Environments</a:t>
            </a:r>
            <a:r>
              <a:rPr lang="en-US" sz="2000" dirty="0" smtClean="0">
                <a:solidFill>
                  <a:srgbClr val="000000"/>
                </a:solidFill>
              </a:rPr>
              <a:t>,</a:t>
            </a:r>
          </a:p>
          <a:p>
            <a:r>
              <a:rPr lang="en-US" sz="2000" dirty="0" smtClean="0">
                <a:solidFill>
                  <a:srgbClr val="000000"/>
                </a:solidFill>
              </a:rPr>
              <a:t>accepted to the 4</a:t>
            </a:r>
            <a:r>
              <a:rPr lang="en-US" sz="2000" baseline="30000" dirty="0" smtClean="0">
                <a:solidFill>
                  <a:srgbClr val="000000"/>
                </a:solidFill>
              </a:rPr>
              <a:t>th</a:t>
            </a:r>
            <a:r>
              <a:rPr lang="en-US" sz="2000" dirty="0" smtClean="0">
                <a:solidFill>
                  <a:srgbClr val="000000"/>
                </a:solidFill>
              </a:rPr>
              <a:t> International Conference on Cloud Computing (IEEE CLOUD 2011).</a:t>
            </a:r>
          </a:p>
          <a:p>
            <a:endParaRPr lang="en-US" sz="2000" dirty="0" smtClean="0">
              <a:solidFill>
                <a:srgbClr val="00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0" y="0"/>
            <a:ext cx="91440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4419600"/>
            <a:ext cx="8915400" cy="1477328"/>
          </a:xfrm>
          <a:prstGeom prst="rect">
            <a:avLst/>
          </a:prstGeom>
          <a:noFill/>
        </p:spPr>
        <p:txBody>
          <a:bodyPr wrap="square" rtlCol="0">
            <a:spAutoFit/>
          </a:bodyPr>
          <a:lstStyle/>
          <a:p>
            <a:pPr algn="ctr"/>
            <a:r>
              <a:rPr lang="en-US" sz="2000" dirty="0" err="1" smtClean="0">
                <a:solidFill>
                  <a:srgbClr val="000000"/>
                </a:solidFill>
              </a:rPr>
              <a:t>Hui</a:t>
            </a:r>
            <a:r>
              <a:rPr lang="en-US" sz="2000" dirty="0" smtClean="0">
                <a:solidFill>
                  <a:srgbClr val="000000"/>
                </a:solidFill>
              </a:rPr>
              <a:t> Li, </a:t>
            </a:r>
            <a:r>
              <a:rPr lang="en-US" sz="2000" dirty="0" err="1" smtClean="0">
                <a:solidFill>
                  <a:srgbClr val="000000"/>
                </a:solidFill>
              </a:rPr>
              <a:t>Yuduo</a:t>
            </a:r>
            <a:r>
              <a:rPr lang="en-US" sz="2000" dirty="0" smtClean="0">
                <a:solidFill>
                  <a:srgbClr val="000000"/>
                </a:solidFill>
              </a:rPr>
              <a:t> Zhou, </a:t>
            </a:r>
            <a:r>
              <a:rPr lang="en-US" sz="2000" dirty="0" err="1" smtClean="0">
                <a:solidFill>
                  <a:srgbClr val="000000"/>
                </a:solidFill>
              </a:rPr>
              <a:t>Yuang</a:t>
            </a:r>
            <a:r>
              <a:rPr lang="en-US" sz="2000" dirty="0" smtClean="0">
                <a:solidFill>
                  <a:srgbClr val="000000"/>
                </a:solidFill>
              </a:rPr>
              <a:t> </a:t>
            </a:r>
            <a:r>
              <a:rPr lang="en-US" sz="2000" dirty="0" err="1" smtClean="0">
                <a:solidFill>
                  <a:srgbClr val="000000"/>
                </a:solidFill>
              </a:rPr>
              <a:t>Ruan</a:t>
            </a:r>
            <a:r>
              <a:rPr lang="en-US" sz="2000" dirty="0" smtClean="0">
                <a:solidFill>
                  <a:srgbClr val="000000"/>
                </a:solidFill>
              </a:rPr>
              <a:t>,  Judy </a:t>
            </a:r>
            <a:r>
              <a:rPr lang="en-US" sz="2000" dirty="0" err="1" smtClean="0">
                <a:solidFill>
                  <a:srgbClr val="000000"/>
                </a:solidFill>
              </a:rPr>
              <a:t>Qiu</a:t>
            </a:r>
            <a:endParaRPr lang="en-US" sz="2000" dirty="0" smtClean="0">
              <a:solidFill>
                <a:srgbClr val="000000"/>
              </a:solidFill>
            </a:endParaRPr>
          </a:p>
          <a:p>
            <a:pPr algn="ctr"/>
            <a:r>
              <a:rPr lang="en-US" sz="2000" dirty="0" err="1" smtClean="0">
                <a:solidFill>
                  <a:srgbClr val="000000"/>
                </a:solidFill>
              </a:rPr>
              <a:t>Ratul</a:t>
            </a:r>
            <a:r>
              <a:rPr lang="en-US" sz="2000" dirty="0" smtClean="0">
                <a:solidFill>
                  <a:srgbClr val="000000"/>
                </a:solidFill>
              </a:rPr>
              <a:t> </a:t>
            </a:r>
            <a:r>
              <a:rPr lang="en-US" sz="2000" dirty="0" err="1" smtClean="0">
                <a:solidFill>
                  <a:srgbClr val="000000"/>
                </a:solidFill>
              </a:rPr>
              <a:t>Bhawal</a:t>
            </a:r>
            <a:r>
              <a:rPr lang="en-US" sz="2000" dirty="0" smtClean="0">
                <a:solidFill>
                  <a:srgbClr val="000000"/>
                </a:solidFill>
              </a:rPr>
              <a:t>, </a:t>
            </a:r>
            <a:r>
              <a:rPr lang="en-US" sz="2000" dirty="0" err="1" smtClean="0">
                <a:solidFill>
                  <a:srgbClr val="000000"/>
                </a:solidFill>
              </a:rPr>
              <a:t>Swapnil</a:t>
            </a:r>
            <a:r>
              <a:rPr lang="en-US" sz="2000" dirty="0" smtClean="0">
                <a:solidFill>
                  <a:srgbClr val="000000"/>
                </a:solidFill>
              </a:rPr>
              <a:t> Joshi, </a:t>
            </a:r>
            <a:r>
              <a:rPr lang="en-US" sz="2000" dirty="0" err="1" smtClean="0">
                <a:solidFill>
                  <a:srgbClr val="000000"/>
                </a:solidFill>
              </a:rPr>
              <a:t>Pradnya</a:t>
            </a:r>
            <a:r>
              <a:rPr lang="en-US" sz="2000" dirty="0" smtClean="0">
                <a:solidFill>
                  <a:srgbClr val="000000"/>
                </a:solidFill>
              </a:rPr>
              <a:t> </a:t>
            </a:r>
            <a:r>
              <a:rPr lang="en-US" sz="2000" dirty="0" err="1" smtClean="0">
                <a:solidFill>
                  <a:srgbClr val="000000"/>
                </a:solidFill>
              </a:rPr>
              <a:t>Kakodkar</a:t>
            </a:r>
            <a:r>
              <a:rPr lang="en-US" sz="2000" dirty="0" smtClean="0">
                <a:solidFill>
                  <a:srgbClr val="000000"/>
                </a:solidFill>
              </a:rPr>
              <a:t>  </a:t>
            </a:r>
          </a:p>
          <a:p>
            <a:endParaRPr lang="en-US" sz="2000" dirty="0" smtClean="0">
              <a:solidFill>
                <a:srgbClr val="000000"/>
              </a:solidFill>
            </a:endParaRPr>
          </a:p>
          <a:p>
            <a:endParaRPr lang="en-US" sz="2000" dirty="0" smtClean="0">
              <a:solidFill>
                <a:srgbClr val="000000"/>
              </a:solidFill>
            </a:endParaRPr>
          </a:p>
          <a:p>
            <a:pPr algn="r"/>
            <a:r>
              <a:rPr lang="en-US" sz="1000" dirty="0" smtClean="0">
                <a:solidFill>
                  <a:srgbClr val="000000"/>
                </a:solidFill>
              </a:rPr>
              <a:t>CTP: Community Technology Preview</a:t>
            </a:r>
          </a:p>
        </p:txBody>
      </p:sp>
      <p:pic>
        <p:nvPicPr>
          <p:cNvPr id="4098" name="Picture 2"/>
          <p:cNvPicPr>
            <a:picLocks noChangeAspect="1" noChangeArrowheads="1"/>
          </p:cNvPicPr>
          <p:nvPr/>
        </p:nvPicPr>
        <p:blipFill>
          <a:blip r:embed="rId3" cstate="print"/>
          <a:srcRect/>
          <a:stretch>
            <a:fillRect/>
          </a:stretch>
        </p:blipFill>
        <p:spPr bwMode="auto">
          <a:xfrm>
            <a:off x="0" y="0"/>
            <a:ext cx="9144000" cy="3124200"/>
          </a:xfrm>
          <a:prstGeom prst="rect">
            <a:avLst/>
          </a:prstGeom>
          <a:noFill/>
          <a:ln w="9525">
            <a:noFill/>
            <a:miter lim="800000"/>
            <a:headEnd/>
            <a:tailEnd/>
          </a:ln>
        </p:spPr>
      </p:pic>
      <p:sp>
        <p:nvSpPr>
          <p:cNvPr id="5" name="TextBox 4"/>
          <p:cNvSpPr txBox="1"/>
          <p:nvPr/>
        </p:nvSpPr>
        <p:spPr>
          <a:xfrm>
            <a:off x="1143000" y="3352800"/>
            <a:ext cx="6358472" cy="1200329"/>
          </a:xfrm>
          <a:prstGeom prst="rect">
            <a:avLst/>
          </a:prstGeom>
          <a:noFill/>
        </p:spPr>
        <p:txBody>
          <a:bodyPr wrap="none" rtlCol="0">
            <a:spAutoFit/>
          </a:bodyPr>
          <a:lstStyle/>
          <a:p>
            <a:pPr algn="ctr"/>
            <a:r>
              <a:rPr lang="en-US" b="1" dirty="0" smtClean="0">
                <a:solidFill>
                  <a:srgbClr val="000000"/>
                </a:solidFill>
              </a:rPr>
              <a:t>DRYADLINQ CTP EVALUATION</a:t>
            </a:r>
          </a:p>
          <a:p>
            <a:pPr algn="ctr"/>
            <a:r>
              <a:rPr lang="en-US" dirty="0" smtClean="0">
                <a:solidFill>
                  <a:srgbClr val="000000"/>
                </a:solidFill>
              </a:rPr>
              <a:t>SALSA Group, Pervasive Technology Institute, Indiana University</a:t>
            </a:r>
          </a:p>
          <a:p>
            <a:pPr algn="ctr"/>
            <a:r>
              <a:rPr lang="en-US" u="sng" dirty="0" smtClean="0">
                <a:solidFill>
                  <a:srgbClr val="0099FF"/>
                </a:solidFill>
              </a:rPr>
              <a:t>http://salsahpc.indiana.edu/</a:t>
            </a:r>
            <a:endParaRPr lang="en-US" dirty="0" smtClean="0">
              <a:solidFill>
                <a:srgbClr val="0099FF"/>
              </a:solidFill>
            </a:endParaRPr>
          </a:p>
          <a:p>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1905000" y="1905000"/>
            <a:ext cx="5583003" cy="369332"/>
          </a:xfrm>
          <a:prstGeom prst="rect">
            <a:avLst/>
          </a:prstGeom>
          <a:noFill/>
        </p:spPr>
        <p:txBody>
          <a:bodyPr wrap="none" rtlCol="0">
            <a:spAutoFit/>
          </a:bodyPr>
          <a:lstStyle/>
          <a:p>
            <a:r>
              <a:rPr lang="en-US" dirty="0" smtClean="0">
                <a:solidFill>
                  <a:srgbClr val="C0504D">
                    <a:lumMod val="40000"/>
                    <a:lumOff val="60000"/>
                  </a:srgbClr>
                </a:solidFill>
              </a:rPr>
              <a:t>Elizabeth City State University (ECSU), June 7 - July 5 2011</a:t>
            </a:r>
            <a:endParaRPr lang="en-US" dirty="0">
              <a:solidFill>
                <a:srgbClr val="C0504D">
                  <a:lumMod val="40000"/>
                  <a:lumOff val="60000"/>
                </a:srgbClr>
              </a:solidFill>
            </a:endParaRPr>
          </a:p>
        </p:txBody>
      </p:sp>
      <p:pic>
        <p:nvPicPr>
          <p:cNvPr id="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FutureGrid: a Grid Testbed</a:t>
            </a:r>
            <a:endParaRPr lang="en-US" dirty="0"/>
          </a:p>
        </p:txBody>
      </p:sp>
      <p:sp>
        <p:nvSpPr>
          <p:cNvPr id="4" name="Content Placeholder 3"/>
          <p:cNvSpPr>
            <a:spLocks noGrp="1"/>
          </p:cNvSpPr>
          <p:nvPr>
            <p:ph idx="1"/>
          </p:nvPr>
        </p:nvSpPr>
        <p:spPr>
          <a:xfrm>
            <a:off x="0" y="685800"/>
            <a:ext cx="9144000" cy="1219200"/>
          </a:xfrm>
        </p:spPr>
        <p:txBody>
          <a:bodyPr>
            <a:normAutofit fontScale="77500" lnSpcReduction="20000"/>
          </a:bodyPr>
          <a:lstStyle/>
          <a:p>
            <a:r>
              <a:rPr lang="en-US" sz="2400" b="1" dirty="0" smtClean="0"/>
              <a:t>           IU</a:t>
            </a:r>
            <a:r>
              <a:rPr lang="en-US" sz="2400" dirty="0" smtClean="0"/>
              <a:t> Cray operational, </a:t>
            </a:r>
            <a:r>
              <a:rPr lang="en-US" sz="2400" b="1" dirty="0" smtClean="0"/>
              <a:t>IU</a:t>
            </a:r>
            <a:r>
              <a:rPr lang="en-US" sz="2400" dirty="0" smtClean="0"/>
              <a:t> IBM (iDataPlex) completed stability test May 6</a:t>
            </a:r>
          </a:p>
          <a:p>
            <a:r>
              <a:rPr lang="en-US" sz="2400" b="1" dirty="0" smtClean="0"/>
              <a:t>           UCSD</a:t>
            </a:r>
            <a:r>
              <a:rPr lang="en-US" sz="2400" dirty="0" smtClean="0"/>
              <a:t> IBM operational, </a:t>
            </a:r>
            <a:r>
              <a:rPr lang="en-US" sz="2400" b="1" dirty="0" smtClean="0"/>
              <a:t>UF</a:t>
            </a:r>
            <a:r>
              <a:rPr lang="en-US" sz="2400" dirty="0" smtClean="0"/>
              <a:t> IBM stability test completes ~ May 12</a:t>
            </a:r>
          </a:p>
          <a:p>
            <a:r>
              <a:rPr lang="en-US" sz="2400" b="1" dirty="0" smtClean="0"/>
              <a:t>Network</a:t>
            </a:r>
            <a:r>
              <a:rPr lang="en-US" sz="2400" dirty="0" smtClean="0"/>
              <a:t>, </a:t>
            </a:r>
            <a:r>
              <a:rPr lang="en-US" sz="2400" b="1" dirty="0" smtClean="0"/>
              <a:t>NID</a:t>
            </a:r>
            <a:r>
              <a:rPr lang="en-US" sz="2400" dirty="0" smtClean="0"/>
              <a:t> and </a:t>
            </a:r>
            <a:r>
              <a:rPr lang="en-US" sz="2400" b="1" dirty="0" smtClean="0"/>
              <a:t>PU</a:t>
            </a:r>
            <a:r>
              <a:rPr lang="en-US" sz="2400" dirty="0" smtClean="0"/>
              <a:t> HTC system operational</a:t>
            </a:r>
          </a:p>
          <a:p>
            <a:r>
              <a:rPr lang="en-US" sz="2400" b="1" dirty="0" smtClean="0"/>
              <a:t>UC</a:t>
            </a:r>
            <a:r>
              <a:rPr lang="en-US" sz="2400" dirty="0" smtClean="0"/>
              <a:t> IBM stability test completes ~ May 27; </a:t>
            </a:r>
            <a:r>
              <a:rPr lang="en-US" sz="2400" b="1" dirty="0" smtClean="0"/>
              <a:t>TACC</a:t>
            </a:r>
            <a:r>
              <a:rPr lang="en-US" sz="2400" dirty="0" smtClean="0"/>
              <a:t> Dell awaiting delivery of components</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1981200"/>
            <a:ext cx="9100728" cy="4564174"/>
          </a:xfrm>
          <a:prstGeom prst="rect">
            <a:avLst/>
          </a:prstGeom>
        </p:spPr>
      </p:pic>
      <p:sp>
        <p:nvSpPr>
          <p:cNvPr id="5" name="TextBox 4"/>
          <p:cNvSpPr txBox="1"/>
          <p:nvPr/>
        </p:nvSpPr>
        <p:spPr>
          <a:xfrm>
            <a:off x="6400800" y="5943600"/>
            <a:ext cx="2649700" cy="338554"/>
          </a:xfrm>
          <a:prstGeom prst="rect">
            <a:avLst/>
          </a:prstGeom>
          <a:noFill/>
        </p:spPr>
        <p:txBody>
          <a:bodyPr wrap="none" rtlCol="0">
            <a:spAutoFit/>
          </a:bodyPr>
          <a:lstStyle/>
          <a:p>
            <a:r>
              <a:rPr lang="en-US" sz="1600" b="1" dirty="0" smtClean="0">
                <a:solidFill>
                  <a:prstClr val="black"/>
                </a:solidFill>
              </a:rPr>
              <a:t>NID</a:t>
            </a:r>
            <a:r>
              <a:rPr lang="en-US" sz="1400" dirty="0" smtClean="0">
                <a:solidFill>
                  <a:prstClr val="black"/>
                </a:solidFill>
              </a:rPr>
              <a:t>: Network Impairment Device</a:t>
            </a:r>
            <a:endParaRPr lang="en-US" sz="1400" dirty="0">
              <a:solidFill>
                <a:prstClr val="black"/>
              </a:solidFill>
            </a:endParaRPr>
          </a:p>
        </p:txBody>
      </p:sp>
      <p:grpSp>
        <p:nvGrpSpPr>
          <p:cNvPr id="3" name="Group 11"/>
          <p:cNvGrpSpPr/>
          <p:nvPr/>
        </p:nvGrpSpPr>
        <p:grpSpPr>
          <a:xfrm>
            <a:off x="152400" y="59436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r>
                <a:rPr lang="en-US" dirty="0" smtClean="0">
                  <a:solidFill>
                    <a:prstClr val="black"/>
                  </a:solidFill>
                </a:rPr>
                <a:t>Private</a:t>
              </a:r>
              <a:br>
                <a:rPr lang="en-US" dirty="0" smtClean="0">
                  <a:solidFill>
                    <a:prstClr val="black"/>
                  </a:solidFill>
                </a:rPr>
              </a:br>
              <a:r>
                <a:rPr lang="en-US" dirty="0" smtClean="0">
                  <a:solidFill>
                    <a:prstClr val="black"/>
                  </a:solidFill>
                </a:rPr>
                <a:t>Public</a:t>
              </a:r>
              <a:endParaRPr lang="en-US" dirty="0">
                <a:solidFill>
                  <a:prstClr val="black"/>
                </a:solidFill>
              </a:endParaRP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r>
                <a:rPr lang="en-US" dirty="0" smtClean="0">
                  <a:solidFill>
                    <a:prstClr val="black"/>
                  </a:solidFill>
                </a:rPr>
                <a:t>FG Network</a:t>
              </a:r>
              <a:endParaRPr lang="en-US" dirty="0">
                <a:solidFill>
                  <a:prstClr val="black"/>
                </a:solidFill>
              </a:endParaRP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Rain in </a:t>
            </a:r>
            <a:r>
              <a:rPr lang="en-US" dirty="0" err="1" smtClean="0"/>
              <a:t>FutureGrid</a:t>
            </a:r>
            <a:endParaRPr lang="en-US" dirty="0"/>
          </a:p>
        </p:txBody>
      </p:sp>
      <p:pic>
        <p:nvPicPr>
          <p:cNvPr id="5" name="Content Placeholder 4" descr="dynamic-provisoning.pdf"/>
          <p:cNvPicPr>
            <a:picLocks noGrp="1" noChangeAspect="1"/>
          </p:cNvPicPr>
          <p:nvPr>
            <p:ph idx="1"/>
          </p:nvPr>
        </p:nvPicPr>
        <p:blipFill>
          <a:blip r:embed="rId3" cstate="print"/>
          <a:srcRect l="-25179" r="-25179"/>
          <a:stretch>
            <a:fillRect/>
          </a:stretch>
        </p:blipFill>
        <p:spPr>
          <a:xfrm>
            <a:off x="-1828800" y="152400"/>
            <a:ext cx="12573000" cy="6705600"/>
          </a:xfrm>
        </p:spPr>
      </p:pic>
      <p:sp>
        <p:nvSpPr>
          <p:cNvPr id="4" name="Slide Number Placeholder 3"/>
          <p:cNvSpPr>
            <a:spLocks noGrp="1"/>
          </p:cNvSpPr>
          <p:nvPr>
            <p:ph type="sldNum" sz="quarter" idx="12"/>
          </p:nvPr>
        </p:nvSpPr>
        <p:spPr/>
        <p:txBody>
          <a:bodyPr/>
          <a:lstStyle/>
          <a:p>
            <a:fld id="{924309FA-0F92-8B4E-9859-312044677234}" type="slidenum">
              <a:rPr lang="en-US" smtClean="0">
                <a:solidFill>
                  <a:prstClr val="black">
                    <a:tint val="75000"/>
                  </a:prstClr>
                </a:solidFill>
              </a:rPr>
              <a:pPr/>
              <a:t>58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43000" y="609600"/>
            <a:ext cx="1733550" cy="1616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200400" y="609600"/>
            <a:ext cx="4343400" cy="1143000"/>
          </a:xfrm>
          <a:prstGeom prst="rect">
            <a:avLst/>
          </a:prstGeom>
          <a:noFill/>
          <a:ln w="9525">
            <a:noFill/>
            <a:miter lim="800000"/>
            <a:headEnd/>
            <a:tailEnd/>
          </a:ln>
        </p:spPr>
      </p:pic>
      <p:pic>
        <p:nvPicPr>
          <p:cNvPr id="6" name="Picture 5" descr="white-2.pdf"/>
          <p:cNvPicPr>
            <a:picLocks noChangeAspect="1"/>
          </p:cNvPicPr>
          <p:nvPr/>
        </p:nvPicPr>
        <p:blipFill>
          <a:blip r:embed="rId5" cstate="print"/>
          <a:stretch>
            <a:fillRect/>
          </a:stretch>
        </p:blipFill>
        <p:spPr>
          <a:xfrm>
            <a:off x="914400" y="2133600"/>
            <a:ext cx="2150530" cy="1612898"/>
          </a:xfrm>
          <a:prstGeom prst="rect">
            <a:avLst/>
          </a:prstGeom>
        </p:spPr>
      </p:pic>
      <p:pic>
        <p:nvPicPr>
          <p:cNvPr id="8" name="Picture 7" descr="Logo-Eucalyptus_Logo_two_words_0.png"/>
          <p:cNvPicPr>
            <a:picLocks noChangeAspect="1"/>
          </p:cNvPicPr>
          <p:nvPr/>
        </p:nvPicPr>
        <p:blipFill>
          <a:blip r:embed="rId6" cstate="print"/>
          <a:stretch>
            <a:fillRect/>
          </a:stretch>
        </p:blipFill>
        <p:spPr>
          <a:xfrm>
            <a:off x="3276600" y="2438400"/>
            <a:ext cx="4495800" cy="1066800"/>
          </a:xfrm>
          <a:prstGeom prst="rect">
            <a:avLst/>
          </a:prstGeom>
        </p:spPr>
      </p:pic>
      <p:pic>
        <p:nvPicPr>
          <p:cNvPr id="9" name="Picture 8" descr="hadoopelephant.gif"/>
          <p:cNvPicPr>
            <a:picLocks noChangeAspect="1"/>
          </p:cNvPicPr>
          <p:nvPr/>
        </p:nvPicPr>
        <p:blipFill>
          <a:blip r:embed="rId7" cstate="print"/>
          <a:stretch>
            <a:fillRect/>
          </a:stretch>
        </p:blipFill>
        <p:spPr>
          <a:xfrm>
            <a:off x="3276600" y="3810000"/>
            <a:ext cx="4572000" cy="1219200"/>
          </a:xfrm>
          <a:prstGeom prst="rect">
            <a:avLst/>
          </a:prstGeom>
        </p:spPr>
      </p:pic>
      <p:pic>
        <p:nvPicPr>
          <p:cNvPr id="10" name="Picture 9" descr="twister.png"/>
          <p:cNvPicPr>
            <a:picLocks noChangeAspect="1"/>
          </p:cNvPicPr>
          <p:nvPr/>
        </p:nvPicPr>
        <p:blipFill>
          <a:blip r:embed="rId8" cstate="print"/>
          <a:stretch>
            <a:fillRect/>
          </a:stretch>
        </p:blipFill>
        <p:spPr>
          <a:xfrm>
            <a:off x="3352801" y="5257800"/>
            <a:ext cx="4495800" cy="1142999"/>
          </a:xfrm>
          <a:prstGeom prst="rect">
            <a:avLst/>
          </a:prstGeom>
        </p:spPr>
      </p:pic>
      <p:pic>
        <p:nvPicPr>
          <p:cNvPr id="1029" name="Picture 5"/>
          <p:cNvPicPr>
            <a:picLocks noChangeAspect="1" noChangeArrowheads="1"/>
          </p:cNvPicPr>
          <p:nvPr/>
        </p:nvPicPr>
        <p:blipFill>
          <a:blip r:embed="rId9" cstate="print"/>
          <a:srcRect/>
          <a:stretch>
            <a:fillRect/>
          </a:stretch>
        </p:blipFill>
        <p:spPr bwMode="auto">
          <a:xfrm>
            <a:off x="990600" y="4343400"/>
            <a:ext cx="2100649"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8600" y="12954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1066800" y="457200"/>
            <a:ext cx="6553200" cy="609600"/>
          </a:xfrm>
        </p:spPr>
        <p:txBody>
          <a:bodyPr>
            <a:normAutofit fontScale="90000"/>
          </a:bodyPr>
          <a:lstStyle/>
          <a:p>
            <a:r>
              <a:rPr lang="en-US" dirty="0" smtClean="0"/>
              <a:t>Data Explosion and Challenges</a:t>
            </a:r>
            <a:br>
              <a:rPr lang="en-US" dirty="0" smtClean="0"/>
            </a:br>
            <a:endParaRPr lang="en-US" sz="1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solidFill>
                  <a:srgbClr val="002060"/>
                </a:solidFill>
                <a:latin typeface="Candara" pitchFamily="34" charset="0"/>
              </a:rPr>
              <a:t>Acknowledgements</a:t>
            </a:r>
            <a:endParaRPr lang="en-US" dirty="0">
              <a:solidFill>
                <a:srgbClr val="002060"/>
              </a:solidFill>
              <a:latin typeface="Candara" pitchFamily="34" charset="0"/>
            </a:endParaRPr>
          </a:p>
        </p:txBody>
      </p:sp>
      <p:sp>
        <p:nvSpPr>
          <p:cNvPr id="15" name="Content Placeholder 4"/>
          <p:cNvSpPr txBox="1">
            <a:spLocks/>
          </p:cNvSpPr>
          <p:nvPr/>
        </p:nvSpPr>
        <p:spPr>
          <a:xfrm>
            <a:off x="2362200" y="1862316"/>
            <a:ext cx="3581400" cy="1261884"/>
          </a:xfrm>
          <a:prstGeom prst="rect">
            <a:avLst/>
          </a:prstGeom>
        </p:spPr>
        <p:txBody>
          <a:bodyPr vert="horz" wrap="square" lIns="91440" tIns="45720" rIns="91440" bIns="45720" rtlCol="0">
            <a:spAutoFit/>
          </a:bodyPr>
          <a:lstStyle/>
          <a:p>
            <a:pPr marL="342883" indent="-342883" algn="ctr" defTabSz="914354">
              <a:spcBef>
                <a:spcPct val="20000"/>
              </a:spcBef>
              <a:buFont typeface="Arial" pitchFamily="34" charset="0"/>
              <a:buNone/>
              <a:defRPr/>
            </a:pPr>
            <a:r>
              <a:rPr lang="en-US" sz="2800" b="1" i="1" dirty="0" smtClean="0">
                <a:solidFill>
                  <a:srgbClr val="0000CC"/>
                </a:solidFill>
                <a:latin typeface="Arial" pitchFamily="34" charset="0"/>
              </a:rPr>
              <a:t>S</a:t>
            </a:r>
            <a:r>
              <a:rPr lang="en-US" sz="2800" b="1" i="1" dirty="0" smtClean="0">
                <a:solidFill>
                  <a:srgbClr val="D20000"/>
                </a:solidFill>
                <a:latin typeface="Arial" pitchFamily="34" charset="0"/>
              </a:rPr>
              <a:t>A</a:t>
            </a:r>
            <a:r>
              <a:rPr lang="en-US" sz="2800" b="1" i="1" dirty="0" smtClean="0">
                <a:solidFill>
                  <a:srgbClr val="FFC000"/>
                </a:solidFill>
                <a:latin typeface="Arial" pitchFamily="34" charset="0"/>
              </a:rPr>
              <a:t>L</a:t>
            </a:r>
            <a:r>
              <a:rPr lang="en-US" sz="2800" b="1" i="1" dirty="0" smtClean="0">
                <a:solidFill>
                  <a:srgbClr val="0000CC"/>
                </a:solidFill>
                <a:latin typeface="Arial" pitchFamily="34" charset="0"/>
              </a:rPr>
              <a:t>S</a:t>
            </a:r>
            <a:r>
              <a:rPr lang="en-US" sz="2800" b="1" i="1" dirty="0" smtClean="0">
                <a:solidFill>
                  <a:srgbClr val="33CC33"/>
                </a:solidFill>
                <a:latin typeface="Arial" pitchFamily="34" charset="0"/>
              </a:rPr>
              <a:t>A</a:t>
            </a:r>
            <a:r>
              <a:rPr lang="en-US" sz="2000" b="1" i="1" dirty="0" smtClean="0">
                <a:solidFill>
                  <a:srgbClr val="33CC33"/>
                </a:solidFill>
                <a:latin typeface="Arial" pitchFamily="34" charset="0"/>
              </a:rPr>
              <a:t>  </a:t>
            </a:r>
            <a:r>
              <a:rPr lang="en-US" sz="2800" b="1" dirty="0" smtClean="0">
                <a:solidFill>
                  <a:srgbClr val="002060"/>
                </a:solidFill>
                <a:latin typeface="Candara" pitchFamily="34" charset="0"/>
              </a:rPr>
              <a:t>HPC Group </a:t>
            </a:r>
          </a:p>
          <a:p>
            <a:pPr marL="342883" indent="-342883" algn="ctr" defTabSz="914354">
              <a:buFont typeface="Arial" pitchFamily="34" charset="0"/>
              <a:buNone/>
              <a:defRPr/>
            </a:pPr>
            <a:r>
              <a:rPr lang="en-US" sz="2800" b="1" dirty="0" smtClean="0">
                <a:solidFill>
                  <a:srgbClr val="002060"/>
                </a:solidFill>
                <a:latin typeface="Candara" pitchFamily="34" charset="0"/>
              </a:rPr>
              <a:t>Indiana University</a:t>
            </a:r>
          </a:p>
          <a:p>
            <a:pPr marL="342883" indent="-342883" algn="ctr" defTabSz="914354">
              <a:buFont typeface="Arial" pitchFamily="34" charset="0"/>
              <a:buNone/>
              <a:defRPr/>
            </a:pPr>
            <a:r>
              <a:rPr lang="en-US" sz="2000" dirty="0" smtClean="0">
                <a:solidFill>
                  <a:prstClr val="black"/>
                </a:solidFill>
                <a:hlinkClick r:id="rId3"/>
              </a:rPr>
              <a:t>http://salsahpc.indiana.edu</a:t>
            </a:r>
            <a:endParaRPr lang="en-US" sz="3200" dirty="0" smtClean="0">
              <a:solidFill>
                <a:prstClr val="black"/>
              </a:solidFill>
            </a:endParaRPr>
          </a:p>
        </p:txBody>
      </p:sp>
      <p:pic>
        <p:nvPicPr>
          <p:cNvPr id="16" name="Picture 15" descr="nsf.jpg"/>
          <p:cNvPicPr>
            <a:picLocks noChangeAspect="1"/>
          </p:cNvPicPr>
          <p:nvPr/>
        </p:nvPicPr>
        <p:blipFill>
          <a:blip r:embed="rId4" cstate="print"/>
          <a:stretch>
            <a:fillRect/>
          </a:stretch>
        </p:blipFill>
        <p:spPr>
          <a:xfrm>
            <a:off x="2983992" y="4492752"/>
            <a:ext cx="1054608" cy="1054608"/>
          </a:xfrm>
          <a:prstGeom prst="rect">
            <a:avLst/>
          </a:prstGeom>
        </p:spPr>
      </p:pic>
      <p:pic>
        <p:nvPicPr>
          <p:cNvPr id="17" name="Picture 16" descr="nih-logo-blue.gif"/>
          <p:cNvPicPr>
            <a:picLocks noChangeAspect="1"/>
          </p:cNvPicPr>
          <p:nvPr/>
        </p:nvPicPr>
        <p:blipFill>
          <a:blip r:embed="rId5" cstate="print"/>
          <a:stretch>
            <a:fillRect/>
          </a:stretch>
        </p:blipFill>
        <p:spPr>
          <a:xfrm>
            <a:off x="4191000" y="4480560"/>
            <a:ext cx="1135094" cy="1028395"/>
          </a:xfrm>
          <a:prstGeom prst="rect">
            <a:avLst/>
          </a:prstGeom>
        </p:spPr>
      </p:pic>
      <p:pic>
        <p:nvPicPr>
          <p:cNvPr id="18" name="Picture 17" descr="microsoft.jpg"/>
          <p:cNvPicPr>
            <a:picLocks noChangeAspect="1"/>
          </p:cNvPicPr>
          <p:nvPr/>
        </p:nvPicPr>
        <p:blipFill>
          <a:blip r:embed="rId6" cstate="print"/>
          <a:stretch>
            <a:fillRect/>
          </a:stretch>
        </p:blipFill>
        <p:spPr>
          <a:xfrm>
            <a:off x="76200" y="4556760"/>
            <a:ext cx="1257300" cy="1005840"/>
          </a:xfrm>
          <a:prstGeom prst="rect">
            <a:avLst/>
          </a:prstGeom>
        </p:spPr>
      </p:pic>
      <p:pic>
        <p:nvPicPr>
          <p:cNvPr id="19" name="Picture 2"/>
          <p:cNvPicPr>
            <a:picLocks noChangeAspect="1" noChangeArrowheads="1"/>
          </p:cNvPicPr>
          <p:nvPr/>
        </p:nvPicPr>
        <p:blipFill>
          <a:blip r:embed="rId7" cstate="print"/>
          <a:srcRect/>
          <a:stretch>
            <a:fillRect/>
          </a:stretch>
        </p:blipFill>
        <p:spPr bwMode="auto">
          <a:xfrm>
            <a:off x="5410200" y="4698274"/>
            <a:ext cx="3657600" cy="696686"/>
          </a:xfrm>
          <a:prstGeom prst="rect">
            <a:avLst/>
          </a:prstGeom>
          <a:noFill/>
          <a:ln w="9525">
            <a:noFill/>
            <a:miter lim="800000"/>
            <a:headEnd/>
            <a:tailEnd/>
          </a:ln>
          <a:effectLst/>
        </p:spPr>
      </p:pic>
      <p:pic>
        <p:nvPicPr>
          <p:cNvPr id="20" name="Picture 19" descr="pixture_reloaded_logo.png"/>
          <p:cNvPicPr>
            <a:picLocks noChangeAspect="1"/>
          </p:cNvPicPr>
          <p:nvPr/>
        </p:nvPicPr>
        <p:blipFill>
          <a:blip r:embed="rId8" cstate="print"/>
          <a:stretch>
            <a:fillRect/>
          </a:stretch>
        </p:blipFill>
        <p:spPr>
          <a:xfrm>
            <a:off x="1447800" y="4556884"/>
            <a:ext cx="1396825" cy="990476"/>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0"/>
            <a:ext cx="7772400" cy="914400"/>
          </a:xfrm>
        </p:spPr>
        <p:txBody>
          <a:bodyPr>
            <a:normAutofit/>
          </a:bodyPr>
          <a:lstStyle/>
          <a:p>
            <a:r>
              <a:rPr lang="en-US" sz="3200" dirty="0" err="1" smtClean="0"/>
              <a:t>MapReduceRoles</a:t>
            </a:r>
            <a:r>
              <a:rPr lang="en-US" sz="3200" dirty="0" smtClean="0"/>
              <a:t> </a:t>
            </a:r>
            <a:r>
              <a:rPr lang="en-US" sz="3200" i="1" dirty="0" smtClean="0"/>
              <a:t>for</a:t>
            </a:r>
            <a:r>
              <a:rPr lang="en-US" sz="3200" dirty="0" smtClean="0"/>
              <a:t> Azure</a:t>
            </a:r>
            <a:endParaRPr lang="en-US" sz="3200"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066800"/>
            <a:ext cx="89916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625830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normAutofit/>
          </a:bodyPr>
          <a:lstStyle/>
          <a:p>
            <a:r>
              <a:rPr lang="en-US" dirty="0" smtClean="0"/>
              <a:t>Sequence Assembly Performance</a:t>
            </a:r>
            <a:endParaRPr lang="en-US" dirty="0"/>
          </a:p>
        </p:txBody>
      </p:sp>
      <p:pic>
        <p:nvPicPr>
          <p:cNvPr id="3074" name="Picture 7" descr="6.pn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74483" y="1371600"/>
            <a:ext cx="4372429"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8" descr="7.pn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457200" y="3706092"/>
            <a:ext cx="4843079" cy="2618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6" name="Picture 13" descr="8.pn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4946913" y="2124075"/>
            <a:ext cx="5572294" cy="328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3" descr="8.png"/>
          <p:cNvPicPr>
            <a:picLocks noChangeAspect="1" noChangeArrowheads="1"/>
          </p:cNvPicPr>
          <p:nvPr/>
        </p:nvPicPr>
        <p:blipFill rotWithShape="1">
          <a:blip r:embed="rId6" cstate="email">
            <a:extLst>
              <a:ext uri="{28A0092B-C50C-407E-A947-70E740481C1C}">
                <a14:useLocalDpi xmlns="" xmlns:a14="http://schemas.microsoft.com/office/drawing/2010/main"/>
              </a:ext>
            </a:extLst>
          </a:blip>
          <a:srcRect/>
          <a:stretch/>
        </p:blipFill>
        <p:spPr bwMode="auto">
          <a:xfrm>
            <a:off x="5562600" y="2209800"/>
            <a:ext cx="1453619" cy="9786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94582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655638"/>
          </a:xfrm>
        </p:spPr>
        <p:txBody>
          <a:bodyPr>
            <a:normAutofit fontScale="90000"/>
          </a:bodyPr>
          <a:lstStyle/>
          <a:p>
            <a:r>
              <a:rPr lang="en-US" dirty="0" smtClean="0"/>
              <a:t>Cloud Services and MapReduce</a:t>
            </a:r>
            <a:endParaRPr lang="en-US"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a:p>
            <a:pPr lvl="0" algn="ctr" defTabSz="800100">
              <a:lnSpc>
                <a:spcPct val="90000"/>
              </a:lnSpc>
              <a:spcBef>
                <a:spcPct val="0"/>
              </a:spcBef>
              <a:spcAft>
                <a:spcPct val="35000"/>
              </a:spcAft>
            </a:pPr>
            <a:endParaRPr lang="en-US" sz="1800" b="1" kern="1200" dirty="0"/>
          </a:p>
        </p:txBody>
      </p:sp>
      <p:grpSp>
        <p:nvGrpSpPr>
          <p:cNvPr id="18" name="Group 17"/>
          <p:cNvGrpSpPr/>
          <p:nvPr/>
        </p:nvGrpSpPr>
        <p:grpSpPr>
          <a:xfrm>
            <a:off x="2241016" y="1682216"/>
            <a:ext cx="4433366" cy="4433366"/>
            <a:chOff x="2241016" y="1682216"/>
            <a:chExt cx="4433366" cy="4433366"/>
          </a:xfrm>
        </p:grpSpPr>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smtClean="0"/>
                <a:t>eScience</a:t>
              </a:r>
              <a:endParaRPr lang="en-US" sz="1800" b="1" kern="1200"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lvl="0" algn="ctr" defTabSz="800100">
                <a:lnSpc>
                  <a:spcPct val="90000"/>
                </a:lnSpc>
                <a:spcBef>
                  <a:spcPct val="0"/>
                </a:spcBef>
                <a:spcAft>
                  <a:spcPct val="35000"/>
                </a:spcAft>
              </a:pPr>
              <a:r>
                <a:rPr lang="en-US" b="1" dirty="0" smtClean="0"/>
                <a:t>Multicore/</a:t>
              </a:r>
            </a:p>
            <a:p>
              <a:pPr lvl="0" algn="ctr" defTabSz="800100">
                <a:lnSpc>
                  <a:spcPct val="90000"/>
                </a:lnSpc>
                <a:spcBef>
                  <a:spcPct val="0"/>
                </a:spcBef>
                <a:spcAft>
                  <a:spcPct val="35000"/>
                </a:spcAft>
              </a:pPr>
              <a:r>
                <a:rPr lang="en-US" b="1" dirty="0" smtClean="0"/>
                <a:t>Parallel Computing</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8"/>
                                        </p:tgtEl>
                                        <p:attrNameLst>
                                          <p:attrName>style.opacity</p:attrName>
                                        </p:attrNameLst>
                                      </p:cBhvr>
                                      <p:to>
                                        <p:strVal val="0.1"/>
                                      </p:to>
                                    </p:set>
                                    <p:animEffect filter="image" prLst="opacity: 0.1">
                                      <p:cBhvr rctx="IE">
                                        <p:cTn id="7"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152400"/>
            <a:ext cx="9144000" cy="838200"/>
          </a:xfrm>
        </p:spPr>
        <p:txBody>
          <a:bodyPr/>
          <a:lstStyle/>
          <a:p>
            <a:r>
              <a:rPr lang="en-US" sz="3600" dirty="0" smtClean="0"/>
              <a:t>Clouds as Cost Effective Data Centers</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8</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0" name="Picture 2"/>
          <p:cNvPicPr>
            <a:picLocks noChangeAspect="1" noChangeArrowheads="1"/>
          </p:cNvPicPr>
          <p:nvPr/>
        </p:nvPicPr>
        <p:blipFill>
          <a:blip r:embed="rId3" cstate="print"/>
          <a:stretch>
            <a:fillRect/>
          </a:stretch>
        </p:blipFill>
        <p:spPr bwMode="auto">
          <a:xfrm>
            <a:off x="6629400" y="3174229"/>
            <a:ext cx="2514600" cy="3677366"/>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tretch>
            <a:fillRect/>
          </a:stretch>
        </p:blipFill>
        <p:spPr bwMode="auto">
          <a:xfrm>
            <a:off x="7697" y="3153707"/>
            <a:ext cx="6385405" cy="3704293"/>
          </a:xfrm>
          <a:prstGeom prst="rect">
            <a:avLst/>
          </a:prstGeom>
          <a:noFill/>
          <a:ln w="9525">
            <a:noFill/>
            <a:miter lim="800000"/>
            <a:headEnd/>
            <a:tailEnd/>
          </a:ln>
          <a:effectLst/>
        </p:spPr>
      </p:pic>
      <p:sp>
        <p:nvSpPr>
          <p:cNvPr id="64515" name="Content Placeholder 2"/>
          <p:cNvSpPr>
            <a:spLocks noGrp="1"/>
          </p:cNvSpPr>
          <p:nvPr>
            <p:ph idx="1"/>
          </p:nvPr>
        </p:nvSpPr>
        <p:spPr>
          <a:xfrm>
            <a:off x="0" y="1143000"/>
            <a:ext cx="9067800" cy="1905000"/>
          </a:xfrm>
        </p:spPr>
        <p:txBody>
          <a:bodyPr>
            <a:normAutofit/>
          </a:bodyPr>
          <a:lstStyle/>
          <a:p>
            <a:pPr marL="231775" indent="-231775"/>
            <a:r>
              <a:rPr lang="en-US" sz="1800" dirty="0" smtClean="0"/>
              <a:t>Builds giant data centers with 100,000’s of computers; ~ 200-1000 to a shipping container with Internet access</a:t>
            </a:r>
          </a:p>
          <a:p>
            <a:pPr marL="231775" indent="-231775">
              <a:buNone/>
            </a:pPr>
            <a:r>
              <a:rPr lang="en-US" sz="1800" dirty="0" smtClean="0"/>
              <a:t>    “</a:t>
            </a:r>
            <a:r>
              <a:rPr lang="en-US" sz="1400" dirty="0" smtClean="0">
                <a:solidFill>
                  <a:srgbClr val="7030A0"/>
                </a:solidFill>
              </a:rPr>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1400" dirty="0" err="1" smtClean="0">
                <a:solidFill>
                  <a:srgbClr val="7030A0"/>
                </a:solidFill>
              </a:rPr>
              <a:t>Rackable</a:t>
            </a:r>
            <a:r>
              <a:rPr lang="en-US" sz="1400" dirty="0" smtClean="0">
                <a:solidFill>
                  <a:srgbClr val="7030A0"/>
                </a:solidFill>
              </a:rPr>
              <a:t> Systems to date</a:t>
            </a:r>
            <a:r>
              <a:rPr lang="en-US" sz="1800" dirty="0" smtClean="0"/>
              <a:t>.”</a:t>
            </a:r>
          </a:p>
          <a:p>
            <a:pPr marL="231775" indent="-231775" algn="r">
              <a:buNone/>
            </a:pPr>
            <a:r>
              <a:rPr lang="en-US" sz="1300" i="1" dirty="0" smtClean="0"/>
              <a:t>―News Release from Web</a:t>
            </a:r>
            <a:r>
              <a:rPr lang="en-US" sz="1300" dirty="0" smtClean="0"/>
              <a:t> </a:t>
            </a:r>
          </a:p>
          <a:p>
            <a:pPr marL="231775" indent="-231775">
              <a:buNone/>
            </a:pPr>
            <a:endParaRPr lang="en-US" sz="1800" dirty="0" smtClean="0"/>
          </a:p>
          <a:p>
            <a:pPr marL="231775" indent="-231775">
              <a:buNone/>
            </a:pPr>
            <a:endParaRPr lang="en-US" sz="1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Clouds hide Complexity</a:t>
            </a:r>
            <a:endParaRPr lang="en-US"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91464232-CAAE-48C8-B8B7-230EFFAF9A01}"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9</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
        <p:nvSpPr>
          <p:cNvPr id="11" name="Freeform 10"/>
          <p:cNvSpPr/>
          <p:nvPr/>
        </p:nvSpPr>
        <p:spPr>
          <a:xfrm>
            <a:off x="2362199" y="2272506"/>
            <a:ext cx="4572001" cy="900906"/>
          </a:xfrm>
          <a:custGeom>
            <a:avLst/>
            <a:gdLst>
              <a:gd name="connsiteX0" fmla="*/ 0 w 6091499"/>
              <a:gd name="connsiteY0" fmla="*/ 128191 h 1281906"/>
              <a:gd name="connsiteX1" fmla="*/ 37546 w 6091499"/>
              <a:gd name="connsiteY1" fmla="*/ 37546 h 1281906"/>
              <a:gd name="connsiteX2" fmla="*/ 128191 w 6091499"/>
              <a:gd name="connsiteY2" fmla="*/ 0 h 1281906"/>
              <a:gd name="connsiteX3" fmla="*/ 5963308 w 6091499"/>
              <a:gd name="connsiteY3" fmla="*/ 0 h 1281906"/>
              <a:gd name="connsiteX4" fmla="*/ 6053953 w 6091499"/>
              <a:gd name="connsiteY4" fmla="*/ 37546 h 1281906"/>
              <a:gd name="connsiteX5" fmla="*/ 6091499 w 6091499"/>
              <a:gd name="connsiteY5" fmla="*/ 128191 h 1281906"/>
              <a:gd name="connsiteX6" fmla="*/ 6091499 w 6091499"/>
              <a:gd name="connsiteY6" fmla="*/ 1153715 h 1281906"/>
              <a:gd name="connsiteX7" fmla="*/ 6053953 w 6091499"/>
              <a:gd name="connsiteY7" fmla="*/ 1244360 h 1281906"/>
              <a:gd name="connsiteX8" fmla="*/ 5963308 w 6091499"/>
              <a:gd name="connsiteY8" fmla="*/ 1281906 h 1281906"/>
              <a:gd name="connsiteX9" fmla="*/ 128191 w 6091499"/>
              <a:gd name="connsiteY9" fmla="*/ 1281906 h 1281906"/>
              <a:gd name="connsiteX10" fmla="*/ 37546 w 6091499"/>
              <a:gd name="connsiteY10" fmla="*/ 1244360 h 1281906"/>
              <a:gd name="connsiteX11" fmla="*/ 0 w 6091499"/>
              <a:gd name="connsiteY11" fmla="*/ 1153715 h 1281906"/>
              <a:gd name="connsiteX12" fmla="*/ 0 w 6091499"/>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1499" h="1281906">
                <a:moveTo>
                  <a:pt x="0" y="128191"/>
                </a:moveTo>
                <a:cubicBezTo>
                  <a:pt x="0" y="94193"/>
                  <a:pt x="13506" y="61587"/>
                  <a:pt x="37546" y="37546"/>
                </a:cubicBezTo>
                <a:cubicBezTo>
                  <a:pt x="61587" y="13506"/>
                  <a:pt x="94192" y="0"/>
                  <a:pt x="128191" y="0"/>
                </a:cubicBezTo>
                <a:lnTo>
                  <a:pt x="5963308" y="0"/>
                </a:lnTo>
                <a:cubicBezTo>
                  <a:pt x="5997306" y="0"/>
                  <a:pt x="6029912" y="13506"/>
                  <a:pt x="6053953" y="37546"/>
                </a:cubicBezTo>
                <a:cubicBezTo>
                  <a:pt x="6077993" y="61587"/>
                  <a:pt x="6091499" y="94192"/>
                  <a:pt x="6091499" y="128191"/>
                </a:cubicBezTo>
                <a:lnTo>
                  <a:pt x="6091499" y="1153715"/>
                </a:lnTo>
                <a:cubicBezTo>
                  <a:pt x="6091499" y="1187713"/>
                  <a:pt x="6077993" y="1220319"/>
                  <a:pt x="6053953" y="1244360"/>
                </a:cubicBezTo>
                <a:cubicBezTo>
                  <a:pt x="6029913" y="1268400"/>
                  <a:pt x="5997307" y="1281906"/>
                  <a:pt x="5963308"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036" tIns="148036" rIns="148036" bIns="148036" numCol="1" spcCol="1270" anchor="ctr" anchorCtr="0">
            <a:noAutofit/>
          </a:bodyPr>
          <a:lstStyle/>
          <a:p>
            <a:pPr lvl="0" algn="ctr" defTabSz="1289050">
              <a:lnSpc>
                <a:spcPct val="90000"/>
              </a:lnSpc>
              <a:spcBef>
                <a:spcPct val="0"/>
              </a:spcBef>
              <a:spcAft>
                <a:spcPct val="35000"/>
              </a:spcAft>
            </a:pPr>
            <a:r>
              <a:rPr lang="en-US" sz="2000" kern="1200" dirty="0" err="1" smtClean="0">
                <a:solidFill>
                  <a:srgbClr val="0000FF"/>
                </a:solidFill>
              </a:rPr>
              <a:t>SaaS</a:t>
            </a:r>
            <a:r>
              <a:rPr lang="en-US" sz="2000" kern="1200" dirty="0" smtClean="0"/>
              <a:t>: Software as a Service</a:t>
            </a:r>
          </a:p>
          <a:p>
            <a:pPr lvl="0" algn="ctr" defTabSz="1289050">
              <a:lnSpc>
                <a:spcPct val="90000"/>
              </a:lnSpc>
              <a:spcBef>
                <a:spcPct val="0"/>
              </a:spcBef>
              <a:spcAft>
                <a:spcPct val="35000"/>
              </a:spcAft>
            </a:pPr>
            <a:r>
              <a:rPr lang="en-US" sz="1600" kern="1200" dirty="0" smtClean="0"/>
              <a:t>(e.g. Clustering is a service)</a:t>
            </a:r>
            <a:endParaRPr lang="en-US" sz="1600" kern="1200" dirty="0"/>
          </a:p>
        </p:txBody>
      </p:sp>
      <p:sp>
        <p:nvSpPr>
          <p:cNvPr id="12" name="Freeform 11"/>
          <p:cNvSpPr/>
          <p:nvPr/>
        </p:nvSpPr>
        <p:spPr>
          <a:xfrm>
            <a:off x="1371600" y="4329906"/>
            <a:ext cx="6400800" cy="914400"/>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lvl="0" algn="ctr" defTabSz="711200">
              <a:lnSpc>
                <a:spcPct val="90000"/>
              </a:lnSpc>
              <a:spcBef>
                <a:spcPct val="0"/>
              </a:spcBef>
              <a:spcAft>
                <a:spcPct val="35000"/>
              </a:spcAft>
            </a:pPr>
            <a:r>
              <a:rPr lang="en-US" sz="2000" kern="1200" dirty="0" err="1" smtClean="0">
                <a:solidFill>
                  <a:srgbClr val="0000FF"/>
                </a:solidFill>
              </a:rPr>
              <a:t>IaaS</a:t>
            </a:r>
            <a:r>
              <a:rPr lang="en-US" sz="1600" kern="1200" dirty="0" smtClean="0">
                <a:solidFill>
                  <a:srgbClr val="0000FF"/>
                </a:solidFill>
              </a:rPr>
              <a:t> </a:t>
            </a:r>
            <a:r>
              <a:rPr lang="en-US" sz="1600" kern="1200" dirty="0" smtClean="0"/>
              <a:t>(</a:t>
            </a:r>
            <a:r>
              <a:rPr lang="en-US" sz="2000" kern="1200" dirty="0" err="1" smtClean="0">
                <a:solidFill>
                  <a:srgbClr val="0000FF"/>
                </a:solidFill>
              </a:rPr>
              <a:t>HaaS</a:t>
            </a:r>
            <a:r>
              <a:rPr lang="en-US" sz="1600" kern="1200" dirty="0" smtClean="0"/>
              <a:t>): </a:t>
            </a:r>
            <a:r>
              <a:rPr lang="en-US" sz="1600" kern="1200" dirty="0" err="1" smtClean="0"/>
              <a:t>Infrasturcture</a:t>
            </a:r>
            <a:r>
              <a:rPr lang="en-US" sz="1600" kern="1200" dirty="0" smtClean="0"/>
              <a:t> as a Service </a:t>
            </a:r>
          </a:p>
          <a:p>
            <a:pPr lvl="0" algn="ctr" defTabSz="711200">
              <a:lnSpc>
                <a:spcPct val="90000"/>
              </a:lnSpc>
              <a:spcBef>
                <a:spcPct val="0"/>
              </a:spcBef>
              <a:spcAft>
                <a:spcPct val="35000"/>
              </a:spcAft>
            </a:pPr>
            <a:r>
              <a:rPr lang="en-US" sz="1600" kern="1200" dirty="0" smtClean="0"/>
              <a:t>(get computer time with a credit card and with a Web interface like EC2)</a:t>
            </a:r>
            <a:endParaRPr lang="en-US" sz="1600" kern="1200" dirty="0"/>
          </a:p>
        </p:txBody>
      </p:sp>
      <p:sp>
        <p:nvSpPr>
          <p:cNvPr id="13" name="Freeform 12"/>
          <p:cNvSpPr/>
          <p:nvPr/>
        </p:nvSpPr>
        <p:spPr>
          <a:xfrm>
            <a:off x="1828800" y="3263106"/>
            <a:ext cx="5334000" cy="9771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lvl="0" algn="ctr" defTabSz="711200">
              <a:lnSpc>
                <a:spcPct val="90000"/>
              </a:lnSpc>
              <a:spcBef>
                <a:spcPct val="0"/>
              </a:spcBef>
              <a:spcAft>
                <a:spcPct val="35000"/>
              </a:spcAft>
            </a:pPr>
            <a:r>
              <a:rPr lang="en-US" sz="2000" kern="1200" dirty="0" err="1" smtClean="0">
                <a:solidFill>
                  <a:srgbClr val="0000FF"/>
                </a:solidFill>
              </a:rPr>
              <a:t>PaaS</a:t>
            </a:r>
            <a:r>
              <a:rPr lang="en-US" sz="1600" kern="1200" dirty="0" smtClean="0"/>
              <a:t>: Platform as a Service</a:t>
            </a:r>
          </a:p>
          <a:p>
            <a:pPr lvl="0" algn="ctr" defTabSz="711200">
              <a:lnSpc>
                <a:spcPct val="90000"/>
              </a:lnSpc>
              <a:spcBef>
                <a:spcPct val="0"/>
              </a:spcBef>
              <a:spcAft>
                <a:spcPct val="35000"/>
              </a:spcAft>
            </a:pPr>
            <a:r>
              <a:rPr lang="en-US" sz="1600" dirty="0" err="1" smtClean="0">
                <a:solidFill>
                  <a:schemeClr val="tx1"/>
                </a:solidFill>
              </a:rPr>
              <a:t>IaaS</a:t>
            </a:r>
            <a:r>
              <a:rPr lang="en-US" sz="1600" dirty="0" smtClean="0"/>
              <a:t> plus core software capabilities on which you build  </a:t>
            </a:r>
            <a:r>
              <a:rPr lang="en-US" sz="1600" dirty="0" err="1" smtClean="0">
                <a:solidFill>
                  <a:schemeClr val="tx1"/>
                </a:solidFill>
              </a:rPr>
              <a:t>SaaS</a:t>
            </a:r>
            <a:endParaRPr lang="en-US" sz="1600" dirty="0" smtClean="0">
              <a:solidFill>
                <a:schemeClr val="tx1"/>
              </a:solidFill>
            </a:endParaRPr>
          </a:p>
          <a:p>
            <a:pPr lvl="0" algn="ctr" defTabSz="711200">
              <a:lnSpc>
                <a:spcPct val="90000"/>
              </a:lnSpc>
              <a:spcBef>
                <a:spcPct val="0"/>
              </a:spcBef>
              <a:spcAft>
                <a:spcPct val="35000"/>
              </a:spcAft>
            </a:pPr>
            <a:r>
              <a:rPr lang="en-US" sz="1600" dirty="0" smtClean="0">
                <a:solidFill>
                  <a:schemeClr val="tx1"/>
                </a:solidFill>
              </a:rPr>
              <a:t>(e.g. Azure is a </a:t>
            </a:r>
            <a:r>
              <a:rPr lang="en-US" sz="1600" dirty="0" err="1" smtClean="0">
                <a:solidFill>
                  <a:schemeClr val="tx1"/>
                </a:solidFill>
              </a:rPr>
              <a:t>PaaS</a:t>
            </a:r>
            <a:r>
              <a:rPr lang="en-US" sz="1600" dirty="0" smtClean="0">
                <a:solidFill>
                  <a:schemeClr val="tx1"/>
                </a:solidFill>
              </a:rPr>
              <a:t>; MapReduce is a Platform)</a:t>
            </a:r>
            <a:r>
              <a:rPr lang="en-US" sz="1600" dirty="0" smtClean="0">
                <a:solidFill>
                  <a:srgbClr val="FF0000"/>
                </a:solidFill>
              </a:rPr>
              <a:t> </a:t>
            </a:r>
            <a:endParaRPr lang="en-US" sz="1600" kern="1200" dirty="0"/>
          </a:p>
        </p:txBody>
      </p:sp>
      <p:sp>
        <p:nvSpPr>
          <p:cNvPr id="15" name="Freeform 14"/>
          <p:cNvSpPr/>
          <p:nvPr/>
        </p:nvSpPr>
        <p:spPr>
          <a:xfrm>
            <a:off x="2819400" y="1371600"/>
            <a:ext cx="3657600" cy="8247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a:r>
              <a:rPr lang="en-US" sz="2000" dirty="0" err="1" smtClean="0">
                <a:solidFill>
                  <a:srgbClr val="0000FF"/>
                </a:solidFill>
              </a:rPr>
              <a:t>Cyberinfrastructure</a:t>
            </a:r>
            <a:r>
              <a:rPr lang="en-US" sz="1600" dirty="0" smtClean="0">
                <a:solidFill>
                  <a:srgbClr val="FFFF00"/>
                </a:solidFill>
              </a:rPr>
              <a:t> </a:t>
            </a:r>
          </a:p>
          <a:p>
            <a:pPr algn="ctr"/>
            <a:r>
              <a:rPr lang="en-US" sz="1600" dirty="0" smtClean="0"/>
              <a:t>Is </a:t>
            </a:r>
            <a:r>
              <a:rPr lang="en-US" sz="1600" dirty="0" smtClean="0">
                <a:solidFill>
                  <a:schemeClr val="tx1"/>
                </a:solidFill>
              </a:rPr>
              <a:t>“Research as a Service”</a:t>
            </a:r>
          </a:p>
        </p:txBody>
      </p:sp>
    </p:spTree>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30526</TotalTime>
  <Words>3786</Words>
  <Application>Microsoft Office PowerPoint</Application>
  <PresentationFormat>On-screen Show (4:3)</PresentationFormat>
  <Paragraphs>756</Paragraphs>
  <Slides>62</Slides>
  <Notes>60</Notes>
  <HiddenSlides>0</HiddenSlides>
  <MMClips>0</MMClips>
  <ScaleCrop>false</ScaleCrop>
  <HeadingPairs>
    <vt:vector size="4" baseType="variant">
      <vt:variant>
        <vt:lpstr>Theme</vt:lpstr>
      </vt:variant>
      <vt:variant>
        <vt:i4>10</vt:i4>
      </vt:variant>
      <vt:variant>
        <vt:lpstr>Slide Titles</vt:lpstr>
      </vt:variant>
      <vt:variant>
        <vt:i4>62</vt:i4>
      </vt:variant>
    </vt:vector>
  </HeadingPairs>
  <TitlesOfParts>
    <vt:vector size="72" baseType="lpstr">
      <vt:lpstr>Office Theme</vt:lpstr>
      <vt:lpstr>Default Design</vt:lpstr>
      <vt:lpstr>7_Office Theme</vt:lpstr>
      <vt:lpstr>1_Office Theme</vt:lpstr>
      <vt:lpstr>Metro</vt:lpstr>
      <vt:lpstr>4_Office Theme</vt:lpstr>
      <vt:lpstr>2_Office Theme</vt:lpstr>
      <vt:lpstr>3_Office Theme</vt:lpstr>
      <vt:lpstr>5_Office Theme</vt:lpstr>
      <vt:lpstr>6_Office Theme</vt:lpstr>
      <vt:lpstr>Hybrid Cloud and Cluster Computing Paradigms  for Scalable Data Intensive Applications</vt:lpstr>
      <vt:lpstr>Challenges for CS Research</vt:lpstr>
      <vt:lpstr>Important Trends</vt:lpstr>
      <vt:lpstr>Data Explosion and Challenges</vt:lpstr>
      <vt:lpstr>Data We’re Looking at </vt:lpstr>
      <vt:lpstr>Data Explosion and Challenges </vt:lpstr>
      <vt:lpstr>Cloud Services and MapReduce</vt:lpstr>
      <vt:lpstr>Clouds as Cost Effective Data Centers</vt:lpstr>
      <vt:lpstr>Clouds hide Complexity</vt:lpstr>
      <vt:lpstr>Slide 10</vt:lpstr>
      <vt:lpstr>MapReduce</vt:lpstr>
      <vt:lpstr>Hadoop &amp; DryadLINQ</vt:lpstr>
      <vt:lpstr>High Energy Physics Data Analysis</vt:lpstr>
      <vt:lpstr>Reduce Phase of Particle Physics  “Find the Higgs” using Dryad</vt:lpstr>
      <vt:lpstr>Slide 15</vt:lpstr>
      <vt:lpstr>Slide 16</vt:lpstr>
      <vt:lpstr>Slide 17</vt:lpstr>
      <vt:lpstr>Data Intensive Applications</vt:lpstr>
      <vt:lpstr>Some Life Sciences Applications</vt:lpstr>
      <vt:lpstr>DNA Sequencing Pipeline</vt:lpstr>
      <vt:lpstr>Alu and Metagenomics Workflow</vt:lpstr>
      <vt:lpstr>Biology MDS and Clustering Results</vt:lpstr>
      <vt:lpstr>All-Pairs Using DryadLINQ</vt:lpstr>
      <vt:lpstr>Hadoop/Dryad Comparison Inhomogeneous Data I</vt:lpstr>
      <vt:lpstr>Hadoop/Dryad Comparison Inhomogeneous Data II</vt:lpstr>
      <vt:lpstr>Hadoop VM Performance Degradation</vt:lpstr>
      <vt:lpstr>Parallel Computing and Software</vt:lpstr>
      <vt:lpstr>Motivation</vt:lpstr>
      <vt:lpstr>Twister (Iterative MapReduce)</vt:lpstr>
      <vt:lpstr>Twister New Release</vt:lpstr>
      <vt:lpstr>Iterative Computations</vt:lpstr>
      <vt:lpstr>Next Generation Sequencing Pipeline on Cloud </vt:lpstr>
      <vt:lpstr>Scale-up Sequence Clustering Model with Twister</vt:lpstr>
      <vt:lpstr>Twister MDS Interpolation Performance Test</vt:lpstr>
      <vt:lpstr>Parallel Computing and Algorithms</vt:lpstr>
      <vt:lpstr>Parallel Data Analysis Algorithms on Multicore</vt:lpstr>
      <vt:lpstr>High Performance  Dimension Reduction and Visualization</vt:lpstr>
      <vt:lpstr>Dimension Reduction Algorithms</vt:lpstr>
      <vt:lpstr>High Performance Data Visualization..</vt:lpstr>
      <vt:lpstr>Interpolation Method</vt:lpstr>
      <vt:lpstr>Quality Comparison  (Original vs. Interpolation)</vt:lpstr>
      <vt:lpstr>Convergence is Happening</vt:lpstr>
      <vt:lpstr>Slide 43</vt:lpstr>
      <vt:lpstr>Dynamic Virtual Clusters</vt:lpstr>
      <vt:lpstr>SALSA HPC  Dynamic Virtual Clusters Demo</vt:lpstr>
      <vt:lpstr>Summary of Initial Results</vt:lpstr>
      <vt:lpstr>Future Work</vt:lpstr>
      <vt:lpstr>Slide 48</vt:lpstr>
      <vt:lpstr>Slide 49</vt:lpstr>
      <vt:lpstr>Slide 50</vt:lpstr>
      <vt:lpstr>Slide 51</vt:lpstr>
      <vt:lpstr>Slide 52</vt:lpstr>
      <vt:lpstr>Slide 53</vt:lpstr>
      <vt:lpstr>Slide 54</vt:lpstr>
      <vt:lpstr>Slide 55</vt:lpstr>
      <vt:lpstr>Slide 56</vt:lpstr>
      <vt:lpstr>FutureGrid: a Grid Testbed</vt:lpstr>
      <vt:lpstr>Rain in FutureGrid</vt:lpstr>
      <vt:lpstr>Slide 59</vt:lpstr>
      <vt:lpstr>Acknowledgements</vt:lpstr>
      <vt:lpstr>MapReduceRoles for Azure</vt:lpstr>
      <vt:lpstr>Sequence Assembly Performance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Geoffrey Fox</cp:lastModifiedBy>
  <cp:revision>1643</cp:revision>
  <dcterms:created xsi:type="dcterms:W3CDTF">2009-02-17T15:34:47Z</dcterms:created>
  <dcterms:modified xsi:type="dcterms:W3CDTF">2011-04-15T13:55:48Z</dcterms:modified>
</cp:coreProperties>
</file>