
<file path=[Content_Types].xml><?xml version="1.0" encoding="utf-8"?>
<Types xmlns="http://schemas.openxmlformats.org/package/2006/content-types">
  <Override PartName="/ppt/theme/theme5.xml" ContentType="application/vnd.openxmlformats-officedocument.them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Layouts/slideLayout236.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2" r:id="rId2"/>
    <p:sldMasterId id="2147483682" r:id="rId3"/>
    <p:sldMasterId id="2147483727" r:id="rId4"/>
    <p:sldMasterId id="2147483735" r:id="rId5"/>
    <p:sldMasterId id="2147483736" r:id="rId6"/>
    <p:sldMasterId id="2147483740" r:id="rId7"/>
    <p:sldMasterId id="2147483742" r:id="rId8"/>
    <p:sldMasterId id="2147483890" r:id="rId9"/>
    <p:sldMasterId id="2147484125" r:id="rId10"/>
    <p:sldMasterId id="2147484151" r:id="rId11"/>
    <p:sldMasterId id="2147484179" r:id="rId12"/>
    <p:sldMasterId id="2147484193" r:id="rId13"/>
    <p:sldMasterId id="2147484207" r:id="rId14"/>
    <p:sldMasterId id="2147484219" r:id="rId15"/>
    <p:sldMasterId id="2147484231" r:id="rId16"/>
    <p:sldMasterId id="2147484243" r:id="rId17"/>
    <p:sldMasterId id="2147484255" r:id="rId18"/>
    <p:sldMasterId id="2147484267" r:id="rId19"/>
    <p:sldMasterId id="2147484309" r:id="rId20"/>
    <p:sldMasterId id="2147484321" r:id="rId21"/>
  </p:sldMasterIdLst>
  <p:notesMasterIdLst>
    <p:notesMasterId r:id="rId62"/>
  </p:notesMasterIdLst>
  <p:sldIdLst>
    <p:sldId id="1110" r:id="rId22"/>
    <p:sldId id="1334" r:id="rId23"/>
    <p:sldId id="1335" r:id="rId24"/>
    <p:sldId id="1337" r:id="rId25"/>
    <p:sldId id="1336" r:id="rId26"/>
    <p:sldId id="1167" r:id="rId27"/>
    <p:sldId id="1168" r:id="rId28"/>
    <p:sldId id="1299" r:id="rId29"/>
    <p:sldId id="1328" r:id="rId30"/>
    <p:sldId id="1287" r:id="rId31"/>
    <p:sldId id="1264" r:id="rId32"/>
    <p:sldId id="1302" r:id="rId33"/>
    <p:sldId id="1329" r:id="rId34"/>
    <p:sldId id="1331" r:id="rId35"/>
    <p:sldId id="1342" r:id="rId36"/>
    <p:sldId id="1332" r:id="rId37"/>
    <p:sldId id="1339" r:id="rId38"/>
    <p:sldId id="1333" r:id="rId39"/>
    <p:sldId id="1347" r:id="rId40"/>
    <p:sldId id="1348" r:id="rId41"/>
    <p:sldId id="1349" r:id="rId42"/>
    <p:sldId id="1322" r:id="rId43"/>
    <p:sldId id="1277" r:id="rId44"/>
    <p:sldId id="1325" r:id="rId45"/>
    <p:sldId id="1268" r:id="rId46"/>
    <p:sldId id="1326" r:id="rId47"/>
    <p:sldId id="1327" r:id="rId48"/>
    <p:sldId id="1319" r:id="rId49"/>
    <p:sldId id="1340" r:id="rId50"/>
    <p:sldId id="1341" r:id="rId51"/>
    <p:sldId id="1338" r:id="rId52"/>
    <p:sldId id="1345" r:id="rId53"/>
    <p:sldId id="1346" r:id="rId54"/>
    <p:sldId id="1269" r:id="rId55"/>
    <p:sldId id="1270" r:id="rId56"/>
    <p:sldId id="1271" r:id="rId57"/>
    <p:sldId id="1300" r:id="rId58"/>
    <p:sldId id="1240" r:id="rId59"/>
    <p:sldId id="1262" r:id="rId60"/>
    <p:sldId id="1261" r:id="rId61"/>
  </p:sldIdLst>
  <p:sldSz cx="9144000" cy="6858000" type="screen4x3"/>
  <p:notesSz cx="6858000" cy="9077325"/>
  <p:defaultTextStyle>
    <a:defPPr>
      <a:defRPr lang="en-US"/>
    </a:defPPr>
    <a:lvl1pPr algn="ctr" rtl="0" fontAlgn="base">
      <a:spcBef>
        <a:spcPct val="0"/>
      </a:spcBef>
      <a:spcAft>
        <a:spcPct val="0"/>
      </a:spcAft>
      <a:defRPr sz="1600" b="1" kern="1200">
        <a:solidFill>
          <a:schemeClr val="tx1"/>
        </a:solidFill>
        <a:latin typeface="Times New Roman" pitchFamily="18" charset="0"/>
        <a:ea typeface="+mn-ea"/>
        <a:cs typeface="+mn-cs"/>
      </a:defRPr>
    </a:lvl1pPr>
    <a:lvl2pPr marL="457200" algn="ctr" rtl="0" fontAlgn="base">
      <a:spcBef>
        <a:spcPct val="0"/>
      </a:spcBef>
      <a:spcAft>
        <a:spcPct val="0"/>
      </a:spcAft>
      <a:defRPr sz="1600" b="1" kern="1200">
        <a:solidFill>
          <a:schemeClr val="tx1"/>
        </a:solidFill>
        <a:latin typeface="Times New Roman" pitchFamily="18" charset="0"/>
        <a:ea typeface="+mn-ea"/>
        <a:cs typeface="+mn-cs"/>
      </a:defRPr>
    </a:lvl2pPr>
    <a:lvl3pPr marL="914400" algn="ctr" rtl="0" fontAlgn="base">
      <a:spcBef>
        <a:spcPct val="0"/>
      </a:spcBef>
      <a:spcAft>
        <a:spcPct val="0"/>
      </a:spcAft>
      <a:defRPr sz="1600" b="1" kern="1200">
        <a:solidFill>
          <a:schemeClr val="tx1"/>
        </a:solidFill>
        <a:latin typeface="Times New Roman" pitchFamily="18" charset="0"/>
        <a:ea typeface="+mn-ea"/>
        <a:cs typeface="+mn-cs"/>
      </a:defRPr>
    </a:lvl3pPr>
    <a:lvl4pPr marL="1371600" algn="ctr" rtl="0" fontAlgn="base">
      <a:spcBef>
        <a:spcPct val="0"/>
      </a:spcBef>
      <a:spcAft>
        <a:spcPct val="0"/>
      </a:spcAft>
      <a:defRPr sz="1600" b="1" kern="1200">
        <a:solidFill>
          <a:schemeClr val="tx1"/>
        </a:solidFill>
        <a:latin typeface="Times New Roman" pitchFamily="18" charset="0"/>
        <a:ea typeface="+mn-ea"/>
        <a:cs typeface="+mn-cs"/>
      </a:defRPr>
    </a:lvl4pPr>
    <a:lvl5pPr marL="1828800" algn="ctr" rtl="0" fontAlgn="base">
      <a:spcBef>
        <a:spcPct val="0"/>
      </a:spcBef>
      <a:spcAft>
        <a:spcPct val="0"/>
      </a:spcAft>
      <a:defRPr sz="1600" b="1" kern="1200">
        <a:solidFill>
          <a:schemeClr val="tx1"/>
        </a:solidFill>
        <a:latin typeface="Times New Roman" pitchFamily="18" charset="0"/>
        <a:ea typeface="+mn-ea"/>
        <a:cs typeface="+mn-cs"/>
      </a:defRPr>
    </a:lvl5pPr>
    <a:lvl6pPr marL="2286000" algn="l" defTabSz="914400" rtl="0" eaLnBrk="1" latinLnBrk="0" hangingPunct="1">
      <a:defRPr sz="1600" b="1" kern="1200">
        <a:solidFill>
          <a:schemeClr val="tx1"/>
        </a:solidFill>
        <a:latin typeface="Times New Roman" pitchFamily="18" charset="0"/>
        <a:ea typeface="+mn-ea"/>
        <a:cs typeface="+mn-cs"/>
      </a:defRPr>
    </a:lvl6pPr>
    <a:lvl7pPr marL="2743200" algn="l" defTabSz="914400" rtl="0" eaLnBrk="1" latinLnBrk="0" hangingPunct="1">
      <a:defRPr sz="1600" b="1" kern="1200">
        <a:solidFill>
          <a:schemeClr val="tx1"/>
        </a:solidFill>
        <a:latin typeface="Times New Roman" pitchFamily="18" charset="0"/>
        <a:ea typeface="+mn-ea"/>
        <a:cs typeface="+mn-cs"/>
      </a:defRPr>
    </a:lvl7pPr>
    <a:lvl8pPr marL="3200400" algn="l" defTabSz="914400" rtl="0" eaLnBrk="1" latinLnBrk="0" hangingPunct="1">
      <a:defRPr sz="1600" b="1" kern="1200">
        <a:solidFill>
          <a:schemeClr val="tx1"/>
        </a:solidFill>
        <a:latin typeface="Times New Roman" pitchFamily="18" charset="0"/>
        <a:ea typeface="+mn-ea"/>
        <a:cs typeface="+mn-cs"/>
      </a:defRPr>
    </a:lvl8pPr>
    <a:lvl9pPr marL="3657600" algn="l" defTabSz="914400" rtl="0" eaLnBrk="1" latinLnBrk="0" hangingPunct="1">
      <a:defRPr sz="16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FF00"/>
    <a:srgbClr val="000066"/>
    <a:srgbClr val="0033CC"/>
    <a:srgbClr val="00FF00"/>
    <a:srgbClr val="FF0000"/>
    <a:srgbClr val="008000"/>
    <a:srgbClr val="00660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7" autoAdjust="0"/>
    <p:restoredTop sz="99500" autoAdjust="0"/>
  </p:normalViewPr>
  <p:slideViewPr>
    <p:cSldViewPr>
      <p:cViewPr varScale="1">
        <p:scale>
          <a:sx n="117" d="100"/>
          <a:sy n="117" d="100"/>
        </p:scale>
        <p:origin x="-56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1854" y="-102"/>
      </p:cViewPr>
      <p:guideLst>
        <p:guide orient="horz" pos="2859"/>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 Id="rId5" Type="http://schemas.openxmlformats.org/officeDocument/2006/relationships/image" Target="../media/image68.png"/><Relationship Id="rId4"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smtClean="0"/>
            </a:lvl1pPr>
          </a:lstStyle>
          <a:p>
            <a:pPr>
              <a:defRPr/>
            </a:pPr>
            <a:endParaRPr lang="en-US"/>
          </a:p>
        </p:txBody>
      </p:sp>
      <p:sp>
        <p:nvSpPr>
          <p:cNvPr id="141315" name="Rectangle 3"/>
          <p:cNvSpPr>
            <a:spLocks noGrp="1" noChangeArrowheads="1"/>
          </p:cNvSpPr>
          <p:nvPr>
            <p:ph type="dt"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smtClean="0"/>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60463" y="681038"/>
            <a:ext cx="4538662" cy="3403600"/>
          </a:xfrm>
          <a:prstGeom prst="rect">
            <a:avLst/>
          </a:prstGeom>
          <a:noFill/>
          <a:ln w="9525">
            <a:solidFill>
              <a:srgbClr val="000000"/>
            </a:solidFill>
            <a:miter lim="800000"/>
            <a:headEnd/>
            <a:tailEnd/>
          </a:ln>
        </p:spPr>
      </p:sp>
      <p:sp>
        <p:nvSpPr>
          <p:cNvPr id="141317" name="Rectangle 5"/>
          <p:cNvSpPr>
            <a:spLocks noGrp="1" noChangeArrowheads="1"/>
          </p:cNvSpPr>
          <p:nvPr>
            <p:ph type="body" sz="quarter" idx="3"/>
          </p:nvPr>
        </p:nvSpPr>
        <p:spPr bwMode="auto">
          <a:xfrm>
            <a:off x="685800" y="4311650"/>
            <a:ext cx="5486400" cy="408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1318" name="Rectangle 6"/>
          <p:cNvSpPr>
            <a:spLocks noGrp="1" noChangeArrowheads="1"/>
          </p:cNvSpPr>
          <p:nvPr>
            <p:ph type="ftr" sz="quarter" idx="4"/>
          </p:nvPr>
        </p:nvSpPr>
        <p:spPr bwMode="auto">
          <a:xfrm>
            <a:off x="0"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smtClean="0"/>
            </a:lvl1pPr>
          </a:lstStyle>
          <a:p>
            <a:pPr>
              <a:defRPr/>
            </a:pPr>
            <a:endParaRPr lang="en-US"/>
          </a:p>
        </p:txBody>
      </p:sp>
      <p:sp>
        <p:nvSpPr>
          <p:cNvPr id="141319" name="Rectangle 7"/>
          <p:cNvSpPr>
            <a:spLocks noGrp="1" noChangeArrowheads="1"/>
          </p:cNvSpPr>
          <p:nvPr>
            <p:ph type="sldNum" sz="quarter" idx="5"/>
          </p:nvPr>
        </p:nvSpPr>
        <p:spPr bwMode="auto">
          <a:xfrm>
            <a:off x="3884613"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smtClean="0"/>
            </a:lvl1pPr>
          </a:lstStyle>
          <a:p>
            <a:pPr>
              <a:defRPr/>
            </a:pPr>
            <a:fld id="{662CCD20-670A-4CCE-8CAE-D16DFABAC07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97165AE-368C-49CB-980B-41B9B26C6FBA}" type="slidenum">
              <a:rPr lang="en-US"/>
              <a:pPr/>
              <a:t>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AB083F0-C8F7-49D5-A0A0-05C3A75935F6}" type="slidenum">
              <a:rPr lang="en-US"/>
              <a:pPr/>
              <a:t>10</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DD72B59-F188-4A9A-880E-EBE9FDE85621}" type="slidenum">
              <a:rPr lang="en-US"/>
              <a:pPr/>
              <a:t>11</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endParaRPr lang="en-US" smtClean="0"/>
          </a:p>
        </p:txBody>
      </p:sp>
      <p:sp>
        <p:nvSpPr>
          <p:cNvPr id="62468" name="Slide Number Placeholder 3"/>
          <p:cNvSpPr>
            <a:spLocks noGrp="1"/>
          </p:cNvSpPr>
          <p:nvPr>
            <p:ph type="sldNum" sz="quarter" idx="5"/>
          </p:nvPr>
        </p:nvSpPr>
        <p:spPr>
          <a:noFill/>
        </p:spPr>
        <p:txBody>
          <a:bodyPr/>
          <a:lstStyle/>
          <a:p>
            <a:fld id="{21C6BD33-4E3A-4C9A-9AF2-FF2BBBBF6A3D}" type="slidenum">
              <a:rPr lang="en-US" b="1">
                <a:solidFill>
                  <a:srgbClr val="000000"/>
                </a:solidFill>
              </a:rPr>
              <a:pPr/>
              <a:t>12</a:t>
            </a:fld>
            <a:endParaRPr lang="en-US" b="1">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algn="r" rtl="0" fontAlgn="base">
              <a:spcBef>
                <a:spcPct val="0"/>
              </a:spcBef>
              <a:spcAft>
                <a:spcPct val="0"/>
              </a:spcAft>
            </a:pPr>
            <a:fld id="{7353CC8D-5389-4B02-B9D8-2B0D253C4F54}" type="slidenum">
              <a:rPr lang="en-US" sz="1200" b="1" kern="1200">
                <a:solidFill>
                  <a:prstClr val="black"/>
                </a:solidFill>
                <a:latin typeface="Times New Roman" pitchFamily="18" charset="0"/>
                <a:ea typeface="+mn-ea"/>
                <a:cs typeface="+mn-cs"/>
              </a:rPr>
              <a:pPr algn="r" rtl="0" fontAlgn="base">
                <a:spcBef>
                  <a:spcPct val="0"/>
                </a:spcBef>
                <a:spcAft>
                  <a:spcPct val="0"/>
                </a:spcAft>
              </a:pPr>
              <a:t>13</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62050" y="682625"/>
            <a:ext cx="4533900" cy="3400425"/>
          </a:xfrm>
          <a:ln/>
        </p:spPr>
      </p:sp>
      <p:sp>
        <p:nvSpPr>
          <p:cNvPr id="153603" name="Rectangle 3"/>
          <p:cNvSpPr>
            <a:spLocks noGrp="1" noChangeArrowheads="1"/>
          </p:cNvSpPr>
          <p:nvPr>
            <p:ph type="body" idx="1"/>
          </p:nvPr>
        </p:nvSpPr>
        <p:spPr>
          <a:xfrm>
            <a:off x="914400" y="4310063"/>
            <a:ext cx="5029200" cy="4084637"/>
          </a:xfrm>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Slide Number Placeholder 3"/>
          <p:cNvSpPr>
            <a:spLocks noGrp="1"/>
          </p:cNvSpPr>
          <p:nvPr>
            <p:ph type="sldNum" sz="quarter" idx="5"/>
          </p:nvPr>
        </p:nvSpPr>
        <p:spPr>
          <a:noFill/>
        </p:spPr>
        <p:txBody>
          <a:bodyPr/>
          <a:lstStyle/>
          <a:p>
            <a:pPr algn="r" rtl="0" fontAlgn="base">
              <a:spcBef>
                <a:spcPct val="0"/>
              </a:spcBef>
              <a:spcAft>
                <a:spcPct val="0"/>
              </a:spcAft>
            </a:pPr>
            <a:fld id="{6E561BF2-50D9-429A-9CB2-7F17F0399C44}" type="slidenum">
              <a:rPr lang="en-US" sz="1200" b="1" kern="1200">
                <a:solidFill>
                  <a:prstClr val="black"/>
                </a:solidFill>
                <a:latin typeface="Times New Roman" pitchFamily="18" charset="0"/>
                <a:ea typeface="+mn-ea"/>
                <a:cs typeface="+mn-cs"/>
              </a:rPr>
              <a:pPr algn="r" rtl="0" fontAlgn="base">
                <a:spcBef>
                  <a:spcPct val="0"/>
                </a:spcBef>
                <a:spcAft>
                  <a:spcPct val="0"/>
                </a:spcAft>
              </a:pPr>
              <a:t>19</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EB4BD610-5845-43A1-970E-26DBB55F25B4}" type="slidenum">
              <a:rPr lang="en-US" sz="1200" b="1" kern="1200">
                <a:solidFill>
                  <a:prstClr val="black"/>
                </a:solidFill>
                <a:latin typeface="Calibri"/>
                <a:ea typeface="+mn-ea"/>
                <a:cs typeface="+mn-cs"/>
              </a:rPr>
              <a:pPr algn="r" rtl="0" fontAlgn="base">
                <a:spcBef>
                  <a:spcPct val="0"/>
                </a:spcBef>
                <a:spcAft>
                  <a:spcPct val="0"/>
                </a:spcAft>
                <a:defRPr/>
              </a:pPr>
              <a:t>20</a:t>
            </a:fld>
            <a:endParaRPr lang="en-US" sz="1200" b="1" kern="1200">
              <a:solidFill>
                <a:prstClr val="black"/>
              </a:solidFill>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a:ln/>
        </p:spPr>
      </p:sp>
      <p:sp>
        <p:nvSpPr>
          <p:cNvPr id="39939" name="Rectangle 3"/>
          <p:cNvSpPr>
            <a:spLocks noGrp="1"/>
          </p:cNvSpPr>
          <p:nvPr>
            <p:ph type="body" idx="1"/>
          </p:nvPr>
        </p:nvSpPr>
        <p:spPr>
          <a:noFill/>
          <a:ln/>
        </p:spPr>
        <p:txBody>
          <a:bodyPr/>
          <a:lstStyle/>
          <a:p>
            <a:pPr defTabSz="2193925"/>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algn="r" rtl="0" fontAlgn="base">
              <a:spcBef>
                <a:spcPct val="0"/>
              </a:spcBef>
              <a:spcAft>
                <a:spcPct val="0"/>
              </a:spcAft>
            </a:pPr>
            <a:fld id="{45FD12FA-65B7-4346-904D-9850E8404146}" type="slidenum">
              <a:rPr lang="en-US" sz="1200" b="1" kern="1200">
                <a:solidFill>
                  <a:prstClr val="black"/>
                </a:solidFill>
                <a:latin typeface="Times New Roman" pitchFamily="18" charset="0"/>
                <a:ea typeface="+mn-ea"/>
                <a:cs typeface="+mn-cs"/>
              </a:rPr>
              <a:pPr algn="r" rtl="0" fontAlgn="base">
                <a:spcBef>
                  <a:spcPct val="0"/>
                </a:spcBef>
                <a:spcAft>
                  <a:spcPct val="0"/>
                </a:spcAft>
              </a:pPr>
              <a:t>22</a:t>
            </a:fld>
            <a:endParaRPr lang="en-US" sz="1200" b="1" kern="1200">
              <a:solidFill>
                <a:prstClr val="black"/>
              </a:solidFill>
              <a:latin typeface="Times New Roman" pitchFamily="18" charset="0"/>
              <a:ea typeface="+mn-ea"/>
              <a:cs typeface="+mn-cs"/>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11650"/>
            <a:ext cx="5029200" cy="4084638"/>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C60EC1E-FBA8-4397-85B9-61E3FCC78493}" type="slidenum">
              <a:rPr lang="en-US"/>
              <a:pPr/>
              <a:t>23</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algn="r" rtl="0" fontAlgn="base">
              <a:spcBef>
                <a:spcPct val="0"/>
              </a:spcBef>
              <a:spcAft>
                <a:spcPct val="0"/>
              </a:spcAft>
            </a:pPr>
            <a:fld id="{E196E14F-B8ED-4D15-BAF6-4FFDE3AB06CD}" type="slidenum">
              <a:rPr lang="en-US" sz="1200" b="1" kern="1200">
                <a:solidFill>
                  <a:prstClr val="black"/>
                </a:solidFill>
                <a:latin typeface="Times New Roman" pitchFamily="18" charset="0"/>
                <a:ea typeface="+mn-ea"/>
                <a:cs typeface="+mn-cs"/>
              </a:rPr>
              <a:pPr algn="r" rtl="0" fontAlgn="base">
                <a:spcBef>
                  <a:spcPct val="0"/>
                </a:spcBef>
                <a:spcAft>
                  <a:spcPct val="0"/>
                </a:spcAft>
              </a:pPr>
              <a:t>24</a:t>
            </a:fld>
            <a:endParaRPr lang="en-US" sz="1200" b="1" kern="1200">
              <a:solidFill>
                <a:prstClr val="black"/>
              </a:solidFill>
              <a:latin typeface="Times New Roman" pitchFamily="18" charset="0"/>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11650"/>
            <a:ext cx="5029200" cy="4084638"/>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1294813-1355-4E8A-AAD2-6DB171AF5E98}" type="slidenum">
              <a:rPr lang="en-US"/>
              <a:pPr/>
              <a:t>25</a:t>
            </a:fld>
            <a:endParaRPr lang="en-US"/>
          </a:p>
        </p:txBody>
      </p:sp>
      <p:sp>
        <p:nvSpPr>
          <p:cNvPr id="69635" name="Rectangle 2"/>
          <p:cNvSpPr>
            <a:spLocks noGrp="1" noRot="1" noChangeAspect="1" noChangeArrowheads="1" noTextEdit="1"/>
          </p:cNvSpPr>
          <p:nvPr>
            <p:ph type="sldImg"/>
          </p:nvPr>
        </p:nvSpPr>
        <p:spPr>
          <a:xfrm>
            <a:off x="1400175" y="749300"/>
            <a:ext cx="4071938" cy="3054350"/>
          </a:xfrm>
          <a:ln/>
        </p:spPr>
      </p:sp>
      <p:sp>
        <p:nvSpPr>
          <p:cNvPr id="69636" name="Rectangle 3"/>
          <p:cNvSpPr>
            <a:spLocks noGrp="1" noChangeArrowheads="1"/>
          </p:cNvSpPr>
          <p:nvPr>
            <p:ph type="body" idx="1"/>
          </p:nvPr>
        </p:nvSpPr>
        <p:spPr>
          <a:xfrm>
            <a:off x="685800" y="4311650"/>
            <a:ext cx="5486400" cy="4086225"/>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algn="r" rtl="0" fontAlgn="base">
              <a:spcBef>
                <a:spcPct val="0"/>
              </a:spcBef>
              <a:spcAft>
                <a:spcPct val="0"/>
              </a:spcAft>
            </a:pPr>
            <a:fld id="{C373D105-5273-488E-B6AE-E8221161DF86}" type="slidenum">
              <a:rPr lang="en-US" sz="1200" b="1" kern="1200">
                <a:solidFill>
                  <a:prstClr val="black"/>
                </a:solidFill>
                <a:latin typeface="Times New Roman" pitchFamily="18" charset="0"/>
                <a:ea typeface="+mn-ea"/>
                <a:cs typeface="+mn-cs"/>
              </a:rPr>
              <a:pPr algn="r" rtl="0" fontAlgn="base">
                <a:spcBef>
                  <a:spcPct val="0"/>
                </a:spcBef>
                <a:spcAft>
                  <a:spcPct val="0"/>
                </a:spcAft>
              </a:pPr>
              <a:t>26</a:t>
            </a:fld>
            <a:endParaRPr lang="en-US" sz="1200" b="1" kern="1200">
              <a:solidFill>
                <a:prstClr val="black"/>
              </a:solidFill>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algn="r" rtl="0" fontAlgn="base">
              <a:spcBef>
                <a:spcPct val="0"/>
              </a:spcBef>
              <a:spcAft>
                <a:spcPct val="0"/>
              </a:spcAft>
            </a:pPr>
            <a:fld id="{2317F17F-0D15-47B1-B4BF-6787925CF131}" type="slidenum">
              <a:rPr lang="en-US" sz="1200" b="1" kern="1200">
                <a:solidFill>
                  <a:srgbClr val="000000"/>
                </a:solidFill>
                <a:latin typeface="Times New Roman" pitchFamily="18" charset="0"/>
                <a:ea typeface="+mn-ea"/>
                <a:cs typeface="+mn-cs"/>
              </a:rPr>
              <a:pPr algn="r" rtl="0" fontAlgn="base">
                <a:spcBef>
                  <a:spcPct val="0"/>
                </a:spcBef>
                <a:spcAft>
                  <a:spcPct val="0"/>
                </a:spcAft>
              </a:pPr>
              <a:t>27</a:t>
            </a:fld>
            <a:endParaRPr lang="en-US" sz="1200" b="1" kern="1200">
              <a:solidFill>
                <a:srgbClr val="000000"/>
              </a:solidFill>
              <a:latin typeface="Times New Roman" pitchFamily="18"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14400" y="4311650"/>
            <a:ext cx="5029200" cy="4084638"/>
          </a:xfrm>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algn="r" rtl="0" fontAlgn="base">
              <a:spcBef>
                <a:spcPct val="0"/>
              </a:spcBef>
              <a:spcAft>
                <a:spcPct val="0"/>
              </a:spcAft>
            </a:pPr>
            <a:fld id="{C0374F37-399F-4EB6-BA69-485624029121}" type="slidenum">
              <a:rPr lang="en-US" sz="1200" b="1" kern="1200">
                <a:solidFill>
                  <a:prstClr val="black"/>
                </a:solidFill>
                <a:latin typeface="Times New Roman" pitchFamily="18" charset="0"/>
                <a:ea typeface="+mn-ea"/>
                <a:cs typeface="+mn-cs"/>
              </a:rPr>
              <a:pPr algn="r" rtl="0" fontAlgn="base">
                <a:spcBef>
                  <a:spcPct val="0"/>
                </a:spcBef>
                <a:spcAft>
                  <a:spcPct val="0"/>
                </a:spcAft>
              </a:pPr>
              <a:t>29</a:t>
            </a:fld>
            <a:endParaRPr lang="en-US" sz="1200" b="1" kern="1200">
              <a:solidFill>
                <a:prstClr val="black"/>
              </a:solidFill>
              <a:latin typeface="Times New Roman" pitchFamily="18" charset="0"/>
              <a:ea typeface="+mn-ea"/>
              <a:cs typeface="+mn-cs"/>
            </a:endParaRPr>
          </a:p>
        </p:txBody>
      </p:sp>
      <p:sp>
        <p:nvSpPr>
          <p:cNvPr id="4280322" name="Rectangle 7"/>
          <p:cNvSpPr txBox="1">
            <a:spLocks noGrp="1" noChangeArrowheads="1"/>
          </p:cNvSpPr>
          <p:nvPr/>
        </p:nvSpPr>
        <p:spPr bwMode="auto">
          <a:xfrm>
            <a:off x="3884613" y="8621713"/>
            <a:ext cx="2971800" cy="454025"/>
          </a:xfrm>
          <a:prstGeom prst="rect">
            <a:avLst/>
          </a:prstGeom>
          <a:noFill/>
          <a:ln w="9525">
            <a:noFill/>
            <a:miter lim="800000"/>
            <a:headEnd/>
            <a:tailEnd/>
          </a:ln>
        </p:spPr>
        <p:txBody>
          <a:bodyPr anchor="b"/>
          <a:lstStyle/>
          <a:p>
            <a:pPr algn="r" rtl="0" eaLnBrk="0" fontAlgn="base" hangingPunct="0">
              <a:spcBef>
                <a:spcPct val="0"/>
              </a:spcBef>
              <a:spcAft>
                <a:spcPct val="0"/>
              </a:spcAft>
            </a:pPr>
            <a:fld id="{EB91789D-98D0-40BB-9B4E-01A329F7C885}" type="slidenum">
              <a:rPr lang="en-US" sz="1200" kern="1200">
                <a:solidFill>
                  <a:prstClr val="black"/>
                </a:solidFill>
                <a:latin typeface="Times New Roman" pitchFamily="18" charset="0"/>
                <a:ea typeface="+mn-ea"/>
                <a:cs typeface="+mn-cs"/>
              </a:rPr>
              <a:pPr algn="r" rtl="0" eaLnBrk="0" fontAlgn="base" hangingPunct="0">
                <a:spcBef>
                  <a:spcPct val="0"/>
                </a:spcBef>
                <a:spcAft>
                  <a:spcPct val="0"/>
                </a:spcAft>
              </a:pPr>
              <a:t>29</a:t>
            </a:fld>
            <a:endParaRPr lang="en-US" sz="1200" kern="1200">
              <a:solidFill>
                <a:prstClr val="black"/>
              </a:solidFill>
              <a:latin typeface="Times New Roman" pitchFamily="18" charset="0"/>
              <a:ea typeface="+mn-ea"/>
              <a:cs typeface="+mn-cs"/>
            </a:endParaRPr>
          </a:p>
        </p:txBody>
      </p:sp>
      <p:sp>
        <p:nvSpPr>
          <p:cNvPr id="4280323" name="Rectangle 2"/>
          <p:cNvSpPr>
            <a:spLocks noGrp="1" noRot="1" noChangeAspect="1" noChangeArrowheads="1" noTextEdit="1"/>
          </p:cNvSpPr>
          <p:nvPr>
            <p:ph type="sldImg"/>
          </p:nvPr>
        </p:nvSpPr>
        <p:spPr>
          <a:ln/>
        </p:spPr>
      </p:sp>
      <p:sp>
        <p:nvSpPr>
          <p:cNvPr id="4280324"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1AF6C8E6-084A-4AA2-BE96-47453AB25FAD}" type="slidenum">
              <a:rPr lang="en-US" sz="1200" b="1" kern="1200">
                <a:solidFill>
                  <a:prstClr val="black"/>
                </a:solidFill>
                <a:latin typeface="Times New Roman" pitchFamily="18" charset="0"/>
                <a:ea typeface="+mn-ea"/>
                <a:cs typeface="+mn-cs"/>
              </a:rPr>
              <a:pPr algn="r" rtl="0" fontAlgn="base">
                <a:spcBef>
                  <a:spcPct val="0"/>
                </a:spcBef>
                <a:spcAft>
                  <a:spcPct val="0"/>
                </a:spcAft>
              </a:pPr>
              <a:t>30</a:t>
            </a:fld>
            <a:endParaRPr lang="en-US" sz="1200" b="1" kern="1200">
              <a:solidFill>
                <a:prstClr val="black"/>
              </a:solidFill>
              <a:latin typeface="Times New Roman" pitchFamily="18" charset="0"/>
              <a:ea typeface="+mn-ea"/>
              <a:cs typeface="+mn-cs"/>
            </a:endParaRPr>
          </a:p>
        </p:txBody>
      </p:sp>
      <p:sp>
        <p:nvSpPr>
          <p:cNvPr id="4271106" name="Rectangle 2"/>
          <p:cNvSpPr>
            <a:spLocks noGrp="1" noRot="1" noChangeAspect="1" noChangeArrowheads="1" noTextEdit="1"/>
          </p:cNvSpPr>
          <p:nvPr>
            <p:ph type="sldImg"/>
          </p:nvPr>
        </p:nvSpPr>
        <p:spPr>
          <a:ln/>
        </p:spPr>
      </p:sp>
      <p:sp>
        <p:nvSpPr>
          <p:cNvPr id="427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algn="r" rtl="0" fontAlgn="base">
              <a:spcBef>
                <a:spcPct val="0"/>
              </a:spcBef>
              <a:spcAft>
                <a:spcPct val="0"/>
              </a:spcAft>
            </a:pPr>
            <a:fld id="{55854F00-982E-4819-B9DB-64882B48E789}" type="slidenum">
              <a:rPr lang="en-US" sz="1200" b="1" kern="1200">
                <a:solidFill>
                  <a:prstClr val="black"/>
                </a:solidFill>
                <a:latin typeface="Times New Roman" pitchFamily="18" charset="0"/>
                <a:ea typeface="+mn-ea"/>
                <a:cs typeface="+mn-cs"/>
              </a:rPr>
              <a:pPr algn="r" rtl="0" fontAlgn="base">
                <a:spcBef>
                  <a:spcPct val="0"/>
                </a:spcBef>
                <a:spcAft>
                  <a:spcPct val="0"/>
                </a:spcAft>
              </a:pPr>
              <a:t>31</a:t>
            </a:fld>
            <a:endParaRPr lang="en-US" sz="1200" b="1" kern="1200">
              <a:solidFill>
                <a:prstClr val="black"/>
              </a:solidFill>
              <a:latin typeface="Times New Roman" pitchFamily="18" charset="0"/>
              <a:ea typeface="+mn-ea"/>
              <a:cs typeface="+mn-cs"/>
            </a:endParaRPr>
          </a:p>
        </p:txBody>
      </p:sp>
      <p:sp>
        <p:nvSpPr>
          <p:cNvPr id="84995" name="Rectangle 2"/>
          <p:cNvSpPr>
            <a:spLocks noGrp="1" noRot="1" noChangeAspect="1" noChangeArrowheads="1" noTextEdit="1"/>
          </p:cNvSpPr>
          <p:nvPr>
            <p:ph type="sldImg"/>
          </p:nvPr>
        </p:nvSpPr>
        <p:spPr>
          <a:xfrm>
            <a:off x="1162050" y="681038"/>
            <a:ext cx="4538663" cy="3403600"/>
          </a:xfrm>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algn="r" rtl="0" fontAlgn="base">
              <a:spcBef>
                <a:spcPct val="0"/>
              </a:spcBef>
              <a:spcAft>
                <a:spcPct val="0"/>
              </a:spcAft>
            </a:pPr>
            <a:fld id="{F2B707AE-48C2-42CE-81FA-2DDE23A4EEE9}" type="slidenum">
              <a:rPr lang="en-US" sz="1200" b="1" kern="1200">
                <a:solidFill>
                  <a:srgbClr val="000000"/>
                </a:solidFill>
                <a:latin typeface="Times New Roman" pitchFamily="18" charset="0"/>
                <a:ea typeface="+mn-ea"/>
                <a:cs typeface="+mn-cs"/>
              </a:rPr>
              <a:pPr algn="r" rtl="0" fontAlgn="base">
                <a:spcBef>
                  <a:spcPct val="0"/>
                </a:spcBef>
                <a:spcAft>
                  <a:spcPct val="0"/>
                </a:spcAft>
              </a:pPr>
              <a:t>32</a:t>
            </a:fld>
            <a:endParaRPr lang="en-US" sz="1200" b="1" kern="1200">
              <a:solidFill>
                <a:srgbClr val="000000"/>
              </a:solidFill>
              <a:latin typeface="Times New Roman" pitchFamily="18" charset="0"/>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algn="r" rtl="0" fontAlgn="base">
              <a:spcBef>
                <a:spcPct val="0"/>
              </a:spcBef>
              <a:spcAft>
                <a:spcPct val="0"/>
              </a:spcAft>
            </a:pPr>
            <a:fld id="{FC989D0A-B75F-4476-9169-7AD7CE2036DD}" type="slidenum">
              <a:rPr lang="en-US" sz="1200" b="1" kern="1200">
                <a:solidFill>
                  <a:srgbClr val="000000"/>
                </a:solidFill>
                <a:latin typeface="Times New Roman" pitchFamily="18" charset="0"/>
                <a:ea typeface="+mn-ea"/>
                <a:cs typeface="+mn-cs"/>
              </a:rPr>
              <a:pPr algn="r" rtl="0" fontAlgn="base">
                <a:spcBef>
                  <a:spcPct val="0"/>
                </a:spcBef>
                <a:spcAft>
                  <a:spcPct val="0"/>
                </a:spcAft>
              </a:pPr>
              <a:t>33</a:t>
            </a:fld>
            <a:endParaRPr lang="en-US" sz="1200" b="1" kern="1200">
              <a:solidFill>
                <a:srgbClr val="000000"/>
              </a:solidFill>
              <a:latin typeface="Times New Roman" pitchFamily="18" charset="0"/>
              <a:ea typeface="+mn-ea"/>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E833BC4-D872-4088-B196-A126D34FC916}" type="slidenum">
              <a:rPr lang="en-US"/>
              <a:pPr/>
              <a:t>34</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D5396B23-9CED-46DD-82F5-1236BFD0801B}" type="slidenum">
              <a:rPr lang="en-US"/>
              <a:pPr/>
              <a:t>35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0B09A7E-AD98-48C0-9F2E-252C6ABDD2A7}" type="slidenum">
              <a:rPr lang="en-US"/>
              <a:pPr/>
              <a:t>36</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smtClean="0"/>
          </a:p>
        </p:txBody>
      </p:sp>
      <p:sp>
        <p:nvSpPr>
          <p:cNvPr id="75780" name="Slide Number Placeholder 3"/>
          <p:cNvSpPr>
            <a:spLocks noGrp="1"/>
          </p:cNvSpPr>
          <p:nvPr>
            <p:ph type="sldNum" sz="quarter" idx="5"/>
          </p:nvPr>
        </p:nvSpPr>
        <p:spPr>
          <a:noFill/>
        </p:spPr>
        <p:txBody>
          <a:bodyPr/>
          <a:lstStyle/>
          <a:p>
            <a:fld id="{0D439E78-177B-4374-BB95-2FD6FE5B0E0A}"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2BE644B-BB9E-4BB7-ABF5-EC61A25D6235}" type="slidenum">
              <a:rPr lang="en-US"/>
              <a:pPr/>
              <a:t>38</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B11E542-1F5B-420F-BA53-89A119DE31B9}" type="slidenum">
              <a:rPr lang="en-US"/>
              <a:pPr/>
              <a:t>39</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02F2C53-7AB1-42F6-ADFD-F2DBBE0BBBBE}" type="slidenum">
              <a:rPr lang="en-US"/>
              <a:pPr/>
              <a:t>40</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88A37D9-66D0-4F15-AD0C-AFF5B2B529C4}" type="slidenum">
              <a:rPr lang="en-US"/>
              <a:pPr/>
              <a:t>6</a:t>
            </a:fld>
            <a:endParaRPr lang="en-US"/>
          </a:p>
        </p:txBody>
      </p:sp>
      <p:sp>
        <p:nvSpPr>
          <p:cNvPr id="56323" name="Rectangle 7"/>
          <p:cNvSpPr txBox="1">
            <a:spLocks noGrp="1" noChangeArrowheads="1"/>
          </p:cNvSpPr>
          <p:nvPr/>
        </p:nvSpPr>
        <p:spPr bwMode="auto">
          <a:xfrm>
            <a:off x="3884613" y="8621713"/>
            <a:ext cx="2971800" cy="454025"/>
          </a:xfrm>
          <a:prstGeom prst="rect">
            <a:avLst/>
          </a:prstGeom>
          <a:noFill/>
          <a:ln w="9525">
            <a:noFill/>
            <a:miter lim="800000"/>
            <a:headEnd/>
            <a:tailEnd/>
          </a:ln>
        </p:spPr>
        <p:txBody>
          <a:bodyPr anchor="b"/>
          <a:lstStyle/>
          <a:p>
            <a:pPr algn="r" eaLnBrk="0" hangingPunct="0"/>
            <a:fld id="{24DD2618-11A5-46B2-B0D1-BF0E192D878B}" type="slidenum">
              <a:rPr lang="en-US" sz="1200" b="0"/>
              <a:pPr algn="r" eaLnBrk="0" hangingPunct="0"/>
              <a:t>6</a:t>
            </a:fld>
            <a:endParaRPr lang="en-US" sz="1200" b="0"/>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3DCAA1A-C362-4BF3-A61A-2A85217BB912}" type="slidenum">
              <a:rPr lang="en-US"/>
              <a:pPr/>
              <a:t>7</a:t>
            </a:fld>
            <a:endParaRPr lang="en-US"/>
          </a:p>
        </p:txBody>
      </p:sp>
      <p:sp>
        <p:nvSpPr>
          <p:cNvPr id="57347" name="Rectangle 7"/>
          <p:cNvSpPr txBox="1">
            <a:spLocks noGrp="1" noChangeArrowheads="1"/>
          </p:cNvSpPr>
          <p:nvPr/>
        </p:nvSpPr>
        <p:spPr bwMode="auto">
          <a:xfrm>
            <a:off x="3884613" y="8621713"/>
            <a:ext cx="2971800" cy="454025"/>
          </a:xfrm>
          <a:prstGeom prst="rect">
            <a:avLst/>
          </a:prstGeom>
          <a:noFill/>
          <a:ln w="9525">
            <a:noFill/>
            <a:miter lim="800000"/>
            <a:headEnd/>
            <a:tailEnd/>
          </a:ln>
        </p:spPr>
        <p:txBody>
          <a:bodyPr anchor="b"/>
          <a:lstStyle/>
          <a:p>
            <a:pPr algn="r" eaLnBrk="0" hangingPunct="0"/>
            <a:fld id="{2E6B0939-D785-48BF-A7DF-C5E898742F86}" type="slidenum">
              <a:rPr lang="en-US" sz="1200" b="0"/>
              <a:pPr algn="r" eaLnBrk="0" hangingPunct="0"/>
              <a:t>7</a:t>
            </a:fld>
            <a:endParaRPr lang="en-US" sz="1200" b="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endParaRPr lang="en-US" smtClean="0"/>
          </a:p>
        </p:txBody>
      </p:sp>
      <p:sp>
        <p:nvSpPr>
          <p:cNvPr id="59396" name="Slide Number Placeholder 3"/>
          <p:cNvSpPr>
            <a:spLocks noGrp="1"/>
          </p:cNvSpPr>
          <p:nvPr>
            <p:ph type="sldNum" sz="quarter" idx="5"/>
          </p:nvPr>
        </p:nvSpPr>
        <p:spPr>
          <a:noFill/>
        </p:spPr>
        <p:txBody>
          <a:bodyPr/>
          <a:lstStyle/>
          <a:p>
            <a:fld id="{03CF6497-C256-4F3D-9C94-DA0B55325A1D}"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765D2C3D-D1D5-42E6-9FE9-72FDC5F73D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1CE7BD-EECC-4BE2-8A7F-C61F87CABB6C}"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EA9EA60F-8C0E-4B9B-A590-C56C28598228}"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AA965998-76B2-4B7C-8486-C6C144B9F43D}"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172D779-A6E9-433F-894F-61C0EA3D7C9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DEA274A2-3711-490B-83E8-477BDBCCCCDB}"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FA00CBB4-8087-4CE4-977C-18391181842C}"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C2CB12DF-1F2B-42F3-ACBB-F858D22E54DD}"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a:lvl1pPr>
          </a:lstStyle>
          <a:p>
            <a:pPr algn="r" rtl="0" fontAlgn="base">
              <a:spcBef>
                <a:spcPct val="0"/>
              </a:spcBef>
              <a:spcAft>
                <a:spcPct val="0"/>
              </a:spcAft>
              <a:defRPr/>
            </a:pPr>
            <a:fld id="{566C898E-DFB5-464F-A695-D5A819EF624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F22290C-7FF8-4817-9191-4F7CBD97E3A6}"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A2EAA7F-35B9-4092-8A1E-59E72F43837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308BCD2-83C3-4640-9608-8C49000D0B1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43E9337-181C-4694-9487-BE62963F76CC}"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2BA8201-68C3-4A0B-BD3E-7387FFF7A48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96BB57-F910-4791-B2C9-0D263CC8654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6F34DCB-8FCE-42E2-8959-8A5AA859BE36}"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0FB270C-4861-4DE4-A5F9-D7E3DCB5D619}"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9F5EB49-D465-49A0-A46B-FB1943CFDDE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9B126E3-B5D6-403A-879E-5C8A90ED8E6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58096E6-865A-4C7F-BC43-71B384CD237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92E469C-5651-4DF0-85F9-04901D2CA402}"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A09D65B-6D22-4F41-9BCD-7E5A128B41E5}"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E1A62C85-8E76-432A-AB27-6C64B13D4D3B}"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1822D686-4602-41F7-A04C-34BBF912C6E2}"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BBC43CD-15C6-4A42-800D-3C29ED6EDF4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B8AE4A6-CCD2-4C51-AFBA-0D14F074D4DB}"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566A9804-CB09-4AF8-8CBA-CEEBB1ACD9DC}"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5710FA26-234F-48FA-B7D7-2FD600484192}"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4FF9235-ECF4-4266-B8BA-08004A5F4CAA}"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740C5E74-44A3-4510-B792-0DAE5FC2B99F}"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5B92CD0-E68E-42BD-BF7E-C64D8694BBA6}"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974E969-EB33-4A31-AE0A-41C7F0D3C0FE}"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7EBACCE-6D7B-43A8-A0B5-ADC9AA7701F5}"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543C755-9C1B-4CD7-AD44-E864D71B020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C63F4BEF-3367-4670-8B3E-CD44620C9098}"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lgn="r" rtl="0" fontAlgn="base">
              <a:spcBef>
                <a:spcPct val="0"/>
              </a:spcBef>
              <a:spcAft>
                <a:spcPct val="0"/>
              </a:spcAft>
              <a:defRPr/>
            </a:pPr>
            <a:fld id="{96C3DAA8-9E00-4746-B8EF-CCEC0ECF55E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F1EFFC-F25D-4A48-9EBC-B66D9ABA6BD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BF40A5C-BE0F-4620-A8BB-1B8DE6611C8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D65148E-A6F5-43B9-8249-349548ADF39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61B72F-23DA-4AC4-87C4-40CACF53B2C9}"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620B69-7D65-493B-A517-48171C31A07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3307F72-E8B1-4590-A030-60103368AE7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75DCDD-4125-4B49-BCB4-122F3EE1238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A4BB890-AB95-4590-B139-0175B932AFC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6B3CAD2-010E-4E62-BAD4-4C017ADD34A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0"/>
            <a:ext cx="9144000" cy="6856413"/>
          </a:xfrm>
          <a:prstGeom prst="rect">
            <a:avLst/>
          </a:prstGeom>
          <a:solidFill>
            <a:srgbClr val="CCECFF"/>
          </a:solidFill>
          <a:ln w="9525">
            <a:noFill/>
            <a:miter lim="800000"/>
            <a:headEnd/>
            <a:tailEnd/>
          </a:ln>
          <a:effectLst/>
        </p:spPr>
        <p:txBody>
          <a:bodyPr wrap="none" anchor="ctr"/>
          <a:lstStyle/>
          <a:p>
            <a:pPr>
              <a:defRPr/>
            </a:pPr>
            <a:endParaRPr lang="en-US"/>
          </a:p>
        </p:txBody>
      </p:sp>
      <p:sp>
        <p:nvSpPr>
          <p:cNvPr id="3" name="Oval 3"/>
          <p:cNvSpPr>
            <a:spLocks noChangeArrowheads="1"/>
          </p:cNvSpPr>
          <p:nvPr userDrawn="1"/>
        </p:nvSpPr>
        <p:spPr bwMode="auto">
          <a:xfrm>
            <a:off x="228600" y="2286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4" name="Oval 4"/>
          <p:cNvSpPr>
            <a:spLocks noChangeArrowheads="1"/>
          </p:cNvSpPr>
          <p:nvPr userDrawn="1"/>
        </p:nvSpPr>
        <p:spPr bwMode="auto">
          <a:xfrm>
            <a:off x="533400" y="2286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5" name="Oval 5"/>
          <p:cNvSpPr>
            <a:spLocks noChangeArrowheads="1"/>
          </p:cNvSpPr>
          <p:nvPr userDrawn="1"/>
        </p:nvSpPr>
        <p:spPr bwMode="auto">
          <a:xfrm>
            <a:off x="838200" y="2286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6" name="Oval 6"/>
          <p:cNvSpPr>
            <a:spLocks noChangeArrowheads="1"/>
          </p:cNvSpPr>
          <p:nvPr userDrawn="1"/>
        </p:nvSpPr>
        <p:spPr bwMode="auto">
          <a:xfrm>
            <a:off x="2286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7" name="Oval 7"/>
          <p:cNvSpPr>
            <a:spLocks noChangeArrowheads="1"/>
          </p:cNvSpPr>
          <p:nvPr userDrawn="1"/>
        </p:nvSpPr>
        <p:spPr bwMode="auto">
          <a:xfrm>
            <a:off x="5334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8" name="Oval 8"/>
          <p:cNvSpPr>
            <a:spLocks noChangeArrowheads="1"/>
          </p:cNvSpPr>
          <p:nvPr userDrawn="1"/>
        </p:nvSpPr>
        <p:spPr bwMode="auto">
          <a:xfrm>
            <a:off x="8382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9" name="Oval 9"/>
          <p:cNvSpPr>
            <a:spLocks noChangeArrowheads="1"/>
          </p:cNvSpPr>
          <p:nvPr userDrawn="1"/>
        </p:nvSpPr>
        <p:spPr bwMode="auto">
          <a:xfrm>
            <a:off x="228600" y="8382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0" name="Oval 10"/>
          <p:cNvSpPr>
            <a:spLocks noChangeArrowheads="1"/>
          </p:cNvSpPr>
          <p:nvPr userDrawn="1"/>
        </p:nvSpPr>
        <p:spPr bwMode="auto">
          <a:xfrm>
            <a:off x="533400" y="8382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1" name="Oval 11"/>
          <p:cNvSpPr>
            <a:spLocks noChangeArrowheads="1"/>
          </p:cNvSpPr>
          <p:nvPr userDrawn="1"/>
        </p:nvSpPr>
        <p:spPr bwMode="auto">
          <a:xfrm>
            <a:off x="11430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2" name="Oval 12"/>
          <p:cNvSpPr>
            <a:spLocks noChangeArrowheads="1"/>
          </p:cNvSpPr>
          <p:nvPr userDrawn="1"/>
        </p:nvSpPr>
        <p:spPr bwMode="auto">
          <a:xfrm>
            <a:off x="228600" y="11430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3" name="Oval 13"/>
          <p:cNvSpPr>
            <a:spLocks noChangeArrowheads="1"/>
          </p:cNvSpPr>
          <p:nvPr userDrawn="1"/>
        </p:nvSpPr>
        <p:spPr bwMode="auto">
          <a:xfrm>
            <a:off x="152400" y="14478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4" name="Oval 14"/>
          <p:cNvSpPr>
            <a:spLocks noChangeArrowheads="1"/>
          </p:cNvSpPr>
          <p:nvPr userDrawn="1"/>
        </p:nvSpPr>
        <p:spPr bwMode="auto">
          <a:xfrm>
            <a:off x="381000" y="14478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5" name="Rectangle 15"/>
          <p:cNvSpPr>
            <a:spLocks noChangeArrowheads="1"/>
          </p:cNvSpPr>
          <p:nvPr userDrawn="1"/>
        </p:nvSpPr>
        <p:spPr bwMode="auto">
          <a:xfrm>
            <a:off x="461963" y="5157788"/>
            <a:ext cx="4456112" cy="914400"/>
          </a:xfrm>
          <a:prstGeom prst="rect">
            <a:avLst/>
          </a:prstGeom>
          <a:noFill/>
          <a:ln w="9525">
            <a:noFill/>
            <a:miter lim="800000"/>
            <a:headEnd/>
            <a:tailEnd/>
          </a:ln>
          <a:effectLst/>
        </p:spPr>
        <p:txBody>
          <a:bodyPr/>
          <a:lstStyle/>
          <a:p>
            <a:pPr algn="l" eaLnBrk="0" hangingPunct="0">
              <a:defRPr/>
            </a:pPr>
            <a:r>
              <a:rPr lang="en-US" sz="2400" b="0"/>
              <a:t>EGA Discussion</a:t>
            </a:r>
          </a:p>
          <a:p>
            <a:pPr algn="l" eaLnBrk="0" hangingPunct="0">
              <a:defRPr/>
            </a:pPr>
            <a:r>
              <a:rPr lang="en-US" sz="2400" b="0"/>
              <a:t>November 2004</a:t>
            </a:r>
          </a:p>
        </p:txBody>
      </p:sp>
      <p:sp>
        <p:nvSpPr>
          <p:cNvPr id="16" name="Text Box 16"/>
          <p:cNvSpPr txBox="1">
            <a:spLocks noChangeArrowheads="1"/>
          </p:cNvSpPr>
          <p:nvPr userDrawn="1"/>
        </p:nvSpPr>
        <p:spPr bwMode="auto">
          <a:xfrm>
            <a:off x="231775" y="2038350"/>
            <a:ext cx="6491288" cy="427038"/>
          </a:xfrm>
          <a:prstGeom prst="rect">
            <a:avLst/>
          </a:prstGeom>
          <a:noFill/>
          <a:ln w="9525">
            <a:noFill/>
            <a:miter lim="800000"/>
            <a:headEnd/>
            <a:tailEnd/>
          </a:ln>
          <a:effectLst/>
        </p:spPr>
        <p:txBody>
          <a:bodyPr>
            <a:spAutoFit/>
          </a:bodyPr>
          <a:lstStyle/>
          <a:p>
            <a:pPr>
              <a:spcBef>
                <a:spcPct val="50000"/>
              </a:spcBef>
              <a:defRPr/>
            </a:pPr>
            <a:r>
              <a:rPr lang="en-US" sz="2200" b="0">
                <a:solidFill>
                  <a:srgbClr val="808080"/>
                </a:solidFill>
                <a:latin typeface="Futura Bk" pitchFamily="34" charset="0"/>
              </a:rPr>
              <a:t>Promoting and Standardizing Grid Computing</a:t>
            </a:r>
            <a:r>
              <a:rPr lang="en-US" sz="2200" b="0">
                <a:solidFill>
                  <a:srgbClr val="808080"/>
                </a:solidFill>
              </a:rPr>
              <a:t> </a:t>
            </a:r>
          </a:p>
        </p:txBody>
      </p:sp>
      <p:sp>
        <p:nvSpPr>
          <p:cNvPr id="17" name="WordArt 17"/>
          <p:cNvSpPr>
            <a:spLocks noChangeArrowheads="1" noChangeShapeType="1" noTextEdit="1"/>
          </p:cNvSpPr>
          <p:nvPr userDrawn="1"/>
        </p:nvSpPr>
        <p:spPr bwMode="auto">
          <a:xfrm>
            <a:off x="4230688" y="1047750"/>
            <a:ext cx="2057400" cy="990600"/>
          </a:xfrm>
          <a:prstGeom prst="rect">
            <a:avLst/>
          </a:prstGeom>
        </p:spPr>
        <p:txBody>
          <a:bodyPr wrap="none" fromWordArt="1">
            <a:prstTxWarp prst="textPlain">
              <a:avLst>
                <a:gd name="adj" fmla="val 50000"/>
              </a:avLst>
            </a:prstTxWarp>
          </a:bodyPr>
          <a:lstStyle/>
          <a:p>
            <a:r>
              <a:rPr lang="en-US" sz="3600" kern="10" spc="720">
                <a:ln w="9525">
                  <a:noFill/>
                  <a:round/>
                  <a:headEnd/>
                  <a:tailEnd/>
                </a:ln>
                <a:solidFill>
                  <a:srgbClr val="808080">
                    <a:alpha val="70195"/>
                  </a:srgbClr>
                </a:solidFill>
                <a:latin typeface="Haettenschweiler"/>
              </a:rPr>
              <a:t>Forum</a:t>
            </a:r>
          </a:p>
        </p:txBody>
      </p:sp>
      <p:sp>
        <p:nvSpPr>
          <p:cNvPr id="18" name="WordArt 18"/>
          <p:cNvSpPr>
            <a:spLocks noChangeArrowheads="1" noChangeShapeType="1" noTextEdit="1"/>
          </p:cNvSpPr>
          <p:nvPr userDrawn="1"/>
        </p:nvSpPr>
        <p:spPr bwMode="auto">
          <a:xfrm>
            <a:off x="649288" y="1047750"/>
            <a:ext cx="2057400" cy="990600"/>
          </a:xfrm>
          <a:prstGeom prst="rect">
            <a:avLst/>
          </a:prstGeom>
        </p:spPr>
        <p:txBody>
          <a:bodyPr wrap="none" fromWordArt="1">
            <a:prstTxWarp prst="textPlain">
              <a:avLst>
                <a:gd name="adj" fmla="val 50000"/>
              </a:avLst>
            </a:prstTxWarp>
          </a:bodyPr>
          <a:lstStyle/>
          <a:p>
            <a:r>
              <a:rPr lang="en-US" sz="3600" kern="10" spc="720">
                <a:ln w="9525">
                  <a:noFill/>
                  <a:round/>
                  <a:headEnd/>
                  <a:tailEnd/>
                </a:ln>
                <a:solidFill>
                  <a:srgbClr val="808080">
                    <a:alpha val="70195"/>
                  </a:srgbClr>
                </a:solidFill>
                <a:latin typeface="Haettenschweiler"/>
              </a:rPr>
              <a:t>Global</a:t>
            </a:r>
          </a:p>
        </p:txBody>
      </p:sp>
      <p:sp>
        <p:nvSpPr>
          <p:cNvPr id="19" name="WordArt 19"/>
          <p:cNvSpPr>
            <a:spLocks noChangeArrowheads="1" noChangeShapeType="1" noTextEdit="1"/>
          </p:cNvSpPr>
          <p:nvPr userDrawn="1"/>
        </p:nvSpPr>
        <p:spPr bwMode="auto">
          <a:xfrm>
            <a:off x="2782888" y="1047750"/>
            <a:ext cx="1371600" cy="990600"/>
          </a:xfrm>
          <a:prstGeom prst="rect">
            <a:avLst/>
          </a:prstGeom>
        </p:spPr>
        <p:txBody>
          <a:bodyPr wrap="none" fromWordArt="1">
            <a:prstTxWarp prst="textPlain">
              <a:avLst>
                <a:gd name="adj" fmla="val 50000"/>
              </a:avLst>
            </a:prstTxWarp>
          </a:bodyPr>
          <a:lstStyle/>
          <a:p>
            <a:r>
              <a:rPr lang="en-US" sz="3600" kern="10" spc="720">
                <a:ln w="9525">
                  <a:noFill/>
                  <a:round/>
                  <a:headEnd/>
                  <a:tailEnd/>
                </a:ln>
                <a:solidFill>
                  <a:schemeClr val="hlink">
                    <a:alpha val="70195"/>
                  </a:schemeClr>
                </a:solidFill>
                <a:latin typeface="Haettenschweiler"/>
              </a:rPr>
              <a:t>Grid</a:t>
            </a:r>
          </a:p>
        </p:txBody>
      </p:sp>
      <p:pic>
        <p:nvPicPr>
          <p:cNvPr id="20" name="Picture 20"/>
          <p:cNvPicPr>
            <a:picLocks noChangeAspect="1" noChangeArrowheads="1"/>
          </p:cNvPicPr>
          <p:nvPr userDrawn="1"/>
        </p:nvPicPr>
        <p:blipFill>
          <a:blip r:embed="rId3" cstate="print"/>
          <a:srcRect/>
          <a:stretch>
            <a:fillRect/>
          </a:stretch>
        </p:blipFill>
        <p:spPr bwMode="auto">
          <a:xfrm>
            <a:off x="8108950" y="165100"/>
            <a:ext cx="841375" cy="920750"/>
          </a:xfrm>
          <a:prstGeom prst="rect">
            <a:avLst/>
          </a:prstGeom>
          <a:noFill/>
          <a:ln w="9525">
            <a:noFill/>
            <a:miter lim="800000"/>
            <a:headEnd/>
            <a:tailEnd/>
          </a:ln>
        </p:spPr>
      </p:pic>
      <p:sp>
        <p:nvSpPr>
          <p:cNvPr id="21" name="Rectangle 21"/>
          <p:cNvSpPr>
            <a:spLocks noChangeArrowheads="1"/>
          </p:cNvSpPr>
          <p:nvPr userDrawn="1"/>
        </p:nvSpPr>
        <p:spPr bwMode="auto">
          <a:xfrm>
            <a:off x="0" y="0"/>
            <a:ext cx="155575" cy="6858000"/>
          </a:xfrm>
          <a:prstGeom prst="rect">
            <a:avLst/>
          </a:prstGeom>
          <a:solidFill>
            <a:srgbClr val="B2B2B2"/>
          </a:solidFill>
          <a:ln w="9525">
            <a:noFill/>
            <a:miter lim="800000"/>
            <a:headEnd/>
            <a:tailEnd/>
          </a:ln>
          <a:effectLst/>
        </p:spPr>
        <p:txBody>
          <a:bodyPr wrap="none" anchor="ctr"/>
          <a:lstStyle/>
          <a:p>
            <a:pPr>
              <a:defRPr/>
            </a:pPr>
            <a:endParaRPr lang="en-US"/>
          </a:p>
        </p:txBody>
      </p:sp>
    </p:spTree>
  </p:cSld>
  <p:clrMapOvr>
    <a:overrideClrMapping bg1="dk2" tx1="lt1" bg2="dk1" tx2="lt2" accent1="accent1" accent2="accent2" accent3="accent3" accent4="accent4" accent5="accent5" accent6="accent6" hlink="hlink" folHlink="folHlink"/>
  </p:clrMapOvr>
  <p:transition>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DC7A6EF-C396-461C-9260-CFDC10FC5AA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F89381-D983-4706-B1EB-ABDE7021419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1226E00-B00E-42C2-9277-4C068BAE9B1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ABF82B6-D150-43B5-8448-646C94DED8E3}"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0B66E51-C5E1-43EB-A3E8-1631DC9A917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BE75EDA-7855-4E7B-9013-026A595866C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D52E000-0AED-4CE7-9702-63D070445B75}"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E10AF4CA-C0B1-499B-B08C-88733DAD1861}"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5470225-B449-4706-BE06-9128A7630FF2}"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B32D8C1-9925-41BF-B2CE-6F244E57B94F}"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35ABB2A-AEB8-44D3-A10C-984EADC80E63}" type="slidenum">
              <a:rPr lang="en-US"/>
              <a:pPr>
                <a:defRPr/>
              </a:pPr>
              <a:t>‹#›</a:t>
            </a:fld>
            <a:endParaRPr lang="en-US"/>
          </a:p>
        </p:txBody>
      </p:sp>
    </p:spTree>
  </p:cSld>
  <p:clrMapOvr>
    <a:masterClrMapping/>
  </p:clrMapOvr>
  <p:transition>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3EAC742-D1BE-4555-AD81-8D459B1E5D5D}"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697E407C-70DB-4954-B5D9-D71B44C6856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7879D27-8457-4069-AA1B-3B93011D6346}"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E43A608-64C1-4E86-B986-6A2DA05F3A6A}"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468C951-98F4-4F00-BE51-C14C5F5DE19E}"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33C3AB-199D-4967-9E89-5E8E1B033C2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41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741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a:lvl1pPr>
          </a:lstStyle>
          <a:p>
            <a:pPr algn="l" rtl="0" fontAlgn="base">
              <a:spcBef>
                <a:spcPct val="0"/>
              </a:spcBef>
              <a:spcAft>
                <a:spcPct val="0"/>
              </a:spcAft>
              <a:defRPr/>
            </a:pPr>
            <a:fld id="{0AFFC70E-4EFB-4B57-9122-A7D98231866A}"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a:lvl1pPr>
          </a:lstStyle>
          <a:p>
            <a:pPr algn="r" rtl="0" fontAlgn="base">
              <a:spcBef>
                <a:spcPct val="0"/>
              </a:spcBef>
              <a:spcAft>
                <a:spcPct val="0"/>
              </a:spcAft>
              <a:defRPr/>
            </a:pPr>
            <a:fld id="{3F5BBFCE-F254-42AD-9901-C2EB4992D90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2C3C05BD-CFD8-4C42-90FA-4EBBCAAAB7BA}"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1A2FB7-4804-4CEA-B4F2-BB9039A3E026}"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5E5D9E8D-CEDA-4CC3-92D4-A27693229B55}"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BB55DE3-4EE7-405C-AAFF-79A41FAE15F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01BDE11-ADA0-4862-B6A5-42C88850E3F8}"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B3855E8-CE3F-4E25-909D-2DF63573170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D263620-9684-42ED-84A2-4E0B883DF788}" type="slidenum">
              <a:rPr lang="en-US"/>
              <a:pPr>
                <a:defRPr/>
              </a:pPr>
              <a:t>‹#›</a:t>
            </a:fld>
            <a:endParaRPr lang="en-US"/>
          </a:p>
        </p:txBody>
      </p:sp>
    </p:spTree>
  </p:cSld>
  <p:clrMapOvr>
    <a:masterClrMapping/>
  </p:clrMapOvr>
  <p:transition>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D9DBF103-2533-4EFF-89EF-E657BC2149D3}"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E26EA53-7E81-493A-9C3D-7B64096D983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BF0CC29-4B3E-470A-863E-14E0125F48A2}"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9E868D-CA31-433E-BD03-283DBC507AC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1FD7D920-0AB6-4926-AAB6-9A3FA9A8867F}"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7E906CE-C43D-4343-BC1C-B0B3D523041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725BB670-F78D-4ACC-B013-D6F6ECE3A57C}"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8BDBAE3-6293-406C-ABF4-6091C2EC089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B9FCF1F-C004-440C-AEC4-E48D4722D9B2}"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CEFFEE4-84A2-493E-8425-EAB10F116B9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DB1B715C-D08D-4EDB-A6E2-D5C05CD5DAC8}"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895F2AC-43EB-48AC-9647-39D6E396024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C800D34-659E-4A80-B1C0-C8CA4B8EEEDD}"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9786325-3E82-4CE7-A072-1D4BE44EC56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a:lvl1pPr>
          </a:lstStyle>
          <a:p>
            <a:pPr algn="r" rtl="0" fontAlgn="base">
              <a:spcBef>
                <a:spcPct val="0"/>
              </a:spcBef>
              <a:spcAft>
                <a:spcPct val="0"/>
              </a:spcAft>
              <a:defRPr/>
            </a:pPr>
            <a:fld id="{30FE4CDA-D57B-4D5D-9680-B479F11E244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1464232-CAAE-48C8-B8B7-230EFFAF9A0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2288BA-C9CB-45D1-897A-03F5DF4FE9F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587500"/>
            <a:ext cx="4227513" cy="5027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8513" y="1587500"/>
            <a:ext cx="4227512" cy="5027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CAB17A9-9319-4C6A-A76B-2D6C6F0FDE98}" type="slidenum">
              <a:rPr lang="en-US"/>
              <a:pPr>
                <a:defRPr/>
              </a:pPr>
              <a:t>‹#›</a:t>
            </a:fld>
            <a:endParaRPr lang="en-US"/>
          </a:p>
        </p:txBody>
      </p:sp>
    </p:spTree>
  </p:cSld>
  <p:clrMapOvr>
    <a:masterClrMapping/>
  </p:clrMapOvr>
  <p:transition>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7ED1CF3-27C7-440D-A2AA-B897E4C9A1F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A246C5-FEE1-436A-9EEB-B4E6607F62B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E6AF7A0-C943-4321-9BD1-158ADDBC682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C95F79C-D588-4A10-A4C8-CF5435D9247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DC8813F-2AF9-4574-8394-ECE88CBFC15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F2E178-B492-4B01-8502-4D54D7B28F1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3955286-44E8-42F9-A152-4B2D70EA58D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B4BE4D-B95C-49AE-BF3B-8D6EA3A6D04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userDrawn="1"/>
        </p:nvGrpSpPr>
        <p:grpSpPr bwMode="auto">
          <a:xfrm>
            <a:off x="0" y="6189663"/>
            <a:ext cx="9144000" cy="668337"/>
            <a:chOff x="0" y="3899"/>
            <a:chExt cx="5760" cy="421"/>
          </a:xfrm>
        </p:grpSpPr>
        <p:sp>
          <p:nvSpPr>
            <p:cNvPr id="5" name="Rectangle 3"/>
            <p:cNvSpPr>
              <a:spLocks noChangeArrowheads="1"/>
            </p:cNvSpPr>
            <p:nvPr userDrawn="1"/>
          </p:nvSpPr>
          <p:spPr bwMode="auto">
            <a:xfrm>
              <a:off x="0" y="3937"/>
              <a:ext cx="5760" cy="383"/>
            </a:xfrm>
            <a:prstGeom prst="rect">
              <a:avLst/>
            </a:prstGeom>
            <a:solidFill>
              <a:schemeClr val="tx1"/>
            </a:solidFill>
            <a:ln w="9525">
              <a:noFill/>
              <a:miter lim="800000"/>
              <a:headEnd/>
              <a:tailEnd/>
            </a:ln>
            <a:effectLst/>
          </p:spPr>
          <p:txBody>
            <a:bodyPr wrap="none" anchor="ct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4"/>
            <p:cNvGrpSpPr>
              <a:grpSpLocks/>
            </p:cNvGrpSpPr>
            <p:nvPr userDrawn="1"/>
          </p:nvGrpSpPr>
          <p:grpSpPr bwMode="auto">
            <a:xfrm>
              <a:off x="69" y="3899"/>
              <a:ext cx="5691" cy="421"/>
              <a:chOff x="69" y="3899"/>
              <a:chExt cx="5691" cy="421"/>
            </a:xfrm>
          </p:grpSpPr>
          <p:pic>
            <p:nvPicPr>
              <p:cNvPr id="7" name="Picture 5" descr="Found4Inn_Gateways"/>
              <p:cNvPicPr>
                <a:picLocks noChangeAspect="1" noChangeArrowheads="1"/>
              </p:cNvPicPr>
              <p:nvPr userDrawn="1"/>
            </p:nvPicPr>
            <p:blipFill>
              <a:blip r:embed="rId2" cstate="print"/>
              <a:srcRect/>
              <a:stretch>
                <a:fillRect/>
              </a:stretch>
            </p:blipFill>
            <p:spPr bwMode="auto">
              <a:xfrm>
                <a:off x="518" y="3899"/>
                <a:ext cx="5242" cy="421"/>
              </a:xfrm>
              <a:prstGeom prst="rect">
                <a:avLst/>
              </a:prstGeom>
              <a:noFill/>
              <a:ln w="9525">
                <a:noFill/>
                <a:miter lim="800000"/>
                <a:headEnd/>
                <a:tailEnd/>
              </a:ln>
            </p:spPr>
          </p:pic>
          <p:pic>
            <p:nvPicPr>
              <p:cNvPr id="8" name="Picture 6" descr="IUwordmark"/>
              <p:cNvPicPr>
                <a:picLocks noChangeAspect="1" noChangeArrowheads="1"/>
              </p:cNvPicPr>
              <p:nvPr userDrawn="1"/>
            </p:nvPicPr>
            <p:blipFill>
              <a:blip r:embed="rId3" cstate="print"/>
              <a:srcRect/>
              <a:stretch>
                <a:fillRect/>
              </a:stretch>
            </p:blipFill>
            <p:spPr bwMode="auto">
              <a:xfrm>
                <a:off x="69" y="4104"/>
                <a:ext cx="1152" cy="177"/>
              </a:xfrm>
              <a:prstGeom prst="rect">
                <a:avLst/>
              </a:prstGeom>
              <a:noFill/>
              <a:ln w="9525">
                <a:noFill/>
                <a:miter lim="800000"/>
                <a:headEnd/>
                <a:tailEnd/>
              </a:ln>
            </p:spPr>
          </p:pic>
        </p:grpSp>
      </p:grpSp>
      <p:grpSp>
        <p:nvGrpSpPr>
          <p:cNvPr id="4" name="Group 7"/>
          <p:cNvGrpSpPr>
            <a:grpSpLocks/>
          </p:cNvGrpSpPr>
          <p:nvPr/>
        </p:nvGrpSpPr>
        <p:grpSpPr bwMode="auto">
          <a:xfrm>
            <a:off x="0" y="0"/>
            <a:ext cx="9148763" cy="6851650"/>
            <a:chOff x="1" y="0"/>
            <a:chExt cx="5763" cy="4316"/>
          </a:xfrm>
        </p:grpSpPr>
        <p:sp>
          <p:nvSpPr>
            <p:cNvPr id="10" name="Freeform 8"/>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9"/>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10"/>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6" name="Group 11"/>
            <p:cNvGrpSpPr>
              <a:grpSpLocks/>
            </p:cNvGrpSpPr>
            <p:nvPr/>
          </p:nvGrpSpPr>
          <p:grpSpPr bwMode="auto">
            <a:xfrm>
              <a:off x="288" y="0"/>
              <a:ext cx="5098" cy="4316"/>
              <a:chOff x="288" y="0"/>
              <a:chExt cx="5098" cy="4316"/>
            </a:xfrm>
          </p:grpSpPr>
          <p:sp>
            <p:nvSpPr>
              <p:cNvPr id="33" name="Freeform 12"/>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1" name="Freeform 20"/>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2" name="Freeform 21"/>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3" name="Freeform 22"/>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 name="Freeform 23"/>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 name="Freeform 24"/>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14" name="Freeform 25"/>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Freeform 28"/>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Freeform 29"/>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Freeform 30"/>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0" name="Freeform 31"/>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1" name="Freeform 32"/>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3"/>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3" name="Line 34"/>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5"/>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9" name="Group 36"/>
            <p:cNvGrpSpPr>
              <a:grpSpLocks/>
            </p:cNvGrpSpPr>
            <p:nvPr/>
          </p:nvGrpSpPr>
          <p:grpSpPr bwMode="auto">
            <a:xfrm>
              <a:off x="1" y="392"/>
              <a:ext cx="5758" cy="1571"/>
              <a:chOff x="1" y="392"/>
              <a:chExt cx="5758" cy="1571"/>
            </a:xfrm>
          </p:grpSpPr>
          <p:sp>
            <p:nvSpPr>
              <p:cNvPr id="28" name="Line 37"/>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Line 38"/>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Line 39"/>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Line 40"/>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Line 41"/>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6" name="Line 42"/>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43"/>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546604" name="Rectangle 44"/>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546605" name="Rectangle 4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6" name="Rectangle 46"/>
          <p:cNvSpPr>
            <a:spLocks noGrp="1" noChangeArrowheads="1"/>
          </p:cNvSpPr>
          <p:nvPr>
            <p:ph type="sldNum" sz="quarter" idx="10"/>
          </p:nvPr>
        </p:nvSpPr>
        <p:spPr>
          <a:xfrm>
            <a:off x="4856163" y="6502400"/>
            <a:ext cx="2133600" cy="355600"/>
          </a:xfrm>
        </p:spPr>
        <p:txBody>
          <a:bodyPr/>
          <a:lstStyle>
            <a:lvl1pPr>
              <a:defRPr smtClean="0"/>
            </a:lvl1pPr>
          </a:lstStyle>
          <a:p>
            <a:pPr algn="r" rtl="0" fontAlgn="base">
              <a:spcBef>
                <a:spcPct val="0"/>
              </a:spcBef>
              <a:spcAft>
                <a:spcPct val="0"/>
              </a:spcAft>
              <a:defRPr/>
            </a:pPr>
            <a:fld id="{3518AABE-33BB-40AB-AB6C-DD7AF13B104C}"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33759A7D-3084-43F1-9E99-F363603F9FDC}"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BCCCE56D-8D30-44B9-9808-D10E3DC45CD6}" type="slidenum">
              <a:rPr lang="en-US"/>
              <a:pPr>
                <a:defRPr/>
              </a:pPr>
              <a:t>‹#›</a:t>
            </a:fld>
            <a:endParaRPr lang="en-US"/>
          </a:p>
        </p:txBody>
      </p:sp>
    </p:spTree>
  </p:cSld>
  <p:clrMapOvr>
    <a:masterClrMapping/>
  </p:clrMapOvr>
  <p:transition>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9A68EEAC-C93D-46AE-A04B-BC2D12985007}"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48FEDBAD-77FC-4332-86D9-61EB4D533AA0}"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30336007-DBD5-4C71-89B5-D72E978BA47D}"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7CA8396B-18E7-464B-899B-D7500CB06CA4}"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1DDD32DE-7D53-4DFB-99F9-0DA53F6BAB22}"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CCD7DCE3-0AA0-4055-9167-F833C76F21C7}"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B8FF4320-D732-4923-8944-7CFF99BE459D}"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E98152B2-B50D-4952-A659-8EE097198223}"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46492AF4-7676-4F7A-B93F-47E8D419A8C9}"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41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741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a:lvl1pPr>
          </a:lstStyle>
          <a:p>
            <a:pPr algn="l" rtl="0" fontAlgn="base">
              <a:spcBef>
                <a:spcPct val="0"/>
              </a:spcBef>
              <a:spcAft>
                <a:spcPct val="0"/>
              </a:spcAft>
              <a:defRPr/>
            </a:pPr>
            <a:fld id="{E34D114F-1FF2-4668-B517-74BC614BB42E}"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a:lvl1pPr>
          </a:lstStyle>
          <a:p>
            <a:pPr algn="r" rtl="0" fontAlgn="base">
              <a:spcBef>
                <a:spcPct val="0"/>
              </a:spcBef>
              <a:spcAft>
                <a:spcPct val="0"/>
              </a:spcAft>
              <a:defRPr/>
            </a:pPr>
            <a:fld id="{054B78FD-FF7A-4F24-9A1D-E556A07118E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1DB9AE60-2831-4966-820B-0A1D83E94E4D}" type="slidenum">
              <a:rPr lang="en-US"/>
              <a:pPr>
                <a:defRPr/>
              </a:pPr>
              <a:t>‹#›</a:t>
            </a:fld>
            <a:endParaRPr lang="en-US"/>
          </a:p>
        </p:txBody>
      </p:sp>
    </p:spTree>
  </p:cSld>
  <p:clrMapOvr>
    <a:masterClrMapping/>
  </p:clrMapOvr>
  <p:transition>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AA3D7B7A-218C-44BD-8DAE-84874F9C823C}"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43CD43-88FA-44EB-B8EA-02B8978CB059}"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8B5CAD5-C412-468F-B7DE-D93C2B17BF22}"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F1911A-C226-4DED-A187-94E1282C933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4B133F59-FE4E-4D0A-9BBC-F1245BAB3E5C}"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0BC9F7-A59E-4FCD-BCBA-51F1A1D35E7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5D3EA71-BCDA-4B06-9A01-58365F399D96}"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E2B938C-F987-408F-9986-768541B34FD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D2F2FC8-F707-4D80-8296-F875A4D3B8A7}"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4FF18CC-CEE6-4F12-A373-BF24A601B1F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DB4A4F57-CB6B-47AD-9273-E3D8752C4C60}"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612402-9B56-47EF-91A6-196A065B64C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40EDFC33-6627-4DB5-8698-6E9AF1DF90A9}"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BF3D497-C4E8-45A3-858D-167DEC31A3E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0F3E1AB-FAAD-4642-B8D7-10CD2657F352}"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637D9D0-DF37-44C8-9C54-EA855CBECBD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D19C37D-3007-47FD-8FAB-0EC2577EF0B9}"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3213343-9745-4457-9B4D-58BF22BABF7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27A756C-0722-4C49-9667-FFEDF289A576}"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4/16/2010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C5919E2-CEA8-403F-AE3A-A28846F23CB9}"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0EFB8F-595E-496D-B06D-07E4A398C9F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110D4BDF-573E-4EC1-A2B8-AA648EA0D1ED}" type="slidenum">
              <a:rPr lang="en-US"/>
              <a:pPr>
                <a:defRPr/>
              </a:pPr>
              <a:t>‹#›</a:t>
            </a:fld>
            <a:endParaRPr lang="en-US"/>
          </a:p>
        </p:txBody>
      </p:sp>
    </p:spTree>
  </p:cSld>
  <p:clrMapOvr>
    <a:masterClrMapping/>
  </p:clrMapOvr>
  <p:transition>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2AE957F9-BC86-496F-B918-F319D3F8777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85170290-5D95-4B6B-908B-473F865ECBF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BEA10097-A9A7-4CA0-BDBF-E8C670DACFB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defRPr/>
            </a:pPr>
            <a:fld id="{B4B51BF2-E2AE-41B1-8C61-56ED0E75D10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defRPr/>
            </a:pPr>
            <a:fld id="{478188EF-90FF-48EB-8DD8-171D33AA4E8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defRPr/>
            </a:pPr>
            <a:fld id="{0528B903-287D-4EF2-A2F2-A7822676241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defRPr/>
            </a:pPr>
            <a:fld id="{671F3B2A-258F-4C0E-A925-973FC7734679}"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defRPr/>
            </a:pPr>
            <a:fld id="{D416DCF0-1175-4314-8127-67DE66B336D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defRPr/>
            </a:pPr>
            <a:fld id="{7430C30F-6860-45A8-95D6-1169D168151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A5BC553F-97C9-49FE-A0C3-B125D94391A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1F6A5EF-402E-4CBF-B235-9A85473AB3BE}" type="slidenum">
              <a:rPr lang="en-US"/>
              <a:pPr>
                <a:defRPr/>
              </a:pPr>
              <a:t>‹#›</a:t>
            </a:fld>
            <a:endParaRPr lang="en-US"/>
          </a:p>
        </p:txBody>
      </p:sp>
    </p:spTree>
  </p:cSld>
  <p:clrMapOvr>
    <a:masterClrMapping/>
  </p:clrMapOvr>
  <p:transition>
    <p:wipe dir="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8C502668-90ED-425E-878F-43C78A9140C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44851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1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1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851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853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854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854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5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48553" name="Rectangle 41"/>
          <p:cNvSpPr>
            <a:spLocks noGrp="1" noChangeArrowheads="1"/>
          </p:cNvSpPr>
          <p:nvPr>
            <p:ph type="dt" sz="quarter" idx="2"/>
          </p:nvPr>
        </p:nvSpPr>
        <p:spPr>
          <a:xfrm>
            <a:off x="457200" y="6243638"/>
            <a:ext cx="2133600" cy="457200"/>
          </a:xfrm>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48554" name="Rectangle 42"/>
          <p:cNvSpPr>
            <a:spLocks noGrp="1" noChangeArrowheads="1"/>
          </p:cNvSpPr>
          <p:nvPr>
            <p:ph type="ftr" sz="quarter" idx="3"/>
          </p:nvPr>
        </p:nvSpPr>
        <p:spPr>
          <a:xfrm>
            <a:off x="3124200" y="6248400"/>
            <a:ext cx="2895600" cy="457200"/>
          </a:xfrm>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48555" name="Rectangle 43"/>
          <p:cNvSpPr>
            <a:spLocks noGrp="1" noChangeArrowheads="1"/>
          </p:cNvSpPr>
          <p:nvPr>
            <p:ph type="sldNum" sz="quarter" idx="4"/>
          </p:nvPr>
        </p:nvSpPr>
        <p:spPr>
          <a:xfrm>
            <a:off x="6553200" y="6243638"/>
            <a:ext cx="2133600" cy="457200"/>
          </a:xfrm>
        </p:spPr>
        <p:txBody>
          <a:bodyPr/>
          <a:lstStyle>
            <a:lvl1pPr>
              <a:defRPr/>
            </a:lvl1pPr>
          </a:lstStyle>
          <a:p>
            <a:pPr algn="r" rtl="0" fontAlgn="base">
              <a:spcBef>
                <a:spcPct val="0"/>
              </a:spcBef>
              <a:spcAft>
                <a:spcPct val="0"/>
              </a:spcAft>
            </a:pPr>
            <a:fld id="{C615DAA4-1BD4-491A-83C1-14724A11563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45F4A38-A582-4F33-BBE3-6710712F50B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D1B5AE9-EA86-48CE-8C7F-80CA753E71D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E8096C9-73FE-4C1A-B549-59B25CDC8D3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E1697EF7-7DBA-442B-A6BD-F6167F72477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D7124EB-6262-4EA4-BFEC-E148A2B2F73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0A57E643-28E5-44BA-8223-A5EF6A40C13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C88FA06-D164-4199-957C-D8F4C7D98F8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781B39E4-B0A1-4ED7-92A6-8A728E667ED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46E5E45-0F49-440D-BC6C-17D85E566BBD}" type="slidenum">
              <a:rPr lang="en-US"/>
              <a:pPr>
                <a:defRPr/>
              </a:pPr>
              <a:t>‹#›</a:t>
            </a:fld>
            <a:endParaRPr lang="en-US"/>
          </a:p>
        </p:txBody>
      </p:sp>
    </p:spTree>
  </p:cSld>
  <p:clrMapOvr>
    <a:masterClrMapping/>
  </p:clrMapOvr>
  <p:transition>
    <p:wipe dir="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8657DFC-DE46-4D7F-B429-BDC265D369D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91B110E-69EF-4006-A586-0A430A2FDE3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553200"/>
            <a:ext cx="1371600" cy="304800"/>
          </a:xfrm>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Footer Placeholder 7"/>
          <p:cNvSpPr>
            <a:spLocks noGrp="1"/>
          </p:cNvSpPr>
          <p:nvPr>
            <p:ph type="ftr" sz="quarter" idx="11"/>
          </p:nvPr>
        </p:nvSpPr>
        <p:spPr>
          <a:xfrm>
            <a:off x="914400" y="6553200"/>
            <a:ext cx="7620000" cy="304800"/>
          </a:xfrm>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Slide Number Placeholder 8"/>
          <p:cNvSpPr>
            <a:spLocks noGrp="1"/>
          </p:cNvSpPr>
          <p:nvPr>
            <p:ph type="sldNum" sz="quarter" idx="12"/>
          </p:nvPr>
        </p:nvSpPr>
        <p:spPr>
          <a:xfrm>
            <a:off x="6858000" y="6553200"/>
            <a:ext cx="2133600" cy="304800"/>
          </a:xfrm>
        </p:spPr>
        <p:txBody>
          <a:bodyPr/>
          <a:lstStyle>
            <a:lvl1pPr>
              <a:defRPr/>
            </a:lvl1pPr>
          </a:lstStyle>
          <a:p>
            <a:pPr algn="r" rtl="0" fontAlgn="base">
              <a:spcBef>
                <a:spcPct val="0"/>
              </a:spcBef>
              <a:spcAft>
                <a:spcPct val="0"/>
              </a:spcAft>
            </a:pPr>
            <a:fld id="{9C23100E-D485-4DE3-A7B7-29AB03271C9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0" y="6553200"/>
            <a:ext cx="1371600" cy="304800"/>
          </a:xfrm>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Footer Placeholder 6"/>
          <p:cNvSpPr>
            <a:spLocks noGrp="1"/>
          </p:cNvSpPr>
          <p:nvPr>
            <p:ph type="ftr" sz="quarter" idx="11"/>
          </p:nvPr>
        </p:nvSpPr>
        <p:spPr>
          <a:xfrm>
            <a:off x="914400" y="6553200"/>
            <a:ext cx="7620000" cy="304800"/>
          </a:xfrm>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Slide Number Placeholder 7"/>
          <p:cNvSpPr>
            <a:spLocks noGrp="1"/>
          </p:cNvSpPr>
          <p:nvPr>
            <p:ph type="sldNum" sz="quarter" idx="12"/>
          </p:nvPr>
        </p:nvSpPr>
        <p:spPr>
          <a:xfrm>
            <a:off x="6858000" y="6553200"/>
            <a:ext cx="2133600" cy="304800"/>
          </a:xfrm>
        </p:spPr>
        <p:txBody>
          <a:bodyPr/>
          <a:lstStyle>
            <a:lvl1pPr>
              <a:defRPr/>
            </a:lvl1pPr>
          </a:lstStyle>
          <a:p>
            <a:pPr algn="r" rtl="0" fontAlgn="base">
              <a:spcBef>
                <a:spcPct val="0"/>
              </a:spcBef>
              <a:spcAft>
                <a:spcPct val="0"/>
              </a:spcAft>
            </a:pPr>
            <a:fld id="{E847DFFF-2C23-46B5-9658-B540F86EAB1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p:cNvSpPr txBox="1">
            <a:spLocks noChangeArrowheads="1"/>
          </p:cNvSpPr>
          <p:nvPr userDrawn="1"/>
        </p:nvSpPr>
        <p:spPr bwMode="auto">
          <a:xfrm>
            <a:off x="3352800" y="6586538"/>
            <a:ext cx="5791200" cy="304800"/>
          </a:xfrm>
          <a:prstGeom prst="rect">
            <a:avLst/>
          </a:prstGeom>
          <a:noFill/>
          <a:ln w="9525">
            <a:noFill/>
            <a:miter lim="800000"/>
            <a:headEnd/>
            <a:tailEnd/>
          </a:ln>
          <a:effectLst/>
        </p:spPr>
        <p:txBody>
          <a:bodyPr>
            <a:spAutoFit/>
          </a:bodyPr>
          <a:lstStyle/>
          <a:p>
            <a:pPr algn="dist" rtl="0" eaLnBrk="0" fontAlgn="base" hangingPunct="0">
              <a:spcBef>
                <a:spcPct val="50000"/>
              </a:spcBef>
              <a:spcAft>
                <a:spcPct val="0"/>
              </a:spcAft>
              <a:defRPr/>
            </a:pPr>
            <a:r>
              <a:rPr kumimoji="1" lang="en-US" sz="1400" b="1" kern="1200">
                <a:solidFill>
                  <a:srgbClr val="FFFFFF"/>
                </a:solidFill>
                <a:latin typeface="Verdana" pitchFamily="34" charset="0"/>
                <a:ea typeface="+mn-ea"/>
                <a:cs typeface="+mn-cs"/>
              </a:rPr>
              <a:t>C</a:t>
            </a:r>
            <a:r>
              <a:rPr kumimoji="1" lang="en-US" sz="1200" b="1" kern="1200">
                <a:solidFill>
                  <a:srgbClr val="FFFFFF"/>
                </a:solidFill>
                <a:latin typeface="Verdana" pitchFamily="34" charset="0"/>
                <a:ea typeface="+mn-ea"/>
                <a:cs typeface="+mn-cs"/>
              </a:rPr>
              <a:t>YBERINFRASTRUCTURE </a:t>
            </a:r>
            <a:r>
              <a:rPr kumimoji="1" lang="en-US" sz="1400" b="1" kern="1200">
                <a:solidFill>
                  <a:srgbClr val="FFFFFF"/>
                </a:solidFill>
                <a:latin typeface="Verdana" pitchFamily="34" charset="0"/>
                <a:ea typeface="+mn-ea"/>
                <a:cs typeface="+mn-cs"/>
              </a:rPr>
              <a:t>C</a:t>
            </a:r>
            <a:r>
              <a:rPr kumimoji="1" lang="en-US" sz="1200" b="1" kern="1200">
                <a:solidFill>
                  <a:srgbClr val="FFFFFF"/>
                </a:solidFill>
                <a:latin typeface="Verdana" pitchFamily="34" charset="0"/>
                <a:ea typeface="+mn-ea"/>
                <a:cs typeface="+mn-cs"/>
              </a:rPr>
              <a:t>ENTER FOR</a:t>
            </a:r>
            <a:r>
              <a:rPr kumimoji="1" lang="en-US" sz="1400" b="1" kern="1200">
                <a:solidFill>
                  <a:srgbClr val="FFFFFF"/>
                </a:solidFill>
                <a:latin typeface="Verdana" pitchFamily="34" charset="0"/>
                <a:ea typeface="+mn-ea"/>
                <a:cs typeface="+mn-cs"/>
              </a:rPr>
              <a:t> P</a:t>
            </a:r>
            <a:r>
              <a:rPr kumimoji="1" lang="en-US" sz="1200" b="1" kern="1200">
                <a:solidFill>
                  <a:srgbClr val="FFFFFF"/>
                </a:solidFill>
                <a:latin typeface="Verdana" pitchFamily="34" charset="0"/>
                <a:ea typeface="+mn-ea"/>
                <a:cs typeface="+mn-cs"/>
              </a:rPr>
              <a:t>OLAR</a:t>
            </a:r>
            <a:r>
              <a:rPr kumimoji="1" lang="en-US" sz="1400" b="1" kern="1200">
                <a:solidFill>
                  <a:srgbClr val="FFFFFF"/>
                </a:solidFill>
                <a:latin typeface="Verdana" pitchFamily="34" charset="0"/>
                <a:ea typeface="+mn-ea"/>
                <a:cs typeface="+mn-cs"/>
              </a:rPr>
              <a:t> S</a:t>
            </a:r>
            <a:r>
              <a:rPr kumimoji="1" lang="en-US" sz="1200" b="1" kern="1200">
                <a:solidFill>
                  <a:srgbClr val="FFFFFF"/>
                </a:solidFill>
                <a:latin typeface="Verdana" pitchFamily="34" charset="0"/>
                <a:ea typeface="+mn-ea"/>
                <a:cs typeface="+mn-cs"/>
              </a:rPr>
              <a:t>CIENCE </a:t>
            </a:r>
            <a:r>
              <a:rPr kumimoji="1" lang="en-US" sz="1400" b="1" kern="1200">
                <a:solidFill>
                  <a:srgbClr val="FFFFFF"/>
                </a:solidFill>
                <a:latin typeface="Verdana" pitchFamily="34" charset="0"/>
                <a:ea typeface="+mn-ea"/>
                <a:cs typeface="+mn-cs"/>
              </a:rPr>
              <a:t>(CICPS)</a:t>
            </a:r>
          </a:p>
        </p:txBody>
      </p:sp>
      <p:sp>
        <p:nvSpPr>
          <p:cNvPr id="4414466" name="Rectangle 2"/>
          <p:cNvSpPr>
            <a:spLocks noGrp="1" noChangeArrowheads="1"/>
          </p:cNvSpPr>
          <p:nvPr>
            <p:ph type="ctrTitle" sz="quarter"/>
          </p:nvPr>
        </p:nvSpPr>
        <p:spPr>
          <a:xfrm>
            <a:off x="685800" y="3429000"/>
            <a:ext cx="7772400" cy="1143000"/>
          </a:xfrm>
        </p:spPr>
        <p:txBody>
          <a:bodyPr/>
          <a:lstStyle>
            <a:lvl1pPr>
              <a:defRPr/>
            </a:lvl1pPr>
          </a:lstStyle>
          <a:p>
            <a:r>
              <a:rPr lang="en-US"/>
              <a:t>Click to edit Master title style</a:t>
            </a:r>
          </a:p>
        </p:txBody>
      </p:sp>
      <p:sp>
        <p:nvSpPr>
          <p:cNvPr id="4414467" name="Rectangle 3"/>
          <p:cNvSpPr>
            <a:spLocks noGrp="1" noChangeArrowheads="1"/>
          </p:cNvSpPr>
          <p:nvPr>
            <p:ph type="subTitle" sz="quarter" idx="1"/>
          </p:nvPr>
        </p:nvSpPr>
        <p:spPr>
          <a:xfrm>
            <a:off x="1371600" y="4648200"/>
            <a:ext cx="6400800" cy="1752600"/>
          </a:xfrm>
        </p:spPr>
        <p:txBody>
          <a:bodyPr anchor="ctr"/>
          <a:lstStyle>
            <a:lvl1pPr marL="0" indent="0" algn="ctr">
              <a:buFontTx/>
              <a:buNone/>
              <a:defRPr/>
            </a:lvl1pPr>
          </a:lstStyle>
          <a:p>
            <a:r>
              <a:rPr lang="en-US"/>
              <a:t>Click to edit Master subtitle style</a:t>
            </a:r>
          </a:p>
        </p:txBody>
      </p:sp>
      <p:sp>
        <p:nvSpPr>
          <p:cNvPr id="5" name="Rectangle 4"/>
          <p:cNvSpPr>
            <a:spLocks noGrp="1" noChangeArrowheads="1"/>
          </p:cNvSpPr>
          <p:nvPr>
            <p:ph type="dt" sz="quarter" idx="10"/>
          </p:nvPr>
        </p:nvSpPr>
        <p:spPr/>
        <p:txBody>
          <a:bodyPr/>
          <a:lstStyle>
            <a:lvl1pPr>
              <a:defRPr smtClean="0">
                <a:solidFill>
                  <a:srgbClr val="FFFFFF"/>
                </a:solidFill>
              </a:defRPr>
            </a:lvl1pPr>
          </a:lstStyle>
          <a:p>
            <a:pPr algn="l" rtl="0" eaLnBrk="0" fontAlgn="base" hangingPunct="0">
              <a:spcBef>
                <a:spcPct val="50000"/>
              </a:spcBef>
              <a:spcAft>
                <a:spcPct val="0"/>
              </a:spcAft>
              <a:defRPr/>
            </a:pPr>
            <a:endParaRPr lang="en-US" sz="1400" kern="1200">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defRPr smtClean="0">
                <a:solidFill>
                  <a:srgbClr val="FFFFFF"/>
                </a:solidFill>
              </a:defRPr>
            </a:lvl1pPr>
          </a:lstStyle>
          <a:p>
            <a:pPr algn="ctr" rtl="0" eaLnBrk="0" fontAlgn="base" hangingPunct="0">
              <a:spcBef>
                <a:spcPct val="50000"/>
              </a:spcBef>
              <a:spcAft>
                <a:spcPct val="0"/>
              </a:spcAft>
              <a:defRPr/>
            </a:pPr>
            <a:endParaRPr lang="en-US" sz="1400" kern="1200">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smtClean="0">
                <a:solidFill>
                  <a:srgbClr val="FFFFFF"/>
                </a:solidFill>
              </a:defRPr>
            </a:lvl1pPr>
          </a:lstStyle>
          <a:p>
            <a:pPr algn="r" rtl="0" eaLnBrk="0" fontAlgn="base" hangingPunct="0">
              <a:spcBef>
                <a:spcPct val="50000"/>
              </a:spcBef>
              <a:spcAft>
                <a:spcPct val="0"/>
              </a:spcAft>
              <a:defRPr/>
            </a:pPr>
            <a:fld id="{3C95B78F-FE99-4BD0-AF69-6C0BA72599F2}" type="slidenum">
              <a:rPr lang="en-US" sz="1400" kern="1200">
                <a:latin typeface="Times New Roman" pitchFamily="18" charset="0"/>
                <a:ea typeface="+mn-ea"/>
                <a:cs typeface="+mn-cs"/>
              </a:rPr>
              <a:pPr algn="r" rtl="0" eaLnBrk="0" fontAlgn="base" hangingPunct="0">
                <a:spcBef>
                  <a:spcPct val="50000"/>
                </a:spcBef>
                <a:spcAft>
                  <a:spcPct val="0"/>
                </a:spcAft>
                <a:defRPr/>
              </a:pPr>
              <a:t>‹#›</a:t>
            </a:fld>
            <a:endParaRPr lang="en-US" sz="1400" kern="1200">
              <a:latin typeface="Times New Roman" pitchFamily="18" charset="0"/>
              <a:ea typeface="+mn-ea"/>
              <a:cs typeface="+mn-c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A4ABF4A-8123-4A06-AA58-D0F9BF962FA9}"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523F9792-DD21-4CE4-BAB7-1C2C11A2C2AF}"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73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73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7"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55AC1C0F-C73D-4DBF-9F32-263F58EF2DC9}"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8"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9"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187F35F0-F19B-4E53-BA9D-08B539D3D2CA}"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4"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5"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ED0661DF-B854-41B6-8185-70FC5A3ABA26}"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BDC440E-4BB8-49FB-9E7B-DA0BDD989A2B}" type="slidenum">
              <a:rPr lang="en-US"/>
              <a:pPr>
                <a:defRPr/>
              </a:pPr>
              <a:t>‹#›</a:t>
            </a:fld>
            <a:endParaRPr lang="en-US"/>
          </a:p>
        </p:txBody>
      </p:sp>
    </p:spTree>
  </p:cSld>
  <p:clrMapOvr>
    <a:masterClrMapping/>
  </p:clrMapOvr>
  <p:transition>
    <p:wipe dir="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3"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4"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1559939-C97A-4BB8-A823-E1513143DF1F}"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7"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4B77E003-F644-49C4-B9AF-F26EF07FE35B}"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7"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CB8D08A-4420-42B4-8292-3908793CCC6A}"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71297B55-5C16-4F4F-AECC-DD74DEEBB1AD}"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575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575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D36AC2B5-13C6-49A8-9F57-FCE18B85D783}"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lgn="l" rtl="0" fontAlgn="base">
              <a:spcBef>
                <a:spcPct val="0"/>
              </a:spcBef>
              <a:spcAft>
                <a:spcPct val="0"/>
              </a:spcAft>
              <a:defRPr/>
            </a:pPr>
            <a:r>
              <a:rPr lang="en-US" sz="1600" b="1" i="1" kern="1200" dirty="0">
                <a:solidFill>
                  <a:srgbClr val="1851CE"/>
                </a:solidFill>
                <a:latin typeface="Calibri" pitchFamily="34" charset="0"/>
                <a:ea typeface="+mn-ea"/>
                <a:cs typeface="+mn-cs"/>
              </a:rPr>
              <a:t>S</a:t>
            </a:r>
            <a:r>
              <a:rPr lang="en-US" sz="1600" b="1" i="1" kern="1200" dirty="0">
                <a:solidFill>
                  <a:srgbClr val="E40701"/>
                </a:solidFill>
                <a:latin typeface="Calibri" pitchFamily="34" charset="0"/>
                <a:ea typeface="+mn-ea"/>
                <a:cs typeface="+mn-cs"/>
              </a:rPr>
              <a:t>A</a:t>
            </a:r>
            <a:r>
              <a:rPr lang="en-US" sz="1600" b="1" i="1" kern="1200" dirty="0">
                <a:solidFill>
                  <a:srgbClr val="EFBA00"/>
                </a:solidFill>
                <a:latin typeface="Calibri" pitchFamily="34" charset="0"/>
                <a:ea typeface="+mn-ea"/>
                <a:cs typeface="+mn-cs"/>
              </a:rPr>
              <a:t>L</a:t>
            </a:r>
            <a:r>
              <a:rPr lang="en-US" sz="1600" b="1" i="1" kern="1200" dirty="0">
                <a:solidFill>
                  <a:srgbClr val="1851CE"/>
                </a:solidFill>
                <a:latin typeface="Calibri" pitchFamily="34" charset="0"/>
                <a:ea typeface="+mn-ea"/>
                <a:cs typeface="+mn-cs"/>
              </a:rPr>
              <a:t>S</a:t>
            </a:r>
            <a:r>
              <a:rPr lang="en-US" sz="1600" b="1" i="1" kern="1200" dirty="0">
                <a:solidFill>
                  <a:srgbClr val="18A221"/>
                </a:solidFill>
                <a:latin typeface="Calibri" pitchFamily="34" charset="0"/>
                <a:ea typeface="+mn-ea"/>
                <a:cs typeface="+mn-cs"/>
              </a:rPr>
              <a:t>A</a:t>
            </a:r>
            <a:endParaRPr lang="en-US" sz="1600" b="1" kern="1200" dirty="0">
              <a:solidFill>
                <a:prstClr val="black"/>
              </a:solidFill>
              <a:latin typeface="Corbel" pitchFamily="34" charset="0"/>
              <a:ea typeface="+mn-ea"/>
              <a:cs typeface="+mn-cs"/>
            </a:endParaRPr>
          </a:p>
        </p:txBody>
      </p:sp>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4963" y="114300"/>
            <a:ext cx="2151062" cy="6500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14300"/>
            <a:ext cx="6303963" cy="6500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99A016A-4C66-485C-A650-504EC93A40D8}" type="slidenum">
              <a:rPr lang="en-US"/>
              <a:pPr>
                <a:defRPr/>
              </a:pPr>
              <a:t>‹#›</a:t>
            </a:fld>
            <a:endParaRPr lang="en-US"/>
          </a:p>
        </p:txBody>
      </p:sp>
    </p:spTree>
  </p:cSld>
  <p:clrMapOvr>
    <a:masterClrMapping/>
  </p:clrMapOvr>
  <p:transition>
    <p:wipe dir="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fontAlgn="base">
              <a:spcBef>
                <a:spcPct val="0"/>
              </a:spcBef>
              <a:spcAft>
                <a:spcPct val="0"/>
              </a:spcAft>
            </a:pPr>
            <a:fld id="{06015A1C-A950-4BF7-9F1F-2CA7C903A8EE}" type="datetimeFigureOut">
              <a:rPr lang="en-US" sz="1200" b="1" kern="1200">
                <a:solidFill>
                  <a:prstClr val="black">
                    <a:tint val="75000"/>
                  </a:prstClr>
                </a:solidFill>
                <a:latin typeface="Calibri"/>
                <a:ea typeface="+mn-ea"/>
                <a:cs typeface="+mn-cs"/>
              </a:rPr>
              <a:pPr algn="l" rtl="0" fontAlgn="base">
                <a:spcBef>
                  <a:spcPct val="0"/>
                </a:spcBef>
                <a:spcAft>
                  <a:spcPct val="0"/>
                </a:spcAft>
              </a:pPr>
              <a:t>4/16/2010</a:t>
            </a:fld>
            <a:endParaRPr lang="en-US" sz="1200" b="1"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pPr>
            <a:endParaRPr lang="en-US" sz="1200" b="1"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pPr>
            <a:fld id="{04EFFF6C-AE4E-4FE6-A064-67A5E3D5DC7A}" type="slidenum">
              <a:rPr lang="en-US" sz="1200" b="1" kern="1200">
                <a:solidFill>
                  <a:prstClr val="black">
                    <a:tint val="75000"/>
                  </a:prstClr>
                </a:solidFill>
                <a:latin typeface="Calibri"/>
                <a:ea typeface="+mn-ea"/>
                <a:cs typeface="+mn-cs"/>
              </a:rPr>
              <a:pPr algn="r" rtl="0" fontAlgn="base">
                <a:spcBef>
                  <a:spcPct val="0"/>
                </a:spcBef>
                <a:spcAft>
                  <a:spcPct val="0"/>
                </a:spcAft>
              </a:pPr>
              <a:t>‹#›</a:t>
            </a:fld>
            <a:endParaRPr lang="en-US" sz="1200" b="1" kern="1200">
              <a:solidFill>
                <a:prstClr val="black">
                  <a:tint val="75000"/>
                </a:prstClr>
              </a:solidFill>
              <a:latin typeface="Calibri"/>
              <a:ea typeface="+mn-ea"/>
              <a:cs typeface="+mn-cs"/>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b="1"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b="1"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D80A401-E578-4E1D-822A-7DCF1DAC1E49}" type="slidenum">
              <a:rPr lang="en-US" sz="1000" b="1"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b="1"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6425"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4963"/>
            <a:ext cx="8226425" cy="4524375"/>
          </a:xfrm>
        </p:spPr>
        <p:txBody>
          <a:bodyPr/>
          <a:lstStyle/>
          <a:p>
            <a:pPr lvl="0"/>
            <a:endParaRPr lang="en-US" noProof="0" smtClean="0"/>
          </a:p>
        </p:txBody>
      </p:sp>
      <p:sp>
        <p:nvSpPr>
          <p:cNvPr id="4" name="Rectangle 4"/>
          <p:cNvSpPr>
            <a:spLocks noGrp="1" noChangeArrowheads="1"/>
          </p:cNvSpPr>
          <p:nvPr>
            <p:ph type="dt" idx="10"/>
          </p:nvPr>
        </p:nvSpPr>
        <p:spPr>
          <a:ln/>
        </p:spPr>
        <p:txBody>
          <a:bodyPr/>
          <a:lstStyle>
            <a:lvl1pPr>
              <a:defRPr/>
            </a:lvl1pPr>
          </a:lstStyle>
          <a:p>
            <a:pPr algn="l" rtl="0" fontAlgn="base" hangingPunct="0">
              <a:lnSpc>
                <a:spcPct val="102000"/>
              </a:lnSpc>
              <a:spcBef>
                <a:spcPct val="0"/>
              </a:spcBef>
              <a:spcAft>
                <a:spcPct val="0"/>
              </a:spcAft>
              <a:buClr>
                <a:srgbClr val="000000"/>
              </a:buClr>
              <a:buSzPct val="45000"/>
              <a:buFont typeface="Wingdings" pitchFamily="2" charset="2"/>
              <a:buNone/>
              <a:defRPr/>
            </a:pPr>
            <a:fld id="{BE5CEF1F-8D7C-4114-933A-0A59DB1E4677}" type="datetimeFigureOut">
              <a:rPr lang="en-GB" sz="1300" b="1" kern="1200">
                <a:solidFill>
                  <a:srgbClr val="000000"/>
                </a:solidFill>
                <a:latin typeface="Times New Roman" pitchFamily="18" charset="0"/>
                <a:ea typeface="+mn-ea"/>
                <a:cs typeface="+mn-cs"/>
              </a:rPr>
              <a:pPr algn="l" rtl="0" fontAlgn="base" hangingPunct="0">
                <a:lnSpc>
                  <a:spcPct val="102000"/>
                </a:lnSpc>
                <a:spcBef>
                  <a:spcPct val="0"/>
                </a:spcBef>
                <a:spcAft>
                  <a:spcPct val="0"/>
                </a:spcAft>
                <a:buClr>
                  <a:srgbClr val="000000"/>
                </a:buClr>
                <a:buSzPct val="45000"/>
                <a:buFont typeface="Wingdings" pitchFamily="2" charset="2"/>
                <a:buNone/>
                <a:defRPr/>
              </a:pPr>
              <a:t>16/04/2010</a:t>
            </a:fld>
            <a:endParaRPr lang="en-GB" sz="1300" b="1" kern="1200">
              <a:solidFill>
                <a:srgbClr val="000000"/>
              </a:solidFill>
              <a:latin typeface="Times New Roman" pitchFamily="18" charset="0"/>
              <a:ea typeface="+mn-ea"/>
              <a:cs typeface="+mn-cs"/>
            </a:endParaRPr>
          </a:p>
        </p:txBody>
      </p:sp>
      <p:sp>
        <p:nvSpPr>
          <p:cNvPr id="5" name="Rectangle 5"/>
          <p:cNvSpPr>
            <a:spLocks noGrp="1" noChangeArrowheads="1"/>
          </p:cNvSpPr>
          <p:nvPr>
            <p:ph type="ftr" idx="11"/>
          </p:nvPr>
        </p:nvSpPr>
        <p:spPr>
          <a:ln/>
        </p:spPr>
        <p:txBody>
          <a:bodyPr/>
          <a:lstStyle>
            <a:lvl1pPr>
              <a:defRPr/>
            </a:lvl1pPr>
          </a:lstStyle>
          <a:p>
            <a:pPr algn="ctr" rtl="0" fontAlgn="base" hangingPunct="0">
              <a:lnSpc>
                <a:spcPct val="102000"/>
              </a:lnSpc>
              <a:spcBef>
                <a:spcPct val="0"/>
              </a:spcBef>
              <a:spcAft>
                <a:spcPct val="0"/>
              </a:spcAft>
              <a:buClr>
                <a:srgbClr val="000000"/>
              </a:buClr>
              <a:buSzPct val="45000"/>
              <a:buFont typeface="Wingdings" pitchFamily="2" charset="2"/>
              <a:buNone/>
              <a:defRPr/>
            </a:pPr>
            <a:endParaRPr lang="en-GB" sz="1300" b="1" kern="1200">
              <a:solidFill>
                <a:srgbClr val="000000"/>
              </a:solidFill>
              <a:latin typeface="Times New Roman" pitchFamily="18" charset="0"/>
              <a:ea typeface="+mn-ea"/>
              <a:cs typeface="+mn-cs"/>
            </a:endParaRPr>
          </a:p>
        </p:txBody>
      </p:sp>
      <p:sp>
        <p:nvSpPr>
          <p:cNvPr id="6" name="Rectangle 6"/>
          <p:cNvSpPr>
            <a:spLocks noGrp="1" noChangeArrowheads="1"/>
          </p:cNvSpPr>
          <p:nvPr>
            <p:ph type="sldNum" idx="12"/>
          </p:nvPr>
        </p:nvSpPr>
        <p:spPr>
          <a:ln/>
        </p:spPr>
        <p:txBody>
          <a:bodyPr/>
          <a:lstStyle>
            <a:lvl1pPr>
              <a:defRPr/>
            </a:lvl1pPr>
          </a:lstStyle>
          <a:p>
            <a:pPr algn="r" rtl="0" fontAlgn="base" hangingPunct="0">
              <a:lnSpc>
                <a:spcPct val="102000"/>
              </a:lnSpc>
              <a:spcBef>
                <a:spcPct val="0"/>
              </a:spcBef>
              <a:spcAft>
                <a:spcPct val="0"/>
              </a:spcAft>
              <a:buClr>
                <a:srgbClr val="000000"/>
              </a:buClr>
              <a:buSzPct val="45000"/>
              <a:buFont typeface="Wingdings" pitchFamily="2" charset="2"/>
              <a:buNone/>
              <a:defRPr/>
            </a:pPr>
            <a:fld id="{EDA7B88D-DDF0-4DE1-861B-BCA2948FA08D}" type="slidenum">
              <a:rPr lang="en-GB" sz="1300" b="1" kern="1200">
                <a:solidFill>
                  <a:srgbClr val="000000"/>
                </a:solidFill>
                <a:latin typeface="Times New Roman" pitchFamily="18" charset="0"/>
                <a:ea typeface="+mn-ea"/>
                <a:cs typeface="+mn-cs"/>
              </a:rPr>
              <a:pPr algn="r" rtl="0" fontAlgn="base" hangingPunct="0">
                <a:lnSpc>
                  <a:spcPct val="102000"/>
                </a:lnSpc>
                <a:spcBef>
                  <a:spcPct val="0"/>
                </a:spcBef>
                <a:spcAft>
                  <a:spcPct val="0"/>
                </a:spcAft>
                <a:buClr>
                  <a:srgbClr val="000000"/>
                </a:buClr>
                <a:buSzPct val="45000"/>
                <a:buFont typeface="Wingdings" pitchFamily="2" charset="2"/>
                <a:buNone/>
                <a:defRPr/>
              </a:pPr>
              <a:t>‹#›</a:t>
            </a:fld>
            <a:endParaRPr lang="en-GB" sz="1300" b="1" kern="1200">
              <a:solidFill>
                <a:srgbClr val="000000"/>
              </a:solidFill>
              <a:latin typeface="Times New Roman" pitchFamily="18"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298A3B6-651E-4483-A963-1B7D1FD06B1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256903B9-6DDE-48A0-BFCC-25433AC8519E}" type="slidenum">
              <a:rPr lang="en-US"/>
              <a:pPr>
                <a:defRPr/>
              </a:pPr>
              <a:t>‹#›</a:t>
            </a:fld>
            <a:r>
              <a:rPr lang="en-US"/>
              <a:t> of 14</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7EA6633-5058-4F4A-AE89-9589B2E2B2BC}" type="slidenum">
              <a:rPr lang="en-US"/>
              <a:pPr>
                <a:defRPr/>
              </a:pPr>
              <a:t>‹#›</a:t>
            </a:fld>
            <a:r>
              <a:rPr lang="en-US"/>
              <a:t> of 14</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C6418050-B9B6-45DD-B066-75848E35C86E}" type="slidenum">
              <a:rPr lang="en-US"/>
              <a:pPr>
                <a:defRPr/>
              </a:pPr>
              <a:t>‹#›</a:t>
            </a:fld>
            <a:r>
              <a:rPr lang="en-US"/>
              <a:t> of 14</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00188"/>
            <a:ext cx="4038600" cy="4283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00188"/>
            <a:ext cx="4038600" cy="4283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3B52E861-350B-4AC8-A86D-E0461B673116}" type="slidenum">
              <a:rPr lang="en-US"/>
              <a:pPr>
                <a:defRPr/>
              </a:pPr>
              <a:t>‹#›</a:t>
            </a:fld>
            <a:r>
              <a:rPr lang="en-US"/>
              <a:t> of 14</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BB38671-5383-4EDB-92B1-D8B3882238A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C4795C25-6233-4739-8082-977D26F94975}" type="slidenum">
              <a:rPr lang="en-US"/>
              <a:pPr>
                <a:defRPr/>
              </a:pPr>
              <a:t>‹#›</a:t>
            </a:fld>
            <a:r>
              <a:rPr lang="en-US"/>
              <a:t> of 14</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1E159A5-5F0C-4517-80EB-E96867AA839D}" type="slidenum">
              <a:rPr lang="en-US"/>
              <a:pPr>
                <a:defRPr/>
              </a:pPr>
              <a:t>‹#›</a:t>
            </a:fld>
            <a:r>
              <a:rPr lang="en-US"/>
              <a:t> of 14</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5E1EE44F-A1A2-4753-81CF-A00C3E69DA8B}" type="slidenum">
              <a:rPr lang="en-US"/>
              <a:pPr>
                <a:defRPr/>
              </a:pPr>
              <a:t>‹#›</a:t>
            </a:fld>
            <a:r>
              <a:rPr lang="en-US"/>
              <a:t> of 14</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9E11165A-0E30-49ED-B4F0-8B89195E20C2}" type="slidenum">
              <a:rPr lang="en-US"/>
              <a:pPr>
                <a:defRPr/>
              </a:pPr>
              <a:t>‹#›</a:t>
            </a:fld>
            <a:r>
              <a:rPr lang="en-US"/>
              <a:t> of 14</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80FBD4A2-0265-42FE-848B-636FBB64494E}" type="slidenum">
              <a:rPr lang="en-US"/>
              <a:pPr>
                <a:defRPr/>
              </a:pPr>
              <a:t>‹#›</a:t>
            </a:fld>
            <a:r>
              <a:rPr lang="en-US"/>
              <a:t> of 14</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7C6F57C-FAF4-4E51-A6A5-F0C764B67FA8}" type="slidenum">
              <a:rPr lang="en-US"/>
              <a:pPr>
                <a:defRPr/>
              </a:pPr>
              <a:t>‹#›</a:t>
            </a:fld>
            <a:r>
              <a:rPr lang="en-US"/>
              <a:t> of 14</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08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508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690D49A-F27D-4B83-B90A-5C3B4DC12BA6}" type="slidenum">
              <a:rPr lang="en-US"/>
              <a:pPr>
                <a:defRPr/>
              </a:pPr>
              <a:t>‹#›</a:t>
            </a:fld>
            <a:r>
              <a:rPr lang="en-US"/>
              <a:t> of 14</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52281F4-2156-472F-B2F3-7EA3D8AA1E78}" type="slidenum">
              <a:rPr lang="en-GB"/>
              <a:pPr>
                <a:defRPr/>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672CC1F-14D3-4D43-8476-FA70924C473B}" type="slidenum">
              <a:rPr lang="en-GB"/>
              <a:pPr>
                <a:defRPr/>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3CE0F5A-66F7-4C07-9291-AA590607CAAC}"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AC6544FE-5ED7-4CF7-841D-6FD23E39F6A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7C3149B-92EE-455A-BDFB-C44AEE89DC53}" type="slidenum">
              <a:rPr lang="en-GB"/>
              <a:pPr>
                <a:defRPr/>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C1F6B37-F821-4A32-A040-850EE2CD3CBC}" type="slidenum">
              <a:rPr lang="en-GB"/>
              <a:pPr>
                <a:defRPr/>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34539F5D-2136-4E17-B173-63CFE9359B70}" type="slidenum">
              <a:rPr lang="en-GB"/>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FF3F97A2-DC8E-425B-B52A-21514DDF2185}" type="slidenum">
              <a:rPr lang="en-GB"/>
              <a:pPr>
                <a:defRPr/>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A79F483-2FA7-4D07-B37C-9AA1DC1D9EC0}" type="slidenum">
              <a:rPr lang="en-GB"/>
              <a:pPr>
                <a:defRPr/>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7A01A97-D2CF-4215-A5A0-E4689BFD0DDB}" type="slidenum">
              <a:rPr lang="en-GB"/>
              <a:pPr>
                <a:defRPr/>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2655E17-8F70-43FC-BA2C-604491DB2A4B}" type="slidenum">
              <a:rPr lang="en-GB"/>
              <a:pPr>
                <a:defRPr/>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73A9DC3-63FE-471E-97E2-675C0721FB02}" type="slidenum">
              <a:rPr lang="en-GB"/>
              <a:pPr>
                <a:defRPr/>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CE39AE8A-BCDC-459A-8B1E-9D602B29959E}" type="slidenum">
              <a:rPr lang="en-GB"/>
              <a:pPr>
                <a:defRPr/>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146B846A-9262-495F-8FCC-01BBBFB9D6B8}"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CE631168-6EB1-469B-AAB1-B7082FA4E667}"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BE975F15-5C17-4021-9C7C-1A31256C39EC}" type="slidenum">
              <a:rPr lang="en-GB"/>
              <a:pPr>
                <a:defRPr/>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2CF93FC6-85B7-459D-8F19-DE3B6C1937F0}" type="slidenum">
              <a:rPr lang="en-GB"/>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C2952C9B-96C5-4805-9DB7-EAAB261456BC}" type="slidenum">
              <a:rPr lang="en-GB"/>
              <a:pPr>
                <a:defRPr/>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7069E9DF-792D-483E-8016-BEA4D614393A}"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708846BF-04E1-4FD6-89CF-E921B4BFB22C}" type="slidenum">
              <a:rPr lang="en-GB"/>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0824421-037E-46B2-9671-4C45C52157E3}"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81AA1C3-CE10-47F5-8A0B-D8ED0AC46374}" type="slidenum">
              <a:rPr lang="en-GB"/>
              <a:pPr>
                <a:defRPr/>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AA362BD-8BF6-4503-AEA8-14FD5802FB63}" type="slidenum">
              <a:rPr lang="en-GB"/>
              <a:pPr>
                <a:defRPr/>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1716C7FF-D0F8-4C8F-B01A-3AB014648297}" type="slidenum">
              <a:rPr lang="en-GB"/>
              <a:pPr>
                <a:defRPr/>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3429000"/>
            <a:ext cx="8026400"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4421635" name="Rectangle 3"/>
          <p:cNvSpPr>
            <a:spLocks noGrp="1" noChangeArrowheads="1"/>
          </p:cNvSpPr>
          <p:nvPr>
            <p:ph type="ctrTitle" sz="quarter"/>
          </p:nvPr>
        </p:nvSpPr>
        <p:spPr>
          <a:xfrm>
            <a:off x="381000" y="2286000"/>
            <a:ext cx="7772400" cy="1143000"/>
          </a:xfrm>
        </p:spPr>
        <p:txBody>
          <a:bodyPr/>
          <a:lstStyle>
            <a:lvl1pPr>
              <a:defRPr/>
            </a:lvl1pPr>
          </a:lstStyle>
          <a:p>
            <a:r>
              <a:rPr lang="en-US"/>
              <a:t>Click to edit Master title style</a:t>
            </a:r>
          </a:p>
        </p:txBody>
      </p:sp>
      <p:sp>
        <p:nvSpPr>
          <p:cNvPr id="4421636" name="Rectangle 4"/>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5"/>
          <p:cNvSpPr>
            <a:spLocks noGrp="1" noChangeArrowheads="1"/>
          </p:cNvSpPr>
          <p:nvPr>
            <p:ph type="dt" sz="quarter" idx="10"/>
          </p:nvPr>
        </p:nvSpPr>
        <p:spPr bwMode="auto">
          <a:xfrm>
            <a:off x="3810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l" eaLnBrk="0" hangingPunct="0">
              <a:defRPr sz="1400" b="0" smtClean="0"/>
            </a:lvl1pPr>
          </a:lstStyle>
          <a:p>
            <a:pPr>
              <a:defRPr/>
            </a:pPr>
            <a:endParaRPr lang="en-US"/>
          </a:p>
        </p:txBody>
      </p:sp>
      <p:sp>
        <p:nvSpPr>
          <p:cNvPr id="6"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eaLnBrk="0" hangingPunct="0">
              <a:defRPr sz="1400" b="0" smtClean="0"/>
            </a:lvl1pPr>
          </a:lstStyle>
          <a:p>
            <a:pPr>
              <a:defRPr/>
            </a:pPr>
            <a:endParaRPr lang="en-US"/>
          </a:p>
        </p:txBody>
      </p:sp>
      <p:sp>
        <p:nvSpPr>
          <p:cNvPr id="7" name="Rectangle 7"/>
          <p:cNvSpPr>
            <a:spLocks noGrp="1" noChangeArrowheads="1"/>
          </p:cNvSpPr>
          <p:nvPr>
            <p:ph type="sldNum" sz="quarter" idx="12"/>
          </p:nvPr>
        </p:nvSpPr>
        <p:spPr bwMode="auto">
          <a:xfrm>
            <a:off x="68580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eaLnBrk="0" hangingPunct="0">
              <a:defRPr sz="1400" b="0" smtClean="0"/>
            </a:lvl1pPr>
          </a:lstStyle>
          <a:p>
            <a:pPr>
              <a:defRPr/>
            </a:pPr>
            <a:fld id="{C8C933D3-76AE-470E-8628-942325984D3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E5C96448-8B7C-462E-A414-AC99D60D120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764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04800"/>
            <a:ext cx="20574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04800"/>
            <a:ext cx="60198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3F5D209-5A77-47E9-95BE-2C8254772BA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17B234-95F6-4F44-AD15-43E9FEFB2801}"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18B54E-9A7B-480F-BF6E-D1835F9F15F2}"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F5E48-F769-4EB3-9BCB-4FC59F7D5828}"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4B410A-42EF-493C-AD26-1BA814D35D94}"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5B806A-5955-43A9-A9E2-55186B62232F}"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7A6EC3-C355-4034-9C01-F072FE4E6897}"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06FB7-1924-4238-AE33-8E1E510ED01D}"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A57B9-3574-4CA9-BA5B-BDAD326CEE84}"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91D5F-8051-4EC4-BE50-6DBCC53FB5EC}"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CCE610-E1D6-4502-B950-32EBFFC95ED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B79001B-63F2-4811-B7FD-B071D7A9238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BB015-13E8-4980-B152-0543D2CB87BB}"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32FEFC-7DD4-4260-AF44-26D6EC908DB6}"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E3FE16A-2674-404D-AB5F-C94240C85A01}"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4E13B0DD-0DF6-4FF1-A5AE-6BF5B51F071F}"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6F82FA9-F80C-45A5-BE78-57E0BE589E2C}"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3BF3DB0-5550-44BF-ADBC-7DF05DA5A300}"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997AEB3-2055-4262-B42C-5BFFCC5270B3}"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9C55A699-1350-46F1-8B74-C04AE439DE4A}"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010AAB9C-AA4C-418D-AFB0-037D0FEE5585}"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CB826814-D5B5-4BC5-AF6A-2DAF9FAFF96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11.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image" Target="../media/image11.png"/><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2.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3.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14.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15.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image" Target="../media/image16.jpeg"/><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7.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9.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1.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308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3095"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a:defRPr/>
            </a:pPr>
            <a:endParaRPr lang="en-US"/>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defRPr/>
            </a:pPr>
            <a:endParaRPr lang="en-US"/>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a:defRPr/>
            </a:pPr>
            <a:fld id="{2688BCCC-442B-4808-888D-0C3C14EC5DB0}" type="slidenum">
              <a:rPr lang="en-US"/>
              <a:pPr>
                <a:defRPr/>
              </a:pPr>
              <a:t>‹#›</a:t>
            </a:fld>
            <a:endParaRPr lang="en-US"/>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94"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1027"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dirty="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dirty="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BE34431C-4618-4C33-9455-B333F3E9F8AA}" type="slidenum">
              <a:rPr lang="en-US" kern="1200">
                <a:solidFill>
                  <a:srgbClr val="FFFFFF"/>
                </a:solidFill>
                <a:ea typeface="+mn-ea"/>
                <a:cs typeface="+mn-cs"/>
              </a:rPr>
              <a:pPr rtl="0" fontAlgn="base">
                <a:spcBef>
                  <a:spcPct val="0"/>
                </a:spcBef>
                <a:spcAft>
                  <a:spcPct val="0"/>
                </a:spcAft>
                <a:defRPr/>
              </a:pPr>
              <a:t>‹#›</a:t>
            </a:fld>
            <a:endParaRPr lang="en-US" kern="1200" dirty="0">
              <a:solidFill>
                <a:srgbClr val="FFFFFF"/>
              </a:solidFill>
              <a:ea typeface="+mn-ea"/>
              <a:cs typeface="+mn-cs"/>
            </a:endParaRPr>
          </a:p>
        </p:txBody>
      </p:sp>
      <p:sp>
        <p:nvSpPr>
          <p:cNvPr id="1031"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latin typeface="+mn-lt"/>
                <a:ea typeface="+mn-ea"/>
              </a:defRPr>
            </a:lvl1pPr>
          </a:lstStyle>
          <a:p>
            <a:pPr rtl="0" fontAlgn="base">
              <a:spcBef>
                <a:spcPct val="0"/>
              </a:spcBef>
              <a:spcAft>
                <a:spcPct val="0"/>
              </a:spcAft>
              <a:defRPr/>
            </a:pPr>
            <a:endParaRPr lang="en-US" kern="1200">
              <a:solidFill>
                <a:srgbClr val="000000"/>
              </a:solidFill>
              <a:latin typeface="Arial"/>
              <a:cs typeface="+mn-cs"/>
            </a:endParaRPr>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latin typeface="+mn-lt"/>
                <a:ea typeface="+mn-ea"/>
              </a:defRPr>
            </a:lvl1pPr>
          </a:lstStyle>
          <a:p>
            <a:pPr algn="ctr" rtl="0" fontAlgn="base">
              <a:spcBef>
                <a:spcPct val="0"/>
              </a:spcBef>
              <a:spcAft>
                <a:spcPct val="0"/>
              </a:spcAft>
              <a:defRPr/>
            </a:pPr>
            <a:endParaRPr lang="en-US" kern="1200">
              <a:solidFill>
                <a:srgbClr val="000000"/>
              </a:solidFill>
              <a:latin typeface="Arial"/>
              <a:cs typeface="+mn-cs"/>
            </a:endParaRPr>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latin typeface="+mn-lt"/>
                <a:ea typeface="+mn-ea"/>
              </a:defRPr>
            </a:lvl1pPr>
          </a:lstStyle>
          <a:p>
            <a:pPr rtl="0" fontAlgn="base">
              <a:spcBef>
                <a:spcPct val="0"/>
              </a:spcBef>
              <a:spcAft>
                <a:spcPct val="0"/>
              </a:spcAft>
              <a:defRPr/>
            </a:pPr>
            <a:fld id="{2EA606F7-5EAF-44B2-AFA5-1B636A6600F3}" type="slidenum">
              <a:rPr lang="en-US" kern="1200">
                <a:solidFill>
                  <a:srgbClr val="000000"/>
                </a:solidFill>
                <a:latin typeface="Arial"/>
                <a:cs typeface="+mn-cs"/>
              </a:rPr>
              <a:pPr rtl="0" fontAlgn="base">
                <a:spcBef>
                  <a:spcPct val="0"/>
                </a:spcBef>
                <a:spcAft>
                  <a:spcPct val="0"/>
                </a:spcAft>
                <a:defRPr/>
              </a:pPr>
              <a:t>‹#›</a:t>
            </a:fld>
            <a:endParaRPr lang="en-US" kern="1200">
              <a:solidFill>
                <a:srgbClr val="000000"/>
              </a:solidFill>
              <a:latin typeface="Arial"/>
              <a:cs typeface="+mn-cs"/>
            </a:endParaRPr>
          </a:p>
        </p:txBody>
      </p:sp>
      <p:pic>
        <p:nvPicPr>
          <p:cNvPr id="11271" name="Picture 7" descr="tglogo-small"/>
          <p:cNvPicPr>
            <a:picLocks noChangeAspect="1" noChangeArrowheads="1"/>
          </p:cNvPicPr>
          <p:nvPr userDrawn="1"/>
        </p:nvPicPr>
        <p:blipFill>
          <a:blip r:embed="rId15" cstate="print"/>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48BC5CB5-9BE7-4690-9CD9-ED6301D39D7E}"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solidFill>
                  <a:srgbClr val="000000"/>
                </a:solidFill>
                <a:latin typeface="+mn-lt"/>
                <a:ea typeface="+mn-ea"/>
              </a:defRPr>
            </a:lvl1pPr>
          </a:lstStyle>
          <a:p>
            <a:pPr rtl="0" fontAlgn="base">
              <a:spcBef>
                <a:spcPct val="0"/>
              </a:spcBef>
              <a:spcAft>
                <a:spcPct val="0"/>
              </a:spcAft>
              <a:defRPr/>
            </a:pPr>
            <a:endParaRPr lang="en-US" kern="1200">
              <a:latin typeface="Arial"/>
              <a:cs typeface="+mn-cs"/>
            </a:endParaRPr>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solidFill>
                  <a:srgbClr val="000000"/>
                </a:solidFill>
                <a:latin typeface="+mn-lt"/>
                <a:ea typeface="+mn-ea"/>
              </a:defRPr>
            </a:lvl1pPr>
          </a:lstStyle>
          <a:p>
            <a:pPr algn="ctr" rtl="0" fontAlgn="base">
              <a:spcBef>
                <a:spcPct val="0"/>
              </a:spcBef>
              <a:spcAft>
                <a:spcPct val="0"/>
              </a:spcAft>
              <a:defRPr/>
            </a:pPr>
            <a:endParaRPr lang="en-US" kern="1200">
              <a:latin typeface="Arial"/>
              <a:cs typeface="+mn-cs"/>
            </a:endParaRPr>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solidFill>
                  <a:srgbClr val="000000"/>
                </a:solidFill>
                <a:latin typeface="+mn-lt"/>
                <a:ea typeface="+mn-ea"/>
              </a:defRPr>
            </a:lvl1pPr>
          </a:lstStyle>
          <a:p>
            <a:pPr rtl="0" fontAlgn="base">
              <a:spcBef>
                <a:spcPct val="0"/>
              </a:spcBef>
              <a:spcAft>
                <a:spcPct val="0"/>
              </a:spcAft>
              <a:defRPr/>
            </a:pPr>
            <a:fld id="{16D33248-0E92-475F-AB2B-4F4529A83042}" type="slidenum">
              <a:rPr lang="en-US" kern="1200">
                <a:latin typeface="Arial"/>
                <a:cs typeface="+mn-cs"/>
              </a:rPr>
              <a:pPr rtl="0" fontAlgn="base">
                <a:spcBef>
                  <a:spcPct val="0"/>
                </a:spcBef>
                <a:spcAft>
                  <a:spcPct val="0"/>
                </a:spcAft>
                <a:defRPr/>
              </a:pPr>
              <a:t>‹#›</a:t>
            </a:fld>
            <a:endParaRPr lang="en-US" kern="1200">
              <a:latin typeface="Arial"/>
              <a:cs typeface="+mn-cs"/>
            </a:endParaRPr>
          </a:p>
        </p:txBody>
      </p:sp>
      <p:pic>
        <p:nvPicPr>
          <p:cNvPr id="16391" name="Picture 7" descr="tglogo-small"/>
          <p:cNvPicPr>
            <a:picLocks noChangeAspect="1" noChangeArrowheads="1"/>
          </p:cNvPicPr>
          <p:nvPr userDrawn="1"/>
        </p:nvPicPr>
        <p:blipFill>
          <a:blip r:embed="rId15" cstate="print"/>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730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730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31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731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31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16387"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731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A44E84FE-E951-440B-BFDA-9DC49C38AC98}" type="datetimeFigureOut">
              <a:rPr lang="en-US" kern="1200">
                <a:solidFill>
                  <a:srgbClr val="FFFFFF"/>
                </a:solidFill>
                <a:ea typeface="+mn-ea"/>
                <a:cs typeface="+mn-cs"/>
              </a:rPr>
              <a:pPr rtl="0" fontAlgn="base">
                <a:spcBef>
                  <a:spcPct val="0"/>
                </a:spcBef>
                <a:spcAft>
                  <a:spcPct val="0"/>
                </a:spcAft>
                <a:defRPr/>
              </a:pPr>
              <a:t>4/16/2010</a:t>
            </a:fld>
            <a:endParaRPr lang="en-US" kern="1200">
              <a:solidFill>
                <a:srgbClr val="FFFFFF"/>
              </a:solidFill>
              <a:ea typeface="+mn-ea"/>
              <a:cs typeface="+mn-cs"/>
            </a:endParaRPr>
          </a:p>
        </p:txBody>
      </p:sp>
      <p:sp>
        <p:nvSpPr>
          <p:cNvPr id="4731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731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08B91EBD-6B88-469D-B19F-931BE6E8FBF0}"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
        <p:nvSpPr>
          <p:cNvPr id="16391"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11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11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11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099"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12A8C385-A513-41CE-85D5-C6BD8DB26B60}" type="slidenum">
              <a:rPr lang="en-US" kern="1200">
                <a:solidFill>
                  <a:srgbClr val="FFFFFF"/>
                </a:solidFill>
                <a:ea typeface="+mn-ea"/>
                <a:cs typeface="+mn-cs"/>
              </a:rPr>
              <a:pPr rtl="0" fontAlgn="base">
                <a:spcBef>
                  <a:spcPct val="0"/>
                </a:spcBef>
                <a:spcAft>
                  <a:spcPct val="0"/>
                </a:spcAft>
                <a:defRPr/>
              </a:pPr>
              <a:t>‹#›</a:t>
            </a:fld>
            <a:endParaRPr lang="en-US" kern="1200" dirty="0">
              <a:solidFill>
                <a:srgbClr val="FFFFFF"/>
              </a:solidFill>
              <a:ea typeface="+mn-ea"/>
              <a:cs typeface="+mn-cs"/>
            </a:endParaRPr>
          </a:p>
        </p:txBody>
      </p:sp>
      <p:sp>
        <p:nvSpPr>
          <p:cNvPr id="4103"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11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11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11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userDrawn="1"/>
        </p:nvGrpSpPr>
        <p:grpSpPr bwMode="auto">
          <a:xfrm>
            <a:off x="0" y="6189663"/>
            <a:ext cx="9144000" cy="668337"/>
            <a:chOff x="0" y="3899"/>
            <a:chExt cx="5760" cy="421"/>
          </a:xfrm>
        </p:grpSpPr>
        <p:sp>
          <p:nvSpPr>
            <p:cNvPr id="4545539" name="Rectangle 3"/>
            <p:cNvSpPr>
              <a:spLocks noChangeArrowheads="1"/>
            </p:cNvSpPr>
            <p:nvPr userDrawn="1"/>
          </p:nvSpPr>
          <p:spPr bwMode="auto">
            <a:xfrm>
              <a:off x="0" y="3937"/>
              <a:ext cx="5760" cy="383"/>
            </a:xfrm>
            <a:prstGeom prst="rect">
              <a:avLst/>
            </a:prstGeom>
            <a:solidFill>
              <a:schemeClr val="tx1"/>
            </a:solidFill>
            <a:ln w="9525">
              <a:noFill/>
              <a:miter lim="800000"/>
              <a:headEnd/>
              <a:tailEnd/>
            </a:ln>
            <a:effectLst/>
          </p:spPr>
          <p:txBody>
            <a:bodyPr wrap="none" anchor="ct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4"/>
            <p:cNvGrpSpPr>
              <a:grpSpLocks/>
            </p:cNvGrpSpPr>
            <p:nvPr userDrawn="1"/>
          </p:nvGrpSpPr>
          <p:grpSpPr bwMode="auto">
            <a:xfrm>
              <a:off x="69" y="3899"/>
              <a:ext cx="5691" cy="421"/>
              <a:chOff x="69" y="3899"/>
              <a:chExt cx="5691" cy="421"/>
            </a:xfrm>
          </p:grpSpPr>
          <p:pic>
            <p:nvPicPr>
              <p:cNvPr id="12333" name="Picture 5" descr="Found4Inn_Gateways"/>
              <p:cNvPicPr>
                <a:picLocks noChangeAspect="1" noChangeArrowheads="1"/>
              </p:cNvPicPr>
              <p:nvPr userDrawn="1"/>
            </p:nvPicPr>
            <p:blipFill>
              <a:blip r:embed="rId13" cstate="print"/>
              <a:srcRect/>
              <a:stretch>
                <a:fillRect/>
              </a:stretch>
            </p:blipFill>
            <p:spPr bwMode="auto">
              <a:xfrm>
                <a:off x="518" y="3899"/>
                <a:ext cx="5242" cy="421"/>
              </a:xfrm>
              <a:prstGeom prst="rect">
                <a:avLst/>
              </a:prstGeom>
              <a:noFill/>
              <a:ln w="9525">
                <a:noFill/>
                <a:miter lim="800000"/>
                <a:headEnd/>
                <a:tailEnd/>
              </a:ln>
            </p:spPr>
          </p:pic>
          <p:pic>
            <p:nvPicPr>
              <p:cNvPr id="12334" name="Picture 6" descr="IUwordmark"/>
              <p:cNvPicPr>
                <a:picLocks noChangeAspect="1" noChangeArrowheads="1"/>
              </p:cNvPicPr>
              <p:nvPr userDrawn="1"/>
            </p:nvPicPr>
            <p:blipFill>
              <a:blip r:embed="rId14" cstate="print"/>
              <a:srcRect/>
              <a:stretch>
                <a:fillRect/>
              </a:stretch>
            </p:blipFill>
            <p:spPr bwMode="auto">
              <a:xfrm>
                <a:off x="69" y="4104"/>
                <a:ext cx="1152" cy="177"/>
              </a:xfrm>
              <a:prstGeom prst="rect">
                <a:avLst/>
              </a:prstGeom>
              <a:noFill/>
              <a:ln w="9525">
                <a:noFill/>
                <a:miter lim="800000"/>
                <a:headEnd/>
                <a:tailEnd/>
              </a:ln>
            </p:spPr>
          </p:pic>
        </p:grpSp>
      </p:grpSp>
      <p:grpSp>
        <p:nvGrpSpPr>
          <p:cNvPr id="4" name="Group 7"/>
          <p:cNvGrpSpPr>
            <a:grpSpLocks/>
          </p:cNvGrpSpPr>
          <p:nvPr/>
        </p:nvGrpSpPr>
        <p:grpSpPr bwMode="auto">
          <a:xfrm>
            <a:off x="1588" y="0"/>
            <a:ext cx="9148762" cy="6851650"/>
            <a:chOff x="1" y="0"/>
            <a:chExt cx="5763" cy="4316"/>
          </a:xfrm>
        </p:grpSpPr>
        <p:sp>
          <p:nvSpPr>
            <p:cNvPr id="4545544" name="Freeform 8"/>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45" name="Freeform 9"/>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46" name="Freeform 10"/>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5" name="Group 11"/>
            <p:cNvGrpSpPr>
              <a:grpSpLocks/>
            </p:cNvGrpSpPr>
            <p:nvPr/>
          </p:nvGrpSpPr>
          <p:grpSpPr bwMode="auto">
            <a:xfrm>
              <a:off x="288" y="0"/>
              <a:ext cx="5098" cy="4316"/>
              <a:chOff x="288" y="0"/>
              <a:chExt cx="5098" cy="4316"/>
            </a:xfrm>
          </p:grpSpPr>
          <p:sp>
            <p:nvSpPr>
              <p:cNvPr id="4545548" name="Freeform 12"/>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49" name="Freeform 13"/>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0" name="Freeform 14"/>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1" name="Freeform 15"/>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2" name="Freeform 16"/>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3" name="Freeform 17"/>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4" name="Freeform 18"/>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5" name="Freeform 19"/>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6" name="Freeform 20"/>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7" name="Freeform 21"/>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8" name="Freeform 22"/>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9" name="Freeform 23"/>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0" name="Freeform 24"/>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545561" name="Freeform 25"/>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2" name="Freeform 26"/>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3" name="Freeform 27"/>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4" name="Freeform 28"/>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5" name="Freeform 29"/>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6" name="Freeform 30"/>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7" name="Freeform 31"/>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8" name="Freeform 32"/>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9" name="Line 33"/>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0" name="Line 34"/>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1" name="Line 35"/>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6" name="Group 36"/>
            <p:cNvGrpSpPr>
              <a:grpSpLocks/>
            </p:cNvGrpSpPr>
            <p:nvPr/>
          </p:nvGrpSpPr>
          <p:grpSpPr bwMode="auto">
            <a:xfrm>
              <a:off x="1" y="392"/>
              <a:ext cx="5758" cy="1571"/>
              <a:chOff x="1" y="392"/>
              <a:chExt cx="5758" cy="1571"/>
            </a:xfrm>
          </p:grpSpPr>
          <p:sp>
            <p:nvSpPr>
              <p:cNvPr id="4545573" name="Line 37"/>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4" name="Line 38"/>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5" name="Line 39"/>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6" name="Line 40"/>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7" name="Line 41"/>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545578" name="Line 42"/>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9" name="Line 43"/>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12292" name="Rectangle 44"/>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45581" name="Rectangle 45"/>
          <p:cNvSpPr>
            <a:spLocks noGrp="1" noChangeArrowheads="1"/>
          </p:cNvSpPr>
          <p:nvPr>
            <p:ph type="sldNum" sz="quarter" idx="4"/>
          </p:nvPr>
        </p:nvSpPr>
        <p:spPr bwMode="auto">
          <a:xfrm>
            <a:off x="4910138"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rgbClr val="0000CC"/>
                </a:solidFill>
                <a:effectLst>
                  <a:outerShdw blurRad="38100" dist="38100" dir="2700000" algn="tl">
                    <a:srgbClr val="000000"/>
                  </a:outerShdw>
                </a:effectLst>
                <a:latin typeface="Verdana" pitchFamily="34" charset="0"/>
                <a:ea typeface="ＭＳ Ｐゴシック" pitchFamily="-112" charset="-128"/>
              </a:defRPr>
            </a:lvl1pPr>
          </a:lstStyle>
          <a:p>
            <a:pPr rtl="0" fontAlgn="base">
              <a:spcBef>
                <a:spcPct val="0"/>
              </a:spcBef>
              <a:spcAft>
                <a:spcPct val="0"/>
              </a:spcAft>
              <a:defRPr/>
            </a:pPr>
            <a:fld id="{483698ED-CD07-4B14-B25F-60A3F4DCBE93}" type="slidenum">
              <a:rPr lang="en-US" kern="1200">
                <a:cs typeface="+mn-cs"/>
              </a:rPr>
              <a:pPr rtl="0" fontAlgn="base">
                <a:spcBef>
                  <a:spcPct val="0"/>
                </a:spcBef>
                <a:spcAft>
                  <a:spcPct val="0"/>
                </a:spcAft>
                <a:defRPr/>
              </a:pPr>
              <a:t>‹#›</a:t>
            </a:fld>
            <a:endParaRPr lang="en-US" kern="1200">
              <a:cs typeface="+mn-cs"/>
            </a:endParaRPr>
          </a:p>
        </p:txBody>
      </p:sp>
      <p:sp>
        <p:nvSpPr>
          <p:cNvPr id="12294" name="Rectangle 46"/>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730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730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31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731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31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16387"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731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70AE9A6B-C43D-42DE-81F8-D7D291919271}" type="datetimeFigureOut">
              <a:rPr lang="en-US" kern="1200">
                <a:solidFill>
                  <a:srgbClr val="FFFFFF"/>
                </a:solidFill>
                <a:ea typeface="+mn-ea"/>
                <a:cs typeface="+mn-cs"/>
              </a:rPr>
              <a:pPr rtl="0" fontAlgn="base">
                <a:spcBef>
                  <a:spcPct val="0"/>
                </a:spcBef>
                <a:spcAft>
                  <a:spcPct val="0"/>
                </a:spcAft>
                <a:defRPr/>
              </a:pPr>
              <a:t>4/16/2010</a:t>
            </a:fld>
            <a:endParaRPr lang="en-US" kern="1200">
              <a:solidFill>
                <a:srgbClr val="FFFFFF"/>
              </a:solidFill>
              <a:ea typeface="+mn-ea"/>
              <a:cs typeface="+mn-cs"/>
            </a:endParaRPr>
          </a:p>
        </p:txBody>
      </p:sp>
      <p:sp>
        <p:nvSpPr>
          <p:cNvPr id="4731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731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230F2683-1147-4F8F-A922-2A74FA796C6E}"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
        <p:nvSpPr>
          <p:cNvPr id="16391"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278311"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FDB25907-099E-4F1D-A618-636BF57706E2}"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
        <p:nvSpPr>
          <p:cNvPr id="4278315"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Lst>
  <p:timing>
    <p:tnLst>
      <p:par>
        <p:cTn id="1" dur="indefinite" restart="never" nodeType="tmRoot"/>
      </p:par>
    </p:tnLst>
  </p:timing>
  <p:hf hdr="0" ftr="0" dt="0"/>
  <p:txStyles>
    <p:titleStyle>
      <a:lvl1pPr algn="ctr" rtl="0" fontAlgn="base">
        <a:spcBef>
          <a:spcPct val="0"/>
        </a:spcBef>
        <a:spcAft>
          <a:spcPct val="0"/>
        </a:spcAft>
        <a:defRPr sz="4400" b="1">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Arial" pitchFamily="34" charset="0"/>
        </a:defRPr>
      </a:lvl2pPr>
      <a:lvl3pPr algn="ctr" rtl="0" fontAlgn="base">
        <a:spcBef>
          <a:spcPct val="0"/>
        </a:spcBef>
        <a:spcAft>
          <a:spcPct val="0"/>
        </a:spcAft>
        <a:defRPr sz="4400" b="1">
          <a:solidFill>
            <a:srgbClr val="FFFF00"/>
          </a:solidFill>
          <a:latin typeface="Arial" pitchFamily="34" charset="0"/>
        </a:defRPr>
      </a:lvl3pPr>
      <a:lvl4pPr algn="ctr" rtl="0" fontAlgn="base">
        <a:spcBef>
          <a:spcPct val="0"/>
        </a:spcBef>
        <a:spcAft>
          <a:spcPct val="0"/>
        </a:spcAft>
        <a:defRPr sz="4400" b="1">
          <a:solidFill>
            <a:srgbClr val="FFFF00"/>
          </a:solidFill>
          <a:latin typeface="Arial" pitchFamily="34" charset="0"/>
        </a:defRPr>
      </a:lvl4pPr>
      <a:lvl5pPr algn="ctr" rtl="0" fontAlgn="base">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b="1">
          <a:solidFill>
            <a:schemeClr val="tx1"/>
          </a:solidFill>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fontAlgn="base">
        <a:spcBef>
          <a:spcPct val="20000"/>
        </a:spcBef>
        <a:spcAft>
          <a:spcPct val="0"/>
        </a:spcAft>
        <a:buClr>
          <a:schemeClr val="tx2"/>
        </a:buClr>
        <a:buChar char="•"/>
        <a:defRPr sz="2400" b="1">
          <a:solidFill>
            <a:schemeClr val="tx1"/>
          </a:solidFill>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7527" name="Rectangle 39"/>
          <p:cNvSpPr>
            <a:spLocks noGrp="1" noChangeArrowheads="1"/>
          </p:cNvSpPr>
          <p:nvPr>
            <p:ph type="title"/>
          </p:nvPr>
        </p:nvSpPr>
        <p:spPr bwMode="auto">
          <a:xfrm>
            <a:off x="0" y="152400"/>
            <a:ext cx="9144000" cy="8382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effectLst>
                  <a:outerShdw blurRad="38100" dist="38100" dir="2700000" algn="tl">
                    <a:srgbClr val="000000"/>
                  </a:outerShdw>
                </a:effectLst>
                <a:latin typeface="Verdana" pitchFamily="34" charset="0"/>
              </a:defRPr>
            </a:lvl1pPr>
          </a:lstStyle>
          <a:p>
            <a:pPr algn="ctr" rtl="0" fontAlgn="base">
              <a:spcBef>
                <a:spcPct val="0"/>
              </a:spcBef>
              <a:spcAft>
                <a:spcPct val="0"/>
              </a:spcAft>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pPr>
            <a:fld id="{77B6C817-508B-4915-8529-59E7508ADA59}" type="slidenum">
              <a:rPr lang="en-US" kern="1200">
                <a:solidFill>
                  <a:srgbClr val="FFFFFF"/>
                </a:solidFill>
                <a:ea typeface="+mn-ea"/>
                <a:cs typeface="+mn-cs"/>
              </a:rPr>
              <a:pPr rtl="0" fontAlgn="base">
                <a:spcBef>
                  <a:spcPct val="0"/>
                </a:spcBef>
                <a:spcAft>
                  <a:spcPct val="0"/>
                </a:spcAft>
              </a:pPr>
              <a:t>‹#›</a:t>
            </a:fld>
            <a:endParaRPr lang="en-US" kern="1200">
              <a:solidFill>
                <a:srgbClr val="FFFFFF"/>
              </a:solidFill>
              <a:ea typeface="+mn-ea"/>
              <a:cs typeface="+mn-cs"/>
            </a:endParaRPr>
          </a:p>
        </p:txBody>
      </p:sp>
      <p:sp>
        <p:nvSpPr>
          <p:cNvPr id="447531"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Lst>
  <p:timing>
    <p:tnLst>
      <p:par>
        <p:cTn id="1" dur="indefinite" restart="never" nodeType="tmRoot"/>
      </p:par>
    </p:tnLst>
  </p:timing>
  <p:hf hdr="0" ftr="0" dt="0"/>
  <p:txStyles>
    <p:titleStyle>
      <a:lvl1pPr algn="ctr" rtl="0" fontAlgn="base">
        <a:spcBef>
          <a:spcPct val="0"/>
        </a:spcBef>
        <a:spcAft>
          <a:spcPct val="0"/>
        </a:spcAft>
        <a:defRPr sz="4400" b="1">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Arial" pitchFamily="34" charset="0"/>
        </a:defRPr>
      </a:lvl2pPr>
      <a:lvl3pPr algn="ctr" rtl="0" fontAlgn="base">
        <a:spcBef>
          <a:spcPct val="0"/>
        </a:spcBef>
        <a:spcAft>
          <a:spcPct val="0"/>
        </a:spcAft>
        <a:defRPr sz="4400" b="1">
          <a:solidFill>
            <a:srgbClr val="FFFF00"/>
          </a:solidFill>
          <a:latin typeface="Arial" pitchFamily="34" charset="0"/>
        </a:defRPr>
      </a:lvl3pPr>
      <a:lvl4pPr algn="ctr" rtl="0" fontAlgn="base">
        <a:spcBef>
          <a:spcPct val="0"/>
        </a:spcBef>
        <a:spcAft>
          <a:spcPct val="0"/>
        </a:spcAft>
        <a:defRPr sz="4400" b="1">
          <a:solidFill>
            <a:srgbClr val="FFFF00"/>
          </a:solidFill>
          <a:latin typeface="Arial" pitchFamily="34" charset="0"/>
        </a:defRPr>
      </a:lvl4pPr>
      <a:lvl5pPr algn="ctr" rtl="0" fontAlgn="base">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b="1">
          <a:solidFill>
            <a:schemeClr val="tx1"/>
          </a:solidFill>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fontAlgn="base">
        <a:spcBef>
          <a:spcPct val="20000"/>
        </a:spcBef>
        <a:spcAft>
          <a:spcPct val="0"/>
        </a:spcAft>
        <a:buClr>
          <a:schemeClr val="tx2"/>
        </a:buClr>
        <a:buChar char="•"/>
        <a:defRPr sz="2400" b="1">
          <a:solidFill>
            <a:schemeClr val="tx1"/>
          </a:solidFill>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28600" y="114300"/>
            <a:ext cx="78295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228600" y="1587500"/>
            <a:ext cx="8607425" cy="5027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2452" name="Rectangle 4"/>
          <p:cNvSpPr>
            <a:spLocks noGrp="1" noChangeArrowheads="1"/>
          </p:cNvSpPr>
          <p:nvPr>
            <p:ph type="ftr" sz="quarter" idx="3"/>
          </p:nvPr>
        </p:nvSpPr>
        <p:spPr bwMode="auto">
          <a:xfrm>
            <a:off x="2133600" y="6629400"/>
            <a:ext cx="4457700" cy="219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900" b="0" smtClean="0">
                <a:solidFill>
                  <a:srgbClr val="848589"/>
                </a:solidFill>
                <a:latin typeface="+mn-lt"/>
              </a:defRPr>
            </a:lvl1pPr>
          </a:lstStyle>
          <a:p>
            <a:pPr>
              <a:defRPr/>
            </a:pPr>
            <a:endParaRPr lang="en-US"/>
          </a:p>
        </p:txBody>
      </p:sp>
      <p:sp>
        <p:nvSpPr>
          <p:cNvPr id="872453" name="Rectangle 5"/>
          <p:cNvSpPr>
            <a:spLocks noChangeArrowheads="1"/>
          </p:cNvSpPr>
          <p:nvPr/>
        </p:nvSpPr>
        <p:spPr bwMode="ltGray">
          <a:xfrm>
            <a:off x="187325" y="1257300"/>
            <a:ext cx="8782050" cy="84138"/>
          </a:xfrm>
          <a:prstGeom prst="rect">
            <a:avLst/>
          </a:prstGeom>
          <a:solidFill>
            <a:srgbClr val="2990CA"/>
          </a:solidFill>
          <a:ln w="9525">
            <a:noFill/>
            <a:miter lim="800000"/>
            <a:headEnd/>
            <a:tailEnd/>
          </a:ln>
          <a:effectLst/>
        </p:spPr>
        <p:txBody>
          <a:bodyPr wrap="none" anchor="ctr"/>
          <a:lstStyle/>
          <a:p>
            <a:pPr>
              <a:defRPr/>
            </a:pPr>
            <a:endParaRPr lang="en-US"/>
          </a:p>
        </p:txBody>
      </p:sp>
      <p:sp>
        <p:nvSpPr>
          <p:cNvPr id="872454" name="Rectangle 6"/>
          <p:cNvSpPr>
            <a:spLocks noGrp="1" noChangeArrowheads="1"/>
          </p:cNvSpPr>
          <p:nvPr>
            <p:ph type="sldNum" sz="quarter" idx="4"/>
          </p:nvPr>
        </p:nvSpPr>
        <p:spPr bwMode="auto">
          <a:xfrm>
            <a:off x="8226425" y="6629400"/>
            <a:ext cx="758825" cy="219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900" b="0" smtClean="0">
                <a:solidFill>
                  <a:srgbClr val="848589"/>
                </a:solidFill>
                <a:latin typeface="+mn-lt"/>
              </a:defRPr>
            </a:lvl1pPr>
          </a:lstStyle>
          <a:p>
            <a:pPr>
              <a:defRPr/>
            </a:pPr>
            <a:fld id="{87121ECD-7FD9-4F52-8F2D-EA473CE8D6DB}" type="slidenum">
              <a:rPr lang="en-US"/>
              <a:pPr>
                <a:defRPr/>
              </a:pPr>
              <a:t>‹#›</a:t>
            </a:fld>
            <a:endParaRPr lang="en-US"/>
          </a:p>
        </p:txBody>
      </p:sp>
      <p:pic>
        <p:nvPicPr>
          <p:cNvPr id="4103" name="Picture 7" descr="GGF-logo"/>
          <p:cNvPicPr>
            <a:picLocks noChangeAspect="1" noChangeArrowheads="1"/>
          </p:cNvPicPr>
          <p:nvPr userDrawn="1"/>
        </p:nvPicPr>
        <p:blipFill>
          <a:blip r:embed="rId13" cstate="print"/>
          <a:srcRect/>
          <a:stretch>
            <a:fillRect/>
          </a:stretch>
        </p:blipFill>
        <p:spPr bwMode="auto">
          <a:xfrm>
            <a:off x="8150225" y="165100"/>
            <a:ext cx="838200" cy="947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95"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p:wipe dir="r"/>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36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Futura Bk" pitchFamily="34" charset="0"/>
        </a:defRPr>
      </a:lvl2pPr>
      <a:lvl3pPr algn="l" rtl="0" eaLnBrk="0" fontAlgn="base" hangingPunct="0">
        <a:lnSpc>
          <a:spcPct val="90000"/>
        </a:lnSpc>
        <a:spcBef>
          <a:spcPct val="0"/>
        </a:spcBef>
        <a:spcAft>
          <a:spcPct val="0"/>
        </a:spcAft>
        <a:defRPr sz="3600">
          <a:solidFill>
            <a:schemeClr val="tx2"/>
          </a:solidFill>
          <a:latin typeface="Futura Bk" pitchFamily="34" charset="0"/>
        </a:defRPr>
      </a:lvl3pPr>
      <a:lvl4pPr algn="l" rtl="0" eaLnBrk="0" fontAlgn="base" hangingPunct="0">
        <a:lnSpc>
          <a:spcPct val="90000"/>
        </a:lnSpc>
        <a:spcBef>
          <a:spcPct val="0"/>
        </a:spcBef>
        <a:spcAft>
          <a:spcPct val="0"/>
        </a:spcAft>
        <a:defRPr sz="3600">
          <a:solidFill>
            <a:schemeClr val="tx2"/>
          </a:solidFill>
          <a:latin typeface="Futura Bk" pitchFamily="34" charset="0"/>
        </a:defRPr>
      </a:lvl4pPr>
      <a:lvl5pPr algn="l" rtl="0" eaLnBrk="0" fontAlgn="base" hangingPunct="0">
        <a:lnSpc>
          <a:spcPct val="90000"/>
        </a:lnSpc>
        <a:spcBef>
          <a:spcPct val="0"/>
        </a:spcBef>
        <a:spcAft>
          <a:spcPct val="0"/>
        </a:spcAft>
        <a:defRPr sz="3600">
          <a:solidFill>
            <a:schemeClr val="tx2"/>
          </a:solidFill>
          <a:latin typeface="Futura Bk" pitchFamily="34" charset="0"/>
        </a:defRPr>
      </a:lvl5pPr>
      <a:lvl6pPr marL="457200" algn="l" rtl="0" fontAlgn="base">
        <a:lnSpc>
          <a:spcPct val="90000"/>
        </a:lnSpc>
        <a:spcBef>
          <a:spcPct val="0"/>
        </a:spcBef>
        <a:spcAft>
          <a:spcPct val="0"/>
        </a:spcAft>
        <a:defRPr sz="3600">
          <a:solidFill>
            <a:schemeClr val="tx2"/>
          </a:solidFill>
          <a:latin typeface="Futura Bk" pitchFamily="34" charset="0"/>
        </a:defRPr>
      </a:lvl6pPr>
      <a:lvl7pPr marL="914400" algn="l" rtl="0" fontAlgn="base">
        <a:lnSpc>
          <a:spcPct val="90000"/>
        </a:lnSpc>
        <a:spcBef>
          <a:spcPct val="0"/>
        </a:spcBef>
        <a:spcAft>
          <a:spcPct val="0"/>
        </a:spcAft>
        <a:defRPr sz="3600">
          <a:solidFill>
            <a:schemeClr val="tx2"/>
          </a:solidFill>
          <a:latin typeface="Futura Bk" pitchFamily="34" charset="0"/>
        </a:defRPr>
      </a:lvl7pPr>
      <a:lvl8pPr marL="1371600" algn="l" rtl="0" fontAlgn="base">
        <a:lnSpc>
          <a:spcPct val="90000"/>
        </a:lnSpc>
        <a:spcBef>
          <a:spcPct val="0"/>
        </a:spcBef>
        <a:spcAft>
          <a:spcPct val="0"/>
        </a:spcAft>
        <a:defRPr sz="3600">
          <a:solidFill>
            <a:schemeClr val="tx2"/>
          </a:solidFill>
          <a:latin typeface="Futura Bk" pitchFamily="34" charset="0"/>
        </a:defRPr>
      </a:lvl8pPr>
      <a:lvl9pPr marL="1828800" algn="l" rtl="0" fontAlgn="base">
        <a:lnSpc>
          <a:spcPct val="90000"/>
        </a:lnSpc>
        <a:spcBef>
          <a:spcPct val="0"/>
        </a:spcBef>
        <a:spcAft>
          <a:spcPct val="0"/>
        </a:spcAft>
        <a:defRPr sz="3600">
          <a:solidFill>
            <a:schemeClr val="tx2"/>
          </a:solidFill>
          <a:latin typeface="Futura Bk" pitchFamily="34" charset="0"/>
        </a:defRPr>
      </a:lvl9pPr>
    </p:titleStyle>
    <p:bodyStyle>
      <a:lvl1pPr marL="228600" indent="-228600" algn="l" rtl="0" eaLnBrk="0" fontAlgn="base" hangingPunct="0">
        <a:lnSpc>
          <a:spcPct val="90000"/>
        </a:lnSpc>
        <a:spcBef>
          <a:spcPct val="30000"/>
        </a:spcBef>
        <a:spcAft>
          <a:spcPct val="10000"/>
        </a:spcAft>
        <a:buClr>
          <a:srgbClr val="B2B3B5"/>
        </a:buClr>
        <a:buSzPct val="75000"/>
        <a:buChar char="•"/>
        <a:defRPr sz="2800">
          <a:solidFill>
            <a:schemeClr val="tx1"/>
          </a:solidFill>
          <a:latin typeface="+mn-lt"/>
          <a:ea typeface="+mn-ea"/>
          <a:cs typeface="+mn-cs"/>
        </a:defRPr>
      </a:lvl1pPr>
      <a:lvl2pPr marL="571500" indent="-228600" algn="l" rtl="0" eaLnBrk="0" fontAlgn="base" hangingPunct="0">
        <a:lnSpc>
          <a:spcPct val="90000"/>
        </a:lnSpc>
        <a:spcBef>
          <a:spcPct val="10000"/>
        </a:spcBef>
        <a:spcAft>
          <a:spcPct val="10000"/>
        </a:spcAft>
        <a:buClr>
          <a:srgbClr val="B2B3B5"/>
        </a:buClr>
        <a:buFont typeface="Arial" charset="0"/>
        <a:buChar char="−"/>
        <a:defRPr sz="2400">
          <a:solidFill>
            <a:schemeClr val="tx1"/>
          </a:solidFill>
          <a:latin typeface="+mn-lt"/>
        </a:defRPr>
      </a:lvl2pPr>
      <a:lvl3pPr marL="914400" indent="-228600" algn="l" rtl="0" eaLnBrk="0" fontAlgn="base" hangingPunct="0">
        <a:lnSpc>
          <a:spcPct val="90000"/>
        </a:lnSpc>
        <a:spcBef>
          <a:spcPct val="10000"/>
        </a:spcBef>
        <a:spcAft>
          <a:spcPct val="10000"/>
        </a:spcAft>
        <a:buClr>
          <a:srgbClr val="B2B3B5"/>
        </a:buClr>
        <a:buChar char="•"/>
        <a:defRPr sz="2000">
          <a:solidFill>
            <a:schemeClr val="tx1"/>
          </a:solidFill>
          <a:latin typeface="+mn-lt"/>
        </a:defRPr>
      </a:lvl3pPr>
      <a:lvl4pPr marL="1257300" indent="-228600" algn="l" rtl="0" eaLnBrk="0" fontAlgn="base" hangingPunct="0">
        <a:lnSpc>
          <a:spcPct val="90000"/>
        </a:lnSpc>
        <a:spcBef>
          <a:spcPct val="10000"/>
        </a:spcBef>
        <a:spcAft>
          <a:spcPct val="10000"/>
        </a:spcAft>
        <a:buClr>
          <a:srgbClr val="B2B3B5"/>
        </a:buClr>
        <a:buFont typeface="Arial" charset="0"/>
        <a:buChar char="−"/>
        <a:defRPr sz="2000">
          <a:solidFill>
            <a:schemeClr val="tx1"/>
          </a:solidFill>
          <a:latin typeface="+mn-lt"/>
        </a:defRPr>
      </a:lvl4pPr>
      <a:lvl5pPr marL="1600200" indent="-228600" algn="l" rtl="0" eaLnBrk="0" fontAlgn="base" hangingPunct="0">
        <a:lnSpc>
          <a:spcPct val="90000"/>
        </a:lnSpc>
        <a:spcBef>
          <a:spcPct val="10000"/>
        </a:spcBef>
        <a:spcAft>
          <a:spcPct val="10000"/>
        </a:spcAft>
        <a:buClr>
          <a:srgbClr val="B2B3B5"/>
        </a:buClr>
        <a:buChar char="•"/>
        <a:defRPr sz="2000">
          <a:solidFill>
            <a:schemeClr val="tx1"/>
          </a:solidFill>
          <a:latin typeface="+mn-lt"/>
        </a:defRPr>
      </a:lvl5pPr>
      <a:lvl6pPr marL="2057400" indent="-228600" algn="l" rtl="0" fontAlgn="base">
        <a:lnSpc>
          <a:spcPct val="90000"/>
        </a:lnSpc>
        <a:spcBef>
          <a:spcPct val="10000"/>
        </a:spcBef>
        <a:spcAft>
          <a:spcPct val="10000"/>
        </a:spcAft>
        <a:buClr>
          <a:srgbClr val="B2B3B5"/>
        </a:buClr>
        <a:buChar char="•"/>
        <a:defRPr sz="2000">
          <a:solidFill>
            <a:schemeClr val="tx1"/>
          </a:solidFill>
          <a:latin typeface="+mn-lt"/>
        </a:defRPr>
      </a:lvl6pPr>
      <a:lvl7pPr marL="2514600" indent="-228600" algn="l" rtl="0" fontAlgn="base">
        <a:lnSpc>
          <a:spcPct val="90000"/>
        </a:lnSpc>
        <a:spcBef>
          <a:spcPct val="10000"/>
        </a:spcBef>
        <a:spcAft>
          <a:spcPct val="10000"/>
        </a:spcAft>
        <a:buClr>
          <a:srgbClr val="B2B3B5"/>
        </a:buClr>
        <a:buChar char="•"/>
        <a:defRPr sz="2000">
          <a:solidFill>
            <a:schemeClr val="tx1"/>
          </a:solidFill>
          <a:latin typeface="+mn-lt"/>
        </a:defRPr>
      </a:lvl7pPr>
      <a:lvl8pPr marL="2971800" indent="-228600" algn="l" rtl="0" fontAlgn="base">
        <a:lnSpc>
          <a:spcPct val="90000"/>
        </a:lnSpc>
        <a:spcBef>
          <a:spcPct val="10000"/>
        </a:spcBef>
        <a:spcAft>
          <a:spcPct val="10000"/>
        </a:spcAft>
        <a:buClr>
          <a:srgbClr val="B2B3B5"/>
        </a:buClr>
        <a:buChar char="•"/>
        <a:defRPr sz="2000">
          <a:solidFill>
            <a:schemeClr val="tx1"/>
          </a:solidFill>
          <a:latin typeface="+mn-lt"/>
        </a:defRPr>
      </a:lvl8pPr>
      <a:lvl9pPr marL="3429000" indent="-228600" algn="l" rtl="0" fontAlgn="base">
        <a:lnSpc>
          <a:spcPct val="90000"/>
        </a:lnSpc>
        <a:spcBef>
          <a:spcPct val="10000"/>
        </a:spcBef>
        <a:spcAft>
          <a:spcPct val="10000"/>
        </a:spcAft>
        <a:buClr>
          <a:srgbClr val="B2B3B5"/>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logo"/>
          <p:cNvPicPr>
            <a:picLocks noChangeAspect="1" noChangeArrowheads="1"/>
          </p:cNvPicPr>
          <p:nvPr userDrawn="1"/>
        </p:nvPicPr>
        <p:blipFill>
          <a:blip r:embed="rId13" cstate="print"/>
          <a:srcRect/>
          <a:stretch>
            <a:fillRect/>
          </a:stretch>
        </p:blipFill>
        <p:spPr bwMode="auto">
          <a:xfrm>
            <a:off x="7029450" y="5410200"/>
            <a:ext cx="2114550" cy="1238250"/>
          </a:xfrm>
          <a:prstGeom prst="rect">
            <a:avLst/>
          </a:prstGeom>
          <a:noFill/>
          <a:ln w="9525">
            <a:noFill/>
            <a:miter lim="800000"/>
            <a:headEnd/>
            <a:tailEnd/>
          </a:ln>
        </p:spPr>
      </p:pic>
      <p:pic>
        <p:nvPicPr>
          <p:cNvPr id="15363" name="Picture 3" descr="btm"/>
          <p:cNvPicPr>
            <a:picLocks noChangeAspect="1" noChangeArrowheads="1"/>
          </p:cNvPicPr>
          <p:nvPr userDrawn="1"/>
        </p:nvPicPr>
        <p:blipFill>
          <a:blip r:embed="rId14" cstate="print"/>
          <a:srcRect/>
          <a:stretch>
            <a:fillRect/>
          </a:stretch>
        </p:blipFill>
        <p:spPr bwMode="auto">
          <a:xfrm>
            <a:off x="0" y="6629400"/>
            <a:ext cx="9140825" cy="228600"/>
          </a:xfrm>
          <a:prstGeom prst="rect">
            <a:avLst/>
          </a:prstGeom>
          <a:noFill/>
          <a:ln w="9525">
            <a:noFill/>
            <a:miter lim="800000"/>
            <a:headEnd/>
            <a:tailEnd/>
          </a:ln>
        </p:spPr>
      </p:pic>
      <p:pic>
        <p:nvPicPr>
          <p:cNvPr id="15364" name="Picture 4" descr="btm"/>
          <p:cNvPicPr>
            <a:picLocks noChangeAspect="1" noChangeArrowheads="1"/>
          </p:cNvPicPr>
          <p:nvPr userDrawn="1"/>
        </p:nvPicPr>
        <p:blipFill>
          <a:blip r:embed="rId14" cstate="print"/>
          <a:srcRect/>
          <a:stretch>
            <a:fillRect/>
          </a:stretch>
        </p:blipFill>
        <p:spPr bwMode="auto">
          <a:xfrm>
            <a:off x="0" y="92075"/>
            <a:ext cx="9140825" cy="136525"/>
          </a:xfrm>
          <a:prstGeom prst="rect">
            <a:avLst/>
          </a:prstGeom>
          <a:noFill/>
          <a:ln w="9525">
            <a:noFill/>
            <a:miter lim="800000"/>
            <a:headEnd/>
            <a:tailEnd/>
          </a:ln>
        </p:spPr>
      </p:pic>
      <p:sp>
        <p:nvSpPr>
          <p:cNvPr id="15365" name="Rectangle 5"/>
          <p:cNvSpPr>
            <a:spLocks noGrp="1" noChangeArrowheads="1"/>
          </p:cNvSpPr>
          <p:nvPr>
            <p:ph type="title"/>
          </p:nvPr>
        </p:nvSpPr>
        <p:spPr bwMode="auto">
          <a:xfrm>
            <a:off x="685800" y="28575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5366" name="Rectangle 6"/>
          <p:cNvSpPr>
            <a:spLocks noGrp="1" noChangeArrowheads="1"/>
          </p:cNvSpPr>
          <p:nvPr>
            <p:ph type="body" idx="1"/>
          </p:nvPr>
        </p:nvSpPr>
        <p:spPr bwMode="auto">
          <a:xfrm>
            <a:off x="685800" y="165735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13447" name="Rectangle 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b="0" smtClean="0">
                <a:solidFill>
                  <a:srgbClr val="FFFFFF"/>
                </a:solidFill>
              </a:defRPr>
            </a:lvl1pPr>
          </a:lstStyle>
          <a:p>
            <a:pPr rtl="0" fontAlgn="base">
              <a:spcAft>
                <a:spcPct val="0"/>
              </a:spcAft>
              <a:defRPr/>
            </a:pPr>
            <a:endParaRPr lang="en-US" kern="1200">
              <a:latin typeface="Times New Roman" pitchFamily="18" charset="0"/>
              <a:ea typeface="+mn-ea"/>
              <a:cs typeface="+mn-cs"/>
            </a:endParaRPr>
          </a:p>
        </p:txBody>
      </p:sp>
      <p:sp>
        <p:nvSpPr>
          <p:cNvPr id="4413448" name="Rectangle 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b="0" smtClean="0">
                <a:solidFill>
                  <a:srgbClr val="FFFFFF"/>
                </a:solidFill>
              </a:defRPr>
            </a:lvl1pPr>
          </a:lstStyle>
          <a:p>
            <a:pPr algn="ctr" rtl="0" fontAlgn="base">
              <a:spcAft>
                <a:spcPct val="0"/>
              </a:spcAft>
              <a:defRPr/>
            </a:pPr>
            <a:endParaRPr lang="en-US" kern="1200">
              <a:latin typeface="Times New Roman" pitchFamily="18" charset="0"/>
              <a:ea typeface="+mn-ea"/>
              <a:cs typeface="+mn-cs"/>
            </a:endParaRPr>
          </a:p>
        </p:txBody>
      </p:sp>
      <p:sp>
        <p:nvSpPr>
          <p:cNvPr id="4413449" name="Rectangle 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b="0" smtClean="0">
                <a:solidFill>
                  <a:srgbClr val="FFFFFF"/>
                </a:solidFill>
              </a:defRPr>
            </a:lvl1pPr>
          </a:lstStyle>
          <a:p>
            <a:pPr rtl="0" fontAlgn="base">
              <a:spcAft>
                <a:spcPct val="0"/>
              </a:spcAft>
              <a:defRPr/>
            </a:pPr>
            <a:fld id="{F4E4AF2B-042B-4806-B522-68E7355E39F8}" type="slidenum">
              <a:rPr lang="en-US" kern="1200">
                <a:latin typeface="Times New Roman" pitchFamily="18" charset="0"/>
                <a:ea typeface="+mn-ea"/>
                <a:cs typeface="+mn-cs"/>
              </a:rPr>
              <a:pPr rtl="0" fontAlgn="base">
                <a:spcAft>
                  <a:spcPct val="0"/>
                </a:spcAft>
                <a:defRPr/>
              </a:pPr>
              <a:t>‹#›</a:t>
            </a:fld>
            <a:endParaRPr lang="en-US" kern="1200">
              <a:latin typeface="Times New Roman" pitchFamily="18" charset="0"/>
              <a:ea typeface="+mn-ea"/>
              <a:cs typeface="+mn-cs"/>
            </a:endParaRPr>
          </a:p>
        </p:txBody>
      </p:sp>
      <p:sp>
        <p:nvSpPr>
          <p:cNvPr id="4413450" name="Text Box 10"/>
          <p:cNvSpPr txBox="1">
            <a:spLocks noChangeArrowheads="1"/>
          </p:cNvSpPr>
          <p:nvPr userDrawn="1"/>
        </p:nvSpPr>
        <p:spPr bwMode="auto">
          <a:xfrm>
            <a:off x="3352800" y="6586538"/>
            <a:ext cx="5791200" cy="274637"/>
          </a:xfrm>
          <a:prstGeom prst="rect">
            <a:avLst/>
          </a:prstGeom>
          <a:noFill/>
          <a:ln w="9525">
            <a:noFill/>
            <a:miter lim="800000"/>
            <a:headEnd/>
            <a:tailEnd/>
          </a:ln>
          <a:effectLst/>
        </p:spPr>
        <p:txBody>
          <a:bodyPr>
            <a:spAutoFit/>
          </a:bodyPr>
          <a:lstStyle/>
          <a:p>
            <a:pPr algn="dist" rtl="0" eaLnBrk="0" fontAlgn="base" hangingPunct="0">
              <a:spcBef>
                <a:spcPct val="50000"/>
              </a:spcBef>
              <a:spcAft>
                <a:spcPct val="0"/>
              </a:spcAft>
              <a:defRPr/>
            </a:pPr>
            <a:r>
              <a:rPr kumimoji="1" lang="en-US" sz="1200" b="1" kern="1200">
                <a:solidFill>
                  <a:srgbClr val="FFFFFF"/>
                </a:solidFill>
                <a:latin typeface="Arial" charset="0"/>
                <a:ea typeface="+mn-ea"/>
                <a:cs typeface="+mn-cs"/>
              </a:rPr>
              <a:t>C</a:t>
            </a:r>
            <a:r>
              <a:rPr kumimoji="1" lang="en-US" sz="1000" b="1" kern="1200">
                <a:solidFill>
                  <a:srgbClr val="FFFFFF"/>
                </a:solidFill>
                <a:latin typeface="Arial" charset="0"/>
                <a:ea typeface="+mn-ea"/>
                <a:cs typeface="+mn-cs"/>
              </a:rPr>
              <a:t>YBERINFRASTRUCTURE </a:t>
            </a:r>
            <a:r>
              <a:rPr kumimoji="1" lang="en-US" sz="1200" b="1" kern="1200">
                <a:solidFill>
                  <a:srgbClr val="FFFFFF"/>
                </a:solidFill>
                <a:latin typeface="Arial" charset="0"/>
                <a:ea typeface="+mn-ea"/>
                <a:cs typeface="+mn-cs"/>
              </a:rPr>
              <a:t>C</a:t>
            </a:r>
            <a:r>
              <a:rPr kumimoji="1" lang="en-US" sz="1000" b="1" kern="1200">
                <a:solidFill>
                  <a:srgbClr val="FFFFFF"/>
                </a:solidFill>
                <a:latin typeface="Arial" charset="0"/>
                <a:ea typeface="+mn-ea"/>
                <a:cs typeface="+mn-cs"/>
              </a:rPr>
              <a:t>ENTER FOR</a:t>
            </a:r>
            <a:r>
              <a:rPr kumimoji="1" lang="en-US" sz="1200" b="1" kern="1200">
                <a:solidFill>
                  <a:srgbClr val="FFFFFF"/>
                </a:solidFill>
                <a:latin typeface="Arial" charset="0"/>
                <a:ea typeface="+mn-ea"/>
                <a:cs typeface="+mn-cs"/>
              </a:rPr>
              <a:t> P</a:t>
            </a:r>
            <a:r>
              <a:rPr kumimoji="1" lang="en-US" sz="1000" b="1" kern="1200">
                <a:solidFill>
                  <a:srgbClr val="FFFFFF"/>
                </a:solidFill>
                <a:latin typeface="Arial" charset="0"/>
                <a:ea typeface="+mn-ea"/>
                <a:cs typeface="+mn-cs"/>
              </a:rPr>
              <a:t>OLAR</a:t>
            </a:r>
            <a:r>
              <a:rPr kumimoji="1" lang="en-US" sz="1200" b="1" kern="1200">
                <a:solidFill>
                  <a:srgbClr val="FFFFFF"/>
                </a:solidFill>
                <a:latin typeface="Arial" charset="0"/>
                <a:ea typeface="+mn-ea"/>
                <a:cs typeface="+mn-cs"/>
              </a:rPr>
              <a:t> S</a:t>
            </a:r>
            <a:r>
              <a:rPr kumimoji="1" lang="en-US" sz="1000" b="1" kern="1200">
                <a:solidFill>
                  <a:srgbClr val="FFFFFF"/>
                </a:solidFill>
                <a:latin typeface="Arial" charset="0"/>
                <a:ea typeface="+mn-ea"/>
                <a:cs typeface="+mn-cs"/>
              </a:rPr>
              <a:t>CIENCE </a:t>
            </a:r>
            <a:r>
              <a:rPr kumimoji="1" lang="en-US" sz="1200" b="1" kern="1200">
                <a:solidFill>
                  <a:srgbClr val="FFFFFF"/>
                </a:solidFill>
                <a:latin typeface="Arial" charset="0"/>
                <a:ea typeface="+mn-ea"/>
                <a:cs typeface="+mn-cs"/>
              </a:rPr>
              <a:t>(CICPS)</a:t>
            </a:r>
          </a:p>
        </p:txBody>
      </p:sp>
    </p:spTree>
  </p:cSld>
  <p:clrMap bg1="dk2" tx1="lt1" bg2="dk1" tx2="lt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hf hdr="0" ftr="0" dt="0"/>
  <p:txStyles>
    <p:titleStyle>
      <a:lvl1pPr algn="ctr" rtl="0" eaLnBrk="0" fontAlgn="base" hangingPunct="0">
        <a:spcBef>
          <a:spcPct val="0"/>
        </a:spcBef>
        <a:spcAft>
          <a:spcPct val="0"/>
        </a:spcAft>
        <a:defRPr kumimoji="1" sz="4400">
          <a:solidFill>
            <a:schemeClr val="hlink"/>
          </a:solidFill>
          <a:latin typeface="+mj-lt"/>
          <a:ea typeface="+mj-ea"/>
          <a:cs typeface="+mj-cs"/>
        </a:defRPr>
      </a:lvl1pPr>
      <a:lvl2pPr algn="ctr" rtl="0" eaLnBrk="0" fontAlgn="base" hangingPunct="0">
        <a:spcBef>
          <a:spcPct val="0"/>
        </a:spcBef>
        <a:spcAft>
          <a:spcPct val="0"/>
        </a:spcAft>
        <a:defRPr kumimoji="1" sz="4400">
          <a:solidFill>
            <a:schemeClr val="hlink"/>
          </a:solidFill>
          <a:latin typeface="Times New Roman" pitchFamily="18" charset="0"/>
        </a:defRPr>
      </a:lvl2pPr>
      <a:lvl3pPr algn="ctr" rtl="0" eaLnBrk="0" fontAlgn="base" hangingPunct="0">
        <a:spcBef>
          <a:spcPct val="0"/>
        </a:spcBef>
        <a:spcAft>
          <a:spcPct val="0"/>
        </a:spcAft>
        <a:defRPr kumimoji="1" sz="4400">
          <a:solidFill>
            <a:schemeClr val="hlink"/>
          </a:solidFill>
          <a:latin typeface="Times New Roman" pitchFamily="18" charset="0"/>
        </a:defRPr>
      </a:lvl3pPr>
      <a:lvl4pPr algn="ctr" rtl="0" eaLnBrk="0" fontAlgn="base" hangingPunct="0">
        <a:spcBef>
          <a:spcPct val="0"/>
        </a:spcBef>
        <a:spcAft>
          <a:spcPct val="0"/>
        </a:spcAft>
        <a:defRPr kumimoji="1" sz="4400">
          <a:solidFill>
            <a:schemeClr val="hlink"/>
          </a:solidFill>
          <a:latin typeface="Times New Roman" pitchFamily="18" charset="0"/>
        </a:defRPr>
      </a:lvl4pPr>
      <a:lvl5pPr algn="ctr" rtl="0" eaLnBrk="0" fontAlgn="base" hangingPunct="0">
        <a:spcBef>
          <a:spcPct val="0"/>
        </a:spcBef>
        <a:spcAft>
          <a:spcPct val="0"/>
        </a:spcAft>
        <a:defRPr kumimoji="1" sz="4400">
          <a:solidFill>
            <a:schemeClr val="hlink"/>
          </a:solidFill>
          <a:latin typeface="Times New Roman" pitchFamily="18" charset="0"/>
        </a:defRPr>
      </a:lvl5pPr>
      <a:lvl6pPr marL="457200" algn="ctr" rtl="0" fontAlgn="base">
        <a:spcBef>
          <a:spcPct val="0"/>
        </a:spcBef>
        <a:spcAft>
          <a:spcPct val="0"/>
        </a:spcAft>
        <a:defRPr kumimoji="1" sz="4400">
          <a:solidFill>
            <a:schemeClr val="hlink"/>
          </a:solidFill>
          <a:latin typeface="Times New Roman" pitchFamily="18" charset="0"/>
        </a:defRPr>
      </a:lvl6pPr>
      <a:lvl7pPr marL="914400" algn="ctr" rtl="0" fontAlgn="base">
        <a:spcBef>
          <a:spcPct val="0"/>
        </a:spcBef>
        <a:spcAft>
          <a:spcPct val="0"/>
        </a:spcAft>
        <a:defRPr kumimoji="1" sz="4400">
          <a:solidFill>
            <a:schemeClr val="hlink"/>
          </a:solidFill>
          <a:latin typeface="Times New Roman" pitchFamily="18" charset="0"/>
        </a:defRPr>
      </a:lvl7pPr>
      <a:lvl8pPr marL="1371600" algn="ctr" rtl="0" fontAlgn="base">
        <a:spcBef>
          <a:spcPct val="0"/>
        </a:spcBef>
        <a:spcAft>
          <a:spcPct val="0"/>
        </a:spcAft>
        <a:defRPr kumimoji="1" sz="4400">
          <a:solidFill>
            <a:schemeClr val="hlink"/>
          </a:solidFill>
          <a:latin typeface="Times New Roman" pitchFamily="18" charset="0"/>
        </a:defRPr>
      </a:lvl8pPr>
      <a:lvl9pPr marL="1828800" algn="ctr" rtl="0" fontAlgn="base">
        <a:spcBef>
          <a:spcPct val="0"/>
        </a:spcBef>
        <a:spcAft>
          <a:spcPct val="0"/>
        </a:spcAft>
        <a:defRPr kumimoji="1" sz="4400">
          <a:solidFill>
            <a:schemeClr val="hlink"/>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hlink"/>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kumimoji="1" sz="2800">
          <a:solidFill>
            <a:schemeClr val="hlink"/>
          </a:solidFill>
          <a:latin typeface="+mn-lt"/>
        </a:defRPr>
      </a:lvl2pPr>
      <a:lvl3pPr marL="1143000" indent="-228600" algn="l" rtl="0" eaLnBrk="0" fontAlgn="base" hangingPunct="0">
        <a:spcBef>
          <a:spcPct val="20000"/>
        </a:spcBef>
        <a:spcAft>
          <a:spcPct val="0"/>
        </a:spcAft>
        <a:buClr>
          <a:schemeClr val="hlink"/>
        </a:buClr>
        <a:buChar char="•"/>
        <a:defRPr kumimoji="1" sz="2400">
          <a:solidFill>
            <a:schemeClr val="hlink"/>
          </a:solidFill>
          <a:latin typeface="+mn-lt"/>
        </a:defRPr>
      </a:lvl3pPr>
      <a:lvl4pPr marL="1600200" indent="-228600" algn="l" rtl="0" eaLnBrk="0" fontAlgn="base" hangingPunct="0">
        <a:spcBef>
          <a:spcPct val="20000"/>
        </a:spcBef>
        <a:spcAft>
          <a:spcPct val="0"/>
        </a:spcAft>
        <a:buClr>
          <a:schemeClr val="tx1"/>
        </a:buClr>
        <a:buChar char="•"/>
        <a:defRPr kumimoji="1" sz="2000">
          <a:solidFill>
            <a:schemeClr val="hlink"/>
          </a:solidFill>
          <a:latin typeface="+mn-lt"/>
        </a:defRPr>
      </a:lvl4pPr>
      <a:lvl5pPr marL="2057400" indent="-228600" algn="l" rtl="0" eaLnBrk="0" fontAlgn="base" hangingPunct="0">
        <a:spcBef>
          <a:spcPct val="20000"/>
        </a:spcBef>
        <a:spcAft>
          <a:spcPct val="0"/>
        </a:spcAft>
        <a:buClr>
          <a:schemeClr val="tx2"/>
        </a:buClr>
        <a:buChar char="•"/>
        <a:defRPr kumimoji="1" sz="2000">
          <a:solidFill>
            <a:schemeClr val="hlink"/>
          </a:solidFill>
          <a:latin typeface="+mn-lt"/>
        </a:defRPr>
      </a:lvl5pPr>
      <a:lvl6pPr marL="2514600" indent="-228600" algn="l" rtl="0" fontAlgn="base">
        <a:spcBef>
          <a:spcPct val="20000"/>
        </a:spcBef>
        <a:spcAft>
          <a:spcPct val="0"/>
        </a:spcAft>
        <a:buClr>
          <a:schemeClr val="tx2"/>
        </a:buClr>
        <a:buChar char="•"/>
        <a:defRPr kumimoji="1" sz="2000">
          <a:solidFill>
            <a:schemeClr val="hlink"/>
          </a:solidFill>
          <a:latin typeface="+mn-lt"/>
        </a:defRPr>
      </a:lvl6pPr>
      <a:lvl7pPr marL="2971800" indent="-228600" algn="l" rtl="0" fontAlgn="base">
        <a:spcBef>
          <a:spcPct val="20000"/>
        </a:spcBef>
        <a:spcAft>
          <a:spcPct val="0"/>
        </a:spcAft>
        <a:buClr>
          <a:schemeClr val="tx2"/>
        </a:buClr>
        <a:buChar char="•"/>
        <a:defRPr kumimoji="1" sz="2000">
          <a:solidFill>
            <a:schemeClr val="hlink"/>
          </a:solidFill>
          <a:latin typeface="+mn-lt"/>
        </a:defRPr>
      </a:lvl7pPr>
      <a:lvl8pPr marL="3429000" indent="-228600" algn="l" rtl="0" fontAlgn="base">
        <a:spcBef>
          <a:spcPct val="20000"/>
        </a:spcBef>
        <a:spcAft>
          <a:spcPct val="0"/>
        </a:spcAft>
        <a:buClr>
          <a:schemeClr val="tx2"/>
        </a:buClr>
        <a:buChar char="•"/>
        <a:defRPr kumimoji="1" sz="2000">
          <a:solidFill>
            <a:schemeClr val="hlink"/>
          </a:solidFill>
          <a:latin typeface="+mn-lt"/>
        </a:defRPr>
      </a:lvl8pPr>
      <a:lvl9pPr marL="3886200" indent="-228600" algn="l" rtl="0" fontAlgn="base">
        <a:spcBef>
          <a:spcPct val="20000"/>
        </a:spcBef>
        <a:spcAft>
          <a:spcPct val="0"/>
        </a:spcAft>
        <a:buClr>
          <a:schemeClr val="tx2"/>
        </a:buClr>
        <a:buChar char="•"/>
        <a:defRPr kumimoji="1"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fontAlgn="base">
              <a:spcBef>
                <a:spcPct val="0"/>
              </a:spcBef>
              <a:spcAft>
                <a:spcPct val="0"/>
              </a:spcAft>
            </a:pPr>
            <a:fld id="{06015A1C-A950-4BF7-9F1F-2CA7C903A8EE}" type="datetimeFigureOut">
              <a:rPr lang="en-US" b="1" kern="1200" smtClean="0">
                <a:solidFill>
                  <a:prstClr val="black">
                    <a:tint val="75000"/>
                  </a:prstClr>
                </a:solidFill>
                <a:latin typeface="Calibri"/>
                <a:ea typeface="+mn-ea"/>
                <a:cs typeface="+mn-cs"/>
              </a:rPr>
              <a:pPr rtl="0" fontAlgn="base">
                <a:spcBef>
                  <a:spcPct val="0"/>
                </a:spcBef>
                <a:spcAft>
                  <a:spcPct val="0"/>
                </a:spcAft>
              </a:pPr>
              <a:t>4/16/2010</a:t>
            </a:fld>
            <a:endParaRPr lang="en-US" b="1"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fontAlgn="base">
              <a:spcBef>
                <a:spcPct val="0"/>
              </a:spcBef>
              <a:spcAft>
                <a:spcPct val="0"/>
              </a:spcAft>
            </a:pPr>
            <a:endParaRPr lang="en-US" b="1"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fontAlgn="base">
              <a:spcBef>
                <a:spcPct val="0"/>
              </a:spcBef>
              <a:spcAft>
                <a:spcPct val="0"/>
              </a:spcAft>
            </a:pPr>
            <a:fld id="{04EFFF6C-AE4E-4FE6-A064-67A5E3D5DC7A}" type="slidenum">
              <a:rPr lang="en-US" b="1" kern="1200" smtClean="0">
                <a:solidFill>
                  <a:prstClr val="black">
                    <a:tint val="75000"/>
                  </a:prstClr>
                </a:solidFill>
                <a:latin typeface="Calibri"/>
                <a:ea typeface="+mn-ea"/>
                <a:cs typeface="+mn-cs"/>
              </a:rPr>
              <a:pPr rtl="0" fontAlgn="base">
                <a:spcBef>
                  <a:spcPct val="0"/>
                </a:spcBef>
                <a:spcAft>
                  <a:spcPct val="0"/>
                </a:spcAft>
              </a:pPr>
              <a:t>‹#›</a:t>
            </a:fld>
            <a:endParaRPr lang="en-US" b="1" kern="1200">
              <a:solidFill>
                <a:prstClr val="black">
                  <a:tint val="75000"/>
                </a:prstClr>
              </a:solidFill>
              <a:latin typeface="Calibri"/>
              <a:ea typeface="+mn-ea"/>
              <a:cs typeface="+mn-cs"/>
            </a:endParaRPr>
          </a:p>
        </p:txBody>
      </p:sp>
      <p:pic>
        <p:nvPicPr>
          <p:cNvPr id="7" name="Picture 6" descr="350px-Zuoshangjiao.jpg"/>
          <p:cNvPicPr>
            <a:picLocks noChangeAspect="1"/>
          </p:cNvPicPr>
          <p:nvPr userDrawn="1"/>
        </p:nvPicPr>
        <p:blipFill>
          <a:blip r:embed="rId15" cstate="print"/>
          <a:stretch>
            <a:fillRect/>
          </a:stretch>
        </p:blipFill>
        <p:spPr>
          <a:xfrm>
            <a:off x="0" y="0"/>
            <a:ext cx="1600200" cy="1540764"/>
          </a:xfrm>
          <a:prstGeom prst="rect">
            <a:avLst/>
          </a:prstGeom>
        </p:spPr>
      </p:pic>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lgn="l" rtl="0" fontAlgn="base">
              <a:spcBef>
                <a:spcPct val="0"/>
              </a:spcBef>
              <a:spcAft>
                <a:spcPct val="0"/>
              </a:spcAft>
              <a:defRPr/>
            </a:pPr>
            <a:r>
              <a:rPr lang="en-US" sz="1600" b="1" i="1" kern="1200" dirty="0">
                <a:solidFill>
                  <a:srgbClr val="1851CE"/>
                </a:solidFill>
                <a:latin typeface="Calibri" pitchFamily="34" charset="0"/>
                <a:ea typeface="+mn-ea"/>
                <a:cs typeface="+mn-cs"/>
              </a:rPr>
              <a:t>S</a:t>
            </a:r>
            <a:r>
              <a:rPr lang="en-US" sz="1600" b="1" i="1" kern="1200" dirty="0">
                <a:solidFill>
                  <a:srgbClr val="E40701"/>
                </a:solidFill>
                <a:latin typeface="Calibri" pitchFamily="34" charset="0"/>
                <a:ea typeface="+mn-ea"/>
                <a:cs typeface="+mn-cs"/>
              </a:rPr>
              <a:t>A</a:t>
            </a:r>
            <a:r>
              <a:rPr lang="en-US" sz="1600" b="1" i="1" kern="1200" dirty="0">
                <a:solidFill>
                  <a:srgbClr val="EFBA00"/>
                </a:solidFill>
                <a:latin typeface="Calibri" pitchFamily="34" charset="0"/>
                <a:ea typeface="+mn-ea"/>
                <a:cs typeface="+mn-cs"/>
              </a:rPr>
              <a:t>L</a:t>
            </a:r>
            <a:r>
              <a:rPr lang="en-US" sz="1600" b="1" i="1" kern="1200" dirty="0">
                <a:solidFill>
                  <a:srgbClr val="1851CE"/>
                </a:solidFill>
                <a:latin typeface="Calibri" pitchFamily="34" charset="0"/>
                <a:ea typeface="+mn-ea"/>
                <a:cs typeface="+mn-cs"/>
              </a:rPr>
              <a:t>S</a:t>
            </a:r>
            <a:r>
              <a:rPr lang="en-US" sz="1600" b="1" i="1" kern="1200" dirty="0">
                <a:solidFill>
                  <a:srgbClr val="18A221"/>
                </a:solidFill>
                <a:latin typeface="Calibri" pitchFamily="34" charset="0"/>
                <a:ea typeface="+mn-ea"/>
                <a:cs typeface="+mn-cs"/>
              </a:rPr>
              <a:t>A</a:t>
            </a:r>
            <a:endParaRPr lang="en-US" sz="1600" b="1" kern="1200" dirty="0">
              <a:solidFill>
                <a:prstClr val="black"/>
              </a:solidFill>
              <a:latin typeface="Corbe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52400" y="304800"/>
            <a:ext cx="8839200" cy="10414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152400" y="1600200"/>
            <a:ext cx="8839200" cy="43434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803268" name="Rectangle 4"/>
          <p:cNvSpPr>
            <a:spLocks noChangeArrowheads="1"/>
          </p:cNvSpPr>
          <p:nvPr userDrawn="1"/>
        </p:nvSpPr>
        <p:spPr bwMode="auto">
          <a:xfrm flipV="1">
            <a:off x="1371600" y="6440488"/>
            <a:ext cx="6477000" cy="74612"/>
          </a:xfrm>
          <a:prstGeom prst="rect">
            <a:avLst/>
          </a:prstGeom>
          <a:solidFill>
            <a:srgbClr val="000080"/>
          </a:solidFill>
          <a:ln w="12700">
            <a:noFill/>
            <a:miter lim="800000"/>
            <a:headEnd/>
            <a:tailEnd/>
          </a:ln>
          <a:effectLst/>
        </p:spPr>
        <p:txBody>
          <a:bodyPr wrap="none" anchor="ctr"/>
          <a:lstStyle/>
          <a:p>
            <a:pPr>
              <a:defRPr/>
            </a:pPr>
            <a:endParaRPr lang="en-US"/>
          </a:p>
        </p:txBody>
      </p:sp>
      <p:sp>
        <p:nvSpPr>
          <p:cNvPr id="1803269" name="Text Box 5"/>
          <p:cNvSpPr txBox="1">
            <a:spLocks noChangeArrowheads="1"/>
          </p:cNvSpPr>
          <p:nvPr userDrawn="1"/>
        </p:nvSpPr>
        <p:spPr bwMode="auto">
          <a:xfrm>
            <a:off x="4572000" y="6553200"/>
            <a:ext cx="3200400" cy="152400"/>
          </a:xfrm>
          <a:prstGeom prst="rect">
            <a:avLst/>
          </a:prstGeom>
          <a:noFill/>
          <a:ln w="12700">
            <a:noFill/>
            <a:miter lim="800000"/>
            <a:headEnd/>
            <a:tailEnd/>
          </a:ln>
          <a:effectLst/>
        </p:spPr>
        <p:txBody>
          <a:bodyPr lIns="0" tIns="0" rIns="0" bIns="0">
            <a:spAutoFit/>
          </a:bodyPr>
          <a:lstStyle/>
          <a:p>
            <a:pPr algn="r" eaLnBrk="0" hangingPunct="0">
              <a:defRPr/>
            </a:pPr>
            <a:r>
              <a:rPr lang="en-US" sz="1000">
                <a:latin typeface="Arial" charset="0"/>
              </a:rPr>
              <a:t>UNIVERSITY OF CALIFORNIA, SAN DIEGO</a:t>
            </a:r>
          </a:p>
        </p:txBody>
      </p:sp>
      <p:sp>
        <p:nvSpPr>
          <p:cNvPr id="1803270" name="Text Box 6"/>
          <p:cNvSpPr txBox="1">
            <a:spLocks noChangeArrowheads="1"/>
          </p:cNvSpPr>
          <p:nvPr userDrawn="1"/>
        </p:nvSpPr>
        <p:spPr bwMode="auto">
          <a:xfrm>
            <a:off x="1355725" y="6248400"/>
            <a:ext cx="5654675" cy="152400"/>
          </a:xfrm>
          <a:prstGeom prst="rect">
            <a:avLst/>
          </a:prstGeom>
          <a:noFill/>
          <a:ln w="12700">
            <a:noFill/>
            <a:miter lim="800000"/>
            <a:headEnd/>
            <a:tailEnd/>
          </a:ln>
          <a:effectLst/>
        </p:spPr>
        <p:txBody>
          <a:bodyPr lIns="0" tIns="0" rIns="0" bIns="0">
            <a:spAutoFit/>
          </a:bodyPr>
          <a:lstStyle/>
          <a:p>
            <a:pPr algn="l" eaLnBrk="0" hangingPunct="0">
              <a:defRPr/>
            </a:pPr>
            <a:r>
              <a:rPr lang="en-US" sz="1000">
                <a:latin typeface="Arial" charset="0"/>
              </a:rPr>
              <a:t>SAN DIEGO SUPERCOMPUTER CENTER</a:t>
            </a:r>
          </a:p>
        </p:txBody>
      </p:sp>
      <p:pic>
        <p:nvPicPr>
          <p:cNvPr id="5127" name="Picture 7"/>
          <p:cNvPicPr>
            <a:picLocks noChangeAspect="1" noChangeArrowheads="1"/>
          </p:cNvPicPr>
          <p:nvPr/>
        </p:nvPicPr>
        <p:blipFill>
          <a:blip r:embed="rId13" cstate="print"/>
          <a:srcRect/>
          <a:stretch>
            <a:fillRect/>
          </a:stretch>
        </p:blipFill>
        <p:spPr bwMode="auto">
          <a:xfrm>
            <a:off x="8040688" y="6270625"/>
            <a:ext cx="804862" cy="422275"/>
          </a:xfrm>
          <a:prstGeom prst="rect">
            <a:avLst/>
          </a:prstGeom>
          <a:noFill/>
          <a:ln w="9525">
            <a:noFill/>
            <a:miter lim="800000"/>
            <a:headEnd/>
            <a:tailEnd/>
          </a:ln>
        </p:spPr>
      </p:pic>
      <p:pic>
        <p:nvPicPr>
          <p:cNvPr id="5128" name="Picture 8" descr="SDSC_logo 1"/>
          <p:cNvPicPr>
            <a:picLocks noChangeAspect="1" noChangeArrowheads="1"/>
          </p:cNvPicPr>
          <p:nvPr userDrawn="1"/>
        </p:nvPicPr>
        <p:blipFill>
          <a:blip r:embed="rId14" cstate="print"/>
          <a:srcRect/>
          <a:stretch>
            <a:fillRect/>
          </a:stretch>
        </p:blipFill>
        <p:spPr bwMode="auto">
          <a:xfrm>
            <a:off x="228600" y="6172200"/>
            <a:ext cx="952500" cy="495300"/>
          </a:xfrm>
          <a:prstGeom prst="rect">
            <a:avLst/>
          </a:prstGeom>
          <a:noFill/>
          <a:ln w="9525">
            <a:noFill/>
            <a:miter lim="800000"/>
            <a:headEnd/>
            <a:tailEnd/>
          </a:ln>
        </p:spPr>
      </p:pic>
      <p:sp>
        <p:nvSpPr>
          <p:cNvPr id="1803273" name="Text Box 9"/>
          <p:cNvSpPr txBox="1">
            <a:spLocks noChangeArrowheads="1"/>
          </p:cNvSpPr>
          <p:nvPr userDrawn="1"/>
        </p:nvSpPr>
        <p:spPr bwMode="auto">
          <a:xfrm>
            <a:off x="3200400" y="6521450"/>
            <a:ext cx="1436688" cy="336550"/>
          </a:xfrm>
          <a:prstGeom prst="rect">
            <a:avLst/>
          </a:prstGeom>
          <a:noFill/>
          <a:ln w="9525">
            <a:noFill/>
            <a:miter lim="800000"/>
            <a:headEnd/>
            <a:tailEnd/>
          </a:ln>
          <a:effectLst/>
        </p:spPr>
        <p:txBody>
          <a:bodyPr wrap="none">
            <a:spAutoFit/>
          </a:bodyPr>
          <a:lstStyle/>
          <a:p>
            <a:pPr algn="l" eaLnBrk="0" hangingPunct="0">
              <a:defRPr/>
            </a:pPr>
            <a:r>
              <a:rPr lang="en-US" i="1">
                <a:solidFill>
                  <a:srgbClr val="009999"/>
                </a:solidFill>
                <a:latin typeface="Helvetica" pitchFamily="34" charset="0"/>
              </a:rPr>
              <a:t>Fran Berman</a:t>
            </a:r>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ransition/>
  <p:txStyles>
    <p:titleStyle>
      <a:lvl1pPr algn="ctr" rtl="0" eaLnBrk="0" fontAlgn="base" hangingPunct="0">
        <a:lnSpc>
          <a:spcPct val="95000"/>
        </a:lnSpc>
        <a:spcBef>
          <a:spcPct val="0"/>
        </a:spcBef>
        <a:spcAft>
          <a:spcPct val="0"/>
        </a:spcAft>
        <a:defRPr sz="3600" b="1" i="1">
          <a:solidFill>
            <a:srgbClr val="000099"/>
          </a:solidFill>
          <a:latin typeface="+mj-lt"/>
          <a:ea typeface="+mj-ea"/>
          <a:cs typeface="+mj-cs"/>
        </a:defRPr>
      </a:lvl1pPr>
      <a:lvl2pPr algn="ctr" rtl="0" eaLnBrk="0" fontAlgn="base" hangingPunct="0">
        <a:lnSpc>
          <a:spcPct val="95000"/>
        </a:lnSpc>
        <a:spcBef>
          <a:spcPct val="0"/>
        </a:spcBef>
        <a:spcAft>
          <a:spcPct val="0"/>
        </a:spcAft>
        <a:defRPr sz="3600" b="1" i="1">
          <a:solidFill>
            <a:srgbClr val="000099"/>
          </a:solidFill>
          <a:latin typeface="Helvetica" pitchFamily="34" charset="0"/>
        </a:defRPr>
      </a:lvl2pPr>
      <a:lvl3pPr algn="ctr" rtl="0" eaLnBrk="0" fontAlgn="base" hangingPunct="0">
        <a:lnSpc>
          <a:spcPct val="95000"/>
        </a:lnSpc>
        <a:spcBef>
          <a:spcPct val="0"/>
        </a:spcBef>
        <a:spcAft>
          <a:spcPct val="0"/>
        </a:spcAft>
        <a:defRPr sz="3600" b="1" i="1">
          <a:solidFill>
            <a:srgbClr val="000099"/>
          </a:solidFill>
          <a:latin typeface="Helvetica" pitchFamily="34" charset="0"/>
        </a:defRPr>
      </a:lvl3pPr>
      <a:lvl4pPr algn="ctr" rtl="0" eaLnBrk="0" fontAlgn="base" hangingPunct="0">
        <a:lnSpc>
          <a:spcPct val="95000"/>
        </a:lnSpc>
        <a:spcBef>
          <a:spcPct val="0"/>
        </a:spcBef>
        <a:spcAft>
          <a:spcPct val="0"/>
        </a:spcAft>
        <a:defRPr sz="3600" b="1" i="1">
          <a:solidFill>
            <a:srgbClr val="000099"/>
          </a:solidFill>
          <a:latin typeface="Helvetica" pitchFamily="34" charset="0"/>
        </a:defRPr>
      </a:lvl4pPr>
      <a:lvl5pPr algn="ctr" rtl="0" eaLnBrk="0" fontAlgn="base" hangingPunct="0">
        <a:lnSpc>
          <a:spcPct val="95000"/>
        </a:lnSpc>
        <a:spcBef>
          <a:spcPct val="0"/>
        </a:spcBef>
        <a:spcAft>
          <a:spcPct val="0"/>
        </a:spcAft>
        <a:defRPr sz="3600" b="1" i="1">
          <a:solidFill>
            <a:srgbClr val="000099"/>
          </a:solidFill>
          <a:latin typeface="Helvetica" pitchFamily="34" charset="0"/>
        </a:defRPr>
      </a:lvl5pPr>
      <a:lvl6pPr marL="457200" algn="ctr" rtl="0" fontAlgn="base">
        <a:lnSpc>
          <a:spcPct val="95000"/>
        </a:lnSpc>
        <a:spcBef>
          <a:spcPct val="0"/>
        </a:spcBef>
        <a:spcAft>
          <a:spcPct val="0"/>
        </a:spcAft>
        <a:defRPr sz="3600" b="1" i="1">
          <a:solidFill>
            <a:srgbClr val="000099"/>
          </a:solidFill>
          <a:latin typeface="Helvetica" pitchFamily="34" charset="0"/>
        </a:defRPr>
      </a:lvl6pPr>
      <a:lvl7pPr marL="914400" algn="ctr" rtl="0" fontAlgn="base">
        <a:lnSpc>
          <a:spcPct val="95000"/>
        </a:lnSpc>
        <a:spcBef>
          <a:spcPct val="0"/>
        </a:spcBef>
        <a:spcAft>
          <a:spcPct val="0"/>
        </a:spcAft>
        <a:defRPr sz="3600" b="1" i="1">
          <a:solidFill>
            <a:srgbClr val="000099"/>
          </a:solidFill>
          <a:latin typeface="Helvetica" pitchFamily="34" charset="0"/>
        </a:defRPr>
      </a:lvl7pPr>
      <a:lvl8pPr marL="1371600" algn="ctr" rtl="0" fontAlgn="base">
        <a:lnSpc>
          <a:spcPct val="95000"/>
        </a:lnSpc>
        <a:spcBef>
          <a:spcPct val="0"/>
        </a:spcBef>
        <a:spcAft>
          <a:spcPct val="0"/>
        </a:spcAft>
        <a:defRPr sz="3600" b="1" i="1">
          <a:solidFill>
            <a:srgbClr val="000099"/>
          </a:solidFill>
          <a:latin typeface="Helvetica" pitchFamily="34" charset="0"/>
        </a:defRPr>
      </a:lvl8pPr>
      <a:lvl9pPr marL="1828800" algn="ctr" rtl="0" fontAlgn="base">
        <a:lnSpc>
          <a:spcPct val="95000"/>
        </a:lnSpc>
        <a:spcBef>
          <a:spcPct val="0"/>
        </a:spcBef>
        <a:spcAft>
          <a:spcPct val="0"/>
        </a:spcAft>
        <a:defRPr sz="3600" b="1" i="1">
          <a:solidFill>
            <a:srgbClr val="000099"/>
          </a:solidFill>
          <a:latin typeface="Helvetica" pitchFamily="34" charset="0"/>
        </a:defRPr>
      </a:lvl9pPr>
    </p:titleStyle>
    <p:bodyStyle>
      <a:lvl1pPr marL="342900" indent="-342900" algn="l" rtl="0" eaLnBrk="0" fontAlgn="base" hangingPunct="0">
        <a:lnSpc>
          <a:spcPct val="95000"/>
        </a:lnSpc>
        <a:spcBef>
          <a:spcPct val="20000"/>
        </a:spcBef>
        <a:spcAft>
          <a:spcPct val="0"/>
        </a:spcAft>
        <a:buClr>
          <a:schemeClr val="tx1"/>
        </a:buClr>
        <a:buSzPct val="100000"/>
        <a:buChar char="•"/>
        <a:defRPr sz="2800" b="1">
          <a:solidFill>
            <a:schemeClr val="tx1"/>
          </a:solidFill>
          <a:latin typeface="+mn-lt"/>
          <a:ea typeface="+mn-ea"/>
          <a:cs typeface="+mn-cs"/>
        </a:defRPr>
      </a:lvl1pPr>
      <a:lvl2pPr marL="742950" indent="-285750" algn="l" rtl="0" eaLnBrk="0" fontAlgn="base" hangingPunct="0">
        <a:lnSpc>
          <a:spcPct val="95000"/>
        </a:lnSpc>
        <a:spcBef>
          <a:spcPct val="20000"/>
        </a:spcBef>
        <a:spcAft>
          <a:spcPct val="0"/>
        </a:spcAft>
        <a:buClr>
          <a:schemeClr val="tx1"/>
        </a:buClr>
        <a:buSzPct val="100000"/>
        <a:buChar char="•"/>
        <a:defRPr sz="2400">
          <a:solidFill>
            <a:schemeClr val="tx1"/>
          </a:solidFill>
          <a:latin typeface="+mn-lt"/>
        </a:defRPr>
      </a:lvl2pPr>
      <a:lvl3pPr marL="1143000" indent="-228600" algn="l" rtl="0" eaLnBrk="0" fontAlgn="base" hangingPunct="0">
        <a:lnSpc>
          <a:spcPct val="95000"/>
        </a:lnSpc>
        <a:spcBef>
          <a:spcPct val="20000"/>
        </a:spcBef>
        <a:spcAft>
          <a:spcPct val="0"/>
        </a:spcAft>
        <a:buClr>
          <a:schemeClr val="tx1"/>
        </a:buClr>
        <a:buSzPct val="100000"/>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Times" pitchFamily="18" charset="0"/>
        </a:defRPr>
      </a:lvl4pPr>
      <a:lvl5pPr marL="2057400" indent="-228600" algn="l" rtl="0" eaLnBrk="0" fontAlgn="base" hangingPunct="0">
        <a:spcBef>
          <a:spcPct val="20000"/>
        </a:spcBef>
        <a:spcAft>
          <a:spcPct val="0"/>
        </a:spcAft>
        <a:buChar char="»"/>
        <a:defRPr sz="2000">
          <a:solidFill>
            <a:schemeClr val="tx1"/>
          </a:solidFill>
          <a:latin typeface="Times" pitchFamily="18" charset="0"/>
        </a:defRPr>
      </a:lvl5pPr>
      <a:lvl6pPr marL="2514600" indent="-228600" algn="l" rtl="0" fontAlgn="base">
        <a:spcBef>
          <a:spcPct val="20000"/>
        </a:spcBef>
        <a:spcAft>
          <a:spcPct val="0"/>
        </a:spcAft>
        <a:buChar char="»"/>
        <a:defRPr sz="2000">
          <a:solidFill>
            <a:schemeClr val="tx1"/>
          </a:solidFill>
          <a:latin typeface="Times" pitchFamily="18" charset="0"/>
        </a:defRPr>
      </a:lvl6pPr>
      <a:lvl7pPr marL="2971800" indent="-228600" algn="l" rtl="0" fontAlgn="base">
        <a:spcBef>
          <a:spcPct val="20000"/>
        </a:spcBef>
        <a:spcAft>
          <a:spcPct val="0"/>
        </a:spcAft>
        <a:buChar char="»"/>
        <a:defRPr sz="2000">
          <a:solidFill>
            <a:schemeClr val="tx1"/>
          </a:solidFill>
          <a:latin typeface="Times" pitchFamily="18" charset="0"/>
        </a:defRPr>
      </a:lvl7pPr>
      <a:lvl8pPr marL="3429000" indent="-228600" algn="l" rtl="0" fontAlgn="base">
        <a:spcBef>
          <a:spcPct val="20000"/>
        </a:spcBef>
        <a:spcAft>
          <a:spcPct val="0"/>
        </a:spcAft>
        <a:buChar char="»"/>
        <a:defRPr sz="2000">
          <a:solidFill>
            <a:schemeClr val="tx1"/>
          </a:solidFill>
          <a:latin typeface="Times" pitchFamily="18" charset="0"/>
        </a:defRPr>
      </a:lvl8pPr>
      <a:lvl9pPr marL="3886200" indent="-228600" algn="l" rtl="0" fontAlgn="base">
        <a:spcBef>
          <a:spcPct val="20000"/>
        </a:spcBef>
        <a:spcAft>
          <a:spcPct val="0"/>
        </a:spcAft>
        <a:buChar char="»"/>
        <a:defRPr sz="2000">
          <a:solidFill>
            <a:schemeClr val="tx1"/>
          </a:solidFill>
          <a:latin typeface="Times"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500188"/>
            <a:ext cx="8229600" cy="4283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28100" name="Rectangle 4"/>
          <p:cNvSpPr>
            <a:spLocks noGrp="1" noChangeArrowheads="1"/>
          </p:cNvSpPr>
          <p:nvPr>
            <p:ph type="sldNum" sz="quarter" idx="4"/>
          </p:nvPr>
        </p:nvSpPr>
        <p:spPr bwMode="auto">
          <a:xfrm>
            <a:off x="7848600" y="5562600"/>
            <a:ext cx="137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atin typeface="Arial" charset="0"/>
              </a:defRPr>
            </a:lvl1pPr>
          </a:lstStyle>
          <a:p>
            <a:pPr>
              <a:defRPr/>
            </a:pPr>
            <a:fld id="{A9EB3120-3206-4357-A29A-439FB7502A39}" type="slidenum">
              <a:rPr lang="en-US"/>
              <a:pPr>
                <a:defRPr/>
              </a:pPr>
              <a:t>‹#›</a:t>
            </a:fld>
            <a:r>
              <a:rPr lang="en-US"/>
              <a:t> of 14</a:t>
            </a:r>
          </a:p>
        </p:txBody>
      </p:sp>
      <p:pic>
        <p:nvPicPr>
          <p:cNvPr id="7173" name="Picture 5" descr="nsf"/>
          <p:cNvPicPr>
            <a:picLocks noChangeAspect="1" noChangeArrowheads="1"/>
          </p:cNvPicPr>
          <p:nvPr userDrawn="1"/>
        </p:nvPicPr>
        <p:blipFill>
          <a:blip r:embed="rId13" cstate="print">
            <a:clrChange>
              <a:clrFrom>
                <a:srgbClr val="FEFEFE"/>
              </a:clrFrom>
              <a:clrTo>
                <a:srgbClr val="FEFEFE">
                  <a:alpha val="0"/>
                </a:srgbClr>
              </a:clrTo>
            </a:clrChange>
          </a:blip>
          <a:srcRect/>
          <a:stretch>
            <a:fillRect/>
          </a:stretch>
        </p:blipFill>
        <p:spPr bwMode="auto">
          <a:xfrm>
            <a:off x="182563" y="5910263"/>
            <a:ext cx="990600" cy="947737"/>
          </a:xfrm>
          <a:prstGeom prst="rect">
            <a:avLst/>
          </a:prstGeom>
          <a:noFill/>
          <a:ln w="9525">
            <a:noFill/>
            <a:miter lim="800000"/>
            <a:headEnd/>
            <a:tailEnd/>
          </a:ln>
        </p:spPr>
      </p:pic>
      <p:sp>
        <p:nvSpPr>
          <p:cNvPr id="4228102" name="Rectangle 6"/>
          <p:cNvSpPr>
            <a:spLocks noChangeArrowheads="1"/>
          </p:cNvSpPr>
          <p:nvPr userDrawn="1"/>
        </p:nvSpPr>
        <p:spPr bwMode="auto">
          <a:xfrm>
            <a:off x="228600" y="228600"/>
            <a:ext cx="8683625" cy="5640388"/>
          </a:xfrm>
          <a:prstGeom prst="rect">
            <a:avLst/>
          </a:prstGeom>
          <a:noFill/>
          <a:ln w="57150" cmpd="thinThick">
            <a:solidFill>
              <a:srgbClr val="CDA246"/>
            </a:solidFill>
            <a:miter lim="800000"/>
            <a:headEnd/>
            <a:tailEnd/>
          </a:ln>
          <a:effectLst/>
        </p:spPr>
        <p:txBody>
          <a:bodyPr wrap="none" anchor="ctr"/>
          <a:lstStyle/>
          <a:p>
            <a:pPr>
              <a:defRPr/>
            </a:pPr>
            <a:endParaRPr lang="en-US"/>
          </a:p>
        </p:txBody>
      </p:sp>
      <p:pic>
        <p:nvPicPr>
          <p:cNvPr id="7175" name="Picture 7" descr="CReSIS_logo_color"/>
          <p:cNvPicPr>
            <a:picLocks noChangeAspect="1" noChangeArrowheads="1"/>
          </p:cNvPicPr>
          <p:nvPr userDrawn="1"/>
        </p:nvPicPr>
        <p:blipFill>
          <a:blip r:embed="rId14" cstate="print">
            <a:clrChange>
              <a:clrFrom>
                <a:srgbClr val="FFFFFF"/>
              </a:clrFrom>
              <a:clrTo>
                <a:srgbClr val="FFFFFF">
                  <a:alpha val="0"/>
                </a:srgbClr>
              </a:clrTo>
            </a:clrChange>
          </a:blip>
          <a:srcRect/>
          <a:stretch>
            <a:fillRect/>
          </a:stretch>
        </p:blipFill>
        <p:spPr bwMode="auto">
          <a:xfrm>
            <a:off x="3381375" y="5803900"/>
            <a:ext cx="2422525" cy="990600"/>
          </a:xfrm>
          <a:prstGeom prst="rect">
            <a:avLst/>
          </a:prstGeom>
          <a:noFill/>
          <a:ln w="9525">
            <a:noFill/>
            <a:miter lim="800000"/>
            <a:headEnd/>
            <a:tailEnd/>
          </a:ln>
        </p:spPr>
      </p:pic>
      <p:pic>
        <p:nvPicPr>
          <p:cNvPr id="7176" name="Picture 8" descr="KTEC_logoFull_color_b"/>
          <p:cNvPicPr>
            <a:picLocks noChangeAspect="1" noChangeArrowheads="1"/>
          </p:cNvPicPr>
          <p:nvPr userDrawn="1"/>
        </p:nvPicPr>
        <p:blipFill>
          <a:blip r:embed="rId15" cstate="print"/>
          <a:srcRect/>
          <a:stretch>
            <a:fillRect/>
          </a:stretch>
        </p:blipFill>
        <p:spPr bwMode="auto">
          <a:xfrm>
            <a:off x="7162800" y="6170613"/>
            <a:ext cx="1133475" cy="458787"/>
          </a:xfrm>
          <a:prstGeom prst="rect">
            <a:avLst/>
          </a:prstGeom>
          <a:noFill/>
          <a:ln w="9525">
            <a:noFill/>
            <a:miter lim="800000"/>
            <a:headEnd/>
            <a:tailEnd/>
          </a:ln>
        </p:spPr>
      </p:pic>
      <p:pic>
        <p:nvPicPr>
          <p:cNvPr id="7177" name="Picture 9" descr="nasa-logo"/>
          <p:cNvPicPr>
            <a:picLocks noChangeAspect="1" noChangeArrowheads="1"/>
          </p:cNvPicPr>
          <p:nvPr userDrawn="1"/>
        </p:nvPicPr>
        <p:blipFill>
          <a:blip r:embed="rId16" cstate="print"/>
          <a:srcRect/>
          <a:stretch>
            <a:fillRect/>
          </a:stretch>
        </p:blipFill>
        <p:spPr bwMode="auto">
          <a:xfrm>
            <a:off x="8305800" y="6096000"/>
            <a:ext cx="639763" cy="547688"/>
          </a:xfrm>
          <a:prstGeom prst="rect">
            <a:avLst/>
          </a:prstGeom>
          <a:noFill/>
          <a:ln w="9525">
            <a:noFill/>
            <a:miter lim="800000"/>
            <a:headEnd/>
            <a:tailEnd/>
          </a:ln>
        </p:spPr>
      </p:pic>
      <p:sp>
        <p:nvSpPr>
          <p:cNvPr id="4228106" name="Line 10"/>
          <p:cNvSpPr>
            <a:spLocks noChangeShapeType="1"/>
          </p:cNvSpPr>
          <p:nvPr userDrawn="1"/>
        </p:nvSpPr>
        <p:spPr bwMode="auto">
          <a:xfrm>
            <a:off x="228600" y="1363663"/>
            <a:ext cx="8686800" cy="0"/>
          </a:xfrm>
          <a:prstGeom prst="line">
            <a:avLst/>
          </a:prstGeom>
          <a:noFill/>
          <a:ln w="57150" cmpd="thickThin">
            <a:solidFill>
              <a:srgbClr val="CC9900"/>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34" charset="0"/>
        </a:defRPr>
      </a:lvl2pPr>
      <a:lvl3pPr algn="ctr" rtl="0" eaLnBrk="0" fontAlgn="base" hangingPunct="0">
        <a:spcBef>
          <a:spcPct val="0"/>
        </a:spcBef>
        <a:spcAft>
          <a:spcPct val="0"/>
        </a:spcAft>
        <a:defRPr sz="4400">
          <a:solidFill>
            <a:schemeClr val="tx2"/>
          </a:solidFill>
          <a:latin typeface="Century Gothic" pitchFamily="34" charset="0"/>
        </a:defRPr>
      </a:lvl3pPr>
      <a:lvl4pPr algn="ctr" rtl="0" eaLnBrk="0" fontAlgn="base" hangingPunct="0">
        <a:spcBef>
          <a:spcPct val="0"/>
        </a:spcBef>
        <a:spcAft>
          <a:spcPct val="0"/>
        </a:spcAft>
        <a:defRPr sz="4400">
          <a:solidFill>
            <a:schemeClr val="tx2"/>
          </a:solidFill>
          <a:latin typeface="Century Gothic" pitchFamily="34" charset="0"/>
        </a:defRPr>
      </a:lvl4pPr>
      <a:lvl5pPr algn="ctr" rtl="0" eaLnBrk="0" fontAlgn="base" hangingPunct="0">
        <a:spcBef>
          <a:spcPct val="0"/>
        </a:spcBef>
        <a:spcAft>
          <a:spcPct val="0"/>
        </a:spcAft>
        <a:defRPr sz="4400">
          <a:solidFill>
            <a:schemeClr val="tx2"/>
          </a:solidFill>
          <a:latin typeface="Century Gothic" pitchFamily="34" charset="0"/>
        </a:defRPr>
      </a:lvl5pPr>
      <a:lvl6pPr marL="457200" algn="ctr" rtl="0" fontAlgn="base">
        <a:spcBef>
          <a:spcPct val="0"/>
        </a:spcBef>
        <a:spcAft>
          <a:spcPct val="0"/>
        </a:spcAft>
        <a:defRPr sz="4400">
          <a:solidFill>
            <a:schemeClr val="tx2"/>
          </a:solidFill>
          <a:latin typeface="Century Gothic" pitchFamily="34" charset="0"/>
        </a:defRPr>
      </a:lvl6pPr>
      <a:lvl7pPr marL="914400" algn="ctr" rtl="0" fontAlgn="base">
        <a:spcBef>
          <a:spcPct val="0"/>
        </a:spcBef>
        <a:spcAft>
          <a:spcPct val="0"/>
        </a:spcAft>
        <a:defRPr sz="4400">
          <a:solidFill>
            <a:schemeClr val="tx2"/>
          </a:solidFill>
          <a:latin typeface="Century Gothic" pitchFamily="34" charset="0"/>
        </a:defRPr>
      </a:lvl7pPr>
      <a:lvl8pPr marL="1371600" algn="ctr" rtl="0" fontAlgn="base">
        <a:spcBef>
          <a:spcPct val="0"/>
        </a:spcBef>
        <a:spcAft>
          <a:spcPct val="0"/>
        </a:spcAft>
        <a:defRPr sz="4400">
          <a:solidFill>
            <a:schemeClr val="tx2"/>
          </a:solidFill>
          <a:latin typeface="Century Gothic" pitchFamily="34" charset="0"/>
        </a:defRPr>
      </a:lvl8pPr>
      <a:lvl9pPr marL="1828800" algn="ctr" rtl="0" fontAlgn="base">
        <a:spcBef>
          <a:spcPct val="0"/>
        </a:spcBef>
        <a:spcAft>
          <a:spcPct val="0"/>
        </a:spcAft>
        <a:defRPr sz="4400">
          <a:solidFill>
            <a:schemeClr val="tx2"/>
          </a:solidFill>
          <a:latin typeface="Century Gothic"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cs typeface="+mn-cs"/>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cs typeface="+mn-cs"/>
              </a:defRPr>
            </a:lvl1pPr>
          </a:lstStyle>
          <a:p>
            <a:pPr>
              <a:defRPr/>
            </a:pPr>
            <a:fld id="{8924C731-FD80-4608-8248-0A01089780E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hf hdr="0" ft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7" name="Slide Number Placeholder 5"/>
          <p:cNvSpPr>
            <a:spLocks noGrp="1"/>
          </p:cNvSpPr>
          <p:nvPr>
            <p:ph type="sldNum" sz="quarter" idx="4"/>
          </p:nvPr>
        </p:nvSpPr>
        <p:spPr>
          <a:xfrm>
            <a:off x="8458200" y="6492875"/>
            <a:ext cx="40005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defRPr>
            </a:lvl1pPr>
          </a:lstStyle>
          <a:p>
            <a:pPr>
              <a:defRPr/>
            </a:pPr>
            <a:fld id="{AD1DD6A7-31A3-475B-913B-03DF5DF9A9B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hf hdr="0" ft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0610" name="Line 2"/>
          <p:cNvSpPr>
            <a:spLocks noChangeShapeType="1"/>
          </p:cNvSpPr>
          <p:nvPr/>
        </p:nvSpPr>
        <p:spPr bwMode="auto">
          <a:xfrm>
            <a:off x="0" y="1295400"/>
            <a:ext cx="9144000" cy="0"/>
          </a:xfrm>
          <a:prstGeom prst="line">
            <a:avLst/>
          </a:prstGeom>
          <a:noFill/>
          <a:ln w="50800">
            <a:solidFill>
              <a:srgbClr val="990000"/>
            </a:solidFill>
            <a:round/>
            <a:headEnd type="none" w="sm" len="sm"/>
            <a:tailEnd type="none" w="sm" len="sm"/>
          </a:ln>
          <a:effectLst/>
        </p:spPr>
        <p:txBody>
          <a:bodyPr wrap="none" anchor="ctr"/>
          <a:lstStyle/>
          <a:p>
            <a:pPr>
              <a:defRPr/>
            </a:pPr>
            <a:endParaRPr lang="en-US"/>
          </a:p>
        </p:txBody>
      </p:sp>
      <p:sp>
        <p:nvSpPr>
          <p:cNvPr id="10243" name="Rectangle 3"/>
          <p:cNvSpPr>
            <a:spLocks noGrp="1" noChangeArrowheads="1"/>
          </p:cNvSpPr>
          <p:nvPr>
            <p:ph type="title"/>
          </p:nvPr>
        </p:nvSpPr>
        <p:spPr bwMode="auto">
          <a:xfrm>
            <a:off x="1295400" y="304800"/>
            <a:ext cx="6248400" cy="8763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533400" y="1676400"/>
            <a:ext cx="82296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 Third Level</a:t>
            </a:r>
          </a:p>
          <a:p>
            <a:pPr lvl="3"/>
            <a:r>
              <a:rPr lang="en-US" smtClean="0"/>
              <a:t>Fourth Level</a:t>
            </a:r>
          </a:p>
          <a:p>
            <a:pPr lvl="4"/>
            <a:r>
              <a:rPr lang="en-US" smtClean="0"/>
              <a:t>Fifth Level</a:t>
            </a:r>
          </a:p>
        </p:txBody>
      </p:sp>
      <p:pic>
        <p:nvPicPr>
          <p:cNvPr id="10245" name="Picture 5" descr="caltech_logo"/>
          <p:cNvPicPr>
            <a:picLocks noChangeAspect="1" noChangeArrowheads="1"/>
          </p:cNvPicPr>
          <p:nvPr/>
        </p:nvPicPr>
        <p:blipFill>
          <a:blip r:embed="rId13" cstate="print"/>
          <a:srcRect/>
          <a:stretch>
            <a:fillRect/>
          </a:stretch>
        </p:blipFill>
        <p:spPr bwMode="auto">
          <a:xfrm>
            <a:off x="7927975" y="152400"/>
            <a:ext cx="1004888" cy="1143000"/>
          </a:xfrm>
          <a:prstGeom prst="rect">
            <a:avLst/>
          </a:prstGeom>
          <a:noFill/>
          <a:ln w="9525">
            <a:noFill/>
            <a:miter lim="800000"/>
            <a:headEnd/>
            <a:tailEnd/>
          </a:ln>
        </p:spPr>
      </p:pic>
      <p:pic>
        <p:nvPicPr>
          <p:cNvPr id="10246" name="Picture 6" descr="icfalogo"/>
          <p:cNvPicPr>
            <a:picLocks noChangeAspect="1" noChangeArrowheads="1"/>
          </p:cNvPicPr>
          <p:nvPr userDrawn="1"/>
        </p:nvPicPr>
        <p:blipFill>
          <a:blip r:embed="rId14" cstate="print"/>
          <a:srcRect l="28235" r="28235" b="28799"/>
          <a:stretch>
            <a:fillRect/>
          </a:stretch>
        </p:blipFill>
        <p:spPr bwMode="auto">
          <a:xfrm>
            <a:off x="0" y="0"/>
            <a:ext cx="1406525" cy="1098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96"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rtl="0" eaLnBrk="0" fontAlgn="base" hangingPunct="0">
        <a:spcBef>
          <a:spcPct val="0"/>
        </a:spcBef>
        <a:spcAft>
          <a:spcPct val="0"/>
        </a:spcAft>
        <a:defRPr sz="3000" b="1" i="1">
          <a:solidFill>
            <a:srgbClr val="000066"/>
          </a:solidFill>
          <a:latin typeface="+mj-lt"/>
          <a:ea typeface="+mj-ea"/>
          <a:cs typeface="+mj-cs"/>
        </a:defRPr>
      </a:lvl1pPr>
      <a:lvl2pPr algn="l" rtl="0" eaLnBrk="0" fontAlgn="base" hangingPunct="0">
        <a:spcBef>
          <a:spcPct val="0"/>
        </a:spcBef>
        <a:spcAft>
          <a:spcPct val="0"/>
        </a:spcAft>
        <a:defRPr sz="3000" b="1" i="1">
          <a:solidFill>
            <a:srgbClr val="000066"/>
          </a:solidFill>
          <a:latin typeface="Times New Roman" pitchFamily="18" charset="0"/>
        </a:defRPr>
      </a:lvl2pPr>
      <a:lvl3pPr algn="l" rtl="0" eaLnBrk="0" fontAlgn="base" hangingPunct="0">
        <a:spcBef>
          <a:spcPct val="0"/>
        </a:spcBef>
        <a:spcAft>
          <a:spcPct val="0"/>
        </a:spcAft>
        <a:defRPr sz="3000" b="1" i="1">
          <a:solidFill>
            <a:srgbClr val="000066"/>
          </a:solidFill>
          <a:latin typeface="Times New Roman" pitchFamily="18" charset="0"/>
        </a:defRPr>
      </a:lvl3pPr>
      <a:lvl4pPr algn="l" rtl="0" eaLnBrk="0" fontAlgn="base" hangingPunct="0">
        <a:spcBef>
          <a:spcPct val="0"/>
        </a:spcBef>
        <a:spcAft>
          <a:spcPct val="0"/>
        </a:spcAft>
        <a:defRPr sz="3000" b="1" i="1">
          <a:solidFill>
            <a:srgbClr val="000066"/>
          </a:solidFill>
          <a:latin typeface="Times New Roman" pitchFamily="18" charset="0"/>
        </a:defRPr>
      </a:lvl4pPr>
      <a:lvl5pPr algn="l" rtl="0" eaLnBrk="0" fontAlgn="base" hangingPunct="0">
        <a:spcBef>
          <a:spcPct val="0"/>
        </a:spcBef>
        <a:spcAft>
          <a:spcPct val="0"/>
        </a:spcAft>
        <a:defRPr sz="3000" b="1" i="1">
          <a:solidFill>
            <a:srgbClr val="000066"/>
          </a:solidFill>
          <a:latin typeface="Times New Roman" pitchFamily="18" charset="0"/>
        </a:defRPr>
      </a:lvl5pPr>
      <a:lvl6pPr marL="457200" algn="l" rtl="0" fontAlgn="base">
        <a:spcBef>
          <a:spcPct val="0"/>
        </a:spcBef>
        <a:spcAft>
          <a:spcPct val="0"/>
        </a:spcAft>
        <a:defRPr sz="3000" b="1" i="1">
          <a:solidFill>
            <a:srgbClr val="000066"/>
          </a:solidFill>
          <a:latin typeface="Times New Roman" pitchFamily="18" charset="0"/>
        </a:defRPr>
      </a:lvl6pPr>
      <a:lvl7pPr marL="914400" algn="l" rtl="0" fontAlgn="base">
        <a:spcBef>
          <a:spcPct val="0"/>
        </a:spcBef>
        <a:spcAft>
          <a:spcPct val="0"/>
        </a:spcAft>
        <a:defRPr sz="3000" b="1" i="1">
          <a:solidFill>
            <a:srgbClr val="000066"/>
          </a:solidFill>
          <a:latin typeface="Times New Roman" pitchFamily="18" charset="0"/>
        </a:defRPr>
      </a:lvl7pPr>
      <a:lvl8pPr marL="1371600" algn="l" rtl="0" fontAlgn="base">
        <a:spcBef>
          <a:spcPct val="0"/>
        </a:spcBef>
        <a:spcAft>
          <a:spcPct val="0"/>
        </a:spcAft>
        <a:defRPr sz="3000" b="1" i="1">
          <a:solidFill>
            <a:srgbClr val="000066"/>
          </a:solidFill>
          <a:latin typeface="Times New Roman" pitchFamily="18" charset="0"/>
        </a:defRPr>
      </a:lvl8pPr>
      <a:lvl9pPr marL="1828800" algn="l" rtl="0" fontAlgn="base">
        <a:spcBef>
          <a:spcPct val="0"/>
        </a:spcBef>
        <a:spcAft>
          <a:spcPct val="0"/>
        </a:spcAft>
        <a:defRPr sz="3000" b="1" i="1">
          <a:solidFill>
            <a:srgbClr val="000066"/>
          </a:solidFill>
          <a:latin typeface="Times New Roman" pitchFamily="18" charset="0"/>
        </a:defRPr>
      </a:lvl9pPr>
    </p:titleStyle>
    <p:bodyStyle>
      <a:lvl1pPr marL="342900" indent="-342900" algn="l" rtl="0" eaLnBrk="0" fontAlgn="base" hangingPunct="0">
        <a:spcBef>
          <a:spcPct val="20000"/>
        </a:spcBef>
        <a:spcAft>
          <a:spcPct val="0"/>
        </a:spcAft>
        <a:buClr>
          <a:srgbClr val="800000"/>
        </a:buClr>
        <a:buSzPct val="90000"/>
        <a:buFont typeface="Wingdings" pitchFamily="2" charset="2"/>
        <a:buChar char="u"/>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800000"/>
        </a:buClr>
        <a:buSzPct val="90000"/>
        <a:buFont typeface="Wingdings" pitchFamily="2" charset="2"/>
        <a:buChar char="r"/>
        <a:defRPr sz="2400" b="1">
          <a:solidFill>
            <a:schemeClr val="tx1"/>
          </a:solidFill>
          <a:latin typeface="+mn-lt"/>
        </a:defRPr>
      </a:lvl2pPr>
      <a:lvl3pPr marL="1143000" indent="-228600" algn="l" rtl="0" eaLnBrk="0" fontAlgn="base" hangingPunct="0">
        <a:spcBef>
          <a:spcPct val="20000"/>
        </a:spcBef>
        <a:spcAft>
          <a:spcPct val="0"/>
        </a:spcAft>
        <a:buClr>
          <a:srgbClr val="800000"/>
        </a:buClr>
        <a:buSzPct val="90000"/>
        <a:buFont typeface="Wingdings" pitchFamily="2" charset="2"/>
        <a:buChar char="è"/>
        <a:defRPr sz="2400" b="1">
          <a:solidFill>
            <a:schemeClr val="tx1"/>
          </a:solidFill>
          <a:latin typeface="+mn-lt"/>
        </a:defRPr>
      </a:lvl3pPr>
      <a:lvl4pPr marL="1600200" indent="-228600" algn="l" rtl="0" eaLnBrk="0" fontAlgn="base" hangingPunct="0">
        <a:spcBef>
          <a:spcPct val="20000"/>
        </a:spcBef>
        <a:spcAft>
          <a:spcPct val="0"/>
        </a:spcAft>
        <a:buClr>
          <a:srgbClr val="800000"/>
        </a:buClr>
        <a:buSzPct val="90000"/>
        <a:buFont typeface="Wingdings" pitchFamily="2" charset="2"/>
        <a:buChar char="u"/>
        <a:defRPr sz="2400" b="1">
          <a:solidFill>
            <a:schemeClr val="tx1"/>
          </a:solidFill>
          <a:latin typeface="+mn-lt"/>
        </a:defRPr>
      </a:lvl4pPr>
      <a:lvl5pPr marL="2057400" indent="-228600" algn="l" rtl="0" eaLnBrk="0" fontAlgn="base" hangingPunct="0">
        <a:spcBef>
          <a:spcPct val="20000"/>
        </a:spcBef>
        <a:spcAft>
          <a:spcPct val="0"/>
        </a:spcAft>
        <a:buClr>
          <a:srgbClr val="800000"/>
        </a:buClr>
        <a:buSzPct val="90000"/>
        <a:buFont typeface="Wingdings" pitchFamily="2" charset="2"/>
        <a:buChar char="u"/>
        <a:defRPr sz="2400" b="1">
          <a:solidFill>
            <a:schemeClr val="tx1"/>
          </a:solidFill>
          <a:latin typeface="+mn-lt"/>
        </a:defRPr>
      </a:lvl5pPr>
      <a:lvl6pPr marL="2514600" indent="-228600" algn="l" rtl="0" fontAlgn="base">
        <a:spcBef>
          <a:spcPct val="20000"/>
        </a:spcBef>
        <a:spcAft>
          <a:spcPct val="0"/>
        </a:spcAft>
        <a:buClr>
          <a:srgbClr val="800000"/>
        </a:buClr>
        <a:buSzPct val="90000"/>
        <a:buFont typeface="Wingdings" pitchFamily="2" charset="2"/>
        <a:buChar char="u"/>
        <a:defRPr sz="2400" b="1">
          <a:solidFill>
            <a:schemeClr val="tx1"/>
          </a:solidFill>
          <a:latin typeface="+mn-lt"/>
        </a:defRPr>
      </a:lvl6pPr>
      <a:lvl7pPr marL="2971800" indent="-228600" algn="l" rtl="0" fontAlgn="base">
        <a:spcBef>
          <a:spcPct val="20000"/>
        </a:spcBef>
        <a:spcAft>
          <a:spcPct val="0"/>
        </a:spcAft>
        <a:buClr>
          <a:srgbClr val="800000"/>
        </a:buClr>
        <a:buSzPct val="90000"/>
        <a:buFont typeface="Wingdings" pitchFamily="2" charset="2"/>
        <a:buChar char="u"/>
        <a:defRPr sz="2400" b="1">
          <a:solidFill>
            <a:schemeClr val="tx1"/>
          </a:solidFill>
          <a:latin typeface="+mn-lt"/>
        </a:defRPr>
      </a:lvl7pPr>
      <a:lvl8pPr marL="3429000" indent="-228600" algn="l" rtl="0" fontAlgn="base">
        <a:spcBef>
          <a:spcPct val="20000"/>
        </a:spcBef>
        <a:spcAft>
          <a:spcPct val="0"/>
        </a:spcAft>
        <a:buClr>
          <a:srgbClr val="800000"/>
        </a:buClr>
        <a:buSzPct val="90000"/>
        <a:buFont typeface="Wingdings" pitchFamily="2" charset="2"/>
        <a:buChar char="u"/>
        <a:defRPr sz="2400" b="1">
          <a:solidFill>
            <a:schemeClr val="tx1"/>
          </a:solidFill>
          <a:latin typeface="+mn-lt"/>
        </a:defRPr>
      </a:lvl8pPr>
      <a:lvl9pPr marL="3886200" indent="-228600" algn="l" rtl="0" fontAlgn="base">
        <a:spcBef>
          <a:spcPct val="20000"/>
        </a:spcBef>
        <a:spcAft>
          <a:spcPct val="0"/>
        </a:spcAft>
        <a:buClr>
          <a:srgbClr val="800000"/>
        </a:buClr>
        <a:buSzPct val="90000"/>
        <a:buFont typeface="Wingdings" pitchFamily="2" charset="2"/>
        <a:buChar char="u"/>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latin typeface="+mn-lt"/>
                <a:ea typeface="+mn-ea"/>
              </a:defRPr>
            </a:lvl1pPr>
          </a:lstStyle>
          <a:p>
            <a:pPr>
              <a:defRPr/>
            </a:pPr>
            <a:endParaRPr lang="en-US"/>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latin typeface="+mn-lt"/>
                <a:ea typeface="+mn-ea"/>
              </a:defRPr>
            </a:lvl1pPr>
          </a:lstStyle>
          <a:p>
            <a:pPr>
              <a:defRPr/>
            </a:pPr>
            <a:endParaRPr lang="en-US"/>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latin typeface="+mn-lt"/>
                <a:ea typeface="+mn-ea"/>
              </a:defRPr>
            </a:lvl1pPr>
          </a:lstStyle>
          <a:p>
            <a:pPr>
              <a:defRPr/>
            </a:pPr>
            <a:fld id="{5C61D14A-09F5-4DCB-8C3E-3A80CF77131C}" type="slidenum">
              <a:rPr lang="en-US"/>
              <a:pPr>
                <a:defRPr/>
              </a:pPr>
              <a:t>‹#›</a:t>
            </a:fld>
            <a:endParaRPr lang="en-US"/>
          </a:p>
        </p:txBody>
      </p:sp>
      <p:pic>
        <p:nvPicPr>
          <p:cNvPr id="11271" name="Picture 7" descr="tglogo-small"/>
          <p:cNvPicPr>
            <a:picLocks noChangeAspect="1" noChangeArrowheads="1"/>
          </p:cNvPicPr>
          <p:nvPr userDrawn="1"/>
        </p:nvPicPr>
        <p:blipFill>
          <a:blip r:embed="rId15" cstate="print"/>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grpSp>
          <p:nvGrpSpPr>
            <p:cNvPr id="14347"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nvGrpSpPr>
            <p:cNvPr id="14359"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sp>
        <p:nvSpPr>
          <p:cNvPr id="14339"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solidFill>
                  <a:srgbClr val="FFFFFF"/>
                </a:solidFill>
                <a:effectLst>
                  <a:outerShdw blurRad="38100" dist="38100" dir="2700000" algn="tl">
                    <a:srgbClr val="000000"/>
                  </a:outerShdw>
                </a:effectLst>
                <a:latin typeface="Verdana" pitchFamily="34" charset="0"/>
              </a:defRPr>
            </a:lvl1pPr>
          </a:lstStyle>
          <a:p>
            <a:pPr>
              <a:defRPr/>
            </a:pPr>
            <a:endParaRPr lang="en-US"/>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solidFill>
                  <a:srgbClr val="FFFFFF"/>
                </a:solidFill>
                <a:effectLst>
                  <a:outerShdw blurRad="38100" dist="38100" dir="2700000" algn="tl">
                    <a:srgbClr val="000000"/>
                  </a:outerShdw>
                </a:effectLst>
                <a:latin typeface="Verdana" pitchFamily="34" charset="0"/>
              </a:defRPr>
            </a:lvl1pPr>
          </a:lstStyle>
          <a:p>
            <a:pPr>
              <a:defRPr/>
            </a:pPr>
            <a:endParaRPr lang="en-US"/>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solidFill>
                  <a:srgbClr val="FFFFFF"/>
                </a:solidFill>
                <a:effectLst>
                  <a:outerShdw blurRad="38100" dist="38100" dir="2700000" algn="tl">
                    <a:srgbClr val="000000"/>
                  </a:outerShdw>
                </a:effectLst>
                <a:latin typeface="Verdana" pitchFamily="34" charset="0"/>
              </a:defRPr>
            </a:lvl1pPr>
          </a:lstStyle>
          <a:p>
            <a:pPr>
              <a:defRPr/>
            </a:pPr>
            <a:fld id="{AA6B7773-3DA3-48AC-AA4F-D54BE9F02F47}" type="slidenum">
              <a:rPr lang="en-US"/>
              <a:pPr>
                <a:defRPr/>
              </a:pPr>
              <a:t>‹#›</a:t>
            </a:fld>
            <a:endParaRPr lang="en-US"/>
          </a:p>
        </p:txBody>
      </p:sp>
      <p:sp>
        <p:nvSpPr>
          <p:cNvPr id="14343"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99"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6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6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8.xml"/><Relationship Id="rId1" Type="http://schemas.openxmlformats.org/officeDocument/2006/relationships/slideLayout" Target="../slideLayouts/slideLayout16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4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0.xml"/><Relationship Id="rId1" Type="http://schemas.openxmlformats.org/officeDocument/2006/relationships/slideLayout" Target="../slideLayouts/slideLayout241.x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4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18.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5.xml"/><Relationship Id="rId1" Type="http://schemas.openxmlformats.org/officeDocument/2006/relationships/slideLayout" Target="../slideLayouts/slideLayout74.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3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06.xml"/><Relationship Id="rId5" Type="http://schemas.openxmlformats.org/officeDocument/2006/relationships/image" Target="../media/image47.jpe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12.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79.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30.xml"/></Relationships>
</file>

<file path=ppt/slides/_rels/slide3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2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6.xml"/><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file:///C:\gcf\ptliupages\publications\presentations\Nokia%20Talk%20on%20Phoenix.pdf"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64.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3"/>
          <p:cNvSpPr>
            <a:spLocks noGrp="1" noChangeArrowheads="1"/>
          </p:cNvSpPr>
          <p:nvPr>
            <p:ph type="sldNum" sz="quarter" idx="12"/>
          </p:nvPr>
        </p:nvSpPr>
        <p:spPr/>
        <p:txBody>
          <a:bodyPr/>
          <a:lstStyle/>
          <a:p>
            <a:pPr>
              <a:defRPr/>
            </a:pPr>
            <a:fld id="{62FB1FEB-8F41-46CC-BD99-3C9CAEE2DF01}" type="slidenum">
              <a:rPr lang="en-US"/>
              <a:pPr>
                <a:defRPr/>
              </a:pPr>
              <a:t>1</a:t>
            </a:fld>
            <a:endParaRPr lang="en-US"/>
          </a:p>
        </p:txBody>
      </p:sp>
      <p:sp>
        <p:nvSpPr>
          <p:cNvPr id="24579" name="Rectangle 2"/>
          <p:cNvSpPr>
            <a:spLocks noGrp="1" noChangeArrowheads="1"/>
          </p:cNvSpPr>
          <p:nvPr>
            <p:ph type="ctrTitle"/>
          </p:nvPr>
        </p:nvSpPr>
        <p:spPr>
          <a:xfrm>
            <a:off x="0" y="228600"/>
            <a:ext cx="8915400" cy="1889125"/>
          </a:xfrm>
        </p:spPr>
        <p:txBody>
          <a:bodyPr/>
          <a:lstStyle/>
          <a:p>
            <a:pPr eaLnBrk="1" hangingPunct="1"/>
            <a:r>
              <a:rPr lang="en-US" sz="4800" dirty="0" smtClean="0"/>
              <a:t>What is High Performance Computing?</a:t>
            </a:r>
          </a:p>
        </p:txBody>
      </p:sp>
      <p:sp>
        <p:nvSpPr>
          <p:cNvPr id="24580" name="Rectangle 3"/>
          <p:cNvSpPr>
            <a:spLocks noGrp="1" noChangeArrowheads="1"/>
          </p:cNvSpPr>
          <p:nvPr>
            <p:ph type="subTitle" idx="1"/>
          </p:nvPr>
        </p:nvSpPr>
        <p:spPr>
          <a:xfrm>
            <a:off x="0" y="2438400"/>
            <a:ext cx="9144000" cy="3429000"/>
          </a:xfrm>
        </p:spPr>
        <p:txBody>
          <a:bodyPr/>
          <a:lstStyle/>
          <a:p>
            <a:pPr eaLnBrk="1" hangingPunct="1">
              <a:lnSpc>
                <a:spcPct val="90000"/>
              </a:lnSpc>
            </a:pPr>
            <a:r>
              <a:rPr lang="en-US" sz="2000" dirty="0" smtClean="0">
                <a:latin typeface="Arial Unicode MS" pitchFamily="34" charset="-128"/>
                <a:ea typeface="Arial Unicode MS" pitchFamily="34" charset="-128"/>
                <a:cs typeface="Arial Unicode MS" pitchFamily="34" charset="-128"/>
              </a:rPr>
              <a:t>Union College Albany Workshop on</a:t>
            </a:r>
          </a:p>
          <a:p>
            <a:pPr eaLnBrk="1" hangingPunct="1">
              <a:lnSpc>
                <a:spcPct val="90000"/>
              </a:lnSpc>
            </a:pPr>
            <a:r>
              <a:rPr lang="en-US" sz="2000" dirty="0" smtClean="0">
                <a:latin typeface="Arial"/>
              </a:rPr>
              <a:t>“High Performance Computing at Liberal Arts Colleges”</a:t>
            </a:r>
            <a:endParaRPr lang="en-US" sz="2000" dirty="0" smtClean="0">
              <a:latin typeface="Arial Unicode MS" pitchFamily="34" charset="-128"/>
              <a:ea typeface="Arial Unicode MS" pitchFamily="34" charset="-128"/>
              <a:cs typeface="Arial Unicode MS" pitchFamily="34" charset="-128"/>
            </a:endParaRPr>
          </a:p>
          <a:p>
            <a:pPr eaLnBrk="1" hangingPunct="1">
              <a:lnSpc>
                <a:spcPct val="90000"/>
              </a:lnSpc>
            </a:pPr>
            <a:r>
              <a:rPr lang="en-US" sz="2000" dirty="0" smtClean="0">
                <a:latin typeface="Arial Unicode MS" pitchFamily="34" charset="-128"/>
                <a:ea typeface="Arial Unicode MS" pitchFamily="34" charset="-128"/>
                <a:cs typeface="Arial Unicode MS" pitchFamily="34" charset="-128"/>
              </a:rPr>
              <a:t>April 7 2009</a:t>
            </a:r>
          </a:p>
          <a:p>
            <a:pPr eaLnBrk="1" hangingPunct="1">
              <a:lnSpc>
                <a:spcPct val="90000"/>
              </a:lnSpc>
            </a:pPr>
            <a:endParaRPr lang="en-US" sz="2000" dirty="0" smtClean="0">
              <a:latin typeface="Arial Unicode MS" pitchFamily="34" charset="-128"/>
              <a:ea typeface="Arial Unicode MS" pitchFamily="34" charset="-128"/>
              <a:cs typeface="Arial Unicode MS" pitchFamily="34" charset="-128"/>
            </a:endParaRPr>
          </a:p>
          <a:p>
            <a:pPr eaLnBrk="1" hangingPunct="1">
              <a:lnSpc>
                <a:spcPct val="90000"/>
              </a:lnSpc>
            </a:pPr>
            <a:r>
              <a:rPr lang="en-US" sz="2000" dirty="0" smtClean="0">
                <a:latin typeface="Arial Unicode MS" pitchFamily="34" charset="-128"/>
                <a:ea typeface="Arial Unicode MS" pitchFamily="34" charset="-128"/>
                <a:cs typeface="Arial Unicode MS" pitchFamily="34" charset="-128"/>
              </a:rPr>
              <a:t>Geoffrey Fox</a:t>
            </a:r>
          </a:p>
          <a:p>
            <a:pPr eaLnBrk="1" hangingPunct="1">
              <a:lnSpc>
                <a:spcPct val="90000"/>
              </a:lnSpc>
            </a:pPr>
            <a:r>
              <a:rPr lang="en-US" sz="2000" dirty="0" smtClean="0">
                <a:solidFill>
                  <a:schemeClr val="tx1"/>
                </a:solidFill>
                <a:latin typeface="Arial" charset="0"/>
              </a:rPr>
              <a:t>Computer Science, Informatics, Physics</a:t>
            </a:r>
          </a:p>
          <a:p>
            <a:pPr eaLnBrk="1" hangingPunct="1">
              <a:lnSpc>
                <a:spcPct val="90000"/>
              </a:lnSpc>
            </a:pPr>
            <a:r>
              <a:rPr lang="en-US" sz="2000" dirty="0" smtClean="0">
                <a:solidFill>
                  <a:schemeClr val="tx1"/>
                </a:solidFill>
                <a:latin typeface="Arial" charset="0"/>
              </a:rPr>
              <a:t>Chair Informatics Department</a:t>
            </a:r>
          </a:p>
          <a:p>
            <a:pPr eaLnBrk="1" hangingPunct="1">
              <a:lnSpc>
                <a:spcPct val="90000"/>
              </a:lnSpc>
            </a:pPr>
            <a:r>
              <a:rPr lang="en-US" sz="2000" dirty="0" smtClean="0">
                <a:solidFill>
                  <a:schemeClr val="tx1"/>
                </a:solidFill>
                <a:latin typeface="Arial" charset="0"/>
              </a:rPr>
              <a:t>Director Community Grids Laboratory and Digital Science Center</a:t>
            </a:r>
          </a:p>
          <a:p>
            <a:pPr eaLnBrk="1" hangingPunct="1">
              <a:lnSpc>
                <a:spcPct val="90000"/>
              </a:lnSpc>
            </a:pPr>
            <a:r>
              <a:rPr lang="en-US" sz="2000" dirty="0" smtClean="0">
                <a:solidFill>
                  <a:schemeClr val="tx1"/>
                </a:solidFill>
                <a:latin typeface="Arial" charset="0"/>
              </a:rPr>
              <a:t>Indiana University Bloomington IN 47404</a:t>
            </a:r>
          </a:p>
          <a:p>
            <a:pPr eaLnBrk="1" hangingPunct="1">
              <a:lnSpc>
                <a:spcPct val="90000"/>
              </a:lnSpc>
            </a:pPr>
            <a:endParaRPr lang="en-US" sz="2000" dirty="0" smtClean="0">
              <a:latin typeface="Arial" charset="0"/>
            </a:endParaRPr>
          </a:p>
          <a:p>
            <a:pPr eaLnBrk="1" hangingPunct="1">
              <a:lnSpc>
                <a:spcPct val="90000"/>
              </a:lnSpc>
            </a:pPr>
            <a:r>
              <a:rPr lang="en-US" sz="2000" dirty="0" smtClean="0">
                <a:latin typeface="Arial" charset="0"/>
                <a:hlinkClick r:id="rId3"/>
              </a:rPr>
              <a:t>gcf@indiana.edu</a:t>
            </a:r>
            <a:endParaRPr lang="en-US" sz="2000" dirty="0" smtClean="0">
              <a:latin typeface="Arial" charset="0"/>
            </a:endParaRPr>
          </a:p>
          <a:p>
            <a:pPr eaLnBrk="1" hangingPunct="1">
              <a:lnSpc>
                <a:spcPct val="90000"/>
              </a:lnSpc>
            </a:pPr>
            <a:r>
              <a:rPr lang="en-US" sz="2000" dirty="0" smtClean="0">
                <a:latin typeface="Arial" charset="0"/>
                <a:hlinkClick r:id="rId4"/>
              </a:rPr>
              <a:t>http://www.infomall.org</a:t>
            </a:r>
            <a:endParaRPr lang="en-US" sz="2000" dirty="0" smtClean="0">
              <a:latin typeface="Arial" charset="0"/>
            </a:endParaRPr>
          </a:p>
        </p:txBody>
      </p:sp>
      <p:sp>
        <p:nvSpPr>
          <p:cNvPr id="24581" name="Text Box 6"/>
          <p:cNvSpPr txBox="1">
            <a:spLocks noChangeArrowheads="1"/>
          </p:cNvSpPr>
          <p:nvPr/>
        </p:nvSpPr>
        <p:spPr bwMode="auto">
          <a:xfrm>
            <a:off x="898525" y="3871913"/>
            <a:ext cx="184150" cy="336550"/>
          </a:xfrm>
          <a:prstGeom prst="rect">
            <a:avLst/>
          </a:prstGeom>
          <a:noFill/>
          <a:ln w="9525" algn="ctr">
            <a:noFill/>
            <a:miter lim="800000"/>
            <a:headEnd/>
            <a:tailEnd/>
          </a:ln>
        </p:spPr>
        <p:txBody>
          <a:bodyPr wrap="none">
            <a:spAutoFit/>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8BB6861-0E00-40D0-98B4-19E4C467D9B9}" type="slidenum">
              <a:rPr lang="en-US"/>
              <a:pPr>
                <a:defRPr/>
              </a:pPr>
              <a:t>10</a:t>
            </a:fld>
            <a:endParaRPr lang="en-US"/>
          </a:p>
        </p:txBody>
      </p:sp>
      <p:sp>
        <p:nvSpPr>
          <p:cNvPr id="29699" name="Rectangle 2"/>
          <p:cNvSpPr>
            <a:spLocks noGrp="1" noChangeArrowheads="1"/>
          </p:cNvSpPr>
          <p:nvPr>
            <p:ph type="title"/>
          </p:nvPr>
        </p:nvSpPr>
        <p:spPr>
          <a:xfrm>
            <a:off x="0" y="0"/>
            <a:ext cx="9144000" cy="838200"/>
          </a:xfrm>
        </p:spPr>
        <p:txBody>
          <a:bodyPr/>
          <a:lstStyle/>
          <a:p>
            <a:pPr eaLnBrk="1" hangingPunct="1"/>
            <a:r>
              <a:rPr lang="en-US" smtClean="0"/>
              <a:t>Relevance of Web 2.0</a:t>
            </a:r>
          </a:p>
        </p:txBody>
      </p:sp>
      <p:sp>
        <p:nvSpPr>
          <p:cNvPr id="29700" name="Rectangle 3"/>
          <p:cNvSpPr>
            <a:spLocks noGrp="1" noChangeArrowheads="1"/>
          </p:cNvSpPr>
          <p:nvPr>
            <p:ph type="body" idx="1"/>
          </p:nvPr>
        </p:nvSpPr>
        <p:spPr>
          <a:xfrm>
            <a:off x="76200" y="609600"/>
            <a:ext cx="8991600" cy="6248400"/>
          </a:xfrm>
        </p:spPr>
        <p:txBody>
          <a:bodyPr/>
          <a:lstStyle/>
          <a:p>
            <a:pPr eaLnBrk="1" hangingPunct="1">
              <a:spcBef>
                <a:spcPct val="15000"/>
              </a:spcBef>
            </a:pPr>
            <a:r>
              <a:rPr lang="en-US" sz="2400" dirty="0" smtClean="0">
                <a:solidFill>
                  <a:srgbClr val="FFFF00"/>
                </a:solidFill>
              </a:rPr>
              <a:t>Web 2.0</a:t>
            </a:r>
            <a:r>
              <a:rPr lang="en-US" sz="2400" dirty="0" smtClean="0"/>
              <a:t> can </a:t>
            </a:r>
            <a:r>
              <a:rPr lang="en-US" sz="2400" dirty="0" smtClean="0">
                <a:solidFill>
                  <a:srgbClr val="FFFF00"/>
                </a:solidFill>
              </a:rPr>
              <a:t>help e-Research</a:t>
            </a:r>
            <a:r>
              <a:rPr lang="en-US" sz="2400" dirty="0" smtClean="0"/>
              <a:t> in many ways</a:t>
            </a:r>
          </a:p>
          <a:p>
            <a:pPr eaLnBrk="1" hangingPunct="1">
              <a:spcBef>
                <a:spcPct val="15000"/>
              </a:spcBef>
            </a:pPr>
            <a:r>
              <a:rPr lang="en-US" sz="2400" dirty="0" smtClean="0"/>
              <a:t>Its tools (web sites) can enhance scientific collaboration, i.e. effectively </a:t>
            </a:r>
            <a:r>
              <a:rPr lang="en-US" sz="2400" dirty="0" smtClean="0">
                <a:solidFill>
                  <a:srgbClr val="FFFF00"/>
                </a:solidFill>
              </a:rPr>
              <a:t>support virtual organizations</a:t>
            </a:r>
            <a:r>
              <a:rPr lang="en-US" sz="2400" dirty="0" smtClean="0"/>
              <a:t>, in different ways from grids</a:t>
            </a:r>
          </a:p>
          <a:p>
            <a:pPr eaLnBrk="1" hangingPunct="1">
              <a:spcBef>
                <a:spcPct val="15000"/>
              </a:spcBef>
            </a:pPr>
            <a:r>
              <a:rPr lang="en-US" sz="2400" dirty="0" smtClean="0"/>
              <a:t>The popularity of Web 2.0 can provide </a:t>
            </a:r>
            <a:r>
              <a:rPr lang="en-US" sz="2400" dirty="0" smtClean="0">
                <a:solidFill>
                  <a:srgbClr val="FFFF00"/>
                </a:solidFill>
              </a:rPr>
              <a:t>high quality technologies and software</a:t>
            </a:r>
            <a:r>
              <a:rPr lang="en-US" sz="2400" dirty="0" smtClean="0"/>
              <a:t> that (due to large commercial investment) can be very useful in e-Research and preferable to complex Grid or Web Service solutions</a:t>
            </a:r>
          </a:p>
          <a:p>
            <a:pPr eaLnBrk="1" hangingPunct="1">
              <a:spcBef>
                <a:spcPct val="15000"/>
              </a:spcBef>
            </a:pPr>
            <a:r>
              <a:rPr lang="en-US" sz="2400" dirty="0" smtClean="0"/>
              <a:t>The </a:t>
            </a:r>
            <a:r>
              <a:rPr lang="en-US" sz="2400" dirty="0" smtClean="0">
                <a:solidFill>
                  <a:srgbClr val="FFFF00"/>
                </a:solidFill>
              </a:rPr>
              <a:t>usability</a:t>
            </a:r>
            <a:r>
              <a:rPr lang="en-US" sz="2400" dirty="0" smtClean="0"/>
              <a:t> and </a:t>
            </a:r>
            <a:r>
              <a:rPr lang="en-US" sz="2400" dirty="0" smtClean="0">
                <a:solidFill>
                  <a:srgbClr val="FFFF00"/>
                </a:solidFill>
              </a:rPr>
              <a:t>participatory</a:t>
            </a:r>
            <a:r>
              <a:rPr lang="en-US" sz="2400" dirty="0" smtClean="0"/>
              <a:t> nature of Web 2.0 can bring science and its informatics to a </a:t>
            </a:r>
            <a:r>
              <a:rPr lang="en-US" sz="2400" dirty="0" smtClean="0">
                <a:solidFill>
                  <a:srgbClr val="FFFF00"/>
                </a:solidFill>
              </a:rPr>
              <a:t>broader audience</a:t>
            </a:r>
          </a:p>
          <a:p>
            <a:pPr eaLnBrk="1" hangingPunct="1">
              <a:spcBef>
                <a:spcPct val="15000"/>
              </a:spcBef>
            </a:pPr>
            <a:r>
              <a:rPr lang="en-US" sz="2400" dirty="0" smtClean="0"/>
              <a:t>Cyberinfrastructure is research analogue of major commercial initiatives e.g. to </a:t>
            </a:r>
            <a:r>
              <a:rPr lang="en-US" sz="2400" dirty="0" smtClean="0">
                <a:solidFill>
                  <a:srgbClr val="FFFF00"/>
                </a:solidFill>
              </a:rPr>
              <a:t>important job opportunities </a:t>
            </a:r>
            <a:r>
              <a:rPr lang="en-US" sz="2400" dirty="0" smtClean="0"/>
              <a:t>for students!</a:t>
            </a:r>
          </a:p>
          <a:p>
            <a:pPr eaLnBrk="1" hangingPunct="1">
              <a:spcBef>
                <a:spcPct val="15000"/>
              </a:spcBef>
            </a:pPr>
            <a:r>
              <a:rPr lang="en-US" sz="2400" dirty="0" smtClean="0"/>
              <a:t>Web 2.0 is </a:t>
            </a:r>
            <a:r>
              <a:rPr lang="en-US" sz="2400" dirty="0" smtClean="0">
                <a:solidFill>
                  <a:srgbClr val="FFFF00"/>
                </a:solidFill>
              </a:rPr>
              <a:t>major commercial use </a:t>
            </a:r>
            <a:r>
              <a:rPr lang="en-US" sz="2400" dirty="0" smtClean="0"/>
              <a:t>of computers and “Google/Amazon” farms spurred </a:t>
            </a:r>
            <a:r>
              <a:rPr lang="en-US" sz="2400" dirty="0" smtClean="0">
                <a:solidFill>
                  <a:srgbClr val="FFFF00"/>
                </a:solidFill>
              </a:rPr>
              <a:t>cloud computing</a:t>
            </a:r>
          </a:p>
          <a:p>
            <a:pPr lvl="1" eaLnBrk="1" hangingPunct="1">
              <a:spcBef>
                <a:spcPct val="15000"/>
              </a:spcBef>
            </a:pPr>
            <a:r>
              <a:rPr lang="en-US" sz="2000" dirty="0" smtClean="0"/>
              <a:t>Same computer answering your Google query can do bioinformatics</a:t>
            </a:r>
          </a:p>
          <a:p>
            <a:pPr lvl="1" eaLnBrk="1" hangingPunct="1">
              <a:spcBef>
                <a:spcPct val="15000"/>
              </a:spcBef>
            </a:pPr>
            <a:r>
              <a:rPr lang="en-US" sz="2000" dirty="0" smtClean="0"/>
              <a:t>Can be accessed from a web page with a credit card i.e. as a Service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8"/>
          <p:cNvSpPr>
            <a:spLocks noGrp="1"/>
          </p:cNvSpPr>
          <p:nvPr>
            <p:ph type="sldNum" sz="quarter" idx="12"/>
          </p:nvPr>
        </p:nvSpPr>
        <p:spPr/>
        <p:txBody>
          <a:bodyPr/>
          <a:lstStyle/>
          <a:p>
            <a:pPr>
              <a:defRPr/>
            </a:pPr>
            <a:fld id="{F7D17FEF-0C19-49FE-B7FA-A58CDFA2B3AC}" type="slidenum">
              <a:rPr lang="en-US"/>
              <a:pPr>
                <a:defRPr/>
              </a:pPr>
              <a:t>11</a:t>
            </a:fld>
            <a:endParaRPr lang="en-US"/>
          </a:p>
        </p:txBody>
      </p:sp>
      <p:sp>
        <p:nvSpPr>
          <p:cNvPr id="30723" name="Rectangle 2"/>
          <p:cNvSpPr>
            <a:spLocks noGrp="1" noChangeArrowheads="1"/>
          </p:cNvSpPr>
          <p:nvPr>
            <p:ph type="title" sz="quarter"/>
          </p:nvPr>
        </p:nvSpPr>
        <p:spPr>
          <a:xfrm>
            <a:off x="0" y="152400"/>
            <a:ext cx="9144000" cy="914400"/>
          </a:xfrm>
        </p:spPr>
        <p:txBody>
          <a:bodyPr/>
          <a:lstStyle/>
          <a:p>
            <a:pPr eaLnBrk="1" hangingPunct="1"/>
            <a:r>
              <a:rPr lang="en-US" sz="3200" dirty="0" smtClean="0"/>
              <a:t>Virtual Observatory in Astronomy uses</a:t>
            </a:r>
            <a:br>
              <a:rPr lang="en-US" sz="3200" dirty="0" smtClean="0"/>
            </a:br>
            <a:r>
              <a:rPr lang="en-US" sz="3200" dirty="0" smtClean="0"/>
              <a:t> Cyberinfrastructure to Integrate Experiments</a:t>
            </a:r>
            <a:endParaRPr lang="en-US" sz="4000" dirty="0" smtClean="0"/>
          </a:p>
        </p:txBody>
      </p:sp>
      <p:pic>
        <p:nvPicPr>
          <p:cNvPr id="30724" name="Picture 3"/>
          <p:cNvPicPr>
            <a:picLocks noGrp="1" noChangeAspect="1" noChangeArrowheads="1"/>
          </p:cNvPicPr>
          <p:nvPr>
            <p:ph sz="quarter" idx="1"/>
          </p:nvPr>
        </p:nvPicPr>
        <p:blipFill>
          <a:blip r:embed="rId3" cstate="print">
            <a:lum bright="-10000" contrast="28000"/>
          </a:blip>
          <a:srcRect/>
          <a:stretch>
            <a:fillRect/>
          </a:stretch>
        </p:blipFill>
        <p:spPr>
          <a:xfrm>
            <a:off x="381000" y="1227138"/>
            <a:ext cx="2743200" cy="2735262"/>
          </a:xfrm>
        </p:spPr>
      </p:pic>
      <p:pic>
        <p:nvPicPr>
          <p:cNvPr id="30725" name="Picture 4"/>
          <p:cNvPicPr>
            <a:picLocks noGrp="1" noChangeAspect="1" noChangeArrowheads="1"/>
          </p:cNvPicPr>
          <p:nvPr>
            <p:ph sz="quarter" idx="2"/>
          </p:nvPr>
        </p:nvPicPr>
        <p:blipFill>
          <a:blip r:embed="rId4" cstate="print">
            <a:lum bright="-10000" contrast="28000"/>
          </a:blip>
          <a:srcRect/>
          <a:stretch>
            <a:fillRect/>
          </a:stretch>
        </p:blipFill>
        <p:spPr>
          <a:xfrm>
            <a:off x="3200400" y="1247775"/>
            <a:ext cx="2895600" cy="2714625"/>
          </a:xfrm>
        </p:spPr>
      </p:pic>
      <p:pic>
        <p:nvPicPr>
          <p:cNvPr id="30726" name="Picture 5"/>
          <p:cNvPicPr>
            <a:picLocks noGrp="1" noChangeAspect="1" noChangeArrowheads="1"/>
          </p:cNvPicPr>
          <p:nvPr>
            <p:ph sz="quarter" idx="3"/>
          </p:nvPr>
        </p:nvPicPr>
        <p:blipFill>
          <a:blip r:embed="rId5" cstate="print">
            <a:lum bright="-20000" contrast="10000"/>
          </a:blip>
          <a:srcRect/>
          <a:stretch>
            <a:fillRect/>
          </a:stretch>
        </p:blipFill>
        <p:spPr>
          <a:xfrm>
            <a:off x="6172200" y="1219200"/>
            <a:ext cx="2725738" cy="2743200"/>
          </a:xfrm>
        </p:spPr>
      </p:pic>
      <p:sp>
        <p:nvSpPr>
          <p:cNvPr id="30727" name="Text Box 6"/>
          <p:cNvSpPr txBox="1">
            <a:spLocks noChangeArrowheads="1"/>
          </p:cNvSpPr>
          <p:nvPr/>
        </p:nvSpPr>
        <p:spPr bwMode="auto">
          <a:xfrm>
            <a:off x="1295400" y="1219200"/>
            <a:ext cx="911225" cy="457200"/>
          </a:xfrm>
          <a:prstGeom prst="rect">
            <a:avLst/>
          </a:prstGeom>
          <a:noFill/>
          <a:ln w="9525">
            <a:noFill/>
            <a:miter lim="800000"/>
            <a:headEnd/>
            <a:tailEnd/>
          </a:ln>
        </p:spPr>
        <p:txBody>
          <a:bodyPr wrap="none">
            <a:spAutoFit/>
          </a:bodyPr>
          <a:lstStyle/>
          <a:p>
            <a:pPr algn="l" eaLnBrk="0" hangingPunct="0"/>
            <a:r>
              <a:rPr lang="en-US" sz="2400" b="0">
                <a:solidFill>
                  <a:srgbClr val="FFFF2B"/>
                </a:solidFill>
                <a:latin typeface="Times" pitchFamily="18" charset="0"/>
              </a:rPr>
              <a:t>Radio</a:t>
            </a:r>
          </a:p>
        </p:txBody>
      </p:sp>
      <p:sp>
        <p:nvSpPr>
          <p:cNvPr id="30728" name="Text Box 7"/>
          <p:cNvSpPr txBox="1">
            <a:spLocks noChangeArrowheads="1"/>
          </p:cNvSpPr>
          <p:nvPr/>
        </p:nvSpPr>
        <p:spPr bwMode="auto">
          <a:xfrm>
            <a:off x="3733800" y="1219200"/>
            <a:ext cx="1673225" cy="457200"/>
          </a:xfrm>
          <a:prstGeom prst="rect">
            <a:avLst/>
          </a:prstGeom>
          <a:noFill/>
          <a:ln w="9525">
            <a:noFill/>
            <a:miter lim="800000"/>
            <a:headEnd/>
            <a:tailEnd/>
          </a:ln>
        </p:spPr>
        <p:txBody>
          <a:bodyPr wrap="none">
            <a:spAutoFit/>
          </a:bodyPr>
          <a:lstStyle/>
          <a:p>
            <a:pPr algn="l" eaLnBrk="0" hangingPunct="0"/>
            <a:r>
              <a:rPr lang="en-US" sz="2400" b="0">
                <a:solidFill>
                  <a:srgbClr val="FFFF2B"/>
                </a:solidFill>
                <a:latin typeface="Times" pitchFamily="18" charset="0"/>
              </a:rPr>
              <a:t>Far-Infrared</a:t>
            </a:r>
          </a:p>
        </p:txBody>
      </p:sp>
      <p:sp>
        <p:nvSpPr>
          <p:cNvPr id="30729" name="Text Box 8"/>
          <p:cNvSpPr txBox="1">
            <a:spLocks noChangeArrowheads="1"/>
          </p:cNvSpPr>
          <p:nvPr/>
        </p:nvSpPr>
        <p:spPr bwMode="auto">
          <a:xfrm>
            <a:off x="7010400" y="1219200"/>
            <a:ext cx="1063625" cy="457200"/>
          </a:xfrm>
          <a:prstGeom prst="rect">
            <a:avLst/>
          </a:prstGeom>
          <a:noFill/>
          <a:ln w="9525">
            <a:noFill/>
            <a:miter lim="800000"/>
            <a:headEnd/>
            <a:tailEnd/>
          </a:ln>
        </p:spPr>
        <p:txBody>
          <a:bodyPr wrap="none">
            <a:spAutoFit/>
          </a:bodyPr>
          <a:lstStyle/>
          <a:p>
            <a:pPr algn="l" eaLnBrk="0" hangingPunct="0"/>
            <a:r>
              <a:rPr lang="en-US" sz="2400" b="0">
                <a:solidFill>
                  <a:srgbClr val="FFFF2B"/>
                </a:solidFill>
                <a:latin typeface="Times" pitchFamily="18" charset="0"/>
              </a:rPr>
              <a:t>Visible</a:t>
            </a:r>
          </a:p>
        </p:txBody>
      </p:sp>
      <p:pic>
        <p:nvPicPr>
          <p:cNvPr id="30730" name="Picture 9"/>
          <p:cNvPicPr>
            <a:picLocks noChangeAspect="1" noChangeArrowheads="1"/>
          </p:cNvPicPr>
          <p:nvPr/>
        </p:nvPicPr>
        <p:blipFill>
          <a:blip r:embed="rId6" cstate="print"/>
          <a:srcRect/>
          <a:stretch>
            <a:fillRect/>
          </a:stretch>
        </p:blipFill>
        <p:spPr bwMode="auto">
          <a:xfrm>
            <a:off x="381000" y="4038600"/>
            <a:ext cx="2743200" cy="2743200"/>
          </a:xfrm>
          <a:prstGeom prst="rect">
            <a:avLst/>
          </a:prstGeom>
          <a:noFill/>
          <a:ln w="9525">
            <a:noFill/>
            <a:miter lim="800000"/>
            <a:headEnd/>
            <a:tailEnd/>
          </a:ln>
        </p:spPr>
      </p:pic>
      <p:sp>
        <p:nvSpPr>
          <p:cNvPr id="30731" name="Text Box 10"/>
          <p:cNvSpPr txBox="1">
            <a:spLocks noChangeArrowheads="1"/>
          </p:cNvSpPr>
          <p:nvPr/>
        </p:nvSpPr>
        <p:spPr bwMode="auto">
          <a:xfrm>
            <a:off x="415925" y="6348413"/>
            <a:ext cx="1939925" cy="427037"/>
          </a:xfrm>
          <a:prstGeom prst="rect">
            <a:avLst/>
          </a:prstGeom>
          <a:noFill/>
          <a:ln w="9525">
            <a:noFill/>
            <a:miter lim="800000"/>
            <a:headEnd/>
            <a:tailEnd/>
          </a:ln>
        </p:spPr>
        <p:txBody>
          <a:bodyPr wrap="none">
            <a:spAutoFit/>
          </a:bodyPr>
          <a:lstStyle/>
          <a:p>
            <a:pPr algn="l" eaLnBrk="0" hangingPunct="0"/>
            <a:r>
              <a:rPr lang="en-US" sz="2200" b="0">
                <a:solidFill>
                  <a:srgbClr val="FFFF2B"/>
                </a:solidFill>
                <a:latin typeface="Times" pitchFamily="18" charset="0"/>
              </a:rPr>
              <a:t>Visible + X-ray</a:t>
            </a:r>
          </a:p>
        </p:txBody>
      </p:sp>
      <p:pic>
        <p:nvPicPr>
          <p:cNvPr id="30732" name="Picture 11"/>
          <p:cNvPicPr>
            <a:picLocks noChangeAspect="1" noChangeArrowheads="1"/>
          </p:cNvPicPr>
          <p:nvPr/>
        </p:nvPicPr>
        <p:blipFill>
          <a:blip r:embed="rId7" cstate="print"/>
          <a:srcRect/>
          <a:stretch>
            <a:fillRect/>
          </a:stretch>
        </p:blipFill>
        <p:spPr bwMode="auto">
          <a:xfrm>
            <a:off x="3276600" y="4046538"/>
            <a:ext cx="5638800" cy="2735262"/>
          </a:xfrm>
          <a:prstGeom prst="rect">
            <a:avLst/>
          </a:prstGeom>
          <a:noFill/>
          <a:ln w="9525">
            <a:noFill/>
            <a:miter lim="800000"/>
            <a:headEnd/>
            <a:tailEnd/>
          </a:ln>
        </p:spPr>
      </p:pic>
      <p:sp>
        <p:nvSpPr>
          <p:cNvPr id="30733" name="Text Box 12"/>
          <p:cNvSpPr txBox="1">
            <a:spLocks noChangeArrowheads="1"/>
          </p:cNvSpPr>
          <p:nvPr/>
        </p:nvSpPr>
        <p:spPr bwMode="auto">
          <a:xfrm>
            <a:off x="4727575" y="4038600"/>
            <a:ext cx="1292225" cy="427038"/>
          </a:xfrm>
          <a:prstGeom prst="rect">
            <a:avLst/>
          </a:prstGeom>
          <a:noFill/>
          <a:ln w="9525">
            <a:noFill/>
            <a:miter lim="800000"/>
            <a:headEnd/>
            <a:tailEnd/>
          </a:ln>
        </p:spPr>
        <p:txBody>
          <a:bodyPr wrap="none">
            <a:spAutoFit/>
          </a:bodyPr>
          <a:lstStyle/>
          <a:p>
            <a:pPr algn="l" eaLnBrk="0" hangingPunct="0"/>
            <a:r>
              <a:rPr lang="en-US" sz="2200" b="0">
                <a:solidFill>
                  <a:srgbClr val="FFFF2B"/>
                </a:solidFill>
                <a:latin typeface="Times" pitchFamily="18" charset="0"/>
              </a:rPr>
              <a:t>Dust Map</a:t>
            </a:r>
          </a:p>
        </p:txBody>
      </p:sp>
      <p:sp>
        <p:nvSpPr>
          <p:cNvPr id="30734" name="Text Box 13"/>
          <p:cNvSpPr txBox="1">
            <a:spLocks noChangeArrowheads="1"/>
          </p:cNvSpPr>
          <p:nvPr/>
        </p:nvSpPr>
        <p:spPr bwMode="auto">
          <a:xfrm>
            <a:off x="6405563" y="6354763"/>
            <a:ext cx="2509837" cy="427037"/>
          </a:xfrm>
          <a:prstGeom prst="rect">
            <a:avLst/>
          </a:prstGeom>
          <a:noFill/>
          <a:ln w="9525">
            <a:noFill/>
            <a:miter lim="800000"/>
            <a:headEnd/>
            <a:tailEnd/>
          </a:ln>
        </p:spPr>
        <p:txBody>
          <a:bodyPr wrap="none">
            <a:spAutoFit/>
          </a:bodyPr>
          <a:lstStyle/>
          <a:p>
            <a:pPr algn="l" eaLnBrk="0" hangingPunct="0"/>
            <a:r>
              <a:rPr lang="en-US" sz="2200" b="0">
                <a:solidFill>
                  <a:srgbClr val="FFFF2B"/>
                </a:solidFill>
                <a:latin typeface="Times" pitchFamily="18" charset="0"/>
              </a:rPr>
              <a:t>Galaxy Density Map</a:t>
            </a:r>
          </a:p>
        </p:txBody>
      </p:sp>
      <p:grpSp>
        <p:nvGrpSpPr>
          <p:cNvPr id="2" name="Group 16"/>
          <p:cNvGrpSpPr>
            <a:grpSpLocks/>
          </p:cNvGrpSpPr>
          <p:nvPr/>
        </p:nvGrpSpPr>
        <p:grpSpPr bwMode="auto">
          <a:xfrm>
            <a:off x="0" y="1295400"/>
            <a:ext cx="9144000" cy="5568950"/>
            <a:chOff x="0" y="816"/>
            <a:chExt cx="5760" cy="3508"/>
          </a:xfrm>
        </p:grpSpPr>
        <p:pic>
          <p:nvPicPr>
            <p:cNvPr id="30736" name="Picture 14"/>
            <p:cNvPicPr>
              <a:picLocks noChangeAspect="1" noChangeArrowheads="1"/>
            </p:cNvPicPr>
            <p:nvPr/>
          </p:nvPicPr>
          <p:blipFill>
            <a:blip r:embed="rId8" cstate="print"/>
            <a:srcRect l="27705" t="17021" r="9956" b="33276"/>
            <a:stretch>
              <a:fillRect/>
            </a:stretch>
          </p:blipFill>
          <p:spPr bwMode="auto">
            <a:xfrm>
              <a:off x="1440" y="816"/>
              <a:ext cx="4320" cy="3504"/>
            </a:xfrm>
            <a:prstGeom prst="rect">
              <a:avLst/>
            </a:prstGeom>
            <a:noFill/>
            <a:ln w="9525" algn="ctr">
              <a:noFill/>
              <a:miter lim="800000"/>
              <a:headEnd/>
              <a:tailEnd/>
            </a:ln>
          </p:spPr>
        </p:pic>
        <p:sp>
          <p:nvSpPr>
            <p:cNvPr id="30737" name="Text Box 15"/>
            <p:cNvSpPr txBox="1">
              <a:spLocks noChangeArrowheads="1"/>
            </p:cNvSpPr>
            <p:nvPr/>
          </p:nvSpPr>
          <p:spPr bwMode="auto">
            <a:xfrm>
              <a:off x="0" y="816"/>
              <a:ext cx="1392" cy="3508"/>
            </a:xfrm>
            <a:prstGeom prst="rect">
              <a:avLst/>
            </a:prstGeom>
            <a:solidFill>
              <a:srgbClr val="000000"/>
            </a:solidFill>
            <a:ln w="9525" algn="ctr">
              <a:noFill/>
              <a:miter lim="800000"/>
              <a:headEnd/>
              <a:tailEnd/>
            </a:ln>
          </p:spPr>
          <p:txBody>
            <a:bodyPr>
              <a:spAutoFit/>
            </a:bodyPr>
            <a:lstStyle/>
            <a:p>
              <a:pPr algn="l"/>
              <a:r>
                <a:rPr lang="en-US" sz="2400">
                  <a:solidFill>
                    <a:srgbClr val="FFFF00"/>
                  </a:solidFill>
                </a:rPr>
                <a:t>Comparison Shopping</a:t>
              </a:r>
              <a:r>
                <a:rPr lang="en-US" sz="2400"/>
                <a:t> is Internet analogy to </a:t>
              </a:r>
              <a:r>
                <a:rPr lang="en-US" sz="2400">
                  <a:solidFill>
                    <a:srgbClr val="FFFF00"/>
                  </a:solidFill>
                </a:rPr>
                <a:t>Integrated Astronomy</a:t>
              </a:r>
              <a:r>
                <a:rPr lang="en-US" sz="2400"/>
                <a:t> using similar technology</a:t>
              </a:r>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z="4000" smtClean="0"/>
              <a:t>Cloud Computing Resources from Amazon, IBM, Google, Microsoft ……</a:t>
            </a:r>
          </a:p>
        </p:txBody>
      </p:sp>
      <p:sp>
        <p:nvSpPr>
          <p:cNvPr id="3" name="Slide Number Placeholder 2"/>
          <p:cNvSpPr>
            <a:spLocks noGrp="1"/>
          </p:cNvSpPr>
          <p:nvPr>
            <p:ph type="sldNum" sz="quarter" idx="12"/>
          </p:nvPr>
        </p:nvSpPr>
        <p:spPr/>
        <p:txBody>
          <a:bodyPr/>
          <a:lstStyle/>
          <a:p>
            <a:pPr>
              <a:defRPr/>
            </a:pPr>
            <a:fld id="{4D5E0D41-B4FD-468D-914A-78716B808F3A}" type="slidenum">
              <a:rPr lang="en-US"/>
              <a:pPr>
                <a:defRPr/>
              </a:pPr>
              <a:t>12</a:t>
            </a:fld>
            <a:endParaRPr lang="en-US"/>
          </a:p>
        </p:txBody>
      </p:sp>
      <p:pic>
        <p:nvPicPr>
          <p:cNvPr id="31748" name="Picture 3"/>
          <p:cNvPicPr>
            <a:picLocks noChangeAspect="1" noChangeArrowheads="1"/>
          </p:cNvPicPr>
          <p:nvPr/>
        </p:nvPicPr>
        <p:blipFill>
          <a:blip r:embed="rId3" cstate="print"/>
          <a:srcRect t="15831" r="4626" b="7124"/>
          <a:stretch>
            <a:fillRect/>
          </a:stretch>
        </p:blipFill>
        <p:spPr bwMode="auto">
          <a:xfrm>
            <a:off x="0" y="1371600"/>
            <a:ext cx="9199563" cy="5486400"/>
          </a:xfrm>
          <a:prstGeom prst="rect">
            <a:avLst/>
          </a:prstGeom>
          <a:noFill/>
          <a:ln w="9525" algn="ctr">
            <a:noFill/>
            <a:miter lim="800000"/>
            <a:headEnd/>
            <a:tailEnd/>
          </a:ln>
        </p:spPr>
      </p:pic>
      <p:sp>
        <p:nvSpPr>
          <p:cNvPr id="31749" name="TextBox 4"/>
          <p:cNvSpPr txBox="1">
            <a:spLocks noChangeArrowheads="1"/>
          </p:cNvSpPr>
          <p:nvPr/>
        </p:nvSpPr>
        <p:spPr bwMode="auto">
          <a:xfrm>
            <a:off x="1371600" y="1447800"/>
            <a:ext cx="7943850" cy="461963"/>
          </a:xfrm>
          <a:prstGeom prst="rect">
            <a:avLst/>
          </a:prstGeom>
          <a:noFill/>
          <a:ln w="9525">
            <a:noFill/>
            <a:miter lim="800000"/>
            <a:headEnd/>
            <a:tailEnd/>
          </a:ln>
        </p:spPr>
        <p:txBody>
          <a:bodyPr wrap="none">
            <a:spAutoFit/>
          </a:bodyPr>
          <a:lstStyle/>
          <a:p>
            <a:r>
              <a:rPr lang="en-US" sz="2400">
                <a:solidFill>
                  <a:schemeClr val="bg2"/>
                </a:solidFill>
              </a:rPr>
              <a:t>Computing as a Service from a web page with a credit card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76200"/>
            <a:ext cx="9144000" cy="838200"/>
          </a:xfrm>
        </p:spPr>
        <p:txBody>
          <a:bodyPr/>
          <a:lstStyle/>
          <a:p>
            <a:r>
              <a:rPr lang="en-US" sz="3600" dirty="0" smtClean="0"/>
              <a:t>Clouds as Cost Effective Data Centers</a:t>
            </a: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6FCC8C1C-C7DF-4071-8522-5AB5116975B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13</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3410" name="Picture 2"/>
          <p:cNvPicPr>
            <a:picLocks noChangeAspect="1" noChangeArrowheads="1"/>
          </p:cNvPicPr>
          <p:nvPr/>
        </p:nvPicPr>
        <p:blipFill>
          <a:blip r:embed="rId3" cstate="print"/>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cstate="print"/>
          <a:srcRect/>
          <a:stretch>
            <a:fillRect/>
          </a:stretch>
        </p:blipFill>
        <p:spPr bwMode="auto">
          <a:xfrm>
            <a:off x="0" y="3153707"/>
            <a:ext cx="6400800" cy="3704293"/>
          </a:xfrm>
          <a:prstGeom prst="rect">
            <a:avLst/>
          </a:prstGeom>
          <a:noFill/>
          <a:ln w="9525">
            <a:noFill/>
            <a:miter lim="800000"/>
            <a:headEnd/>
            <a:tailEnd/>
          </a:ln>
          <a:effectLst/>
        </p:spPr>
      </p:pic>
      <p:sp>
        <p:nvSpPr>
          <p:cNvPr id="64515" name="Content Placeholder 2"/>
          <p:cNvSpPr>
            <a:spLocks noGrp="1"/>
          </p:cNvSpPr>
          <p:nvPr>
            <p:ph idx="1"/>
          </p:nvPr>
        </p:nvSpPr>
        <p:spPr>
          <a:xfrm>
            <a:off x="0" y="457200"/>
            <a:ext cx="8991600" cy="2590800"/>
          </a:xfrm>
        </p:spPr>
        <p:txBody>
          <a:bodyPr/>
          <a:lstStyle/>
          <a:p>
            <a:r>
              <a:rPr lang="en-US" sz="2400" dirty="0" smtClean="0"/>
              <a:t>Exploit the Internet by allowing one to build giant data centers with 100,000’s of computers; ~ 200-1000 to a shipping container</a:t>
            </a:r>
          </a:p>
          <a:p>
            <a:r>
              <a:rPr lang="en-US" sz="2400" dirty="0" smtClean="0"/>
              <a:t>“Microsoft will cram between 150 and 220 shipping containers filled with data center gear into a new 500,000 square foot Chicago facility. This move marks the most significant, public use of the shipping container systems popularized by the likes of Sun Microsystems and </a:t>
            </a:r>
            <a:r>
              <a:rPr lang="en-US" sz="2400" dirty="0" err="1" smtClean="0"/>
              <a:t>Rackable</a:t>
            </a:r>
            <a:r>
              <a:rPr lang="en-US" sz="2400" dirty="0" smtClean="0"/>
              <a:t> Systems to date.”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 hide Complexity</a:t>
            </a:r>
            <a:endParaRPr lang="en-US" dirty="0"/>
          </a:p>
        </p:txBody>
      </p:sp>
      <p:sp>
        <p:nvSpPr>
          <p:cNvPr id="3" name="Content Placeholder 2"/>
          <p:cNvSpPr>
            <a:spLocks noGrp="1"/>
          </p:cNvSpPr>
          <p:nvPr>
            <p:ph idx="1"/>
          </p:nvPr>
        </p:nvSpPr>
        <p:spPr>
          <a:xfrm>
            <a:off x="0" y="914400"/>
            <a:ext cx="8991600" cy="5410200"/>
          </a:xfrm>
        </p:spPr>
        <p:txBody>
          <a:bodyPr/>
          <a:lstStyle/>
          <a:p>
            <a:r>
              <a:rPr lang="en-US" dirty="0" smtClean="0"/>
              <a:t>Build portals around all computing capability</a:t>
            </a:r>
          </a:p>
          <a:p>
            <a:r>
              <a:rPr lang="en-US" dirty="0" smtClean="0">
                <a:solidFill>
                  <a:srgbClr val="FFFF00"/>
                </a:solidFill>
              </a:rPr>
              <a:t>SaaS</a:t>
            </a:r>
            <a:r>
              <a:rPr lang="en-US" dirty="0" smtClean="0"/>
              <a:t>: </a:t>
            </a:r>
            <a:r>
              <a:rPr lang="en-US" dirty="0" smtClean="0">
                <a:solidFill>
                  <a:srgbClr val="FFFF00"/>
                </a:solidFill>
              </a:rPr>
              <a:t>Software</a:t>
            </a:r>
            <a:r>
              <a:rPr lang="en-US" dirty="0" smtClean="0"/>
              <a:t> as a </a:t>
            </a:r>
            <a:r>
              <a:rPr lang="en-US" dirty="0" smtClean="0">
                <a:solidFill>
                  <a:srgbClr val="FFFF00"/>
                </a:solidFill>
              </a:rPr>
              <a:t>Service</a:t>
            </a:r>
          </a:p>
          <a:p>
            <a:r>
              <a:rPr lang="en-US" dirty="0" smtClean="0">
                <a:solidFill>
                  <a:srgbClr val="FFFF00"/>
                </a:solidFill>
              </a:rPr>
              <a:t>IaaS</a:t>
            </a:r>
            <a:r>
              <a:rPr lang="en-US" dirty="0" smtClean="0"/>
              <a:t>: </a:t>
            </a:r>
            <a:r>
              <a:rPr lang="en-US" dirty="0" smtClean="0">
                <a:solidFill>
                  <a:srgbClr val="FFFF00"/>
                </a:solidFill>
              </a:rPr>
              <a:t>Infrastructure</a:t>
            </a:r>
            <a:r>
              <a:rPr lang="en-US" dirty="0" smtClean="0"/>
              <a:t> as a </a:t>
            </a:r>
            <a:r>
              <a:rPr lang="en-US" dirty="0" smtClean="0">
                <a:solidFill>
                  <a:srgbClr val="FFFF00"/>
                </a:solidFill>
              </a:rPr>
              <a:t>Service</a:t>
            </a:r>
            <a:r>
              <a:rPr lang="en-US" dirty="0" smtClean="0"/>
              <a:t> or </a:t>
            </a:r>
            <a:r>
              <a:rPr lang="en-US" dirty="0" smtClean="0">
                <a:solidFill>
                  <a:srgbClr val="FFFF00"/>
                </a:solidFill>
              </a:rPr>
              <a:t>HaaS</a:t>
            </a:r>
            <a:r>
              <a:rPr lang="en-US" dirty="0" smtClean="0"/>
              <a:t>: </a:t>
            </a:r>
            <a:r>
              <a:rPr lang="en-US" dirty="0" smtClean="0">
                <a:solidFill>
                  <a:srgbClr val="FFFF00"/>
                </a:solidFill>
              </a:rPr>
              <a:t>Hardware</a:t>
            </a:r>
            <a:r>
              <a:rPr lang="en-US" dirty="0" smtClean="0"/>
              <a:t> as a </a:t>
            </a:r>
            <a:r>
              <a:rPr lang="en-US" dirty="0" smtClean="0">
                <a:solidFill>
                  <a:srgbClr val="FFFF00"/>
                </a:solidFill>
              </a:rPr>
              <a:t>Service</a:t>
            </a:r>
          </a:p>
          <a:p>
            <a:r>
              <a:rPr lang="en-US" dirty="0" smtClean="0">
                <a:solidFill>
                  <a:srgbClr val="FFFF00"/>
                </a:solidFill>
              </a:rPr>
              <a:t>PaaS</a:t>
            </a:r>
            <a:r>
              <a:rPr lang="en-US" dirty="0" smtClean="0"/>
              <a:t>: </a:t>
            </a:r>
            <a:r>
              <a:rPr lang="en-US" dirty="0" smtClean="0">
                <a:solidFill>
                  <a:srgbClr val="FFFF00"/>
                </a:solidFill>
              </a:rPr>
              <a:t>Platform</a:t>
            </a:r>
            <a:r>
              <a:rPr lang="en-US" dirty="0" smtClean="0"/>
              <a:t> as a </a:t>
            </a:r>
            <a:r>
              <a:rPr lang="en-US" dirty="0" smtClean="0">
                <a:solidFill>
                  <a:srgbClr val="FFFF00"/>
                </a:solidFill>
              </a:rPr>
              <a:t>Service </a:t>
            </a:r>
            <a:r>
              <a:rPr lang="en-US" dirty="0" smtClean="0"/>
              <a:t>delivers </a:t>
            </a:r>
            <a:r>
              <a:rPr lang="en-US" dirty="0" smtClean="0">
                <a:solidFill>
                  <a:srgbClr val="FFFF00"/>
                </a:solidFill>
              </a:rPr>
              <a:t>SaaS on IaaS</a:t>
            </a:r>
          </a:p>
          <a:p>
            <a:r>
              <a:rPr lang="en-US" dirty="0" smtClean="0">
                <a:solidFill>
                  <a:srgbClr val="FFFF00"/>
                </a:solidFill>
              </a:rPr>
              <a:t>Cyberinfrastructure </a:t>
            </a:r>
            <a:r>
              <a:rPr lang="en-US" dirty="0" smtClean="0"/>
              <a:t>is</a:t>
            </a:r>
            <a:r>
              <a:rPr lang="en-US" dirty="0" smtClean="0">
                <a:solidFill>
                  <a:srgbClr val="FFFF00"/>
                </a:solidFill>
              </a:rPr>
              <a:t> “Research as a Service”</a:t>
            </a:r>
          </a:p>
          <a:p>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91464232-CAAE-48C8-B8B7-230EFFAF9A01}"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14</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4435" name="Picture 3"/>
          <p:cNvPicPr>
            <a:picLocks noChangeAspect="1" noChangeArrowheads="1"/>
          </p:cNvPicPr>
          <p:nvPr/>
        </p:nvPicPr>
        <p:blipFill>
          <a:blip r:embed="rId3" cstate="print"/>
          <a:srcRect/>
          <a:stretch>
            <a:fillRect/>
          </a:stretch>
        </p:blipFill>
        <p:spPr bwMode="auto">
          <a:xfrm>
            <a:off x="4667250" y="3943350"/>
            <a:ext cx="4476750" cy="2914650"/>
          </a:xfrm>
          <a:prstGeom prst="rect">
            <a:avLst/>
          </a:prstGeom>
          <a:noFill/>
          <a:ln w="9525">
            <a:noFill/>
            <a:miter lim="800000"/>
            <a:headEnd/>
            <a:tailEnd/>
          </a:ln>
          <a:effectLst/>
        </p:spPr>
      </p:pic>
      <p:sp>
        <p:nvSpPr>
          <p:cNvPr id="7" name="TextBox 6"/>
          <p:cNvSpPr txBox="1"/>
          <p:nvPr/>
        </p:nvSpPr>
        <p:spPr>
          <a:xfrm>
            <a:off x="1" y="3962400"/>
            <a:ext cx="4648200" cy="2862322"/>
          </a:xfrm>
          <a:prstGeom prst="rect">
            <a:avLst/>
          </a:prstGeom>
          <a:noFill/>
        </p:spPr>
        <p:txBody>
          <a:bodyPr wrap="square" rtlCol="0">
            <a:spAutoFit/>
          </a:bodyPr>
          <a:lstStyle/>
          <a:p>
            <a:pPr algn="l"/>
            <a:r>
              <a:rPr lang="en-US" sz="2000" dirty="0" smtClean="0"/>
              <a:t>2 Google warehouses of computers on the banks of the Columbia River, in The </a:t>
            </a:r>
            <a:r>
              <a:rPr lang="en-US" sz="2000" dirty="0" err="1" smtClean="0"/>
              <a:t>Dalles</a:t>
            </a:r>
            <a:r>
              <a:rPr lang="en-US" sz="2000" dirty="0" smtClean="0"/>
              <a:t>, Oregon</a:t>
            </a:r>
          </a:p>
          <a:p>
            <a:pPr algn="l"/>
            <a:r>
              <a:rPr lang="en-US" sz="2000" dirty="0" smtClean="0"/>
              <a:t>Such centers use 20MW-200MW </a:t>
            </a:r>
          </a:p>
          <a:p>
            <a:pPr algn="l"/>
            <a:r>
              <a:rPr lang="en-US" sz="2000" dirty="0" smtClean="0"/>
              <a:t>(Future) each </a:t>
            </a:r>
          </a:p>
          <a:p>
            <a:pPr algn="l"/>
            <a:r>
              <a:rPr lang="en-US" sz="2000" dirty="0" smtClean="0"/>
              <a:t>150 watts per core</a:t>
            </a:r>
          </a:p>
          <a:p>
            <a:pPr algn="l"/>
            <a:r>
              <a:rPr lang="en-US" sz="2000" dirty="0" smtClean="0"/>
              <a:t>Save money from large size, positioning with cheap power and access with Internet</a:t>
            </a: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 v Grids Philosophy</a:t>
            </a:r>
            <a:endParaRPr lang="en-US" dirty="0"/>
          </a:p>
        </p:txBody>
      </p:sp>
      <p:sp>
        <p:nvSpPr>
          <p:cNvPr id="3" name="Content Placeholder 2"/>
          <p:cNvSpPr>
            <a:spLocks noGrp="1"/>
          </p:cNvSpPr>
          <p:nvPr>
            <p:ph idx="1"/>
          </p:nvPr>
        </p:nvSpPr>
        <p:spPr>
          <a:xfrm>
            <a:off x="381000" y="1371600"/>
            <a:ext cx="8534400" cy="5181600"/>
          </a:xfrm>
        </p:spPr>
        <p:txBody>
          <a:bodyPr>
            <a:normAutofit lnSpcReduction="10000"/>
          </a:bodyPr>
          <a:lstStyle/>
          <a:p>
            <a:r>
              <a:rPr lang="en-US" dirty="0" smtClean="0">
                <a:solidFill>
                  <a:srgbClr val="FFFF00"/>
                </a:solidFill>
              </a:rPr>
              <a:t>Clouds</a:t>
            </a:r>
            <a:r>
              <a:rPr lang="en-US" dirty="0" smtClean="0"/>
              <a:t> are (by definition) commercially supported approach to large scale computing</a:t>
            </a:r>
          </a:p>
          <a:p>
            <a:pPr lvl="1"/>
            <a:r>
              <a:rPr lang="en-US" dirty="0" smtClean="0"/>
              <a:t>So we should expect </a:t>
            </a:r>
            <a:r>
              <a:rPr lang="en-US" dirty="0" smtClean="0">
                <a:solidFill>
                  <a:srgbClr val="FFFF00"/>
                </a:solidFill>
              </a:rPr>
              <a:t>Clouds to replace Compute Grids</a:t>
            </a:r>
          </a:p>
          <a:p>
            <a:pPr lvl="1"/>
            <a:r>
              <a:rPr lang="en-US" dirty="0" smtClean="0"/>
              <a:t>Current Grid technology involves “non-commercial” software solutions which are hard to evolve/sustain</a:t>
            </a:r>
          </a:p>
          <a:p>
            <a:r>
              <a:rPr lang="en-US" sz="2800" dirty="0" smtClean="0">
                <a:solidFill>
                  <a:srgbClr val="FFFF00"/>
                </a:solidFill>
              </a:rPr>
              <a:t>Informational Retrieval </a:t>
            </a:r>
            <a:r>
              <a:rPr lang="en-US" sz="2800" dirty="0" smtClean="0"/>
              <a:t>is major data intensive commercial application so we can expect technologies from this field (</a:t>
            </a:r>
            <a:r>
              <a:rPr lang="en-US" sz="2800" dirty="0" smtClean="0">
                <a:solidFill>
                  <a:srgbClr val="FFFF00"/>
                </a:solidFill>
              </a:rPr>
              <a:t>Dryad</a:t>
            </a:r>
            <a:r>
              <a:rPr lang="en-US" sz="2800" dirty="0" smtClean="0"/>
              <a:t>, </a:t>
            </a:r>
            <a:r>
              <a:rPr lang="en-US" sz="2800" dirty="0" smtClean="0">
                <a:solidFill>
                  <a:srgbClr val="FFFF00"/>
                </a:solidFill>
              </a:rPr>
              <a:t>Hadoop</a:t>
            </a:r>
            <a:r>
              <a:rPr lang="en-US" sz="2800" dirty="0" smtClean="0"/>
              <a:t>) to be relevant for related scientific (File/Data parallel) applications</a:t>
            </a:r>
          </a:p>
          <a:p>
            <a:pPr lvl="1"/>
            <a:r>
              <a:rPr lang="en-US" sz="2400" dirty="0" smtClean="0"/>
              <a:t>Technologies still immature but can be expected to rapidly become mainstream</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152400"/>
            <a:ext cx="9144000" cy="762000"/>
          </a:xfrm>
        </p:spPr>
        <p:txBody>
          <a:bodyPr/>
          <a:lstStyle/>
          <a:p>
            <a:pPr eaLnBrk="1" hangingPunct="1"/>
            <a:r>
              <a:rPr lang="en-US" smtClean="0"/>
              <a:t>Intel’s Projection</a:t>
            </a:r>
          </a:p>
        </p:txBody>
      </p:sp>
      <p:pic>
        <p:nvPicPr>
          <p:cNvPr id="72707" name="Picture 3"/>
          <p:cNvPicPr>
            <a:picLocks noChangeAspect="1" noChangeArrowheads="1"/>
          </p:cNvPicPr>
          <p:nvPr/>
        </p:nvPicPr>
        <p:blipFill>
          <a:blip r:embed="rId3" cstate="print"/>
          <a:srcRect l="4112" t="20338" r="4587" b="14125"/>
          <a:stretch>
            <a:fillRect/>
          </a:stretch>
        </p:blipFill>
        <p:spPr bwMode="auto">
          <a:xfrm>
            <a:off x="0" y="914400"/>
            <a:ext cx="9144000" cy="5659438"/>
          </a:xfrm>
          <a:prstGeom prst="rect">
            <a:avLst/>
          </a:prstGeom>
          <a:noFill/>
          <a:ln w="9525" algn="ctr">
            <a:noFill/>
            <a:miter lim="800000"/>
            <a:headEnd/>
            <a:tailEnd/>
          </a:ln>
        </p:spPr>
      </p:pic>
      <p:sp>
        <p:nvSpPr>
          <p:cNvPr id="72708" name="TextBox 4"/>
          <p:cNvSpPr txBox="1">
            <a:spLocks noChangeArrowheads="1"/>
          </p:cNvSpPr>
          <p:nvPr/>
        </p:nvSpPr>
        <p:spPr bwMode="auto">
          <a:xfrm>
            <a:off x="4660900" y="4267200"/>
            <a:ext cx="4406900" cy="1784350"/>
          </a:xfrm>
          <a:prstGeom prst="rect">
            <a:avLst/>
          </a:prstGeom>
          <a:noFill/>
          <a:ln w="38100">
            <a:solidFill>
              <a:schemeClr val="bg2"/>
            </a:solidFill>
            <a:miter lim="800000"/>
            <a:headEnd/>
            <a:tailEnd/>
          </a:ln>
        </p:spPr>
        <p:txBody>
          <a:bodyPr>
            <a:spAutoFit/>
          </a:bodyPr>
          <a:lstStyle/>
          <a:p>
            <a:pPr algn="l" rtl="0" fontAlgn="base">
              <a:spcBef>
                <a:spcPct val="0"/>
              </a:spcBef>
              <a:spcAft>
                <a:spcPct val="0"/>
              </a:spcAft>
            </a:pPr>
            <a:r>
              <a:rPr lang="en-US" sz="1600" b="1" kern="1200">
                <a:solidFill>
                  <a:srgbClr val="003B76"/>
                </a:solidFill>
                <a:latin typeface="Times New Roman" pitchFamily="18" charset="0"/>
                <a:ea typeface="+mn-ea"/>
                <a:cs typeface="+mn-cs"/>
              </a:rPr>
              <a:t>Technology might support:</a:t>
            </a:r>
          </a:p>
          <a:p>
            <a:pPr algn="l" rtl="0" fontAlgn="base">
              <a:spcBef>
                <a:spcPct val="0"/>
              </a:spcBef>
              <a:spcAft>
                <a:spcPct val="0"/>
              </a:spcAft>
            </a:pPr>
            <a:r>
              <a:rPr lang="en-US" sz="1600" b="1" kern="1200">
                <a:solidFill>
                  <a:srgbClr val="003B76"/>
                </a:solidFill>
                <a:latin typeface="Times New Roman" pitchFamily="18" charset="0"/>
                <a:ea typeface="+mn-ea"/>
                <a:cs typeface="+mn-cs"/>
              </a:rPr>
              <a:t>2010: 16—64 cores      200GF—1 TF</a:t>
            </a:r>
          </a:p>
          <a:p>
            <a:pPr algn="l" rtl="0" fontAlgn="base">
              <a:spcBef>
                <a:spcPct val="0"/>
              </a:spcBef>
              <a:spcAft>
                <a:spcPct val="0"/>
              </a:spcAft>
            </a:pPr>
            <a:r>
              <a:rPr lang="en-US" sz="1600" b="1" kern="1200">
                <a:solidFill>
                  <a:srgbClr val="003B76"/>
                </a:solidFill>
                <a:latin typeface="Times New Roman" pitchFamily="18" charset="0"/>
                <a:ea typeface="+mn-ea"/>
                <a:cs typeface="+mn-cs"/>
              </a:rPr>
              <a:t>2013: 64—256 cores    500GF– 4 TF</a:t>
            </a:r>
          </a:p>
          <a:p>
            <a:pPr algn="l" rtl="0" fontAlgn="base">
              <a:spcBef>
                <a:spcPct val="0"/>
              </a:spcBef>
              <a:spcAft>
                <a:spcPct val="0"/>
              </a:spcAft>
            </a:pPr>
            <a:r>
              <a:rPr lang="en-US" sz="1600" b="1" kern="1200">
                <a:solidFill>
                  <a:srgbClr val="003B76"/>
                </a:solidFill>
                <a:latin typeface="Times New Roman" pitchFamily="18" charset="0"/>
                <a:ea typeface="+mn-ea"/>
                <a:cs typeface="+mn-cs"/>
              </a:rPr>
              <a:t>2016: 256--1024 cores   2 TF– 20 TF</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0"/>
            <a:ext cx="9144000" cy="838200"/>
          </a:xfrm>
        </p:spPr>
        <p:txBody>
          <a:bodyPr/>
          <a:lstStyle/>
          <a:p>
            <a:pPr eaLnBrk="1" hangingPunct="1"/>
            <a:r>
              <a:rPr lang="en-US" smtClean="0"/>
              <a:t>Too much Computing?</a:t>
            </a:r>
          </a:p>
        </p:txBody>
      </p:sp>
      <p:sp>
        <p:nvSpPr>
          <p:cNvPr id="70659" name="Rectangle 3"/>
          <p:cNvSpPr>
            <a:spLocks noGrp="1" noChangeArrowheads="1"/>
          </p:cNvSpPr>
          <p:nvPr>
            <p:ph type="body" idx="4294967295"/>
          </p:nvPr>
        </p:nvSpPr>
        <p:spPr>
          <a:xfrm>
            <a:off x="0" y="838200"/>
            <a:ext cx="8991600" cy="5867400"/>
          </a:xfrm>
        </p:spPr>
        <p:txBody>
          <a:bodyPr/>
          <a:lstStyle/>
          <a:p>
            <a:pPr eaLnBrk="1" hangingPunct="1">
              <a:lnSpc>
                <a:spcPct val="85000"/>
              </a:lnSpc>
              <a:spcBef>
                <a:spcPct val="15000"/>
              </a:spcBef>
            </a:pPr>
            <a:r>
              <a:rPr lang="en-US" sz="2500" smtClean="0"/>
              <a:t>Historically both grids and parallel computing have tried to </a:t>
            </a:r>
            <a:r>
              <a:rPr lang="en-US" sz="2500" smtClean="0">
                <a:solidFill>
                  <a:srgbClr val="FFFF00"/>
                </a:solidFill>
              </a:rPr>
              <a:t>increase computing capabilities</a:t>
            </a:r>
            <a:r>
              <a:rPr lang="en-US" sz="2500" smtClean="0"/>
              <a:t> by</a:t>
            </a:r>
          </a:p>
          <a:p>
            <a:pPr lvl="1" eaLnBrk="1" hangingPunct="1">
              <a:lnSpc>
                <a:spcPct val="85000"/>
              </a:lnSpc>
              <a:spcBef>
                <a:spcPct val="15000"/>
              </a:spcBef>
            </a:pPr>
            <a:r>
              <a:rPr lang="en-US" sz="2500" smtClean="0">
                <a:solidFill>
                  <a:srgbClr val="FFFF00"/>
                </a:solidFill>
              </a:rPr>
              <a:t>Optimizing performance</a:t>
            </a:r>
            <a:r>
              <a:rPr lang="en-US" sz="2500" smtClean="0"/>
              <a:t> of codes at </a:t>
            </a:r>
            <a:r>
              <a:rPr lang="en-US" sz="2500" smtClean="0">
                <a:solidFill>
                  <a:srgbClr val="FFFF00"/>
                </a:solidFill>
              </a:rPr>
              <a:t>cost</a:t>
            </a:r>
            <a:r>
              <a:rPr lang="en-US" sz="2500" smtClean="0"/>
              <a:t> of </a:t>
            </a:r>
            <a:r>
              <a:rPr lang="en-US" sz="2500" smtClean="0">
                <a:solidFill>
                  <a:srgbClr val="FFFF00"/>
                </a:solidFill>
              </a:rPr>
              <a:t>re-usability</a:t>
            </a:r>
          </a:p>
          <a:p>
            <a:pPr lvl="1" eaLnBrk="1" hangingPunct="1">
              <a:lnSpc>
                <a:spcPct val="85000"/>
              </a:lnSpc>
              <a:spcBef>
                <a:spcPct val="15000"/>
              </a:spcBef>
            </a:pPr>
            <a:r>
              <a:rPr lang="en-US" sz="2500" smtClean="0"/>
              <a:t>Exploiting all possible CPU’s such as Graphics co-processors and “</a:t>
            </a:r>
            <a:r>
              <a:rPr lang="en-US" sz="2500" smtClean="0">
                <a:solidFill>
                  <a:srgbClr val="FFFF00"/>
                </a:solidFill>
              </a:rPr>
              <a:t>idle cycles</a:t>
            </a:r>
            <a:r>
              <a:rPr lang="en-US" sz="2500" smtClean="0"/>
              <a:t>” (across administrative domains)</a:t>
            </a:r>
          </a:p>
          <a:p>
            <a:pPr lvl="1" eaLnBrk="1" hangingPunct="1">
              <a:lnSpc>
                <a:spcPct val="85000"/>
              </a:lnSpc>
              <a:spcBef>
                <a:spcPct val="15000"/>
              </a:spcBef>
            </a:pPr>
            <a:r>
              <a:rPr lang="en-US" sz="2500" smtClean="0"/>
              <a:t>Linking central computers together such as NSF/DoE/DoD supercomputer networks </a:t>
            </a:r>
            <a:r>
              <a:rPr lang="en-US" sz="2500" smtClean="0">
                <a:solidFill>
                  <a:srgbClr val="FFFF00"/>
                </a:solidFill>
              </a:rPr>
              <a:t>without clear user requirements</a:t>
            </a:r>
          </a:p>
          <a:p>
            <a:pPr eaLnBrk="1" hangingPunct="1">
              <a:lnSpc>
                <a:spcPct val="85000"/>
              </a:lnSpc>
              <a:spcBef>
                <a:spcPct val="15000"/>
              </a:spcBef>
            </a:pPr>
            <a:r>
              <a:rPr lang="en-US" sz="2500" smtClean="0"/>
              <a:t>Next </a:t>
            </a:r>
            <a:r>
              <a:rPr lang="en-US" sz="2500" smtClean="0">
                <a:solidFill>
                  <a:srgbClr val="FFFF00"/>
                </a:solidFill>
              </a:rPr>
              <a:t>Crisis in technology area</a:t>
            </a:r>
            <a:r>
              <a:rPr lang="en-US" sz="2500" smtClean="0"/>
              <a:t> will be the </a:t>
            </a:r>
            <a:r>
              <a:rPr lang="en-US" sz="2500" smtClean="0">
                <a:solidFill>
                  <a:srgbClr val="FFFF00"/>
                </a:solidFill>
              </a:rPr>
              <a:t>opposite problem</a:t>
            </a:r>
            <a:r>
              <a:rPr lang="en-US" sz="2500" smtClean="0"/>
              <a:t> – commodity chips will be </a:t>
            </a:r>
            <a:r>
              <a:rPr lang="en-US" sz="2500" smtClean="0">
                <a:solidFill>
                  <a:srgbClr val="FFFF00"/>
                </a:solidFill>
              </a:rPr>
              <a:t>32-128way parallel</a:t>
            </a:r>
            <a:r>
              <a:rPr lang="en-US" sz="2500" smtClean="0"/>
              <a:t> in 5 years time and we currently have </a:t>
            </a:r>
            <a:r>
              <a:rPr lang="en-US" sz="2500" smtClean="0">
                <a:solidFill>
                  <a:srgbClr val="FFFF00"/>
                </a:solidFill>
              </a:rPr>
              <a:t>no idea how to use them</a:t>
            </a:r>
            <a:r>
              <a:rPr lang="en-US" sz="2500" smtClean="0"/>
              <a:t> on commodity systems – especially on clients</a:t>
            </a:r>
          </a:p>
          <a:p>
            <a:pPr lvl="1" eaLnBrk="1" hangingPunct="1">
              <a:lnSpc>
                <a:spcPct val="85000"/>
              </a:lnSpc>
              <a:spcBef>
                <a:spcPct val="15000"/>
              </a:spcBef>
            </a:pPr>
            <a:r>
              <a:rPr lang="en-US" sz="2500" smtClean="0"/>
              <a:t>Only 2 releases of standard software (e.g. Office) in this time span so need solutions that can be implemented in next 3-5 years</a:t>
            </a:r>
          </a:p>
          <a:p>
            <a:pPr eaLnBrk="1" hangingPunct="1">
              <a:lnSpc>
                <a:spcPct val="85000"/>
              </a:lnSpc>
              <a:spcBef>
                <a:spcPct val="15000"/>
              </a:spcBef>
            </a:pPr>
            <a:r>
              <a:rPr lang="en-US" sz="2500" smtClean="0">
                <a:solidFill>
                  <a:srgbClr val="FFFF00"/>
                </a:solidFill>
              </a:rPr>
              <a:t>Intel RMS</a:t>
            </a:r>
            <a:r>
              <a:rPr lang="en-US" sz="2500" smtClean="0"/>
              <a:t> analysis</a:t>
            </a:r>
            <a:r>
              <a:rPr lang="en-US" sz="2500" smtClean="0">
                <a:solidFill>
                  <a:srgbClr val="FFFF00"/>
                </a:solidFill>
              </a:rPr>
              <a:t>: Gaming </a:t>
            </a:r>
            <a:r>
              <a:rPr lang="en-US" sz="2500" smtClean="0"/>
              <a:t>and </a:t>
            </a:r>
            <a:r>
              <a:rPr lang="en-US" sz="2500" smtClean="0">
                <a:solidFill>
                  <a:srgbClr val="FFFF00"/>
                </a:solidFill>
              </a:rPr>
              <a:t>Generalized decision support</a:t>
            </a:r>
            <a:r>
              <a:rPr lang="en-US" sz="2500" smtClean="0"/>
              <a:t> (data mining) are ways of using these cycles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0" y="0"/>
            <a:ext cx="9220200" cy="6842125"/>
          </a:xfrm>
          <a:prstGeom prst="rect">
            <a:avLst/>
          </a:prstGeom>
          <a:noFill/>
          <a:ln w="9525" algn="ctr">
            <a:noFill/>
            <a:miter lim="800000"/>
            <a:headEnd/>
            <a:tailEnd/>
          </a:ln>
        </p:spPr>
      </p:pic>
      <p:sp>
        <p:nvSpPr>
          <p:cNvPr id="73731" name="Rectangle 3"/>
          <p:cNvSpPr>
            <a:spLocks noGrp="1" noChangeArrowheads="1"/>
          </p:cNvSpPr>
          <p:nvPr>
            <p:ph type="title" idx="4294967295"/>
          </p:nvPr>
        </p:nvSpPr>
        <p:spPr>
          <a:xfrm>
            <a:off x="0" y="6096000"/>
            <a:ext cx="9144000" cy="762000"/>
          </a:xfrm>
          <a:solidFill>
            <a:schemeClr val="bg2"/>
          </a:solidFill>
        </p:spPr>
        <p:txBody>
          <a:bodyPr/>
          <a:lstStyle/>
          <a:p>
            <a:pPr eaLnBrk="1" hangingPunct="1"/>
            <a:r>
              <a:rPr lang="en-US" smtClean="0"/>
              <a:t>Intel’s Application Stack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200400" y="457200"/>
            <a:ext cx="5943600" cy="838200"/>
          </a:xfrm>
        </p:spPr>
        <p:txBody>
          <a:bodyPr>
            <a:normAutofit fontScale="90000"/>
          </a:bodyPr>
          <a:lstStyle/>
          <a:p>
            <a:r>
              <a:rPr lang="en-US" sz="4000" dirty="0" smtClean="0"/>
              <a:t>Parallel Clustering and </a:t>
            </a:r>
            <a:br>
              <a:rPr lang="en-US" sz="4000" dirty="0" smtClean="0"/>
            </a:br>
            <a:r>
              <a:rPr lang="en-US" sz="4000" dirty="0" smtClean="0"/>
              <a:t>Parallel Multidimensional Scaling MDS</a:t>
            </a:r>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2078EFA6-2C57-4F46-964D-7918CE42922B}" type="slidenum">
              <a:rPr lang="en-US" sz="1000" b="1"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19</a:t>
            </a:fld>
            <a:endParaRPr lang="en-US" sz="1000" b="1" kern="1200">
              <a:solidFill>
                <a:srgbClr val="FFFFFF"/>
              </a:solidFill>
              <a:effectLst>
                <a:outerShdw blurRad="38100" dist="38100" dir="2700000" algn="tl">
                  <a:srgbClr val="000000"/>
                </a:outerShdw>
              </a:effectLst>
              <a:latin typeface="Verdana" pitchFamily="34" charset="0"/>
              <a:ea typeface="+mn-ea"/>
              <a:cs typeface="+mn-cs"/>
            </a:endParaRPr>
          </a:p>
        </p:txBody>
      </p:sp>
      <p:grpSp>
        <p:nvGrpSpPr>
          <p:cNvPr id="2" name="Group 6"/>
          <p:cNvGrpSpPr/>
          <p:nvPr/>
        </p:nvGrpSpPr>
        <p:grpSpPr>
          <a:xfrm>
            <a:off x="0" y="76200"/>
            <a:ext cx="3276600" cy="3112532"/>
            <a:chOff x="152400" y="1371600"/>
            <a:chExt cx="3276600" cy="3112532"/>
          </a:xfrm>
        </p:grpSpPr>
        <p:pic>
          <p:nvPicPr>
            <p:cNvPr id="28676" name="Picture 4" descr="C:\Documents and Settings\Geoffrey Fox\Desktop\moz-screenshot-11-1.jpg"/>
            <p:cNvPicPr>
              <a:picLocks noChangeAspect="1" noChangeArrowheads="1"/>
            </p:cNvPicPr>
            <p:nvPr/>
          </p:nvPicPr>
          <p:blipFill>
            <a:blip r:embed="rId3" cstate="print"/>
            <a:srcRect l="14509" t="31827" r="43644" b="23091"/>
            <a:stretch>
              <a:fillRect/>
            </a:stretch>
          </p:blipFill>
          <p:spPr bwMode="auto">
            <a:xfrm>
              <a:off x="152400" y="1371600"/>
              <a:ext cx="3276600" cy="2819400"/>
            </a:xfrm>
            <a:prstGeom prst="rect">
              <a:avLst/>
            </a:prstGeom>
            <a:noFill/>
            <a:ln w="9525">
              <a:noFill/>
              <a:miter lim="800000"/>
              <a:headEnd/>
              <a:tailEnd/>
            </a:ln>
          </p:spPr>
        </p:pic>
        <p:sp>
          <p:nvSpPr>
            <p:cNvPr id="5" name="TextBox 4"/>
            <p:cNvSpPr txBox="1"/>
            <p:nvPr/>
          </p:nvSpPr>
          <p:spPr>
            <a:xfrm>
              <a:off x="152400" y="4114800"/>
              <a:ext cx="3172728" cy="369332"/>
            </a:xfrm>
            <a:prstGeom prst="rect">
              <a:avLst/>
            </a:prstGeom>
            <a:noFill/>
          </p:spPr>
          <p:txBody>
            <a:bodyPr wrap="none" rtlCol="0">
              <a:spAutoFit/>
            </a:bodyPr>
            <a:lstStyle/>
            <a:p>
              <a:pPr algn="l" rtl="0" fontAlgn="base">
                <a:spcBef>
                  <a:spcPct val="0"/>
                </a:spcBef>
                <a:spcAft>
                  <a:spcPct val="0"/>
                </a:spcAft>
              </a:pPr>
              <a:r>
                <a:rPr lang="en-US" sz="1600" b="1" kern="1200" dirty="0">
                  <a:solidFill>
                    <a:prstClr val="black"/>
                  </a:solidFill>
                  <a:latin typeface="Calibri"/>
                  <a:ea typeface="+mn-ea"/>
                  <a:cs typeface="+mn-cs"/>
                </a:rPr>
                <a:t>4500 Points : Pairwise Aligned</a:t>
              </a:r>
            </a:p>
          </p:txBody>
        </p:sp>
      </p:grpSp>
      <p:sp>
        <p:nvSpPr>
          <p:cNvPr id="6" name="TextBox 5"/>
          <p:cNvSpPr txBox="1"/>
          <p:nvPr/>
        </p:nvSpPr>
        <p:spPr>
          <a:xfrm>
            <a:off x="152400" y="6488668"/>
            <a:ext cx="2787943" cy="369332"/>
          </a:xfrm>
          <a:prstGeom prst="rect">
            <a:avLst/>
          </a:prstGeom>
          <a:noFill/>
        </p:spPr>
        <p:txBody>
          <a:bodyPr wrap="none" rtlCol="0">
            <a:spAutoFit/>
          </a:bodyPr>
          <a:lstStyle/>
          <a:p>
            <a:pPr algn="l" rtl="0" fontAlgn="base">
              <a:spcBef>
                <a:spcPct val="0"/>
              </a:spcBef>
              <a:spcAft>
                <a:spcPct val="0"/>
              </a:spcAft>
            </a:pPr>
            <a:r>
              <a:rPr lang="en-US" sz="1600" b="1" kern="1200" dirty="0">
                <a:solidFill>
                  <a:prstClr val="black"/>
                </a:solidFill>
                <a:latin typeface="Calibri"/>
                <a:ea typeface="+mn-ea"/>
                <a:cs typeface="+mn-cs"/>
              </a:rPr>
              <a:t>4500 Points : </a:t>
            </a:r>
            <a:r>
              <a:rPr lang="en-US" sz="1600" b="1" kern="1200" dirty="0" err="1">
                <a:solidFill>
                  <a:prstClr val="black"/>
                </a:solidFill>
                <a:latin typeface="Calibri"/>
                <a:ea typeface="+mn-ea"/>
                <a:cs typeface="+mn-cs"/>
              </a:rPr>
              <a:t>Clustal</a:t>
            </a:r>
            <a:r>
              <a:rPr lang="en-US" sz="1600" b="1" kern="1200" dirty="0">
                <a:solidFill>
                  <a:prstClr val="black"/>
                </a:solidFill>
                <a:latin typeface="Calibri"/>
                <a:ea typeface="+mn-ea"/>
                <a:cs typeface="+mn-cs"/>
              </a:rPr>
              <a:t> MSA</a:t>
            </a:r>
          </a:p>
        </p:txBody>
      </p:sp>
      <p:pic>
        <p:nvPicPr>
          <p:cNvPr id="8" name="Picture 2" descr="C:\Documents and Settings\Geoffrey Fox\Desktop\moz-screenshot-10-1.jpg"/>
          <p:cNvPicPr>
            <a:picLocks noChangeAspect="1" noChangeArrowheads="1"/>
          </p:cNvPicPr>
          <p:nvPr/>
        </p:nvPicPr>
        <p:blipFill>
          <a:blip r:embed="rId4" cstate="print"/>
          <a:srcRect l="14428" t="13000" r="38193" b="16157"/>
          <a:stretch>
            <a:fillRect/>
          </a:stretch>
        </p:blipFill>
        <p:spPr bwMode="auto">
          <a:xfrm>
            <a:off x="228600" y="3200400"/>
            <a:ext cx="2743200" cy="32766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l="10334" t="19407" r="41873" b="20754"/>
          <a:stretch>
            <a:fillRect/>
          </a:stretch>
        </p:blipFill>
        <p:spPr bwMode="auto">
          <a:xfrm>
            <a:off x="6400800" y="4038600"/>
            <a:ext cx="2819400" cy="2819400"/>
          </a:xfrm>
          <a:prstGeom prst="rect">
            <a:avLst/>
          </a:prstGeom>
          <a:noFill/>
          <a:ln w="9525">
            <a:noFill/>
            <a:miter lim="800000"/>
            <a:headEnd/>
            <a:tailEnd/>
          </a:ln>
          <a:effectLst/>
        </p:spPr>
      </p:pic>
      <p:sp>
        <p:nvSpPr>
          <p:cNvPr id="12" name="TextBox 11"/>
          <p:cNvSpPr txBox="1"/>
          <p:nvPr/>
        </p:nvSpPr>
        <p:spPr>
          <a:xfrm>
            <a:off x="6356057" y="3352800"/>
            <a:ext cx="2787943" cy="646331"/>
          </a:xfrm>
          <a:prstGeom prst="rect">
            <a:avLst/>
          </a:prstGeom>
          <a:noFill/>
        </p:spPr>
        <p:txBody>
          <a:bodyPr wrap="none" rtlCol="0">
            <a:spAutoFit/>
          </a:bodyPr>
          <a:lstStyle/>
          <a:p>
            <a:pPr algn="l" rtl="0" fontAlgn="base">
              <a:spcBef>
                <a:spcPct val="0"/>
              </a:spcBef>
              <a:spcAft>
                <a:spcPct val="0"/>
              </a:spcAft>
            </a:pPr>
            <a:r>
              <a:rPr lang="en-US" sz="1600" b="1" kern="1200" dirty="0">
                <a:solidFill>
                  <a:prstClr val="black"/>
                </a:solidFill>
                <a:latin typeface="Calibri"/>
                <a:ea typeface="+mn-ea"/>
                <a:cs typeface="+mn-cs"/>
              </a:rPr>
              <a:t>3000 Points : </a:t>
            </a:r>
            <a:r>
              <a:rPr lang="en-US" sz="1600" b="1" kern="1200" dirty="0" err="1">
                <a:solidFill>
                  <a:prstClr val="black"/>
                </a:solidFill>
                <a:latin typeface="Calibri"/>
                <a:ea typeface="+mn-ea"/>
                <a:cs typeface="+mn-cs"/>
              </a:rPr>
              <a:t>Clustal</a:t>
            </a:r>
            <a:r>
              <a:rPr lang="en-US" sz="1600" b="1" kern="1200" dirty="0">
                <a:solidFill>
                  <a:prstClr val="black"/>
                </a:solidFill>
                <a:latin typeface="Calibri"/>
                <a:ea typeface="+mn-ea"/>
                <a:cs typeface="+mn-cs"/>
              </a:rPr>
              <a:t> MSA</a:t>
            </a:r>
            <a:br>
              <a:rPr lang="en-US" sz="1600" b="1" kern="1200" dirty="0">
                <a:solidFill>
                  <a:prstClr val="black"/>
                </a:solidFill>
                <a:latin typeface="Calibri"/>
                <a:ea typeface="+mn-ea"/>
                <a:cs typeface="+mn-cs"/>
              </a:rPr>
            </a:br>
            <a:r>
              <a:rPr lang="en-US" sz="1600" b="1" kern="1200" dirty="0">
                <a:solidFill>
                  <a:prstClr val="black"/>
                </a:solidFill>
                <a:latin typeface="Calibri"/>
                <a:ea typeface="+mn-ea"/>
                <a:cs typeface="+mn-cs"/>
              </a:rPr>
              <a:t>Kimura2 Distance</a:t>
            </a:r>
          </a:p>
        </p:txBody>
      </p:sp>
      <p:pic>
        <p:nvPicPr>
          <p:cNvPr id="13" name="Picture 2"/>
          <p:cNvPicPr>
            <a:picLocks noChangeAspect="1" noChangeArrowheads="1"/>
          </p:cNvPicPr>
          <p:nvPr/>
        </p:nvPicPr>
        <p:blipFill>
          <a:blip r:embed="rId6" cstate="print"/>
          <a:srcRect l="17777" t="46372" r="60263" b="38023"/>
          <a:stretch>
            <a:fillRect/>
          </a:stretch>
        </p:blipFill>
        <p:spPr bwMode="auto">
          <a:xfrm>
            <a:off x="3276600" y="4572000"/>
            <a:ext cx="2819400" cy="1600200"/>
          </a:xfrm>
          <a:prstGeom prst="rect">
            <a:avLst/>
          </a:prstGeom>
          <a:noFill/>
          <a:ln w="9525">
            <a:noFill/>
            <a:miter lim="800000"/>
            <a:headEnd/>
            <a:tailEnd/>
          </a:ln>
        </p:spPr>
      </p:pic>
      <p:sp>
        <p:nvSpPr>
          <p:cNvPr id="14" name="TextBox 13"/>
          <p:cNvSpPr txBox="1"/>
          <p:nvPr/>
        </p:nvSpPr>
        <p:spPr>
          <a:xfrm>
            <a:off x="3505200" y="1742182"/>
            <a:ext cx="5638800" cy="1077218"/>
          </a:xfrm>
          <a:prstGeom prst="rect">
            <a:avLst/>
          </a:prstGeom>
          <a:noFill/>
        </p:spPr>
        <p:txBody>
          <a:bodyPr wrap="square" rtlCol="0">
            <a:spAutoFit/>
          </a:bodyPr>
          <a:lstStyle/>
          <a:p>
            <a:pPr algn="ctr" rtl="0" fontAlgn="base">
              <a:spcBef>
                <a:spcPct val="0"/>
              </a:spcBef>
              <a:spcAft>
                <a:spcPct val="0"/>
              </a:spcAft>
            </a:pPr>
            <a:r>
              <a:rPr lang="en-US" sz="1600" b="1" kern="1200" dirty="0">
                <a:solidFill>
                  <a:prstClr val="black"/>
                </a:solidFill>
                <a:latin typeface="Times New Roman" pitchFamily="18" charset="0"/>
                <a:ea typeface="+mn-ea"/>
                <a:cs typeface="+mn-cs"/>
              </a:rPr>
              <a:t>Applied to ~5000 dimensional gene sequences and ~20 dimensional patient record data</a:t>
            </a:r>
          </a:p>
          <a:p>
            <a:pPr algn="ctr" rtl="0" fontAlgn="base">
              <a:spcBef>
                <a:spcPct val="0"/>
              </a:spcBef>
              <a:spcAft>
                <a:spcPct val="0"/>
              </a:spcAft>
            </a:pPr>
            <a:endParaRPr lang="en-US" sz="1600" b="1" kern="1200" dirty="0">
              <a:solidFill>
                <a:prstClr val="black"/>
              </a:solidFill>
              <a:latin typeface="Times New Roman" pitchFamily="18" charset="0"/>
              <a:ea typeface="+mn-ea"/>
              <a:cs typeface="+mn-cs"/>
            </a:endParaRPr>
          </a:p>
          <a:p>
            <a:pPr algn="ctr" rtl="0" fontAlgn="base">
              <a:spcBef>
                <a:spcPct val="0"/>
              </a:spcBef>
              <a:spcAft>
                <a:spcPct val="0"/>
              </a:spcAft>
            </a:pPr>
            <a:r>
              <a:rPr lang="en-US" sz="1600" b="1" kern="1200" dirty="0">
                <a:solidFill>
                  <a:prstClr val="black"/>
                </a:solidFill>
                <a:latin typeface="Times New Roman" pitchFamily="18" charset="0"/>
                <a:ea typeface="+mn-ea"/>
                <a:cs typeface="+mn-cs"/>
              </a:rPr>
              <a:t>Very good parallel speedup</a:t>
            </a:r>
          </a:p>
        </p:txBody>
      </p:sp>
      <p:sp>
        <p:nvSpPr>
          <p:cNvPr id="15" name="TextBox 14"/>
          <p:cNvSpPr txBox="1"/>
          <p:nvPr/>
        </p:nvSpPr>
        <p:spPr>
          <a:xfrm>
            <a:off x="3124200" y="3886200"/>
            <a:ext cx="3106941" cy="584775"/>
          </a:xfrm>
          <a:prstGeom prst="rect">
            <a:avLst/>
          </a:prstGeom>
          <a:noFill/>
        </p:spPr>
        <p:txBody>
          <a:bodyPr wrap="none" rtlCol="0">
            <a:spAutoFit/>
          </a:bodyPr>
          <a:lstStyle/>
          <a:p>
            <a:pPr algn="l" rtl="0" fontAlgn="base">
              <a:spcBef>
                <a:spcPct val="0"/>
              </a:spcBef>
              <a:spcAft>
                <a:spcPct val="0"/>
              </a:spcAft>
            </a:pPr>
            <a:r>
              <a:rPr lang="en-US" sz="1600" b="1" kern="1200" dirty="0">
                <a:solidFill>
                  <a:prstClr val="black"/>
                </a:solidFill>
                <a:latin typeface="Calibri"/>
                <a:ea typeface="+mn-ea"/>
                <a:cs typeface="+mn-cs"/>
              </a:rPr>
              <a:t>4000 Points : Patient Record</a:t>
            </a:r>
            <a:br>
              <a:rPr lang="en-US" sz="1600" b="1" kern="1200" dirty="0">
                <a:solidFill>
                  <a:prstClr val="black"/>
                </a:solidFill>
                <a:latin typeface="Calibri"/>
                <a:ea typeface="+mn-ea"/>
                <a:cs typeface="+mn-cs"/>
              </a:rPr>
            </a:br>
            <a:r>
              <a:rPr lang="en-US" sz="1600" b="1" kern="1200" dirty="0">
                <a:solidFill>
                  <a:prstClr val="black"/>
                </a:solidFill>
                <a:latin typeface="Calibri"/>
                <a:ea typeface="+mn-ea"/>
                <a:cs typeface="+mn-cs"/>
              </a:rPr>
              <a:t>Data on Obesity and Environment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685800"/>
          </a:xfrm>
        </p:spPr>
        <p:txBody>
          <a:bodyPr/>
          <a:lstStyle/>
          <a:p>
            <a:r>
              <a:rPr lang="en-US" sz="3600" dirty="0" smtClean="0"/>
              <a:t>What is High Performance Computing?</a:t>
            </a:r>
            <a:endParaRPr lang="en-US" sz="3600" dirty="0"/>
          </a:p>
        </p:txBody>
      </p:sp>
      <p:sp>
        <p:nvSpPr>
          <p:cNvPr id="4" name="Content Placeholder 3"/>
          <p:cNvSpPr>
            <a:spLocks noGrp="1"/>
          </p:cNvSpPr>
          <p:nvPr>
            <p:ph idx="1"/>
          </p:nvPr>
        </p:nvSpPr>
        <p:spPr>
          <a:xfrm>
            <a:off x="0" y="685800"/>
            <a:ext cx="8991600" cy="5867400"/>
          </a:xfrm>
        </p:spPr>
        <p:txBody>
          <a:bodyPr/>
          <a:lstStyle/>
          <a:p>
            <a:r>
              <a:rPr lang="en-US" sz="2400" dirty="0" smtClean="0"/>
              <a:t>The meaning of this was clear 20 years ago when we were planning/starting the </a:t>
            </a:r>
            <a:r>
              <a:rPr lang="en-US" sz="2400" dirty="0" smtClean="0">
                <a:solidFill>
                  <a:srgbClr val="FFFF00"/>
                </a:solidFill>
              </a:rPr>
              <a:t>HPCC</a:t>
            </a:r>
            <a:r>
              <a:rPr lang="en-US" sz="2400" dirty="0" smtClean="0"/>
              <a:t> (High Performance Computing and Communication) Initiative</a:t>
            </a:r>
          </a:p>
          <a:p>
            <a:r>
              <a:rPr lang="en-US" sz="2400" dirty="0" smtClean="0"/>
              <a:t>It meant </a:t>
            </a:r>
            <a:r>
              <a:rPr lang="en-US" sz="2400" dirty="0" smtClean="0">
                <a:solidFill>
                  <a:srgbClr val="FFFF00"/>
                </a:solidFill>
              </a:rPr>
              <a:t>parallel computing </a:t>
            </a:r>
            <a:r>
              <a:rPr lang="en-US" sz="2400" dirty="0" smtClean="0"/>
              <a:t>and HPCC lasted for 10 years</a:t>
            </a:r>
          </a:p>
          <a:p>
            <a:r>
              <a:rPr lang="en-US" sz="2400" dirty="0" smtClean="0"/>
              <a:t>NSF started funding of Supercomputer (</a:t>
            </a:r>
            <a:r>
              <a:rPr lang="en-US" sz="2400" dirty="0" smtClean="0">
                <a:solidFill>
                  <a:srgbClr val="FFFF00"/>
                </a:solidFill>
              </a:rPr>
              <a:t>a pretty well defined concept</a:t>
            </a:r>
            <a:r>
              <a:rPr lang="en-US" sz="2400" dirty="0" smtClean="0"/>
              <a:t>) centers and we debated vector versus “massively parallel systems”. Data did not exist …..</a:t>
            </a:r>
          </a:p>
          <a:p>
            <a:r>
              <a:rPr lang="en-US" sz="2400" dirty="0" smtClean="0"/>
              <a:t>For a variety of technical and political reasons the supercomputer centers evolved into a “National Cyberinfrastructure” and NSF established the </a:t>
            </a:r>
            <a:r>
              <a:rPr lang="en-US" sz="2400" dirty="0" smtClean="0">
                <a:solidFill>
                  <a:srgbClr val="FFFF00"/>
                </a:solidFill>
              </a:rPr>
              <a:t>Office of Cyberinfrastructure</a:t>
            </a:r>
          </a:p>
          <a:p>
            <a:r>
              <a:rPr lang="en-US" sz="2400" dirty="0" smtClean="0"/>
              <a:t>NSF introduces concept of </a:t>
            </a:r>
            <a:r>
              <a:rPr lang="en-US" sz="2400" dirty="0" smtClean="0">
                <a:solidFill>
                  <a:srgbClr val="FFFF00"/>
                </a:solidFill>
              </a:rPr>
              <a:t>“Computational Thinking” </a:t>
            </a:r>
          </a:p>
          <a:p>
            <a:r>
              <a:rPr lang="en-US" sz="2400" dirty="0" smtClean="0"/>
              <a:t>New </a:t>
            </a:r>
            <a:r>
              <a:rPr lang="en-US" sz="2400" dirty="0" smtClean="0">
                <a:solidFill>
                  <a:srgbClr val="FFFF00"/>
                </a:solidFill>
              </a:rPr>
              <a:t>academic curricula </a:t>
            </a:r>
            <a:r>
              <a:rPr lang="en-US" sz="2400" dirty="0" smtClean="0"/>
              <a:t>developed termed Computational Science, Scientific Computing, Informatics or revamped Interdisciplinary Computer Science……</a:t>
            </a:r>
            <a:endParaRPr lang="en-US" sz="2400" dirty="0"/>
          </a:p>
        </p:txBody>
      </p:sp>
      <p:sp>
        <p:nvSpPr>
          <p:cNvPr id="2" name="Slide Number Placeholder 1"/>
          <p:cNvSpPr>
            <a:spLocks noGrp="1"/>
          </p:cNvSpPr>
          <p:nvPr>
            <p:ph type="sldNum" sz="quarter" idx="12"/>
          </p:nvPr>
        </p:nvSpPr>
        <p:spPr/>
        <p:txBody>
          <a:bodyPr/>
          <a:lstStyle/>
          <a:p>
            <a:pPr>
              <a:defRPr/>
            </a:pPr>
            <a:fld id="{E5C96448-8B7C-462E-A414-AC99D60D1205}"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4873"/>
          <a:stretch>
            <a:fillRect/>
          </a:stretch>
        </p:blipFill>
        <p:spPr bwMode="auto">
          <a:xfrm>
            <a:off x="446031" y="762000"/>
            <a:ext cx="8697968" cy="4748171"/>
          </a:xfrm>
          <a:prstGeom prst="rect">
            <a:avLst/>
          </a:prstGeom>
          <a:noFill/>
          <a:ln w="9525">
            <a:noFill/>
            <a:miter lim="800000"/>
            <a:headEnd/>
            <a:tailEnd/>
          </a:ln>
          <a:effectLst/>
        </p:spPr>
      </p:pic>
      <p:sp>
        <p:nvSpPr>
          <p:cNvPr id="5" name="TextBox 4"/>
          <p:cNvSpPr txBox="1"/>
          <p:nvPr/>
        </p:nvSpPr>
        <p:spPr>
          <a:xfrm>
            <a:off x="811161" y="3319461"/>
            <a:ext cx="611065" cy="276999"/>
          </a:xfrm>
          <a:prstGeom prst="rect">
            <a:avLst/>
          </a:prstGeom>
          <a:noFill/>
        </p:spPr>
        <p:txBody>
          <a:bodyPr wrap="none" rtlCol="0">
            <a:spAutoFit/>
          </a:bodyPr>
          <a:lstStyle/>
          <a:p>
            <a:pPr algn="l" rtl="0" fontAlgn="base">
              <a:spcBef>
                <a:spcPct val="0"/>
              </a:spcBef>
              <a:spcAft>
                <a:spcPct val="0"/>
              </a:spcAft>
            </a:pPr>
            <a:r>
              <a:rPr lang="en-US" sz="1200" b="1" kern="1200" dirty="0">
                <a:solidFill>
                  <a:prstClr val="black"/>
                </a:solidFill>
                <a:latin typeface="Calibri"/>
                <a:ea typeface="+mn-ea"/>
                <a:cs typeface="+mn-cs"/>
              </a:rPr>
              <a:t>1-way</a:t>
            </a:r>
          </a:p>
        </p:txBody>
      </p:sp>
      <p:sp>
        <p:nvSpPr>
          <p:cNvPr id="6" name="TextBox 5"/>
          <p:cNvSpPr txBox="1"/>
          <p:nvPr/>
        </p:nvSpPr>
        <p:spPr>
          <a:xfrm>
            <a:off x="1285830" y="2954331"/>
            <a:ext cx="611065" cy="276999"/>
          </a:xfrm>
          <a:prstGeom prst="rect">
            <a:avLst/>
          </a:prstGeom>
          <a:noFill/>
        </p:spPr>
        <p:txBody>
          <a:bodyPr wrap="none" rtlCol="0">
            <a:spAutoFit/>
          </a:bodyPr>
          <a:lstStyle/>
          <a:p>
            <a:pPr algn="l" rtl="0" fontAlgn="base">
              <a:spcBef>
                <a:spcPct val="0"/>
              </a:spcBef>
              <a:spcAft>
                <a:spcPct val="0"/>
              </a:spcAft>
            </a:pPr>
            <a:r>
              <a:rPr lang="en-US" sz="1200" b="1" kern="1200" dirty="0">
                <a:solidFill>
                  <a:prstClr val="black"/>
                </a:solidFill>
                <a:latin typeface="Calibri"/>
                <a:ea typeface="+mn-ea"/>
                <a:cs typeface="+mn-cs"/>
              </a:rPr>
              <a:t>2-way</a:t>
            </a:r>
          </a:p>
        </p:txBody>
      </p:sp>
      <p:sp>
        <p:nvSpPr>
          <p:cNvPr id="7" name="TextBox 6"/>
          <p:cNvSpPr txBox="1"/>
          <p:nvPr/>
        </p:nvSpPr>
        <p:spPr>
          <a:xfrm>
            <a:off x="1943064" y="2954331"/>
            <a:ext cx="611065" cy="276999"/>
          </a:xfrm>
          <a:prstGeom prst="rect">
            <a:avLst/>
          </a:prstGeom>
          <a:noFill/>
        </p:spPr>
        <p:txBody>
          <a:bodyPr wrap="none" rtlCol="0">
            <a:spAutoFit/>
          </a:bodyPr>
          <a:lstStyle/>
          <a:p>
            <a:pPr algn="l" rtl="0" fontAlgn="base">
              <a:spcBef>
                <a:spcPct val="0"/>
              </a:spcBef>
              <a:spcAft>
                <a:spcPct val="0"/>
              </a:spcAft>
            </a:pPr>
            <a:r>
              <a:rPr lang="en-US" sz="1200" b="1" kern="1200" dirty="0">
                <a:solidFill>
                  <a:prstClr val="black"/>
                </a:solidFill>
                <a:latin typeface="Calibri"/>
                <a:ea typeface="+mn-ea"/>
                <a:cs typeface="+mn-cs"/>
              </a:rPr>
              <a:t>4-way</a:t>
            </a:r>
          </a:p>
        </p:txBody>
      </p:sp>
      <p:sp>
        <p:nvSpPr>
          <p:cNvPr id="8" name="TextBox 7"/>
          <p:cNvSpPr txBox="1"/>
          <p:nvPr/>
        </p:nvSpPr>
        <p:spPr>
          <a:xfrm>
            <a:off x="2709837" y="2954331"/>
            <a:ext cx="611065" cy="276999"/>
          </a:xfrm>
          <a:prstGeom prst="rect">
            <a:avLst/>
          </a:prstGeom>
          <a:noFill/>
        </p:spPr>
        <p:txBody>
          <a:bodyPr wrap="none" rtlCol="0">
            <a:spAutoFit/>
          </a:bodyPr>
          <a:lstStyle/>
          <a:p>
            <a:pPr algn="l" rtl="0" fontAlgn="base">
              <a:spcBef>
                <a:spcPct val="0"/>
              </a:spcBef>
              <a:spcAft>
                <a:spcPct val="0"/>
              </a:spcAft>
            </a:pPr>
            <a:r>
              <a:rPr lang="en-US" sz="1200" b="1" kern="1200" dirty="0">
                <a:solidFill>
                  <a:prstClr val="black"/>
                </a:solidFill>
                <a:latin typeface="Calibri"/>
                <a:ea typeface="+mn-ea"/>
                <a:cs typeface="+mn-cs"/>
              </a:rPr>
              <a:t>8-way</a:t>
            </a:r>
          </a:p>
        </p:txBody>
      </p:sp>
      <p:sp>
        <p:nvSpPr>
          <p:cNvPr id="9" name="TextBox 8"/>
          <p:cNvSpPr txBox="1"/>
          <p:nvPr/>
        </p:nvSpPr>
        <p:spPr>
          <a:xfrm>
            <a:off x="3902833" y="2589201"/>
            <a:ext cx="696024" cy="276999"/>
          </a:xfrm>
          <a:prstGeom prst="rect">
            <a:avLst/>
          </a:prstGeom>
          <a:noFill/>
        </p:spPr>
        <p:txBody>
          <a:bodyPr wrap="none" rtlCol="0">
            <a:spAutoFit/>
          </a:bodyPr>
          <a:lstStyle/>
          <a:p>
            <a:pPr algn="l" rtl="0" fontAlgn="base">
              <a:spcBef>
                <a:spcPct val="0"/>
              </a:spcBef>
              <a:spcAft>
                <a:spcPct val="0"/>
              </a:spcAft>
            </a:pPr>
            <a:r>
              <a:rPr lang="en-US" sz="1200" b="1" kern="1200" dirty="0">
                <a:solidFill>
                  <a:prstClr val="black"/>
                </a:solidFill>
                <a:latin typeface="Calibri"/>
                <a:ea typeface="+mn-ea"/>
                <a:cs typeface="+mn-cs"/>
              </a:rPr>
              <a:t>16-way</a:t>
            </a:r>
          </a:p>
        </p:txBody>
      </p:sp>
      <p:sp>
        <p:nvSpPr>
          <p:cNvPr id="10" name="TextBox 9"/>
          <p:cNvSpPr txBox="1"/>
          <p:nvPr/>
        </p:nvSpPr>
        <p:spPr>
          <a:xfrm>
            <a:off x="6288111" y="1749402"/>
            <a:ext cx="696024" cy="276999"/>
          </a:xfrm>
          <a:prstGeom prst="rect">
            <a:avLst/>
          </a:prstGeom>
          <a:noFill/>
        </p:spPr>
        <p:txBody>
          <a:bodyPr wrap="none" rtlCol="0">
            <a:spAutoFit/>
          </a:bodyPr>
          <a:lstStyle/>
          <a:p>
            <a:pPr algn="l" rtl="0" fontAlgn="base">
              <a:spcBef>
                <a:spcPct val="0"/>
              </a:spcBef>
              <a:spcAft>
                <a:spcPct val="0"/>
              </a:spcAft>
            </a:pPr>
            <a:r>
              <a:rPr lang="en-US" sz="1200" b="1" kern="1200" dirty="0">
                <a:solidFill>
                  <a:prstClr val="black"/>
                </a:solidFill>
                <a:latin typeface="Calibri"/>
                <a:ea typeface="+mn-ea"/>
                <a:cs typeface="+mn-cs"/>
              </a:rPr>
              <a:t>24-way</a:t>
            </a:r>
          </a:p>
        </p:txBody>
      </p:sp>
      <p:sp>
        <p:nvSpPr>
          <p:cNvPr id="11" name="TextBox 10"/>
          <p:cNvSpPr txBox="1"/>
          <p:nvPr/>
        </p:nvSpPr>
        <p:spPr>
          <a:xfrm>
            <a:off x="838200" y="2362200"/>
            <a:ext cx="2001061" cy="369332"/>
          </a:xfrm>
          <a:prstGeom prst="rect">
            <a:avLst/>
          </a:prstGeom>
          <a:noFill/>
        </p:spPr>
        <p:txBody>
          <a:bodyPr wrap="none" rtlCol="0">
            <a:spAutoFit/>
          </a:bodyPr>
          <a:lstStyle/>
          <a:p>
            <a:pPr algn="l" rtl="0" fontAlgn="base">
              <a:spcBef>
                <a:spcPct val="0"/>
              </a:spcBef>
              <a:spcAft>
                <a:spcPct val="0"/>
              </a:spcAft>
            </a:pPr>
            <a:r>
              <a:rPr lang="en-US" sz="1600" b="1" kern="1200" dirty="0">
                <a:solidFill>
                  <a:prstClr val="black"/>
                </a:solidFill>
                <a:latin typeface="Calibri"/>
                <a:ea typeface="+mn-ea"/>
                <a:cs typeface="+mn-cs"/>
              </a:rPr>
              <a:t>Speedup = 24/(1+f)</a:t>
            </a:r>
          </a:p>
        </p:txBody>
      </p:sp>
      <p:sp>
        <p:nvSpPr>
          <p:cNvPr id="13" name="TextBox 12"/>
          <p:cNvSpPr txBox="1"/>
          <p:nvPr/>
        </p:nvSpPr>
        <p:spPr>
          <a:xfrm>
            <a:off x="4973643" y="4743468"/>
            <a:ext cx="1479892" cy="369332"/>
          </a:xfrm>
          <a:prstGeom prst="rect">
            <a:avLst/>
          </a:prstGeom>
          <a:noFill/>
        </p:spPr>
        <p:txBody>
          <a:bodyPr wrap="none" rtlCol="0">
            <a:spAutoFit/>
          </a:bodyPr>
          <a:lstStyle/>
          <a:p>
            <a:pPr algn="l" rtl="0" fontAlgn="base">
              <a:spcBef>
                <a:spcPct val="0"/>
              </a:spcBef>
              <a:spcAft>
                <a:spcPct val="0"/>
              </a:spcAft>
            </a:pPr>
            <a:r>
              <a:rPr lang="en-US" sz="1600" b="1" kern="1200" dirty="0">
                <a:solidFill>
                  <a:prstClr val="black"/>
                </a:solidFill>
                <a:latin typeface="Calibri"/>
                <a:ea typeface="+mn-ea"/>
                <a:cs typeface="+mn-cs"/>
              </a:rPr>
              <a:t>Speedup 28</a:t>
            </a:r>
          </a:p>
        </p:txBody>
      </p:sp>
      <p:sp>
        <p:nvSpPr>
          <p:cNvPr id="14" name="TextBox 13"/>
          <p:cNvSpPr txBox="1"/>
          <p:nvPr/>
        </p:nvSpPr>
        <p:spPr>
          <a:xfrm>
            <a:off x="1328291" y="215856"/>
            <a:ext cx="6854120" cy="400110"/>
          </a:xfrm>
          <a:prstGeom prst="rect">
            <a:avLst/>
          </a:prstGeom>
          <a:noFill/>
        </p:spPr>
        <p:txBody>
          <a:bodyPr wrap="none" rtlCol="0">
            <a:spAutoFit/>
          </a:bodyPr>
          <a:lstStyle/>
          <a:p>
            <a:pPr algn="l" rtl="0" fontAlgn="base">
              <a:spcBef>
                <a:spcPct val="0"/>
              </a:spcBef>
              <a:spcAft>
                <a:spcPct val="0"/>
              </a:spcAft>
            </a:pPr>
            <a:r>
              <a:rPr lang="en-US" sz="2000" b="1" kern="1200" dirty="0">
                <a:solidFill>
                  <a:prstClr val="black"/>
                </a:solidFill>
                <a:latin typeface="Calibri"/>
                <a:ea typeface="+mn-ea"/>
                <a:cs typeface="+mn-cs"/>
              </a:rPr>
              <a:t>Comparison of MPI and Threads on Parallel Pairwise Clustering</a:t>
            </a:r>
          </a:p>
        </p:txBody>
      </p:sp>
      <p:sp>
        <p:nvSpPr>
          <p:cNvPr id="15" name="TextBox 14"/>
          <p:cNvSpPr txBox="1"/>
          <p:nvPr/>
        </p:nvSpPr>
        <p:spPr>
          <a:xfrm>
            <a:off x="555570" y="6057936"/>
            <a:ext cx="8324964" cy="646331"/>
          </a:xfrm>
          <a:prstGeom prst="rect">
            <a:avLst/>
          </a:prstGeom>
          <a:noFill/>
        </p:spPr>
        <p:txBody>
          <a:bodyPr wrap="square" rtlCol="0">
            <a:spAutoFit/>
          </a:bodyPr>
          <a:lstStyle/>
          <a:p>
            <a:pPr algn="l" rtl="0" fontAlgn="base">
              <a:spcBef>
                <a:spcPct val="0"/>
              </a:spcBef>
              <a:spcAft>
                <a:spcPct val="0"/>
              </a:spcAft>
            </a:pPr>
            <a:r>
              <a:rPr lang="en-US" sz="1600" b="1" kern="1200" dirty="0">
                <a:solidFill>
                  <a:prstClr val="black"/>
                </a:solidFill>
                <a:latin typeface="Calibri"/>
                <a:ea typeface="+mn-ea"/>
                <a:cs typeface="+mn-cs"/>
              </a:rPr>
              <a:t>4 Intel Six Core Xeon E7450 2.4GHz 48GB Memory 12M L2 Cache</a:t>
            </a:r>
          </a:p>
          <a:p>
            <a:pPr algn="l" rtl="0" fontAlgn="base">
              <a:spcBef>
                <a:spcPct val="0"/>
              </a:spcBef>
              <a:spcAft>
                <a:spcPct val="0"/>
              </a:spcAft>
            </a:pPr>
            <a:r>
              <a:rPr lang="en-US" sz="1600" b="1" kern="1200" dirty="0">
                <a:solidFill>
                  <a:prstClr val="black"/>
                </a:solidFill>
                <a:latin typeface="Calibri"/>
                <a:ea typeface="+mn-ea"/>
                <a:cs typeface="+mn-cs"/>
              </a:rPr>
              <a:t>3 Dataset sizes</a:t>
            </a:r>
          </a:p>
        </p:txBody>
      </p:sp>
      <p:sp>
        <p:nvSpPr>
          <p:cNvPr id="16" name="TextBox 5"/>
          <p:cNvSpPr txBox="1">
            <a:spLocks noChangeArrowheads="1"/>
          </p:cNvSpPr>
          <p:nvPr/>
        </p:nvSpPr>
        <p:spPr bwMode="auto">
          <a:xfrm>
            <a:off x="838200" y="914400"/>
            <a:ext cx="3276600" cy="1384995"/>
          </a:xfrm>
          <a:prstGeom prst="rect">
            <a:avLst/>
          </a:prstGeom>
          <a:noFill/>
          <a:ln w="9525">
            <a:noFill/>
            <a:miter lim="800000"/>
            <a:headEnd/>
            <a:tailEnd/>
          </a:ln>
        </p:spPr>
        <p:txBody>
          <a:bodyPr wrap="square">
            <a:spAutoFit/>
          </a:bodyPr>
          <a:lstStyle/>
          <a:p>
            <a:pPr algn="l" rtl="0" eaLnBrk="0" fontAlgn="base" hangingPunct="0">
              <a:spcBef>
                <a:spcPct val="0"/>
              </a:spcBef>
              <a:spcAft>
                <a:spcPct val="0"/>
              </a:spcAft>
            </a:pPr>
            <a:r>
              <a:rPr lang="en-US" sz="1400" b="1" kern="1200" dirty="0">
                <a:solidFill>
                  <a:srgbClr val="000000"/>
                </a:solidFill>
                <a:latin typeface="Arial" pitchFamily="34" charset="0"/>
                <a:ea typeface="+mn-ea"/>
                <a:cs typeface="+mn-cs"/>
              </a:rPr>
              <a:t>Parallel Overhead </a:t>
            </a:r>
            <a:br>
              <a:rPr lang="en-US" sz="1400" b="1" kern="1200" dirty="0">
                <a:solidFill>
                  <a:srgbClr val="000000"/>
                </a:solidFill>
                <a:latin typeface="Arial" pitchFamily="34" charset="0"/>
                <a:ea typeface="+mn-ea"/>
                <a:cs typeface="+mn-cs"/>
              </a:rPr>
            </a:br>
            <a:r>
              <a:rPr lang="en-US" sz="1400" b="1" kern="1200" dirty="0">
                <a:solidFill>
                  <a:srgbClr val="000000"/>
                </a:solidFill>
                <a:latin typeface="Arial" pitchFamily="34" charset="0"/>
                <a:ea typeface="+mn-ea"/>
                <a:cs typeface="+mn-cs"/>
                <a:sym typeface="Symbol"/>
              </a:rPr>
              <a:t> 1-efficiency</a:t>
            </a:r>
            <a:endParaRPr lang="en-US" sz="1400" b="1" kern="1200" dirty="0">
              <a:solidFill>
                <a:srgbClr val="000000"/>
              </a:solidFill>
              <a:latin typeface="Arial" pitchFamily="34" charset="0"/>
              <a:ea typeface="+mn-ea"/>
              <a:cs typeface="+mn-cs"/>
            </a:endParaRPr>
          </a:p>
          <a:p>
            <a:pPr algn="l" rtl="0" eaLnBrk="0" fontAlgn="base" hangingPunct="0">
              <a:spcBef>
                <a:spcPct val="0"/>
              </a:spcBef>
              <a:spcAft>
                <a:spcPct val="0"/>
              </a:spcAft>
            </a:pPr>
            <a:endParaRPr lang="en-US" sz="1400" b="1" kern="1200" dirty="0">
              <a:solidFill>
                <a:srgbClr val="000000"/>
              </a:solidFill>
              <a:latin typeface="Arial" pitchFamily="34" charset="0"/>
              <a:ea typeface="+mn-ea"/>
              <a:cs typeface="+mn-cs"/>
            </a:endParaRPr>
          </a:p>
          <a:p>
            <a:pPr algn="l" rtl="0" eaLnBrk="0" fontAlgn="base" hangingPunct="0">
              <a:spcBef>
                <a:spcPct val="0"/>
              </a:spcBef>
              <a:spcAft>
                <a:spcPct val="0"/>
              </a:spcAft>
            </a:pPr>
            <a:r>
              <a:rPr lang="en-US" sz="1400" b="1" kern="1200" dirty="0">
                <a:solidFill>
                  <a:srgbClr val="000000"/>
                </a:solidFill>
                <a:latin typeface="Arial" pitchFamily="34" charset="0"/>
                <a:ea typeface="+mn-ea"/>
                <a:cs typeface="+mn-cs"/>
              </a:rPr>
              <a:t>= (PT(P)/T(1)-1)</a:t>
            </a:r>
          </a:p>
          <a:p>
            <a:pPr algn="l" rtl="0" eaLnBrk="0" fontAlgn="base" hangingPunct="0">
              <a:spcBef>
                <a:spcPct val="0"/>
              </a:spcBef>
              <a:spcAft>
                <a:spcPct val="0"/>
              </a:spcAft>
            </a:pPr>
            <a:r>
              <a:rPr lang="en-US" sz="1400" b="1" kern="1200" dirty="0">
                <a:solidFill>
                  <a:srgbClr val="000000"/>
                </a:solidFill>
                <a:latin typeface="Arial" pitchFamily="34" charset="0"/>
                <a:ea typeface="+mn-ea"/>
                <a:cs typeface="+mn-cs"/>
              </a:rPr>
              <a:t>On P processors</a:t>
            </a:r>
          </a:p>
          <a:p>
            <a:pPr algn="l" rtl="0" eaLnBrk="0" fontAlgn="base" hangingPunct="0">
              <a:spcBef>
                <a:spcPct val="0"/>
              </a:spcBef>
              <a:spcAft>
                <a:spcPct val="0"/>
              </a:spcAft>
            </a:pPr>
            <a:r>
              <a:rPr lang="en-US" sz="1400" b="1" kern="1200" dirty="0">
                <a:solidFill>
                  <a:srgbClr val="000000"/>
                </a:solidFill>
                <a:latin typeface="Arial" pitchFamily="34" charset="0"/>
                <a:ea typeface="+mn-ea"/>
                <a:cs typeface="+mn-cs"/>
              </a:rPr>
              <a:t>= (1/efficiency)-1</a:t>
            </a:r>
          </a:p>
        </p:txBody>
      </p:sp>
      <p:pic>
        <p:nvPicPr>
          <p:cNvPr id="316418" name="Picture 2"/>
          <p:cNvPicPr>
            <a:picLocks noChangeAspect="1" noChangeArrowheads="1"/>
          </p:cNvPicPr>
          <p:nvPr/>
        </p:nvPicPr>
        <p:blipFill>
          <a:blip r:embed="rId4" cstate="print"/>
          <a:srcRect/>
          <a:stretch>
            <a:fillRect/>
          </a:stretch>
        </p:blipFill>
        <p:spPr bwMode="auto">
          <a:xfrm>
            <a:off x="304800" y="5410200"/>
            <a:ext cx="8412163" cy="677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cstate="print"/>
          <a:srcRect l="18527" t="18552" r="2151" b="14189"/>
          <a:stretch>
            <a:fillRect/>
          </a:stretch>
        </p:blipFill>
        <p:spPr bwMode="auto">
          <a:xfrm>
            <a:off x="381000" y="609600"/>
            <a:ext cx="7524750" cy="6248400"/>
          </a:xfrm>
          <a:prstGeom prst="rect">
            <a:avLst/>
          </a:prstGeom>
          <a:noFill/>
          <a:ln w="9525">
            <a:noFill/>
            <a:miter lim="800000"/>
            <a:headEnd/>
            <a:tailEnd/>
          </a:ln>
        </p:spPr>
      </p:pic>
      <p:sp>
        <p:nvSpPr>
          <p:cNvPr id="20483" name="Text Box 28"/>
          <p:cNvSpPr txBox="1">
            <a:spLocks noChangeArrowheads="1"/>
          </p:cNvSpPr>
          <p:nvPr/>
        </p:nvSpPr>
        <p:spPr bwMode="auto">
          <a:xfrm>
            <a:off x="1162050" y="0"/>
            <a:ext cx="6915150" cy="647700"/>
          </a:xfrm>
          <a:prstGeom prst="rect">
            <a:avLst/>
          </a:prstGeom>
          <a:noFill/>
          <a:ln w="9525" algn="ctr">
            <a:noFill/>
            <a:miter lim="800000"/>
            <a:headEnd/>
            <a:tailEnd/>
          </a:ln>
        </p:spPr>
        <p:txBody>
          <a:bodyPr lIns="38094" tIns="19047" rIns="38094" bIns="19047">
            <a:spAutoFit/>
          </a:bodyPr>
          <a:lstStyle/>
          <a:p>
            <a:pPr algn="l" rtl="0" fontAlgn="base">
              <a:spcBef>
                <a:spcPct val="0"/>
              </a:spcBef>
              <a:spcAft>
                <a:spcPct val="0"/>
              </a:spcAft>
            </a:pPr>
            <a:r>
              <a:rPr lang="en-US" sz="2000" b="1" kern="1200" dirty="0">
                <a:solidFill>
                  <a:srgbClr val="0070C0"/>
                </a:solidFill>
                <a:latin typeface="Corbel" pitchFamily="34" charset="0"/>
                <a:ea typeface="+mn-ea"/>
                <a:cs typeface="+mn-cs"/>
              </a:rPr>
              <a:t>Deterministic Annealing Clustering of Indiana Census Data</a:t>
            </a:r>
          </a:p>
          <a:p>
            <a:pPr algn="l" rtl="0" fontAlgn="base">
              <a:spcBef>
                <a:spcPct val="0"/>
              </a:spcBef>
              <a:spcAft>
                <a:spcPct val="0"/>
              </a:spcAft>
            </a:pPr>
            <a:r>
              <a:rPr lang="en-US" sz="2000" b="1" kern="1200" dirty="0">
                <a:solidFill>
                  <a:prstClr val="black"/>
                </a:solidFill>
                <a:latin typeface="Corbel" pitchFamily="34" charset="0"/>
                <a:ea typeface="+mn-ea"/>
                <a:cs typeface="+mn-cs"/>
              </a:rPr>
              <a:t>Decrease temperature (distance scale) to discover more clusters</a:t>
            </a:r>
          </a:p>
        </p:txBody>
      </p:sp>
      <p:sp>
        <p:nvSpPr>
          <p:cNvPr id="20484" name="Text Box 7"/>
          <p:cNvSpPr txBox="1">
            <a:spLocks noChangeArrowheads="1"/>
          </p:cNvSpPr>
          <p:nvPr/>
        </p:nvSpPr>
        <p:spPr bwMode="auto">
          <a:xfrm>
            <a:off x="889000" y="1503363"/>
            <a:ext cx="1089025" cy="403225"/>
          </a:xfrm>
          <a:prstGeom prst="rect">
            <a:avLst/>
          </a:prstGeom>
          <a:noFill/>
          <a:ln w="9525">
            <a:noFill/>
            <a:miter lim="800000"/>
            <a:headEnd/>
            <a:tailEnd/>
          </a:ln>
        </p:spPr>
        <p:txBody>
          <a:bodyPr wrap="none" lIns="38094" tIns="19047" rIns="38094" bIns="19047">
            <a:spAutoFit/>
          </a:bodyPr>
          <a:lstStyle/>
          <a:p>
            <a:pPr algn="l" defTabSz="381000" rtl="0" fontAlgn="base">
              <a:spcBef>
                <a:spcPct val="0"/>
              </a:spcBef>
              <a:spcAft>
                <a:spcPct val="0"/>
              </a:spcAft>
            </a:pPr>
            <a:r>
              <a:rPr lang="en-US" sz="1200" b="1" kern="1200">
                <a:solidFill>
                  <a:prstClr val="black"/>
                </a:solidFill>
                <a:latin typeface="Arial" pitchFamily="34" charset="0"/>
                <a:ea typeface="+mn-ea"/>
                <a:cs typeface="+mn-cs"/>
              </a:rPr>
              <a:t>Distance Scale</a:t>
            </a:r>
            <a:br>
              <a:rPr lang="en-US" sz="1200" b="1" kern="1200">
                <a:solidFill>
                  <a:prstClr val="black"/>
                </a:solidFill>
                <a:latin typeface="Arial" pitchFamily="34" charset="0"/>
                <a:ea typeface="+mn-ea"/>
                <a:cs typeface="+mn-cs"/>
              </a:rPr>
            </a:br>
            <a:r>
              <a:rPr lang="en-US" sz="1200" b="1" kern="1200">
                <a:solidFill>
                  <a:prstClr val="black"/>
                </a:solidFill>
                <a:latin typeface="Arial" pitchFamily="34" charset="0"/>
                <a:ea typeface="+mn-ea"/>
                <a:cs typeface="+mn-cs"/>
              </a:rPr>
              <a:t>Temperature</a:t>
            </a:r>
            <a:r>
              <a:rPr lang="en-US" sz="1200" b="1" kern="1200" baseline="30000">
                <a:solidFill>
                  <a:prstClr val="black"/>
                </a:solidFill>
                <a:latin typeface="Arial" pitchFamily="34" charset="0"/>
                <a:ea typeface="+mn-ea"/>
                <a:cs typeface="+mn-cs"/>
              </a:rPr>
              <a:t>0.5</a:t>
            </a:r>
          </a:p>
        </p:txBody>
      </p:sp>
      <p:sp>
        <p:nvSpPr>
          <p:cNvPr id="5" name="TextBox 4"/>
          <p:cNvSpPr txBox="1"/>
          <p:nvPr/>
        </p:nvSpPr>
        <p:spPr>
          <a:xfrm>
            <a:off x="6553200" y="2514600"/>
            <a:ext cx="2590800" cy="2862322"/>
          </a:xfrm>
          <a:prstGeom prst="rect">
            <a:avLst/>
          </a:prstGeom>
          <a:solidFill>
            <a:schemeClr val="bg1"/>
          </a:solidFill>
        </p:spPr>
        <p:txBody>
          <a:bodyPr wrap="square" rtlCol="0">
            <a:spAutoFit/>
          </a:bodyPr>
          <a:lstStyle/>
          <a:p>
            <a:pPr algn="l" rtl="0" fontAlgn="base">
              <a:spcBef>
                <a:spcPct val="0"/>
              </a:spcBef>
              <a:spcAft>
                <a:spcPct val="0"/>
              </a:spcAft>
            </a:pPr>
            <a:r>
              <a:rPr lang="en-US" sz="1600" b="1" kern="1200" dirty="0">
                <a:solidFill>
                  <a:srgbClr val="FF0000"/>
                </a:solidFill>
                <a:latin typeface="Calibri"/>
                <a:ea typeface="+mn-ea"/>
                <a:cs typeface="+mn-cs"/>
              </a:rPr>
              <a:t>Red</a:t>
            </a:r>
            <a:r>
              <a:rPr lang="en-US" sz="1600" b="1" kern="1200" dirty="0">
                <a:solidFill>
                  <a:prstClr val="black"/>
                </a:solidFill>
                <a:latin typeface="Calibri"/>
                <a:ea typeface="+mn-ea"/>
                <a:cs typeface="+mn-cs"/>
              </a:rPr>
              <a:t> </a:t>
            </a:r>
            <a:r>
              <a:rPr lang="en-US" sz="1600" b="1" kern="1200" dirty="0">
                <a:solidFill>
                  <a:srgbClr val="000000"/>
                </a:solidFill>
                <a:latin typeface="Calibri"/>
                <a:ea typeface="+mn-ea"/>
                <a:cs typeface="+mn-cs"/>
              </a:rPr>
              <a:t>is coarse resolution with 10 clusters</a:t>
            </a:r>
          </a:p>
          <a:p>
            <a:pPr algn="l" rtl="0" fontAlgn="base">
              <a:spcBef>
                <a:spcPct val="0"/>
              </a:spcBef>
              <a:spcAft>
                <a:spcPct val="0"/>
              </a:spcAft>
            </a:pPr>
            <a:r>
              <a:rPr lang="en-US" sz="1600" b="1" kern="1200" dirty="0">
                <a:solidFill>
                  <a:srgbClr val="1F497D">
                    <a:lumMod val="60000"/>
                    <a:lumOff val="40000"/>
                  </a:srgbClr>
                </a:solidFill>
                <a:latin typeface="Calibri"/>
                <a:ea typeface="+mn-ea"/>
                <a:cs typeface="+mn-cs"/>
              </a:rPr>
              <a:t>Blue</a:t>
            </a:r>
            <a:r>
              <a:rPr lang="en-US" sz="1600" b="1" kern="1200" dirty="0">
                <a:solidFill>
                  <a:srgbClr val="000000"/>
                </a:solidFill>
                <a:latin typeface="Calibri"/>
                <a:ea typeface="+mn-ea"/>
                <a:cs typeface="+mn-cs"/>
              </a:rPr>
              <a:t> is finer resolution with 30 clusters</a:t>
            </a:r>
          </a:p>
          <a:p>
            <a:pPr algn="l" rtl="0" fontAlgn="base">
              <a:spcBef>
                <a:spcPct val="0"/>
              </a:spcBef>
              <a:spcAft>
                <a:spcPct val="0"/>
              </a:spcAft>
            </a:pPr>
            <a:endParaRPr lang="en-US" sz="1600" b="1" kern="1200" dirty="0">
              <a:solidFill>
                <a:srgbClr val="000000"/>
              </a:solidFill>
              <a:latin typeface="Calibri"/>
              <a:ea typeface="+mn-ea"/>
              <a:cs typeface="+mn-cs"/>
            </a:endParaRPr>
          </a:p>
          <a:p>
            <a:pPr algn="l" rtl="0" fontAlgn="base">
              <a:spcBef>
                <a:spcPct val="0"/>
              </a:spcBef>
              <a:spcAft>
                <a:spcPct val="0"/>
              </a:spcAft>
            </a:pPr>
            <a:r>
              <a:rPr lang="en-US" sz="1600" b="1" kern="1200" dirty="0">
                <a:solidFill>
                  <a:srgbClr val="000000"/>
                </a:solidFill>
                <a:latin typeface="Calibri"/>
                <a:ea typeface="+mn-ea"/>
                <a:cs typeface="+mn-cs"/>
              </a:rPr>
              <a:t>Clusters find cities in Indiana</a:t>
            </a:r>
          </a:p>
          <a:p>
            <a:pPr algn="l" rtl="0" fontAlgn="base">
              <a:spcBef>
                <a:spcPct val="0"/>
              </a:spcBef>
              <a:spcAft>
                <a:spcPct val="0"/>
              </a:spcAft>
            </a:pPr>
            <a:endParaRPr lang="en-US" sz="1600" b="1" kern="1200" dirty="0">
              <a:solidFill>
                <a:srgbClr val="000000"/>
              </a:solidFill>
              <a:latin typeface="Calibri"/>
              <a:ea typeface="+mn-ea"/>
              <a:cs typeface="+mn-cs"/>
            </a:endParaRPr>
          </a:p>
          <a:p>
            <a:pPr algn="l" rtl="0" fontAlgn="base">
              <a:spcBef>
                <a:spcPct val="0"/>
              </a:spcBef>
              <a:spcAft>
                <a:spcPct val="0"/>
              </a:spcAft>
            </a:pPr>
            <a:r>
              <a:rPr lang="en-US" sz="1600" b="1" kern="1200" dirty="0">
                <a:solidFill>
                  <a:srgbClr val="000000"/>
                </a:solidFill>
                <a:latin typeface="Calibri"/>
                <a:ea typeface="+mn-ea"/>
                <a:cs typeface="+mn-cs"/>
              </a:rPr>
              <a:t>Distance Scale is </a:t>
            </a:r>
            <a:r>
              <a:rPr lang="en-US" sz="1600" b="1" kern="1200" dirty="0">
                <a:solidFill>
                  <a:srgbClr val="000000"/>
                </a:solidFill>
                <a:latin typeface="Calibri"/>
                <a:ea typeface="+mn-ea"/>
                <a:cs typeface="+mn-cs"/>
                <a:sym typeface="Symbol"/>
              </a:rPr>
              <a:t></a:t>
            </a:r>
            <a:r>
              <a:rPr lang="en-US" sz="1600" b="1" kern="1200" dirty="0">
                <a:solidFill>
                  <a:srgbClr val="000000"/>
                </a:solidFill>
                <a:latin typeface="Calibri"/>
                <a:ea typeface="+mn-ea"/>
                <a:cs typeface="+mn-cs"/>
              </a:rPr>
              <a:t>Temperature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lgn="r" rtl="0" eaLnBrk="0" fontAlgn="base" hangingPunct="0">
              <a:spcBef>
                <a:spcPct val="0"/>
              </a:spcBef>
              <a:spcAft>
                <a:spcPct val="0"/>
              </a:spcAft>
              <a:defRPr/>
            </a:pPr>
            <a:fld id="{5631F4B0-BD19-4835-A94B-AE4C237B2D70}" type="slidenum">
              <a:rPr lang="en-US" sz="1400" kern="1200">
                <a:solidFill>
                  <a:srgbClr val="000000"/>
                </a:solidFill>
                <a:latin typeface="Arial"/>
                <a:cs typeface="+mn-cs"/>
              </a:rPr>
              <a:pPr algn="r" rtl="0" eaLnBrk="0" fontAlgn="base" hangingPunct="0">
                <a:spcBef>
                  <a:spcPct val="0"/>
                </a:spcBef>
                <a:spcAft>
                  <a:spcPct val="0"/>
                </a:spcAft>
                <a:defRPr/>
              </a:pPr>
              <a:t>22</a:t>
            </a:fld>
            <a:endParaRPr lang="en-US" sz="1400" kern="1200">
              <a:solidFill>
                <a:srgbClr val="000000"/>
              </a:solidFill>
              <a:latin typeface="Arial"/>
              <a:cs typeface="+mn-cs"/>
            </a:endParaRPr>
          </a:p>
        </p:txBody>
      </p:sp>
      <p:sp>
        <p:nvSpPr>
          <p:cNvPr id="33795" name="Rectangle 2"/>
          <p:cNvSpPr>
            <a:spLocks noGrp="1" noChangeArrowheads="1"/>
          </p:cNvSpPr>
          <p:nvPr>
            <p:ph type="title"/>
          </p:nvPr>
        </p:nvSpPr>
        <p:spPr>
          <a:xfrm>
            <a:off x="685800" y="152400"/>
            <a:ext cx="7772400" cy="1143000"/>
          </a:xfrm>
        </p:spPr>
        <p:txBody>
          <a:bodyPr/>
          <a:lstStyle/>
          <a:p>
            <a:pPr eaLnBrk="1" hangingPunct="1"/>
            <a:r>
              <a:rPr lang="en-US" smtClean="0"/>
              <a:t>What is the TeraGrid in early 2008?</a:t>
            </a:r>
          </a:p>
        </p:txBody>
      </p:sp>
      <p:sp>
        <p:nvSpPr>
          <p:cNvPr id="33796" name="Rectangle 3"/>
          <p:cNvSpPr>
            <a:spLocks noGrp="1" noChangeArrowheads="1"/>
          </p:cNvSpPr>
          <p:nvPr>
            <p:ph type="body" idx="1"/>
          </p:nvPr>
        </p:nvSpPr>
        <p:spPr>
          <a:xfrm>
            <a:off x="266700" y="1295400"/>
            <a:ext cx="8610600" cy="4572000"/>
          </a:xfrm>
        </p:spPr>
        <p:txBody>
          <a:bodyPr/>
          <a:lstStyle/>
          <a:p>
            <a:pPr eaLnBrk="1" hangingPunct="1"/>
            <a:r>
              <a:rPr lang="en-US" sz="1800" smtClean="0"/>
              <a:t>An instrument (cyberinfrastructure) that delivers high-end IT resources - storage, computation, visualization, and data/service hosting - almost all of which are UNIX-based under the covers; some hidden by Web interfaces</a:t>
            </a:r>
          </a:p>
          <a:p>
            <a:pPr lvl="1" eaLnBrk="1" hangingPunct="1"/>
            <a:r>
              <a:rPr lang="en-US" sz="1800" smtClean="0"/>
              <a:t>A data storage and management facility: over 20 Petabytes of storage (disk and tape), over 100 scientific data collections</a:t>
            </a:r>
          </a:p>
          <a:p>
            <a:pPr lvl="1" eaLnBrk="1" hangingPunct="1">
              <a:lnSpc>
                <a:spcPct val="96000"/>
              </a:lnSpc>
            </a:pPr>
            <a:r>
              <a:rPr lang="en-US" sz="1800" smtClean="0"/>
              <a:t>A computational facility - over 750 TFLOPS in parallel computing systems and growing</a:t>
            </a:r>
          </a:p>
          <a:p>
            <a:pPr lvl="1" eaLnBrk="1" hangingPunct="1">
              <a:lnSpc>
                <a:spcPct val="96000"/>
              </a:lnSpc>
            </a:pPr>
            <a:r>
              <a:rPr lang="en-US" sz="1800" smtClean="0"/>
              <a:t>(Sometimes) an intuitive way to do very complex tasks, via Science Gateways, or get data via data services</a:t>
            </a:r>
          </a:p>
          <a:p>
            <a:pPr eaLnBrk="1" hangingPunct="1">
              <a:lnSpc>
                <a:spcPct val="93000"/>
              </a:lnSpc>
            </a:pPr>
            <a:r>
              <a:rPr lang="en-US" sz="1800" smtClean="0"/>
              <a:t>A service: help desk and consulting, Advanced Support for TeraGrid Applications (ASTA), education and training events and resources</a:t>
            </a:r>
          </a:p>
          <a:p>
            <a:pPr eaLnBrk="1" hangingPunct="1"/>
            <a:r>
              <a:rPr lang="en-US" sz="1800" smtClean="0"/>
              <a:t>The largest individual cyberinfrastructure facility funded by the NSF, which supports the national science and engineering research community</a:t>
            </a:r>
          </a:p>
          <a:p>
            <a:pPr eaLnBrk="1" hangingPunct="1"/>
            <a:r>
              <a:rPr lang="en-US" sz="1800" smtClean="0"/>
              <a:t>Something you can use without financial cost - allocated via peer review (and without double jeopardy)</a:t>
            </a:r>
          </a:p>
        </p:txBody>
      </p:sp>
      <p:pic>
        <p:nvPicPr>
          <p:cNvPr id="33797" name="Picture 4" descr="iu_v_rgb"/>
          <p:cNvPicPr>
            <a:picLocks noChangeAspect="1" noChangeArrowheads="1"/>
          </p:cNvPicPr>
          <p:nvPr/>
        </p:nvPicPr>
        <p:blipFill>
          <a:blip r:embed="rId3" cstate="print"/>
          <a:srcRect/>
          <a:stretch>
            <a:fillRect/>
          </a:stretch>
        </p:blipFill>
        <p:spPr bwMode="auto">
          <a:xfrm>
            <a:off x="152400" y="6096000"/>
            <a:ext cx="1752600" cy="584200"/>
          </a:xfrm>
          <a:prstGeom prst="rect">
            <a:avLst/>
          </a:prstGeom>
          <a:noFill/>
          <a:ln w="9525">
            <a:noFill/>
            <a:miter lim="800000"/>
            <a:headEnd/>
            <a:tailEnd/>
          </a:ln>
        </p:spPr>
      </p:pic>
      <p:sp>
        <p:nvSpPr>
          <p:cNvPr id="33798" name="Text Box 5"/>
          <p:cNvSpPr txBox="1">
            <a:spLocks noChangeArrowheads="1"/>
          </p:cNvSpPr>
          <p:nvPr/>
        </p:nvSpPr>
        <p:spPr bwMode="auto">
          <a:xfrm>
            <a:off x="2438400" y="6324600"/>
            <a:ext cx="4191000" cy="36512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900" kern="1200">
                <a:solidFill>
                  <a:srgbClr val="000000"/>
                </a:solidFill>
                <a:latin typeface="Times" pitchFamily="18" charset="0"/>
                <a:cs typeface="+mn-cs"/>
              </a:rPr>
              <a:t>©Trustees of Indiana University. May be reused so long as IU and TeraGrid logos remain, and any modifications to original are noted. Courtesy Craig A. Stewart,  IU</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p:cNvSpPr>
            <a:spLocks noGrp="1"/>
          </p:cNvSpPr>
          <p:nvPr>
            <p:ph type="sldNum" sz="quarter" idx="12"/>
          </p:nvPr>
        </p:nvSpPr>
        <p:spPr/>
        <p:txBody>
          <a:bodyPr/>
          <a:lstStyle/>
          <a:p>
            <a:pPr>
              <a:defRPr/>
            </a:pPr>
            <a:fld id="{E322BDD9-3E0D-42F6-8138-E63D1BA1CAA9}" type="slidenum">
              <a:rPr lang="en-US"/>
              <a:pPr>
                <a:defRPr/>
              </a:pPr>
              <a:t>23</a:t>
            </a:fld>
            <a:endParaRPr lang="en-US"/>
          </a:p>
        </p:txBody>
      </p:sp>
      <p:sp>
        <p:nvSpPr>
          <p:cNvPr id="37891" name="Rectangle 2"/>
          <p:cNvSpPr>
            <a:spLocks noGrp="1" noChangeArrowheads="1"/>
          </p:cNvSpPr>
          <p:nvPr>
            <p:ph type="title"/>
          </p:nvPr>
        </p:nvSpPr>
        <p:spPr>
          <a:xfrm>
            <a:off x="685800" y="0"/>
            <a:ext cx="7772400" cy="990600"/>
          </a:xfrm>
        </p:spPr>
        <p:txBody>
          <a:bodyPr rIns="81279"/>
          <a:lstStyle/>
          <a:p>
            <a:pPr marL="39688" eaLnBrk="1" hangingPunct="1"/>
            <a:r>
              <a:rPr lang="en-US" sz="2800" smtClean="0"/>
              <a:t>TeraGrid High Performance Computing Systems 2007-8</a:t>
            </a:r>
            <a:endParaRPr lang="en-US" smtClean="0"/>
          </a:p>
        </p:txBody>
      </p:sp>
      <p:sp>
        <p:nvSpPr>
          <p:cNvPr id="37892" name="Oval 3"/>
          <p:cNvSpPr>
            <a:spLocks/>
          </p:cNvSpPr>
          <p:nvPr/>
        </p:nvSpPr>
        <p:spPr bwMode="auto">
          <a:xfrm>
            <a:off x="4724400" y="6324600"/>
            <a:ext cx="211138" cy="225425"/>
          </a:xfrm>
          <a:prstGeom prst="ellipse">
            <a:avLst/>
          </a:prstGeom>
          <a:solidFill>
            <a:srgbClr val="B70800"/>
          </a:solidFill>
          <a:ln w="9525">
            <a:solidFill>
              <a:srgbClr val="DFDD00"/>
            </a:solidFill>
            <a:round/>
            <a:headEnd/>
            <a:tailEnd/>
          </a:ln>
        </p:spPr>
        <p:txBody>
          <a:bodyPr/>
          <a:lstStyle/>
          <a:p>
            <a:endParaRPr lang="en-US"/>
          </a:p>
        </p:txBody>
      </p:sp>
      <p:sp>
        <p:nvSpPr>
          <p:cNvPr id="37893" name="Rectangle 4"/>
          <p:cNvSpPr>
            <a:spLocks/>
          </p:cNvSpPr>
          <p:nvPr/>
        </p:nvSpPr>
        <p:spPr bwMode="auto">
          <a:xfrm>
            <a:off x="5105400" y="6294438"/>
            <a:ext cx="2492375" cy="563562"/>
          </a:xfrm>
          <a:prstGeom prst="rect">
            <a:avLst/>
          </a:prstGeom>
          <a:noFill/>
          <a:ln w="9525">
            <a:noFill/>
            <a:miter lim="800000"/>
            <a:headEnd/>
            <a:tailEnd/>
          </a:ln>
        </p:spPr>
        <p:txBody>
          <a:bodyPr lIns="0" tIns="0" rIns="40639" bIns="0"/>
          <a:lstStyle/>
          <a:p>
            <a:pPr marL="39688" algn="l"/>
            <a:r>
              <a:rPr lang="en-US" sz="1200" b="0">
                <a:latin typeface="Arial" charset="0"/>
                <a:cs typeface="Arial" charset="0"/>
                <a:sym typeface="Arial" charset="0"/>
              </a:rPr>
              <a:t>Computational Resources </a:t>
            </a:r>
          </a:p>
          <a:p>
            <a:pPr marL="39688" algn="l"/>
            <a:r>
              <a:rPr lang="en-US" sz="1100" b="0">
                <a:latin typeface="Arial" charset="0"/>
                <a:cs typeface="Arial" charset="0"/>
                <a:sym typeface="Arial" charset="0"/>
              </a:rPr>
              <a:t>(size approximate - not to scale)</a:t>
            </a:r>
          </a:p>
        </p:txBody>
      </p:sp>
      <p:sp>
        <p:nvSpPr>
          <p:cNvPr id="37894" name="Text Box 5"/>
          <p:cNvSpPr txBox="1">
            <a:spLocks noChangeArrowheads="1"/>
          </p:cNvSpPr>
          <p:nvPr/>
        </p:nvSpPr>
        <p:spPr bwMode="auto">
          <a:xfrm>
            <a:off x="0" y="6583363"/>
            <a:ext cx="2809875" cy="274637"/>
          </a:xfrm>
          <a:prstGeom prst="rect">
            <a:avLst/>
          </a:prstGeom>
          <a:noFill/>
          <a:ln w="9525">
            <a:noFill/>
            <a:miter lim="800000"/>
            <a:headEnd/>
            <a:tailEnd/>
          </a:ln>
        </p:spPr>
        <p:txBody>
          <a:bodyPr wrap="none">
            <a:spAutoFit/>
          </a:bodyPr>
          <a:lstStyle/>
          <a:p>
            <a:pPr algn="l" eaLnBrk="0" hangingPunct="0"/>
            <a:r>
              <a:rPr lang="en-US" sz="1200" b="0" i="1">
                <a:latin typeface="Arial" charset="0"/>
              </a:rPr>
              <a:t>Slide Courtesy Tommy Minyard, TACC</a:t>
            </a:r>
          </a:p>
        </p:txBody>
      </p:sp>
      <p:pic>
        <p:nvPicPr>
          <p:cNvPr id="37895" name="Picture 6"/>
          <p:cNvPicPr>
            <a:picLocks noChangeArrowheads="1"/>
          </p:cNvPicPr>
          <p:nvPr/>
        </p:nvPicPr>
        <p:blipFill>
          <a:blip r:embed="rId3" cstate="print"/>
          <a:srcRect/>
          <a:stretch>
            <a:fillRect/>
          </a:stretch>
        </p:blipFill>
        <p:spPr bwMode="auto">
          <a:xfrm>
            <a:off x="377825" y="914400"/>
            <a:ext cx="8004175" cy="5105400"/>
          </a:xfrm>
          <a:prstGeom prst="rect">
            <a:avLst/>
          </a:prstGeom>
          <a:noFill/>
          <a:ln w="9525">
            <a:noFill/>
            <a:miter lim="800000"/>
            <a:headEnd/>
            <a:tailEnd/>
          </a:ln>
        </p:spPr>
      </p:pic>
      <p:sp>
        <p:nvSpPr>
          <p:cNvPr id="37896" name="Oval 7"/>
          <p:cNvSpPr>
            <a:spLocks/>
          </p:cNvSpPr>
          <p:nvPr/>
        </p:nvSpPr>
        <p:spPr bwMode="auto">
          <a:xfrm>
            <a:off x="896938" y="4019550"/>
            <a:ext cx="173037" cy="173038"/>
          </a:xfrm>
          <a:prstGeom prst="ellipse">
            <a:avLst/>
          </a:prstGeom>
          <a:solidFill>
            <a:srgbClr val="B70800"/>
          </a:solidFill>
          <a:ln w="9525">
            <a:solidFill>
              <a:srgbClr val="DFDD00"/>
            </a:solidFill>
            <a:round/>
            <a:headEnd/>
            <a:tailEnd/>
          </a:ln>
        </p:spPr>
        <p:txBody>
          <a:bodyPr/>
          <a:lstStyle/>
          <a:p>
            <a:endParaRPr lang="en-US"/>
          </a:p>
        </p:txBody>
      </p:sp>
      <p:sp>
        <p:nvSpPr>
          <p:cNvPr id="37897" name="Oval 8"/>
          <p:cNvSpPr>
            <a:spLocks/>
          </p:cNvSpPr>
          <p:nvPr/>
        </p:nvSpPr>
        <p:spPr bwMode="auto">
          <a:xfrm>
            <a:off x="5862638" y="3082925"/>
            <a:ext cx="209550" cy="198438"/>
          </a:xfrm>
          <a:prstGeom prst="ellipse">
            <a:avLst/>
          </a:prstGeom>
          <a:solidFill>
            <a:srgbClr val="B70800"/>
          </a:solidFill>
          <a:ln w="9525">
            <a:solidFill>
              <a:srgbClr val="DFDD00"/>
            </a:solidFill>
            <a:round/>
            <a:headEnd/>
            <a:tailEnd/>
          </a:ln>
        </p:spPr>
        <p:txBody>
          <a:bodyPr/>
          <a:lstStyle/>
          <a:p>
            <a:endParaRPr lang="en-US"/>
          </a:p>
        </p:txBody>
      </p:sp>
      <p:sp>
        <p:nvSpPr>
          <p:cNvPr id="37898" name="Oval 9"/>
          <p:cNvSpPr>
            <a:spLocks/>
          </p:cNvSpPr>
          <p:nvPr/>
        </p:nvSpPr>
        <p:spPr bwMode="auto">
          <a:xfrm>
            <a:off x="5788025" y="2800350"/>
            <a:ext cx="173038" cy="184150"/>
          </a:xfrm>
          <a:prstGeom prst="ellipse">
            <a:avLst/>
          </a:prstGeom>
          <a:solidFill>
            <a:srgbClr val="B70800"/>
          </a:solidFill>
          <a:ln w="9525">
            <a:solidFill>
              <a:srgbClr val="DFDD00"/>
            </a:solidFill>
            <a:round/>
            <a:headEnd/>
            <a:tailEnd/>
          </a:ln>
        </p:spPr>
        <p:txBody>
          <a:bodyPr/>
          <a:lstStyle/>
          <a:p>
            <a:endParaRPr lang="en-US"/>
          </a:p>
        </p:txBody>
      </p:sp>
      <p:sp>
        <p:nvSpPr>
          <p:cNvPr id="37899" name="Oval 10"/>
          <p:cNvSpPr>
            <a:spLocks/>
          </p:cNvSpPr>
          <p:nvPr/>
        </p:nvSpPr>
        <p:spPr bwMode="auto">
          <a:xfrm>
            <a:off x="6875463" y="2689225"/>
            <a:ext cx="204787" cy="217488"/>
          </a:xfrm>
          <a:prstGeom prst="ellipse">
            <a:avLst/>
          </a:prstGeom>
          <a:solidFill>
            <a:srgbClr val="B70800"/>
          </a:solidFill>
          <a:ln w="9525">
            <a:solidFill>
              <a:srgbClr val="DFDD00"/>
            </a:solidFill>
            <a:round/>
            <a:headEnd/>
            <a:tailEnd/>
          </a:ln>
        </p:spPr>
        <p:txBody>
          <a:bodyPr/>
          <a:lstStyle/>
          <a:p>
            <a:endParaRPr lang="en-US"/>
          </a:p>
        </p:txBody>
      </p:sp>
      <p:sp>
        <p:nvSpPr>
          <p:cNvPr id="37900" name="Oval 11"/>
          <p:cNvSpPr>
            <a:spLocks/>
          </p:cNvSpPr>
          <p:nvPr/>
        </p:nvSpPr>
        <p:spPr bwMode="auto">
          <a:xfrm>
            <a:off x="3922713" y="5351463"/>
            <a:ext cx="136525" cy="134937"/>
          </a:xfrm>
          <a:prstGeom prst="ellipse">
            <a:avLst/>
          </a:prstGeom>
          <a:solidFill>
            <a:srgbClr val="B70800"/>
          </a:solidFill>
          <a:ln w="9525">
            <a:solidFill>
              <a:srgbClr val="DFDD00"/>
            </a:solidFill>
            <a:round/>
            <a:headEnd/>
            <a:tailEnd/>
          </a:ln>
        </p:spPr>
        <p:txBody>
          <a:bodyPr/>
          <a:lstStyle/>
          <a:p>
            <a:endParaRPr lang="en-US"/>
          </a:p>
        </p:txBody>
      </p:sp>
      <p:sp>
        <p:nvSpPr>
          <p:cNvPr id="37901" name="Oval 12"/>
          <p:cNvSpPr>
            <a:spLocks/>
          </p:cNvSpPr>
          <p:nvPr/>
        </p:nvSpPr>
        <p:spPr bwMode="auto">
          <a:xfrm>
            <a:off x="6400800" y="3759200"/>
            <a:ext cx="111125" cy="111125"/>
          </a:xfrm>
          <a:prstGeom prst="ellipse">
            <a:avLst/>
          </a:prstGeom>
          <a:solidFill>
            <a:srgbClr val="B70800"/>
          </a:solidFill>
          <a:ln w="9525">
            <a:solidFill>
              <a:srgbClr val="DFDD00"/>
            </a:solidFill>
            <a:round/>
            <a:headEnd/>
            <a:tailEnd/>
          </a:ln>
        </p:spPr>
        <p:txBody>
          <a:bodyPr/>
          <a:lstStyle/>
          <a:p>
            <a:endParaRPr lang="en-US"/>
          </a:p>
        </p:txBody>
      </p:sp>
      <p:sp>
        <p:nvSpPr>
          <p:cNvPr id="37902" name="Oval 13"/>
          <p:cNvSpPr>
            <a:spLocks/>
          </p:cNvSpPr>
          <p:nvPr/>
        </p:nvSpPr>
        <p:spPr bwMode="auto">
          <a:xfrm>
            <a:off x="5491163" y="2900363"/>
            <a:ext cx="173037" cy="184150"/>
          </a:xfrm>
          <a:prstGeom prst="ellipse">
            <a:avLst/>
          </a:prstGeom>
          <a:solidFill>
            <a:srgbClr val="B70800"/>
          </a:solidFill>
          <a:ln w="9525">
            <a:solidFill>
              <a:srgbClr val="DFDD00"/>
            </a:solidFill>
            <a:round/>
            <a:headEnd/>
            <a:tailEnd/>
          </a:ln>
        </p:spPr>
        <p:txBody>
          <a:bodyPr/>
          <a:lstStyle/>
          <a:p>
            <a:endParaRPr lang="en-US"/>
          </a:p>
        </p:txBody>
      </p:sp>
      <p:sp>
        <p:nvSpPr>
          <p:cNvPr id="37903" name="Oval 14"/>
          <p:cNvSpPr>
            <a:spLocks/>
          </p:cNvSpPr>
          <p:nvPr/>
        </p:nvSpPr>
        <p:spPr bwMode="auto">
          <a:xfrm>
            <a:off x="5648325" y="2541588"/>
            <a:ext cx="123825" cy="122237"/>
          </a:xfrm>
          <a:prstGeom prst="ellipse">
            <a:avLst/>
          </a:prstGeom>
          <a:solidFill>
            <a:srgbClr val="B70800"/>
          </a:solidFill>
          <a:ln w="9525">
            <a:solidFill>
              <a:srgbClr val="DFDD00"/>
            </a:solidFill>
            <a:round/>
            <a:headEnd/>
            <a:tailEnd/>
          </a:ln>
        </p:spPr>
        <p:txBody>
          <a:bodyPr/>
          <a:lstStyle/>
          <a:p>
            <a:endParaRPr lang="en-US"/>
          </a:p>
        </p:txBody>
      </p:sp>
      <p:sp>
        <p:nvSpPr>
          <p:cNvPr id="37904" name="Rectangle 15"/>
          <p:cNvSpPr>
            <a:spLocks/>
          </p:cNvSpPr>
          <p:nvPr/>
        </p:nvSpPr>
        <p:spPr bwMode="auto">
          <a:xfrm>
            <a:off x="254000" y="4476750"/>
            <a:ext cx="976313" cy="2095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SDSC</a:t>
            </a:r>
          </a:p>
        </p:txBody>
      </p:sp>
      <p:sp>
        <p:nvSpPr>
          <p:cNvPr id="37905" name="Rectangle 16"/>
          <p:cNvSpPr>
            <a:spLocks/>
          </p:cNvSpPr>
          <p:nvPr/>
        </p:nvSpPr>
        <p:spPr bwMode="auto">
          <a:xfrm>
            <a:off x="2822575" y="5351463"/>
            <a:ext cx="989013" cy="246062"/>
          </a:xfrm>
          <a:prstGeom prst="rect">
            <a:avLst/>
          </a:prstGeom>
          <a:noFill/>
          <a:ln w="9525">
            <a:noFill/>
            <a:miter lim="800000"/>
            <a:headEnd/>
            <a:tailEnd/>
          </a:ln>
        </p:spPr>
        <p:txBody>
          <a:bodyPr lIns="0" tIns="0" rIns="40639" bIns="0"/>
          <a:lstStyle/>
          <a:p>
            <a:pPr marL="39688"/>
            <a:r>
              <a:rPr lang="en-US" sz="1800">
                <a:solidFill>
                  <a:srgbClr val="CBDAFF"/>
                </a:solidFill>
                <a:latin typeface="Arial" charset="0"/>
                <a:cs typeface="Arial" charset="0"/>
                <a:sym typeface="Arial" charset="0"/>
              </a:rPr>
              <a:t>TACC</a:t>
            </a:r>
          </a:p>
        </p:txBody>
      </p:sp>
      <p:sp>
        <p:nvSpPr>
          <p:cNvPr id="37906" name="Rectangle 18"/>
          <p:cNvSpPr>
            <a:spLocks/>
          </p:cNvSpPr>
          <p:nvPr/>
        </p:nvSpPr>
        <p:spPr bwMode="auto">
          <a:xfrm>
            <a:off x="4427538" y="3176588"/>
            <a:ext cx="989012" cy="2095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NCSA</a:t>
            </a:r>
          </a:p>
        </p:txBody>
      </p:sp>
      <p:sp>
        <p:nvSpPr>
          <p:cNvPr id="37907" name="Rectangle 19"/>
          <p:cNvSpPr>
            <a:spLocks/>
          </p:cNvSpPr>
          <p:nvPr/>
        </p:nvSpPr>
        <p:spPr bwMode="auto">
          <a:xfrm>
            <a:off x="6454775" y="3576638"/>
            <a:ext cx="1012825" cy="2095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ORNL</a:t>
            </a:r>
          </a:p>
        </p:txBody>
      </p:sp>
      <p:sp>
        <p:nvSpPr>
          <p:cNvPr id="37908" name="Rectangle 20"/>
          <p:cNvSpPr>
            <a:spLocks/>
          </p:cNvSpPr>
          <p:nvPr/>
        </p:nvSpPr>
        <p:spPr bwMode="auto">
          <a:xfrm>
            <a:off x="5956300" y="2713038"/>
            <a:ext cx="363538"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PU</a:t>
            </a:r>
          </a:p>
        </p:txBody>
      </p:sp>
      <p:sp>
        <p:nvSpPr>
          <p:cNvPr id="37909" name="Rectangle 21"/>
          <p:cNvSpPr>
            <a:spLocks/>
          </p:cNvSpPr>
          <p:nvPr/>
        </p:nvSpPr>
        <p:spPr bwMode="auto">
          <a:xfrm>
            <a:off x="6069013" y="3117850"/>
            <a:ext cx="284162"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IU</a:t>
            </a:r>
          </a:p>
        </p:txBody>
      </p:sp>
      <p:sp>
        <p:nvSpPr>
          <p:cNvPr id="37910" name="Rectangle 22"/>
          <p:cNvSpPr>
            <a:spLocks/>
          </p:cNvSpPr>
          <p:nvPr/>
        </p:nvSpPr>
        <p:spPr bwMode="auto">
          <a:xfrm>
            <a:off x="6657975" y="2466975"/>
            <a:ext cx="498475"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PSC</a:t>
            </a:r>
          </a:p>
        </p:txBody>
      </p:sp>
      <p:sp>
        <p:nvSpPr>
          <p:cNvPr id="37911" name="Oval 23"/>
          <p:cNvSpPr>
            <a:spLocks/>
          </p:cNvSpPr>
          <p:nvPr/>
        </p:nvSpPr>
        <p:spPr bwMode="auto">
          <a:xfrm>
            <a:off x="2868613" y="2970213"/>
            <a:ext cx="160337" cy="158750"/>
          </a:xfrm>
          <a:prstGeom prst="ellipse">
            <a:avLst/>
          </a:prstGeom>
          <a:solidFill>
            <a:srgbClr val="B70800"/>
          </a:solidFill>
          <a:ln w="9525">
            <a:solidFill>
              <a:srgbClr val="DFDD00"/>
            </a:solidFill>
            <a:round/>
            <a:headEnd/>
            <a:tailEnd/>
          </a:ln>
        </p:spPr>
        <p:txBody>
          <a:bodyPr/>
          <a:lstStyle/>
          <a:p>
            <a:endParaRPr lang="en-US"/>
          </a:p>
        </p:txBody>
      </p:sp>
      <p:sp>
        <p:nvSpPr>
          <p:cNvPr id="37912" name="Rectangle 24"/>
          <p:cNvSpPr>
            <a:spLocks/>
          </p:cNvSpPr>
          <p:nvPr/>
        </p:nvSpPr>
        <p:spPr bwMode="auto">
          <a:xfrm>
            <a:off x="2601913" y="3190875"/>
            <a:ext cx="668337"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NCAR</a:t>
            </a:r>
          </a:p>
        </p:txBody>
      </p:sp>
      <p:sp>
        <p:nvSpPr>
          <p:cNvPr id="37913" name="Oval 25"/>
          <p:cNvSpPr>
            <a:spLocks/>
          </p:cNvSpPr>
          <p:nvPr/>
        </p:nvSpPr>
        <p:spPr bwMode="auto">
          <a:xfrm>
            <a:off x="1039813" y="4156075"/>
            <a:ext cx="147637" cy="160338"/>
          </a:xfrm>
          <a:prstGeom prst="ellipse">
            <a:avLst/>
          </a:prstGeom>
          <a:solidFill>
            <a:srgbClr val="B70800"/>
          </a:solidFill>
          <a:ln w="9525">
            <a:solidFill>
              <a:srgbClr val="DFDD00"/>
            </a:solidFill>
            <a:round/>
            <a:headEnd/>
            <a:tailEnd/>
          </a:ln>
        </p:spPr>
        <p:txBody>
          <a:bodyPr/>
          <a:lstStyle/>
          <a:p>
            <a:endParaRPr lang="en-US"/>
          </a:p>
        </p:txBody>
      </p:sp>
      <p:sp>
        <p:nvSpPr>
          <p:cNvPr id="37914" name="Oval 26"/>
          <p:cNvSpPr>
            <a:spLocks/>
          </p:cNvSpPr>
          <p:nvPr/>
        </p:nvSpPr>
        <p:spPr bwMode="auto">
          <a:xfrm>
            <a:off x="5673725" y="3059113"/>
            <a:ext cx="147638" cy="184150"/>
          </a:xfrm>
          <a:prstGeom prst="ellipse">
            <a:avLst/>
          </a:prstGeom>
          <a:solidFill>
            <a:srgbClr val="B70800"/>
          </a:solidFill>
          <a:ln w="9525">
            <a:solidFill>
              <a:srgbClr val="DFDD00"/>
            </a:solidFill>
            <a:round/>
            <a:headEnd/>
            <a:tailEnd/>
          </a:ln>
        </p:spPr>
        <p:txBody>
          <a:bodyPr/>
          <a:lstStyle/>
          <a:p>
            <a:endParaRPr lang="en-US"/>
          </a:p>
        </p:txBody>
      </p:sp>
      <p:sp>
        <p:nvSpPr>
          <p:cNvPr id="37915" name="Oval 27"/>
          <p:cNvSpPr>
            <a:spLocks/>
          </p:cNvSpPr>
          <p:nvPr/>
        </p:nvSpPr>
        <p:spPr bwMode="auto">
          <a:xfrm>
            <a:off x="5429250" y="3024188"/>
            <a:ext cx="222250" cy="220662"/>
          </a:xfrm>
          <a:prstGeom prst="ellipse">
            <a:avLst/>
          </a:prstGeom>
          <a:solidFill>
            <a:srgbClr val="B70800"/>
          </a:solidFill>
          <a:ln w="9525">
            <a:solidFill>
              <a:srgbClr val="DFDD00"/>
            </a:solidFill>
            <a:round/>
            <a:headEnd/>
            <a:tailEnd/>
          </a:ln>
        </p:spPr>
        <p:txBody>
          <a:bodyPr/>
          <a:lstStyle/>
          <a:p>
            <a:endParaRPr lang="en-US"/>
          </a:p>
        </p:txBody>
      </p:sp>
      <p:sp>
        <p:nvSpPr>
          <p:cNvPr id="37916" name="Oval 28"/>
          <p:cNvSpPr>
            <a:spLocks/>
          </p:cNvSpPr>
          <p:nvPr/>
        </p:nvSpPr>
        <p:spPr bwMode="auto">
          <a:xfrm>
            <a:off x="5553075" y="3146425"/>
            <a:ext cx="206375" cy="220663"/>
          </a:xfrm>
          <a:prstGeom prst="ellipse">
            <a:avLst/>
          </a:prstGeom>
          <a:solidFill>
            <a:srgbClr val="B70800"/>
          </a:solidFill>
          <a:ln w="9525">
            <a:solidFill>
              <a:srgbClr val="DFDD00"/>
            </a:solidFill>
            <a:round/>
            <a:headEnd/>
            <a:tailEnd/>
          </a:ln>
        </p:spPr>
        <p:txBody>
          <a:bodyPr/>
          <a:lstStyle/>
          <a:p>
            <a:endParaRPr lang="en-US"/>
          </a:p>
        </p:txBody>
      </p:sp>
      <p:sp>
        <p:nvSpPr>
          <p:cNvPr id="37917" name="Oval 29"/>
          <p:cNvSpPr>
            <a:spLocks/>
          </p:cNvSpPr>
          <p:nvPr/>
        </p:nvSpPr>
        <p:spPr bwMode="auto">
          <a:xfrm>
            <a:off x="6894513" y="2894013"/>
            <a:ext cx="100012" cy="123825"/>
          </a:xfrm>
          <a:prstGeom prst="ellipse">
            <a:avLst/>
          </a:prstGeom>
          <a:solidFill>
            <a:srgbClr val="B70800"/>
          </a:solidFill>
          <a:ln w="9525">
            <a:solidFill>
              <a:srgbClr val="DFDD00"/>
            </a:solidFill>
            <a:round/>
            <a:headEnd/>
            <a:tailEnd/>
          </a:ln>
        </p:spPr>
        <p:txBody>
          <a:bodyPr/>
          <a:lstStyle/>
          <a:p>
            <a:endParaRPr lang="en-US"/>
          </a:p>
        </p:txBody>
      </p:sp>
      <p:sp>
        <p:nvSpPr>
          <p:cNvPr id="37918" name="Oval 30"/>
          <p:cNvSpPr>
            <a:spLocks/>
          </p:cNvSpPr>
          <p:nvPr/>
        </p:nvSpPr>
        <p:spPr bwMode="auto">
          <a:xfrm>
            <a:off x="6746875" y="2759075"/>
            <a:ext cx="136525" cy="147638"/>
          </a:xfrm>
          <a:prstGeom prst="ellipse">
            <a:avLst/>
          </a:prstGeom>
          <a:solidFill>
            <a:srgbClr val="B70800"/>
          </a:solidFill>
          <a:ln w="9525">
            <a:solidFill>
              <a:srgbClr val="DFDD00"/>
            </a:solidFill>
            <a:round/>
            <a:headEnd/>
            <a:tailEnd/>
          </a:ln>
        </p:spPr>
        <p:txBody>
          <a:bodyPr/>
          <a:lstStyle/>
          <a:p>
            <a:endParaRPr lang="en-US"/>
          </a:p>
        </p:txBody>
      </p:sp>
      <p:sp>
        <p:nvSpPr>
          <p:cNvPr id="37919" name="Oval 31"/>
          <p:cNvSpPr>
            <a:spLocks/>
          </p:cNvSpPr>
          <p:nvPr/>
        </p:nvSpPr>
        <p:spPr bwMode="auto">
          <a:xfrm>
            <a:off x="842963" y="4152900"/>
            <a:ext cx="160337" cy="147638"/>
          </a:xfrm>
          <a:prstGeom prst="ellipse">
            <a:avLst/>
          </a:prstGeom>
          <a:solidFill>
            <a:srgbClr val="B70800"/>
          </a:solidFill>
          <a:ln w="9525">
            <a:solidFill>
              <a:srgbClr val="DFDD00"/>
            </a:solidFill>
            <a:round/>
            <a:headEnd/>
            <a:tailEnd/>
          </a:ln>
        </p:spPr>
        <p:txBody>
          <a:bodyPr/>
          <a:lstStyle/>
          <a:p>
            <a:endParaRPr lang="en-US"/>
          </a:p>
        </p:txBody>
      </p:sp>
      <p:sp>
        <p:nvSpPr>
          <p:cNvPr id="37920" name="Oval 32"/>
          <p:cNvSpPr>
            <a:spLocks/>
          </p:cNvSpPr>
          <p:nvPr/>
        </p:nvSpPr>
        <p:spPr bwMode="auto">
          <a:xfrm>
            <a:off x="896938" y="4229100"/>
            <a:ext cx="204787" cy="219075"/>
          </a:xfrm>
          <a:prstGeom prst="ellipse">
            <a:avLst/>
          </a:prstGeom>
          <a:solidFill>
            <a:srgbClr val="B70800"/>
          </a:solidFill>
          <a:ln w="9525">
            <a:solidFill>
              <a:srgbClr val="DFDD00"/>
            </a:solidFill>
            <a:round/>
            <a:headEnd/>
            <a:tailEnd/>
          </a:ln>
        </p:spPr>
        <p:txBody>
          <a:bodyPr/>
          <a:lstStyle/>
          <a:p>
            <a:endParaRPr lang="en-US"/>
          </a:p>
        </p:txBody>
      </p:sp>
      <p:sp>
        <p:nvSpPr>
          <p:cNvPr id="37921" name="Oval 33"/>
          <p:cNvSpPr>
            <a:spLocks/>
          </p:cNvSpPr>
          <p:nvPr/>
        </p:nvSpPr>
        <p:spPr bwMode="auto">
          <a:xfrm>
            <a:off x="4016375" y="5105400"/>
            <a:ext cx="306388" cy="336550"/>
          </a:xfrm>
          <a:prstGeom prst="ellipse">
            <a:avLst/>
          </a:prstGeom>
          <a:solidFill>
            <a:srgbClr val="B70800"/>
          </a:solidFill>
          <a:ln w="9525">
            <a:solidFill>
              <a:srgbClr val="DFDD00"/>
            </a:solidFill>
            <a:round/>
            <a:headEnd/>
            <a:tailEnd/>
          </a:ln>
        </p:spPr>
        <p:txBody>
          <a:bodyPr/>
          <a:lstStyle/>
          <a:p>
            <a:endParaRPr lang="en-US"/>
          </a:p>
        </p:txBody>
      </p:sp>
      <p:sp>
        <p:nvSpPr>
          <p:cNvPr id="37922" name="Oval 34"/>
          <p:cNvSpPr>
            <a:spLocks/>
          </p:cNvSpPr>
          <p:nvPr/>
        </p:nvSpPr>
        <p:spPr bwMode="auto">
          <a:xfrm>
            <a:off x="5516563" y="2627313"/>
            <a:ext cx="134937" cy="136525"/>
          </a:xfrm>
          <a:prstGeom prst="ellipse">
            <a:avLst/>
          </a:prstGeom>
          <a:solidFill>
            <a:srgbClr val="B70800"/>
          </a:solidFill>
          <a:ln w="9525">
            <a:solidFill>
              <a:srgbClr val="DFDD00"/>
            </a:solidFill>
            <a:round/>
            <a:headEnd/>
            <a:tailEnd/>
          </a:ln>
        </p:spPr>
        <p:txBody>
          <a:bodyPr/>
          <a:lstStyle/>
          <a:p>
            <a:endParaRPr lang="en-US"/>
          </a:p>
        </p:txBody>
      </p:sp>
      <p:sp>
        <p:nvSpPr>
          <p:cNvPr id="37923" name="Oval 35"/>
          <p:cNvSpPr>
            <a:spLocks/>
          </p:cNvSpPr>
          <p:nvPr/>
        </p:nvSpPr>
        <p:spPr bwMode="auto">
          <a:xfrm>
            <a:off x="3268663" y="4389438"/>
            <a:ext cx="963612" cy="887412"/>
          </a:xfrm>
          <a:prstGeom prst="ellipse">
            <a:avLst/>
          </a:prstGeom>
          <a:solidFill>
            <a:srgbClr val="B70800"/>
          </a:solidFill>
          <a:ln w="9525">
            <a:solidFill>
              <a:srgbClr val="DFDD00"/>
            </a:solidFill>
            <a:round/>
            <a:headEnd/>
            <a:tailEnd/>
          </a:ln>
        </p:spPr>
        <p:txBody>
          <a:bodyPr lIns="0" tIns="0" rIns="40639" bIns="0" anchor="ctr"/>
          <a:lstStyle/>
          <a:p>
            <a:pPr marL="39688"/>
            <a:r>
              <a:rPr lang="en-US" sz="1200" b="0">
                <a:solidFill>
                  <a:srgbClr val="E1E0F4"/>
                </a:solidFill>
                <a:latin typeface="Arial" charset="0"/>
                <a:cs typeface="Arial" charset="0"/>
                <a:sym typeface="Arial" charset="0"/>
              </a:rPr>
              <a:t>(504TF)</a:t>
            </a:r>
          </a:p>
        </p:txBody>
      </p:sp>
      <p:sp>
        <p:nvSpPr>
          <p:cNvPr id="37924" name="Oval 36"/>
          <p:cNvSpPr>
            <a:spLocks/>
          </p:cNvSpPr>
          <p:nvPr/>
        </p:nvSpPr>
        <p:spPr bwMode="auto">
          <a:xfrm>
            <a:off x="5268913" y="3173413"/>
            <a:ext cx="371475" cy="403225"/>
          </a:xfrm>
          <a:prstGeom prst="ellipse">
            <a:avLst/>
          </a:prstGeom>
          <a:solidFill>
            <a:srgbClr val="B70800"/>
          </a:solidFill>
          <a:ln w="9525">
            <a:solidFill>
              <a:srgbClr val="DFDD00"/>
            </a:solidFill>
            <a:round/>
            <a:headEnd/>
            <a:tailEnd/>
          </a:ln>
        </p:spPr>
        <p:txBody>
          <a:bodyPr/>
          <a:lstStyle/>
          <a:p>
            <a:endParaRPr lang="en-US"/>
          </a:p>
        </p:txBody>
      </p:sp>
      <p:sp>
        <p:nvSpPr>
          <p:cNvPr id="37925" name="Oval 37"/>
          <p:cNvSpPr>
            <a:spLocks/>
          </p:cNvSpPr>
          <p:nvPr/>
        </p:nvSpPr>
        <p:spPr bwMode="auto">
          <a:xfrm>
            <a:off x="5256213" y="3573463"/>
            <a:ext cx="1185862" cy="1182687"/>
          </a:xfrm>
          <a:prstGeom prst="ellipse">
            <a:avLst/>
          </a:prstGeom>
          <a:solidFill>
            <a:srgbClr val="33CC33"/>
          </a:solidFill>
          <a:ln w="9525">
            <a:solidFill>
              <a:srgbClr val="DFDD00"/>
            </a:solidFill>
            <a:round/>
            <a:headEnd/>
            <a:tailEnd/>
          </a:ln>
        </p:spPr>
        <p:txBody>
          <a:bodyPr lIns="0" tIns="0" rIns="40639" bIns="0" anchor="ctr"/>
          <a:lstStyle/>
          <a:p>
            <a:pPr marL="39688"/>
            <a:r>
              <a:rPr lang="en-US" sz="1400" b="0">
                <a:latin typeface="Arial" charset="0"/>
                <a:cs typeface="Arial" charset="0"/>
                <a:sym typeface="Arial" charset="0"/>
              </a:rPr>
              <a:t>2008</a:t>
            </a:r>
          </a:p>
          <a:p>
            <a:pPr marL="39688"/>
            <a:r>
              <a:rPr lang="en-US" sz="1400" b="0">
                <a:latin typeface="Arial" charset="0"/>
                <a:cs typeface="Arial" charset="0"/>
                <a:sym typeface="Arial" charset="0"/>
              </a:rPr>
              <a:t>(~1PF)</a:t>
            </a:r>
          </a:p>
        </p:txBody>
      </p:sp>
      <p:sp>
        <p:nvSpPr>
          <p:cNvPr id="37926" name="Oval 38"/>
          <p:cNvSpPr>
            <a:spLocks/>
          </p:cNvSpPr>
          <p:nvPr/>
        </p:nvSpPr>
        <p:spPr bwMode="auto">
          <a:xfrm>
            <a:off x="4749800" y="4686300"/>
            <a:ext cx="206375" cy="215900"/>
          </a:xfrm>
          <a:prstGeom prst="ellipse">
            <a:avLst/>
          </a:prstGeom>
          <a:solidFill>
            <a:srgbClr val="B70800"/>
          </a:solidFill>
          <a:ln w="9525">
            <a:solidFill>
              <a:srgbClr val="DFDD00"/>
            </a:solidFill>
            <a:round/>
            <a:headEnd/>
            <a:tailEnd/>
          </a:ln>
        </p:spPr>
        <p:txBody>
          <a:bodyPr/>
          <a:lstStyle/>
          <a:p>
            <a:endParaRPr lang="en-US"/>
          </a:p>
        </p:txBody>
      </p:sp>
      <p:sp>
        <p:nvSpPr>
          <p:cNvPr id="37927" name="Rectangle 39"/>
          <p:cNvSpPr>
            <a:spLocks/>
          </p:cNvSpPr>
          <p:nvPr/>
        </p:nvSpPr>
        <p:spPr bwMode="auto">
          <a:xfrm>
            <a:off x="4464050" y="3897313"/>
            <a:ext cx="1185863" cy="2222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Tennessee</a:t>
            </a:r>
          </a:p>
        </p:txBody>
      </p:sp>
      <p:sp>
        <p:nvSpPr>
          <p:cNvPr id="37928" name="Rectangle 40"/>
          <p:cNvSpPr>
            <a:spLocks/>
          </p:cNvSpPr>
          <p:nvPr/>
        </p:nvSpPr>
        <p:spPr bwMode="auto">
          <a:xfrm>
            <a:off x="4157663" y="4389438"/>
            <a:ext cx="987425" cy="247650"/>
          </a:xfrm>
          <a:prstGeom prst="rect">
            <a:avLst/>
          </a:prstGeom>
          <a:noFill/>
          <a:ln w="9525">
            <a:noFill/>
            <a:miter lim="800000"/>
            <a:headEnd/>
            <a:tailEnd/>
          </a:ln>
        </p:spPr>
        <p:txBody>
          <a:bodyPr lIns="0" tIns="0" rIns="40639" bIns="0"/>
          <a:lstStyle/>
          <a:p>
            <a:pPr marL="39688"/>
            <a:r>
              <a:rPr lang="en-US" sz="1400">
                <a:solidFill>
                  <a:srgbClr val="CBDAFF"/>
                </a:solidFill>
                <a:latin typeface="Arial" charset="0"/>
                <a:cs typeface="Arial" charset="0"/>
                <a:sym typeface="Arial" charset="0"/>
              </a:rPr>
              <a:t>LONI/LSU</a:t>
            </a:r>
            <a:endParaRPr lang="en-US" sz="1800">
              <a:solidFill>
                <a:srgbClr val="CBDAFF"/>
              </a:solidFill>
              <a:latin typeface="Arial" charset="0"/>
              <a:cs typeface="Arial" charset="0"/>
              <a:sym typeface="Arial" charset="0"/>
            </a:endParaRPr>
          </a:p>
        </p:txBody>
      </p:sp>
      <p:sp>
        <p:nvSpPr>
          <p:cNvPr id="37929" name="Rectangle 17"/>
          <p:cNvSpPr>
            <a:spLocks/>
          </p:cNvSpPr>
          <p:nvPr/>
        </p:nvSpPr>
        <p:spPr bwMode="auto">
          <a:xfrm>
            <a:off x="4972050" y="2541588"/>
            <a:ext cx="849313"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UC/ANL</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lgn="r" rtl="0" eaLnBrk="0" fontAlgn="base" hangingPunct="0">
              <a:spcBef>
                <a:spcPct val="0"/>
              </a:spcBef>
              <a:spcAft>
                <a:spcPct val="0"/>
              </a:spcAft>
              <a:defRPr/>
            </a:pPr>
            <a:fld id="{BDA85C39-1F26-47BF-92F2-EF87309D5CAA}" type="slidenum">
              <a:rPr lang="en-US" sz="1400" kern="1200">
                <a:solidFill>
                  <a:srgbClr val="000000"/>
                </a:solidFill>
                <a:latin typeface="Arial"/>
                <a:cs typeface="+mn-cs"/>
              </a:rPr>
              <a:pPr algn="r" rtl="0" eaLnBrk="0" fontAlgn="base" hangingPunct="0">
                <a:spcBef>
                  <a:spcPct val="0"/>
                </a:spcBef>
                <a:spcAft>
                  <a:spcPct val="0"/>
                </a:spcAft>
                <a:defRPr/>
              </a:pPr>
              <a:t>24</a:t>
            </a:fld>
            <a:endParaRPr lang="en-US" sz="1400" kern="1200">
              <a:solidFill>
                <a:srgbClr val="000000"/>
              </a:solidFill>
              <a:latin typeface="Arial"/>
              <a:cs typeface="+mn-cs"/>
            </a:endParaRPr>
          </a:p>
        </p:txBody>
      </p:sp>
      <p:sp>
        <p:nvSpPr>
          <p:cNvPr id="36867" name="Rectangle 2"/>
          <p:cNvSpPr>
            <a:spLocks noGrp="1" noChangeArrowheads="1"/>
          </p:cNvSpPr>
          <p:nvPr>
            <p:ph type="body" idx="1"/>
          </p:nvPr>
        </p:nvSpPr>
        <p:spPr>
          <a:xfrm>
            <a:off x="6629400" y="762000"/>
            <a:ext cx="2438400" cy="4419600"/>
          </a:xfrm>
        </p:spPr>
        <p:txBody>
          <a:bodyPr/>
          <a:lstStyle/>
          <a:p>
            <a:pPr eaLnBrk="1" hangingPunct="1"/>
            <a:r>
              <a:rPr lang="en-US" dirty="0" smtClean="0">
                <a:cs typeface="Arial" charset="0"/>
              </a:rPr>
              <a:t>Resources for many disciplines!</a:t>
            </a:r>
          </a:p>
          <a:p>
            <a:pPr eaLnBrk="1" hangingPunct="1"/>
            <a:r>
              <a:rPr lang="en-US" dirty="0" smtClean="0">
                <a:cs typeface="Arial" charset="0"/>
              </a:rPr>
              <a:t>&gt; 40,000 processors in aggregate</a:t>
            </a:r>
          </a:p>
          <a:p>
            <a:pPr eaLnBrk="1" hangingPunct="1"/>
            <a:r>
              <a:rPr lang="en-US" dirty="0" smtClean="0"/>
              <a:t>Resource availability grew during 2008 at unprecedented rates</a:t>
            </a:r>
          </a:p>
        </p:txBody>
      </p:sp>
      <p:pic>
        <p:nvPicPr>
          <p:cNvPr id="36868" name="Picture 3" descr="iu_v_rgb"/>
          <p:cNvPicPr>
            <a:picLocks noChangeAspect="1" noChangeArrowheads="1"/>
          </p:cNvPicPr>
          <p:nvPr/>
        </p:nvPicPr>
        <p:blipFill>
          <a:blip r:embed="rId3" cstate="print"/>
          <a:srcRect/>
          <a:stretch>
            <a:fillRect/>
          </a:stretch>
        </p:blipFill>
        <p:spPr bwMode="auto">
          <a:xfrm>
            <a:off x="152400" y="6096000"/>
            <a:ext cx="1752600" cy="584200"/>
          </a:xfrm>
          <a:prstGeom prst="rect">
            <a:avLst/>
          </a:prstGeom>
          <a:noFill/>
          <a:ln w="9525">
            <a:noFill/>
            <a:miter lim="800000"/>
            <a:headEnd/>
            <a:tailEnd/>
          </a:ln>
        </p:spPr>
      </p:pic>
      <p:pic>
        <p:nvPicPr>
          <p:cNvPr id="36869" name="Picture 4" descr="PI_pie-1"/>
          <p:cNvPicPr>
            <a:picLocks noChangeAspect="1" noChangeArrowheads="1"/>
          </p:cNvPicPr>
          <p:nvPr/>
        </p:nvPicPr>
        <p:blipFill>
          <a:blip r:embed="rId4" cstate="print"/>
          <a:srcRect/>
          <a:stretch>
            <a:fillRect/>
          </a:stretch>
        </p:blipFill>
        <p:spPr bwMode="auto">
          <a:xfrm>
            <a:off x="76200" y="76200"/>
            <a:ext cx="6477000" cy="585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LHCUnderA"/>
          <p:cNvPicPr>
            <a:picLocks noChangeAspect="1" noChangeArrowheads="1"/>
          </p:cNvPicPr>
          <p:nvPr/>
        </p:nvPicPr>
        <p:blipFill>
          <a:blip r:embed="rId3" cstate="print"/>
          <a:srcRect r="4276"/>
          <a:stretch>
            <a:fillRect/>
          </a:stretch>
        </p:blipFill>
        <p:spPr bwMode="auto">
          <a:xfrm>
            <a:off x="2981325" y="1600200"/>
            <a:ext cx="6169025" cy="4554538"/>
          </a:xfrm>
          <a:prstGeom prst="rect">
            <a:avLst/>
          </a:prstGeom>
          <a:noFill/>
          <a:ln w="0">
            <a:noFill/>
            <a:miter lim="800000"/>
            <a:headEnd/>
            <a:tailEnd/>
          </a:ln>
        </p:spPr>
      </p:pic>
      <p:sp>
        <p:nvSpPr>
          <p:cNvPr id="38915" name="Rectangle 3"/>
          <p:cNvSpPr>
            <a:spLocks noChangeArrowheads="1"/>
          </p:cNvSpPr>
          <p:nvPr/>
        </p:nvSpPr>
        <p:spPr bwMode="auto">
          <a:xfrm>
            <a:off x="7072313" y="2000250"/>
            <a:ext cx="1905000" cy="381000"/>
          </a:xfrm>
          <a:prstGeom prst="rect">
            <a:avLst/>
          </a:prstGeom>
          <a:noFill/>
          <a:ln w="9525">
            <a:noFill/>
            <a:miter lim="800000"/>
            <a:headEnd/>
            <a:tailEnd/>
          </a:ln>
        </p:spPr>
        <p:txBody>
          <a:bodyPr wrap="none" anchor="ctr"/>
          <a:lstStyle/>
          <a:p>
            <a:endParaRPr lang="en-US"/>
          </a:p>
        </p:txBody>
      </p:sp>
      <p:sp>
        <p:nvSpPr>
          <p:cNvPr id="38916" name="Text Box 4"/>
          <p:cNvSpPr txBox="1">
            <a:spLocks noChangeArrowheads="1"/>
          </p:cNvSpPr>
          <p:nvPr/>
        </p:nvSpPr>
        <p:spPr bwMode="auto">
          <a:xfrm>
            <a:off x="5837238" y="2767013"/>
            <a:ext cx="693737" cy="274637"/>
          </a:xfrm>
          <a:prstGeom prst="rect">
            <a:avLst/>
          </a:prstGeom>
          <a:noFill/>
          <a:ln w="0">
            <a:noFill/>
            <a:miter lim="800000"/>
            <a:headEnd/>
            <a:tailEnd/>
          </a:ln>
        </p:spPr>
        <p:txBody>
          <a:bodyPr wrap="none">
            <a:spAutoFit/>
          </a:bodyPr>
          <a:lstStyle/>
          <a:p>
            <a:pPr algn="l" eaLnBrk="0" hangingPunct="0">
              <a:spcBef>
                <a:spcPct val="20000"/>
              </a:spcBef>
              <a:buClr>
                <a:srgbClr val="990033"/>
              </a:buClr>
              <a:buSzPct val="75000"/>
              <a:buFont typeface="Monotype Sorts" pitchFamily="2" charset="2"/>
              <a:buNone/>
            </a:pPr>
            <a:r>
              <a:rPr kumimoji="1" lang="en-US" sz="1200">
                <a:solidFill>
                  <a:srgbClr val="000066"/>
                </a:solidFill>
              </a:rPr>
              <a:t>TOTEM</a:t>
            </a:r>
          </a:p>
        </p:txBody>
      </p:sp>
      <p:sp>
        <p:nvSpPr>
          <p:cNvPr id="38917" name="Line 5"/>
          <p:cNvSpPr>
            <a:spLocks noChangeShapeType="1"/>
          </p:cNvSpPr>
          <p:nvPr/>
        </p:nvSpPr>
        <p:spPr bwMode="auto">
          <a:xfrm flipV="1">
            <a:off x="3792538" y="4800600"/>
            <a:ext cx="217487" cy="358775"/>
          </a:xfrm>
          <a:prstGeom prst="line">
            <a:avLst/>
          </a:prstGeom>
          <a:noFill/>
          <a:ln w="28575">
            <a:solidFill>
              <a:schemeClr val="tx1"/>
            </a:solidFill>
            <a:round/>
            <a:headEnd/>
            <a:tailEnd type="triangle" w="med" len="med"/>
          </a:ln>
        </p:spPr>
        <p:txBody>
          <a:bodyPr/>
          <a:lstStyle/>
          <a:p>
            <a:endParaRPr lang="en-US"/>
          </a:p>
        </p:txBody>
      </p:sp>
      <p:sp>
        <p:nvSpPr>
          <p:cNvPr id="38918" name="Line 6"/>
          <p:cNvSpPr>
            <a:spLocks noChangeShapeType="1"/>
          </p:cNvSpPr>
          <p:nvPr/>
        </p:nvSpPr>
        <p:spPr bwMode="auto">
          <a:xfrm flipH="1" flipV="1">
            <a:off x="7667625" y="5410200"/>
            <a:ext cx="55563" cy="192088"/>
          </a:xfrm>
          <a:prstGeom prst="line">
            <a:avLst/>
          </a:prstGeom>
          <a:noFill/>
          <a:ln w="28575">
            <a:solidFill>
              <a:schemeClr val="tx1"/>
            </a:solidFill>
            <a:round/>
            <a:headEnd/>
            <a:tailEnd type="triangle" w="med" len="med"/>
          </a:ln>
        </p:spPr>
        <p:txBody>
          <a:bodyPr/>
          <a:lstStyle/>
          <a:p>
            <a:endParaRPr lang="en-US"/>
          </a:p>
        </p:txBody>
      </p:sp>
      <p:sp>
        <p:nvSpPr>
          <p:cNvPr id="38919" name="Rectangle 7"/>
          <p:cNvSpPr>
            <a:spLocks noChangeArrowheads="1"/>
          </p:cNvSpPr>
          <p:nvPr/>
        </p:nvSpPr>
        <p:spPr bwMode="auto">
          <a:xfrm>
            <a:off x="2801938" y="2063750"/>
            <a:ext cx="1371600" cy="381000"/>
          </a:xfrm>
          <a:prstGeom prst="rect">
            <a:avLst/>
          </a:prstGeom>
          <a:noFill/>
          <a:ln w="9525">
            <a:noFill/>
            <a:miter lim="800000"/>
            <a:headEnd/>
            <a:tailEnd/>
          </a:ln>
        </p:spPr>
        <p:txBody>
          <a:bodyPr wrap="none" anchor="ctr"/>
          <a:lstStyle/>
          <a:p>
            <a:endParaRPr lang="en-US"/>
          </a:p>
        </p:txBody>
      </p:sp>
      <p:sp>
        <p:nvSpPr>
          <p:cNvPr id="4422664" name="Text Box 8"/>
          <p:cNvSpPr txBox="1">
            <a:spLocks noChangeArrowheads="1"/>
          </p:cNvSpPr>
          <p:nvPr/>
        </p:nvSpPr>
        <p:spPr bwMode="auto">
          <a:xfrm>
            <a:off x="7391400" y="2819400"/>
            <a:ext cx="1617663" cy="711200"/>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spAutoFit/>
          </a:bodyPr>
          <a:lstStyle/>
          <a:p>
            <a:pPr algn="l" eaLnBrk="0" hangingPunct="0">
              <a:defRPr/>
            </a:pPr>
            <a:r>
              <a:rPr lang="en-US" sz="2000">
                <a:solidFill>
                  <a:srgbClr val="000066"/>
                </a:solidFill>
                <a:latin typeface="Arial" charset="0"/>
              </a:rPr>
              <a:t>pp, general </a:t>
            </a:r>
            <a:br>
              <a:rPr lang="en-US" sz="2000">
                <a:solidFill>
                  <a:srgbClr val="000066"/>
                </a:solidFill>
                <a:latin typeface="Arial" charset="0"/>
              </a:rPr>
            </a:br>
            <a:r>
              <a:rPr lang="en-US" sz="2000">
                <a:solidFill>
                  <a:srgbClr val="000066"/>
                </a:solidFill>
                <a:latin typeface="Arial" charset="0"/>
              </a:rPr>
              <a:t>purpose; HI</a:t>
            </a:r>
          </a:p>
        </p:txBody>
      </p:sp>
      <p:sp>
        <p:nvSpPr>
          <p:cNvPr id="38921" name="Text Box 9"/>
          <p:cNvSpPr txBox="1">
            <a:spLocks noChangeArrowheads="1"/>
          </p:cNvSpPr>
          <p:nvPr/>
        </p:nvSpPr>
        <p:spPr bwMode="auto">
          <a:xfrm>
            <a:off x="6753225" y="5562600"/>
            <a:ext cx="1879600" cy="376238"/>
          </a:xfrm>
          <a:prstGeom prst="rect">
            <a:avLst/>
          </a:prstGeom>
          <a:noFill/>
          <a:ln w="9525">
            <a:solidFill>
              <a:schemeClr val="tx1"/>
            </a:solidFill>
            <a:miter lim="800000"/>
            <a:headEnd/>
            <a:tailEnd/>
          </a:ln>
        </p:spPr>
        <p:txBody>
          <a:bodyPr wrap="none">
            <a:spAutoFit/>
          </a:bodyPr>
          <a:lstStyle/>
          <a:p>
            <a:pPr algn="l" eaLnBrk="0" hangingPunct="0"/>
            <a:r>
              <a:rPr lang="en-US" sz="1800">
                <a:solidFill>
                  <a:srgbClr val="000066"/>
                </a:solidFill>
                <a:latin typeface="Arial" charset="0"/>
              </a:rPr>
              <a:t>LHCb: B-physics</a:t>
            </a:r>
          </a:p>
        </p:txBody>
      </p:sp>
      <p:sp>
        <p:nvSpPr>
          <p:cNvPr id="38922" name="Text Box 10"/>
          <p:cNvSpPr txBox="1">
            <a:spLocks noChangeArrowheads="1"/>
          </p:cNvSpPr>
          <p:nvPr/>
        </p:nvSpPr>
        <p:spPr bwMode="auto">
          <a:xfrm>
            <a:off x="3727450" y="5105400"/>
            <a:ext cx="1300163" cy="346075"/>
          </a:xfrm>
          <a:prstGeom prst="rect">
            <a:avLst/>
          </a:prstGeom>
          <a:solidFill>
            <a:schemeClr val="bg1"/>
          </a:solidFill>
          <a:ln w="9525">
            <a:solidFill>
              <a:schemeClr val="tx1"/>
            </a:solidFill>
            <a:miter lim="800000"/>
            <a:headEnd/>
            <a:tailEnd/>
          </a:ln>
        </p:spPr>
        <p:txBody>
          <a:bodyPr>
            <a:spAutoFit/>
          </a:bodyPr>
          <a:lstStyle/>
          <a:p>
            <a:pPr algn="l" eaLnBrk="0" hangingPunct="0"/>
            <a:r>
              <a:rPr lang="en-US">
                <a:solidFill>
                  <a:srgbClr val="000066"/>
                </a:solidFill>
                <a:latin typeface="Arial" charset="0"/>
              </a:rPr>
              <a:t>ALICE : HI</a:t>
            </a:r>
          </a:p>
        </p:txBody>
      </p:sp>
      <p:sp>
        <p:nvSpPr>
          <p:cNvPr id="38923" name="Line 11"/>
          <p:cNvSpPr>
            <a:spLocks noChangeShapeType="1"/>
          </p:cNvSpPr>
          <p:nvPr/>
        </p:nvSpPr>
        <p:spPr bwMode="blackWhite">
          <a:xfrm flipH="1" flipV="1">
            <a:off x="6777038" y="3076575"/>
            <a:ext cx="323850" cy="792163"/>
          </a:xfrm>
          <a:prstGeom prst="line">
            <a:avLst/>
          </a:prstGeom>
          <a:noFill/>
          <a:ln w="9525">
            <a:solidFill>
              <a:schemeClr val="bg1"/>
            </a:solidFill>
            <a:round/>
            <a:headEnd/>
            <a:tailEnd type="triangle" w="med" len="med"/>
          </a:ln>
        </p:spPr>
        <p:txBody>
          <a:bodyPr wrap="none" anchor="ctr"/>
          <a:lstStyle/>
          <a:p>
            <a:endParaRPr lang="en-US"/>
          </a:p>
        </p:txBody>
      </p:sp>
      <p:sp>
        <p:nvSpPr>
          <p:cNvPr id="38924" name="Line 12"/>
          <p:cNvSpPr>
            <a:spLocks noChangeShapeType="1"/>
          </p:cNvSpPr>
          <p:nvPr/>
        </p:nvSpPr>
        <p:spPr bwMode="blackWhite">
          <a:xfrm flipH="1">
            <a:off x="5695950" y="4373563"/>
            <a:ext cx="1260475" cy="539750"/>
          </a:xfrm>
          <a:prstGeom prst="line">
            <a:avLst/>
          </a:prstGeom>
          <a:noFill/>
          <a:ln w="9525">
            <a:solidFill>
              <a:schemeClr val="bg1"/>
            </a:solidFill>
            <a:round/>
            <a:headEnd/>
            <a:tailEnd type="triangle" w="med" len="med"/>
          </a:ln>
        </p:spPr>
        <p:txBody>
          <a:bodyPr wrap="none" anchor="ctr"/>
          <a:lstStyle/>
          <a:p>
            <a:endParaRPr lang="en-US"/>
          </a:p>
        </p:txBody>
      </p:sp>
      <p:sp>
        <p:nvSpPr>
          <p:cNvPr id="38925" name="Text Box 13"/>
          <p:cNvSpPr txBox="1">
            <a:spLocks noChangeArrowheads="1"/>
          </p:cNvSpPr>
          <p:nvPr/>
        </p:nvSpPr>
        <p:spPr bwMode="auto">
          <a:xfrm>
            <a:off x="3733800" y="1295400"/>
            <a:ext cx="5534025" cy="709613"/>
          </a:xfrm>
          <a:prstGeom prst="rect">
            <a:avLst/>
          </a:prstGeom>
          <a:solidFill>
            <a:srgbClr val="FFFFCC"/>
          </a:solidFill>
          <a:ln w="22225">
            <a:solidFill>
              <a:srgbClr val="003048"/>
            </a:solidFill>
            <a:miter lim="800000"/>
            <a:headEnd/>
            <a:tailEnd/>
          </a:ln>
        </p:spPr>
        <p:txBody>
          <a:bodyPr wrap="none">
            <a:spAutoFit/>
          </a:bodyPr>
          <a:lstStyle/>
          <a:p>
            <a:pPr algn="l" eaLnBrk="0" hangingPunct="0">
              <a:lnSpc>
                <a:spcPct val="85000"/>
              </a:lnSpc>
              <a:buClr>
                <a:srgbClr val="A50021"/>
              </a:buClr>
              <a:buSzPct val="90000"/>
              <a:buFont typeface="Wingdings" pitchFamily="2" charset="2"/>
              <a:buChar char="­"/>
            </a:pPr>
            <a:r>
              <a:rPr lang="en-US" sz="2400" b="0">
                <a:solidFill>
                  <a:srgbClr val="000066"/>
                </a:solidFill>
                <a:latin typeface="Comic Sans MS" pitchFamily="66" charset="0"/>
              </a:rPr>
              <a:t> </a:t>
            </a:r>
            <a:r>
              <a:rPr lang="en-US" sz="2200">
                <a:solidFill>
                  <a:srgbClr val="000066"/>
                </a:solidFill>
                <a:latin typeface="Arial" charset="0"/>
              </a:rPr>
              <a:t>pp  </a:t>
            </a:r>
            <a:r>
              <a:rPr lang="en-US" sz="2200">
                <a:solidFill>
                  <a:srgbClr val="000066"/>
                </a:solidFill>
                <a:latin typeface="Arial" charset="0"/>
                <a:sym typeface="Symbol" pitchFamily="18" charset="2"/>
              </a:rPr>
              <a:t>s =14 TeV  L=10</a:t>
            </a:r>
            <a:r>
              <a:rPr lang="en-US" sz="2200" baseline="30000">
                <a:solidFill>
                  <a:srgbClr val="000066"/>
                </a:solidFill>
                <a:latin typeface="Arial" charset="0"/>
                <a:sym typeface="Symbol" pitchFamily="18" charset="2"/>
              </a:rPr>
              <a:t>34</a:t>
            </a:r>
            <a:r>
              <a:rPr lang="en-US" sz="2200">
                <a:solidFill>
                  <a:srgbClr val="000066"/>
                </a:solidFill>
                <a:latin typeface="Arial" charset="0"/>
                <a:sym typeface="Symbol" pitchFamily="18" charset="2"/>
              </a:rPr>
              <a:t> cm</a:t>
            </a:r>
            <a:r>
              <a:rPr lang="en-US" sz="2200" baseline="30000">
                <a:solidFill>
                  <a:srgbClr val="000066"/>
                </a:solidFill>
                <a:latin typeface="Arial" charset="0"/>
                <a:sym typeface="Symbol" pitchFamily="18" charset="2"/>
              </a:rPr>
              <a:t>-2</a:t>
            </a:r>
            <a:r>
              <a:rPr lang="en-US" sz="2200">
                <a:solidFill>
                  <a:srgbClr val="000066"/>
                </a:solidFill>
                <a:latin typeface="Arial" charset="0"/>
                <a:sym typeface="Symbol" pitchFamily="18" charset="2"/>
              </a:rPr>
              <a:t> s</a:t>
            </a:r>
            <a:r>
              <a:rPr lang="en-US" sz="2200" baseline="30000">
                <a:solidFill>
                  <a:srgbClr val="000066"/>
                </a:solidFill>
                <a:latin typeface="Arial" charset="0"/>
                <a:sym typeface="Symbol" pitchFamily="18" charset="2"/>
              </a:rPr>
              <a:t>-1</a:t>
            </a:r>
          </a:p>
          <a:p>
            <a:pPr algn="l" eaLnBrk="0" hangingPunct="0">
              <a:lnSpc>
                <a:spcPct val="85000"/>
              </a:lnSpc>
              <a:buClr>
                <a:srgbClr val="A50021"/>
              </a:buClr>
              <a:buSzPct val="90000"/>
              <a:buFont typeface="Wingdings" pitchFamily="2" charset="2"/>
              <a:buChar char="­"/>
            </a:pPr>
            <a:r>
              <a:rPr lang="en-US" sz="2200">
                <a:solidFill>
                  <a:srgbClr val="000066"/>
                </a:solidFill>
                <a:latin typeface="Arial" charset="0"/>
              </a:rPr>
              <a:t> 27 km Tunnel in Switzerland &amp; France</a:t>
            </a:r>
            <a:endParaRPr lang="en-US" sz="2200">
              <a:solidFill>
                <a:srgbClr val="000066"/>
              </a:solidFill>
              <a:latin typeface="Arial" charset="0"/>
              <a:sym typeface="Symbol" pitchFamily="18" charset="2"/>
            </a:endParaRPr>
          </a:p>
        </p:txBody>
      </p:sp>
      <p:sp>
        <p:nvSpPr>
          <p:cNvPr id="4422670" name="Rectangle 14"/>
          <p:cNvSpPr>
            <a:spLocks noChangeArrowheads="1"/>
          </p:cNvSpPr>
          <p:nvPr/>
        </p:nvSpPr>
        <p:spPr bwMode="auto">
          <a:xfrm>
            <a:off x="1360488" y="104775"/>
            <a:ext cx="6516687" cy="1155700"/>
          </a:xfrm>
          <a:prstGeom prst="rect">
            <a:avLst/>
          </a:prstGeom>
          <a:gradFill rotWithShape="0">
            <a:gsLst>
              <a:gs pos="0">
                <a:srgbClr val="9ABBFF"/>
              </a:gs>
              <a:gs pos="50000">
                <a:srgbClr val="FFFFFF"/>
              </a:gs>
              <a:gs pos="100000">
                <a:srgbClr val="9ABBFF"/>
              </a:gs>
            </a:gsLst>
            <a:lin ang="0" scaled="1"/>
          </a:gradFill>
          <a:ln w="12700">
            <a:noFill/>
            <a:miter lim="800000"/>
            <a:headEnd/>
            <a:tailEnd/>
          </a:ln>
          <a:effectLst>
            <a:outerShdw dist="53882" dir="2700000" algn="ctr" rotWithShape="0">
              <a:srgbClr val="FFFFFF"/>
            </a:outerShdw>
          </a:effectLst>
        </p:spPr>
        <p:txBody>
          <a:bodyPr lIns="90488" tIns="44450" rIns="90488" bIns="44450" anchor="ctr"/>
          <a:lstStyle/>
          <a:p>
            <a:pPr>
              <a:defRPr/>
            </a:pPr>
            <a:r>
              <a:rPr lang="en-US" sz="3900" i="1">
                <a:solidFill>
                  <a:srgbClr val="A50021"/>
                </a:solidFill>
                <a:latin typeface="Arial" charset="0"/>
              </a:rPr>
              <a:t>Large Hadron Collider  CERN, Geneva: 2008 Start </a:t>
            </a:r>
          </a:p>
        </p:txBody>
      </p:sp>
      <p:pic>
        <p:nvPicPr>
          <p:cNvPr id="38927" name="Picture 15"/>
          <p:cNvPicPr>
            <a:picLocks noChangeAspect="1" noChangeArrowheads="1"/>
          </p:cNvPicPr>
          <p:nvPr/>
        </p:nvPicPr>
        <p:blipFill>
          <a:blip r:embed="rId4" cstate="print"/>
          <a:srcRect/>
          <a:stretch>
            <a:fillRect/>
          </a:stretch>
        </p:blipFill>
        <p:spPr bwMode="auto">
          <a:xfrm>
            <a:off x="161925" y="1292225"/>
            <a:ext cx="3565525" cy="4727575"/>
          </a:xfrm>
          <a:prstGeom prst="rect">
            <a:avLst/>
          </a:prstGeom>
          <a:noFill/>
          <a:ln w="9525">
            <a:noFill/>
            <a:miter lim="800000"/>
            <a:headEnd/>
            <a:tailEnd/>
          </a:ln>
        </p:spPr>
      </p:pic>
      <p:sp>
        <p:nvSpPr>
          <p:cNvPr id="38928" name="Text Box 16"/>
          <p:cNvSpPr txBox="1">
            <a:spLocks noChangeArrowheads="1"/>
          </p:cNvSpPr>
          <p:nvPr/>
        </p:nvSpPr>
        <p:spPr bwMode="auto">
          <a:xfrm>
            <a:off x="7385050" y="2220913"/>
            <a:ext cx="1076325" cy="579437"/>
          </a:xfrm>
          <a:prstGeom prst="rect">
            <a:avLst/>
          </a:prstGeom>
          <a:solidFill>
            <a:srgbClr val="FFFFCC"/>
          </a:solidFill>
          <a:ln w="22225">
            <a:solidFill>
              <a:srgbClr val="003048"/>
            </a:solidFill>
            <a:miter lim="800000"/>
            <a:headEnd/>
            <a:tailEnd/>
          </a:ln>
        </p:spPr>
        <p:txBody>
          <a:bodyPr wrap="none">
            <a:spAutoFit/>
          </a:bodyPr>
          <a:lstStyle/>
          <a:p>
            <a:pPr algn="l" eaLnBrk="0" hangingPunct="0">
              <a:lnSpc>
                <a:spcPct val="90000"/>
              </a:lnSpc>
              <a:buClr>
                <a:srgbClr val="A50021"/>
              </a:buClr>
              <a:buSzPct val="90000"/>
              <a:buFont typeface="Wingdings" pitchFamily="2" charset="2"/>
              <a:buNone/>
            </a:pPr>
            <a:r>
              <a:rPr lang="en-US" sz="3400">
                <a:solidFill>
                  <a:srgbClr val="000066"/>
                </a:solidFill>
                <a:latin typeface="Arial" charset="0"/>
              </a:rPr>
              <a:t>CMS</a:t>
            </a:r>
            <a:endParaRPr lang="en-US" sz="3400">
              <a:solidFill>
                <a:srgbClr val="000066"/>
              </a:solidFill>
              <a:latin typeface="Arial" charset="0"/>
              <a:sym typeface="Symbol" pitchFamily="18" charset="2"/>
            </a:endParaRPr>
          </a:p>
        </p:txBody>
      </p:sp>
      <p:sp>
        <p:nvSpPr>
          <p:cNvPr id="38929" name="Text Box 17"/>
          <p:cNvSpPr txBox="1">
            <a:spLocks noChangeArrowheads="1"/>
          </p:cNvSpPr>
          <p:nvPr/>
        </p:nvSpPr>
        <p:spPr bwMode="auto">
          <a:xfrm>
            <a:off x="5000625" y="4122738"/>
            <a:ext cx="1047750" cy="525462"/>
          </a:xfrm>
          <a:prstGeom prst="rect">
            <a:avLst/>
          </a:prstGeom>
          <a:solidFill>
            <a:srgbClr val="FFFFCC"/>
          </a:solidFill>
          <a:ln w="22225">
            <a:solidFill>
              <a:srgbClr val="003048"/>
            </a:solidFill>
            <a:miter lim="800000"/>
            <a:headEnd/>
            <a:tailEnd/>
          </a:ln>
        </p:spPr>
        <p:txBody>
          <a:bodyPr wrap="none">
            <a:spAutoFit/>
          </a:bodyPr>
          <a:lstStyle/>
          <a:p>
            <a:pPr algn="l" eaLnBrk="0" hangingPunct="0">
              <a:lnSpc>
                <a:spcPct val="90000"/>
              </a:lnSpc>
              <a:buClr>
                <a:srgbClr val="A50021"/>
              </a:buClr>
              <a:buSzPct val="90000"/>
              <a:buFont typeface="Wingdings" pitchFamily="2" charset="2"/>
              <a:buNone/>
            </a:pPr>
            <a:r>
              <a:rPr lang="en-US" sz="3000">
                <a:solidFill>
                  <a:srgbClr val="000066"/>
                </a:solidFill>
                <a:latin typeface="Arial" charset="0"/>
              </a:rPr>
              <a:t>Atlas</a:t>
            </a:r>
            <a:endParaRPr lang="en-US" sz="3000">
              <a:solidFill>
                <a:srgbClr val="000066"/>
              </a:solidFill>
              <a:latin typeface="Arial" charset="0"/>
              <a:sym typeface="Symbol" pitchFamily="18" charset="2"/>
            </a:endParaRPr>
          </a:p>
        </p:txBody>
      </p:sp>
      <p:sp>
        <p:nvSpPr>
          <p:cNvPr id="38930" name="Text Box 18"/>
          <p:cNvSpPr txBox="1">
            <a:spLocks noChangeArrowheads="1"/>
          </p:cNvSpPr>
          <p:nvPr/>
        </p:nvSpPr>
        <p:spPr bwMode="auto">
          <a:xfrm>
            <a:off x="0" y="5943600"/>
            <a:ext cx="9144000" cy="858838"/>
          </a:xfrm>
          <a:prstGeom prst="rect">
            <a:avLst/>
          </a:prstGeom>
          <a:solidFill>
            <a:srgbClr val="FFFFCC"/>
          </a:solidFill>
          <a:ln w="25400">
            <a:solidFill>
              <a:srgbClr val="003048"/>
            </a:solidFill>
            <a:miter lim="800000"/>
            <a:headEnd/>
            <a:tailEnd/>
          </a:ln>
        </p:spPr>
        <p:txBody>
          <a:bodyPr>
            <a:spAutoFit/>
          </a:bodyPr>
          <a:lstStyle/>
          <a:p>
            <a:pPr algn="l" eaLnBrk="0" hangingPunct="0">
              <a:lnSpc>
                <a:spcPct val="90000"/>
              </a:lnSpc>
            </a:pPr>
            <a:r>
              <a:rPr lang="en-US" sz="2600">
                <a:solidFill>
                  <a:srgbClr val="000066"/>
                </a:solidFill>
                <a:latin typeface="Arial" charset="0"/>
              </a:rPr>
              <a:t>Higgs, SUSY, Extra Dimensions, CP Violation, QG Plasma, </a:t>
            </a:r>
            <a:r>
              <a:rPr lang="en-US" sz="2600" i="1">
                <a:solidFill>
                  <a:srgbClr val="000066"/>
                </a:solidFill>
                <a:latin typeface="Arial" charset="0"/>
              </a:rPr>
              <a:t>…  		</a:t>
            </a:r>
            <a:r>
              <a:rPr lang="en-US" sz="2800" i="1">
                <a:solidFill>
                  <a:srgbClr val="902516"/>
                </a:solidFill>
                <a:latin typeface="Arial" charset="0"/>
              </a:rPr>
              <a:t>the Unexpected</a:t>
            </a:r>
          </a:p>
        </p:txBody>
      </p:sp>
      <p:sp>
        <p:nvSpPr>
          <p:cNvPr id="38931" name="Text Box 19"/>
          <p:cNvSpPr txBox="1">
            <a:spLocks noChangeArrowheads="1"/>
          </p:cNvSpPr>
          <p:nvPr/>
        </p:nvSpPr>
        <p:spPr bwMode="auto">
          <a:xfrm>
            <a:off x="6565900" y="3962400"/>
            <a:ext cx="2436813" cy="949325"/>
          </a:xfrm>
          <a:prstGeom prst="rect">
            <a:avLst/>
          </a:prstGeom>
          <a:solidFill>
            <a:srgbClr val="FFFF99"/>
          </a:solidFill>
          <a:ln w="25400">
            <a:solidFill>
              <a:srgbClr val="A50021"/>
            </a:solidFill>
            <a:miter lim="800000"/>
            <a:headEnd/>
            <a:tailEnd/>
          </a:ln>
        </p:spPr>
        <p:txBody>
          <a:bodyPr lIns="92075" tIns="46038" rIns="92075" bIns="46038" anchor="ctr">
            <a:spAutoFit/>
          </a:bodyPr>
          <a:lstStyle/>
          <a:p>
            <a:pPr eaLnBrk="0" hangingPunct="0">
              <a:lnSpc>
                <a:spcPct val="83000"/>
              </a:lnSpc>
              <a:spcAft>
                <a:spcPct val="5000"/>
              </a:spcAft>
            </a:pPr>
            <a:r>
              <a:rPr lang="en-US" sz="2100">
                <a:solidFill>
                  <a:srgbClr val="800000"/>
                </a:solidFill>
                <a:latin typeface="Arial" charset="0"/>
              </a:rPr>
              <a:t>5000+  Physicists</a:t>
            </a:r>
          </a:p>
          <a:p>
            <a:pPr eaLnBrk="0" hangingPunct="0">
              <a:lnSpc>
                <a:spcPct val="83000"/>
              </a:lnSpc>
              <a:spcAft>
                <a:spcPct val="5000"/>
              </a:spcAft>
            </a:pPr>
            <a:r>
              <a:rPr lang="en-US" sz="2100">
                <a:solidFill>
                  <a:srgbClr val="800000"/>
                </a:solidFill>
                <a:latin typeface="Arial" charset="0"/>
              </a:rPr>
              <a:t> 250+  Institutes</a:t>
            </a:r>
          </a:p>
          <a:p>
            <a:pPr eaLnBrk="0" hangingPunct="0">
              <a:lnSpc>
                <a:spcPct val="83000"/>
              </a:lnSpc>
              <a:spcAft>
                <a:spcPct val="5000"/>
              </a:spcAft>
            </a:pPr>
            <a:r>
              <a:rPr lang="en-US" sz="2100">
                <a:solidFill>
                  <a:srgbClr val="800000"/>
                </a:solidFill>
                <a:latin typeface="Arial" charset="0"/>
              </a:rPr>
              <a:t>    60+ Countries</a:t>
            </a:r>
          </a:p>
        </p:txBody>
      </p:sp>
      <p:sp>
        <p:nvSpPr>
          <p:cNvPr id="4422676" name="Text Box 20"/>
          <p:cNvSpPr txBox="1">
            <a:spLocks noChangeArrowheads="1"/>
          </p:cNvSpPr>
          <p:nvPr/>
        </p:nvSpPr>
        <p:spPr bwMode="auto">
          <a:xfrm>
            <a:off x="0" y="6026150"/>
            <a:ext cx="9144000" cy="720725"/>
          </a:xfrm>
          <a:prstGeom prst="rect">
            <a:avLst/>
          </a:prstGeom>
          <a:solidFill>
            <a:srgbClr val="FFFFCC"/>
          </a:solidFill>
          <a:ln w="25400">
            <a:solidFill>
              <a:srgbClr val="003048"/>
            </a:solidFill>
            <a:miter lim="800000"/>
            <a:headEnd/>
            <a:tailEnd/>
          </a:ln>
        </p:spPr>
        <p:txBody>
          <a:bodyPr>
            <a:spAutoFit/>
          </a:bodyPr>
          <a:lstStyle/>
          <a:p>
            <a:pPr eaLnBrk="0" hangingPunct="0">
              <a:lnSpc>
                <a:spcPct val="90000"/>
              </a:lnSpc>
            </a:pPr>
            <a:r>
              <a:rPr lang="en-US" sz="2200">
                <a:solidFill>
                  <a:srgbClr val="800000"/>
                </a:solidFill>
                <a:latin typeface="Arial" charset="0"/>
              </a:rPr>
              <a:t>Challenges: Analyze petabytes of complex data cooperatively</a:t>
            </a:r>
            <a:br>
              <a:rPr lang="en-US" sz="2200">
                <a:solidFill>
                  <a:srgbClr val="800000"/>
                </a:solidFill>
                <a:latin typeface="Arial" charset="0"/>
              </a:rPr>
            </a:br>
            <a:r>
              <a:rPr lang="en-US" sz="2200">
                <a:solidFill>
                  <a:srgbClr val="800000"/>
                </a:solidFill>
                <a:latin typeface="Arial" charset="0"/>
              </a:rPr>
              <a:t>Harness global computing, data &amp; network resources</a:t>
            </a:r>
            <a:endParaRPr lang="en-US" sz="2400" i="1">
              <a:solidFill>
                <a:srgbClr val="80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22676"/>
                                        </p:tgtEl>
                                        <p:attrNameLst>
                                          <p:attrName>style.visibility</p:attrName>
                                        </p:attrNameLst>
                                      </p:cBhvr>
                                      <p:to>
                                        <p:strVal val="visible"/>
                                      </p:to>
                                    </p:set>
                                    <p:anim calcmode="lin" valueType="num">
                                      <p:cBhvr additive="base">
                                        <p:cTn id="7" dur="500" fill="hold"/>
                                        <p:tgtEl>
                                          <p:spTgt spid="4422676"/>
                                        </p:tgtEl>
                                        <p:attrNameLst>
                                          <p:attrName>ppt_x</p:attrName>
                                        </p:attrNameLst>
                                      </p:cBhvr>
                                      <p:tavLst>
                                        <p:tav tm="0">
                                          <p:val>
                                            <p:strVal val="#ppt_x"/>
                                          </p:val>
                                        </p:tav>
                                        <p:tav tm="100000">
                                          <p:val>
                                            <p:strVal val="#ppt_x"/>
                                          </p:val>
                                        </p:tav>
                                      </p:tavLst>
                                    </p:anim>
                                    <p:anim calcmode="lin" valueType="num">
                                      <p:cBhvr additive="base">
                                        <p:cTn id="8" dur="500" fill="hold"/>
                                        <p:tgtEl>
                                          <p:spTgt spid="4422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267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lgn="r" rtl="0" fontAlgn="base">
              <a:spcBef>
                <a:spcPct val="0"/>
              </a:spcBef>
              <a:spcAft>
                <a:spcPct val="0"/>
              </a:spcAft>
              <a:defRPr/>
            </a:pPr>
            <a:fld id="{68240F8B-EA53-478E-9CD0-B0F99ADF134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26</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pic>
        <p:nvPicPr>
          <p:cNvPr id="39939" name="Picture 2"/>
          <p:cNvPicPr>
            <a:picLocks noChangeAspect="1" noChangeArrowheads="1"/>
          </p:cNvPicPr>
          <p:nvPr/>
        </p:nvPicPr>
        <p:blipFill>
          <a:blip r:embed="rId3" cstate="print"/>
          <a:srcRect t="17578" b="12715"/>
          <a:stretch>
            <a:fillRect/>
          </a:stretch>
        </p:blipFill>
        <p:spPr bwMode="auto">
          <a:xfrm>
            <a:off x="0" y="842963"/>
            <a:ext cx="9144000" cy="6015037"/>
          </a:xfrm>
          <a:prstGeom prst="rect">
            <a:avLst/>
          </a:prstGeom>
          <a:noFill/>
          <a:ln w="9525" algn="ctr">
            <a:noFill/>
            <a:miter lim="800000"/>
            <a:headEnd/>
            <a:tailEnd/>
          </a:ln>
        </p:spPr>
      </p:pic>
      <p:sp>
        <p:nvSpPr>
          <p:cNvPr id="39940" name="Rectangle 3"/>
          <p:cNvSpPr>
            <a:spLocks noGrp="1" noChangeArrowheads="1"/>
          </p:cNvSpPr>
          <p:nvPr>
            <p:ph type="title"/>
          </p:nvPr>
        </p:nvSpPr>
        <p:spPr>
          <a:xfrm>
            <a:off x="0" y="0"/>
            <a:ext cx="9144000" cy="838200"/>
          </a:xfrm>
        </p:spPr>
        <p:txBody>
          <a:bodyPr/>
          <a:lstStyle/>
          <a:p>
            <a:pPr eaLnBrk="1" hangingPunct="1"/>
            <a:r>
              <a:rPr lang="en-US" sz="3600" smtClean="0"/>
              <a:t>BIRN Bioinformatics Research Network</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pPr algn="r" rtl="0" eaLnBrk="0" fontAlgn="base" hangingPunct="0">
              <a:spcBef>
                <a:spcPct val="0"/>
              </a:spcBef>
              <a:spcAft>
                <a:spcPct val="0"/>
              </a:spcAft>
            </a:pPr>
            <a:fld id="{B4CF4D2C-A4A5-4D76-A03F-A2EFCA25D125}" type="slidenum">
              <a:rPr lang="en-US" sz="1400" kern="1200">
                <a:solidFill>
                  <a:srgbClr val="000000"/>
                </a:solidFill>
                <a:latin typeface="Arial"/>
                <a:cs typeface="+mn-cs"/>
              </a:rPr>
              <a:pPr algn="r" rtl="0" eaLnBrk="0" fontAlgn="base" hangingPunct="0">
                <a:spcBef>
                  <a:spcPct val="0"/>
                </a:spcBef>
                <a:spcAft>
                  <a:spcPct val="0"/>
                </a:spcAft>
              </a:pPr>
              <a:t>27</a:t>
            </a:fld>
            <a:endParaRPr lang="en-US" sz="1400" kern="1200">
              <a:solidFill>
                <a:srgbClr val="000000"/>
              </a:solidFill>
              <a:latin typeface="Arial"/>
              <a:cs typeface="+mn-cs"/>
            </a:endParaRPr>
          </a:p>
        </p:txBody>
      </p:sp>
      <p:sp>
        <p:nvSpPr>
          <p:cNvPr id="40963" name="Rectangle 2"/>
          <p:cNvSpPr>
            <a:spLocks noGrp="1" noChangeArrowheads="1"/>
          </p:cNvSpPr>
          <p:nvPr>
            <p:ph type="title"/>
          </p:nvPr>
        </p:nvSpPr>
        <p:spPr>
          <a:xfrm>
            <a:off x="685800" y="0"/>
            <a:ext cx="7772400" cy="1143000"/>
          </a:xfrm>
        </p:spPr>
        <p:txBody>
          <a:bodyPr/>
          <a:lstStyle/>
          <a:p>
            <a:pPr eaLnBrk="1" hangingPunct="1"/>
            <a:r>
              <a:rPr lang="en-US" smtClean="0"/>
              <a:t>U. Chicago SIDGrid (sidgrid.ci.uchicago.edu)</a:t>
            </a:r>
          </a:p>
        </p:txBody>
      </p:sp>
      <p:pic>
        <p:nvPicPr>
          <p:cNvPr id="40964" name="Picture 3" descr="Picture 13"/>
          <p:cNvPicPr>
            <a:picLocks noGrp="1" noChangeAspect="1" noChangeArrowheads="1"/>
          </p:cNvPicPr>
          <p:nvPr>
            <p:ph idx="1"/>
          </p:nvPr>
        </p:nvPicPr>
        <p:blipFill>
          <a:blip r:embed="rId3" cstate="print"/>
          <a:srcRect/>
          <a:stretch>
            <a:fillRect/>
          </a:stretch>
        </p:blipFill>
        <p:spPr>
          <a:xfrm>
            <a:off x="1676400" y="1093788"/>
            <a:ext cx="5943600" cy="575151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Data Intensive Research?</a:t>
            </a:r>
            <a:endParaRPr lang="en-US" dirty="0"/>
          </a:p>
        </p:txBody>
      </p:sp>
      <p:sp>
        <p:nvSpPr>
          <p:cNvPr id="4" name="Content Placeholder 3"/>
          <p:cNvSpPr>
            <a:spLocks noGrp="1"/>
          </p:cNvSpPr>
          <p:nvPr>
            <p:ph idx="1"/>
          </p:nvPr>
        </p:nvSpPr>
        <p:spPr>
          <a:xfrm>
            <a:off x="152400" y="609600"/>
            <a:ext cx="8991600" cy="5791200"/>
          </a:xfrm>
        </p:spPr>
        <p:txBody>
          <a:bodyPr/>
          <a:lstStyle/>
          <a:p>
            <a:pPr marL="0">
              <a:lnSpc>
                <a:spcPts val="3000"/>
              </a:lnSpc>
            </a:pPr>
            <a:r>
              <a:rPr lang="en-US" sz="2400" dirty="0" smtClean="0"/>
              <a:t>Research is advanced by observation i.e. analyzing data from</a:t>
            </a:r>
          </a:p>
          <a:p>
            <a:pPr marL="857250" lvl="3">
              <a:lnSpc>
                <a:spcPts val="3000"/>
              </a:lnSpc>
            </a:pPr>
            <a:r>
              <a:rPr lang="en-US" sz="2000" dirty="0" smtClean="0"/>
              <a:t>Gene Sequencers</a:t>
            </a:r>
          </a:p>
          <a:p>
            <a:pPr marL="857250" lvl="3">
              <a:lnSpc>
                <a:spcPts val="3000"/>
              </a:lnSpc>
            </a:pPr>
            <a:r>
              <a:rPr lang="en-US" sz="2000" dirty="0" smtClean="0"/>
              <a:t>Accelerators</a:t>
            </a:r>
          </a:p>
          <a:p>
            <a:pPr marL="857250" lvl="3">
              <a:lnSpc>
                <a:spcPts val="3000"/>
              </a:lnSpc>
            </a:pPr>
            <a:r>
              <a:rPr lang="en-US" sz="2000" dirty="0" smtClean="0"/>
              <a:t>Telescopes </a:t>
            </a:r>
          </a:p>
          <a:p>
            <a:pPr marL="857250" lvl="3">
              <a:lnSpc>
                <a:spcPts val="3000"/>
              </a:lnSpc>
            </a:pPr>
            <a:r>
              <a:rPr lang="en-US" sz="2000" dirty="0" smtClean="0"/>
              <a:t>Environmental Sensors</a:t>
            </a:r>
          </a:p>
          <a:p>
            <a:pPr marL="857250" lvl="3">
              <a:lnSpc>
                <a:spcPts val="3000"/>
              </a:lnSpc>
            </a:pPr>
            <a:r>
              <a:rPr lang="en-US" sz="2000" dirty="0" smtClean="0"/>
              <a:t>Web Crawlers</a:t>
            </a:r>
          </a:p>
          <a:p>
            <a:pPr marL="857250" lvl="3">
              <a:lnSpc>
                <a:spcPts val="3000"/>
              </a:lnSpc>
            </a:pPr>
            <a:r>
              <a:rPr lang="en-US" sz="2000" dirty="0" smtClean="0"/>
              <a:t>Ethnographic Interviews</a:t>
            </a:r>
          </a:p>
          <a:p>
            <a:pPr marL="0">
              <a:lnSpc>
                <a:spcPts val="3000"/>
              </a:lnSpc>
            </a:pPr>
            <a:r>
              <a:rPr lang="en-US" sz="2400" dirty="0" smtClean="0"/>
              <a:t>This data is “filtered”, “analyzed” (term used in science), “data-mined” (term used in Computer Science) to produce conclusions</a:t>
            </a:r>
          </a:p>
          <a:p>
            <a:pPr marL="0">
              <a:lnSpc>
                <a:spcPts val="3000"/>
              </a:lnSpc>
            </a:pPr>
            <a:r>
              <a:rPr lang="en-US" sz="2400" dirty="0" smtClean="0"/>
              <a:t>The analysis is guided by hypotheses</a:t>
            </a:r>
          </a:p>
          <a:p>
            <a:pPr marL="0">
              <a:lnSpc>
                <a:spcPts val="3000"/>
              </a:lnSpc>
            </a:pPr>
            <a:r>
              <a:rPr lang="en-US" sz="2400" dirty="0" smtClean="0"/>
              <a:t>One can also make models to test hypotheses</a:t>
            </a:r>
          </a:p>
          <a:p>
            <a:pPr marL="0">
              <a:lnSpc>
                <a:spcPts val="3000"/>
              </a:lnSpc>
            </a:pPr>
            <a:r>
              <a:rPr lang="en-US" sz="2400" dirty="0" smtClean="0"/>
              <a:t>These models can be constrained by data from observations – termed data assimilation</a:t>
            </a:r>
          </a:p>
          <a:p>
            <a:pPr marL="400050" lvl="1">
              <a:lnSpc>
                <a:spcPts val="3000"/>
              </a:lnSpc>
            </a:pPr>
            <a:r>
              <a:rPr lang="en-US" sz="2000" dirty="0" smtClean="0"/>
              <a:t>Weather forecasting and Climate prediction are of this type</a:t>
            </a:r>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1A96BB57-F910-4791-B2C9-0D263CC8654A}"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28</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3"/>
          <p:cNvSpPr>
            <a:spLocks noGrp="1"/>
          </p:cNvSpPr>
          <p:nvPr>
            <p:ph type="sldNum" sz="quarter" idx="12"/>
          </p:nvPr>
        </p:nvSpPr>
        <p:spPr/>
        <p:txBody>
          <a:bodyPr/>
          <a:lstStyle/>
          <a:p>
            <a:pPr algn="r" rtl="0" fontAlgn="base">
              <a:spcBef>
                <a:spcPct val="0"/>
              </a:spcBef>
              <a:spcAft>
                <a:spcPct val="0"/>
              </a:spcAft>
              <a:defRPr/>
            </a:pPr>
            <a:fld id="{378EBCB1-EA4C-4880-A118-8B4E454776B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29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23"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rtl="0" fontAlgn="base">
              <a:spcBef>
                <a:spcPct val="0"/>
              </a:spcBef>
              <a:spcAft>
                <a:spcPct val="0"/>
              </a:spcAft>
              <a:defRPr/>
            </a:pPr>
            <a:fld id="{9E1390E5-D15A-4A29-8FC6-3B736F0D31F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29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79299" name="Rectangle 2"/>
          <p:cNvSpPr>
            <a:spLocks noGrp="1" noChangeArrowheads="1"/>
          </p:cNvSpPr>
          <p:nvPr>
            <p:ph type="title" idx="4294967295"/>
          </p:nvPr>
        </p:nvSpPr>
        <p:spPr>
          <a:xfrm>
            <a:off x="0" y="0"/>
            <a:ext cx="9144000" cy="838200"/>
          </a:xfrm>
        </p:spPr>
        <p:txBody>
          <a:bodyPr/>
          <a:lstStyle/>
          <a:p>
            <a:r>
              <a:rPr lang="en-US" sz="3200"/>
              <a:t>Grid Workflow Datamining in Earth Science</a:t>
            </a:r>
          </a:p>
        </p:txBody>
      </p:sp>
      <p:sp>
        <p:nvSpPr>
          <p:cNvPr id="4279300" name="Rectangle 3"/>
          <p:cNvSpPr>
            <a:spLocks noGrp="1" noChangeArrowheads="1"/>
          </p:cNvSpPr>
          <p:nvPr>
            <p:ph type="body" idx="4294967295"/>
          </p:nvPr>
        </p:nvSpPr>
        <p:spPr>
          <a:xfrm>
            <a:off x="2590800" y="609600"/>
            <a:ext cx="6553200" cy="1066800"/>
          </a:xfrm>
        </p:spPr>
        <p:txBody>
          <a:bodyPr/>
          <a:lstStyle/>
          <a:p>
            <a:r>
              <a:rPr lang="en-US" sz="2000"/>
              <a:t>Work with</a:t>
            </a:r>
            <a:r>
              <a:rPr lang="en-US" sz="2000">
                <a:solidFill>
                  <a:srgbClr val="FFFF00"/>
                </a:solidFill>
              </a:rPr>
              <a:t> Scripps Institute</a:t>
            </a:r>
          </a:p>
          <a:p>
            <a:r>
              <a:rPr lang="en-US" sz="2000">
                <a:solidFill>
                  <a:srgbClr val="FFFF00"/>
                </a:solidFill>
              </a:rPr>
              <a:t>Grid services</a:t>
            </a:r>
            <a:r>
              <a:rPr lang="en-US" sz="2000"/>
              <a:t> controlled by </a:t>
            </a:r>
            <a:r>
              <a:rPr lang="en-US" sz="2000">
                <a:solidFill>
                  <a:srgbClr val="FFFF00"/>
                </a:solidFill>
              </a:rPr>
              <a:t>workflow</a:t>
            </a:r>
            <a:r>
              <a:rPr lang="en-US" sz="2000"/>
              <a:t> process real time data from ~70 GPS Sensors in Southern California </a:t>
            </a:r>
          </a:p>
        </p:txBody>
      </p:sp>
      <p:grpSp>
        <p:nvGrpSpPr>
          <p:cNvPr id="2" name="Group 4"/>
          <p:cNvGrpSpPr>
            <a:grpSpLocks/>
          </p:cNvGrpSpPr>
          <p:nvPr/>
        </p:nvGrpSpPr>
        <p:grpSpPr bwMode="auto">
          <a:xfrm>
            <a:off x="0" y="971550"/>
            <a:ext cx="2819400" cy="5886450"/>
            <a:chOff x="144" y="480"/>
            <a:chExt cx="1776" cy="3708"/>
          </a:xfrm>
        </p:grpSpPr>
        <p:pic>
          <p:nvPicPr>
            <p:cNvPr id="4279302" name="Picture 5" descr="gps-filters1"/>
            <p:cNvPicPr>
              <a:picLocks noChangeAspect="1" noChangeArrowheads="1"/>
            </p:cNvPicPr>
            <p:nvPr/>
          </p:nvPicPr>
          <p:blipFill>
            <a:blip r:embed="rId3" cstate="print"/>
            <a:srcRect r="55421" b="46240"/>
            <a:stretch>
              <a:fillRect/>
            </a:stretch>
          </p:blipFill>
          <p:spPr bwMode="auto">
            <a:xfrm>
              <a:off x="144" y="480"/>
              <a:ext cx="1776" cy="1008"/>
            </a:xfrm>
            <a:prstGeom prst="rect">
              <a:avLst/>
            </a:prstGeom>
            <a:noFill/>
            <a:ln w="9525">
              <a:noFill/>
              <a:miter lim="800000"/>
              <a:headEnd/>
              <a:tailEnd/>
            </a:ln>
          </p:spPr>
        </p:pic>
        <p:sp>
          <p:nvSpPr>
            <p:cNvPr id="4279303" name="Line 6"/>
            <p:cNvSpPr>
              <a:spLocks noChangeShapeType="1"/>
            </p:cNvSpPr>
            <p:nvPr/>
          </p:nvSpPr>
          <p:spPr bwMode="auto">
            <a:xfrm>
              <a:off x="1032" y="1536"/>
              <a:ext cx="0" cy="2352"/>
            </a:xfrm>
            <a:prstGeom prst="line">
              <a:avLst/>
            </a:prstGeom>
            <a:noFill/>
            <a:ln w="38100">
              <a:solidFill>
                <a:schemeClr val="tx1"/>
              </a:solidFill>
              <a:round/>
              <a:headEnd/>
              <a:tailEnd type="triangle" w="med" len="med"/>
            </a:ln>
          </p:spPr>
          <p:txBody>
            <a:bodyPr anchor="ctr">
              <a:spAutoFit/>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279304" name="Oval 7"/>
            <p:cNvSpPr>
              <a:spLocks noChangeArrowheads="1"/>
            </p:cNvSpPr>
            <p:nvPr/>
          </p:nvSpPr>
          <p:spPr bwMode="auto">
            <a:xfrm>
              <a:off x="240" y="1671"/>
              <a:ext cx="1584" cy="518"/>
            </a:xfrm>
            <a:prstGeom prst="ellipse">
              <a:avLst/>
            </a:prstGeom>
            <a:solidFill>
              <a:srgbClr val="0033CC"/>
            </a:solidFill>
            <a:ln w="38100" algn="ctr">
              <a:solidFill>
                <a:schemeClr val="tx1"/>
              </a:solidFill>
              <a:round/>
              <a:headEnd/>
              <a:tailEnd/>
            </a:ln>
          </p:spPr>
          <p:txBody>
            <a:bodyPr anchor="ctr">
              <a:spAutoFit/>
            </a:bodyPr>
            <a:lstStyle/>
            <a:p>
              <a:pPr algn="ctr" rtl="0" fontAlgn="base">
                <a:spcBef>
                  <a:spcPct val="0"/>
                </a:spcBef>
                <a:spcAft>
                  <a:spcPct val="0"/>
                </a:spcAft>
              </a:pPr>
              <a:r>
                <a:rPr lang="en-US" sz="1600" b="1" kern="1200">
                  <a:solidFill>
                    <a:srgbClr val="FFFF00"/>
                  </a:solidFill>
                  <a:latin typeface="Times New Roman" pitchFamily="18" charset="0"/>
                  <a:ea typeface="+mn-ea"/>
                  <a:cs typeface="+mn-cs"/>
                </a:rPr>
                <a:t>Streaming Data</a:t>
              </a:r>
            </a:p>
            <a:p>
              <a:pPr algn="ctr" rtl="0" fontAlgn="base">
                <a:spcBef>
                  <a:spcPct val="0"/>
                </a:spcBef>
                <a:spcAft>
                  <a:spcPct val="0"/>
                </a:spcAft>
              </a:pPr>
              <a:r>
                <a:rPr lang="en-US" sz="1600" b="1" kern="1200">
                  <a:solidFill>
                    <a:srgbClr val="FFFF00"/>
                  </a:solidFill>
                  <a:latin typeface="Times New Roman" pitchFamily="18" charset="0"/>
                  <a:ea typeface="+mn-ea"/>
                  <a:cs typeface="+mn-cs"/>
                </a:rPr>
                <a:t>Support</a:t>
              </a:r>
            </a:p>
          </p:txBody>
        </p:sp>
        <p:sp>
          <p:nvSpPr>
            <p:cNvPr id="4279305" name="Oval 8"/>
            <p:cNvSpPr>
              <a:spLocks noChangeArrowheads="1"/>
            </p:cNvSpPr>
            <p:nvPr/>
          </p:nvSpPr>
          <p:spPr bwMode="auto">
            <a:xfrm>
              <a:off x="240" y="2352"/>
              <a:ext cx="1584" cy="518"/>
            </a:xfrm>
            <a:prstGeom prst="ellipse">
              <a:avLst/>
            </a:prstGeom>
            <a:solidFill>
              <a:srgbClr val="0033CC"/>
            </a:solidFill>
            <a:ln w="38100" algn="ctr">
              <a:solidFill>
                <a:schemeClr val="tx1"/>
              </a:solidFill>
              <a:round/>
              <a:headEnd/>
              <a:tailEnd/>
            </a:ln>
          </p:spPr>
          <p:txBody>
            <a:bodyPr anchor="ctr">
              <a:spAutoFit/>
            </a:bodyPr>
            <a:lstStyle/>
            <a:p>
              <a:pPr algn="ctr" rtl="0" fontAlgn="base">
                <a:spcBef>
                  <a:spcPct val="0"/>
                </a:spcBef>
                <a:spcAft>
                  <a:spcPct val="0"/>
                </a:spcAft>
              </a:pPr>
              <a:r>
                <a:rPr lang="en-US" sz="1600" b="1" kern="1200">
                  <a:solidFill>
                    <a:srgbClr val="FFFF00"/>
                  </a:solidFill>
                  <a:latin typeface="Times New Roman" pitchFamily="18" charset="0"/>
                  <a:ea typeface="+mn-ea"/>
                  <a:cs typeface="+mn-cs"/>
                </a:rPr>
                <a:t>Transformations</a:t>
              </a:r>
            </a:p>
            <a:p>
              <a:pPr algn="ctr" rtl="0" fontAlgn="base">
                <a:spcBef>
                  <a:spcPct val="0"/>
                </a:spcBef>
                <a:spcAft>
                  <a:spcPct val="0"/>
                </a:spcAft>
              </a:pPr>
              <a:r>
                <a:rPr lang="en-US" sz="1600" b="1" kern="1200">
                  <a:solidFill>
                    <a:srgbClr val="FFFF00"/>
                  </a:solidFill>
                  <a:latin typeface="Times New Roman" pitchFamily="18" charset="0"/>
                  <a:ea typeface="+mn-ea"/>
                  <a:cs typeface="+mn-cs"/>
                </a:rPr>
                <a:t>Data Checking</a:t>
              </a:r>
            </a:p>
          </p:txBody>
        </p:sp>
        <p:sp>
          <p:nvSpPr>
            <p:cNvPr id="4279306" name="Oval 9"/>
            <p:cNvSpPr>
              <a:spLocks noChangeArrowheads="1"/>
            </p:cNvSpPr>
            <p:nvPr/>
          </p:nvSpPr>
          <p:spPr bwMode="auto">
            <a:xfrm>
              <a:off x="240" y="3120"/>
              <a:ext cx="1584" cy="518"/>
            </a:xfrm>
            <a:prstGeom prst="ellipse">
              <a:avLst/>
            </a:prstGeom>
            <a:solidFill>
              <a:srgbClr val="0033CC"/>
            </a:solidFill>
            <a:ln w="38100" algn="ctr">
              <a:solidFill>
                <a:schemeClr val="tx1"/>
              </a:solidFill>
              <a:round/>
              <a:headEnd/>
              <a:tailEnd/>
            </a:ln>
          </p:spPr>
          <p:txBody>
            <a:bodyPr anchor="ctr">
              <a:spAutoFit/>
            </a:bodyPr>
            <a:lstStyle/>
            <a:p>
              <a:pPr algn="ctr" rtl="0" fontAlgn="base">
                <a:spcBef>
                  <a:spcPct val="0"/>
                </a:spcBef>
                <a:spcAft>
                  <a:spcPct val="0"/>
                </a:spcAft>
              </a:pPr>
              <a:r>
                <a:rPr lang="en-US" sz="1600" b="1" kern="1200">
                  <a:solidFill>
                    <a:srgbClr val="FFFF00"/>
                  </a:solidFill>
                  <a:latin typeface="Times New Roman" pitchFamily="18" charset="0"/>
                  <a:ea typeface="+mn-ea"/>
                  <a:cs typeface="+mn-cs"/>
                </a:rPr>
                <a:t>Hidden Markov</a:t>
              </a:r>
              <a:br>
                <a:rPr lang="en-US" sz="1600" b="1" kern="1200">
                  <a:solidFill>
                    <a:srgbClr val="FFFF00"/>
                  </a:solidFill>
                  <a:latin typeface="Times New Roman" pitchFamily="18" charset="0"/>
                  <a:ea typeface="+mn-ea"/>
                  <a:cs typeface="+mn-cs"/>
                </a:rPr>
              </a:br>
              <a:r>
                <a:rPr lang="en-US" sz="1600" b="1" kern="1200">
                  <a:solidFill>
                    <a:srgbClr val="FFFF00"/>
                  </a:solidFill>
                  <a:latin typeface="Times New Roman" pitchFamily="18" charset="0"/>
                  <a:ea typeface="+mn-ea"/>
                  <a:cs typeface="+mn-cs"/>
                </a:rPr>
                <a:t>Datamining (JPL)</a:t>
              </a:r>
            </a:p>
          </p:txBody>
        </p:sp>
        <p:sp>
          <p:nvSpPr>
            <p:cNvPr id="4279307" name="Oval 10"/>
            <p:cNvSpPr>
              <a:spLocks noChangeArrowheads="1"/>
            </p:cNvSpPr>
            <p:nvPr/>
          </p:nvSpPr>
          <p:spPr bwMode="auto">
            <a:xfrm>
              <a:off x="240" y="3888"/>
              <a:ext cx="1584" cy="300"/>
            </a:xfrm>
            <a:prstGeom prst="ellipse">
              <a:avLst/>
            </a:prstGeom>
            <a:solidFill>
              <a:srgbClr val="0033CC"/>
            </a:solidFill>
            <a:ln w="38100" algn="ctr">
              <a:solidFill>
                <a:schemeClr val="tx1"/>
              </a:solidFill>
              <a:round/>
              <a:headEnd/>
              <a:tailEnd/>
            </a:ln>
          </p:spPr>
          <p:txBody>
            <a:bodyPr anchor="ctr">
              <a:spAutoFit/>
            </a:bodyPr>
            <a:lstStyle/>
            <a:p>
              <a:pPr algn="ctr" rtl="0" fontAlgn="base">
                <a:spcBef>
                  <a:spcPct val="0"/>
                </a:spcBef>
                <a:spcAft>
                  <a:spcPct val="0"/>
                </a:spcAft>
              </a:pPr>
              <a:r>
                <a:rPr lang="en-US" sz="1600" b="1" kern="1200">
                  <a:solidFill>
                    <a:srgbClr val="FFFF00"/>
                  </a:solidFill>
                  <a:latin typeface="Times New Roman" pitchFamily="18" charset="0"/>
                  <a:ea typeface="+mn-ea"/>
                  <a:cs typeface="+mn-cs"/>
                </a:rPr>
                <a:t>Display (GIS)</a:t>
              </a:r>
            </a:p>
          </p:txBody>
        </p:sp>
      </p:grpSp>
      <p:sp>
        <p:nvSpPr>
          <p:cNvPr id="4279308" name="Text Box 11"/>
          <p:cNvSpPr txBox="1">
            <a:spLocks noChangeArrowheads="1"/>
          </p:cNvSpPr>
          <p:nvPr/>
        </p:nvSpPr>
        <p:spPr bwMode="auto">
          <a:xfrm>
            <a:off x="1295400" y="990600"/>
            <a:ext cx="1181100" cy="336550"/>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1600" b="1" kern="1200">
                <a:solidFill>
                  <a:srgbClr val="003B76"/>
                </a:solidFill>
                <a:latin typeface="Times New Roman" pitchFamily="18" charset="0"/>
                <a:ea typeface="+mn-ea"/>
                <a:cs typeface="+mn-cs"/>
              </a:rPr>
              <a:t>NASA GPS</a:t>
            </a:r>
          </a:p>
        </p:txBody>
      </p:sp>
      <p:cxnSp>
        <p:nvCxnSpPr>
          <p:cNvPr id="4279309" name="AutoShape 14"/>
          <p:cNvCxnSpPr>
            <a:cxnSpLocks noChangeShapeType="1"/>
          </p:cNvCxnSpPr>
          <p:nvPr/>
        </p:nvCxnSpPr>
        <p:spPr bwMode="auto">
          <a:xfrm flipV="1">
            <a:off x="2667000" y="5448300"/>
            <a:ext cx="762000" cy="1152525"/>
          </a:xfrm>
          <a:prstGeom prst="bentConnector3">
            <a:avLst>
              <a:gd name="adj1" fmla="val 50000"/>
            </a:avLst>
          </a:prstGeom>
          <a:noFill/>
          <a:ln w="9525">
            <a:solidFill>
              <a:schemeClr val="tx1"/>
            </a:solidFill>
            <a:miter lim="800000"/>
            <a:headEnd type="triangle" w="med" len="med"/>
            <a:tailEnd type="triangle" w="med" len="med"/>
          </a:ln>
        </p:spPr>
      </p:cxnSp>
      <p:cxnSp>
        <p:nvCxnSpPr>
          <p:cNvPr id="4279310" name="AutoShape 15"/>
          <p:cNvCxnSpPr>
            <a:cxnSpLocks noChangeShapeType="1"/>
            <a:stCxn id="4279306" idx="6"/>
          </p:cNvCxnSpPr>
          <p:nvPr/>
        </p:nvCxnSpPr>
        <p:spPr bwMode="auto">
          <a:xfrm flipV="1">
            <a:off x="2686050" y="2811463"/>
            <a:ext cx="666750" cy="2762250"/>
          </a:xfrm>
          <a:prstGeom prst="bentConnector3">
            <a:avLst>
              <a:gd name="adj1" fmla="val 48569"/>
            </a:avLst>
          </a:prstGeom>
          <a:noFill/>
          <a:ln w="9525">
            <a:solidFill>
              <a:schemeClr val="tx1"/>
            </a:solidFill>
            <a:miter lim="800000"/>
            <a:headEnd/>
            <a:tailEnd type="triangle" w="med" len="med"/>
          </a:ln>
        </p:spPr>
      </p:cxnSp>
      <p:sp>
        <p:nvSpPr>
          <p:cNvPr id="4279311" name="Text Box 16"/>
          <p:cNvSpPr txBox="1">
            <a:spLocks noChangeArrowheads="1"/>
          </p:cNvSpPr>
          <p:nvPr/>
        </p:nvSpPr>
        <p:spPr bwMode="auto">
          <a:xfrm>
            <a:off x="3886200" y="1905000"/>
            <a:ext cx="1222375" cy="336550"/>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1600" b="1" kern="1200">
                <a:solidFill>
                  <a:srgbClr val="003B76"/>
                </a:solidFill>
                <a:latin typeface="Times New Roman" pitchFamily="18" charset="0"/>
                <a:ea typeface="+mn-ea"/>
                <a:cs typeface="+mn-cs"/>
              </a:rPr>
              <a:t>Earthquake</a:t>
            </a:r>
          </a:p>
        </p:txBody>
      </p:sp>
      <p:sp>
        <p:nvSpPr>
          <p:cNvPr id="4279312" name="Line 17"/>
          <p:cNvSpPr>
            <a:spLocks noChangeShapeType="1"/>
          </p:cNvSpPr>
          <p:nvPr/>
        </p:nvSpPr>
        <p:spPr bwMode="auto">
          <a:xfrm>
            <a:off x="5105400" y="2057400"/>
            <a:ext cx="1295400" cy="152400"/>
          </a:xfrm>
          <a:prstGeom prst="line">
            <a:avLst/>
          </a:prstGeom>
          <a:noFill/>
          <a:ln w="9525">
            <a:solidFill>
              <a:schemeClr val="bg2"/>
            </a:solidFill>
            <a:round/>
            <a:headEnd/>
            <a:tailEnd type="triangle" w="med" len="med"/>
          </a:ln>
        </p:spPr>
        <p:txBody>
          <a:bodyPr anchor="ctr">
            <a:spAutoFit/>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nvGrpSpPr>
          <p:cNvPr id="3" name="Group 20"/>
          <p:cNvGrpSpPr>
            <a:grpSpLocks/>
          </p:cNvGrpSpPr>
          <p:nvPr/>
        </p:nvGrpSpPr>
        <p:grpSpPr bwMode="auto">
          <a:xfrm>
            <a:off x="3352800" y="1828800"/>
            <a:ext cx="5334000" cy="5029200"/>
            <a:chOff x="2112" y="1152"/>
            <a:chExt cx="3360" cy="3168"/>
          </a:xfrm>
        </p:grpSpPr>
        <p:pic>
          <p:nvPicPr>
            <p:cNvPr id="4279314" name="Picture 12"/>
            <p:cNvPicPr>
              <a:picLocks noChangeAspect="1" noChangeArrowheads="1"/>
            </p:cNvPicPr>
            <p:nvPr/>
          </p:nvPicPr>
          <p:blipFill>
            <a:blip r:embed="rId4" cstate="print"/>
            <a:srcRect l="665" t="24306" r="48795" b="26476"/>
            <a:stretch>
              <a:fillRect/>
            </a:stretch>
          </p:blipFill>
          <p:spPr bwMode="auto">
            <a:xfrm>
              <a:off x="2160" y="2544"/>
              <a:ext cx="3312" cy="1776"/>
            </a:xfrm>
            <a:prstGeom prst="rect">
              <a:avLst/>
            </a:prstGeom>
            <a:noFill/>
            <a:ln w="9525">
              <a:noFill/>
              <a:miter lim="800000"/>
              <a:headEnd/>
              <a:tailEnd/>
            </a:ln>
          </p:spPr>
        </p:pic>
        <p:pic>
          <p:nvPicPr>
            <p:cNvPr id="4279315" name="Picture 13"/>
            <p:cNvPicPr>
              <a:picLocks noChangeAspect="1" noChangeArrowheads="1"/>
            </p:cNvPicPr>
            <p:nvPr/>
          </p:nvPicPr>
          <p:blipFill>
            <a:blip r:embed="rId5" cstate="print"/>
            <a:srcRect l="4649" t="33530" r="5859"/>
            <a:stretch>
              <a:fillRect/>
            </a:stretch>
          </p:blipFill>
          <p:spPr bwMode="auto">
            <a:xfrm>
              <a:off x="2112" y="1152"/>
              <a:ext cx="3024" cy="1237"/>
            </a:xfrm>
            <a:prstGeom prst="rect">
              <a:avLst/>
            </a:prstGeom>
            <a:noFill/>
            <a:ln w="9525">
              <a:solidFill>
                <a:schemeClr val="tx1"/>
              </a:solidFill>
              <a:miter lim="800000"/>
              <a:headEnd/>
              <a:tailEnd/>
            </a:ln>
          </p:spPr>
        </p:pic>
        <p:sp>
          <p:nvSpPr>
            <p:cNvPr id="4279316" name="Text Box 18"/>
            <p:cNvSpPr txBox="1">
              <a:spLocks noChangeArrowheads="1"/>
            </p:cNvSpPr>
            <p:nvPr/>
          </p:nvSpPr>
          <p:spPr bwMode="auto">
            <a:xfrm>
              <a:off x="4704" y="3600"/>
              <a:ext cx="682" cy="212"/>
            </a:xfrm>
            <a:prstGeom prst="rect">
              <a:avLst/>
            </a:prstGeom>
            <a:solidFill>
              <a:srgbClr val="000000"/>
            </a:solidFill>
            <a:ln w="9525" algn="ctr">
              <a:noFill/>
              <a:miter lim="800000"/>
              <a:headEnd/>
              <a:tailEnd/>
            </a:ln>
          </p:spPr>
          <p:txBody>
            <a:bodyPr wrap="none">
              <a:spAutoFit/>
            </a:bodyPr>
            <a:lstStyle/>
            <a:p>
              <a:pPr algn="ctr" rtl="0" fontAlgn="base">
                <a:spcBef>
                  <a:spcPct val="0"/>
                </a:spcBef>
                <a:spcAft>
                  <a:spcPct val="0"/>
                </a:spcAft>
              </a:pPr>
              <a:r>
                <a:rPr lang="en-US" sz="1600" b="1" kern="1200">
                  <a:solidFill>
                    <a:srgbClr val="FFFFFF"/>
                  </a:solidFill>
                  <a:latin typeface="Times New Roman" pitchFamily="18" charset="0"/>
                  <a:ea typeface="+mn-ea"/>
                  <a:cs typeface="+mn-cs"/>
                </a:rPr>
                <a:t>Real Time</a:t>
              </a:r>
            </a:p>
          </p:txBody>
        </p:sp>
        <p:sp>
          <p:nvSpPr>
            <p:cNvPr id="4279317" name="Text Box 19"/>
            <p:cNvSpPr txBox="1">
              <a:spLocks noChangeArrowheads="1"/>
            </p:cNvSpPr>
            <p:nvPr/>
          </p:nvSpPr>
          <p:spPr bwMode="auto">
            <a:xfrm>
              <a:off x="4512" y="2160"/>
              <a:ext cx="593" cy="212"/>
            </a:xfrm>
            <a:prstGeom prst="rect">
              <a:avLst/>
            </a:prstGeom>
            <a:solidFill>
              <a:srgbClr val="000000"/>
            </a:solidFill>
            <a:ln w="9525" algn="ctr">
              <a:noFill/>
              <a:miter lim="800000"/>
              <a:headEnd/>
              <a:tailEnd/>
            </a:ln>
          </p:spPr>
          <p:txBody>
            <a:bodyPr wrap="none">
              <a:spAutoFit/>
            </a:bodyPr>
            <a:lstStyle/>
            <a:p>
              <a:pPr algn="ctr" rtl="0" fontAlgn="base">
                <a:spcBef>
                  <a:spcPct val="0"/>
                </a:spcBef>
                <a:spcAft>
                  <a:spcPct val="0"/>
                </a:spcAft>
              </a:pPr>
              <a:r>
                <a:rPr lang="en-US" sz="1600" b="1" kern="1200">
                  <a:solidFill>
                    <a:srgbClr val="FFFFFF"/>
                  </a:solidFill>
                  <a:latin typeface="Times New Roman" pitchFamily="18" charset="0"/>
                  <a:ea typeface="+mn-ea"/>
                  <a:cs typeface="+mn-cs"/>
                </a:rPr>
                <a:t>Archival</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t>Some critical Concepts as list</a:t>
            </a:r>
            <a:endParaRPr lang="en-US" dirty="0"/>
          </a:p>
        </p:txBody>
      </p:sp>
      <p:sp>
        <p:nvSpPr>
          <p:cNvPr id="3" name="Content Placeholder 2"/>
          <p:cNvSpPr>
            <a:spLocks noGrp="1"/>
          </p:cNvSpPr>
          <p:nvPr>
            <p:ph idx="1"/>
          </p:nvPr>
        </p:nvSpPr>
        <p:spPr>
          <a:xfrm>
            <a:off x="0" y="533400"/>
            <a:ext cx="8991600" cy="6172200"/>
          </a:xfrm>
        </p:spPr>
        <p:txBody>
          <a:bodyPr/>
          <a:lstStyle/>
          <a:p>
            <a:r>
              <a:rPr lang="en-US" sz="2100" dirty="0" smtClean="0"/>
              <a:t>e-Research and Computational Thinking</a:t>
            </a:r>
          </a:p>
          <a:p>
            <a:r>
              <a:rPr lang="en-US" sz="2100" dirty="0" smtClean="0"/>
              <a:t>Data Deluge</a:t>
            </a:r>
          </a:p>
          <a:p>
            <a:r>
              <a:rPr lang="en-US" sz="2100" dirty="0" smtClean="0"/>
              <a:t>New roles for (digital) libraries</a:t>
            </a:r>
          </a:p>
          <a:p>
            <a:r>
              <a:rPr lang="en-US" sz="2100" dirty="0" smtClean="0"/>
              <a:t>Virtual Organizations</a:t>
            </a:r>
          </a:p>
          <a:p>
            <a:r>
              <a:rPr lang="en-US" sz="2100" dirty="0" smtClean="0"/>
              <a:t>Interdisciplinary Collaboration</a:t>
            </a:r>
          </a:p>
          <a:p>
            <a:r>
              <a:rPr lang="en-US" sz="2100" dirty="0" smtClean="0"/>
              <a:t>Web 2.0</a:t>
            </a:r>
          </a:p>
          <a:p>
            <a:r>
              <a:rPr lang="en-US" sz="2100" dirty="0" smtClean="0"/>
              <a:t>Portals or Gateways</a:t>
            </a:r>
          </a:p>
          <a:p>
            <a:r>
              <a:rPr lang="en-US" sz="2100" dirty="0" smtClean="0"/>
              <a:t>Cyberinfrastructure or e-Infrastructure</a:t>
            </a:r>
          </a:p>
          <a:p>
            <a:r>
              <a:rPr lang="en-US" sz="2100" dirty="0" smtClean="0"/>
              <a:t>Services</a:t>
            </a:r>
          </a:p>
          <a:p>
            <a:r>
              <a:rPr lang="en-US" sz="2100" dirty="0" smtClean="0"/>
              <a:t>Parallel Computing</a:t>
            </a:r>
          </a:p>
          <a:p>
            <a:r>
              <a:rPr lang="en-US" sz="2100" dirty="0" smtClean="0"/>
              <a:t>Multicore</a:t>
            </a:r>
          </a:p>
          <a:p>
            <a:r>
              <a:rPr lang="en-US" sz="2100" dirty="0" smtClean="0"/>
              <a:t>Clusters and Supercomputers</a:t>
            </a:r>
          </a:p>
          <a:p>
            <a:r>
              <a:rPr lang="en-US" sz="2100" dirty="0" smtClean="0"/>
              <a:t>Grids</a:t>
            </a:r>
          </a:p>
          <a:p>
            <a:r>
              <a:rPr lang="en-US" sz="2100" dirty="0" smtClean="0"/>
              <a:t>Virtualization</a:t>
            </a:r>
          </a:p>
          <a:p>
            <a:r>
              <a:rPr lang="en-US" sz="2100" dirty="0" smtClean="0"/>
              <a:t>Clouds</a:t>
            </a:r>
          </a:p>
          <a:p>
            <a:r>
              <a:rPr lang="en-US" sz="2100" dirty="0" smtClean="0"/>
              <a:t>Impact on Education as well as Research</a:t>
            </a:r>
          </a:p>
        </p:txBody>
      </p:sp>
      <p:sp>
        <p:nvSpPr>
          <p:cNvPr id="4" name="Slide Number Placeholder 3"/>
          <p:cNvSpPr>
            <a:spLocks noGrp="1"/>
          </p:cNvSpPr>
          <p:nvPr>
            <p:ph type="sldNum" sz="quarter" idx="12"/>
          </p:nvPr>
        </p:nvSpPr>
        <p:spPr/>
        <p:txBody>
          <a:bodyPr/>
          <a:lstStyle/>
          <a:p>
            <a:pPr>
              <a:defRPr/>
            </a:pPr>
            <a:fld id="{F80EFB8F-595E-496D-B06D-07E4A398C9FA}"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lgn="r" rtl="0" fontAlgn="base">
              <a:spcBef>
                <a:spcPct val="0"/>
              </a:spcBef>
              <a:spcAft>
                <a:spcPct val="0"/>
              </a:spcAft>
            </a:pPr>
            <a:fld id="{F662978B-B511-46D8-85AE-3DB158B7A66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30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pic>
        <p:nvPicPr>
          <p:cNvPr id="4270082" name="Picture 2"/>
          <p:cNvPicPr>
            <a:picLocks noChangeAspect="1" noChangeArrowheads="1"/>
          </p:cNvPicPr>
          <p:nvPr/>
        </p:nvPicPr>
        <p:blipFill>
          <a:blip r:embed="rId3" cstate="print">
            <a:lum bright="6000" contrast="18000"/>
          </a:blip>
          <a:srcRect l="17134"/>
          <a:stretch>
            <a:fillRect/>
          </a:stretch>
        </p:blipFill>
        <p:spPr bwMode="auto">
          <a:xfrm>
            <a:off x="0" y="1295400"/>
            <a:ext cx="3657600" cy="3429000"/>
          </a:xfrm>
          <a:prstGeom prst="rect">
            <a:avLst/>
          </a:prstGeom>
          <a:noFill/>
          <a:ln w="9525">
            <a:noFill/>
            <a:miter lim="800000"/>
            <a:headEnd/>
            <a:tailEnd/>
          </a:ln>
          <a:effectLst/>
        </p:spPr>
      </p:pic>
      <p:sp>
        <p:nvSpPr>
          <p:cNvPr id="4270083" name="Rectangle 3"/>
          <p:cNvSpPr>
            <a:spLocks noGrp="1" noChangeArrowheads="1"/>
          </p:cNvSpPr>
          <p:nvPr>
            <p:ph type="title"/>
          </p:nvPr>
        </p:nvSpPr>
        <p:spPr>
          <a:xfrm>
            <a:off x="0" y="0"/>
            <a:ext cx="9144000" cy="838200"/>
          </a:xfrm>
        </p:spPr>
        <p:txBody>
          <a:bodyPr/>
          <a:lstStyle/>
          <a:p>
            <a:r>
              <a:rPr lang="en-US" sz="2800"/>
              <a:t>Grid Workflow Data Assimilation in Earth Science</a:t>
            </a:r>
          </a:p>
        </p:txBody>
      </p:sp>
      <p:sp>
        <p:nvSpPr>
          <p:cNvPr id="4270084" name="Rectangle 4"/>
          <p:cNvSpPr>
            <a:spLocks noGrp="1" noChangeArrowheads="1"/>
          </p:cNvSpPr>
          <p:nvPr>
            <p:ph type="body" idx="1"/>
          </p:nvPr>
        </p:nvSpPr>
        <p:spPr>
          <a:xfrm>
            <a:off x="152400" y="685800"/>
            <a:ext cx="8839200" cy="609600"/>
          </a:xfrm>
        </p:spPr>
        <p:txBody>
          <a:bodyPr/>
          <a:lstStyle/>
          <a:p>
            <a:pPr>
              <a:lnSpc>
                <a:spcPct val="90000"/>
              </a:lnSpc>
            </a:pPr>
            <a:r>
              <a:rPr lang="en-US" sz="1800">
                <a:solidFill>
                  <a:srgbClr val="FFFF00"/>
                </a:solidFill>
              </a:rPr>
              <a:t>Grid services</a:t>
            </a:r>
            <a:r>
              <a:rPr lang="en-US" sz="1800"/>
              <a:t> triggered by abnormal events and controlled by </a:t>
            </a:r>
            <a:r>
              <a:rPr lang="en-US" sz="1800">
                <a:solidFill>
                  <a:srgbClr val="FFFF00"/>
                </a:solidFill>
              </a:rPr>
              <a:t>workflow</a:t>
            </a:r>
            <a:r>
              <a:rPr lang="en-US" sz="1800"/>
              <a:t> process real time data from radar and high resolution simulations for tornado forecasts</a:t>
            </a:r>
          </a:p>
        </p:txBody>
      </p:sp>
      <p:pic>
        <p:nvPicPr>
          <p:cNvPr id="4270085" name="Picture 5" descr="adas-wrf"/>
          <p:cNvPicPr>
            <a:picLocks noChangeAspect="1" noChangeArrowheads="1"/>
          </p:cNvPicPr>
          <p:nvPr/>
        </p:nvPicPr>
        <p:blipFill>
          <a:blip r:embed="rId4" cstate="print"/>
          <a:srcRect/>
          <a:stretch>
            <a:fillRect/>
          </a:stretch>
        </p:blipFill>
        <p:spPr bwMode="auto">
          <a:xfrm>
            <a:off x="2057400" y="1308100"/>
            <a:ext cx="7086600" cy="5549900"/>
          </a:xfrm>
          <a:prstGeom prst="rect">
            <a:avLst/>
          </a:prstGeom>
          <a:noFill/>
          <a:ln w="9525">
            <a:noFill/>
            <a:miter lim="800000"/>
            <a:headEnd/>
            <a:tailEnd/>
          </a:ln>
          <a:effectLst/>
        </p:spPr>
      </p:pic>
      <p:pic>
        <p:nvPicPr>
          <p:cNvPr id="4270086" name="Picture 6" descr="Melbourne, FL Short Range Base Reflectivity"/>
          <p:cNvPicPr>
            <a:picLocks noChangeAspect="1" noChangeArrowheads="1"/>
          </p:cNvPicPr>
          <p:nvPr/>
        </p:nvPicPr>
        <p:blipFill>
          <a:blip r:embed="rId5" cstate="print"/>
          <a:srcRect/>
          <a:stretch>
            <a:fillRect/>
          </a:stretch>
        </p:blipFill>
        <p:spPr bwMode="auto">
          <a:xfrm>
            <a:off x="0" y="4724400"/>
            <a:ext cx="1981200" cy="2133600"/>
          </a:xfrm>
          <a:prstGeom prst="rect">
            <a:avLst/>
          </a:prstGeom>
          <a:noFill/>
        </p:spPr>
      </p:pic>
      <p:sp>
        <p:nvSpPr>
          <p:cNvPr id="4270087" name="Text Box 7"/>
          <p:cNvSpPr txBox="1">
            <a:spLocks noChangeArrowheads="1"/>
          </p:cNvSpPr>
          <p:nvPr/>
        </p:nvSpPr>
        <p:spPr bwMode="auto">
          <a:xfrm>
            <a:off x="685800" y="1295400"/>
            <a:ext cx="1600200" cy="1465263"/>
          </a:xfrm>
          <a:prstGeom prst="rect">
            <a:avLst/>
          </a:prstGeom>
          <a:noFill/>
          <a:ln w="9525" algn="ctr">
            <a:noFill/>
            <a:miter lim="800000"/>
            <a:headEnd/>
            <a:tailEnd/>
          </a:ln>
          <a:effectLst/>
        </p:spPr>
        <p:txBody>
          <a:bodyPr>
            <a:spAutoFit/>
          </a:bodyPr>
          <a:lstStyle/>
          <a:p>
            <a:pPr algn="l" rtl="0" fontAlgn="base">
              <a:spcBef>
                <a:spcPct val="0"/>
              </a:spcBef>
              <a:spcAft>
                <a:spcPct val="0"/>
              </a:spcAft>
            </a:pPr>
            <a:r>
              <a:rPr lang="en-US" b="1" kern="1200">
                <a:solidFill>
                  <a:srgbClr val="CCECFF"/>
                </a:solidFill>
                <a:latin typeface="Times New Roman" pitchFamily="18" charset="0"/>
                <a:ea typeface="+mn-ea"/>
                <a:cs typeface="+mn-cs"/>
              </a:rPr>
              <a:t>Typical graphical interface to service composition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lgn="r" rtl="0" fontAlgn="base">
              <a:spcBef>
                <a:spcPct val="0"/>
              </a:spcBef>
              <a:spcAft>
                <a:spcPct val="0"/>
              </a:spcAft>
              <a:defRPr/>
            </a:pPr>
            <a:fld id="{384A4372-2B91-45C7-A4B2-0D5D00C2DAE3}"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31</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pic>
        <p:nvPicPr>
          <p:cNvPr id="52227" name="Picture 2"/>
          <p:cNvPicPr>
            <a:picLocks noChangeAspect="1" noChangeArrowheads="1"/>
          </p:cNvPicPr>
          <p:nvPr/>
        </p:nvPicPr>
        <p:blipFill>
          <a:blip r:embed="rId3" cstate="print"/>
          <a:srcRect/>
          <a:stretch>
            <a:fillRect/>
          </a:stretch>
        </p:blipFill>
        <p:spPr bwMode="auto">
          <a:xfrm>
            <a:off x="0" y="3021013"/>
            <a:ext cx="5486400" cy="3836987"/>
          </a:xfrm>
          <a:prstGeom prst="rect">
            <a:avLst/>
          </a:prstGeom>
          <a:noFill/>
          <a:ln w="9525" algn="ctr">
            <a:noFill/>
            <a:miter lim="800000"/>
            <a:headEnd/>
            <a:tailEnd/>
          </a:ln>
        </p:spPr>
      </p:pic>
      <p:sp>
        <p:nvSpPr>
          <p:cNvPr id="52228" name="Rectangle 3"/>
          <p:cNvSpPr>
            <a:spLocks noGrp="1" noChangeArrowheads="1"/>
          </p:cNvSpPr>
          <p:nvPr>
            <p:ph type="title"/>
          </p:nvPr>
        </p:nvSpPr>
        <p:spPr>
          <a:xfrm>
            <a:off x="0" y="0"/>
            <a:ext cx="9144000" cy="685800"/>
          </a:xfrm>
        </p:spPr>
        <p:txBody>
          <a:bodyPr/>
          <a:lstStyle/>
          <a:p>
            <a:pPr eaLnBrk="1" hangingPunct="1"/>
            <a:r>
              <a:rPr lang="en-US" sz="3600" smtClean="0"/>
              <a:t>Major Companies entering mashup  area</a:t>
            </a:r>
          </a:p>
        </p:txBody>
      </p:sp>
      <p:sp>
        <p:nvSpPr>
          <p:cNvPr id="52229" name="Rectangle 4"/>
          <p:cNvSpPr>
            <a:spLocks noGrp="1" noChangeArrowheads="1"/>
          </p:cNvSpPr>
          <p:nvPr>
            <p:ph type="body" idx="1"/>
          </p:nvPr>
        </p:nvSpPr>
        <p:spPr>
          <a:xfrm>
            <a:off x="0" y="609600"/>
            <a:ext cx="8991600" cy="2209800"/>
          </a:xfrm>
        </p:spPr>
        <p:txBody>
          <a:bodyPr/>
          <a:lstStyle/>
          <a:p>
            <a:pPr eaLnBrk="1" hangingPunct="1"/>
            <a:r>
              <a:rPr lang="en-US" sz="2400" smtClean="0">
                <a:solidFill>
                  <a:srgbClr val="FFFF00"/>
                </a:solidFill>
              </a:rPr>
              <a:t>Web 2.0 Mashups</a:t>
            </a:r>
            <a:r>
              <a:rPr lang="en-US" sz="2400" smtClean="0"/>
              <a:t> (same as workflow in Grids) are likely to drive </a:t>
            </a:r>
            <a:r>
              <a:rPr lang="en-US" sz="2400" smtClean="0">
                <a:solidFill>
                  <a:srgbClr val="FFFF00"/>
                </a:solidFill>
              </a:rPr>
              <a:t>composition (programming) tools</a:t>
            </a:r>
            <a:r>
              <a:rPr lang="en-US" sz="2400" smtClean="0"/>
              <a:t> for Grids, Clouds and web</a:t>
            </a:r>
          </a:p>
          <a:p>
            <a:pPr eaLnBrk="1" hangingPunct="1"/>
            <a:r>
              <a:rPr lang="en-US" sz="2400" smtClean="0"/>
              <a:t>Recently we see Mashup tools like </a:t>
            </a:r>
            <a:r>
              <a:rPr lang="en-US" sz="2400" smtClean="0">
                <a:solidFill>
                  <a:srgbClr val="FFFF00"/>
                </a:solidFill>
              </a:rPr>
              <a:t>Yahoo</a:t>
            </a:r>
            <a:r>
              <a:rPr lang="en-US" sz="2400" smtClean="0"/>
              <a:t> Pipes and </a:t>
            </a:r>
            <a:r>
              <a:rPr lang="en-US" sz="2400" smtClean="0">
                <a:solidFill>
                  <a:srgbClr val="FFFF00"/>
                </a:solidFill>
              </a:rPr>
              <a:t>Microsoft</a:t>
            </a:r>
            <a:r>
              <a:rPr lang="en-US" sz="2400" smtClean="0"/>
              <a:t> Popfly which have familiar </a:t>
            </a:r>
            <a:r>
              <a:rPr lang="en-US" sz="2400" smtClean="0">
                <a:solidFill>
                  <a:srgbClr val="FFFF00"/>
                </a:solidFill>
              </a:rPr>
              <a:t>graphical interfaces</a:t>
            </a:r>
          </a:p>
          <a:p>
            <a:pPr eaLnBrk="1" hangingPunct="1"/>
            <a:r>
              <a:rPr lang="en-US" sz="2400" smtClean="0"/>
              <a:t>Currently only simple examples but tools could become powerful</a:t>
            </a:r>
          </a:p>
        </p:txBody>
      </p:sp>
      <p:grpSp>
        <p:nvGrpSpPr>
          <p:cNvPr id="2" name="Group 5"/>
          <p:cNvGrpSpPr>
            <a:grpSpLocks/>
          </p:cNvGrpSpPr>
          <p:nvPr/>
        </p:nvGrpSpPr>
        <p:grpSpPr bwMode="auto">
          <a:xfrm>
            <a:off x="3352800" y="2990850"/>
            <a:ext cx="5791200" cy="3867150"/>
            <a:chOff x="624" y="480"/>
            <a:chExt cx="3648" cy="2436"/>
          </a:xfrm>
        </p:grpSpPr>
        <p:pic>
          <p:nvPicPr>
            <p:cNvPr id="52232" name="Picture 6"/>
            <p:cNvPicPr>
              <a:picLocks noChangeAspect="1" noChangeArrowheads="1"/>
            </p:cNvPicPr>
            <p:nvPr/>
          </p:nvPicPr>
          <p:blipFill>
            <a:blip r:embed="rId4" cstate="print"/>
            <a:srcRect l="35866" t="38422" r="17934" b="26758"/>
            <a:stretch>
              <a:fillRect/>
            </a:stretch>
          </p:blipFill>
          <p:spPr bwMode="auto">
            <a:xfrm>
              <a:off x="624" y="480"/>
              <a:ext cx="3648" cy="2436"/>
            </a:xfrm>
            <a:prstGeom prst="rect">
              <a:avLst/>
            </a:prstGeom>
            <a:noFill/>
            <a:ln w="9525" algn="ctr">
              <a:noFill/>
              <a:miter lim="800000"/>
              <a:headEnd/>
              <a:tailEnd/>
            </a:ln>
          </p:spPr>
        </p:pic>
        <p:sp>
          <p:nvSpPr>
            <p:cNvPr id="52233" name="Text Box 7"/>
            <p:cNvSpPr txBox="1">
              <a:spLocks noChangeArrowheads="1"/>
            </p:cNvSpPr>
            <p:nvPr/>
          </p:nvSpPr>
          <p:spPr bwMode="auto">
            <a:xfrm>
              <a:off x="710" y="2433"/>
              <a:ext cx="965" cy="250"/>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2000" b="1" kern="1200">
                  <a:solidFill>
                    <a:srgbClr val="000000"/>
                  </a:solidFill>
                  <a:latin typeface="Times New Roman" pitchFamily="18" charset="0"/>
                  <a:ea typeface="ＭＳ Ｐゴシック" pitchFamily="-112" charset="-128"/>
                  <a:cs typeface="+mn-cs"/>
                </a:rPr>
                <a:t>Yahoo Pipes</a:t>
              </a:r>
            </a:p>
          </p:txBody>
        </p:sp>
      </p:grpSp>
      <p:pic>
        <p:nvPicPr>
          <p:cNvPr id="4547592" name="Picture 8"/>
          <p:cNvPicPr>
            <a:picLocks noChangeAspect="1" noChangeArrowheads="1"/>
          </p:cNvPicPr>
          <p:nvPr/>
        </p:nvPicPr>
        <p:blipFill>
          <a:blip r:embed="rId5" cstate="print"/>
          <a:srcRect t="10730" r="9363" b="4778"/>
          <a:stretch>
            <a:fillRect/>
          </a:stretch>
        </p:blipFill>
        <p:spPr bwMode="auto">
          <a:xfrm>
            <a:off x="1524000" y="190500"/>
            <a:ext cx="7620000" cy="66675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47592"/>
                                        </p:tgtEl>
                                        <p:attrNameLst>
                                          <p:attrName>style.visibility</p:attrName>
                                        </p:attrNameLst>
                                      </p:cBhvr>
                                      <p:to>
                                        <p:strVal val="visible"/>
                                      </p:to>
                                    </p:set>
                                    <p:anim calcmode="lin" valueType="num">
                                      <p:cBhvr additive="base">
                                        <p:cTn id="7" dur="1000" fill="hold"/>
                                        <p:tgtEl>
                                          <p:spTgt spid="4547592"/>
                                        </p:tgtEl>
                                        <p:attrNameLst>
                                          <p:attrName>ppt_x</p:attrName>
                                        </p:attrNameLst>
                                      </p:cBhvr>
                                      <p:tavLst>
                                        <p:tav tm="0">
                                          <p:val>
                                            <p:strVal val="#ppt_x"/>
                                          </p:val>
                                        </p:tav>
                                        <p:tav tm="100000">
                                          <p:val>
                                            <p:strVal val="#ppt_x"/>
                                          </p:val>
                                        </p:tav>
                                      </p:tavLst>
                                    </p:anim>
                                    <p:anim calcmode="lin" valueType="num">
                                      <p:cBhvr additive="base">
                                        <p:cTn id="8" dur="1000" fill="hold"/>
                                        <p:tgtEl>
                                          <p:spTgt spid="4547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p:spPr>
        <p:txBody>
          <a:bodyPr/>
          <a:lstStyle/>
          <a:p>
            <a:pPr algn="r" rtl="0" eaLnBrk="0" fontAlgn="base" hangingPunct="0">
              <a:spcBef>
                <a:spcPct val="50000"/>
              </a:spcBef>
              <a:spcAft>
                <a:spcPct val="0"/>
              </a:spcAft>
            </a:pPr>
            <a:fld id="{06429F15-303C-43C0-A0B9-14AE6B2506B4}"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pPr>
              <a:t>32</a:t>
            </a:fld>
            <a:endParaRPr lang="en-US" sz="1400" kern="1200">
              <a:solidFill>
                <a:srgbClr val="FFFFFF"/>
              </a:solidFill>
              <a:latin typeface="Times New Roman" pitchFamily="18" charset="0"/>
              <a:ea typeface="+mn-ea"/>
              <a:cs typeface="+mn-cs"/>
            </a:endParaRPr>
          </a:p>
        </p:txBody>
      </p:sp>
      <p:pic>
        <p:nvPicPr>
          <p:cNvPr id="44035" name="Picture 2" descr="ExpeditionGrid_overview2"/>
          <p:cNvPicPr>
            <a:picLocks noChangeAspect="1" noChangeArrowheads="1"/>
          </p:cNvPicPr>
          <p:nvPr/>
        </p:nvPicPr>
        <p:blipFill>
          <a:blip r:embed="rId3" cstate="print"/>
          <a:srcRect/>
          <a:stretch>
            <a:fillRect/>
          </a:stretch>
        </p:blipFill>
        <p:spPr bwMode="auto">
          <a:xfrm>
            <a:off x="0" y="0"/>
            <a:ext cx="9167813"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p>
            <a:pPr algn="r" rtl="0" eaLnBrk="0" fontAlgn="base" hangingPunct="0">
              <a:spcBef>
                <a:spcPct val="50000"/>
              </a:spcBef>
              <a:spcAft>
                <a:spcPct val="0"/>
              </a:spcAft>
            </a:pPr>
            <a:fld id="{B868E012-1D9C-4B6B-8D47-224BAD3C4927}"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pPr>
              <a:t>33</a:t>
            </a:fld>
            <a:endParaRPr lang="en-US" sz="1400" kern="1200">
              <a:solidFill>
                <a:srgbClr val="FFFFFF"/>
              </a:solidFill>
              <a:latin typeface="Times New Roman" pitchFamily="18" charset="0"/>
              <a:ea typeface="+mn-ea"/>
              <a:cs typeface="+mn-cs"/>
            </a:endParaRPr>
          </a:p>
        </p:txBody>
      </p:sp>
      <p:sp>
        <p:nvSpPr>
          <p:cNvPr id="45059" name="Rectangle 2"/>
          <p:cNvSpPr>
            <a:spLocks noGrp="1" noChangeArrowheads="1"/>
          </p:cNvSpPr>
          <p:nvPr>
            <p:ph type="title"/>
          </p:nvPr>
        </p:nvSpPr>
        <p:spPr>
          <a:xfrm>
            <a:off x="685800" y="285750"/>
            <a:ext cx="7772400" cy="628650"/>
          </a:xfrm>
        </p:spPr>
        <p:txBody>
          <a:bodyPr/>
          <a:lstStyle/>
          <a:p>
            <a:pPr eaLnBrk="1" hangingPunct="1"/>
            <a:r>
              <a:rPr lang="en-US" sz="4000" smtClean="0"/>
              <a:t>Polar Grid goes to Greenland</a:t>
            </a:r>
          </a:p>
        </p:txBody>
      </p:sp>
      <p:pic>
        <p:nvPicPr>
          <p:cNvPr id="45060" name="Picture 4" descr="DSC_7240"/>
          <p:cNvPicPr>
            <a:picLocks noChangeAspect="1" noChangeArrowheads="1"/>
          </p:cNvPicPr>
          <p:nvPr/>
        </p:nvPicPr>
        <p:blipFill>
          <a:blip r:embed="rId3" cstate="print"/>
          <a:srcRect/>
          <a:stretch>
            <a:fillRect/>
          </a:stretch>
        </p:blipFill>
        <p:spPr bwMode="auto">
          <a:xfrm>
            <a:off x="4572000" y="838200"/>
            <a:ext cx="4495800" cy="2997200"/>
          </a:xfrm>
          <a:prstGeom prst="rect">
            <a:avLst/>
          </a:prstGeom>
          <a:noFill/>
          <a:ln w="9525">
            <a:noFill/>
            <a:miter lim="800000"/>
            <a:headEnd/>
            <a:tailEnd/>
          </a:ln>
        </p:spPr>
      </p:pic>
      <p:pic>
        <p:nvPicPr>
          <p:cNvPr id="45061" name="Picture 5" descr="DSC_1609"/>
          <p:cNvPicPr>
            <a:picLocks noChangeAspect="1" noChangeArrowheads="1"/>
          </p:cNvPicPr>
          <p:nvPr/>
        </p:nvPicPr>
        <p:blipFill>
          <a:blip r:embed="rId4" cstate="print"/>
          <a:srcRect/>
          <a:stretch>
            <a:fillRect/>
          </a:stretch>
        </p:blipFill>
        <p:spPr bwMode="auto">
          <a:xfrm>
            <a:off x="0" y="838200"/>
            <a:ext cx="4572000" cy="3043238"/>
          </a:xfrm>
          <a:prstGeom prst="rect">
            <a:avLst/>
          </a:prstGeom>
          <a:noFill/>
          <a:ln w="9525">
            <a:noFill/>
            <a:miter lim="800000"/>
            <a:headEnd/>
            <a:tailEnd/>
          </a:ln>
        </p:spPr>
      </p:pic>
      <p:pic>
        <p:nvPicPr>
          <p:cNvPr id="45062" name="Picture 6" descr="DSC_1643"/>
          <p:cNvPicPr>
            <a:picLocks noChangeAspect="1" noChangeArrowheads="1"/>
          </p:cNvPicPr>
          <p:nvPr/>
        </p:nvPicPr>
        <p:blipFill>
          <a:blip r:embed="rId5" cstate="print"/>
          <a:srcRect/>
          <a:stretch>
            <a:fillRect/>
          </a:stretch>
        </p:blipFill>
        <p:spPr bwMode="auto">
          <a:xfrm>
            <a:off x="4572000" y="3814763"/>
            <a:ext cx="4572000" cy="3043237"/>
          </a:xfrm>
          <a:prstGeom prst="rect">
            <a:avLst/>
          </a:prstGeom>
          <a:noFill/>
          <a:ln w="9525">
            <a:noFill/>
            <a:miter lim="800000"/>
            <a:headEnd/>
            <a:tailEnd/>
          </a:ln>
        </p:spPr>
      </p:pic>
      <p:pic>
        <p:nvPicPr>
          <p:cNvPr id="45063" name="Picture 7" descr="DSC_1608"/>
          <p:cNvPicPr>
            <a:picLocks noChangeAspect="1" noChangeArrowheads="1"/>
          </p:cNvPicPr>
          <p:nvPr/>
        </p:nvPicPr>
        <p:blipFill>
          <a:blip r:embed="rId6" cstate="print"/>
          <a:srcRect/>
          <a:stretch>
            <a:fillRect/>
          </a:stretch>
        </p:blipFill>
        <p:spPr bwMode="auto">
          <a:xfrm>
            <a:off x="0" y="3865563"/>
            <a:ext cx="4572000" cy="2992437"/>
          </a:xfrm>
          <a:prstGeom prst="rect">
            <a:avLst/>
          </a:prstGeom>
          <a:noFill/>
          <a:ln w="9525">
            <a:noFill/>
            <a:miter lim="800000"/>
            <a:headEnd/>
            <a:tailEnd/>
          </a:ln>
        </p:spPr>
      </p:pic>
      <p:pic>
        <p:nvPicPr>
          <p:cNvPr id="8" name="Picture 2"/>
          <p:cNvPicPr>
            <a:picLocks noChangeAspect="1" noChangeArrowheads="1"/>
          </p:cNvPicPr>
          <p:nvPr/>
        </p:nvPicPr>
        <p:blipFill>
          <a:blip r:embed="rId7" cstate="print"/>
          <a:srcRect l="500" t="333" r="2888" b="1567"/>
          <a:stretch>
            <a:fillRect/>
          </a:stretch>
        </p:blipFill>
        <p:spPr bwMode="auto">
          <a:xfrm>
            <a:off x="5791200" y="1183883"/>
            <a:ext cx="3352801" cy="5674118"/>
          </a:xfrm>
          <a:prstGeom prst="rect">
            <a:avLst/>
          </a:prstGeom>
          <a:noFill/>
          <a:ln w="9525" algn="ctr">
            <a:noFill/>
            <a:miter lim="800000"/>
            <a:headEnd/>
            <a:tailEnd/>
          </a:ln>
        </p:spPr>
      </p:pic>
      <p:pic>
        <p:nvPicPr>
          <p:cNvPr id="9" name="Picture 4" descr="C:\Documents and Settings\Geoffrey Fox\Desktop\Cresis\satellite_NEEM_2008.jpg"/>
          <p:cNvPicPr>
            <a:picLocks noChangeAspect="1" noChangeArrowheads="1"/>
          </p:cNvPicPr>
          <p:nvPr/>
        </p:nvPicPr>
        <p:blipFill>
          <a:blip r:embed="rId8" cstate="print"/>
          <a:srcRect/>
          <a:stretch>
            <a:fillRect/>
          </a:stretch>
        </p:blipFill>
        <p:spPr bwMode="auto">
          <a:xfrm>
            <a:off x="0" y="952337"/>
            <a:ext cx="5791200" cy="5905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5E5584DB-552F-46F6-B71D-9A0E801A50AB}" type="slidenum">
              <a:rPr lang="en-US"/>
              <a:pPr>
                <a:defRPr/>
              </a:pPr>
              <a:t>34</a:t>
            </a:fld>
            <a:endParaRPr lang="en-US"/>
          </a:p>
        </p:txBody>
      </p:sp>
      <p:sp>
        <p:nvSpPr>
          <p:cNvPr id="41987" name="Rectangle 2"/>
          <p:cNvSpPr>
            <a:spLocks noGrp="1" noChangeArrowheads="1"/>
          </p:cNvSpPr>
          <p:nvPr>
            <p:ph type="title"/>
          </p:nvPr>
        </p:nvSpPr>
        <p:spPr/>
        <p:txBody>
          <a:bodyPr/>
          <a:lstStyle/>
          <a:p>
            <a:pPr eaLnBrk="1" hangingPunct="1"/>
            <a:r>
              <a:rPr lang="en-US" sz="4000" dirty="0" smtClean="0"/>
              <a:t>Environmental Monitoring Cyberinfrastructure at Clemson</a:t>
            </a:r>
          </a:p>
        </p:txBody>
      </p:sp>
      <p:pic>
        <p:nvPicPr>
          <p:cNvPr id="41988" name="Picture 3" descr="Clemson-SensorMap"/>
          <p:cNvPicPr>
            <a:picLocks noChangeAspect="1" noChangeArrowheads="1"/>
          </p:cNvPicPr>
          <p:nvPr/>
        </p:nvPicPr>
        <p:blipFill>
          <a:blip r:embed="rId3" cstate="print"/>
          <a:srcRect/>
          <a:stretch>
            <a:fillRect/>
          </a:stretch>
        </p:blipFill>
        <p:spPr bwMode="auto">
          <a:xfrm>
            <a:off x="0" y="1295400"/>
            <a:ext cx="9144000" cy="5145088"/>
          </a:xfrm>
          <a:prstGeom prst="rect">
            <a:avLst/>
          </a:prstGeom>
          <a:noFill/>
          <a:ln w="9525">
            <a:noFill/>
            <a:miter lim="800000"/>
            <a:headEnd/>
            <a:tailEnd/>
          </a:ln>
        </p:spPr>
      </p:pic>
      <p:pic>
        <p:nvPicPr>
          <p:cNvPr id="41989" name="Picture 4" descr="GroundwaterMonitoring"/>
          <p:cNvPicPr>
            <a:picLocks noChangeAspect="1" noChangeArrowheads="1"/>
          </p:cNvPicPr>
          <p:nvPr/>
        </p:nvPicPr>
        <p:blipFill>
          <a:blip r:embed="rId4" cstate="print"/>
          <a:srcRect/>
          <a:stretch>
            <a:fillRect/>
          </a:stretch>
        </p:blipFill>
        <p:spPr bwMode="auto">
          <a:xfrm>
            <a:off x="0" y="4225925"/>
            <a:ext cx="3048000" cy="2632075"/>
          </a:xfrm>
          <a:prstGeom prst="rect">
            <a:avLst/>
          </a:prstGeom>
          <a:noFill/>
          <a:ln w="9525">
            <a:noFill/>
            <a:miter lim="800000"/>
            <a:headEnd/>
            <a:tailEnd/>
          </a:ln>
        </p:spPr>
      </p:pic>
      <p:pic>
        <p:nvPicPr>
          <p:cNvPr id="4434949" name="Picture 5"/>
          <p:cNvPicPr>
            <a:picLocks noChangeAspect="1" noChangeArrowheads="1"/>
          </p:cNvPicPr>
          <p:nvPr/>
        </p:nvPicPr>
        <p:blipFill>
          <a:blip r:embed="rId5" cstate="print"/>
          <a:srcRect l="6883" t="21716" r="31900" b="9651"/>
          <a:stretch>
            <a:fillRect/>
          </a:stretch>
        </p:blipFill>
        <p:spPr bwMode="auto">
          <a:xfrm>
            <a:off x="2667000" y="1295400"/>
            <a:ext cx="6477000" cy="55626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34949"/>
                                        </p:tgtEl>
                                        <p:attrNameLst>
                                          <p:attrName>style.visibility</p:attrName>
                                        </p:attrNameLst>
                                      </p:cBhvr>
                                      <p:to>
                                        <p:strVal val="visible"/>
                                      </p:to>
                                    </p:set>
                                    <p:anim calcmode="lin" valueType="num">
                                      <p:cBhvr additive="base">
                                        <p:cTn id="7" dur="2000" fill="hold"/>
                                        <p:tgtEl>
                                          <p:spTgt spid="4434949"/>
                                        </p:tgtEl>
                                        <p:attrNameLst>
                                          <p:attrName>ppt_x</p:attrName>
                                        </p:attrNameLst>
                                      </p:cBhvr>
                                      <p:tavLst>
                                        <p:tav tm="0">
                                          <p:val>
                                            <p:strVal val="0-#ppt_w/2"/>
                                          </p:val>
                                        </p:tav>
                                        <p:tav tm="100000">
                                          <p:val>
                                            <p:strVal val="#ppt_x"/>
                                          </p:val>
                                        </p:tav>
                                      </p:tavLst>
                                    </p:anim>
                                    <p:anim calcmode="lin" valueType="num">
                                      <p:cBhvr additive="base">
                                        <p:cTn id="8" dur="2000" fill="hold"/>
                                        <p:tgtEl>
                                          <p:spTgt spid="4434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DF62FD4-0DCE-4358-992E-C10CBE3918FF}" type="slidenum">
              <a:rPr lang="en-US"/>
              <a:pPr>
                <a:defRPr/>
              </a:pPr>
              <a:t>35</a:t>
            </a:fld>
            <a:endParaRPr lang="en-US"/>
          </a:p>
        </p:txBody>
      </p:sp>
      <p:sp>
        <p:nvSpPr>
          <p:cNvPr id="43011" name="Rectangle 2"/>
          <p:cNvSpPr>
            <a:spLocks noGrp="1" noChangeArrowheads="1"/>
          </p:cNvSpPr>
          <p:nvPr>
            <p:ph type="title"/>
          </p:nvPr>
        </p:nvSpPr>
        <p:spPr/>
        <p:txBody>
          <a:bodyPr/>
          <a:lstStyle/>
          <a:p>
            <a:pPr eaLnBrk="1" hangingPunct="1"/>
            <a:r>
              <a:rPr lang="en-US" smtClean="0"/>
              <a:t>Sensor Grids Can be Fun</a:t>
            </a:r>
          </a:p>
        </p:txBody>
      </p:sp>
      <p:sp>
        <p:nvSpPr>
          <p:cNvPr id="43012" name="Rectangle 3"/>
          <p:cNvSpPr>
            <a:spLocks noGrp="1" noChangeArrowheads="1"/>
          </p:cNvSpPr>
          <p:nvPr>
            <p:ph type="body" idx="1"/>
          </p:nvPr>
        </p:nvSpPr>
        <p:spPr>
          <a:xfrm>
            <a:off x="76200" y="838200"/>
            <a:ext cx="8991600" cy="6019800"/>
          </a:xfrm>
        </p:spPr>
        <p:txBody>
          <a:bodyPr/>
          <a:lstStyle/>
          <a:p>
            <a:pPr eaLnBrk="1" hangingPunct="1">
              <a:spcBef>
                <a:spcPct val="10000"/>
              </a:spcBef>
            </a:pPr>
            <a:r>
              <a:rPr lang="en-US" smtClean="0"/>
              <a:t>Note </a:t>
            </a:r>
            <a:r>
              <a:rPr lang="en-US" smtClean="0">
                <a:solidFill>
                  <a:srgbClr val="FFFF00"/>
                </a:solidFill>
              </a:rPr>
              <a:t>sensors</a:t>
            </a:r>
            <a:r>
              <a:rPr lang="en-US" smtClean="0">
                <a:solidFill>
                  <a:srgbClr val="00FF00"/>
                </a:solidFill>
              </a:rPr>
              <a:t> </a:t>
            </a:r>
            <a:r>
              <a:rPr lang="en-US" smtClean="0"/>
              <a:t>are any time dependent source of information and a fixed source of information  is just a broken sensor</a:t>
            </a:r>
          </a:p>
          <a:p>
            <a:pPr lvl="1" eaLnBrk="1" hangingPunct="1">
              <a:spcBef>
                <a:spcPct val="10000"/>
              </a:spcBef>
            </a:pPr>
            <a:r>
              <a:rPr lang="en-US" smtClean="0"/>
              <a:t>SAR </a:t>
            </a:r>
            <a:r>
              <a:rPr lang="en-US" smtClean="0">
                <a:solidFill>
                  <a:srgbClr val="FFFF00"/>
                </a:solidFill>
              </a:rPr>
              <a:t>Satellites</a:t>
            </a:r>
          </a:p>
          <a:p>
            <a:pPr lvl="1" eaLnBrk="1" hangingPunct="1">
              <a:spcBef>
                <a:spcPct val="10000"/>
              </a:spcBef>
            </a:pPr>
            <a:r>
              <a:rPr lang="en-US" smtClean="0">
                <a:solidFill>
                  <a:srgbClr val="FFFF00"/>
                </a:solidFill>
              </a:rPr>
              <a:t>Environmental</a:t>
            </a:r>
            <a:r>
              <a:rPr lang="en-US" smtClean="0"/>
              <a:t> Monitors</a:t>
            </a:r>
          </a:p>
          <a:p>
            <a:pPr lvl="1" eaLnBrk="1" hangingPunct="1">
              <a:spcBef>
                <a:spcPct val="10000"/>
              </a:spcBef>
            </a:pPr>
            <a:r>
              <a:rPr lang="en-US" smtClean="0"/>
              <a:t>Nokia N800 pocket computers</a:t>
            </a:r>
          </a:p>
          <a:p>
            <a:pPr lvl="1" eaLnBrk="1" hangingPunct="1">
              <a:spcBef>
                <a:spcPct val="10000"/>
              </a:spcBef>
            </a:pPr>
            <a:r>
              <a:rPr lang="en-US" smtClean="0">
                <a:solidFill>
                  <a:srgbClr val="FFFF00"/>
                </a:solidFill>
              </a:rPr>
              <a:t>RFID</a:t>
            </a:r>
            <a:r>
              <a:rPr lang="en-US" smtClean="0"/>
              <a:t> tags and readers</a:t>
            </a:r>
          </a:p>
          <a:p>
            <a:pPr lvl="1" eaLnBrk="1" hangingPunct="1">
              <a:spcBef>
                <a:spcPct val="10000"/>
              </a:spcBef>
            </a:pPr>
            <a:r>
              <a:rPr lang="en-US" smtClean="0">
                <a:solidFill>
                  <a:srgbClr val="FFFF00"/>
                </a:solidFill>
              </a:rPr>
              <a:t>GPS </a:t>
            </a:r>
            <a:r>
              <a:rPr lang="en-US" smtClean="0"/>
              <a:t>Sensors</a:t>
            </a:r>
          </a:p>
          <a:p>
            <a:pPr lvl="1" eaLnBrk="1" hangingPunct="1">
              <a:spcBef>
                <a:spcPct val="10000"/>
              </a:spcBef>
            </a:pPr>
            <a:r>
              <a:rPr lang="en-US" smtClean="0">
                <a:solidFill>
                  <a:srgbClr val="FFFF00"/>
                </a:solidFill>
              </a:rPr>
              <a:t>Lego</a:t>
            </a:r>
            <a:r>
              <a:rPr lang="en-US" smtClean="0"/>
              <a:t> Robots</a:t>
            </a:r>
          </a:p>
          <a:p>
            <a:pPr lvl="1" eaLnBrk="1" hangingPunct="1">
              <a:spcBef>
                <a:spcPct val="10000"/>
              </a:spcBef>
            </a:pPr>
            <a:r>
              <a:rPr lang="en-US" smtClean="0">
                <a:solidFill>
                  <a:srgbClr val="FFFF00"/>
                </a:solidFill>
              </a:rPr>
              <a:t>RSS Feeds</a:t>
            </a:r>
          </a:p>
          <a:p>
            <a:pPr lvl="1" eaLnBrk="1" hangingPunct="1">
              <a:spcBef>
                <a:spcPct val="10000"/>
              </a:spcBef>
            </a:pPr>
            <a:r>
              <a:rPr lang="en-US" smtClean="0"/>
              <a:t>Audio/video: </a:t>
            </a:r>
            <a:r>
              <a:rPr lang="en-US" smtClean="0">
                <a:solidFill>
                  <a:srgbClr val="FFFF00"/>
                </a:solidFill>
              </a:rPr>
              <a:t>web-cams</a:t>
            </a:r>
          </a:p>
          <a:p>
            <a:pPr lvl="1" eaLnBrk="1" hangingPunct="1">
              <a:spcBef>
                <a:spcPct val="10000"/>
              </a:spcBef>
            </a:pPr>
            <a:r>
              <a:rPr lang="en-US" smtClean="0"/>
              <a:t>Presentation of teacher in distance education</a:t>
            </a:r>
          </a:p>
          <a:p>
            <a:pPr lvl="1" eaLnBrk="1" hangingPunct="1">
              <a:spcBef>
                <a:spcPct val="10000"/>
              </a:spcBef>
            </a:pPr>
            <a:r>
              <a:rPr lang="en-US" smtClean="0">
                <a:solidFill>
                  <a:srgbClr val="FFFF00"/>
                </a:solidFill>
              </a:rPr>
              <a:t>Text chats</a:t>
            </a:r>
            <a:r>
              <a:rPr lang="en-US" smtClean="0"/>
              <a:t> of students</a:t>
            </a:r>
          </a:p>
          <a:p>
            <a:pPr lvl="1" eaLnBrk="1" hangingPunct="1">
              <a:spcBef>
                <a:spcPct val="10000"/>
              </a:spcBef>
            </a:pPr>
            <a:r>
              <a:rPr lang="en-US" smtClean="0">
                <a:solidFill>
                  <a:srgbClr val="FFFF00"/>
                </a:solidFill>
              </a:rPr>
              <a:t>Cell phones</a:t>
            </a:r>
          </a:p>
          <a:p>
            <a:pPr eaLnBrk="1" hangingPunct="1">
              <a:spcBef>
                <a:spcPct val="10000"/>
              </a:spcBef>
              <a:buFont typeface="Wingdings" pitchFamily="2" charset="2"/>
              <a:buNone/>
            </a:pPr>
            <a:endParaRPr lang="en-US" smtClean="0"/>
          </a:p>
          <a:p>
            <a:pPr lvl="1" eaLnBrk="1" hangingPunct="1">
              <a:spcBef>
                <a:spcPct val="10000"/>
              </a:spcBef>
            </a:pPr>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8"/>
          <p:cNvSpPr>
            <a:spLocks noGrp="1"/>
          </p:cNvSpPr>
          <p:nvPr>
            <p:ph type="sldNum" sz="quarter" idx="12"/>
          </p:nvPr>
        </p:nvSpPr>
        <p:spPr/>
        <p:txBody>
          <a:bodyPr/>
          <a:lstStyle/>
          <a:p>
            <a:pPr>
              <a:defRPr/>
            </a:pPr>
            <a:fld id="{4BE6E0B2-A76C-4DBD-91FF-666C6B6B9D1B}" type="slidenum">
              <a:rPr lang="en-US"/>
              <a:pPr>
                <a:defRPr/>
              </a:pPr>
              <a:t>36</a:t>
            </a:fld>
            <a:endParaRPr lang="en-US"/>
          </a:p>
        </p:txBody>
      </p:sp>
      <p:sp>
        <p:nvSpPr>
          <p:cNvPr id="1032" name="Rectangle 2"/>
          <p:cNvSpPr>
            <a:spLocks noGrp="1" noChangeArrowheads="1"/>
          </p:cNvSpPr>
          <p:nvPr>
            <p:ph type="title" sz="quarter"/>
          </p:nvPr>
        </p:nvSpPr>
        <p:spPr>
          <a:xfrm>
            <a:off x="0" y="76200"/>
            <a:ext cx="9144000" cy="609600"/>
          </a:xfrm>
        </p:spPr>
        <p:txBody>
          <a:bodyPr/>
          <a:lstStyle/>
          <a:p>
            <a:pPr eaLnBrk="1" hangingPunct="1"/>
            <a:r>
              <a:rPr lang="en-US" sz="4000" smtClean="0"/>
              <a:t>The Sensors on the Fun Grid</a:t>
            </a:r>
          </a:p>
        </p:txBody>
      </p:sp>
      <p:graphicFrame>
        <p:nvGraphicFramePr>
          <p:cNvPr id="1026" name="Object 3"/>
          <p:cNvGraphicFramePr>
            <a:graphicFrameLocks noChangeAspect="1"/>
          </p:cNvGraphicFramePr>
          <p:nvPr>
            <p:ph sz="quarter" idx="1"/>
          </p:nvPr>
        </p:nvGraphicFramePr>
        <p:xfrm>
          <a:off x="3657600" y="685800"/>
          <a:ext cx="2686050" cy="2266950"/>
        </p:xfrm>
        <a:graphic>
          <a:graphicData uri="http://schemas.openxmlformats.org/presentationml/2006/ole">
            <p:oleObj spid="_x0000_s1026" name="PhotoImpact" r:id="rId4" imgW="2685714" imgH="2266667" progId="">
              <p:embed/>
            </p:oleObj>
          </a:graphicData>
        </a:graphic>
      </p:graphicFrame>
      <p:graphicFrame>
        <p:nvGraphicFramePr>
          <p:cNvPr id="1027" name="Object 4"/>
          <p:cNvGraphicFramePr>
            <a:graphicFrameLocks noChangeAspect="1"/>
          </p:cNvGraphicFramePr>
          <p:nvPr>
            <p:ph sz="quarter" idx="2"/>
          </p:nvPr>
        </p:nvGraphicFramePr>
        <p:xfrm>
          <a:off x="6477000" y="685800"/>
          <a:ext cx="2543175" cy="2276475"/>
        </p:xfrm>
        <a:graphic>
          <a:graphicData uri="http://schemas.openxmlformats.org/presentationml/2006/ole">
            <p:oleObj spid="_x0000_s1027" name="PhotoImpact" r:id="rId5" imgW="2542857" imgH="2276190" progId="">
              <p:embed/>
            </p:oleObj>
          </a:graphicData>
        </a:graphic>
      </p:graphicFrame>
      <p:graphicFrame>
        <p:nvGraphicFramePr>
          <p:cNvPr id="1028" name="Object 5"/>
          <p:cNvGraphicFramePr>
            <a:graphicFrameLocks noChangeAspect="1"/>
          </p:cNvGraphicFramePr>
          <p:nvPr>
            <p:ph sz="quarter" idx="3"/>
          </p:nvPr>
        </p:nvGraphicFramePr>
        <p:xfrm>
          <a:off x="0" y="3200400"/>
          <a:ext cx="4876800" cy="3657600"/>
        </p:xfrm>
        <a:graphic>
          <a:graphicData uri="http://schemas.openxmlformats.org/presentationml/2006/ole">
            <p:oleObj spid="_x0000_s1028" name="PhotoImpact" r:id="rId6" imgW="20723810" imgH="15542857" progId="">
              <p:embed/>
            </p:oleObj>
          </a:graphicData>
        </a:graphic>
      </p:graphicFrame>
      <p:graphicFrame>
        <p:nvGraphicFramePr>
          <p:cNvPr id="1029" name="Object 6"/>
          <p:cNvGraphicFramePr>
            <a:graphicFrameLocks noChangeAspect="1"/>
          </p:cNvGraphicFramePr>
          <p:nvPr>
            <p:ph sz="quarter" idx="4"/>
          </p:nvPr>
        </p:nvGraphicFramePr>
        <p:xfrm>
          <a:off x="6934200" y="4191000"/>
          <a:ext cx="1857375" cy="1838325"/>
        </p:xfrm>
        <a:graphic>
          <a:graphicData uri="http://schemas.openxmlformats.org/presentationml/2006/ole">
            <p:oleObj spid="_x0000_s1029" name="PhotoImpact" r:id="rId7" imgW="1857143" imgH="1838095" progId="">
              <p:embed/>
            </p:oleObj>
          </a:graphicData>
        </a:graphic>
      </p:graphicFrame>
      <p:graphicFrame>
        <p:nvGraphicFramePr>
          <p:cNvPr id="1030" name="Object 7"/>
          <p:cNvGraphicFramePr>
            <a:graphicFrameLocks noChangeAspect="1"/>
          </p:cNvGraphicFramePr>
          <p:nvPr/>
        </p:nvGraphicFramePr>
        <p:xfrm>
          <a:off x="5105400" y="5029200"/>
          <a:ext cx="1193800" cy="971550"/>
        </p:xfrm>
        <a:graphic>
          <a:graphicData uri="http://schemas.openxmlformats.org/presentationml/2006/ole">
            <p:oleObj spid="_x0000_s1030" name="PhotoImpact" r:id="rId8" imgW="1777778" imgH="1447619" progId="">
              <p:embed/>
            </p:oleObj>
          </a:graphicData>
        </a:graphic>
      </p:graphicFrame>
      <p:sp>
        <p:nvSpPr>
          <p:cNvPr id="1033" name="Text Box 8"/>
          <p:cNvSpPr txBox="1">
            <a:spLocks noChangeArrowheads="1"/>
          </p:cNvSpPr>
          <p:nvPr/>
        </p:nvSpPr>
        <p:spPr bwMode="auto">
          <a:xfrm>
            <a:off x="1092200" y="6324600"/>
            <a:ext cx="7720013" cy="336550"/>
          </a:xfrm>
          <a:prstGeom prst="rect">
            <a:avLst/>
          </a:prstGeom>
          <a:noFill/>
          <a:ln w="9525" algn="ctr">
            <a:noFill/>
            <a:miter lim="800000"/>
            <a:headEnd/>
            <a:tailEnd/>
          </a:ln>
        </p:spPr>
        <p:txBody>
          <a:bodyPr wrap="none">
            <a:spAutoFit/>
          </a:bodyPr>
          <a:lstStyle/>
          <a:p>
            <a:r>
              <a:rPr lang="en-US">
                <a:solidFill>
                  <a:srgbClr val="FFFF00"/>
                </a:solidFill>
              </a:rPr>
              <a:t>Lego</a:t>
            </a:r>
            <a:r>
              <a:rPr lang="en-US"/>
              <a:t> Robot             </a:t>
            </a:r>
            <a:r>
              <a:rPr lang="en-US">
                <a:solidFill>
                  <a:srgbClr val="FFFF00"/>
                </a:solidFill>
              </a:rPr>
              <a:t>GPS</a:t>
            </a:r>
            <a:r>
              <a:rPr lang="en-US"/>
              <a:t>          Nokia N800                 </a:t>
            </a:r>
            <a:r>
              <a:rPr lang="en-US">
                <a:solidFill>
                  <a:srgbClr val="FFFF00"/>
                </a:solidFill>
              </a:rPr>
              <a:t> RFID</a:t>
            </a:r>
            <a:r>
              <a:rPr lang="en-US"/>
              <a:t> Tag                   RFID Reader</a:t>
            </a:r>
          </a:p>
        </p:txBody>
      </p:sp>
      <p:pic>
        <p:nvPicPr>
          <p:cNvPr id="1034" name="Picture 9"/>
          <p:cNvPicPr>
            <a:picLocks noChangeAspect="1" noChangeArrowheads="1"/>
          </p:cNvPicPr>
          <p:nvPr/>
        </p:nvPicPr>
        <p:blipFill>
          <a:blip r:embed="rId9" cstate="print"/>
          <a:srcRect/>
          <a:stretch>
            <a:fillRect/>
          </a:stretch>
        </p:blipFill>
        <p:spPr bwMode="auto">
          <a:xfrm>
            <a:off x="609600" y="838200"/>
            <a:ext cx="1752600" cy="1252538"/>
          </a:xfrm>
          <a:prstGeom prst="rect">
            <a:avLst/>
          </a:prstGeom>
          <a:noFill/>
          <a:ln w="9525" algn="ctr">
            <a:noFill/>
            <a:miter lim="800000"/>
            <a:headEnd/>
            <a:tailEnd/>
          </a:ln>
        </p:spPr>
      </p:pic>
      <p:sp>
        <p:nvSpPr>
          <p:cNvPr id="1035" name="Text Box 10"/>
          <p:cNvSpPr txBox="1">
            <a:spLocks noChangeArrowheads="1"/>
          </p:cNvSpPr>
          <p:nvPr/>
        </p:nvSpPr>
        <p:spPr bwMode="auto">
          <a:xfrm>
            <a:off x="381000" y="2057400"/>
            <a:ext cx="2193925" cy="336550"/>
          </a:xfrm>
          <a:prstGeom prst="rect">
            <a:avLst/>
          </a:prstGeom>
          <a:noFill/>
          <a:ln w="9525" algn="ctr">
            <a:noFill/>
            <a:miter lim="800000"/>
            <a:headEnd/>
            <a:tailEnd/>
          </a:ln>
        </p:spPr>
        <p:txBody>
          <a:bodyPr wrap="none">
            <a:spAutoFit/>
          </a:bodyPr>
          <a:lstStyle/>
          <a:p>
            <a:r>
              <a:rPr lang="en-US">
                <a:solidFill>
                  <a:srgbClr val="FFFF00"/>
                </a:solidFill>
              </a:rPr>
              <a:t>Laptop </a:t>
            </a:r>
            <a:r>
              <a:rPr lang="en-US"/>
              <a:t>for PowerPoint</a:t>
            </a:r>
          </a:p>
        </p:txBody>
      </p:sp>
      <p:sp>
        <p:nvSpPr>
          <p:cNvPr id="1036" name="Text Box 11"/>
          <p:cNvSpPr txBox="1">
            <a:spLocks noChangeArrowheads="1"/>
          </p:cNvSpPr>
          <p:nvPr/>
        </p:nvSpPr>
        <p:spPr bwMode="auto">
          <a:xfrm>
            <a:off x="5562600" y="3200400"/>
            <a:ext cx="1392238" cy="336550"/>
          </a:xfrm>
          <a:prstGeom prst="rect">
            <a:avLst/>
          </a:prstGeom>
          <a:noFill/>
          <a:ln w="9525" algn="ctr">
            <a:noFill/>
            <a:miter lim="800000"/>
            <a:headEnd/>
            <a:tailEnd/>
          </a:ln>
        </p:spPr>
        <p:txBody>
          <a:bodyPr wrap="none">
            <a:spAutoFit/>
          </a:bodyPr>
          <a:lstStyle/>
          <a:p>
            <a:r>
              <a:rPr lang="en-US"/>
              <a:t>2 </a:t>
            </a:r>
            <a:r>
              <a:rPr lang="en-US">
                <a:solidFill>
                  <a:srgbClr val="FFFF00"/>
                </a:solidFill>
              </a:rPr>
              <a:t>Robots</a:t>
            </a:r>
            <a:r>
              <a:rPr lang="en-US"/>
              <a:t> used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C5375A2C-072C-40AE-8794-6EE9D634D32F}" type="slidenum">
              <a:rPr lang="en-US"/>
              <a:pPr>
                <a:defRPr/>
              </a:pPr>
              <a:t>37</a:t>
            </a:fld>
            <a:endParaRPr lang="en-US"/>
          </a:p>
        </p:txBody>
      </p:sp>
      <p:graphicFrame>
        <p:nvGraphicFramePr>
          <p:cNvPr id="2050" name="Object 2"/>
          <p:cNvGraphicFramePr>
            <a:graphicFrameLocks noChangeAspect="1"/>
          </p:cNvGraphicFramePr>
          <p:nvPr/>
        </p:nvGraphicFramePr>
        <p:xfrm>
          <a:off x="0" y="0"/>
          <a:ext cx="8915400" cy="6819900"/>
        </p:xfrm>
        <a:graphic>
          <a:graphicData uri="http://schemas.openxmlformats.org/presentationml/2006/ole">
            <p:oleObj spid="_x0000_s2050" name="Acrobat Document" r:id="rId4" imgW="4578480" imgH="3497760" progId="AcroExch.Document.7">
              <p:link updateAutomatic="1"/>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DF395DB-312F-4BF2-B839-0EF37D8F0C76}" type="slidenum">
              <a:rPr lang="en-US"/>
              <a:pPr>
                <a:defRPr/>
              </a:pPr>
              <a:t>38</a:t>
            </a:fld>
            <a:endParaRPr lang="en-US"/>
          </a:p>
        </p:txBody>
      </p:sp>
      <p:sp>
        <p:nvSpPr>
          <p:cNvPr id="47107" name="Rectangle 2"/>
          <p:cNvSpPr>
            <a:spLocks noGrp="1" noChangeArrowheads="1"/>
          </p:cNvSpPr>
          <p:nvPr>
            <p:ph type="title"/>
          </p:nvPr>
        </p:nvSpPr>
        <p:spPr>
          <a:xfrm>
            <a:off x="0" y="0"/>
            <a:ext cx="9144000" cy="838200"/>
          </a:xfrm>
        </p:spPr>
        <p:txBody>
          <a:bodyPr/>
          <a:lstStyle/>
          <a:p>
            <a:pPr eaLnBrk="1" hangingPunct="1"/>
            <a:r>
              <a:rPr lang="en-US" sz="4000" smtClean="0"/>
              <a:t>The People in Cyberinfrastructure</a:t>
            </a:r>
          </a:p>
        </p:txBody>
      </p:sp>
      <p:sp>
        <p:nvSpPr>
          <p:cNvPr id="47108" name="Rectangle 3"/>
          <p:cNvSpPr>
            <a:spLocks noGrp="1" noChangeArrowheads="1"/>
          </p:cNvSpPr>
          <p:nvPr>
            <p:ph type="body" idx="1"/>
          </p:nvPr>
        </p:nvSpPr>
        <p:spPr>
          <a:xfrm>
            <a:off x="76200" y="609600"/>
            <a:ext cx="8991600" cy="6248400"/>
          </a:xfrm>
        </p:spPr>
        <p:txBody>
          <a:bodyPr/>
          <a:lstStyle/>
          <a:p>
            <a:pPr eaLnBrk="1" hangingPunct="1">
              <a:spcBef>
                <a:spcPct val="15000"/>
              </a:spcBef>
            </a:pPr>
            <a:r>
              <a:rPr lang="en-US" smtClean="0"/>
              <a:t>Web 2.0 can enhance scientific collaboration, i.e. effectively </a:t>
            </a:r>
            <a:r>
              <a:rPr lang="en-US" smtClean="0">
                <a:solidFill>
                  <a:srgbClr val="FFFF00"/>
                </a:solidFill>
              </a:rPr>
              <a:t>support virtual organizations</a:t>
            </a:r>
            <a:r>
              <a:rPr lang="en-US" smtClean="0"/>
              <a:t>, in different ways from grids</a:t>
            </a:r>
          </a:p>
          <a:p>
            <a:pPr eaLnBrk="1" hangingPunct="1">
              <a:spcBef>
                <a:spcPct val="15000"/>
              </a:spcBef>
            </a:pPr>
            <a:r>
              <a:rPr lang="en-US" smtClean="0"/>
              <a:t>I expect more resources like </a:t>
            </a:r>
            <a:r>
              <a:rPr lang="en-US" smtClean="0">
                <a:solidFill>
                  <a:srgbClr val="FFFF00"/>
                </a:solidFill>
              </a:rPr>
              <a:t>MyExperiment </a:t>
            </a:r>
            <a:r>
              <a:rPr lang="en-US" smtClean="0"/>
              <a:t>from UK, </a:t>
            </a:r>
            <a:r>
              <a:rPr lang="en-US" smtClean="0">
                <a:solidFill>
                  <a:srgbClr val="FFFF00"/>
                </a:solidFill>
              </a:rPr>
              <a:t>SciVee</a:t>
            </a:r>
            <a:r>
              <a:rPr lang="en-US" smtClean="0"/>
              <a:t> from SDSC and </a:t>
            </a:r>
            <a:r>
              <a:rPr lang="en-US" smtClean="0">
                <a:solidFill>
                  <a:srgbClr val="FFFF00"/>
                </a:solidFill>
              </a:rPr>
              <a:t>Connotea</a:t>
            </a:r>
            <a:r>
              <a:rPr lang="en-US" smtClean="0"/>
              <a:t> from Nature that offer </a:t>
            </a:r>
            <a:r>
              <a:rPr lang="en-US" smtClean="0">
                <a:solidFill>
                  <a:srgbClr val="FFFF00"/>
                </a:solidFill>
              </a:rPr>
              <a:t>Flickr</a:t>
            </a:r>
            <a:r>
              <a:rPr lang="en-US" smtClean="0"/>
              <a:t>, </a:t>
            </a:r>
            <a:r>
              <a:rPr lang="en-US" smtClean="0">
                <a:solidFill>
                  <a:srgbClr val="FFFF00"/>
                </a:solidFill>
              </a:rPr>
              <a:t>YouTube</a:t>
            </a:r>
            <a:r>
              <a:rPr lang="en-US" smtClean="0"/>
              <a:t>, </a:t>
            </a:r>
            <a:r>
              <a:rPr lang="en-US" smtClean="0">
                <a:solidFill>
                  <a:srgbClr val="FFFF00"/>
                </a:solidFill>
              </a:rPr>
              <a:t>Facebook, Second Life </a:t>
            </a:r>
            <a:r>
              <a:rPr lang="en-US" smtClean="0"/>
              <a:t>type capabilities optimized for science</a:t>
            </a:r>
          </a:p>
          <a:p>
            <a:pPr eaLnBrk="1" hangingPunct="1">
              <a:spcBef>
                <a:spcPct val="15000"/>
              </a:spcBef>
            </a:pPr>
            <a:r>
              <a:rPr lang="en-US" smtClean="0"/>
              <a:t>The </a:t>
            </a:r>
            <a:r>
              <a:rPr lang="en-US" smtClean="0">
                <a:solidFill>
                  <a:srgbClr val="FFFF00"/>
                </a:solidFill>
              </a:rPr>
              <a:t>usability</a:t>
            </a:r>
            <a:r>
              <a:rPr lang="en-US" smtClean="0"/>
              <a:t> and </a:t>
            </a:r>
            <a:r>
              <a:rPr lang="en-US" smtClean="0">
                <a:solidFill>
                  <a:srgbClr val="FFFF00"/>
                </a:solidFill>
              </a:rPr>
              <a:t>participatory</a:t>
            </a:r>
            <a:r>
              <a:rPr lang="en-US" smtClean="0"/>
              <a:t> nature of Web 2.0 can bring science and its informatics to a </a:t>
            </a:r>
            <a:r>
              <a:rPr lang="en-US" smtClean="0">
                <a:solidFill>
                  <a:srgbClr val="FFFF00"/>
                </a:solidFill>
              </a:rPr>
              <a:t>broader audience</a:t>
            </a:r>
          </a:p>
          <a:p>
            <a:pPr eaLnBrk="1" hangingPunct="1">
              <a:spcBef>
                <a:spcPct val="15000"/>
              </a:spcBef>
            </a:pPr>
            <a:r>
              <a:rPr lang="en-US" smtClean="0"/>
              <a:t>In particular distance collaborative aspects of such </a:t>
            </a:r>
            <a:r>
              <a:rPr lang="en-US" smtClean="0">
                <a:solidFill>
                  <a:srgbClr val="FFFF00"/>
                </a:solidFill>
              </a:rPr>
              <a:t>Cyberinfrastructure can level playing field</a:t>
            </a:r>
            <a:r>
              <a:rPr lang="en-US" smtClean="0"/>
              <a:t>; you do not have to be at Harvard etc. to succeed</a:t>
            </a:r>
          </a:p>
          <a:p>
            <a:pPr lvl="1" eaLnBrk="1" hangingPunct="1">
              <a:spcBef>
                <a:spcPct val="15000"/>
              </a:spcBef>
            </a:pPr>
            <a:r>
              <a:rPr lang="en-US" smtClean="0"/>
              <a:t>e.g.</a:t>
            </a:r>
            <a:r>
              <a:rPr lang="en-US" smtClean="0">
                <a:solidFill>
                  <a:srgbClr val="FFFF00"/>
                </a:solidFill>
              </a:rPr>
              <a:t> ECSU </a:t>
            </a:r>
            <a:r>
              <a:rPr lang="en-US" smtClean="0"/>
              <a:t>in</a:t>
            </a:r>
            <a:r>
              <a:rPr lang="en-US" smtClean="0">
                <a:solidFill>
                  <a:srgbClr val="FFFF00"/>
                </a:solidFill>
              </a:rPr>
              <a:t> CReSIS NSF Science and Technology Center</a:t>
            </a:r>
          </a:p>
          <a:p>
            <a:pPr lvl="1" eaLnBrk="1" hangingPunct="1">
              <a:spcBef>
                <a:spcPct val="15000"/>
              </a:spcBef>
            </a:pPr>
            <a:r>
              <a:rPr lang="en-US" smtClean="0">
                <a:solidFill>
                  <a:srgbClr val="FFFF00"/>
                </a:solidFill>
              </a:rPr>
              <a:t>Navajo Tech </a:t>
            </a:r>
            <a:r>
              <a:rPr lang="en-US" smtClean="0"/>
              <a:t>can access</a:t>
            </a:r>
            <a:r>
              <a:rPr lang="en-US" smtClean="0">
                <a:solidFill>
                  <a:srgbClr val="FFFF00"/>
                </a:solidFill>
              </a:rPr>
              <a:t> TeraGrid Science Gateways</a:t>
            </a:r>
          </a:p>
          <a:p>
            <a:pPr lvl="1" eaLnBrk="1" hangingPunct="1">
              <a:spcBef>
                <a:spcPct val="15000"/>
              </a:spcBef>
            </a:pPr>
            <a:endParaRPr lang="en-US" smtClean="0">
              <a:solidFill>
                <a:srgbClr val="FFFF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lide Number Placeholder 1"/>
          <p:cNvSpPr>
            <a:spLocks noGrp="1"/>
          </p:cNvSpPr>
          <p:nvPr>
            <p:ph type="sldNum" sz="quarter" idx="10"/>
          </p:nvPr>
        </p:nvSpPr>
        <p:spPr/>
        <p:txBody>
          <a:bodyPr/>
          <a:lstStyle/>
          <a:p>
            <a:pPr>
              <a:defRPr/>
            </a:pPr>
            <a:fld id="{07F65E53-FF8A-4F05-8641-C37FEC2A104C}" type="slidenum">
              <a:rPr lang="en-GB"/>
              <a:pPr>
                <a:defRPr/>
              </a:pPr>
              <a:t>39</a:t>
            </a:fld>
            <a:endParaRPr lang="en-GB"/>
          </a:p>
        </p:txBody>
      </p:sp>
      <p:pic>
        <p:nvPicPr>
          <p:cNvPr id="85" name="Picture 8"/>
          <p:cNvPicPr>
            <a:picLocks noChangeAspect="1" noChangeArrowheads="1"/>
          </p:cNvPicPr>
          <p:nvPr/>
        </p:nvPicPr>
        <p:blipFill>
          <a:blip r:embed="rId3" cstate="print"/>
          <a:srcRect/>
          <a:stretch>
            <a:fillRect/>
          </a:stretch>
        </p:blipFill>
        <p:spPr bwMode="auto">
          <a:xfrm>
            <a:off x="6286500" y="3643313"/>
            <a:ext cx="2643188" cy="1643062"/>
          </a:xfrm>
          <a:prstGeom prst="rect">
            <a:avLst/>
          </a:prstGeom>
          <a:noFill/>
          <a:ln w="9525">
            <a:noFill/>
            <a:miter lim="800000"/>
            <a:headEnd/>
            <a:tailEnd/>
          </a:ln>
        </p:spPr>
      </p:pic>
      <p:sp>
        <p:nvSpPr>
          <p:cNvPr id="71" name="Text Box 66"/>
          <p:cNvSpPr txBox="1">
            <a:spLocks noChangeArrowheads="1"/>
          </p:cNvSpPr>
          <p:nvPr/>
        </p:nvSpPr>
        <p:spPr bwMode="auto">
          <a:xfrm>
            <a:off x="3455988" y="1762125"/>
            <a:ext cx="2071687" cy="523875"/>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a:spAutoFit/>
          </a:bodyPr>
          <a:lstStyle/>
          <a:p>
            <a:pPr>
              <a:spcBef>
                <a:spcPct val="50000"/>
              </a:spcBef>
              <a:defRPr/>
            </a:pPr>
            <a:r>
              <a:rPr lang="en-GB" sz="2800" dirty="0">
                <a:latin typeface="Arial" pitchFamily="34" charset="0"/>
              </a:rPr>
              <a:t>scientists</a:t>
            </a:r>
            <a:endParaRPr lang="en-US" sz="2800" dirty="0">
              <a:latin typeface="Arial" pitchFamily="34" charset="0"/>
            </a:endParaRPr>
          </a:p>
        </p:txBody>
      </p:sp>
      <p:grpSp>
        <p:nvGrpSpPr>
          <p:cNvPr id="48133" name="Group 8"/>
          <p:cNvGrpSpPr>
            <a:grpSpLocks/>
          </p:cNvGrpSpPr>
          <p:nvPr/>
        </p:nvGrpSpPr>
        <p:grpSpPr bwMode="auto">
          <a:xfrm>
            <a:off x="628650" y="5059363"/>
            <a:ext cx="2597150" cy="1227137"/>
            <a:chOff x="703" y="2251"/>
            <a:chExt cx="1497" cy="773"/>
          </a:xfrm>
        </p:grpSpPr>
        <p:sp>
          <p:nvSpPr>
            <p:cNvPr id="48202" name="AutoShape 10"/>
            <p:cNvSpPr>
              <a:spLocks noChangeArrowheads="1"/>
            </p:cNvSpPr>
            <p:nvPr/>
          </p:nvSpPr>
          <p:spPr bwMode="auto">
            <a:xfrm>
              <a:off x="1292" y="2251"/>
              <a:ext cx="273" cy="350"/>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grpSp>
          <p:nvGrpSpPr>
            <p:cNvPr id="48203" name="Group 14"/>
            <p:cNvGrpSpPr>
              <a:grpSpLocks/>
            </p:cNvGrpSpPr>
            <p:nvPr/>
          </p:nvGrpSpPr>
          <p:grpSpPr bwMode="auto">
            <a:xfrm>
              <a:off x="1747" y="2251"/>
              <a:ext cx="453" cy="557"/>
              <a:chOff x="1747" y="2251"/>
              <a:chExt cx="453" cy="557"/>
            </a:xfrm>
          </p:grpSpPr>
          <p:sp>
            <p:nvSpPr>
              <p:cNvPr id="48207" name="AutoShape 13"/>
              <p:cNvSpPr>
                <a:spLocks noChangeArrowheads="1"/>
              </p:cNvSpPr>
              <p:nvPr/>
            </p:nvSpPr>
            <p:spPr bwMode="auto">
              <a:xfrm>
                <a:off x="1838" y="2251"/>
                <a:ext cx="226" cy="267"/>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208" name="Text Box 14"/>
              <p:cNvSpPr txBox="1">
                <a:spLocks noChangeArrowheads="1"/>
              </p:cNvSpPr>
              <p:nvPr/>
            </p:nvSpPr>
            <p:spPr bwMode="auto">
              <a:xfrm>
                <a:off x="1747" y="2478"/>
                <a:ext cx="453" cy="330"/>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Local</a:t>
                </a:r>
                <a:br>
                  <a:rPr lang="en-GB" sz="1400">
                    <a:latin typeface="Arial" charset="0"/>
                    <a:cs typeface="Arial" charset="0"/>
                  </a:rPr>
                </a:br>
                <a:r>
                  <a:rPr lang="en-GB" sz="1400">
                    <a:latin typeface="Arial" charset="0"/>
                    <a:cs typeface="Arial" charset="0"/>
                  </a:rPr>
                  <a:t>Web</a:t>
                </a:r>
                <a:endParaRPr lang="en-US" sz="1400">
                  <a:latin typeface="Arial" charset="0"/>
                  <a:cs typeface="Arial" charset="0"/>
                </a:endParaRPr>
              </a:p>
            </p:txBody>
          </p:sp>
        </p:grpSp>
        <p:grpSp>
          <p:nvGrpSpPr>
            <p:cNvPr id="48204" name="Group 15"/>
            <p:cNvGrpSpPr>
              <a:grpSpLocks/>
            </p:cNvGrpSpPr>
            <p:nvPr/>
          </p:nvGrpSpPr>
          <p:grpSpPr bwMode="auto">
            <a:xfrm>
              <a:off x="703" y="2251"/>
              <a:ext cx="832" cy="773"/>
              <a:chOff x="703" y="2296"/>
              <a:chExt cx="832" cy="773"/>
            </a:xfrm>
          </p:grpSpPr>
          <p:sp>
            <p:nvSpPr>
              <p:cNvPr id="48205" name="AutoShape 16"/>
              <p:cNvSpPr>
                <a:spLocks noChangeArrowheads="1"/>
              </p:cNvSpPr>
              <p:nvPr/>
            </p:nvSpPr>
            <p:spPr bwMode="auto">
              <a:xfrm>
                <a:off x="703" y="2296"/>
                <a:ext cx="318" cy="396"/>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206" name="Text Box 17"/>
              <p:cNvSpPr txBox="1">
                <a:spLocks noChangeArrowheads="1"/>
              </p:cNvSpPr>
              <p:nvPr/>
            </p:nvSpPr>
            <p:spPr bwMode="auto">
              <a:xfrm>
                <a:off x="764" y="2739"/>
                <a:ext cx="771" cy="330"/>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Repositories</a:t>
                </a:r>
                <a:endParaRPr lang="en-US" sz="1400">
                  <a:latin typeface="Arial" charset="0"/>
                  <a:cs typeface="Arial" charset="0"/>
                </a:endParaRPr>
              </a:p>
            </p:txBody>
          </p:sp>
        </p:grpSp>
      </p:grpSp>
      <p:sp>
        <p:nvSpPr>
          <p:cNvPr id="48134" name="AutoShape 18"/>
          <p:cNvSpPr>
            <a:spLocks noChangeArrowheads="1"/>
          </p:cNvSpPr>
          <p:nvPr/>
        </p:nvSpPr>
        <p:spPr bwMode="auto">
          <a:xfrm rot="6301308">
            <a:off x="1208881" y="4771232"/>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35" name="AutoShape 19"/>
          <p:cNvSpPr>
            <a:spLocks noChangeArrowheads="1"/>
          </p:cNvSpPr>
          <p:nvPr/>
        </p:nvSpPr>
        <p:spPr bwMode="auto">
          <a:xfrm rot="4376636">
            <a:off x="2323306" y="4579144"/>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36" name="AutoShape 20"/>
          <p:cNvSpPr>
            <a:spLocks noChangeArrowheads="1"/>
          </p:cNvSpPr>
          <p:nvPr/>
        </p:nvSpPr>
        <p:spPr bwMode="auto">
          <a:xfrm rot="5400000">
            <a:off x="1923257" y="4836319"/>
            <a:ext cx="222250" cy="77787"/>
          </a:xfrm>
          <a:prstGeom prst="rightArrow">
            <a:avLst>
              <a:gd name="adj1" fmla="val 23528"/>
              <a:gd name="adj2" fmla="val 70979"/>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nvGrpSpPr>
          <p:cNvPr id="48137" name="Group 22"/>
          <p:cNvGrpSpPr>
            <a:grpSpLocks/>
          </p:cNvGrpSpPr>
          <p:nvPr/>
        </p:nvGrpSpPr>
        <p:grpSpPr bwMode="auto">
          <a:xfrm>
            <a:off x="1628775" y="1433513"/>
            <a:ext cx="649288" cy="792162"/>
            <a:chOff x="1292" y="1389"/>
            <a:chExt cx="409" cy="499"/>
          </a:xfrm>
        </p:grpSpPr>
        <p:sp>
          <p:nvSpPr>
            <p:cNvPr id="48200" name="AutoShape 23"/>
            <p:cNvSpPr>
              <a:spLocks noChangeArrowheads="1"/>
            </p:cNvSpPr>
            <p:nvPr/>
          </p:nvSpPr>
          <p:spPr bwMode="auto">
            <a:xfrm>
              <a:off x="1292" y="1389"/>
              <a:ext cx="363" cy="408"/>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201" name="AutoShape 24"/>
            <p:cNvSpPr>
              <a:spLocks noChangeArrowheads="1"/>
            </p:cNvSpPr>
            <p:nvPr/>
          </p:nvSpPr>
          <p:spPr bwMode="auto">
            <a:xfrm>
              <a:off x="1338" y="1480"/>
              <a:ext cx="363" cy="408"/>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grpSp>
      <p:sp>
        <p:nvSpPr>
          <p:cNvPr id="48138" name="AutoShape 25"/>
          <p:cNvSpPr>
            <a:spLocks noChangeArrowheads="1"/>
          </p:cNvSpPr>
          <p:nvPr/>
        </p:nvSpPr>
        <p:spPr bwMode="auto">
          <a:xfrm rot="-3385536">
            <a:off x="1497806" y="2631282"/>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39" name="AutoShape 26"/>
          <p:cNvSpPr>
            <a:spLocks noChangeArrowheads="1"/>
          </p:cNvSpPr>
          <p:nvPr/>
        </p:nvSpPr>
        <p:spPr bwMode="auto">
          <a:xfrm rot="-4609548">
            <a:off x="1786731" y="2697957"/>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0" name="AutoShape 27"/>
          <p:cNvSpPr>
            <a:spLocks noChangeArrowheads="1"/>
          </p:cNvSpPr>
          <p:nvPr/>
        </p:nvSpPr>
        <p:spPr bwMode="auto">
          <a:xfrm rot="-5400000">
            <a:off x="2074069" y="2702719"/>
            <a:ext cx="365125" cy="77787"/>
          </a:xfrm>
          <a:prstGeom prst="rightArrow">
            <a:avLst>
              <a:gd name="adj1" fmla="val 23528"/>
              <a:gd name="adj2" fmla="val 116609"/>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1" name="AutoShape 29"/>
          <p:cNvSpPr>
            <a:spLocks noChangeArrowheads="1"/>
          </p:cNvSpPr>
          <p:nvPr/>
        </p:nvSpPr>
        <p:spPr bwMode="auto">
          <a:xfrm rot="1170145">
            <a:off x="2298700" y="1700213"/>
            <a:ext cx="1223963" cy="215900"/>
          </a:xfrm>
          <a:prstGeom prst="rightArrow">
            <a:avLst>
              <a:gd name="adj1" fmla="val 23528"/>
              <a:gd name="adj2" fmla="val 113225"/>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2" name="laptop"/>
          <p:cNvSpPr>
            <a:spLocks noEditPoints="1" noChangeArrowheads="1"/>
          </p:cNvSpPr>
          <p:nvPr/>
        </p:nvSpPr>
        <p:spPr bwMode="auto">
          <a:xfrm>
            <a:off x="6188075" y="908050"/>
            <a:ext cx="936625" cy="790575"/>
          </a:xfrm>
          <a:custGeom>
            <a:avLst/>
            <a:gdLst>
              <a:gd name="T0" fmla="*/ 6321525 w 21600"/>
              <a:gd name="T1" fmla="*/ 0 h 21600"/>
              <a:gd name="T2" fmla="*/ 6321525 w 21600"/>
              <a:gd name="T3" fmla="*/ 9609038 h 21600"/>
              <a:gd name="T4" fmla="*/ 34459993 w 21600"/>
              <a:gd name="T5" fmla="*/ 0 h 21600"/>
              <a:gd name="T6" fmla="*/ 34459993 w 21600"/>
              <a:gd name="T7" fmla="*/ 9609038 h 21600"/>
              <a:gd name="T8" fmla="*/ 20307112 w 21600"/>
              <a:gd name="T9" fmla="*/ 0 h 21600"/>
              <a:gd name="T10" fmla="*/ 20307112 w 21600"/>
              <a:gd name="T11" fmla="*/ 28935593 h 21600"/>
              <a:gd name="T12" fmla="*/ 0 w 21600"/>
              <a:gd name="T13" fmla="*/ 28935593 h 21600"/>
              <a:gd name="T14" fmla="*/ 40614181 w 21600"/>
              <a:gd name="T15" fmla="*/ 28935593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9525">
            <a:solidFill>
              <a:srgbClr val="000000"/>
            </a:solidFill>
            <a:miter lim="800000"/>
            <a:headEnd/>
            <a:tailEnd/>
          </a:ln>
        </p:spPr>
        <p:txBody>
          <a:bodyPr/>
          <a:lstStyle/>
          <a:p>
            <a:pPr algn="l"/>
            <a:endParaRPr lang="en-GB" sz="2000" b="0">
              <a:latin typeface="Arial" charset="0"/>
              <a:cs typeface="Arial" charset="0"/>
            </a:endParaRPr>
          </a:p>
        </p:txBody>
      </p:sp>
      <p:sp>
        <p:nvSpPr>
          <p:cNvPr id="48143" name="laptop"/>
          <p:cNvSpPr>
            <a:spLocks noEditPoints="1" noChangeArrowheads="1"/>
          </p:cNvSpPr>
          <p:nvPr/>
        </p:nvSpPr>
        <p:spPr bwMode="auto">
          <a:xfrm>
            <a:off x="5972175" y="1268413"/>
            <a:ext cx="936625" cy="790575"/>
          </a:xfrm>
          <a:custGeom>
            <a:avLst/>
            <a:gdLst>
              <a:gd name="T0" fmla="*/ 6321525 w 21600"/>
              <a:gd name="T1" fmla="*/ 0 h 21600"/>
              <a:gd name="T2" fmla="*/ 6321525 w 21600"/>
              <a:gd name="T3" fmla="*/ 9609038 h 21600"/>
              <a:gd name="T4" fmla="*/ 34459993 w 21600"/>
              <a:gd name="T5" fmla="*/ 0 h 21600"/>
              <a:gd name="T6" fmla="*/ 34459993 w 21600"/>
              <a:gd name="T7" fmla="*/ 9609038 h 21600"/>
              <a:gd name="T8" fmla="*/ 20307112 w 21600"/>
              <a:gd name="T9" fmla="*/ 0 h 21600"/>
              <a:gd name="T10" fmla="*/ 20307112 w 21600"/>
              <a:gd name="T11" fmla="*/ 28935593 h 21600"/>
              <a:gd name="T12" fmla="*/ 0 w 21600"/>
              <a:gd name="T13" fmla="*/ 28935593 h 21600"/>
              <a:gd name="T14" fmla="*/ 40614181 w 21600"/>
              <a:gd name="T15" fmla="*/ 28935593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9525">
            <a:solidFill>
              <a:srgbClr val="000000"/>
            </a:solidFill>
            <a:miter lim="800000"/>
            <a:headEnd/>
            <a:tailEnd/>
          </a:ln>
        </p:spPr>
        <p:txBody>
          <a:bodyPr/>
          <a:lstStyle/>
          <a:p>
            <a:pPr algn="l"/>
            <a:endParaRPr lang="en-GB" sz="2000" b="0">
              <a:latin typeface="Arial" charset="0"/>
              <a:cs typeface="Arial" charset="0"/>
            </a:endParaRPr>
          </a:p>
        </p:txBody>
      </p:sp>
      <p:sp>
        <p:nvSpPr>
          <p:cNvPr id="48144" name="Text Box 35"/>
          <p:cNvSpPr txBox="1">
            <a:spLocks noChangeArrowheads="1"/>
          </p:cNvSpPr>
          <p:nvPr/>
        </p:nvSpPr>
        <p:spPr bwMode="auto">
          <a:xfrm>
            <a:off x="5827713" y="2132013"/>
            <a:ext cx="1057275" cy="523875"/>
          </a:xfrm>
          <a:prstGeom prst="rect">
            <a:avLst/>
          </a:prstGeom>
          <a:noFill/>
          <a:ln w="9525">
            <a:noFill/>
            <a:miter lim="800000"/>
            <a:headEnd/>
            <a:tailEnd/>
          </a:ln>
        </p:spPr>
        <p:txBody>
          <a:bodyPr>
            <a:spAutoFit/>
          </a:bodyPr>
          <a:lstStyle/>
          <a:p>
            <a:pPr algn="l">
              <a:spcBef>
                <a:spcPct val="50000"/>
              </a:spcBef>
            </a:pPr>
            <a:r>
              <a:rPr lang="en-GB" sz="1400">
                <a:latin typeface="Arial" charset="0"/>
                <a:cs typeface="Arial" charset="0"/>
              </a:rPr>
              <a:t>Graduate Students</a:t>
            </a:r>
            <a:endParaRPr lang="en-US" sz="1400">
              <a:latin typeface="Arial" charset="0"/>
              <a:cs typeface="Arial" charset="0"/>
            </a:endParaRPr>
          </a:p>
        </p:txBody>
      </p:sp>
      <p:sp>
        <p:nvSpPr>
          <p:cNvPr id="48145" name="Text Box 37"/>
          <p:cNvSpPr txBox="1">
            <a:spLocks noChangeArrowheads="1"/>
          </p:cNvSpPr>
          <p:nvPr/>
        </p:nvSpPr>
        <p:spPr bwMode="auto">
          <a:xfrm>
            <a:off x="7051675" y="908050"/>
            <a:ext cx="1547813" cy="523875"/>
          </a:xfrm>
          <a:prstGeom prst="rect">
            <a:avLst/>
          </a:prstGeom>
          <a:noFill/>
          <a:ln w="9525">
            <a:noFill/>
            <a:miter lim="800000"/>
            <a:headEnd/>
            <a:tailEnd/>
          </a:ln>
        </p:spPr>
        <p:txBody>
          <a:bodyPr>
            <a:spAutoFit/>
          </a:bodyPr>
          <a:lstStyle/>
          <a:p>
            <a:pPr algn="l">
              <a:spcBef>
                <a:spcPct val="50000"/>
              </a:spcBef>
            </a:pPr>
            <a:r>
              <a:rPr lang="en-GB" sz="1400">
                <a:latin typeface="Arial" charset="0"/>
                <a:cs typeface="Arial" charset="0"/>
              </a:rPr>
              <a:t>Undergraduate Students</a:t>
            </a:r>
            <a:endParaRPr lang="en-US" sz="1400">
              <a:latin typeface="Arial" charset="0"/>
              <a:cs typeface="Arial" charset="0"/>
            </a:endParaRPr>
          </a:p>
        </p:txBody>
      </p:sp>
      <p:grpSp>
        <p:nvGrpSpPr>
          <p:cNvPr id="48146" name="Group 38"/>
          <p:cNvGrpSpPr>
            <a:grpSpLocks/>
          </p:cNvGrpSpPr>
          <p:nvPr/>
        </p:nvGrpSpPr>
        <p:grpSpPr bwMode="auto">
          <a:xfrm>
            <a:off x="3956050" y="71438"/>
            <a:ext cx="2000250" cy="1214437"/>
            <a:chOff x="1927" y="119"/>
            <a:chExt cx="1043" cy="771"/>
          </a:xfrm>
        </p:grpSpPr>
        <p:sp>
          <p:nvSpPr>
            <p:cNvPr id="48198" name="AutoShape 39"/>
            <p:cNvSpPr>
              <a:spLocks noChangeArrowheads="1"/>
            </p:cNvSpPr>
            <p:nvPr/>
          </p:nvSpPr>
          <p:spPr bwMode="auto">
            <a:xfrm>
              <a:off x="2225" y="527"/>
              <a:ext cx="318" cy="363"/>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99" name="Rectangle 40"/>
            <p:cNvSpPr>
              <a:spLocks noChangeArrowheads="1"/>
            </p:cNvSpPr>
            <p:nvPr/>
          </p:nvSpPr>
          <p:spPr bwMode="auto">
            <a:xfrm>
              <a:off x="1927" y="119"/>
              <a:ext cx="1043" cy="523"/>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Virtual Learning Environment</a:t>
              </a:r>
              <a:endParaRPr lang="en-US">
                <a:latin typeface="Arial" charset="0"/>
                <a:cs typeface="Arial" charset="0"/>
              </a:endParaRPr>
            </a:p>
          </p:txBody>
        </p:sp>
      </p:grpSp>
      <p:sp>
        <p:nvSpPr>
          <p:cNvPr id="48147" name="AutoShape 41"/>
          <p:cNvSpPr>
            <a:spLocks noChangeArrowheads="1"/>
          </p:cNvSpPr>
          <p:nvPr/>
        </p:nvSpPr>
        <p:spPr bwMode="auto">
          <a:xfrm rot="-1341364">
            <a:off x="2227263" y="908050"/>
            <a:ext cx="1800225" cy="215900"/>
          </a:xfrm>
          <a:prstGeom prst="rightArrow">
            <a:avLst>
              <a:gd name="adj1" fmla="val 22981"/>
              <a:gd name="adj2" fmla="val 85660"/>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8" name="AutoShape 42"/>
          <p:cNvSpPr>
            <a:spLocks noChangeArrowheads="1"/>
          </p:cNvSpPr>
          <p:nvPr/>
        </p:nvSpPr>
        <p:spPr bwMode="auto">
          <a:xfrm rot="1209962">
            <a:off x="5322888" y="1123950"/>
            <a:ext cx="649287" cy="71438"/>
          </a:xfrm>
          <a:prstGeom prst="rightArrow">
            <a:avLst>
              <a:gd name="adj1" fmla="val 23528"/>
              <a:gd name="adj2" fmla="val 225790"/>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9" name="AutoShape 44"/>
          <p:cNvSpPr>
            <a:spLocks noChangeArrowheads="1"/>
          </p:cNvSpPr>
          <p:nvPr/>
        </p:nvSpPr>
        <p:spPr bwMode="auto">
          <a:xfrm>
            <a:off x="3817938" y="4070350"/>
            <a:ext cx="358775" cy="423863"/>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50" name="AutoShape 67"/>
          <p:cNvSpPr>
            <a:spLocks noChangeArrowheads="1"/>
          </p:cNvSpPr>
          <p:nvPr/>
        </p:nvSpPr>
        <p:spPr bwMode="auto">
          <a:xfrm>
            <a:off x="3744913" y="4249738"/>
            <a:ext cx="358775" cy="423862"/>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51" name="AutoShape 68"/>
          <p:cNvSpPr>
            <a:spLocks noChangeArrowheads="1"/>
          </p:cNvSpPr>
          <p:nvPr/>
        </p:nvSpPr>
        <p:spPr bwMode="auto">
          <a:xfrm rot="-7611525">
            <a:off x="3879056" y="4736307"/>
            <a:ext cx="504825" cy="77788"/>
          </a:xfrm>
          <a:prstGeom prst="rightArrow">
            <a:avLst>
              <a:gd name="adj1" fmla="val 23528"/>
              <a:gd name="adj2" fmla="val 161222"/>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52" name="AutoShape 69"/>
          <p:cNvSpPr>
            <a:spLocks noChangeArrowheads="1"/>
          </p:cNvSpPr>
          <p:nvPr/>
        </p:nvSpPr>
        <p:spPr bwMode="auto">
          <a:xfrm rot="7746301">
            <a:off x="4177506" y="4196557"/>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53" name="AutoShape 70"/>
          <p:cNvSpPr>
            <a:spLocks noChangeArrowheads="1"/>
          </p:cNvSpPr>
          <p:nvPr/>
        </p:nvSpPr>
        <p:spPr bwMode="auto">
          <a:xfrm rot="15245822" flipH="1">
            <a:off x="4413250" y="4248151"/>
            <a:ext cx="504825" cy="69850"/>
          </a:xfrm>
          <a:prstGeom prst="rightArrow">
            <a:avLst>
              <a:gd name="adj1" fmla="val 23528"/>
              <a:gd name="adj2" fmla="val 179544"/>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nvGrpSpPr>
          <p:cNvPr id="48154" name="Group 73"/>
          <p:cNvGrpSpPr>
            <a:grpSpLocks/>
          </p:cNvGrpSpPr>
          <p:nvPr/>
        </p:nvGrpSpPr>
        <p:grpSpPr bwMode="auto">
          <a:xfrm>
            <a:off x="-19050" y="2932113"/>
            <a:ext cx="3376613" cy="1854200"/>
            <a:chOff x="476" y="1985"/>
            <a:chExt cx="1653" cy="895"/>
          </a:xfrm>
        </p:grpSpPr>
        <p:sp>
          <p:nvSpPr>
            <p:cNvPr id="48193" name="Text Box 74"/>
            <p:cNvSpPr txBox="1">
              <a:spLocks noChangeArrowheads="1"/>
            </p:cNvSpPr>
            <p:nvPr/>
          </p:nvSpPr>
          <p:spPr bwMode="auto">
            <a:xfrm>
              <a:off x="1630" y="2399"/>
              <a:ext cx="499" cy="357"/>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Technical Reports</a:t>
              </a:r>
              <a:endParaRPr lang="en-US" sz="1400">
                <a:latin typeface="Arial" charset="0"/>
                <a:cs typeface="Arial" charset="0"/>
              </a:endParaRPr>
            </a:p>
          </p:txBody>
        </p:sp>
        <p:sp>
          <p:nvSpPr>
            <p:cNvPr id="48194" name="Text Box 75"/>
            <p:cNvSpPr txBox="1">
              <a:spLocks noChangeArrowheads="1"/>
            </p:cNvSpPr>
            <p:nvPr/>
          </p:nvSpPr>
          <p:spPr bwMode="auto">
            <a:xfrm>
              <a:off x="976" y="1985"/>
              <a:ext cx="499" cy="253"/>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Reprints</a:t>
              </a:r>
              <a:endParaRPr lang="en-US" sz="1400">
                <a:latin typeface="Arial" charset="0"/>
                <a:cs typeface="Arial" charset="0"/>
              </a:endParaRPr>
            </a:p>
          </p:txBody>
        </p:sp>
        <p:sp>
          <p:nvSpPr>
            <p:cNvPr id="48195" name="Text Box 76"/>
            <p:cNvSpPr txBox="1">
              <a:spLocks noChangeArrowheads="1"/>
            </p:cNvSpPr>
            <p:nvPr/>
          </p:nvSpPr>
          <p:spPr bwMode="auto">
            <a:xfrm>
              <a:off x="476" y="2257"/>
              <a:ext cx="591" cy="565"/>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Peer-Reviewed Journal &amp; Conference Papers</a:t>
              </a:r>
              <a:endParaRPr lang="en-US" sz="1400">
                <a:latin typeface="Arial" charset="0"/>
                <a:cs typeface="Arial" charset="0"/>
              </a:endParaRPr>
            </a:p>
          </p:txBody>
        </p:sp>
        <p:pic>
          <p:nvPicPr>
            <p:cNvPr id="48196" name="Picture 77" descr="j0345755"/>
            <p:cNvPicPr>
              <a:picLocks noChangeAspect="1" noChangeArrowheads="1"/>
            </p:cNvPicPr>
            <p:nvPr/>
          </p:nvPicPr>
          <p:blipFill>
            <a:blip r:embed="rId4" cstate="print"/>
            <a:srcRect t="40277" b="6229"/>
            <a:stretch>
              <a:fillRect/>
            </a:stretch>
          </p:blipFill>
          <p:spPr bwMode="auto">
            <a:xfrm rot="4534904">
              <a:off x="1120" y="1931"/>
              <a:ext cx="394" cy="773"/>
            </a:xfrm>
            <a:prstGeom prst="rect">
              <a:avLst/>
            </a:prstGeom>
            <a:noFill/>
            <a:ln w="9525">
              <a:noFill/>
              <a:miter lim="800000"/>
              <a:headEnd/>
              <a:tailEnd/>
            </a:ln>
          </p:spPr>
        </p:pic>
        <p:sp>
          <p:nvSpPr>
            <p:cNvPr id="48197" name="Text Box 78"/>
            <p:cNvSpPr txBox="1">
              <a:spLocks noChangeArrowheads="1"/>
            </p:cNvSpPr>
            <p:nvPr/>
          </p:nvSpPr>
          <p:spPr bwMode="auto">
            <a:xfrm>
              <a:off x="1156" y="2523"/>
              <a:ext cx="546" cy="357"/>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Preprints &amp; Metadata</a:t>
              </a:r>
              <a:endParaRPr lang="en-US" sz="1400">
                <a:latin typeface="Arial" charset="0"/>
                <a:cs typeface="Arial" charset="0"/>
              </a:endParaRPr>
            </a:p>
          </p:txBody>
        </p:sp>
      </p:grpSp>
      <p:grpSp>
        <p:nvGrpSpPr>
          <p:cNvPr id="48155" name="Group 79"/>
          <p:cNvGrpSpPr>
            <a:grpSpLocks/>
          </p:cNvGrpSpPr>
          <p:nvPr/>
        </p:nvGrpSpPr>
        <p:grpSpPr bwMode="auto">
          <a:xfrm>
            <a:off x="2670175" y="5224463"/>
            <a:ext cx="2779713" cy="1704975"/>
            <a:chOff x="2008" y="3209"/>
            <a:chExt cx="932" cy="1074"/>
          </a:xfrm>
        </p:grpSpPr>
        <p:grpSp>
          <p:nvGrpSpPr>
            <p:cNvPr id="48187" name="Group 80"/>
            <p:cNvGrpSpPr>
              <a:grpSpLocks/>
            </p:cNvGrpSpPr>
            <p:nvPr/>
          </p:nvGrpSpPr>
          <p:grpSpPr bwMode="auto">
            <a:xfrm>
              <a:off x="2212" y="3209"/>
              <a:ext cx="728" cy="1074"/>
              <a:chOff x="2212" y="3209"/>
              <a:chExt cx="728" cy="1074"/>
            </a:xfrm>
          </p:grpSpPr>
          <p:sp>
            <p:nvSpPr>
              <p:cNvPr id="48191" name="Text Box 81"/>
              <p:cNvSpPr txBox="1">
                <a:spLocks noChangeArrowheads="1"/>
              </p:cNvSpPr>
              <p:nvPr/>
            </p:nvSpPr>
            <p:spPr bwMode="auto">
              <a:xfrm>
                <a:off x="2212" y="3604"/>
                <a:ext cx="728" cy="679"/>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Certified Experimental Results &amp; Analyses</a:t>
                </a:r>
                <a:endParaRPr lang="en-US">
                  <a:latin typeface="Arial" charset="0"/>
                  <a:cs typeface="Arial" charset="0"/>
                </a:endParaRPr>
              </a:p>
            </p:txBody>
          </p:sp>
          <p:sp>
            <p:nvSpPr>
              <p:cNvPr id="48192" name="AutoShape 82"/>
              <p:cNvSpPr>
                <a:spLocks noChangeArrowheads="1"/>
              </p:cNvSpPr>
              <p:nvPr/>
            </p:nvSpPr>
            <p:spPr bwMode="auto">
              <a:xfrm rot="7447911">
                <a:off x="2494" y="3277"/>
                <a:ext cx="272" cy="136"/>
              </a:xfrm>
              <a:prstGeom prst="rightArrow">
                <a:avLst>
                  <a:gd name="adj1" fmla="val 23528"/>
                  <a:gd name="adj2" fmla="val 49685"/>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grpSp>
        <p:sp>
          <p:nvSpPr>
            <p:cNvPr id="48188" name="AutoShape 84"/>
            <p:cNvSpPr>
              <a:spLocks noChangeArrowheads="1"/>
            </p:cNvSpPr>
            <p:nvPr/>
          </p:nvSpPr>
          <p:spPr bwMode="auto">
            <a:xfrm rot="-10048065">
              <a:off x="2135" y="3537"/>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sp>
          <p:nvSpPr>
            <p:cNvPr id="48189" name="AutoShape 85"/>
            <p:cNvSpPr>
              <a:spLocks noChangeArrowheads="1"/>
            </p:cNvSpPr>
            <p:nvPr/>
          </p:nvSpPr>
          <p:spPr bwMode="auto">
            <a:xfrm rot="-10346810">
              <a:off x="2038" y="3674"/>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sp>
          <p:nvSpPr>
            <p:cNvPr id="48190" name="AutoShape 86"/>
            <p:cNvSpPr>
              <a:spLocks noChangeArrowheads="1"/>
            </p:cNvSpPr>
            <p:nvPr/>
          </p:nvSpPr>
          <p:spPr bwMode="auto">
            <a:xfrm rot="10661241">
              <a:off x="2008" y="3842"/>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grpSp>
      <p:pic>
        <p:nvPicPr>
          <p:cNvPr id="48156" name="Picture 3" descr="Image of Experiment in progress"/>
          <p:cNvPicPr>
            <a:picLocks noChangeAspect="1" noChangeArrowheads="1"/>
          </p:cNvPicPr>
          <p:nvPr/>
        </p:nvPicPr>
        <p:blipFill>
          <a:blip r:embed="rId5" cstate="print"/>
          <a:srcRect/>
          <a:stretch>
            <a:fillRect/>
          </a:stretch>
        </p:blipFill>
        <p:spPr bwMode="auto">
          <a:xfrm>
            <a:off x="3317875" y="2346325"/>
            <a:ext cx="1504950" cy="1143000"/>
          </a:xfrm>
          <a:prstGeom prst="rect">
            <a:avLst/>
          </a:prstGeom>
          <a:noFill/>
          <a:ln w="9525">
            <a:noFill/>
            <a:miter lim="800000"/>
            <a:headEnd/>
            <a:tailEnd/>
          </a:ln>
        </p:spPr>
      </p:pic>
      <p:pic>
        <p:nvPicPr>
          <p:cNvPr id="48157" name="Picture 11"/>
          <p:cNvPicPr>
            <a:picLocks noChangeAspect="1" noChangeArrowheads="1"/>
          </p:cNvPicPr>
          <p:nvPr/>
        </p:nvPicPr>
        <p:blipFill>
          <a:blip r:embed="rId6" cstate="print"/>
          <a:srcRect/>
          <a:stretch>
            <a:fillRect/>
          </a:stretch>
        </p:blipFill>
        <p:spPr bwMode="auto">
          <a:xfrm>
            <a:off x="4894263" y="2643188"/>
            <a:ext cx="1643062" cy="1463675"/>
          </a:xfrm>
          <a:prstGeom prst="rect">
            <a:avLst/>
          </a:prstGeom>
          <a:noFill/>
          <a:ln w="9525">
            <a:noFill/>
            <a:round/>
            <a:headEnd/>
            <a:tailEnd/>
          </a:ln>
        </p:spPr>
      </p:pic>
      <p:grpSp>
        <p:nvGrpSpPr>
          <p:cNvPr id="48158" name="Group 45"/>
          <p:cNvGrpSpPr>
            <a:grpSpLocks/>
          </p:cNvGrpSpPr>
          <p:nvPr/>
        </p:nvGrpSpPr>
        <p:grpSpPr bwMode="auto">
          <a:xfrm>
            <a:off x="4456113" y="4279900"/>
            <a:ext cx="1223962" cy="792163"/>
            <a:chOff x="2562" y="2478"/>
            <a:chExt cx="771" cy="499"/>
          </a:xfrm>
        </p:grpSpPr>
        <p:sp>
          <p:nvSpPr>
            <p:cNvPr id="48168" name="Rectangle 46"/>
            <p:cNvSpPr>
              <a:spLocks noChangeArrowheads="1"/>
            </p:cNvSpPr>
            <p:nvPr/>
          </p:nvSpPr>
          <p:spPr bwMode="auto">
            <a:xfrm>
              <a:off x="2562" y="2705"/>
              <a:ext cx="408" cy="272"/>
            </a:xfrm>
            <a:prstGeom prst="rect">
              <a:avLst/>
            </a:prstGeom>
            <a:solidFill>
              <a:schemeClr val="accent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69" name="Rectangle 47"/>
            <p:cNvSpPr>
              <a:spLocks noChangeArrowheads="1"/>
            </p:cNvSpPr>
            <p:nvPr/>
          </p:nvSpPr>
          <p:spPr bwMode="auto">
            <a:xfrm>
              <a:off x="2879" y="2478"/>
              <a:ext cx="181" cy="318"/>
            </a:xfrm>
            <a:prstGeom prst="rect">
              <a:avLst/>
            </a:prstGeom>
            <a:solidFill>
              <a:schemeClr val="bg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70" name="Rectangle 48"/>
            <p:cNvSpPr>
              <a:spLocks noChangeArrowheads="1"/>
            </p:cNvSpPr>
            <p:nvPr/>
          </p:nvSpPr>
          <p:spPr bwMode="auto">
            <a:xfrm>
              <a:off x="2834" y="2750"/>
              <a:ext cx="499" cy="182"/>
            </a:xfrm>
            <a:prstGeom prst="rect">
              <a:avLst/>
            </a:prstGeom>
            <a:solidFill>
              <a:schemeClr val="accent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71" name="Oval 49"/>
            <p:cNvSpPr>
              <a:spLocks noChangeArrowheads="1"/>
            </p:cNvSpPr>
            <p:nvPr/>
          </p:nvSpPr>
          <p:spPr bwMode="auto">
            <a:xfrm>
              <a:off x="2607" y="275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2" name="Oval 50"/>
            <p:cNvSpPr>
              <a:spLocks noChangeArrowheads="1"/>
            </p:cNvSpPr>
            <p:nvPr/>
          </p:nvSpPr>
          <p:spPr bwMode="auto">
            <a:xfrm>
              <a:off x="2698" y="275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3" name="Oval 51"/>
            <p:cNvSpPr>
              <a:spLocks noChangeArrowheads="1"/>
            </p:cNvSpPr>
            <p:nvPr/>
          </p:nvSpPr>
          <p:spPr bwMode="auto">
            <a:xfrm>
              <a:off x="2607" y="284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4" name="Oval 52"/>
            <p:cNvSpPr>
              <a:spLocks noChangeArrowheads="1"/>
            </p:cNvSpPr>
            <p:nvPr/>
          </p:nvSpPr>
          <p:spPr bwMode="auto">
            <a:xfrm>
              <a:off x="2698" y="284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5" name="Rectangle 53"/>
            <p:cNvSpPr>
              <a:spLocks noChangeArrowheads="1"/>
            </p:cNvSpPr>
            <p:nvPr/>
          </p:nvSpPr>
          <p:spPr bwMode="auto">
            <a:xfrm>
              <a:off x="2879" y="2796"/>
              <a:ext cx="182" cy="90"/>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nvGrpSpPr>
            <p:cNvPr id="48176" name="Group 54"/>
            <p:cNvGrpSpPr>
              <a:grpSpLocks/>
            </p:cNvGrpSpPr>
            <p:nvPr/>
          </p:nvGrpSpPr>
          <p:grpSpPr bwMode="auto">
            <a:xfrm>
              <a:off x="3115" y="2796"/>
              <a:ext cx="137" cy="90"/>
              <a:chOff x="1882" y="527"/>
              <a:chExt cx="227" cy="227"/>
            </a:xfrm>
          </p:grpSpPr>
          <p:sp>
            <p:nvSpPr>
              <p:cNvPr id="48178" name="Rectangle 55"/>
              <p:cNvSpPr>
                <a:spLocks noChangeArrowheads="1"/>
              </p:cNvSpPr>
              <p:nvPr/>
            </p:nvSpPr>
            <p:spPr bwMode="auto">
              <a:xfrm>
                <a:off x="1882" y="527"/>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79" name="Rectangle 56"/>
              <p:cNvSpPr>
                <a:spLocks noChangeArrowheads="1"/>
              </p:cNvSpPr>
              <p:nvPr/>
            </p:nvSpPr>
            <p:spPr bwMode="auto">
              <a:xfrm>
                <a:off x="1973" y="527"/>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0" name="Rectangle 57"/>
              <p:cNvSpPr>
                <a:spLocks noChangeArrowheads="1"/>
              </p:cNvSpPr>
              <p:nvPr/>
            </p:nvSpPr>
            <p:spPr bwMode="auto">
              <a:xfrm>
                <a:off x="2064" y="527"/>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1" name="Rectangle 58"/>
              <p:cNvSpPr>
                <a:spLocks noChangeArrowheads="1"/>
              </p:cNvSpPr>
              <p:nvPr/>
            </p:nvSpPr>
            <p:spPr bwMode="auto">
              <a:xfrm>
                <a:off x="1882" y="618"/>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2" name="Rectangle 59"/>
              <p:cNvSpPr>
                <a:spLocks noChangeArrowheads="1"/>
              </p:cNvSpPr>
              <p:nvPr/>
            </p:nvSpPr>
            <p:spPr bwMode="auto">
              <a:xfrm>
                <a:off x="1973" y="618"/>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3" name="Rectangle 60"/>
              <p:cNvSpPr>
                <a:spLocks noChangeArrowheads="1"/>
              </p:cNvSpPr>
              <p:nvPr/>
            </p:nvSpPr>
            <p:spPr bwMode="auto">
              <a:xfrm>
                <a:off x="2064" y="618"/>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4" name="Rectangle 61"/>
              <p:cNvSpPr>
                <a:spLocks noChangeArrowheads="1"/>
              </p:cNvSpPr>
              <p:nvPr/>
            </p:nvSpPr>
            <p:spPr bwMode="auto">
              <a:xfrm>
                <a:off x="1882" y="709"/>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5" name="Rectangle 62"/>
              <p:cNvSpPr>
                <a:spLocks noChangeArrowheads="1"/>
              </p:cNvSpPr>
              <p:nvPr/>
            </p:nvSpPr>
            <p:spPr bwMode="auto">
              <a:xfrm>
                <a:off x="1973" y="709"/>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6" name="Rectangle 63"/>
              <p:cNvSpPr>
                <a:spLocks noChangeArrowheads="1"/>
              </p:cNvSpPr>
              <p:nvPr/>
            </p:nvSpPr>
            <p:spPr bwMode="auto">
              <a:xfrm>
                <a:off x="2064" y="709"/>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sp>
          <p:nvSpPr>
            <p:cNvPr id="48177" name="Freeform 64"/>
            <p:cNvSpPr>
              <a:spLocks/>
            </p:cNvSpPr>
            <p:nvPr/>
          </p:nvSpPr>
          <p:spPr bwMode="auto">
            <a:xfrm>
              <a:off x="2907" y="2494"/>
              <a:ext cx="75" cy="232"/>
            </a:xfrm>
            <a:custGeom>
              <a:avLst/>
              <a:gdLst>
                <a:gd name="T0" fmla="*/ 57 w 75"/>
                <a:gd name="T1" fmla="*/ 232 h 232"/>
                <a:gd name="T2" fmla="*/ 38 w 75"/>
                <a:gd name="T3" fmla="*/ 225 h 232"/>
                <a:gd name="T4" fmla="*/ 57 w 75"/>
                <a:gd name="T5" fmla="*/ 219 h 232"/>
                <a:gd name="T6" fmla="*/ 13 w 75"/>
                <a:gd name="T7" fmla="*/ 200 h 232"/>
                <a:gd name="T8" fmla="*/ 69 w 75"/>
                <a:gd name="T9" fmla="*/ 188 h 232"/>
                <a:gd name="T10" fmla="*/ 50 w 75"/>
                <a:gd name="T11" fmla="*/ 182 h 232"/>
                <a:gd name="T12" fmla="*/ 13 w 75"/>
                <a:gd name="T13" fmla="*/ 169 h 232"/>
                <a:gd name="T14" fmla="*/ 75 w 75"/>
                <a:gd name="T15" fmla="*/ 150 h 232"/>
                <a:gd name="T16" fmla="*/ 13 w 75"/>
                <a:gd name="T17" fmla="*/ 131 h 232"/>
                <a:gd name="T18" fmla="*/ 38 w 75"/>
                <a:gd name="T19" fmla="*/ 125 h 232"/>
                <a:gd name="T20" fmla="*/ 75 w 75"/>
                <a:gd name="T21" fmla="*/ 113 h 232"/>
                <a:gd name="T22" fmla="*/ 13 w 75"/>
                <a:gd name="T23" fmla="*/ 63 h 232"/>
                <a:gd name="T24" fmla="*/ 57 w 75"/>
                <a:gd name="T25" fmla="*/ 31 h 232"/>
                <a:gd name="T26" fmla="*/ 32 w 75"/>
                <a:gd name="T27" fmla="*/ 0 h 2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232"/>
                <a:gd name="T44" fmla="*/ 75 w 75"/>
                <a:gd name="T45" fmla="*/ 232 h 2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232">
                  <a:moveTo>
                    <a:pt x="57" y="232"/>
                  </a:moveTo>
                  <a:cubicBezTo>
                    <a:pt x="51" y="230"/>
                    <a:pt x="38" y="232"/>
                    <a:pt x="38" y="225"/>
                  </a:cubicBezTo>
                  <a:cubicBezTo>
                    <a:pt x="38" y="218"/>
                    <a:pt x="59" y="225"/>
                    <a:pt x="57" y="219"/>
                  </a:cubicBezTo>
                  <a:cubicBezTo>
                    <a:pt x="56" y="215"/>
                    <a:pt x="19" y="202"/>
                    <a:pt x="13" y="200"/>
                  </a:cubicBezTo>
                  <a:cubicBezTo>
                    <a:pt x="31" y="194"/>
                    <a:pt x="53" y="199"/>
                    <a:pt x="69" y="188"/>
                  </a:cubicBezTo>
                  <a:cubicBezTo>
                    <a:pt x="75" y="184"/>
                    <a:pt x="56" y="184"/>
                    <a:pt x="50" y="182"/>
                  </a:cubicBezTo>
                  <a:cubicBezTo>
                    <a:pt x="0" y="165"/>
                    <a:pt x="64" y="185"/>
                    <a:pt x="13" y="169"/>
                  </a:cubicBezTo>
                  <a:cubicBezTo>
                    <a:pt x="34" y="162"/>
                    <a:pt x="54" y="155"/>
                    <a:pt x="75" y="150"/>
                  </a:cubicBezTo>
                  <a:cubicBezTo>
                    <a:pt x="53" y="145"/>
                    <a:pt x="34" y="139"/>
                    <a:pt x="13" y="131"/>
                  </a:cubicBezTo>
                  <a:cubicBezTo>
                    <a:pt x="21" y="129"/>
                    <a:pt x="30" y="127"/>
                    <a:pt x="38" y="125"/>
                  </a:cubicBezTo>
                  <a:cubicBezTo>
                    <a:pt x="50" y="121"/>
                    <a:pt x="75" y="113"/>
                    <a:pt x="75" y="113"/>
                  </a:cubicBezTo>
                  <a:cubicBezTo>
                    <a:pt x="65" y="81"/>
                    <a:pt x="39" y="80"/>
                    <a:pt x="13" y="63"/>
                  </a:cubicBezTo>
                  <a:cubicBezTo>
                    <a:pt x="21" y="37"/>
                    <a:pt x="32" y="40"/>
                    <a:pt x="57" y="31"/>
                  </a:cubicBezTo>
                  <a:cubicBezTo>
                    <a:pt x="35" y="9"/>
                    <a:pt x="42" y="20"/>
                    <a:pt x="32" y="0"/>
                  </a:cubicBezTo>
                </a:path>
              </a:pathLst>
            </a:custGeom>
            <a:noFill/>
            <a:ln w="9525">
              <a:solidFill>
                <a:schemeClr val="tx1"/>
              </a:solidFill>
              <a:round/>
              <a:headEnd/>
              <a:tailEnd/>
            </a:ln>
          </p:spPr>
          <p:txBody>
            <a:bodyPr/>
            <a:lstStyle/>
            <a:p>
              <a:pPr algn="l"/>
              <a:endParaRPr lang="en-GB" sz="2000" b="0">
                <a:latin typeface="Arial" charset="0"/>
                <a:cs typeface="Arial" charset="0"/>
              </a:endParaRPr>
            </a:p>
          </p:txBody>
        </p:sp>
      </p:grpSp>
      <p:sp>
        <p:nvSpPr>
          <p:cNvPr id="99" name="AutoShape 82"/>
          <p:cNvSpPr>
            <a:spLocks noChangeArrowheads="1"/>
          </p:cNvSpPr>
          <p:nvPr/>
        </p:nvSpPr>
        <p:spPr bwMode="auto">
          <a:xfrm>
            <a:off x="5568950" y="5248275"/>
            <a:ext cx="431800" cy="322263"/>
          </a:xfrm>
          <a:prstGeom prst="rightArrow">
            <a:avLst>
              <a:gd name="adj1" fmla="val 23528"/>
              <a:gd name="adj2" fmla="val 4973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sp>
        <p:nvSpPr>
          <p:cNvPr id="48160" name="AutoShape 42"/>
          <p:cNvSpPr>
            <a:spLocks noChangeArrowheads="1"/>
          </p:cNvSpPr>
          <p:nvPr/>
        </p:nvSpPr>
        <p:spPr bwMode="auto">
          <a:xfrm rot="8467405">
            <a:off x="5091113" y="2395538"/>
            <a:ext cx="649287" cy="71437"/>
          </a:xfrm>
          <a:prstGeom prst="rightArrow">
            <a:avLst>
              <a:gd name="adj1" fmla="val 23528"/>
              <a:gd name="adj2" fmla="val 225793"/>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61" name="Text Box 65"/>
          <p:cNvSpPr txBox="1">
            <a:spLocks noChangeArrowheads="1"/>
          </p:cNvSpPr>
          <p:nvPr/>
        </p:nvSpPr>
        <p:spPr bwMode="auto">
          <a:xfrm>
            <a:off x="3165475" y="3538538"/>
            <a:ext cx="2719388" cy="461962"/>
          </a:xfrm>
          <a:prstGeom prst="rect">
            <a:avLst/>
          </a:prstGeom>
          <a:noFill/>
          <a:ln w="9525">
            <a:noFill/>
            <a:miter lim="800000"/>
            <a:headEnd/>
            <a:tailEnd/>
          </a:ln>
        </p:spPr>
        <p:txBody>
          <a:bodyPr>
            <a:spAutoFit/>
          </a:bodyPr>
          <a:lstStyle/>
          <a:p>
            <a:pPr algn="l">
              <a:spcBef>
                <a:spcPct val="50000"/>
              </a:spcBef>
            </a:pPr>
            <a:r>
              <a:rPr lang="en-GB" sz="2400">
                <a:latin typeface="Arial" charset="0"/>
                <a:cs typeface="Arial" charset="0"/>
              </a:rPr>
              <a:t>experimentation</a:t>
            </a:r>
            <a:endParaRPr lang="en-US" sz="2400">
              <a:latin typeface="Arial" charset="0"/>
              <a:cs typeface="Arial" charset="0"/>
            </a:endParaRPr>
          </a:p>
        </p:txBody>
      </p:sp>
      <p:sp>
        <p:nvSpPr>
          <p:cNvPr id="101" name="Text Box 83"/>
          <p:cNvSpPr txBox="1">
            <a:spLocks noChangeArrowheads="1"/>
          </p:cNvSpPr>
          <p:nvPr/>
        </p:nvSpPr>
        <p:spPr bwMode="auto">
          <a:xfrm>
            <a:off x="5321300" y="5724525"/>
            <a:ext cx="1697038" cy="1077913"/>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Data, Metadata Provenance Workflows</a:t>
            </a:r>
            <a:br>
              <a:rPr lang="en-GB">
                <a:latin typeface="Arial" charset="0"/>
                <a:cs typeface="Arial" charset="0"/>
              </a:rPr>
            </a:br>
            <a:r>
              <a:rPr lang="en-GB">
                <a:latin typeface="Arial" charset="0"/>
                <a:cs typeface="Arial" charset="0"/>
              </a:rPr>
              <a:t>Ontologies</a:t>
            </a:r>
            <a:endParaRPr lang="en-US">
              <a:latin typeface="Arial" charset="0"/>
              <a:cs typeface="Arial" charset="0"/>
            </a:endParaRPr>
          </a:p>
        </p:txBody>
      </p:sp>
      <p:pic>
        <p:nvPicPr>
          <p:cNvPr id="84" name="Picture 34"/>
          <p:cNvPicPr>
            <a:picLocks noChangeAspect="1" noChangeArrowheads="1"/>
          </p:cNvPicPr>
          <p:nvPr/>
        </p:nvPicPr>
        <p:blipFill>
          <a:blip r:embed="rId7" cstate="print"/>
          <a:srcRect t="10411"/>
          <a:stretch>
            <a:fillRect/>
          </a:stretch>
        </p:blipFill>
        <p:spPr bwMode="auto">
          <a:xfrm>
            <a:off x="7639050" y="2714625"/>
            <a:ext cx="719138" cy="3786188"/>
          </a:xfrm>
          <a:prstGeom prst="rect">
            <a:avLst/>
          </a:prstGeom>
          <a:noFill/>
          <a:ln w="9525">
            <a:noFill/>
            <a:miter lim="800000"/>
            <a:headEnd/>
            <a:tailEnd/>
          </a:ln>
        </p:spPr>
      </p:pic>
      <p:sp>
        <p:nvSpPr>
          <p:cNvPr id="91" name="AutoShape 42"/>
          <p:cNvSpPr>
            <a:spLocks noChangeArrowheads="1"/>
          </p:cNvSpPr>
          <p:nvPr/>
        </p:nvSpPr>
        <p:spPr bwMode="auto">
          <a:xfrm rot="3746039">
            <a:off x="6858000" y="2481263"/>
            <a:ext cx="649287" cy="71438"/>
          </a:xfrm>
          <a:prstGeom prst="rightArrow">
            <a:avLst>
              <a:gd name="adj1" fmla="val 23528"/>
              <a:gd name="adj2" fmla="val 225790"/>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65" name="Text Box 21"/>
          <p:cNvSpPr txBox="1">
            <a:spLocks noChangeArrowheads="1"/>
          </p:cNvSpPr>
          <p:nvPr/>
        </p:nvSpPr>
        <p:spPr bwMode="auto">
          <a:xfrm>
            <a:off x="500063" y="1714500"/>
            <a:ext cx="1150937" cy="584200"/>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Digital Libraries</a:t>
            </a:r>
            <a:endParaRPr lang="en-US">
              <a:latin typeface="Arial" charset="0"/>
              <a:cs typeface="Arial" charset="0"/>
            </a:endParaRPr>
          </a:p>
        </p:txBody>
      </p:sp>
      <p:sp>
        <p:nvSpPr>
          <p:cNvPr id="48166" name="TextBox 91"/>
          <p:cNvSpPr txBox="1">
            <a:spLocks noChangeArrowheads="1"/>
          </p:cNvSpPr>
          <p:nvPr/>
        </p:nvSpPr>
        <p:spPr bwMode="auto">
          <a:xfrm>
            <a:off x="142875" y="117475"/>
            <a:ext cx="3571875" cy="954088"/>
          </a:xfrm>
          <a:prstGeom prst="rect">
            <a:avLst/>
          </a:prstGeom>
          <a:noFill/>
          <a:ln w="9525">
            <a:noFill/>
            <a:miter lim="800000"/>
            <a:headEnd/>
            <a:tailEnd/>
          </a:ln>
        </p:spPr>
        <p:txBody>
          <a:bodyPr>
            <a:spAutoFit/>
          </a:bodyPr>
          <a:lstStyle/>
          <a:p>
            <a:pPr algn="l"/>
            <a:r>
              <a:rPr lang="en-GB" sz="2800">
                <a:solidFill>
                  <a:srgbClr val="FF0000"/>
                </a:solidFill>
                <a:latin typeface="Arial" charset="0"/>
                <a:cs typeface="Arial" charset="0"/>
              </a:rPr>
              <a:t>The social process of science 2.0</a:t>
            </a:r>
          </a:p>
        </p:txBody>
      </p:sp>
      <p:sp>
        <p:nvSpPr>
          <p:cNvPr id="48167" name="TextBox 91"/>
          <p:cNvSpPr txBox="1">
            <a:spLocks noChangeArrowheads="1"/>
          </p:cNvSpPr>
          <p:nvPr/>
        </p:nvSpPr>
        <p:spPr bwMode="auto">
          <a:xfrm>
            <a:off x="6486525" y="0"/>
            <a:ext cx="2657475" cy="830263"/>
          </a:xfrm>
          <a:prstGeom prst="rect">
            <a:avLst/>
          </a:prstGeom>
          <a:noFill/>
          <a:ln w="9525">
            <a:noFill/>
            <a:miter lim="800000"/>
            <a:headEnd/>
            <a:tailEnd/>
          </a:ln>
        </p:spPr>
        <p:txBody>
          <a:bodyPr>
            <a:spAutoFit/>
          </a:bodyPr>
          <a:lstStyle/>
          <a:p>
            <a:pPr algn="l"/>
            <a:r>
              <a:rPr lang="en-GB" sz="2400">
                <a:solidFill>
                  <a:srgbClr val="FF0000"/>
                </a:solidFill>
                <a:latin typeface="Arial" charset="0"/>
                <a:cs typeface="Arial" charset="0"/>
              </a:rPr>
              <a:t>Role of Libraries</a:t>
            </a:r>
            <a:br>
              <a:rPr lang="en-GB" sz="2400">
                <a:solidFill>
                  <a:srgbClr val="FF0000"/>
                </a:solidFill>
                <a:latin typeface="Arial" charset="0"/>
                <a:cs typeface="Arial" charset="0"/>
              </a:rPr>
            </a:br>
            <a:r>
              <a:rPr lang="en-GB" sz="2400">
                <a:solidFill>
                  <a:srgbClr val="FF0000"/>
                </a:solidFill>
                <a:latin typeface="Arial" charset="0"/>
                <a:cs typeface="Arial" charset="0"/>
              </a:rPr>
              <a:t>and Publishers?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1" grpId="0"/>
      <p:bldP spid="9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Some critical Concepts as text I</a:t>
            </a:r>
            <a:endParaRPr lang="en-US" dirty="0"/>
          </a:p>
        </p:txBody>
      </p:sp>
      <p:sp>
        <p:nvSpPr>
          <p:cNvPr id="3" name="Content Placeholder 2"/>
          <p:cNvSpPr>
            <a:spLocks noGrp="1"/>
          </p:cNvSpPr>
          <p:nvPr>
            <p:ph idx="1"/>
          </p:nvPr>
        </p:nvSpPr>
        <p:spPr>
          <a:xfrm>
            <a:off x="0" y="685800"/>
            <a:ext cx="8991600" cy="6172200"/>
          </a:xfrm>
        </p:spPr>
        <p:txBody>
          <a:bodyPr/>
          <a:lstStyle/>
          <a:p>
            <a:r>
              <a:rPr lang="en-US" sz="2400" dirty="0" smtClean="0">
                <a:solidFill>
                  <a:srgbClr val="FFFF00"/>
                </a:solidFill>
              </a:rPr>
              <a:t>Computational thinking </a:t>
            </a:r>
            <a:r>
              <a:rPr lang="en-US" sz="2400" dirty="0" smtClean="0"/>
              <a:t>is set up as </a:t>
            </a:r>
            <a:r>
              <a:rPr lang="en-US" sz="2400" dirty="0" smtClean="0">
                <a:solidFill>
                  <a:srgbClr val="FFFF00"/>
                </a:solidFill>
              </a:rPr>
              <a:t>e-Research</a:t>
            </a:r>
            <a:r>
              <a:rPr lang="en-US" sz="2400" dirty="0" smtClean="0"/>
              <a:t> and often characterized by a </a:t>
            </a:r>
            <a:r>
              <a:rPr lang="en-US" sz="2400" dirty="0" smtClean="0">
                <a:solidFill>
                  <a:srgbClr val="FFFF00"/>
                </a:solidFill>
              </a:rPr>
              <a:t>Data Deluge </a:t>
            </a:r>
            <a:r>
              <a:rPr lang="en-US" sz="2400" dirty="0" smtClean="0"/>
              <a:t>from sensors, instruments, simulation results and the </a:t>
            </a:r>
            <a:r>
              <a:rPr lang="en-US" sz="2400" dirty="0" smtClean="0">
                <a:solidFill>
                  <a:srgbClr val="FFFF00"/>
                </a:solidFill>
              </a:rPr>
              <a:t>Internet</a:t>
            </a:r>
            <a:r>
              <a:rPr lang="en-US" sz="2400" dirty="0" smtClean="0"/>
              <a:t>. Curating and managing this data involves </a:t>
            </a:r>
            <a:r>
              <a:rPr lang="en-US" sz="2400" dirty="0" smtClean="0">
                <a:solidFill>
                  <a:srgbClr val="FFFF00"/>
                </a:solidFill>
              </a:rPr>
              <a:t>digital library </a:t>
            </a:r>
            <a:r>
              <a:rPr lang="en-US" sz="2400" dirty="0" smtClean="0"/>
              <a:t>technology and possible new roles for </a:t>
            </a:r>
            <a:r>
              <a:rPr lang="en-US" sz="2400" dirty="0" smtClean="0">
                <a:solidFill>
                  <a:srgbClr val="FFFF00"/>
                </a:solidFill>
              </a:rPr>
              <a:t>libraries</a:t>
            </a:r>
            <a:r>
              <a:rPr lang="en-US" sz="2400" dirty="0" smtClean="0"/>
              <a:t>. </a:t>
            </a:r>
            <a:r>
              <a:rPr lang="en-US" sz="2400" dirty="0" smtClean="0">
                <a:solidFill>
                  <a:srgbClr val="FFFF00"/>
                </a:solidFill>
              </a:rPr>
              <a:t>Interdisciplinary Collaboration </a:t>
            </a:r>
            <a:r>
              <a:rPr lang="en-US" sz="2400" dirty="0" smtClean="0"/>
              <a:t>across  continents and fields implies </a:t>
            </a:r>
            <a:r>
              <a:rPr lang="en-US" sz="2400" dirty="0" smtClean="0">
                <a:solidFill>
                  <a:srgbClr val="FFFF00"/>
                </a:solidFill>
              </a:rPr>
              <a:t>virtual organizations </a:t>
            </a:r>
            <a:r>
              <a:rPr lang="en-US" sz="2400" dirty="0" smtClean="0"/>
              <a:t>that are built using </a:t>
            </a:r>
            <a:r>
              <a:rPr lang="en-US" sz="2400" dirty="0" smtClean="0">
                <a:solidFill>
                  <a:srgbClr val="FFFF00"/>
                </a:solidFill>
              </a:rPr>
              <a:t>Web 2.0</a:t>
            </a:r>
            <a:r>
              <a:rPr lang="en-US" sz="2400" dirty="0" smtClean="0"/>
              <a:t> technology. VO’s link people, computers and data.</a:t>
            </a:r>
          </a:p>
          <a:p>
            <a:r>
              <a:rPr lang="en-US" sz="2400" dirty="0" smtClean="0">
                <a:solidFill>
                  <a:srgbClr val="FFFF00"/>
                </a:solidFill>
              </a:rPr>
              <a:t>Portals</a:t>
            </a:r>
            <a:r>
              <a:rPr lang="en-US" sz="2400" dirty="0" smtClean="0"/>
              <a:t> or Gateways provide access to computational and data set up as </a:t>
            </a:r>
            <a:r>
              <a:rPr lang="en-US" sz="2400" dirty="0" smtClean="0">
                <a:solidFill>
                  <a:srgbClr val="FFFF00"/>
                </a:solidFill>
              </a:rPr>
              <a:t>Cyberinfrastructure</a:t>
            </a:r>
            <a:r>
              <a:rPr lang="en-US" sz="2400" dirty="0" smtClean="0"/>
              <a:t> or e-Infrastructure made up of multiple </a:t>
            </a:r>
            <a:r>
              <a:rPr lang="en-US" sz="2400" dirty="0" smtClean="0">
                <a:solidFill>
                  <a:srgbClr val="FFFF00"/>
                </a:solidFill>
              </a:rPr>
              <a:t>Services</a:t>
            </a:r>
          </a:p>
          <a:p>
            <a:r>
              <a:rPr lang="en-US" sz="2400" dirty="0" smtClean="0"/>
              <a:t>Intense computation on individual problems involves </a:t>
            </a:r>
            <a:r>
              <a:rPr lang="en-US" sz="2400" dirty="0" smtClean="0">
                <a:solidFill>
                  <a:srgbClr val="FFFF00"/>
                </a:solidFill>
              </a:rPr>
              <a:t>Parallel Computing</a:t>
            </a:r>
            <a:r>
              <a:rPr lang="en-US" sz="2400" dirty="0" smtClean="0"/>
              <a:t> linking computers with high performance networks that are packaged as </a:t>
            </a:r>
            <a:r>
              <a:rPr lang="en-US" sz="2400" dirty="0" smtClean="0">
                <a:solidFill>
                  <a:srgbClr val="FFFF00"/>
                </a:solidFill>
              </a:rPr>
              <a:t>Clusters</a:t>
            </a:r>
            <a:r>
              <a:rPr lang="en-US" sz="2400" dirty="0" smtClean="0"/>
              <a:t> and/or </a:t>
            </a:r>
            <a:r>
              <a:rPr lang="en-US" sz="2400" dirty="0" smtClean="0">
                <a:solidFill>
                  <a:srgbClr val="FFFF00"/>
                </a:solidFill>
              </a:rPr>
              <a:t>Supercomputers</a:t>
            </a:r>
            <a:r>
              <a:rPr lang="en-US" sz="2400" dirty="0" smtClean="0"/>
              <a:t>. Performance improvements now come from </a:t>
            </a:r>
            <a:r>
              <a:rPr lang="en-US" sz="2400" dirty="0" smtClean="0">
                <a:solidFill>
                  <a:srgbClr val="FFFF00"/>
                </a:solidFill>
              </a:rPr>
              <a:t>Multicore</a:t>
            </a:r>
            <a:r>
              <a:rPr lang="en-US" sz="2400" dirty="0" smtClean="0"/>
              <a:t> architectures implying parallel computing important for commodity applications and machines.</a:t>
            </a:r>
          </a:p>
        </p:txBody>
      </p:sp>
      <p:sp>
        <p:nvSpPr>
          <p:cNvPr id="4" name="Slide Number Placeholder 3"/>
          <p:cNvSpPr>
            <a:spLocks noGrp="1"/>
          </p:cNvSpPr>
          <p:nvPr>
            <p:ph type="sldNum" sz="quarter" idx="12"/>
          </p:nvPr>
        </p:nvSpPr>
        <p:spPr/>
        <p:txBody>
          <a:bodyPr/>
          <a:lstStyle/>
          <a:p>
            <a:pPr>
              <a:defRPr/>
            </a:pPr>
            <a:fld id="{F80EFB8F-595E-496D-B06D-07E4A398C9FA}"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14C3523B-4152-4A8B-A559-488BE31B411C}" type="slidenum">
              <a:rPr lang="en-GB"/>
              <a:pPr>
                <a:defRPr/>
              </a:pPr>
              <a:t>40</a:t>
            </a:fld>
            <a:endParaRPr lang="en-GB"/>
          </a:p>
        </p:txBody>
      </p:sp>
      <p:pic>
        <p:nvPicPr>
          <p:cNvPr id="51203" name="Picture 3"/>
          <p:cNvPicPr>
            <a:picLocks noChangeAspect="1" noChangeArrowheads="1"/>
          </p:cNvPicPr>
          <p:nvPr/>
        </p:nvPicPr>
        <p:blipFill>
          <a:blip r:embed="rId3" cstate="print"/>
          <a:srcRect l="11423" t="3761" r="12769" b="5338"/>
          <a:stretch>
            <a:fillRect/>
          </a:stretch>
        </p:blipFill>
        <p:spPr bwMode="auto">
          <a:xfrm>
            <a:off x="0" y="0"/>
            <a:ext cx="91503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critical Concepts </a:t>
            </a:r>
            <a:r>
              <a:rPr lang="en-US" smtClean="0"/>
              <a:t>as text </a:t>
            </a:r>
            <a:r>
              <a:rPr lang="en-US" dirty="0" smtClean="0"/>
              <a:t>II</a:t>
            </a:r>
            <a:endParaRPr lang="en-US" dirty="0"/>
          </a:p>
        </p:txBody>
      </p:sp>
      <p:sp>
        <p:nvSpPr>
          <p:cNvPr id="3" name="Content Placeholder 2"/>
          <p:cNvSpPr>
            <a:spLocks noGrp="1"/>
          </p:cNvSpPr>
          <p:nvPr>
            <p:ph idx="1"/>
          </p:nvPr>
        </p:nvSpPr>
        <p:spPr>
          <a:xfrm>
            <a:off x="0" y="838200"/>
            <a:ext cx="8991600" cy="5410200"/>
          </a:xfrm>
        </p:spPr>
        <p:txBody>
          <a:bodyPr/>
          <a:lstStyle/>
          <a:p>
            <a:r>
              <a:rPr lang="en-US" sz="2400" dirty="0" smtClean="0">
                <a:solidFill>
                  <a:srgbClr val="FFFF00"/>
                </a:solidFill>
              </a:rPr>
              <a:t>Cyberinfrastructure </a:t>
            </a:r>
            <a:r>
              <a:rPr lang="en-US" sz="2400" dirty="0" smtClean="0"/>
              <a:t>also involves distributed systems supporting data and people that are naturally distributed as well as </a:t>
            </a:r>
            <a:r>
              <a:rPr lang="en-US" sz="2400" dirty="0" smtClean="0">
                <a:solidFill>
                  <a:srgbClr val="FFFF00"/>
                </a:solidFill>
              </a:rPr>
              <a:t>pleasingly parallel </a:t>
            </a:r>
            <a:r>
              <a:rPr lang="en-US" sz="2400" dirty="0" smtClean="0"/>
              <a:t>computations. </a:t>
            </a:r>
            <a:r>
              <a:rPr lang="en-US" sz="2400" dirty="0" smtClean="0">
                <a:solidFill>
                  <a:srgbClr val="FFFF00"/>
                </a:solidFill>
              </a:rPr>
              <a:t>Grids</a:t>
            </a:r>
            <a:r>
              <a:rPr lang="en-US" sz="2400" dirty="0" smtClean="0"/>
              <a:t> were initial technology approach but these failed to get commercial support and in many cases being replaced by </a:t>
            </a:r>
            <a:r>
              <a:rPr lang="en-US" sz="2400" dirty="0" smtClean="0">
                <a:solidFill>
                  <a:srgbClr val="FFFF00"/>
                </a:solidFill>
              </a:rPr>
              <a:t>Clouds</a:t>
            </a:r>
            <a:r>
              <a:rPr lang="en-US" sz="2400" dirty="0" smtClean="0"/>
              <a:t>.</a:t>
            </a:r>
          </a:p>
          <a:p>
            <a:r>
              <a:rPr lang="en-US" sz="2400" dirty="0" smtClean="0">
                <a:solidFill>
                  <a:srgbClr val="FFFF00"/>
                </a:solidFill>
              </a:rPr>
              <a:t>Clouds</a:t>
            </a:r>
            <a:r>
              <a:rPr lang="en-US" sz="2400" dirty="0" smtClean="0"/>
              <a:t> are highly cost-effective user friendly approaches to large (~100,000 node) data centers originally pioneered by Web 2.0 applications. They tend to use </a:t>
            </a:r>
            <a:r>
              <a:rPr lang="en-US" sz="2400" dirty="0" smtClean="0">
                <a:solidFill>
                  <a:srgbClr val="FFFF00"/>
                </a:solidFill>
              </a:rPr>
              <a:t>Virtualization</a:t>
            </a:r>
            <a:r>
              <a:rPr lang="en-US" sz="2400" dirty="0" smtClean="0"/>
              <a:t> </a:t>
            </a:r>
            <a:r>
              <a:rPr lang="en-US" sz="2400" dirty="0" smtClean="0"/>
              <a:t>technology and offer new </a:t>
            </a:r>
            <a:r>
              <a:rPr lang="en-US" sz="2400" dirty="0" smtClean="0">
                <a:solidFill>
                  <a:srgbClr val="FFFF00"/>
                </a:solidFill>
              </a:rPr>
              <a:t>MapReduce</a:t>
            </a:r>
            <a:r>
              <a:rPr lang="en-US" sz="2400" dirty="0" smtClean="0"/>
              <a:t> approach</a:t>
            </a:r>
            <a:endParaRPr lang="en-US" sz="2400" dirty="0" smtClean="0"/>
          </a:p>
          <a:p>
            <a:r>
              <a:rPr lang="en-US" sz="2400" dirty="0" smtClean="0"/>
              <a:t>These developments have implications for </a:t>
            </a:r>
            <a:r>
              <a:rPr lang="en-US" sz="2400" dirty="0" smtClean="0">
                <a:solidFill>
                  <a:srgbClr val="FFFF00"/>
                </a:solidFill>
              </a:rPr>
              <a:t>Education</a:t>
            </a:r>
            <a:r>
              <a:rPr lang="en-US" sz="2400" dirty="0" smtClean="0"/>
              <a:t> as well as </a:t>
            </a:r>
            <a:r>
              <a:rPr lang="en-US" sz="2400" dirty="0" smtClean="0">
                <a:solidFill>
                  <a:srgbClr val="FFFF00"/>
                </a:solidFill>
              </a:rPr>
              <a:t>Research</a:t>
            </a:r>
            <a:r>
              <a:rPr lang="en-US" sz="2400" dirty="0" smtClean="0"/>
              <a:t> but there is less agreement and success with education as with research. This reflects differences between different fields (e.g. roles of courses and lab work) and problem in teaching rich curricula and still graduating students expeditiously</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pPr>
              <a:defRPr/>
            </a:pPr>
            <a:fld id="{F80EFB8F-595E-496D-B06D-07E4A398C9FA}"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4AECA34B-1E70-44AC-AF18-D18AAA141874}" type="slidenum">
              <a:rPr lang="en-US"/>
              <a:pPr>
                <a:defRPr/>
              </a:pPr>
              <a:t>6</a:t>
            </a:fld>
            <a:endParaRPr lang="en-US"/>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a:defRPr/>
            </a:pPr>
            <a:fld id="{1604A382-AA86-498F-96D6-6858ABE77D05}" type="slidenum">
              <a:rPr lang="en-US" sz="1000" b="0">
                <a:effectLst>
                  <a:outerShdw blurRad="38100" dist="38100" dir="2700000" algn="tl">
                    <a:srgbClr val="000000"/>
                  </a:outerShdw>
                </a:effectLst>
                <a:latin typeface="Verdana" pitchFamily="34" charset="0"/>
              </a:rPr>
              <a:pPr algn="r">
                <a:defRPr/>
              </a:pPr>
              <a:t>6</a:t>
            </a:fld>
            <a:endParaRPr lang="en-US" sz="1000" b="0">
              <a:effectLst>
                <a:outerShdw blurRad="38100" dist="38100" dir="2700000" algn="tl">
                  <a:srgbClr val="000000"/>
                </a:outerShdw>
              </a:effectLst>
              <a:latin typeface="Verdana" pitchFamily="34" charset="0"/>
            </a:endParaRPr>
          </a:p>
        </p:txBody>
      </p:sp>
      <p:sp>
        <p:nvSpPr>
          <p:cNvPr id="25604" name="Rectangle 2"/>
          <p:cNvSpPr>
            <a:spLocks noGrp="1" noChangeArrowheads="1"/>
          </p:cNvSpPr>
          <p:nvPr>
            <p:ph type="title" idx="4294967295"/>
          </p:nvPr>
        </p:nvSpPr>
        <p:spPr>
          <a:xfrm>
            <a:off x="0" y="0"/>
            <a:ext cx="9144000" cy="533400"/>
          </a:xfrm>
        </p:spPr>
        <p:txBody>
          <a:bodyPr/>
          <a:lstStyle/>
          <a:p>
            <a:pPr eaLnBrk="1" hangingPunct="1"/>
            <a:r>
              <a:rPr lang="en-US" sz="3600" smtClean="0"/>
              <a:t>e-moreorlessanything</a:t>
            </a:r>
          </a:p>
        </p:txBody>
      </p:sp>
      <p:sp>
        <p:nvSpPr>
          <p:cNvPr id="25605" name="Rectangle 3"/>
          <p:cNvSpPr>
            <a:spLocks noGrp="1" noChangeArrowheads="1"/>
          </p:cNvSpPr>
          <p:nvPr>
            <p:ph type="body" idx="4294967295"/>
          </p:nvPr>
        </p:nvSpPr>
        <p:spPr>
          <a:xfrm>
            <a:off x="0" y="609600"/>
            <a:ext cx="9144000" cy="6248400"/>
          </a:xfrm>
        </p:spPr>
        <p:txBody>
          <a:bodyPr/>
          <a:lstStyle/>
          <a:p>
            <a:pPr eaLnBrk="1" hangingPunct="1">
              <a:spcBef>
                <a:spcPct val="15000"/>
              </a:spcBef>
            </a:pPr>
            <a:r>
              <a:rPr lang="en-US" sz="2400" dirty="0" smtClean="0">
                <a:solidFill>
                  <a:srgbClr val="FFFF00"/>
                </a:solidFill>
              </a:rPr>
              <a:t> </a:t>
            </a:r>
            <a:r>
              <a:rPr lang="en-US" sz="2400" dirty="0" smtClean="0"/>
              <a:t>‘</a:t>
            </a:r>
            <a:r>
              <a:rPr lang="en-US" sz="2400" dirty="0" smtClean="0">
                <a:solidFill>
                  <a:srgbClr val="FFFF00"/>
                </a:solidFill>
              </a:rPr>
              <a:t>e-Science</a:t>
            </a:r>
            <a:r>
              <a:rPr lang="en-US" sz="2400" dirty="0" smtClean="0"/>
              <a:t> is about global collaboration in key areas of science, and the next generation of infrastructure that will enable it.’ from inventor of term </a:t>
            </a:r>
            <a:r>
              <a:rPr lang="en-US" sz="2400" dirty="0" smtClean="0">
                <a:solidFill>
                  <a:srgbClr val="FFFF00"/>
                </a:solidFill>
              </a:rPr>
              <a:t>John Taylor</a:t>
            </a:r>
            <a:r>
              <a:rPr lang="en-US" sz="2400" dirty="0" smtClean="0"/>
              <a:t> Director General of Research Councils UK, Office of Science and Technology</a:t>
            </a:r>
          </a:p>
          <a:p>
            <a:pPr eaLnBrk="1" hangingPunct="1">
              <a:spcBef>
                <a:spcPct val="15000"/>
              </a:spcBef>
            </a:pPr>
            <a:r>
              <a:rPr lang="en-US" sz="2400" dirty="0" smtClean="0"/>
              <a:t> </a:t>
            </a:r>
            <a:r>
              <a:rPr lang="en-US" sz="2400" dirty="0" smtClean="0">
                <a:solidFill>
                  <a:srgbClr val="FFFF00"/>
                </a:solidFill>
              </a:rPr>
              <a:t>e-Science</a:t>
            </a:r>
            <a:r>
              <a:rPr lang="en-US" sz="2400" dirty="0" smtClean="0"/>
              <a:t> is about developing tools and technologies that allow scientists to do ‘faster, better or different’ research</a:t>
            </a:r>
          </a:p>
          <a:p>
            <a:pPr eaLnBrk="1" hangingPunct="1">
              <a:spcBef>
                <a:spcPct val="15000"/>
              </a:spcBef>
            </a:pPr>
            <a:r>
              <a:rPr lang="en-US" sz="2400" dirty="0" smtClean="0"/>
              <a:t>Similarly</a:t>
            </a:r>
            <a:r>
              <a:rPr lang="en-US" sz="2400" dirty="0" smtClean="0">
                <a:solidFill>
                  <a:srgbClr val="FFFF00"/>
                </a:solidFill>
              </a:rPr>
              <a:t> e-Business</a:t>
            </a:r>
            <a:r>
              <a:rPr lang="en-US" sz="2400" dirty="0" smtClean="0"/>
              <a:t> captures the emerging view of corporations as dynamic </a:t>
            </a:r>
            <a:r>
              <a:rPr lang="en-US" sz="2400" dirty="0" smtClean="0">
                <a:solidFill>
                  <a:srgbClr val="FFFF00"/>
                </a:solidFill>
              </a:rPr>
              <a:t>virtual organizations</a:t>
            </a:r>
            <a:r>
              <a:rPr lang="en-US" sz="2400" dirty="0" smtClean="0"/>
              <a:t> linking employees, customers and stakeholders across the world. </a:t>
            </a:r>
          </a:p>
          <a:p>
            <a:pPr eaLnBrk="1" hangingPunct="1">
              <a:spcBef>
                <a:spcPct val="15000"/>
              </a:spcBef>
            </a:pPr>
            <a:r>
              <a:rPr lang="en-US" sz="2400" dirty="0" smtClean="0"/>
              <a:t>This generalizes to </a:t>
            </a:r>
            <a:r>
              <a:rPr lang="en-US" sz="2400" dirty="0" smtClean="0">
                <a:solidFill>
                  <a:srgbClr val="FFFF00"/>
                </a:solidFill>
              </a:rPr>
              <a:t>e-moreorlessanything </a:t>
            </a:r>
            <a:r>
              <a:rPr lang="en-US" sz="2400" dirty="0" smtClean="0"/>
              <a:t>including </a:t>
            </a:r>
            <a:r>
              <a:rPr lang="en-US" sz="2400" dirty="0" smtClean="0">
                <a:solidFill>
                  <a:srgbClr val="FFFF00"/>
                </a:solidFill>
              </a:rPr>
              <a:t>e-</a:t>
            </a:r>
            <a:r>
              <a:rPr lang="en-US" sz="2400" dirty="0" err="1" smtClean="0">
                <a:solidFill>
                  <a:srgbClr val="FFFF00"/>
                </a:solidFill>
              </a:rPr>
              <a:t>DigitalLibrary</a:t>
            </a:r>
            <a:r>
              <a:rPr lang="en-US" sz="2400" dirty="0" smtClean="0"/>
              <a:t>,</a:t>
            </a:r>
            <a:r>
              <a:rPr lang="en-US" sz="2400" dirty="0" smtClean="0">
                <a:solidFill>
                  <a:srgbClr val="FFFF00"/>
                </a:solidFill>
              </a:rPr>
              <a:t> e-</a:t>
            </a:r>
            <a:r>
              <a:rPr lang="en-US" sz="2400" dirty="0" err="1" smtClean="0">
                <a:solidFill>
                  <a:srgbClr val="FFFF00"/>
                </a:solidFill>
              </a:rPr>
              <a:t>SocialScience</a:t>
            </a:r>
            <a:r>
              <a:rPr lang="en-US" sz="2400" dirty="0" smtClean="0"/>
              <a:t>,</a:t>
            </a:r>
            <a:r>
              <a:rPr lang="en-US" sz="2400" dirty="0" smtClean="0">
                <a:solidFill>
                  <a:srgbClr val="FFFF00"/>
                </a:solidFill>
              </a:rPr>
              <a:t> e-</a:t>
            </a:r>
            <a:r>
              <a:rPr lang="en-US" sz="2400" dirty="0" err="1" smtClean="0">
                <a:solidFill>
                  <a:srgbClr val="FFFF00"/>
                </a:solidFill>
              </a:rPr>
              <a:t>HavingFun</a:t>
            </a:r>
            <a:r>
              <a:rPr lang="en-US" sz="2400" dirty="0" smtClean="0">
                <a:solidFill>
                  <a:srgbClr val="FFFF00"/>
                </a:solidFill>
              </a:rPr>
              <a:t> </a:t>
            </a:r>
            <a:r>
              <a:rPr lang="en-US" sz="2400" dirty="0" smtClean="0"/>
              <a:t>and</a:t>
            </a:r>
            <a:r>
              <a:rPr lang="en-US" sz="2400" dirty="0" smtClean="0">
                <a:solidFill>
                  <a:srgbClr val="FFFF00"/>
                </a:solidFill>
              </a:rPr>
              <a:t> e-Education</a:t>
            </a:r>
          </a:p>
          <a:p>
            <a:pPr eaLnBrk="1" hangingPunct="1">
              <a:spcBef>
                <a:spcPct val="15000"/>
              </a:spcBef>
            </a:pPr>
            <a:r>
              <a:rPr lang="en-US" sz="2400" dirty="0" smtClean="0"/>
              <a:t>A </a:t>
            </a:r>
            <a:r>
              <a:rPr lang="en-US" sz="2400" dirty="0" smtClean="0">
                <a:solidFill>
                  <a:srgbClr val="FFFF00"/>
                </a:solidFill>
              </a:rPr>
              <a:t>deluge of data</a:t>
            </a:r>
            <a:r>
              <a:rPr lang="en-US" sz="2400" dirty="0" smtClean="0"/>
              <a:t> of unprecedented and inevitable size must be managed and understood.</a:t>
            </a:r>
          </a:p>
          <a:p>
            <a:pPr eaLnBrk="1" hangingPunct="1">
              <a:spcBef>
                <a:spcPct val="15000"/>
              </a:spcBef>
            </a:pPr>
            <a:r>
              <a:rPr lang="en-US" sz="2400" dirty="0" smtClean="0">
                <a:solidFill>
                  <a:srgbClr val="FFFF00"/>
                </a:solidFill>
              </a:rPr>
              <a:t>People </a:t>
            </a:r>
            <a:r>
              <a:rPr lang="en-US" sz="2400" dirty="0" smtClean="0"/>
              <a:t>(virtual organizations), </a:t>
            </a:r>
            <a:r>
              <a:rPr lang="en-US" sz="2400" dirty="0" smtClean="0">
                <a:solidFill>
                  <a:srgbClr val="FFFF00"/>
                </a:solidFill>
              </a:rPr>
              <a:t>computers</a:t>
            </a:r>
            <a:r>
              <a:rPr lang="en-US" sz="2400" dirty="0" smtClean="0"/>
              <a:t>, </a:t>
            </a:r>
            <a:r>
              <a:rPr lang="en-US" sz="2400" dirty="0" smtClean="0">
                <a:solidFill>
                  <a:srgbClr val="FFFF00"/>
                </a:solidFill>
              </a:rPr>
              <a:t>data</a:t>
            </a:r>
            <a:r>
              <a:rPr lang="en-US" sz="2400" dirty="0" smtClean="0"/>
              <a:t> (including </a:t>
            </a:r>
            <a:r>
              <a:rPr lang="en-US" sz="2400" dirty="0" smtClean="0">
                <a:solidFill>
                  <a:srgbClr val="FFFF00"/>
                </a:solidFill>
              </a:rPr>
              <a:t>sensors</a:t>
            </a:r>
            <a:r>
              <a:rPr lang="en-US" sz="2400" dirty="0" smtClean="0"/>
              <a:t> and </a:t>
            </a:r>
            <a:r>
              <a:rPr lang="en-US" sz="2400" dirty="0" smtClean="0">
                <a:solidFill>
                  <a:srgbClr val="FFFF00"/>
                </a:solidFill>
              </a:rPr>
              <a:t>instruments</a:t>
            </a:r>
            <a:r>
              <a:rPr lang="en-US" sz="2400" dirty="0" smtClean="0"/>
              <a:t>)</a:t>
            </a:r>
            <a:r>
              <a:rPr lang="en-US" sz="2400" dirty="0" smtClean="0">
                <a:solidFill>
                  <a:srgbClr val="FFFF00"/>
                </a:solidFill>
              </a:rPr>
              <a:t> </a:t>
            </a:r>
            <a:r>
              <a:rPr lang="en-US" sz="2400" dirty="0" smtClean="0"/>
              <a:t>must be linked via hardware and software </a:t>
            </a:r>
            <a:r>
              <a:rPr lang="en-US" sz="2400" dirty="0" smtClean="0">
                <a:solidFill>
                  <a:srgbClr val="FFFF00"/>
                </a:solidFill>
              </a:rPr>
              <a:t>networks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AAA53467-3A83-4390-AFDC-39710604A0CA}" type="slidenum">
              <a:rPr lang="en-US"/>
              <a:pPr>
                <a:defRPr/>
              </a:pPr>
              <a:t>7</a:t>
            </a:fld>
            <a:endParaRPr lang="en-US"/>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a:defRPr/>
            </a:pPr>
            <a:fld id="{FF24BA25-D65D-403A-85C2-9B54B8BAC290}" type="slidenum">
              <a:rPr lang="en-US" sz="1000" b="0">
                <a:effectLst>
                  <a:outerShdw blurRad="38100" dist="38100" dir="2700000" algn="tl">
                    <a:srgbClr val="000000"/>
                  </a:outerShdw>
                </a:effectLst>
                <a:latin typeface="Verdana" pitchFamily="34" charset="0"/>
              </a:rPr>
              <a:pPr algn="r">
                <a:defRPr/>
              </a:pPr>
              <a:t>7</a:t>
            </a:fld>
            <a:endParaRPr lang="en-US" sz="1000" b="0">
              <a:effectLst>
                <a:outerShdw blurRad="38100" dist="38100" dir="2700000" algn="tl">
                  <a:srgbClr val="000000"/>
                </a:outerShdw>
              </a:effectLst>
              <a:latin typeface="Verdana" pitchFamily="34" charset="0"/>
            </a:endParaRPr>
          </a:p>
        </p:txBody>
      </p:sp>
      <p:sp>
        <p:nvSpPr>
          <p:cNvPr id="26628" name="Rectangle 2"/>
          <p:cNvSpPr>
            <a:spLocks noGrp="1" noChangeArrowheads="1"/>
          </p:cNvSpPr>
          <p:nvPr>
            <p:ph type="title" idx="4294967295"/>
          </p:nvPr>
        </p:nvSpPr>
        <p:spPr>
          <a:xfrm>
            <a:off x="0" y="0"/>
            <a:ext cx="9144000" cy="838200"/>
          </a:xfrm>
        </p:spPr>
        <p:txBody>
          <a:bodyPr/>
          <a:lstStyle/>
          <a:p>
            <a:pPr eaLnBrk="1" hangingPunct="1"/>
            <a:r>
              <a:rPr lang="en-US" smtClean="0"/>
              <a:t>What is Cyberinfrastructure</a:t>
            </a:r>
          </a:p>
        </p:txBody>
      </p:sp>
      <p:sp>
        <p:nvSpPr>
          <p:cNvPr id="26629" name="Rectangle 3"/>
          <p:cNvSpPr>
            <a:spLocks noGrp="1" noChangeArrowheads="1"/>
          </p:cNvSpPr>
          <p:nvPr>
            <p:ph type="body" idx="4294967295"/>
          </p:nvPr>
        </p:nvSpPr>
        <p:spPr>
          <a:xfrm>
            <a:off x="0" y="990600"/>
            <a:ext cx="8991600" cy="5638800"/>
          </a:xfrm>
        </p:spPr>
        <p:txBody>
          <a:bodyPr/>
          <a:lstStyle/>
          <a:p>
            <a:pPr eaLnBrk="1" hangingPunct="1"/>
            <a:r>
              <a:rPr lang="en-US" sz="2400" smtClean="0"/>
              <a:t>Cyberinfrastructure is (from NSF) infrastructure that supports </a:t>
            </a:r>
            <a:r>
              <a:rPr lang="en-US" sz="2400" smtClean="0">
                <a:solidFill>
                  <a:srgbClr val="FFFF00"/>
                </a:solidFill>
              </a:rPr>
              <a:t>distributed research and learning</a:t>
            </a:r>
            <a:r>
              <a:rPr lang="en-US" sz="2400" smtClean="0"/>
              <a:t> (</a:t>
            </a:r>
            <a:r>
              <a:rPr lang="en-US" sz="2400" smtClean="0">
                <a:solidFill>
                  <a:srgbClr val="FFFF00"/>
                </a:solidFill>
              </a:rPr>
              <a:t>e-Science, e-Research, e-Education</a:t>
            </a:r>
            <a:r>
              <a:rPr lang="en-US" sz="2400" smtClean="0"/>
              <a:t>) </a:t>
            </a:r>
          </a:p>
          <a:p>
            <a:pPr lvl="1" eaLnBrk="1" hangingPunct="1"/>
            <a:r>
              <a:rPr lang="en-US" smtClean="0"/>
              <a:t>Links data, people, computers</a:t>
            </a:r>
          </a:p>
          <a:p>
            <a:pPr eaLnBrk="1" hangingPunct="1"/>
            <a:r>
              <a:rPr lang="en-US" sz="2400" smtClean="0"/>
              <a:t>Exploits </a:t>
            </a:r>
            <a:r>
              <a:rPr lang="en-US" sz="2400" smtClean="0">
                <a:solidFill>
                  <a:srgbClr val="FFFF00"/>
                </a:solidFill>
              </a:rPr>
              <a:t>Internet technology</a:t>
            </a:r>
            <a:r>
              <a:rPr lang="en-US" sz="2400" smtClean="0"/>
              <a:t> (</a:t>
            </a:r>
            <a:r>
              <a:rPr lang="en-US" sz="2400" smtClean="0">
                <a:solidFill>
                  <a:srgbClr val="FFFF00"/>
                </a:solidFill>
              </a:rPr>
              <a:t>Web2.0 </a:t>
            </a:r>
            <a:r>
              <a:rPr lang="en-US" sz="2400" smtClean="0"/>
              <a:t>and </a:t>
            </a:r>
            <a:r>
              <a:rPr lang="en-US" sz="2400" smtClean="0">
                <a:solidFill>
                  <a:srgbClr val="FFFF00"/>
                </a:solidFill>
              </a:rPr>
              <a:t>Clouds</a:t>
            </a:r>
            <a:r>
              <a:rPr lang="en-US" sz="2400" smtClean="0"/>
              <a:t>) adding (via </a:t>
            </a:r>
            <a:r>
              <a:rPr lang="en-US" sz="2400" smtClean="0">
                <a:solidFill>
                  <a:srgbClr val="FFFF00"/>
                </a:solidFill>
              </a:rPr>
              <a:t>Grid</a:t>
            </a:r>
            <a:r>
              <a:rPr lang="en-US" sz="2400" smtClean="0"/>
              <a:t> technology) management, security, supercomputers etc.</a:t>
            </a:r>
          </a:p>
          <a:p>
            <a:pPr eaLnBrk="1" hangingPunct="1"/>
            <a:r>
              <a:rPr lang="en-US" sz="2400" smtClean="0"/>
              <a:t>It has two aspects: </a:t>
            </a:r>
            <a:r>
              <a:rPr lang="en-US" sz="2400" smtClean="0">
                <a:solidFill>
                  <a:srgbClr val="FFFF00"/>
                </a:solidFill>
              </a:rPr>
              <a:t>parallel </a:t>
            </a:r>
            <a:r>
              <a:rPr lang="en-US" sz="2400" smtClean="0"/>
              <a:t>– low latency (microseconds) between nodes and </a:t>
            </a:r>
            <a:r>
              <a:rPr lang="en-US" sz="2400" smtClean="0">
                <a:solidFill>
                  <a:srgbClr val="FFFF00"/>
                </a:solidFill>
              </a:rPr>
              <a:t>distributed</a:t>
            </a:r>
            <a:r>
              <a:rPr lang="en-US" sz="2400" smtClean="0"/>
              <a:t> – highish latency (milliseconds) between nodes</a:t>
            </a:r>
          </a:p>
          <a:p>
            <a:pPr eaLnBrk="1" hangingPunct="1"/>
            <a:r>
              <a:rPr lang="en-US" sz="2400" smtClean="0"/>
              <a:t>Parallel needed to get </a:t>
            </a:r>
            <a:r>
              <a:rPr lang="en-US" sz="2400" smtClean="0">
                <a:solidFill>
                  <a:srgbClr val="FFFF00"/>
                </a:solidFill>
              </a:rPr>
              <a:t>high performance</a:t>
            </a:r>
            <a:r>
              <a:rPr lang="en-US" sz="2400" smtClean="0"/>
              <a:t> on </a:t>
            </a:r>
            <a:r>
              <a:rPr lang="en-US" sz="2400" smtClean="0">
                <a:solidFill>
                  <a:srgbClr val="FFFF00"/>
                </a:solidFill>
              </a:rPr>
              <a:t>individual</a:t>
            </a:r>
            <a:r>
              <a:rPr lang="en-US" sz="2400" smtClean="0"/>
              <a:t> large simulations, data analysis etc.; must </a:t>
            </a:r>
            <a:r>
              <a:rPr lang="en-US" sz="2400" smtClean="0">
                <a:solidFill>
                  <a:srgbClr val="FFFF00"/>
                </a:solidFill>
              </a:rPr>
              <a:t>decompose problem</a:t>
            </a:r>
          </a:p>
          <a:p>
            <a:pPr eaLnBrk="1" hangingPunct="1"/>
            <a:r>
              <a:rPr lang="en-US" sz="2400" smtClean="0"/>
              <a:t>Distributed aspect </a:t>
            </a:r>
            <a:r>
              <a:rPr lang="en-US" sz="2400" smtClean="0">
                <a:solidFill>
                  <a:srgbClr val="FFFF00"/>
                </a:solidFill>
              </a:rPr>
              <a:t>integrates</a:t>
            </a:r>
            <a:r>
              <a:rPr lang="en-US" sz="2400" smtClean="0"/>
              <a:t> already distinct components – especially natural for data (as in biology databases etc.)</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1"/>
          <p:cNvPicPr>
            <a:picLocks noChangeAspect="1" noChangeArrowheads="1"/>
          </p:cNvPicPr>
          <p:nvPr/>
        </p:nvPicPr>
        <p:blipFill>
          <a:blip r:embed="rId3" cstate="print"/>
          <a:srcRect/>
          <a:stretch>
            <a:fillRect/>
          </a:stretch>
        </p:blipFill>
        <p:spPr bwMode="auto">
          <a:xfrm>
            <a:off x="414338" y="173038"/>
            <a:ext cx="8313737" cy="65151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84D46CC4-3F90-4332-BC86-6028A6A19384}" type="slidenum">
              <a:rPr lang="en-US"/>
              <a:pPr>
                <a:defRPr/>
              </a:pPr>
              <a:t>8</a:t>
            </a:fld>
            <a:endParaRPr lang="en-US"/>
          </a:p>
        </p:txBody>
      </p:sp>
      <p:grpSp>
        <p:nvGrpSpPr>
          <p:cNvPr id="28675" name="Group 5"/>
          <p:cNvGrpSpPr>
            <a:grpSpLocks/>
          </p:cNvGrpSpPr>
          <p:nvPr/>
        </p:nvGrpSpPr>
        <p:grpSpPr bwMode="auto">
          <a:xfrm>
            <a:off x="4343400" y="652462"/>
            <a:ext cx="4310063" cy="2190841"/>
            <a:chOff x="4343400" y="304811"/>
            <a:chExt cx="4310063" cy="2190918"/>
          </a:xfrm>
        </p:grpSpPr>
        <p:sp>
          <p:nvSpPr>
            <p:cNvPr id="8" name="Rectangle 4"/>
            <p:cNvSpPr txBox="1">
              <a:spLocks/>
            </p:cNvSpPr>
            <p:nvPr/>
          </p:nvSpPr>
          <p:spPr>
            <a:xfrm>
              <a:off x="4343400" y="304811"/>
              <a:ext cx="4310063" cy="1143040"/>
            </a:xfrm>
            <a:prstGeom prst="rect">
              <a:avLst/>
            </a:prstGeom>
          </p:spPr>
          <p:txBody>
            <a:bodyPr/>
            <a:lstStyle/>
            <a:p>
              <a:pPr>
                <a:defRPr/>
              </a:pPr>
              <a:r>
                <a:rPr lang="en-US" sz="2800" kern="0" dirty="0">
                  <a:solidFill>
                    <a:srgbClr val="000066"/>
                  </a:solidFill>
                  <a:latin typeface="+mj-lt"/>
                  <a:ea typeface="+mj-ea"/>
                  <a:cs typeface="+mj-cs"/>
                </a:rPr>
                <a:t>Gartner 2008 Technology Hype Curve</a:t>
              </a:r>
            </a:p>
          </p:txBody>
        </p:sp>
        <p:sp>
          <p:nvSpPr>
            <p:cNvPr id="28678" name="TextBox 5"/>
            <p:cNvSpPr txBox="1">
              <a:spLocks noChangeArrowheads="1"/>
            </p:cNvSpPr>
            <p:nvPr/>
          </p:nvSpPr>
          <p:spPr bwMode="auto">
            <a:xfrm>
              <a:off x="4876800" y="1295400"/>
              <a:ext cx="3733800" cy="1200329"/>
            </a:xfrm>
            <a:prstGeom prst="rect">
              <a:avLst/>
            </a:prstGeom>
            <a:noFill/>
            <a:ln w="9525">
              <a:noFill/>
              <a:miter lim="800000"/>
              <a:headEnd/>
              <a:tailEnd/>
            </a:ln>
          </p:spPr>
          <p:txBody>
            <a:bodyPr>
              <a:spAutoFit/>
            </a:bodyPr>
            <a:lstStyle/>
            <a:p>
              <a:pPr algn="l"/>
              <a:r>
                <a:rPr lang="en-US" sz="1800">
                  <a:solidFill>
                    <a:srgbClr val="FF0000"/>
                  </a:solidFill>
                </a:rPr>
                <a:t>Clouds, Microblogs and Green IT appear</a:t>
              </a:r>
            </a:p>
            <a:p>
              <a:pPr algn="l"/>
              <a:r>
                <a:rPr lang="en-US" sz="1800">
                  <a:solidFill>
                    <a:srgbClr val="FF0000"/>
                  </a:solidFill>
                </a:rPr>
                <a:t>Basic Web Services, Wikis and SOA </a:t>
              </a:r>
            </a:p>
            <a:p>
              <a:pPr algn="l"/>
              <a:r>
                <a:rPr lang="en-US" sz="1800">
                  <a:solidFill>
                    <a:srgbClr val="FF0000"/>
                  </a:solidFill>
                </a:rPr>
                <a:t>becoming mainstream</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609600"/>
          </a:xfrm>
        </p:spPr>
        <p:txBody>
          <a:bodyPr/>
          <a:lstStyle/>
          <a:p>
            <a:pPr eaLnBrk="1" hangingPunct="1"/>
            <a:r>
              <a:rPr lang="en-US" sz="2300" dirty="0" smtClean="0"/>
              <a:t>Web 2.0 Systems illustrate Cyberinfrastructure</a:t>
            </a:r>
          </a:p>
        </p:txBody>
      </p:sp>
      <p:sp>
        <p:nvSpPr>
          <p:cNvPr id="63491" name="Rectangle 3"/>
          <p:cNvSpPr>
            <a:spLocks noGrp="1" noChangeArrowheads="1"/>
          </p:cNvSpPr>
          <p:nvPr>
            <p:ph type="body" idx="1"/>
          </p:nvPr>
        </p:nvSpPr>
        <p:spPr>
          <a:xfrm>
            <a:off x="0" y="609600"/>
            <a:ext cx="8991600" cy="1143000"/>
          </a:xfrm>
        </p:spPr>
        <p:txBody>
          <a:bodyPr/>
          <a:lstStyle/>
          <a:p>
            <a:pPr eaLnBrk="1" hangingPunct="1"/>
            <a:r>
              <a:rPr lang="en-US" smtClean="0"/>
              <a:t>Captures the incredible development of interactive Web sites enabling people to create and collaborate </a:t>
            </a:r>
          </a:p>
        </p:txBody>
      </p:sp>
      <p:pic>
        <p:nvPicPr>
          <p:cNvPr id="63492" name="Picture 4"/>
          <p:cNvPicPr>
            <a:picLocks noChangeAspect="1" noChangeArrowheads="1"/>
          </p:cNvPicPr>
          <p:nvPr/>
        </p:nvPicPr>
        <p:blipFill>
          <a:blip r:embed="rId3" cstate="print"/>
          <a:srcRect/>
          <a:stretch>
            <a:fillRect/>
          </a:stretch>
        </p:blipFill>
        <p:spPr bwMode="auto">
          <a:xfrm>
            <a:off x="533400" y="1544638"/>
            <a:ext cx="7848600" cy="5313362"/>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Globe">
  <a:themeElements>
    <a:clrScheme name="4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4_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4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4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4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4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4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4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4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Globe">
  <a:themeElements>
    <a:clrScheme name="7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7_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7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7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7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7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7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7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7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7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Globe">
  <a:themeElements>
    <a:clrScheme name="4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4_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4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4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4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4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4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4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4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Globe">
  <a:themeElements>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2_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2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2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2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2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2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_HP_Light">
  <a:themeElements>
    <a:clrScheme name="Blue_HP_Light 2">
      <a:dk1>
        <a:srgbClr val="000000"/>
      </a:dk1>
      <a:lt1>
        <a:srgbClr val="FFFFFF"/>
      </a:lt1>
      <a:dk2>
        <a:srgbClr val="000000"/>
      </a:dk2>
      <a:lt2>
        <a:srgbClr val="AAABB0"/>
      </a:lt2>
      <a:accent1>
        <a:srgbClr val="0071B5"/>
      </a:accent1>
      <a:accent2>
        <a:srgbClr val="64B900"/>
      </a:accent2>
      <a:accent3>
        <a:srgbClr val="FFFFFF"/>
      </a:accent3>
      <a:accent4>
        <a:srgbClr val="000000"/>
      </a:accent4>
      <a:accent5>
        <a:srgbClr val="AABBD7"/>
      </a:accent5>
      <a:accent6>
        <a:srgbClr val="5AA700"/>
      </a:accent6>
      <a:hlink>
        <a:srgbClr val="EB5F01"/>
      </a:hlink>
      <a:folHlink>
        <a:srgbClr val="CC0066"/>
      </a:folHlink>
    </a:clrScheme>
    <a:fontScheme name="Blue_HP_Light">
      <a:majorFont>
        <a:latin typeface="Futura Bk"/>
        <a:ea typeface=""/>
        <a:cs typeface=""/>
      </a:majorFont>
      <a:minorFont>
        <a:latin typeface="Futura B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_HP_Light 1">
        <a:dk1>
          <a:srgbClr val="000000"/>
        </a:dk1>
        <a:lt1>
          <a:srgbClr val="FFFFFF"/>
        </a:lt1>
        <a:dk2>
          <a:srgbClr val="001D58"/>
        </a:dk2>
        <a:lt2>
          <a:srgbClr val="FFFFFF"/>
        </a:lt2>
        <a:accent1>
          <a:srgbClr val="0071B5"/>
        </a:accent1>
        <a:accent2>
          <a:srgbClr val="64B900"/>
        </a:accent2>
        <a:accent3>
          <a:srgbClr val="AAABB4"/>
        </a:accent3>
        <a:accent4>
          <a:srgbClr val="DADADA"/>
        </a:accent4>
        <a:accent5>
          <a:srgbClr val="AABBD7"/>
        </a:accent5>
        <a:accent6>
          <a:srgbClr val="5AA700"/>
        </a:accent6>
        <a:hlink>
          <a:srgbClr val="EB5F01"/>
        </a:hlink>
        <a:folHlink>
          <a:srgbClr val="CC0066"/>
        </a:folHlink>
      </a:clrScheme>
      <a:clrMap bg1="dk2" tx1="lt1" bg2="dk1" tx2="lt2" accent1="accent1" accent2="accent2" accent3="accent3" accent4="accent4" accent5="accent5" accent6="accent6" hlink="hlink" folHlink="folHlink"/>
    </a:extraClrScheme>
    <a:extraClrScheme>
      <a:clrScheme name="Blue_HP_Light 2">
        <a:dk1>
          <a:srgbClr val="000000"/>
        </a:dk1>
        <a:lt1>
          <a:srgbClr val="FFFFFF"/>
        </a:lt1>
        <a:dk2>
          <a:srgbClr val="000000"/>
        </a:dk2>
        <a:lt2>
          <a:srgbClr val="AAABB0"/>
        </a:lt2>
        <a:accent1>
          <a:srgbClr val="0071B5"/>
        </a:accent1>
        <a:accent2>
          <a:srgbClr val="64B900"/>
        </a:accent2>
        <a:accent3>
          <a:srgbClr val="FFFFFF"/>
        </a:accent3>
        <a:accent4>
          <a:srgbClr val="000000"/>
        </a:accent4>
        <a:accent5>
          <a:srgbClr val="AABBD7"/>
        </a:accent5>
        <a:accent6>
          <a:srgbClr val="5AA700"/>
        </a:accent6>
        <a:hlink>
          <a:srgbClr val="EB5F01"/>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INTL">
  <a:themeElements>
    <a:clrScheme name="INTL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fontScheme name="INT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NTL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clrMap bg1="dk2" tx1="lt1" bg2="dk1" tx2="lt2" accent1="accent1" accent2="accent2" accent3="accent3" accent4="accent4" accent5="accent5" accent6="accent6" hlink="hlink" folHlink="folHlink"/>
    </a:extraClrScheme>
    <a:extraClrScheme>
      <a:clrScheme name="INTL 2">
        <a:dk1>
          <a:srgbClr val="000000"/>
        </a:dk1>
        <a:lt1>
          <a:srgbClr val="FFFFFF"/>
        </a:lt1>
        <a:dk2>
          <a:srgbClr val="000080"/>
        </a:dk2>
        <a:lt2>
          <a:srgbClr val="003399"/>
        </a:lt2>
        <a:accent1>
          <a:srgbClr val="9999FF"/>
        </a:accent1>
        <a:accent2>
          <a:srgbClr val="FF99FF"/>
        </a:accent2>
        <a:accent3>
          <a:srgbClr val="FFFFFF"/>
        </a:accent3>
        <a:accent4>
          <a:srgbClr val="000000"/>
        </a:accent4>
        <a:accent5>
          <a:srgbClr val="CACAFF"/>
        </a:accent5>
        <a:accent6>
          <a:srgbClr val="E78AE7"/>
        </a:accent6>
        <a:hlink>
          <a:srgbClr val="85ADFF"/>
        </a:hlink>
        <a:folHlink>
          <a:srgbClr val="00CCCC"/>
        </a:folHlink>
      </a:clrScheme>
      <a:clrMap bg1="lt1" tx1="dk1" bg2="lt2" tx2="dk2" accent1="accent1" accent2="accent2" accent3="accent3" accent4="accent4" accent5="accent5" accent6="accent6" hlink="hlink" folHlink="folHlink"/>
    </a:extraClrScheme>
    <a:extraClrScheme>
      <a:clrScheme name="INTL 3">
        <a:dk1>
          <a:srgbClr val="000000"/>
        </a:dk1>
        <a:lt1>
          <a:srgbClr val="FFFFFF"/>
        </a:lt1>
        <a:dk2>
          <a:srgbClr val="000000"/>
        </a:dk2>
        <a:lt2>
          <a:srgbClr val="5F5F5F"/>
        </a:lt2>
        <a:accent1>
          <a:srgbClr val="CBCBCB"/>
        </a:accent1>
        <a:accent2>
          <a:srgbClr val="969696"/>
        </a:accent2>
        <a:accent3>
          <a:srgbClr val="FFFFFF"/>
        </a:accent3>
        <a:accent4>
          <a:srgbClr val="000000"/>
        </a:accent4>
        <a:accent5>
          <a:srgbClr val="E2E2E2"/>
        </a:accent5>
        <a:accent6>
          <a:srgbClr val="878787"/>
        </a:accent6>
        <a:hlink>
          <a:srgbClr val="DDDDD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PACI/SDSC (logo) template">
  <a:themeElements>
    <a:clrScheme name="">
      <a:dk1>
        <a:srgbClr val="000000"/>
      </a:dk1>
      <a:lt1>
        <a:srgbClr val="FFFFFF"/>
      </a:lt1>
      <a:dk2>
        <a:srgbClr val="081D58"/>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NPACI/SDSC (logo)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NPACI/SDSC (logo)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ACI/SDSC (log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ACI/SDSC (logo)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ACI/SDSC (logo)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ACI/SDSC (log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ACI/SDSC (log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ACI/SDSC (log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ide Bar">
  <a:themeElements>
    <a:clrScheme name="">
      <a:dk1>
        <a:srgbClr val="000099"/>
      </a:dk1>
      <a:lt1>
        <a:srgbClr val="FFFFFF"/>
      </a:lt1>
      <a:dk2>
        <a:srgbClr val="000099"/>
      </a:dk2>
      <a:lt2>
        <a:srgbClr val="393939"/>
      </a:lt2>
      <a:accent1>
        <a:srgbClr val="B2B2B2"/>
      </a:accent1>
      <a:accent2>
        <a:srgbClr val="FF0066"/>
      </a:accent2>
      <a:accent3>
        <a:srgbClr val="FFFFFF"/>
      </a:accent3>
      <a:accent4>
        <a:srgbClr val="000082"/>
      </a:accent4>
      <a:accent5>
        <a:srgbClr val="D5D5D5"/>
      </a:accent5>
      <a:accent6>
        <a:srgbClr val="E7005C"/>
      </a:accent6>
      <a:hlink>
        <a:srgbClr val="FF3399"/>
      </a:hlink>
      <a:folHlink>
        <a:srgbClr val="CC0066"/>
      </a:folHlink>
    </a:clrScheme>
    <a:fontScheme name="1_Side Ba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ide Bar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1_Side Bar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1_Side Bar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1_Side Bar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ue_HP_Light 1">
    <a:dk1>
      <a:srgbClr val="000000"/>
    </a:dk1>
    <a:lt1>
      <a:srgbClr val="FFFFFF"/>
    </a:lt1>
    <a:dk2>
      <a:srgbClr val="001D58"/>
    </a:dk2>
    <a:lt2>
      <a:srgbClr val="FFFFFF"/>
    </a:lt2>
    <a:accent1>
      <a:srgbClr val="0071B5"/>
    </a:accent1>
    <a:accent2>
      <a:srgbClr val="64B900"/>
    </a:accent2>
    <a:accent3>
      <a:srgbClr val="AAABB4"/>
    </a:accent3>
    <a:accent4>
      <a:srgbClr val="DADADA"/>
    </a:accent4>
    <a:accent5>
      <a:srgbClr val="AABBD7"/>
    </a:accent5>
    <a:accent6>
      <a:srgbClr val="5AA700"/>
    </a:accent6>
    <a:hlink>
      <a:srgbClr val="EB5F01"/>
    </a:hlink>
    <a:folHlink>
      <a:srgbClr val="CC0066"/>
    </a:folHlink>
  </a:clrScheme>
</a:themeOverride>
</file>

<file path=docProps/app.xml><?xml version="1.0" encoding="utf-8"?>
<Properties xmlns="http://schemas.openxmlformats.org/officeDocument/2006/extended-properties" xmlns:vt="http://schemas.openxmlformats.org/officeDocument/2006/docPropsVTypes">
  <Template/>
  <TotalTime>30214</TotalTime>
  <Words>2379</Words>
  <Application>Microsoft Office PowerPoint</Application>
  <PresentationFormat>On-screen Show (4:3)</PresentationFormat>
  <Paragraphs>351</Paragraphs>
  <Slides>40</Slides>
  <Notes>40</Notes>
  <HiddenSlides>0</HiddenSlides>
  <MMClips>0</MMClips>
  <ScaleCrop>false</ScaleCrop>
  <HeadingPairs>
    <vt:vector size="8" baseType="variant">
      <vt:variant>
        <vt:lpstr>Theme</vt:lpstr>
      </vt:variant>
      <vt:variant>
        <vt:i4>21</vt:i4>
      </vt:variant>
      <vt:variant>
        <vt:lpstr>Links</vt:lpstr>
      </vt:variant>
      <vt:variant>
        <vt:i4>1</vt:i4>
      </vt:variant>
      <vt:variant>
        <vt:lpstr>Embedded OLE Servers</vt:lpstr>
      </vt:variant>
      <vt:variant>
        <vt:i4>1</vt:i4>
      </vt:variant>
      <vt:variant>
        <vt:lpstr>Slide Titles</vt:lpstr>
      </vt:variant>
      <vt:variant>
        <vt:i4>40</vt:i4>
      </vt:variant>
    </vt:vector>
  </HeadingPairs>
  <TitlesOfParts>
    <vt:vector size="63" baseType="lpstr">
      <vt:lpstr>Globe</vt:lpstr>
      <vt:lpstr>Blue_HP_Light</vt:lpstr>
      <vt:lpstr>1_NPACI/SDSC (logo) template</vt:lpstr>
      <vt:lpstr>Slide Master</vt:lpstr>
      <vt:lpstr>Office Theme</vt:lpstr>
      <vt:lpstr>1_Office Theme</vt:lpstr>
      <vt:lpstr>1_Side Bar</vt:lpstr>
      <vt:lpstr>Blank Presentation</vt:lpstr>
      <vt:lpstr>2_Globe</vt:lpstr>
      <vt:lpstr>1_Globe</vt:lpstr>
      <vt:lpstr>1_Blank Presentation</vt:lpstr>
      <vt:lpstr>4_Globe</vt:lpstr>
      <vt:lpstr>3_Blank Presentation</vt:lpstr>
      <vt:lpstr>10_Globe</vt:lpstr>
      <vt:lpstr>5_Globe</vt:lpstr>
      <vt:lpstr>7_Globe</vt:lpstr>
      <vt:lpstr>9_Globe</vt:lpstr>
      <vt:lpstr>3_Globe</vt:lpstr>
      <vt:lpstr>6_Globe</vt:lpstr>
      <vt:lpstr>INTL</vt:lpstr>
      <vt:lpstr>3_Office Theme</vt:lpstr>
      <vt:lpstr>C:\gcf\ptliupages\publications\presentations\Nokia Talk on Phoenix.pdf</vt:lpstr>
      <vt:lpstr>PhotoImpact</vt:lpstr>
      <vt:lpstr>What is High Performance Computing?</vt:lpstr>
      <vt:lpstr>What is High Performance Computing?</vt:lpstr>
      <vt:lpstr>Some critical Concepts as list</vt:lpstr>
      <vt:lpstr>Some critical Concepts as text I</vt:lpstr>
      <vt:lpstr>Some critical Concepts as text II</vt:lpstr>
      <vt:lpstr>e-moreorlessanything</vt:lpstr>
      <vt:lpstr>What is Cyberinfrastructure</vt:lpstr>
      <vt:lpstr>Slide 8</vt:lpstr>
      <vt:lpstr>Web 2.0 Systems illustrate Cyberinfrastructure</vt:lpstr>
      <vt:lpstr>Relevance of Web 2.0</vt:lpstr>
      <vt:lpstr>Virtual Observatory in Astronomy uses  Cyberinfrastructure to Integrate Experiments</vt:lpstr>
      <vt:lpstr>Cloud Computing Resources from Amazon, IBM, Google, Microsoft ……</vt:lpstr>
      <vt:lpstr>Clouds as Cost Effective Data Centers</vt:lpstr>
      <vt:lpstr>Clouds hide Complexity</vt:lpstr>
      <vt:lpstr>Clouds v Grids Philosophy</vt:lpstr>
      <vt:lpstr>Intel’s Projection</vt:lpstr>
      <vt:lpstr>Too much Computing?</vt:lpstr>
      <vt:lpstr>Intel’s Application Stack</vt:lpstr>
      <vt:lpstr>Parallel Clustering and  Parallel Multidimensional Scaling MDS</vt:lpstr>
      <vt:lpstr>Slide 20</vt:lpstr>
      <vt:lpstr>Slide 21</vt:lpstr>
      <vt:lpstr>What is the TeraGrid in early 2008?</vt:lpstr>
      <vt:lpstr>TeraGrid High Performance Computing Systems 2007-8</vt:lpstr>
      <vt:lpstr>Slide 24</vt:lpstr>
      <vt:lpstr>Slide 25</vt:lpstr>
      <vt:lpstr>BIRN Bioinformatics Research Network</vt:lpstr>
      <vt:lpstr>U. Chicago SIDGrid (sidgrid.ci.uchicago.edu)</vt:lpstr>
      <vt:lpstr>Data Intensive Research?</vt:lpstr>
      <vt:lpstr>Grid Workflow Datamining in Earth Science</vt:lpstr>
      <vt:lpstr>Grid Workflow Data Assimilation in Earth Science</vt:lpstr>
      <vt:lpstr>Major Companies entering mashup  area</vt:lpstr>
      <vt:lpstr>Slide 32</vt:lpstr>
      <vt:lpstr>Polar Grid goes to Greenland</vt:lpstr>
      <vt:lpstr>Environmental Monitoring Cyberinfrastructure at Clemson</vt:lpstr>
      <vt:lpstr>Sensor Grids Can be Fun</vt:lpstr>
      <vt:lpstr>The Sensors on the Fun Grid</vt:lpstr>
      <vt:lpstr>Slide 37</vt:lpstr>
      <vt:lpstr>The People in Cyberinfrastructure</vt:lpstr>
      <vt:lpstr>Slide 39</vt:lpstr>
      <vt:lpstr>Slide 40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Geoffrey Fox</cp:lastModifiedBy>
  <cp:revision>368</cp:revision>
  <dcterms:created xsi:type="dcterms:W3CDTF">1601-01-01T00:00:00Z</dcterms:created>
  <dcterms:modified xsi:type="dcterms:W3CDTF">2010-04-16T15:33:42Z</dcterms:modified>
</cp:coreProperties>
</file>