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4" r:id="rId3"/>
    <p:sldId id="272" r:id="rId4"/>
    <p:sldId id="275" r:id="rId5"/>
    <p:sldId id="276" r:id="rId6"/>
    <p:sldId id="277" r:id="rId7"/>
    <p:sldId id="257" r:id="rId8"/>
    <p:sldId id="259" r:id="rId9"/>
    <p:sldId id="278" r:id="rId10"/>
    <p:sldId id="269" r:id="rId11"/>
    <p:sldId id="270" r:id="rId12"/>
    <p:sldId id="279" r:id="rId13"/>
    <p:sldId id="280" r:id="rId14"/>
    <p:sldId id="285" r:id="rId15"/>
    <p:sldId id="284" r:id="rId16"/>
    <p:sldId id="271" r:id="rId17"/>
    <p:sldId id="282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704" autoAdjust="0"/>
  </p:normalViewPr>
  <p:slideViewPr>
    <p:cSldViewPr>
      <p:cViewPr varScale="1">
        <p:scale>
          <a:sx n="66" d="100"/>
          <a:sy n="66" d="100"/>
        </p:scale>
        <p:origin x="-65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9FA02-A93C-4E37-B7E5-6DB74B480A0A}" type="datetimeFigureOut">
              <a:rPr lang="zh-CN" altLang="en-US" smtClean="0"/>
              <a:pPr/>
              <a:t>2009-12-4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87E8B-AB9B-44B3-BE75-FEC2656955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87E8B-AB9B-44B3-BE75-FEC265695541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mlowe@iupui.edu" TargetMode="External"/><Relationship Id="rId2" Type="http://schemas.openxmlformats.org/officeDocument/2006/relationships/hyperlink" Target="mailto:gao4@indiana.edu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pierce@cs.indiana.edu" TargetMode="External"/><Relationship Id="rId4" Type="http://schemas.openxmlformats.org/officeDocument/2006/relationships/hyperlink" Target="mailto:yuma@indiana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Supporting Cloud Computing with the Virtual Block Store System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 err="1" smtClean="0"/>
              <a:t>Xiaoming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Gao</a:t>
            </a:r>
            <a:r>
              <a:rPr lang="en-US" altLang="zh-CN" dirty="0" smtClean="0"/>
              <a:t>, </a:t>
            </a:r>
            <a:r>
              <a:rPr lang="en-US" altLang="zh-CN" dirty="0" smtClean="0">
                <a:hlinkClick r:id="rId2"/>
              </a:rPr>
              <a:t>gao4@indiana.edu</a:t>
            </a:r>
            <a:endParaRPr lang="en-US" altLang="zh-CN" dirty="0" smtClean="0"/>
          </a:p>
          <a:p>
            <a:r>
              <a:rPr lang="en-US" altLang="zh-CN" dirty="0" smtClean="0"/>
              <a:t>Mike Lowe, </a:t>
            </a:r>
            <a:r>
              <a:rPr lang="en-US" dirty="0" smtClean="0">
                <a:hlinkClick r:id="rId3"/>
              </a:rPr>
              <a:t>jomlowe@iupui.edu</a:t>
            </a:r>
            <a:endParaRPr lang="en-US" dirty="0" smtClean="0"/>
          </a:p>
          <a:p>
            <a:r>
              <a:rPr lang="en-US" dirty="0" smtClean="0"/>
              <a:t>Yu Ma, </a:t>
            </a:r>
            <a:r>
              <a:rPr lang="en-US" dirty="0" smtClean="0">
                <a:hlinkClick r:id="rId4"/>
              </a:rPr>
              <a:t>yuma@indiana.edu</a:t>
            </a:r>
            <a:endParaRPr lang="en-US" dirty="0" smtClean="0"/>
          </a:p>
          <a:p>
            <a:r>
              <a:rPr lang="en-US" altLang="zh-CN" dirty="0" smtClean="0"/>
              <a:t>Marlon Pierce, </a:t>
            </a:r>
            <a:r>
              <a:rPr lang="en-US" dirty="0" smtClean="0">
                <a:hlinkClick r:id="rId5"/>
              </a:rPr>
              <a:t>mpierce@cs.indiana.edu</a:t>
            </a:r>
            <a:r>
              <a:rPr lang="en-US" dirty="0" smtClean="0"/>
              <a:t>  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Support other Volume Servers and VMMs</a:t>
            </a:r>
            <a:endParaRPr lang="zh-CN" alt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507099"/>
            <a:ext cx="8534400" cy="1015663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String program = "</a:t>
            </a:r>
            <a:r>
              <a:rPr lang="en-US" altLang="zh-CN" sz="2000" dirty="0" err="1" smtClean="0"/>
              <a:t>xm</a:t>
            </a:r>
            <a:r>
              <a:rPr lang="en-US" altLang="zh-CN" sz="2000" dirty="0" smtClean="0"/>
              <a:t>";</a:t>
            </a:r>
          </a:p>
          <a:p>
            <a:r>
              <a:rPr lang="en-US" altLang="zh-CN" sz="2000" dirty="0" smtClean="0"/>
              <a:t>String[] </a:t>
            </a:r>
            <a:r>
              <a:rPr lang="en-US" altLang="zh-CN" sz="2000" dirty="0" err="1" smtClean="0"/>
              <a:t>args</a:t>
            </a:r>
            <a:r>
              <a:rPr lang="en-US" altLang="zh-CN" sz="2000" dirty="0" smtClean="0"/>
              <a:t> = {"block-attach", </a:t>
            </a:r>
            <a:r>
              <a:rPr lang="en-US" altLang="zh-CN" sz="2000" dirty="0" err="1" smtClean="0"/>
              <a:t>vmId</a:t>
            </a:r>
            <a:r>
              <a:rPr lang="en-US" altLang="zh-CN" sz="2000" dirty="0" smtClean="0"/>
              <a:t>, "</a:t>
            </a:r>
            <a:r>
              <a:rPr lang="en-US" altLang="zh-CN" sz="2000" dirty="0" err="1" smtClean="0"/>
              <a:t>phy</a:t>
            </a:r>
            <a:r>
              <a:rPr lang="en-US" altLang="zh-CN" sz="2000" dirty="0" smtClean="0"/>
              <a:t>:"+</a:t>
            </a:r>
            <a:r>
              <a:rPr lang="en-US" altLang="zh-CN" sz="2000" dirty="0" err="1" smtClean="0"/>
              <a:t>vmmDev</a:t>
            </a:r>
            <a:r>
              <a:rPr lang="en-US" altLang="zh-CN" sz="2000" dirty="0" smtClean="0"/>
              <a:t>, </a:t>
            </a:r>
            <a:r>
              <a:rPr lang="en-US" altLang="zh-CN" sz="2000" dirty="0" err="1" smtClean="0"/>
              <a:t>vmDev</a:t>
            </a:r>
            <a:r>
              <a:rPr lang="en-US" altLang="zh-CN" sz="2000" dirty="0" smtClean="0"/>
              <a:t>, "w"};</a:t>
            </a:r>
          </a:p>
          <a:p>
            <a:r>
              <a:rPr lang="en-US" altLang="zh-CN" sz="2000" dirty="0" err="1" smtClean="0"/>
              <a:t>UtilSet.antExecute</a:t>
            </a:r>
            <a:r>
              <a:rPr lang="en-US" altLang="zh-CN" sz="2000" dirty="0" smtClean="0"/>
              <a:t>(program, </a:t>
            </a:r>
            <a:r>
              <a:rPr lang="en-US" altLang="zh-CN" sz="2000" dirty="0" err="1" smtClean="0"/>
              <a:t>args</a:t>
            </a:r>
            <a:r>
              <a:rPr lang="en-US" altLang="zh-CN" sz="2000" dirty="0" smtClean="0"/>
              <a:t>, …);</a:t>
            </a:r>
            <a:endParaRPr lang="zh-CN" altLang="en-US" sz="2000" dirty="0"/>
          </a:p>
        </p:txBody>
      </p:sp>
      <p:sp>
        <p:nvSpPr>
          <p:cNvPr id="5" name="Down Arrow 4"/>
          <p:cNvSpPr/>
          <p:nvPr/>
        </p:nvSpPr>
        <p:spPr>
          <a:xfrm>
            <a:off x="3962400" y="352425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23850" y="21336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Original source code:</a:t>
            </a:r>
            <a:endParaRPr lang="zh-CN" alt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14325" y="3629025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Property file:</a:t>
            </a:r>
            <a:endParaRPr lang="zh-CN" alt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3990975"/>
            <a:ext cx="8534400" cy="707886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000" dirty="0" err="1" smtClean="0"/>
              <a:t>blockAttachCmd</a:t>
            </a:r>
            <a:r>
              <a:rPr lang="en-US" altLang="zh-CN" sz="2000" dirty="0" smtClean="0"/>
              <a:t>=</a:t>
            </a:r>
            <a:r>
              <a:rPr lang="en-US" altLang="zh-CN" sz="2000" dirty="0" err="1" smtClean="0"/>
              <a:t>xm</a:t>
            </a:r>
            <a:r>
              <a:rPr lang="en-US" altLang="zh-CN" sz="2000" dirty="0" smtClean="0"/>
              <a:t> block-attach &lt;</a:t>
            </a:r>
            <a:r>
              <a:rPr lang="en-US" altLang="zh-CN" sz="2000" dirty="0" err="1" smtClean="0"/>
              <a:t>domUId</a:t>
            </a:r>
            <a:r>
              <a:rPr lang="en-US" altLang="zh-CN" sz="2000" dirty="0" smtClean="0"/>
              <a:t>&gt; </a:t>
            </a:r>
            <a:r>
              <a:rPr lang="en-US" altLang="zh-CN" sz="2000" dirty="0" err="1" smtClean="0"/>
              <a:t>phy</a:t>
            </a:r>
            <a:r>
              <a:rPr lang="en-US" altLang="zh-CN" sz="2000" dirty="0" smtClean="0"/>
              <a:t>:&lt;dom0Dev&gt; &lt;</a:t>
            </a:r>
            <a:r>
              <a:rPr lang="en-US" altLang="zh-CN" sz="2000" dirty="0" err="1" smtClean="0"/>
              <a:t>domUDev</a:t>
            </a:r>
            <a:r>
              <a:rPr lang="en-US" altLang="zh-CN" sz="2000" dirty="0" smtClean="0"/>
              <a:t>&gt; w</a:t>
            </a:r>
          </a:p>
          <a:p>
            <a:r>
              <a:rPr lang="en-US" altLang="zh-CN" sz="2000" dirty="0" err="1" smtClean="0"/>
              <a:t>blockDetachCmd</a:t>
            </a:r>
            <a:r>
              <a:rPr lang="en-US" altLang="zh-CN" sz="2000" dirty="0" smtClean="0"/>
              <a:t>=</a:t>
            </a:r>
            <a:r>
              <a:rPr lang="en-US" altLang="zh-CN" sz="2000" dirty="0" err="1" smtClean="0"/>
              <a:t>xm</a:t>
            </a:r>
            <a:r>
              <a:rPr lang="en-US" altLang="zh-CN" sz="2000" dirty="0" smtClean="0"/>
              <a:t> block-detach &lt;</a:t>
            </a:r>
            <a:r>
              <a:rPr lang="en-US" altLang="zh-CN" sz="2000" dirty="0" err="1" smtClean="0"/>
              <a:t>domUId</a:t>
            </a:r>
            <a:r>
              <a:rPr lang="en-US" altLang="zh-CN" sz="2000" dirty="0" smtClean="0"/>
              <a:t>&gt; &lt;</a:t>
            </a:r>
            <a:r>
              <a:rPr lang="en-US" altLang="zh-CN" sz="2000" dirty="0" err="1" smtClean="0"/>
              <a:t>domUDev</a:t>
            </a:r>
            <a:r>
              <a:rPr lang="en-US" altLang="zh-CN" sz="2000" dirty="0" smtClean="0"/>
              <a:t>&gt;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9075" y="1162050"/>
            <a:ext cx="769620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zh-CN" sz="2200" dirty="0" smtClean="0">
                <a:solidFill>
                  <a:schemeClr val="accent1">
                    <a:lumMod val="50000"/>
                  </a:schemeClr>
                </a:solidFill>
              </a:rPr>
              <a:t>Build new Volume Delegate &amp; VMM Delegate Service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2200" dirty="0" smtClean="0">
                <a:solidFill>
                  <a:schemeClr val="accent1">
                    <a:lumMod val="50000"/>
                  </a:schemeClr>
                </a:solidFill>
              </a:rPr>
              <a:t> Command line extraction:</a:t>
            </a:r>
          </a:p>
        </p:txBody>
      </p:sp>
      <p:sp>
        <p:nvSpPr>
          <p:cNvPr id="10" name="Down Arrow 9"/>
          <p:cNvSpPr/>
          <p:nvPr/>
        </p:nvSpPr>
        <p:spPr>
          <a:xfrm>
            <a:off x="3962400" y="4726424"/>
            <a:ext cx="381000" cy="304800"/>
          </a:xfrm>
          <a:prstGeom prst="downArrow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304800" y="5050274"/>
            <a:ext cx="8534400" cy="1631216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String </a:t>
            </a:r>
            <a:r>
              <a:rPr lang="en-US" sz="2000" dirty="0" err="1" smtClean="0"/>
              <a:t>cmdLine</a:t>
            </a:r>
            <a:r>
              <a:rPr lang="en-US" sz="2000" dirty="0" smtClean="0"/>
              <a:t> = </a:t>
            </a:r>
            <a:r>
              <a:rPr lang="en-US" sz="2000" dirty="0" err="1" smtClean="0"/>
              <a:t>prop.getProperty</a:t>
            </a:r>
            <a:r>
              <a:rPr lang="en-US" sz="2000" dirty="0" smtClean="0"/>
              <a:t>(“</a:t>
            </a:r>
            <a:r>
              <a:rPr lang="en-US" altLang="zh-CN" sz="2000" dirty="0" err="1" smtClean="0"/>
              <a:t>blockAttachCmd</a:t>
            </a:r>
            <a:r>
              <a:rPr lang="en-US" altLang="zh-CN" sz="2000" dirty="0" smtClean="0"/>
              <a:t>”)</a:t>
            </a:r>
            <a:r>
              <a:rPr lang="en-US" sz="2000" dirty="0" smtClean="0"/>
              <a:t>.replace("&lt;</a:t>
            </a:r>
            <a:r>
              <a:rPr lang="en-US" sz="2000" dirty="0" err="1" smtClean="0"/>
              <a:t>vmId</a:t>
            </a:r>
            <a:r>
              <a:rPr lang="en-US" sz="2000" dirty="0" smtClean="0"/>
              <a:t>&gt;", </a:t>
            </a:r>
            <a:r>
              <a:rPr lang="en-US" sz="2000" dirty="0" err="1" smtClean="0"/>
              <a:t>vmId</a:t>
            </a:r>
            <a:r>
              <a:rPr lang="en-US" sz="2000" dirty="0" smtClean="0"/>
              <a:t>);</a:t>
            </a:r>
          </a:p>
          <a:p>
            <a:r>
              <a:rPr lang="en-US" altLang="zh-CN" sz="2000" dirty="0" smtClean="0"/>
              <a:t>…</a:t>
            </a:r>
          </a:p>
          <a:p>
            <a:r>
              <a:rPr lang="en-US" sz="2000" dirty="0" smtClean="0"/>
              <a:t>String program = </a:t>
            </a:r>
            <a:r>
              <a:rPr lang="en-US" sz="2000" dirty="0" err="1" smtClean="0"/>
              <a:t>UtilSet.getProgFromCmdLine</a:t>
            </a:r>
            <a:r>
              <a:rPr lang="en-US" sz="2000" dirty="0" smtClean="0"/>
              <a:t>(</a:t>
            </a:r>
            <a:r>
              <a:rPr lang="en-US" sz="2000" dirty="0" err="1" smtClean="0"/>
              <a:t>cmdLine</a:t>
            </a:r>
            <a:r>
              <a:rPr lang="en-US" sz="2000" dirty="0" smtClean="0"/>
              <a:t>);</a:t>
            </a:r>
            <a:br>
              <a:rPr lang="en-US" sz="2000" dirty="0" smtClean="0"/>
            </a:br>
            <a:r>
              <a:rPr lang="en-US" sz="2000" dirty="0" smtClean="0"/>
              <a:t>String[] </a:t>
            </a:r>
            <a:r>
              <a:rPr lang="en-US" sz="2000" dirty="0" err="1" smtClean="0"/>
              <a:t>args</a:t>
            </a:r>
            <a:r>
              <a:rPr lang="en-US" sz="2000" dirty="0" smtClean="0"/>
              <a:t> = </a:t>
            </a:r>
            <a:r>
              <a:rPr lang="en-US" sz="2000" dirty="0" err="1" smtClean="0"/>
              <a:t>UtilSet.getArgsFromCmdLine</a:t>
            </a:r>
            <a:r>
              <a:rPr lang="en-US" sz="2000" dirty="0" smtClean="0"/>
              <a:t>(</a:t>
            </a:r>
            <a:r>
              <a:rPr lang="en-US" sz="2000" dirty="0" err="1" smtClean="0"/>
              <a:t>cmdLine</a:t>
            </a:r>
            <a:r>
              <a:rPr lang="en-US" sz="2000" dirty="0" smtClean="0"/>
              <a:t>);</a:t>
            </a:r>
          </a:p>
          <a:p>
            <a:r>
              <a:rPr lang="en-US" altLang="zh-CN" sz="2000" dirty="0" err="1" smtClean="0"/>
              <a:t>UtilSet.antExecute</a:t>
            </a:r>
            <a:r>
              <a:rPr lang="en-US" altLang="zh-CN" sz="2000" dirty="0" smtClean="0"/>
              <a:t>(program, </a:t>
            </a:r>
            <a:r>
              <a:rPr lang="en-US" altLang="zh-CN" sz="2000" dirty="0" err="1" smtClean="0"/>
              <a:t>args</a:t>
            </a:r>
            <a:r>
              <a:rPr lang="en-US" altLang="zh-CN" sz="2000" dirty="0" smtClean="0"/>
              <a:t>, …);</a:t>
            </a:r>
            <a:endParaRPr lang="zh-CN" altLang="en-US" sz="2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04800" y="47244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New source code:</a:t>
            </a:r>
            <a:endParaRPr lang="zh-CN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10" grpId="0" animBg="1"/>
      <p:bldP spid="11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Integration with Nimbus</a:t>
            </a:r>
            <a:endParaRPr lang="zh-CN" alt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514350" y="1276350"/>
            <a:ext cx="2209800" cy="11430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zh-CN" sz="2000" dirty="0" smtClean="0">
                <a:solidFill>
                  <a:schemeClr val="tx1"/>
                </a:solidFill>
              </a:rPr>
              <a:t>Volume Server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38200" y="1733550"/>
            <a:ext cx="180975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Volume Delegate</a:t>
            </a:r>
            <a:endParaRPr lang="zh-CN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4171950" y="1276350"/>
            <a:ext cx="1981200" cy="11430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zh-CN" sz="2000" dirty="0" err="1" smtClean="0">
                <a:solidFill>
                  <a:schemeClr val="tx1"/>
                </a:solidFill>
              </a:rPr>
              <a:t>Xen</a:t>
            </a:r>
            <a:r>
              <a:rPr lang="en-US" altLang="zh-CN" sz="2000" dirty="0" smtClean="0">
                <a:solidFill>
                  <a:schemeClr val="tx1"/>
                </a:solidFill>
              </a:rPr>
              <a:t> Dom 0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248150" y="1657350"/>
            <a:ext cx="177165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Xen</a:t>
            </a:r>
            <a:r>
              <a:rPr lang="en-US" altLang="zh-CN" dirty="0" smtClean="0"/>
              <a:t> Delegate</a:t>
            </a:r>
            <a:endParaRPr lang="zh-CN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7219950" y="1276350"/>
            <a:ext cx="1371600" cy="11430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zh-CN" sz="2000" dirty="0" err="1" smtClean="0">
                <a:solidFill>
                  <a:schemeClr val="tx1"/>
                </a:solidFill>
              </a:rPr>
              <a:t>Xen</a:t>
            </a:r>
            <a:r>
              <a:rPr lang="en-US" altLang="zh-CN" sz="2000" dirty="0" smtClean="0">
                <a:solidFill>
                  <a:schemeClr val="tx1"/>
                </a:solidFill>
              </a:rPr>
              <a:t> Dom U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695575" y="3638550"/>
            <a:ext cx="184785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 </a:t>
            </a:r>
            <a:r>
              <a:rPr lang="en-US" altLang="zh-CN" dirty="0" smtClean="0"/>
              <a:t>VBS Web Service</a:t>
            </a:r>
            <a:endParaRPr lang="zh-CN" altLang="en-US" dirty="0"/>
          </a:p>
        </p:txBody>
      </p:sp>
      <p:sp>
        <p:nvSpPr>
          <p:cNvPr id="10" name="Oval 9"/>
          <p:cNvSpPr/>
          <p:nvPr/>
        </p:nvSpPr>
        <p:spPr>
          <a:xfrm>
            <a:off x="4495800" y="6172200"/>
            <a:ext cx="161925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 </a:t>
            </a:r>
            <a:r>
              <a:rPr lang="en-US" altLang="zh-CN" dirty="0" smtClean="0"/>
              <a:t>VBS Client</a:t>
            </a:r>
            <a:endParaRPr lang="zh-CN" altLang="en-US" dirty="0"/>
          </a:p>
        </p:txBody>
      </p:sp>
      <p:sp>
        <p:nvSpPr>
          <p:cNvPr id="11" name="Up-Down Arrow 10"/>
          <p:cNvSpPr/>
          <p:nvPr/>
        </p:nvSpPr>
        <p:spPr>
          <a:xfrm>
            <a:off x="5191125" y="5562600"/>
            <a:ext cx="190500" cy="58102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Up-Down Arrow 11"/>
          <p:cNvSpPr/>
          <p:nvPr/>
        </p:nvSpPr>
        <p:spPr>
          <a:xfrm>
            <a:off x="2647950" y="2190750"/>
            <a:ext cx="152400" cy="1676400"/>
          </a:xfrm>
          <a:prstGeom prst="upDownArrow">
            <a:avLst/>
          </a:prstGeom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Up-Down Arrow 12"/>
          <p:cNvSpPr/>
          <p:nvPr/>
        </p:nvSpPr>
        <p:spPr>
          <a:xfrm>
            <a:off x="4171950" y="2190750"/>
            <a:ext cx="152400" cy="1676400"/>
          </a:xfrm>
          <a:prstGeom prst="upDownArrow">
            <a:avLst/>
          </a:prstGeom>
          <a:scene3d>
            <a:camera prst="orthographicFront">
              <a:rot lat="0" lon="0" rev="189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153150" y="173355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81750" y="135255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VBD</a:t>
            </a:r>
            <a:endParaRPr lang="zh-CN" altLang="en-US" sz="2000" dirty="0"/>
          </a:p>
        </p:txBody>
      </p:sp>
      <p:sp>
        <p:nvSpPr>
          <p:cNvPr id="16" name="Up-Down Arrow 15"/>
          <p:cNvSpPr/>
          <p:nvPr/>
        </p:nvSpPr>
        <p:spPr>
          <a:xfrm>
            <a:off x="3390900" y="1276350"/>
            <a:ext cx="152400" cy="1371600"/>
          </a:xfrm>
          <a:prstGeom prst="upDownArrow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105150" y="150495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err="1" smtClean="0"/>
              <a:t>iSCSI</a:t>
            </a:r>
            <a:endParaRPr lang="zh-CN" alt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895350" y="2533650"/>
            <a:ext cx="2266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Create Volume,</a:t>
            </a:r>
          </a:p>
          <a:p>
            <a:r>
              <a:rPr lang="en-US" altLang="zh-CN" sz="2000" dirty="0" smtClean="0"/>
              <a:t>Export Volume,</a:t>
            </a:r>
          </a:p>
          <a:p>
            <a:r>
              <a:rPr lang="en-US" altLang="zh-CN" sz="2000" dirty="0" smtClean="0"/>
              <a:t>Create </a:t>
            </a:r>
            <a:r>
              <a:rPr lang="en-US" altLang="zh-CN" sz="2000" dirty="0" err="1" smtClean="0"/>
              <a:t>Snapshot,Etc</a:t>
            </a:r>
            <a:r>
              <a:rPr lang="en-US" altLang="zh-CN" sz="2000" dirty="0" smtClean="0"/>
              <a:t>. </a:t>
            </a:r>
            <a:endParaRPr lang="zh-CN" alt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752850" y="2533650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Import Volume,</a:t>
            </a:r>
          </a:p>
          <a:p>
            <a:r>
              <a:rPr lang="en-US" altLang="zh-CN" sz="2000" dirty="0" smtClean="0"/>
              <a:t>Attach Device,</a:t>
            </a:r>
          </a:p>
          <a:p>
            <a:r>
              <a:rPr lang="en-US" altLang="zh-CN" sz="2000" dirty="0" smtClean="0"/>
              <a:t>Detach </a:t>
            </a:r>
            <a:r>
              <a:rPr lang="en-US" altLang="zh-CN" sz="2000" dirty="0" err="1" smtClean="0"/>
              <a:t>Device,Etc</a:t>
            </a:r>
            <a:r>
              <a:rPr lang="en-US" altLang="zh-CN" sz="2000" dirty="0" smtClean="0"/>
              <a:t>.</a:t>
            </a:r>
            <a:endParaRPr lang="zh-CN" altLang="en-US" sz="2000" dirty="0"/>
          </a:p>
        </p:txBody>
      </p:sp>
      <p:sp>
        <p:nvSpPr>
          <p:cNvPr id="20" name="Oval 19"/>
          <p:cNvSpPr/>
          <p:nvPr/>
        </p:nvSpPr>
        <p:spPr>
          <a:xfrm>
            <a:off x="5943600" y="3333750"/>
            <a:ext cx="200025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Nimbus Workspace Service</a:t>
            </a:r>
            <a:endParaRPr lang="zh-CN" altLang="en-US" dirty="0"/>
          </a:p>
        </p:txBody>
      </p:sp>
      <p:sp>
        <p:nvSpPr>
          <p:cNvPr id="21" name="Oval 20"/>
          <p:cNvSpPr/>
          <p:nvPr/>
        </p:nvSpPr>
        <p:spPr>
          <a:xfrm>
            <a:off x="4248150" y="4905375"/>
            <a:ext cx="215265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/>
              <a:t> </a:t>
            </a:r>
            <a:r>
              <a:rPr lang="en-US" altLang="zh-CN" dirty="0" err="1" smtClean="0"/>
              <a:t>VBS_Nimbus</a:t>
            </a:r>
            <a:r>
              <a:rPr lang="en-US" altLang="zh-CN" dirty="0" smtClean="0"/>
              <a:t> Web Service</a:t>
            </a:r>
            <a:endParaRPr lang="zh-CN" altLang="en-US" dirty="0"/>
          </a:p>
        </p:txBody>
      </p:sp>
      <p:sp>
        <p:nvSpPr>
          <p:cNvPr id="22" name="Up-Down Arrow 21"/>
          <p:cNvSpPr/>
          <p:nvPr/>
        </p:nvSpPr>
        <p:spPr>
          <a:xfrm>
            <a:off x="4248150" y="4124325"/>
            <a:ext cx="171450" cy="971550"/>
          </a:xfrm>
          <a:prstGeom prst="upDownArrow">
            <a:avLst/>
          </a:prstGeom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Up-Down Arrow 22"/>
          <p:cNvSpPr/>
          <p:nvPr/>
        </p:nvSpPr>
        <p:spPr>
          <a:xfrm>
            <a:off x="5838825" y="3895725"/>
            <a:ext cx="152400" cy="1162050"/>
          </a:xfrm>
          <a:prstGeom prst="upDownArrow">
            <a:avLst/>
          </a:prstGeom>
          <a:scene3d>
            <a:camera prst="orthographicFront">
              <a:rot lat="0" lon="0" rev="81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334000" y="5486400"/>
            <a:ext cx="3448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err="1" smtClean="0"/>
              <a:t>Attch</a:t>
            </a:r>
            <a:r>
              <a:rPr lang="en-US" altLang="zh-CN" sz="2000" dirty="0" smtClean="0"/>
              <a:t>-volume &lt;</a:t>
            </a:r>
            <a:r>
              <a:rPr lang="en-US" altLang="zh-CN" sz="2000" dirty="0" err="1" smtClean="0"/>
              <a:t>volId</a:t>
            </a:r>
            <a:r>
              <a:rPr lang="en-US" altLang="zh-CN" sz="2000" dirty="0" smtClean="0"/>
              <a:t>&gt; </a:t>
            </a:r>
          </a:p>
          <a:p>
            <a:r>
              <a:rPr lang="en-US" altLang="zh-CN" sz="2000" dirty="0" smtClean="0"/>
              <a:t>&lt;Nimbus Instance Id&gt; &lt;device&gt;</a:t>
            </a:r>
            <a:endParaRPr lang="zh-CN" altLang="en-US" sz="2000" dirty="0"/>
          </a:p>
        </p:txBody>
      </p:sp>
      <p:sp>
        <p:nvSpPr>
          <p:cNvPr id="25" name="Up-Down Arrow 24"/>
          <p:cNvSpPr/>
          <p:nvPr/>
        </p:nvSpPr>
        <p:spPr>
          <a:xfrm flipH="1">
            <a:off x="6096000" y="2286000"/>
            <a:ext cx="228600" cy="1219200"/>
          </a:xfrm>
          <a:prstGeom prst="up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prstDash val="sysDash"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Up-Down Arrow 25"/>
          <p:cNvSpPr/>
          <p:nvPr/>
        </p:nvSpPr>
        <p:spPr>
          <a:xfrm flipH="1">
            <a:off x="7258050" y="2381250"/>
            <a:ext cx="257176" cy="1009650"/>
          </a:xfrm>
          <a:prstGeom prst="up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prstDash val="sysDash"/>
          </a:ln>
          <a:scene3d>
            <a:camera prst="orthographicFront">
              <a:rot lat="0" lon="0" rev="8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5334000" y="413385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Query for </a:t>
            </a:r>
            <a:r>
              <a:rPr lang="en-US" altLang="zh-CN" sz="2000" dirty="0" err="1" smtClean="0"/>
              <a:t>Xen</a:t>
            </a:r>
            <a:r>
              <a:rPr lang="en-US" altLang="zh-CN" sz="2000" dirty="0" smtClean="0"/>
              <a:t> Dom0 Host and </a:t>
            </a:r>
            <a:r>
              <a:rPr lang="en-US" altLang="zh-CN" sz="2000" dirty="0" err="1" smtClean="0"/>
              <a:t>DomUId</a:t>
            </a:r>
            <a:r>
              <a:rPr lang="en-US" altLang="zh-CN" sz="2000" dirty="0" smtClean="0"/>
              <a:t> with &lt;Nimbus Instance Id&gt;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  <p:bldP spid="11" grpId="1" animBg="1"/>
      <p:bldP spid="21" grpId="0" animBg="1"/>
      <p:bldP spid="22" grpId="0" animBg="1"/>
      <p:bldP spid="23" grpId="0" animBg="1"/>
      <p:bldP spid="24" grpId="1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Preliminary performance tests</a:t>
            </a:r>
            <a:endParaRPr lang="zh-CN" alt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</a:rPr>
              <a:t>Single volume/VM test bed</a:t>
            </a:r>
          </a:p>
          <a:p>
            <a:pPr>
              <a:spcBef>
                <a:spcPts val="272"/>
              </a:spcBef>
              <a:buNone/>
            </a:pPr>
            <a:r>
              <a:rPr lang="en-US" altLang="zh-CN" dirty="0" smtClean="0"/>
              <a:t>	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</a:rPr>
              <a:t>Disk types tested:</a:t>
            </a:r>
          </a:p>
          <a:p>
            <a:pPr>
              <a:spcBef>
                <a:spcPts val="272"/>
              </a:spcBef>
              <a:buNone/>
            </a:pPr>
            <a:r>
              <a:rPr lang="en-US" altLang="zh-CN" dirty="0" smtClean="0"/>
              <a:t>	</a:t>
            </a:r>
            <a:r>
              <a:rPr lang="en-US" altLang="zh-CN" sz="2200" dirty="0" smtClean="0">
                <a:solidFill>
                  <a:prstClr val="black"/>
                </a:solidFill>
              </a:rPr>
              <a:t>- </a:t>
            </a:r>
            <a:r>
              <a:rPr lang="en-US" sz="2200" dirty="0" smtClean="0"/>
              <a:t>VBS-LVM: a 5GB VBS volume on the volume server;</a:t>
            </a:r>
          </a:p>
          <a:p>
            <a:pPr>
              <a:buNone/>
            </a:pPr>
            <a:r>
              <a:rPr lang="en-US" altLang="zh-CN" sz="2200" dirty="0" smtClean="0"/>
              <a:t>	-</a:t>
            </a:r>
            <a:r>
              <a:rPr lang="zh-CN" altLang="en-US" sz="2200" dirty="0" smtClean="0"/>
              <a:t> </a:t>
            </a:r>
            <a:r>
              <a:rPr lang="en-US" sz="2200" dirty="0" smtClean="0"/>
              <a:t>AoE-LVM: a 5GB logical volume on the volume server, attached to the VM via AoE</a:t>
            </a:r>
          </a:p>
          <a:p>
            <a:pPr>
              <a:buNone/>
            </a:pPr>
            <a:r>
              <a:rPr lang="en-US" altLang="zh-CN" sz="2200" dirty="0" smtClean="0"/>
              <a:t>	- </a:t>
            </a:r>
            <a:r>
              <a:rPr lang="en-US" sz="2200" dirty="0" smtClean="0"/>
              <a:t>Local-LVM: a 5GB logical volume on the VMM </a:t>
            </a:r>
            <a:r>
              <a:rPr lang="en-US" sz="2200" dirty="0" smtClean="0"/>
              <a:t>node</a:t>
            </a:r>
          </a:p>
          <a:p>
            <a:pPr>
              <a:buNone/>
            </a:pPr>
            <a:r>
              <a:rPr lang="en-US" altLang="zh-CN" sz="2200" dirty="0" smtClean="0"/>
              <a:t>	- </a:t>
            </a:r>
            <a:r>
              <a:rPr lang="en-US" sz="2200" dirty="0" smtClean="0"/>
              <a:t>Local-Image: disk image of the VM</a:t>
            </a:r>
            <a:endParaRPr lang="en-US" sz="2200" dirty="0" smtClean="0"/>
          </a:p>
          <a:p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</a:rPr>
              <a:t>Testing tool:</a:t>
            </a:r>
          </a:p>
          <a:p>
            <a:pPr>
              <a:spcBef>
                <a:spcPts val="300"/>
              </a:spcBef>
              <a:buNone/>
            </a:pPr>
            <a:r>
              <a:rPr lang="en-US" altLang="zh-CN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altLang="zh-CN" sz="2200" dirty="0" smtClean="0"/>
              <a:t>- Bonnie++ 1.03e</a:t>
            </a:r>
          </a:p>
          <a:p>
            <a:pPr>
              <a:buNone/>
            </a:pPr>
            <a:endParaRPr lang="en-US" altLang="zh-CN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1676400"/>
          <a:ext cx="7772400" cy="1828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425"/>
                <a:gridCol w="1981200"/>
                <a:gridCol w="1066800"/>
                <a:gridCol w="3266975"/>
              </a:tblGrid>
              <a:tr h="38696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CPU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Memory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disk</a:t>
                      </a:r>
                      <a:endParaRPr lang="zh-CN" altLang="en-US" dirty="0"/>
                    </a:p>
                  </a:txBody>
                  <a:tcPr/>
                </a:tc>
              </a:tr>
              <a:tr h="667909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Volume server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4*Xeon</a:t>
                      </a:r>
                      <a:r>
                        <a:rPr lang="en-US" altLang="zh-CN" baseline="0" dirty="0" smtClean="0"/>
                        <a:t> 2.8G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512M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 * Seagate 147G 10K RPM SCSI (paired</a:t>
                      </a:r>
                      <a:r>
                        <a:rPr lang="en-US" altLang="zh-CN" baseline="0" dirty="0" smtClean="0"/>
                        <a:t> in RAID1)</a:t>
                      </a:r>
                      <a:endParaRPr lang="zh-CN" altLang="en-US" dirty="0"/>
                    </a:p>
                  </a:txBody>
                  <a:tcPr/>
                </a:tc>
              </a:tr>
              <a:tr h="386964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VMM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 * Opteron 2.52G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1.5G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 Fujitsu</a:t>
                      </a:r>
                      <a:r>
                        <a:rPr lang="en-US" altLang="zh-CN" baseline="0" dirty="0" smtClean="0"/>
                        <a:t> 73G 10K RPM SCSI</a:t>
                      </a:r>
                      <a:endParaRPr lang="zh-CN" altLang="en-US" dirty="0"/>
                    </a:p>
                  </a:txBody>
                  <a:tcPr/>
                </a:tc>
              </a:tr>
              <a:tr h="386964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VM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 Operon</a:t>
                      </a:r>
                      <a:r>
                        <a:rPr lang="en-US" altLang="zh-CN" baseline="0" dirty="0" smtClean="0"/>
                        <a:t> 2.52G</a:t>
                      </a:r>
                      <a:r>
                        <a:rPr lang="en-US" altLang="zh-CN" dirty="0" smtClean="0"/>
                        <a:t>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256M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4G</a:t>
                      </a:r>
                      <a:r>
                        <a:rPr lang="en-US" altLang="zh-CN" baseline="0" dirty="0" smtClean="0"/>
                        <a:t> disk image file (3.6G available)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9425" y="3476625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- Network connection: 1Gb Ethernet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Preliminary performance tests</a:t>
            </a:r>
            <a:endParaRPr lang="zh-CN" alt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19200"/>
            <a:ext cx="4114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819400"/>
            <a:ext cx="4343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71600" y="4038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File size: 512 MB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5943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File size: 1 GB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7625" y="4810125"/>
            <a:ext cx="9144000" cy="1905000"/>
          </a:xfrm>
        </p:spPr>
        <p:txBody>
          <a:bodyPr>
            <a:normAutofit fontScale="92500"/>
          </a:bodyPr>
          <a:lstStyle/>
          <a:p>
            <a:r>
              <a:rPr lang="en-US" altLang="zh-CN" sz="2600" dirty="0" smtClean="0">
                <a:solidFill>
                  <a:schemeClr val="accent1">
                    <a:lumMod val="50000"/>
                  </a:schemeClr>
                </a:solidFill>
              </a:rPr>
              <a:t>Local-LVM constantly faster than VBS-LVM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200" dirty="0" smtClean="0"/>
              <a:t>- no network overhead, faster hard disk (83MB/s vs. 65MB/s)</a:t>
            </a:r>
          </a:p>
          <a:p>
            <a:r>
              <a:rPr lang="en-US" altLang="zh-CN" sz="2600" dirty="0" smtClean="0">
                <a:solidFill>
                  <a:schemeClr val="accent1">
                    <a:lumMod val="50000"/>
                  </a:schemeClr>
                </a:solidFill>
              </a:rPr>
              <a:t>VBS-LVM comparable to AoE-LVM</a:t>
            </a:r>
          </a:p>
          <a:p>
            <a:pPr>
              <a:spcBef>
                <a:spcPts val="0"/>
              </a:spcBef>
              <a:buNone/>
            </a:pPr>
            <a:r>
              <a:rPr lang="en-US" altLang="zh-CN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altLang="zh-CN" sz="2200" dirty="0" smtClean="0"/>
              <a:t>- </a:t>
            </a:r>
            <a:r>
              <a:rPr lang="en-US" altLang="zh-CN" sz="2200" dirty="0" err="1" smtClean="0"/>
              <a:t>iSCSI</a:t>
            </a:r>
            <a:r>
              <a:rPr lang="en-US" altLang="zh-CN" sz="2200" dirty="0" smtClean="0"/>
              <a:t> better optimized for write, AoE-LVM benefits more </a:t>
            </a:r>
            <a:r>
              <a:rPr lang="en-US" altLang="zh-CN" sz="2200" dirty="0" smtClean="0"/>
              <a:t>from cache on VMM</a:t>
            </a:r>
            <a:endParaRPr lang="en-US" altLang="zh-CN" sz="22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Preliminary performance tests</a:t>
            </a:r>
            <a:endParaRPr lang="zh-CN" alt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066800"/>
            <a:ext cx="5181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200400" y="4419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File size: 1.5 GB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Preliminary performance tests</a:t>
            </a:r>
            <a:endParaRPr lang="zh-CN" alt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352490"/>
            <a:ext cx="6019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971800" y="561969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File creation and deletion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Future Work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41437"/>
            <a:ext cx="6705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en-US" altLang="zh-CN" sz="2600" dirty="0" smtClean="0">
                <a:solidFill>
                  <a:schemeClr val="accent1">
                    <a:lumMod val="50000"/>
                  </a:schemeClr>
                </a:solidFill>
              </a:rPr>
              <a:t>More functions:</a:t>
            </a:r>
            <a:endParaRPr lang="en-US" altLang="zh-CN" sz="2600" dirty="0" smtClean="0"/>
          </a:p>
          <a:p>
            <a:pPr>
              <a:buNone/>
            </a:pPr>
            <a:r>
              <a:rPr lang="en-US" altLang="zh-CN" sz="2600" dirty="0" smtClean="0"/>
              <a:t>	</a:t>
            </a:r>
            <a:r>
              <a:rPr lang="en-US" altLang="zh-CN" sz="2200" dirty="0" smtClean="0"/>
              <a:t>- user management</a:t>
            </a:r>
          </a:p>
          <a:p>
            <a:pPr>
              <a:buNone/>
            </a:pPr>
            <a:r>
              <a:rPr lang="en-US" altLang="zh-CN" sz="2200" dirty="0" smtClean="0"/>
              <a:t>	- read-only volume sharing</a:t>
            </a:r>
          </a:p>
          <a:p>
            <a:pPr>
              <a:buNone/>
            </a:pPr>
            <a:r>
              <a:rPr lang="en-US" altLang="zh-CN" sz="2600" dirty="0" smtClean="0">
                <a:solidFill>
                  <a:schemeClr val="accent1">
                    <a:lumMod val="50000"/>
                  </a:schemeClr>
                </a:solidFill>
              </a:rPr>
              <a:t>2. Security: </a:t>
            </a:r>
          </a:p>
          <a:p>
            <a:pPr>
              <a:buNone/>
            </a:pPr>
            <a:r>
              <a:rPr lang="en-US" altLang="zh-CN" sz="2800" dirty="0" smtClean="0"/>
              <a:t>	</a:t>
            </a:r>
            <a:r>
              <a:rPr lang="en-US" altLang="zh-CN" sz="2200" dirty="0" smtClean="0"/>
              <a:t>- </a:t>
            </a:r>
            <a:r>
              <a:rPr lang="en-US" altLang="zh-CN" sz="2200" dirty="0" smtClean="0"/>
              <a:t>Web services </a:t>
            </a:r>
            <a:r>
              <a:rPr lang="en-US" altLang="zh-CN" sz="2200" dirty="0" smtClean="0"/>
              <a:t>security</a:t>
            </a:r>
          </a:p>
          <a:p>
            <a:pPr>
              <a:buNone/>
            </a:pPr>
            <a:r>
              <a:rPr lang="en-US" altLang="zh-CN" sz="2200" dirty="0" smtClean="0"/>
              <a:t>	- </a:t>
            </a:r>
            <a:r>
              <a:rPr lang="en-US" altLang="zh-CN" sz="2200" dirty="0" err="1" smtClean="0"/>
              <a:t>iSCSI</a:t>
            </a:r>
            <a:r>
              <a:rPr lang="en-US" altLang="zh-CN" sz="2200" dirty="0" smtClean="0"/>
              <a:t> security</a:t>
            </a:r>
          </a:p>
          <a:p>
            <a:pPr>
              <a:buNone/>
            </a:pPr>
            <a:r>
              <a:rPr lang="en-US" altLang="zh-CN" sz="2600" dirty="0" smtClean="0">
                <a:solidFill>
                  <a:schemeClr val="accent1">
                    <a:lumMod val="50000"/>
                  </a:schemeClr>
                </a:solidFill>
              </a:rPr>
              <a:t>3. Availability and scalability:</a:t>
            </a:r>
          </a:p>
          <a:p>
            <a:pPr>
              <a:buNone/>
            </a:pPr>
            <a:r>
              <a:rPr lang="en-US" altLang="zh-CN" sz="2600" dirty="0" smtClean="0"/>
              <a:t>	</a:t>
            </a:r>
            <a:r>
              <a:rPr lang="en-US" altLang="zh-CN" sz="2000" dirty="0" smtClean="0"/>
              <a:t>- multiple volume servers</a:t>
            </a:r>
          </a:p>
          <a:p>
            <a:pPr>
              <a:buNone/>
            </a:pPr>
            <a:r>
              <a:rPr lang="en-US" altLang="zh-CN" sz="2000" dirty="0" smtClean="0"/>
              <a:t>	- volume duplication and synchronization</a:t>
            </a:r>
          </a:p>
          <a:p>
            <a:pPr>
              <a:buNone/>
            </a:pPr>
            <a:endParaRPr lang="zh-CN" alt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Acknowledgements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altLang="zh-CN" sz="2400" dirty="0" smtClean="0"/>
              <a:t>Thank Prof. Fox for his review and comments</a:t>
            </a:r>
          </a:p>
          <a:p>
            <a:pPr>
              <a:buFontTx/>
              <a:buChar char="-"/>
            </a:pPr>
            <a:r>
              <a:rPr lang="en-US" altLang="zh-CN" sz="2400" dirty="0" smtClean="0"/>
              <a:t>Thank </a:t>
            </a:r>
            <a:r>
              <a:rPr lang="en-US" sz="2400" dirty="0" smtClean="0"/>
              <a:t>Joe </a:t>
            </a:r>
            <a:r>
              <a:rPr lang="en-US" sz="2400" dirty="0" err="1" smtClean="0"/>
              <a:t>Rinkovsky</a:t>
            </a:r>
            <a:r>
              <a:rPr lang="en-US" sz="2400" dirty="0" smtClean="0"/>
              <a:t> for his help with the Eucalyptus test bed</a:t>
            </a:r>
          </a:p>
          <a:p>
            <a:pPr>
              <a:buFontTx/>
              <a:buChar char="-"/>
            </a:pPr>
            <a:r>
              <a:rPr lang="en-US" sz="2400" dirty="0" smtClean="0"/>
              <a:t>Thank Jun Wang for his help with the testing results</a:t>
            </a:r>
          </a:p>
          <a:p>
            <a:pPr>
              <a:buFontTx/>
              <a:buChar char="-"/>
            </a:pPr>
            <a:r>
              <a:rPr lang="en-US" altLang="zh-CN" sz="2400" dirty="0" smtClean="0"/>
              <a:t>Thank </a:t>
            </a:r>
            <a:r>
              <a:rPr lang="en-US" sz="2400" dirty="0" smtClean="0"/>
              <a:t>Jan-Philip </a:t>
            </a:r>
            <a:r>
              <a:rPr lang="en-US" sz="2400" dirty="0" err="1" smtClean="0"/>
              <a:t>Gehrcke</a:t>
            </a:r>
            <a:r>
              <a:rPr lang="en-US" sz="2400" dirty="0" smtClean="0"/>
              <a:t>, Kate </a:t>
            </a:r>
            <a:r>
              <a:rPr lang="en-US" sz="2400" dirty="0" err="1" smtClean="0"/>
              <a:t>Keahey</a:t>
            </a:r>
            <a:r>
              <a:rPr lang="en-US" sz="2400" dirty="0" smtClean="0"/>
              <a:t> and the Nimbus group in Univ. of Chicago for their help with the integration with </a:t>
            </a:r>
            <a:r>
              <a:rPr lang="en-US" sz="2400" dirty="0" smtClean="0"/>
              <a:t>Nimbus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Questions?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Motivation</a:t>
            </a:r>
          </a:p>
          <a:p>
            <a:r>
              <a:rPr lang="en-US" altLang="zh-CN" dirty="0" smtClean="0"/>
              <a:t>Typical use cases</a:t>
            </a:r>
          </a:p>
          <a:p>
            <a:r>
              <a:rPr lang="en-US" altLang="zh-CN" dirty="0" smtClean="0"/>
              <a:t>Web service architecture</a:t>
            </a:r>
          </a:p>
          <a:p>
            <a:r>
              <a:rPr lang="en-US" altLang="zh-CN" dirty="0" smtClean="0"/>
              <a:t>Workflows</a:t>
            </a:r>
          </a:p>
          <a:p>
            <a:r>
              <a:rPr lang="en-US" altLang="zh-CN" dirty="0" smtClean="0"/>
              <a:t>Consistency</a:t>
            </a:r>
          </a:p>
          <a:p>
            <a:r>
              <a:rPr lang="en-US" altLang="zh-CN" dirty="0" smtClean="0"/>
              <a:t>Support for other volume servers and VMMs</a:t>
            </a:r>
          </a:p>
          <a:p>
            <a:r>
              <a:rPr lang="en-US" altLang="zh-CN" dirty="0" smtClean="0"/>
              <a:t>Integration with Nimbus</a:t>
            </a:r>
          </a:p>
          <a:p>
            <a:r>
              <a:rPr lang="en-US" altLang="zh-CN" dirty="0" smtClean="0"/>
              <a:t>Preliminary performance tests</a:t>
            </a:r>
          </a:p>
          <a:p>
            <a:r>
              <a:rPr lang="en-US" altLang="zh-CN" dirty="0" smtClean="0"/>
              <a:t>Future work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458200" cy="838200"/>
          </a:xfrm>
        </p:spPr>
        <p:txBody>
          <a:bodyPr>
            <a:normAutofit/>
          </a:bodyPr>
          <a:lstStyle/>
          <a:p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</a:rPr>
              <a:t>Needs for data storage support Cloud computing environment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133600"/>
            <a:ext cx="84582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</a:rPr>
              <a:t>Make 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</a:rPr>
              <a:t>scientific data 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</a:rPr>
              <a:t>collections available to clouds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819400"/>
            <a:ext cx="84582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</a:rPr>
              <a:t>Cloud-related data storage services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altLang="zh-CN" sz="2400" dirty="0" smtClean="0"/>
              <a:t>- distributed file systems: Amazon S3, </a:t>
            </a:r>
            <a:r>
              <a:rPr lang="en-US" altLang="zh-CN" sz="2400" dirty="0" err="1" smtClean="0"/>
              <a:t>Hadoop</a:t>
            </a:r>
            <a:r>
              <a:rPr lang="en-US" altLang="zh-CN" sz="2400" dirty="0" smtClean="0"/>
              <a:t>, etc.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dirty="0" smtClean="0">
                <a:ea typeface="宋体" charset="-122"/>
              </a:rPr>
              <a:t>	- block storage systems: instance storage in Amazon EC2, Amazon Elastic Block Store (EBS), Eucalyptus’ EBS implementation based on ATA over Ethernet (</a:t>
            </a:r>
            <a:r>
              <a:rPr lang="en-US" altLang="zh-CN" sz="2400" dirty="0" err="1" smtClean="0">
                <a:ea typeface="宋体" charset="-122"/>
              </a:rPr>
              <a:t>AoE</a:t>
            </a:r>
            <a:r>
              <a:rPr lang="en-US" altLang="zh-CN" sz="2400" dirty="0" smtClean="0">
                <a:ea typeface="宋体" charset="-122"/>
              </a:rPr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dirty="0" smtClean="0">
                <a:ea typeface="宋体" charset="-122"/>
              </a:rPr>
              <a:t>	- EBS vs. instance storage: off-instance, persistent, extendable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dirty="0" smtClean="0">
                <a:ea typeface="宋体" charset="-122"/>
              </a:rPr>
              <a:t>	- problems with EBS: proprietary, deeply coupled with EC2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altLang="zh-CN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altLang="zh-CN" sz="2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863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2525"/>
            <a:ext cx="8229600" cy="5486400"/>
          </a:xfrm>
        </p:spPr>
        <p:txBody>
          <a:bodyPr>
            <a:normAutofit fontScale="32500" lnSpcReduction="20000"/>
          </a:bodyPr>
          <a:lstStyle/>
          <a:p>
            <a:r>
              <a:rPr lang="en-US" altLang="zh-CN" sz="6800" dirty="0" smtClean="0">
                <a:solidFill>
                  <a:schemeClr val="accent1">
                    <a:lumMod val="50000"/>
                  </a:schemeClr>
                </a:solidFill>
                <a:ea typeface="宋体" charset="-122"/>
              </a:rPr>
              <a:t>VBS – similar interface to EBS</a:t>
            </a:r>
          </a:p>
          <a:p>
            <a:pPr defTabSz="533400">
              <a:spcBef>
                <a:spcPct val="50000"/>
              </a:spcBef>
              <a:buNone/>
            </a:pPr>
            <a:r>
              <a:rPr lang="en-US" altLang="zh-CN" sz="6200" dirty="0" smtClean="0">
                <a:ea typeface="宋体" charset="-122"/>
              </a:rPr>
              <a:t>	- create-volume &lt;size&gt; &lt;snapshot id&gt; &lt;comment&gt;</a:t>
            </a:r>
          </a:p>
          <a:p>
            <a:pPr defTabSz="533400">
              <a:spcBef>
                <a:spcPct val="50000"/>
              </a:spcBef>
              <a:buNone/>
            </a:pPr>
            <a:r>
              <a:rPr lang="en-US" altLang="zh-CN" sz="6200" dirty="0" smtClean="0">
                <a:ea typeface="宋体" charset="-122"/>
              </a:rPr>
              <a:t>	- delete-volume &lt;volume id&gt;</a:t>
            </a:r>
          </a:p>
          <a:p>
            <a:pPr defTabSz="533400">
              <a:spcBef>
                <a:spcPct val="50000"/>
              </a:spcBef>
              <a:buNone/>
            </a:pPr>
            <a:r>
              <a:rPr lang="en-US" altLang="zh-CN" sz="6200" dirty="0" smtClean="0">
                <a:ea typeface="宋体" charset="-122"/>
              </a:rPr>
              <a:t>	- describe-volumes [&lt;volume id&gt;, &lt;volume id&gt;, …]</a:t>
            </a:r>
          </a:p>
          <a:p>
            <a:pPr defTabSz="533400">
              <a:spcBef>
                <a:spcPct val="50000"/>
              </a:spcBef>
              <a:buNone/>
            </a:pPr>
            <a:r>
              <a:rPr lang="en-US" altLang="zh-CN" sz="6200" dirty="0" smtClean="0">
                <a:ea typeface="宋体" charset="-122"/>
              </a:rPr>
              <a:t>	- create-snapshot &lt;volume id&gt; &lt;comment&gt;</a:t>
            </a:r>
          </a:p>
          <a:p>
            <a:pPr defTabSz="533400">
              <a:spcBef>
                <a:spcPct val="50000"/>
              </a:spcBef>
              <a:buNone/>
            </a:pPr>
            <a:r>
              <a:rPr lang="en-US" altLang="zh-CN" sz="6200" dirty="0" smtClean="0">
                <a:ea typeface="宋体" charset="-122"/>
              </a:rPr>
              <a:t>	- delete-snapshot &lt;snapshot id&gt;</a:t>
            </a:r>
          </a:p>
          <a:p>
            <a:pPr defTabSz="533400">
              <a:spcBef>
                <a:spcPct val="50000"/>
              </a:spcBef>
              <a:buNone/>
            </a:pPr>
            <a:r>
              <a:rPr lang="en-US" altLang="zh-CN" sz="6200" dirty="0" smtClean="0">
                <a:ea typeface="宋体" charset="-122"/>
              </a:rPr>
              <a:t>	- describe-snapshots [&lt;snapshot id&gt;, &lt;snapshot id&gt;, …]</a:t>
            </a:r>
          </a:p>
          <a:p>
            <a:pPr defTabSz="533400">
              <a:spcBef>
                <a:spcPct val="50000"/>
              </a:spcBef>
              <a:buNone/>
            </a:pPr>
            <a:r>
              <a:rPr lang="en-US" altLang="zh-CN" sz="6200" dirty="0" smtClean="0">
                <a:ea typeface="宋体" charset="-122"/>
              </a:rPr>
              <a:t>	- attach-volume &lt;volume id&gt; &lt;VMM Hostname&gt; &lt;VM Id&gt; &lt;VM Device&gt;</a:t>
            </a:r>
          </a:p>
          <a:p>
            <a:pPr defTabSz="533400">
              <a:spcBef>
                <a:spcPct val="50000"/>
              </a:spcBef>
              <a:buNone/>
            </a:pPr>
            <a:r>
              <a:rPr lang="en-US" altLang="zh-CN" sz="6200" dirty="0" smtClean="0">
                <a:ea typeface="宋体" charset="-122"/>
              </a:rPr>
              <a:t>	- detach-volume &lt;volume id&gt;</a:t>
            </a:r>
            <a:endParaRPr lang="en-US" altLang="zh-CN" sz="62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altLang="zh-CN" sz="6800" dirty="0" smtClean="0">
                <a:solidFill>
                  <a:schemeClr val="accent1">
                    <a:lumMod val="50000"/>
                  </a:schemeClr>
                </a:solidFill>
              </a:rPr>
              <a:t>More flexibility</a:t>
            </a:r>
          </a:p>
          <a:p>
            <a:pPr defTabSz="533400">
              <a:spcBef>
                <a:spcPct val="50000"/>
              </a:spcBef>
              <a:buNone/>
            </a:pPr>
            <a:r>
              <a:rPr lang="en-US" altLang="zh-CN" sz="6200" dirty="0" smtClean="0"/>
              <a:t>	</a:t>
            </a:r>
            <a:r>
              <a:rPr lang="en-US" altLang="zh-CN" sz="6200" dirty="0" smtClean="0">
                <a:ea typeface="宋体" charset="-122"/>
              </a:rPr>
              <a:t>- works directly with Virtual Machine Manager (VMM)</a:t>
            </a:r>
          </a:p>
          <a:p>
            <a:pPr defTabSz="533400">
              <a:spcBef>
                <a:spcPct val="50000"/>
              </a:spcBef>
              <a:buNone/>
            </a:pPr>
            <a:r>
              <a:rPr lang="en-US" altLang="zh-CN" sz="6200" dirty="0" smtClean="0">
                <a:ea typeface="宋体" charset="-122"/>
              </a:rPr>
              <a:t>	- supports various VMMs (</a:t>
            </a:r>
            <a:r>
              <a:rPr lang="en-US" altLang="zh-CN" sz="6200" dirty="0" err="1" smtClean="0">
                <a:ea typeface="宋体" charset="-122"/>
              </a:rPr>
              <a:t>Xen</a:t>
            </a:r>
            <a:r>
              <a:rPr lang="en-US" altLang="zh-CN" sz="6200" dirty="0" smtClean="0">
                <a:ea typeface="宋体" charset="-122"/>
              </a:rPr>
              <a:t>, KVM, etc.)</a:t>
            </a:r>
          </a:p>
          <a:p>
            <a:pPr defTabSz="533400">
              <a:spcBef>
                <a:spcPct val="50000"/>
              </a:spcBef>
              <a:buNone/>
            </a:pPr>
            <a:r>
              <a:rPr lang="en-US" altLang="zh-CN" sz="6200" dirty="0" smtClean="0">
                <a:ea typeface="宋体" charset="-122"/>
              </a:rPr>
              <a:t>	- convenient integration with various cloud computing systems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Typical use cases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105400"/>
            <a:ext cx="7924800" cy="914400"/>
          </a:xfrm>
        </p:spPr>
        <p:txBody>
          <a:bodyPr>
            <a:noAutofit/>
          </a:bodyPr>
          <a:lstStyle/>
          <a:p>
            <a:r>
              <a:rPr lang="en-US" altLang="zh-CN" sz="2000" dirty="0" smtClean="0"/>
              <a:t>LV: Logical Volume</a:t>
            </a:r>
          </a:p>
          <a:p>
            <a:r>
              <a:rPr lang="en-US" altLang="zh-CN" sz="2000" dirty="0" smtClean="0"/>
              <a:t>Persistent and extendable storage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4267200" y="3733800"/>
            <a:ext cx="4343400" cy="9906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2000" dirty="0" err="1" smtClean="0">
                <a:solidFill>
                  <a:srgbClr val="000000"/>
                </a:solidFill>
              </a:rPr>
              <a:t>Xen</a:t>
            </a:r>
            <a:r>
              <a:rPr lang="en-US" altLang="zh-CN" sz="2000" dirty="0" smtClean="0">
                <a:solidFill>
                  <a:srgbClr val="000000"/>
                </a:solidFill>
              </a:rPr>
              <a:t> hypervisor</a:t>
            </a:r>
            <a:endParaRPr lang="zh-CN" alt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762000" y="2133600"/>
            <a:ext cx="2590800" cy="25908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Lucida Sans Unicode" pitchFamily="34" charset="0"/>
              </a:rPr>
              <a:t>VBS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Lucida Sans Unicode" pitchFamily="34" charset="0"/>
            </a:endParaRPr>
          </a:p>
        </p:txBody>
      </p:sp>
      <p:sp>
        <p:nvSpPr>
          <p:cNvPr id="6" name="Text Box 202"/>
          <p:cNvSpPr txBox="1">
            <a:spLocks noChangeArrowheads="1"/>
          </p:cNvSpPr>
          <p:nvPr/>
        </p:nvSpPr>
        <p:spPr bwMode="auto">
          <a:xfrm>
            <a:off x="2895600" y="1600200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533400">
              <a:spcBef>
                <a:spcPct val="50000"/>
              </a:spcBef>
            </a:pPr>
            <a:r>
              <a:rPr lang="en-US" altLang="zh-CN" dirty="0" smtClean="0">
                <a:solidFill>
                  <a:schemeClr val="tx1"/>
                </a:solidFill>
                <a:ea typeface="宋体" charset="-122"/>
              </a:rPr>
              <a:t>Extendable volume storages:</a:t>
            </a:r>
            <a:endParaRPr lang="en-US" altLang="zh-CN" dirty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648200" y="2438400"/>
            <a:ext cx="990600" cy="1524000"/>
          </a:xfrm>
          <a:prstGeom prst="roundRect">
            <a:avLst/>
          </a:prstGeom>
          <a:solidFill>
            <a:srgbClr val="32B26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altLang="zh-CN" sz="1600" dirty="0" smtClean="0">
                <a:solidFill>
                  <a:schemeClr val="tx1"/>
                </a:solidFill>
              </a:rPr>
              <a:t>Dom U Instance 1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867400" y="2438400"/>
            <a:ext cx="990600" cy="1524000"/>
          </a:xfrm>
          <a:prstGeom prst="roundRect">
            <a:avLst/>
          </a:prstGeom>
          <a:solidFill>
            <a:srgbClr val="32B26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altLang="zh-CN" sz="1600" dirty="0" smtClean="0">
                <a:solidFill>
                  <a:schemeClr val="tx1"/>
                </a:solidFill>
              </a:rPr>
              <a:t>Dom U Instance 2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0" name="Can 9"/>
          <p:cNvSpPr/>
          <p:nvPr/>
        </p:nvSpPr>
        <p:spPr bwMode="auto">
          <a:xfrm>
            <a:off x="2438400" y="2514600"/>
            <a:ext cx="609600" cy="762000"/>
          </a:xfrm>
          <a:prstGeom prst="can">
            <a:avLst/>
          </a:prstGeom>
          <a:solidFill>
            <a:srgbClr val="32B26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altLang="zh-CN" sz="1600" dirty="0" smtClean="0">
                <a:solidFill>
                  <a:schemeClr val="tx1"/>
                </a:solidFill>
              </a:rPr>
              <a:t>LV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Lucida Sans Unicode" pitchFamily="34" charset="0"/>
              </a:rPr>
              <a:t>1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1" name="Can 10"/>
          <p:cNvSpPr/>
          <p:nvPr/>
        </p:nvSpPr>
        <p:spPr bwMode="auto">
          <a:xfrm>
            <a:off x="1600200" y="3200400"/>
            <a:ext cx="609600" cy="762000"/>
          </a:xfrm>
          <a:prstGeom prst="can">
            <a:avLst/>
          </a:prstGeom>
          <a:solidFill>
            <a:srgbClr val="32B26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altLang="zh-CN" sz="1600" dirty="0" smtClean="0">
                <a:solidFill>
                  <a:schemeClr val="tx1"/>
                </a:solidFill>
              </a:rPr>
              <a:t>LV2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2" name="Text Box 202"/>
          <p:cNvSpPr txBox="1">
            <a:spLocks noChangeArrowheads="1"/>
          </p:cNvSpPr>
          <p:nvPr/>
        </p:nvSpPr>
        <p:spPr bwMode="auto">
          <a:xfrm>
            <a:off x="1066800" y="3429000"/>
            <a:ext cx="53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533400">
              <a:spcBef>
                <a:spcPct val="50000"/>
              </a:spcBef>
            </a:pPr>
            <a:r>
              <a:rPr lang="en-US" altLang="zh-CN" sz="1600" dirty="0" smtClean="0">
                <a:solidFill>
                  <a:schemeClr val="tx1"/>
                </a:solidFill>
                <a:ea typeface="宋体" charset="-122"/>
              </a:rPr>
              <a:t>….</a:t>
            </a:r>
            <a:endParaRPr lang="en-US" altLang="zh-CN" sz="1600" dirty="0">
              <a:solidFill>
                <a:schemeClr val="tx1"/>
              </a:solidFill>
              <a:ea typeface="宋体" charset="-122"/>
            </a:endParaRPr>
          </a:p>
        </p:txBody>
      </p:sp>
      <p:cxnSp>
        <p:nvCxnSpPr>
          <p:cNvPr id="13" name="Straight Arrow Connector 12"/>
          <p:cNvCxnSpPr>
            <a:stCxn id="10" idx="4"/>
          </p:cNvCxnSpPr>
          <p:nvPr/>
        </p:nvCxnSpPr>
        <p:spPr bwMode="auto">
          <a:xfrm flipV="1">
            <a:off x="3048000" y="2819400"/>
            <a:ext cx="1600200" cy="762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14" name="Straight Arrow Connector 13"/>
          <p:cNvCxnSpPr>
            <a:stCxn id="11" idx="4"/>
            <a:endCxn id="7" idx="1"/>
          </p:cNvCxnSpPr>
          <p:nvPr/>
        </p:nvCxnSpPr>
        <p:spPr bwMode="auto">
          <a:xfrm flipV="1">
            <a:off x="2209800" y="3200400"/>
            <a:ext cx="2438400" cy="3810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15" name="Text Box 202"/>
          <p:cNvSpPr txBox="1">
            <a:spLocks noChangeArrowheads="1"/>
          </p:cNvSpPr>
          <p:nvPr/>
        </p:nvSpPr>
        <p:spPr bwMode="auto">
          <a:xfrm>
            <a:off x="3429000" y="2819400"/>
            <a:ext cx="1828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533400">
              <a:spcBef>
                <a:spcPct val="50000"/>
              </a:spcBef>
            </a:pPr>
            <a:r>
              <a:rPr lang="en-US" altLang="zh-CN" sz="1600" dirty="0" smtClean="0">
                <a:solidFill>
                  <a:schemeClr val="tx1"/>
                </a:solidFill>
                <a:ea typeface="宋体" charset="-122"/>
              </a:rPr>
              <a:t>Attachment</a:t>
            </a:r>
            <a:endParaRPr lang="en-US" altLang="zh-CN" sz="1600" dirty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16" name="Text Box 202"/>
          <p:cNvSpPr txBox="1">
            <a:spLocks noChangeArrowheads="1"/>
          </p:cNvSpPr>
          <p:nvPr/>
        </p:nvSpPr>
        <p:spPr bwMode="auto">
          <a:xfrm>
            <a:off x="2895600" y="3352800"/>
            <a:ext cx="1828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533400">
              <a:spcBef>
                <a:spcPct val="50000"/>
              </a:spcBef>
            </a:pPr>
            <a:r>
              <a:rPr lang="en-US" altLang="zh-CN" sz="1600" dirty="0" smtClean="0">
                <a:solidFill>
                  <a:schemeClr val="tx1"/>
                </a:solidFill>
                <a:ea typeface="宋体" charset="-122"/>
              </a:rPr>
              <a:t>Attachment</a:t>
            </a:r>
            <a:endParaRPr lang="en-US" altLang="zh-CN" sz="1600" dirty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27" name="Text Box 202"/>
          <p:cNvSpPr txBox="1">
            <a:spLocks noChangeArrowheads="1"/>
          </p:cNvSpPr>
          <p:nvPr/>
        </p:nvSpPr>
        <p:spPr bwMode="auto">
          <a:xfrm>
            <a:off x="6934200" y="3124200"/>
            <a:ext cx="53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533400">
              <a:spcBef>
                <a:spcPct val="50000"/>
              </a:spcBef>
            </a:pPr>
            <a:r>
              <a:rPr lang="en-US" altLang="zh-CN" sz="1600" dirty="0" smtClean="0">
                <a:solidFill>
                  <a:schemeClr val="tx1"/>
                </a:solidFill>
                <a:ea typeface="宋体" charset="-122"/>
              </a:rPr>
              <a:t>….</a:t>
            </a:r>
            <a:endParaRPr lang="en-US" altLang="zh-CN" sz="1600" dirty="0">
              <a:solidFill>
                <a:schemeClr val="tx1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Typical use cases</a:t>
            </a:r>
            <a:endParaRPr lang="zh-CN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4876800"/>
            <a:ext cx="8686800" cy="381000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en-US" altLang="zh-CN" sz="2000" dirty="0" smtClean="0"/>
              <a:t>Create a snapshot with basic file system and software installation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5029200" y="3733800"/>
            <a:ext cx="3429000" cy="9906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2000" dirty="0" err="1" smtClean="0">
                <a:solidFill>
                  <a:srgbClr val="000000"/>
                </a:solidFill>
              </a:rPr>
              <a:t>Xen</a:t>
            </a:r>
            <a:r>
              <a:rPr lang="en-US" altLang="zh-CN" sz="2000" dirty="0" smtClean="0">
                <a:solidFill>
                  <a:srgbClr val="000000"/>
                </a:solidFill>
              </a:rPr>
              <a:t> hypervisor</a:t>
            </a:r>
            <a:endParaRPr lang="zh-CN" alt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914400" y="2133600"/>
            <a:ext cx="3200400" cy="25908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Lucida Sans Unicode" pitchFamily="34" charset="0"/>
              </a:rPr>
              <a:t>VBS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Lucida Sans Unicode" pitchFamily="34" charset="0"/>
            </a:endParaRPr>
          </a:p>
        </p:txBody>
      </p:sp>
      <p:sp>
        <p:nvSpPr>
          <p:cNvPr id="7" name="Text Box 202"/>
          <p:cNvSpPr txBox="1">
            <a:spLocks noChangeArrowheads="1"/>
          </p:cNvSpPr>
          <p:nvPr/>
        </p:nvSpPr>
        <p:spPr bwMode="auto">
          <a:xfrm>
            <a:off x="2895600" y="1600200"/>
            <a:ext cx="3352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533400">
              <a:spcBef>
                <a:spcPct val="50000"/>
              </a:spcBef>
            </a:pPr>
            <a:r>
              <a:rPr lang="en-US" altLang="zh-CN" dirty="0" smtClean="0">
                <a:ea typeface="宋体" charset="-122"/>
              </a:rPr>
              <a:t>Data reuse based on snapshots</a:t>
            </a:r>
            <a:r>
              <a:rPr lang="en-US" altLang="zh-CN" dirty="0" smtClean="0">
                <a:solidFill>
                  <a:schemeClr val="tx1"/>
                </a:solidFill>
                <a:ea typeface="宋体" charset="-122"/>
              </a:rPr>
              <a:t>:</a:t>
            </a:r>
            <a:endParaRPr lang="en-US" altLang="zh-CN" dirty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410200" y="2667000"/>
            <a:ext cx="990600" cy="1295400"/>
          </a:xfrm>
          <a:prstGeom prst="roundRect">
            <a:avLst/>
          </a:prstGeom>
          <a:solidFill>
            <a:srgbClr val="32B26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altLang="zh-CN" sz="1600" dirty="0" smtClean="0">
                <a:solidFill>
                  <a:schemeClr val="tx1"/>
                </a:solidFill>
              </a:rPr>
              <a:t>Dom U Instance 1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6629400" y="2667000"/>
            <a:ext cx="990600" cy="1295400"/>
          </a:xfrm>
          <a:prstGeom prst="roundRect">
            <a:avLst/>
          </a:prstGeom>
          <a:solidFill>
            <a:srgbClr val="32B26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altLang="zh-CN" sz="1600" dirty="0" smtClean="0">
                <a:solidFill>
                  <a:schemeClr val="tx1"/>
                </a:solidFill>
              </a:rPr>
              <a:t>Dom U Instance 2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0" name="Can 9"/>
          <p:cNvSpPr/>
          <p:nvPr/>
        </p:nvSpPr>
        <p:spPr bwMode="auto">
          <a:xfrm>
            <a:off x="3200400" y="2209800"/>
            <a:ext cx="609600" cy="762000"/>
          </a:xfrm>
          <a:prstGeom prst="can">
            <a:avLst/>
          </a:prstGeom>
          <a:solidFill>
            <a:srgbClr val="32B26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altLang="zh-CN" sz="1600" dirty="0" smtClean="0">
                <a:solidFill>
                  <a:schemeClr val="tx1"/>
                </a:solidFill>
              </a:rPr>
              <a:t>LV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Lucida Sans Unicode" pitchFamily="34" charset="0"/>
              </a:rPr>
              <a:t>1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1" name="Can 10"/>
          <p:cNvSpPr/>
          <p:nvPr/>
        </p:nvSpPr>
        <p:spPr bwMode="auto">
          <a:xfrm>
            <a:off x="3124200" y="3352800"/>
            <a:ext cx="609600" cy="762000"/>
          </a:xfrm>
          <a:prstGeom prst="can">
            <a:avLst/>
          </a:prstGeom>
          <a:solidFill>
            <a:srgbClr val="32B26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altLang="zh-CN" sz="1600" dirty="0" smtClean="0">
                <a:solidFill>
                  <a:schemeClr val="tx1"/>
                </a:solidFill>
              </a:rPr>
              <a:t>LV2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12" name="Text Box 202"/>
          <p:cNvSpPr txBox="1">
            <a:spLocks noChangeArrowheads="1"/>
          </p:cNvSpPr>
          <p:nvPr/>
        </p:nvSpPr>
        <p:spPr bwMode="auto">
          <a:xfrm>
            <a:off x="2057400" y="3733800"/>
            <a:ext cx="53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533400">
              <a:spcBef>
                <a:spcPct val="50000"/>
              </a:spcBef>
            </a:pPr>
            <a:r>
              <a:rPr lang="en-US" altLang="zh-CN" sz="1600" dirty="0" smtClean="0">
                <a:solidFill>
                  <a:schemeClr val="tx1"/>
                </a:solidFill>
                <a:ea typeface="宋体" charset="-122"/>
              </a:rPr>
              <a:t>….</a:t>
            </a:r>
            <a:endParaRPr lang="en-US" altLang="zh-CN" sz="1600" dirty="0">
              <a:solidFill>
                <a:schemeClr val="tx1"/>
              </a:solidFill>
              <a:ea typeface="宋体" charset="-122"/>
            </a:endParaRPr>
          </a:p>
        </p:txBody>
      </p:sp>
      <p:cxnSp>
        <p:nvCxnSpPr>
          <p:cNvPr id="13" name="Straight Arrow Connector 12"/>
          <p:cNvCxnSpPr>
            <a:stCxn id="10" idx="4"/>
          </p:cNvCxnSpPr>
          <p:nvPr/>
        </p:nvCxnSpPr>
        <p:spPr bwMode="auto">
          <a:xfrm>
            <a:off x="3810000" y="2590800"/>
            <a:ext cx="2895600" cy="1524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14" name="Straight Arrow Connector 13"/>
          <p:cNvCxnSpPr>
            <a:stCxn id="11" idx="4"/>
            <a:endCxn id="8" idx="1"/>
          </p:cNvCxnSpPr>
          <p:nvPr/>
        </p:nvCxnSpPr>
        <p:spPr bwMode="auto">
          <a:xfrm flipV="1">
            <a:off x="3733800" y="3314700"/>
            <a:ext cx="1676400" cy="4191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sp>
        <p:nvSpPr>
          <p:cNvPr id="15" name="Text Box 202"/>
          <p:cNvSpPr txBox="1">
            <a:spLocks noChangeArrowheads="1"/>
          </p:cNvSpPr>
          <p:nvPr/>
        </p:nvSpPr>
        <p:spPr bwMode="auto">
          <a:xfrm>
            <a:off x="4191000" y="2590800"/>
            <a:ext cx="1828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533400">
              <a:spcBef>
                <a:spcPct val="50000"/>
              </a:spcBef>
            </a:pPr>
            <a:r>
              <a:rPr lang="en-US" altLang="zh-CN" sz="1600" dirty="0" smtClean="0">
                <a:solidFill>
                  <a:schemeClr val="tx1"/>
                </a:solidFill>
                <a:ea typeface="宋体" charset="-122"/>
              </a:rPr>
              <a:t>Attachment</a:t>
            </a:r>
            <a:endParaRPr lang="en-US" altLang="zh-CN" sz="1600" dirty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16" name="Text Box 202"/>
          <p:cNvSpPr txBox="1">
            <a:spLocks noChangeArrowheads="1"/>
          </p:cNvSpPr>
          <p:nvPr/>
        </p:nvSpPr>
        <p:spPr bwMode="auto">
          <a:xfrm>
            <a:off x="4114800" y="3505200"/>
            <a:ext cx="1828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533400">
              <a:spcBef>
                <a:spcPct val="50000"/>
              </a:spcBef>
            </a:pPr>
            <a:r>
              <a:rPr lang="en-US" altLang="zh-CN" sz="1600" dirty="0" smtClean="0">
                <a:solidFill>
                  <a:schemeClr val="tx1"/>
                </a:solidFill>
                <a:ea typeface="宋体" charset="-122"/>
              </a:rPr>
              <a:t>Attachment</a:t>
            </a:r>
            <a:endParaRPr lang="en-US" altLang="zh-CN" sz="1600" dirty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17" name="Text Box 202"/>
          <p:cNvSpPr txBox="1">
            <a:spLocks noChangeArrowheads="1"/>
          </p:cNvSpPr>
          <p:nvPr/>
        </p:nvSpPr>
        <p:spPr bwMode="auto">
          <a:xfrm>
            <a:off x="7696200" y="3124200"/>
            <a:ext cx="53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533400">
              <a:spcBef>
                <a:spcPct val="50000"/>
              </a:spcBef>
            </a:pPr>
            <a:r>
              <a:rPr lang="en-US" altLang="zh-CN" sz="1600" dirty="0" smtClean="0">
                <a:solidFill>
                  <a:schemeClr val="tx1"/>
                </a:solidFill>
                <a:ea typeface="宋体" charset="-122"/>
              </a:rPr>
              <a:t>….</a:t>
            </a:r>
            <a:endParaRPr lang="en-US" altLang="zh-CN" sz="1600" dirty="0">
              <a:solidFill>
                <a:schemeClr val="tx1"/>
              </a:solidFill>
              <a:ea typeface="宋体" charset="-122"/>
            </a:endParaRPr>
          </a:p>
        </p:txBody>
      </p:sp>
      <p:sp>
        <p:nvSpPr>
          <p:cNvPr id="18" name="Flowchart: Document 17"/>
          <p:cNvSpPr/>
          <p:nvPr/>
        </p:nvSpPr>
        <p:spPr bwMode="auto">
          <a:xfrm>
            <a:off x="1066800" y="2362200"/>
            <a:ext cx="1143000" cy="1524000"/>
          </a:xfrm>
          <a:prstGeom prst="flowChartDocument">
            <a:avLst/>
          </a:prstGeom>
          <a:solidFill>
            <a:srgbClr val="32B26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Lucida Sans Unicode" pitchFamily="34" charset="0"/>
              </a:rPr>
              <a:t>Snapshot s</a:t>
            </a:r>
          </a:p>
          <a:p>
            <a:pPr marL="0" marR="0" indent="0" algn="l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lang="en-US" altLang="zh-CN" sz="1400" dirty="0" smtClean="0">
              <a:solidFill>
                <a:schemeClr val="tx1"/>
              </a:solidFill>
            </a:endParaRPr>
          </a:p>
          <a:p>
            <a:pPr marL="0" marR="0" indent="0" algn="l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altLang="zh-CN" sz="1400" dirty="0" smtClean="0">
                <a:solidFill>
                  <a:schemeClr val="tx1"/>
                </a:solidFill>
              </a:rPr>
              <a:t>/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lost+found</a:t>
            </a:r>
            <a:endParaRPr lang="en-US" altLang="zh-CN" sz="1400" dirty="0" smtClean="0">
              <a:solidFill>
                <a:schemeClr val="tx1"/>
              </a:solidFill>
            </a:endParaRPr>
          </a:p>
          <a:p>
            <a:pPr marL="0" marR="0" indent="0" algn="l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Lucida Sans Unicode" pitchFamily="34" charset="0"/>
              </a:rPr>
              <a:t>/etc</a:t>
            </a:r>
          </a:p>
          <a:p>
            <a:pPr marL="0" marR="0" indent="0" algn="l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altLang="zh-CN" sz="1400" dirty="0" smtClean="0">
                <a:solidFill>
                  <a:schemeClr val="tx1"/>
                </a:solidFill>
              </a:rPr>
              <a:t>/</a:t>
            </a:r>
            <a:r>
              <a:rPr lang="en-US" altLang="zh-CN" sz="1400" dirty="0" err="1" smtClean="0">
                <a:solidFill>
                  <a:schemeClr val="tx1"/>
                </a:solidFill>
              </a:rPr>
              <a:t>usr</a:t>
            </a:r>
            <a:endParaRPr lang="en-US" altLang="zh-CN" sz="1400" dirty="0" smtClean="0">
              <a:solidFill>
                <a:schemeClr val="tx1"/>
              </a:solidFill>
            </a:endParaRPr>
          </a:p>
          <a:p>
            <a:pPr marL="0" marR="0" indent="0" algn="l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Lucida Sans Unicode" pitchFamily="34" charset="0"/>
              </a:rPr>
              <a:t>…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2209800" y="2514600"/>
            <a:ext cx="990600" cy="152400"/>
          </a:xfrm>
          <a:prstGeom prst="rightArrow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Right Arrow 24"/>
          <p:cNvSpPr/>
          <p:nvPr/>
        </p:nvSpPr>
        <p:spPr>
          <a:xfrm>
            <a:off x="2095500" y="2943225"/>
            <a:ext cx="1219200" cy="152400"/>
          </a:xfrm>
          <a:prstGeom prst="rightArrow">
            <a:avLst/>
          </a:prstGeom>
          <a:ln>
            <a:prstDash val="dash"/>
          </a:ln>
          <a:scene3d>
            <a:camera prst="orthographicFront">
              <a:rot lat="0" lon="0" rev="19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04800" y="5221224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	Create new volumes based on the snapshot, and attach them to different VM instances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04800" y="5867400"/>
            <a:ext cx="86868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	Load different data sets in different VMs, and get different processing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Web services architecture</a:t>
            </a: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524000"/>
            <a:ext cx="2209800" cy="16002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zh-CN" sz="2000" dirty="0" smtClean="0">
                <a:solidFill>
                  <a:schemeClr val="tx1"/>
                </a:solidFill>
              </a:rPr>
              <a:t>Volume Server</a:t>
            </a:r>
          </a:p>
          <a:p>
            <a:r>
              <a:rPr lang="en-US" altLang="zh-CN" sz="2000" dirty="0" smtClean="0">
                <a:solidFill>
                  <a:schemeClr val="tx1"/>
                </a:solidFill>
              </a:rPr>
              <a:t>(LVM)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295400" y="2209800"/>
            <a:ext cx="1676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Volume Delegate</a:t>
            </a:r>
            <a:endParaRPr lang="zh-CN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4267200" y="1524000"/>
            <a:ext cx="2438400" cy="16002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zh-CN" sz="2000" dirty="0" smtClean="0">
                <a:solidFill>
                  <a:schemeClr val="tx1"/>
                </a:solidFill>
              </a:rPr>
              <a:t>Virtual Machine Manager (</a:t>
            </a:r>
            <a:r>
              <a:rPr lang="en-US" altLang="zh-CN" sz="2000" dirty="0" err="1" smtClean="0">
                <a:solidFill>
                  <a:schemeClr val="tx1"/>
                </a:solidFill>
              </a:rPr>
              <a:t>Xen</a:t>
            </a:r>
            <a:r>
              <a:rPr lang="en-US" altLang="zh-CN" sz="2000" dirty="0" smtClean="0">
                <a:solidFill>
                  <a:schemeClr val="tx1"/>
                </a:solidFill>
              </a:rPr>
              <a:t> Dom 0)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572000" y="2209800"/>
            <a:ext cx="1676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VMM Delegate</a:t>
            </a:r>
            <a:endParaRPr lang="zh-CN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7543800" y="1524000"/>
            <a:ext cx="1371600" cy="16002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zh-CN" sz="2000" dirty="0" smtClean="0">
                <a:solidFill>
                  <a:schemeClr val="tx1"/>
                </a:solidFill>
              </a:rPr>
              <a:t>VM instance (</a:t>
            </a:r>
          </a:p>
          <a:p>
            <a:r>
              <a:rPr lang="en-US" altLang="zh-CN" sz="2000" dirty="0" err="1" smtClean="0">
                <a:solidFill>
                  <a:schemeClr val="tx1"/>
                </a:solidFill>
              </a:rPr>
              <a:t>Xen</a:t>
            </a:r>
            <a:r>
              <a:rPr lang="en-US" altLang="zh-CN" sz="2000" dirty="0" smtClean="0">
                <a:solidFill>
                  <a:schemeClr val="tx1"/>
                </a:solidFill>
              </a:rPr>
              <a:t> Dom U)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895600" y="4267200"/>
            <a:ext cx="1676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VBS Web Service</a:t>
            </a:r>
            <a:endParaRPr lang="zh-CN" altLang="en-US" dirty="0"/>
          </a:p>
        </p:txBody>
      </p:sp>
      <p:sp>
        <p:nvSpPr>
          <p:cNvPr id="10" name="Oval 9"/>
          <p:cNvSpPr/>
          <p:nvPr/>
        </p:nvSpPr>
        <p:spPr>
          <a:xfrm>
            <a:off x="2895600" y="5943600"/>
            <a:ext cx="1676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VBS Client</a:t>
            </a:r>
            <a:endParaRPr lang="zh-CN" altLang="en-US" dirty="0"/>
          </a:p>
        </p:txBody>
      </p:sp>
      <p:sp>
        <p:nvSpPr>
          <p:cNvPr id="11" name="Up-Down Arrow 10"/>
          <p:cNvSpPr/>
          <p:nvPr/>
        </p:nvSpPr>
        <p:spPr>
          <a:xfrm>
            <a:off x="3657600" y="5143500"/>
            <a:ext cx="152400" cy="762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Up-Down Arrow 11"/>
          <p:cNvSpPr/>
          <p:nvPr/>
        </p:nvSpPr>
        <p:spPr>
          <a:xfrm>
            <a:off x="2743200" y="2857500"/>
            <a:ext cx="152400" cy="1676400"/>
          </a:xfrm>
          <a:prstGeom prst="upDownArrow">
            <a:avLst/>
          </a:prstGeom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Up-Down Arrow 12"/>
          <p:cNvSpPr/>
          <p:nvPr/>
        </p:nvSpPr>
        <p:spPr>
          <a:xfrm>
            <a:off x="4495800" y="2828925"/>
            <a:ext cx="152400" cy="1676400"/>
          </a:xfrm>
          <a:prstGeom prst="upDownArrow">
            <a:avLst/>
          </a:prstGeom>
          <a:scene3d>
            <a:camera prst="orthographicFront">
              <a:rot lat="0" lon="0" rev="189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705600" y="1981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29425" y="16383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VBD</a:t>
            </a:r>
            <a:endParaRPr lang="zh-CN" altLang="en-US" sz="2000" dirty="0"/>
          </a:p>
        </p:txBody>
      </p:sp>
      <p:sp>
        <p:nvSpPr>
          <p:cNvPr id="17" name="Up-Down Arrow 16"/>
          <p:cNvSpPr/>
          <p:nvPr/>
        </p:nvSpPr>
        <p:spPr>
          <a:xfrm>
            <a:off x="3581400" y="1676400"/>
            <a:ext cx="171450" cy="1219200"/>
          </a:xfrm>
          <a:prstGeom prst="upDownArrow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76600" y="18288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err="1" smtClean="0"/>
              <a:t>iSCSI</a:t>
            </a:r>
            <a:endParaRPr lang="zh-CN" alt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914400" y="3276600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Create Volume,</a:t>
            </a:r>
          </a:p>
          <a:p>
            <a:r>
              <a:rPr lang="en-US" altLang="zh-CN" sz="2000" dirty="0" smtClean="0"/>
              <a:t>Export Volume,</a:t>
            </a:r>
          </a:p>
          <a:p>
            <a:r>
              <a:rPr lang="en-US" altLang="zh-CN" sz="2000" dirty="0" smtClean="0"/>
              <a:t>Create Snapshot, etc. </a:t>
            </a:r>
            <a:endParaRPr lang="zh-CN" alt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4419600" y="3276600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Import Volume,</a:t>
            </a:r>
          </a:p>
          <a:p>
            <a:r>
              <a:rPr lang="en-US" altLang="zh-CN" sz="2000" dirty="0" smtClean="0"/>
              <a:t>Attach Device,</a:t>
            </a:r>
          </a:p>
          <a:p>
            <a:r>
              <a:rPr lang="en-US" altLang="zh-CN" sz="2000" dirty="0" smtClean="0"/>
              <a:t>Detach Device, etc. </a:t>
            </a:r>
            <a:endParaRPr lang="zh-CN" alt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5257800" y="5257800"/>
            <a:ext cx="3429000" cy="990600"/>
          </a:xfrm>
          <a:prstGeom prst="rect">
            <a:avLst/>
          </a:prstGeom>
          <a:noFill/>
          <a:ln cap="rnd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zh-CN" sz="2000" dirty="0" smtClean="0">
                <a:solidFill>
                  <a:schemeClr val="tx1"/>
                </a:solidFill>
              </a:rPr>
              <a:t>LVM: Logical Volume Manager</a:t>
            </a:r>
          </a:p>
          <a:p>
            <a:r>
              <a:rPr lang="en-US" altLang="zh-CN" sz="2000" dirty="0" err="1" smtClean="0">
                <a:solidFill>
                  <a:schemeClr val="tx1"/>
                </a:solidFill>
              </a:rPr>
              <a:t>iSCSI</a:t>
            </a:r>
            <a:r>
              <a:rPr lang="en-US" altLang="zh-CN" sz="2000" dirty="0" smtClean="0">
                <a:solidFill>
                  <a:schemeClr val="tx1"/>
                </a:solidFill>
              </a:rPr>
              <a:t>: internet SCSI protocol</a:t>
            </a:r>
          </a:p>
          <a:p>
            <a:r>
              <a:rPr lang="en-US" altLang="zh-CN" sz="2000" dirty="0" smtClean="0">
                <a:solidFill>
                  <a:schemeClr val="tx1"/>
                </a:solidFill>
              </a:rPr>
              <a:t>VBD: Virtual Block Device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Workflow – attach volume</a:t>
            </a:r>
            <a:endParaRPr lang="zh-CN" altLang="en-US" dirty="0"/>
          </a:p>
        </p:txBody>
      </p:sp>
      <p:sp>
        <p:nvSpPr>
          <p:cNvPr id="4" name="Oval 3"/>
          <p:cNvSpPr/>
          <p:nvPr/>
        </p:nvSpPr>
        <p:spPr>
          <a:xfrm>
            <a:off x="2057400" y="1295400"/>
            <a:ext cx="1676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VBS Web Service</a:t>
            </a:r>
            <a:endParaRPr lang="zh-CN" altLang="en-US" dirty="0"/>
          </a:p>
        </p:txBody>
      </p:sp>
      <p:cxnSp>
        <p:nvCxnSpPr>
          <p:cNvPr id="5" name="Straight Arrow Connector 4"/>
          <p:cNvCxnSpPr>
            <a:stCxn id="4" idx="4"/>
          </p:cNvCxnSpPr>
          <p:nvPr/>
        </p:nvCxnSpPr>
        <p:spPr>
          <a:xfrm rot="5400000">
            <a:off x="609600" y="4343400"/>
            <a:ext cx="4572000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114800" y="1295400"/>
            <a:ext cx="1676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Volume Delegate</a:t>
            </a:r>
            <a:endParaRPr lang="zh-CN" altLang="en-US" dirty="0"/>
          </a:p>
        </p:txBody>
      </p:sp>
      <p:cxnSp>
        <p:nvCxnSpPr>
          <p:cNvPr id="7" name="Straight Arrow Connector 6"/>
          <p:cNvCxnSpPr>
            <a:stCxn id="6" idx="4"/>
          </p:cNvCxnSpPr>
          <p:nvPr/>
        </p:nvCxnSpPr>
        <p:spPr>
          <a:xfrm rot="5400000">
            <a:off x="2667000" y="4343400"/>
            <a:ext cx="4572000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2895600" y="3028948"/>
            <a:ext cx="2057400" cy="190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24200" y="2112961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Export_target</a:t>
            </a:r>
            <a:endParaRPr lang="zh-CN" altLang="en-US" dirty="0"/>
          </a:p>
        </p:txBody>
      </p:sp>
      <p:sp>
        <p:nvSpPr>
          <p:cNvPr id="10" name="Curved Right Arrow 9"/>
          <p:cNvSpPr/>
          <p:nvPr/>
        </p:nvSpPr>
        <p:spPr>
          <a:xfrm>
            <a:off x="5029200" y="2417761"/>
            <a:ext cx="228600" cy="533400"/>
          </a:xfrm>
          <a:prstGeom prst="curvedRightArrow">
            <a:avLst/>
          </a:prstGeom>
          <a:noFill/>
          <a:scene3d>
            <a:camera prst="orthographicFront">
              <a:rot lat="0" lon="10800000" rev="6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7800" y="2493961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“</a:t>
            </a:r>
            <a:r>
              <a:rPr lang="en-US" altLang="zh-CN" dirty="0" err="1" smtClean="0"/>
              <a:t>ietadm</a:t>
            </a:r>
            <a:r>
              <a:rPr lang="en-US" altLang="zh-CN" dirty="0" smtClean="0"/>
              <a:t> new”</a:t>
            </a:r>
            <a:endParaRPr lang="zh-CN" alt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2895600" y="2417761"/>
            <a:ext cx="2057400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71800" y="27548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>
                <a:solidFill>
                  <a:schemeClr val="accent3">
                    <a:lumMod val="75000"/>
                  </a:schemeClr>
                </a:solidFill>
              </a:rPr>
              <a:t>Target Information</a:t>
            </a:r>
            <a:endParaRPr lang="zh-CN" altLang="en-US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96000" y="1295400"/>
            <a:ext cx="1676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VMM Delegate</a:t>
            </a:r>
            <a:endParaRPr lang="zh-CN" alt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4648994" y="4342606"/>
            <a:ext cx="4572000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162300" y="3126343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Do_attach</a:t>
            </a:r>
            <a:endParaRPr lang="zh-CN" alt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rot="10800000" flipV="1">
            <a:off x="2895600" y="3421616"/>
            <a:ext cx="4038600" cy="19052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rved Left Arrow 19"/>
          <p:cNvSpPr/>
          <p:nvPr/>
        </p:nvSpPr>
        <p:spPr>
          <a:xfrm>
            <a:off x="7010400" y="3420029"/>
            <a:ext cx="228600" cy="533400"/>
          </a:xfrm>
          <a:prstGeom prst="curved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62800" y="3352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“</a:t>
            </a:r>
            <a:r>
              <a:rPr lang="en-US" altLang="zh-CN" dirty="0" err="1" smtClean="0"/>
              <a:t>iscsiadm</a:t>
            </a:r>
            <a:r>
              <a:rPr lang="en-US" altLang="zh-CN" dirty="0" smtClean="0"/>
              <a:t> --mode discovery”</a:t>
            </a:r>
            <a:endParaRPr lang="zh-CN" altLang="en-US" dirty="0"/>
          </a:p>
        </p:txBody>
      </p:sp>
      <p:sp>
        <p:nvSpPr>
          <p:cNvPr id="22" name="Curved Left Arrow 21"/>
          <p:cNvSpPr/>
          <p:nvPr/>
        </p:nvSpPr>
        <p:spPr>
          <a:xfrm>
            <a:off x="7000875" y="4610100"/>
            <a:ext cx="228600" cy="533400"/>
          </a:xfrm>
          <a:prstGeom prst="curved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53275" y="46863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“</a:t>
            </a:r>
            <a:r>
              <a:rPr lang="en-US" altLang="zh-CN" dirty="0" err="1" smtClean="0"/>
              <a:t>xm</a:t>
            </a:r>
            <a:r>
              <a:rPr lang="en-US" altLang="zh-CN" dirty="0" smtClean="0"/>
              <a:t> block-attach”</a:t>
            </a:r>
            <a:endParaRPr lang="zh-CN" alt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rot="10800000" flipV="1">
            <a:off x="2895600" y="5181598"/>
            <a:ext cx="40386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152400" y="1295400"/>
            <a:ext cx="1676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VBS Client</a:t>
            </a:r>
            <a:endParaRPr lang="zh-CN" altLang="en-US" dirty="0"/>
          </a:p>
        </p:txBody>
      </p:sp>
      <p:cxnSp>
        <p:nvCxnSpPr>
          <p:cNvPr id="30" name="Straight Arrow Connector 29"/>
          <p:cNvCxnSpPr>
            <a:stCxn id="29" idx="4"/>
          </p:cNvCxnSpPr>
          <p:nvPr/>
        </p:nvCxnSpPr>
        <p:spPr>
          <a:xfrm rot="5400000">
            <a:off x="-1295400" y="4343400"/>
            <a:ext cx="4572000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200400" y="4876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>
                <a:solidFill>
                  <a:schemeClr val="accent3">
                    <a:lumMod val="75000"/>
                  </a:schemeClr>
                </a:solidFill>
              </a:rPr>
              <a:t>Success/Failure</a:t>
            </a:r>
            <a:endParaRPr lang="zh-CN" altLang="en-US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8" name="Curved Right Arrow 37"/>
          <p:cNvSpPr/>
          <p:nvPr/>
        </p:nvSpPr>
        <p:spPr>
          <a:xfrm>
            <a:off x="2971800" y="5322332"/>
            <a:ext cx="228600" cy="533400"/>
          </a:xfrm>
          <a:prstGeom prst="curvedRightArrow">
            <a:avLst/>
          </a:prstGeom>
          <a:noFill/>
          <a:scene3d>
            <a:camera prst="orthographicFront">
              <a:rot lat="0" lon="10800000" rev="6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48000" y="5246132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Update metadata</a:t>
            </a:r>
            <a:endParaRPr lang="zh-CN" alt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 rot="10800000">
            <a:off x="990600" y="2333625"/>
            <a:ext cx="1905000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0800000" flipV="1">
            <a:off x="990600" y="5931931"/>
            <a:ext cx="19050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095375" y="2028825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Attach_volume</a:t>
            </a:r>
            <a:endParaRPr lang="zh-CN" alt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066800" y="562713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>
                <a:solidFill>
                  <a:schemeClr val="accent3">
                    <a:lumMod val="75000"/>
                  </a:schemeClr>
                </a:solidFill>
              </a:rPr>
              <a:t>Success/Failure</a:t>
            </a:r>
            <a:endParaRPr lang="zh-CN" altLang="en-US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1" name="Curved Left Arrow 30"/>
          <p:cNvSpPr/>
          <p:nvPr/>
        </p:nvSpPr>
        <p:spPr>
          <a:xfrm>
            <a:off x="7010400" y="4010025"/>
            <a:ext cx="228600" cy="533400"/>
          </a:xfrm>
          <a:prstGeom prst="curved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162800" y="4038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“</a:t>
            </a:r>
            <a:r>
              <a:rPr lang="en-US" altLang="zh-CN" dirty="0" err="1" smtClean="0"/>
              <a:t>iscsiadm</a:t>
            </a:r>
            <a:r>
              <a:rPr lang="en-US" altLang="zh-CN" dirty="0" smtClean="0"/>
              <a:t> --login”</a:t>
            </a:r>
            <a:endParaRPr lang="zh-CN" alt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066800" y="22860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>
                <a:solidFill>
                  <a:schemeClr val="accent3">
                    <a:lumMod val="75000"/>
                  </a:schemeClr>
                </a:solidFill>
              </a:rPr>
              <a:t>Volume ID, VMM hostname,</a:t>
            </a:r>
          </a:p>
          <a:p>
            <a:r>
              <a:rPr lang="en-US" altLang="zh-CN" i="1" dirty="0" smtClean="0">
                <a:solidFill>
                  <a:schemeClr val="accent3">
                    <a:lumMod val="75000"/>
                  </a:schemeClr>
                </a:solidFill>
              </a:rPr>
              <a:t>VM ID</a:t>
            </a:r>
            <a:r>
              <a:rPr lang="en-US" altLang="zh-CN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zh-CN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3" grpId="0"/>
      <p:bldP spid="16" grpId="0"/>
      <p:bldP spid="20" grpId="0" animBg="1"/>
      <p:bldP spid="21" grpId="0"/>
      <p:bldP spid="22" grpId="0" animBg="1"/>
      <p:bldP spid="23" grpId="0"/>
      <p:bldP spid="37" grpId="0"/>
      <p:bldP spid="38" grpId="0" animBg="1"/>
      <p:bldP spid="39" grpId="0"/>
      <p:bldP spid="44" grpId="0"/>
      <p:bldP spid="45" grpId="0"/>
      <p:bldP spid="31" grpId="0" animBg="1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Consistency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1">
                    <a:lumMod val="50000"/>
                  </a:schemeClr>
                </a:solidFill>
              </a:rPr>
              <a:t>Metadata level consistency</a:t>
            </a:r>
            <a:endParaRPr lang="en-US" altLang="zh-CN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en-US" altLang="zh-CN" sz="2000" dirty="0" smtClean="0"/>
              <a:t>- HSQLDB: </a:t>
            </a:r>
            <a:r>
              <a:rPr lang="en-US" sz="2000" dirty="0" smtClean="0"/>
              <a:t>volumes table, snapshots table, attachments </a:t>
            </a:r>
            <a:r>
              <a:rPr lang="en-US" sz="2000" dirty="0" smtClean="0"/>
              <a:t>table;</a:t>
            </a:r>
          </a:p>
          <a:p>
            <a:endParaRPr lang="en-US" altLang="zh-CN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altLang="zh-CN" dirty="0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en-US" altLang="zh-CN" dirty="0" smtClean="0">
                <a:solidFill>
                  <a:schemeClr val="accent1">
                    <a:lumMod val="50000"/>
                  </a:schemeClr>
                </a:solidFill>
              </a:rPr>
              <a:t>ystem level consistency</a:t>
            </a:r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en-US" altLang="zh-CN" sz="2000" dirty="0" smtClean="0">
                <a:solidFill>
                  <a:prstClr val="black"/>
                </a:solidFill>
              </a:rPr>
              <a:t> - Roll-back in case of failures in multi-step operations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5468</TotalTime>
  <Words>618</Words>
  <Application>Microsoft Office PowerPoint</Application>
  <PresentationFormat>On-screen Show (4:3)</PresentationFormat>
  <Paragraphs>213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Supporting Cloud Computing with the Virtual Block Store System</vt:lpstr>
      <vt:lpstr>Outline</vt:lpstr>
      <vt:lpstr>Motivation</vt:lpstr>
      <vt:lpstr>Motivation</vt:lpstr>
      <vt:lpstr>Typical use cases</vt:lpstr>
      <vt:lpstr>Typical use cases</vt:lpstr>
      <vt:lpstr>Web services architecture</vt:lpstr>
      <vt:lpstr>Workflow – attach volume</vt:lpstr>
      <vt:lpstr>Consistency</vt:lpstr>
      <vt:lpstr>Support other Volume Servers and VMMs</vt:lpstr>
      <vt:lpstr>Integration with Nimbus</vt:lpstr>
      <vt:lpstr>Preliminary performance tests</vt:lpstr>
      <vt:lpstr>Preliminary performance tests</vt:lpstr>
      <vt:lpstr>Preliminary performance tests</vt:lpstr>
      <vt:lpstr>Preliminary performance tests</vt:lpstr>
      <vt:lpstr>Future Work</vt:lpstr>
      <vt:lpstr>Acknowledgements</vt:lpstr>
      <vt:lpstr>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EBS Components and invocations</dc:title>
  <dc:creator/>
  <cp:lastModifiedBy>gaoxm</cp:lastModifiedBy>
  <cp:revision>417</cp:revision>
  <dcterms:created xsi:type="dcterms:W3CDTF">2006-08-16T00:00:00Z</dcterms:created>
  <dcterms:modified xsi:type="dcterms:W3CDTF">2009-12-04T20:55:22Z</dcterms:modified>
</cp:coreProperties>
</file>