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27" r:id="rId3"/>
    <p:sldId id="266" r:id="rId4"/>
    <p:sldId id="343" r:id="rId5"/>
    <p:sldId id="326" r:id="rId6"/>
    <p:sldId id="269" r:id="rId7"/>
    <p:sldId id="344" r:id="rId8"/>
    <p:sldId id="272" r:id="rId9"/>
    <p:sldId id="273" r:id="rId10"/>
    <p:sldId id="274" r:id="rId11"/>
    <p:sldId id="275" r:id="rId12"/>
    <p:sldId id="278" r:id="rId13"/>
    <p:sldId id="341" r:id="rId14"/>
    <p:sldId id="279" r:id="rId15"/>
    <p:sldId id="312" r:id="rId16"/>
    <p:sldId id="331" r:id="rId17"/>
    <p:sldId id="282" r:id="rId18"/>
    <p:sldId id="310" r:id="rId19"/>
    <p:sldId id="313" r:id="rId20"/>
    <p:sldId id="315" r:id="rId21"/>
    <p:sldId id="316" r:id="rId22"/>
    <p:sldId id="333" r:id="rId23"/>
    <p:sldId id="346" r:id="rId24"/>
    <p:sldId id="352" r:id="rId25"/>
    <p:sldId id="349" r:id="rId26"/>
    <p:sldId id="332" r:id="rId27"/>
    <p:sldId id="347" r:id="rId28"/>
    <p:sldId id="348" r:id="rId29"/>
    <p:sldId id="286" r:id="rId30"/>
    <p:sldId id="351" r:id="rId31"/>
  </p:sldIdLst>
  <p:sldSz cx="12192000" cy="6858000"/>
  <p:notesSz cx="6858000" cy="91440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AEFDDA1-3961-4AF4-9ED6-5D1DD92DB6B6}">
          <p14:sldIdLst>
            <p14:sldId id="256"/>
            <p14:sldId id="327"/>
            <p14:sldId id="266"/>
            <p14:sldId id="343"/>
            <p14:sldId id="326"/>
            <p14:sldId id="269"/>
            <p14:sldId id="344"/>
            <p14:sldId id="272"/>
            <p14:sldId id="273"/>
            <p14:sldId id="274"/>
            <p14:sldId id="275"/>
            <p14:sldId id="278"/>
            <p14:sldId id="341"/>
            <p14:sldId id="279"/>
            <p14:sldId id="312"/>
            <p14:sldId id="331"/>
            <p14:sldId id="282"/>
            <p14:sldId id="310"/>
            <p14:sldId id="313"/>
            <p14:sldId id="315"/>
            <p14:sldId id="316"/>
            <p14:sldId id="333"/>
            <p14:sldId id="346"/>
            <p14:sldId id="352"/>
            <p14:sldId id="349"/>
            <p14:sldId id="332"/>
            <p14:sldId id="347"/>
            <p14:sldId id="348"/>
            <p14:sldId id="286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2" autoAdjust="0"/>
    <p:restoredTop sz="83116" autoAdjust="0"/>
  </p:normalViewPr>
  <p:slideViewPr>
    <p:cSldViewPr snapToGrid="0">
      <p:cViewPr varScale="1">
        <p:scale>
          <a:sx n="65" d="100"/>
          <a:sy n="65" d="100"/>
        </p:scale>
        <p:origin x="96" y="3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CF05E-E710-43B7-BCF7-4973AD6FD6E9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CF1ED-BE64-4CB9-80FB-39143B6F95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23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F1ED-BE64-4CB9-80FB-39143B6F95B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5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F1ED-BE64-4CB9-80FB-39143B6F95B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89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F1ED-BE64-4CB9-80FB-39143B6F95B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53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F1ED-BE64-4CB9-80FB-39143B6F95B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80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</a:t>
            </a:r>
            <a:r>
              <a:rPr lang="en-US" baseline="0" dirty="0" smtClean="0"/>
              <a:t> an example of the real data. </a:t>
            </a:r>
            <a:r>
              <a:rPr lang="en-US" dirty="0" smtClean="0"/>
              <a:t>Summarize the data, queries,</a:t>
            </a:r>
            <a:r>
              <a:rPr lang="en-US" baseline="0" dirty="0" smtClean="0"/>
              <a:t> and analysis together.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F1ED-BE64-4CB9-80FB-39143B6F95B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94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Wrong</a:t>
            </a:r>
            <a:r>
              <a:rPr lang="en-US" baseline="0" dirty="0" smtClean="0"/>
              <a:t> sentence: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F1ED-BE64-4CB9-80FB-39143B6F95B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35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if new index structures are needed for new analysis</a:t>
            </a:r>
            <a:r>
              <a:rPr lang="en-US" baseline="0" dirty="0" smtClean="0"/>
              <a:t> algorithms, then batch indexing mechanism will be useful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F1ED-BE64-4CB9-80FB-39143B6F95B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40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</a:t>
            </a:r>
            <a:r>
              <a:rPr lang="en-US" baseline="0" dirty="0" smtClean="0"/>
              <a:t> output </a:t>
            </a:r>
            <a:r>
              <a:rPr lang="en-US" baseline="0" dirty="0" err="1" smtClean="0"/>
              <a:t>visiualization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F1ED-BE64-4CB9-80FB-39143B6F95B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6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Clarification:</a:t>
            </a:r>
            <a:r>
              <a:rPr lang="en-US" baseline="0" dirty="0" smtClean="0"/>
              <a:t> chain model on Twister, and new version on Harp using All-Gather. Harp: Hadoop based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F1ED-BE64-4CB9-80FB-39143B6F95B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89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20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2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0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9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2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4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4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5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9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7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D75A-07E7-497C-922F-AB09107FD28D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13B33-5444-492D-822F-3485B0AC2D0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6288532"/>
            <a:ext cx="1371600" cy="47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97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2835" y="945573"/>
            <a:ext cx="10034155" cy="19463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Supporting </a:t>
            </a:r>
            <a:r>
              <a:rPr lang="en-US" sz="3600" dirty="0"/>
              <a:t>Q</a:t>
            </a:r>
            <a:r>
              <a:rPr lang="en-US" sz="3600" dirty="0" smtClean="0"/>
              <a:t>ueries and Analyses of Large-Scale Social Media </a:t>
            </a:r>
            <a:r>
              <a:rPr lang="en-US" sz="3600" dirty="0"/>
              <a:t>Data </a:t>
            </a:r>
            <a:r>
              <a:rPr lang="en-US" sz="3600" dirty="0" smtClean="0"/>
              <a:t>with Customizable and Scalable Indexing </a:t>
            </a:r>
            <a:r>
              <a:rPr lang="en-US" sz="3600" dirty="0"/>
              <a:t>Techniques </a:t>
            </a:r>
            <a:r>
              <a:rPr lang="en-US" sz="3600" dirty="0" smtClean="0"/>
              <a:t>over </a:t>
            </a:r>
            <a:r>
              <a:rPr lang="en-US" sz="3600" dirty="0" err="1" smtClean="0"/>
              <a:t>NoSQL</a:t>
            </a:r>
            <a:r>
              <a:rPr lang="en-US" sz="3600" dirty="0" smtClean="0"/>
              <a:t> databases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072003" y="4447309"/>
            <a:ext cx="2713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Xiaoming </a:t>
            </a:r>
            <a:r>
              <a:rPr lang="en-US" dirty="0" smtClean="0"/>
              <a:t>Gao, Judy </a:t>
            </a:r>
            <a:r>
              <a:rPr lang="en-US" dirty="0" err="1" smtClean="0"/>
              <a:t>Qiu</a:t>
            </a:r>
            <a:endParaRPr lang="en-US" dirty="0" smtClean="0"/>
          </a:p>
          <a:p>
            <a:r>
              <a:rPr lang="en-US" dirty="0" smtClean="0"/>
              <a:t>Indiana University</a:t>
            </a:r>
          </a:p>
          <a:p>
            <a:endParaRPr lang="en-US" dirty="0"/>
          </a:p>
          <a:p>
            <a:r>
              <a:rPr lang="en-US" dirty="0" err="1" smtClean="0"/>
              <a:t>CCGrid</a:t>
            </a:r>
            <a:r>
              <a:rPr lang="en-US" dirty="0" smtClean="0"/>
              <a:t>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2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Demonstration of Customizability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1" y="1153386"/>
            <a:ext cx="466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Sorted single filed and composite indices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67571" y="1619788"/>
            <a:ext cx="792580" cy="566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67573" y="1605204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339330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70713" y="1605202"/>
            <a:ext cx="1296860" cy="5806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2012-09-24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67572" y="2192289"/>
            <a:ext cx="792580" cy="508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467573" y="2192289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453278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70713" y="2192288"/>
            <a:ext cx="1296859" cy="508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2012-09-25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70712" y="2706888"/>
            <a:ext cx="98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622788" y="1634372"/>
            <a:ext cx="1448582" cy="557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622789" y="1619788"/>
            <a:ext cx="1436055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2012-09-24|339330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677312" y="1619787"/>
            <a:ext cx="945478" cy="5725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Uid</a:t>
            </a:r>
            <a:r>
              <a:rPr lang="en-US" dirty="0" smtClean="0">
                <a:solidFill>
                  <a:schemeClr val="tx1"/>
                </a:solidFill>
              </a:rPr>
              <a:t> 735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621180" y="2198271"/>
            <a:ext cx="1445087" cy="5023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621181" y="2198272"/>
            <a:ext cx="1459839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2012-09-24|443319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5677311" y="2198271"/>
            <a:ext cx="933602" cy="502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Uid</a:t>
            </a:r>
            <a:r>
              <a:rPr lang="en-US" dirty="0" smtClean="0">
                <a:solidFill>
                  <a:schemeClr val="tx1"/>
                </a:solidFill>
              </a:rPr>
              <a:t> 852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77311" y="2700620"/>
            <a:ext cx="98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8071989" y="2197499"/>
            <a:ext cx="1482214" cy="5031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8071989" y="2197499"/>
            <a:ext cx="1482214" cy="2579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2012-06-03|453278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838200" y="3572301"/>
            <a:ext cx="38300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Inverted index for text data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- store frequency/position for ranking</a:t>
            </a:r>
            <a:endParaRPr lang="en-US" sz="1600" dirty="0"/>
          </a:p>
        </p:txBody>
      </p:sp>
      <p:sp>
        <p:nvSpPr>
          <p:cNvPr id="50" name="Rectangle 49"/>
          <p:cNvSpPr/>
          <p:nvPr/>
        </p:nvSpPr>
        <p:spPr>
          <a:xfrm>
            <a:off x="2320448" y="4283987"/>
            <a:ext cx="792580" cy="708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320450" y="4269404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339330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281846" y="4536104"/>
            <a:ext cx="964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200" dirty="0" smtClean="0"/>
          </a:p>
        </p:txBody>
      </p:sp>
      <p:sp>
        <p:nvSpPr>
          <p:cNvPr id="53" name="Rectangle 52"/>
          <p:cNvSpPr/>
          <p:nvPr/>
        </p:nvSpPr>
        <p:spPr>
          <a:xfrm>
            <a:off x="3122554" y="4269402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122555" y="4269403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doc id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3099995" y="4536103"/>
            <a:ext cx="825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frequency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924657" y="4269402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924658" y="4269403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doc id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3902095" y="4536102"/>
            <a:ext cx="858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frequency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212582" y="4269402"/>
            <a:ext cx="1107868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american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320449" y="5001962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320450" y="5001963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339330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2278019" y="5268663"/>
            <a:ext cx="915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200" dirty="0" smtClean="0"/>
          </a:p>
        </p:txBody>
      </p:sp>
      <p:sp>
        <p:nvSpPr>
          <p:cNvPr id="63" name="Rectangle 62"/>
          <p:cNvSpPr/>
          <p:nvPr/>
        </p:nvSpPr>
        <p:spPr>
          <a:xfrm>
            <a:off x="3122554" y="5001961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122555" y="5001962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doc id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3132079" y="5268662"/>
            <a:ext cx="808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frequency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211538" y="5001961"/>
            <a:ext cx="1108911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outrage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11538" y="5753032"/>
            <a:ext cx="750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5265821" y="3572301"/>
            <a:ext cx="515279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Composite index on both text and non-text fields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- not supported by any current </a:t>
            </a:r>
            <a:r>
              <a:rPr lang="en-US" sz="1600" dirty="0" err="1" smtClean="0"/>
              <a:t>NoSQL</a:t>
            </a:r>
            <a:r>
              <a:rPr lang="en-US" sz="1600" dirty="0" smtClean="0"/>
              <a:t> databases</a:t>
            </a:r>
            <a:endParaRPr lang="en-US" sz="1600" dirty="0"/>
          </a:p>
        </p:txBody>
      </p:sp>
      <p:sp>
        <p:nvSpPr>
          <p:cNvPr id="69" name="Rectangle 68"/>
          <p:cNvSpPr/>
          <p:nvPr/>
        </p:nvSpPr>
        <p:spPr>
          <a:xfrm>
            <a:off x="6735543" y="4286469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735545" y="4271886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339330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680757" y="4538586"/>
            <a:ext cx="964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2012-09-24</a:t>
            </a:r>
          </a:p>
        </p:txBody>
      </p:sp>
      <p:sp>
        <p:nvSpPr>
          <p:cNvPr id="72" name="Rectangle 71"/>
          <p:cNvSpPr/>
          <p:nvPr/>
        </p:nvSpPr>
        <p:spPr>
          <a:xfrm>
            <a:off x="7537649" y="4271884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7537650" y="4271885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tweet id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7547174" y="4538585"/>
            <a:ext cx="621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time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8339752" y="4271884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8339753" y="4271885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tweet id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8349277" y="4538585"/>
            <a:ext cx="621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time</a:t>
            </a:r>
          </a:p>
        </p:txBody>
      </p:sp>
      <p:sp>
        <p:nvSpPr>
          <p:cNvPr id="78" name="Rectangle 77"/>
          <p:cNvSpPr/>
          <p:nvPr/>
        </p:nvSpPr>
        <p:spPr>
          <a:xfrm>
            <a:off x="5660159" y="4271884"/>
            <a:ext cx="1075385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occupyIN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735544" y="5004444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735545" y="5004445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339330</a:t>
            </a:r>
            <a:endParaRPr lang="en-US" sz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6685022" y="5271145"/>
            <a:ext cx="915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2012-09-24</a:t>
            </a:r>
          </a:p>
        </p:txBody>
      </p:sp>
      <p:sp>
        <p:nvSpPr>
          <p:cNvPr id="82" name="Rectangle 81"/>
          <p:cNvSpPr/>
          <p:nvPr/>
        </p:nvSpPr>
        <p:spPr>
          <a:xfrm>
            <a:off x="7537649" y="5004443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537650" y="5004444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tweet id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7547174" y="5271144"/>
            <a:ext cx="731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time</a:t>
            </a:r>
          </a:p>
        </p:txBody>
      </p:sp>
      <p:sp>
        <p:nvSpPr>
          <p:cNvPr id="85" name="Rectangle 84"/>
          <p:cNvSpPr/>
          <p:nvPr/>
        </p:nvSpPr>
        <p:spPr>
          <a:xfrm>
            <a:off x="5660159" y="5004443"/>
            <a:ext cx="1075385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occupyWS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660159" y="5744290"/>
            <a:ext cx="485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6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 animBg="1"/>
      <p:bldP spid="34" grpId="0" animBg="1"/>
      <p:bldP spid="35" grpId="0"/>
      <p:bldP spid="50" grpId="0" animBg="1"/>
      <p:bldP spid="51" grpId="0" animBg="1"/>
      <p:bldP spid="52" grpId="0"/>
      <p:bldP spid="53" grpId="0" animBg="1"/>
      <p:bldP spid="54" grpId="0" animBg="1"/>
      <p:bldP spid="55" grpId="0"/>
      <p:bldP spid="56" grpId="0" animBg="1"/>
      <p:bldP spid="57" grpId="0" animBg="1"/>
      <p:bldP spid="58" grpId="0"/>
      <p:bldP spid="59" grpId="0" animBg="1"/>
      <p:bldP spid="60" grpId="0" animBg="1"/>
      <p:bldP spid="61" grpId="0" animBg="1"/>
      <p:bldP spid="62" grpId="0"/>
      <p:bldP spid="63" grpId="0" animBg="1"/>
      <p:bldP spid="64" grpId="0" animBg="1"/>
      <p:bldP spid="65" grpId="0"/>
      <p:bldP spid="66" grpId="0" animBg="1"/>
      <p:bldP spid="67" grpId="0"/>
      <p:bldP spid="68" grpId="0"/>
      <p:bldP spid="69" grpId="0" animBg="1"/>
      <p:bldP spid="70" grpId="0" animBg="1"/>
      <p:bldP spid="71" grpId="0"/>
      <p:bldP spid="72" grpId="0" animBg="1"/>
      <p:bldP spid="73" grpId="0" animBg="1"/>
      <p:bldP spid="74" grpId="0"/>
      <p:bldP spid="75" grpId="0" animBg="1"/>
      <p:bldP spid="76" grpId="0" animBg="1"/>
      <p:bldP spid="77" grpId="0"/>
      <p:bldP spid="78" grpId="0" animBg="1"/>
      <p:bldP spid="79" grpId="0" animBg="1"/>
      <p:bldP spid="80" grpId="0" animBg="1"/>
      <p:bldP spid="81" grpId="0"/>
      <p:bldP spid="82" grpId="0" animBg="1"/>
      <p:bldP spid="83" grpId="0" animBg="1"/>
      <p:bldP spid="84" grpId="0"/>
      <p:bldP spid="85" grpId="0" animBg="1"/>
      <p:bldP spid="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Demonstration of Customizability</a:t>
            </a:r>
            <a:endParaRPr lang="en-US" sz="3600" dirty="0"/>
          </a:p>
        </p:txBody>
      </p:sp>
      <p:sp>
        <p:nvSpPr>
          <p:cNvPr id="43" name="TextBox 42"/>
          <p:cNvSpPr txBox="1"/>
          <p:nvPr/>
        </p:nvSpPr>
        <p:spPr>
          <a:xfrm>
            <a:off x="838200" y="1200775"/>
            <a:ext cx="6113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Multikey</a:t>
            </a:r>
            <a:r>
              <a:rPr lang="en-US" dirty="0" smtClean="0"/>
              <a:t> index similar to what is supported by MongoDB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202173" y="1889908"/>
            <a:ext cx="30840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"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":123456,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“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name":“Shawn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Williams!",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“zips":[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10036,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34301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],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95635" y="1569049"/>
            <a:ext cx="2556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Original data record</a:t>
            </a:r>
            <a:endParaRPr lang="en-US" sz="1600" dirty="0"/>
          </a:p>
        </p:txBody>
      </p:sp>
      <p:sp>
        <p:nvSpPr>
          <p:cNvPr id="46" name="Rectangle 45"/>
          <p:cNvSpPr/>
          <p:nvPr/>
        </p:nvSpPr>
        <p:spPr>
          <a:xfrm>
            <a:off x="5553072" y="1906739"/>
            <a:ext cx="792582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553074" y="1892156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123456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760492" y="1892154"/>
            <a:ext cx="792582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10036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561782" y="2624714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561783" y="2624715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123456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4765735" y="2624713"/>
            <a:ext cx="796047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34301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73756" y="3353288"/>
            <a:ext cx="98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6354362" y="2623988"/>
            <a:ext cx="771564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354362" y="2623989"/>
            <a:ext cx="771564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4673787" y="1553237"/>
            <a:ext cx="1748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Zip Index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838200" y="6164564"/>
            <a:ext cx="812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Simulating K-d tree and Quad-tree are also possible with necessary extensions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83724" y="3751988"/>
            <a:ext cx="6113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Join index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241159" y="4082984"/>
            <a:ext cx="3045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Get-tweets-by-user-</a:t>
            </a:r>
            <a:r>
              <a:rPr lang="en-US" sz="1600" dirty="0" err="1" smtClean="0"/>
              <a:t>desc</a:t>
            </a:r>
            <a:r>
              <a:rPr lang="en-US" sz="1600" dirty="0" smtClean="0"/>
              <a:t>(</a:t>
            </a:r>
            <a:r>
              <a:rPr lang="en-US" sz="1600" dirty="0" err="1" smtClean="0"/>
              <a:t>ccgrid</a:t>
            </a:r>
            <a:r>
              <a:rPr lang="en-US" sz="1600" dirty="0" smtClean="0"/>
              <a:t>*, [2014-05-01, 2014-05-28])</a:t>
            </a:r>
            <a:endParaRPr lang="en-US" sz="1600" dirty="0"/>
          </a:p>
        </p:txBody>
      </p:sp>
      <p:sp>
        <p:nvSpPr>
          <p:cNvPr id="60" name="Rectangle 59"/>
          <p:cNvSpPr/>
          <p:nvPr/>
        </p:nvSpPr>
        <p:spPr>
          <a:xfrm>
            <a:off x="5598595" y="4374827"/>
            <a:ext cx="956583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598598" y="4360244"/>
            <a:ext cx="956580" cy="260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123456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806016" y="4360242"/>
            <a:ext cx="792582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catalog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598595" y="5092802"/>
            <a:ext cx="956583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607306" y="5092803"/>
            <a:ext cx="947871" cy="248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228765</a:t>
            </a:r>
            <a:endParaRPr lang="en-US" sz="1200" dirty="0"/>
          </a:p>
        </p:txBody>
      </p:sp>
      <p:sp>
        <p:nvSpPr>
          <p:cNvPr id="65" name="Rectangle 64"/>
          <p:cNvSpPr/>
          <p:nvPr/>
        </p:nvSpPr>
        <p:spPr>
          <a:xfrm>
            <a:off x="4811259" y="5092801"/>
            <a:ext cx="796047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ccgrid2014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19280" y="5821376"/>
            <a:ext cx="98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6566136" y="5092076"/>
            <a:ext cx="771564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566136" y="5092077"/>
            <a:ext cx="771564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</a:t>
            </a:r>
            <a:r>
              <a:rPr lang="en-US" sz="1200" dirty="0" smtClean="0"/>
              <a:t>weet ID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4766810" y="4021325"/>
            <a:ext cx="2987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User-description-tweet Index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5574233" y="4619031"/>
            <a:ext cx="94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Uid</a:t>
            </a:r>
            <a:r>
              <a:rPr lang="en-US" sz="1200" dirty="0" smtClean="0"/>
              <a:t> 565</a:t>
            </a:r>
          </a:p>
          <a:p>
            <a:r>
              <a:rPr lang="en-US" sz="1200" dirty="0" smtClean="0"/>
              <a:t>2014-04-02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5597809" y="5336192"/>
            <a:ext cx="94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Uid</a:t>
            </a:r>
            <a:r>
              <a:rPr lang="en-US" sz="1200" dirty="0" smtClean="0"/>
              <a:t> 676</a:t>
            </a:r>
          </a:p>
          <a:p>
            <a:r>
              <a:rPr lang="en-US" sz="1200" dirty="0" smtClean="0"/>
              <a:t>2014-05-02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6583214" y="5346093"/>
            <a:ext cx="741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Uid</a:t>
            </a:r>
            <a:endParaRPr lang="en-US" sz="1200" dirty="0" smtClean="0"/>
          </a:p>
          <a:p>
            <a:r>
              <a:rPr lang="en-US" sz="1200" dirty="0" smtClean="0"/>
              <a:t>time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747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/>
      <p:bldP spid="53" grpId="0" animBg="1"/>
      <p:bldP spid="54" grpId="0" animBg="1"/>
      <p:bldP spid="55" grpId="0"/>
      <p:bldP spid="56" grpId="0"/>
      <p:bldP spid="57" grpId="0"/>
      <p:bldP spid="59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 animBg="1"/>
      <p:bldP spid="68" grpId="0" animBg="1"/>
      <p:bldP spid="69" grpId="0"/>
      <p:bldP spid="2" grpId="0"/>
      <p:bldP spid="70" grpId="0"/>
      <p:bldP spid="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53441" y="0"/>
            <a:ext cx="949729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to achieve general applicability and scalability?</a:t>
            </a:r>
            <a:endParaRPr lang="en-US" sz="3600" dirty="0"/>
          </a:p>
        </p:txBody>
      </p:sp>
      <p:sp>
        <p:nvSpPr>
          <p:cNvPr id="53" name="TextBox 52"/>
          <p:cNvSpPr txBox="1"/>
          <p:nvPr/>
        </p:nvSpPr>
        <p:spPr>
          <a:xfrm>
            <a:off x="660770" y="1130638"/>
            <a:ext cx="104755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Requirements for scalable index storage and efficient indexing speed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err="1" smtClean="0"/>
              <a:t>NoSQL</a:t>
            </a:r>
            <a:r>
              <a:rPr lang="en-US" dirty="0" smtClean="0"/>
              <a:t> databases: scalable storage and efficient random access for their data model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Mapping abstract index structure to underlying data model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/>
              <a:t>General applicability and inherited </a:t>
            </a:r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>
            <a:off x="1857675" y="3966833"/>
            <a:ext cx="6792686" cy="48768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Abstract data model and index structure</a:t>
            </a:r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>
            <a:off x="1857675" y="4538254"/>
            <a:ext cx="1933303" cy="53993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Mapping to table ops</a:t>
            </a:r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>
            <a:off x="1857675" y="5087351"/>
            <a:ext cx="1933303" cy="53993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HBase</a:t>
            </a:r>
            <a:endParaRPr lang="en-US" dirty="0"/>
          </a:p>
        </p:txBody>
      </p:sp>
      <p:sp>
        <p:nvSpPr>
          <p:cNvPr id="57" name="Rounded Rectangle 56"/>
          <p:cNvSpPr/>
          <p:nvPr/>
        </p:nvSpPr>
        <p:spPr>
          <a:xfrm>
            <a:off x="3907051" y="4537795"/>
            <a:ext cx="1933303" cy="53993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Mapping to column family ops</a:t>
            </a:r>
            <a:endParaRPr lang="en-US" dirty="0"/>
          </a:p>
        </p:txBody>
      </p:sp>
      <p:sp>
        <p:nvSpPr>
          <p:cNvPr id="58" name="Rounded Rectangle 57"/>
          <p:cNvSpPr/>
          <p:nvPr/>
        </p:nvSpPr>
        <p:spPr>
          <a:xfrm>
            <a:off x="3907051" y="5084926"/>
            <a:ext cx="1933303" cy="53993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Cassandra</a:t>
            </a:r>
            <a:endParaRPr lang="en-US" dirty="0"/>
          </a:p>
        </p:txBody>
      </p:sp>
      <p:sp>
        <p:nvSpPr>
          <p:cNvPr id="59" name="Rounded Rectangle 58"/>
          <p:cNvSpPr/>
          <p:nvPr/>
        </p:nvSpPr>
        <p:spPr>
          <a:xfrm>
            <a:off x="1857675" y="3120692"/>
            <a:ext cx="6792686" cy="446327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 application</a:t>
            </a:r>
            <a:endParaRPr lang="en-US" dirty="0"/>
          </a:p>
        </p:txBody>
      </p:sp>
      <p:sp>
        <p:nvSpPr>
          <p:cNvPr id="60" name="Up-Down Arrow 59"/>
          <p:cNvSpPr/>
          <p:nvPr/>
        </p:nvSpPr>
        <p:spPr>
          <a:xfrm>
            <a:off x="5119264" y="3574219"/>
            <a:ext cx="269508" cy="39981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5956427" y="4535370"/>
            <a:ext cx="1933303" cy="53993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Mapping to document ops</a:t>
            </a:r>
            <a:endParaRPr lang="en-US" dirty="0"/>
          </a:p>
        </p:txBody>
      </p:sp>
      <p:sp>
        <p:nvSpPr>
          <p:cNvPr id="62" name="Rounded Rectangle 61"/>
          <p:cNvSpPr/>
          <p:nvPr/>
        </p:nvSpPr>
        <p:spPr>
          <a:xfrm>
            <a:off x="5956427" y="5092126"/>
            <a:ext cx="1933303" cy="53993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MongoDB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8027469" y="5255525"/>
            <a:ext cx="622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1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53441" y="0"/>
            <a:ext cx="949729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Implementation on HBase - </a:t>
            </a:r>
            <a:r>
              <a:rPr lang="en-US" sz="3600" dirty="0" err="1" smtClean="0"/>
              <a:t>IndexedHBase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61488" y="3651960"/>
            <a:ext cx="104755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Efficient online updates of individual index entries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Efficient </a:t>
            </a:r>
            <a:r>
              <a:rPr lang="en-US" dirty="0"/>
              <a:t>range </a:t>
            </a:r>
            <a:r>
              <a:rPr lang="en-US" dirty="0" smtClean="0"/>
              <a:t>scans following </a:t>
            </a:r>
            <a:r>
              <a:rPr lang="en-US" dirty="0"/>
              <a:t>the </a:t>
            </a:r>
            <a:r>
              <a:rPr lang="en-US" dirty="0" smtClean="0"/>
              <a:t>order </a:t>
            </a:r>
            <a:r>
              <a:rPr lang="en-US" dirty="0"/>
              <a:t>of &lt;</a:t>
            </a:r>
            <a:r>
              <a:rPr lang="en-US" dirty="0" err="1"/>
              <a:t>rowkey</a:t>
            </a:r>
            <a:r>
              <a:rPr lang="en-US" dirty="0"/>
              <a:t>, column name, timestamp</a:t>
            </a:r>
            <a:r>
              <a:rPr lang="en-US" dirty="0" smtClean="0"/>
              <a:t>&gt;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Reliable and scalable index storage on HDFS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Region split and dynamic load balancing – scalable index read/write speed</a:t>
            </a:r>
          </a:p>
        </p:txBody>
      </p:sp>
      <p:sp>
        <p:nvSpPr>
          <p:cNvPr id="6" name="Rectangle 5"/>
          <p:cNvSpPr/>
          <p:nvPr/>
        </p:nvSpPr>
        <p:spPr>
          <a:xfrm>
            <a:off x="2533851" y="2105835"/>
            <a:ext cx="792580" cy="605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33853" y="2091252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339330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78193" y="2285809"/>
            <a:ext cx="964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2012-09-24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3335957" y="2091250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35958" y="2091251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345482" y="2295604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4138060" y="2091250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38061" y="2091251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147585" y="2295604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1454753" y="2091250"/>
            <a:ext cx="107910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ameircan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27034" y="2716375"/>
            <a:ext cx="792580" cy="605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527036" y="2701792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339330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71376" y="2896349"/>
            <a:ext cx="964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2012-09-24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3329140" y="2701790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329141" y="2701791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38665" y="2906144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1451586" y="2709882"/>
            <a:ext cx="107545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outrage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5505387" y="2399564"/>
            <a:ext cx="540105" cy="506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701957" y="1868883"/>
            <a:ext cx="2285999" cy="3482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701957" y="1872597"/>
            <a:ext cx="2263416" cy="17665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7701957" y="2215497"/>
            <a:ext cx="2263416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431848" y="187316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entries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8540157" y="2215497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225957" y="2229376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721006" y="2250842"/>
            <a:ext cx="7464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339330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325253" y="2347727"/>
            <a:ext cx="1079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american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3"/>
          </p:cNvCxnSpPr>
          <p:nvPr/>
        </p:nvCxnSpPr>
        <p:spPr>
          <a:xfrm flipV="1">
            <a:off x="7404776" y="2531003"/>
            <a:ext cx="305891" cy="1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701957" y="2501247"/>
            <a:ext cx="901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2012-09-24</a:t>
            </a:r>
            <a:endParaRPr lang="en-US" sz="1200" dirty="0" smtClean="0"/>
          </a:p>
          <a:p>
            <a:r>
              <a:rPr lang="en-US" sz="1200" dirty="0" smtClean="0"/>
              <a:t>Filed2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7975899" y="1501152"/>
            <a:ext cx="1707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Text Index </a:t>
            </a:r>
            <a:r>
              <a:rPr lang="en-US" i="1" dirty="0" smtClean="0"/>
              <a:t>Table</a:t>
            </a:r>
            <a:endParaRPr lang="en-US" i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7699907" y="2516520"/>
            <a:ext cx="2265466" cy="113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690942" y="2929561"/>
            <a:ext cx="2274431" cy="311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548051" y="2250842"/>
            <a:ext cx="744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8534166" y="2490695"/>
            <a:ext cx="901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Filed2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9220792" y="2241006"/>
            <a:ext cx="744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9225956" y="2499304"/>
            <a:ext cx="901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Filed2</a:t>
            </a:r>
            <a:endParaRPr lang="en-US" sz="12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7715017" y="2925096"/>
            <a:ext cx="2263416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553217" y="2925096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222833" y="2938975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734066" y="2960441"/>
            <a:ext cx="763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339330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70889" y="3057326"/>
            <a:ext cx="938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outrage</a:t>
            </a:r>
            <a:endParaRPr lang="en-US" dirty="0"/>
          </a:p>
        </p:txBody>
      </p:sp>
      <p:cxnSp>
        <p:nvCxnSpPr>
          <p:cNvPr id="46" name="Straight Arrow Connector 45"/>
          <p:cNvCxnSpPr>
            <a:stCxn id="45" idx="3"/>
          </p:cNvCxnSpPr>
          <p:nvPr/>
        </p:nvCxnSpPr>
        <p:spPr>
          <a:xfrm flipV="1">
            <a:off x="7409128" y="3240602"/>
            <a:ext cx="305890" cy="1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715017" y="3210846"/>
            <a:ext cx="901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2012-09-24</a:t>
            </a:r>
            <a:endParaRPr lang="en-US" sz="1200" dirty="0" smtClean="0"/>
          </a:p>
          <a:p>
            <a:r>
              <a:rPr lang="en-US" sz="1200" dirty="0" smtClean="0"/>
              <a:t>Filed2</a:t>
            </a:r>
            <a:endParaRPr lang="en-US" sz="1200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7712967" y="3226119"/>
            <a:ext cx="1507825" cy="97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561111" y="2960441"/>
            <a:ext cx="744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8558185" y="3223652"/>
            <a:ext cx="901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Filed2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2479693" y="1644635"/>
            <a:ext cx="1168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Text </a:t>
            </a:r>
            <a:r>
              <a:rPr lang="en-US" i="1" dirty="0" smtClean="0"/>
              <a:t>Index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9030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/>
      <p:bldP spid="22" grpId="0" animBg="1"/>
      <p:bldP spid="23" grpId="0" animBg="1"/>
      <p:bldP spid="24" grpId="0" animBg="1"/>
      <p:bldP spid="25" grpId="0" animBg="1"/>
      <p:bldP spid="27" grpId="0"/>
      <p:bldP spid="30" grpId="0"/>
      <p:bldP spid="31" grpId="0"/>
      <p:bldP spid="33" grpId="0"/>
      <p:bldP spid="34" grpId="0"/>
      <p:bldP spid="37" grpId="0"/>
      <p:bldP spid="38" grpId="0"/>
      <p:bldP spid="39" grpId="0"/>
      <p:bldP spid="40" grpId="0"/>
      <p:bldP spid="44" grpId="0"/>
      <p:bldP spid="45" grpId="0"/>
      <p:bldP spid="47" grpId="0"/>
      <p:bldP spid="49" grpId="0"/>
      <p:bldP spid="50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1142519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Integrate queries and analysis - analysis stack based on YARN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62835" y="5216394"/>
            <a:ext cx="10796853" cy="122003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Query strategies and analysis tasks as basic building blocks for workflows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Customized index structures accessible from both queries and analysis algorithms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835" y="1205351"/>
            <a:ext cx="5437876" cy="38135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63846" y="1268833"/>
            <a:ext cx="5566560" cy="370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78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Performance tests – real </a:t>
            </a:r>
            <a:r>
              <a:rPr lang="en-US" sz="3600" dirty="0"/>
              <a:t>applications from </a:t>
            </a:r>
            <a:r>
              <a:rPr lang="en-US" sz="3600" dirty="0" err="1" smtClean="0"/>
              <a:t>Truthy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899840" y="3413072"/>
            <a:ext cx="10085485" cy="1990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en-US" sz="2000" dirty="0" smtClean="0">
                <a:solidFill>
                  <a:prstClr val="black"/>
                </a:solidFill>
              </a:rPr>
              <a:t>Analyze </a:t>
            </a:r>
            <a:r>
              <a:rPr lang="en-US" sz="2000" dirty="0">
                <a:solidFill>
                  <a:prstClr val="black"/>
                </a:solidFill>
              </a:rPr>
              <a:t>and visualize the diffusion of information on </a:t>
            </a:r>
            <a:r>
              <a:rPr lang="en-US" sz="2000" dirty="0" smtClean="0">
                <a:solidFill>
                  <a:prstClr val="black"/>
                </a:solidFill>
              </a:rPr>
              <a:t>Twitter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en-US" sz="2000" dirty="0" smtClean="0">
                <a:solidFill>
                  <a:prstClr val="black"/>
                </a:solidFill>
              </a:rPr>
              <a:t>Tweets </a:t>
            </a:r>
            <a:r>
              <a:rPr lang="en-US" sz="2000" dirty="0">
                <a:solidFill>
                  <a:prstClr val="black"/>
                </a:solidFill>
              </a:rPr>
              <a:t>data collected through Twitter’s streaming </a:t>
            </a:r>
            <a:r>
              <a:rPr lang="en-US" sz="2000" dirty="0" smtClean="0">
                <a:solidFill>
                  <a:prstClr val="black"/>
                </a:solidFill>
              </a:rPr>
              <a:t>API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en-US" sz="2000" dirty="0" smtClean="0">
                <a:solidFill>
                  <a:prstClr val="black"/>
                </a:solidFill>
              </a:rPr>
              <a:t>Large data size: 10</a:t>
            </a:r>
            <a:r>
              <a:rPr lang="en-US" sz="2000" dirty="0">
                <a:solidFill>
                  <a:prstClr val="black"/>
                </a:solidFill>
              </a:rPr>
              <a:t>+ TB of historical data in .json.gz files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en-US" sz="2000" dirty="0" smtClean="0">
                <a:solidFill>
                  <a:prstClr val="black"/>
                </a:solidFill>
              </a:rPr>
              <a:t>High speed: 50</a:t>
            </a:r>
            <a:r>
              <a:rPr lang="en-US" sz="2000" dirty="0">
                <a:solidFill>
                  <a:prstClr val="black"/>
                </a:solidFill>
              </a:rPr>
              <a:t>+ million tweets per day, 10s of GB </a:t>
            </a:r>
            <a:r>
              <a:rPr lang="en-US" sz="2000" dirty="0" smtClean="0">
                <a:solidFill>
                  <a:prstClr val="black"/>
                </a:solidFill>
              </a:rPr>
              <a:t>compressed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en-US" sz="2000" dirty="0" smtClean="0">
                <a:solidFill>
                  <a:prstClr val="black"/>
                </a:solidFill>
              </a:rPr>
              <a:t>“Memes” to represent discussion topics and social events, </a:t>
            </a:r>
            <a:r>
              <a:rPr lang="en-US" sz="2000" dirty="0">
                <a:solidFill>
                  <a:prstClr val="black"/>
                </a:solidFill>
              </a:rPr>
              <a:t>i</a:t>
            </a:r>
            <a:r>
              <a:rPr lang="en-US" sz="2000" dirty="0" smtClean="0">
                <a:solidFill>
                  <a:prstClr val="black"/>
                </a:solidFill>
              </a:rPr>
              <a:t>dentified by hashtags, URLs, etc.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841" y="1325563"/>
            <a:ext cx="8895978" cy="195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25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40080" y="0"/>
            <a:ext cx="1077976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Performance tests – real applications from </a:t>
            </a:r>
            <a:r>
              <a:rPr lang="en-US" sz="3600" dirty="0" err="1" smtClean="0"/>
              <a:t>Truthy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966501"/>
            <a:ext cx="57473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1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":"Americans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Should be Outraged that Romney Pays Only 0.2% in Payroll Taxes http://t.co/a9I1O4F9 via @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politicususa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#p2 #p2b #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topprog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1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created_at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":“Mon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Sep 24 00:00:21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+0000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2012",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":339330,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"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entities":{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</a:t>
            </a:r>
            <a:r>
              <a:rPr lang="en-US" sz="1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user_mentions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":[{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"screen_name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":"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politicususa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"id_str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":"92049",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}],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</a:t>
            </a:r>
            <a:r>
              <a:rPr lang="en-US" sz="1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hashtags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":[“#p2”, “#p2b”, “#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topprog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”, “#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”],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</a:t>
            </a:r>
            <a:r>
              <a:rPr lang="en-US" sz="1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":[{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"url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":"http:\/\/t.co\/a9I1O4F9",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"expanded_url":null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}]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},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1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":{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"created_at":"Sat Jan 22 18:39:46 +0000 2011",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"friends_count":63,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"id_str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":“73562",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},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1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retweeted_status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":{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":“Americans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Should...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created_at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":“Sun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Sep 23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21:40:10 +0000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2012",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"id_str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":"259227",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},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5528" y="1066709"/>
            <a:ext cx="53109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Basic range queries:</a:t>
            </a:r>
          </a:p>
          <a:p>
            <a:r>
              <a:rPr lang="en-US" dirty="0"/>
              <a:t>  </a:t>
            </a:r>
            <a:r>
              <a:rPr lang="en-US" i="1" dirty="0" smtClean="0"/>
              <a:t>get-tweets-with-user(</a:t>
            </a:r>
            <a:r>
              <a:rPr lang="en-US" i="1" dirty="0" err="1" smtClean="0"/>
              <a:t>userID</a:t>
            </a:r>
            <a:r>
              <a:rPr lang="en-US" i="1" dirty="0" smtClean="0"/>
              <a:t>, time-window)</a:t>
            </a:r>
          </a:p>
          <a:p>
            <a:r>
              <a:rPr lang="en-US" dirty="0"/>
              <a:t> </a:t>
            </a:r>
            <a:r>
              <a:rPr lang="en-US" i="1" dirty="0" smtClean="0"/>
              <a:t> get-retweets(</a:t>
            </a:r>
            <a:r>
              <a:rPr lang="en-US" i="1" dirty="0" err="1" smtClean="0"/>
              <a:t>tweetID</a:t>
            </a:r>
            <a:r>
              <a:rPr lang="en-US" i="1" dirty="0" smtClean="0"/>
              <a:t>, time-window)</a:t>
            </a:r>
          </a:p>
          <a:p>
            <a:endParaRPr lang="en-US" dirty="0" smtClean="0"/>
          </a:p>
          <a:p>
            <a:r>
              <a:rPr lang="en-US" dirty="0" smtClean="0"/>
              <a:t>Text queries with time constraint:</a:t>
            </a:r>
          </a:p>
          <a:p>
            <a:r>
              <a:rPr lang="en-US" i="1" dirty="0"/>
              <a:t> </a:t>
            </a:r>
            <a:r>
              <a:rPr lang="en-US" i="1" dirty="0" smtClean="0"/>
              <a:t> get-tweets-with-meme(memes, time-window)</a:t>
            </a:r>
          </a:p>
          <a:p>
            <a:r>
              <a:rPr lang="en-US" i="1" dirty="0"/>
              <a:t> </a:t>
            </a:r>
            <a:r>
              <a:rPr lang="en-US" i="1" dirty="0" smtClean="0"/>
              <a:t> get-tweets-with-text(keywords, time-window)</a:t>
            </a:r>
          </a:p>
          <a:p>
            <a:endParaRPr lang="en-US" dirty="0"/>
          </a:p>
          <a:p>
            <a:r>
              <a:rPr lang="en-US" dirty="0" smtClean="0"/>
              <a:t>Advanced queries:</a:t>
            </a:r>
          </a:p>
          <a:p>
            <a:r>
              <a:rPr lang="en-US" i="1" dirty="0"/>
              <a:t> </a:t>
            </a:r>
            <a:r>
              <a:rPr lang="en-US" i="1" dirty="0" smtClean="0"/>
              <a:t> timestamp-count(memes, time-window)</a:t>
            </a:r>
          </a:p>
          <a:p>
            <a:r>
              <a:rPr lang="en-US" i="1" dirty="0"/>
              <a:t> </a:t>
            </a:r>
            <a:r>
              <a:rPr lang="en-US" i="1" dirty="0" smtClean="0"/>
              <a:t> user-post-count(memes, time-window)</a:t>
            </a:r>
          </a:p>
          <a:p>
            <a:r>
              <a:rPr lang="en-US" i="1" dirty="0"/>
              <a:t> </a:t>
            </a:r>
            <a:r>
              <a:rPr lang="en-US" i="1" dirty="0" smtClean="0"/>
              <a:t> meme-post-count(memes, time-window)</a:t>
            </a:r>
          </a:p>
          <a:p>
            <a:r>
              <a:rPr lang="en-US" i="1" dirty="0"/>
              <a:t> </a:t>
            </a:r>
            <a:r>
              <a:rPr lang="en-US" i="1" dirty="0" smtClean="0"/>
              <a:t> meme-</a:t>
            </a:r>
            <a:r>
              <a:rPr lang="en-US" i="1" dirty="0" err="1" smtClean="0"/>
              <a:t>cooccur</a:t>
            </a:r>
            <a:r>
              <a:rPr lang="en-US" i="1" dirty="0" smtClean="0"/>
              <a:t>-count(memes, time-window)</a:t>
            </a:r>
          </a:p>
          <a:p>
            <a:r>
              <a:rPr lang="en-US" i="1" dirty="0"/>
              <a:t> </a:t>
            </a:r>
            <a:r>
              <a:rPr lang="en-US" i="1" dirty="0" smtClean="0"/>
              <a:t> get-retweet-edges(memes, time-window)</a:t>
            </a:r>
          </a:p>
          <a:p>
            <a:r>
              <a:rPr lang="en-US" i="1" dirty="0"/>
              <a:t> </a:t>
            </a:r>
            <a:r>
              <a:rPr lang="en-US" i="1" dirty="0" smtClean="0"/>
              <a:t> get-mention-edges(memes, time-window)</a:t>
            </a:r>
            <a:endParaRPr lang="en-US" i="1" dirty="0"/>
          </a:p>
        </p:txBody>
      </p:sp>
      <p:sp>
        <p:nvSpPr>
          <p:cNvPr id="7" name="Oval 6"/>
          <p:cNvSpPr/>
          <p:nvPr/>
        </p:nvSpPr>
        <p:spPr>
          <a:xfrm>
            <a:off x="1064712" y="4045907"/>
            <a:ext cx="1139869" cy="3256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64711" y="5151187"/>
            <a:ext cx="2283173" cy="335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6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Tables designed for </a:t>
            </a:r>
            <a:r>
              <a:rPr lang="en-US" sz="3600" dirty="0" err="1" smtClean="0"/>
              <a:t>Truthy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6603" y="1187594"/>
            <a:ext cx="10944817" cy="454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2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/>
              <a:t>Scalable historical data </a:t>
            </a:r>
            <a:r>
              <a:rPr lang="en-US" sz="3600" dirty="0" smtClean="0"/>
              <a:t>loading and indexing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155655"/>
            <a:ext cx="10799619" cy="118884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Measure total loading time for two month’s data with different cluster </a:t>
            </a:r>
            <a:r>
              <a:rPr lang="en-US" sz="2000" dirty="0" smtClean="0"/>
              <a:t>size on Alamo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    - Total data size: 719 GB compressed, ~1.3 billion tweets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- Online indexing when loading each tweet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000" dirty="0" smtClean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116" y="2342310"/>
            <a:ext cx="5946066" cy="33584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21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/>
              <a:t>Scalable indexing of streaming data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479" y="2524715"/>
            <a:ext cx="63627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155655"/>
            <a:ext cx="10799619" cy="1369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Test potential data rate faster than current </a:t>
            </a:r>
            <a:r>
              <a:rPr lang="en-US" sz="2000" dirty="0" smtClean="0"/>
              <a:t>stream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Split 2013-07-03.json.gz into fragments distributed across all </a:t>
            </a:r>
            <a:r>
              <a:rPr lang="en-US" sz="2000" dirty="0" smtClean="0"/>
              <a:t>nodes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HBase cluster size: </a:t>
            </a:r>
            <a:r>
              <a:rPr lang="en-US" sz="2000" dirty="0" smtClean="0"/>
              <a:t>8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Average loading and indexing speed observed on one loader: 2ms per tweet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4404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199" y="11831"/>
            <a:ext cx="10945091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Outline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9" y="1337394"/>
            <a:ext cx="10515600" cy="5073797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Motivation and research challenges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Customizable and scalable indexing framework over </a:t>
            </a:r>
            <a:r>
              <a:rPr lang="en-US" dirty="0" err="1" smtClean="0"/>
              <a:t>NoSQL</a:t>
            </a:r>
            <a:r>
              <a:rPr lang="en-US" dirty="0" smtClean="0"/>
              <a:t> databases</a:t>
            </a: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dirty="0" smtClean="0">
              <a:solidFill>
                <a:prstClr val="black"/>
              </a:solidFill>
            </a:endParaRP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</a:rPr>
              <a:t>Analysis Stack based on YARN</a:t>
            </a: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prstClr val="black"/>
              </a:solidFill>
            </a:endParaRP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</a:rPr>
              <a:t>Preliminary results and future work</a:t>
            </a:r>
          </a:p>
        </p:txBody>
      </p:sp>
    </p:spTree>
    <p:extLst>
      <p:ext uri="{BB962C8B-B14F-4D97-AF65-F5344CB8AC3E}">
        <p14:creationId xmlns:p14="http://schemas.microsoft.com/office/powerpoint/2010/main" val="283278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Query evaluation performance comparison</a:t>
            </a:r>
            <a:endParaRPr lang="en-US" sz="36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38" y="935482"/>
            <a:ext cx="9878671" cy="486495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918638" y="5812589"/>
            <a:ext cx="85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Riak</a:t>
            </a:r>
            <a:r>
              <a:rPr lang="en-US" dirty="0" smtClean="0"/>
              <a:t>: </a:t>
            </a:r>
            <a:r>
              <a:rPr lang="en-US" dirty="0"/>
              <a:t>implementation </a:t>
            </a:r>
            <a:r>
              <a:rPr lang="en-US" dirty="0" smtClean="0"/>
              <a:t>using </a:t>
            </a:r>
            <a:r>
              <a:rPr lang="en-US" dirty="0"/>
              <a:t>original text indices and MapReduce </a:t>
            </a:r>
            <a:r>
              <a:rPr lang="en-US" dirty="0" smtClean="0"/>
              <a:t>on </a:t>
            </a:r>
            <a:r>
              <a:rPr lang="en-US" dirty="0" err="1"/>
              <a:t>Riak</a:t>
            </a:r>
            <a:r>
              <a:rPr lang="en-US" dirty="0"/>
              <a:t> </a:t>
            </a:r>
          </a:p>
          <a:p>
            <a:r>
              <a:rPr lang="en-US" dirty="0" err="1" smtClean="0"/>
              <a:t>IndexedHBase</a:t>
            </a:r>
            <a:r>
              <a:rPr lang="en-US" dirty="0" smtClean="0"/>
              <a:t> more efficient at queries with large intermediate data and result sizes </a:t>
            </a:r>
          </a:p>
          <a:p>
            <a:r>
              <a:rPr lang="en-US" dirty="0"/>
              <a:t>Most queries involve time windows of weeks or </a:t>
            </a:r>
            <a:r>
              <a:rPr lang="en-US" dirty="0" smtClean="0"/>
              <a:t>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8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Performance comparison against raw-data-scan solutions</a:t>
            </a:r>
            <a:endParaRPr lang="en-US" sz="3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842332"/>
            <a:ext cx="10799619" cy="1819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dirty="0" smtClean="0"/>
              <a:t>Related hashtag mining: #p2, [2012-09-24, 2012-11-06]; Daily meme frequency: 2012-06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Hadoop-FS: Hadoop </a:t>
            </a:r>
            <a:r>
              <a:rPr lang="en-US" sz="1800" dirty="0" smtClean="0"/>
              <a:t>MapReduce with raw File Scan</a:t>
            </a:r>
          </a:p>
          <a:p>
            <a:pPr>
              <a:lnSpc>
                <a:spcPct val="100000"/>
              </a:lnSpc>
            </a:pPr>
            <a:r>
              <a:rPr lang="en-US" sz="1800" dirty="0" err="1" smtClean="0"/>
              <a:t>IndexedHBase</a:t>
            </a:r>
            <a:r>
              <a:rPr lang="en-US" sz="1800" dirty="0" smtClean="0"/>
              <a:t>: analysis algorithms relying on index data</a:t>
            </a:r>
            <a:endParaRPr lang="en-US" sz="1800" dirty="0"/>
          </a:p>
          <a:p>
            <a:pPr>
              <a:lnSpc>
                <a:spcPct val="100000"/>
              </a:lnSpc>
            </a:pPr>
            <a:r>
              <a:rPr lang="en-US" sz="1800" dirty="0" smtClean="0"/>
              <a:t>Value of indexing for analysis algorithms beyond basic queries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06" y="1168789"/>
            <a:ext cx="4935971" cy="361416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ounded Rectangle 16"/>
          <p:cNvSpPr/>
          <p:nvPr/>
        </p:nvSpPr>
        <p:spPr>
          <a:xfrm>
            <a:off x="7966549" y="1798209"/>
            <a:ext cx="576198" cy="393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#p2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750352" y="1300289"/>
            <a:ext cx="1252603" cy="332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/>
              <a:t>#mitt2012</a:t>
            </a:r>
          </a:p>
        </p:txBody>
      </p:sp>
      <p:sp>
        <p:nvSpPr>
          <p:cNvPr id="19" name="Oval 18"/>
          <p:cNvSpPr/>
          <p:nvPr/>
        </p:nvSpPr>
        <p:spPr>
          <a:xfrm>
            <a:off x="6560379" y="1204415"/>
            <a:ext cx="3632548" cy="1621911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7000876" y="2136796"/>
            <a:ext cx="749475" cy="393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#vote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8744467" y="2124083"/>
            <a:ext cx="999995" cy="393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</a:t>
            </a:r>
            <a:r>
              <a:rPr lang="en-US" dirty="0" err="1" smtClean="0"/>
              <a:t>obama</a:t>
            </a:r>
            <a:endParaRPr lang="en-US" dirty="0"/>
          </a:p>
        </p:txBody>
      </p:sp>
      <p:cxnSp>
        <p:nvCxnSpPr>
          <p:cNvPr id="22" name="Straight Connector 21"/>
          <p:cNvCxnSpPr>
            <a:stCxn id="17" idx="0"/>
            <a:endCxn id="18" idx="2"/>
          </p:cNvCxnSpPr>
          <p:nvPr/>
        </p:nvCxnSpPr>
        <p:spPr>
          <a:xfrm flipV="1">
            <a:off x="8254648" y="1632784"/>
            <a:ext cx="122006" cy="165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1"/>
            <a:endCxn id="20" idx="0"/>
          </p:cNvCxnSpPr>
          <p:nvPr/>
        </p:nvCxnSpPr>
        <p:spPr>
          <a:xfrm flipH="1">
            <a:off x="7375614" y="1995041"/>
            <a:ext cx="590935" cy="14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3"/>
            <a:endCxn id="21" idx="0"/>
          </p:cNvCxnSpPr>
          <p:nvPr/>
        </p:nvCxnSpPr>
        <p:spPr>
          <a:xfrm>
            <a:off x="8542747" y="1995041"/>
            <a:ext cx="701718" cy="129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63704" y="2789593"/>
            <a:ext cx="26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2012 presidential election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058937" y="2315701"/>
            <a:ext cx="460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60379" y="3383760"/>
            <a:ext cx="5437187" cy="132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68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5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Summary and future work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9" y="1337394"/>
            <a:ext cx="10515600" cy="5119162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Two challenges in big social data analysis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en-US" sz="2400" dirty="0"/>
              <a:t> </a:t>
            </a:r>
            <a:r>
              <a:rPr lang="en-US" sz="2400" dirty="0" smtClean="0"/>
              <a:t>  - Targeted analysis of data subsets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en-US" sz="2400" dirty="0"/>
              <a:t> </a:t>
            </a:r>
            <a:r>
              <a:rPr lang="en-US" sz="2400" dirty="0" smtClean="0"/>
              <a:t>  - Workflows involving various processing frameworks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Integrated support for query and analysis is a big trend</a:t>
            </a:r>
          </a:p>
          <a:p>
            <a:pPr marL="0" lvl="0" indent="0">
              <a:buClr>
                <a:srgbClr val="C00000"/>
              </a:buCl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   - Deeper integration through usage of indices</a:t>
            </a:r>
          </a:p>
          <a:p>
            <a:pPr marL="0" lvl="0" indent="0">
              <a:buClr>
                <a:srgbClr val="C00000"/>
              </a:buClr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</a:rPr>
              <a:t>Next step:</a:t>
            </a:r>
          </a:p>
          <a:p>
            <a:pPr marL="0" lvl="0" indent="0">
              <a:buClr>
                <a:srgbClr val="C00000"/>
              </a:buClr>
              <a:buNone/>
            </a:pP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 - Explore value of indices in streaming analysis algorithms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C00000"/>
              </a:buClr>
              <a:buNone/>
            </a:pPr>
            <a:endParaRPr lang="en-U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5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6383"/>
            <a:ext cx="10515600" cy="1879311"/>
          </a:xfrm>
        </p:spPr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93" y="1323975"/>
            <a:ext cx="4517480" cy="2916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032" y="1323975"/>
            <a:ext cx="4620136" cy="29162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62952" y="4424994"/>
            <a:ext cx="5114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Query </a:t>
            </a:r>
            <a:r>
              <a:rPr lang="en-US" dirty="0"/>
              <a:t>evaluation time with separate meme and time indices </a:t>
            </a:r>
            <a:r>
              <a:rPr lang="en-US" dirty="0" smtClean="0"/>
              <a:t>on </a:t>
            </a:r>
            <a:r>
              <a:rPr lang="en-US" dirty="0" err="1" smtClean="0"/>
              <a:t>Riak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85032" y="4424995"/>
            <a:ext cx="5114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Query evaluation time with customized meme index </a:t>
            </a:r>
            <a:r>
              <a:rPr lang="en-US" dirty="0" smtClean="0"/>
              <a:t>on </a:t>
            </a:r>
            <a:r>
              <a:rPr lang="en-US" dirty="0" err="1" smtClean="0"/>
              <a:t>IndexedHBase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Core components and interface to client applications 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2455665" y="1993733"/>
            <a:ext cx="3954269" cy="133338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2653613" y="2401615"/>
            <a:ext cx="1327732" cy="853156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Index Configuration File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100533" y="2349419"/>
            <a:ext cx="975190" cy="9053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User Defined Indexer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23717" y="2780188"/>
            <a:ext cx="504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455666" y="1218085"/>
            <a:ext cx="6661649" cy="37195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Client Application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24918" y="1597047"/>
            <a:ext cx="1916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index(</a:t>
            </a:r>
            <a:r>
              <a:rPr lang="en-US" dirty="0" err="1" smtClean="0"/>
              <a:t>dataRecord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67039" y="1594717"/>
            <a:ext cx="2195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unindex</a:t>
            </a:r>
            <a:r>
              <a:rPr lang="en-US" dirty="0" smtClean="0"/>
              <a:t>(</a:t>
            </a:r>
            <a:r>
              <a:rPr lang="en-US" dirty="0" err="1" smtClean="0"/>
              <a:t>dataRecord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119410" y="2358497"/>
            <a:ext cx="919335" cy="9053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User Defined Indexer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119926" y="1590038"/>
            <a:ext cx="2468" cy="3963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6567763" y="1993733"/>
            <a:ext cx="1195862" cy="132327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Basic Index Operator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7921453" y="2005016"/>
            <a:ext cx="1195862" cy="130464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User Defined Index Operator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37683" y="1600397"/>
            <a:ext cx="251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search(</a:t>
            </a:r>
            <a:r>
              <a:rPr lang="en-US" dirty="0" err="1" smtClean="0"/>
              <a:t>indexConstraints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2455665" y="3642837"/>
            <a:ext cx="6661649" cy="37195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NoSQL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18" name="Up-Down Arrow 17"/>
          <p:cNvSpPr/>
          <p:nvPr/>
        </p:nvSpPr>
        <p:spPr>
          <a:xfrm>
            <a:off x="4141707" y="3354989"/>
            <a:ext cx="149312" cy="28158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095073" y="1579871"/>
            <a:ext cx="5177" cy="41619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145978" y="1590038"/>
            <a:ext cx="2468" cy="3963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501462" y="1603686"/>
            <a:ext cx="2468" cy="3963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Up-Down Arrow 21"/>
          <p:cNvSpPr/>
          <p:nvPr/>
        </p:nvSpPr>
        <p:spPr>
          <a:xfrm>
            <a:off x="7091038" y="3340018"/>
            <a:ext cx="149312" cy="28158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-Down Arrow 22"/>
          <p:cNvSpPr/>
          <p:nvPr/>
        </p:nvSpPr>
        <p:spPr>
          <a:xfrm>
            <a:off x="8458376" y="3339995"/>
            <a:ext cx="149312" cy="28158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923155" y="1983122"/>
            <a:ext cx="3093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General Customizable </a:t>
            </a:r>
            <a:r>
              <a:rPr lang="en-US" dirty="0" smtClean="0">
                <a:solidFill>
                  <a:schemeClr val="bg1"/>
                </a:solidFill>
              </a:rPr>
              <a:t>Indexer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2801" y="4936957"/>
            <a:ext cx="9890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search(</a:t>
            </a:r>
            <a:r>
              <a:rPr lang="en-US" dirty="0" err="1" smtClean="0"/>
              <a:t>indexConstraints</a:t>
            </a:r>
            <a:r>
              <a:rPr lang="en-US" dirty="0"/>
              <a:t>): query an index with constraints on index key, entry ID, or entry fields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     Constraint type: </a:t>
            </a:r>
            <a:r>
              <a:rPr lang="en-US" b="1" dirty="0"/>
              <a:t>v</a:t>
            </a:r>
            <a:r>
              <a:rPr lang="en-US" b="1" dirty="0" smtClean="0"/>
              <a:t>alue set, range</a:t>
            </a:r>
            <a:r>
              <a:rPr lang="en-US" dirty="0" smtClean="0"/>
              <a:t>, r</a:t>
            </a:r>
            <a:r>
              <a:rPr lang="en-US" b="1" dirty="0" smtClean="0"/>
              <a:t>egular</a:t>
            </a:r>
            <a:r>
              <a:rPr lang="en-US" dirty="0" smtClean="0"/>
              <a:t> </a:t>
            </a:r>
            <a:r>
              <a:rPr lang="en-US" b="1" dirty="0" smtClean="0"/>
              <a:t>expression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72800" y="4218280"/>
            <a:ext cx="9157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Online indexing: index each inserted data record on the fly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Batch indexing: index existing original data sets on </a:t>
            </a:r>
            <a:r>
              <a:rPr lang="en-US" dirty="0" err="1" smtClean="0"/>
              <a:t>NoSQL</a:t>
            </a:r>
            <a:r>
              <a:rPr lang="en-US" dirty="0" smtClean="0"/>
              <a:t> database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49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 animBg="1"/>
      <p:bldP spid="15" grpId="0" animBg="1"/>
      <p:bldP spid="16" grpId="0"/>
      <p:bldP spid="22" grpId="0" animBg="1"/>
      <p:bldP spid="23" grpId="0" animBg="1"/>
      <p:bldP spid="25" grpId="0"/>
      <p:bldP spid="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27761" y="0"/>
            <a:ext cx="978177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Implementation on HBase - </a:t>
            </a:r>
            <a:r>
              <a:rPr lang="en-US" sz="3600" dirty="0" err="1" smtClean="0"/>
              <a:t>IndexedHBase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8" y="1181528"/>
            <a:ext cx="9211493" cy="55016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Region split and dynamic load balancing for index table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666309" y="2067930"/>
            <a:ext cx="3944983" cy="67527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58613" y="1715147"/>
            <a:ext cx="208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Distributed indexers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142791" y="2239347"/>
            <a:ext cx="447870" cy="2892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52057" y="2233327"/>
            <a:ext cx="447870" cy="2892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20426" y="2233326"/>
            <a:ext cx="447870" cy="2892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652727" y="2233326"/>
            <a:ext cx="587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970374" y="3750909"/>
            <a:ext cx="2052737" cy="1147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28997" y="4898574"/>
            <a:ext cx="1548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Region server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76699" y="4889243"/>
            <a:ext cx="1548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Region server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743541" y="4898574"/>
            <a:ext cx="1548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Region server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724772" y="3750909"/>
            <a:ext cx="2052737" cy="1147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6491613" y="3755574"/>
            <a:ext cx="2052737" cy="1147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9256274" y="3750909"/>
            <a:ext cx="2052737" cy="1147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508201" y="4889243"/>
            <a:ext cx="1548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Region server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59634" y="4324741"/>
            <a:ext cx="1446238" cy="4525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- k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17642" y="4034163"/>
            <a:ext cx="1530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Text Index Table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4024444" y="4312416"/>
            <a:ext cx="1446238" cy="4525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 - r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82452" y="4021838"/>
            <a:ext cx="1530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Text Index Table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6804194" y="4312416"/>
            <a:ext cx="1446238" cy="4525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- z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62202" y="4021838"/>
            <a:ext cx="1530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Text Index Table</a:t>
            </a:r>
            <a:endParaRPr lang="en-US" sz="1600" dirty="0"/>
          </a:p>
        </p:txBody>
      </p:sp>
      <p:sp>
        <p:nvSpPr>
          <p:cNvPr id="29" name="Right Arrow 28"/>
          <p:cNvSpPr/>
          <p:nvPr/>
        </p:nvSpPr>
        <p:spPr>
          <a:xfrm>
            <a:off x="2202114" y="3129651"/>
            <a:ext cx="1641994" cy="251926"/>
          </a:xfrm>
          <a:prstGeom prst="rightArrow">
            <a:avLst/>
          </a:prstGeom>
          <a:scene3d>
            <a:camera prst="orthographicFront">
              <a:rot lat="0" lon="0" rev="12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67831" y="4324741"/>
            <a:ext cx="903522" cy="4525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- f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037588" y="4321881"/>
            <a:ext cx="903522" cy="4525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g - k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830881" y="4324741"/>
            <a:ext cx="903522" cy="4525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g - k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526862" y="4021838"/>
            <a:ext cx="1530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Text Index Table</a:t>
            </a:r>
            <a:endParaRPr lang="en-US" sz="1600" dirty="0"/>
          </a:p>
        </p:txBody>
      </p:sp>
      <p:sp>
        <p:nvSpPr>
          <p:cNvPr id="34" name="Right Arrow 33"/>
          <p:cNvSpPr/>
          <p:nvPr/>
        </p:nvSpPr>
        <p:spPr>
          <a:xfrm>
            <a:off x="6018342" y="3115858"/>
            <a:ext cx="1641994" cy="251926"/>
          </a:xfrm>
          <a:prstGeom prst="rightArrow">
            <a:avLst/>
          </a:prstGeom>
          <a:scene3d>
            <a:camera prst="orthographicFront">
              <a:rot lat="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4387312" y="3129651"/>
            <a:ext cx="960963" cy="251926"/>
          </a:xfrm>
          <a:prstGeom prst="rightArrow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2101620" y="2904280"/>
            <a:ext cx="1723478" cy="612757"/>
          </a:xfrm>
          <a:prstGeom prst="rightArrow">
            <a:avLst/>
          </a:prstGeom>
          <a:scene3d>
            <a:camera prst="orthographicFront">
              <a:rot lat="0" lon="0" rev="12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7544993" y="2956756"/>
            <a:ext cx="2447964" cy="251926"/>
          </a:xfrm>
          <a:prstGeom prst="rightArrow">
            <a:avLst/>
          </a:prstGeom>
          <a:scene3d>
            <a:camera prst="orthographicFront">
              <a:rot lat="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4387312" y="6036908"/>
            <a:ext cx="1980984" cy="4710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HMaster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39" idx="0"/>
            <a:endCxn id="14" idx="2"/>
          </p:cNvCxnSpPr>
          <p:nvPr/>
        </p:nvCxnSpPr>
        <p:spPr>
          <a:xfrm flipH="1" flipV="1">
            <a:off x="1903438" y="5267906"/>
            <a:ext cx="3474366" cy="769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0"/>
            <a:endCxn id="16" idx="2"/>
          </p:cNvCxnSpPr>
          <p:nvPr/>
        </p:nvCxnSpPr>
        <p:spPr>
          <a:xfrm flipH="1" flipV="1">
            <a:off x="4751140" y="5258575"/>
            <a:ext cx="626664" cy="778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0"/>
            <a:endCxn id="18" idx="2"/>
          </p:cNvCxnSpPr>
          <p:nvPr/>
        </p:nvCxnSpPr>
        <p:spPr>
          <a:xfrm flipV="1">
            <a:off x="5377804" y="5267906"/>
            <a:ext cx="2140178" cy="769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9" idx="0"/>
            <a:endCxn id="22" idx="2"/>
          </p:cNvCxnSpPr>
          <p:nvPr/>
        </p:nvCxnSpPr>
        <p:spPr>
          <a:xfrm flipV="1">
            <a:off x="5377804" y="5258575"/>
            <a:ext cx="4904838" cy="778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04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 animBg="1"/>
      <p:bldP spid="31" grpId="0" animBg="1"/>
      <p:bldP spid="31" grpId="1" animBg="1"/>
      <p:bldP spid="32" grpId="0" animBg="1"/>
      <p:bldP spid="33" grpId="0"/>
      <p:bldP spid="34" grpId="0" animBg="1"/>
      <p:bldP spid="35" grpId="0" animBg="1"/>
      <p:bldP spid="37" grpId="0" animBg="1"/>
      <p:bldP spid="37" grpId="1" animBg="1"/>
      <p:bldP spid="3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Apply customized indices in analysis algorithms</a:t>
            </a:r>
            <a:endParaRPr lang="en-US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273305"/>
            <a:ext cx="7181335" cy="347572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Related hashtag mining algorithm with Hadoop MapReduce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543707" y="1705688"/>
                <a:ext cx="1884618" cy="6649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|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∪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707" y="1705688"/>
                <a:ext cx="1884618" cy="6649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270063" y="1853517"/>
            <a:ext cx="227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/>
              <a:t>Jaccard</a:t>
            </a:r>
            <a:r>
              <a:rPr lang="en-US" dirty="0" smtClean="0"/>
              <a:t> coefficient: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70063" y="2372772"/>
            <a:ext cx="624135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S: set of tweets containing seed hashtag </a:t>
            </a:r>
            <a:r>
              <a:rPr lang="en-US" i="1" dirty="0" smtClean="0"/>
              <a:t>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T: set of tweets containing target hashtag </a:t>
            </a:r>
            <a:r>
              <a:rPr lang="en-US" i="1" dirty="0" smtClean="0"/>
              <a:t>t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l-GR" dirty="0" smtClean="0"/>
              <a:t>σ</a:t>
            </a:r>
            <a:r>
              <a:rPr lang="en-US" dirty="0" smtClean="0"/>
              <a:t> &gt; threshold means </a:t>
            </a:r>
            <a:r>
              <a:rPr lang="en-US" i="1" dirty="0" smtClean="0"/>
              <a:t>t</a:t>
            </a:r>
            <a:r>
              <a:rPr lang="en-US" dirty="0" smtClean="0"/>
              <a:t> is related to </a:t>
            </a:r>
            <a:r>
              <a:rPr lang="en-US" i="1" dirty="0" smtClean="0"/>
              <a:t>s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161534" y="4006037"/>
            <a:ext cx="785889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Step 1: use Meme Index to find S</a:t>
            </a:r>
            <a:endParaRPr lang="en-US" i="1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Step 2 (Map): find every </a:t>
            </a:r>
            <a:r>
              <a:rPr lang="en-US" i="1" dirty="0" smtClean="0"/>
              <a:t>t</a:t>
            </a:r>
            <a:r>
              <a:rPr lang="en-US" dirty="0" smtClean="0"/>
              <a:t> that co-occurs with </a:t>
            </a:r>
            <a:r>
              <a:rPr lang="en-US" i="1" dirty="0" smtClean="0"/>
              <a:t>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Step 3 (Reduce): for each </a:t>
            </a:r>
            <a:r>
              <a:rPr lang="en-US" i="1" dirty="0" smtClean="0"/>
              <a:t>t</a:t>
            </a:r>
            <a:r>
              <a:rPr lang="en-US" dirty="0" smtClean="0"/>
              <a:t>, compute </a:t>
            </a:r>
            <a:r>
              <a:rPr lang="el-GR" dirty="0" smtClean="0"/>
              <a:t>σ</a:t>
            </a:r>
            <a:r>
              <a:rPr lang="en-US" dirty="0" smtClean="0"/>
              <a:t> using Meme Index to get </a:t>
            </a:r>
            <a:r>
              <a:rPr lang="en-US" i="1" dirty="0" smtClean="0"/>
              <a:t>T</a:t>
            </a:r>
          </a:p>
          <a:p>
            <a:pPr>
              <a:lnSpc>
                <a:spcPct val="150000"/>
              </a:lnSpc>
            </a:pPr>
            <a:endParaRPr lang="en-US" i="1" dirty="0"/>
          </a:p>
          <a:p>
            <a:pPr>
              <a:lnSpc>
                <a:spcPct val="150000"/>
              </a:lnSpc>
            </a:pPr>
            <a:r>
              <a:rPr lang="en-US" dirty="0" smtClean="0"/>
              <a:t>Major computation done by using index instead of original data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480151" y="2349363"/>
            <a:ext cx="576198" cy="393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#p2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04579" y="1768318"/>
            <a:ext cx="1252603" cy="332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/>
              <a:t>#mitt2012</a:t>
            </a:r>
          </a:p>
        </p:txBody>
      </p:sp>
      <p:sp>
        <p:nvSpPr>
          <p:cNvPr id="11" name="Oval 10"/>
          <p:cNvSpPr/>
          <p:nvPr/>
        </p:nvSpPr>
        <p:spPr>
          <a:xfrm>
            <a:off x="1014606" y="1672444"/>
            <a:ext cx="3632548" cy="1891235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455103" y="2806700"/>
            <a:ext cx="749475" cy="393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#vote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281819" y="2782118"/>
            <a:ext cx="999995" cy="393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</a:t>
            </a:r>
            <a:r>
              <a:rPr lang="en-US" dirty="0" err="1" smtClean="0"/>
              <a:t>obama</a:t>
            </a:r>
            <a:endParaRPr lang="en-US" dirty="0"/>
          </a:p>
        </p:txBody>
      </p:sp>
      <p:cxnSp>
        <p:nvCxnSpPr>
          <p:cNvPr id="15" name="Straight Connector 14"/>
          <p:cNvCxnSpPr>
            <a:stCxn id="3" idx="0"/>
            <a:endCxn id="4" idx="2"/>
          </p:cNvCxnSpPr>
          <p:nvPr/>
        </p:nvCxnSpPr>
        <p:spPr>
          <a:xfrm flipV="1">
            <a:off x="2768250" y="2100813"/>
            <a:ext cx="62631" cy="24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3" idx="1"/>
            <a:endCxn id="12" idx="0"/>
          </p:cNvCxnSpPr>
          <p:nvPr/>
        </p:nvCxnSpPr>
        <p:spPr>
          <a:xfrm flipH="1">
            <a:off x="1829841" y="2546195"/>
            <a:ext cx="650310" cy="260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" idx="3"/>
            <a:endCxn id="13" idx="0"/>
          </p:cNvCxnSpPr>
          <p:nvPr/>
        </p:nvCxnSpPr>
        <p:spPr>
          <a:xfrm>
            <a:off x="3056349" y="2546195"/>
            <a:ext cx="725468" cy="235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97985" y="3575711"/>
            <a:ext cx="26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2012 presidential election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546178" y="3015697"/>
            <a:ext cx="460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0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3" grpId="0" animBg="1"/>
      <p:bldP spid="4" grpId="0" animBg="1"/>
      <p:bldP spid="11" grpId="0" animBg="1"/>
      <p:bldP spid="12" grpId="0" animBg="1"/>
      <p:bldP spid="13" grpId="0" animBg="1"/>
      <p:bldP spid="20" grpId="0"/>
      <p:bldP spid="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Apply customized indices in analysis algorithms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49457" y="1148260"/>
            <a:ext cx="10799619" cy="6466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Hashtag daily frequency generation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837452" y="4647318"/>
            <a:ext cx="6629400" cy="3482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6174" y="4654505"/>
            <a:ext cx="66294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846174" y="4997405"/>
            <a:ext cx="66294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13174" y="465450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tweets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087408" y="4997405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60774" y="5020809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98573" y="5023225"/>
            <a:ext cx="914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259227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39808" y="5011557"/>
            <a:ext cx="968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339330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65574" y="4998495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 (tweet ids)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12140" y="5164707"/>
            <a:ext cx="801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“#</a:t>
            </a:r>
            <a:r>
              <a:rPr lang="en-US" dirty="0"/>
              <a:t>p</a:t>
            </a:r>
            <a:r>
              <a:rPr lang="en-US" dirty="0" smtClean="0"/>
              <a:t>2</a:t>
            </a:r>
            <a:r>
              <a:rPr lang="en-US" dirty="0"/>
              <a:t>”</a:t>
            </a:r>
          </a:p>
        </p:txBody>
      </p:sp>
      <p:cxnSp>
        <p:nvCxnSpPr>
          <p:cNvPr id="16" name="Straight Arrow Connector 15"/>
          <p:cNvCxnSpPr>
            <a:stCxn id="15" idx="3"/>
          </p:cNvCxnSpPr>
          <p:nvPr/>
        </p:nvCxnSpPr>
        <p:spPr>
          <a:xfrm flipV="1">
            <a:off x="2513889" y="5347983"/>
            <a:ext cx="332285" cy="1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78638" y="5358266"/>
            <a:ext cx="2653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 (tweet creation time)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46174" y="534030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2012-09-23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65374" y="534030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2012-09-24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03574" y="4308578"/>
            <a:ext cx="1929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Meme Index </a:t>
            </a:r>
            <a:r>
              <a:rPr lang="en-US" dirty="0" smtClean="0"/>
              <a:t>Table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844124" y="5370108"/>
            <a:ext cx="6620435" cy="11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69738" y="5834537"/>
            <a:ext cx="8981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</a:rPr>
              <a:t>- Can be </a:t>
            </a:r>
            <a:r>
              <a:rPr lang="en-US" dirty="0" smtClean="0">
                <a:solidFill>
                  <a:prstClr val="black"/>
                </a:solidFill>
              </a:rPr>
              <a:t>done </a:t>
            </a:r>
            <a:r>
              <a:rPr lang="en-US" dirty="0">
                <a:solidFill>
                  <a:prstClr val="black"/>
                </a:solidFill>
              </a:rPr>
              <a:t>by only scanning the index</a:t>
            </a:r>
          </a:p>
          <a:p>
            <a:pPr lvl="0">
              <a:lnSpc>
                <a:spcPct val="150000"/>
              </a:lnSpc>
            </a:pPr>
            <a:r>
              <a:rPr lang="en-US" dirty="0" smtClean="0">
                <a:solidFill>
                  <a:prstClr val="black"/>
                </a:solidFill>
              </a:rPr>
              <a:t>- MapReduce </a:t>
            </a:r>
            <a:r>
              <a:rPr lang="en-US" dirty="0">
                <a:solidFill>
                  <a:prstClr val="black"/>
                </a:solidFill>
              </a:rPr>
              <a:t>over HBase index tables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9738" y="1703593"/>
            <a:ext cx="528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#p2 : 2012-09-01|2344, 2012-09-02|32001, …</a:t>
            </a:r>
          </a:p>
          <a:p>
            <a:r>
              <a:rPr lang="en-US" dirty="0" smtClean="0"/>
              <a:t>#</a:t>
            </a:r>
            <a:r>
              <a:rPr lang="en-US" dirty="0" err="1" smtClean="0"/>
              <a:t>tcot</a:t>
            </a:r>
            <a:r>
              <a:rPr lang="en-US" dirty="0"/>
              <a:t> </a:t>
            </a:r>
            <a:r>
              <a:rPr lang="en-US" dirty="0" smtClean="0"/>
              <a:t>: 2012-09-01|5536, 2012-09-02|8849, …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5961" y="2709791"/>
            <a:ext cx="5991225" cy="14573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41752" y="2373810"/>
            <a:ext cx="2499900" cy="200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08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Other components for analysis workflow construction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050034"/>
            <a:ext cx="10799619" cy="11133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Iterative MapReduce implementation of </a:t>
            </a:r>
            <a:r>
              <a:rPr lang="en-US" sz="2000" dirty="0" err="1" smtClean="0"/>
              <a:t>Fruchterman-Reingold</a:t>
            </a:r>
            <a:r>
              <a:rPr lang="en-US" sz="2000" dirty="0" smtClean="0"/>
              <a:t> algorithm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/>
              <a:t> </a:t>
            </a:r>
            <a:r>
              <a:rPr lang="en-US" sz="1800" dirty="0" smtClean="0"/>
              <a:t>   - Force-directed graph layout algorithm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/>
              <a:t> </a:t>
            </a:r>
            <a:r>
              <a:rPr lang="en-US" sz="1800" dirty="0" smtClean="0"/>
              <a:t>   - Twister-Ivy: distributed computation + chain-model broadcast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337" y="2304342"/>
            <a:ext cx="7242600" cy="2969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740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1831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Motivation – </a:t>
            </a:r>
            <a:r>
              <a:rPr lang="en-US" sz="3600" b="1" dirty="0" smtClean="0"/>
              <a:t>characteristics of social </a:t>
            </a:r>
            <a:r>
              <a:rPr lang="en-US" sz="3600" b="1" dirty="0"/>
              <a:t>m</a:t>
            </a:r>
            <a:r>
              <a:rPr lang="en-US" sz="3600" b="1" dirty="0" smtClean="0"/>
              <a:t>edia </a:t>
            </a:r>
            <a:r>
              <a:rPr lang="en-US" sz="3600" b="1" dirty="0"/>
              <a:t>d</a:t>
            </a:r>
            <a:r>
              <a:rPr lang="en-US" sz="3600" b="1" dirty="0" smtClean="0"/>
              <a:t>ata </a:t>
            </a:r>
            <a:r>
              <a:rPr lang="en-US" sz="3600" b="1" dirty="0"/>
              <a:t>a</a:t>
            </a:r>
            <a:r>
              <a:rPr lang="en-US" sz="3600" b="1" dirty="0" smtClean="0"/>
              <a:t>nalysis</a:t>
            </a:r>
            <a:endParaRPr lang="en-US" sz="36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9" y="1194816"/>
            <a:ext cx="10515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Big Data for social media data analysis: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Large size: TBs/PBs </a:t>
            </a:r>
            <a:r>
              <a:rPr lang="en-US" sz="2400" dirty="0"/>
              <a:t>of historical </a:t>
            </a:r>
            <a:r>
              <a:rPr lang="en-US" sz="2400" dirty="0" smtClean="0"/>
              <a:t>data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High speed: 10s </a:t>
            </a:r>
            <a:r>
              <a:rPr lang="en-US" sz="2400" dirty="0"/>
              <a:t>of millions of streaming social updates per </a:t>
            </a:r>
            <a:r>
              <a:rPr lang="en-US" sz="2400" dirty="0" smtClean="0"/>
              <a:t>day</a:t>
            </a:r>
          </a:p>
          <a:p>
            <a:pPr marL="0" indent="0">
              <a:buNone/>
            </a:pPr>
            <a:r>
              <a:rPr lang="en-US" sz="2400" dirty="0" smtClean="0"/>
              <a:t>    - Fine-grained data records, mostly write-once-read-many</a:t>
            </a:r>
          </a:p>
          <a:p>
            <a:endParaRPr lang="en-US" sz="1000" dirty="0" smtClean="0"/>
          </a:p>
          <a:p>
            <a:r>
              <a:rPr lang="en-US" dirty="0"/>
              <a:t>Analysis workflows contain multiple stages and analysis algorithms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dirty="0"/>
              <a:t>   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</a:t>
            </a:r>
            <a:r>
              <a:rPr lang="en-US" sz="2400" dirty="0"/>
              <a:t>Analyses focus on data subsets about specific social </a:t>
            </a:r>
            <a:r>
              <a:rPr lang="en-US" sz="2400" dirty="0" smtClean="0"/>
              <a:t>events/activities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Need integrated </a:t>
            </a:r>
            <a:r>
              <a:rPr lang="en-US" sz="2400" dirty="0"/>
              <a:t>support for queries and </a:t>
            </a:r>
            <a:r>
              <a:rPr lang="en-US" sz="2400" dirty="0" smtClean="0"/>
              <a:t>analysis algorithms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825" y="3837716"/>
            <a:ext cx="7948757" cy="18184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678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5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Suggested mappings for other </a:t>
            </a:r>
            <a:r>
              <a:rPr lang="en-US" sz="3600" dirty="0" err="1" smtClean="0"/>
              <a:t>NoSQL</a:t>
            </a:r>
            <a:r>
              <a:rPr lang="en-US" sz="3600" dirty="0" smtClean="0"/>
              <a:t> databases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332113"/>
          <a:ext cx="11772900" cy="4694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613"/>
                <a:gridCol w="2956714"/>
                <a:gridCol w="3139864"/>
                <a:gridCol w="3075709"/>
              </a:tblGrid>
              <a:tr h="39793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Feature needed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Cassandra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Riak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MongoDB</a:t>
                      </a:r>
                      <a:endParaRPr lang="en-US" sz="1600" dirty="0"/>
                    </a:p>
                  </a:txBody>
                  <a:tcPr/>
                </a:tc>
              </a:tr>
              <a:tr h="9222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Fast real time insertion and updates of index entries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Yes. Index key as row</a:t>
                      </a:r>
                      <a:r>
                        <a:rPr lang="en-US" sz="1600" baseline="0" dirty="0" smtClean="0"/>
                        <a:t> k</a:t>
                      </a:r>
                      <a:r>
                        <a:rPr lang="en-US" sz="1600" dirty="0" smtClean="0"/>
                        <a:t>ey</a:t>
                      </a:r>
                      <a:r>
                        <a:rPr lang="en-US" sz="1600" baseline="0" dirty="0" smtClean="0"/>
                        <a:t> and entry ID as column name, or index key + entry ID as row key.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Yes. Index key + entry ID as object key.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Yes. Index key + entry ID as</a:t>
                      </a:r>
                      <a:r>
                        <a:rPr lang="en-US" sz="1600" baseline="0" dirty="0" smtClean="0"/>
                        <a:t> “_id” of document.</a:t>
                      </a:r>
                      <a:endParaRPr lang="en-US" sz="1600" dirty="0"/>
                    </a:p>
                  </a:txBody>
                  <a:tcPr/>
                </a:tc>
              </a:tr>
              <a:tr h="9222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Fast real time read of index entries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Yes. Index key as row key and entry ID as column name, or index key + entry ID as row key.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Yes. Index key + entry ID as object key.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Yes. Index key + entry ID as</a:t>
                      </a:r>
                      <a:r>
                        <a:rPr lang="en-US" sz="1600" baseline="0" dirty="0" smtClean="0"/>
                        <a:t> “_id” of document.</a:t>
                      </a:r>
                      <a:endParaRPr lang="en-US" sz="1600" dirty="0"/>
                    </a:p>
                  </a:txBody>
                  <a:tcPr/>
                </a:tc>
              </a:tr>
              <a:tr h="6078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Scalable storage and access speed of index entries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Yes.</a:t>
                      </a:r>
                      <a:endParaRPr lang="en-US" sz="1600" dirty="0"/>
                    </a:p>
                  </a:txBody>
                  <a:tcPr/>
                </a:tc>
              </a:tr>
              <a:tr h="9222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Efficient range scan on index keys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 with order preserving hash function, but “not recommended”.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Doable</a:t>
                      </a:r>
                      <a:r>
                        <a:rPr lang="en-US" sz="1600" baseline="0" dirty="0" smtClean="0"/>
                        <a:t> with a secondary index on an attribute whose value is object key, but performance unknown.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Doable</a:t>
                      </a:r>
                      <a:r>
                        <a:rPr lang="en-US" sz="1600" baseline="0" dirty="0" smtClean="0"/>
                        <a:t> with</a:t>
                      </a:r>
                      <a:r>
                        <a:rPr lang="en-US" sz="1600" dirty="0" smtClean="0"/>
                        <a:t> Index key + entry ID as</a:t>
                      </a:r>
                      <a:r>
                        <a:rPr lang="en-US" sz="1600" baseline="0" dirty="0" smtClean="0"/>
                        <a:t> “_id” of document, but performance unknown.</a:t>
                      </a:r>
                      <a:endParaRPr lang="en-US" sz="1600" dirty="0"/>
                    </a:p>
                  </a:txBody>
                  <a:tcPr/>
                </a:tc>
              </a:tr>
              <a:tr h="9222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Efficient range scan on entry IDs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 with order preserving hash function and</a:t>
                      </a:r>
                      <a:r>
                        <a:rPr lang="en-US" sz="1600" baseline="0" dirty="0" smtClean="0"/>
                        <a:t> index entry ID as column name.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Doable</a:t>
                      </a:r>
                      <a:r>
                        <a:rPr lang="en-US" sz="1600" baseline="0" dirty="0" smtClean="0"/>
                        <a:t> with a secondary index on an attribute whose value is object key, but performance unknown.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Doable</a:t>
                      </a:r>
                      <a:r>
                        <a:rPr lang="en-US" sz="1600" baseline="0" dirty="0" smtClean="0"/>
                        <a:t> with</a:t>
                      </a:r>
                      <a:r>
                        <a:rPr lang="en-US" sz="1600" dirty="0" smtClean="0"/>
                        <a:t> Index key + entry ID as</a:t>
                      </a:r>
                      <a:r>
                        <a:rPr lang="en-US" sz="1600" baseline="0" dirty="0" smtClean="0"/>
                        <a:t> “_id” of document, but performance unknown.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0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Scalable data platform – two possible approaches *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57783" y="1194816"/>
            <a:ext cx="5867401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NoSQL Databases</a:t>
            </a:r>
          </a:p>
          <a:p>
            <a:pPr marL="274320" indent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   </a:t>
            </a:r>
            <a:r>
              <a:rPr lang="en-US" sz="2400" i="1" dirty="0" smtClean="0"/>
              <a:t>Advantages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 smtClean="0"/>
              <a:t>          - highly scalable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 smtClean="0"/>
              <a:t>          - highly fault tolerant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- inexpensive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- easy to setup and use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- flexible schema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- integration with parallel processing frameworks</a:t>
            </a:r>
          </a:p>
          <a:p>
            <a:pPr marL="274320" indent="0">
              <a:buFont typeface="Wingdings" panose="05000000000000000000" pitchFamily="2" charset="2"/>
              <a:buChar char="§"/>
            </a:pPr>
            <a:r>
              <a:rPr lang="en-US" sz="2400" i="1" dirty="0" smtClean="0"/>
              <a:t>   Disadvantages (weak functionalities)</a:t>
            </a:r>
            <a:endParaRPr lang="en-US" sz="2400" i="1" dirty="0"/>
          </a:p>
          <a:p>
            <a:pPr marL="0" indent="0">
              <a:spcBef>
                <a:spcPts val="80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- SQL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- indices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- query optimization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- transactions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550151" y="1194816"/>
            <a:ext cx="5324857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Parallel DBMS</a:t>
            </a:r>
          </a:p>
          <a:p>
            <a:pPr marL="274320" indent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   </a:t>
            </a:r>
            <a:r>
              <a:rPr lang="en-US" sz="2400" i="1" dirty="0" smtClean="0"/>
              <a:t>Advantages (strong functionalities)</a:t>
            </a:r>
          </a:p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r>
              <a:rPr lang="en-US" sz="2000" b="1" dirty="0" smtClean="0"/>
              <a:t>          - SQL</a:t>
            </a:r>
          </a:p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r>
              <a:rPr lang="en-US" sz="2000" b="1" dirty="0" smtClean="0"/>
              <a:t>          - indices</a:t>
            </a:r>
          </a:p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r>
              <a:rPr lang="en-US" sz="2000" b="1" dirty="0" smtClean="0"/>
              <a:t>          - query optimization</a:t>
            </a:r>
          </a:p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r>
              <a:rPr lang="en-US" sz="2000" b="1" dirty="0" smtClean="0"/>
              <a:t>          - transactions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274320" indent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i="1" dirty="0" smtClean="0"/>
              <a:t>   Disadvantages</a:t>
            </a:r>
          </a:p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r>
              <a:rPr lang="en-US" sz="2000" dirty="0" smtClean="0"/>
              <a:t>           - difficult to scale</a:t>
            </a:r>
          </a:p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r>
              <a:rPr lang="en-US" sz="2000" dirty="0" smtClean="0"/>
              <a:t>           - expensive</a:t>
            </a:r>
          </a:p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r>
              <a:rPr lang="en-US" sz="2000" dirty="0" smtClean="0"/>
              <a:t>           - not suitable for frequent fault</a:t>
            </a:r>
          </a:p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r>
              <a:rPr lang="en-US" sz="2000" dirty="0" smtClean="0"/>
              <a:t>           - hard to setup and use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160" y="6488668"/>
            <a:ext cx="6429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*: Comparison slide from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Kyu-Younge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Whang’s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talk at DAFSAA 2011.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036320" y="2112104"/>
            <a:ext cx="5388863" cy="217947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161890" y="2414017"/>
            <a:ext cx="1201822" cy="42672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9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5574" y="0"/>
            <a:ext cx="11528848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Indexing on SQL and current </a:t>
            </a:r>
            <a:r>
              <a:rPr lang="en-US" sz="3600" dirty="0" err="1" smtClean="0"/>
              <a:t>NoSQL</a:t>
            </a:r>
            <a:r>
              <a:rPr lang="en-US" sz="3600" dirty="0" smtClean="0"/>
              <a:t> databases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397286" y="1140897"/>
            <a:ext cx="280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Single-dimensional indices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96225" y="1133042"/>
            <a:ext cx="2576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Multidimensional indices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80471" y="1979279"/>
            <a:ext cx="1669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Sorted (B+ tree)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25419" y="1964039"/>
            <a:ext cx="1569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Inverted index </a:t>
            </a:r>
          </a:p>
          <a:p>
            <a:pPr algn="ctr"/>
            <a:r>
              <a:rPr lang="en-US" dirty="0" smtClean="0"/>
              <a:t>(Lucene)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815905" y="1976942"/>
            <a:ext cx="1768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Unsorted (Hash)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9018378" y="1510229"/>
            <a:ext cx="0" cy="269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760048" y="1779373"/>
            <a:ext cx="25496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60048" y="1779373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277623" y="1964039"/>
            <a:ext cx="111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 tree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PostGIS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9018378" y="1779373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568903" y="1964039"/>
            <a:ext cx="98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K-d tree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SciDB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10309659" y="1779373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737807" y="1964039"/>
            <a:ext cx="1176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 tree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4680330" y="1510229"/>
            <a:ext cx="0" cy="269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928553" y="1779373"/>
            <a:ext cx="34697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928553" y="1779373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680330" y="1779373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398332" y="1779373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506475" y="2801260"/>
            <a:ext cx="8587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506475" y="2801260"/>
            <a:ext cx="0" cy="345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365271" y="2801260"/>
            <a:ext cx="0" cy="345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095819" y="3084790"/>
            <a:ext cx="790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Single-field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764731" y="3097146"/>
            <a:ext cx="1231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Composite</a:t>
            </a:r>
            <a:endParaRPr lang="en-US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6410072" y="2575844"/>
            <a:ext cx="0" cy="596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014656" y="3133765"/>
            <a:ext cx="790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Single-field</a:t>
            </a:r>
            <a:endParaRPr lang="en-US" dirty="0"/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4680330" y="2358674"/>
            <a:ext cx="1464" cy="467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252396" y="2826563"/>
            <a:ext cx="8587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252396" y="2826563"/>
            <a:ext cx="0" cy="345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111192" y="2826563"/>
            <a:ext cx="0" cy="345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856980" y="3110093"/>
            <a:ext cx="790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Single-field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572656" y="3122449"/>
            <a:ext cx="1231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Composite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663151" y="3815555"/>
            <a:ext cx="107137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63151" y="4287995"/>
            <a:ext cx="107137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63151" y="386710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HBase</a:t>
            </a:r>
            <a:endParaRPr lang="en-US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670150" y="4760435"/>
            <a:ext cx="107137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63151" y="4339549"/>
            <a:ext cx="1295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Cassandra</a:t>
            </a:r>
            <a:endParaRPr lang="en-US" dirty="0"/>
          </a:p>
        </p:txBody>
      </p:sp>
      <p:cxnSp>
        <p:nvCxnSpPr>
          <p:cNvPr id="93" name="Straight Connector 92"/>
          <p:cNvCxnSpPr/>
          <p:nvPr/>
        </p:nvCxnSpPr>
        <p:spPr>
          <a:xfrm>
            <a:off x="670150" y="5232875"/>
            <a:ext cx="107137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63151" y="481198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Riak</a:t>
            </a:r>
            <a:endParaRPr lang="en-US" dirty="0"/>
          </a:p>
        </p:txBody>
      </p:sp>
      <p:cxnSp>
        <p:nvCxnSpPr>
          <p:cNvPr id="95" name="Straight Connector 94"/>
          <p:cNvCxnSpPr/>
          <p:nvPr/>
        </p:nvCxnSpPr>
        <p:spPr>
          <a:xfrm>
            <a:off x="670150" y="5690075"/>
            <a:ext cx="107137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63151" y="5269188"/>
            <a:ext cx="1173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MongoDB</a:t>
            </a:r>
            <a:endParaRPr lang="en-US" dirty="0"/>
          </a:p>
        </p:txBody>
      </p:sp>
      <p:cxnSp>
        <p:nvCxnSpPr>
          <p:cNvPr id="105" name="Straight Connector 104"/>
          <p:cNvCxnSpPr/>
          <p:nvPr/>
        </p:nvCxnSpPr>
        <p:spPr>
          <a:xfrm flipH="1" flipV="1">
            <a:off x="2913616" y="2345878"/>
            <a:ext cx="2536" cy="459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3967482" y="4339551"/>
            <a:ext cx="52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6202270" y="4339549"/>
            <a:ext cx="52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2198102" y="4811989"/>
            <a:ext cx="52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6202269" y="4827231"/>
            <a:ext cx="52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2198102" y="5284430"/>
            <a:ext cx="52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3104816" y="5284430"/>
            <a:ext cx="52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3943175" y="5284430"/>
            <a:ext cx="52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6202269" y="5284430"/>
            <a:ext cx="52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10049204" y="5269188"/>
            <a:ext cx="52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663151" y="5767302"/>
            <a:ext cx="7846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Varied level of indexing support among different </a:t>
            </a:r>
            <a:r>
              <a:rPr lang="en-US" i="1" dirty="0" err="1" smtClean="0">
                <a:solidFill>
                  <a:srgbClr val="FF0000"/>
                </a:solidFill>
              </a:rPr>
              <a:t>NoSQL</a:t>
            </a:r>
            <a:r>
              <a:rPr lang="en-US" i="1" dirty="0" smtClean="0">
                <a:solidFill>
                  <a:srgbClr val="FF0000"/>
                </a:solidFill>
              </a:rPr>
              <a:t> databases.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979031" y="2256935"/>
            <a:ext cx="874517" cy="3534118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49385" y="6129782"/>
            <a:ext cx="7846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Lack of customizability in supported index structures.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45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/>
      <p:bldP spid="25" grpId="0"/>
      <p:bldP spid="31" grpId="0"/>
      <p:bldP spid="47" grpId="0"/>
      <p:bldP spid="49" grpId="0"/>
      <p:bldP spid="52" grpId="0"/>
      <p:bldP spid="69" grpId="0"/>
      <p:bldP spid="70" grpId="0"/>
      <p:bldP spid="73" grpId="0"/>
      <p:bldP spid="78" grpId="0"/>
      <p:bldP spid="79" grpId="0"/>
      <p:bldP spid="90" grpId="0"/>
      <p:bldP spid="92" grpId="0"/>
      <p:bldP spid="94" grpId="0"/>
      <p:bldP spid="96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2" grpId="0" animBg="1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35087" y="1160744"/>
            <a:ext cx="9398332" cy="1239553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Lack of customizability – an example query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    - </a:t>
            </a:r>
            <a:r>
              <a:rPr lang="en-US" sz="2000" i="1" dirty="0" smtClean="0">
                <a:solidFill>
                  <a:prstClr val="black"/>
                </a:solidFill>
              </a:rPr>
              <a:t>get-tweets-with-text(occupy*, [2011-10-01, 2011-10-31])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   - </a:t>
            </a:r>
            <a:r>
              <a:rPr lang="en-US" sz="2000" i="1" dirty="0" smtClean="0">
                <a:solidFill>
                  <a:prstClr val="black"/>
                </a:solidFill>
              </a:rPr>
              <a:t>user-post-count(occupy*, </a:t>
            </a:r>
            <a:r>
              <a:rPr lang="en-US" sz="2000" i="1" dirty="0">
                <a:solidFill>
                  <a:prstClr val="black"/>
                </a:solidFill>
              </a:rPr>
              <a:t>[2011-10-01, 2011-10-31])</a:t>
            </a:r>
            <a:endParaRPr lang="en-US" sz="2000" i="1" dirty="0" smtClean="0">
              <a:solidFill>
                <a:prstClr val="black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Indexing on current NoSQL databases</a:t>
            </a:r>
            <a:endParaRPr lang="en-US" sz="3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35087" y="2367558"/>
            <a:ext cx="8543308" cy="494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prstClr val="black"/>
                </a:solidFill>
              </a:rPr>
              <a:t>Query execution plan using traditional Lucene indices: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11993" y="2769919"/>
            <a:ext cx="4876800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get_tweets_with_text</a:t>
            </a:r>
            <a:r>
              <a:rPr lang="en-US" dirty="0" smtClean="0"/>
              <a:t>(occupy*, </a:t>
            </a:r>
            <a:r>
              <a:rPr lang="en-US" dirty="0" err="1" smtClean="0"/>
              <a:t>time_window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2"/>
            <a:endCxn id="11" idx="0"/>
          </p:cNvCxnSpPr>
          <p:nvPr/>
        </p:nvCxnSpPr>
        <p:spPr>
          <a:xfrm flipH="1">
            <a:off x="4240693" y="3139251"/>
            <a:ext cx="1409700" cy="19595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211993" y="3335201"/>
            <a:ext cx="20574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Text index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104418" y="3989611"/>
            <a:ext cx="2286000" cy="55864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IDs of tweets for occupy*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2"/>
            <a:endCxn id="12" idx="0"/>
          </p:cNvCxnSpPr>
          <p:nvPr/>
        </p:nvCxnSpPr>
        <p:spPr>
          <a:xfrm>
            <a:off x="4240693" y="3716201"/>
            <a:ext cx="6725" cy="27341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6026913" y="3335201"/>
            <a:ext cx="20574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 index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9" idx="2"/>
            <a:endCxn id="14" idx="0"/>
          </p:cNvCxnSpPr>
          <p:nvPr/>
        </p:nvCxnSpPr>
        <p:spPr>
          <a:xfrm>
            <a:off x="5650393" y="3139251"/>
            <a:ext cx="1405220" cy="19595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793640" y="4012036"/>
            <a:ext cx="2528050" cy="550899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IDs of tweets for time window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4" idx="2"/>
            <a:endCxn id="16" idx="0"/>
          </p:cNvCxnSpPr>
          <p:nvPr/>
        </p:nvCxnSpPr>
        <p:spPr>
          <a:xfrm>
            <a:off x="7055613" y="3716201"/>
            <a:ext cx="2052" cy="29583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4"/>
            <a:endCxn id="19" idx="0"/>
          </p:cNvCxnSpPr>
          <p:nvPr/>
        </p:nvCxnSpPr>
        <p:spPr>
          <a:xfrm>
            <a:off x="4247418" y="4548256"/>
            <a:ext cx="1358150" cy="169433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843568" y="4717689"/>
            <a:ext cx="1524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6" idx="4"/>
            <a:endCxn id="19" idx="0"/>
          </p:cNvCxnSpPr>
          <p:nvPr/>
        </p:nvCxnSpPr>
        <p:spPr>
          <a:xfrm flipH="1">
            <a:off x="5605568" y="4562935"/>
            <a:ext cx="1452097" cy="154754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51818" y="542706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Problem:</a:t>
            </a:r>
            <a:endParaRPr lang="en-US" dirty="0"/>
          </a:p>
          <a:p>
            <a:r>
              <a:rPr lang="en-US" dirty="0">
                <a:solidFill>
                  <a:prstClr val="black"/>
                </a:solidFill>
              </a:rPr>
              <a:t>Complexity of query evaluation = O(</a:t>
            </a:r>
            <a:r>
              <a:rPr lang="en-US" b="1" dirty="0">
                <a:solidFill>
                  <a:prstClr val="black"/>
                </a:solidFill>
              </a:rPr>
              <a:t>max</a:t>
            </a:r>
            <a:r>
              <a:rPr lang="en-US" dirty="0" smtClean="0">
                <a:solidFill>
                  <a:prstClr val="black"/>
                </a:solidFill>
              </a:rPr>
              <a:t>(|</a:t>
            </a:r>
            <a:r>
              <a:rPr lang="en-US" dirty="0" err="1" smtClean="0">
                <a:solidFill>
                  <a:prstClr val="black"/>
                </a:solidFill>
              </a:rPr>
              <a:t>textIndex</a:t>
            </a:r>
            <a:r>
              <a:rPr lang="en-US" dirty="0">
                <a:solidFill>
                  <a:prstClr val="black"/>
                </a:solidFill>
              </a:rPr>
              <a:t>|, |</a:t>
            </a:r>
            <a:r>
              <a:rPr lang="en-US" dirty="0" err="1">
                <a:solidFill>
                  <a:prstClr val="black"/>
                </a:solidFill>
              </a:rPr>
              <a:t>timeIndex</a:t>
            </a:r>
            <a:r>
              <a:rPr lang="en-US" dirty="0" smtClean="0">
                <a:solidFill>
                  <a:prstClr val="black"/>
                </a:solidFill>
              </a:rPr>
              <a:t>|))</a:t>
            </a:r>
            <a:endParaRPr lang="en-US" dirty="0" smtClean="0"/>
          </a:p>
          <a:p>
            <a:r>
              <a:rPr lang="en-US" dirty="0" smtClean="0"/>
              <a:t>Term frequencies and ranking are unnecessary</a:t>
            </a:r>
            <a:endParaRPr lang="en-US" dirty="0"/>
          </a:p>
        </p:txBody>
      </p:sp>
      <p:sp>
        <p:nvSpPr>
          <p:cNvPr id="22" name="Flowchart: Document 21"/>
          <p:cNvSpPr/>
          <p:nvPr/>
        </p:nvSpPr>
        <p:spPr>
          <a:xfrm>
            <a:off x="1412904" y="3105577"/>
            <a:ext cx="1234314" cy="1926772"/>
          </a:xfrm>
          <a:prstGeom prst="flowChartDocumen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446818" y="2769919"/>
            <a:ext cx="1189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Text index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397790" y="3074719"/>
            <a:ext cx="13256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/>
                </a:solidFill>
              </a:rPr>
              <a:t>occupyIN</a:t>
            </a:r>
            <a:r>
              <a:rPr lang="en-US" sz="1600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1234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2346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… (tweet id)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err="1" smtClean="0">
                <a:solidFill>
                  <a:schemeClr val="bg1"/>
                </a:solidFill>
              </a:rPr>
              <a:t>occupyWS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…</a:t>
            </a:r>
          </a:p>
        </p:txBody>
      </p:sp>
      <p:sp>
        <p:nvSpPr>
          <p:cNvPr id="25" name="Flowchart: Document 24"/>
          <p:cNvSpPr/>
          <p:nvPr/>
        </p:nvSpPr>
        <p:spPr>
          <a:xfrm>
            <a:off x="8575704" y="3074719"/>
            <a:ext cx="1234314" cy="1957630"/>
          </a:xfrm>
          <a:prstGeom prst="flowChartDocumen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8590818" y="273906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index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560590" y="3043861"/>
            <a:ext cx="13256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2011-10-01: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7890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3345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… (tweet id)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2011-10-02: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…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75618" y="4963778"/>
            <a:ext cx="1948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10</a:t>
            </a:r>
            <a:r>
              <a:rPr lang="en-US" baseline="30000" dirty="0" smtClean="0">
                <a:solidFill>
                  <a:prstClr val="black"/>
                </a:solidFill>
              </a:rPr>
              <a:t>3</a:t>
            </a:r>
            <a:r>
              <a:rPr lang="en-US" dirty="0" smtClean="0">
                <a:solidFill>
                  <a:prstClr val="black"/>
                </a:solidFill>
              </a:rPr>
              <a:t> ~ 10</a:t>
            </a:r>
            <a:r>
              <a:rPr lang="en-US" baseline="30000" dirty="0" smtClean="0">
                <a:solidFill>
                  <a:prstClr val="black"/>
                </a:solidFill>
              </a:rPr>
              <a:t>4</a:t>
            </a:r>
            <a:r>
              <a:rPr lang="en-US" dirty="0" smtClean="0">
                <a:solidFill>
                  <a:prstClr val="black"/>
                </a:solidFill>
              </a:rPr>
              <a:t> per day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610125" y="4993579"/>
            <a:ext cx="1408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~</a:t>
            </a:r>
            <a:r>
              <a:rPr lang="en-US" dirty="0" smtClean="0">
                <a:solidFill>
                  <a:prstClr val="black"/>
                </a:solidFill>
              </a:rPr>
              <a:t>10</a:t>
            </a:r>
            <a:r>
              <a:rPr lang="en-US" baseline="30000" dirty="0">
                <a:solidFill>
                  <a:prstClr val="black"/>
                </a:solidFill>
              </a:rPr>
              <a:t>8</a:t>
            </a:r>
            <a:r>
              <a:rPr lang="en-US" dirty="0" smtClean="0">
                <a:solidFill>
                  <a:prstClr val="black"/>
                </a:solidFill>
              </a:rPr>
              <a:t> per day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70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/>
      <p:bldP spid="12" grpId="0" animBg="1"/>
      <p:bldP spid="14" grpId="0" animBg="1"/>
      <p:bldP spid="16" grpId="0" animBg="1"/>
      <p:bldP spid="19" grpId="0" animBg="1"/>
      <p:bldP spid="22" grpId="0" animBg="1"/>
      <p:bldP spid="23" grpId="0"/>
      <p:bldP spid="24" grpId="0"/>
      <p:bldP spid="25" grpId="0" animBg="1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99456" y="3995079"/>
            <a:ext cx="10515600" cy="1799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prstClr val="black"/>
                </a:solidFill>
              </a:rPr>
              <a:t>Research challenges: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    -  How to support a rich set of customizable index structures?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   -  How to achieve general applicability on most </a:t>
            </a:r>
            <a:r>
              <a:rPr lang="en-US" sz="2000" dirty="0" err="1" smtClean="0">
                <a:solidFill>
                  <a:prstClr val="black"/>
                </a:solidFill>
              </a:rPr>
              <a:t>NoSQL</a:t>
            </a:r>
            <a:r>
              <a:rPr lang="en-US" sz="2000" dirty="0" smtClean="0">
                <a:solidFill>
                  <a:prstClr val="black"/>
                </a:solidFill>
              </a:rPr>
              <a:t> databases?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    -  </a:t>
            </a:r>
            <a:r>
              <a:rPr lang="en-US" sz="2000" dirty="0">
                <a:solidFill>
                  <a:prstClr val="black"/>
                </a:solidFill>
              </a:rPr>
              <a:t>H</a:t>
            </a:r>
            <a:r>
              <a:rPr lang="en-US" sz="2000" dirty="0" smtClean="0">
                <a:solidFill>
                  <a:prstClr val="black"/>
                </a:solidFill>
              </a:rPr>
              <a:t>ow to achieve scalable index storage and </a:t>
            </a:r>
            <a:r>
              <a:rPr lang="en-US" sz="2000" dirty="0">
                <a:solidFill>
                  <a:prstClr val="black"/>
                </a:solidFill>
              </a:rPr>
              <a:t>efficient indexing speed</a:t>
            </a:r>
            <a:r>
              <a:rPr lang="en-US" sz="2000" dirty="0" smtClean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Indexing on current NoSQL databases</a:t>
            </a:r>
            <a:endParaRPr lang="en-US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99456" y="1160744"/>
            <a:ext cx="9398332" cy="513677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Suitable index structures:</a:t>
            </a:r>
          </a:p>
        </p:txBody>
      </p:sp>
      <p:sp>
        <p:nvSpPr>
          <p:cNvPr id="7" name="Rectangle 6"/>
          <p:cNvSpPr/>
          <p:nvPr/>
        </p:nvSpPr>
        <p:spPr>
          <a:xfrm>
            <a:off x="2619893" y="1691392"/>
            <a:ext cx="1655224" cy="7137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19894" y="1676808"/>
            <a:ext cx="1655223" cy="260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2011-10-01|1234</a:t>
            </a:r>
          </a:p>
        </p:txBody>
      </p:sp>
      <p:sp>
        <p:nvSpPr>
          <p:cNvPr id="9" name="Rectangle 8"/>
          <p:cNvSpPr/>
          <p:nvPr/>
        </p:nvSpPr>
        <p:spPr>
          <a:xfrm>
            <a:off x="1360917" y="1676806"/>
            <a:ext cx="1258978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occupyIN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2902" y="2409366"/>
            <a:ext cx="1677735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05144" y="2409367"/>
            <a:ext cx="1642702" cy="272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2011-10-02|3417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351891" y="2409365"/>
            <a:ext cx="1241011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occupyWS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0367" y="3137940"/>
            <a:ext cx="989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260370" y="2408593"/>
            <a:ext cx="1781298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72612" y="2408594"/>
            <a:ext cx="1769055" cy="273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2011-10-03|4532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620543" y="1983180"/>
            <a:ext cx="1471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userID</a:t>
            </a:r>
            <a:r>
              <a:rPr lang="en-US" dirty="0" smtClean="0"/>
              <a:t>: 333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02802" y="2738826"/>
            <a:ext cx="1471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userID</a:t>
            </a:r>
            <a:r>
              <a:rPr lang="en-US" dirty="0" smtClean="0"/>
              <a:t>: 444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326212" y="2747664"/>
            <a:ext cx="1471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userID</a:t>
            </a:r>
            <a:r>
              <a:rPr lang="en-US" dirty="0" smtClean="0"/>
              <a:t>: 555 </a:t>
            </a:r>
            <a:endParaRPr lang="en-US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576727" y="1681222"/>
            <a:ext cx="5162072" cy="1826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000" dirty="0" smtClean="0">
                <a:solidFill>
                  <a:srgbClr val="FF0000"/>
                </a:solidFill>
              </a:rPr>
              <a:t>Index on multiple (text and non-text) columns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FF0000"/>
                </a:solidFill>
              </a:rPr>
              <a:t>Included </a:t>
            </a:r>
            <a:r>
              <a:rPr lang="en-US" sz="2000" dirty="0" smtClean="0">
                <a:solidFill>
                  <a:srgbClr val="FF0000"/>
                </a:solidFill>
              </a:rPr>
              <a:t>columns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FF0000"/>
                </a:solidFill>
              </a:rPr>
              <a:t>Index on computed </a:t>
            </a:r>
            <a:r>
              <a:rPr lang="en-US" sz="2000" dirty="0" smtClean="0">
                <a:solidFill>
                  <a:srgbClr val="FF0000"/>
                </a:solidFill>
              </a:rPr>
              <a:t>columns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Customizability is necessary!</a:t>
            </a:r>
          </a:p>
        </p:txBody>
      </p:sp>
    </p:spTree>
    <p:extLst>
      <p:ext uri="{BB962C8B-B14F-4D97-AF65-F5344CB8AC3E}">
        <p14:creationId xmlns:p14="http://schemas.microsoft.com/office/powerpoint/2010/main" val="233090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8" y="1254264"/>
            <a:ext cx="10799619" cy="21847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Abstract index structure</a:t>
            </a:r>
          </a:p>
          <a:p>
            <a:pPr marL="0" indent="0">
              <a:buNone/>
            </a:pPr>
            <a:r>
              <a:rPr lang="en-US" sz="2400" dirty="0"/>
              <a:t>    - A sorted list of index </a:t>
            </a:r>
            <a:r>
              <a:rPr lang="en-US" sz="2400" dirty="0" smtClean="0"/>
              <a:t>keys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- </a:t>
            </a:r>
            <a:r>
              <a:rPr lang="en-US" sz="2400" dirty="0"/>
              <a:t>Each key </a:t>
            </a:r>
            <a:r>
              <a:rPr lang="en-US" sz="2400" dirty="0" smtClean="0"/>
              <a:t>associated </a:t>
            </a:r>
            <a:r>
              <a:rPr lang="en-US" sz="2400" dirty="0"/>
              <a:t>with multiple </a:t>
            </a:r>
            <a:r>
              <a:rPr lang="en-US" sz="2400" dirty="0" smtClean="0"/>
              <a:t>entries sorted by unique entry IDs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Each entry contains multiple </a:t>
            </a:r>
            <a:r>
              <a:rPr lang="en-US" sz="2400" dirty="0"/>
              <a:t>additional </a:t>
            </a:r>
            <a:r>
              <a:rPr lang="en-US" sz="2400" dirty="0" smtClean="0"/>
              <a:t>fields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Key, entry ID, and entry fields are customizable through a configuration file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258851" y="3586151"/>
            <a:ext cx="792580" cy="605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58853" y="3571568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3193" y="3766125"/>
            <a:ext cx="964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3060957" y="3571566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60958" y="3571567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070482" y="3775920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863060" y="3571566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63061" y="3571567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872585" y="3775920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1196999" y="3571566"/>
            <a:ext cx="1061854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00346" y="5948793"/>
            <a:ext cx="106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61270" y="4204783"/>
            <a:ext cx="792580" cy="605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61272" y="4190200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ID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05612" y="4384757"/>
            <a:ext cx="964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3063376" y="4190198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063377" y="4190199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72901" y="4394552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1199418" y="4190198"/>
            <a:ext cx="1061854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60959" y="4829954"/>
            <a:ext cx="792580" cy="605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60961" y="4815371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  <a:endParaRPr lang="en-US" sz="12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2205301" y="5009928"/>
            <a:ext cx="964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3063065" y="4815369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063066" y="4815370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72590" y="5019723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3865168" y="4815369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65169" y="4815370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74693" y="5019723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1199107" y="4815369"/>
            <a:ext cx="1061854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659165" y="4815368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59166" y="4815369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68690" y="5019722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>
          <a:xfrm>
            <a:off x="2252400" y="5450660"/>
            <a:ext cx="792580" cy="6020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252402" y="5436077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  <a:endParaRPr lang="en-US" sz="12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2202259" y="5626704"/>
            <a:ext cx="964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3054506" y="5436075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054507" y="5436076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064031" y="5640429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3856609" y="5436075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856610" y="5436076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66134" y="5640429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46" name="Rectangle 45"/>
          <p:cNvSpPr/>
          <p:nvPr/>
        </p:nvSpPr>
        <p:spPr>
          <a:xfrm>
            <a:off x="1190548" y="5436075"/>
            <a:ext cx="1061854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How to support </a:t>
            </a:r>
            <a:r>
              <a:rPr lang="en-US" sz="3600" dirty="0">
                <a:solidFill>
                  <a:prstClr val="black"/>
                </a:solidFill>
              </a:rPr>
              <a:t>a rich set of customizable index structures</a:t>
            </a:r>
            <a:r>
              <a:rPr lang="en-US" sz="3600" dirty="0" smtClean="0">
                <a:solidFill>
                  <a:prstClr val="black"/>
                </a:solidFill>
              </a:rPr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659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/>
              <a:t>C</a:t>
            </a:r>
            <a:r>
              <a:rPr lang="en-US" sz="3600" dirty="0" smtClean="0"/>
              <a:t>ustomizable and scalable indexing framework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8" y="1181528"/>
            <a:ext cx="10799619" cy="550168"/>
          </a:xfrm>
        </p:spPr>
        <p:txBody>
          <a:bodyPr>
            <a:normAutofit/>
          </a:bodyPr>
          <a:lstStyle/>
          <a:p>
            <a:r>
              <a:rPr lang="en-US" dirty="0" smtClean="0"/>
              <a:t>Customizability through index configuration file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5490" y="1731696"/>
            <a:ext cx="79671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&lt;index-config&gt;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&lt;source-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recordset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r>
              <a:rPr lang="en-US" sz="1600" dirty="0" smtClean="0"/>
              <a:t>tweets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source-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recordset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&lt;index-name&gt;</a:t>
            </a:r>
            <a:r>
              <a:rPr lang="en-US" sz="1600" dirty="0" err="1" smtClean="0"/>
              <a:t>textIndex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&lt;/index-name&gt;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&lt;index-key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sourcetype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=“full-text”&gt;</a:t>
            </a:r>
            <a:r>
              <a:rPr lang="en-US" sz="1600" dirty="0" smtClean="0"/>
              <a:t>{</a:t>
            </a:r>
            <a:r>
              <a:rPr lang="en-US" sz="1600" dirty="0"/>
              <a:t>source-record</a:t>
            </a:r>
            <a:r>
              <a:rPr lang="en-US" sz="1600" dirty="0" smtClean="0"/>
              <a:t>}.text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&lt;/index-key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&lt;index-entry-id&gt;</a:t>
            </a:r>
            <a:r>
              <a:rPr lang="en-US" sz="1600" dirty="0" smtClean="0"/>
              <a:t>{source-record}.id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&lt;/index-entry-id&gt;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&lt;index-entry-field&gt;</a:t>
            </a:r>
            <a:r>
              <a:rPr lang="en-US" sz="1600" dirty="0" smtClean="0"/>
              <a:t>{source-record}.</a:t>
            </a:r>
            <a:r>
              <a:rPr lang="en-US" sz="1600" dirty="0" err="1" smtClean="0"/>
              <a:t>created_at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&lt;/index-entry-field&gt;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&lt;/index-config&gt;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&lt;index-config&gt;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source-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recordset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r>
              <a:rPr lang="en-US" sz="1600" dirty="0" smtClean="0"/>
              <a:t>users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source-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recordset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&lt;index-name&gt;</a:t>
            </a:r>
            <a:r>
              <a:rPr lang="en-US" sz="1600" dirty="0" err="1" smtClean="0"/>
              <a:t>snameIndex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&lt;/index-name&gt;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&lt;indexer-class&gt;</a:t>
            </a:r>
            <a:r>
              <a:rPr lang="en-US" sz="1600" dirty="0" err="1" smtClean="0"/>
              <a:t>iu.pti.hbaseapp.truthy.UserSnameIndexer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&lt;/indexer-class&gt;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&lt;/index-config&gt;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40077" y="2530258"/>
            <a:ext cx="5824602" cy="701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62688" y="4203865"/>
            <a:ext cx="6147514" cy="2493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1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326949&quot;&gt;&lt;object type=&quot;3&quot; unique_id=&quot;326950&quot;&gt;&lt;property id=&quot;20148&quot; value=&quot;5&quot;/&gt;&lt;property id=&quot;20300&quot; value=&quot;Slide 1 - &amp;quot;Supporting Queries and Analyses of Large-Scale Social Media Data with Customizable and Scalable Indexing Techniques&quot;/&gt;&lt;property id=&quot;20307&quot; value=&quot;256&quot;/&gt;&lt;/object&gt;&lt;object type=&quot;3&quot; unique_id=&quot;326951&quot;&gt;&lt;property id=&quot;20148&quot; value=&quot;5&quot;/&gt;&lt;property id=&quot;20300&quot; value=&quot;Slide 2 - &amp;quot;Outline&amp;quot;&quot;/&gt;&lt;property id=&quot;20307&quot; value=&quot;327&quot;/&gt;&lt;/object&gt;&lt;object type=&quot;3&quot; unique_id=&quot;326952&quot;&gt;&lt;property id=&quot;20148&quot; value=&quot;5&quot;/&gt;&lt;property id=&quot;20300&quot; value=&quot;Slide 3 - &amp;quot;Motivation – characteristics of social media data analysis&amp;quot;&quot;/&gt;&lt;property id=&quot;20307&quot; value=&quot;266&quot;/&gt;&lt;/object&gt;&lt;object type=&quot;3&quot; unique_id=&quot;326953&quot;&gt;&lt;property id=&quot;20148&quot; value=&quot;5&quot;/&gt;&lt;property id=&quot;20300&quot; value=&quot;Slide 4 - &amp;quot;Motivation – characteristics of social media data analysis&amp;quot;&quot;/&gt;&lt;property id=&quot;20307&quot; value=&quot;267&quot;/&gt;&lt;/object&gt;&lt;object type=&quot;3&quot; unique_id=&quot;326954&quot;&gt;&lt;property id=&quot;20148&quot; value=&quot;5&quot;/&gt;&lt;property id=&quot;20300&quot; value=&quot;Slide 5 - &amp;quot;Motivation – research goal of thesis&amp;quot;&quot;/&gt;&lt;property id=&quot;20307&quot; value=&quot;303&quot;/&gt;&lt;/object&gt;&lt;object type=&quot;3&quot; unique_id=&quot;326955&quot;&gt;&lt;property id=&quot;20148&quot; value=&quot;5&quot;/&gt;&lt;property id=&quot;20300&quot; value=&quot;Slide 6 - &amp;quot;Related work – indexing for Big Data&amp;quot;&quot;/&gt;&lt;property id=&quot;20307&quot; value=&quot;325&quot;/&gt;&lt;/object&gt;&lt;object type=&quot;3&quot; unique_id=&quot;326956&quot;&gt;&lt;property id=&quot;20148&quot; value=&quot;5&quot;/&gt;&lt;property id=&quot;20300&quot; value=&quot;Slide 7 - &amp;quot;Related work – indexing on current NoSQL databases&amp;quot;&quot;/&gt;&lt;property id=&quot;20307&quot; value=&quot;326&quot;/&gt;&lt;/object&gt;&lt;object type=&quot;3&quot; unique_id=&quot;326957&quot;&gt;&lt;property id=&quot;20148&quot; value=&quot;5&quot;/&gt;&lt;property id=&quot;20300&quot; value=&quot;Slide 8 - &amp;quot;Related work – indexing on current NoSQL databases&amp;quot;&quot;/&gt;&lt;property id=&quot;20307&quot; value=&quot;269&quot;/&gt;&lt;/object&gt;&lt;object type=&quot;3&quot; unique_id=&quot;326958&quot;&gt;&lt;property id=&quot;20148&quot; value=&quot;5&quot;/&gt;&lt;property id=&quot;20300&quot; value=&quot;Slide 9 - &amp;quot;Preliminary work - customizable indexing framework&amp;quot;&quot;/&gt;&lt;property id=&quot;20307&quot; value=&quot;271&quot;/&gt;&lt;/object&gt;&lt;object type=&quot;3&quot; unique_id=&quot;326959&quot;&gt;&lt;property id=&quot;20148&quot; value=&quot;5&quot;/&gt;&lt;property id=&quot;20300&quot; value=&quot;Slide 10 - &amp;quot;Preliminary work - customizable indexing framework&amp;quot;&quot;/&gt;&lt;property id=&quot;20307&quot; value=&quot;330&quot;/&gt;&lt;/object&gt;&lt;object type=&quot;3&quot; unique_id=&quot;326960&quot;&gt;&lt;property id=&quot;20148&quot; value=&quot;5&quot;/&gt;&lt;property id=&quot;20300&quot; value=&quot;Slide 11 - &amp;quot;Preliminary work - customizable indexing framework&amp;quot;&quot;/&gt;&lt;property id=&quot;20307&quot; value=&quot;272&quot;/&gt;&lt;/object&gt;&lt;object type=&quot;3&quot; unique_id=&quot;326961&quot;&gt;&lt;property id=&quot;20148&quot; value=&quot;5&quot;/&gt;&lt;property id=&quot;20300&quot; value=&quot;Slide 12 - &amp;quot;Customizable and scalable indexing framework&amp;quot;&quot;/&gt;&lt;property id=&quot;20307&quot; value=&quot;273&quot;/&gt;&lt;/object&gt;&lt;object type=&quot;3&quot; unique_id=&quot;326962&quot;&gt;&lt;property id=&quot;20148&quot; value=&quot;5&quot;/&gt;&lt;property id=&quot;20300&quot; value=&quot;Slide 13 - &amp;quot;Demonstration of Customizability&amp;quot;&quot;/&gt;&lt;property id=&quot;20307&quot; value=&quot;274&quot;/&gt;&lt;/object&gt;&lt;object type=&quot;3&quot; unique_id=&quot;326963&quot;&gt;&lt;property id=&quot;20148&quot; value=&quot;5&quot;/&gt;&lt;property id=&quot;20300&quot; value=&quot;Slide 14 - &amp;quot;Demonstration of Customizability&amp;quot;&quot;/&gt;&lt;property id=&quot;20307&quot; value=&quot;275&quot;/&gt;&lt;/object&gt;&lt;object type=&quot;3&quot; unique_id=&quot;326964&quot;&gt;&lt;property id=&quot;20148&quot; value=&quot;5&quot;/&gt;&lt;property id=&quot;20300&quot; value=&quot;Slide 15 - &amp;quot;Core components and interface to client applications &amp;quot;&quot;/&gt;&lt;property id=&quot;20307&quot; value=&quot;276&quot;/&gt;&lt;/object&gt;&lt;object type=&quot;3&quot; unique_id=&quot;326965&quot;&gt;&lt;property id=&quot;20148&quot; value=&quot;5&quot;/&gt;&lt;property id=&quot;20300&quot; value=&quot;Slide 16 - &amp;quot;Implementation on HBase - IndexedHBase&amp;quot;&quot;/&gt;&lt;property id=&quot;20307&quot; value=&quot;278&quot;/&gt;&lt;/object&gt;&lt;object type=&quot;3&quot; unique_id=&quot;326966&quot;&gt;&lt;property id=&quot;20148&quot; value=&quot;5&quot;/&gt;&lt;property id=&quot;20300&quot; value=&quot;Slide 17 - &amp;quot;Implementation on HBase - IndexedHBase&amp;quot;&quot;/&gt;&lt;property id=&quot;20307&quot; value=&quot;332&quot;/&gt;&lt;/object&gt;&lt;object type=&quot;3&quot; unique_id=&quot;326967&quot;&gt;&lt;property id=&quot;20148&quot; value=&quot;5&quot;/&gt;&lt;property id=&quot;20300&quot; value=&quot;Slide 18 - &amp;quot;Performance tests – real applications from Truthy&amp;quot;&quot;/&gt;&lt;property id=&quot;20307&quot; value=&quot;312&quot;/&gt;&lt;/object&gt;&lt;object type=&quot;3&quot; unique_id=&quot;326968&quot;&gt;&lt;property id=&quot;20148&quot; value=&quot;5&quot;/&gt;&lt;property id=&quot;20300&quot; value=&quot;Slide 19 - &amp;quot;Performance tests – real applications from Truthy&amp;quot;&quot;/&gt;&lt;property id=&quot;20307&quot; value=&quot;331&quot;/&gt;&lt;/object&gt;&lt;object type=&quot;3&quot; unique_id=&quot;326969&quot;&gt;&lt;property id=&quot;20148&quot; value=&quot;5&quot;/&gt;&lt;property id=&quot;20300&quot; value=&quot;Slide 20 - &amp;quot;Tables designed for Truthy&amp;quot;&quot;/&gt;&lt;property id=&quot;20307&quot; value=&quot;282&quot;/&gt;&lt;/object&gt;&lt;object type=&quot;3&quot; unique_id=&quot;326970&quot;&gt;&lt;property id=&quot;20148&quot; value=&quot;5&quot;/&gt;&lt;property id=&quot;20300&quot; value=&quot;Slide 21 - &amp;quot;Scalable historical data loading&amp;quot;&quot;/&gt;&lt;property id=&quot;20307&quot; value=&quot;310&quot;/&gt;&lt;/object&gt;&lt;object type=&quot;3&quot; unique_id=&quot;326971&quot;&gt;&lt;property id=&quot;20148&quot; value=&quot;5&quot;/&gt;&lt;property id=&quot;20300&quot; value=&quot;Slide 22 - &amp;quot;Scalable indexing of streaming data&amp;quot;&quot;/&gt;&lt;property id=&quot;20307&quot; value=&quot;313&quot;/&gt;&lt;/object&gt;&lt;object type=&quot;3&quot; unique_id=&quot;326972&quot;&gt;&lt;property id=&quot;20148&quot; value=&quot;5&quot;/&gt;&lt;property id=&quot;20300&quot; value=&quot;Slide 23 - &amp;quot;Parallel query evaluation strategy&amp;quot;&quot;/&gt;&lt;property id=&quot;20307&quot; value=&quot;283&quot;/&gt;&lt;/object&gt;&lt;object type=&quot;3&quot; unique_id=&quot;326973&quot;&gt;&lt;property id=&quot;20148&quot; value=&quot;5&quot;/&gt;&lt;property id=&quot;20300&quot; value=&quot;Slide 24 - &amp;quot;Query evaluation performance comparison&amp;quot;&quot;/&gt;&lt;property id=&quot;20307&quot; value=&quot;315&quot;/&gt;&lt;/object&gt;&lt;object type=&quot;3&quot; unique_id=&quot;326974&quot;&gt;&lt;property id=&quot;20148&quot; value=&quot;5&quot;/&gt;&lt;property id=&quot;20300&quot; value=&quot;Slide 25 - &amp;quot;Beyond queries - analysis stack based on YARN&amp;quot;&quot;/&gt;&lt;property id=&quot;20307&quot; value=&quot;279&quot;/&gt;&lt;/object&gt;&lt;object type=&quot;3&quot; unique_id=&quot;326975&quot;&gt;&lt;property id=&quot;20148&quot; value=&quot;5&quot;/&gt;&lt;property id=&quot;20300&quot; value=&quot;Slide 26 - &amp;quot;Apply customized indices in analysis algorithms&amp;quot;&quot;/&gt;&lt;property id=&quot;20307&quot; value=&quot;284&quot;/&gt;&lt;/object&gt;&lt;object type=&quot;3&quot; unique_id=&quot;326976&quot;&gt;&lt;property id=&quot;20148&quot; value=&quot;5&quot;/&gt;&lt;property id=&quot;20300&quot; value=&quot;Slide 27 - &amp;quot;Apply customized indices in analysis algorithms&amp;quot;&quot;/&gt;&lt;property id=&quot;20307&quot; value=&quot;285&quot;/&gt;&lt;/object&gt;&lt;object type=&quot;3&quot; unique_id=&quot;326977&quot;&gt;&lt;property id=&quot;20148&quot; value=&quot;5&quot;/&gt;&lt;property id=&quot;20300&quot; value=&quot;Slide 28 - &amp;quot;Performance comparison against raw-data-scan solutions&amp;quot;&quot;/&gt;&lt;property id=&quot;20307&quot; value=&quot;316&quot;/&gt;&lt;/object&gt;&lt;object type=&quot;3&quot; unique_id=&quot;326978&quot;&gt;&lt;property id=&quot;20148&quot; value=&quot;5&quot;/&gt;&lt;property id=&quot;20300&quot; value=&quot;Slide 29 - &amp;quot;Other building blocks for analysis workflow construction&amp;quot;&quot;/&gt;&lt;property id=&quot;20307&quot; value=&quot;286&quot;/&gt;&lt;/object&gt;&lt;object type=&quot;3&quot; unique_id=&quot;326979&quot;&gt;&lt;property id=&quot;20148&quot; value=&quot;5&quot;/&gt;&lt;property id=&quot;20300&quot; value=&quot;Slide 30 - &amp;quot;Future work and research plan&amp;quot;&quot;/&gt;&lt;property id=&quot;20307&quot; value=&quot;317&quot;/&gt;&lt;/object&gt;&lt;object type=&quot;3&quot; unique_id=&quot;326980&quot;&gt;&lt;property id=&quot;20148&quot; value=&quot;5&quot;/&gt;&lt;property id=&quot;20300&quot; value=&quot;Slide 31 - &amp;quot;Thanks!&amp;quot;&quot;/&gt;&lt;property id=&quot;20307&quot; value=&quot;324&quot;/&gt;&lt;/object&gt;&lt;object type=&quot;3&quot; unique_id=&quot;326981&quot;&gt;&lt;property id=&quot;20148&quot; value=&quot;5&quot;/&gt;&lt;property id=&quot;20300&quot; value=&quot;Slide 32 - &amp;quot;Performance tests&amp;quot;&quot;/&gt;&lt;property id=&quot;20307&quot; value=&quot;288&quot;/&gt;&lt;/object&gt;&lt;object type=&quot;3&quot; unique_id=&quot;326982&quot;&gt;&lt;property id=&quot;20148&quot; value=&quot;5&quot;/&gt;&lt;property id=&quot;20300&quot; value=&quot;Slide 33&quot;/&gt;&lt;property id=&quot;20307&quot; value=&quot;322&quot;/&gt;&lt;/object&gt;&lt;object type=&quot;3&quot; unique_id=&quot;326983&quot;&gt;&lt;property id=&quot;20148&quot; value=&quot;5&quot;/&gt;&lt;property id=&quot;20300&quot; value=&quot;Slide 34&quot;/&gt;&lt;property id=&quot;20307&quot; value=&quot;328&quot;/&gt;&lt;/object&gt;&lt;object type=&quot;3&quot; unique_id=&quot;326984&quot;&gt;&lt;property id=&quot;20148&quot; value=&quot;5&quot;/&gt;&lt;property id=&quot;20300&quot; value=&quot;Slide 35&quot;/&gt;&lt;property id=&quot;20307&quot; value=&quot;323&quot;/&gt;&lt;/object&gt;&lt;object type=&quot;3&quot; unique_id=&quot;326985&quot;&gt;&lt;property id=&quot;20148&quot; value=&quot;5&quot;/&gt;&lt;property id=&quot;20300&quot; value=&quot;Slide 36 - &amp;quot;Performance tests&amp;quot;&quot;/&gt;&lt;property id=&quot;20307&quot; value=&quot;290&quot;/&gt;&lt;/object&gt;&lt;object type=&quot;3&quot; unique_id=&quot;326986&quot;&gt;&lt;property id=&quot;20148&quot; value=&quot;5&quot;/&gt;&lt;property id=&quot;20300&quot; value=&quot;Slide 37 - &amp;quot;Performance tests&amp;quot;&quot;/&gt;&lt;property id=&quot;20307&quot; value=&quot;292&quot;/&gt;&lt;/object&gt;&lt;object type=&quot;3&quot; unique_id=&quot;326987&quot;&gt;&lt;property id=&quot;20148&quot; value=&quot;5&quot;/&gt;&lt;property id=&quot;20300&quot; value=&quot;Slide 38 - &amp;quot;Performance tests&amp;quot;&quot;/&gt;&lt;property id=&quot;20307&quot; value=&quot;294&quot;/&gt;&lt;/object&gt;&lt;object type=&quot;3&quot; unique_id=&quot;326988&quot;&gt;&lt;property id=&quot;20148&quot; value=&quot;5&quot;/&gt;&lt;property id=&quot;20300&quot; value=&quot;Slide 39 - &amp;quot;Summary&amp;quot;&quot;/&gt;&lt;property id=&quot;20307&quot; value=&quot;295&quot;/&gt;&lt;/object&gt;&lt;object type=&quot;3&quot; unique_id=&quot;326989&quot;&gt;&lt;property id=&quot;20148&quot; value=&quot;5&quot;/&gt;&lt;property id=&quot;20300&quot; value=&quot;Slide 40 - &amp;quot;Online indexing and batch indexing mechanisms&amp;quot;&quot;/&gt;&lt;property id=&quot;20307&quot; value=&quot;311&quot;/&gt;&lt;/object&gt;&lt;object type=&quot;3&quot; unique_id=&quot;326990&quot;&gt;&lt;property id=&quot;20148&quot; value=&quot;5&quot;/&gt;&lt;property id=&quot;20300&quot; value=&quot;Slide 41 - &amp;quot;Streaming and historical data loading mechanisms&amp;quot;&quot;/&gt;&lt;property id=&quot;20307&quot; value=&quot;302&quot;/&gt;&lt;/object&gt;&lt;object type=&quot;3&quot; unique_id=&quot;326991&quot;&gt;&lt;property id=&quot;20148&quot; value=&quot;5&quot;/&gt;&lt;property id=&quot;20300&quot; value=&quot;Slide 42 - &amp;quot;Motivation – an example from Truthy&amp;quot;&quot;/&gt;&lt;property id=&quot;20307&quot; value=&quot;306&quot;/&gt;&lt;/object&gt;&lt;object type=&quot;3&quot; unique_id=&quot;326992&quot;&gt;&lt;property id=&quot;20148&quot; value=&quot;5&quot;/&gt;&lt;property id=&quot;20300&quot; value=&quot;Slide 43 - &amp;quot;Implementation using NoSQL databases for index storage&amp;quot;&quot;/&gt;&lt;property id=&quot;20307&quot; value=&quot;307&quot;/&gt;&lt;/object&gt;&lt;object type=&quot;3&quot; unique_id=&quot;326993&quot;&gt;&lt;property id=&quot;20148&quot; value=&quot;5&quot;/&gt;&lt;property id=&quot;20300&quot; value=&quot;Slide 44 - &amp;quot;Suggested mappings for other NoSQL databases&amp;quot;&quot;/&gt;&lt;property id=&quot;20307&quot; value=&quot;308&quot;/&gt;&lt;/object&gt;&lt;object type=&quot;3&quot; unique_id=&quot;326994&quot;&gt;&lt;property id=&quot;20148&quot; value=&quot;5&quot;/&gt;&lt;property id=&quot;20300&quot; value=&quot;Slide 45&quot;/&gt;&lt;property id=&quot;20307&quot; value=&quot;318&quot;/&gt;&lt;/object&gt;&lt;object type=&quot;3&quot; unique_id=&quot;326995&quot;&gt;&lt;property id=&quot;20148&quot; value=&quot;5&quot;/&gt;&lt;property id=&quot;20300&quot; value=&quot;Slide 46 - &amp;quot;Virtual Block Store System&amp;quot;&quot;/&gt;&lt;property id=&quot;20307&quot; value=&quot;319&quot;/&gt;&lt;/object&gt;&lt;object type=&quot;3&quot; unique_id=&quot;326996&quot;&gt;&lt;property id=&quot;20148&quot; value=&quot;5&quot;/&gt;&lt;property id=&quot;20300&quot; value=&quot;Slide 47 - &amp;quot;VBS-Lustre architecture&amp;quot;&quot;/&gt;&lt;property id=&quot;20307&quot; value=&quot;320&quot;/&gt;&lt;/object&gt;&lt;object type=&quot;3&quot; unique_id=&quot;326997&quot;&gt;&lt;property id=&quot;20148&quot; value=&quot;5&quot;/&gt;&lt;property id=&quot;20300&quot; value=&quot;Slide 48 - &amp;quot;Performance tests&amp;quot;&quot;/&gt;&lt;property id=&quot;20307&quot; value=&quot;321&quot;/&gt;&lt;/object&gt;&lt;object type=&quot;3&quot; unique_id=&quot;326998&quot;&gt;&lt;property id=&quot;20148&quot; value=&quot;5&quot;/&gt;&lt;property id=&quot;20300&quot; value=&quot;Slide 49 - &amp;quot;Publications&amp;quot;&quot;/&gt;&lt;property id=&quot;20307&quot; value=&quot;301&quot;/&gt;&lt;/object&gt;&lt;object type=&quot;3&quot; unique_id=&quot;326999&quot;&gt;&lt;property id=&quot;20148&quot; value=&quot;5&quot;/&gt;&lt;property id=&quot;20300&quot; value=&quot;Slide 50&quot;/&gt;&lt;property id=&quot;20307&quot; value=&quot;329&quot;/&gt;&lt;/object&gt;&lt;/object&gt;&lt;object type=&quot;8&quot; unique_id=&quot;327051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41340</TotalTime>
  <Words>2343</Words>
  <Application>Microsoft Office PowerPoint</Application>
  <PresentationFormat>Widescreen</PresentationFormat>
  <Paragraphs>536</Paragraphs>
  <Slides>30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Courier New</vt:lpstr>
      <vt:lpstr>Times New Roman</vt:lpstr>
      <vt:lpstr>Wingdings</vt:lpstr>
      <vt:lpstr>Office Theme</vt:lpstr>
      <vt:lpstr>Supporting Queries and Analyses of Large-Scale Social Media Data with Customizable and Scalable Indexing Techniques over NoSQL databases</vt:lpstr>
      <vt:lpstr>Outline</vt:lpstr>
      <vt:lpstr>Motivation – characteristics of social media data analysis</vt:lpstr>
      <vt:lpstr>Scalable data platform – two possible approaches *</vt:lpstr>
      <vt:lpstr>Indexing on SQL and current NoSQL databases</vt:lpstr>
      <vt:lpstr>Indexing on current NoSQL databases</vt:lpstr>
      <vt:lpstr>Indexing on current NoSQL databases</vt:lpstr>
      <vt:lpstr>How to support a rich set of customizable index structures?</vt:lpstr>
      <vt:lpstr>Customizable and scalable indexing framework</vt:lpstr>
      <vt:lpstr>Demonstration of Customizability</vt:lpstr>
      <vt:lpstr>Demonstration of Customizability</vt:lpstr>
      <vt:lpstr>How to achieve general applicability and scalability?</vt:lpstr>
      <vt:lpstr>Implementation on HBase - IndexedHBase</vt:lpstr>
      <vt:lpstr>Integrate queries and analysis - analysis stack based on YARN</vt:lpstr>
      <vt:lpstr>Performance tests – real applications from Truthy</vt:lpstr>
      <vt:lpstr>Performance tests – real applications from Truthy</vt:lpstr>
      <vt:lpstr>Tables designed for Truthy</vt:lpstr>
      <vt:lpstr>Scalable historical data loading and indexing</vt:lpstr>
      <vt:lpstr>Scalable indexing of streaming data</vt:lpstr>
      <vt:lpstr>Query evaluation performance comparison</vt:lpstr>
      <vt:lpstr>Performance comparison against raw-data-scan solutions</vt:lpstr>
      <vt:lpstr>Summary and future work</vt:lpstr>
      <vt:lpstr>Thanks!</vt:lpstr>
      <vt:lpstr>PowerPoint Presentation</vt:lpstr>
      <vt:lpstr>Core components and interface to client applications </vt:lpstr>
      <vt:lpstr>Implementation on HBase - IndexedHBase</vt:lpstr>
      <vt:lpstr>Apply customized indices in analysis algorithms</vt:lpstr>
      <vt:lpstr>Apply customized indices in analysis algorithms</vt:lpstr>
      <vt:lpstr>Other components for analysis workflow construction</vt:lpstr>
      <vt:lpstr>Suggested mappings for other NoSQL databases</vt:lpstr>
    </vt:vector>
  </TitlesOfParts>
  <Company>IU-PTI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Customizable Indexing Techniques for Supporting Queries and Analyses of Large-Scale Social Media Data</dc:title>
  <dc:creator>xm gao</dc:creator>
  <cp:lastModifiedBy>xm gao</cp:lastModifiedBy>
  <cp:revision>511</cp:revision>
  <dcterms:created xsi:type="dcterms:W3CDTF">2014-01-27T17:56:19Z</dcterms:created>
  <dcterms:modified xsi:type="dcterms:W3CDTF">2014-05-28T06:23:04Z</dcterms:modified>
</cp:coreProperties>
</file>