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92" r:id="rId3"/>
    <p:sldId id="265" r:id="rId4"/>
    <p:sldId id="266" r:id="rId5"/>
    <p:sldId id="268" r:id="rId6"/>
    <p:sldId id="269" r:id="rId7"/>
    <p:sldId id="283" r:id="rId8"/>
    <p:sldId id="284" r:id="rId9"/>
    <p:sldId id="285" r:id="rId10"/>
    <p:sldId id="270" r:id="rId11"/>
    <p:sldId id="272" r:id="rId12"/>
    <p:sldId id="273" r:id="rId13"/>
    <p:sldId id="280" r:id="rId14"/>
    <p:sldId id="281" r:id="rId15"/>
    <p:sldId id="282" r:id="rId16"/>
    <p:sldId id="276" r:id="rId17"/>
    <p:sldId id="287" r:id="rId18"/>
    <p:sldId id="288" r:id="rId19"/>
    <p:sldId id="294" r:id="rId20"/>
    <p:sldId id="279" r:id="rId21"/>
    <p:sldId id="291" r:id="rId22"/>
    <p:sldId id="290" r:id="rId2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698" autoAdjust="0"/>
  </p:normalViewPr>
  <p:slideViewPr>
    <p:cSldViewPr snapToGrid="0" snapToObjects="1">
      <p:cViewPr varScale="1">
        <p:scale>
          <a:sx n="87" d="100"/>
          <a:sy n="87" d="100"/>
        </p:scale>
        <p:origin x="-21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C91F9B8-0C0C-CB47-A0D9-0EBEE248DF8C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E70E8E3-5D0E-A041-BAAB-6582AE9F25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6401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66A83D87-D16D-1B42-869F-E6F7748DF73A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C95B893-E3FC-6F40-B45E-1334B604E2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4495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9CF1CC5-7E53-DD46-837C-B97C56D03EB9}" type="slidenum">
              <a:rPr lang="en-US" sz="1200">
                <a:latin typeface="Calibri" charset="0"/>
              </a:rPr>
              <a:pPr eaLnBrk="1" hangingPunct="1"/>
              <a:t>4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Calibri" charset="0"/>
              </a:rPr>
              <a:t>HPL measures the floating point execution rate for solving a system of linear equations.</a:t>
            </a:r>
          </a:p>
          <a:p>
            <a:endParaRPr lang="en-US" dirty="0">
              <a:latin typeface="Calibri" charset="0"/>
            </a:endParaRPr>
          </a:p>
          <a:p>
            <a:pPr eaLnBrk="1" hangingPunct="1">
              <a:spcBef>
                <a:spcPct val="0"/>
              </a:spcBef>
            </a:pPr>
            <a:r>
              <a:rPr lang="en-US" dirty="0">
                <a:latin typeface="Calibri" charset="0"/>
              </a:rPr>
              <a:t>Hypervisor performance in </a:t>
            </a:r>
            <a:r>
              <a:rPr lang="en-US" dirty="0" err="1">
                <a:latin typeface="Calibri" charset="0"/>
              </a:rPr>
              <a:t>Linpack</a:t>
            </a:r>
            <a:r>
              <a:rPr lang="en-US" dirty="0">
                <a:latin typeface="Calibri" charset="0"/>
              </a:rPr>
              <a:t> reaches roughly 70% of native performance during our tests, with </a:t>
            </a:r>
            <a:r>
              <a:rPr lang="en-US" dirty="0" err="1">
                <a:latin typeface="Calibri" charset="0"/>
              </a:rPr>
              <a:t>Xen</a:t>
            </a:r>
            <a:r>
              <a:rPr lang="en-US" dirty="0">
                <a:latin typeface="Calibri" charset="0"/>
              </a:rPr>
              <a:t> showing a high degree of variation.  </a:t>
            </a:r>
          </a:p>
          <a:p>
            <a:endParaRPr lang="en-US" dirty="0">
              <a:latin typeface="Calibri" charset="0"/>
            </a:endParaRPr>
          </a:p>
          <a:p>
            <a:endParaRPr lang="en-US" dirty="0">
              <a:latin typeface="Calibri" charset="0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96EF0EA-F8CF-834C-8A64-D3461D043123}" type="slidenum">
              <a:rPr lang="en-US" sz="1200">
                <a:latin typeface="Calibri" charset="0"/>
              </a:rPr>
              <a:pPr eaLnBrk="1" hangingPunct="1"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Can use remote GPUs, but all data goes over the network</a:t>
            </a:r>
          </a:p>
          <a:p>
            <a:pPr lvl="1"/>
            <a:r>
              <a:rPr lang="en-US" dirty="0" smtClean="0"/>
              <a:t>Can be very inefficient for applications with non-trivial memory movement</a:t>
            </a:r>
          </a:p>
          <a:p>
            <a:r>
              <a:rPr lang="en-US" dirty="0" smtClean="0"/>
              <a:t>Some implementations do not support CUDA extensions in C</a:t>
            </a:r>
          </a:p>
          <a:p>
            <a:pPr lvl="1"/>
            <a:r>
              <a:rPr lang="en-US" dirty="0" smtClean="0"/>
              <a:t>Have to separate CPU and GPU code</a:t>
            </a:r>
          </a:p>
          <a:p>
            <a:pPr lvl="1"/>
            <a:r>
              <a:rPr lang="en-US" dirty="0" smtClean="0"/>
              <a:t>Requires special decouple mechanism</a:t>
            </a:r>
          </a:p>
          <a:p>
            <a:pPr lvl="1"/>
            <a:r>
              <a:rPr lang="en-US" dirty="0" smtClean="0"/>
              <a:t>Cannot directly drop in code with existing solutions.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95B893-E3FC-6F40-B45E-1334B604E2A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65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Non-</a:t>
            </a:r>
            <a:r>
              <a:rPr lang="en-US" dirty="0" err="1" smtClean="0"/>
              <a:t>PCIe</a:t>
            </a:r>
            <a:r>
              <a:rPr lang="en-US" baseline="0" dirty="0" smtClean="0"/>
              <a:t> benchmarks =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near- native performance using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Kepler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GPUs and Fermi GPUs when compared to bare metal cases 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overhead within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Xen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VMs is consistently less than 1%</a:t>
            </a:r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some performance impact when calculating the total FLOPs with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pcie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bus in the equation 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PCIE: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C2075 15% impact for FFT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and 5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% impact for Matrix Multi :/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K20m – only around 1% as worst, much better!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  <a:sym typeface="Wingdings"/>
              </a:rPr>
              <a:t>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171450" marR="0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ＭＳ Ｐゴシック" charset="0"/>
            </a:endParaRP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90D0-8D55-234D-8586-16EDFB00F81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0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consistent overhead in the Fermi C2075 VMs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-14.6% performance impact for download (to-device) 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-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26.7% impact 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readback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(from- device). </a:t>
            </a:r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Kepler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 K20 VMs do not experience the same overhead in the PCI-Express bus, and instead perform at near-native performance. </a:t>
            </a:r>
            <a:endParaRPr lang="en-US" dirty="0" smtClean="0"/>
          </a:p>
          <a:p>
            <a:endParaRPr lang="en-US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ＭＳ Ｐゴシック" charset="0"/>
              </a:rPr>
              <a:t>Results indicate that the overhead is minimal in the actual VT-d mechanisms, and instead due to other factors.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90D0-8D55-234D-8586-16EDFB00F814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661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1890D0-8D55-234D-8586-16EDFB00F81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3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C1023-03A3-5243-95C6-AFC41A001D36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2123E6-65CF-8043-88D2-71AE74B4CE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4A16-D58A-9C4D-AD8D-A520FFA36DBE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C2F59-4D52-D147-85C3-AA6268F3D5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90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8A34F6-767F-704E-BA4C-E032B71F5F16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5FB34-7416-5A4A-AB82-5D91B78E8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46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E506E-2C52-3B40-8E83-23E1FBBDD11C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EE6B6-C4C8-AC49-80D5-06382B8CB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109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96C0A-86A9-CA4D-8C5D-624C60D1D617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72DAB-1929-2B47-BD19-40A40FD692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57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18885-B826-1E46-A34A-027FC4EF61BC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59E72-BEC6-5145-94CE-EC51DA37A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70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032FE-7B9E-CA46-877F-9BBDDDB47644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1C23D-AA17-FD43-B9D3-77AF49C0A8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34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EF8EB-5636-A446-B5CC-B91F007F14CF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DF3C2-EF8D-0E40-B044-58C6BF7CC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5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774A1A-B4EC-A44F-93B8-44AED08527D7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DA8D-0562-BD4C-A7BC-0EDB613C55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0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04A51-502E-2B4E-9E46-BDA0449ADC3A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7FAD7-4299-FB43-9F98-7F199F9D8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220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23E96-2B3D-924E-8506-2A411BAFD0AC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http://futuregrid.org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A76861-62BB-1342-B4E6-CDD140A2C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12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4F6F632A-EFC5-A54C-90CD-7CE64849B21D}" type="datetime1">
              <a:rPr lang="en-US"/>
              <a:pPr>
                <a:defRPr/>
              </a:pPr>
              <a:t>5/28/14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163526C8-2EA4-C641-8E95-6BC8E8E1E0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pixture_reloaded_logo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mailto:ajyounge@indiana.ed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ctrTitle"/>
          </p:nvPr>
        </p:nvSpPr>
        <p:spPr>
          <a:xfrm>
            <a:off x="608702" y="1285913"/>
            <a:ext cx="7693025" cy="1377950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  <a:cs typeface="+mj-cs"/>
              </a:rPr>
              <a:t>Advanced Virtualization Techniques for High Performance Cloud </a:t>
            </a:r>
            <a:r>
              <a:rPr lang="en-US" sz="3200" dirty="0" err="1">
                <a:solidFill>
                  <a:srgbClr val="000000"/>
                </a:solidFill>
                <a:latin typeface="Arial" charset="0"/>
                <a:cs typeface="+mj-cs"/>
              </a:rPr>
              <a:t>Cyberinfrastructure</a:t>
            </a:r>
            <a:r>
              <a:rPr lang="en-US" sz="3200" dirty="0">
                <a:solidFill>
                  <a:srgbClr val="000000"/>
                </a:solidFill>
                <a:latin typeface="Arial" charset="0"/>
                <a:cs typeface="+mj-cs"/>
              </a:rPr>
              <a:t> </a:t>
            </a:r>
            <a:endParaRPr lang="en-US" sz="3200" dirty="0" smtClean="0">
              <a:solidFill>
                <a:srgbClr val="000000"/>
              </a:solidFill>
              <a:latin typeface="Arial" charset="0"/>
              <a:cs typeface="+mj-cs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396690" y="3376282"/>
            <a:ext cx="6321425" cy="3341687"/>
          </a:xfrm>
        </p:spPr>
        <p:txBody>
          <a:bodyPr lIns="0" tIns="0" rIns="0" bIns="0"/>
          <a:lstStyle/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Andrew J. Younge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>
              <a:solidFill>
                <a:srgbClr val="898989"/>
              </a:solidFill>
              <a:latin typeface="Arial" charset="0"/>
              <a:cs typeface="+mn-cs"/>
            </a:endParaRP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Ph.D. Candidate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Indiana University</a:t>
            </a: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endParaRPr lang="en-US" dirty="0">
              <a:solidFill>
                <a:srgbClr val="898989"/>
              </a:solidFill>
              <a:latin typeface="Arial" charset="0"/>
              <a:cs typeface="+mn-cs"/>
            </a:endParaRPr>
          </a:p>
          <a:p>
            <a:pPr defTabSz="457196" eaLnBrk="1" hangingPunct="1">
              <a:lnSpc>
                <a:spcPct val="95000"/>
              </a:lnSpc>
              <a:spcBef>
                <a:spcPct val="0"/>
              </a:spcBef>
              <a:defRPr/>
            </a:pPr>
            <a:r>
              <a:rPr lang="en-US" dirty="0" smtClean="0">
                <a:solidFill>
                  <a:srgbClr val="898989"/>
                </a:solidFill>
                <a:latin typeface="Arial" charset="0"/>
                <a:cs typeface="+mn-cs"/>
              </a:rPr>
              <a:t>Advisor: Geoffrey C. Fox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65475" y="6457950"/>
            <a:ext cx="281463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indent="-3429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8572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2573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7145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1717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6289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0861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543300" indent="-228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95000"/>
              </a:lnSpc>
              <a:defRPr/>
            </a:pPr>
            <a:r>
              <a:rPr lang="en-US" sz="1100">
                <a:solidFill>
                  <a:srgbClr val="898989"/>
                </a:solidFill>
                <a:latin typeface="Arial" charset="0"/>
                <a:cs typeface="+mn-cs"/>
              </a:rPr>
              <a:t>http://futuregrid.org</a:t>
            </a:r>
          </a:p>
        </p:txBody>
      </p:sp>
      <p:pic>
        <p:nvPicPr>
          <p:cNvPr id="5" name="Picture 4" descr="IU_1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2" y="3376282"/>
            <a:ext cx="1230757" cy="15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IU_1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736" y="3376282"/>
            <a:ext cx="1230757" cy="15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GPUs in Virtual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4183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for GPUs on Clouds</a:t>
            </a:r>
          </a:p>
          <a:p>
            <a:pPr lvl="1"/>
            <a:r>
              <a:rPr lang="en-US" dirty="0" smtClean="0"/>
              <a:t>GPUs are becoming commonplace in scientific computing</a:t>
            </a:r>
          </a:p>
          <a:p>
            <a:pPr lvl="1"/>
            <a:r>
              <a:rPr lang="en-US" dirty="0" smtClean="0"/>
              <a:t>Great performance-per-watt</a:t>
            </a:r>
          </a:p>
          <a:p>
            <a:r>
              <a:rPr lang="en-US" dirty="0" smtClean="0"/>
              <a:t>Different competing methods for virtualizing GPUs</a:t>
            </a:r>
          </a:p>
          <a:p>
            <a:pPr lvl="1"/>
            <a:r>
              <a:rPr lang="en-US" dirty="0" smtClean="0"/>
              <a:t>Remote API for CUDA calls</a:t>
            </a:r>
          </a:p>
          <a:p>
            <a:pPr lvl="1"/>
            <a:r>
              <a:rPr lang="en-US" dirty="0" smtClean="0"/>
              <a:t>Direct GPU usage within VM</a:t>
            </a:r>
          </a:p>
          <a:p>
            <a:r>
              <a:rPr lang="en-US" dirty="0" smtClean="0"/>
              <a:t>Advantages and disadvantages to both solutions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0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GPU Virtualization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Allow VMs to directly access GPU hardware</a:t>
            </a:r>
            <a:endParaRPr lang="en-US" dirty="0"/>
          </a:p>
          <a:p>
            <a:r>
              <a:rPr lang="en-US" dirty="0" smtClean="0"/>
              <a:t>Enables CUDA and </a:t>
            </a:r>
            <a:r>
              <a:rPr lang="en-US" dirty="0" err="1" smtClean="0"/>
              <a:t>OpenCL</a:t>
            </a:r>
            <a:r>
              <a:rPr lang="en-US" dirty="0" smtClean="0"/>
              <a:t> code!</a:t>
            </a:r>
          </a:p>
          <a:p>
            <a:r>
              <a:rPr lang="en-US" dirty="0" smtClean="0"/>
              <a:t>Utilizes PCI</a:t>
            </a:r>
            <a:r>
              <a:rPr lang="en-US" dirty="0"/>
              <a:t> </a:t>
            </a:r>
            <a:r>
              <a:rPr lang="en-US" dirty="0" err="1" smtClean="0"/>
              <a:t>Passthrough</a:t>
            </a:r>
            <a:r>
              <a:rPr lang="en-US" dirty="0" smtClean="0"/>
              <a:t> of device to guest VM </a:t>
            </a:r>
          </a:p>
          <a:p>
            <a:pPr lvl="1"/>
            <a:r>
              <a:rPr lang="en-US" dirty="0" smtClean="0"/>
              <a:t>Uses hardware directed I/O </a:t>
            </a:r>
            <a:r>
              <a:rPr lang="en-US" dirty="0" err="1" smtClean="0"/>
              <a:t>virt</a:t>
            </a:r>
            <a:r>
              <a:rPr lang="en-US" dirty="0" smtClean="0"/>
              <a:t> (VT-d or IOMMU)</a:t>
            </a:r>
          </a:p>
          <a:p>
            <a:pPr lvl="1"/>
            <a:r>
              <a:rPr lang="en-US" dirty="0" smtClean="0"/>
              <a:t>Provides direct isolation and security of device</a:t>
            </a:r>
          </a:p>
          <a:p>
            <a:pPr lvl="1"/>
            <a:r>
              <a:rPr lang="en-US" dirty="0" smtClean="0"/>
              <a:t>Removes host overhead entirely</a:t>
            </a:r>
          </a:p>
          <a:p>
            <a:r>
              <a:rPr lang="en-US" dirty="0" smtClean="0"/>
              <a:t>Similar to what Amazon EC2 uses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91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Virtualization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6" name="Picture 5" descr="pci-pt-sriov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06" y="1434306"/>
            <a:ext cx="7004244" cy="51234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5386033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D04874-939E-4540-8C88-A05A27AAF75B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3" name="Picture 2" descr="mm-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3527692"/>
            <a:ext cx="7886700" cy="3330308"/>
          </a:xfrm>
          <a:prstGeom prst="rect">
            <a:avLst/>
          </a:prstGeom>
        </p:spPr>
      </p:pic>
      <p:pic>
        <p:nvPicPr>
          <p:cNvPr id="8" name="Picture 7" descr="ff-siz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00" y="195050"/>
            <a:ext cx="7886700" cy="333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8877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73E6A-125F-E145-AD9D-F8E911D5754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5" name="Picture 4" descr="mdr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5300"/>
            <a:ext cx="8589264" cy="5846064"/>
          </a:xfrm>
          <a:prstGeom prst="rect">
            <a:avLst/>
          </a:prstGeom>
        </p:spPr>
      </p:pic>
      <p:pic>
        <p:nvPicPr>
          <p:cNvPr id="6" name="Picture 5" descr="busspe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495300"/>
            <a:ext cx="8589264" cy="584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9933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GPU Discussion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01512"/>
            <a:ext cx="8229600" cy="4525963"/>
          </a:xfrm>
        </p:spPr>
        <p:txBody>
          <a:bodyPr/>
          <a:lstStyle/>
          <a:p>
            <a:r>
              <a:rPr lang="en-US" sz="2800" dirty="0" smtClean="0"/>
              <a:t>GPU </a:t>
            </a:r>
            <a:r>
              <a:rPr lang="en-US" sz="2800" dirty="0" err="1" smtClean="0"/>
              <a:t>Passthrough</a:t>
            </a:r>
            <a:r>
              <a:rPr lang="en-US" sz="2800" dirty="0" smtClean="0"/>
              <a:t> possible in </a:t>
            </a:r>
            <a:r>
              <a:rPr lang="en-US" sz="2800" dirty="0" err="1" smtClean="0"/>
              <a:t>Xen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Overhead is minimal for GPU computation </a:t>
            </a:r>
          </a:p>
          <a:p>
            <a:pPr lvl="1"/>
            <a:r>
              <a:rPr lang="en-US" sz="2400" dirty="0" smtClean="0"/>
              <a:t>Sandy-Bridge/</a:t>
            </a:r>
            <a:r>
              <a:rPr lang="en-US" sz="2400" dirty="0" err="1" smtClean="0"/>
              <a:t>Kepler</a:t>
            </a:r>
            <a:r>
              <a:rPr lang="en-US" sz="2400" dirty="0" smtClean="0"/>
              <a:t>  has  &lt; 1.2% overall overhead </a:t>
            </a:r>
            <a:r>
              <a:rPr lang="en-US" sz="2400" dirty="0" err="1" smtClean="0"/>
              <a:t>Westmere</a:t>
            </a:r>
            <a:r>
              <a:rPr lang="en-US" sz="2400" dirty="0" smtClean="0"/>
              <a:t>/Fermi has &lt; 1% computational overhead, but worst-case ~15% due to PCI-Express buss</a:t>
            </a:r>
          </a:p>
          <a:p>
            <a:pPr lvl="1"/>
            <a:r>
              <a:rPr lang="en-US" sz="2800" dirty="0" smtClean="0"/>
              <a:t>PCIE overhead not likely due to VT-d mechanisms</a:t>
            </a:r>
          </a:p>
          <a:p>
            <a:pPr lvl="1"/>
            <a:r>
              <a:rPr lang="en-US" sz="2400" dirty="0" smtClean="0"/>
              <a:t>NUMA configuration in </a:t>
            </a:r>
            <a:r>
              <a:rPr lang="en-US" sz="2400" dirty="0" err="1" smtClean="0"/>
              <a:t>Westmere</a:t>
            </a:r>
            <a:r>
              <a:rPr lang="en-US" sz="2400" dirty="0" smtClean="0"/>
              <a:t> CPU architecture</a:t>
            </a:r>
          </a:p>
          <a:p>
            <a:r>
              <a:rPr lang="en-US" sz="2800" dirty="0" smtClean="0"/>
              <a:t>GPU </a:t>
            </a:r>
            <a:r>
              <a:rPr lang="en-US" sz="2800" dirty="0"/>
              <a:t>PCI </a:t>
            </a:r>
            <a:r>
              <a:rPr lang="en-US" sz="2800" dirty="0" err="1"/>
              <a:t>P</a:t>
            </a:r>
            <a:r>
              <a:rPr lang="en-US" sz="2800" dirty="0" err="1" smtClean="0"/>
              <a:t>assthrough</a:t>
            </a:r>
            <a:r>
              <a:rPr lang="en-US" sz="2800" dirty="0" smtClean="0"/>
              <a:t> performs </a:t>
            </a:r>
            <a:r>
              <a:rPr lang="en-US" sz="2800" dirty="0"/>
              <a:t>better than other front-end </a:t>
            </a:r>
            <a:r>
              <a:rPr lang="en-US" sz="2800" dirty="0" smtClean="0"/>
              <a:t>remote API </a:t>
            </a:r>
            <a:r>
              <a:rPr lang="en-US" sz="2800" dirty="0"/>
              <a:t>solutions </a:t>
            </a:r>
            <a:endParaRPr lang="en-US" sz="2800" dirty="0" smtClean="0"/>
          </a:p>
          <a:p>
            <a:r>
              <a:rPr lang="en-US" sz="2800" dirty="0" smtClean="0"/>
              <a:t>Developed similar methods in KVM now (new)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sz="2800" dirty="0" smtClean="0"/>
          </a:p>
          <a:p>
            <a:pPr lvl="1"/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873E6A-125F-E145-AD9D-F8E911D5754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6289029"/>
            <a:ext cx="91439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**</a:t>
            </a:r>
            <a:r>
              <a:rPr lang="en-US" sz="1600" i="1" dirty="0" smtClean="0"/>
              <a:t>Evaluating </a:t>
            </a:r>
            <a:r>
              <a:rPr lang="en-US" sz="1600" i="1" dirty="0"/>
              <a:t>GPU </a:t>
            </a:r>
            <a:r>
              <a:rPr lang="en-US" sz="1600" i="1" dirty="0" err="1"/>
              <a:t>Passthrough</a:t>
            </a:r>
            <a:r>
              <a:rPr lang="en-US" sz="1600" i="1" dirty="0"/>
              <a:t> in </a:t>
            </a:r>
            <a:r>
              <a:rPr lang="en-US" sz="1600" i="1" dirty="0" err="1"/>
              <a:t>Xen</a:t>
            </a:r>
            <a:r>
              <a:rPr lang="en-US" sz="1600" i="1" dirty="0"/>
              <a:t> for High Performance Cloud </a:t>
            </a:r>
            <a:r>
              <a:rPr lang="en-US" sz="1600" i="1" dirty="0" smtClean="0"/>
              <a:t>Computing</a:t>
            </a:r>
            <a:r>
              <a:rPr lang="en-US" sz="1600" dirty="0" smtClean="0"/>
              <a:t>, A. J. Younge et al **</a:t>
            </a:r>
          </a:p>
        </p:txBody>
      </p:sp>
    </p:spTree>
    <p:extLst>
      <p:ext uri="{BB962C8B-B14F-4D97-AF65-F5344CB8AC3E}">
        <p14:creationId xmlns:p14="http://schemas.microsoft.com/office/powerpoint/2010/main" val="94702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Computer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C4F8-E41B-BA41-B776-68D468F989E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Picture 5" descr="Screen shot 2012-11-01 at 2.2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5" y="1277281"/>
            <a:ext cx="7377545" cy="4778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73339" y="6363492"/>
            <a:ext cx="69272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“Supporting Experimental Computer Science”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854365" y="1277280"/>
            <a:ext cx="4109050" cy="2854309"/>
          </a:xfrm>
          <a:prstGeom prst="donut">
            <a:avLst>
              <a:gd name="adj" fmla="val 3808"/>
            </a:avLst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804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Computer Science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B5C4F8-E41B-BA41-B776-68D468F989E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6" name="Picture 5" descr="Screen shot 2012-11-01 at 2.25.0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365" y="1277281"/>
            <a:ext cx="7377545" cy="47788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3690" y="6356978"/>
            <a:ext cx="6927272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From “Supporting Experimental Computer Science”</a:t>
            </a:r>
            <a:endParaRPr lang="en-US" dirty="0"/>
          </a:p>
        </p:txBody>
      </p:sp>
      <p:sp>
        <p:nvSpPr>
          <p:cNvPr id="8" name="Donut 7"/>
          <p:cNvSpPr/>
          <p:nvPr/>
        </p:nvSpPr>
        <p:spPr>
          <a:xfrm>
            <a:off x="116784" y="1417638"/>
            <a:ext cx="8773571" cy="2640955"/>
          </a:xfrm>
          <a:prstGeom prst="donut">
            <a:avLst>
              <a:gd name="adj" fmla="val 3808"/>
            </a:avLst>
          </a:prstGeom>
          <a:solidFill>
            <a:srgbClr val="FFFF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27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247"/>
            <a:ext cx="8229600" cy="1143000"/>
          </a:xfrm>
        </p:spPr>
        <p:txBody>
          <a:bodyPr/>
          <a:lstStyle/>
          <a:p>
            <a:r>
              <a:rPr lang="en-US" dirty="0" smtClean="0"/>
              <a:t>Scaling Applications in VMs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EE6B6-C4C8-AC49-80D5-06382B8CB11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6" descr="delta-LAMMPS-l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47" y="1198650"/>
            <a:ext cx="4553653" cy="2835096"/>
          </a:xfrm>
          <a:prstGeom prst="rect">
            <a:avLst/>
          </a:prstGeom>
        </p:spPr>
      </p:pic>
      <p:pic>
        <p:nvPicPr>
          <p:cNvPr id="8" name="Picture 7" descr="delta-LAMMPS-rhod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0348" y="3932924"/>
            <a:ext cx="4553652" cy="2925076"/>
          </a:xfrm>
          <a:prstGeom prst="rect">
            <a:avLst/>
          </a:prstGeom>
        </p:spPr>
      </p:pic>
      <p:pic>
        <p:nvPicPr>
          <p:cNvPr id="9" name="Picture 8" descr="delta-libsvm-per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650"/>
            <a:ext cx="4590347" cy="45388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80782"/>
            <a:ext cx="4729844" cy="1077218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** </a:t>
            </a:r>
            <a:r>
              <a:rPr lang="en-US" sz="1600" i="1" dirty="0"/>
              <a:t>GPU-</a:t>
            </a:r>
            <a:r>
              <a:rPr lang="en-US" sz="1600" i="1" dirty="0" err="1"/>
              <a:t>Passthrough</a:t>
            </a:r>
            <a:r>
              <a:rPr lang="en-US" sz="1600" i="1" dirty="0"/>
              <a:t> Performance: A Comparison of KVM, </a:t>
            </a:r>
            <a:r>
              <a:rPr lang="en-US" sz="1600" i="1" dirty="0" err="1"/>
              <a:t>Xen</a:t>
            </a:r>
            <a:r>
              <a:rPr lang="en-US" sz="1600" i="1" dirty="0"/>
              <a:t>, </a:t>
            </a:r>
            <a:r>
              <a:rPr lang="en-US" sz="1600" i="1" dirty="0" err="1"/>
              <a:t>VMWare</a:t>
            </a:r>
            <a:r>
              <a:rPr lang="en-US" sz="1600" i="1" dirty="0"/>
              <a:t> </a:t>
            </a:r>
            <a:r>
              <a:rPr lang="en-US" sz="1600" i="1" dirty="0" err="1"/>
              <a:t>ESXi</a:t>
            </a:r>
            <a:r>
              <a:rPr lang="en-US" sz="1600" i="1" dirty="0"/>
              <a:t>, and LXC for CUDA and </a:t>
            </a:r>
            <a:r>
              <a:rPr lang="en-US" sz="1600" i="1" dirty="0" err="1"/>
              <a:t>OpenCL</a:t>
            </a:r>
            <a:r>
              <a:rPr lang="en-US" sz="1600" i="1" dirty="0"/>
              <a:t> Applications</a:t>
            </a:r>
            <a:r>
              <a:rPr lang="en-US" sz="1600" dirty="0"/>
              <a:t>, </a:t>
            </a:r>
            <a:r>
              <a:rPr lang="en-US" sz="1600" dirty="0" smtClean="0"/>
              <a:t>J. P. Walters </a:t>
            </a:r>
            <a:r>
              <a:rPr lang="en-US" sz="1600" dirty="0"/>
              <a:t>et al **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092332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2222"/>
            <a:ext cx="8229600" cy="4525963"/>
          </a:xfrm>
        </p:spPr>
        <p:txBody>
          <a:bodyPr/>
          <a:lstStyle/>
          <a:p>
            <a:r>
              <a:rPr lang="en-US" sz="2800" dirty="0" smtClean="0"/>
              <a:t>Today’s hypervisors can provide near-native performance for many HPC workloads</a:t>
            </a:r>
          </a:p>
          <a:p>
            <a:pPr lvl="1"/>
            <a:r>
              <a:rPr lang="en-US" sz="2400" dirty="0" smtClean="0"/>
              <a:t>Additional VM tweaks can yield considerable performance improvements.</a:t>
            </a:r>
          </a:p>
          <a:p>
            <a:r>
              <a:rPr lang="en-US" sz="2800" dirty="0" smtClean="0"/>
              <a:t>Pioneer efforts to support GPUs within VMs</a:t>
            </a:r>
          </a:p>
          <a:p>
            <a:pPr lvl="1"/>
            <a:r>
              <a:rPr lang="en-US" sz="2400" dirty="0" smtClean="0"/>
              <a:t>Promising performance</a:t>
            </a:r>
          </a:p>
          <a:p>
            <a:pPr lvl="1"/>
            <a:r>
              <a:rPr lang="en-US" sz="2400" dirty="0" smtClean="0"/>
              <a:t>Only minimal overhead in PCIE bus </a:t>
            </a:r>
          </a:p>
          <a:p>
            <a:r>
              <a:rPr lang="en-US" sz="2800" dirty="0" smtClean="0"/>
              <a:t>QDR </a:t>
            </a:r>
            <a:r>
              <a:rPr lang="en-US" sz="2800" dirty="0" err="1" smtClean="0"/>
              <a:t>InfiniBand</a:t>
            </a:r>
            <a:r>
              <a:rPr lang="en-US" sz="2800" dirty="0" smtClean="0"/>
              <a:t> represents a leap in interconnect performance in VMs</a:t>
            </a:r>
          </a:p>
          <a:p>
            <a:r>
              <a:rPr lang="en-US" sz="2800" dirty="0" smtClean="0"/>
              <a:t>Integrate into </a:t>
            </a:r>
            <a:r>
              <a:rPr lang="en-US" sz="2800" dirty="0" err="1" smtClean="0"/>
              <a:t>OpenStack</a:t>
            </a:r>
            <a:r>
              <a:rPr lang="en-US" sz="2800" dirty="0" smtClean="0"/>
              <a:t> </a:t>
            </a:r>
            <a:r>
              <a:rPr lang="en-US" sz="2800" dirty="0" err="1" smtClean="0"/>
              <a:t>IaaS</a:t>
            </a:r>
            <a:r>
              <a:rPr lang="en-US" sz="2800" dirty="0" smtClean="0"/>
              <a:t> Cloud</a:t>
            </a:r>
          </a:p>
          <a:p>
            <a:r>
              <a:rPr lang="en-US" sz="2800" dirty="0" smtClean="0"/>
              <a:t>Support large scale scientific applications in HPC Cloud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EE6B6-C4C8-AC49-80D5-06382B8CB112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04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HPC + Cloud?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1174473"/>
            <a:ext cx="4040188" cy="639762"/>
          </a:xfrm>
        </p:spPr>
        <p:txBody>
          <a:bodyPr/>
          <a:lstStyle/>
          <a:p>
            <a:r>
              <a:rPr lang="en-US" dirty="0" smtClean="0"/>
              <a:t>HPC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457200" y="1814235"/>
            <a:ext cx="4040188" cy="3951288"/>
          </a:xfrm>
        </p:spPr>
        <p:txBody>
          <a:bodyPr/>
          <a:lstStyle/>
          <a:p>
            <a:r>
              <a:rPr lang="en-US" dirty="0" smtClean="0"/>
              <a:t>Fast, tightly coupled systems</a:t>
            </a:r>
          </a:p>
          <a:p>
            <a:r>
              <a:rPr lang="en-US" dirty="0" smtClean="0"/>
              <a:t>Performance is paramount</a:t>
            </a:r>
          </a:p>
          <a:p>
            <a:r>
              <a:rPr lang="en-US" dirty="0" smtClean="0"/>
              <a:t>Massively parallel applications</a:t>
            </a:r>
          </a:p>
          <a:p>
            <a:r>
              <a:rPr lang="en-US" dirty="0" smtClean="0"/>
              <a:t>MPI applications for distributed memory computation</a:t>
            </a:r>
          </a:p>
          <a:p>
            <a:r>
              <a:rPr lang="en-US" dirty="0"/>
              <a:t>Leverage accelerator cards </a:t>
            </a:r>
            <a:r>
              <a:rPr lang="en-US" dirty="0" smtClean="0"/>
              <a:t>or co-processors </a:t>
            </a:r>
            <a:r>
              <a:rPr lang="en-US" dirty="0"/>
              <a:t>(</a:t>
            </a:r>
            <a:r>
              <a:rPr lang="en-US" dirty="0" smtClean="0"/>
              <a:t>new)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645025" y="1174473"/>
            <a:ext cx="4041775" cy="639762"/>
          </a:xfrm>
        </p:spPr>
        <p:txBody>
          <a:bodyPr/>
          <a:lstStyle/>
          <a:p>
            <a:r>
              <a:rPr lang="en-US" dirty="0" smtClean="0"/>
              <a:t>Cloud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4645025" y="1814235"/>
            <a:ext cx="4041775" cy="3951288"/>
          </a:xfrm>
        </p:spPr>
        <p:txBody>
          <a:bodyPr/>
          <a:lstStyle/>
          <a:p>
            <a:r>
              <a:rPr lang="en-US" dirty="0" smtClean="0"/>
              <a:t>Built on commodity PC components</a:t>
            </a:r>
          </a:p>
          <a:p>
            <a:r>
              <a:rPr lang="en-US" dirty="0" smtClean="0"/>
              <a:t>User experience is paramount</a:t>
            </a:r>
          </a:p>
          <a:p>
            <a:r>
              <a:rPr lang="en-US" dirty="0" smtClean="0"/>
              <a:t>Scalability and concurrency are key to success</a:t>
            </a:r>
          </a:p>
          <a:p>
            <a:r>
              <a:rPr lang="en-US" dirty="0" smtClean="0"/>
              <a:t>Big Data applications to handle the Data Deluge</a:t>
            </a:r>
          </a:p>
          <a:p>
            <a:pPr lvl="1"/>
            <a:r>
              <a:rPr lang="en-US" dirty="0" smtClean="0"/>
              <a:t>4</a:t>
            </a:r>
            <a:r>
              <a:rPr lang="en-US" baseline="30000" dirty="0" smtClean="0"/>
              <a:t>th</a:t>
            </a:r>
            <a:r>
              <a:rPr lang="en-US" dirty="0" smtClean="0"/>
              <a:t> Paradigm</a:t>
            </a:r>
          </a:p>
          <a:p>
            <a:r>
              <a:rPr lang="en-US" dirty="0" smtClean="0"/>
              <a:t>Leverage virtualization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7403B5-56E9-4340-B579-CCADB13FBF8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72010" y="5863799"/>
            <a:ext cx="7946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Challenge: Leverage performance of HPC with usability of Clouds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720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Computing</a:t>
            </a:r>
          </a:p>
        </p:txBody>
      </p:sp>
      <p:pic>
        <p:nvPicPr>
          <p:cNvPr id="24579" name="Content Placeholder 3" descr="Picture 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48" b="-17848"/>
          <a:stretch>
            <a:fillRect/>
          </a:stretch>
        </p:blipFill>
        <p:spPr>
          <a:xfrm>
            <a:off x="922793" y="301644"/>
            <a:ext cx="6391734" cy="6702346"/>
          </a:xfrm>
        </p:spPr>
      </p:pic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484601-7568-FF42-BAC8-021A366DD8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223" y="6002385"/>
            <a:ext cx="8032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From: </a:t>
            </a:r>
            <a:r>
              <a:rPr lang="en-US" sz="1800" i="1" dirty="0" smtClean="0">
                <a:latin typeface="Calibri" charset="0"/>
              </a:rPr>
              <a:t>Cloud </a:t>
            </a:r>
            <a:r>
              <a:rPr lang="en-US" sz="1800" i="1" dirty="0">
                <a:latin typeface="Calibri" charset="0"/>
              </a:rPr>
              <a:t>Computing and Grid Computing 360-Degree </a:t>
            </a:r>
            <a:r>
              <a:rPr lang="en-US" sz="1800" i="1" dirty="0" smtClean="0">
                <a:latin typeface="Calibri" charset="0"/>
              </a:rPr>
              <a:t>Compared</a:t>
            </a:r>
            <a:r>
              <a:rPr lang="en-US" sz="1800" dirty="0" smtClean="0">
                <a:latin typeface="Calibri" charset="0"/>
              </a:rPr>
              <a:t>, Foster et al.</a:t>
            </a:r>
            <a:endParaRPr lang="en-US" sz="1800" dirty="0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283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Cloud Computing</a:t>
            </a:r>
          </a:p>
        </p:txBody>
      </p:sp>
      <p:pic>
        <p:nvPicPr>
          <p:cNvPr id="24579" name="Content Placeholder 3" descr="Picture 9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7848" b="-17848"/>
          <a:stretch>
            <a:fillRect/>
          </a:stretch>
        </p:blipFill>
        <p:spPr>
          <a:xfrm>
            <a:off x="922793" y="301644"/>
            <a:ext cx="6391734" cy="6702346"/>
          </a:xfrm>
        </p:spPr>
      </p:pic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484601-7568-FF42-BAC8-021A366DD8E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2223" y="6002385"/>
            <a:ext cx="8032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 smtClean="0">
                <a:latin typeface="Calibri" charset="0"/>
              </a:rPr>
              <a:t>From: </a:t>
            </a:r>
            <a:r>
              <a:rPr lang="en-US" sz="1800" i="1" dirty="0" smtClean="0">
                <a:latin typeface="Calibri" charset="0"/>
              </a:rPr>
              <a:t>Cloud </a:t>
            </a:r>
            <a:r>
              <a:rPr lang="en-US" sz="1800" i="1" dirty="0">
                <a:latin typeface="Calibri" charset="0"/>
              </a:rPr>
              <a:t>Computing and Grid Computing 360-Degree </a:t>
            </a:r>
            <a:r>
              <a:rPr lang="en-US" sz="1800" i="1" dirty="0" smtClean="0">
                <a:latin typeface="Calibri" charset="0"/>
              </a:rPr>
              <a:t>Compared</a:t>
            </a:r>
            <a:r>
              <a:rPr lang="en-US" sz="1800" dirty="0" smtClean="0">
                <a:latin typeface="Calibri" charset="0"/>
              </a:rPr>
              <a:t>, Foster et al.</a:t>
            </a:r>
            <a:endParaRPr lang="en-US" sz="1800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63452" y="2360186"/>
            <a:ext cx="3589748" cy="2140406"/>
          </a:xfrm>
          <a:prstGeom prst="rect">
            <a:avLst/>
          </a:prstGeom>
          <a:solidFill>
            <a:schemeClr val="accent1">
              <a:alpha val="9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High Performance Clouds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5447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620" y="1511118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Thanks!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727620" y="3969595"/>
            <a:ext cx="7772400" cy="1500187"/>
          </a:xfrm>
        </p:spPr>
        <p:txBody>
          <a:bodyPr/>
          <a:lstStyle/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Andrew J. Younge</a:t>
            </a:r>
          </a:p>
          <a:p>
            <a:pPr algn="ctr"/>
            <a:endParaRPr lang="en-US" sz="2200" dirty="0">
              <a:solidFill>
                <a:schemeClr val="tx1"/>
              </a:solidFill>
            </a:endParaRP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Ph.D. Candidate</a:t>
            </a:r>
          </a:p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Indiana University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hlinkClick r:id="rId2"/>
              </a:rPr>
              <a:t>ajyounge@indiana.edu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http://</a:t>
            </a:r>
            <a:r>
              <a:rPr lang="en-US" dirty="0" err="1" smtClean="0">
                <a:solidFill>
                  <a:schemeClr val="tx1"/>
                </a:solidFill>
              </a:rPr>
              <a:t>ajyounge.com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59E72-BEC6-5145-94CE-EC51DA37A33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324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-374903" y="286489"/>
            <a:ext cx="8229600" cy="1143000"/>
          </a:xfrm>
        </p:spPr>
        <p:txBody>
          <a:bodyPr/>
          <a:lstStyle/>
          <a:p>
            <a:r>
              <a:rPr lang="en-US" dirty="0">
                <a:latin typeface="Calibri" charset="0"/>
              </a:rPr>
              <a:t>Current Hypervisors</a:t>
            </a:r>
          </a:p>
        </p:txBody>
      </p:sp>
      <p:sp>
        <p:nvSpPr>
          <p:cNvPr id="1945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790509-EA72-F541-8A69-137BE4F66551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8" y="1417638"/>
            <a:ext cx="3233737" cy="144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010025"/>
            <a:ext cx="3640137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082925"/>
            <a:ext cx="20320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4600575"/>
            <a:ext cx="21209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5" y="1417638"/>
            <a:ext cx="4179888" cy="159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10025"/>
            <a:ext cx="35639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4762500"/>
            <a:ext cx="36385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463" y="5607050"/>
            <a:ext cx="27178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3014663"/>
            <a:ext cx="41751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ghtning Bolt 1"/>
          <p:cNvSpPr/>
          <p:nvPr/>
        </p:nvSpPr>
        <p:spPr>
          <a:xfrm>
            <a:off x="6553200" y="1143001"/>
            <a:ext cx="743527" cy="831273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ightning Bolt 14"/>
          <p:cNvSpPr/>
          <p:nvPr/>
        </p:nvSpPr>
        <p:spPr>
          <a:xfrm>
            <a:off x="268288" y="4010025"/>
            <a:ext cx="743527" cy="831273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ightning Bolt 15"/>
          <p:cNvSpPr/>
          <p:nvPr/>
        </p:nvSpPr>
        <p:spPr>
          <a:xfrm>
            <a:off x="7278688" y="2445038"/>
            <a:ext cx="743527" cy="831273"/>
          </a:xfrm>
          <a:prstGeom prst="lightningBol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ightning Bolt 16"/>
          <p:cNvSpPr/>
          <p:nvPr/>
        </p:nvSpPr>
        <p:spPr>
          <a:xfrm>
            <a:off x="1164215" y="1166091"/>
            <a:ext cx="743527" cy="831273"/>
          </a:xfrm>
          <a:prstGeom prst="lightningBol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3336" y="0"/>
            <a:ext cx="2010411" cy="1664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1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" charset="0"/>
              </a:rPr>
              <a:t>Features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46050" y="1352550"/>
          <a:ext cx="8912225" cy="4957763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82445"/>
                <a:gridCol w="1782445"/>
                <a:gridCol w="1782445"/>
                <a:gridCol w="1782445"/>
                <a:gridCol w="1782445"/>
              </a:tblGrid>
              <a:tr h="37081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Xen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KVM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VirtualBox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VMWare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Paravirtualization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Full Virtualization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518151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Host CPU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X86_64, IA64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IA64, PPC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7315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Guest CPU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X86, X86_64, IA64, PPC</a:t>
                      </a:r>
                    </a:p>
                    <a:p>
                      <a:pPr algn="ctr"/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X86, X86_64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Host OS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Windows, Linux,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Proprietary</a:t>
                      </a:r>
                      <a:r>
                        <a:rPr lang="en-US" sz="1400" baseline="0" dirty="0" smtClean="0"/>
                        <a:t> Unix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Guest OS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Linux, Windows, Unix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Linux, Windows, Unix</a:t>
                      </a:r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VT-x / AMD-v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Req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Opt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Supported</a:t>
                      </a:r>
                      <a:r>
                        <a:rPr lang="en-US" sz="1400" baseline="0" dirty="0" smtClean="0"/>
                        <a:t> Cores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128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16*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32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8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Supported Memory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4TB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4TB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16GB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64GB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3D Acceleration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 smtClean="0"/>
                        <a:t>Xen</a:t>
                      </a:r>
                      <a:r>
                        <a:rPr lang="en-US" sz="1400" dirty="0" smtClean="0"/>
                        <a:t>-GL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VMGL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Open-GL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Open-GL, DirectX</a:t>
                      </a:r>
                      <a:endParaRPr lang="en-US" sz="1400" dirty="0"/>
                    </a:p>
                  </a:txBody>
                  <a:tcPr marT="45716" marB="45716"/>
                </a:tc>
              </a:tr>
              <a:tr h="37081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Licensing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GPL/Proprietary</a:t>
                      </a:r>
                      <a:endParaRPr lang="en-US" sz="1400" dirty="0"/>
                    </a:p>
                  </a:txBody>
                  <a:tcPr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Proprietary</a:t>
                      </a:r>
                      <a:endParaRPr lang="en-US" sz="1400" dirty="0"/>
                    </a:p>
                  </a:txBody>
                  <a:tcPr marT="45716" marB="45716"/>
                </a:tc>
              </a:tr>
            </a:tbl>
          </a:graphicData>
        </a:graphic>
      </p:graphicFrame>
      <p:sp>
        <p:nvSpPr>
          <p:cNvPr id="2260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FA2C327-F900-A94D-B2F8-EEBFA8CD47DF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40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2" descr="FFT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>
          <a:xfrm>
            <a:off x="4957755" y="1"/>
            <a:ext cx="4186244" cy="2301985"/>
          </a:xfrm>
        </p:spPr>
      </p:pic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3302000" y="63436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>
                <a:solidFill>
                  <a:srgbClr val="898989"/>
                </a:solidFill>
                <a:latin typeface="Calibri" charset="0"/>
              </a:rPr>
              <a:t>https://portal.futuregrid.org</a:t>
            </a:r>
          </a:p>
        </p:txBody>
      </p:sp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B9A956F-67DD-F147-ADB9-A6584C2B5416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pic>
        <p:nvPicPr>
          <p:cNvPr id="29699" name="Picture 4" descr="linpack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57755" cy="371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tent Placeholder 2" descr="pingpongbandwidth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 bwMode="auto">
          <a:xfrm>
            <a:off x="4957755" y="2298901"/>
            <a:ext cx="4186245" cy="2302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7" name="Content Placeholder 2" descr="pingponglatenc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" b="1115"/>
          <a:stretch>
            <a:fillRect/>
          </a:stretch>
        </p:blipFill>
        <p:spPr bwMode="auto">
          <a:xfrm>
            <a:off x="4957755" y="4568982"/>
            <a:ext cx="4186243" cy="2302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pic>
        <p:nvPicPr>
          <p:cNvPr id="8" name="Content Placeholder 2" descr="spec-omp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b="4732"/>
          <a:stretch>
            <a:fillRect/>
          </a:stretch>
        </p:blipFill>
        <p:spPr bwMode="auto">
          <a:xfrm>
            <a:off x="0" y="4137366"/>
            <a:ext cx="4970983" cy="27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</p:spTree>
    <p:extLst>
      <p:ext uri="{BB962C8B-B14F-4D97-AF65-F5344CB8AC3E}">
        <p14:creationId xmlns:p14="http://schemas.microsoft.com/office/powerpoint/2010/main" val="2497646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alibri" charset="0"/>
              </a:rPr>
              <a:t>Virtualization in HPC</a:t>
            </a:r>
            <a:endParaRPr lang="en-US" dirty="0">
              <a:latin typeface="Calibri" charset="0"/>
            </a:endParaRP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218663"/>
            <a:ext cx="8229600" cy="4525963"/>
          </a:xfrm>
        </p:spPr>
        <p:txBody>
          <a:bodyPr/>
          <a:lstStyle/>
          <a:p>
            <a:r>
              <a:rPr lang="en-US" b="1" dirty="0" smtClean="0">
                <a:latin typeface="Calibri" charset="0"/>
              </a:rPr>
              <a:t>Initial </a:t>
            </a:r>
            <a:r>
              <a:rPr lang="en-US" b="1" dirty="0">
                <a:latin typeface="Calibri" charset="0"/>
              </a:rPr>
              <a:t>Question</a:t>
            </a:r>
            <a:r>
              <a:rPr lang="en-US" dirty="0">
                <a:latin typeface="Calibri" charset="0"/>
              </a:rPr>
              <a:t>: Is Cloud Computing viable for scientific High Performance Computing?</a:t>
            </a:r>
          </a:p>
          <a:p>
            <a:pPr lvl="1"/>
            <a:r>
              <a:rPr lang="en-US" dirty="0" smtClean="0">
                <a:latin typeface="Calibri" charset="0"/>
              </a:rPr>
              <a:t>Yes, some of the time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Features: All hypervisors are </a:t>
            </a:r>
            <a:r>
              <a:rPr lang="en-US" dirty="0" smtClean="0">
                <a:latin typeface="Calibri" charset="0"/>
              </a:rPr>
              <a:t>similar</a:t>
            </a:r>
            <a:endParaRPr lang="en-US" dirty="0">
              <a:latin typeface="Calibri" charset="0"/>
            </a:endParaRPr>
          </a:p>
          <a:p>
            <a:r>
              <a:rPr lang="en-US" dirty="0">
                <a:latin typeface="Calibri" charset="0"/>
              </a:rPr>
              <a:t>Performance: KVM is fastest across most benchmarks, </a:t>
            </a:r>
            <a:r>
              <a:rPr lang="en-US" dirty="0" err="1">
                <a:latin typeface="Calibri" charset="0"/>
              </a:rPr>
              <a:t>VirtualBox</a:t>
            </a:r>
            <a:r>
              <a:rPr lang="en-US" dirty="0">
                <a:latin typeface="Calibri" charset="0"/>
              </a:rPr>
              <a:t> close</a:t>
            </a:r>
            <a:r>
              <a:rPr lang="en-US" dirty="0" smtClean="0">
                <a:latin typeface="Calibri" charset="0"/>
              </a:rPr>
              <a:t>. Overall</a:t>
            </a:r>
            <a:r>
              <a:rPr lang="en-US" dirty="0">
                <a:latin typeface="Calibri" charset="0"/>
              </a:rPr>
              <a:t>, we have found KVM to be the best hypervisor choice for HPC.</a:t>
            </a:r>
          </a:p>
          <a:p>
            <a:pPr lvl="1"/>
            <a:r>
              <a:rPr lang="en-US" dirty="0" smtClean="0">
                <a:latin typeface="Calibri" charset="0"/>
              </a:rPr>
              <a:t>Latest </a:t>
            </a:r>
            <a:r>
              <a:rPr lang="en-US" dirty="0" err="1" smtClean="0">
                <a:latin typeface="Calibri" charset="0"/>
              </a:rPr>
              <a:t>Xen</a:t>
            </a:r>
            <a:r>
              <a:rPr lang="en-US" dirty="0" smtClean="0">
                <a:latin typeface="Calibri" charset="0"/>
              </a:rPr>
              <a:t> shows results just as promising</a:t>
            </a:r>
            <a:endParaRPr lang="en-US" dirty="0">
              <a:latin typeface="Calibri" charset="0"/>
            </a:endParaRPr>
          </a:p>
        </p:txBody>
      </p:sp>
      <p:sp>
        <p:nvSpPr>
          <p:cNvPr id="39939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0DFFE4-6C5E-9B48-AF7D-8FA3522739F3}" type="slidenum">
              <a:rPr lang="en-US" sz="1200">
                <a:solidFill>
                  <a:srgbClr val="898989"/>
                </a:solidFill>
                <a:latin typeface="Calibri" charset="0"/>
              </a:rPr>
              <a:pPr eaLnBrk="1" hangingPunct="1"/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6109870"/>
            <a:ext cx="9027214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** </a:t>
            </a:r>
            <a:r>
              <a:rPr lang="en-US" i="1" dirty="0" smtClean="0"/>
              <a:t>Analysis </a:t>
            </a:r>
            <a:r>
              <a:rPr lang="en-US" i="1" dirty="0"/>
              <a:t>of Virtualization Technologies for High Performance Computing </a:t>
            </a:r>
            <a:r>
              <a:rPr lang="en-US" i="1" dirty="0" smtClean="0"/>
              <a:t>  </a:t>
            </a:r>
          </a:p>
          <a:p>
            <a:pPr algn="ctr"/>
            <a:r>
              <a:rPr lang="en-US" i="1" dirty="0"/>
              <a:t> </a:t>
            </a:r>
            <a:r>
              <a:rPr lang="en-US" i="1" dirty="0" smtClean="0"/>
              <a:t>         Environments</a:t>
            </a:r>
            <a:r>
              <a:rPr lang="en-US" dirty="0" smtClean="0"/>
              <a:t>, A. J. Younge et al **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684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IaaS</a:t>
            </a:r>
            <a:r>
              <a:rPr lang="en-US" dirty="0" smtClean="0"/>
              <a:t> with HPC Hardware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Providing near-native hypervisor performance cannot solve all challenges of supporting parallel computing in cloud infrastructure.</a:t>
            </a:r>
          </a:p>
          <a:p>
            <a:r>
              <a:rPr lang="en-US" dirty="0" smtClean="0"/>
              <a:t>Need to leverage HPC hardware</a:t>
            </a:r>
          </a:p>
          <a:p>
            <a:pPr lvl="1"/>
            <a:r>
              <a:rPr lang="en-US" dirty="0" smtClean="0"/>
              <a:t>Accelerator cards </a:t>
            </a:r>
          </a:p>
          <a:p>
            <a:pPr lvl="1"/>
            <a:r>
              <a:rPr lang="en-US" dirty="0" smtClean="0"/>
              <a:t>High speed, low latency I/O interconnects</a:t>
            </a:r>
          </a:p>
          <a:p>
            <a:pPr lvl="1"/>
            <a:r>
              <a:rPr lang="en-US" dirty="0" smtClean="0"/>
              <a:t>Others…</a:t>
            </a:r>
          </a:p>
          <a:p>
            <a:r>
              <a:rPr lang="en-US" dirty="0" smtClean="0"/>
              <a:t>Need to characterize and minimize overhead wherever it exists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EE6B6-C4C8-AC49-80D5-06382B8CB11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463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SR-IOV VM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520820"/>
            <a:ext cx="4481265" cy="4525963"/>
          </a:xfrm>
        </p:spPr>
        <p:txBody>
          <a:bodyPr/>
          <a:lstStyle/>
          <a:p>
            <a:r>
              <a:rPr lang="en-US" dirty="0" smtClean="0"/>
              <a:t>Can use SR-IOV for </a:t>
            </a:r>
            <a:r>
              <a:rPr lang="en-US" dirty="0"/>
              <a:t>10GbE </a:t>
            </a:r>
            <a:r>
              <a:rPr lang="en-US" dirty="0" smtClean="0"/>
              <a:t>and </a:t>
            </a:r>
            <a:r>
              <a:rPr lang="en-US" dirty="0" err="1" smtClean="0"/>
              <a:t>InfiniBand</a:t>
            </a:r>
            <a:r>
              <a:rPr lang="en-US" dirty="0" smtClean="0"/>
              <a:t>  </a:t>
            </a:r>
          </a:p>
          <a:p>
            <a:pPr lvl="1"/>
            <a:r>
              <a:rPr lang="en-US" dirty="0" smtClean="0"/>
              <a:t>Reduce host CPU utilization</a:t>
            </a:r>
          </a:p>
          <a:p>
            <a:pPr lvl="1"/>
            <a:r>
              <a:rPr lang="en-US" dirty="0" smtClean="0"/>
              <a:t>Maximize Bandwidth</a:t>
            </a:r>
          </a:p>
          <a:p>
            <a:pPr lvl="1"/>
            <a:r>
              <a:rPr lang="en-US" dirty="0" smtClean="0"/>
              <a:t>“Near native” performance</a:t>
            </a:r>
          </a:p>
          <a:p>
            <a:r>
              <a:rPr lang="en-US" dirty="0"/>
              <a:t>No </a:t>
            </a:r>
            <a:r>
              <a:rPr lang="en-US" dirty="0" err="1"/>
              <a:t>InfiniBand</a:t>
            </a:r>
            <a:r>
              <a:rPr lang="en-US" dirty="0"/>
              <a:t> in </a:t>
            </a:r>
            <a:r>
              <a:rPr lang="en-US" dirty="0" smtClean="0"/>
              <a:t>HVM VMs</a:t>
            </a:r>
            <a:endParaRPr lang="en-US" dirty="0"/>
          </a:p>
          <a:p>
            <a:pPr lvl="1"/>
            <a:r>
              <a:rPr lang="en-US" dirty="0"/>
              <a:t>No </a:t>
            </a:r>
            <a:r>
              <a:rPr lang="en-US" dirty="0" err="1"/>
              <a:t>IPoIB</a:t>
            </a:r>
            <a:r>
              <a:rPr lang="en-US" dirty="0"/>
              <a:t>, </a:t>
            </a:r>
            <a:r>
              <a:rPr lang="en-US" dirty="0" err="1"/>
              <a:t>EoIB</a:t>
            </a:r>
            <a:r>
              <a:rPr lang="en-US" dirty="0"/>
              <a:t> and PCI-</a:t>
            </a:r>
            <a:r>
              <a:rPr lang="en-US" dirty="0" err="1"/>
              <a:t>Passthrough</a:t>
            </a:r>
            <a:r>
              <a:rPr lang="en-US" dirty="0"/>
              <a:t> are impractical </a:t>
            </a:r>
          </a:p>
          <a:p>
            <a:r>
              <a:rPr lang="en-US" dirty="0" smtClean="0"/>
              <a:t>Requires extensive device driver support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http://futuregrid.org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656B8C-B936-EB40-AE7D-99B00AFABF7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598" y="1295763"/>
            <a:ext cx="3614679" cy="47374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452" y="6288476"/>
            <a:ext cx="871678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From “SR-IOV Networking in </a:t>
            </a:r>
            <a:r>
              <a:rPr lang="en-US" dirty="0" err="1"/>
              <a:t>Xen</a:t>
            </a:r>
            <a:r>
              <a:rPr lang="en-US" dirty="0"/>
              <a:t>: Architecture, Design and </a:t>
            </a:r>
            <a:r>
              <a:rPr lang="en-US" dirty="0" smtClean="0"/>
              <a:t>Implementation”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916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SR-IOV </a:t>
            </a:r>
            <a:r>
              <a:rPr lang="en-US" dirty="0" err="1" smtClean="0"/>
              <a:t>InfiniBand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62769" y="1600200"/>
            <a:ext cx="8881231" cy="5121275"/>
          </a:xfrm>
        </p:spPr>
        <p:txBody>
          <a:bodyPr/>
          <a:lstStyle/>
          <a:p>
            <a:r>
              <a:rPr lang="en-US" sz="2800" dirty="0" smtClean="0"/>
              <a:t>SR-IOV enabled </a:t>
            </a:r>
            <a:r>
              <a:rPr lang="en-US" sz="2800" dirty="0" err="1" smtClean="0"/>
              <a:t>InfiniBand</a:t>
            </a:r>
            <a:r>
              <a:rPr lang="en-US" sz="2800" dirty="0" smtClean="0"/>
              <a:t> drivers now available </a:t>
            </a:r>
          </a:p>
          <a:p>
            <a:r>
              <a:rPr lang="en-US" sz="2800" dirty="0" smtClean="0"/>
              <a:t>OFED support for KVM, </a:t>
            </a:r>
            <a:r>
              <a:rPr lang="en-US" sz="2800" dirty="0" err="1" smtClean="0"/>
              <a:t>Xen</a:t>
            </a:r>
            <a:r>
              <a:rPr lang="en-US" sz="2800" dirty="0" smtClean="0"/>
              <a:t> still TBD</a:t>
            </a:r>
          </a:p>
          <a:p>
            <a:r>
              <a:rPr lang="en-US" sz="2800" dirty="0" smtClean="0"/>
              <a:t>Initial evaluation shows promise for IB-enabled VMs</a:t>
            </a:r>
          </a:p>
          <a:p>
            <a:pPr lvl="1"/>
            <a:r>
              <a:rPr lang="en-US" sz="2400" i="1" dirty="0" smtClean="0"/>
              <a:t>SR</a:t>
            </a:r>
            <a:r>
              <a:rPr lang="en-US" sz="2400" i="1" dirty="0"/>
              <a:t>-IOV Support for </a:t>
            </a:r>
            <a:r>
              <a:rPr lang="en-US" sz="2400" i="1" dirty="0" smtClean="0"/>
              <a:t>Virtualization on </a:t>
            </a:r>
            <a:r>
              <a:rPr lang="en-US" sz="2400" i="1" dirty="0" err="1" smtClean="0"/>
              <a:t>InfiniBand</a:t>
            </a:r>
            <a:r>
              <a:rPr lang="en-US" sz="2400" i="1" dirty="0" smtClean="0"/>
              <a:t> Clusters: Early Experience</a:t>
            </a:r>
            <a:r>
              <a:rPr lang="en-US" sz="2400" dirty="0" smtClean="0"/>
              <a:t>, Jose et al – </a:t>
            </a:r>
            <a:r>
              <a:rPr lang="en-US" sz="2400" dirty="0" err="1" smtClean="0"/>
              <a:t>CCGrid</a:t>
            </a:r>
            <a:r>
              <a:rPr lang="en-US" sz="2400" dirty="0" smtClean="0"/>
              <a:t> 2013</a:t>
            </a:r>
          </a:p>
          <a:p>
            <a:pPr lvl="1"/>
            <a:r>
              <a:rPr lang="en-US" sz="2400" dirty="0" smtClean="0"/>
              <a:t>** </a:t>
            </a:r>
            <a:r>
              <a:rPr lang="en-US" sz="2400" i="1" dirty="0" smtClean="0"/>
              <a:t>Bridging </a:t>
            </a:r>
            <a:r>
              <a:rPr lang="en-US" sz="2400" i="1" dirty="0"/>
              <a:t>the Virtualization Performance Gap for HPC Using SR-IOV for </a:t>
            </a:r>
            <a:r>
              <a:rPr lang="en-US" sz="2400" i="1" dirty="0" err="1" smtClean="0"/>
              <a:t>InﬁniBand</a:t>
            </a:r>
            <a:r>
              <a:rPr lang="en-US" sz="2400" dirty="0" smtClean="0"/>
              <a:t>, </a:t>
            </a:r>
            <a:r>
              <a:rPr lang="en-US" sz="2400" dirty="0" err="1" smtClean="0"/>
              <a:t>Musleh</a:t>
            </a:r>
            <a:r>
              <a:rPr lang="en-US" sz="2400" dirty="0" smtClean="0"/>
              <a:t> et al – Accepted CLOUD 2014 **</a:t>
            </a:r>
          </a:p>
          <a:p>
            <a:pPr lvl="1"/>
            <a:r>
              <a:rPr lang="en-US" sz="2400" i="1" dirty="0" smtClean="0"/>
              <a:t>Exploring </a:t>
            </a:r>
            <a:r>
              <a:rPr lang="en-US" sz="2400" i="1" dirty="0" err="1"/>
              <a:t>Infiniband</a:t>
            </a:r>
            <a:r>
              <a:rPr lang="en-US" sz="2400" i="1" dirty="0"/>
              <a:t> Hardware Virtualization in </a:t>
            </a:r>
            <a:r>
              <a:rPr lang="en-US" sz="2400" i="1" dirty="0" err="1"/>
              <a:t>OpenNebula</a:t>
            </a:r>
            <a:r>
              <a:rPr lang="en-US" sz="2400" i="1" dirty="0"/>
              <a:t> towards Efficient High-Performance </a:t>
            </a:r>
            <a:r>
              <a:rPr lang="en-US" sz="2400" i="1" dirty="0" smtClean="0"/>
              <a:t>Computing</a:t>
            </a:r>
            <a:r>
              <a:rPr lang="en-US" sz="2400" dirty="0" smtClean="0"/>
              <a:t>,  </a:t>
            </a:r>
            <a:r>
              <a:rPr lang="en-US" sz="2400" dirty="0" err="1" smtClean="0"/>
              <a:t>Ruivo</a:t>
            </a:r>
            <a:r>
              <a:rPr lang="en-US" sz="2400" dirty="0" smtClean="0"/>
              <a:t> et al – here at </a:t>
            </a:r>
            <a:r>
              <a:rPr lang="en-US" sz="2400" dirty="0" err="1" smtClean="0"/>
              <a:t>CCGrid</a:t>
            </a:r>
            <a:r>
              <a:rPr lang="en-US" sz="2400" dirty="0" smtClean="0"/>
              <a:t> 2014 </a:t>
            </a:r>
          </a:p>
          <a:p>
            <a:pPr lvl="1"/>
            <a:r>
              <a:rPr lang="en-US" sz="2400" dirty="0" smtClean="0"/>
              <a:t>SDSC Comet 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F59E72-BEC6-5145-94CE-EC51DA37A33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667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</TotalTime>
  <Words>1221</Words>
  <Application>Microsoft Macintosh PowerPoint</Application>
  <PresentationFormat>On-screen Show (4:3)</PresentationFormat>
  <Paragraphs>235</Paragraphs>
  <Slides>22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Advanced Virtualization Techniques for High Performance Cloud Cyberinfrastructure </vt:lpstr>
      <vt:lpstr>HPC + Cloud?</vt:lpstr>
      <vt:lpstr>Current Hypervisors</vt:lpstr>
      <vt:lpstr>Features</vt:lpstr>
      <vt:lpstr>PowerPoint Presentation</vt:lpstr>
      <vt:lpstr>Virtualization in HPC</vt:lpstr>
      <vt:lpstr>IaaS with HPC Hardware</vt:lpstr>
      <vt:lpstr>SR-IOV VM Support</vt:lpstr>
      <vt:lpstr>SR-IOV InfiniBand</vt:lpstr>
      <vt:lpstr>GPUs in Virtual Machines</vt:lpstr>
      <vt:lpstr>Direct GPU Virtualization</vt:lpstr>
      <vt:lpstr>Hardware Virtualization</vt:lpstr>
      <vt:lpstr>PowerPoint Presentation</vt:lpstr>
      <vt:lpstr>PowerPoint Presentation</vt:lpstr>
      <vt:lpstr>GPU Discussion</vt:lpstr>
      <vt:lpstr>Experimental Computer Science</vt:lpstr>
      <vt:lpstr>Experimental Computer Science</vt:lpstr>
      <vt:lpstr>Scaling Applications in VMs</vt:lpstr>
      <vt:lpstr>Conclusion</vt:lpstr>
      <vt:lpstr>Cloud Computing</vt:lpstr>
      <vt:lpstr>Cloud Computing</vt:lpstr>
      <vt:lpstr>Thanks!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Gregor von Laszewski</dc:creator>
  <cp:lastModifiedBy>Andrew Younge</cp:lastModifiedBy>
  <cp:revision>71</cp:revision>
  <dcterms:created xsi:type="dcterms:W3CDTF">2010-12-21T19:30:19Z</dcterms:created>
  <dcterms:modified xsi:type="dcterms:W3CDTF">2014-05-28T15:01:10Z</dcterms:modified>
</cp:coreProperties>
</file>