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handoutMasterIdLst>
    <p:handoutMasterId r:id="rId81"/>
  </p:handoutMasterIdLst>
  <p:sldIdLst>
    <p:sldId id="257" r:id="rId2"/>
    <p:sldId id="311" r:id="rId3"/>
    <p:sldId id="259" r:id="rId4"/>
    <p:sldId id="260" r:id="rId5"/>
    <p:sldId id="262" r:id="rId6"/>
    <p:sldId id="263" r:id="rId7"/>
    <p:sldId id="265" r:id="rId8"/>
    <p:sldId id="306" r:id="rId9"/>
    <p:sldId id="310" r:id="rId10"/>
    <p:sldId id="352" r:id="rId11"/>
    <p:sldId id="266" r:id="rId12"/>
    <p:sldId id="267" r:id="rId13"/>
    <p:sldId id="270" r:id="rId14"/>
    <p:sldId id="273" r:id="rId15"/>
    <p:sldId id="274" r:id="rId16"/>
    <p:sldId id="275" r:id="rId17"/>
    <p:sldId id="276" r:id="rId18"/>
    <p:sldId id="277" r:id="rId19"/>
    <p:sldId id="278" r:id="rId20"/>
    <p:sldId id="360" r:id="rId21"/>
    <p:sldId id="281" r:id="rId22"/>
    <p:sldId id="282" r:id="rId23"/>
    <p:sldId id="284" r:id="rId24"/>
    <p:sldId id="285" r:id="rId25"/>
    <p:sldId id="286" r:id="rId26"/>
    <p:sldId id="287" r:id="rId27"/>
    <p:sldId id="288" r:id="rId28"/>
    <p:sldId id="291" r:id="rId29"/>
    <p:sldId id="292" r:id="rId30"/>
    <p:sldId id="293" r:id="rId31"/>
    <p:sldId id="294" r:id="rId32"/>
    <p:sldId id="296" r:id="rId33"/>
    <p:sldId id="299" r:id="rId34"/>
    <p:sldId id="301" r:id="rId35"/>
    <p:sldId id="300" r:id="rId36"/>
    <p:sldId id="307" r:id="rId37"/>
    <p:sldId id="313" r:id="rId38"/>
    <p:sldId id="314" r:id="rId39"/>
    <p:sldId id="315" r:id="rId40"/>
    <p:sldId id="316" r:id="rId41"/>
    <p:sldId id="317" r:id="rId42"/>
    <p:sldId id="318" r:id="rId43"/>
    <p:sldId id="320" r:id="rId44"/>
    <p:sldId id="321" r:id="rId45"/>
    <p:sldId id="324" r:id="rId46"/>
    <p:sldId id="325" r:id="rId47"/>
    <p:sldId id="326" r:id="rId48"/>
    <p:sldId id="341" r:id="rId49"/>
    <p:sldId id="346" r:id="rId50"/>
    <p:sldId id="319" r:id="rId51"/>
    <p:sldId id="348" r:id="rId52"/>
    <p:sldId id="347" r:id="rId53"/>
    <p:sldId id="342" r:id="rId54"/>
    <p:sldId id="351" r:id="rId55"/>
    <p:sldId id="349" r:id="rId56"/>
    <p:sldId id="335" r:id="rId57"/>
    <p:sldId id="336" r:id="rId58"/>
    <p:sldId id="308" r:id="rId59"/>
    <p:sldId id="309" r:id="rId60"/>
    <p:sldId id="358" r:id="rId61"/>
    <p:sldId id="356" r:id="rId62"/>
    <p:sldId id="329" r:id="rId63"/>
    <p:sldId id="330" r:id="rId64"/>
    <p:sldId id="327" r:id="rId65"/>
    <p:sldId id="340" r:id="rId66"/>
    <p:sldId id="362" r:id="rId67"/>
    <p:sldId id="353" r:id="rId68"/>
    <p:sldId id="354" r:id="rId69"/>
    <p:sldId id="337" r:id="rId70"/>
    <p:sldId id="361" r:id="rId71"/>
    <p:sldId id="344" r:id="rId72"/>
    <p:sldId id="334" r:id="rId73"/>
    <p:sldId id="333" r:id="rId74"/>
    <p:sldId id="359" r:id="rId75"/>
    <p:sldId id="355" r:id="rId76"/>
    <p:sldId id="343" r:id="rId77"/>
    <p:sldId id="328" r:id="rId78"/>
    <p:sldId id="350" r:id="rId7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00" autoAdjust="0"/>
  </p:normalViewPr>
  <p:slideViewPr>
    <p:cSldViewPr snapToGrid="0" snapToObjects="1">
      <p:cViewPr>
        <p:scale>
          <a:sx n="78" d="100"/>
          <a:sy n="78" d="100"/>
        </p:scale>
        <p:origin x="-86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Untitled:Users:yspark:Library:Mail%20Downloads:ping_measuremen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jy4490:Documents:Corei7_powerconsumption.xls"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ajy4490:Downloads:HPCC_2011_09_06_0615.xls"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ajy4490:Downloads:HPCC_2011_09_06_0615.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overlay val="0"/>
    </c:title>
    <c:autoTitleDeleted val="0"/>
    <c:plotArea>
      <c:layout/>
      <c:barChart>
        <c:barDir val="col"/>
        <c:grouping val="clustered"/>
        <c:varyColors val="0"/>
        <c:ser>
          <c:idx val="0"/>
          <c:order val="0"/>
          <c:tx>
            <c:strRef>
              <c:f>Sheet1!$B$7</c:f>
              <c:strCache>
                <c:ptCount val="1"/>
                <c:pt idx="0">
                  <c:v>MonteCarlo</c:v>
                </c:pt>
              </c:strCache>
            </c:strRef>
          </c:tx>
          <c:invertIfNegative val="0"/>
          <c:cat>
            <c:strRef>
              <c:f>Sheet1!$C$4:$D$4</c:f>
              <c:strCache>
                <c:ptCount val="2"/>
                <c:pt idx="0">
                  <c:v>Native</c:v>
                </c:pt>
                <c:pt idx="1">
                  <c:v>XEN VM</c:v>
                </c:pt>
              </c:strCache>
            </c:strRef>
          </c:cat>
          <c:val>
            <c:numRef>
              <c:f>Sheet1!$C$7:$D$7</c:f>
              <c:numCache>
                <c:formatCode>General</c:formatCode>
                <c:ptCount val="2"/>
                <c:pt idx="0">
                  <c:v>98423.679999999993</c:v>
                </c:pt>
                <c:pt idx="1">
                  <c:v>88520.05</c:v>
                </c:pt>
              </c:numCache>
            </c:numRef>
          </c:val>
        </c:ser>
        <c:dLbls>
          <c:showLegendKey val="0"/>
          <c:showVal val="0"/>
          <c:showCatName val="0"/>
          <c:showSerName val="0"/>
          <c:showPercent val="0"/>
          <c:showBubbleSize val="0"/>
        </c:dLbls>
        <c:gapWidth val="150"/>
        <c:axId val="159798400"/>
        <c:axId val="159799936"/>
      </c:barChart>
      <c:catAx>
        <c:axId val="159798400"/>
        <c:scaling>
          <c:orientation val="minMax"/>
        </c:scaling>
        <c:delete val="0"/>
        <c:axPos val="b"/>
        <c:majorTickMark val="out"/>
        <c:minorTickMark val="none"/>
        <c:tickLblPos val="nextTo"/>
        <c:crossAx val="159799936"/>
        <c:crosses val="autoZero"/>
        <c:auto val="1"/>
        <c:lblAlgn val="ctr"/>
        <c:lblOffset val="100"/>
        <c:noMultiLvlLbl val="0"/>
      </c:catAx>
      <c:valAx>
        <c:axId val="159799936"/>
        <c:scaling>
          <c:orientation val="minMax"/>
          <c:min val="0"/>
        </c:scaling>
        <c:delete val="0"/>
        <c:axPos val="l"/>
        <c:majorGridlines/>
        <c:numFmt formatCode="General" sourceLinked="1"/>
        <c:majorTickMark val="out"/>
        <c:minorTickMark val="none"/>
        <c:tickLblPos val="nextTo"/>
        <c:crossAx val="1597984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barChart>
        <c:barDir val="col"/>
        <c:grouping val="clustered"/>
        <c:varyColors val="0"/>
        <c:ser>
          <c:idx val="0"/>
          <c:order val="0"/>
          <c:tx>
            <c:strRef>
              <c:f>Sheet1!$C$4</c:f>
              <c:strCache>
                <c:ptCount val="1"/>
                <c:pt idx="0">
                  <c:v>Native</c:v>
                </c:pt>
              </c:strCache>
            </c:strRef>
          </c:tx>
          <c:invertIfNegative val="0"/>
          <c:cat>
            <c:strRef>
              <c:f>Sheet1!$B$8:$B$10</c:f>
              <c:strCache>
                <c:ptCount val="3"/>
                <c:pt idx="0">
                  <c:v>FFT 2D 1</c:v>
                </c:pt>
                <c:pt idx="1">
                  <c:v>FFT 2D 2</c:v>
                </c:pt>
                <c:pt idx="2">
                  <c:v>FFT 2D 3</c:v>
                </c:pt>
              </c:strCache>
            </c:strRef>
          </c:cat>
          <c:val>
            <c:numRef>
              <c:f>Sheet1!$C$8:$C$10</c:f>
              <c:numCache>
                <c:formatCode>General</c:formatCode>
                <c:ptCount val="3"/>
                <c:pt idx="0">
                  <c:v>1031.1936000000001</c:v>
                </c:pt>
                <c:pt idx="1">
                  <c:v>1049.5832</c:v>
                </c:pt>
                <c:pt idx="2">
                  <c:v>1302.0833</c:v>
                </c:pt>
              </c:numCache>
            </c:numRef>
          </c:val>
        </c:ser>
        <c:ser>
          <c:idx val="1"/>
          <c:order val="1"/>
          <c:tx>
            <c:strRef>
              <c:f>Sheet1!$D$4</c:f>
              <c:strCache>
                <c:ptCount val="1"/>
                <c:pt idx="0">
                  <c:v>XEN VM</c:v>
                </c:pt>
              </c:strCache>
            </c:strRef>
          </c:tx>
          <c:invertIfNegative val="0"/>
          <c:cat>
            <c:strRef>
              <c:f>Sheet1!$B$8:$B$10</c:f>
              <c:strCache>
                <c:ptCount val="3"/>
                <c:pt idx="0">
                  <c:v>FFT 2D 1</c:v>
                </c:pt>
                <c:pt idx="1">
                  <c:v>FFT 2D 2</c:v>
                </c:pt>
                <c:pt idx="2">
                  <c:v>FFT 2D 3</c:v>
                </c:pt>
              </c:strCache>
            </c:strRef>
          </c:cat>
          <c:val>
            <c:numRef>
              <c:f>Sheet1!$D$8:$D$10</c:f>
              <c:numCache>
                <c:formatCode>General</c:formatCode>
                <c:ptCount val="3"/>
                <c:pt idx="0">
                  <c:v>909.60910000000001</c:v>
                </c:pt>
                <c:pt idx="1">
                  <c:v>988.38639999999998</c:v>
                </c:pt>
                <c:pt idx="2">
                  <c:v>1199.0407</c:v>
                </c:pt>
              </c:numCache>
            </c:numRef>
          </c:val>
        </c:ser>
        <c:dLbls>
          <c:showLegendKey val="0"/>
          <c:showVal val="0"/>
          <c:showCatName val="0"/>
          <c:showSerName val="0"/>
          <c:showPercent val="0"/>
          <c:showBubbleSize val="0"/>
        </c:dLbls>
        <c:gapWidth val="150"/>
        <c:axId val="159824896"/>
        <c:axId val="159830784"/>
      </c:barChart>
      <c:catAx>
        <c:axId val="159824896"/>
        <c:scaling>
          <c:orientation val="minMax"/>
        </c:scaling>
        <c:delete val="0"/>
        <c:axPos val="b"/>
        <c:majorTickMark val="out"/>
        <c:minorTickMark val="none"/>
        <c:tickLblPos val="nextTo"/>
        <c:crossAx val="159830784"/>
        <c:crosses val="autoZero"/>
        <c:auto val="1"/>
        <c:lblAlgn val="ctr"/>
        <c:lblOffset val="100"/>
        <c:noMultiLvlLbl val="0"/>
      </c:catAx>
      <c:valAx>
        <c:axId val="159830784"/>
        <c:scaling>
          <c:orientation val="minMax"/>
        </c:scaling>
        <c:delete val="0"/>
        <c:axPos val="l"/>
        <c:majorGridlines/>
        <c:numFmt formatCode="General" sourceLinked="1"/>
        <c:majorTickMark val="out"/>
        <c:minorTickMark val="none"/>
        <c:tickLblPos val="nextTo"/>
        <c:crossAx val="15982489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Graph500 SSSP</a:t>
            </a:r>
          </a:p>
        </c:rich>
      </c:tx>
      <c:overlay val="0"/>
    </c:title>
    <c:autoTitleDeleted val="0"/>
    <c:plotArea>
      <c:layout/>
      <c:barChart>
        <c:barDir val="col"/>
        <c:grouping val="clustered"/>
        <c:varyColors val="0"/>
        <c:ser>
          <c:idx val="0"/>
          <c:order val="0"/>
          <c:tx>
            <c:strRef>
              <c:f>Sheet1!$C$9</c:f>
              <c:strCache>
                <c:ptCount val="1"/>
                <c:pt idx="0">
                  <c:v>VM</c:v>
                </c:pt>
              </c:strCache>
            </c:strRef>
          </c:tx>
          <c:invertIfNegative val="0"/>
          <c:cat>
            <c:numRef>
              <c:f>Sheet1!$B$10:$B$12</c:f>
              <c:numCache>
                <c:formatCode>General</c:formatCode>
                <c:ptCount val="3"/>
                <c:pt idx="0">
                  <c:v>400000</c:v>
                </c:pt>
                <c:pt idx="1">
                  <c:v>800000</c:v>
                </c:pt>
                <c:pt idx="2">
                  <c:v>1600000</c:v>
                </c:pt>
              </c:numCache>
            </c:numRef>
          </c:cat>
          <c:val>
            <c:numRef>
              <c:f>Sheet1!$C$10:$C$12</c:f>
              <c:numCache>
                <c:formatCode>General</c:formatCode>
                <c:ptCount val="3"/>
                <c:pt idx="0">
                  <c:v>973.7</c:v>
                </c:pt>
                <c:pt idx="1">
                  <c:v>1220.4000000000001</c:v>
                </c:pt>
                <c:pt idx="2">
                  <c:v>1459.5</c:v>
                </c:pt>
              </c:numCache>
            </c:numRef>
          </c:val>
        </c:ser>
        <c:ser>
          <c:idx val="1"/>
          <c:order val="1"/>
          <c:tx>
            <c:strRef>
              <c:f>Sheet1!$D$9</c:f>
              <c:strCache>
                <c:ptCount val="1"/>
                <c:pt idx="0">
                  <c:v>Native</c:v>
                </c:pt>
              </c:strCache>
            </c:strRef>
          </c:tx>
          <c:invertIfNegative val="0"/>
          <c:cat>
            <c:numRef>
              <c:f>Sheet1!$B$10:$B$12</c:f>
              <c:numCache>
                <c:formatCode>General</c:formatCode>
                <c:ptCount val="3"/>
                <c:pt idx="0">
                  <c:v>400000</c:v>
                </c:pt>
                <c:pt idx="1">
                  <c:v>800000</c:v>
                </c:pt>
                <c:pt idx="2">
                  <c:v>1600000</c:v>
                </c:pt>
              </c:numCache>
            </c:numRef>
          </c:cat>
          <c:val>
            <c:numRef>
              <c:f>Sheet1!$D$10:$D$12</c:f>
              <c:numCache>
                <c:formatCode>General</c:formatCode>
                <c:ptCount val="3"/>
                <c:pt idx="0">
                  <c:v>1254.0999999999999</c:v>
                </c:pt>
                <c:pt idx="1">
                  <c:v>1375.2</c:v>
                </c:pt>
                <c:pt idx="2">
                  <c:v>1433.6</c:v>
                </c:pt>
              </c:numCache>
            </c:numRef>
          </c:val>
        </c:ser>
        <c:dLbls>
          <c:showLegendKey val="0"/>
          <c:showVal val="0"/>
          <c:showCatName val="0"/>
          <c:showSerName val="0"/>
          <c:showPercent val="0"/>
          <c:showBubbleSize val="0"/>
        </c:dLbls>
        <c:gapWidth val="150"/>
        <c:axId val="108280448"/>
        <c:axId val="108319488"/>
      </c:barChart>
      <c:catAx>
        <c:axId val="108280448"/>
        <c:scaling>
          <c:orientation val="minMax"/>
        </c:scaling>
        <c:delete val="0"/>
        <c:axPos val="b"/>
        <c:title>
          <c:tx>
            <c:rich>
              <a:bodyPr/>
              <a:lstStyle/>
              <a:p>
                <a:pPr>
                  <a:defRPr/>
                </a:pPr>
                <a:r>
                  <a:rPr lang="en-US"/>
                  <a:t>Number of Edges</a:t>
                </a:r>
              </a:p>
            </c:rich>
          </c:tx>
          <c:overlay val="0"/>
        </c:title>
        <c:numFmt formatCode="General" sourceLinked="1"/>
        <c:majorTickMark val="out"/>
        <c:minorTickMark val="none"/>
        <c:tickLblPos val="nextTo"/>
        <c:crossAx val="108319488"/>
        <c:crosses val="autoZero"/>
        <c:auto val="1"/>
        <c:lblAlgn val="ctr"/>
        <c:lblOffset val="100"/>
        <c:noMultiLvlLbl val="0"/>
      </c:catAx>
      <c:valAx>
        <c:axId val="108319488"/>
        <c:scaling>
          <c:orientation val="minMax"/>
        </c:scaling>
        <c:delete val="0"/>
        <c:axPos val="l"/>
        <c:majorGridlines/>
        <c:title>
          <c:tx>
            <c:rich>
              <a:bodyPr rot="-5400000" vert="horz"/>
              <a:lstStyle/>
              <a:p>
                <a:pPr>
                  <a:defRPr/>
                </a:pPr>
                <a:r>
                  <a:rPr lang="en-US" dirty="0" smtClean="0"/>
                  <a:t>Million Edges /</a:t>
                </a:r>
                <a:r>
                  <a:rPr lang="en-US" baseline="0" dirty="0" smtClean="0"/>
                  <a:t> sec</a:t>
                </a:r>
                <a:endParaRPr lang="en-US" dirty="0"/>
              </a:p>
            </c:rich>
          </c:tx>
          <c:overlay val="0"/>
        </c:title>
        <c:numFmt formatCode="General" sourceLinked="1"/>
        <c:majorTickMark val="out"/>
        <c:minorTickMark val="none"/>
        <c:tickLblPos val="nextTo"/>
        <c:crossAx val="10828044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multiLvlStrRef>
              <c:f>Sheet2!$A$1:$B$8</c:f>
              <c:multiLvlStrCache>
                <c:ptCount val="8"/>
                <c:lvl>
                  <c:pt idx="0">
                    <c:v>UV</c:v>
                  </c:pt>
                  <c:pt idx="1">
                    <c:v>KVM Guest (PCI Pass, 1VCPU)</c:v>
                  </c:pt>
                  <c:pt idx="2">
                    <c:v>KVM Guest (PCI Pass, 4VCPU)</c:v>
                  </c:pt>
                  <c:pt idx="3">
                    <c:v>KVM Guest (virtio, 1VCPU)</c:v>
                  </c:pt>
                  <c:pt idx="4">
                    <c:v>GPU2</c:v>
                  </c:pt>
                  <c:pt idx="5">
                    <c:v>LXC Guest (PCI Pass)</c:v>
                  </c:pt>
                  <c:pt idx="6">
                    <c:v>LXC Guest (ethtool)</c:v>
                  </c:pt>
                  <c:pt idx="7">
                    <c:v>KVM Guest (virtio)</c:v>
                  </c:pt>
                </c:lvl>
                <c:lvl>
                  <c:pt idx="0">
                    <c:v>UV</c:v>
                  </c:pt>
                  <c:pt idx="4">
                    <c:v>GPU2</c:v>
                  </c:pt>
                </c:lvl>
              </c:multiLvlStrCache>
            </c:multiLvlStrRef>
          </c:cat>
          <c:val>
            <c:numRef>
              <c:f>Sheet2!$C$1:$C$8</c:f>
              <c:numCache>
                <c:formatCode>General</c:formatCode>
                <c:ptCount val="8"/>
                <c:pt idx="0">
                  <c:v>7</c:v>
                </c:pt>
                <c:pt idx="1">
                  <c:v>3</c:v>
                </c:pt>
                <c:pt idx="2">
                  <c:v>4</c:v>
                </c:pt>
                <c:pt idx="3">
                  <c:v>1.6</c:v>
                </c:pt>
                <c:pt idx="4">
                  <c:v>8.2000000000000011</c:v>
                </c:pt>
                <c:pt idx="5">
                  <c:v>8.2000000000000011</c:v>
                </c:pt>
                <c:pt idx="6">
                  <c:v>3.2</c:v>
                </c:pt>
                <c:pt idx="7">
                  <c:v>6.6</c:v>
                </c:pt>
              </c:numCache>
            </c:numRef>
          </c:val>
        </c:ser>
        <c:dLbls>
          <c:showLegendKey val="0"/>
          <c:showVal val="0"/>
          <c:showCatName val="0"/>
          <c:showSerName val="0"/>
          <c:showPercent val="0"/>
          <c:showBubbleSize val="0"/>
        </c:dLbls>
        <c:gapWidth val="150"/>
        <c:axId val="165367168"/>
        <c:axId val="165409920"/>
      </c:barChart>
      <c:catAx>
        <c:axId val="165367168"/>
        <c:scaling>
          <c:orientation val="minMax"/>
        </c:scaling>
        <c:delete val="0"/>
        <c:axPos val="b"/>
        <c:majorTickMark val="out"/>
        <c:minorTickMark val="none"/>
        <c:tickLblPos val="nextTo"/>
        <c:crossAx val="165409920"/>
        <c:crosses val="autoZero"/>
        <c:auto val="1"/>
        <c:lblAlgn val="ctr"/>
        <c:lblOffset val="100"/>
        <c:noMultiLvlLbl val="0"/>
      </c:catAx>
      <c:valAx>
        <c:axId val="165409920"/>
        <c:scaling>
          <c:orientation val="minMax"/>
        </c:scaling>
        <c:delete val="0"/>
        <c:axPos val="l"/>
        <c:majorGridlines/>
        <c:numFmt formatCode="General" sourceLinked="1"/>
        <c:majorTickMark val="out"/>
        <c:minorTickMark val="none"/>
        <c:tickLblPos val="nextTo"/>
        <c:crossAx val="16536716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1"/>
          <c:order val="1"/>
          <c:tx>
            <c:strRef>
              <c:f>Sheet1!$E$1</c:f>
              <c:strCache>
                <c:ptCount val="1"/>
                <c:pt idx="0">
                  <c:v>Watts</c:v>
                </c:pt>
              </c:strCache>
            </c:strRef>
          </c:tx>
          <c:spPr>
            <a:ln w="25400">
              <a:solidFill>
                <a:srgbClr val="DD2D32"/>
              </a:solidFill>
              <a:prstDash val="solid"/>
            </a:ln>
          </c:spPr>
          <c:cat>
            <c:numRef>
              <c:f>Sheet1!$B$2:$B$10</c:f>
              <c:numCache>
                <c:formatCode>General</c:formatCode>
                <c:ptCount val="9"/>
                <c:pt idx="0">
                  <c:v>0</c:v>
                </c:pt>
                <c:pt idx="1">
                  <c:v>1</c:v>
                </c:pt>
                <c:pt idx="2">
                  <c:v>2</c:v>
                </c:pt>
                <c:pt idx="3">
                  <c:v>3</c:v>
                </c:pt>
                <c:pt idx="4">
                  <c:v>4</c:v>
                </c:pt>
                <c:pt idx="5">
                  <c:v>5</c:v>
                </c:pt>
                <c:pt idx="6">
                  <c:v>6</c:v>
                </c:pt>
                <c:pt idx="7">
                  <c:v>7</c:v>
                </c:pt>
                <c:pt idx="8">
                  <c:v>8</c:v>
                </c:pt>
              </c:numCache>
            </c:numRef>
          </c:cat>
          <c:val>
            <c:numRef>
              <c:f>Sheet1!$E$2:$E$10</c:f>
              <c:numCache>
                <c:formatCode>General</c:formatCode>
                <c:ptCount val="9"/>
                <c:pt idx="0">
                  <c:v>105.85</c:v>
                </c:pt>
                <c:pt idx="1">
                  <c:v>126.55</c:v>
                </c:pt>
                <c:pt idx="2">
                  <c:v>135.55000000000001</c:v>
                </c:pt>
                <c:pt idx="3">
                  <c:v>145.4</c:v>
                </c:pt>
                <c:pt idx="4">
                  <c:v>154.94999999999999</c:v>
                </c:pt>
                <c:pt idx="5">
                  <c:v>159.25</c:v>
                </c:pt>
                <c:pt idx="6">
                  <c:v>162.9</c:v>
                </c:pt>
                <c:pt idx="7">
                  <c:v>166.6</c:v>
                </c:pt>
                <c:pt idx="8">
                  <c:v>170.05</c:v>
                </c:pt>
              </c:numCache>
            </c:numRef>
          </c:val>
          <c:smooth val="0"/>
        </c:ser>
        <c:ser>
          <c:idx val="0"/>
          <c:order val="0"/>
          <c:tx>
            <c:strRef>
              <c:f>Sheet1!$E$1</c:f>
              <c:strCache>
                <c:ptCount val="1"/>
                <c:pt idx="0">
                  <c:v>Watts</c:v>
                </c:pt>
              </c:strCache>
            </c:strRef>
          </c:tx>
          <c:spPr>
            <a:ln w="25400">
              <a:solidFill>
                <a:srgbClr val="DD2D32"/>
              </a:solidFill>
              <a:prstDash val="solid"/>
            </a:ln>
          </c:spPr>
          <c:marker>
            <c:spPr>
              <a:solidFill>
                <a:srgbClr val="C0504D"/>
              </a:solidFill>
              <a:ln>
                <a:solidFill>
                  <a:srgbClr val="DD2D32"/>
                </a:solidFill>
                <a:prstDash val="solid"/>
              </a:ln>
            </c:spPr>
          </c:marker>
          <c:cat>
            <c:numRef>
              <c:f>Sheet1!$B$2:$B$10</c:f>
              <c:numCache>
                <c:formatCode>General</c:formatCode>
                <c:ptCount val="9"/>
                <c:pt idx="0">
                  <c:v>0</c:v>
                </c:pt>
                <c:pt idx="1">
                  <c:v>1</c:v>
                </c:pt>
                <c:pt idx="2">
                  <c:v>2</c:v>
                </c:pt>
                <c:pt idx="3">
                  <c:v>3</c:v>
                </c:pt>
                <c:pt idx="4">
                  <c:v>4</c:v>
                </c:pt>
                <c:pt idx="5">
                  <c:v>5</c:v>
                </c:pt>
                <c:pt idx="6">
                  <c:v>6</c:v>
                </c:pt>
                <c:pt idx="7">
                  <c:v>7</c:v>
                </c:pt>
                <c:pt idx="8">
                  <c:v>8</c:v>
                </c:pt>
              </c:numCache>
            </c:numRef>
          </c:cat>
          <c:val>
            <c:numRef>
              <c:f>Sheet1!$E$2:$E$10</c:f>
              <c:numCache>
                <c:formatCode>General</c:formatCode>
                <c:ptCount val="9"/>
                <c:pt idx="0">
                  <c:v>105.85</c:v>
                </c:pt>
                <c:pt idx="1">
                  <c:v>126.55</c:v>
                </c:pt>
                <c:pt idx="2">
                  <c:v>135.55000000000001</c:v>
                </c:pt>
                <c:pt idx="3">
                  <c:v>145.4</c:v>
                </c:pt>
                <c:pt idx="4">
                  <c:v>154.94999999999999</c:v>
                </c:pt>
                <c:pt idx="5">
                  <c:v>159.25</c:v>
                </c:pt>
                <c:pt idx="6">
                  <c:v>162.9</c:v>
                </c:pt>
                <c:pt idx="7">
                  <c:v>166.6</c:v>
                </c:pt>
                <c:pt idx="8">
                  <c:v>170.05</c:v>
                </c:pt>
              </c:numCache>
            </c:numRef>
          </c:val>
          <c:smooth val="0"/>
        </c:ser>
        <c:dLbls>
          <c:showLegendKey val="0"/>
          <c:showVal val="0"/>
          <c:showCatName val="0"/>
          <c:showSerName val="0"/>
          <c:showPercent val="0"/>
          <c:showBubbleSize val="0"/>
        </c:dLbls>
        <c:marker val="1"/>
        <c:smooth val="0"/>
        <c:axId val="167269504"/>
        <c:axId val="167271808"/>
      </c:lineChart>
      <c:catAx>
        <c:axId val="167269504"/>
        <c:scaling>
          <c:orientation val="minMax"/>
        </c:scaling>
        <c:delete val="0"/>
        <c:axPos val="b"/>
        <c:title>
          <c:tx>
            <c:rich>
              <a:bodyPr/>
              <a:lstStyle/>
              <a:p>
                <a:pPr>
                  <a:defRPr/>
                </a:pPr>
                <a:r>
                  <a:rPr lang="en-US"/>
                  <a:t>Number of Processing Cores</a:t>
                </a:r>
              </a:p>
            </c:rich>
          </c:tx>
          <c:overlay val="0"/>
          <c:spPr>
            <a:noFill/>
            <a:ln w="25400">
              <a:noFill/>
            </a:ln>
          </c:spPr>
        </c:title>
        <c:numFmt formatCode="General" sourceLinked="1"/>
        <c:majorTickMark val="out"/>
        <c:minorTickMark val="none"/>
        <c:tickLblPos val="nextTo"/>
        <c:spPr>
          <a:ln w="3175">
            <a:solidFill>
              <a:srgbClr val="808080"/>
            </a:solidFill>
            <a:prstDash val="solid"/>
          </a:ln>
        </c:spPr>
        <c:crossAx val="167271808"/>
        <c:crosses val="autoZero"/>
        <c:auto val="1"/>
        <c:lblAlgn val="ctr"/>
        <c:lblOffset val="100"/>
        <c:noMultiLvlLbl val="0"/>
      </c:catAx>
      <c:valAx>
        <c:axId val="167271808"/>
        <c:scaling>
          <c:orientation val="minMax"/>
          <c:min val="90"/>
        </c:scaling>
        <c:delete val="0"/>
        <c:axPos val="l"/>
        <c:majorGridlines>
          <c:spPr>
            <a:ln w="3175">
              <a:solidFill>
                <a:srgbClr val="808080"/>
              </a:solidFill>
              <a:prstDash val="solid"/>
            </a:ln>
          </c:spPr>
        </c:majorGridlines>
        <c:title>
          <c:tx>
            <c:rich>
              <a:bodyPr/>
              <a:lstStyle/>
              <a:p>
                <a:pPr>
                  <a:defRPr/>
                </a:pPr>
                <a:r>
                  <a:rPr lang="en-US"/>
                  <a:t>Watts</a:t>
                </a:r>
              </a:p>
            </c:rich>
          </c:tx>
          <c:overlay val="0"/>
          <c:spPr>
            <a:noFill/>
            <a:ln w="25400">
              <a:noFill/>
            </a:ln>
          </c:spPr>
        </c:title>
        <c:numFmt formatCode="General" sourceLinked="1"/>
        <c:majorTickMark val="out"/>
        <c:minorTickMark val="none"/>
        <c:tickLblPos val="nextTo"/>
        <c:spPr>
          <a:ln w="3175">
            <a:solidFill>
              <a:srgbClr val="808080"/>
            </a:solidFill>
            <a:prstDash val="solid"/>
          </a:ln>
        </c:spPr>
        <c:crossAx val="167269504"/>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Linpack</a:t>
            </a:r>
          </a:p>
        </c:rich>
      </c:tx>
      <c:overlay val="0"/>
    </c:title>
    <c:autoTitleDeleted val="0"/>
    <c:plotArea>
      <c:layout/>
      <c:lineChart>
        <c:grouping val="standard"/>
        <c:varyColors val="0"/>
        <c:ser>
          <c:idx val="0"/>
          <c:order val="0"/>
          <c:tx>
            <c:v>India</c:v>
          </c:tx>
          <c:cat>
            <c:strRef>
              <c:f>Overview!$E$3:$E$7</c:f>
              <c:strCache>
                <c:ptCount val="5"/>
                <c:pt idx="0">
                  <c:v>1 (8)</c:v>
                </c:pt>
                <c:pt idx="1">
                  <c:v>2 (16)</c:v>
                </c:pt>
                <c:pt idx="2">
                  <c:v>4 (32)</c:v>
                </c:pt>
                <c:pt idx="3">
                  <c:v>8 (64)</c:v>
                </c:pt>
                <c:pt idx="4">
                  <c:v>16 (128)</c:v>
                </c:pt>
              </c:strCache>
            </c:strRef>
          </c:cat>
          <c:val>
            <c:numRef>
              <c:f>Overview!$B$15:$B$19</c:f>
              <c:numCache>
                <c:formatCode>0%</c:formatCode>
                <c:ptCount val="5"/>
                <c:pt idx="0">
                  <c:v>0.94437000000000004</c:v>
                </c:pt>
                <c:pt idx="1">
                  <c:v>0.93488000000000004</c:v>
                </c:pt>
                <c:pt idx="2">
                  <c:v>0.93542000000000003</c:v>
                </c:pt>
                <c:pt idx="3">
                  <c:v>0.92251000000000005</c:v>
                </c:pt>
                <c:pt idx="4">
                  <c:v>0.93205000000000005</c:v>
                </c:pt>
              </c:numCache>
            </c:numRef>
          </c:val>
          <c:smooth val="0"/>
        </c:ser>
        <c:ser>
          <c:idx val="1"/>
          <c:order val="1"/>
          <c:tx>
            <c:v>vSMP</c:v>
          </c:tx>
          <c:cat>
            <c:strRef>
              <c:f>Overview!$E$3:$E$7</c:f>
              <c:strCache>
                <c:ptCount val="5"/>
                <c:pt idx="0">
                  <c:v>1 (8)</c:v>
                </c:pt>
                <c:pt idx="1">
                  <c:v>2 (16)</c:v>
                </c:pt>
                <c:pt idx="2">
                  <c:v>4 (32)</c:v>
                </c:pt>
                <c:pt idx="3">
                  <c:v>8 (64)</c:v>
                </c:pt>
                <c:pt idx="4">
                  <c:v>16 (128)</c:v>
                </c:pt>
              </c:strCache>
            </c:strRef>
          </c:cat>
          <c:val>
            <c:numRef>
              <c:f>Overview!$G$3:$G$7</c:f>
              <c:numCache>
                <c:formatCode>0.00%</c:formatCode>
                <c:ptCount val="5"/>
                <c:pt idx="0">
                  <c:v>0.90286049488054598</c:v>
                </c:pt>
                <c:pt idx="1">
                  <c:v>0.88528690273037502</c:v>
                </c:pt>
                <c:pt idx="2">
                  <c:v>0.87623986774744</c:v>
                </c:pt>
                <c:pt idx="3">
                  <c:v>0.86220803114334499</c:v>
                </c:pt>
                <c:pt idx="4">
                  <c:v>0.83612414675767899</c:v>
                </c:pt>
              </c:numCache>
            </c:numRef>
          </c:val>
          <c:smooth val="0"/>
        </c:ser>
        <c:dLbls>
          <c:showLegendKey val="0"/>
          <c:showVal val="0"/>
          <c:showCatName val="0"/>
          <c:showSerName val="0"/>
          <c:showPercent val="0"/>
          <c:showBubbleSize val="0"/>
        </c:dLbls>
        <c:marker val="1"/>
        <c:smooth val="0"/>
        <c:axId val="167354752"/>
        <c:axId val="167356672"/>
      </c:lineChart>
      <c:catAx>
        <c:axId val="167354752"/>
        <c:scaling>
          <c:orientation val="minMax"/>
        </c:scaling>
        <c:delete val="0"/>
        <c:axPos val="b"/>
        <c:title>
          <c:tx>
            <c:rich>
              <a:bodyPr/>
              <a:lstStyle/>
              <a:p>
                <a:pPr>
                  <a:defRPr/>
                </a:pPr>
                <a:r>
                  <a:rPr lang="en-US"/>
                  <a:t>Nodes</a:t>
                </a:r>
                <a:r>
                  <a:rPr lang="en-US" baseline="0"/>
                  <a:t> (cores)</a:t>
                </a:r>
                <a:endParaRPr lang="en-US"/>
              </a:p>
            </c:rich>
          </c:tx>
          <c:overlay val="0"/>
        </c:title>
        <c:numFmt formatCode="General" sourceLinked="1"/>
        <c:majorTickMark val="out"/>
        <c:minorTickMark val="none"/>
        <c:tickLblPos val="nextTo"/>
        <c:crossAx val="167356672"/>
        <c:crosses val="autoZero"/>
        <c:auto val="1"/>
        <c:lblAlgn val="ctr"/>
        <c:lblOffset val="100"/>
        <c:noMultiLvlLbl val="0"/>
      </c:catAx>
      <c:valAx>
        <c:axId val="167356672"/>
        <c:scaling>
          <c:orientation val="minMax"/>
        </c:scaling>
        <c:delete val="0"/>
        <c:axPos val="l"/>
        <c:majorGridlines/>
        <c:title>
          <c:tx>
            <c:rich>
              <a:bodyPr rot="-5400000" vert="horz"/>
              <a:lstStyle/>
              <a:p>
                <a:pPr>
                  <a:defRPr/>
                </a:pPr>
                <a:r>
                  <a:rPr lang="en-US"/>
                  <a:t>Efficiency %</a:t>
                </a:r>
              </a:p>
            </c:rich>
          </c:tx>
          <c:overlay val="0"/>
        </c:title>
        <c:numFmt formatCode="0%" sourceLinked="1"/>
        <c:majorTickMark val="out"/>
        <c:minorTickMark val="none"/>
        <c:tickLblPos val="nextTo"/>
        <c:crossAx val="167354752"/>
        <c:crosses val="autoZero"/>
        <c:crossBetween val="between"/>
      </c:valAx>
    </c:plotArea>
    <c:legend>
      <c:legendPos val="r"/>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en-US" sz="1300" b="0" i="0" u="none" strike="noStrike" baseline="0">
                <a:solidFill>
                  <a:srgbClr val="000000"/>
                </a:solidFill>
                <a:latin typeface="Arial"/>
                <a:ea typeface="Arial"/>
                <a:cs typeface="Arial"/>
              </a:rPr>
              <a:t>HPL Performance</a:t>
            </a:r>
          </a:p>
          <a:p>
            <a:pPr>
              <a:defRPr sz="1000" b="0" i="0" u="none" strike="noStrike" baseline="0">
                <a:solidFill>
                  <a:srgbClr val="000000"/>
                </a:solidFill>
                <a:latin typeface="Arial"/>
                <a:ea typeface="Arial"/>
                <a:cs typeface="Arial"/>
              </a:defRPr>
            </a:pPr>
            <a:r>
              <a:rPr lang="en-US" sz="1300" b="0" i="0" u="none" strike="noStrike" baseline="0">
                <a:solidFill>
                  <a:srgbClr val="000000"/>
                </a:solidFill>
                <a:latin typeface="Arial"/>
                <a:ea typeface="Arial"/>
                <a:cs typeface="Arial"/>
              </a:rPr>
              <a:t>1 to 16 Nodes (8 to 128 Cores)</a:t>
            </a:r>
          </a:p>
        </c:rich>
      </c:tx>
      <c:layout>
        <c:manualLayout>
          <c:xMode val="edge"/>
          <c:yMode val="edge"/>
          <c:x val="0.27204069894285898"/>
          <c:y val="3.5242290748898703E-2"/>
        </c:manualLayout>
      </c:layout>
      <c:overlay val="0"/>
      <c:spPr>
        <a:noFill/>
        <a:ln w="25400">
          <a:noFill/>
        </a:ln>
      </c:spPr>
    </c:title>
    <c:autoTitleDeleted val="0"/>
    <c:plotArea>
      <c:layout>
        <c:manualLayout>
          <c:layoutTarget val="inner"/>
          <c:xMode val="edge"/>
          <c:yMode val="edge"/>
          <c:x val="0.143577002785789"/>
          <c:y val="0.42731208596317399"/>
          <c:w val="0.695214960857506"/>
          <c:h val="0.20704812412648599"/>
        </c:manualLayout>
      </c:layout>
      <c:lineChart>
        <c:grouping val="standard"/>
        <c:varyColors val="0"/>
        <c:ser>
          <c:idx val="0"/>
          <c:order val="0"/>
          <c:tx>
            <c:strRef>
              <c:f>Overview!$H$2</c:f>
              <c:strCache>
                <c:ptCount val="1"/>
                <c:pt idx="0">
                  <c:v>HPL</c:v>
                </c:pt>
              </c:strCache>
            </c:strRef>
          </c:tx>
          <c:spPr>
            <a:ln w="38100">
              <a:solidFill>
                <a:srgbClr val="FF420E"/>
              </a:solidFill>
              <a:prstDash val="solid"/>
            </a:ln>
          </c:spPr>
          <c:marker>
            <c:symbol val="diamond"/>
            <c:size val="7"/>
            <c:spPr>
              <a:solidFill>
                <a:srgbClr val="FF420E"/>
              </a:solidFill>
              <a:ln>
                <a:solidFill>
                  <a:srgbClr val="FF420E"/>
                </a:solidFill>
                <a:prstDash val="solid"/>
              </a:ln>
            </c:spPr>
          </c:marker>
          <c:cat>
            <c:strRef>
              <c:f>Overview!$E$3:$E$7</c:f>
              <c:strCache>
                <c:ptCount val="5"/>
                <c:pt idx="0">
                  <c:v>1 (8)</c:v>
                </c:pt>
                <c:pt idx="1">
                  <c:v>2 (16)</c:v>
                </c:pt>
                <c:pt idx="2">
                  <c:v>4 (32)</c:v>
                </c:pt>
                <c:pt idx="3">
                  <c:v>8 (64)</c:v>
                </c:pt>
                <c:pt idx="4">
                  <c:v>16 (128)</c:v>
                </c:pt>
              </c:strCache>
            </c:strRef>
          </c:cat>
          <c:val>
            <c:numRef>
              <c:f>Overview!$H$3:$H$7</c:f>
              <c:numCache>
                <c:formatCode>0.000</c:formatCode>
                <c:ptCount val="5"/>
                <c:pt idx="0">
                  <c:v>8.4652199999999997E-2</c:v>
                </c:pt>
                <c:pt idx="1">
                  <c:v>0.16600899999999999</c:v>
                </c:pt>
                <c:pt idx="2">
                  <c:v>0.328625</c:v>
                </c:pt>
                <c:pt idx="3">
                  <c:v>0.64672499999999999</c:v>
                </c:pt>
                <c:pt idx="4">
                  <c:v>1.2543200000000001</c:v>
                </c:pt>
              </c:numCache>
            </c:numRef>
          </c:val>
          <c:smooth val="0"/>
        </c:ser>
        <c:dLbls>
          <c:showLegendKey val="0"/>
          <c:showVal val="0"/>
          <c:showCatName val="0"/>
          <c:showSerName val="0"/>
          <c:showPercent val="0"/>
          <c:showBubbleSize val="0"/>
        </c:dLbls>
        <c:marker val="1"/>
        <c:smooth val="0"/>
        <c:axId val="167432576"/>
        <c:axId val="167434880"/>
      </c:lineChart>
      <c:lineChart>
        <c:grouping val="standard"/>
        <c:varyColors val="0"/>
        <c:ser>
          <c:idx val="0"/>
          <c:order val="1"/>
          <c:tx>
            <c:strRef>
              <c:f>Overview!$G$2</c:f>
              <c:strCache>
                <c:ptCount val="1"/>
                <c:pt idx="0">
                  <c:v>% Peak</c:v>
                </c:pt>
              </c:strCache>
            </c:strRef>
          </c:tx>
          <c:spPr>
            <a:ln w="38100">
              <a:solidFill>
                <a:srgbClr val="004586"/>
              </a:solidFill>
              <a:prstDash val="solid"/>
            </a:ln>
          </c:spPr>
          <c:marker>
            <c:symbol val="square"/>
            <c:size val="7"/>
            <c:spPr>
              <a:solidFill>
                <a:srgbClr val="004586"/>
              </a:solidFill>
              <a:ln>
                <a:solidFill>
                  <a:srgbClr val="004586"/>
                </a:solidFill>
                <a:prstDash val="solid"/>
              </a:ln>
            </c:spPr>
          </c:marker>
          <c:val>
            <c:numRef>
              <c:f>Overview!$G$3:$G$7</c:f>
              <c:numCache>
                <c:formatCode>0.00%</c:formatCode>
                <c:ptCount val="5"/>
                <c:pt idx="0">
                  <c:v>0.90286049488054598</c:v>
                </c:pt>
                <c:pt idx="1">
                  <c:v>0.88528690273037502</c:v>
                </c:pt>
                <c:pt idx="2">
                  <c:v>0.87623986774744</c:v>
                </c:pt>
                <c:pt idx="3">
                  <c:v>0.86220803114334499</c:v>
                </c:pt>
                <c:pt idx="4">
                  <c:v>0.83612414675767899</c:v>
                </c:pt>
              </c:numCache>
            </c:numRef>
          </c:val>
          <c:smooth val="0"/>
        </c:ser>
        <c:dLbls>
          <c:showLegendKey val="0"/>
          <c:showVal val="0"/>
          <c:showCatName val="0"/>
          <c:showSerName val="0"/>
          <c:showPercent val="0"/>
          <c:showBubbleSize val="0"/>
        </c:dLbls>
        <c:marker val="1"/>
        <c:smooth val="0"/>
        <c:axId val="167437056"/>
        <c:axId val="167438592"/>
      </c:lineChart>
      <c:catAx>
        <c:axId val="167432576"/>
        <c:scaling>
          <c:orientation val="minMax"/>
        </c:scaling>
        <c:delete val="0"/>
        <c:axPos val="b"/>
        <c:title>
          <c:tx>
            <c:rich>
              <a:bodyPr/>
              <a:lstStyle/>
              <a:p>
                <a:pPr>
                  <a:defRPr sz="900" b="0" i="0" u="none" strike="noStrike" baseline="0">
                    <a:solidFill>
                      <a:srgbClr val="000000"/>
                    </a:solidFill>
                    <a:latin typeface="Arial"/>
                    <a:ea typeface="Arial"/>
                    <a:cs typeface="Arial"/>
                  </a:defRPr>
                </a:pPr>
                <a:r>
                  <a:rPr lang="en-US"/>
                  <a:t>Nodes (Cores)</a:t>
                </a:r>
              </a:p>
            </c:rich>
          </c:tx>
          <c:layout>
            <c:manualLayout>
              <c:xMode val="edge"/>
              <c:yMode val="edge"/>
              <c:x val="0.41057994010194598"/>
              <c:y val="0.73127649242082604"/>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67434880"/>
        <c:crossesAt val="0"/>
        <c:auto val="1"/>
        <c:lblAlgn val="ctr"/>
        <c:lblOffset val="100"/>
        <c:tickLblSkip val="1"/>
        <c:tickMarkSkip val="1"/>
        <c:noMultiLvlLbl val="0"/>
      </c:catAx>
      <c:valAx>
        <c:axId val="167434880"/>
        <c:scaling>
          <c:logBase val="10"/>
          <c:orientation val="minMax"/>
        </c:scaling>
        <c:delete val="0"/>
        <c:axPos val="l"/>
        <c:majorGridlines>
          <c:spPr>
            <a:ln w="3175">
              <a:solidFill>
                <a:srgbClr val="B3B3B3"/>
              </a:solidFill>
              <a:prstDash val="solid"/>
            </a:ln>
          </c:spPr>
        </c:majorGridlines>
        <c:title>
          <c:tx>
            <c:rich>
              <a:bodyPr/>
              <a:lstStyle/>
              <a:p>
                <a:pPr>
                  <a:defRPr sz="900" b="0" i="0" u="none" strike="noStrike" baseline="0">
                    <a:solidFill>
                      <a:srgbClr val="000000"/>
                    </a:solidFill>
                    <a:latin typeface="Arial"/>
                    <a:ea typeface="Arial"/>
                    <a:cs typeface="Arial"/>
                  </a:defRPr>
                </a:pPr>
                <a:r>
                  <a:rPr lang="en-US"/>
                  <a:t>TFlop/s</a:t>
                </a:r>
              </a:p>
            </c:rich>
          </c:tx>
          <c:layout>
            <c:manualLayout>
              <c:xMode val="edge"/>
              <c:yMode val="edge"/>
              <c:x val="1.00755667506297E-2"/>
              <c:y val="0.45374379964618999"/>
            </c:manualLayout>
          </c:layout>
          <c:overlay val="0"/>
          <c:spPr>
            <a:noFill/>
            <a:ln w="25400">
              <a:noFill/>
            </a:ln>
          </c:spPr>
        </c:title>
        <c:numFmt formatCode="0.000" sourceLinked="1"/>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67432576"/>
        <c:crosses val="autoZero"/>
        <c:crossBetween val="midCat"/>
      </c:valAx>
      <c:catAx>
        <c:axId val="167437056"/>
        <c:scaling>
          <c:orientation val="minMax"/>
        </c:scaling>
        <c:delete val="0"/>
        <c:axPos val="b"/>
        <c:majorTickMark val="none"/>
        <c:minorTickMark val="none"/>
        <c:tickLblPos val="none"/>
        <c:spPr>
          <a:ln w="3175">
            <a:solidFill>
              <a:srgbClr val="B3B3B3"/>
            </a:solidFill>
            <a:prstDash val="solid"/>
          </a:ln>
        </c:spPr>
        <c:crossAx val="167438592"/>
        <c:crosses val="autoZero"/>
        <c:auto val="1"/>
        <c:lblAlgn val="ctr"/>
        <c:lblOffset val="100"/>
        <c:tickMarkSkip val="1"/>
        <c:noMultiLvlLbl val="0"/>
      </c:catAx>
      <c:valAx>
        <c:axId val="167438592"/>
        <c:scaling>
          <c:orientation val="minMax"/>
          <c:max val="1"/>
          <c:min val="0"/>
        </c:scaling>
        <c:delete val="0"/>
        <c:axPos val="r"/>
        <c:title>
          <c:tx>
            <c:rich>
              <a:bodyPr/>
              <a:lstStyle/>
              <a:p>
                <a:pPr>
                  <a:defRPr sz="900" b="0" i="0" u="none" strike="noStrike" baseline="0">
                    <a:solidFill>
                      <a:srgbClr val="000000"/>
                    </a:solidFill>
                    <a:latin typeface="Arial"/>
                    <a:ea typeface="Arial"/>
                    <a:cs typeface="Arial"/>
                  </a:defRPr>
                </a:pPr>
                <a:r>
                  <a:rPr lang="en-US"/>
                  <a:t>% Peak</a:t>
                </a:r>
              </a:p>
            </c:rich>
          </c:tx>
          <c:layout>
            <c:manualLayout>
              <c:xMode val="edge"/>
              <c:yMode val="edge"/>
              <c:x val="0.92947222277316099"/>
              <c:y val="0.44933851330257701"/>
            </c:manualLayout>
          </c:layout>
          <c:overlay val="0"/>
          <c:spPr>
            <a:noFill/>
            <a:ln w="25400">
              <a:noFill/>
            </a:ln>
          </c:spPr>
        </c:title>
        <c:numFmt formatCode="0%" sourceLinked="0"/>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67437056"/>
        <c:crosses val="max"/>
        <c:crossBetween val="midCat"/>
      </c:valAx>
      <c:spPr>
        <a:noFill/>
        <a:ln w="3175">
          <a:solidFill>
            <a:srgbClr val="B3B3B3"/>
          </a:solidFill>
          <a:prstDash val="solid"/>
        </a:ln>
      </c:spPr>
    </c:plotArea>
    <c:legend>
      <c:legendPos val="b"/>
      <c:layout>
        <c:manualLayout>
          <c:xMode val="edge"/>
          <c:yMode val="edge"/>
          <c:x val="0.33753188282195201"/>
          <c:y val="0.90308231294876695"/>
          <c:w val="0.304786290882405"/>
          <c:h val="7.0484581497797294E-2"/>
        </c:manualLayout>
      </c:layout>
      <c:overlay val="0"/>
      <c:spPr>
        <a:solidFill>
          <a:srgbClr val="D9D9D9"/>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FA37D6BB-BBE9-8A42-AB6F-5084B841C369}" type="datetime1">
              <a:rPr lang="en-US"/>
              <a:pPr>
                <a:defRPr/>
              </a:pPr>
              <a:t>12/15/2012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2AEE6D2-533C-F345-A854-6012E2109129}" type="slidenum">
              <a:rPr lang="en-US"/>
              <a:pPr>
                <a:defRPr/>
              </a:pPr>
              <a:t>‹#›</a:t>
            </a:fld>
            <a:endParaRPr lang="en-US"/>
          </a:p>
        </p:txBody>
      </p:sp>
    </p:spTree>
    <p:extLst>
      <p:ext uri="{BB962C8B-B14F-4D97-AF65-F5344CB8AC3E}">
        <p14:creationId xmlns:p14="http://schemas.microsoft.com/office/powerpoint/2010/main" val="23028693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C100AC3F-2325-094F-AED6-01ED1BE087F1}" type="datetime1">
              <a:rPr lang="en-US"/>
              <a:pPr>
                <a:defRPr/>
              </a:pPr>
              <a:t>12/15/2012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59AAE0FA-48CF-B24B-91BC-236AF7EBB2F6}" type="slidenum">
              <a:rPr lang="en-US"/>
              <a:pPr>
                <a:defRPr/>
              </a:pPr>
              <a:t>‹#›</a:t>
            </a:fld>
            <a:endParaRPr lang="en-US"/>
          </a:p>
        </p:txBody>
      </p:sp>
    </p:spTree>
    <p:extLst>
      <p:ext uri="{BB962C8B-B14F-4D97-AF65-F5344CB8AC3E}">
        <p14:creationId xmlns:p14="http://schemas.microsoft.com/office/powerpoint/2010/main" val="241397976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Bottom line:</a:t>
            </a:r>
          </a:p>
          <a:p>
            <a:pPr eaLnBrk="1" hangingPunct="1">
              <a:spcBef>
                <a:spcPct val="0"/>
              </a:spcBef>
            </a:pPr>
            <a:r>
              <a:rPr lang="en-US">
                <a:latin typeface="Calibri" charset="0"/>
                <a:ea typeface="ＭＳ Ｐゴシック" charset="0"/>
                <a:cs typeface="ＭＳ Ｐゴシック" charset="0"/>
              </a:rPr>
              <a:t>Added functionality and reliability with small penalties </a:t>
            </a:r>
          </a:p>
          <a:p>
            <a:pPr eaLnBrk="1" hangingPunct="1">
              <a:spcBef>
                <a:spcPct val="0"/>
              </a:spcBef>
            </a:pPr>
            <a:endParaRPr lang="en-US">
              <a:latin typeface="Calibri" charset="0"/>
              <a:ea typeface="ＭＳ Ｐゴシック" charset="0"/>
              <a:cs typeface="ＭＳ Ｐゴシック"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5655F3-AB32-E34C-B4E0-0D027E3E0B13}"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EP-FFT aka "Star-FFT”, ----check on definition ---The Embarrassingly Parallel STREAM benchmark is a simple synthetic benchmark program that measures sustainable memory bandwidth and the corresponding computation rate for simple numerical vector kernels. It is run in embarrassingly parallel manner - all computational processes perform the benchmark at the same time, the arithmetic average rate is reported. Unit: Giga Bytes per Second</a:t>
            </a:r>
          </a:p>
          <a:p>
            <a:endParaRPr lang="en-US">
              <a:latin typeface="Calibri" charset="0"/>
            </a:endParaRPr>
          </a:p>
          <a:p>
            <a:pPr eaLnBrk="1" hangingPunct="1">
              <a:spcBef>
                <a:spcPct val="0"/>
              </a:spcBef>
            </a:pPr>
            <a:r>
              <a:rPr lang="en-US">
                <a:latin typeface="Calibri" charset="0"/>
              </a:rPr>
              <a:t>FFT benchmarks seem to be less influenced by hypervisors, with KVM and VirtualBox performing at native speeds yet Xen incurs a 50% performance hit with MPIFFT. </a:t>
            </a:r>
          </a:p>
          <a:p>
            <a:endParaRPr lang="en-US">
              <a:latin typeface="Calibri" charset="0"/>
            </a:endParaRPr>
          </a:p>
          <a:p>
            <a:endParaRPr lang="en-US">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5519BF-AE14-8943-A41C-D7FD932FEC1F}" type="slidenum">
              <a:rPr lang="en-US" sz="1200">
                <a:latin typeface="Calibri" charset="0"/>
              </a:rPr>
              <a:pPr eaLnBrk="1" hangingPunct="1"/>
              <a:t>16</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Average Ping-Pong Bandwidth, reports the average bandwidth for a number of non-simultaneous ping-pong tests. The ping-pongs are performed between as many as possible (there is an upper bound on the time it takes to complete this test) distinct pairs of processors. The test uses MPI standard send and receive routines. Unit: Giga Bytes per second</a:t>
            </a:r>
          </a:p>
          <a:p>
            <a:endParaRPr lang="en-US">
              <a:latin typeface="Calibri" charset="0"/>
            </a:endParaRPr>
          </a:p>
          <a:p>
            <a:pPr eaLnBrk="1" hangingPunct="1">
              <a:spcBef>
                <a:spcPct val="0"/>
              </a:spcBef>
            </a:pPr>
            <a:r>
              <a:rPr lang="en-US">
                <a:latin typeface="Calibri" charset="0"/>
              </a:rPr>
              <a:t>Bandwidth tests vary largely, with the VirtualBox hypervisor performing the best, however having large performance variations.</a:t>
            </a:r>
          </a:p>
          <a:p>
            <a:endParaRPr lang="en-US">
              <a:latin typeface="Calibri" charset="0"/>
            </a:endParaRPr>
          </a:p>
          <a:p>
            <a:endParaRPr lang="en-US">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4B1923-802E-C542-BE3B-494BC4089D05}" type="slidenum">
              <a:rPr lang="en-US" sz="1200">
                <a:latin typeface="Calibri" charset="0"/>
              </a:rPr>
              <a:pPr eaLnBrk="1" hangingPunct="1"/>
              <a:t>17</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Average Ping-Pong Latency, reports the average latency for a number of non-simultaneous ping-pong tests. The ping-pongs are performed between as many as possible (there is an upper bound on the time it takes to complete this test) distinct pairs of processors. The test uses MPI standard send and receive routines. Unit: micro-seconds</a:t>
            </a:r>
          </a:p>
          <a:p>
            <a:endParaRPr lang="en-US">
              <a:latin typeface="Calibri" charset="0"/>
            </a:endParaRPr>
          </a:p>
          <a:p>
            <a:pPr eaLnBrk="1" hangingPunct="1">
              <a:spcBef>
                <a:spcPct val="0"/>
              </a:spcBef>
            </a:pPr>
            <a:r>
              <a:rPr lang="en-US">
                <a:latin typeface="Calibri" charset="0"/>
              </a:rPr>
              <a:t>With PingPong latency KVM and VirtualBox perform close to native speeds while Xen has large latencies under maximum conditions.</a:t>
            </a:r>
          </a:p>
          <a:p>
            <a:endParaRPr lang="en-US">
              <a:latin typeface="Calibri" charset="0"/>
            </a:endParaRPr>
          </a:p>
          <a:p>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9E190F-A0B8-3741-8D25-CE438CA922A2}" type="slidenum">
              <a:rPr lang="en-US" sz="1200">
                <a:latin typeface="Calibri" charset="0"/>
              </a:rPr>
              <a:pPr eaLnBrk="1" hangingPunct="1"/>
              <a:t>18</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KVM does really well – near native performance</a:t>
            </a:r>
            <a:endParaRPr lang="en-US" dirty="0"/>
          </a:p>
        </p:txBody>
      </p:sp>
      <p:sp>
        <p:nvSpPr>
          <p:cNvPr id="4" name="Slide Number Placeholder 3"/>
          <p:cNvSpPr>
            <a:spLocks noGrp="1"/>
          </p:cNvSpPr>
          <p:nvPr>
            <p:ph type="sldNum" sz="quarter" idx="10"/>
          </p:nvPr>
        </p:nvSpPr>
        <p:spPr/>
        <p:txBody>
          <a:bodyPr/>
          <a:lstStyle/>
          <a:p>
            <a:pPr>
              <a:defRPr/>
            </a:pPr>
            <a:fld id="{59AAE0FA-48CF-B24B-91BC-236AF7EBB2F6}" type="slidenum">
              <a:rPr lang="en-US" smtClean="0"/>
              <a:pPr>
                <a:defRPr/>
              </a:pPr>
              <a:t>19</a:t>
            </a:fld>
            <a:endParaRPr lang="en-US"/>
          </a:p>
        </p:txBody>
      </p:sp>
    </p:spTree>
    <p:extLst>
      <p:ext uri="{BB962C8B-B14F-4D97-AF65-F5344CB8AC3E}">
        <p14:creationId xmlns:p14="http://schemas.microsoft.com/office/powerpoint/2010/main" val="2929466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Mension core i7 system</a:t>
            </a:r>
          </a:p>
          <a:p>
            <a:pPr eaLnBrk="1" hangingPunct="1">
              <a:spcBef>
                <a:spcPct val="0"/>
              </a:spcBef>
            </a:pPr>
            <a:r>
              <a:rPr lang="en-US">
                <a:latin typeface="Calibri" charset="0"/>
                <a:ea typeface="ＭＳ Ｐゴシック" charset="0"/>
                <a:cs typeface="ＭＳ Ｐゴシック" charset="0"/>
              </a:rPr>
              <a:t>Describe in more details, illustrating how I</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ve created it</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C59361-422A-5745-BE44-2B3CEAB195B0}" type="slidenum">
              <a:rPr lang="en-US" sz="1200">
                <a:latin typeface="Calibri" charset="0"/>
              </a:rPr>
              <a:pPr eaLnBrk="1" hangingPunct="1"/>
              <a:t>38</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Algorithm serves mainly as a template for further development.</a:t>
            </a:r>
          </a:p>
          <a:p>
            <a:r>
              <a:rPr lang="en-US">
                <a:latin typeface="Calibri" charset="0"/>
                <a:ea typeface="ＭＳ Ｐゴシック" charset="0"/>
                <a:cs typeface="ＭＳ Ｐゴシック" charset="0"/>
              </a:rPr>
              <a:t>As jobs finish and relinquish there resources, pe is incremented.</a:t>
            </a:r>
          </a:p>
          <a:p>
            <a:r>
              <a:rPr lang="en-US">
                <a:latin typeface="Calibri" charset="0"/>
                <a:ea typeface="ＭＳ Ｐゴシック" charset="0"/>
                <a:cs typeface="ＭＳ Ｐゴシック" charset="0"/>
              </a:rPr>
              <a:t>--Looking into scheduling based on expected execution time of VMs (TBD)</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5AE81B-4FD9-CD41-A957-F33DF7144AE4}" type="slidenum">
              <a:rPr lang="en-US" sz="1200">
                <a:latin typeface="Calibri" charset="0"/>
              </a:rPr>
              <a:pPr eaLnBrk="1" hangingPunct="1"/>
              <a:t>39</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Only using 87% energy</a:t>
            </a:r>
            <a:r>
              <a:rPr lang="en-US" baseline="0" dirty="0" smtClean="0">
                <a:latin typeface="Calibri" charset="0"/>
                <a:ea typeface="ＭＳ Ｐゴシック" charset="0"/>
                <a:cs typeface="ＭＳ Ｐゴシック" charset="0"/>
              </a:rPr>
              <a:t> as before</a:t>
            </a:r>
            <a:endParaRPr lang="en-US" dirty="0" smtClean="0">
              <a:latin typeface="Calibri" charset="0"/>
              <a:ea typeface="ＭＳ Ｐゴシック" charset="0"/>
              <a:cs typeface="ＭＳ Ｐゴシック" charset="0"/>
            </a:endParaRP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Assume </a:t>
            </a:r>
            <a:r>
              <a:rPr lang="en-US" dirty="0">
                <a:latin typeface="Calibri" charset="0"/>
                <a:ea typeface="ＭＳ Ｐゴシック" charset="0"/>
                <a:cs typeface="ＭＳ Ｐゴシック" charset="0"/>
              </a:rPr>
              <a:t>we have 4 nodes with the same power consumption curve described in slide 10</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My Algorithm 1 compared to a classic Round Robin scheduling algorithm (used in </a:t>
            </a:r>
            <a:r>
              <a:rPr lang="en-US" dirty="0" err="1">
                <a:latin typeface="Calibri" charset="0"/>
                <a:ea typeface="ＭＳ Ｐゴシック" charset="0"/>
                <a:cs typeface="ＭＳ Ｐゴシック" charset="0"/>
              </a:rPr>
              <a:t>Eucalytus</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OpenNebula</a:t>
            </a:r>
            <a:r>
              <a:rPr lang="en-US" dirty="0">
                <a:latin typeface="Calibri" charset="0"/>
                <a:ea typeface="ＭＳ Ｐゴシック" charset="0"/>
                <a:cs typeface="ＭＳ Ｐゴシック" charset="0"/>
              </a:rPr>
              <a:t>)</a:t>
            </a:r>
          </a:p>
          <a:p>
            <a:endParaRPr lang="en-US" dirty="0">
              <a:latin typeface="Calibri" charset="0"/>
              <a:ea typeface="ＭＳ Ｐゴシック" charset="0"/>
              <a:cs typeface="ＭＳ Ｐゴシック"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2577EB-EC3B-AF41-B25A-E954A3C9323F}" type="slidenum">
              <a:rPr lang="en-US" sz="1200">
                <a:latin typeface="Calibri" charset="0"/>
              </a:rPr>
              <a:pPr eaLnBrk="1" hangingPunct="1"/>
              <a:t>40</a:t>
            </a:fld>
            <a:endParaRPr lang="en-US"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 fair and balanced metric</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B4CB7B-6D36-574B-8B34-5D079C578064}" type="slidenum">
              <a:rPr lang="en-US" sz="1200">
                <a:latin typeface="Calibri" charset="0"/>
              </a:rPr>
              <a:pPr eaLnBrk="1" hangingPunct="1"/>
              <a:t>67</a:t>
            </a:fld>
            <a:endParaRPr lang="en-US"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 Simons</a:t>
            </a:r>
            <a:r>
              <a:rPr lang="en-US" baseline="0" dirty="0" smtClean="0"/>
              <a:t> - </a:t>
            </a:r>
            <a:r>
              <a:rPr lang="en-US" baseline="0" dirty="0" err="1" smtClean="0"/>
              <a:t>VMWare</a:t>
            </a:r>
            <a:endParaRPr lang="en-US" dirty="0"/>
          </a:p>
        </p:txBody>
      </p:sp>
      <p:sp>
        <p:nvSpPr>
          <p:cNvPr id="4" name="Slide Number Placeholder 3"/>
          <p:cNvSpPr>
            <a:spLocks noGrp="1"/>
          </p:cNvSpPr>
          <p:nvPr>
            <p:ph type="sldNum" sz="quarter" idx="10"/>
          </p:nvPr>
        </p:nvSpPr>
        <p:spPr/>
        <p:txBody>
          <a:bodyPr/>
          <a:lstStyle/>
          <a:p>
            <a:pPr>
              <a:defRPr/>
            </a:pPr>
            <a:fld id="{59AAE0FA-48CF-B24B-91BC-236AF7EBB2F6}" type="slidenum">
              <a:rPr lang="en-US" smtClean="0"/>
              <a:pPr>
                <a:defRPr/>
              </a:pPr>
              <a:t>68</a:t>
            </a:fld>
            <a:endParaRPr lang="en-US"/>
          </a:p>
        </p:txBody>
      </p:sp>
    </p:spTree>
    <p:extLst>
      <p:ext uri="{BB962C8B-B14F-4D97-AF65-F5344CB8AC3E}">
        <p14:creationId xmlns:p14="http://schemas.microsoft.com/office/powerpoint/2010/main" val="3423907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LDH genotyping results, S14 is a</a:t>
            </a:r>
            <a:r>
              <a:rPr lang="en-US" baseline="0" dirty="0" smtClean="0"/>
              <a:t> hybrid, BR16 is </a:t>
            </a:r>
            <a:r>
              <a:rPr lang="en-US" i="1" baseline="0" dirty="0" smtClean="0"/>
              <a:t>D. </a:t>
            </a:r>
            <a:r>
              <a:rPr lang="en-US" i="1" baseline="0" dirty="0" err="1" smtClean="0"/>
              <a:t>pulicaria</a:t>
            </a:r>
            <a:endParaRPr lang="en-US" i="1" dirty="0"/>
          </a:p>
        </p:txBody>
      </p:sp>
      <p:sp>
        <p:nvSpPr>
          <p:cNvPr id="4" name="Slide Number Placeholder 3"/>
          <p:cNvSpPr>
            <a:spLocks noGrp="1"/>
          </p:cNvSpPr>
          <p:nvPr>
            <p:ph type="sldNum" sz="quarter" idx="10"/>
          </p:nvPr>
        </p:nvSpPr>
        <p:spPr/>
        <p:txBody>
          <a:bodyPr/>
          <a:lstStyle/>
          <a:p>
            <a:fld id="{5468BBB7-F1FD-42B5-BE6C-ED09E00160DA}" type="slidenum">
              <a:rPr lang="en-US" smtClean="0"/>
              <a:pPr/>
              <a:t>78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Clients – Browser</a:t>
            </a:r>
          </a:p>
          <a:p>
            <a:r>
              <a:rPr lang="en-US">
                <a:latin typeface="Calibri" charset="0"/>
                <a:ea typeface="ＭＳ Ｐゴシック" charset="0"/>
                <a:cs typeface="ＭＳ Ｐゴシック" charset="0"/>
              </a:rPr>
              <a:t>Saas – Google Docs</a:t>
            </a:r>
          </a:p>
          <a:p>
            <a:r>
              <a:rPr lang="en-US">
                <a:latin typeface="Calibri" charset="0"/>
                <a:ea typeface="ＭＳ Ｐゴシック" charset="0"/>
                <a:cs typeface="ＭＳ Ｐゴシック" charset="0"/>
              </a:rPr>
              <a:t>PaaS – Microsoft Azure, Google App Engine</a:t>
            </a:r>
          </a:p>
          <a:p>
            <a:r>
              <a:rPr lang="en-US">
                <a:latin typeface="Calibri" charset="0"/>
                <a:ea typeface="ＭＳ Ｐゴシック" charset="0"/>
                <a:cs typeface="ＭＳ Ｐゴシック" charset="0"/>
              </a:rPr>
              <a:t>IaaS – Amazon Elastic Compute Cloud</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CBDB67-E58F-2F42-BFC1-C75E19B97179}"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Clients – Browser</a:t>
            </a:r>
          </a:p>
          <a:p>
            <a:r>
              <a:rPr lang="en-US">
                <a:latin typeface="Calibri" charset="0"/>
                <a:ea typeface="ＭＳ Ｐゴシック" charset="0"/>
                <a:cs typeface="ＭＳ Ｐゴシック" charset="0"/>
              </a:rPr>
              <a:t>Saas – Google Docs</a:t>
            </a:r>
          </a:p>
          <a:p>
            <a:r>
              <a:rPr lang="en-US">
                <a:latin typeface="Calibri" charset="0"/>
                <a:ea typeface="ＭＳ Ｐゴシック" charset="0"/>
                <a:cs typeface="ＭＳ Ｐゴシック" charset="0"/>
              </a:rPr>
              <a:t>PaaS – Microsoft Azure, Google App Engine</a:t>
            </a:r>
          </a:p>
          <a:p>
            <a:r>
              <a:rPr lang="en-US">
                <a:latin typeface="Calibri" charset="0"/>
                <a:ea typeface="ＭＳ Ｐゴシック" charset="0"/>
                <a:cs typeface="ＭＳ Ｐゴシック" charset="0"/>
              </a:rPr>
              <a:t>IaaS – Amazon Elastic Compute Cloud</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CBDB67-E58F-2F42-BFC1-C75E19B97179}"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AAE0FA-48CF-B24B-91BC-236AF7EBB2F6}" type="slidenum">
              <a:rPr lang="en-US" smtClean="0"/>
              <a:pPr>
                <a:defRPr/>
              </a:pPr>
              <a:t>9</a:t>
            </a:fld>
            <a:endParaRPr lang="en-US"/>
          </a:p>
        </p:txBody>
      </p:sp>
    </p:spTree>
    <p:extLst>
      <p:ext uri="{BB962C8B-B14F-4D97-AF65-F5344CB8AC3E}">
        <p14:creationId xmlns:p14="http://schemas.microsoft.com/office/powerpoint/2010/main" val="213952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a typeface="ＭＳ Ｐゴシック" charset="0"/>
              <a:cs typeface="ＭＳ Ｐゴシック"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3AC030-2A36-D04D-BC8E-F4AB15C0947D}"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When the only tool you have is a hammer, you tend to treat everything as if it were a nail. - Abraham Maslow</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54BF28-34A3-2642-A303-69415C45507D}"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CF1CC5-7E53-DD46-837C-B97C56D03EB9}" type="slidenum">
              <a:rPr lang="en-US" sz="1200">
                <a:latin typeface="Calibri" charset="0"/>
              </a:rPr>
              <a:pPr eaLnBrk="1" hangingPunct="1"/>
              <a:t>13</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Tried to keep it as fair and even as possible; Picked standardized benchmarks, no tweaks, no tricks, no optimization. </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B8780F-4666-7A4D-BC45-83728783A736}" type="slidenum">
              <a:rPr lang="en-US" sz="1200">
                <a:latin typeface="Calibri" charset="0"/>
              </a:rPr>
              <a:pPr eaLnBrk="1" hangingPunct="1"/>
              <a:t>14</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HPL measures the floating point execution rate for solving a system of linear equations.</a:t>
            </a:r>
          </a:p>
          <a:p>
            <a:endParaRPr lang="en-US" dirty="0">
              <a:latin typeface="Calibri" charset="0"/>
            </a:endParaRPr>
          </a:p>
          <a:p>
            <a:pPr eaLnBrk="1" hangingPunct="1">
              <a:spcBef>
                <a:spcPct val="0"/>
              </a:spcBef>
            </a:pPr>
            <a:r>
              <a:rPr lang="en-US" dirty="0">
                <a:latin typeface="Calibri" charset="0"/>
              </a:rPr>
              <a:t>Hypervisor performance in </a:t>
            </a:r>
            <a:r>
              <a:rPr lang="en-US" dirty="0" err="1">
                <a:latin typeface="Calibri" charset="0"/>
              </a:rPr>
              <a:t>Linpack</a:t>
            </a:r>
            <a:r>
              <a:rPr lang="en-US" dirty="0">
                <a:latin typeface="Calibri" charset="0"/>
              </a:rPr>
              <a:t> reaches roughly 70% of native performance during our tests, with </a:t>
            </a:r>
            <a:r>
              <a:rPr lang="en-US" dirty="0" err="1">
                <a:latin typeface="Calibri" charset="0"/>
              </a:rPr>
              <a:t>Xen</a:t>
            </a:r>
            <a:r>
              <a:rPr lang="en-US" dirty="0">
                <a:latin typeface="Calibri" charset="0"/>
              </a:rPr>
              <a:t> showing a high degree of variation.  </a:t>
            </a:r>
          </a:p>
          <a:p>
            <a:endParaRPr lang="en-US" dirty="0">
              <a:latin typeface="Calibri" charset="0"/>
            </a:endParaRPr>
          </a:p>
          <a:p>
            <a:endParaRPr lang="en-US"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6EF0EA-F8CF-834C-8A64-D3461D043123}" type="slidenum">
              <a:rPr lang="en-US" sz="1200">
                <a:latin typeface="Calibri" charset="0"/>
              </a:rPr>
              <a:pPr eaLnBrk="1" hangingPunct="1"/>
              <a:t>15</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774C0D-57B6-144E-9EEF-135FFD635792}" type="datetime1">
              <a:rPr lang="en-US"/>
              <a:pPr>
                <a:defRPr/>
              </a:pPr>
              <a:t>12/15/2012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pPr>
              <a:defRPr/>
            </a:pPr>
            <a:fld id="{B07FB68B-F723-834F-9F07-06C77BA88E6B}" type="slidenum">
              <a:rPr lang="en-US"/>
              <a:pPr>
                <a:defRPr/>
              </a:pPr>
              <a:t>‹#›</a:t>
            </a:fld>
            <a:endParaRPr lang="en-US"/>
          </a:p>
        </p:txBody>
      </p:sp>
    </p:spTree>
    <p:extLst>
      <p:ext uri="{BB962C8B-B14F-4D97-AF65-F5344CB8AC3E}">
        <p14:creationId xmlns:p14="http://schemas.microsoft.com/office/powerpoint/2010/main" val="295575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AF764F-E389-B34B-BC54-42FB22CCB21D}" type="datetime1">
              <a:rPr lang="en-US"/>
              <a:pPr>
                <a:defRPr/>
              </a:pPr>
              <a:t>12/15/2012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pPr>
              <a:defRPr/>
            </a:pPr>
            <a:fld id="{7D2FA37E-E6C9-A24E-98DF-A4673122D892}" type="slidenum">
              <a:rPr lang="en-US"/>
              <a:pPr>
                <a:defRPr/>
              </a:pPr>
              <a:t>‹#›</a:t>
            </a:fld>
            <a:endParaRPr lang="en-US"/>
          </a:p>
        </p:txBody>
      </p:sp>
    </p:spTree>
    <p:extLst>
      <p:ext uri="{BB962C8B-B14F-4D97-AF65-F5344CB8AC3E}">
        <p14:creationId xmlns:p14="http://schemas.microsoft.com/office/powerpoint/2010/main" val="77743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308528-9F07-3E4B-ADBA-342C4A7A62BE}" type="datetime1">
              <a:rPr lang="en-US"/>
              <a:pPr>
                <a:defRPr/>
              </a:pPr>
              <a:t>12/15/2012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pPr>
              <a:defRPr/>
            </a:pPr>
            <a:fld id="{BCB6D0CF-4DA3-444F-96E9-6B6139CA0AD2}" type="slidenum">
              <a:rPr lang="en-US"/>
              <a:pPr>
                <a:defRPr/>
              </a:pPr>
              <a:t>‹#›</a:t>
            </a:fld>
            <a:endParaRPr lang="en-US"/>
          </a:p>
        </p:txBody>
      </p:sp>
    </p:spTree>
    <p:extLst>
      <p:ext uri="{BB962C8B-B14F-4D97-AF65-F5344CB8AC3E}">
        <p14:creationId xmlns:p14="http://schemas.microsoft.com/office/powerpoint/2010/main" val="81205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0B851E-FC94-DD48-B8C9-8EC230100A0C}" type="datetime1">
              <a:rPr lang="en-US"/>
              <a:pPr>
                <a:defRPr/>
              </a:pPr>
              <a:t>12/15/2012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pPr>
              <a:defRPr/>
            </a:pPr>
            <a:fld id="{65B5C4F8-E41B-BA41-B776-68D468F989E8}" type="slidenum">
              <a:rPr lang="en-US"/>
              <a:pPr>
                <a:defRPr/>
              </a:pPr>
              <a:t>‹#›</a:t>
            </a:fld>
            <a:endParaRPr lang="en-US"/>
          </a:p>
        </p:txBody>
      </p:sp>
    </p:spTree>
    <p:extLst>
      <p:ext uri="{BB962C8B-B14F-4D97-AF65-F5344CB8AC3E}">
        <p14:creationId xmlns:p14="http://schemas.microsoft.com/office/powerpoint/2010/main" val="251815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6D5B2B-EAAA-A441-86BF-1DA2F9573DF2}" type="datetime1">
              <a:rPr lang="en-US"/>
              <a:pPr>
                <a:defRPr/>
              </a:pPr>
              <a:t>12/15/2012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pPr>
              <a:defRPr/>
            </a:pPr>
            <a:fld id="{128DF4BA-EEC8-2D4E-B370-3777BAEFA448}" type="slidenum">
              <a:rPr lang="en-US"/>
              <a:pPr>
                <a:defRPr/>
              </a:pPr>
              <a:t>‹#›</a:t>
            </a:fld>
            <a:endParaRPr lang="en-US"/>
          </a:p>
        </p:txBody>
      </p:sp>
    </p:spTree>
    <p:extLst>
      <p:ext uri="{BB962C8B-B14F-4D97-AF65-F5344CB8AC3E}">
        <p14:creationId xmlns:p14="http://schemas.microsoft.com/office/powerpoint/2010/main" val="1253349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C726C6-C216-304B-9ABC-12C7F7C2E0CC}" type="datetime1">
              <a:rPr lang="en-US"/>
              <a:pPr>
                <a:defRPr/>
              </a:pPr>
              <a:t>12/15/2012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http://futuregrid.org</a:t>
            </a:r>
          </a:p>
        </p:txBody>
      </p:sp>
      <p:sp>
        <p:nvSpPr>
          <p:cNvPr id="7" name="Slide Number Placeholder 5"/>
          <p:cNvSpPr>
            <a:spLocks noGrp="1"/>
          </p:cNvSpPr>
          <p:nvPr>
            <p:ph type="sldNum" sz="quarter" idx="12"/>
          </p:nvPr>
        </p:nvSpPr>
        <p:spPr/>
        <p:txBody>
          <a:bodyPr/>
          <a:lstStyle>
            <a:lvl1pPr>
              <a:defRPr/>
            </a:lvl1pPr>
          </a:lstStyle>
          <a:p>
            <a:pPr>
              <a:defRPr/>
            </a:pPr>
            <a:fld id="{4CD483FB-2783-6246-A037-AEB62B759923}" type="slidenum">
              <a:rPr lang="en-US"/>
              <a:pPr>
                <a:defRPr/>
              </a:pPr>
              <a:t>‹#›</a:t>
            </a:fld>
            <a:endParaRPr lang="en-US"/>
          </a:p>
        </p:txBody>
      </p:sp>
    </p:spTree>
    <p:extLst>
      <p:ext uri="{BB962C8B-B14F-4D97-AF65-F5344CB8AC3E}">
        <p14:creationId xmlns:p14="http://schemas.microsoft.com/office/powerpoint/2010/main" val="375423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AD417B-ABEF-B94B-9684-7226BD7BA539}" type="datetime1">
              <a:rPr lang="en-US"/>
              <a:pPr>
                <a:defRPr/>
              </a:pPr>
              <a:t>12/15/2012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http://futuregrid.org</a:t>
            </a:r>
          </a:p>
        </p:txBody>
      </p:sp>
      <p:sp>
        <p:nvSpPr>
          <p:cNvPr id="9" name="Slide Number Placeholder 5"/>
          <p:cNvSpPr>
            <a:spLocks noGrp="1"/>
          </p:cNvSpPr>
          <p:nvPr>
            <p:ph type="sldNum" sz="quarter" idx="12"/>
          </p:nvPr>
        </p:nvSpPr>
        <p:spPr/>
        <p:txBody>
          <a:bodyPr/>
          <a:lstStyle>
            <a:lvl1pPr>
              <a:defRPr/>
            </a:lvl1pPr>
          </a:lstStyle>
          <a:p>
            <a:pPr>
              <a:defRPr/>
            </a:pPr>
            <a:fld id="{07823AB7-55C6-DB41-B42F-264A0E64C0E9}" type="slidenum">
              <a:rPr lang="en-US"/>
              <a:pPr>
                <a:defRPr/>
              </a:pPr>
              <a:t>‹#›</a:t>
            </a:fld>
            <a:endParaRPr lang="en-US"/>
          </a:p>
        </p:txBody>
      </p:sp>
    </p:spTree>
    <p:extLst>
      <p:ext uri="{BB962C8B-B14F-4D97-AF65-F5344CB8AC3E}">
        <p14:creationId xmlns:p14="http://schemas.microsoft.com/office/powerpoint/2010/main" val="368455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DCC7D3-1961-144E-AB0F-D92E0D7FF64F}" type="datetime1">
              <a:rPr lang="en-US"/>
              <a:pPr>
                <a:defRPr/>
              </a:pPr>
              <a:t>12/15/2012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http://futuregrid.org</a:t>
            </a:r>
          </a:p>
        </p:txBody>
      </p:sp>
      <p:sp>
        <p:nvSpPr>
          <p:cNvPr id="5" name="Slide Number Placeholder 5"/>
          <p:cNvSpPr>
            <a:spLocks noGrp="1"/>
          </p:cNvSpPr>
          <p:nvPr>
            <p:ph type="sldNum" sz="quarter" idx="12"/>
          </p:nvPr>
        </p:nvSpPr>
        <p:spPr/>
        <p:txBody>
          <a:bodyPr/>
          <a:lstStyle>
            <a:lvl1pPr>
              <a:defRPr/>
            </a:lvl1pPr>
          </a:lstStyle>
          <a:p>
            <a:pPr>
              <a:defRPr/>
            </a:pPr>
            <a:fld id="{17B4EC21-DDFD-DD48-A804-58097DE3A14F}" type="slidenum">
              <a:rPr lang="en-US"/>
              <a:pPr>
                <a:defRPr/>
              </a:pPr>
              <a:t>‹#›</a:t>
            </a:fld>
            <a:endParaRPr lang="en-US"/>
          </a:p>
        </p:txBody>
      </p:sp>
    </p:spTree>
    <p:extLst>
      <p:ext uri="{BB962C8B-B14F-4D97-AF65-F5344CB8AC3E}">
        <p14:creationId xmlns:p14="http://schemas.microsoft.com/office/powerpoint/2010/main" val="33417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7668BA-3A3A-9245-B46F-00035F790790}" type="datetime1">
              <a:rPr lang="en-US"/>
              <a:pPr>
                <a:defRPr/>
              </a:pPr>
              <a:t>12/15/2012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http://futuregrid.org</a:t>
            </a:r>
          </a:p>
        </p:txBody>
      </p:sp>
      <p:sp>
        <p:nvSpPr>
          <p:cNvPr id="4" name="Slide Number Placeholder 5"/>
          <p:cNvSpPr>
            <a:spLocks noGrp="1"/>
          </p:cNvSpPr>
          <p:nvPr>
            <p:ph type="sldNum" sz="quarter" idx="12"/>
          </p:nvPr>
        </p:nvSpPr>
        <p:spPr/>
        <p:txBody>
          <a:bodyPr/>
          <a:lstStyle>
            <a:lvl1pPr>
              <a:defRPr/>
            </a:lvl1pPr>
          </a:lstStyle>
          <a:p>
            <a:pPr>
              <a:defRPr/>
            </a:pPr>
            <a:fld id="{87612A6A-1767-6B48-934C-07539985254C}" type="slidenum">
              <a:rPr lang="en-US"/>
              <a:pPr>
                <a:defRPr/>
              </a:pPr>
              <a:t>‹#›</a:t>
            </a:fld>
            <a:endParaRPr lang="en-US"/>
          </a:p>
        </p:txBody>
      </p:sp>
    </p:spTree>
    <p:extLst>
      <p:ext uri="{BB962C8B-B14F-4D97-AF65-F5344CB8AC3E}">
        <p14:creationId xmlns:p14="http://schemas.microsoft.com/office/powerpoint/2010/main" val="135836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613EE2-5201-5E42-A2BC-BFFD421E389F}" type="datetime1">
              <a:rPr lang="en-US"/>
              <a:pPr>
                <a:defRPr/>
              </a:pPr>
              <a:t>12/15/2012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http://futuregrid.org</a:t>
            </a:r>
          </a:p>
        </p:txBody>
      </p:sp>
      <p:sp>
        <p:nvSpPr>
          <p:cNvPr id="7" name="Slide Number Placeholder 5"/>
          <p:cNvSpPr>
            <a:spLocks noGrp="1"/>
          </p:cNvSpPr>
          <p:nvPr>
            <p:ph type="sldNum" sz="quarter" idx="12"/>
          </p:nvPr>
        </p:nvSpPr>
        <p:spPr/>
        <p:txBody>
          <a:bodyPr/>
          <a:lstStyle>
            <a:lvl1pPr>
              <a:defRPr/>
            </a:lvl1pPr>
          </a:lstStyle>
          <a:p>
            <a:pPr>
              <a:defRPr/>
            </a:pPr>
            <a:fld id="{942DD60B-4006-D44A-8DA9-C8AC05B521E2}" type="slidenum">
              <a:rPr lang="en-US"/>
              <a:pPr>
                <a:defRPr/>
              </a:pPr>
              <a:t>‹#›</a:t>
            </a:fld>
            <a:endParaRPr lang="en-US"/>
          </a:p>
        </p:txBody>
      </p:sp>
    </p:spTree>
    <p:extLst>
      <p:ext uri="{BB962C8B-B14F-4D97-AF65-F5344CB8AC3E}">
        <p14:creationId xmlns:p14="http://schemas.microsoft.com/office/powerpoint/2010/main" val="268866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4BB674-CD5B-3242-ADAB-1EC47F0DB91D}" type="datetime1">
              <a:rPr lang="en-US"/>
              <a:pPr>
                <a:defRPr/>
              </a:pPr>
              <a:t>12/15/2012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http://futuregrid.org</a:t>
            </a:r>
          </a:p>
        </p:txBody>
      </p:sp>
      <p:sp>
        <p:nvSpPr>
          <p:cNvPr id="7" name="Slide Number Placeholder 5"/>
          <p:cNvSpPr>
            <a:spLocks noGrp="1"/>
          </p:cNvSpPr>
          <p:nvPr>
            <p:ph type="sldNum" sz="quarter" idx="12"/>
          </p:nvPr>
        </p:nvSpPr>
        <p:spPr/>
        <p:txBody>
          <a:bodyPr/>
          <a:lstStyle>
            <a:lvl1pPr>
              <a:defRPr/>
            </a:lvl1pPr>
          </a:lstStyle>
          <a:p>
            <a:pPr>
              <a:defRPr/>
            </a:pPr>
            <a:fld id="{463B28E4-30D5-E441-85BB-F01A0753BBCE}" type="slidenum">
              <a:rPr lang="en-US"/>
              <a:pPr>
                <a:defRPr/>
              </a:pPr>
              <a:t>‹#›</a:t>
            </a:fld>
            <a:endParaRPr lang="en-US"/>
          </a:p>
        </p:txBody>
      </p:sp>
    </p:spTree>
    <p:extLst>
      <p:ext uri="{BB962C8B-B14F-4D97-AF65-F5344CB8AC3E}">
        <p14:creationId xmlns:p14="http://schemas.microsoft.com/office/powerpoint/2010/main" val="5818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6A0FC6DC-B308-D646-923B-1A8CD63C48EB}" type="datetime1">
              <a:rPr lang="en-US"/>
              <a:pPr>
                <a:defRPr/>
              </a:pPr>
              <a:t>12/15/2012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898989"/>
                </a:solidFill>
                <a:latin typeface="Calibri" charset="0"/>
              </a:defRPr>
            </a:lvl1pPr>
          </a:lstStyle>
          <a:p>
            <a:pPr>
              <a:defRPr/>
            </a:pPr>
            <a:r>
              <a:rPr lang="en-US"/>
              <a:t>http://futuregrid.org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B1ACFDCF-D214-C44D-8546-F7D5814E14E1}" type="slidenum">
              <a:rPr lang="en-US"/>
              <a:pPr>
                <a:defRPr/>
              </a:pPr>
              <a:t>‹#›</a:t>
            </a:fld>
            <a:endParaRPr lang="en-US"/>
          </a:p>
        </p:txBody>
      </p:sp>
      <p:pic>
        <p:nvPicPr>
          <p:cNvPr id="1031" name="Picture 6" descr="pixture_reloaded_logo.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09925" y="6278563"/>
            <a:ext cx="7381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ajyoung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725488" y="1744514"/>
            <a:ext cx="7693025" cy="1377950"/>
          </a:xfrm>
        </p:spPr>
        <p:txBody>
          <a:bodyPr lIns="0" tIns="0" rIns="0" bIns="0"/>
          <a:lstStyle/>
          <a:p>
            <a:pPr defTabSz="457196" eaLnBrk="1" hangingPunct="1">
              <a:lnSpc>
                <a:spcPct val="95000"/>
              </a:lnSpc>
              <a:defRPr/>
            </a:pPr>
            <a:r>
              <a:rPr lang="en-US" dirty="0" smtClean="0">
                <a:solidFill>
                  <a:srgbClr val="000000"/>
                </a:solidFill>
                <a:latin typeface="Arial" charset="0"/>
                <a:cs typeface="+mj-cs"/>
              </a:rPr>
              <a:t>The State of Cloud Computing in Distributed Systems</a:t>
            </a:r>
          </a:p>
        </p:txBody>
      </p:sp>
      <p:sp>
        <p:nvSpPr>
          <p:cNvPr id="2050" name="Rectangle 2"/>
          <p:cNvSpPr>
            <a:spLocks noGrp="1" noChangeArrowheads="1"/>
          </p:cNvSpPr>
          <p:nvPr>
            <p:ph type="subTitle" idx="1"/>
          </p:nvPr>
        </p:nvSpPr>
        <p:spPr>
          <a:xfrm>
            <a:off x="1411288" y="3932238"/>
            <a:ext cx="6321425" cy="3341687"/>
          </a:xfrm>
        </p:spPr>
        <p:txBody>
          <a:bodyPr lIns="0" tIns="0" rIns="0" bIns="0"/>
          <a:lstStyle/>
          <a:p>
            <a:pPr defTabSz="457196" eaLnBrk="1" hangingPunct="1">
              <a:lnSpc>
                <a:spcPct val="95000"/>
              </a:lnSpc>
              <a:spcBef>
                <a:spcPct val="0"/>
              </a:spcBef>
              <a:defRPr/>
            </a:pPr>
            <a:r>
              <a:rPr lang="en-US" dirty="0" smtClean="0">
                <a:solidFill>
                  <a:srgbClr val="898989"/>
                </a:solidFill>
                <a:latin typeface="Arial" charset="0"/>
                <a:cs typeface="+mn-cs"/>
              </a:rPr>
              <a:t>Andrew J. Younge</a:t>
            </a:r>
          </a:p>
          <a:p>
            <a:pPr defTabSz="457196" eaLnBrk="1" hangingPunct="1">
              <a:lnSpc>
                <a:spcPct val="95000"/>
              </a:lnSpc>
              <a:spcBef>
                <a:spcPct val="0"/>
              </a:spcBef>
              <a:defRPr/>
            </a:pPr>
            <a:endParaRPr lang="en-US" dirty="0" smtClean="0">
              <a:solidFill>
                <a:srgbClr val="898989"/>
              </a:solidFill>
              <a:latin typeface="Arial" charset="0"/>
              <a:cs typeface="+mn-cs"/>
            </a:endParaRPr>
          </a:p>
          <a:p>
            <a:pPr defTabSz="457196" eaLnBrk="1" hangingPunct="1">
              <a:lnSpc>
                <a:spcPct val="95000"/>
              </a:lnSpc>
              <a:spcBef>
                <a:spcPct val="0"/>
              </a:spcBef>
              <a:defRPr/>
            </a:pPr>
            <a:r>
              <a:rPr lang="en-US" dirty="0" smtClean="0">
                <a:solidFill>
                  <a:srgbClr val="898989"/>
                </a:solidFill>
                <a:latin typeface="Arial" charset="0"/>
                <a:cs typeface="+mn-cs"/>
              </a:rPr>
              <a:t>Indiana University</a:t>
            </a:r>
          </a:p>
        </p:txBody>
      </p:sp>
      <p:sp>
        <p:nvSpPr>
          <p:cNvPr id="2052" name="Text Box 4"/>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cs typeface="+mn-cs"/>
              </a:rPr>
              <a:t>http://futuregrid.org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a:latin typeface="Calibri" charset="0"/>
                <a:ea typeface="ＭＳ Ｐゴシック" charset="0"/>
                <a:cs typeface="ＭＳ Ｐゴシック" charset="0"/>
              </a:rPr>
              <a:t>Virtualization</a:t>
            </a:r>
          </a:p>
        </p:txBody>
      </p:sp>
      <p:sp>
        <p:nvSpPr>
          <p:cNvPr id="25603" name="Content Placeholder 2"/>
          <p:cNvSpPr>
            <a:spLocks noGrp="1"/>
          </p:cNvSpPr>
          <p:nvPr>
            <p:ph sz="half" idx="1"/>
          </p:nvPr>
        </p:nvSpPr>
        <p:spPr>
          <a:xfrm>
            <a:off x="457200" y="1600200"/>
            <a:ext cx="4191000" cy="4525963"/>
          </a:xfrm>
        </p:spPr>
        <p:txBody>
          <a:bodyPr/>
          <a:lstStyle/>
          <a:p>
            <a:pPr eaLnBrk="1" hangingPunct="1">
              <a:lnSpc>
                <a:spcPct val="90000"/>
              </a:lnSpc>
            </a:pPr>
            <a:r>
              <a:rPr lang="en-US" sz="2400" dirty="0">
                <a:latin typeface="Calibri" charset="0"/>
                <a:ea typeface="ＭＳ Ｐゴシック" charset="0"/>
                <a:cs typeface="ＭＳ Ｐゴシック" charset="0"/>
              </a:rPr>
              <a:t>Virtual Machine (VM) is a software implementation of a machine that executes as if it was running on a physical resource directly.</a:t>
            </a:r>
          </a:p>
          <a:p>
            <a:pPr eaLnBrk="1" hangingPunct="1">
              <a:lnSpc>
                <a:spcPct val="90000"/>
              </a:lnSpc>
            </a:pPr>
            <a:r>
              <a:rPr lang="en-US" sz="2400" dirty="0">
                <a:latin typeface="Calibri" charset="0"/>
                <a:ea typeface="ＭＳ Ｐゴシック" charset="0"/>
                <a:cs typeface="ＭＳ Ｐゴシック" charset="0"/>
              </a:rPr>
              <a:t>Typically uses a Hypervisor or VMM which abstracts the hardware from the OS.</a:t>
            </a:r>
          </a:p>
          <a:p>
            <a:pPr eaLnBrk="1" hangingPunct="1">
              <a:lnSpc>
                <a:spcPct val="90000"/>
              </a:lnSpc>
            </a:pPr>
            <a:r>
              <a:rPr lang="en-US" sz="2400" dirty="0">
                <a:latin typeface="Calibri" charset="0"/>
                <a:ea typeface="ＭＳ Ｐゴシック" charset="0"/>
                <a:cs typeface="ＭＳ Ｐゴシック" charset="0"/>
              </a:rPr>
              <a:t>Enables multiple OSs to run simultaneously on one physical machine.</a:t>
            </a:r>
          </a:p>
          <a:p>
            <a:pPr eaLnBrk="1" hangingPunct="1">
              <a:lnSpc>
                <a:spcPct val="90000"/>
              </a:lnSpc>
              <a:buFont typeface="Arial" charset="0"/>
              <a:buNone/>
            </a:pPr>
            <a:endParaRPr lang="en-US" sz="2400" dirty="0">
              <a:latin typeface="Calibri" charset="0"/>
              <a:ea typeface="ＭＳ Ｐゴシック" charset="0"/>
              <a:cs typeface="ＭＳ Ｐゴシック" charset="0"/>
            </a:endParaRPr>
          </a:p>
        </p:txBody>
      </p:sp>
      <p:pic>
        <p:nvPicPr>
          <p:cNvPr id="25604" name="Content Placeholder 4" descr="Slide2.pdf"/>
          <p:cNvPicPr>
            <a:picLocks noGrp="1" noChangeAspect="1"/>
          </p:cNvPicPr>
          <p:nvPr>
            <p:ph sz="half" idx="2"/>
          </p:nvPr>
        </p:nvPicPr>
        <p:blipFill>
          <a:blip r:embed="rId3">
            <a:extLst>
              <a:ext uri="{28A0092B-C50C-407E-A947-70E740481C1C}">
                <a14:useLocalDpi xmlns:a14="http://schemas.microsoft.com/office/drawing/2010/main" val="0"/>
              </a:ext>
            </a:extLst>
          </a:blip>
          <a:srcRect t="-17137" b="-17137"/>
          <a:stretch>
            <a:fillRect/>
          </a:stretch>
        </p:blipFill>
        <p:spPr>
          <a:xfrm>
            <a:off x="4648200" y="914400"/>
            <a:ext cx="4038600" cy="5943600"/>
          </a:xfrm>
        </p:spPr>
      </p:pic>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B2672D-7010-904A-A902-1721F763D5D8}" type="slidenum">
              <a:rPr lang="en-US" sz="1200">
                <a:solidFill>
                  <a:srgbClr val="898989"/>
                </a:solidFill>
                <a:latin typeface="Calibri" charset="0"/>
              </a:rPr>
              <a:pPr eaLnBrk="1" hangingPunct="1"/>
              <a:t>10</a:t>
            </a:fld>
            <a:endParaRPr lang="en-US" sz="1200">
              <a:solidFill>
                <a:srgbClr val="898989"/>
              </a:solidFill>
              <a:latin typeface="Calibri" charset="0"/>
            </a:endParaRPr>
          </a:p>
        </p:txBody>
      </p:sp>
    </p:spTree>
    <p:extLst>
      <p:ext uri="{BB962C8B-B14F-4D97-AF65-F5344CB8AC3E}">
        <p14:creationId xmlns:p14="http://schemas.microsoft.com/office/powerpoint/2010/main" val="2533935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Calibri" charset="0"/>
              </a:rPr>
              <a:t>Motivation</a:t>
            </a:r>
          </a:p>
        </p:txBody>
      </p:sp>
      <p:sp>
        <p:nvSpPr>
          <p:cNvPr id="18434" name="Content Placeholder 2"/>
          <p:cNvSpPr>
            <a:spLocks noGrp="1"/>
          </p:cNvSpPr>
          <p:nvPr>
            <p:ph idx="1"/>
          </p:nvPr>
        </p:nvSpPr>
        <p:spPr/>
        <p:txBody>
          <a:bodyPr/>
          <a:lstStyle/>
          <a:p>
            <a:r>
              <a:rPr lang="en-US" dirty="0">
                <a:latin typeface="Calibri" charset="0"/>
              </a:rPr>
              <a:t>Most “Cloud” deployments rely on virtualization.</a:t>
            </a:r>
          </a:p>
          <a:p>
            <a:pPr lvl="1"/>
            <a:r>
              <a:rPr lang="en-US" dirty="0">
                <a:latin typeface="Calibri" charset="0"/>
              </a:rPr>
              <a:t>Amazon EC2, </a:t>
            </a:r>
            <a:r>
              <a:rPr lang="en-US" dirty="0" err="1">
                <a:latin typeface="Calibri" charset="0"/>
              </a:rPr>
              <a:t>GoGrid</a:t>
            </a:r>
            <a:r>
              <a:rPr lang="en-US" dirty="0">
                <a:latin typeface="Calibri" charset="0"/>
              </a:rPr>
              <a:t>, Azure, Rackspace Cloud …</a:t>
            </a:r>
          </a:p>
          <a:p>
            <a:pPr lvl="1"/>
            <a:r>
              <a:rPr lang="en-US" dirty="0">
                <a:latin typeface="Calibri" charset="0"/>
              </a:rPr>
              <a:t>Nimbus, Eucalyptus, </a:t>
            </a:r>
            <a:r>
              <a:rPr lang="en-US" dirty="0" err="1">
                <a:latin typeface="Calibri" charset="0"/>
              </a:rPr>
              <a:t>OpenNebula</a:t>
            </a:r>
            <a:r>
              <a:rPr lang="en-US" dirty="0">
                <a:latin typeface="Calibri" charset="0"/>
              </a:rPr>
              <a:t>, </a:t>
            </a:r>
            <a:r>
              <a:rPr lang="en-US" dirty="0" err="1">
                <a:latin typeface="Calibri" charset="0"/>
              </a:rPr>
              <a:t>OpenStack</a:t>
            </a:r>
            <a:r>
              <a:rPr lang="en-US" dirty="0">
                <a:latin typeface="Calibri" charset="0"/>
              </a:rPr>
              <a:t> …</a:t>
            </a:r>
          </a:p>
          <a:p>
            <a:r>
              <a:rPr lang="en-US" dirty="0">
                <a:latin typeface="Calibri" charset="0"/>
              </a:rPr>
              <a:t>Number of Virtualization tools or Hypervisors available today.</a:t>
            </a:r>
          </a:p>
          <a:p>
            <a:pPr lvl="1"/>
            <a:r>
              <a:rPr lang="en-US" dirty="0" err="1">
                <a:latin typeface="Calibri" charset="0"/>
              </a:rPr>
              <a:t>Xen</a:t>
            </a:r>
            <a:r>
              <a:rPr lang="en-US" dirty="0">
                <a:latin typeface="Calibri" charset="0"/>
              </a:rPr>
              <a:t>, KVM, </a:t>
            </a:r>
            <a:r>
              <a:rPr lang="en-US" dirty="0" err="1">
                <a:latin typeface="Calibri" charset="0"/>
              </a:rPr>
              <a:t>VMWare</a:t>
            </a:r>
            <a:r>
              <a:rPr lang="en-US" dirty="0">
                <a:latin typeface="Calibri" charset="0"/>
              </a:rPr>
              <a:t>, </a:t>
            </a:r>
            <a:r>
              <a:rPr lang="en-US" dirty="0" err="1">
                <a:latin typeface="Calibri" charset="0"/>
              </a:rPr>
              <a:t>Virtualbox</a:t>
            </a:r>
            <a:r>
              <a:rPr lang="en-US" dirty="0">
                <a:latin typeface="Calibri" charset="0"/>
              </a:rPr>
              <a:t>, Hyper-V …</a:t>
            </a:r>
          </a:p>
          <a:p>
            <a:r>
              <a:rPr lang="en-US" dirty="0">
                <a:latin typeface="Calibri" charset="0"/>
              </a:rPr>
              <a:t>Need to compare these hypervisors for use within the scientific computing community.</a:t>
            </a:r>
          </a:p>
        </p:txBody>
      </p:sp>
      <p:sp>
        <p:nvSpPr>
          <p:cNvPr id="184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1A8E3-4186-0249-A0DA-9092B0289064}" type="slidenum">
              <a:rPr lang="en-US" sz="1200">
                <a:solidFill>
                  <a:srgbClr val="898989"/>
                </a:solidFill>
                <a:latin typeface="Calibri" charset="0"/>
              </a:rPr>
              <a:pPr eaLnBrk="1" hangingPunct="1"/>
              <a:t>11</a:t>
            </a:fld>
            <a:endParaRPr lang="en-US" sz="1200">
              <a:solidFill>
                <a:srgbClr val="898989"/>
              </a:solidFill>
              <a:latin typeface="Calibri" charset="0"/>
            </a:endParaRPr>
          </a:p>
        </p:txBody>
      </p:sp>
      <p:sp>
        <p:nvSpPr>
          <p:cNvPr id="18436"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Tree>
    <p:extLst>
      <p:ext uri="{BB962C8B-B14F-4D97-AF65-F5344CB8AC3E}">
        <p14:creationId xmlns:p14="http://schemas.microsoft.com/office/powerpoint/2010/main" val="1051359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Calibri" charset="0"/>
              </a:rPr>
              <a:t>Current Hypervisors</a:t>
            </a:r>
          </a:p>
        </p:txBody>
      </p:sp>
      <p:sp>
        <p:nvSpPr>
          <p:cNvPr id="1945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790509-EA72-F541-8A69-137BE4F66551}" type="slidenum">
              <a:rPr lang="en-US" sz="1200">
                <a:solidFill>
                  <a:srgbClr val="898989"/>
                </a:solidFill>
                <a:latin typeface="Calibri" charset="0"/>
              </a:rPr>
              <a:pPr eaLnBrk="1" hangingPunct="1"/>
              <a:t>12</a:t>
            </a:fld>
            <a:endParaRPr lang="en-US" sz="1200">
              <a:solidFill>
                <a:srgbClr val="898989"/>
              </a:solidFill>
              <a:latin typeface="Calibri" charset="0"/>
            </a:endParaRP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588" y="1417638"/>
            <a:ext cx="3233737"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4010025"/>
            <a:ext cx="36401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082925"/>
            <a:ext cx="2032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 y="4600575"/>
            <a:ext cx="21209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5" y="1417638"/>
            <a:ext cx="41798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4825" y="4010025"/>
            <a:ext cx="35639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675" y="4762500"/>
            <a:ext cx="363855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7463" y="5607050"/>
            <a:ext cx="2717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288" y="3014663"/>
            <a:ext cx="4175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
        <p:nvSpPr>
          <p:cNvPr id="2" name="Lightning Bolt 1"/>
          <p:cNvSpPr/>
          <p:nvPr/>
        </p:nvSpPr>
        <p:spPr>
          <a:xfrm>
            <a:off x="6553200" y="1143001"/>
            <a:ext cx="743527" cy="831273"/>
          </a:xfrm>
          <a:prstGeom prst="lightningBol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Lightning Bolt 14"/>
          <p:cNvSpPr/>
          <p:nvPr/>
        </p:nvSpPr>
        <p:spPr>
          <a:xfrm>
            <a:off x="268288" y="4010025"/>
            <a:ext cx="743527" cy="831273"/>
          </a:xfrm>
          <a:prstGeom prst="lightningBol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Lightning Bolt 15"/>
          <p:cNvSpPr/>
          <p:nvPr/>
        </p:nvSpPr>
        <p:spPr>
          <a:xfrm>
            <a:off x="7278688" y="2445038"/>
            <a:ext cx="743527" cy="831273"/>
          </a:xfrm>
          <a:prstGeom prst="lightningBol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Lightning Bolt 16"/>
          <p:cNvSpPr/>
          <p:nvPr/>
        </p:nvSpPr>
        <p:spPr>
          <a:xfrm>
            <a:off x="1164215" y="1166091"/>
            <a:ext cx="743527" cy="831273"/>
          </a:xfrm>
          <a:prstGeom prst="lightningBol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742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Calibri" charset="0"/>
              </a:rPr>
              <a:t>Features</a:t>
            </a:r>
          </a:p>
        </p:txBody>
      </p:sp>
      <p:graphicFrame>
        <p:nvGraphicFramePr>
          <p:cNvPr id="3" name="Content Placeholder 2"/>
          <p:cNvGraphicFramePr>
            <a:graphicFrameLocks noGrp="1"/>
          </p:cNvGraphicFramePr>
          <p:nvPr>
            <p:ph idx="1"/>
          </p:nvPr>
        </p:nvGraphicFramePr>
        <p:xfrm>
          <a:off x="146050" y="1352550"/>
          <a:ext cx="8912225" cy="4957763"/>
        </p:xfrm>
        <a:graphic>
          <a:graphicData uri="http://schemas.openxmlformats.org/drawingml/2006/table">
            <a:tbl>
              <a:tblPr firstRow="1" bandRow="1">
                <a:tableStyleId>{7E9639D4-E3E2-4D34-9284-5A2195B3D0D7}</a:tableStyleId>
              </a:tblPr>
              <a:tblGrid>
                <a:gridCol w="1782445"/>
                <a:gridCol w="1782445"/>
                <a:gridCol w="1782445"/>
                <a:gridCol w="1782445"/>
                <a:gridCol w="1782445"/>
              </a:tblGrid>
              <a:tr h="370810">
                <a:tc>
                  <a:txBody>
                    <a:bodyPr/>
                    <a:lstStyle/>
                    <a:p>
                      <a:endParaRPr lang="en-US" sz="1400" dirty="0"/>
                    </a:p>
                  </a:txBody>
                  <a:tcPr marT="45716" marB="45716"/>
                </a:tc>
                <a:tc>
                  <a:txBody>
                    <a:bodyPr/>
                    <a:lstStyle/>
                    <a:p>
                      <a:pPr algn="ctr"/>
                      <a:r>
                        <a:rPr lang="en-US" sz="1400" dirty="0" err="1" smtClean="0"/>
                        <a:t>Xen</a:t>
                      </a:r>
                      <a:endParaRPr lang="en-US" sz="1400" dirty="0"/>
                    </a:p>
                  </a:txBody>
                  <a:tcPr marT="45716" marB="45716"/>
                </a:tc>
                <a:tc>
                  <a:txBody>
                    <a:bodyPr/>
                    <a:lstStyle/>
                    <a:p>
                      <a:pPr algn="ctr"/>
                      <a:r>
                        <a:rPr lang="en-US" sz="1400" dirty="0" smtClean="0"/>
                        <a:t>KVM</a:t>
                      </a:r>
                      <a:endParaRPr lang="en-US" sz="1400" dirty="0"/>
                    </a:p>
                  </a:txBody>
                  <a:tcPr marT="45716" marB="45716"/>
                </a:tc>
                <a:tc>
                  <a:txBody>
                    <a:bodyPr/>
                    <a:lstStyle/>
                    <a:p>
                      <a:pPr algn="ctr"/>
                      <a:r>
                        <a:rPr lang="en-US" sz="1400" dirty="0" err="1" smtClean="0"/>
                        <a:t>VirtualBox</a:t>
                      </a:r>
                      <a:endParaRPr lang="en-US" sz="1400" dirty="0"/>
                    </a:p>
                  </a:txBody>
                  <a:tcPr marT="45716" marB="45716"/>
                </a:tc>
                <a:tc>
                  <a:txBody>
                    <a:bodyPr/>
                    <a:lstStyle/>
                    <a:p>
                      <a:pPr algn="ctr"/>
                      <a:r>
                        <a:rPr lang="en-US" sz="1400" dirty="0" err="1" smtClean="0"/>
                        <a:t>VMWare</a:t>
                      </a:r>
                      <a:endParaRPr lang="en-US" sz="1400" dirty="0"/>
                    </a:p>
                  </a:txBody>
                  <a:tcPr marT="45716" marB="45716"/>
                </a:tc>
              </a:tr>
              <a:tr h="370810">
                <a:tc>
                  <a:txBody>
                    <a:bodyPr/>
                    <a:lstStyle/>
                    <a:p>
                      <a:r>
                        <a:rPr lang="en-US" sz="1400" dirty="0" err="1" smtClean="0"/>
                        <a:t>Paravirtualization</a:t>
                      </a:r>
                      <a:endParaRPr lang="en-US" sz="1400" dirty="0"/>
                    </a:p>
                  </a:txBody>
                  <a:tcPr marT="45716" marB="45716"/>
                </a:tc>
                <a:tc>
                  <a:txBody>
                    <a:bodyPr/>
                    <a:lstStyle/>
                    <a:p>
                      <a:pPr algn="ctr"/>
                      <a:r>
                        <a:rPr lang="en-US" sz="1400" dirty="0" smtClean="0"/>
                        <a:t>Yes</a:t>
                      </a:r>
                      <a:endParaRPr lang="en-US" sz="1400" dirty="0"/>
                    </a:p>
                  </a:txBody>
                  <a:tcPr marT="45716" marB="45716"/>
                </a:tc>
                <a:tc>
                  <a:txBody>
                    <a:bodyPr/>
                    <a:lstStyle/>
                    <a:p>
                      <a:pPr algn="ctr"/>
                      <a:r>
                        <a:rPr lang="en-US" sz="1400" dirty="0" smtClean="0"/>
                        <a:t>No</a:t>
                      </a:r>
                      <a:endParaRPr lang="en-US" sz="1400" dirty="0"/>
                    </a:p>
                  </a:txBody>
                  <a:tcPr marT="45716" marB="45716"/>
                </a:tc>
                <a:tc>
                  <a:txBody>
                    <a:bodyPr/>
                    <a:lstStyle/>
                    <a:p>
                      <a:pPr algn="ctr"/>
                      <a:r>
                        <a:rPr lang="en-US" sz="1400" dirty="0" smtClean="0"/>
                        <a:t>No</a:t>
                      </a:r>
                      <a:endParaRPr lang="en-US" sz="1400" dirty="0"/>
                    </a:p>
                  </a:txBody>
                  <a:tcPr marT="45716" marB="45716"/>
                </a:tc>
                <a:tc>
                  <a:txBody>
                    <a:bodyPr/>
                    <a:lstStyle/>
                    <a:p>
                      <a:pPr algn="ctr"/>
                      <a:r>
                        <a:rPr lang="en-US" sz="1400" dirty="0" smtClean="0"/>
                        <a:t>No</a:t>
                      </a:r>
                      <a:endParaRPr lang="en-US" sz="1400" dirty="0"/>
                    </a:p>
                  </a:txBody>
                  <a:tcPr marT="45716" marB="45716"/>
                </a:tc>
              </a:tr>
              <a:tr h="370810">
                <a:tc>
                  <a:txBody>
                    <a:bodyPr/>
                    <a:lstStyle/>
                    <a:p>
                      <a:r>
                        <a:rPr lang="en-US" sz="1400" dirty="0" smtClean="0"/>
                        <a:t>Full Virtualization</a:t>
                      </a:r>
                      <a:endParaRPr lang="en-US" sz="1400" dirty="0"/>
                    </a:p>
                  </a:txBody>
                  <a:tcPr marT="45716" marB="45716"/>
                </a:tc>
                <a:tc>
                  <a:txBody>
                    <a:bodyPr/>
                    <a:lstStyle/>
                    <a:p>
                      <a:pPr algn="ctr"/>
                      <a:r>
                        <a:rPr lang="en-US" sz="1400" dirty="0" smtClean="0"/>
                        <a:t>Yes</a:t>
                      </a:r>
                      <a:endParaRPr lang="en-US" sz="1400" dirty="0"/>
                    </a:p>
                  </a:txBody>
                  <a:tcPr marT="45716" marB="45716"/>
                </a:tc>
                <a:tc>
                  <a:txBody>
                    <a:bodyPr/>
                    <a:lstStyle/>
                    <a:p>
                      <a:pPr algn="ctr"/>
                      <a:r>
                        <a:rPr lang="en-US" sz="1400" dirty="0" smtClean="0"/>
                        <a:t>Yes</a:t>
                      </a:r>
                      <a:endParaRPr lang="en-US" sz="1400" dirty="0"/>
                    </a:p>
                  </a:txBody>
                  <a:tcPr marT="45716" marB="45716"/>
                </a:tc>
                <a:tc>
                  <a:txBody>
                    <a:bodyPr/>
                    <a:lstStyle/>
                    <a:p>
                      <a:pPr algn="ctr"/>
                      <a:r>
                        <a:rPr lang="en-US" sz="1400" dirty="0" smtClean="0"/>
                        <a:t>Yes</a:t>
                      </a:r>
                      <a:endParaRPr lang="en-US" sz="1400" dirty="0"/>
                    </a:p>
                  </a:txBody>
                  <a:tcPr marT="45716" marB="45716"/>
                </a:tc>
                <a:tc>
                  <a:txBody>
                    <a:bodyPr/>
                    <a:lstStyle/>
                    <a:p>
                      <a:pPr algn="ctr"/>
                      <a:r>
                        <a:rPr lang="en-US" sz="1400" dirty="0" smtClean="0"/>
                        <a:t>Yes</a:t>
                      </a:r>
                      <a:endParaRPr lang="en-US" sz="1400" dirty="0"/>
                    </a:p>
                  </a:txBody>
                  <a:tcPr marT="45716" marB="45716"/>
                </a:tc>
              </a:tr>
              <a:tr h="518151">
                <a:tc>
                  <a:txBody>
                    <a:bodyPr/>
                    <a:lstStyle/>
                    <a:p>
                      <a:r>
                        <a:rPr lang="en-US" sz="1400" dirty="0" smtClean="0"/>
                        <a:t>Host CPU</a:t>
                      </a:r>
                      <a:endParaRPr lang="en-US" sz="1400" dirty="0"/>
                    </a:p>
                  </a:txBody>
                  <a:tcPr marT="45716" marB="45716"/>
                </a:tc>
                <a:tc>
                  <a:txBody>
                    <a:bodyPr/>
                    <a:lstStyle/>
                    <a:p>
                      <a:pPr algn="ctr"/>
                      <a:r>
                        <a:rPr lang="en-US" sz="1400" dirty="0" smtClean="0"/>
                        <a:t>X86, X86_64, IA64</a:t>
                      </a:r>
                      <a:endParaRPr lang="en-US" sz="1400" dirty="0"/>
                    </a:p>
                  </a:txBody>
                  <a:tcPr marT="45716" marB="4571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X86, X86_64, IA64, PPC</a:t>
                      </a:r>
                    </a:p>
                  </a:txBody>
                  <a:tcPr marT="45716" marB="45716"/>
                </a:tc>
                <a:tc>
                  <a:txBody>
                    <a:bodyPr/>
                    <a:lstStyle/>
                    <a:p>
                      <a:pPr algn="ctr"/>
                      <a:r>
                        <a:rPr lang="en-US" sz="1400" dirty="0" smtClean="0"/>
                        <a:t>X86, X86_64</a:t>
                      </a:r>
                      <a:endParaRPr lang="en-US" sz="1400" dirty="0"/>
                    </a:p>
                  </a:txBody>
                  <a:tcPr marT="45716" marB="45716"/>
                </a:tc>
                <a:tc>
                  <a:txBody>
                    <a:bodyPr/>
                    <a:lstStyle/>
                    <a:p>
                      <a:pPr algn="ctr"/>
                      <a:r>
                        <a:rPr lang="en-US" sz="1400" dirty="0" smtClean="0"/>
                        <a:t>X86, X86_64</a:t>
                      </a:r>
                      <a:endParaRPr lang="en-US" sz="1400" dirty="0"/>
                    </a:p>
                  </a:txBody>
                  <a:tcPr marT="45716" marB="45716"/>
                </a:tc>
              </a:tr>
              <a:tr h="731510">
                <a:tc>
                  <a:txBody>
                    <a:bodyPr/>
                    <a:lstStyle/>
                    <a:p>
                      <a:r>
                        <a:rPr lang="en-US" sz="1400" dirty="0" smtClean="0"/>
                        <a:t>Guest CPU</a:t>
                      </a:r>
                      <a:endParaRPr lang="en-US" sz="1400" dirty="0"/>
                    </a:p>
                  </a:txBody>
                  <a:tcPr marT="45716" marB="4571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X86, X86_64, IA64</a:t>
                      </a:r>
                    </a:p>
                  </a:txBody>
                  <a:tcPr marT="45716" marB="4571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X86, X86_64, IA64, PPC</a:t>
                      </a:r>
                    </a:p>
                    <a:p>
                      <a:pPr algn="ctr"/>
                      <a:endParaRPr lang="en-US" sz="1400" dirty="0"/>
                    </a:p>
                  </a:txBody>
                  <a:tcPr marT="45716" marB="45716"/>
                </a:tc>
                <a:tc>
                  <a:txBody>
                    <a:bodyPr/>
                    <a:lstStyle/>
                    <a:p>
                      <a:pPr algn="ctr"/>
                      <a:r>
                        <a:rPr lang="en-US" sz="1400" dirty="0" smtClean="0"/>
                        <a:t>X86, X86_64</a:t>
                      </a:r>
                      <a:endParaRPr lang="en-US" sz="1400" dirty="0"/>
                    </a:p>
                  </a:txBody>
                  <a:tcPr marT="45716" marB="45716"/>
                </a:tc>
                <a:tc>
                  <a:txBody>
                    <a:bodyPr/>
                    <a:lstStyle/>
                    <a:p>
                      <a:pPr algn="ctr"/>
                      <a:r>
                        <a:rPr lang="en-US" sz="1400" dirty="0" smtClean="0"/>
                        <a:t>X86, X86_64</a:t>
                      </a:r>
                      <a:endParaRPr lang="en-US" sz="1400" dirty="0"/>
                    </a:p>
                  </a:txBody>
                  <a:tcPr marT="45716" marB="45716"/>
                </a:tc>
              </a:tr>
              <a:tr h="370810">
                <a:tc>
                  <a:txBody>
                    <a:bodyPr/>
                    <a:lstStyle/>
                    <a:p>
                      <a:r>
                        <a:rPr lang="en-US" sz="1400" dirty="0" smtClean="0"/>
                        <a:t>Host OS</a:t>
                      </a:r>
                      <a:endParaRPr lang="en-US" sz="1400" dirty="0"/>
                    </a:p>
                  </a:txBody>
                  <a:tcPr marT="45716" marB="45716"/>
                </a:tc>
                <a:tc>
                  <a:txBody>
                    <a:bodyPr/>
                    <a:lstStyle/>
                    <a:p>
                      <a:pPr algn="ctr"/>
                      <a:r>
                        <a:rPr lang="en-US" sz="1400" dirty="0" smtClean="0"/>
                        <a:t>Linux, Unix</a:t>
                      </a:r>
                      <a:endParaRPr lang="en-US" sz="1400" dirty="0"/>
                    </a:p>
                  </a:txBody>
                  <a:tcPr marT="45716" marB="45716"/>
                </a:tc>
                <a:tc>
                  <a:txBody>
                    <a:bodyPr/>
                    <a:lstStyle/>
                    <a:p>
                      <a:pPr algn="ctr"/>
                      <a:r>
                        <a:rPr lang="en-US" sz="1400" dirty="0" smtClean="0"/>
                        <a:t>Linux</a:t>
                      </a:r>
                      <a:endParaRPr lang="en-US" sz="1400" dirty="0"/>
                    </a:p>
                  </a:txBody>
                  <a:tcPr marT="45716" marB="45716"/>
                </a:tc>
                <a:tc>
                  <a:txBody>
                    <a:bodyPr/>
                    <a:lstStyle/>
                    <a:p>
                      <a:pPr algn="ctr"/>
                      <a:r>
                        <a:rPr lang="en-US" sz="1400" dirty="0" smtClean="0"/>
                        <a:t>Windows, Linux, Unix</a:t>
                      </a:r>
                      <a:endParaRPr lang="en-US" sz="1400" dirty="0"/>
                    </a:p>
                  </a:txBody>
                  <a:tcPr marT="45716" marB="45716"/>
                </a:tc>
                <a:tc>
                  <a:txBody>
                    <a:bodyPr/>
                    <a:lstStyle/>
                    <a:p>
                      <a:pPr algn="ctr"/>
                      <a:r>
                        <a:rPr lang="en-US" sz="1400" dirty="0" smtClean="0"/>
                        <a:t>Proprietary</a:t>
                      </a:r>
                      <a:r>
                        <a:rPr lang="en-US" sz="1400" baseline="0" dirty="0" smtClean="0"/>
                        <a:t> Unix</a:t>
                      </a:r>
                      <a:endParaRPr lang="en-US" sz="1400" dirty="0"/>
                    </a:p>
                  </a:txBody>
                  <a:tcPr marT="45716" marB="45716"/>
                </a:tc>
              </a:tr>
              <a:tr h="370810">
                <a:tc>
                  <a:txBody>
                    <a:bodyPr/>
                    <a:lstStyle/>
                    <a:p>
                      <a:r>
                        <a:rPr lang="en-US" sz="1400" dirty="0" smtClean="0"/>
                        <a:t>Guest OS</a:t>
                      </a:r>
                      <a:endParaRPr lang="en-US" sz="1400" dirty="0"/>
                    </a:p>
                  </a:txBody>
                  <a:tcPr marT="45716" marB="45716"/>
                </a:tc>
                <a:tc>
                  <a:txBody>
                    <a:bodyPr/>
                    <a:lstStyle/>
                    <a:p>
                      <a:pPr algn="ctr"/>
                      <a:r>
                        <a:rPr lang="en-US" sz="1400" dirty="0" smtClean="0"/>
                        <a:t>Linux, Windows, Unix</a:t>
                      </a:r>
                      <a:endParaRPr lang="en-US" sz="1400" dirty="0"/>
                    </a:p>
                  </a:txBody>
                  <a:tcPr marT="45716" marB="4571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Linux, Windows, Unix</a:t>
                      </a:r>
                    </a:p>
                  </a:txBody>
                  <a:tcPr marT="45716" marB="4571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Linux, Windows, Unix</a:t>
                      </a:r>
                    </a:p>
                  </a:txBody>
                  <a:tcPr marT="45716" marB="4571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Linux, Windows, Unix</a:t>
                      </a:r>
                    </a:p>
                  </a:txBody>
                  <a:tcPr marT="45716" marB="45716"/>
                </a:tc>
              </a:tr>
              <a:tr h="370810">
                <a:tc>
                  <a:txBody>
                    <a:bodyPr/>
                    <a:lstStyle/>
                    <a:p>
                      <a:r>
                        <a:rPr lang="en-US" sz="1400" dirty="0" smtClean="0"/>
                        <a:t>VT-x / AMD-v</a:t>
                      </a:r>
                      <a:endParaRPr lang="en-US" sz="1400" dirty="0"/>
                    </a:p>
                  </a:txBody>
                  <a:tcPr marT="45716" marB="45716"/>
                </a:tc>
                <a:tc>
                  <a:txBody>
                    <a:bodyPr/>
                    <a:lstStyle/>
                    <a:p>
                      <a:pPr algn="ctr"/>
                      <a:r>
                        <a:rPr lang="en-US" sz="1400" dirty="0" smtClean="0"/>
                        <a:t>Opt</a:t>
                      </a:r>
                      <a:endParaRPr lang="en-US" sz="1400" dirty="0"/>
                    </a:p>
                  </a:txBody>
                  <a:tcPr marT="45716" marB="45716"/>
                </a:tc>
                <a:tc>
                  <a:txBody>
                    <a:bodyPr/>
                    <a:lstStyle/>
                    <a:p>
                      <a:pPr algn="ctr"/>
                      <a:r>
                        <a:rPr lang="en-US" sz="1400" dirty="0" err="1" smtClean="0"/>
                        <a:t>Req</a:t>
                      </a:r>
                      <a:endParaRPr lang="en-US" sz="1400" dirty="0"/>
                    </a:p>
                  </a:txBody>
                  <a:tcPr marT="45716" marB="45716"/>
                </a:tc>
                <a:tc>
                  <a:txBody>
                    <a:bodyPr/>
                    <a:lstStyle/>
                    <a:p>
                      <a:pPr algn="ctr"/>
                      <a:r>
                        <a:rPr lang="en-US" sz="1400" dirty="0" smtClean="0"/>
                        <a:t>Opt</a:t>
                      </a:r>
                      <a:endParaRPr lang="en-US" sz="1400" dirty="0"/>
                    </a:p>
                  </a:txBody>
                  <a:tcPr marT="45716" marB="45716"/>
                </a:tc>
                <a:tc>
                  <a:txBody>
                    <a:bodyPr/>
                    <a:lstStyle/>
                    <a:p>
                      <a:pPr algn="ctr"/>
                      <a:r>
                        <a:rPr lang="en-US" sz="1400" dirty="0" smtClean="0"/>
                        <a:t>Opt</a:t>
                      </a:r>
                      <a:endParaRPr lang="en-US" sz="1400" dirty="0"/>
                    </a:p>
                  </a:txBody>
                  <a:tcPr marT="45716" marB="45716"/>
                </a:tc>
              </a:tr>
              <a:tr h="370810">
                <a:tc>
                  <a:txBody>
                    <a:bodyPr/>
                    <a:lstStyle/>
                    <a:p>
                      <a:r>
                        <a:rPr lang="en-US" sz="1400" dirty="0" smtClean="0"/>
                        <a:t>Supported</a:t>
                      </a:r>
                      <a:r>
                        <a:rPr lang="en-US" sz="1400" baseline="0" dirty="0" smtClean="0"/>
                        <a:t> Cores</a:t>
                      </a:r>
                      <a:endParaRPr lang="en-US" sz="1400" dirty="0"/>
                    </a:p>
                  </a:txBody>
                  <a:tcPr marT="45716" marB="45716"/>
                </a:tc>
                <a:tc>
                  <a:txBody>
                    <a:bodyPr/>
                    <a:lstStyle/>
                    <a:p>
                      <a:pPr algn="ctr"/>
                      <a:r>
                        <a:rPr lang="en-US" sz="1400" dirty="0" smtClean="0"/>
                        <a:t>128</a:t>
                      </a:r>
                      <a:endParaRPr lang="en-US" sz="1400" dirty="0"/>
                    </a:p>
                  </a:txBody>
                  <a:tcPr marT="45716" marB="45716"/>
                </a:tc>
                <a:tc>
                  <a:txBody>
                    <a:bodyPr/>
                    <a:lstStyle/>
                    <a:p>
                      <a:pPr algn="ctr"/>
                      <a:r>
                        <a:rPr lang="en-US" sz="1400" dirty="0" smtClean="0"/>
                        <a:t>16*</a:t>
                      </a:r>
                      <a:endParaRPr lang="en-US" sz="1400" dirty="0"/>
                    </a:p>
                  </a:txBody>
                  <a:tcPr marT="45716" marB="45716"/>
                </a:tc>
                <a:tc>
                  <a:txBody>
                    <a:bodyPr/>
                    <a:lstStyle/>
                    <a:p>
                      <a:pPr algn="ctr"/>
                      <a:r>
                        <a:rPr lang="en-US" sz="1400" dirty="0" smtClean="0"/>
                        <a:t>32</a:t>
                      </a:r>
                      <a:endParaRPr lang="en-US" sz="1400" dirty="0"/>
                    </a:p>
                  </a:txBody>
                  <a:tcPr marT="45716" marB="45716"/>
                </a:tc>
                <a:tc>
                  <a:txBody>
                    <a:bodyPr/>
                    <a:lstStyle/>
                    <a:p>
                      <a:pPr algn="ctr"/>
                      <a:r>
                        <a:rPr lang="en-US" sz="1400" dirty="0" smtClean="0"/>
                        <a:t>8</a:t>
                      </a:r>
                      <a:endParaRPr lang="en-US" sz="1400" dirty="0"/>
                    </a:p>
                  </a:txBody>
                  <a:tcPr marT="45716" marB="45716"/>
                </a:tc>
              </a:tr>
              <a:tr h="370810">
                <a:tc>
                  <a:txBody>
                    <a:bodyPr/>
                    <a:lstStyle/>
                    <a:p>
                      <a:r>
                        <a:rPr lang="en-US" sz="1400" dirty="0" smtClean="0"/>
                        <a:t>Supported Memory</a:t>
                      </a:r>
                      <a:endParaRPr lang="en-US" sz="1400" dirty="0"/>
                    </a:p>
                  </a:txBody>
                  <a:tcPr marT="45716" marB="45716"/>
                </a:tc>
                <a:tc>
                  <a:txBody>
                    <a:bodyPr/>
                    <a:lstStyle/>
                    <a:p>
                      <a:pPr algn="ctr"/>
                      <a:r>
                        <a:rPr lang="en-US" sz="1400" dirty="0" smtClean="0"/>
                        <a:t>4TB</a:t>
                      </a:r>
                      <a:endParaRPr lang="en-US" sz="1400" dirty="0"/>
                    </a:p>
                  </a:txBody>
                  <a:tcPr marT="45716" marB="45716"/>
                </a:tc>
                <a:tc>
                  <a:txBody>
                    <a:bodyPr/>
                    <a:lstStyle/>
                    <a:p>
                      <a:pPr algn="ctr"/>
                      <a:r>
                        <a:rPr lang="en-US" sz="1400" dirty="0" smtClean="0"/>
                        <a:t>4TB</a:t>
                      </a:r>
                      <a:endParaRPr lang="en-US" sz="1400" dirty="0"/>
                    </a:p>
                  </a:txBody>
                  <a:tcPr marT="45716" marB="45716"/>
                </a:tc>
                <a:tc>
                  <a:txBody>
                    <a:bodyPr/>
                    <a:lstStyle/>
                    <a:p>
                      <a:pPr algn="ctr"/>
                      <a:r>
                        <a:rPr lang="en-US" sz="1400" dirty="0" smtClean="0"/>
                        <a:t>16GB</a:t>
                      </a:r>
                      <a:endParaRPr lang="en-US" sz="1400" dirty="0"/>
                    </a:p>
                  </a:txBody>
                  <a:tcPr marT="45716" marB="45716"/>
                </a:tc>
                <a:tc>
                  <a:txBody>
                    <a:bodyPr/>
                    <a:lstStyle/>
                    <a:p>
                      <a:pPr algn="ctr"/>
                      <a:r>
                        <a:rPr lang="en-US" sz="1400" dirty="0" smtClean="0"/>
                        <a:t>64GB</a:t>
                      </a:r>
                      <a:endParaRPr lang="en-US" sz="1400" dirty="0"/>
                    </a:p>
                  </a:txBody>
                  <a:tcPr marT="45716" marB="45716"/>
                </a:tc>
              </a:tr>
              <a:tr h="370810">
                <a:tc>
                  <a:txBody>
                    <a:bodyPr/>
                    <a:lstStyle/>
                    <a:p>
                      <a:r>
                        <a:rPr lang="en-US" sz="1400" dirty="0" smtClean="0"/>
                        <a:t>3D Acceleration</a:t>
                      </a:r>
                      <a:endParaRPr lang="en-US" sz="1400" dirty="0"/>
                    </a:p>
                  </a:txBody>
                  <a:tcPr marT="45716" marB="45716"/>
                </a:tc>
                <a:tc>
                  <a:txBody>
                    <a:bodyPr/>
                    <a:lstStyle/>
                    <a:p>
                      <a:pPr algn="ctr"/>
                      <a:r>
                        <a:rPr lang="en-US" sz="1400" dirty="0" err="1" smtClean="0"/>
                        <a:t>Xen</a:t>
                      </a:r>
                      <a:r>
                        <a:rPr lang="en-US" sz="1400" dirty="0" smtClean="0"/>
                        <a:t>-GL</a:t>
                      </a:r>
                      <a:endParaRPr lang="en-US" sz="1400" dirty="0"/>
                    </a:p>
                  </a:txBody>
                  <a:tcPr marT="45716" marB="45716"/>
                </a:tc>
                <a:tc>
                  <a:txBody>
                    <a:bodyPr/>
                    <a:lstStyle/>
                    <a:p>
                      <a:pPr algn="ctr"/>
                      <a:r>
                        <a:rPr lang="en-US" sz="1400" dirty="0" smtClean="0"/>
                        <a:t>VMGL</a:t>
                      </a:r>
                      <a:endParaRPr lang="en-US" sz="1400" dirty="0"/>
                    </a:p>
                  </a:txBody>
                  <a:tcPr marT="45716" marB="45716"/>
                </a:tc>
                <a:tc>
                  <a:txBody>
                    <a:bodyPr/>
                    <a:lstStyle/>
                    <a:p>
                      <a:pPr algn="ctr"/>
                      <a:r>
                        <a:rPr lang="en-US" sz="1400" dirty="0" smtClean="0"/>
                        <a:t>Open-GL</a:t>
                      </a:r>
                      <a:endParaRPr lang="en-US" sz="1400" dirty="0"/>
                    </a:p>
                  </a:txBody>
                  <a:tcPr marT="45716" marB="45716"/>
                </a:tc>
                <a:tc>
                  <a:txBody>
                    <a:bodyPr/>
                    <a:lstStyle/>
                    <a:p>
                      <a:pPr algn="ctr"/>
                      <a:r>
                        <a:rPr lang="en-US" sz="1400" dirty="0" smtClean="0"/>
                        <a:t>Open-GL, DirectX</a:t>
                      </a:r>
                      <a:endParaRPr lang="en-US" sz="1400" dirty="0"/>
                    </a:p>
                  </a:txBody>
                  <a:tcPr marT="45716" marB="45716"/>
                </a:tc>
              </a:tr>
              <a:tr h="370810">
                <a:tc>
                  <a:txBody>
                    <a:bodyPr/>
                    <a:lstStyle/>
                    <a:p>
                      <a:r>
                        <a:rPr lang="en-US" sz="1400" dirty="0" smtClean="0"/>
                        <a:t>Licensing</a:t>
                      </a:r>
                      <a:endParaRPr lang="en-US" sz="1400" dirty="0"/>
                    </a:p>
                  </a:txBody>
                  <a:tcPr marT="45716" marB="45716"/>
                </a:tc>
                <a:tc>
                  <a:txBody>
                    <a:bodyPr/>
                    <a:lstStyle/>
                    <a:p>
                      <a:pPr algn="ctr"/>
                      <a:r>
                        <a:rPr lang="en-US" sz="1400" dirty="0" smtClean="0"/>
                        <a:t>GPL</a:t>
                      </a:r>
                      <a:endParaRPr lang="en-US" sz="1400" dirty="0"/>
                    </a:p>
                  </a:txBody>
                  <a:tcPr marT="45716" marB="45716"/>
                </a:tc>
                <a:tc>
                  <a:txBody>
                    <a:bodyPr/>
                    <a:lstStyle/>
                    <a:p>
                      <a:pPr algn="ctr"/>
                      <a:r>
                        <a:rPr lang="en-US" sz="1400" dirty="0" smtClean="0"/>
                        <a:t>GPL</a:t>
                      </a:r>
                      <a:endParaRPr lang="en-US" sz="1400" dirty="0"/>
                    </a:p>
                  </a:txBody>
                  <a:tcPr marT="45716" marB="45716"/>
                </a:tc>
                <a:tc>
                  <a:txBody>
                    <a:bodyPr/>
                    <a:lstStyle/>
                    <a:p>
                      <a:pPr algn="ctr"/>
                      <a:r>
                        <a:rPr lang="en-US" sz="1400" dirty="0" smtClean="0"/>
                        <a:t>GPL/Proprietary</a:t>
                      </a:r>
                      <a:endParaRPr lang="en-US" sz="1400" dirty="0"/>
                    </a:p>
                  </a:txBody>
                  <a:tcPr marT="45716" marB="45716"/>
                </a:tc>
                <a:tc>
                  <a:txBody>
                    <a:bodyPr/>
                    <a:lstStyle/>
                    <a:p>
                      <a:pPr algn="ctr"/>
                      <a:r>
                        <a:rPr lang="en-US" sz="1400" dirty="0" smtClean="0"/>
                        <a:t>Proprietary</a:t>
                      </a:r>
                      <a:endParaRPr lang="en-US" sz="1400" dirty="0"/>
                    </a:p>
                  </a:txBody>
                  <a:tcPr marT="45716" marB="45716"/>
                </a:tc>
              </a:tr>
            </a:tbl>
          </a:graphicData>
        </a:graphic>
      </p:graphicFrame>
      <p:sp>
        <p:nvSpPr>
          <p:cNvPr id="2260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A2C327-F900-A94D-B2F8-EEBFA8CD47DF}" type="slidenum">
              <a:rPr lang="en-US" sz="1200">
                <a:solidFill>
                  <a:srgbClr val="898989"/>
                </a:solidFill>
                <a:latin typeface="Calibri" charset="0"/>
              </a:rPr>
              <a:pPr eaLnBrk="1" hangingPunct="1"/>
              <a:t>13</a:t>
            </a:fld>
            <a:endParaRPr lang="en-US" sz="1200">
              <a:solidFill>
                <a:srgbClr val="898989"/>
              </a:solidFill>
              <a:latin typeface="Calibri" charset="0"/>
            </a:endParaRPr>
          </a:p>
        </p:txBody>
      </p:sp>
      <p:sp>
        <p:nvSpPr>
          <p:cNvPr id="22607"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Tree>
    <p:extLst>
      <p:ext uri="{BB962C8B-B14F-4D97-AF65-F5344CB8AC3E}">
        <p14:creationId xmlns:p14="http://schemas.microsoft.com/office/powerpoint/2010/main" val="3485317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Calibri" charset="0"/>
              </a:rPr>
              <a:t>Benchmark Setup</a:t>
            </a:r>
          </a:p>
        </p:txBody>
      </p:sp>
      <p:sp>
        <p:nvSpPr>
          <p:cNvPr id="28674" name="Text Placeholder 1"/>
          <p:cNvSpPr>
            <a:spLocks noGrp="1"/>
          </p:cNvSpPr>
          <p:nvPr>
            <p:ph type="body" idx="1"/>
          </p:nvPr>
        </p:nvSpPr>
        <p:spPr/>
        <p:txBody>
          <a:bodyPr/>
          <a:lstStyle/>
          <a:p>
            <a:r>
              <a:rPr lang="en-US">
                <a:latin typeface="Calibri" charset="0"/>
              </a:rPr>
              <a:t>HPCC</a:t>
            </a:r>
          </a:p>
        </p:txBody>
      </p:sp>
      <p:sp>
        <p:nvSpPr>
          <p:cNvPr id="28675" name="Content Placeholder 5"/>
          <p:cNvSpPr>
            <a:spLocks noGrp="1"/>
          </p:cNvSpPr>
          <p:nvPr>
            <p:ph sz="half" idx="2"/>
          </p:nvPr>
        </p:nvSpPr>
        <p:spPr/>
        <p:txBody>
          <a:bodyPr/>
          <a:lstStyle/>
          <a:p>
            <a:r>
              <a:rPr lang="en-US">
                <a:latin typeface="Calibri" charset="0"/>
              </a:rPr>
              <a:t>Industry standard HPC benchmark suite from University of Tennessee.</a:t>
            </a:r>
          </a:p>
          <a:p>
            <a:r>
              <a:rPr lang="en-US">
                <a:latin typeface="Calibri" charset="0"/>
              </a:rPr>
              <a:t>Sponsored by NSF, DOE, DARPA.</a:t>
            </a:r>
          </a:p>
          <a:p>
            <a:r>
              <a:rPr lang="en-US">
                <a:latin typeface="Calibri" charset="0"/>
              </a:rPr>
              <a:t>Includes Linpack, FFT benchmarks, and more.</a:t>
            </a:r>
          </a:p>
          <a:p>
            <a:r>
              <a:rPr lang="en-US">
                <a:latin typeface="Calibri" charset="0"/>
              </a:rPr>
              <a:t>Targeted for CPU and Memory analysis.</a:t>
            </a:r>
          </a:p>
        </p:txBody>
      </p:sp>
      <p:sp>
        <p:nvSpPr>
          <p:cNvPr id="28676" name="Text Placeholder 2"/>
          <p:cNvSpPr>
            <a:spLocks noGrp="1"/>
          </p:cNvSpPr>
          <p:nvPr>
            <p:ph type="body" sz="quarter" idx="3"/>
          </p:nvPr>
        </p:nvSpPr>
        <p:spPr/>
        <p:txBody>
          <a:bodyPr/>
          <a:lstStyle/>
          <a:p>
            <a:r>
              <a:rPr lang="en-US">
                <a:latin typeface="Calibri" charset="0"/>
              </a:rPr>
              <a:t>SPEC OMP</a:t>
            </a:r>
          </a:p>
        </p:txBody>
      </p:sp>
      <p:sp>
        <p:nvSpPr>
          <p:cNvPr id="28677" name="Content Placeholder 6"/>
          <p:cNvSpPr>
            <a:spLocks noGrp="1"/>
          </p:cNvSpPr>
          <p:nvPr>
            <p:ph sz="quarter" idx="4"/>
          </p:nvPr>
        </p:nvSpPr>
        <p:spPr/>
        <p:txBody>
          <a:bodyPr/>
          <a:lstStyle/>
          <a:p>
            <a:r>
              <a:rPr lang="fr-FR">
                <a:latin typeface="Calibri" charset="0"/>
              </a:rPr>
              <a:t>From the Standard Performance Evaluation Corporation.</a:t>
            </a:r>
          </a:p>
          <a:p>
            <a:r>
              <a:rPr lang="fr-FR">
                <a:latin typeface="Calibri" charset="0"/>
              </a:rPr>
              <a:t>Suite of applications aggrigated together</a:t>
            </a:r>
          </a:p>
          <a:p>
            <a:r>
              <a:rPr lang="en-US">
                <a:latin typeface="Calibri" charset="0"/>
              </a:rPr>
              <a:t>Focuses on well-rounded OpenMP benchmarks.</a:t>
            </a:r>
          </a:p>
          <a:p>
            <a:r>
              <a:rPr lang="en-US">
                <a:latin typeface="Calibri" charset="0"/>
              </a:rPr>
              <a:t>Full system performance analysis for OMP.</a:t>
            </a:r>
          </a:p>
        </p:txBody>
      </p:sp>
      <p:sp>
        <p:nvSpPr>
          <p:cNvPr id="2867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64C904-050A-B44C-AC51-C0CDAD3CD4DA}" type="slidenum">
              <a:rPr lang="en-US" sz="1200">
                <a:solidFill>
                  <a:srgbClr val="898989"/>
                </a:solidFill>
                <a:latin typeface="Calibri" charset="0"/>
              </a:rPr>
              <a:pPr eaLnBrk="1" hangingPunct="1"/>
              <a:t>14</a:t>
            </a:fld>
            <a:endParaRPr lang="en-US" sz="1200">
              <a:solidFill>
                <a:srgbClr val="898989"/>
              </a:solidFill>
              <a:latin typeface="Calibri" charset="0"/>
            </a:endParaRPr>
          </a:p>
        </p:txBody>
      </p:sp>
      <p:sp>
        <p:nvSpPr>
          <p:cNvPr id="28679"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Tree>
    <p:extLst>
      <p:ext uri="{BB962C8B-B14F-4D97-AF65-F5344CB8AC3E}">
        <p14:creationId xmlns:p14="http://schemas.microsoft.com/office/powerpoint/2010/main" val="448158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9A956F-67DD-F147-ADB9-A6584C2B5416}" type="slidenum">
              <a:rPr lang="en-US" sz="1200">
                <a:solidFill>
                  <a:srgbClr val="898989"/>
                </a:solidFill>
                <a:latin typeface="Calibri" charset="0"/>
              </a:rPr>
              <a:pPr eaLnBrk="1" hangingPunct="1"/>
              <a:t>15</a:t>
            </a:fld>
            <a:endParaRPr lang="en-US" sz="1200">
              <a:solidFill>
                <a:srgbClr val="898989"/>
              </a:solidFill>
              <a:latin typeface="Calibri" charset="0"/>
            </a:endParaRPr>
          </a:p>
        </p:txBody>
      </p:sp>
      <p:sp>
        <p:nvSpPr>
          <p:cNvPr id="29698"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pic>
        <p:nvPicPr>
          <p:cNvPr id="29699" name="Picture 4" descr="linpa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304800"/>
            <a:ext cx="8018462"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746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Content Placeholder 2" descr="FFT.pn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a:xfrm>
            <a:off x="139700" y="820738"/>
            <a:ext cx="8877300" cy="4881562"/>
          </a:xfrm>
        </p:spPr>
      </p:pic>
      <p:sp>
        <p:nvSpPr>
          <p:cNvPr id="317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7348E0-852D-BF41-9B5B-DC5424439CB2}" type="slidenum">
              <a:rPr lang="en-US" sz="1200">
                <a:solidFill>
                  <a:srgbClr val="898989"/>
                </a:solidFill>
                <a:latin typeface="Calibri" charset="0"/>
              </a:rPr>
              <a:pPr eaLnBrk="1" hangingPunct="1"/>
              <a:t>16</a:t>
            </a:fld>
            <a:endParaRPr lang="en-US" sz="1200">
              <a:solidFill>
                <a:srgbClr val="898989"/>
              </a:solidFill>
              <a:latin typeface="Calibri" charset="0"/>
            </a:endParaRPr>
          </a:p>
        </p:txBody>
      </p:sp>
      <p:sp>
        <p:nvSpPr>
          <p:cNvPr id="31747"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Tree>
    <p:extLst>
      <p:ext uri="{BB962C8B-B14F-4D97-AF65-F5344CB8AC3E}">
        <p14:creationId xmlns:p14="http://schemas.microsoft.com/office/powerpoint/2010/main" val="2563295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Content Placeholder 2" descr="pingpongbandwidth.pn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a:xfrm>
            <a:off x="165100" y="1193800"/>
            <a:ext cx="8821738" cy="4851400"/>
          </a:xfrm>
        </p:spPr>
      </p:pic>
      <p:sp>
        <p:nvSpPr>
          <p:cNvPr id="337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2EB92A-AB64-B84C-8A47-4C1BF9422FD6}" type="slidenum">
              <a:rPr lang="en-US" sz="1200">
                <a:solidFill>
                  <a:srgbClr val="898989"/>
                </a:solidFill>
                <a:latin typeface="Calibri" charset="0"/>
              </a:rPr>
              <a:pPr eaLnBrk="1" hangingPunct="1"/>
              <a:t>17</a:t>
            </a:fld>
            <a:endParaRPr lang="en-US" sz="1200">
              <a:solidFill>
                <a:srgbClr val="898989"/>
              </a:solidFill>
              <a:latin typeface="Calibri" charset="0"/>
            </a:endParaRPr>
          </a:p>
        </p:txBody>
      </p:sp>
      <p:sp>
        <p:nvSpPr>
          <p:cNvPr id="33795"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Tree>
    <p:extLst>
      <p:ext uri="{BB962C8B-B14F-4D97-AF65-F5344CB8AC3E}">
        <p14:creationId xmlns:p14="http://schemas.microsoft.com/office/powerpoint/2010/main" val="3270341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Content Placeholder 2" descr="pingponglatency.pn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a:xfrm>
            <a:off x="127000" y="1016000"/>
            <a:ext cx="8913813" cy="4902200"/>
          </a:xfrm>
        </p:spPr>
      </p:pic>
      <p:sp>
        <p:nvSpPr>
          <p:cNvPr id="358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4D2D57-3473-7641-BEA4-574E5F5CD166}" type="slidenum">
              <a:rPr lang="en-US" sz="1200">
                <a:solidFill>
                  <a:srgbClr val="898989"/>
                </a:solidFill>
                <a:latin typeface="Calibri" charset="0"/>
              </a:rPr>
              <a:pPr eaLnBrk="1" hangingPunct="1"/>
              <a:t>18</a:t>
            </a:fld>
            <a:endParaRPr lang="en-US" sz="1200">
              <a:solidFill>
                <a:srgbClr val="898989"/>
              </a:solidFill>
              <a:latin typeface="Calibri" charset="0"/>
            </a:endParaRPr>
          </a:p>
        </p:txBody>
      </p:sp>
      <p:sp>
        <p:nvSpPr>
          <p:cNvPr id="35843"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Tree>
    <p:extLst>
      <p:ext uri="{BB962C8B-B14F-4D97-AF65-F5344CB8AC3E}">
        <p14:creationId xmlns:p14="http://schemas.microsoft.com/office/powerpoint/2010/main" val="2717349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2" descr="spec-omp.png"/>
          <p:cNvPicPr>
            <a:picLocks noGrp="1" noChangeAspect="1"/>
          </p:cNvPicPr>
          <p:nvPr>
            <p:ph idx="1"/>
          </p:nvPr>
        </p:nvPicPr>
        <p:blipFill>
          <a:blip r:embed="rId3">
            <a:extLst>
              <a:ext uri="{28A0092B-C50C-407E-A947-70E740481C1C}">
                <a14:useLocalDpi xmlns:a14="http://schemas.microsoft.com/office/drawing/2010/main" val="0"/>
              </a:ext>
            </a:extLst>
          </a:blip>
          <a:srcRect t="4732" b="4732"/>
          <a:stretch>
            <a:fillRect/>
          </a:stretch>
        </p:blipFill>
        <p:spPr>
          <a:xfrm>
            <a:off x="139700" y="850900"/>
            <a:ext cx="8864600" cy="4875213"/>
          </a:xfrm>
        </p:spPr>
      </p:pic>
      <p:sp>
        <p:nvSpPr>
          <p:cNvPr id="378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AC24DE-39D0-C742-AFA8-A0479ABF4FFA}" type="slidenum">
              <a:rPr lang="en-US" sz="1200">
                <a:solidFill>
                  <a:srgbClr val="898989"/>
                </a:solidFill>
                <a:latin typeface="Calibri" charset="0"/>
              </a:rPr>
              <a:pPr eaLnBrk="1" hangingPunct="1"/>
              <a:t>19</a:t>
            </a:fld>
            <a:endParaRPr lang="en-US" sz="1200">
              <a:solidFill>
                <a:srgbClr val="898989"/>
              </a:solidFill>
              <a:latin typeface="Calibri" charset="0"/>
            </a:endParaRPr>
          </a:p>
        </p:txBody>
      </p:sp>
      <p:sp>
        <p:nvSpPr>
          <p:cNvPr id="37891"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Tree>
    <p:extLst>
      <p:ext uri="{BB962C8B-B14F-4D97-AF65-F5344CB8AC3E}">
        <p14:creationId xmlns:p14="http://schemas.microsoft.com/office/powerpoint/2010/main" val="2962762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whoami</a:t>
            </a:r>
            <a:endParaRPr lang="en-US" dirty="0"/>
          </a:p>
        </p:txBody>
      </p:sp>
      <p:sp>
        <p:nvSpPr>
          <p:cNvPr id="3" name="Content Placeholder 2"/>
          <p:cNvSpPr>
            <a:spLocks noGrp="1"/>
          </p:cNvSpPr>
          <p:nvPr>
            <p:ph idx="1"/>
          </p:nvPr>
        </p:nvSpPr>
        <p:spPr>
          <a:xfrm>
            <a:off x="468540" y="1294300"/>
            <a:ext cx="8229600" cy="4525963"/>
          </a:xfrm>
        </p:spPr>
        <p:txBody>
          <a:bodyPr/>
          <a:lstStyle/>
          <a:p>
            <a:r>
              <a:rPr lang="en-US" sz="2400" dirty="0" smtClean="0"/>
              <a:t>PhD Student at Indiana University</a:t>
            </a:r>
          </a:p>
          <a:p>
            <a:pPr lvl="1"/>
            <a:r>
              <a:rPr lang="en-US" sz="2000" dirty="0"/>
              <a:t>Advisor: Dr. Geoffrey C. Fox</a:t>
            </a:r>
          </a:p>
          <a:p>
            <a:pPr lvl="1"/>
            <a:r>
              <a:rPr lang="en-US" sz="2000" dirty="0" smtClean="0"/>
              <a:t>Been at IU since early 2010</a:t>
            </a:r>
          </a:p>
          <a:p>
            <a:pPr lvl="1"/>
            <a:r>
              <a:rPr lang="en-US" sz="2000" dirty="0" smtClean="0"/>
              <a:t>Worked extensively on the FutureGrid Project</a:t>
            </a:r>
          </a:p>
          <a:p>
            <a:r>
              <a:rPr lang="en-US" sz="2400" dirty="0" smtClean="0"/>
              <a:t>Previously at Rochester Institute of Technology</a:t>
            </a:r>
          </a:p>
          <a:p>
            <a:pPr lvl="1"/>
            <a:r>
              <a:rPr lang="en-US" sz="2000" dirty="0" smtClean="0"/>
              <a:t>B.S. &amp; M.S. in Computer Science in 2008, 2010</a:t>
            </a:r>
          </a:p>
          <a:p>
            <a:r>
              <a:rPr lang="en-US" sz="2400" dirty="0"/>
              <a:t>&gt;</a:t>
            </a:r>
            <a:r>
              <a:rPr lang="en-US" sz="2400" dirty="0" smtClean="0"/>
              <a:t> dozen publications </a:t>
            </a:r>
          </a:p>
          <a:p>
            <a:pPr lvl="1"/>
            <a:r>
              <a:rPr lang="en-US" sz="2000" dirty="0" smtClean="0"/>
              <a:t>Involved in Distributed Systems since 2006 (UMD)</a:t>
            </a:r>
          </a:p>
          <a:p>
            <a:r>
              <a:rPr lang="en-US" sz="2400" dirty="0" smtClean="0"/>
              <a:t>Visiting Researcher at USC/ISI East (2012</a:t>
            </a:r>
            <a:r>
              <a:rPr lang="en-US" sz="2400" smtClean="0"/>
              <a:t>) </a:t>
            </a:r>
          </a:p>
          <a:p>
            <a:r>
              <a:rPr lang="en-US" sz="2400" smtClean="0"/>
              <a:t>Google </a:t>
            </a:r>
            <a:r>
              <a:rPr lang="en-US" sz="2400" dirty="0"/>
              <a:t>s</a:t>
            </a:r>
            <a:r>
              <a:rPr lang="en-US" sz="2400" dirty="0" smtClean="0"/>
              <a:t>ummer code w/ Argonne National Laboratory (2011)</a:t>
            </a:r>
          </a:p>
        </p:txBody>
      </p:sp>
      <p:sp>
        <p:nvSpPr>
          <p:cNvPr id="4" name="Footer Placeholder 3"/>
          <p:cNvSpPr>
            <a:spLocks noGrp="1"/>
          </p:cNvSpPr>
          <p:nvPr>
            <p:ph type="ftr" sz="quarter" idx="11"/>
          </p:nvPr>
        </p:nvSpPr>
        <p:spPr/>
        <p:txBody>
          <a:bodyPr/>
          <a:lstStyle/>
          <a:p>
            <a:pPr>
              <a:defRPr/>
            </a:pPr>
            <a:r>
              <a:rPr lang="en-US" dirty="0" smtClean="0"/>
              <a:t>http://</a:t>
            </a:r>
            <a:r>
              <a:rPr lang="en-US" dirty="0" err="1" smtClean="0"/>
              <a:t>futuregrid.org</a:t>
            </a:r>
            <a:endParaRPr lang="en-US" dirty="0"/>
          </a:p>
        </p:txBody>
      </p:sp>
      <p:sp>
        <p:nvSpPr>
          <p:cNvPr id="5" name="Slide Number Placeholder 4"/>
          <p:cNvSpPr>
            <a:spLocks noGrp="1"/>
          </p:cNvSpPr>
          <p:nvPr>
            <p:ph type="sldNum" sz="quarter" idx="12"/>
          </p:nvPr>
        </p:nvSpPr>
        <p:spPr/>
        <p:txBody>
          <a:bodyPr/>
          <a:lstStyle/>
          <a:p>
            <a:pPr>
              <a:defRPr/>
            </a:pPr>
            <a:fld id="{41ACB1E6-636E-7845-BF2D-46AA36E4885E}" type="slidenum">
              <a:rPr lang="en-US" smtClean="0"/>
              <a:pPr>
                <a:defRPr/>
              </a:pPr>
              <a:t>2</a:t>
            </a:fld>
            <a:endParaRPr lang="en-US" dirty="0"/>
          </a:p>
        </p:txBody>
      </p:sp>
      <p:sp>
        <p:nvSpPr>
          <p:cNvPr id="6" name="TextBox 5"/>
          <p:cNvSpPr txBox="1"/>
          <p:nvPr/>
        </p:nvSpPr>
        <p:spPr>
          <a:xfrm>
            <a:off x="4978112" y="1417638"/>
            <a:ext cx="3935095" cy="954107"/>
          </a:xfrm>
          <a:prstGeom prst="rect">
            <a:avLst/>
          </a:prstGeom>
          <a:noFill/>
        </p:spPr>
        <p:txBody>
          <a:bodyPr wrap="square" rtlCol="0">
            <a:spAutoFit/>
          </a:bodyPr>
          <a:lstStyle/>
          <a:p>
            <a:pPr algn="ctr"/>
            <a:r>
              <a:rPr lang="en-US" sz="2800" dirty="0">
                <a:hlinkClick r:id="rId2"/>
              </a:rPr>
              <a:t>http://</a:t>
            </a:r>
            <a:r>
              <a:rPr lang="en-US" sz="2800" dirty="0" err="1">
                <a:hlinkClick r:id="rId2"/>
              </a:rPr>
              <a:t>ajyounge.com</a:t>
            </a:r>
            <a:endParaRPr lang="en-US" sz="2800" dirty="0"/>
          </a:p>
          <a:p>
            <a:pPr algn="ctr"/>
            <a:endParaRPr lang="en-US" sz="2800" dirty="0"/>
          </a:p>
        </p:txBody>
      </p:sp>
      <p:pic>
        <p:nvPicPr>
          <p:cNvPr id="9" name="Picture 8" descr="Screen shot 2012-11-01 at 1.53.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00" y="5498128"/>
            <a:ext cx="7520917" cy="1223347"/>
          </a:xfrm>
          <a:prstGeom prst="rect">
            <a:avLst/>
          </a:prstGeom>
        </p:spPr>
      </p:pic>
    </p:spTree>
    <p:extLst>
      <p:ext uri="{BB962C8B-B14F-4D97-AF65-F5344CB8AC3E}">
        <p14:creationId xmlns:p14="http://schemas.microsoft.com/office/powerpoint/2010/main" val="64039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261938"/>
            <a:ext cx="8229600" cy="1143000"/>
          </a:xfrm>
        </p:spPr>
        <p:txBody>
          <a:bodyPr/>
          <a:lstStyle/>
          <a:p>
            <a:r>
              <a:rPr lang="en-US" dirty="0" smtClean="0">
                <a:latin typeface="Calibri" charset="0"/>
              </a:rPr>
              <a:t>Virtualization in HPC</a:t>
            </a:r>
            <a:endParaRPr lang="en-US" dirty="0">
              <a:latin typeface="Calibri" charset="0"/>
            </a:endParaRPr>
          </a:p>
        </p:txBody>
      </p:sp>
      <p:sp>
        <p:nvSpPr>
          <p:cNvPr id="39938" name="Content Placeholder 2"/>
          <p:cNvSpPr>
            <a:spLocks noGrp="1"/>
          </p:cNvSpPr>
          <p:nvPr>
            <p:ph idx="1"/>
          </p:nvPr>
        </p:nvSpPr>
        <p:spPr>
          <a:xfrm>
            <a:off x="457200" y="1466850"/>
            <a:ext cx="8229600" cy="4525963"/>
          </a:xfrm>
        </p:spPr>
        <p:txBody>
          <a:bodyPr/>
          <a:lstStyle/>
          <a:p>
            <a:r>
              <a:rPr lang="en-US" b="1" dirty="0">
                <a:latin typeface="Calibri" charset="0"/>
              </a:rPr>
              <a:t>Big Question</a:t>
            </a:r>
            <a:r>
              <a:rPr lang="en-US" dirty="0">
                <a:latin typeface="Calibri" charset="0"/>
              </a:rPr>
              <a:t>: Is Cloud Computing viable for scientific High Performance Computing?</a:t>
            </a:r>
          </a:p>
          <a:p>
            <a:pPr lvl="1"/>
            <a:r>
              <a:rPr lang="en-US" dirty="0">
                <a:latin typeface="Calibri" charset="0"/>
              </a:rPr>
              <a:t>Our answer is “Yes” (for the most part).</a:t>
            </a:r>
          </a:p>
          <a:p>
            <a:r>
              <a:rPr lang="en-US" dirty="0">
                <a:latin typeface="Calibri" charset="0"/>
              </a:rPr>
              <a:t>Features: All hypervisors are similar.</a:t>
            </a:r>
          </a:p>
          <a:p>
            <a:r>
              <a:rPr lang="en-US" dirty="0">
                <a:latin typeface="Calibri" charset="0"/>
              </a:rPr>
              <a:t>Performance: KVM is fastest across most benchmarks, </a:t>
            </a:r>
            <a:r>
              <a:rPr lang="en-US" dirty="0" err="1">
                <a:latin typeface="Calibri" charset="0"/>
              </a:rPr>
              <a:t>VirtualBox</a:t>
            </a:r>
            <a:r>
              <a:rPr lang="en-US" dirty="0">
                <a:latin typeface="Calibri" charset="0"/>
              </a:rPr>
              <a:t> close.</a:t>
            </a:r>
          </a:p>
          <a:p>
            <a:r>
              <a:rPr lang="en-US" dirty="0">
                <a:latin typeface="Calibri" charset="0"/>
              </a:rPr>
              <a:t>Overall, we have found KVM to be the best hypervisor choice for HPC.</a:t>
            </a:r>
          </a:p>
          <a:p>
            <a:pPr lvl="1"/>
            <a:r>
              <a:rPr lang="en-US" dirty="0" smtClean="0">
                <a:latin typeface="Calibri" charset="0"/>
              </a:rPr>
              <a:t>Latest </a:t>
            </a:r>
            <a:r>
              <a:rPr lang="en-US" dirty="0" err="1" smtClean="0">
                <a:latin typeface="Calibri" charset="0"/>
              </a:rPr>
              <a:t>Xen</a:t>
            </a:r>
            <a:r>
              <a:rPr lang="en-US" dirty="0" smtClean="0">
                <a:latin typeface="Calibri" charset="0"/>
              </a:rPr>
              <a:t> shows results just as promising</a:t>
            </a:r>
            <a:endParaRPr lang="en-US" dirty="0">
              <a:latin typeface="Calibri" charset="0"/>
            </a:endParaRPr>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0DFFE4-6C5E-9B48-AF7D-8FA3522739F3}" type="slidenum">
              <a:rPr lang="en-US" sz="1200">
                <a:solidFill>
                  <a:srgbClr val="898989"/>
                </a:solidFill>
                <a:latin typeface="Calibri" charset="0"/>
              </a:rPr>
              <a:pPr eaLnBrk="1" hangingPunct="1"/>
              <a:t>20</a:t>
            </a:fld>
            <a:endParaRPr lang="en-US" sz="1200">
              <a:solidFill>
                <a:srgbClr val="898989"/>
              </a:solidFill>
              <a:latin typeface="Calibri" charset="0"/>
            </a:endParaRPr>
          </a:p>
        </p:txBody>
      </p:sp>
      <p:sp>
        <p:nvSpPr>
          <p:cNvPr id="39940"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Tree>
    <p:extLst>
      <p:ext uri="{BB962C8B-B14F-4D97-AF65-F5344CB8AC3E}">
        <p14:creationId xmlns:p14="http://schemas.microsoft.com/office/powerpoint/2010/main" val="3777596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Accelerators</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21</a:t>
            </a:fld>
            <a:endParaRPr lang="en-US"/>
          </a:p>
        </p:txBody>
      </p:sp>
      <p:pic>
        <p:nvPicPr>
          <p:cNvPr id="7" name="Picture 6" descr="Screen shot 2012-10-31 at 11.54.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720" y="1537887"/>
            <a:ext cx="4915538" cy="4818463"/>
          </a:xfrm>
          <a:prstGeom prst="rect">
            <a:avLst/>
          </a:prstGeom>
        </p:spPr>
      </p:pic>
    </p:spTree>
    <p:extLst>
      <p:ext uri="{BB962C8B-B14F-4D97-AF65-F5344CB8AC3E}">
        <p14:creationId xmlns:p14="http://schemas.microsoft.com/office/powerpoint/2010/main" val="3931034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558782"/>
            <a:ext cx="8229600" cy="4525963"/>
          </a:xfrm>
        </p:spPr>
        <p:txBody>
          <a:bodyPr>
            <a:normAutofit fontScale="92500"/>
          </a:bodyPr>
          <a:lstStyle/>
          <a:p>
            <a:r>
              <a:rPr lang="en-US" dirty="0" smtClean="0"/>
              <a:t>Need for GPUs on Clouds</a:t>
            </a:r>
          </a:p>
          <a:p>
            <a:pPr lvl="1"/>
            <a:r>
              <a:rPr lang="en-US" dirty="0" smtClean="0"/>
              <a:t>GPUs are becoming commonplace in scientific computing</a:t>
            </a:r>
          </a:p>
          <a:p>
            <a:pPr lvl="1"/>
            <a:r>
              <a:rPr lang="en-US" dirty="0" smtClean="0"/>
              <a:t>Great performance-per-watt</a:t>
            </a:r>
          </a:p>
          <a:p>
            <a:r>
              <a:rPr lang="en-US" dirty="0" smtClean="0"/>
              <a:t>Different competing methods for virtualizing GPUs</a:t>
            </a:r>
          </a:p>
          <a:p>
            <a:pPr lvl="1"/>
            <a:r>
              <a:rPr lang="en-US" dirty="0" smtClean="0"/>
              <a:t>Remote API for CUDA calls</a:t>
            </a:r>
          </a:p>
          <a:p>
            <a:pPr lvl="1"/>
            <a:r>
              <a:rPr lang="en-US" dirty="0" smtClean="0"/>
              <a:t>Direct GPU usage within VM</a:t>
            </a:r>
          </a:p>
          <a:p>
            <a:r>
              <a:rPr lang="en-US" dirty="0" smtClean="0"/>
              <a:t>Advantages and disadvantages to both solutions</a:t>
            </a:r>
            <a:endParaRPr lang="en-US" dirty="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22</a:t>
            </a:fld>
            <a:endParaRPr lang="en-US"/>
          </a:p>
        </p:txBody>
      </p:sp>
    </p:spTree>
    <p:extLst>
      <p:ext uri="{BB962C8B-B14F-4D97-AF65-F5344CB8AC3E}">
        <p14:creationId xmlns:p14="http://schemas.microsoft.com/office/powerpoint/2010/main" val="816073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Front-end GPU API</a:t>
            </a:r>
            <a:endParaRPr lang="en-US" dirty="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23</a:t>
            </a:fld>
            <a:endParaRPr lang="en-US"/>
          </a:p>
        </p:txBody>
      </p:sp>
      <p:pic>
        <p:nvPicPr>
          <p:cNvPr id="6" name="Picture 5" descr="Screen shot 2012-08-02 at 9.58.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0" y="1342295"/>
            <a:ext cx="8904140" cy="4968021"/>
          </a:xfrm>
          <a:prstGeom prst="rect">
            <a:avLst/>
          </a:prstGeom>
          <a:ln>
            <a:solidFill>
              <a:srgbClr val="4F81BD"/>
            </a:solidFill>
          </a:ln>
        </p:spPr>
      </p:pic>
    </p:spTree>
    <p:extLst>
      <p:ext uri="{BB962C8B-B14F-4D97-AF65-F5344CB8AC3E}">
        <p14:creationId xmlns:p14="http://schemas.microsoft.com/office/powerpoint/2010/main" val="1605655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Front-end API Limitations</a:t>
            </a:r>
            <a:endParaRPr lang="en-US" dirty="0"/>
          </a:p>
        </p:txBody>
      </p:sp>
      <p:sp>
        <p:nvSpPr>
          <p:cNvPr id="3" name="Content Placeholder 2"/>
          <p:cNvSpPr>
            <a:spLocks noGrp="1"/>
          </p:cNvSpPr>
          <p:nvPr>
            <p:ph idx="1"/>
          </p:nvPr>
        </p:nvSpPr>
        <p:spPr/>
        <p:txBody>
          <a:bodyPr>
            <a:normAutofit fontScale="92500"/>
          </a:bodyPr>
          <a:lstStyle/>
          <a:p>
            <a:r>
              <a:rPr lang="en-US" dirty="0" smtClean="0"/>
              <a:t>Can use remote GPUs, but all data goes over the network</a:t>
            </a:r>
          </a:p>
          <a:p>
            <a:pPr lvl="1"/>
            <a:r>
              <a:rPr lang="en-US" dirty="0" smtClean="0"/>
              <a:t>Can be very inefficient for applications with non-trivial memory movement</a:t>
            </a:r>
          </a:p>
          <a:p>
            <a:r>
              <a:rPr lang="en-US" dirty="0" smtClean="0"/>
              <a:t>Some implementations do not support CUDA extensions in C</a:t>
            </a:r>
          </a:p>
          <a:p>
            <a:pPr lvl="1"/>
            <a:r>
              <a:rPr lang="en-US" dirty="0" smtClean="0"/>
              <a:t>Have to separate CPU and GPU code</a:t>
            </a:r>
          </a:p>
          <a:p>
            <a:pPr lvl="1"/>
            <a:r>
              <a:rPr lang="en-US" dirty="0" smtClean="0"/>
              <a:t>Requires special decouple mechanism</a:t>
            </a:r>
          </a:p>
          <a:p>
            <a:pPr lvl="1"/>
            <a:r>
              <a:rPr lang="en-US" dirty="0" smtClean="0"/>
              <a:t>Cannot directly drop in code with existing solutions.</a:t>
            </a:r>
            <a:endParaRPr lang="en-US" dirty="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24</a:t>
            </a:fld>
            <a:endParaRPr lang="en-US"/>
          </a:p>
        </p:txBody>
      </p:sp>
    </p:spTree>
    <p:extLst>
      <p:ext uri="{BB962C8B-B14F-4D97-AF65-F5344CB8AC3E}">
        <p14:creationId xmlns:p14="http://schemas.microsoft.com/office/powerpoint/2010/main" val="3508617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GPU Virtualization</a:t>
            </a:r>
            <a:endParaRPr lang="en-US" dirty="0"/>
          </a:p>
        </p:txBody>
      </p:sp>
      <p:sp>
        <p:nvSpPr>
          <p:cNvPr id="3" name="Content Placeholder 2"/>
          <p:cNvSpPr>
            <a:spLocks noGrp="1"/>
          </p:cNvSpPr>
          <p:nvPr>
            <p:ph idx="1"/>
          </p:nvPr>
        </p:nvSpPr>
        <p:spPr/>
        <p:txBody>
          <a:bodyPr>
            <a:normAutofit/>
          </a:bodyPr>
          <a:lstStyle/>
          <a:p>
            <a:r>
              <a:rPr lang="en-US" dirty="0" smtClean="0"/>
              <a:t>Allow VMs to directly access GPU hardware</a:t>
            </a:r>
            <a:endParaRPr lang="en-US" dirty="0"/>
          </a:p>
          <a:p>
            <a:r>
              <a:rPr lang="en-US" dirty="0" smtClean="0"/>
              <a:t>Enables CUDA and </a:t>
            </a:r>
            <a:r>
              <a:rPr lang="en-US" dirty="0" err="1" smtClean="0"/>
              <a:t>OpenCL</a:t>
            </a:r>
            <a:r>
              <a:rPr lang="en-US" dirty="0" smtClean="0"/>
              <a:t> code!</a:t>
            </a:r>
          </a:p>
          <a:p>
            <a:r>
              <a:rPr lang="en-US" dirty="0" smtClean="0"/>
              <a:t>Utilizes PCI-</a:t>
            </a:r>
            <a:r>
              <a:rPr lang="en-US" dirty="0" err="1" smtClean="0"/>
              <a:t>passthrough</a:t>
            </a:r>
            <a:r>
              <a:rPr lang="en-US" dirty="0" smtClean="0"/>
              <a:t> of device to guest VM </a:t>
            </a:r>
          </a:p>
          <a:p>
            <a:pPr lvl="1"/>
            <a:r>
              <a:rPr lang="en-US" dirty="0" smtClean="0"/>
              <a:t>Uses hardware directed I/O </a:t>
            </a:r>
            <a:r>
              <a:rPr lang="en-US" dirty="0" err="1" smtClean="0"/>
              <a:t>virt</a:t>
            </a:r>
            <a:r>
              <a:rPr lang="en-US" dirty="0" smtClean="0"/>
              <a:t> (VT-d or IOMMU)</a:t>
            </a:r>
          </a:p>
          <a:p>
            <a:pPr lvl="1"/>
            <a:r>
              <a:rPr lang="en-US" dirty="0" smtClean="0"/>
              <a:t>Provides direct isolation and security of device</a:t>
            </a:r>
          </a:p>
          <a:p>
            <a:pPr lvl="1"/>
            <a:r>
              <a:rPr lang="en-US" dirty="0" smtClean="0"/>
              <a:t>Removes host overhead entirely</a:t>
            </a:r>
          </a:p>
          <a:p>
            <a:r>
              <a:rPr lang="en-US" dirty="0" smtClean="0"/>
              <a:t>Similar to what Amazon EC2 uses</a:t>
            </a:r>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25</a:t>
            </a:fld>
            <a:endParaRPr lang="en-US"/>
          </a:p>
        </p:txBody>
      </p:sp>
    </p:spTree>
    <p:extLst>
      <p:ext uri="{BB962C8B-B14F-4D97-AF65-F5344CB8AC3E}">
        <p14:creationId xmlns:p14="http://schemas.microsoft.com/office/powerpoint/2010/main" val="3524253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Virtualization</a:t>
            </a:r>
            <a:endParaRPr lang="en-US" dirty="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26</a:t>
            </a:fld>
            <a:endParaRPr lang="en-US"/>
          </a:p>
        </p:txBody>
      </p:sp>
      <p:pic>
        <p:nvPicPr>
          <p:cNvPr id="6" name="Picture 5" descr="pci-pt-sriov.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806" y="1434306"/>
            <a:ext cx="7004244" cy="5123475"/>
          </a:xfrm>
          <a:prstGeom prst="rect">
            <a:avLst/>
          </a:prstGeom>
          <a:ln>
            <a:solidFill>
              <a:srgbClr val="4F81BD"/>
            </a:solidFill>
          </a:ln>
        </p:spPr>
      </p:pic>
    </p:spTree>
    <p:extLst>
      <p:ext uri="{BB962C8B-B14F-4D97-AF65-F5344CB8AC3E}">
        <p14:creationId xmlns:p14="http://schemas.microsoft.com/office/powerpoint/2010/main" val="2742271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LXC support for PCI device utilization</a:t>
            </a:r>
          </a:p>
          <a:p>
            <a:pPr lvl="1"/>
            <a:r>
              <a:rPr lang="en-US" dirty="0" smtClean="0"/>
              <a:t>Whitelist GPUs for </a:t>
            </a:r>
            <a:r>
              <a:rPr lang="en-US" dirty="0" err="1" smtClean="0"/>
              <a:t>chroot</a:t>
            </a:r>
            <a:r>
              <a:rPr lang="en-US" dirty="0" smtClean="0"/>
              <a:t> VM</a:t>
            </a:r>
          </a:p>
          <a:p>
            <a:pPr lvl="1"/>
            <a:r>
              <a:rPr lang="en-US" dirty="0" smtClean="0"/>
              <a:t>Environment variable for device</a:t>
            </a:r>
          </a:p>
          <a:p>
            <a:pPr lvl="1"/>
            <a:r>
              <a:rPr lang="en-US" dirty="0" smtClean="0"/>
              <a:t>Works with any GPU</a:t>
            </a:r>
          </a:p>
          <a:p>
            <a:r>
              <a:rPr lang="en-US" dirty="0" smtClean="0"/>
              <a:t>Limitations: No security, no </a:t>
            </a:r>
            <a:r>
              <a:rPr lang="en-US" dirty="0" err="1" smtClean="0"/>
              <a:t>QoS</a:t>
            </a:r>
            <a:endParaRPr lang="en-US" dirty="0" smtClean="0"/>
          </a:p>
          <a:p>
            <a:pPr lvl="1"/>
            <a:r>
              <a:rPr lang="en-US" dirty="0" smtClean="0"/>
              <a:t>Clever user could take over other GPUs!</a:t>
            </a:r>
          </a:p>
          <a:p>
            <a:pPr lvl="1"/>
            <a:r>
              <a:rPr lang="en-US" dirty="0" smtClean="0"/>
              <a:t>No security or access control mechanisms to control VM utilization of devices</a:t>
            </a:r>
          </a:p>
          <a:p>
            <a:pPr lvl="1"/>
            <a:r>
              <a:rPr lang="en-US" dirty="0" smtClean="0"/>
              <a:t>Potential vulnerability in rooting Dom0</a:t>
            </a:r>
          </a:p>
          <a:p>
            <a:pPr lvl="1"/>
            <a:r>
              <a:rPr lang="en-US" dirty="0" smtClean="0"/>
              <a:t>Limited to Linux OS</a:t>
            </a:r>
          </a:p>
        </p:txBody>
      </p:sp>
      <p:sp>
        <p:nvSpPr>
          <p:cNvPr id="5" name="Slide Number Placeholder 4"/>
          <p:cNvSpPr>
            <a:spLocks noGrp="1"/>
          </p:cNvSpPr>
          <p:nvPr>
            <p:ph type="sldNum" sz="quarter" idx="12"/>
          </p:nvPr>
        </p:nvSpPr>
        <p:spPr/>
        <p:txBody>
          <a:bodyPr/>
          <a:lstStyle/>
          <a:p>
            <a:fld id="{F55E56D7-E5F7-FF42-9ABE-B44088395E2D}" type="slidenum">
              <a:rPr lang="en-US" smtClean="0"/>
              <a:t>27</a:t>
            </a:fld>
            <a:endParaRPr lang="en-US"/>
          </a:p>
        </p:txBody>
      </p:sp>
    </p:spTree>
    <p:extLst>
      <p:ext uri="{BB962C8B-B14F-4D97-AF65-F5344CB8AC3E}">
        <p14:creationId xmlns:p14="http://schemas.microsoft.com/office/powerpoint/2010/main" val="2092676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Libvirt</a:t>
            </a:r>
            <a:r>
              <a:rPr lang="en-US" dirty="0" smtClean="0"/>
              <a:t> + </a:t>
            </a:r>
            <a:r>
              <a:rPr lang="en-US" dirty="0" err="1" smtClean="0"/>
              <a:t>Xen</a:t>
            </a:r>
            <a:r>
              <a:rPr lang="en-US" dirty="0" smtClean="0"/>
              <a:t> + </a:t>
            </a:r>
            <a:r>
              <a:rPr lang="en-US" dirty="0" err="1" smtClean="0"/>
              <a:t>OpenStack</a:t>
            </a:r>
            <a:endParaRPr lang="en-US" dirty="0"/>
          </a:p>
        </p:txBody>
      </p:sp>
      <p:sp>
        <p:nvSpPr>
          <p:cNvPr id="8" name="Slide Number Placeholder 7"/>
          <p:cNvSpPr>
            <a:spLocks noGrp="1"/>
          </p:cNvSpPr>
          <p:nvPr>
            <p:ph type="sldNum" sz="quarter" idx="12"/>
          </p:nvPr>
        </p:nvSpPr>
        <p:spPr/>
        <p:txBody>
          <a:bodyPr/>
          <a:lstStyle/>
          <a:p>
            <a:fld id="{F55E56D7-E5F7-FF42-9ABE-B44088395E2D}" type="slidenum">
              <a:rPr lang="en-US" smtClean="0"/>
              <a:t>28</a:t>
            </a:fld>
            <a:endParaRPr lang="en-US"/>
          </a:p>
        </p:txBody>
      </p:sp>
      <p:pic>
        <p:nvPicPr>
          <p:cNvPr id="12" name="Picture 11" descr="Screen shot 2012-08-16 at 7.12.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84" y="1388437"/>
            <a:ext cx="7806043" cy="5099304"/>
          </a:xfrm>
          <a:prstGeom prst="rect">
            <a:avLst/>
          </a:prstGeom>
        </p:spPr>
      </p:pic>
    </p:spTree>
    <p:extLst>
      <p:ext uri="{BB962C8B-B14F-4D97-AF65-F5344CB8AC3E}">
        <p14:creationId xmlns:p14="http://schemas.microsoft.com/office/powerpoint/2010/main" val="1996577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a:xfrm>
            <a:off x="445313" y="1233604"/>
            <a:ext cx="8229600" cy="4525963"/>
          </a:xfrm>
        </p:spPr>
        <p:txBody>
          <a:bodyPr/>
          <a:lstStyle/>
          <a:p>
            <a:r>
              <a:rPr lang="en-US" dirty="0" smtClean="0"/>
              <a:t>CUDA Benchmarks</a:t>
            </a:r>
          </a:p>
          <a:p>
            <a:pPr lvl="1"/>
            <a:r>
              <a:rPr lang="en-US" dirty="0" smtClean="0"/>
              <a:t>89-99% compared to </a:t>
            </a:r>
          </a:p>
          <a:p>
            <a:pPr marL="457200" lvl="1" indent="0">
              <a:buNone/>
            </a:pPr>
            <a:r>
              <a:rPr lang="en-US" dirty="0" smtClean="0"/>
              <a:t>	Native performance</a:t>
            </a:r>
          </a:p>
          <a:p>
            <a:pPr lvl="1"/>
            <a:r>
              <a:rPr lang="en-US" dirty="0" smtClean="0"/>
              <a:t>VM memory matters</a:t>
            </a:r>
          </a:p>
          <a:p>
            <a:pPr lvl="1"/>
            <a:r>
              <a:rPr lang="en-US" dirty="0" smtClean="0"/>
              <a:t>Outperform </a:t>
            </a:r>
            <a:r>
              <a:rPr lang="en-US" dirty="0" err="1" smtClean="0"/>
              <a:t>rCUDA</a:t>
            </a:r>
            <a:r>
              <a:rPr lang="en-US" dirty="0" smtClean="0"/>
              <a:t>?</a:t>
            </a:r>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29</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689905471"/>
              </p:ext>
            </p:extLst>
          </p:nvPr>
        </p:nvGraphicFramePr>
        <p:xfrm>
          <a:off x="0" y="397827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719184233"/>
              </p:ext>
            </p:extLst>
          </p:nvPr>
        </p:nvGraphicFramePr>
        <p:xfrm>
          <a:off x="4572000" y="3978275"/>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gpu-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113" y="1216971"/>
            <a:ext cx="4583887" cy="2761304"/>
          </a:xfrm>
          <a:prstGeom prst="rect">
            <a:avLst/>
          </a:prstGeom>
        </p:spPr>
      </p:pic>
    </p:spTree>
    <p:extLst>
      <p:ext uri="{BB962C8B-B14F-4D97-AF65-F5344CB8AC3E}">
        <p14:creationId xmlns:p14="http://schemas.microsoft.com/office/powerpoint/2010/main" val="1889609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What is Cloud Computing?</a:t>
            </a:r>
          </a:p>
        </p:txBody>
      </p:sp>
      <p:sp>
        <p:nvSpPr>
          <p:cNvPr id="23555" name="Content Placeholder 2"/>
          <p:cNvSpPr>
            <a:spLocks noGrp="1"/>
          </p:cNvSpPr>
          <p:nvPr>
            <p:ph sz="half" idx="1"/>
          </p:nvPr>
        </p:nvSpPr>
        <p:spPr/>
        <p:txBody>
          <a:bodyPr/>
          <a:lstStyle/>
          <a:p>
            <a:pPr eaLnBrk="1" hangingPunct="1">
              <a:lnSpc>
                <a:spcPct val="90000"/>
              </a:lnSpc>
            </a:pP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Computing may someday be organized as a public utility just as the telephone system is a public utility... The computer utility could become the basis of a new and important industry.</a:t>
            </a:r>
            <a:r>
              <a:rPr lang="ja-JP" altLang="en-US" sz="2400">
                <a:latin typeface="Calibri" charset="0"/>
                <a:ea typeface="ＭＳ Ｐゴシック" charset="0"/>
                <a:cs typeface="ＭＳ Ｐゴシック" charset="0"/>
              </a:rPr>
              <a:t>”</a:t>
            </a:r>
            <a:endParaRPr lang="en-US" sz="2400">
              <a:latin typeface="Calibri" charset="0"/>
              <a:ea typeface="ＭＳ Ｐゴシック" charset="0"/>
              <a:cs typeface="ＭＳ Ｐゴシック" charset="0"/>
            </a:endParaRPr>
          </a:p>
          <a:p>
            <a:pPr lvl="1" eaLnBrk="1" hangingPunct="1">
              <a:lnSpc>
                <a:spcPct val="90000"/>
              </a:lnSpc>
            </a:pPr>
            <a:r>
              <a:rPr lang="en-US" sz="2000">
                <a:latin typeface="Calibri" charset="0"/>
                <a:ea typeface="ＭＳ Ｐゴシック" charset="0"/>
              </a:rPr>
              <a:t>John McCarthy, 1961</a:t>
            </a:r>
          </a:p>
        </p:txBody>
      </p:sp>
      <p:sp>
        <p:nvSpPr>
          <p:cNvPr id="23556" name="Content Placeholder 3"/>
          <p:cNvSpPr>
            <a:spLocks noGrp="1"/>
          </p:cNvSpPr>
          <p:nvPr>
            <p:ph sz="half" idx="2"/>
          </p:nvPr>
        </p:nvSpPr>
        <p:spPr/>
        <p:txBody>
          <a:bodyPr/>
          <a:lstStyle/>
          <a:p>
            <a:pPr eaLnBrk="1" hangingPunct="1">
              <a:lnSpc>
                <a:spcPct val="90000"/>
              </a:lnSpc>
            </a:pP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Cloud computing is a large-scale distributed computing paradigm that is driven by economies of scale, in which a pool of abstracted, virtualized, dynamically scalable, managed computing power, storage, platforms, and services are delivered on demand to external customers over the Internet.</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	</a:t>
            </a:r>
          </a:p>
          <a:p>
            <a:pPr lvl="1" eaLnBrk="1" hangingPunct="1">
              <a:lnSpc>
                <a:spcPct val="90000"/>
              </a:lnSpc>
            </a:pPr>
            <a:r>
              <a:rPr lang="en-US" sz="2000">
                <a:latin typeface="Calibri" charset="0"/>
                <a:ea typeface="ＭＳ Ｐゴシック" charset="0"/>
              </a:rPr>
              <a:t>Ian Foster, 2008</a:t>
            </a:r>
          </a:p>
          <a:p>
            <a:pPr eaLnBrk="1" hangingPunct="1">
              <a:lnSpc>
                <a:spcPct val="90000"/>
              </a:lnSpc>
            </a:pPr>
            <a:endParaRPr lang="en-US" sz="2400" b="1">
              <a:latin typeface="Calibri" charset="0"/>
              <a:ea typeface="ＭＳ Ｐゴシック" charset="0"/>
              <a:cs typeface="ＭＳ Ｐゴシック" charset="0"/>
            </a:endParaRPr>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37BB0F-9A52-AF4D-BC6B-9B10431077F2}" type="slidenum">
              <a:rPr lang="en-US" sz="1200">
                <a:solidFill>
                  <a:srgbClr val="898989"/>
                </a:solidFill>
                <a:latin typeface="Calibri" charset="0"/>
              </a:rPr>
              <a:pPr eaLnBrk="1" hangingPunct="1"/>
              <a:t>3</a:t>
            </a:fld>
            <a:endParaRPr lang="en-US" sz="1200">
              <a:solidFill>
                <a:srgbClr val="898989"/>
              </a:solidFill>
              <a:latin typeface="Calibri" charset="0"/>
            </a:endParaRPr>
          </a:p>
        </p:txBody>
      </p:sp>
    </p:spTree>
    <p:extLst>
      <p:ext uri="{BB962C8B-B14F-4D97-AF65-F5344CB8AC3E}">
        <p14:creationId xmlns:p14="http://schemas.microsoft.com/office/powerpoint/2010/main" val="4021203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4" name="Slide Number Placeholder 3"/>
          <p:cNvSpPr>
            <a:spLocks noGrp="1"/>
          </p:cNvSpPr>
          <p:nvPr>
            <p:ph type="sldNum" sz="quarter" idx="12"/>
          </p:nvPr>
        </p:nvSpPr>
        <p:spPr/>
        <p:txBody>
          <a:bodyPr/>
          <a:lstStyle/>
          <a:p>
            <a:fld id="{F55E56D7-E5F7-FF42-9ABE-B44088395E2D}" type="slidenum">
              <a:rPr lang="en-US" smtClean="0"/>
              <a:t>30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8166218"/>
              </p:ext>
            </p:extLst>
          </p:nvPr>
        </p:nvGraphicFramePr>
        <p:xfrm>
          <a:off x="238132" y="1417638"/>
          <a:ext cx="8677268" cy="5114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4345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Fix </a:t>
            </a:r>
            <a:r>
              <a:rPr lang="en-US" dirty="0" err="1" smtClean="0"/>
              <a:t>Libvirt</a:t>
            </a:r>
            <a:r>
              <a:rPr lang="en-US" dirty="0" smtClean="0"/>
              <a:t> + </a:t>
            </a:r>
            <a:r>
              <a:rPr lang="en-US" dirty="0" err="1" smtClean="0"/>
              <a:t>Xen</a:t>
            </a:r>
            <a:r>
              <a:rPr lang="en-US" dirty="0" smtClean="0"/>
              <a:t> configuration</a:t>
            </a:r>
          </a:p>
          <a:p>
            <a:r>
              <a:rPr lang="en-US" dirty="0" smtClean="0"/>
              <a:t>Implementing </a:t>
            </a:r>
            <a:r>
              <a:rPr lang="en-US" dirty="0" err="1"/>
              <a:t>L</a:t>
            </a:r>
            <a:r>
              <a:rPr lang="en-US" dirty="0" err="1" smtClean="0"/>
              <a:t>ibvirt</a:t>
            </a:r>
            <a:r>
              <a:rPr lang="en-US" dirty="0" smtClean="0"/>
              <a:t> </a:t>
            </a:r>
            <a:r>
              <a:rPr lang="en-US" dirty="0" err="1" smtClean="0"/>
              <a:t>Xen</a:t>
            </a:r>
            <a:r>
              <a:rPr lang="en-US" dirty="0" smtClean="0"/>
              <a:t> code</a:t>
            </a:r>
          </a:p>
          <a:p>
            <a:pPr lvl="1"/>
            <a:r>
              <a:rPr lang="en-US" dirty="0" err="1" smtClean="0"/>
              <a:t>Hostdev</a:t>
            </a:r>
            <a:r>
              <a:rPr lang="en-US" dirty="0"/>
              <a:t> </a:t>
            </a:r>
            <a:r>
              <a:rPr lang="en-US" dirty="0" smtClean="0"/>
              <a:t>information</a:t>
            </a:r>
          </a:p>
          <a:p>
            <a:pPr lvl="1"/>
            <a:r>
              <a:rPr lang="en-US" dirty="0" smtClean="0"/>
              <a:t>Device access &amp; control</a:t>
            </a:r>
          </a:p>
          <a:p>
            <a:r>
              <a:rPr lang="en-US" dirty="0" smtClean="0"/>
              <a:t>Discerning PCI devices from GPU devices</a:t>
            </a:r>
          </a:p>
          <a:p>
            <a:pPr lvl="1"/>
            <a:r>
              <a:rPr lang="en-US" dirty="0" smtClean="0"/>
              <a:t>Important for GPUs + SR-IOV IB</a:t>
            </a:r>
          </a:p>
          <a:p>
            <a:r>
              <a:rPr lang="en-US" dirty="0" smtClean="0"/>
              <a:t>Deploy on FutureGrid</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F55E56D7-E5F7-FF42-9ABE-B44088395E2D}" type="slidenum">
              <a:rPr lang="en-US" smtClean="0"/>
              <a:t>31</a:t>
            </a:fld>
            <a:endParaRPr lang="en-US"/>
          </a:p>
        </p:txBody>
      </p:sp>
    </p:spTree>
    <p:extLst>
      <p:ext uri="{BB962C8B-B14F-4D97-AF65-F5344CB8AC3E}">
        <p14:creationId xmlns:p14="http://schemas.microsoft.com/office/powerpoint/2010/main" val="2048019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Networking</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32</a:t>
            </a:fld>
            <a:endParaRPr lang="en-US"/>
          </a:p>
        </p:txBody>
      </p:sp>
      <p:pic>
        <p:nvPicPr>
          <p:cNvPr id="6" name="Picture 5" descr="Screen shot 2012-10-31 at 11.57.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098" y="1390728"/>
            <a:ext cx="5056901" cy="4965622"/>
          </a:xfrm>
          <a:prstGeom prst="rect">
            <a:avLst/>
          </a:prstGeom>
        </p:spPr>
      </p:pic>
    </p:spTree>
    <p:extLst>
      <p:ext uri="{BB962C8B-B14F-4D97-AF65-F5344CB8AC3E}">
        <p14:creationId xmlns:p14="http://schemas.microsoft.com/office/powerpoint/2010/main" val="2440096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Networking</a:t>
            </a:r>
            <a:endParaRPr lang="en-US" dirty="0"/>
          </a:p>
        </p:txBody>
      </p:sp>
      <p:sp>
        <p:nvSpPr>
          <p:cNvPr id="3" name="Content Placeholder 2"/>
          <p:cNvSpPr>
            <a:spLocks noGrp="1"/>
          </p:cNvSpPr>
          <p:nvPr>
            <p:ph idx="1"/>
          </p:nvPr>
        </p:nvSpPr>
        <p:spPr/>
        <p:txBody>
          <a:bodyPr/>
          <a:lstStyle/>
          <a:p>
            <a:r>
              <a:rPr lang="en-US" dirty="0" smtClean="0"/>
              <a:t>Networks are a critical part of any complex cyberinfrastructure </a:t>
            </a:r>
          </a:p>
          <a:p>
            <a:pPr lvl="1"/>
            <a:r>
              <a:rPr lang="en-US" dirty="0" smtClean="0"/>
              <a:t>The same is true in clouds</a:t>
            </a:r>
          </a:p>
          <a:p>
            <a:pPr lvl="1"/>
            <a:r>
              <a:rPr lang="en-US" dirty="0" smtClean="0"/>
              <a:t>Difference is clouds are on-demand resources </a:t>
            </a:r>
          </a:p>
          <a:p>
            <a:r>
              <a:rPr lang="en-US" dirty="0" smtClean="0"/>
              <a:t>Current network usage is limited, fixed, and predefined.</a:t>
            </a:r>
          </a:p>
          <a:p>
            <a:r>
              <a:rPr lang="en-US" dirty="0" smtClean="0"/>
              <a:t>Why not represent networks as-a-Service?</a:t>
            </a:r>
          </a:p>
          <a:p>
            <a:pPr lvl="1"/>
            <a:r>
              <a:rPr lang="en-US" dirty="0" smtClean="0"/>
              <a:t>Leverage Software Defined Networking (SDN)</a:t>
            </a:r>
          </a:p>
          <a:p>
            <a:pPr lvl="1"/>
            <a:r>
              <a:rPr lang="en-US" dirty="0" smtClean="0"/>
              <a:t>Virtualized private networks?</a:t>
            </a:r>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33</a:t>
            </a:fld>
            <a:endParaRPr lang="en-US"/>
          </a:p>
        </p:txBody>
      </p:sp>
    </p:spTree>
    <p:extLst>
      <p:ext uri="{BB962C8B-B14F-4D97-AF65-F5344CB8AC3E}">
        <p14:creationId xmlns:p14="http://schemas.microsoft.com/office/powerpoint/2010/main" val="3987627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Performance</a:t>
            </a:r>
            <a:endParaRPr lang="en-US" dirty="0"/>
          </a:p>
        </p:txBody>
      </p:sp>
      <p:sp>
        <p:nvSpPr>
          <p:cNvPr id="3" name="Content Placeholder 2"/>
          <p:cNvSpPr>
            <a:spLocks noGrp="1"/>
          </p:cNvSpPr>
          <p:nvPr>
            <p:ph sz="half" idx="1"/>
          </p:nvPr>
        </p:nvSpPr>
        <p:spPr>
          <a:xfrm>
            <a:off x="355142" y="1259993"/>
            <a:ext cx="8455755" cy="2527641"/>
          </a:xfrm>
        </p:spPr>
        <p:txBody>
          <a:bodyPr/>
          <a:lstStyle/>
          <a:p>
            <a:r>
              <a:rPr lang="en-US" dirty="0" smtClean="0"/>
              <a:t>Develop best practices for networks in </a:t>
            </a:r>
            <a:r>
              <a:rPr lang="en-US" dirty="0" err="1" smtClean="0"/>
              <a:t>IaaS</a:t>
            </a:r>
            <a:endParaRPr lang="en-US" dirty="0" smtClean="0"/>
          </a:p>
          <a:p>
            <a:r>
              <a:rPr lang="en-US" dirty="0" smtClean="0"/>
              <a:t>Start with low hanging fruit</a:t>
            </a:r>
          </a:p>
          <a:p>
            <a:pPr lvl="1"/>
            <a:r>
              <a:rPr lang="en-US" dirty="0" smtClean="0"/>
              <a:t>Hardware selection – </a:t>
            </a:r>
            <a:r>
              <a:rPr lang="en-US" dirty="0" err="1" smtClean="0"/>
              <a:t>GbE</a:t>
            </a:r>
            <a:r>
              <a:rPr lang="en-US" dirty="0" smtClean="0"/>
              <a:t>, 10GbE, IB</a:t>
            </a:r>
          </a:p>
          <a:p>
            <a:pPr lvl="1"/>
            <a:r>
              <a:rPr lang="en-US" dirty="0" smtClean="0"/>
              <a:t>Implementation – Full virtualization, emulation, </a:t>
            </a:r>
            <a:r>
              <a:rPr lang="en-US" dirty="0" err="1" smtClean="0"/>
              <a:t>passthrough</a:t>
            </a:r>
            <a:endParaRPr lang="en-US" dirty="0" smtClean="0"/>
          </a:p>
          <a:p>
            <a:pPr lvl="1"/>
            <a:r>
              <a:rPr lang="en-US" dirty="0" smtClean="0"/>
              <a:t>Drivers – SR-IOV compliant, </a:t>
            </a:r>
          </a:p>
          <a:p>
            <a:pPr lvl="1"/>
            <a:r>
              <a:rPr lang="en-US" dirty="0" smtClean="0"/>
              <a:t>Optimization tools – </a:t>
            </a:r>
            <a:r>
              <a:rPr lang="en-US" dirty="0" err="1" smtClean="0"/>
              <a:t>macvlan</a:t>
            </a:r>
            <a:r>
              <a:rPr lang="en-US" dirty="0" smtClean="0"/>
              <a:t>, </a:t>
            </a:r>
            <a:r>
              <a:rPr lang="en-US" dirty="0" err="1" smtClean="0"/>
              <a:t>ethtool</a:t>
            </a:r>
            <a:r>
              <a:rPr lang="en-US" dirty="0" smtClean="0"/>
              <a:t>, </a:t>
            </a:r>
            <a:r>
              <a:rPr lang="en-US" dirty="0" err="1" smtClean="0"/>
              <a:t>etc</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34</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470985580"/>
              </p:ext>
            </p:extLst>
          </p:nvPr>
        </p:nvGraphicFramePr>
        <p:xfrm>
          <a:off x="603250" y="3787634"/>
          <a:ext cx="7937500" cy="2624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0953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a:t>
            </a:r>
            <a:endParaRPr lang="en-US" dirty="0"/>
          </a:p>
        </p:txBody>
      </p:sp>
      <p:sp>
        <p:nvSpPr>
          <p:cNvPr id="3" name="Content Placeholder 2"/>
          <p:cNvSpPr>
            <a:spLocks noGrp="1"/>
          </p:cNvSpPr>
          <p:nvPr>
            <p:ph idx="1"/>
          </p:nvPr>
        </p:nvSpPr>
        <p:spPr/>
        <p:txBody>
          <a:bodyPr/>
          <a:lstStyle/>
          <a:p>
            <a:r>
              <a:rPr lang="en-US" dirty="0" smtClean="0"/>
              <a:t>Utilize new and emerging networking technologies in </a:t>
            </a:r>
            <a:r>
              <a:rPr lang="en-US" dirty="0" err="1" smtClean="0"/>
              <a:t>OpenStack</a:t>
            </a:r>
            <a:endParaRPr lang="en-US" dirty="0" smtClean="0"/>
          </a:p>
          <a:p>
            <a:pPr lvl="1"/>
            <a:r>
              <a:rPr lang="en-US" dirty="0" smtClean="0"/>
              <a:t>SDN – </a:t>
            </a:r>
            <a:r>
              <a:rPr lang="en-US" dirty="0" err="1" smtClean="0"/>
              <a:t>Openflow</a:t>
            </a:r>
            <a:endParaRPr lang="en-US" dirty="0" smtClean="0"/>
          </a:p>
          <a:p>
            <a:pPr lvl="1"/>
            <a:r>
              <a:rPr lang="en-US" dirty="0" smtClean="0"/>
              <a:t>Overlay networks –VXLAN</a:t>
            </a:r>
          </a:p>
          <a:p>
            <a:pPr lvl="1"/>
            <a:r>
              <a:rPr lang="en-US" dirty="0" smtClean="0"/>
              <a:t> Fabrics – </a:t>
            </a:r>
            <a:r>
              <a:rPr lang="en-US" dirty="0" err="1" smtClean="0"/>
              <a:t>Qfabric</a:t>
            </a:r>
            <a:endParaRPr lang="en-US" dirty="0" smtClean="0"/>
          </a:p>
          <a:p>
            <a:r>
              <a:rPr lang="en-US" dirty="0" smtClean="0"/>
              <a:t>Plugin mechanism to extend SDN of choice</a:t>
            </a:r>
          </a:p>
          <a:p>
            <a:r>
              <a:rPr lang="en-US" dirty="0" smtClean="0"/>
              <a:t>Allows for tenant control of network</a:t>
            </a:r>
          </a:p>
          <a:p>
            <a:pPr lvl="1"/>
            <a:r>
              <a:rPr lang="en-US" dirty="0" smtClean="0"/>
              <a:t>Create multi-tier networks</a:t>
            </a:r>
          </a:p>
          <a:p>
            <a:pPr lvl="1"/>
            <a:r>
              <a:rPr lang="en-US" dirty="0" smtClean="0"/>
              <a:t>Define custom services</a:t>
            </a:r>
          </a:p>
          <a:p>
            <a:pPr lvl="1"/>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35</a:t>
            </a:fld>
            <a:endParaRPr lang="en-US"/>
          </a:p>
        </p:txBody>
      </p:sp>
    </p:spTree>
    <p:extLst>
      <p:ext uri="{BB962C8B-B14F-4D97-AF65-F5344CB8AC3E}">
        <p14:creationId xmlns:p14="http://schemas.microsoft.com/office/powerpoint/2010/main" val="2410936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InfiniBand</a:t>
            </a:r>
            <a:r>
              <a:rPr lang="en-US" dirty="0" smtClean="0"/>
              <a:t> VM Support</a:t>
            </a:r>
            <a:endParaRPr lang="en-US" dirty="0"/>
          </a:p>
        </p:txBody>
      </p:sp>
      <p:sp>
        <p:nvSpPr>
          <p:cNvPr id="3" name="Content Placeholder 2"/>
          <p:cNvSpPr>
            <a:spLocks noGrp="1"/>
          </p:cNvSpPr>
          <p:nvPr>
            <p:ph sz="half" idx="1"/>
          </p:nvPr>
        </p:nvSpPr>
        <p:spPr>
          <a:xfrm>
            <a:off x="457199" y="1520820"/>
            <a:ext cx="4481265" cy="4525963"/>
          </a:xfrm>
        </p:spPr>
        <p:txBody>
          <a:bodyPr/>
          <a:lstStyle/>
          <a:p>
            <a:r>
              <a:rPr lang="en-US" dirty="0" smtClean="0"/>
              <a:t>No </a:t>
            </a:r>
            <a:r>
              <a:rPr lang="en-US" dirty="0" err="1" smtClean="0"/>
              <a:t>InfiniBand</a:t>
            </a:r>
            <a:r>
              <a:rPr lang="en-US" dirty="0" smtClean="0"/>
              <a:t> in VMs</a:t>
            </a:r>
          </a:p>
          <a:p>
            <a:pPr lvl="1"/>
            <a:r>
              <a:rPr lang="en-US" dirty="0" smtClean="0"/>
              <a:t>No </a:t>
            </a:r>
            <a:r>
              <a:rPr lang="en-US" dirty="0" err="1" smtClean="0"/>
              <a:t>IPoIB</a:t>
            </a:r>
            <a:r>
              <a:rPr lang="en-US" dirty="0" smtClean="0"/>
              <a:t>, </a:t>
            </a:r>
            <a:r>
              <a:rPr lang="en-US" dirty="0" err="1" smtClean="0"/>
              <a:t>EoIB</a:t>
            </a:r>
            <a:r>
              <a:rPr lang="en-US" dirty="0" smtClean="0"/>
              <a:t> and PCI-</a:t>
            </a:r>
            <a:r>
              <a:rPr lang="en-US" dirty="0" err="1" smtClean="0"/>
              <a:t>Passthrough</a:t>
            </a:r>
            <a:r>
              <a:rPr lang="en-US" dirty="0" smtClean="0"/>
              <a:t> are impractical </a:t>
            </a:r>
          </a:p>
          <a:p>
            <a:r>
              <a:rPr lang="en-US" dirty="0" smtClean="0"/>
              <a:t>Can use SR-IOV for </a:t>
            </a:r>
            <a:r>
              <a:rPr lang="en-US" dirty="0" err="1" smtClean="0"/>
              <a:t>InfiniBand</a:t>
            </a:r>
            <a:r>
              <a:rPr lang="en-US" dirty="0" smtClean="0"/>
              <a:t> &amp; 10GbE </a:t>
            </a:r>
          </a:p>
          <a:p>
            <a:pPr lvl="1"/>
            <a:r>
              <a:rPr lang="en-US" dirty="0" smtClean="0"/>
              <a:t>Reduce host CPU utilization</a:t>
            </a:r>
          </a:p>
          <a:p>
            <a:pPr lvl="1"/>
            <a:r>
              <a:rPr lang="en-US" dirty="0" smtClean="0"/>
              <a:t>Maximize Bandwidth</a:t>
            </a:r>
          </a:p>
          <a:p>
            <a:pPr lvl="1"/>
            <a:r>
              <a:rPr lang="en-US" dirty="0" smtClean="0"/>
              <a:t>“Near native” performance</a:t>
            </a:r>
          </a:p>
          <a:p>
            <a:r>
              <a:rPr lang="en-US" dirty="0" smtClean="0"/>
              <a:t>Available in next OFED driver release </a:t>
            </a:r>
          </a:p>
        </p:txBody>
      </p:sp>
      <p:sp>
        <p:nvSpPr>
          <p:cNvPr id="5" name="Footer Placeholder 4"/>
          <p:cNvSpPr>
            <a:spLocks noGrp="1"/>
          </p:cNvSpPr>
          <p:nvPr>
            <p:ph type="ftr" sz="quarter" idx="11"/>
          </p:nvPr>
        </p:nvSpPr>
        <p:spPr/>
        <p:txBody>
          <a:bodyPr/>
          <a:lstStyle/>
          <a:p>
            <a:pPr>
              <a:defRPr/>
            </a:pPr>
            <a:r>
              <a:rPr lang="en-US" smtClean="0"/>
              <a:t>http://futuregrid.org</a:t>
            </a:r>
            <a:endParaRPr lang="en-US"/>
          </a:p>
        </p:txBody>
      </p:sp>
      <p:sp>
        <p:nvSpPr>
          <p:cNvPr id="6" name="Slide Number Placeholder 5"/>
          <p:cNvSpPr>
            <a:spLocks noGrp="1"/>
          </p:cNvSpPr>
          <p:nvPr>
            <p:ph type="sldNum" sz="quarter" idx="12"/>
          </p:nvPr>
        </p:nvSpPr>
        <p:spPr/>
        <p:txBody>
          <a:bodyPr/>
          <a:lstStyle/>
          <a:p>
            <a:pPr>
              <a:defRPr/>
            </a:pPr>
            <a:fld id="{E0656B8C-B936-EB40-AE7D-99B00AFABF70}" type="slidenum">
              <a:rPr lang="en-US" smtClean="0"/>
              <a:pPr>
                <a:defRPr/>
              </a:pPr>
              <a:t>36</a:t>
            </a:fld>
            <a:endParaRPr lang="en-US"/>
          </a:p>
        </p:txBody>
      </p:sp>
      <p:pic>
        <p:nvPicPr>
          <p:cNvPr id="7" name="Picture 6"/>
          <p:cNvPicPr>
            <a:picLocks noChangeAspect="1"/>
          </p:cNvPicPr>
          <p:nvPr/>
        </p:nvPicPr>
        <p:blipFill>
          <a:blip r:embed="rId2"/>
          <a:stretch>
            <a:fillRect/>
          </a:stretch>
        </p:blipFill>
        <p:spPr>
          <a:xfrm>
            <a:off x="5126598" y="1295763"/>
            <a:ext cx="3614679" cy="4737421"/>
          </a:xfrm>
          <a:prstGeom prst="rect">
            <a:avLst/>
          </a:prstGeom>
        </p:spPr>
      </p:pic>
      <p:sp>
        <p:nvSpPr>
          <p:cNvPr id="8" name="TextBox 7"/>
          <p:cNvSpPr txBox="1"/>
          <p:nvPr/>
        </p:nvSpPr>
        <p:spPr>
          <a:xfrm>
            <a:off x="407623" y="6017504"/>
            <a:ext cx="8716784" cy="369332"/>
          </a:xfrm>
          <a:prstGeom prst="rect">
            <a:avLst/>
          </a:prstGeom>
          <a:noFill/>
        </p:spPr>
        <p:txBody>
          <a:bodyPr wrap="square" rtlCol="0">
            <a:spAutoFit/>
          </a:bodyPr>
          <a:lstStyle/>
          <a:p>
            <a:r>
              <a:rPr lang="en-US" dirty="0"/>
              <a:t>From “SR-IOV Networking in </a:t>
            </a:r>
            <a:r>
              <a:rPr lang="en-US" dirty="0" err="1"/>
              <a:t>Xen</a:t>
            </a:r>
            <a:r>
              <a:rPr lang="en-US" dirty="0"/>
              <a:t>: Architecture, Design and </a:t>
            </a:r>
            <a:r>
              <a:rPr lang="en-US" dirty="0" smtClean="0"/>
              <a:t>Implementation”</a:t>
            </a:r>
            <a:endParaRPr lang="en-US" dirty="0"/>
          </a:p>
        </p:txBody>
      </p:sp>
    </p:spTree>
    <p:extLst>
      <p:ext uri="{BB962C8B-B14F-4D97-AF65-F5344CB8AC3E}">
        <p14:creationId xmlns:p14="http://schemas.microsoft.com/office/powerpoint/2010/main" val="143819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Scheduling</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37</a:t>
            </a:fld>
            <a:endParaRPr lang="en-US"/>
          </a:p>
        </p:txBody>
      </p:sp>
      <p:pic>
        <p:nvPicPr>
          <p:cNvPr id="6" name="Picture 5" descr="Screen shot 2012-11-01 at 12.30.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360" y="1296123"/>
            <a:ext cx="4484072" cy="4548131"/>
          </a:xfrm>
          <a:prstGeom prst="rect">
            <a:avLst/>
          </a:prstGeom>
        </p:spPr>
      </p:pic>
      <p:sp>
        <p:nvSpPr>
          <p:cNvPr id="7" name="TextBox 6"/>
          <p:cNvSpPr txBox="1"/>
          <p:nvPr/>
        </p:nvSpPr>
        <p:spPr>
          <a:xfrm>
            <a:off x="870320" y="5924796"/>
            <a:ext cx="7626581" cy="584776"/>
          </a:xfrm>
          <a:prstGeom prst="rect">
            <a:avLst/>
          </a:prstGeom>
          <a:noFill/>
        </p:spPr>
        <p:txBody>
          <a:bodyPr wrap="square" rtlCol="0">
            <a:spAutoFit/>
          </a:bodyPr>
          <a:lstStyle/>
          <a:p>
            <a:r>
              <a:rPr lang="en-US" sz="1600" dirty="0" smtClean="0"/>
              <a:t>From</a:t>
            </a:r>
            <a:r>
              <a:rPr lang="en-US" sz="1600" dirty="0"/>
              <a:t>: “Efficient </a:t>
            </a:r>
            <a:r>
              <a:rPr lang="en-US" sz="1600" dirty="0" smtClean="0"/>
              <a:t>Resource Management </a:t>
            </a:r>
            <a:r>
              <a:rPr lang="en-US" sz="1600" dirty="0"/>
              <a:t>for Cloud </a:t>
            </a:r>
            <a:r>
              <a:rPr lang="en-US" sz="1600" dirty="0" smtClean="0"/>
              <a:t>Computing Environments”</a:t>
            </a:r>
            <a:endParaRPr lang="en-US" sz="1600" dirty="0"/>
          </a:p>
          <a:p>
            <a:endParaRPr lang="en-US" sz="1600" dirty="0"/>
          </a:p>
        </p:txBody>
      </p:sp>
    </p:spTree>
    <p:extLst>
      <p:ext uri="{BB962C8B-B14F-4D97-AF65-F5344CB8AC3E}">
        <p14:creationId xmlns:p14="http://schemas.microsoft.com/office/powerpoint/2010/main" val="2778793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z="4000">
                <a:latin typeface="Calibri" charset="0"/>
                <a:ea typeface="ＭＳ Ｐゴシック" charset="0"/>
                <a:cs typeface="ＭＳ Ｐゴシック" charset="0"/>
              </a:rPr>
              <a:t>VM scheduling on Multi-core Systems </a:t>
            </a:r>
          </a:p>
        </p:txBody>
      </p:sp>
      <p:sp>
        <p:nvSpPr>
          <p:cNvPr id="54275" name="Content Placeholder 2"/>
          <p:cNvSpPr>
            <a:spLocks noGrp="1"/>
          </p:cNvSpPr>
          <p:nvPr>
            <p:ph sz="half" idx="1"/>
          </p:nvPr>
        </p:nvSpPr>
        <p:spPr/>
        <p:txBody>
          <a:bodyPr/>
          <a:lstStyle/>
          <a:p>
            <a:pPr eaLnBrk="1" hangingPunct="1"/>
            <a:r>
              <a:rPr lang="en-US">
                <a:latin typeface="Calibri" charset="0"/>
                <a:ea typeface="ＭＳ Ｐゴシック" charset="0"/>
                <a:cs typeface="ＭＳ Ｐゴシック" charset="0"/>
              </a:rPr>
              <a:t>There is a nonlinear relationship between the number of processes used and power consumption</a:t>
            </a:r>
          </a:p>
          <a:p>
            <a:pPr eaLnBrk="1" hangingPunct="1"/>
            <a:r>
              <a:rPr lang="en-US">
                <a:latin typeface="Calibri" charset="0"/>
                <a:ea typeface="ＭＳ Ｐゴシック" charset="0"/>
                <a:cs typeface="ＭＳ Ｐゴシック" charset="0"/>
              </a:rPr>
              <a:t>We can schedule VMs to take advantage of this relationship in order to conserve power</a:t>
            </a:r>
          </a:p>
        </p:txBody>
      </p:sp>
      <p:sp>
        <p:nvSpPr>
          <p:cNvPr id="54276" name="TextBox 5"/>
          <p:cNvSpPr txBox="1">
            <a:spLocks noChangeArrowheads="1"/>
          </p:cNvSpPr>
          <p:nvPr/>
        </p:nvSpPr>
        <p:spPr bwMode="auto">
          <a:xfrm>
            <a:off x="4648200" y="56388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Power consumption curve on an Intel Core i7 920 Server </a:t>
            </a:r>
          </a:p>
          <a:p>
            <a:pPr algn="ctr" eaLnBrk="1" hangingPunct="1"/>
            <a:r>
              <a:rPr lang="en-US" sz="1800">
                <a:latin typeface="Calibri" charset="0"/>
              </a:rPr>
              <a:t>(4 cores, 8 virtual cores with Hyperthreading)</a:t>
            </a:r>
          </a:p>
        </p:txBody>
      </p:sp>
      <p:graphicFrame>
        <p:nvGraphicFramePr>
          <p:cNvPr id="11" name="Content Placeholder 10"/>
          <p:cNvGraphicFramePr>
            <a:graphicFrameLocks noGrp="1"/>
          </p:cNvGraphicFramePr>
          <p:nvPr>
            <p:ph sz="half" idx="2"/>
          </p:nvPr>
        </p:nvGraphicFramePr>
        <p:xfrm>
          <a:off x="4648200" y="1417638"/>
          <a:ext cx="4038600" cy="4148533"/>
        </p:xfrm>
        <a:graphic>
          <a:graphicData uri="http://schemas.openxmlformats.org/drawingml/2006/chart">
            <c:chart xmlns:c="http://schemas.openxmlformats.org/drawingml/2006/chart" xmlns:r="http://schemas.openxmlformats.org/officeDocument/2006/relationships" r:id="rId3"/>
          </a:graphicData>
        </a:graphic>
      </p:graphicFrame>
      <p:sp>
        <p:nvSpPr>
          <p:cNvPr id="54278"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F943CC-68C3-1F48-A8EF-99F44363B6E5}" type="slidenum">
              <a:rPr lang="en-US" sz="1200">
                <a:solidFill>
                  <a:srgbClr val="898989"/>
                </a:solidFill>
                <a:latin typeface="Calibri" charset="0"/>
              </a:rPr>
              <a:pPr eaLnBrk="1" hangingPunct="1"/>
              <a:t>38</a:t>
            </a:fld>
            <a:endParaRPr lang="en-US" sz="1200">
              <a:solidFill>
                <a:srgbClr val="898989"/>
              </a:solidFill>
              <a:latin typeface="Calibri" charset="0"/>
            </a:endParaRPr>
          </a:p>
        </p:txBody>
      </p:sp>
    </p:spTree>
    <p:extLst>
      <p:ext uri="{BB962C8B-B14F-4D97-AF65-F5344CB8AC3E}">
        <p14:creationId xmlns:p14="http://schemas.microsoft.com/office/powerpoint/2010/main" val="2584715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Power-aware Scheduling</a:t>
            </a:r>
          </a:p>
        </p:txBody>
      </p:sp>
      <p:sp>
        <p:nvSpPr>
          <p:cNvPr id="56323" name="Content Placeholder 4"/>
          <p:cNvSpPr>
            <a:spLocks noGrp="1"/>
          </p:cNvSpPr>
          <p:nvPr>
            <p:ph sz="half" idx="1"/>
          </p:nvPr>
        </p:nvSpPr>
        <p:spPr/>
        <p:txBody>
          <a:bodyPr/>
          <a:lstStyle/>
          <a:p>
            <a:pPr lvl="1" eaLnBrk="1" hangingPunct="1">
              <a:buFont typeface="Arial" charset="0"/>
              <a:buNone/>
            </a:pP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Schedule as many VMs at once on a multi-core node.</a:t>
            </a:r>
          </a:p>
          <a:p>
            <a:pPr lvl="1" eaLnBrk="1" hangingPunct="1"/>
            <a:r>
              <a:rPr lang="en-US">
                <a:latin typeface="Calibri" charset="0"/>
                <a:ea typeface="ＭＳ Ｐゴシック" charset="0"/>
              </a:rPr>
              <a:t>Greedy scheduling algorithm.</a:t>
            </a:r>
          </a:p>
          <a:p>
            <a:pPr lvl="1" eaLnBrk="1" hangingPunct="1"/>
            <a:r>
              <a:rPr lang="en-US">
                <a:latin typeface="Calibri" charset="0"/>
                <a:ea typeface="ＭＳ Ｐゴシック" charset="0"/>
              </a:rPr>
              <a:t>Keep track of cores on a given node.</a:t>
            </a:r>
          </a:p>
          <a:p>
            <a:pPr lvl="1" eaLnBrk="1" hangingPunct="1"/>
            <a:r>
              <a:rPr lang="en-US">
                <a:latin typeface="Calibri" charset="0"/>
                <a:ea typeface="ＭＳ Ｐゴシック" charset="0"/>
              </a:rPr>
              <a:t>Match vm requirements with node capacity</a:t>
            </a:r>
          </a:p>
        </p:txBody>
      </p:sp>
      <p:pic>
        <p:nvPicPr>
          <p:cNvPr id="56324" name="Content Placeholder 6" descr="Picture 3.png"/>
          <p:cNvPicPr>
            <a:picLocks noGrp="1" noChangeAspect="1"/>
          </p:cNvPicPr>
          <p:nvPr>
            <p:ph sz="half" idx="2"/>
          </p:nvPr>
        </p:nvPicPr>
        <p:blipFill>
          <a:blip r:embed="rId3">
            <a:extLst>
              <a:ext uri="{28A0092B-C50C-407E-A947-70E740481C1C}">
                <a14:useLocalDpi xmlns:a14="http://schemas.microsoft.com/office/drawing/2010/main" val="0"/>
              </a:ext>
            </a:extLst>
          </a:blip>
          <a:srcRect t="-2141" b="929"/>
          <a:stretch>
            <a:fillRect/>
          </a:stretch>
        </p:blipFill>
        <p:spPr>
          <a:xfrm>
            <a:off x="4343400" y="1600200"/>
            <a:ext cx="4740275" cy="4495800"/>
          </a:xfrm>
        </p:spPr>
      </p:pic>
      <p:sp>
        <p:nvSpPr>
          <p:cNvPr id="56326"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0CDE56-B790-6F4B-B593-D3229F532EB8}" type="slidenum">
              <a:rPr lang="en-US" sz="1200">
                <a:solidFill>
                  <a:srgbClr val="898989"/>
                </a:solidFill>
                <a:latin typeface="Calibri" charset="0"/>
              </a:rPr>
              <a:pPr eaLnBrk="1" hangingPunct="1"/>
              <a:t>39</a:t>
            </a:fld>
            <a:endParaRPr lang="en-US" sz="1200">
              <a:solidFill>
                <a:srgbClr val="898989"/>
              </a:solidFill>
              <a:latin typeface="Calibri" charset="0"/>
            </a:endParaRPr>
          </a:p>
        </p:txBody>
      </p:sp>
    </p:spTree>
    <p:extLst>
      <p:ext uri="{BB962C8B-B14F-4D97-AF65-F5344CB8AC3E}">
        <p14:creationId xmlns:p14="http://schemas.microsoft.com/office/powerpoint/2010/main" val="3278262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Cloud Computing</a:t>
            </a:r>
          </a:p>
        </p:txBody>
      </p:sp>
      <p:pic>
        <p:nvPicPr>
          <p:cNvPr id="24579" name="Content Placeholder 3" descr="Picture 9.png"/>
          <p:cNvPicPr>
            <a:picLocks noGrp="1" noChangeAspect="1"/>
          </p:cNvPicPr>
          <p:nvPr>
            <p:ph sz="half" idx="2"/>
          </p:nvPr>
        </p:nvPicPr>
        <p:blipFill>
          <a:blip r:embed="rId2">
            <a:extLst>
              <a:ext uri="{28A0092B-C50C-407E-A947-70E740481C1C}">
                <a14:useLocalDpi xmlns:a14="http://schemas.microsoft.com/office/drawing/2010/main" val="0"/>
              </a:ext>
            </a:extLst>
          </a:blip>
          <a:srcRect t="-17848" b="-17848"/>
          <a:stretch>
            <a:fillRect/>
          </a:stretch>
        </p:blipFill>
        <p:spPr>
          <a:xfrm>
            <a:off x="4191000" y="1219200"/>
            <a:ext cx="4495800" cy="4906963"/>
          </a:xfrm>
        </p:spPr>
      </p:pic>
      <p:sp>
        <p:nvSpPr>
          <p:cNvPr id="24580" name="Content Placeholder 6"/>
          <p:cNvSpPr>
            <a:spLocks noGrp="1"/>
          </p:cNvSpPr>
          <p:nvPr>
            <p:ph sz="half" idx="1"/>
          </p:nvPr>
        </p:nvSpPr>
        <p:spPr/>
        <p:txBody>
          <a:bodyPr/>
          <a:lstStyle/>
          <a:p>
            <a:pPr eaLnBrk="1" hangingPunct="1">
              <a:lnSpc>
                <a:spcPct val="80000"/>
              </a:lnSpc>
            </a:pPr>
            <a:r>
              <a:rPr lang="en-US" sz="2600" dirty="0">
                <a:latin typeface="Calibri" charset="0"/>
                <a:ea typeface="ＭＳ Ｐゴシック" charset="0"/>
                <a:cs typeface="ＭＳ Ｐゴシック" charset="0"/>
              </a:rPr>
              <a:t>Distributed Systems encompasses a wide variety of technologies.</a:t>
            </a:r>
          </a:p>
          <a:p>
            <a:pPr eaLnBrk="1" hangingPunct="1">
              <a:lnSpc>
                <a:spcPct val="80000"/>
              </a:lnSpc>
            </a:pPr>
            <a:r>
              <a:rPr lang="en-US" sz="2600" dirty="0" smtClean="0">
                <a:latin typeface="Calibri" charset="0"/>
                <a:ea typeface="ＭＳ Ｐゴシック" charset="0"/>
                <a:cs typeface="ＭＳ Ｐゴシック" charset="0"/>
              </a:rPr>
              <a:t>Per Foster, Grid </a:t>
            </a:r>
            <a:r>
              <a:rPr lang="en-US" sz="2600" dirty="0">
                <a:latin typeface="Calibri" charset="0"/>
                <a:ea typeface="ＭＳ Ｐゴシック" charset="0"/>
                <a:cs typeface="ＭＳ Ｐゴシック" charset="0"/>
              </a:rPr>
              <a:t>computing spans most areas and is becoming more mature.</a:t>
            </a:r>
          </a:p>
          <a:p>
            <a:pPr eaLnBrk="1" hangingPunct="1">
              <a:lnSpc>
                <a:spcPct val="80000"/>
              </a:lnSpc>
            </a:pPr>
            <a:r>
              <a:rPr lang="en-US" sz="2600" dirty="0">
                <a:latin typeface="Calibri" charset="0"/>
                <a:ea typeface="ＭＳ Ｐゴシック" charset="0"/>
                <a:cs typeface="ＭＳ Ｐゴシック" charset="0"/>
              </a:rPr>
              <a:t>Clouds are an emerging technology, providing many of the same features as Grids without many of the potential pitfalls.</a:t>
            </a:r>
          </a:p>
        </p:txBody>
      </p:sp>
      <p:sp>
        <p:nvSpPr>
          <p:cNvPr id="24581" name="TextBox 4"/>
          <p:cNvSpPr txBox="1">
            <a:spLocks noChangeArrowheads="1"/>
          </p:cNvSpPr>
          <p:nvPr/>
        </p:nvSpPr>
        <p:spPr bwMode="auto">
          <a:xfrm>
            <a:off x="1238703" y="5941219"/>
            <a:ext cx="705057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From </a:t>
            </a:r>
            <a:r>
              <a:rPr lang="ja-JP" altLang="en-US" sz="1800" dirty="0">
                <a:latin typeface="Calibri" charset="0"/>
              </a:rPr>
              <a:t>“</a:t>
            </a:r>
            <a:r>
              <a:rPr lang="en-US" sz="1800" dirty="0">
                <a:latin typeface="Calibri" charset="0"/>
              </a:rPr>
              <a:t>Cloud Computing and Grid Computing 360-Degree Compared</a:t>
            </a:r>
            <a:r>
              <a:rPr lang="ja-JP" altLang="en-US" sz="1800" dirty="0">
                <a:latin typeface="Calibri" charset="0"/>
              </a:rPr>
              <a:t>”</a:t>
            </a:r>
            <a:endParaRPr lang="en-US" sz="1800" dirty="0">
              <a:latin typeface="Calibri" charset="0"/>
            </a:endParaRPr>
          </a:p>
        </p:txBody>
      </p:sp>
      <p:sp>
        <p:nvSpPr>
          <p:cNvPr id="245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84601-7568-FF42-BAC8-021A366DD8E3}" type="slidenum">
              <a:rPr lang="en-US" sz="1200">
                <a:solidFill>
                  <a:srgbClr val="898989"/>
                </a:solidFill>
                <a:latin typeface="Calibri" charset="0"/>
              </a:rPr>
              <a:pPr eaLnBrk="1" hangingPunct="1"/>
              <a:t>4</a:t>
            </a:fld>
            <a:endParaRPr lang="en-US" sz="1200">
              <a:solidFill>
                <a:srgbClr val="898989"/>
              </a:solidFill>
              <a:latin typeface="Calibri" charset="0"/>
            </a:endParaRPr>
          </a:p>
        </p:txBody>
      </p:sp>
    </p:spTree>
    <p:extLst>
      <p:ext uri="{BB962C8B-B14F-4D97-AF65-F5344CB8AC3E}">
        <p14:creationId xmlns:p14="http://schemas.microsoft.com/office/powerpoint/2010/main" val="863571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atin typeface="Calibri" charset="0"/>
                <a:ea typeface="ＭＳ Ｐゴシック" charset="0"/>
                <a:cs typeface="ＭＳ Ｐゴシック" charset="0"/>
              </a:rPr>
              <a:t>552 Watts vs 485 Watts</a:t>
            </a:r>
          </a:p>
        </p:txBody>
      </p:sp>
      <p:sp>
        <p:nvSpPr>
          <p:cNvPr id="4" name="Rounded Rectangle 3"/>
          <p:cNvSpPr/>
          <p:nvPr/>
        </p:nvSpPr>
        <p:spPr>
          <a:xfrm>
            <a:off x="76200" y="4953000"/>
            <a:ext cx="4267200" cy="381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1 @ 170W</a:t>
            </a:r>
          </a:p>
        </p:txBody>
      </p:sp>
      <p:sp>
        <p:nvSpPr>
          <p:cNvPr id="5" name="Oval 4"/>
          <p:cNvSpPr/>
          <p:nvPr/>
        </p:nvSpPr>
        <p:spPr>
          <a:xfrm>
            <a:off x="76200" y="43053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rgbClr val="000000"/>
                </a:solidFill>
                <a:ea typeface="ＭＳ Ｐゴシック" pitchFamily="-111" charset="-128"/>
                <a:cs typeface="ＭＳ Ｐゴシック" pitchFamily="-111" charset="-128"/>
              </a:rPr>
              <a:t>VM</a:t>
            </a:r>
          </a:p>
        </p:txBody>
      </p:sp>
      <p:sp>
        <p:nvSpPr>
          <p:cNvPr id="6" name="Oval 5"/>
          <p:cNvSpPr/>
          <p:nvPr/>
        </p:nvSpPr>
        <p:spPr>
          <a:xfrm>
            <a:off x="609600" y="43053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rgbClr val="000000"/>
                </a:solidFill>
                <a:ea typeface="ＭＳ Ｐゴシック" pitchFamily="-111" charset="-128"/>
                <a:cs typeface="ＭＳ Ｐゴシック" pitchFamily="-111" charset="-128"/>
              </a:rPr>
              <a:t>VM</a:t>
            </a:r>
          </a:p>
        </p:txBody>
      </p:sp>
      <p:sp>
        <p:nvSpPr>
          <p:cNvPr id="7" name="Oval 6"/>
          <p:cNvSpPr/>
          <p:nvPr/>
        </p:nvSpPr>
        <p:spPr>
          <a:xfrm>
            <a:off x="1143000" y="43053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rgbClr val="000000"/>
                </a:solidFill>
                <a:ea typeface="ＭＳ Ｐゴシック" pitchFamily="-111" charset="-128"/>
                <a:cs typeface="ＭＳ Ｐゴシック" pitchFamily="-111" charset="-128"/>
              </a:rPr>
              <a:t>VM</a:t>
            </a:r>
          </a:p>
        </p:txBody>
      </p:sp>
      <p:sp>
        <p:nvSpPr>
          <p:cNvPr id="8" name="Oval 7"/>
          <p:cNvSpPr/>
          <p:nvPr/>
        </p:nvSpPr>
        <p:spPr>
          <a:xfrm>
            <a:off x="1676400" y="43053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9" name="Oval 8"/>
          <p:cNvSpPr/>
          <p:nvPr/>
        </p:nvSpPr>
        <p:spPr>
          <a:xfrm>
            <a:off x="3810000" y="43053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10" name="Oval 9"/>
          <p:cNvSpPr/>
          <p:nvPr/>
        </p:nvSpPr>
        <p:spPr>
          <a:xfrm>
            <a:off x="2209800" y="43053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11" name="Oval 10"/>
          <p:cNvSpPr/>
          <p:nvPr/>
        </p:nvSpPr>
        <p:spPr>
          <a:xfrm>
            <a:off x="2743200" y="42672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12" name="Oval 11"/>
          <p:cNvSpPr/>
          <p:nvPr/>
        </p:nvSpPr>
        <p:spPr>
          <a:xfrm>
            <a:off x="3276600" y="43053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13" name="Rounded Rectangle 12"/>
          <p:cNvSpPr/>
          <p:nvPr/>
        </p:nvSpPr>
        <p:spPr>
          <a:xfrm>
            <a:off x="4724400" y="4953000"/>
            <a:ext cx="4267200" cy="381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2 @ 105W</a:t>
            </a:r>
          </a:p>
        </p:txBody>
      </p:sp>
      <p:sp>
        <p:nvSpPr>
          <p:cNvPr id="14" name="Rounded Rectangle 13"/>
          <p:cNvSpPr/>
          <p:nvPr/>
        </p:nvSpPr>
        <p:spPr>
          <a:xfrm>
            <a:off x="76200" y="6248400"/>
            <a:ext cx="4267200" cy="381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3 @ 105W</a:t>
            </a:r>
          </a:p>
        </p:txBody>
      </p:sp>
      <p:sp>
        <p:nvSpPr>
          <p:cNvPr id="15" name="Rounded Rectangle 14"/>
          <p:cNvSpPr/>
          <p:nvPr/>
        </p:nvSpPr>
        <p:spPr>
          <a:xfrm>
            <a:off x="4724400" y="6248400"/>
            <a:ext cx="4267200" cy="381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4 @ 105W</a:t>
            </a:r>
          </a:p>
        </p:txBody>
      </p:sp>
      <p:cxnSp>
        <p:nvCxnSpPr>
          <p:cNvPr id="29" name="Curved Connector 28"/>
          <p:cNvCxnSpPr/>
          <p:nvPr/>
        </p:nvCxnSpPr>
        <p:spPr>
          <a:xfrm rot="10800000">
            <a:off x="-76200" y="3962400"/>
            <a:ext cx="9144000" cy="1588"/>
          </a:xfrm>
          <a:prstGeom prst="curvedConnector3">
            <a:avLst>
              <a:gd name="adj1" fmla="val 50000"/>
            </a:avLst>
          </a:prstGeom>
        </p:spPr>
        <p:style>
          <a:lnRef idx="1">
            <a:schemeClr val="accent6"/>
          </a:lnRef>
          <a:fillRef idx="0">
            <a:schemeClr val="accent6"/>
          </a:fillRef>
          <a:effectRef idx="0">
            <a:schemeClr val="accent6"/>
          </a:effectRef>
          <a:fontRef idx="minor">
            <a:schemeClr val="tx1"/>
          </a:fontRef>
        </p:style>
      </p:cxnSp>
      <p:sp>
        <p:nvSpPr>
          <p:cNvPr id="58384" name="TextBox 43"/>
          <p:cNvSpPr txBox="1">
            <a:spLocks noChangeArrowheads="1"/>
          </p:cNvSpPr>
          <p:nvPr/>
        </p:nvSpPr>
        <p:spPr bwMode="auto">
          <a:xfrm>
            <a:off x="3886200" y="37449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VS.</a:t>
            </a:r>
          </a:p>
        </p:txBody>
      </p:sp>
      <p:sp>
        <p:nvSpPr>
          <p:cNvPr id="32" name="Rounded Rectangle 31"/>
          <p:cNvSpPr/>
          <p:nvPr/>
        </p:nvSpPr>
        <p:spPr>
          <a:xfrm>
            <a:off x="76200" y="1943100"/>
            <a:ext cx="4267200" cy="381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1 @ 138W</a:t>
            </a:r>
          </a:p>
        </p:txBody>
      </p:sp>
      <p:sp>
        <p:nvSpPr>
          <p:cNvPr id="33" name="Oval 32"/>
          <p:cNvSpPr/>
          <p:nvPr/>
        </p:nvSpPr>
        <p:spPr>
          <a:xfrm>
            <a:off x="76200" y="12954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34" name="Oval 33"/>
          <p:cNvSpPr/>
          <p:nvPr/>
        </p:nvSpPr>
        <p:spPr>
          <a:xfrm>
            <a:off x="609600" y="12954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35" name="Oval 34"/>
          <p:cNvSpPr/>
          <p:nvPr/>
        </p:nvSpPr>
        <p:spPr>
          <a:xfrm>
            <a:off x="4724400" y="25908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36" name="Oval 35"/>
          <p:cNvSpPr/>
          <p:nvPr/>
        </p:nvSpPr>
        <p:spPr>
          <a:xfrm>
            <a:off x="5257800" y="25908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37" name="Oval 36"/>
          <p:cNvSpPr/>
          <p:nvPr/>
        </p:nvSpPr>
        <p:spPr>
          <a:xfrm>
            <a:off x="5257800" y="12954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38" name="Oval 37"/>
          <p:cNvSpPr/>
          <p:nvPr/>
        </p:nvSpPr>
        <p:spPr>
          <a:xfrm>
            <a:off x="76200" y="25908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39" name="Oval 38"/>
          <p:cNvSpPr/>
          <p:nvPr/>
        </p:nvSpPr>
        <p:spPr>
          <a:xfrm>
            <a:off x="609600" y="25908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40" name="Oval 39"/>
          <p:cNvSpPr/>
          <p:nvPr/>
        </p:nvSpPr>
        <p:spPr>
          <a:xfrm>
            <a:off x="4724400" y="1295400"/>
            <a:ext cx="533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41" name="Rounded Rectangle 40"/>
          <p:cNvSpPr/>
          <p:nvPr/>
        </p:nvSpPr>
        <p:spPr>
          <a:xfrm>
            <a:off x="4724400" y="1943100"/>
            <a:ext cx="4267200" cy="381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2 @ 138W</a:t>
            </a:r>
          </a:p>
        </p:txBody>
      </p:sp>
      <p:sp>
        <p:nvSpPr>
          <p:cNvPr id="42" name="Rounded Rectangle 41"/>
          <p:cNvSpPr/>
          <p:nvPr/>
        </p:nvSpPr>
        <p:spPr>
          <a:xfrm>
            <a:off x="76200" y="3238500"/>
            <a:ext cx="4267200" cy="381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3 @ 138W</a:t>
            </a:r>
          </a:p>
        </p:txBody>
      </p:sp>
      <p:sp>
        <p:nvSpPr>
          <p:cNvPr id="43" name="Rounded Rectangle 42"/>
          <p:cNvSpPr/>
          <p:nvPr/>
        </p:nvSpPr>
        <p:spPr>
          <a:xfrm>
            <a:off x="4724400" y="3238500"/>
            <a:ext cx="4267200" cy="381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4 @ 138W</a:t>
            </a:r>
          </a:p>
        </p:txBody>
      </p:sp>
      <p:sp>
        <p:nvSpPr>
          <p:cNvPr id="58397" name="Slide Number Placeholder 42"/>
          <p:cNvSpPr>
            <a:spLocks noGrp="1"/>
          </p:cNvSpPr>
          <p:nvPr>
            <p:ph type="sldNum" sz="quarter" idx="12"/>
          </p:nvPr>
        </p:nvSpPr>
        <p:spPr bwMode="auto">
          <a:xfrm>
            <a:off x="6553200" y="33464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B2770A-003F-E74C-8731-72991691EC32}" type="slidenum">
              <a:rPr lang="en-US" sz="1200">
                <a:solidFill>
                  <a:srgbClr val="898989"/>
                </a:solidFill>
                <a:latin typeface="Calibri" charset="0"/>
              </a:rPr>
              <a:pPr eaLnBrk="1" hangingPunct="1"/>
              <a:t>40</a:t>
            </a:fld>
            <a:endParaRPr lang="en-US" sz="1200">
              <a:solidFill>
                <a:srgbClr val="898989"/>
              </a:solidFill>
              <a:latin typeface="Calibri" charset="0"/>
            </a:endParaRPr>
          </a:p>
        </p:txBody>
      </p:sp>
    </p:spTree>
    <p:extLst>
      <p:ext uri="{BB962C8B-B14F-4D97-AF65-F5344CB8AC3E}">
        <p14:creationId xmlns:p14="http://schemas.microsoft.com/office/powerpoint/2010/main" val="690260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p:txBody>
          <a:bodyPr/>
          <a:lstStyle/>
          <a:p>
            <a:r>
              <a:rPr lang="en-US">
                <a:latin typeface="Calibri" charset="0"/>
                <a:ea typeface="ＭＳ Ｐゴシック" charset="0"/>
                <a:cs typeface="ＭＳ Ｐゴシック" charset="0"/>
              </a:rPr>
              <a:t>VM Management</a:t>
            </a:r>
          </a:p>
        </p:txBody>
      </p:sp>
      <p:sp>
        <p:nvSpPr>
          <p:cNvPr id="60419" name="Content Placeholder 2"/>
          <p:cNvSpPr>
            <a:spLocks noGrp="1"/>
          </p:cNvSpPr>
          <p:nvPr>
            <p:ph idx="1"/>
          </p:nvPr>
        </p:nvSpPr>
        <p:spPr>
          <a:xfrm>
            <a:off x="457200" y="1452780"/>
            <a:ext cx="8229600" cy="4525963"/>
          </a:xfrm>
        </p:spPr>
        <p:txBody>
          <a:bodyPr/>
          <a:lstStyle/>
          <a:p>
            <a:pPr eaLnBrk="1" hangingPunct="1"/>
            <a:r>
              <a:rPr lang="en-US" dirty="0">
                <a:latin typeface="Calibri" charset="0"/>
                <a:ea typeface="ＭＳ Ｐゴシック" charset="0"/>
                <a:cs typeface="ＭＳ Ｐゴシック" charset="0"/>
              </a:rPr>
              <a:t>Monitor Cloud usage and load</a:t>
            </a:r>
          </a:p>
          <a:p>
            <a:pPr eaLnBrk="1" hangingPunct="1"/>
            <a:r>
              <a:rPr lang="en-US" dirty="0">
                <a:latin typeface="Calibri" charset="0"/>
                <a:ea typeface="ＭＳ Ｐゴシック" charset="0"/>
                <a:cs typeface="ＭＳ Ｐゴシック" charset="0"/>
              </a:rPr>
              <a:t>When load decreases:</a:t>
            </a:r>
          </a:p>
          <a:p>
            <a:pPr lvl="1" eaLnBrk="1" hangingPunct="1">
              <a:buFont typeface="Arial" charset="0"/>
              <a:buChar char="•"/>
            </a:pPr>
            <a:r>
              <a:rPr lang="en-US" dirty="0">
                <a:latin typeface="Calibri" charset="0"/>
                <a:ea typeface="ＭＳ Ｐゴシック" charset="0"/>
              </a:rPr>
              <a:t>Live migrate VMs to more utilized nodes</a:t>
            </a:r>
          </a:p>
          <a:p>
            <a:pPr lvl="1" eaLnBrk="1" hangingPunct="1">
              <a:buFont typeface="Arial" charset="0"/>
              <a:buChar char="•"/>
            </a:pPr>
            <a:r>
              <a:rPr lang="en-US" dirty="0">
                <a:latin typeface="Calibri" charset="0"/>
                <a:ea typeface="ＭＳ Ｐゴシック" charset="0"/>
              </a:rPr>
              <a:t>Shutdown unused nodes</a:t>
            </a:r>
          </a:p>
          <a:p>
            <a:pPr eaLnBrk="1" hangingPunct="1"/>
            <a:r>
              <a:rPr lang="en-US" dirty="0">
                <a:latin typeface="Calibri" charset="0"/>
                <a:ea typeface="ＭＳ Ｐゴシック" charset="0"/>
                <a:cs typeface="ＭＳ Ｐゴシック" charset="0"/>
              </a:rPr>
              <a:t>When load increases:</a:t>
            </a:r>
          </a:p>
          <a:p>
            <a:pPr lvl="1" eaLnBrk="1" hangingPunct="1">
              <a:buFont typeface="Arial" charset="0"/>
              <a:buChar char="•"/>
            </a:pPr>
            <a:r>
              <a:rPr lang="en-US" dirty="0">
                <a:latin typeface="Calibri" charset="0"/>
                <a:ea typeface="ＭＳ Ｐゴシック" charset="0"/>
              </a:rPr>
              <a:t>Use WOL to start up waiting nodes</a:t>
            </a:r>
          </a:p>
          <a:p>
            <a:pPr lvl="1" eaLnBrk="1" hangingPunct="1">
              <a:buFont typeface="Arial" charset="0"/>
              <a:buChar char="•"/>
            </a:pPr>
            <a:r>
              <a:rPr lang="en-US" dirty="0">
                <a:latin typeface="Calibri" charset="0"/>
                <a:ea typeface="ＭＳ Ｐゴシック" charset="0"/>
              </a:rPr>
              <a:t>Schedule new VMs to new nodes</a:t>
            </a:r>
          </a:p>
          <a:p>
            <a:pPr eaLnBrk="1" hangingPunct="1"/>
            <a:r>
              <a:rPr lang="en-US" dirty="0">
                <a:latin typeface="Calibri" charset="0"/>
                <a:ea typeface="ＭＳ Ｐゴシック" charset="0"/>
                <a:cs typeface="ＭＳ Ｐゴシック" charset="0"/>
              </a:rPr>
              <a:t>Create a management system to maintain       	 	optimal utilization </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60421"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CC1721-3A77-CE42-8E32-8BDF5789E8FF}" type="slidenum">
              <a:rPr lang="en-US" sz="1200">
                <a:solidFill>
                  <a:srgbClr val="898989"/>
                </a:solidFill>
                <a:latin typeface="Calibri" charset="0"/>
              </a:rPr>
              <a:pPr eaLnBrk="1" hangingPunct="1"/>
              <a:t>41</a:t>
            </a:fld>
            <a:endParaRPr lang="en-US" sz="1200">
              <a:solidFill>
                <a:srgbClr val="898989"/>
              </a:solidFill>
              <a:latin typeface="Calibri" charset="0"/>
            </a:endParaRPr>
          </a:p>
        </p:txBody>
      </p:sp>
    </p:spTree>
    <p:extLst>
      <p:ext uri="{BB962C8B-B14F-4D97-AF65-F5344CB8AC3E}">
        <p14:creationId xmlns:p14="http://schemas.microsoft.com/office/powerpoint/2010/main" val="4072920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990600"/>
            <a:ext cx="3886200" cy="6858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1</a:t>
            </a:r>
          </a:p>
        </p:txBody>
      </p:sp>
      <p:sp>
        <p:nvSpPr>
          <p:cNvPr id="6" name="Oval 5"/>
          <p:cNvSpPr/>
          <p:nvPr/>
        </p:nvSpPr>
        <p:spPr>
          <a:xfrm>
            <a:off x="381000" y="342900"/>
            <a:ext cx="914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7" name="Oval 6"/>
          <p:cNvSpPr/>
          <p:nvPr/>
        </p:nvSpPr>
        <p:spPr>
          <a:xfrm>
            <a:off x="1371600" y="342900"/>
            <a:ext cx="914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8" name="Oval 7"/>
          <p:cNvSpPr/>
          <p:nvPr/>
        </p:nvSpPr>
        <p:spPr>
          <a:xfrm>
            <a:off x="2362200" y="342900"/>
            <a:ext cx="914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9" name="Oval 8"/>
          <p:cNvSpPr/>
          <p:nvPr/>
        </p:nvSpPr>
        <p:spPr>
          <a:xfrm>
            <a:off x="4800600" y="342900"/>
            <a:ext cx="914400" cy="6477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10" name="Rounded Rectangle 9"/>
          <p:cNvSpPr/>
          <p:nvPr/>
        </p:nvSpPr>
        <p:spPr>
          <a:xfrm>
            <a:off x="4800600" y="990600"/>
            <a:ext cx="3886200" cy="6858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2</a:t>
            </a:r>
          </a:p>
        </p:txBody>
      </p:sp>
      <p:sp>
        <p:nvSpPr>
          <p:cNvPr id="11" name="Rounded Rectangle 10"/>
          <p:cNvSpPr/>
          <p:nvPr/>
        </p:nvSpPr>
        <p:spPr>
          <a:xfrm>
            <a:off x="419100" y="2667000"/>
            <a:ext cx="3886200" cy="6858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1</a:t>
            </a:r>
          </a:p>
        </p:txBody>
      </p:sp>
      <p:sp>
        <p:nvSpPr>
          <p:cNvPr id="12" name="Oval 11"/>
          <p:cNvSpPr/>
          <p:nvPr/>
        </p:nvSpPr>
        <p:spPr>
          <a:xfrm>
            <a:off x="419100" y="2019300"/>
            <a:ext cx="914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13" name="Oval 12"/>
          <p:cNvSpPr/>
          <p:nvPr/>
        </p:nvSpPr>
        <p:spPr>
          <a:xfrm>
            <a:off x="1409700" y="2019300"/>
            <a:ext cx="914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14" name="Oval 13"/>
          <p:cNvSpPr/>
          <p:nvPr/>
        </p:nvSpPr>
        <p:spPr>
          <a:xfrm>
            <a:off x="2400300" y="2019300"/>
            <a:ext cx="914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15" name="Oval 14"/>
          <p:cNvSpPr/>
          <p:nvPr/>
        </p:nvSpPr>
        <p:spPr>
          <a:xfrm>
            <a:off x="4838700" y="2019300"/>
            <a:ext cx="914400" cy="6477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16" name="Rounded Rectangle 15"/>
          <p:cNvSpPr/>
          <p:nvPr/>
        </p:nvSpPr>
        <p:spPr>
          <a:xfrm>
            <a:off x="4800600" y="2667000"/>
            <a:ext cx="3886200" cy="6858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2</a:t>
            </a:r>
          </a:p>
        </p:txBody>
      </p:sp>
      <p:sp>
        <p:nvSpPr>
          <p:cNvPr id="17" name="Rounded Rectangle 16"/>
          <p:cNvSpPr/>
          <p:nvPr/>
        </p:nvSpPr>
        <p:spPr>
          <a:xfrm>
            <a:off x="419100" y="6019800"/>
            <a:ext cx="3886200" cy="6858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1</a:t>
            </a:r>
          </a:p>
        </p:txBody>
      </p:sp>
      <p:sp>
        <p:nvSpPr>
          <p:cNvPr id="18" name="Oval 17"/>
          <p:cNvSpPr/>
          <p:nvPr/>
        </p:nvSpPr>
        <p:spPr>
          <a:xfrm>
            <a:off x="381000" y="5372100"/>
            <a:ext cx="914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19" name="Oval 18"/>
          <p:cNvSpPr/>
          <p:nvPr/>
        </p:nvSpPr>
        <p:spPr>
          <a:xfrm>
            <a:off x="1371600" y="5372100"/>
            <a:ext cx="914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20" name="Oval 19"/>
          <p:cNvSpPr/>
          <p:nvPr/>
        </p:nvSpPr>
        <p:spPr>
          <a:xfrm>
            <a:off x="2362200" y="5372100"/>
            <a:ext cx="914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21" name="Oval 20"/>
          <p:cNvSpPr/>
          <p:nvPr/>
        </p:nvSpPr>
        <p:spPr>
          <a:xfrm>
            <a:off x="3352800" y="5372100"/>
            <a:ext cx="914400" cy="6477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22" name="Rounded Rectangle 21"/>
          <p:cNvSpPr/>
          <p:nvPr/>
        </p:nvSpPr>
        <p:spPr>
          <a:xfrm>
            <a:off x="4800600" y="6019800"/>
            <a:ext cx="3886200" cy="685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Node 2 (offline)</a:t>
            </a:r>
          </a:p>
        </p:txBody>
      </p:sp>
      <p:sp>
        <p:nvSpPr>
          <p:cNvPr id="23" name="Oval 22"/>
          <p:cNvSpPr/>
          <p:nvPr/>
        </p:nvSpPr>
        <p:spPr>
          <a:xfrm>
            <a:off x="3429000" y="2019300"/>
            <a:ext cx="914400" cy="6477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VM</a:t>
            </a:r>
          </a:p>
        </p:txBody>
      </p:sp>
      <p:sp>
        <p:nvSpPr>
          <p:cNvPr id="24" name="Left Arrow 23"/>
          <p:cNvSpPr/>
          <p:nvPr/>
        </p:nvSpPr>
        <p:spPr>
          <a:xfrm>
            <a:off x="4305300" y="2019300"/>
            <a:ext cx="533400" cy="6477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1" charset="-128"/>
              <a:cs typeface="ＭＳ Ｐゴシック" pitchFamily="-111" charset="-128"/>
            </a:endParaRPr>
          </a:p>
        </p:txBody>
      </p:sp>
      <p:sp>
        <p:nvSpPr>
          <p:cNvPr id="25" name="Rounded Rectangle 24"/>
          <p:cNvSpPr/>
          <p:nvPr/>
        </p:nvSpPr>
        <p:spPr>
          <a:xfrm>
            <a:off x="419100" y="4343400"/>
            <a:ext cx="3886200" cy="6858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1</a:t>
            </a:r>
          </a:p>
        </p:txBody>
      </p:sp>
      <p:sp>
        <p:nvSpPr>
          <p:cNvPr id="26" name="Oval 25"/>
          <p:cNvSpPr/>
          <p:nvPr/>
        </p:nvSpPr>
        <p:spPr>
          <a:xfrm>
            <a:off x="381000" y="3695700"/>
            <a:ext cx="914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27" name="Oval 26"/>
          <p:cNvSpPr/>
          <p:nvPr/>
        </p:nvSpPr>
        <p:spPr>
          <a:xfrm>
            <a:off x="1371600" y="3695700"/>
            <a:ext cx="914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28" name="Oval 27"/>
          <p:cNvSpPr/>
          <p:nvPr/>
        </p:nvSpPr>
        <p:spPr>
          <a:xfrm>
            <a:off x="2362200" y="3695700"/>
            <a:ext cx="914400" cy="6477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29" name="Oval 28"/>
          <p:cNvSpPr/>
          <p:nvPr/>
        </p:nvSpPr>
        <p:spPr>
          <a:xfrm>
            <a:off x="3352800" y="3695700"/>
            <a:ext cx="914400" cy="6477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solidFill>
                  <a:srgbClr val="000000"/>
                </a:solidFill>
                <a:ea typeface="ＭＳ Ｐゴシック" pitchFamily="-111" charset="-128"/>
                <a:cs typeface="ＭＳ Ｐゴシック" pitchFamily="-111" charset="-128"/>
              </a:rPr>
              <a:t>VM</a:t>
            </a:r>
          </a:p>
        </p:txBody>
      </p:sp>
      <p:sp>
        <p:nvSpPr>
          <p:cNvPr id="30" name="Rounded Rectangle 29"/>
          <p:cNvSpPr/>
          <p:nvPr/>
        </p:nvSpPr>
        <p:spPr>
          <a:xfrm>
            <a:off x="4800600" y="4343400"/>
            <a:ext cx="3886200" cy="6858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pitchFamily="-111" charset="-128"/>
                <a:cs typeface="ＭＳ Ｐゴシック" pitchFamily="-111" charset="-128"/>
              </a:rPr>
              <a:t>Node 2</a:t>
            </a:r>
          </a:p>
        </p:txBody>
      </p:sp>
      <p:cxnSp>
        <p:nvCxnSpPr>
          <p:cNvPr id="32" name="Curved Connector 31"/>
          <p:cNvCxnSpPr/>
          <p:nvPr/>
        </p:nvCxnSpPr>
        <p:spPr>
          <a:xfrm rot="10800000">
            <a:off x="0" y="1676400"/>
            <a:ext cx="9144000" cy="1588"/>
          </a:xfrm>
          <a:prstGeom prst="curvedConnector3">
            <a:avLst>
              <a:gd name="adj1" fmla="val 50000"/>
            </a:avLst>
          </a:prstGeom>
        </p:spPr>
        <p:style>
          <a:lnRef idx="1">
            <a:schemeClr val="accent6"/>
          </a:lnRef>
          <a:fillRef idx="0">
            <a:schemeClr val="accent6"/>
          </a:fillRef>
          <a:effectRef idx="0">
            <a:schemeClr val="accent6"/>
          </a:effectRef>
          <a:fontRef idx="minor">
            <a:schemeClr val="tx1"/>
          </a:fontRef>
        </p:style>
      </p:cxnSp>
      <p:cxnSp>
        <p:nvCxnSpPr>
          <p:cNvPr id="34" name="Curved Connector 33"/>
          <p:cNvCxnSpPr/>
          <p:nvPr/>
        </p:nvCxnSpPr>
        <p:spPr>
          <a:xfrm rot="10800000">
            <a:off x="-76200" y="3352800"/>
            <a:ext cx="9144000" cy="1588"/>
          </a:xfrm>
          <a:prstGeom prst="curvedConnector3">
            <a:avLst>
              <a:gd name="adj1" fmla="val 50000"/>
            </a:avLst>
          </a:prstGeom>
        </p:spPr>
        <p:style>
          <a:lnRef idx="1">
            <a:schemeClr val="accent6"/>
          </a:lnRef>
          <a:fillRef idx="0">
            <a:schemeClr val="accent6"/>
          </a:fillRef>
          <a:effectRef idx="0">
            <a:schemeClr val="accent6"/>
          </a:effectRef>
          <a:fontRef idx="minor">
            <a:schemeClr val="tx1"/>
          </a:fontRef>
        </p:style>
      </p:cxnSp>
      <p:cxnSp>
        <p:nvCxnSpPr>
          <p:cNvPr id="35" name="Curved Connector 34"/>
          <p:cNvCxnSpPr/>
          <p:nvPr/>
        </p:nvCxnSpPr>
        <p:spPr>
          <a:xfrm rot="10800000">
            <a:off x="0" y="5029200"/>
            <a:ext cx="9144000" cy="1588"/>
          </a:xfrm>
          <a:prstGeom prst="curvedConnector3">
            <a:avLst>
              <a:gd name="adj1" fmla="val 50000"/>
            </a:avLst>
          </a:prstGeom>
        </p:spPr>
        <p:style>
          <a:lnRef idx="1">
            <a:schemeClr val="accent6"/>
          </a:lnRef>
          <a:fillRef idx="0">
            <a:schemeClr val="accent6"/>
          </a:fillRef>
          <a:effectRef idx="0">
            <a:schemeClr val="accent6"/>
          </a:effectRef>
          <a:fontRef idx="minor">
            <a:schemeClr val="tx1"/>
          </a:fontRef>
        </p:style>
      </p:cxnSp>
      <p:cxnSp>
        <p:nvCxnSpPr>
          <p:cNvPr id="36" name="Curved Connector 35"/>
          <p:cNvCxnSpPr/>
          <p:nvPr/>
        </p:nvCxnSpPr>
        <p:spPr>
          <a:xfrm rot="10800000">
            <a:off x="0" y="6704013"/>
            <a:ext cx="9144000" cy="1587"/>
          </a:xfrm>
          <a:prstGeom prst="curvedConnector3">
            <a:avLst>
              <a:gd name="adj1" fmla="val 50000"/>
            </a:avLst>
          </a:prstGeom>
        </p:spPr>
        <p:style>
          <a:lnRef idx="1">
            <a:schemeClr val="accent6"/>
          </a:lnRef>
          <a:fillRef idx="0">
            <a:schemeClr val="accent6"/>
          </a:fillRef>
          <a:effectRef idx="0">
            <a:schemeClr val="accent6"/>
          </a:effectRef>
          <a:fontRef idx="minor">
            <a:schemeClr val="tx1"/>
          </a:fontRef>
        </p:style>
      </p:cxnSp>
      <p:sp>
        <p:nvSpPr>
          <p:cNvPr id="61472" name="TextBox 36"/>
          <p:cNvSpPr txBox="1">
            <a:spLocks noChangeArrowheads="1"/>
          </p:cNvSpPr>
          <p:nvPr/>
        </p:nvSpPr>
        <p:spPr bwMode="auto">
          <a:xfrm>
            <a:off x="152400" y="7731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a:t>
            </a:r>
          </a:p>
        </p:txBody>
      </p:sp>
      <p:sp>
        <p:nvSpPr>
          <p:cNvPr id="61473" name="TextBox 37"/>
          <p:cNvSpPr txBox="1">
            <a:spLocks noChangeArrowheads="1"/>
          </p:cNvSpPr>
          <p:nvPr/>
        </p:nvSpPr>
        <p:spPr bwMode="auto">
          <a:xfrm>
            <a:off x="152400" y="2438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2</a:t>
            </a:r>
          </a:p>
        </p:txBody>
      </p:sp>
      <p:sp>
        <p:nvSpPr>
          <p:cNvPr id="61474" name="TextBox 38"/>
          <p:cNvSpPr txBox="1">
            <a:spLocks noChangeArrowheads="1"/>
          </p:cNvSpPr>
          <p:nvPr/>
        </p:nvSpPr>
        <p:spPr bwMode="auto">
          <a:xfrm>
            <a:off x="152400" y="411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a:t>
            </a:r>
          </a:p>
        </p:txBody>
      </p:sp>
      <p:sp>
        <p:nvSpPr>
          <p:cNvPr id="61475" name="TextBox 39"/>
          <p:cNvSpPr txBox="1">
            <a:spLocks noChangeArrowheads="1"/>
          </p:cNvSpPr>
          <p:nvPr/>
        </p:nvSpPr>
        <p:spPr bwMode="auto">
          <a:xfrm>
            <a:off x="152400" y="58023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4</a:t>
            </a:r>
          </a:p>
        </p:txBody>
      </p:sp>
      <p:sp>
        <p:nvSpPr>
          <p:cNvPr id="61476" name="Slide Number Placeholder 4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AD917A-9E75-3E47-8915-D80AE18ECC7D}" type="slidenum">
              <a:rPr lang="en-US" sz="1200">
                <a:solidFill>
                  <a:srgbClr val="898989"/>
                </a:solidFill>
                <a:latin typeface="Calibri" charset="0"/>
              </a:rPr>
              <a:pPr eaLnBrk="1" hangingPunct="1"/>
              <a:t>42</a:t>
            </a:fld>
            <a:endParaRPr lang="en-US" sz="1200">
              <a:solidFill>
                <a:srgbClr val="898989"/>
              </a:solidFill>
              <a:latin typeface="Calibri" charset="0"/>
            </a:endParaRPr>
          </a:p>
        </p:txBody>
      </p:sp>
    </p:spTree>
    <p:extLst>
      <p:ext uri="{BB962C8B-B14F-4D97-AF65-F5344CB8AC3E}">
        <p14:creationId xmlns:p14="http://schemas.microsoft.com/office/powerpoint/2010/main" val="4229548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Dynamic Resource Management</a:t>
            </a:r>
            <a:endParaRPr lang="en-US" dirty="0"/>
          </a:p>
        </p:txBody>
      </p:sp>
      <p:sp>
        <p:nvSpPr>
          <p:cNvPr id="2" name="Footer Placeholder 1"/>
          <p:cNvSpPr>
            <a:spLocks noGrp="1"/>
          </p:cNvSpPr>
          <p:nvPr>
            <p:ph type="ftr" sz="quarter" idx="11"/>
          </p:nvPr>
        </p:nvSpPr>
        <p:spPr/>
        <p:txBody>
          <a:bodyPr/>
          <a:lstStyle/>
          <a:p>
            <a:pPr>
              <a:defRPr/>
            </a:pPr>
            <a:r>
              <a:rPr lang="en-US" smtClean="0"/>
              <a:t>http://futuregrid.org</a:t>
            </a:r>
            <a:endParaRPr lang="en-US"/>
          </a:p>
        </p:txBody>
      </p:sp>
      <p:sp>
        <p:nvSpPr>
          <p:cNvPr id="3" name="Slide Number Placeholder 2"/>
          <p:cNvSpPr>
            <a:spLocks noGrp="1"/>
          </p:cNvSpPr>
          <p:nvPr>
            <p:ph type="sldNum" sz="quarter" idx="12"/>
          </p:nvPr>
        </p:nvSpPr>
        <p:spPr/>
        <p:txBody>
          <a:bodyPr/>
          <a:lstStyle/>
          <a:p>
            <a:pPr>
              <a:defRPr/>
            </a:pPr>
            <a:fld id="{87612A6A-1767-6B48-934C-07539985254C}" type="slidenum">
              <a:rPr lang="en-US" smtClean="0"/>
              <a:pPr>
                <a:defRPr/>
              </a:pPr>
              <a:t>43</a:t>
            </a:fld>
            <a:endParaRPr lang="en-US"/>
          </a:p>
        </p:txBody>
      </p:sp>
      <p:pic>
        <p:nvPicPr>
          <p:cNvPr id="8" name="Picture 7" descr="Screen shot 2012-11-01 at 12.54.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871" y="1263768"/>
            <a:ext cx="4641965" cy="4482172"/>
          </a:xfrm>
          <a:prstGeom prst="rect">
            <a:avLst/>
          </a:prstGeom>
        </p:spPr>
      </p:pic>
    </p:spTree>
    <p:extLst>
      <p:ext uri="{BB962C8B-B14F-4D97-AF65-F5344CB8AC3E}">
        <p14:creationId xmlns:p14="http://schemas.microsoft.com/office/powerpoint/2010/main" val="3522772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latin typeface="Calibri" charset="0"/>
              </a:rPr>
              <a:t>Shared Memory in the Cloud</a:t>
            </a:r>
            <a:endParaRPr lang="en-US" dirty="0">
              <a:latin typeface="Calibri" charset="0"/>
            </a:endParaRPr>
          </a:p>
        </p:txBody>
      </p:sp>
      <p:sp>
        <p:nvSpPr>
          <p:cNvPr id="19458" name="Content Placeholder 2"/>
          <p:cNvSpPr>
            <a:spLocks noGrp="1"/>
          </p:cNvSpPr>
          <p:nvPr>
            <p:ph idx="1"/>
          </p:nvPr>
        </p:nvSpPr>
        <p:spPr/>
        <p:txBody>
          <a:bodyPr/>
          <a:lstStyle/>
          <a:p>
            <a:r>
              <a:rPr lang="en-US" dirty="0">
                <a:latin typeface="Calibri" charset="0"/>
              </a:rPr>
              <a:t>Instead of many distinct operating systems, there is a desire to have a single unified “middleware” OS across all nodes. </a:t>
            </a:r>
          </a:p>
          <a:p>
            <a:r>
              <a:rPr lang="en-US" dirty="0">
                <a:latin typeface="Calibri" charset="0"/>
              </a:rPr>
              <a:t>Distributed Shared Memory (DSM) systems exist </a:t>
            </a:r>
            <a:r>
              <a:rPr lang="en-US" dirty="0" smtClean="0">
                <a:latin typeface="Calibri" charset="0"/>
              </a:rPr>
              <a:t>today</a:t>
            </a:r>
            <a:endParaRPr lang="en-US" dirty="0">
              <a:latin typeface="Calibri" charset="0"/>
            </a:endParaRPr>
          </a:p>
          <a:p>
            <a:pPr lvl="1"/>
            <a:r>
              <a:rPr lang="en-US" dirty="0">
                <a:latin typeface="Calibri" charset="0"/>
              </a:rPr>
              <a:t>Use specialized hardware to link CPUs</a:t>
            </a:r>
          </a:p>
          <a:p>
            <a:pPr lvl="1"/>
            <a:r>
              <a:rPr lang="en-US" dirty="0">
                <a:latin typeface="Calibri" charset="0"/>
              </a:rPr>
              <a:t>Called cache coherent Non-Uniform Memory Access (</a:t>
            </a:r>
            <a:r>
              <a:rPr lang="en-US" dirty="0" err="1">
                <a:latin typeface="Calibri" charset="0"/>
              </a:rPr>
              <a:t>ccNUMA</a:t>
            </a:r>
            <a:r>
              <a:rPr lang="en-US" dirty="0">
                <a:latin typeface="Calibri" charset="0"/>
              </a:rPr>
              <a:t>) architectures</a:t>
            </a:r>
          </a:p>
          <a:p>
            <a:pPr lvl="2"/>
            <a:r>
              <a:rPr lang="en-US" dirty="0">
                <a:latin typeface="Calibri" charset="0"/>
              </a:rPr>
              <a:t>SGI </a:t>
            </a:r>
            <a:r>
              <a:rPr lang="en-US" dirty="0" err="1">
                <a:latin typeface="Calibri" charset="0"/>
              </a:rPr>
              <a:t>Altix</a:t>
            </a:r>
            <a:r>
              <a:rPr lang="en-US" dirty="0">
                <a:latin typeface="Calibri" charset="0"/>
              </a:rPr>
              <a:t> UV, IBM, HP Itaniums, etc.</a:t>
            </a:r>
          </a:p>
          <a:p>
            <a:pPr lvl="1"/>
            <a:endParaRPr lang="en-US" dirty="0">
              <a:latin typeface="Calibri" charset="0"/>
            </a:endParaRPr>
          </a:p>
          <a:p>
            <a:endParaRPr lang="en-US" dirty="0">
              <a:latin typeface="Calibri" charset="0"/>
            </a:endParaRPr>
          </a:p>
        </p:txBody>
      </p:sp>
      <p:sp>
        <p:nvSpPr>
          <p:cNvPr id="1945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http://futuregrid.org</a:t>
            </a:r>
          </a:p>
        </p:txBody>
      </p:sp>
      <p:sp>
        <p:nvSpPr>
          <p:cNvPr id="194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E378EF-76DA-AE48-BC30-3F6FB35F2B66}" type="slidenum">
              <a:rPr lang="en-US" sz="1200">
                <a:solidFill>
                  <a:srgbClr val="898989"/>
                </a:solidFill>
                <a:latin typeface="Calibri" charset="0"/>
              </a:rPr>
              <a:pPr eaLnBrk="1" hangingPunct="1"/>
              <a:t>44</a:t>
            </a:fld>
            <a:endParaRPr lang="en-US" sz="1200">
              <a:solidFill>
                <a:srgbClr val="898989"/>
              </a:solidFill>
              <a:latin typeface="Calibri" charset="0"/>
            </a:endParaRPr>
          </a:p>
        </p:txBody>
      </p:sp>
    </p:spTree>
    <p:extLst>
      <p:ext uri="{BB962C8B-B14F-4D97-AF65-F5344CB8AC3E}">
        <p14:creationId xmlns:p14="http://schemas.microsoft.com/office/powerpoint/2010/main" val="39638088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Calibri" charset="0"/>
              </a:rPr>
              <a:t>ScaleMP vSMP</a:t>
            </a:r>
          </a:p>
        </p:txBody>
      </p:sp>
      <p:sp>
        <p:nvSpPr>
          <p:cNvPr id="22530" name="Content Placeholder 2"/>
          <p:cNvSpPr>
            <a:spLocks noGrp="1"/>
          </p:cNvSpPr>
          <p:nvPr>
            <p:ph idx="1"/>
          </p:nvPr>
        </p:nvSpPr>
        <p:spPr>
          <a:xfrm>
            <a:off x="457200" y="1285875"/>
            <a:ext cx="8229600" cy="4525963"/>
          </a:xfrm>
        </p:spPr>
        <p:txBody>
          <a:bodyPr/>
          <a:lstStyle/>
          <a:p>
            <a:r>
              <a:rPr lang="en-US" sz="2400">
                <a:latin typeface="Calibri" charset="0"/>
              </a:rPr>
              <a:t>vSMP Foundation is a virtualization software that creates a single virtual machine over multiple x86-based systems.</a:t>
            </a:r>
          </a:p>
          <a:p>
            <a:r>
              <a:rPr lang="en-US" sz="2400">
                <a:latin typeface="Calibri" charset="0"/>
              </a:rPr>
              <a:t>Provides large memory and compute SMP virtually to users by using commodity MPP hardware.  </a:t>
            </a:r>
          </a:p>
          <a:p>
            <a:r>
              <a:rPr lang="en-US" sz="2400">
                <a:latin typeface="Calibri" charset="0"/>
              </a:rPr>
              <a:t>Allows for the use of MPI, OpenMP, Pthreads, Java threads, and serial jobs on a single unified OS.</a:t>
            </a:r>
          </a:p>
        </p:txBody>
      </p:sp>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113213"/>
            <a:ext cx="72104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874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atin typeface="Calibri" charset="0"/>
              </a:rPr>
              <a:t>vSMP Performance</a:t>
            </a:r>
          </a:p>
        </p:txBody>
      </p:sp>
      <p:sp>
        <p:nvSpPr>
          <p:cNvPr id="24578" name="Content Placeholder 2"/>
          <p:cNvSpPr>
            <a:spLocks noGrp="1"/>
          </p:cNvSpPr>
          <p:nvPr>
            <p:ph idx="1"/>
          </p:nvPr>
        </p:nvSpPr>
        <p:spPr/>
        <p:txBody>
          <a:bodyPr/>
          <a:lstStyle/>
          <a:p>
            <a:r>
              <a:rPr lang="en-US" dirty="0" smtClean="0">
                <a:latin typeface="Calibri" charset="0"/>
              </a:rPr>
              <a:t>Some benchmarks currently. </a:t>
            </a:r>
          </a:p>
          <a:p>
            <a:pPr lvl="1"/>
            <a:r>
              <a:rPr lang="en-US" dirty="0" smtClean="0">
                <a:latin typeface="Calibri" charset="0"/>
              </a:rPr>
              <a:t>More to come with ECHO?</a:t>
            </a:r>
            <a:endParaRPr lang="en-US" dirty="0">
              <a:latin typeface="Calibri" charset="0"/>
            </a:endParaRPr>
          </a:p>
          <a:p>
            <a:r>
              <a:rPr lang="en-US" dirty="0">
                <a:latin typeface="Calibri" charset="0"/>
              </a:rPr>
              <a:t>SPEC, HPCC, Velvet benchmarks</a:t>
            </a:r>
          </a:p>
        </p:txBody>
      </p:sp>
      <p:graphicFrame>
        <p:nvGraphicFramePr>
          <p:cNvPr id="6" name="Chart 5"/>
          <p:cNvGraphicFramePr>
            <a:graphicFrameLocks/>
          </p:cNvGraphicFramePr>
          <p:nvPr/>
        </p:nvGraphicFramePr>
        <p:xfrm>
          <a:off x="4637324" y="3439996"/>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0" y="3549634"/>
          <a:ext cx="5026660" cy="2882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663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47</a:t>
            </a:fld>
            <a:endParaRPr lang="en-US"/>
          </a:p>
        </p:txBody>
      </p:sp>
      <p:pic>
        <p:nvPicPr>
          <p:cNvPr id="7" name="Picture 6" descr="Screen shot 2012-11-01 at 1.15.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001" y="1366062"/>
            <a:ext cx="4332007" cy="4409089"/>
          </a:xfrm>
          <a:prstGeom prst="rect">
            <a:avLst/>
          </a:prstGeom>
        </p:spPr>
      </p:pic>
    </p:spTree>
    <p:extLst>
      <p:ext uri="{BB962C8B-B14F-4D97-AF65-F5344CB8AC3E}">
        <p14:creationId xmlns:p14="http://schemas.microsoft.com/office/powerpoint/2010/main" val="996403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Computer Science</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48</a:t>
            </a:fld>
            <a:endParaRPr lang="en-US"/>
          </a:p>
        </p:txBody>
      </p:sp>
      <p:pic>
        <p:nvPicPr>
          <p:cNvPr id="6" name="Picture 5" descr="Screen shot 2012-11-01 at 2.25.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65" y="1277281"/>
            <a:ext cx="7377545" cy="4778887"/>
          </a:xfrm>
          <a:prstGeom prst="rect">
            <a:avLst/>
          </a:prstGeom>
        </p:spPr>
      </p:pic>
      <p:sp>
        <p:nvSpPr>
          <p:cNvPr id="7" name="TextBox 6"/>
          <p:cNvSpPr txBox="1"/>
          <p:nvPr/>
        </p:nvSpPr>
        <p:spPr>
          <a:xfrm>
            <a:off x="1039091" y="5888181"/>
            <a:ext cx="6927272" cy="369332"/>
          </a:xfrm>
          <a:prstGeom prst="rect">
            <a:avLst/>
          </a:prstGeom>
          <a:noFill/>
        </p:spPr>
        <p:txBody>
          <a:bodyPr wrap="square" rtlCol="0">
            <a:spAutoFit/>
          </a:bodyPr>
          <a:lstStyle/>
          <a:p>
            <a:pPr algn="ctr"/>
            <a:r>
              <a:rPr lang="en-US" dirty="0" smtClean="0"/>
              <a:t>From “Supporting Experimental Computer Science”</a:t>
            </a:r>
            <a:endParaRPr lang="en-US" dirty="0"/>
          </a:p>
        </p:txBody>
      </p:sp>
      <p:sp>
        <p:nvSpPr>
          <p:cNvPr id="8" name="Donut 7"/>
          <p:cNvSpPr/>
          <p:nvPr/>
        </p:nvSpPr>
        <p:spPr>
          <a:xfrm>
            <a:off x="4456545" y="1429184"/>
            <a:ext cx="3659910" cy="2103726"/>
          </a:xfrm>
          <a:prstGeom prst="donut">
            <a:avLst>
              <a:gd name="adj" fmla="val 380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8990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Number Variation</a:t>
            </a:r>
            <a:endParaRPr lang="en-US" dirty="0"/>
          </a:p>
        </p:txBody>
      </p:sp>
      <p:sp>
        <p:nvSpPr>
          <p:cNvPr id="3" name="Content Placeholder 2"/>
          <p:cNvSpPr>
            <a:spLocks noGrp="1"/>
          </p:cNvSpPr>
          <p:nvPr>
            <p:ph idx="1"/>
          </p:nvPr>
        </p:nvSpPr>
        <p:spPr>
          <a:xfrm>
            <a:off x="457200" y="1300018"/>
            <a:ext cx="5945446" cy="4525963"/>
          </a:xfrm>
        </p:spPr>
        <p:txBody>
          <a:bodyPr/>
          <a:lstStyle/>
          <a:p>
            <a:r>
              <a:rPr lang="en-US" sz="2800" dirty="0" smtClean="0"/>
              <a:t>Structural variations in a genome resulting in abnormal copies of DNA</a:t>
            </a:r>
          </a:p>
          <a:p>
            <a:pPr lvl="1"/>
            <a:r>
              <a:rPr lang="en-US" sz="2000" dirty="0" smtClean="0"/>
              <a:t>Insertion, deletion, translocation, or inversion</a:t>
            </a:r>
          </a:p>
          <a:p>
            <a:r>
              <a:rPr lang="en-US" sz="2800" dirty="0" smtClean="0"/>
              <a:t>Occurs from 1 </a:t>
            </a:r>
            <a:r>
              <a:rPr lang="en-US" sz="2800" dirty="0" err="1" smtClean="0"/>
              <a:t>kilobase</a:t>
            </a:r>
            <a:r>
              <a:rPr lang="en-US" sz="2800" dirty="0" smtClean="0"/>
              <a:t> to many </a:t>
            </a:r>
            <a:r>
              <a:rPr lang="en-US" sz="2800" dirty="0" err="1" smtClean="0"/>
              <a:t>megabases</a:t>
            </a:r>
            <a:r>
              <a:rPr lang="en-US" sz="2800" dirty="0" smtClean="0"/>
              <a:t> in length</a:t>
            </a:r>
          </a:p>
          <a:p>
            <a:r>
              <a:rPr lang="en-US" sz="2800" dirty="0" smtClean="0"/>
              <a:t>Leads to over-expression, function abnormalities, cancer, etc.</a:t>
            </a:r>
          </a:p>
          <a:p>
            <a:r>
              <a:rPr lang="en-US" sz="2800" dirty="0" smtClean="0"/>
              <a:t>Evolution dictates that CNV gene gains are more common than deletions</a:t>
            </a:r>
          </a:p>
          <a:p>
            <a:endParaRPr lang="en-US" sz="2800"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49</a:t>
            </a:fld>
            <a:endParaRPr lang="en-US"/>
          </a:p>
        </p:txBody>
      </p:sp>
      <p:pic>
        <p:nvPicPr>
          <p:cNvPr id="6" name="Picture 5"/>
          <p:cNvPicPr>
            <a:picLocks noChangeAspect="1"/>
          </p:cNvPicPr>
          <p:nvPr/>
        </p:nvPicPr>
        <p:blipFill rotWithShape="1">
          <a:blip r:embed="rId2"/>
          <a:srcRect r="10768"/>
          <a:stretch/>
        </p:blipFill>
        <p:spPr>
          <a:xfrm>
            <a:off x="6402647" y="1535561"/>
            <a:ext cx="2741353" cy="4699000"/>
          </a:xfrm>
          <a:prstGeom prst="rect">
            <a:avLst/>
          </a:prstGeom>
        </p:spPr>
      </p:pic>
    </p:spTree>
    <p:extLst>
      <p:ext uri="{BB962C8B-B14F-4D97-AF65-F5344CB8AC3E}">
        <p14:creationId xmlns:p14="http://schemas.microsoft.com/office/powerpoint/2010/main" val="3954381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Cloud Computing</a:t>
            </a:r>
          </a:p>
        </p:txBody>
      </p:sp>
      <p:sp>
        <p:nvSpPr>
          <p:cNvPr id="27651" name="Content Placeholder 4"/>
          <p:cNvSpPr>
            <a:spLocks noGrp="1"/>
          </p:cNvSpPr>
          <p:nvPr>
            <p:ph idx="1"/>
          </p:nvPr>
        </p:nvSpPr>
        <p:spPr>
          <a:xfrm>
            <a:off x="457200" y="1447800"/>
            <a:ext cx="8229600" cy="4525963"/>
          </a:xfrm>
        </p:spPr>
        <p:txBody>
          <a:bodyPr/>
          <a:lstStyle/>
          <a:p>
            <a:pPr eaLnBrk="1" hangingPunct="1"/>
            <a:r>
              <a:rPr lang="en-US">
                <a:latin typeface="Calibri" charset="0"/>
                <a:ea typeface="ＭＳ Ｐゴシック" charset="0"/>
                <a:cs typeface="ＭＳ Ｐゴシック" charset="0"/>
              </a:rPr>
              <a:t>Features of Clouds:</a:t>
            </a:r>
          </a:p>
          <a:p>
            <a:pPr lvl="1" eaLnBrk="1" hangingPunct="1"/>
            <a:r>
              <a:rPr lang="en-US">
                <a:latin typeface="Calibri" charset="0"/>
                <a:ea typeface="ＭＳ Ｐゴシック" charset="0"/>
                <a:cs typeface="ＭＳ Ｐゴシック" charset="0"/>
              </a:rPr>
              <a:t>Scalable</a:t>
            </a:r>
          </a:p>
          <a:p>
            <a:pPr lvl="1" eaLnBrk="1" hangingPunct="1"/>
            <a:r>
              <a:rPr lang="en-US">
                <a:latin typeface="Calibri" charset="0"/>
                <a:ea typeface="ＭＳ Ｐゴシック" charset="0"/>
              </a:rPr>
              <a:t>Enhanced Quality of Service (QoS)</a:t>
            </a:r>
          </a:p>
          <a:p>
            <a:pPr lvl="1" eaLnBrk="1" hangingPunct="1"/>
            <a:r>
              <a:rPr lang="en-US">
                <a:latin typeface="Calibri" charset="0"/>
                <a:ea typeface="ＭＳ Ｐゴシック" charset="0"/>
              </a:rPr>
              <a:t>Specialized and Customized</a:t>
            </a:r>
          </a:p>
          <a:p>
            <a:pPr lvl="1" eaLnBrk="1" hangingPunct="1"/>
            <a:r>
              <a:rPr lang="en-US">
                <a:latin typeface="Calibri" charset="0"/>
                <a:ea typeface="ＭＳ Ｐゴシック" charset="0"/>
              </a:rPr>
              <a:t>Cost Effective</a:t>
            </a:r>
          </a:p>
          <a:p>
            <a:pPr lvl="1" eaLnBrk="1" hangingPunct="1"/>
            <a:r>
              <a:rPr lang="en-US">
                <a:latin typeface="Calibri" charset="0"/>
                <a:ea typeface="ＭＳ Ｐゴシック" charset="0"/>
              </a:rPr>
              <a:t>Simplified User Interface</a:t>
            </a:r>
          </a:p>
        </p:txBody>
      </p:sp>
      <p:pic>
        <p:nvPicPr>
          <p:cNvPr id="27652"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4343400"/>
            <a:ext cx="6223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F822F0-1B49-FA49-B90C-0A09EED11466}" type="slidenum">
              <a:rPr lang="en-US" sz="1200">
                <a:solidFill>
                  <a:srgbClr val="898989"/>
                </a:solidFill>
                <a:latin typeface="Calibri" charset="0"/>
              </a:rPr>
              <a:pPr eaLnBrk="1" hangingPunct="1"/>
              <a:t>5</a:t>
            </a:fld>
            <a:endParaRPr lang="en-US" sz="1200">
              <a:solidFill>
                <a:srgbClr val="898989"/>
              </a:solidFill>
              <a:latin typeface="Calibri" charset="0"/>
            </a:endParaRPr>
          </a:p>
        </p:txBody>
      </p:sp>
    </p:spTree>
    <p:extLst>
      <p:ext uri="{BB962C8B-B14F-4D97-AF65-F5344CB8AC3E}">
        <p14:creationId xmlns:p14="http://schemas.microsoft.com/office/powerpoint/2010/main" val="147307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CNV Analysis w/ 1000 Genomes</a:t>
            </a:r>
            <a:endParaRPr lang="en-US" dirty="0"/>
          </a:p>
        </p:txBody>
      </p:sp>
      <p:sp>
        <p:nvSpPr>
          <p:cNvPr id="7" name="Content Placeholder 6"/>
          <p:cNvSpPr>
            <a:spLocks noGrp="1"/>
          </p:cNvSpPr>
          <p:nvPr>
            <p:ph sz="half" idx="1"/>
          </p:nvPr>
        </p:nvSpPr>
        <p:spPr>
          <a:xfrm>
            <a:off x="418518" y="1478570"/>
            <a:ext cx="4038600" cy="4525963"/>
          </a:xfrm>
        </p:spPr>
        <p:txBody>
          <a:bodyPr/>
          <a:lstStyle/>
          <a:p>
            <a:r>
              <a:rPr lang="en-US" dirty="0" smtClean="0"/>
              <a:t>Explore </a:t>
            </a:r>
            <a:r>
              <a:rPr lang="en-US" dirty="0" err="1" smtClean="0"/>
              <a:t>exome</a:t>
            </a:r>
            <a:r>
              <a:rPr lang="en-US" dirty="0" smtClean="0"/>
              <a:t> data available in 1000 Genomes Project.</a:t>
            </a:r>
          </a:p>
          <a:p>
            <a:pPr lvl="1"/>
            <a:r>
              <a:rPr lang="en-US" dirty="0" smtClean="0"/>
              <a:t>Human sequencing consortium</a:t>
            </a:r>
          </a:p>
          <a:p>
            <a:r>
              <a:rPr lang="en-US" dirty="0" smtClean="0"/>
              <a:t>Experimented with </a:t>
            </a:r>
            <a:r>
              <a:rPr lang="en-US" dirty="0" err="1" smtClean="0"/>
              <a:t>SeqGene</a:t>
            </a:r>
            <a:r>
              <a:rPr lang="en-US" dirty="0" smtClean="0"/>
              <a:t>, </a:t>
            </a:r>
            <a:r>
              <a:rPr lang="en-US" dirty="0" err="1" smtClean="0"/>
              <a:t>ExomeCNV</a:t>
            </a:r>
            <a:r>
              <a:rPr lang="en-US" dirty="0" smtClean="0"/>
              <a:t>, and CONTRA</a:t>
            </a:r>
          </a:p>
          <a:p>
            <a:r>
              <a:rPr lang="en-US" dirty="0" smtClean="0"/>
              <a:t>Defined workflow in </a:t>
            </a:r>
            <a:r>
              <a:rPr lang="en-US" dirty="0" err="1" smtClean="0"/>
              <a:t>OpenStack</a:t>
            </a:r>
            <a:r>
              <a:rPr lang="en-US" dirty="0" smtClean="0"/>
              <a:t> to detect CNV within </a:t>
            </a:r>
            <a:r>
              <a:rPr lang="en-US" dirty="0" err="1" smtClean="0"/>
              <a:t>exome</a:t>
            </a:r>
            <a:r>
              <a:rPr lang="en-US" dirty="0" smtClean="0"/>
              <a:t> data.</a:t>
            </a:r>
          </a:p>
          <a:p>
            <a:endParaRPr lang="en-US" dirty="0" smtClean="0"/>
          </a:p>
          <a:p>
            <a:endParaRPr lang="en-US" dirty="0" smtClean="0"/>
          </a:p>
          <a:p>
            <a:endParaRPr lang="en-US" dirty="0"/>
          </a:p>
        </p:txBody>
      </p:sp>
      <p:sp>
        <p:nvSpPr>
          <p:cNvPr id="8" name="Content Placeholder 7"/>
          <p:cNvSpPr>
            <a:spLocks noGrp="1"/>
          </p:cNvSpPr>
          <p:nvPr>
            <p:ph sz="half" idx="2"/>
          </p:nvPr>
        </p:nvSpPr>
        <p:spPr/>
        <p:txBody>
          <a:bodyPr/>
          <a:lstStyle/>
          <a:p>
            <a:endParaRPr lang="en-US"/>
          </a:p>
        </p:txBody>
      </p:sp>
      <p:sp>
        <p:nvSpPr>
          <p:cNvPr id="2" name="Footer Placeholder 1"/>
          <p:cNvSpPr>
            <a:spLocks noGrp="1"/>
          </p:cNvSpPr>
          <p:nvPr>
            <p:ph type="ftr" sz="quarter" idx="11"/>
          </p:nvPr>
        </p:nvSpPr>
        <p:spPr/>
        <p:txBody>
          <a:bodyPr/>
          <a:lstStyle/>
          <a:p>
            <a:pPr>
              <a:defRPr/>
            </a:pPr>
            <a:r>
              <a:rPr lang="en-US" smtClean="0"/>
              <a:t>http://futuregrid.org</a:t>
            </a:r>
            <a:endParaRPr lang="en-US"/>
          </a:p>
        </p:txBody>
      </p:sp>
      <p:sp>
        <p:nvSpPr>
          <p:cNvPr id="3" name="Slide Number Placeholder 2"/>
          <p:cNvSpPr>
            <a:spLocks noGrp="1"/>
          </p:cNvSpPr>
          <p:nvPr>
            <p:ph type="sldNum" sz="quarter" idx="12"/>
          </p:nvPr>
        </p:nvSpPr>
        <p:spPr/>
        <p:txBody>
          <a:bodyPr/>
          <a:lstStyle/>
          <a:p>
            <a:pPr>
              <a:defRPr/>
            </a:pPr>
            <a:fld id="{87612A6A-1767-6B48-934C-07539985254C}" type="slidenum">
              <a:rPr lang="en-US" smtClean="0"/>
              <a:pPr>
                <a:defRPr/>
              </a:pPr>
              <a:t>50</a:t>
            </a:fld>
            <a:endParaRPr lang="en-US"/>
          </a:p>
        </p:txBody>
      </p:sp>
      <p:pic>
        <p:nvPicPr>
          <p:cNvPr id="6" name="image03.png"/>
          <p:cNvPicPr/>
          <p:nvPr/>
        </p:nvPicPr>
        <p:blipFill>
          <a:blip r:embed="rId2"/>
          <a:stretch>
            <a:fillRect/>
          </a:stretch>
        </p:blipFill>
        <p:spPr>
          <a:xfrm>
            <a:off x="4341092" y="1593273"/>
            <a:ext cx="4661044" cy="4875645"/>
          </a:xfrm>
          <a:prstGeom prst="rect">
            <a:avLst/>
          </a:prstGeom>
        </p:spPr>
      </p:pic>
    </p:spTree>
    <p:extLst>
      <p:ext uri="{BB962C8B-B14F-4D97-AF65-F5344CB8AC3E}">
        <p14:creationId xmlns:p14="http://schemas.microsoft.com/office/powerpoint/2010/main" val="17385306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Daphnia Magna</a:t>
            </a:r>
            <a:r>
              <a:rPr lang="en-US" dirty="0" smtClean="0"/>
              <a:t> Mapping</a:t>
            </a:r>
            <a:endParaRPr lang="en-US" dirty="0"/>
          </a:p>
        </p:txBody>
      </p:sp>
      <p:sp>
        <p:nvSpPr>
          <p:cNvPr id="6" name="Content Placeholder 5"/>
          <p:cNvSpPr>
            <a:spLocks noGrp="1"/>
          </p:cNvSpPr>
          <p:nvPr>
            <p:ph idx="1"/>
          </p:nvPr>
        </p:nvSpPr>
        <p:spPr/>
        <p:txBody>
          <a:bodyPr/>
          <a:lstStyle/>
          <a:p>
            <a:r>
              <a:rPr lang="en-US" dirty="0" smtClean="0"/>
              <a:t>CNV represents a large source for genetic variation within populations</a:t>
            </a:r>
          </a:p>
          <a:p>
            <a:r>
              <a:rPr lang="en-US" dirty="0" smtClean="0"/>
              <a:t>Environmental contributions to CNVs remains relatively unknown.</a:t>
            </a:r>
            <a:endParaRPr lang="en-US" dirty="0"/>
          </a:p>
          <a:p>
            <a:r>
              <a:rPr lang="en-US" dirty="0" smtClean="0"/>
              <a:t>Hypothesis: Exposure to environmental contaminants increases the rate of mutations in surviving sub-populations, due to more CNV</a:t>
            </a:r>
          </a:p>
          <a:p>
            <a:r>
              <a:rPr lang="en-US" dirty="0" smtClean="0"/>
              <a:t>Work with Dr. Joseph Shaw (SPEA), Nate Keith (PhD student), and Craig Jackson (Researcher)</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51</a:t>
            </a:fld>
            <a:endParaRPr lang="en-US"/>
          </a:p>
        </p:txBody>
      </p:sp>
    </p:spTree>
    <p:extLst>
      <p:ext uri="{BB962C8B-B14F-4D97-AF65-F5344CB8AC3E}">
        <p14:creationId xmlns:p14="http://schemas.microsoft.com/office/powerpoint/2010/main" val="3113909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758"/>
            <a:ext cx="8229600" cy="1143000"/>
          </a:xfrm>
        </p:spPr>
        <p:txBody>
          <a:bodyPr/>
          <a:lstStyle/>
          <a:p>
            <a:r>
              <a:rPr lang="en-US" dirty="0" smtClean="0"/>
              <a:t>Read Mapping</a:t>
            </a:r>
            <a:endParaRPr lang="en-US" dirty="0"/>
          </a:p>
        </p:txBody>
      </p:sp>
      <p:cxnSp>
        <p:nvCxnSpPr>
          <p:cNvPr id="5" name="Straight Connector 4"/>
          <p:cNvCxnSpPr/>
          <p:nvPr/>
        </p:nvCxnSpPr>
        <p:spPr>
          <a:xfrm>
            <a:off x="885983" y="1016117"/>
            <a:ext cx="7588426"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16878" y="1805529"/>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18785" y="1704263"/>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34172" y="189935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006759" y="189935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837238" y="2150792"/>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479346" y="171923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436437" y="183025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84860" y="212177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05633" y="255125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978047" y="189935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277806" y="2290445"/>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404202" y="1844302"/>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244108" y="204238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756624" y="249190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673949" y="2150792"/>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57860" y="227470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99533" y="245820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436437" y="218841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207865" y="2290445"/>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117712" y="245820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51598" y="2290445"/>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138140" y="1704263"/>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887678" y="1704263"/>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959626" y="198772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545717" y="232284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091008" y="201766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105633" y="2150792"/>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671785" y="2150792"/>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671785" y="1892593"/>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091008" y="1613819"/>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213985" y="230749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56785" y="245820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692915" y="2166147"/>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532822" y="190365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411195" y="181620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756624" y="204238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276343" y="2353172"/>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091008" y="2290445"/>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653476" y="222472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8344277" y="204238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731382" y="249190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333289" y="249190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173195" y="204238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013102" y="1890518"/>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686572" y="2470947"/>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838972" y="2623347"/>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898680" y="1613819"/>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460875" y="1740193"/>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602113" y="1852515"/>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8286644" y="242111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8242487" y="1835469"/>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7922300" y="1614738"/>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0" y="439036"/>
            <a:ext cx="1466411" cy="369332"/>
          </a:xfrm>
          <a:prstGeom prst="rect">
            <a:avLst/>
          </a:prstGeom>
          <a:noFill/>
        </p:spPr>
        <p:txBody>
          <a:bodyPr wrap="square" rtlCol="0">
            <a:spAutoFit/>
          </a:bodyPr>
          <a:lstStyle/>
          <a:p>
            <a:r>
              <a:rPr lang="en-US" dirty="0" smtClean="0"/>
              <a:t>“Genome”</a:t>
            </a:r>
            <a:endParaRPr lang="en-US" dirty="0"/>
          </a:p>
        </p:txBody>
      </p:sp>
      <p:sp>
        <p:nvSpPr>
          <p:cNvPr id="61" name="TextBox 60"/>
          <p:cNvSpPr txBox="1"/>
          <p:nvPr/>
        </p:nvSpPr>
        <p:spPr>
          <a:xfrm>
            <a:off x="0" y="1145470"/>
            <a:ext cx="2057306" cy="369332"/>
          </a:xfrm>
          <a:prstGeom prst="rect">
            <a:avLst/>
          </a:prstGeom>
          <a:noFill/>
        </p:spPr>
        <p:txBody>
          <a:bodyPr wrap="square" rtlCol="0">
            <a:spAutoFit/>
          </a:bodyPr>
          <a:lstStyle/>
          <a:p>
            <a:r>
              <a:rPr lang="en-US" dirty="0" smtClean="0"/>
              <a:t>Sequencing Reads</a:t>
            </a:r>
            <a:endParaRPr lang="en-US" dirty="0"/>
          </a:p>
        </p:txBody>
      </p:sp>
      <p:cxnSp>
        <p:nvCxnSpPr>
          <p:cNvPr id="4" name="Straight Arrow Connector 3"/>
          <p:cNvCxnSpPr/>
          <p:nvPr/>
        </p:nvCxnSpPr>
        <p:spPr>
          <a:xfrm flipV="1">
            <a:off x="4426538" y="1170604"/>
            <a:ext cx="1" cy="5017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V="1">
            <a:off x="2148916" y="1170604"/>
            <a:ext cx="1" cy="5017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6752426" y="1170604"/>
            <a:ext cx="1" cy="5017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69682" y="3287080"/>
            <a:ext cx="7588426"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1243513" y="367441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121887" y="343948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168803" y="359188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334856" y="376263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572150" y="353852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403607" y="3924012"/>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1892337" y="343948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1121887" y="350950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830361" y="393092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2392228" y="353852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682347" y="376263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322721" y="343948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1418994" y="401238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5135161" y="376017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547337" y="343948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654881" y="3653067"/>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815681" y="341698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5179854" y="3834488"/>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927173" y="4120019"/>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7047440" y="3600778"/>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767080" y="376485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2744434" y="343948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1935027" y="3520172"/>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1494949" y="4117795"/>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5930915" y="356286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1639480" y="640162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166147" y="347280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542682" y="356286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4449117" y="347072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2844448" y="359188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4927173" y="359188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324840" y="347280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5655643" y="347072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2949222" y="391295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2904527" y="376017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5019760" y="367441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842545" y="384892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091009" y="347072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7778180" y="348024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8069005" y="340109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7402626" y="3569682"/>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7698391" y="340109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6456110" y="343948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4859667" y="3519593"/>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1334856" y="384892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7266101" y="340109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814974" y="343948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585699" y="353852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675087" y="363356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5500041" y="340109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6945914" y="3519593"/>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835180" y="3416980"/>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137514" y="2907076"/>
            <a:ext cx="1466411" cy="369332"/>
          </a:xfrm>
          <a:prstGeom prst="rect">
            <a:avLst/>
          </a:prstGeom>
          <a:noFill/>
        </p:spPr>
        <p:txBody>
          <a:bodyPr wrap="square" rtlCol="0">
            <a:spAutoFit/>
          </a:bodyPr>
          <a:lstStyle/>
          <a:p>
            <a:r>
              <a:rPr lang="en-US" dirty="0" smtClean="0"/>
              <a:t>“Genome”</a:t>
            </a:r>
            <a:endParaRPr lang="en-US" dirty="0"/>
          </a:p>
        </p:txBody>
      </p:sp>
      <p:pic>
        <p:nvPicPr>
          <p:cNvPr id="118" name="Picture 117" descr="alignm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14" y="4752383"/>
            <a:ext cx="8570405" cy="1292266"/>
          </a:xfrm>
          <a:prstGeom prst="rect">
            <a:avLst/>
          </a:prstGeom>
        </p:spPr>
      </p:pic>
      <p:cxnSp>
        <p:nvCxnSpPr>
          <p:cNvPr id="119" name="Straight Connector 118"/>
          <p:cNvCxnSpPr/>
          <p:nvPr/>
        </p:nvCxnSpPr>
        <p:spPr>
          <a:xfrm>
            <a:off x="1678392" y="5661855"/>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586781" y="6038364"/>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614840" y="3668037"/>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707430" y="3834488"/>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732243" y="391295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774933" y="4036333"/>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599944" y="5465078"/>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655042" y="5536402"/>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723794" y="5736558"/>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760037" y="5771182"/>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764260" y="583989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791567" y="5903928"/>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855114" y="595820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27601" y="6044649"/>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4927173" y="4036333"/>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607414" y="6097237"/>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1014669" y="523581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1941521" y="6097237"/>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1402406" y="523581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1534927" y="6183916"/>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1935026" y="6195032"/>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1583845" y="6243263"/>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1939519" y="6275279"/>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1967045" y="635081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1605675" y="6319653"/>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70309" y="6401621"/>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1639480" y="5584349"/>
            <a:ext cx="0" cy="1043171"/>
          </a:xfrm>
          <a:prstGeom prst="line">
            <a:avLst/>
          </a:prstGeom>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a:off x="1624291" y="6546151"/>
            <a:ext cx="806651" cy="369332"/>
          </a:xfrm>
          <a:prstGeom prst="rect">
            <a:avLst/>
          </a:prstGeom>
          <a:noFill/>
        </p:spPr>
        <p:txBody>
          <a:bodyPr wrap="square" rtlCol="0">
            <a:spAutoFit/>
          </a:bodyPr>
          <a:lstStyle/>
          <a:p>
            <a:r>
              <a:rPr lang="en-US" dirty="0" smtClean="0"/>
              <a:t>18X</a:t>
            </a:r>
            <a:endParaRPr lang="en-US" dirty="0"/>
          </a:p>
        </p:txBody>
      </p:sp>
      <p:cxnSp>
        <p:nvCxnSpPr>
          <p:cNvPr id="147" name="Straight Connector 146"/>
          <p:cNvCxnSpPr/>
          <p:nvPr/>
        </p:nvCxnSpPr>
        <p:spPr>
          <a:xfrm>
            <a:off x="1678392" y="3254775"/>
            <a:ext cx="0" cy="11098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732243" y="3953569"/>
            <a:ext cx="320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1465110" y="4290234"/>
            <a:ext cx="880647" cy="369332"/>
          </a:xfrm>
          <a:prstGeom prst="rect">
            <a:avLst/>
          </a:prstGeom>
          <a:noFill/>
        </p:spPr>
        <p:txBody>
          <a:bodyPr wrap="square" rtlCol="0">
            <a:spAutoFit/>
          </a:bodyPr>
          <a:lstStyle/>
          <a:p>
            <a:r>
              <a:rPr lang="en-US" dirty="0" smtClean="0"/>
              <a:t>6X</a:t>
            </a:r>
            <a:endParaRPr lang="en-US" dirty="0"/>
          </a:p>
        </p:txBody>
      </p:sp>
      <p:sp>
        <p:nvSpPr>
          <p:cNvPr id="151" name="TextBox 150"/>
          <p:cNvSpPr txBox="1"/>
          <p:nvPr/>
        </p:nvSpPr>
        <p:spPr>
          <a:xfrm>
            <a:off x="-52264" y="2661706"/>
            <a:ext cx="1587191" cy="369332"/>
          </a:xfrm>
          <a:prstGeom prst="rect">
            <a:avLst/>
          </a:prstGeom>
          <a:noFill/>
        </p:spPr>
        <p:txBody>
          <a:bodyPr wrap="square" rtlCol="0">
            <a:spAutoFit/>
          </a:bodyPr>
          <a:lstStyle/>
          <a:p>
            <a:r>
              <a:rPr lang="en-US" dirty="0" smtClean="0"/>
              <a:t>Individual A</a:t>
            </a:r>
            <a:endParaRPr lang="en-US" dirty="0"/>
          </a:p>
        </p:txBody>
      </p:sp>
      <p:sp>
        <p:nvSpPr>
          <p:cNvPr id="152" name="TextBox 151"/>
          <p:cNvSpPr txBox="1"/>
          <p:nvPr/>
        </p:nvSpPr>
        <p:spPr>
          <a:xfrm>
            <a:off x="-98201" y="4514357"/>
            <a:ext cx="1587191" cy="369332"/>
          </a:xfrm>
          <a:prstGeom prst="rect">
            <a:avLst/>
          </a:prstGeom>
          <a:noFill/>
        </p:spPr>
        <p:txBody>
          <a:bodyPr wrap="square" rtlCol="0">
            <a:spAutoFit/>
          </a:bodyPr>
          <a:lstStyle/>
          <a:p>
            <a:r>
              <a:rPr lang="en-US" dirty="0" smtClean="0"/>
              <a:t>Individual B</a:t>
            </a:r>
            <a:endParaRPr lang="en-US" dirty="0"/>
          </a:p>
        </p:txBody>
      </p:sp>
      <p:sp>
        <p:nvSpPr>
          <p:cNvPr id="153" name="TextBox 152"/>
          <p:cNvSpPr txBox="1"/>
          <p:nvPr/>
        </p:nvSpPr>
        <p:spPr>
          <a:xfrm>
            <a:off x="1328820" y="2842963"/>
            <a:ext cx="1310009" cy="369332"/>
          </a:xfrm>
          <a:prstGeom prst="rect">
            <a:avLst/>
          </a:prstGeom>
          <a:noFill/>
        </p:spPr>
        <p:txBody>
          <a:bodyPr wrap="square" rtlCol="0">
            <a:spAutoFit/>
          </a:bodyPr>
          <a:lstStyle/>
          <a:p>
            <a:r>
              <a:rPr lang="en-US" dirty="0" smtClean="0"/>
              <a:t>(MT1)</a:t>
            </a:r>
            <a:endParaRPr lang="en-US" dirty="0"/>
          </a:p>
        </p:txBody>
      </p:sp>
      <p:sp>
        <p:nvSpPr>
          <p:cNvPr id="154" name="Rectangle 153"/>
          <p:cNvSpPr/>
          <p:nvPr/>
        </p:nvSpPr>
        <p:spPr>
          <a:xfrm>
            <a:off x="1244271" y="3180361"/>
            <a:ext cx="943441" cy="2207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1197210" y="4996257"/>
            <a:ext cx="943441" cy="2207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p:cNvSpPr txBox="1"/>
          <p:nvPr/>
        </p:nvSpPr>
        <p:spPr>
          <a:xfrm>
            <a:off x="1293676" y="4675246"/>
            <a:ext cx="1310009" cy="369332"/>
          </a:xfrm>
          <a:prstGeom prst="rect">
            <a:avLst/>
          </a:prstGeom>
          <a:noFill/>
        </p:spPr>
        <p:txBody>
          <a:bodyPr wrap="square" rtlCol="0">
            <a:spAutoFit/>
          </a:bodyPr>
          <a:lstStyle/>
          <a:p>
            <a:r>
              <a:rPr lang="en-US" dirty="0" smtClean="0"/>
              <a:t>(MT1)</a:t>
            </a:r>
            <a:endParaRPr lang="en-US" dirty="0"/>
          </a:p>
        </p:txBody>
      </p:sp>
    </p:spTree>
    <p:extLst>
      <p:ext uri="{BB962C8B-B14F-4D97-AF65-F5344CB8AC3E}">
        <p14:creationId xmlns:p14="http://schemas.microsoft.com/office/powerpoint/2010/main" val="16457687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53</a:t>
            </a:fld>
            <a:endParaRPr lang="en-US"/>
          </a:p>
        </p:txBody>
      </p:sp>
      <p:pic>
        <p:nvPicPr>
          <p:cNvPr id="7" name="Picture 6" descr="C.png"/>
          <p:cNvPicPr>
            <a:picLocks noChangeAspect="1"/>
          </p:cNvPicPr>
          <p:nvPr/>
        </p:nvPicPr>
        <p:blipFill rotWithShape="1">
          <a:blip r:embed="rId2">
            <a:extLst>
              <a:ext uri="{28A0092B-C50C-407E-A947-70E740481C1C}">
                <a14:useLocalDpi xmlns:a14="http://schemas.microsoft.com/office/drawing/2010/main" val="0"/>
              </a:ext>
            </a:extLst>
          </a:blip>
          <a:srcRect l="49114"/>
          <a:stretch/>
        </p:blipFill>
        <p:spPr>
          <a:xfrm>
            <a:off x="2865548" y="421986"/>
            <a:ext cx="3578202" cy="5934364"/>
          </a:xfrm>
          <a:prstGeom prst="rect">
            <a:avLst/>
          </a:prstGeom>
        </p:spPr>
      </p:pic>
    </p:spTree>
    <p:extLst>
      <p:ext uri="{BB962C8B-B14F-4D97-AF65-F5344CB8AC3E}">
        <p14:creationId xmlns:p14="http://schemas.microsoft.com/office/powerpoint/2010/main" val="3752059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p:txBody>
          <a:bodyPr/>
          <a:lstStyle/>
          <a:p>
            <a:r>
              <a:rPr lang="en-US" dirty="0" smtClean="0"/>
              <a:t>The software picks a sliding window small enough to maximize resolution, but large enough to provide statistical significance</a:t>
            </a:r>
            <a:endParaRPr lang="en-US" dirty="0"/>
          </a:p>
          <a:p>
            <a:r>
              <a:rPr lang="en-US" dirty="0" smtClean="0"/>
              <a:t>Calculates a p-value (probability the ratio deviates from 1:1 ratio by chance)</a:t>
            </a:r>
          </a:p>
          <a:p>
            <a:pPr lvl="2"/>
            <a:r>
              <a:rPr lang="en-US" dirty="0" smtClean="0"/>
              <a:t>Coverage, and multiple, consecutive sliding windows showing high significance (p&lt;0.002) provide evidence for CNV.</a:t>
            </a:r>
            <a:endParaRPr lang="en-US" dirty="0"/>
          </a:p>
        </p:txBody>
      </p:sp>
    </p:spTree>
    <p:extLst>
      <p:ext uri="{BB962C8B-B14F-4D97-AF65-F5344CB8AC3E}">
        <p14:creationId xmlns:p14="http://schemas.microsoft.com/office/powerpoint/2010/main" val="610395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Daphnia</a:t>
            </a:r>
            <a:r>
              <a:rPr lang="en-US" dirty="0" smtClean="0"/>
              <a:t> Current work</a:t>
            </a:r>
            <a:endParaRPr lang="en-US" dirty="0"/>
          </a:p>
        </p:txBody>
      </p:sp>
      <p:sp>
        <p:nvSpPr>
          <p:cNvPr id="3" name="Content Placeholder 2"/>
          <p:cNvSpPr>
            <a:spLocks noGrp="1"/>
          </p:cNvSpPr>
          <p:nvPr>
            <p:ph idx="1"/>
          </p:nvPr>
        </p:nvSpPr>
        <p:spPr>
          <a:xfrm>
            <a:off x="457200" y="1554020"/>
            <a:ext cx="8229600" cy="4525963"/>
          </a:xfrm>
        </p:spPr>
        <p:txBody>
          <a:bodyPr/>
          <a:lstStyle/>
          <a:p>
            <a:r>
              <a:rPr lang="en-US" dirty="0" smtClean="0"/>
              <a:t>Investigating tools for genome mapping of various sequenced populations</a:t>
            </a:r>
          </a:p>
          <a:p>
            <a:r>
              <a:rPr lang="en-US" dirty="0" smtClean="0"/>
              <a:t>Compare tools that are currently available</a:t>
            </a:r>
          </a:p>
          <a:p>
            <a:pPr lvl="1"/>
            <a:r>
              <a:rPr lang="en-US" dirty="0" smtClean="0"/>
              <a:t>Bowtie, </a:t>
            </a:r>
            <a:r>
              <a:rPr lang="en-US" dirty="0" err="1" smtClean="0"/>
              <a:t>MrFAST</a:t>
            </a:r>
            <a:r>
              <a:rPr lang="en-US" dirty="0" smtClean="0"/>
              <a:t>, SOAP, </a:t>
            </a:r>
            <a:r>
              <a:rPr lang="en-US" dirty="0" err="1" smtClean="0"/>
              <a:t>Novalign</a:t>
            </a:r>
            <a:r>
              <a:rPr lang="en-US" dirty="0" smtClean="0"/>
              <a:t>, MAQ, etc…</a:t>
            </a:r>
          </a:p>
          <a:p>
            <a:r>
              <a:rPr lang="en-US" dirty="0" smtClean="0"/>
              <a:t>Look at parallelizability of applications, implications in Clouds</a:t>
            </a:r>
          </a:p>
          <a:p>
            <a:r>
              <a:rPr lang="en-US" dirty="0" smtClean="0"/>
              <a:t>Determine best way to deal with expansive data deluge of this work</a:t>
            </a:r>
          </a:p>
          <a:p>
            <a:pPr lvl="1"/>
            <a:r>
              <a:rPr lang="en-US" dirty="0" smtClean="0"/>
              <a:t>Currently 100+ samples at 30x coverage from BGI</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55</a:t>
            </a:fld>
            <a:endParaRPr lang="en-US"/>
          </a:p>
        </p:txBody>
      </p:sp>
    </p:spTree>
    <p:extLst>
      <p:ext uri="{BB962C8B-B14F-4D97-AF65-F5344CB8AC3E}">
        <p14:creationId xmlns:p14="http://schemas.microsoft.com/office/powerpoint/2010/main" val="30722277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Heterogeneous High Performance Cloud Computing Environment</a:t>
            </a:r>
            <a:endParaRPr lang="en-US" dirty="0"/>
          </a:p>
        </p:txBody>
      </p:sp>
      <p:sp>
        <p:nvSpPr>
          <p:cNvPr id="2" name="Footer Placeholder 1"/>
          <p:cNvSpPr>
            <a:spLocks noGrp="1"/>
          </p:cNvSpPr>
          <p:nvPr>
            <p:ph type="ftr" sz="quarter" idx="11"/>
          </p:nvPr>
        </p:nvSpPr>
        <p:spPr/>
        <p:txBody>
          <a:bodyPr/>
          <a:lstStyle/>
          <a:p>
            <a:pPr>
              <a:defRPr/>
            </a:pPr>
            <a:r>
              <a:rPr lang="en-US" smtClean="0"/>
              <a:t>http://futuregrid.org</a:t>
            </a:r>
            <a:endParaRPr lang="en-US"/>
          </a:p>
        </p:txBody>
      </p:sp>
      <p:sp>
        <p:nvSpPr>
          <p:cNvPr id="3" name="Slide Number Placeholder 2"/>
          <p:cNvSpPr>
            <a:spLocks noGrp="1"/>
          </p:cNvSpPr>
          <p:nvPr>
            <p:ph type="sldNum" sz="quarter" idx="12"/>
          </p:nvPr>
        </p:nvSpPr>
        <p:spPr/>
        <p:txBody>
          <a:bodyPr/>
          <a:lstStyle/>
          <a:p>
            <a:pPr>
              <a:defRPr/>
            </a:pPr>
            <a:fld id="{87612A6A-1767-6B48-934C-07539985254C}" type="slidenum">
              <a:rPr lang="en-US" smtClean="0"/>
              <a:pPr>
                <a:defRPr/>
              </a:pPr>
              <a:t>56</a:t>
            </a:fld>
            <a:endParaRPr lang="en-US"/>
          </a:p>
        </p:txBody>
      </p:sp>
      <p:pic>
        <p:nvPicPr>
          <p:cNvPr id="6" name="Picture 5" descr="Screen shot 2012-11-01 at 2.01.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752" y="1604819"/>
            <a:ext cx="5063652" cy="5241636"/>
          </a:xfrm>
          <a:prstGeom prst="rect">
            <a:avLst/>
          </a:prstGeom>
        </p:spPr>
      </p:pic>
    </p:spTree>
    <p:extLst>
      <p:ext uri="{BB962C8B-B14F-4D97-AF65-F5344CB8AC3E}">
        <p14:creationId xmlns:p14="http://schemas.microsoft.com/office/powerpoint/2010/main" val="36225105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enstack-logical-arch-fols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36"/>
            <a:ext cx="9144000" cy="5868388"/>
          </a:xfrm>
          <a:prstGeom prst="rect">
            <a:avLst/>
          </a:prstGeom>
        </p:spPr>
      </p:pic>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57</a:t>
            </a:fld>
            <a:endParaRPr lang="en-US"/>
          </a:p>
        </p:txBody>
      </p:sp>
      <p:sp>
        <p:nvSpPr>
          <p:cNvPr id="8" name="Donut 7"/>
          <p:cNvSpPr/>
          <p:nvPr/>
        </p:nvSpPr>
        <p:spPr>
          <a:xfrm>
            <a:off x="2759365" y="2740719"/>
            <a:ext cx="1131455" cy="1325351"/>
          </a:xfrm>
          <a:prstGeom prst="donut">
            <a:avLst>
              <a:gd name="adj" fmla="val 54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3232729" y="4066070"/>
            <a:ext cx="845128" cy="600363"/>
          </a:xfrm>
          <a:prstGeom prst="donut">
            <a:avLst>
              <a:gd name="adj" fmla="val 54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7308273" y="2399093"/>
            <a:ext cx="1131454" cy="671998"/>
          </a:xfrm>
          <a:prstGeom prst="donut">
            <a:avLst>
              <a:gd name="adj" fmla="val 54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3082636" y="323273"/>
            <a:ext cx="1893459" cy="727363"/>
          </a:xfrm>
          <a:prstGeom prst="donut">
            <a:avLst>
              <a:gd name="adj" fmla="val 54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152169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Performance Cloud</a:t>
            </a:r>
            <a:endParaRPr lang="en-US" dirty="0"/>
          </a:p>
        </p:txBody>
      </p:sp>
      <p:sp>
        <p:nvSpPr>
          <p:cNvPr id="3" name="Content Placeholder 2"/>
          <p:cNvSpPr>
            <a:spLocks noGrp="1"/>
          </p:cNvSpPr>
          <p:nvPr>
            <p:ph idx="1"/>
          </p:nvPr>
        </p:nvSpPr>
        <p:spPr>
          <a:xfrm>
            <a:off x="457200" y="1417638"/>
            <a:ext cx="8229600" cy="4525963"/>
          </a:xfrm>
        </p:spPr>
        <p:txBody>
          <a:bodyPr/>
          <a:lstStyle/>
          <a:p>
            <a:r>
              <a:rPr lang="en-US" sz="2800" dirty="0" smtClean="0"/>
              <a:t>Federate Cloud deployments across </a:t>
            </a:r>
            <a:r>
              <a:rPr lang="en-US" sz="2800" dirty="0"/>
              <a:t>d</a:t>
            </a:r>
            <a:r>
              <a:rPr lang="en-US" sz="2800" dirty="0" smtClean="0"/>
              <a:t>istributed resources using Multi-zones</a:t>
            </a:r>
          </a:p>
          <a:p>
            <a:r>
              <a:rPr lang="en-US" sz="2800" dirty="0" smtClean="0"/>
              <a:t>Incorporate heterogeneous HPC resources</a:t>
            </a:r>
          </a:p>
          <a:p>
            <a:pPr lvl="1"/>
            <a:r>
              <a:rPr lang="en-US" sz="2400" dirty="0" smtClean="0"/>
              <a:t>GPUs with </a:t>
            </a:r>
            <a:r>
              <a:rPr lang="en-US" sz="2400" dirty="0" err="1" smtClean="0"/>
              <a:t>Xen</a:t>
            </a:r>
            <a:r>
              <a:rPr lang="en-US" sz="2400" dirty="0" smtClean="0"/>
              <a:t> and </a:t>
            </a:r>
            <a:r>
              <a:rPr lang="en-US" sz="2400" dirty="0" err="1" smtClean="0"/>
              <a:t>OpenStack</a:t>
            </a:r>
            <a:endParaRPr lang="en-US" sz="2400" dirty="0" smtClean="0"/>
          </a:p>
          <a:p>
            <a:pPr lvl="1"/>
            <a:r>
              <a:rPr lang="en-US" sz="2400" dirty="0" smtClean="0"/>
              <a:t>Bare metal / dynamic provisioning (when needed)</a:t>
            </a:r>
          </a:p>
          <a:p>
            <a:pPr lvl="1"/>
            <a:r>
              <a:rPr lang="en-US" sz="2400" dirty="0" smtClean="0"/>
              <a:t>Virtualized SMP for Shared Memory</a:t>
            </a:r>
          </a:p>
          <a:p>
            <a:r>
              <a:rPr lang="en-US" sz="2800" dirty="0" smtClean="0"/>
              <a:t>Leverage best-practices for near-native performance</a:t>
            </a:r>
          </a:p>
          <a:p>
            <a:r>
              <a:rPr lang="en-US" sz="2800" dirty="0" smtClean="0"/>
              <a:t>Build rich set of images to enable new </a:t>
            </a:r>
            <a:r>
              <a:rPr lang="en-US" sz="2800" dirty="0" err="1" smtClean="0"/>
              <a:t>PaaS</a:t>
            </a:r>
            <a:r>
              <a:rPr lang="en-US" sz="2800" dirty="0" smtClean="0"/>
              <a:t> for </a:t>
            </a:r>
            <a:r>
              <a:rPr lang="en-US" sz="2800" dirty="0"/>
              <a:t>s</a:t>
            </a:r>
            <a:r>
              <a:rPr lang="en-US" sz="2800" dirty="0" smtClean="0"/>
              <a:t>cientific applications</a:t>
            </a:r>
          </a:p>
          <a:p>
            <a:endParaRPr lang="en-US" sz="2800" dirty="0" smtClean="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41ACB1E6-636E-7845-BF2D-46AA36E4885E}" type="slidenum">
              <a:rPr lang="en-US" smtClean="0"/>
              <a:pPr>
                <a:defRPr/>
              </a:pPr>
              <a:t>58</a:t>
            </a:fld>
            <a:endParaRPr lang="en-US"/>
          </a:p>
        </p:txBody>
      </p:sp>
    </p:spTree>
    <p:extLst>
      <p:ext uri="{BB962C8B-B14F-4D97-AF65-F5344CB8AC3E}">
        <p14:creationId xmlns:p14="http://schemas.microsoft.com/office/powerpoint/2010/main" val="21686256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Clouds for HPC?</a:t>
            </a:r>
            <a:endParaRPr lang="en-US" dirty="0"/>
          </a:p>
        </p:txBody>
      </p:sp>
      <p:sp>
        <p:nvSpPr>
          <p:cNvPr id="3" name="Content Placeholder 2"/>
          <p:cNvSpPr>
            <a:spLocks noGrp="1"/>
          </p:cNvSpPr>
          <p:nvPr>
            <p:ph idx="1"/>
          </p:nvPr>
        </p:nvSpPr>
        <p:spPr>
          <a:xfrm>
            <a:off x="457200" y="1317960"/>
            <a:ext cx="8229600" cy="4525963"/>
          </a:xfrm>
        </p:spPr>
        <p:txBody>
          <a:bodyPr/>
          <a:lstStyle/>
          <a:p>
            <a:r>
              <a:rPr lang="en-US" sz="2800" dirty="0" smtClean="0"/>
              <a:t>Already-known cloud advantages</a:t>
            </a:r>
          </a:p>
          <a:p>
            <a:pPr lvl="1"/>
            <a:r>
              <a:rPr lang="en-US" sz="2400" dirty="0" smtClean="0"/>
              <a:t>Leverage economies of scale</a:t>
            </a:r>
          </a:p>
          <a:p>
            <a:pPr lvl="1"/>
            <a:r>
              <a:rPr lang="en-US" sz="2400" dirty="0" smtClean="0"/>
              <a:t>Customized user environment </a:t>
            </a:r>
          </a:p>
          <a:p>
            <a:pPr lvl="1"/>
            <a:r>
              <a:rPr lang="en-US" sz="2400" dirty="0" smtClean="0"/>
              <a:t>Leverage new programming paradigms for big data</a:t>
            </a:r>
          </a:p>
          <a:p>
            <a:r>
              <a:rPr lang="en-US" sz="2800" dirty="0" smtClean="0"/>
              <a:t>But there’s more to be realized when moving to larger scale</a:t>
            </a:r>
          </a:p>
          <a:p>
            <a:pPr lvl="1"/>
            <a:r>
              <a:rPr lang="en-US" sz="2400" dirty="0" smtClean="0"/>
              <a:t>Leverage heterogeneous hardware</a:t>
            </a:r>
          </a:p>
          <a:p>
            <a:pPr lvl="1"/>
            <a:r>
              <a:rPr lang="en-US" sz="2400" dirty="0" smtClean="0"/>
              <a:t>Achieve near-native performance</a:t>
            </a:r>
          </a:p>
          <a:p>
            <a:pPr lvl="1"/>
            <a:r>
              <a:rPr lang="en-US" sz="2400" dirty="0" smtClean="0"/>
              <a:t>Provided advanced virtualized networking to </a:t>
            </a:r>
            <a:r>
              <a:rPr lang="en-US" sz="2400" dirty="0" err="1" smtClean="0"/>
              <a:t>IaaS</a:t>
            </a:r>
            <a:endParaRPr lang="en-US" sz="2400" dirty="0" smtClean="0"/>
          </a:p>
          <a:p>
            <a:r>
              <a:rPr lang="en-US" sz="2800" dirty="0" smtClean="0"/>
              <a:t>Targeting usable </a:t>
            </a:r>
            <a:r>
              <a:rPr lang="en-US" sz="2800" dirty="0" err="1" smtClean="0"/>
              <a:t>exascale</a:t>
            </a:r>
            <a:r>
              <a:rPr lang="en-US" sz="2800" dirty="0" smtClean="0"/>
              <a:t>, not stunt-machine </a:t>
            </a:r>
            <a:r>
              <a:rPr lang="en-US" sz="2800" dirty="0" err="1" smtClean="0"/>
              <a:t>excascale</a:t>
            </a:r>
            <a:endParaRPr lang="en-US" sz="2800" dirty="0" smtClean="0"/>
          </a:p>
          <a:p>
            <a:pPr lvl="1"/>
            <a:endParaRPr lang="en-US" sz="2400" dirty="0" smtClean="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41ACB1E6-636E-7845-BF2D-46AA36E4885E}" type="slidenum">
              <a:rPr lang="en-US" smtClean="0"/>
              <a:pPr>
                <a:defRPr/>
              </a:pPr>
              <a:t>59</a:t>
            </a:fld>
            <a:endParaRPr lang="en-US" dirty="0"/>
          </a:p>
        </p:txBody>
      </p:sp>
    </p:spTree>
    <p:extLst>
      <p:ext uri="{BB962C8B-B14F-4D97-AF65-F5344CB8AC3E}">
        <p14:creationId xmlns:p14="http://schemas.microsoft.com/office/powerpoint/2010/main" val="3387757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latin typeface="Calibri" charset="0"/>
                <a:ea typeface="ＭＳ Ｐゴシック" charset="0"/>
                <a:cs typeface="ＭＳ Ｐゴシック" charset="0"/>
              </a:rPr>
              <a:t>*-as-a-Service</a:t>
            </a:r>
            <a:endParaRPr lang="en-US" dirty="0">
              <a:latin typeface="Calibri" charset="0"/>
              <a:ea typeface="ＭＳ Ｐゴシック" charset="0"/>
              <a:cs typeface="ＭＳ Ｐゴシック" charset="0"/>
            </a:endParaRPr>
          </a:p>
        </p:txBody>
      </p:sp>
      <p:pic>
        <p:nvPicPr>
          <p:cNvPr id="29699" name="Content Placeholder 4" descr="cloud-layers.png"/>
          <p:cNvPicPr>
            <a:picLocks noGrp="1" noChangeAspect="1"/>
          </p:cNvPicPr>
          <p:nvPr>
            <p:ph idx="1"/>
          </p:nvPr>
        </p:nvPicPr>
        <p:blipFill>
          <a:blip r:embed="rId3">
            <a:extLst>
              <a:ext uri="{28A0092B-C50C-407E-A947-70E740481C1C}">
                <a14:useLocalDpi xmlns:a14="http://schemas.microsoft.com/office/drawing/2010/main" val="0"/>
              </a:ext>
            </a:extLst>
          </a:blip>
          <a:srcRect l="-23665" r="-23665"/>
          <a:stretch>
            <a:fillRect/>
          </a:stretch>
        </p:blipFill>
        <p:spPr/>
      </p:pic>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70AC90-828D-5A41-8330-4F289A113F34}" type="slidenum">
              <a:rPr lang="en-US" sz="1200">
                <a:solidFill>
                  <a:srgbClr val="898989"/>
                </a:solidFill>
                <a:latin typeface="Calibri" charset="0"/>
              </a:rPr>
              <a:pPr eaLnBrk="1" hangingPunct="1"/>
              <a:t>6</a:t>
            </a:fld>
            <a:endParaRPr lang="en-US" sz="1200">
              <a:solidFill>
                <a:srgbClr val="898989"/>
              </a:solidFill>
              <a:latin typeface="Calibri" charset="0"/>
            </a:endParaRPr>
          </a:p>
        </p:txBody>
      </p:sp>
    </p:spTree>
    <p:extLst>
      <p:ext uri="{BB962C8B-B14F-4D97-AF65-F5344CB8AC3E}">
        <p14:creationId xmlns:p14="http://schemas.microsoft.com/office/powerpoint/2010/main" val="28175530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Cloud Computing</a:t>
            </a:r>
          </a:p>
        </p:txBody>
      </p:sp>
      <p:pic>
        <p:nvPicPr>
          <p:cNvPr id="24579" name="Content Placeholder 3" descr="Picture 9.png"/>
          <p:cNvPicPr>
            <a:picLocks noGrp="1" noChangeAspect="1"/>
          </p:cNvPicPr>
          <p:nvPr>
            <p:ph sz="half" idx="2"/>
          </p:nvPr>
        </p:nvPicPr>
        <p:blipFill>
          <a:blip r:embed="rId2">
            <a:extLst>
              <a:ext uri="{28A0092B-C50C-407E-A947-70E740481C1C}">
                <a14:useLocalDpi xmlns:a14="http://schemas.microsoft.com/office/drawing/2010/main" val="0"/>
              </a:ext>
            </a:extLst>
          </a:blip>
          <a:srcRect t="-17848" b="-17848"/>
          <a:stretch>
            <a:fillRect/>
          </a:stretch>
        </p:blipFill>
        <p:spPr>
          <a:xfrm>
            <a:off x="528639" y="374643"/>
            <a:ext cx="6391734" cy="6976289"/>
          </a:xfrm>
        </p:spPr>
      </p:pic>
      <p:sp>
        <p:nvSpPr>
          <p:cNvPr id="245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84601-7568-FF42-BAC8-021A366DD8E3}" type="slidenum">
              <a:rPr lang="en-US" sz="1200">
                <a:solidFill>
                  <a:srgbClr val="898989"/>
                </a:solidFill>
                <a:latin typeface="Calibri" charset="0"/>
              </a:rPr>
              <a:pPr eaLnBrk="1" hangingPunct="1"/>
              <a:t>60</a:t>
            </a:fld>
            <a:endParaRPr lang="en-US" sz="1200">
              <a:solidFill>
                <a:srgbClr val="898989"/>
              </a:solidFill>
              <a:latin typeface="Calibri" charset="0"/>
            </a:endParaRPr>
          </a:p>
        </p:txBody>
      </p:sp>
      <p:sp>
        <p:nvSpPr>
          <p:cNvPr id="3" name="Rectangle 2"/>
          <p:cNvSpPr/>
          <p:nvPr/>
        </p:nvSpPr>
        <p:spPr>
          <a:xfrm>
            <a:off x="2159683" y="2520778"/>
            <a:ext cx="4016365" cy="2140406"/>
          </a:xfrm>
          <a:prstGeom prst="rect">
            <a:avLst/>
          </a:prstGeom>
          <a:solidFill>
            <a:schemeClr val="accent1">
              <a:alpha val="9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High Performance Cloud</a:t>
            </a:r>
            <a:endParaRPr lang="en-US" dirty="0">
              <a:solidFill>
                <a:srgbClr val="000000"/>
              </a:solidFill>
            </a:endParaRPr>
          </a:p>
        </p:txBody>
      </p:sp>
    </p:spTree>
    <p:extLst>
      <p:ext uri="{BB962C8B-B14F-4D97-AF65-F5344CB8AC3E}">
        <p14:creationId xmlns:p14="http://schemas.microsoft.com/office/powerpoint/2010/main" val="40670525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7" name="Text Placeholder 6"/>
          <p:cNvSpPr>
            <a:spLocks noGrp="1"/>
          </p:cNvSpPr>
          <p:nvPr>
            <p:ph type="body" idx="1"/>
          </p:nvPr>
        </p:nvSpPr>
        <p:spPr/>
        <p:txBody>
          <a:bodyPr/>
          <a:lstStyle/>
          <a:p>
            <a:pPr lvl="1"/>
            <a:r>
              <a:rPr lang="en-US" dirty="0" smtClean="0"/>
              <a:t>Thank You!</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61</a:t>
            </a:fld>
            <a:endParaRPr lang="en-US"/>
          </a:p>
        </p:txBody>
      </p:sp>
    </p:spTree>
    <p:extLst>
      <p:ext uri="{BB962C8B-B14F-4D97-AF65-F5344CB8AC3E}">
        <p14:creationId xmlns:p14="http://schemas.microsoft.com/office/powerpoint/2010/main" val="6392331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17"/>
            <a:ext cx="8229600" cy="1143000"/>
          </a:xfrm>
        </p:spPr>
        <p:txBody>
          <a:bodyPr/>
          <a:lstStyle/>
          <a:p>
            <a:r>
              <a:rPr lang="en-US" dirty="0" err="1" smtClean="0"/>
              <a:t>Pubications</a:t>
            </a:r>
            <a:endParaRPr lang="en-US" dirty="0"/>
          </a:p>
        </p:txBody>
      </p:sp>
      <p:sp>
        <p:nvSpPr>
          <p:cNvPr id="3" name="Content Placeholder 2"/>
          <p:cNvSpPr>
            <a:spLocks noGrp="1"/>
          </p:cNvSpPr>
          <p:nvPr>
            <p:ph idx="1"/>
          </p:nvPr>
        </p:nvSpPr>
        <p:spPr>
          <a:xfrm>
            <a:off x="457200" y="715819"/>
            <a:ext cx="8229600" cy="5530272"/>
          </a:xfrm>
        </p:spPr>
        <p:txBody>
          <a:bodyPr/>
          <a:lstStyle/>
          <a:p>
            <a:pPr marL="0" indent="0">
              <a:buNone/>
            </a:pPr>
            <a:r>
              <a:rPr lang="en-US" sz="1200" b="1" dirty="0"/>
              <a:t>Book Chapters and Journal </a:t>
            </a:r>
            <a:r>
              <a:rPr lang="en-US" sz="1200" b="1" dirty="0" smtClean="0"/>
              <a:t>Articles</a:t>
            </a:r>
            <a:endParaRPr lang="en-US" sz="1200" b="1" dirty="0"/>
          </a:p>
          <a:p>
            <a:pPr marL="0" indent="0">
              <a:buNone/>
            </a:pPr>
            <a:r>
              <a:rPr lang="en-US" sz="1200" dirty="0"/>
              <a:t>[1] A. J. Younge, G. von </a:t>
            </a:r>
            <a:r>
              <a:rPr lang="en-US" sz="1200" dirty="0" err="1"/>
              <a:t>Laszewski</a:t>
            </a:r>
            <a:r>
              <a:rPr lang="en-US" sz="1200" dirty="0"/>
              <a:t>, L. Wang, and G. C. Fox, “Providing a Green Framework for Cloud Based Data Centers,” in The Handbook of Energy-Aware Green Computing, I. Ahmad and S. </a:t>
            </a:r>
            <a:r>
              <a:rPr lang="en-US" sz="1200" dirty="0" err="1"/>
              <a:t>Ranka</a:t>
            </a:r>
            <a:r>
              <a:rPr lang="en-US" sz="1200" dirty="0"/>
              <a:t>, </a:t>
            </a:r>
            <a:r>
              <a:rPr lang="en-US" sz="1200" dirty="0" smtClean="0"/>
              <a:t>Eds. Chapman </a:t>
            </a:r>
            <a:r>
              <a:rPr lang="en-US" sz="1200" dirty="0"/>
              <a:t>and Hall/CRC Press, 2012, vol. 2, </a:t>
            </a:r>
            <a:r>
              <a:rPr lang="en-US" sz="1200" dirty="0" err="1"/>
              <a:t>ch.</a:t>
            </a:r>
            <a:r>
              <a:rPr lang="en-US" sz="1200" dirty="0"/>
              <a:t> 17.</a:t>
            </a:r>
          </a:p>
          <a:p>
            <a:pPr marL="0" indent="0">
              <a:buNone/>
            </a:pPr>
            <a:r>
              <a:rPr lang="en-US" sz="1200" dirty="0"/>
              <a:t>[2] N. Stupak, N. </a:t>
            </a:r>
            <a:r>
              <a:rPr lang="en-US" sz="1200" dirty="0" err="1"/>
              <a:t>DiFonzo</a:t>
            </a:r>
            <a:r>
              <a:rPr lang="en-US" sz="1200" dirty="0"/>
              <a:t>, A. J. Younge, and C. Homan, “SOCIALSENSE: </a:t>
            </a:r>
            <a:r>
              <a:rPr lang="en-US" sz="1200" dirty="0" smtClean="0"/>
              <a:t>Graphical </a:t>
            </a:r>
            <a:r>
              <a:rPr lang="en-US" sz="1200" dirty="0"/>
              <a:t>User Interface Design Considerations for Social Network Experiment Software,” Computers in Human Behavior, vol. 26, no. 3, pp. 365–370, May 2010.</a:t>
            </a:r>
          </a:p>
          <a:p>
            <a:pPr marL="0" indent="0">
              <a:buNone/>
            </a:pPr>
            <a:r>
              <a:rPr lang="pl-PL" sz="1200" dirty="0"/>
              <a:t>[3] L. Wang, G. von Laszewski, A. J. Younge, X. He, M. Kunze, and J. Tao, “Cloud Computing: a Perspective Study,” New Generation Computing, vol. 28, pp. 63–69, Mar </a:t>
            </a:r>
            <a:r>
              <a:rPr lang="pl-PL" sz="1200" dirty="0" smtClean="0"/>
              <a:t>2010.</a:t>
            </a:r>
            <a:endParaRPr lang="en-US" sz="1200" dirty="0"/>
          </a:p>
          <a:p>
            <a:pPr marL="0" indent="0">
              <a:buNone/>
            </a:pPr>
            <a:endParaRPr lang="en-US" sz="1200" b="1" dirty="0" smtClean="0"/>
          </a:p>
          <a:p>
            <a:pPr marL="0" indent="0">
              <a:buNone/>
            </a:pPr>
            <a:r>
              <a:rPr lang="en-US" sz="1200" b="1" dirty="0" smtClean="0"/>
              <a:t>Conference </a:t>
            </a:r>
            <a:r>
              <a:rPr lang="en-US" sz="1200" b="1" dirty="0"/>
              <a:t>and Workshop </a:t>
            </a:r>
            <a:r>
              <a:rPr lang="en-US" sz="1200" b="1" dirty="0" smtClean="0"/>
              <a:t>Proceedings</a:t>
            </a:r>
            <a:endParaRPr lang="en-US" sz="1200" b="1" dirty="0"/>
          </a:p>
          <a:p>
            <a:pPr marL="0" indent="0">
              <a:buNone/>
            </a:pPr>
            <a:r>
              <a:rPr lang="en-US" sz="1200" dirty="0"/>
              <a:t>[4] J. </a:t>
            </a:r>
            <a:r>
              <a:rPr lang="en-US" sz="1200" dirty="0" smtClean="0"/>
              <a:t>Diaz</a:t>
            </a:r>
            <a:r>
              <a:rPr lang="en-US" sz="1200" dirty="0"/>
              <a:t>, G. von </a:t>
            </a:r>
            <a:r>
              <a:rPr lang="en-US" sz="1200" dirty="0" err="1"/>
              <a:t>Laszewski</a:t>
            </a:r>
            <a:r>
              <a:rPr lang="en-US" sz="1200" dirty="0"/>
              <a:t>, F. Wang, A. J. Younge, and G. C. Fox, “</a:t>
            </a:r>
            <a:r>
              <a:rPr lang="en-US" sz="1200" dirty="0" err="1"/>
              <a:t>Futuregrid</a:t>
            </a:r>
            <a:r>
              <a:rPr lang="en-US" sz="1200" dirty="0"/>
              <a:t> image repository: A generic catalog and storage system for heterogeneous virtual machine images,” in Third IEEE International Conference on </a:t>
            </a:r>
            <a:r>
              <a:rPr lang="en-US" sz="1200" dirty="0" err="1"/>
              <a:t>Coud</a:t>
            </a:r>
            <a:r>
              <a:rPr lang="en-US" sz="1200" dirty="0"/>
              <a:t> Computing Technology and Science (CloudCom2011), </a:t>
            </a:r>
            <a:r>
              <a:rPr lang="en-US" sz="1200" dirty="0" smtClean="0"/>
              <a:t>IEEE. Athens</a:t>
            </a:r>
            <a:r>
              <a:rPr lang="en-US" sz="1200" dirty="0"/>
              <a:t>, Greece: IEEE, 12/2011 2011.</a:t>
            </a:r>
          </a:p>
          <a:p>
            <a:pPr marL="0" indent="0">
              <a:buNone/>
            </a:pPr>
            <a:r>
              <a:rPr lang="en-US" sz="1200" dirty="0"/>
              <a:t>[5] G. von </a:t>
            </a:r>
            <a:r>
              <a:rPr lang="en-US" sz="1200" dirty="0" err="1"/>
              <a:t>Laszewski</a:t>
            </a:r>
            <a:r>
              <a:rPr lang="en-US" sz="1200" dirty="0"/>
              <a:t>, J. Diaz, F. Wang, A. J. Younge, A. </a:t>
            </a:r>
            <a:r>
              <a:rPr lang="en-US" sz="1200" dirty="0" err="1"/>
              <a:t>Kulshrestha</a:t>
            </a:r>
            <a:r>
              <a:rPr lang="en-US" sz="1200" dirty="0"/>
              <a:t>, and G. Fox, “Towards generic FutureGrid image management,” in Proceedings of the 2011 </a:t>
            </a:r>
            <a:r>
              <a:rPr lang="en-US" sz="1200" dirty="0" err="1"/>
              <a:t>TeraGrid</a:t>
            </a:r>
            <a:r>
              <a:rPr lang="en-US" sz="1200" dirty="0"/>
              <a:t> Conference: Extreme Digital Discovery, ser. TG ’11. Salt Lake City, UT: ACM, </a:t>
            </a:r>
            <a:r>
              <a:rPr lang="en-US" sz="1200" dirty="0" smtClean="0"/>
              <a:t>2011 </a:t>
            </a:r>
          </a:p>
          <a:p>
            <a:pPr marL="0" indent="0">
              <a:buNone/>
            </a:pPr>
            <a:r>
              <a:rPr lang="en-US" sz="1200" dirty="0" smtClean="0"/>
              <a:t>[</a:t>
            </a:r>
            <a:r>
              <a:rPr lang="en-US" sz="1200" dirty="0"/>
              <a:t>6] A. J. Younge, R. </a:t>
            </a:r>
            <a:r>
              <a:rPr lang="en-US" sz="1200" dirty="0" err="1"/>
              <a:t>Henschel</a:t>
            </a:r>
            <a:r>
              <a:rPr lang="en-US" sz="1200" dirty="0"/>
              <a:t>, J. T. Brown, G. von </a:t>
            </a:r>
            <a:r>
              <a:rPr lang="en-US" sz="1200" dirty="0" err="1"/>
              <a:t>Laszewski</a:t>
            </a:r>
            <a:r>
              <a:rPr lang="en-US" sz="1200" dirty="0"/>
              <a:t>, J. </a:t>
            </a:r>
            <a:r>
              <a:rPr lang="en-US" sz="1200" dirty="0" err="1"/>
              <a:t>Qiu</a:t>
            </a:r>
            <a:r>
              <a:rPr lang="en-US" sz="1200" dirty="0"/>
              <a:t>, and G. C. Fox, “Analysis of Virtualization Technologies for High Performance Computing </a:t>
            </a:r>
            <a:r>
              <a:rPr lang="en-US" sz="1200" dirty="0" smtClean="0"/>
              <a:t>Env</a:t>
            </a:r>
            <a:r>
              <a:rPr lang="en-US" sz="1200" dirty="0"/>
              <a:t>i</a:t>
            </a:r>
            <a:r>
              <a:rPr lang="en-US" sz="1200" dirty="0" smtClean="0"/>
              <a:t>ronments</a:t>
            </a:r>
            <a:r>
              <a:rPr lang="en-US" sz="1200" dirty="0"/>
              <a:t>,” in Proceedings of the 4th International Conference on Cloud Computing (CLOUD 2011)</a:t>
            </a:r>
            <a:r>
              <a:rPr lang="en-US" sz="1200" dirty="0" smtClean="0"/>
              <a:t>. Washington</a:t>
            </a:r>
            <a:r>
              <a:rPr lang="en-US" sz="1200" dirty="0"/>
              <a:t>, DC: IEEE, July 2011.</a:t>
            </a:r>
          </a:p>
          <a:p>
            <a:pPr marL="0" indent="0">
              <a:buNone/>
            </a:pPr>
            <a:r>
              <a:rPr lang="en-US" sz="1200" dirty="0"/>
              <a:t>[7] A. J. Younge, V. </a:t>
            </a:r>
            <a:r>
              <a:rPr lang="en-US" sz="1200" dirty="0" err="1"/>
              <a:t>Periasamy</a:t>
            </a:r>
            <a:r>
              <a:rPr lang="en-US" sz="1200" dirty="0"/>
              <a:t>, M. Al-</a:t>
            </a:r>
            <a:r>
              <a:rPr lang="en-US" sz="1200" dirty="0" err="1"/>
              <a:t>Azdee</a:t>
            </a:r>
            <a:r>
              <a:rPr lang="en-US" sz="1200" dirty="0"/>
              <a:t>, W. </a:t>
            </a:r>
            <a:r>
              <a:rPr lang="en-US" sz="1200" dirty="0" err="1"/>
              <a:t>Hazlewood</a:t>
            </a:r>
            <a:r>
              <a:rPr lang="en-US" sz="1200" dirty="0"/>
              <a:t>, and K. Connelly, “</a:t>
            </a:r>
            <a:r>
              <a:rPr lang="en-US" sz="1200" dirty="0" err="1"/>
              <a:t>ScaleMirror</a:t>
            </a:r>
            <a:r>
              <a:rPr lang="en-US" sz="1200" dirty="0"/>
              <a:t>: A Pervasive Device to Aid Weight Analysis,” in Proceedings of the 29h International Conference Extended Abstracts on Human Factors in Computing Systems (CHI2011)</a:t>
            </a:r>
            <a:r>
              <a:rPr lang="en-US" sz="1200" dirty="0" smtClean="0"/>
              <a:t>. Vancouver</a:t>
            </a:r>
            <a:r>
              <a:rPr lang="en-US" sz="1200" dirty="0"/>
              <a:t>, BC: ACM, May 2011.</a:t>
            </a:r>
          </a:p>
          <a:p>
            <a:pPr marL="0" indent="0">
              <a:buNone/>
            </a:pPr>
            <a:r>
              <a:rPr lang="en-US" sz="1200" dirty="0"/>
              <a:t>[8] J. Diaz, A. J. Younge, G. von </a:t>
            </a:r>
            <a:r>
              <a:rPr lang="en-US" sz="1200" dirty="0" err="1"/>
              <a:t>Laszewski</a:t>
            </a:r>
            <a:r>
              <a:rPr lang="en-US" sz="1200" dirty="0"/>
              <a:t>, F. Wang, and G. C. Fox, “Grappling Cloud Infrastructure Services with a Generic Image Repository,” in Proceedings of Cloud Computing and Its Applications (CCA 2011), Argonne, IL, Mar 2011.</a:t>
            </a:r>
          </a:p>
          <a:p>
            <a:pPr marL="0" indent="0">
              <a:buNone/>
            </a:pPr>
            <a:r>
              <a:rPr lang="en-US" sz="1200" dirty="0"/>
              <a:t>[9] G. von </a:t>
            </a:r>
            <a:r>
              <a:rPr lang="en-US" sz="1200" dirty="0" err="1"/>
              <a:t>Laszewski</a:t>
            </a:r>
            <a:r>
              <a:rPr lang="en-US" sz="1200" dirty="0"/>
              <a:t>, G. C. Fox, F. Wang, A. J. Younge, A. </a:t>
            </a:r>
            <a:r>
              <a:rPr lang="en-US" sz="1200" dirty="0" err="1"/>
              <a:t>Kulshrestha</a:t>
            </a:r>
            <a:r>
              <a:rPr lang="en-US" sz="1200" dirty="0"/>
              <a:t>, and G. Pike, “Design of the FutureGrid Experiment Management Framework,” in Proceedings of Gateway Computing Environments 2010 at Supercomputing 2010. New Orleans, LA: IEEE, Nov </a:t>
            </a:r>
            <a:r>
              <a:rPr lang="en-US" sz="1200" dirty="0" smtClean="0"/>
              <a:t>2010.</a:t>
            </a:r>
          </a:p>
          <a:p>
            <a:pPr marL="0" indent="0">
              <a:buNone/>
            </a:pPr>
            <a:r>
              <a:rPr lang="en-US" sz="1200" dirty="0"/>
              <a:t>[10] A. J. Younge, G. von </a:t>
            </a:r>
            <a:r>
              <a:rPr lang="en-US" sz="1200" dirty="0" err="1"/>
              <a:t>Laszewski</a:t>
            </a:r>
            <a:r>
              <a:rPr lang="en-US" sz="1200" dirty="0"/>
              <a:t>, L. Wang, S. Lopez-Alarcon, and W. </a:t>
            </a:r>
            <a:r>
              <a:rPr lang="en-US" sz="1200" dirty="0" err="1"/>
              <a:t>Carithers</a:t>
            </a:r>
            <a:r>
              <a:rPr lang="en-US" sz="1200" dirty="0"/>
              <a:t>, “Efficient Resource Management for Cloud Computing Environments,” in Proceedings of the International Conference on Green Computing. Chicago, IL: IEEE, Aug 2010. </a:t>
            </a:r>
          </a:p>
          <a:p>
            <a:pPr marL="0" indent="0">
              <a:buNone/>
            </a:pPr>
            <a:endParaRPr lang="en-US" sz="1200" dirty="0" smtClean="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62</a:t>
            </a:fld>
            <a:endParaRPr lang="en-US" dirty="0"/>
          </a:p>
        </p:txBody>
      </p:sp>
    </p:spTree>
    <p:extLst>
      <p:ext uri="{BB962C8B-B14F-4D97-AF65-F5344CB8AC3E}">
        <p14:creationId xmlns:p14="http://schemas.microsoft.com/office/powerpoint/2010/main" val="37078689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lstStyle/>
          <a:p>
            <a:r>
              <a:rPr lang="en-US" dirty="0" smtClean="0"/>
              <a:t>Publications (</a:t>
            </a:r>
            <a:r>
              <a:rPr lang="en-US" dirty="0" err="1" smtClean="0"/>
              <a:t>cont</a:t>
            </a:r>
            <a:r>
              <a:rPr lang="en-US" dirty="0"/>
              <a:t>)</a:t>
            </a:r>
          </a:p>
        </p:txBody>
      </p:sp>
      <p:sp>
        <p:nvSpPr>
          <p:cNvPr id="3" name="Content Placeholder 2"/>
          <p:cNvSpPr>
            <a:spLocks noGrp="1"/>
          </p:cNvSpPr>
          <p:nvPr>
            <p:ph idx="1"/>
          </p:nvPr>
        </p:nvSpPr>
        <p:spPr>
          <a:xfrm>
            <a:off x="457200" y="1036638"/>
            <a:ext cx="8229600" cy="4525963"/>
          </a:xfrm>
        </p:spPr>
        <p:txBody>
          <a:bodyPr/>
          <a:lstStyle/>
          <a:p>
            <a:pPr marL="0" indent="0">
              <a:buNone/>
            </a:pPr>
            <a:r>
              <a:rPr lang="en-US" sz="1200" dirty="0" smtClean="0"/>
              <a:t>[</a:t>
            </a:r>
            <a:r>
              <a:rPr lang="en-US" sz="1200" dirty="0"/>
              <a:t>11] N. </a:t>
            </a:r>
            <a:r>
              <a:rPr lang="en-US" sz="1200" dirty="0" err="1"/>
              <a:t>DiFonzo</a:t>
            </a:r>
            <a:r>
              <a:rPr lang="en-US" sz="1200" dirty="0"/>
              <a:t>, M. J. Bourgeois, J. M. </a:t>
            </a:r>
            <a:r>
              <a:rPr lang="en-US" sz="1200" dirty="0" err="1"/>
              <a:t>Suls</a:t>
            </a:r>
            <a:r>
              <a:rPr lang="en-US" sz="1200" dirty="0"/>
              <a:t>, C. Homan, A. J. Younge, N. Schwab, M. Frazee, S. </a:t>
            </a:r>
            <a:r>
              <a:rPr lang="en-US" sz="1200" dirty="0" err="1"/>
              <a:t>Brougher</a:t>
            </a:r>
            <a:r>
              <a:rPr lang="en-US" sz="1200" dirty="0"/>
              <a:t>, and K. Harter, “Network Segmentation and Group Segre- </a:t>
            </a:r>
            <a:r>
              <a:rPr lang="en-US" sz="1200" dirty="0" err="1"/>
              <a:t>gation</a:t>
            </a:r>
            <a:r>
              <a:rPr lang="en-US" sz="1200" dirty="0"/>
              <a:t> Effects on Defensive Rumor Belief Bias and Self Organization,” in Proceedings of the George </a:t>
            </a:r>
            <a:r>
              <a:rPr lang="en-US" sz="1200" dirty="0" err="1"/>
              <a:t>Gerbner</a:t>
            </a:r>
            <a:r>
              <a:rPr lang="en-US" sz="1200" dirty="0"/>
              <a:t> Conference on Communication, Conflict, and </a:t>
            </a:r>
            <a:r>
              <a:rPr lang="en-US" sz="1200" dirty="0" err="1"/>
              <a:t>Aggres</a:t>
            </a:r>
            <a:r>
              <a:rPr lang="en-US" sz="1200" dirty="0"/>
              <a:t>- </a:t>
            </a:r>
            <a:r>
              <a:rPr lang="en-US" sz="1200" dirty="0" err="1"/>
              <a:t>sion</a:t>
            </a:r>
            <a:r>
              <a:rPr lang="en-US" sz="1200" dirty="0"/>
              <a:t>, Budapest, Hungary, May 2010.</a:t>
            </a:r>
          </a:p>
          <a:p>
            <a:pPr marL="0" indent="0">
              <a:buNone/>
            </a:pPr>
            <a:r>
              <a:rPr lang="en-US" sz="1200" dirty="0"/>
              <a:t>[12] G. von </a:t>
            </a:r>
            <a:r>
              <a:rPr lang="en-US" sz="1200" dirty="0" err="1"/>
              <a:t>Laszewski</a:t>
            </a:r>
            <a:r>
              <a:rPr lang="en-US" sz="1200" dirty="0"/>
              <a:t>, L. Wang, A. J. Younge, and X. He, “Power-Aware Scheduling of Virtual Machines in DVFS-enabled Clusters,” in Proceedings of the 2009 IEEE International Conference on Cluster Computing (Cluster 2009).	New Orleans, LA: IEEE, Sep 2009.</a:t>
            </a:r>
          </a:p>
          <a:p>
            <a:pPr marL="0" indent="0">
              <a:buNone/>
            </a:pPr>
            <a:r>
              <a:rPr lang="en-US" sz="1200" dirty="0"/>
              <a:t>[13] G. von </a:t>
            </a:r>
            <a:r>
              <a:rPr lang="en-US" sz="1200" dirty="0" err="1"/>
              <a:t>Laszewski</a:t>
            </a:r>
            <a:r>
              <a:rPr lang="en-US" sz="1200" dirty="0"/>
              <a:t>, A. J. Younge, X. He, K. </a:t>
            </a:r>
            <a:r>
              <a:rPr lang="en-US" sz="1200" dirty="0" err="1"/>
              <a:t>Mahinthakumar</a:t>
            </a:r>
            <a:r>
              <a:rPr lang="en-US" sz="1200" dirty="0"/>
              <a:t>, and L. Wang, “Experiment and Workflow Management Using </a:t>
            </a:r>
            <a:r>
              <a:rPr lang="en-US" sz="1200" dirty="0" err="1"/>
              <a:t>Cyberaide</a:t>
            </a:r>
            <a:r>
              <a:rPr lang="en-US" sz="1200" dirty="0"/>
              <a:t> Shell,” in Proceedings of the 4th International Workshop on Workflow Systems in e-Science (WSES 09) with 9th IEEE/ACM </a:t>
            </a:r>
            <a:r>
              <a:rPr lang="en-US" sz="1200" dirty="0" err="1"/>
              <a:t>CCGrid</a:t>
            </a:r>
            <a:r>
              <a:rPr lang="en-US" sz="1200" dirty="0"/>
              <a:t> 09. IEEE, May 2009. </a:t>
            </a:r>
          </a:p>
          <a:p>
            <a:pPr marL="0" indent="0">
              <a:buNone/>
            </a:pPr>
            <a:r>
              <a:rPr lang="en-US" sz="1200" dirty="0"/>
              <a:t>[14] L. Wang, G. von </a:t>
            </a:r>
            <a:r>
              <a:rPr lang="en-US" sz="1200" dirty="0" err="1"/>
              <a:t>Laszewski</a:t>
            </a:r>
            <a:r>
              <a:rPr lang="en-US" sz="1200" dirty="0"/>
              <a:t>, J. </a:t>
            </a:r>
            <a:r>
              <a:rPr lang="en-US" sz="1200" dirty="0" err="1"/>
              <a:t>Dayal</a:t>
            </a:r>
            <a:r>
              <a:rPr lang="en-US" sz="1200" dirty="0"/>
              <a:t>, X. He, A. J. Younge, and T. R. </a:t>
            </a:r>
            <a:r>
              <a:rPr lang="en-US" sz="1200" dirty="0" err="1"/>
              <a:t>Furlani</a:t>
            </a:r>
            <a:r>
              <a:rPr lang="en-US" sz="1200" dirty="0"/>
              <a:t>, “Towards Thermal Aware Workload Scheduling in a Data Center,” in Proceedings of the 10th International Symposium on Pervasive Systems, Algorithms and Networks (ISPAN2009), Kao-</a:t>
            </a:r>
            <a:r>
              <a:rPr lang="en-US" sz="1200" dirty="0" err="1"/>
              <a:t>Hsiung</a:t>
            </a:r>
            <a:r>
              <a:rPr lang="en-US" sz="1200" dirty="0"/>
              <a:t>, Taiwan, Dec 2009.  </a:t>
            </a:r>
          </a:p>
          <a:p>
            <a:pPr marL="0" indent="0">
              <a:buNone/>
            </a:pPr>
            <a:r>
              <a:rPr lang="en-US" sz="1200" dirty="0"/>
              <a:t>[15] G. von </a:t>
            </a:r>
            <a:r>
              <a:rPr lang="en-US" sz="1200" dirty="0" err="1"/>
              <a:t>Laszewski</a:t>
            </a:r>
            <a:r>
              <a:rPr lang="en-US" sz="1200" dirty="0"/>
              <a:t>, F. Wang, A. J. Younge, X. He, Z. </a:t>
            </a:r>
            <a:r>
              <a:rPr lang="en-US" sz="1200" dirty="0" err="1"/>
              <a:t>Guo</a:t>
            </a:r>
            <a:r>
              <a:rPr lang="en-US" sz="1200" dirty="0"/>
              <a:t>, and M. Pierce, “</a:t>
            </a:r>
            <a:r>
              <a:rPr lang="en-US" sz="1200" dirty="0" err="1"/>
              <a:t>Cyberaide</a:t>
            </a:r>
            <a:r>
              <a:rPr lang="en-US" sz="1200" dirty="0"/>
              <a:t> JavaScript: A JavaScript Commodity Grid Kit,” in Proceedings of the Grid Computing Environments 2007 at Supercomputing 2008. Austin, TX: IEEE, Nov 2008. </a:t>
            </a:r>
          </a:p>
          <a:p>
            <a:pPr marL="0" indent="0">
              <a:buNone/>
            </a:pPr>
            <a:r>
              <a:rPr lang="en-US" sz="1200" dirty="0"/>
              <a:t>[16] G. von </a:t>
            </a:r>
            <a:r>
              <a:rPr lang="en-US" sz="1200" dirty="0" err="1"/>
              <a:t>Laszewski</a:t>
            </a:r>
            <a:r>
              <a:rPr lang="en-US" sz="1200" dirty="0"/>
              <a:t>, F. Wang, A. J. Younge, Z. </a:t>
            </a:r>
            <a:r>
              <a:rPr lang="en-US" sz="1200" dirty="0" err="1"/>
              <a:t>Guo</a:t>
            </a:r>
            <a:r>
              <a:rPr lang="en-US" sz="1200" dirty="0"/>
              <a:t>, and M. Pierce, “JavaScript Grid Abstractions,” in Proceedings of the Grid </a:t>
            </a:r>
            <a:r>
              <a:rPr lang="en-US" sz="1200" dirty="0" smtClean="0"/>
              <a:t>Computing </a:t>
            </a:r>
            <a:r>
              <a:rPr lang="en-US" sz="1200" dirty="0"/>
              <a:t>Environments 2007 at Supercomputing 2007. Reno, NV: IEEE, Nov 2007. </a:t>
            </a:r>
            <a:endParaRPr lang="de-DE" sz="1200" dirty="0"/>
          </a:p>
          <a:p>
            <a:pPr marL="0" indent="0">
              <a:buNone/>
            </a:pPr>
            <a:endParaRPr lang="de-DE" sz="1200" dirty="0" smtClean="0"/>
          </a:p>
          <a:p>
            <a:pPr marL="0" indent="0">
              <a:buNone/>
            </a:pPr>
            <a:r>
              <a:rPr lang="de-DE" sz="1200" b="1" dirty="0" smtClean="0"/>
              <a:t>Poster </a:t>
            </a:r>
            <a:r>
              <a:rPr lang="de-DE" sz="1200" b="1" dirty="0"/>
              <a:t>Sessions</a:t>
            </a:r>
          </a:p>
          <a:p>
            <a:pPr marL="0" indent="0">
              <a:buNone/>
            </a:pPr>
            <a:r>
              <a:rPr lang="en-US" sz="1200" dirty="0"/>
              <a:t>[17] A. J. Younge, J. T. Brown, R. </a:t>
            </a:r>
            <a:r>
              <a:rPr lang="en-US" sz="1200" dirty="0" err="1"/>
              <a:t>Henschel</a:t>
            </a:r>
            <a:r>
              <a:rPr lang="en-US" sz="1200" dirty="0"/>
              <a:t>, J. </a:t>
            </a:r>
            <a:r>
              <a:rPr lang="en-US" sz="1200" dirty="0" err="1"/>
              <a:t>Qiu</a:t>
            </a:r>
            <a:r>
              <a:rPr lang="en-US" sz="1200" dirty="0"/>
              <a:t>, and G. C. Fox, “Performance </a:t>
            </a:r>
            <a:r>
              <a:rPr lang="en-US" sz="1200" dirty="0" smtClean="0"/>
              <a:t>Analysis </a:t>
            </a:r>
            <a:r>
              <a:rPr lang="en-US" sz="1200" dirty="0"/>
              <a:t>of HPC Virtualization Technologies within FutureGrid,” Emerging Research at </a:t>
            </a:r>
            <a:r>
              <a:rPr lang="en-US" sz="1200" dirty="0" err="1"/>
              <a:t>CloudCom</a:t>
            </a:r>
            <a:r>
              <a:rPr lang="en-US" sz="1200" dirty="0"/>
              <a:t> 2010, Dec 2010.</a:t>
            </a:r>
          </a:p>
          <a:p>
            <a:pPr marL="0" indent="0">
              <a:buNone/>
            </a:pPr>
            <a:r>
              <a:rPr lang="en-US" sz="1200" dirty="0"/>
              <a:t>[18] A. J. Younge, X. He, F. Wang, L. Wang, and G. von </a:t>
            </a:r>
            <a:r>
              <a:rPr lang="en-US" sz="1200" dirty="0" err="1"/>
              <a:t>Laszewski</a:t>
            </a:r>
            <a:r>
              <a:rPr lang="en-US" sz="1200" dirty="0"/>
              <a:t>, “Towards a </a:t>
            </a:r>
            <a:r>
              <a:rPr lang="en-US" sz="1200" dirty="0" err="1"/>
              <a:t>Cyberaide</a:t>
            </a:r>
            <a:r>
              <a:rPr lang="en-US" sz="1200" dirty="0"/>
              <a:t> Shell for the </a:t>
            </a:r>
            <a:r>
              <a:rPr lang="en-US" sz="1200" dirty="0" err="1"/>
              <a:t>TeraGrid</a:t>
            </a:r>
            <a:r>
              <a:rPr lang="en-US" sz="1200" dirty="0"/>
              <a:t>,” Poster at </a:t>
            </a:r>
            <a:r>
              <a:rPr lang="en-US" sz="1200" dirty="0" err="1"/>
              <a:t>TeraGrid</a:t>
            </a:r>
            <a:r>
              <a:rPr lang="en-US" sz="1200" dirty="0"/>
              <a:t> Conference, Jun 2009.</a:t>
            </a:r>
          </a:p>
          <a:p>
            <a:pPr marL="0" indent="0">
              <a:buNone/>
            </a:pPr>
            <a:r>
              <a:rPr lang="pl-PL" sz="1200" dirty="0"/>
              <a:t>[19] A. J. Younge, F. Wang, L. Wang, and G. von Laszewski, “Cyberaide Shell </a:t>
            </a:r>
            <a:r>
              <a:rPr lang="pl-PL" sz="1200" dirty="0" smtClean="0"/>
              <a:t>Prototype</a:t>
            </a:r>
            <a:r>
              <a:rPr lang="pl-PL" sz="1200" dirty="0"/>
              <a:t>,” Poster at ISSGC 2009, Jul 2009.</a:t>
            </a:r>
            <a:endParaRPr lang="en-US" sz="1200" dirty="0"/>
          </a:p>
          <a:p>
            <a:endParaRPr lang="en-US" sz="1200"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63</a:t>
            </a:fld>
            <a:endParaRPr lang="en-US"/>
          </a:p>
        </p:txBody>
      </p:sp>
    </p:spTree>
    <p:extLst>
      <p:ext uri="{BB962C8B-B14F-4D97-AF65-F5344CB8AC3E}">
        <p14:creationId xmlns:p14="http://schemas.microsoft.com/office/powerpoint/2010/main" val="36342331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64</a:t>
            </a:fld>
            <a:endParaRPr lang="en-US"/>
          </a:p>
        </p:txBody>
      </p:sp>
    </p:spTree>
    <p:extLst>
      <p:ext uri="{BB962C8B-B14F-4D97-AF65-F5344CB8AC3E}">
        <p14:creationId xmlns:p14="http://schemas.microsoft.com/office/powerpoint/2010/main" val="15341634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23825" y="5505450"/>
            <a:ext cx="8867775"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buClr>
                <a:srgbClr val="000000"/>
              </a:buClr>
              <a:buSzPct val="100000"/>
              <a:buFontTx/>
              <a:buChar char="•"/>
              <a:defRPr/>
            </a:pPr>
            <a:r>
              <a:rPr lang="en-US" sz="1500" b="1" dirty="0" smtClean="0">
                <a:solidFill>
                  <a:srgbClr val="000000"/>
                </a:solidFill>
                <a:latin typeface="Arial" charset="0"/>
              </a:rPr>
              <a:t>  HW </a:t>
            </a:r>
            <a:r>
              <a:rPr lang="en-US" sz="1500" b="1" dirty="0">
                <a:solidFill>
                  <a:srgbClr val="000000"/>
                </a:solidFill>
                <a:latin typeface="Arial" charset="0"/>
              </a:rPr>
              <a:t>Resources at</a:t>
            </a:r>
            <a:r>
              <a:rPr lang="en-US" sz="1500" dirty="0">
                <a:solidFill>
                  <a:srgbClr val="000000"/>
                </a:solidFill>
                <a:latin typeface="Arial" charset="0"/>
              </a:rPr>
              <a:t>: Indiana University, </a:t>
            </a:r>
            <a:r>
              <a:rPr lang="en-US" sz="1500" dirty="0" smtClean="0">
                <a:solidFill>
                  <a:srgbClr val="000000"/>
                </a:solidFill>
                <a:latin typeface="Arial" charset="0"/>
              </a:rPr>
              <a:t>San Diego Supercomputer Center, University of Chicago / Argonne National Lab, Texas Applied Computing Center, </a:t>
            </a:r>
            <a:r>
              <a:rPr lang="en-US" sz="1500" dirty="0">
                <a:solidFill>
                  <a:srgbClr val="000000"/>
                </a:solidFill>
                <a:latin typeface="Arial" charset="0"/>
              </a:rPr>
              <a:t>University of Florida</a:t>
            </a:r>
            <a:r>
              <a:rPr lang="en-US" sz="1500" dirty="0" smtClean="0">
                <a:solidFill>
                  <a:srgbClr val="000000"/>
                </a:solidFill>
                <a:latin typeface="Arial" charset="0"/>
              </a:rPr>
              <a:t>, &amp; Purdue</a:t>
            </a:r>
            <a:endParaRPr lang="en-US" dirty="0"/>
          </a:p>
          <a:p>
            <a:pPr>
              <a:lnSpc>
                <a:spcPct val="95000"/>
              </a:lnSpc>
              <a:buClr>
                <a:srgbClr val="000000"/>
              </a:buClr>
              <a:buSzPct val="100000"/>
              <a:buFontTx/>
              <a:buChar char="•"/>
              <a:defRPr/>
            </a:pPr>
            <a:r>
              <a:rPr lang="en-US" sz="1500" b="1" dirty="0" smtClean="0">
                <a:solidFill>
                  <a:srgbClr val="000000"/>
                </a:solidFill>
                <a:latin typeface="Arial" charset="0"/>
              </a:rPr>
              <a:t>  Software </a:t>
            </a:r>
            <a:r>
              <a:rPr lang="en-US" sz="1500" b="1" dirty="0">
                <a:solidFill>
                  <a:srgbClr val="000000"/>
                </a:solidFill>
                <a:latin typeface="Arial" charset="0"/>
              </a:rPr>
              <a:t>Partners:</a:t>
            </a:r>
            <a:r>
              <a:rPr lang="en-US" sz="1500" dirty="0">
                <a:solidFill>
                  <a:srgbClr val="000000"/>
                </a:solidFill>
                <a:latin typeface="Arial" charset="0"/>
              </a:rPr>
              <a:t> </a:t>
            </a:r>
            <a:r>
              <a:rPr lang="en-US" sz="1500" dirty="0" smtClean="0">
                <a:solidFill>
                  <a:srgbClr val="000000"/>
                </a:solidFill>
                <a:latin typeface="Arial" charset="0"/>
              </a:rPr>
              <a:t>University of Southern California, </a:t>
            </a:r>
            <a:r>
              <a:rPr lang="en-US" sz="1500" dirty="0">
                <a:solidFill>
                  <a:srgbClr val="000000"/>
                </a:solidFill>
                <a:latin typeface="Arial" charset="0"/>
              </a:rPr>
              <a:t>University of Tennessee Knoxville, University of Virginia, </a:t>
            </a:r>
            <a:r>
              <a:rPr lang="en-US" sz="1500" dirty="0" err="1">
                <a:solidFill>
                  <a:srgbClr val="000000"/>
                </a:solidFill>
                <a:latin typeface="Arial" charset="0"/>
              </a:rPr>
              <a:t>Technische</a:t>
            </a:r>
            <a:r>
              <a:rPr lang="en-US" sz="1500" dirty="0">
                <a:solidFill>
                  <a:srgbClr val="000000"/>
                </a:solidFill>
                <a:latin typeface="Arial" charset="0"/>
              </a:rPr>
              <a:t> </a:t>
            </a:r>
            <a:r>
              <a:rPr lang="en-US" sz="1500" dirty="0" err="1">
                <a:solidFill>
                  <a:srgbClr val="000000"/>
                </a:solidFill>
                <a:latin typeface="Arial" charset="0"/>
              </a:rPr>
              <a:t>Universtität</a:t>
            </a:r>
            <a:r>
              <a:rPr lang="en-US" sz="1500" dirty="0">
                <a:solidFill>
                  <a:srgbClr val="000000"/>
                </a:solidFill>
                <a:latin typeface="Arial" charset="0"/>
              </a:rPr>
              <a:t> </a:t>
            </a:r>
            <a:r>
              <a:rPr lang="en-US" sz="1500" dirty="0" smtClean="0">
                <a:solidFill>
                  <a:srgbClr val="000000"/>
                </a:solidFill>
                <a:latin typeface="Arial" charset="0"/>
              </a:rPr>
              <a:t>Dresden</a:t>
            </a:r>
            <a:endParaRPr lang="en-US" dirty="0"/>
          </a:p>
        </p:txBody>
      </p:sp>
      <p:sp>
        <p:nvSpPr>
          <p:cNvPr id="25602" name="Rectangle 1"/>
          <p:cNvSpPr>
            <a:spLocks noGrp="1" noChangeArrowheads="1"/>
          </p:cNvSpPr>
          <p:nvPr>
            <p:ph type="ctrTitle"/>
          </p:nvPr>
        </p:nvSpPr>
        <p:spPr>
          <a:xfrm>
            <a:off x="39688" y="234950"/>
            <a:ext cx="9064625" cy="1050925"/>
          </a:xfrm>
        </p:spPr>
        <p:txBody>
          <a:bodyPr lIns="0" tIns="0" rIns="0" bIns="0"/>
          <a:lstStyle/>
          <a:p>
            <a:pPr>
              <a:lnSpc>
                <a:spcPct val="95000"/>
              </a:lnSpc>
            </a:pPr>
            <a:r>
              <a:rPr lang="en-US">
                <a:solidFill>
                  <a:srgbClr val="000000"/>
                </a:solidFill>
                <a:latin typeface="Arial" charset="0"/>
              </a:rPr>
              <a:t>FutureGrid</a:t>
            </a:r>
          </a:p>
        </p:txBody>
      </p:sp>
      <p:pic>
        <p:nvPicPr>
          <p:cNvPr id="2560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763" y="1708150"/>
            <a:ext cx="7364412"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ChangeArrowheads="1"/>
          </p:cNvSpPr>
          <p:nvPr/>
        </p:nvSpPr>
        <p:spPr bwMode="auto">
          <a:xfrm>
            <a:off x="39688" y="954088"/>
            <a:ext cx="868838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95000"/>
              </a:lnSpc>
              <a:buClr>
                <a:srgbClr val="000000"/>
              </a:buClr>
              <a:buSzPct val="100000"/>
            </a:pPr>
            <a:r>
              <a:rPr lang="en-US" sz="2400">
                <a:solidFill>
                  <a:srgbClr val="000000"/>
                </a:solidFill>
              </a:rPr>
              <a:t>FutureGrid is an </a:t>
            </a:r>
            <a:r>
              <a:rPr lang="en-US" sz="2400" u="sng">
                <a:solidFill>
                  <a:srgbClr val="000000"/>
                </a:solidFill>
              </a:rPr>
              <a:t>experimental grid and cloud test-bed </a:t>
            </a:r>
            <a:r>
              <a:rPr lang="en-US" sz="2400">
                <a:solidFill>
                  <a:srgbClr val="000000"/>
                </a:solidFill>
              </a:rPr>
              <a:t>with a wide variety of computing services available to users.</a:t>
            </a:r>
            <a:endParaRPr lang="en-US" sz="1600"/>
          </a:p>
        </p:txBody>
      </p:sp>
      <p:sp>
        <p:nvSpPr>
          <p:cNvPr id="25605"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Tree>
    <p:extLst>
      <p:ext uri="{BB962C8B-B14F-4D97-AF65-F5344CB8AC3E}">
        <p14:creationId xmlns:p14="http://schemas.microsoft.com/office/powerpoint/2010/main" val="28353915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Performance Computing</a:t>
            </a:r>
            <a:endParaRPr lang="en-US" dirty="0"/>
          </a:p>
        </p:txBody>
      </p:sp>
      <p:sp>
        <p:nvSpPr>
          <p:cNvPr id="3" name="Content Placeholder 2"/>
          <p:cNvSpPr>
            <a:spLocks noGrp="1"/>
          </p:cNvSpPr>
          <p:nvPr>
            <p:ph idx="1"/>
          </p:nvPr>
        </p:nvSpPr>
        <p:spPr/>
        <p:txBody>
          <a:bodyPr/>
          <a:lstStyle/>
          <a:p>
            <a:r>
              <a:rPr lang="en-US" sz="2800" dirty="0" smtClean="0"/>
              <a:t>Massively parallel set of processors connected together to complete a single task or subset of well-defined tasks.</a:t>
            </a:r>
          </a:p>
          <a:p>
            <a:r>
              <a:rPr lang="en-US" sz="2800" dirty="0" smtClean="0"/>
              <a:t>Consist of large processor arrays and high speed interconnects</a:t>
            </a:r>
          </a:p>
          <a:p>
            <a:r>
              <a:rPr lang="en-US" sz="2800" dirty="0" smtClean="0"/>
              <a:t>Used for advanced physics simulations, climate research, molecular modeling, nuclear simulation, </a:t>
            </a:r>
            <a:r>
              <a:rPr lang="en-US" sz="2800" dirty="0" err="1" smtClean="0"/>
              <a:t>etc</a:t>
            </a:r>
            <a:endParaRPr lang="en-US" sz="2800" dirty="0" smtClean="0"/>
          </a:p>
          <a:p>
            <a:r>
              <a:rPr lang="en-US" sz="2800" dirty="0" smtClean="0"/>
              <a:t>Measured in FLOPS</a:t>
            </a:r>
          </a:p>
          <a:p>
            <a:pPr lvl="1"/>
            <a:r>
              <a:rPr lang="en-US" sz="2400" dirty="0" smtClean="0"/>
              <a:t>LINPACK, Top 500</a:t>
            </a:r>
          </a:p>
          <a:p>
            <a:endParaRPr lang="en-US" sz="2800"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65B5C4F8-E41B-BA41-B776-68D468F989E8}" type="slidenum">
              <a:rPr lang="en-US" smtClean="0"/>
              <a:pPr>
                <a:defRPr/>
              </a:pPr>
              <a:t>66</a:t>
            </a:fld>
            <a:endParaRPr lang="en-US"/>
          </a:p>
        </p:txBody>
      </p:sp>
    </p:spTree>
    <p:extLst>
      <p:ext uri="{BB962C8B-B14F-4D97-AF65-F5344CB8AC3E}">
        <p14:creationId xmlns:p14="http://schemas.microsoft.com/office/powerpoint/2010/main" val="7599805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atin typeface="Calibri" charset="0"/>
              </a:rPr>
              <a:t>Related Research</a:t>
            </a:r>
          </a:p>
        </p:txBody>
      </p:sp>
      <p:sp>
        <p:nvSpPr>
          <p:cNvPr id="21506" name="Content Placeholder 2"/>
          <p:cNvSpPr>
            <a:spLocks noGrp="1"/>
          </p:cNvSpPr>
          <p:nvPr>
            <p:ph idx="1"/>
          </p:nvPr>
        </p:nvSpPr>
        <p:spPr>
          <a:xfrm>
            <a:off x="457200" y="1524000"/>
            <a:ext cx="8229600" cy="4525963"/>
          </a:xfrm>
        </p:spPr>
        <p:txBody>
          <a:bodyPr/>
          <a:lstStyle/>
          <a:p>
            <a:r>
              <a:rPr lang="en-US" sz="2800">
                <a:latin typeface="Calibri" charset="0"/>
              </a:rPr>
              <a:t>Some work has already been done to evaluate performance…</a:t>
            </a:r>
          </a:p>
          <a:p>
            <a:r>
              <a:rPr lang="en-US" sz="1600">
                <a:latin typeface="Calibri" charset="0"/>
              </a:rPr>
              <a:t>Karger, P. &amp; Safford, D. I/O for virtual machine monitors: Security and performance issues. </a:t>
            </a:r>
            <a:r>
              <a:rPr lang="en-US" sz="1600" i="1">
                <a:latin typeface="Calibri" charset="0"/>
              </a:rPr>
              <a:t>Security &amp; Privacy, IEEE, IEEE, </a:t>
            </a:r>
            <a:r>
              <a:rPr lang="en-US" sz="1600">
                <a:latin typeface="Calibri" charset="0"/>
              </a:rPr>
              <a:t>2008</a:t>
            </a:r>
            <a:r>
              <a:rPr lang="en-US" sz="1600" i="1">
                <a:latin typeface="Calibri" charset="0"/>
              </a:rPr>
              <a:t>, 6</a:t>
            </a:r>
            <a:r>
              <a:rPr lang="en-US" sz="1600">
                <a:latin typeface="Calibri" charset="0"/>
              </a:rPr>
              <a:t>, 16-23 </a:t>
            </a:r>
          </a:p>
          <a:p>
            <a:r>
              <a:rPr lang="en-US" sz="1600">
                <a:latin typeface="Calibri" charset="0"/>
              </a:rPr>
              <a:t>Koh, Y.; Knauerhase, R.; Brett, P.; Bowman, M.; Wen, Z. &amp; Pu, C. An analysis of performance interference effects in virtual environments. </a:t>
            </a:r>
            <a:r>
              <a:rPr lang="en-US" sz="1600" i="1">
                <a:latin typeface="Calibri" charset="0"/>
              </a:rPr>
              <a:t>Performance Analysis of Systems &amp; Software, 2007. ISPASS 2007. IEEE International Symposium on, </a:t>
            </a:r>
            <a:r>
              <a:rPr lang="en-US" sz="1600">
                <a:latin typeface="Calibri" charset="0"/>
              </a:rPr>
              <a:t>2007, 200209.</a:t>
            </a:r>
          </a:p>
          <a:p>
            <a:r>
              <a:rPr lang="en-US" sz="1600">
                <a:latin typeface="Calibri" charset="0"/>
              </a:rPr>
              <a:t>K. Jackson, L. Ramakrishnan, K. Muriki, S. Canon, S. Cholia, J. Shalf, H. Wasserman, and N. Wright, “Performance Analysis of High Performance Computing Applications on the Amazon Web Services Cloud,” in 2nd IEEE International Conference on Cloud Computing Technology and Science. IEEE, 2010, pp. 159–168.</a:t>
            </a:r>
          </a:p>
          <a:p>
            <a:r>
              <a:rPr lang="en-US" sz="1600">
                <a:latin typeface="Calibri" charset="0"/>
              </a:rPr>
              <a:t>P. Barham, B. Dragovic, K. Fraser, S. Hand, T. L. Harris, A. Ho, R. Neugebauer, I. Pratt, and A. Warfield, “</a:t>
            </a:r>
            <a:r>
              <a:rPr lang="en-US" altLang="ja-JP" sz="1600">
                <a:latin typeface="Calibri" charset="0"/>
              </a:rPr>
              <a:t>Xen and the art of virtualization,</a:t>
            </a:r>
            <a:r>
              <a:rPr lang="en-US" sz="1600">
                <a:latin typeface="Calibri" charset="0"/>
              </a:rPr>
              <a:t>”</a:t>
            </a:r>
            <a:r>
              <a:rPr lang="en-US" altLang="ja-JP" sz="1600">
                <a:latin typeface="Calibri" charset="0"/>
              </a:rPr>
              <a:t> in Proceedings of the 19th ACM Symposium on Operating Systems Principles, New York, U. S. A., Oct. 2003, pp. 164–177.</a:t>
            </a:r>
          </a:p>
          <a:p>
            <a:r>
              <a:rPr lang="en-US" sz="1600">
                <a:latin typeface="Calibri" charset="0"/>
              </a:rPr>
              <a:t>Adams, K. &amp; Agesen, O. A comparison of software and hardware techniques for x86 virtualization. Proceedings of the 12th international conference on Architectural support for programming languages and operating systems, 2006, 2-13.</a:t>
            </a:r>
          </a:p>
        </p:txBody>
      </p:sp>
      <p:sp>
        <p:nvSpPr>
          <p:cNvPr id="2150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585F50-17D5-DB41-AB03-A7520A70A689}" type="slidenum">
              <a:rPr lang="en-US" sz="1200">
                <a:solidFill>
                  <a:srgbClr val="898989"/>
                </a:solidFill>
                <a:latin typeface="Calibri" charset="0"/>
              </a:rPr>
              <a:pPr eaLnBrk="1" hangingPunct="1"/>
              <a:t>67</a:t>
            </a:fld>
            <a:endParaRPr lang="en-US" sz="1200">
              <a:solidFill>
                <a:srgbClr val="898989"/>
              </a:solidFill>
              <a:latin typeface="Calibri" charset="0"/>
            </a:endParaRPr>
          </a:p>
        </p:txBody>
      </p:sp>
      <p:sp>
        <p:nvSpPr>
          <p:cNvPr id="21508"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Tree>
    <p:extLst>
      <p:ext uri="{BB962C8B-B14F-4D97-AF65-F5344CB8AC3E}">
        <p14:creationId xmlns:p14="http://schemas.microsoft.com/office/powerpoint/2010/main" val="11378021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atin typeface="Calibri" charset="0"/>
              </a:rPr>
              <a:t>Hypervisors</a:t>
            </a:r>
          </a:p>
        </p:txBody>
      </p:sp>
      <p:sp>
        <p:nvSpPr>
          <p:cNvPr id="20482" name="Content Placeholder 2"/>
          <p:cNvSpPr>
            <a:spLocks noGrp="1"/>
          </p:cNvSpPr>
          <p:nvPr>
            <p:ph idx="1"/>
          </p:nvPr>
        </p:nvSpPr>
        <p:spPr/>
        <p:txBody>
          <a:bodyPr/>
          <a:lstStyle/>
          <a:p>
            <a:r>
              <a:rPr lang="en-US" dirty="0">
                <a:latin typeface="Calibri" charset="0"/>
              </a:rPr>
              <a:t>Evaluate </a:t>
            </a:r>
            <a:r>
              <a:rPr lang="en-US" dirty="0" err="1">
                <a:latin typeface="Calibri" charset="0"/>
              </a:rPr>
              <a:t>Xen</a:t>
            </a:r>
            <a:r>
              <a:rPr lang="en-US" dirty="0">
                <a:latin typeface="Calibri" charset="0"/>
              </a:rPr>
              <a:t>, KVM, and </a:t>
            </a:r>
            <a:r>
              <a:rPr lang="en-US" dirty="0" err="1">
                <a:latin typeface="Calibri" charset="0"/>
              </a:rPr>
              <a:t>VirtualBox</a:t>
            </a:r>
            <a:r>
              <a:rPr lang="en-US" dirty="0">
                <a:latin typeface="Calibri" charset="0"/>
              </a:rPr>
              <a:t> hypervisors against native hardware</a:t>
            </a:r>
          </a:p>
          <a:p>
            <a:pPr lvl="1"/>
            <a:r>
              <a:rPr lang="en-US" dirty="0">
                <a:latin typeface="Calibri" charset="0"/>
              </a:rPr>
              <a:t>Common, well documented</a:t>
            </a:r>
          </a:p>
          <a:p>
            <a:pPr lvl="1"/>
            <a:r>
              <a:rPr lang="en-US" dirty="0">
                <a:latin typeface="Calibri" charset="0"/>
              </a:rPr>
              <a:t>Open source, open architecture</a:t>
            </a:r>
          </a:p>
          <a:p>
            <a:pPr lvl="1"/>
            <a:r>
              <a:rPr lang="en-US" dirty="0">
                <a:latin typeface="Calibri" charset="0"/>
              </a:rPr>
              <a:t>Relatively mature &amp; stable</a:t>
            </a:r>
          </a:p>
          <a:p>
            <a:r>
              <a:rPr lang="en-US" dirty="0">
                <a:latin typeface="Calibri" charset="0"/>
              </a:rPr>
              <a:t>Cannot benchmark </a:t>
            </a:r>
            <a:r>
              <a:rPr lang="en-US" dirty="0" err="1">
                <a:latin typeface="Calibri" charset="0"/>
              </a:rPr>
              <a:t>VMWare</a:t>
            </a:r>
            <a:r>
              <a:rPr lang="en-US" dirty="0">
                <a:latin typeface="Calibri" charset="0"/>
              </a:rPr>
              <a:t> hypervisors due to proprietary licensing issues</a:t>
            </a:r>
            <a:r>
              <a:rPr lang="en-US" dirty="0" smtClean="0">
                <a:latin typeface="Calibri" charset="0"/>
              </a:rPr>
              <a:t>.</a:t>
            </a:r>
            <a:endParaRPr lang="en-US" dirty="0">
              <a:latin typeface="Calibri" charset="0"/>
            </a:endParaRPr>
          </a:p>
          <a:p>
            <a:pPr lvl="1"/>
            <a:r>
              <a:rPr lang="en-US" dirty="0" smtClean="0">
                <a:latin typeface="Calibri" charset="0"/>
              </a:rPr>
              <a:t>This is changing</a:t>
            </a:r>
            <a:endParaRPr lang="en-US" dirty="0">
              <a:latin typeface="Calibri" charset="0"/>
            </a:endParaRPr>
          </a:p>
        </p:txBody>
      </p:sp>
      <p:sp>
        <p:nvSpPr>
          <p:cNvPr id="2048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CF186B-6E9B-2B40-B655-B27BB1671BD6}" type="slidenum">
              <a:rPr lang="en-US" sz="1200">
                <a:solidFill>
                  <a:srgbClr val="898989"/>
                </a:solidFill>
                <a:latin typeface="Calibri" charset="0"/>
              </a:rPr>
              <a:pPr eaLnBrk="1" hangingPunct="1"/>
              <a:t>68</a:t>
            </a:fld>
            <a:endParaRPr lang="en-US" sz="1200">
              <a:solidFill>
                <a:srgbClr val="898989"/>
              </a:solidFill>
              <a:latin typeface="Calibri" charset="0"/>
            </a:endParaRPr>
          </a:p>
        </p:txBody>
      </p:sp>
      <p:sp>
        <p:nvSpPr>
          <p:cNvPr id="20484"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Tree>
    <p:extLst>
      <p:ext uri="{BB962C8B-B14F-4D97-AF65-F5344CB8AC3E}">
        <p14:creationId xmlns:p14="http://schemas.microsoft.com/office/powerpoint/2010/main" val="32809432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Calibri" charset="0"/>
              </a:rPr>
              <a:t>Testing Environment</a:t>
            </a:r>
          </a:p>
        </p:txBody>
      </p:sp>
      <p:sp>
        <p:nvSpPr>
          <p:cNvPr id="26626" name="Content Placeholder 5"/>
          <p:cNvSpPr>
            <a:spLocks noGrp="1"/>
          </p:cNvSpPr>
          <p:nvPr>
            <p:ph sz="half" idx="1"/>
          </p:nvPr>
        </p:nvSpPr>
        <p:spPr>
          <a:xfrm>
            <a:off x="330200" y="1398588"/>
            <a:ext cx="4038600" cy="4525962"/>
          </a:xfrm>
        </p:spPr>
        <p:txBody>
          <a:bodyPr/>
          <a:lstStyle/>
          <a:p>
            <a:r>
              <a:rPr lang="en-US" sz="2600">
                <a:latin typeface="Calibri" charset="0"/>
              </a:rPr>
              <a:t>All tests conducted on the IU India cluster as part of FutureGrid.</a:t>
            </a:r>
          </a:p>
          <a:p>
            <a:r>
              <a:rPr lang="en-US" sz="2600">
                <a:latin typeface="Calibri" charset="0"/>
              </a:rPr>
              <a:t>Identical nodes used for each hypervisor, as well as a bare-metal (native) machine for the control group.</a:t>
            </a:r>
          </a:p>
          <a:p>
            <a:r>
              <a:rPr lang="en-US" sz="2600">
                <a:latin typeface="Calibri" charset="0"/>
              </a:rPr>
              <a:t>Each host OS runs RedHat Enterprise Linux 5.5.</a:t>
            </a:r>
          </a:p>
        </p:txBody>
      </p:sp>
      <p:sp>
        <p:nvSpPr>
          <p:cNvPr id="26627" name="Content Placeholder 6"/>
          <p:cNvSpPr>
            <a:spLocks noGrp="1"/>
          </p:cNvSpPr>
          <p:nvPr>
            <p:ph sz="half" idx="2"/>
          </p:nvPr>
        </p:nvSpPr>
        <p:spPr>
          <a:xfrm>
            <a:off x="4286250" y="1365250"/>
            <a:ext cx="4868863" cy="4525963"/>
          </a:xfrm>
        </p:spPr>
        <p:txBody>
          <a:bodyPr/>
          <a:lstStyle/>
          <a:p>
            <a:r>
              <a:rPr lang="en-US">
                <a:latin typeface="Calibri" charset="0"/>
              </a:rPr>
              <a:t>India: 256 1U compute nodes</a:t>
            </a:r>
          </a:p>
          <a:p>
            <a:pPr lvl="1"/>
            <a:r>
              <a:rPr lang="en-US">
                <a:latin typeface="Calibri" charset="0"/>
              </a:rPr>
              <a:t>2 Intel Xeon 5570 Quad core CPUs  at 2.93Ghz</a:t>
            </a:r>
          </a:p>
          <a:p>
            <a:pPr lvl="1"/>
            <a:r>
              <a:rPr lang="en-US">
                <a:latin typeface="Calibri" charset="0"/>
              </a:rPr>
              <a:t>24GB DDR2 Ram </a:t>
            </a:r>
          </a:p>
          <a:p>
            <a:pPr lvl="1"/>
            <a:r>
              <a:rPr lang="en-US">
                <a:latin typeface="Calibri" charset="0"/>
              </a:rPr>
              <a:t>500GB 10k HDDs</a:t>
            </a:r>
          </a:p>
          <a:p>
            <a:pPr lvl="1"/>
            <a:r>
              <a:rPr lang="en-US">
                <a:latin typeface="Calibri" charset="0"/>
              </a:rPr>
              <a:t>InfiniBand DDR 20Gbs</a:t>
            </a: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CB184B-DE7A-B146-A17B-3918F1B5E7FE}" type="slidenum">
              <a:rPr lang="en-US" sz="1200">
                <a:solidFill>
                  <a:srgbClr val="898989"/>
                </a:solidFill>
                <a:latin typeface="Calibri" charset="0"/>
              </a:rPr>
              <a:pPr eaLnBrk="1" hangingPunct="1"/>
              <a:t>69</a:t>
            </a:fld>
            <a:endParaRPr lang="en-US" sz="1200">
              <a:solidFill>
                <a:srgbClr val="898989"/>
              </a:solidFill>
              <a:latin typeface="Calibri" charset="0"/>
            </a:endParaRPr>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863" y="3595688"/>
            <a:ext cx="44831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529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latin typeface="Calibri" charset="0"/>
                <a:ea typeface="ＭＳ Ｐゴシック" charset="0"/>
                <a:cs typeface="ＭＳ Ｐゴシック" charset="0"/>
              </a:rPr>
              <a:t>*-as-a-Service</a:t>
            </a:r>
            <a:endParaRPr lang="en-US" dirty="0">
              <a:latin typeface="Calibri" charset="0"/>
              <a:ea typeface="ＭＳ Ｐゴシック" charset="0"/>
              <a:cs typeface="ＭＳ Ｐゴシック" charset="0"/>
            </a:endParaRPr>
          </a:p>
        </p:txBody>
      </p:sp>
      <p:pic>
        <p:nvPicPr>
          <p:cNvPr id="29699" name="Content Placeholder 4" descr="cloud-layers.png"/>
          <p:cNvPicPr>
            <a:picLocks noGrp="1" noChangeAspect="1"/>
          </p:cNvPicPr>
          <p:nvPr>
            <p:ph idx="1"/>
          </p:nvPr>
        </p:nvPicPr>
        <p:blipFill>
          <a:blip r:embed="rId3">
            <a:extLst>
              <a:ext uri="{28A0092B-C50C-407E-A947-70E740481C1C}">
                <a14:useLocalDpi xmlns:a14="http://schemas.microsoft.com/office/drawing/2010/main" val="0"/>
              </a:ext>
            </a:extLst>
          </a:blip>
          <a:srcRect l="-23665" r="-23665"/>
          <a:stretch>
            <a:fillRect/>
          </a:stretch>
        </p:blipFill>
        <p:spPr/>
      </p:pic>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70AC90-828D-5A41-8330-4F289A113F34}" type="slidenum">
              <a:rPr lang="en-US" sz="1200">
                <a:solidFill>
                  <a:srgbClr val="898989"/>
                </a:solidFill>
                <a:latin typeface="Calibri" charset="0"/>
              </a:rPr>
              <a:pPr eaLnBrk="1" hangingPunct="1"/>
              <a:t>7</a:t>
            </a:fld>
            <a:endParaRPr lang="en-US" sz="1200">
              <a:solidFill>
                <a:srgbClr val="898989"/>
              </a:solidFill>
              <a:latin typeface="Calibri" charset="0"/>
            </a:endParaRPr>
          </a:p>
        </p:txBody>
      </p:sp>
      <p:sp>
        <p:nvSpPr>
          <p:cNvPr id="3" name="Double Brace 2"/>
          <p:cNvSpPr/>
          <p:nvPr/>
        </p:nvSpPr>
        <p:spPr>
          <a:xfrm>
            <a:off x="1122625" y="4105161"/>
            <a:ext cx="6894500" cy="2021003"/>
          </a:xfrm>
          <a:prstGeom prst="bracePair">
            <a:avLst>
              <a:gd name="adj" fmla="val 13944"/>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17363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Calibri" charset="0"/>
              </a:rPr>
              <a:t>Performance Roundup</a:t>
            </a:r>
          </a:p>
        </p:txBody>
      </p:sp>
      <p:sp>
        <p:nvSpPr>
          <p:cNvPr id="38914" name="Content Placeholder 2"/>
          <p:cNvSpPr>
            <a:spLocks noGrp="1"/>
          </p:cNvSpPr>
          <p:nvPr>
            <p:ph idx="1"/>
          </p:nvPr>
        </p:nvSpPr>
        <p:spPr/>
        <p:txBody>
          <a:bodyPr/>
          <a:lstStyle/>
          <a:p>
            <a:r>
              <a:rPr lang="en-US" sz="2200" dirty="0">
                <a:latin typeface="Calibri" charset="0"/>
              </a:rPr>
              <a:t>Hypervisor performance in </a:t>
            </a:r>
            <a:r>
              <a:rPr lang="en-US" sz="2200" dirty="0" err="1">
                <a:latin typeface="Calibri" charset="0"/>
              </a:rPr>
              <a:t>Linpack</a:t>
            </a:r>
            <a:r>
              <a:rPr lang="en-US" sz="2200" dirty="0">
                <a:latin typeface="Calibri" charset="0"/>
              </a:rPr>
              <a:t> reaches roughly 70% of native performance during our tests, with </a:t>
            </a:r>
            <a:r>
              <a:rPr lang="en-US" sz="2200" dirty="0" err="1">
                <a:latin typeface="Calibri" charset="0"/>
              </a:rPr>
              <a:t>Xen</a:t>
            </a:r>
            <a:r>
              <a:rPr lang="en-US" sz="2200" dirty="0">
                <a:latin typeface="Calibri" charset="0"/>
              </a:rPr>
              <a:t> showing a high degree of variation.  </a:t>
            </a:r>
          </a:p>
          <a:p>
            <a:r>
              <a:rPr lang="en-US" sz="2200" dirty="0">
                <a:latin typeface="Calibri" charset="0"/>
              </a:rPr>
              <a:t>FFT benchmarks seem to be less influenced by hypervisors, with KVM and </a:t>
            </a:r>
            <a:r>
              <a:rPr lang="en-US" sz="2200" dirty="0" err="1">
                <a:latin typeface="Calibri" charset="0"/>
              </a:rPr>
              <a:t>VirtualBox</a:t>
            </a:r>
            <a:r>
              <a:rPr lang="en-US" sz="2200" dirty="0">
                <a:latin typeface="Calibri" charset="0"/>
              </a:rPr>
              <a:t> performing at native speeds yet </a:t>
            </a:r>
            <a:r>
              <a:rPr lang="en-US" sz="2200" dirty="0" err="1">
                <a:latin typeface="Calibri" charset="0"/>
              </a:rPr>
              <a:t>Xen</a:t>
            </a:r>
            <a:r>
              <a:rPr lang="en-US" sz="2200" dirty="0">
                <a:latin typeface="Calibri" charset="0"/>
              </a:rPr>
              <a:t> incurs a 50% performance hit with MPIFFT. </a:t>
            </a:r>
          </a:p>
          <a:p>
            <a:r>
              <a:rPr lang="en-US" sz="2200" dirty="0">
                <a:latin typeface="Calibri" charset="0"/>
              </a:rPr>
              <a:t>With </a:t>
            </a:r>
            <a:r>
              <a:rPr lang="en-US" sz="2200" dirty="0" err="1">
                <a:latin typeface="Calibri" charset="0"/>
              </a:rPr>
              <a:t>PingPong</a:t>
            </a:r>
            <a:r>
              <a:rPr lang="en-US" sz="2200" dirty="0">
                <a:latin typeface="Calibri" charset="0"/>
              </a:rPr>
              <a:t> latency KVM and </a:t>
            </a:r>
            <a:r>
              <a:rPr lang="en-US" sz="2200" dirty="0" err="1">
                <a:latin typeface="Calibri" charset="0"/>
              </a:rPr>
              <a:t>VirtualBox</a:t>
            </a:r>
            <a:r>
              <a:rPr lang="en-US" sz="2200" dirty="0">
                <a:latin typeface="Calibri" charset="0"/>
              </a:rPr>
              <a:t> perform close to native speeds while </a:t>
            </a:r>
            <a:r>
              <a:rPr lang="en-US" sz="2200" dirty="0" err="1">
                <a:latin typeface="Calibri" charset="0"/>
              </a:rPr>
              <a:t>Xen</a:t>
            </a:r>
            <a:r>
              <a:rPr lang="en-US" sz="2200" dirty="0">
                <a:latin typeface="Calibri" charset="0"/>
              </a:rPr>
              <a:t> has large latencies under maximum conditions.</a:t>
            </a:r>
          </a:p>
          <a:p>
            <a:r>
              <a:rPr lang="en-US" sz="2200" dirty="0">
                <a:latin typeface="Calibri" charset="0"/>
              </a:rPr>
              <a:t>Bandwidth tests vary largely, with the </a:t>
            </a:r>
            <a:r>
              <a:rPr lang="en-US" sz="2200" dirty="0" err="1">
                <a:latin typeface="Calibri" charset="0"/>
              </a:rPr>
              <a:t>VirtualBox</a:t>
            </a:r>
            <a:r>
              <a:rPr lang="en-US" sz="2200" dirty="0">
                <a:latin typeface="Calibri" charset="0"/>
              </a:rPr>
              <a:t> hypervisor performing the best, however having large performance variations.</a:t>
            </a:r>
          </a:p>
          <a:p>
            <a:r>
              <a:rPr lang="en-US" sz="2200" dirty="0">
                <a:latin typeface="Calibri" charset="0"/>
              </a:rPr>
              <a:t>SPEC benchmarks show KVM at near-native speed, with </a:t>
            </a:r>
            <a:r>
              <a:rPr lang="en-US" sz="2200" dirty="0" err="1">
                <a:latin typeface="Calibri" charset="0"/>
              </a:rPr>
              <a:t>Xen</a:t>
            </a:r>
            <a:r>
              <a:rPr lang="en-US" sz="2200" dirty="0">
                <a:latin typeface="Calibri" charset="0"/>
              </a:rPr>
              <a:t> and </a:t>
            </a:r>
            <a:r>
              <a:rPr lang="en-US" sz="2200" dirty="0" err="1">
                <a:latin typeface="Calibri" charset="0"/>
              </a:rPr>
              <a:t>VirtualBox</a:t>
            </a:r>
            <a:r>
              <a:rPr lang="en-US" sz="2200" dirty="0">
                <a:latin typeface="Calibri" charset="0"/>
              </a:rPr>
              <a:t> close behind. </a:t>
            </a:r>
          </a:p>
        </p:txBody>
      </p:sp>
      <p:sp>
        <p:nvSpPr>
          <p:cNvPr id="389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7996B2-2564-7245-A939-86B0D961ADA1}" type="slidenum">
              <a:rPr lang="en-US" sz="1200">
                <a:solidFill>
                  <a:srgbClr val="898989"/>
                </a:solidFill>
                <a:latin typeface="Calibri" charset="0"/>
              </a:rPr>
              <a:pPr eaLnBrk="1" hangingPunct="1"/>
              <a:t>70</a:t>
            </a:fld>
            <a:endParaRPr lang="en-US" sz="1200">
              <a:solidFill>
                <a:srgbClr val="898989"/>
              </a:solidFill>
              <a:latin typeface="Calibri" charset="0"/>
            </a:endParaRPr>
          </a:p>
        </p:txBody>
      </p:sp>
      <p:sp>
        <p:nvSpPr>
          <p:cNvPr id="38916" name="Footer Placeholder 4"/>
          <p:cNvSpPr>
            <a:spLocks noGrp="1"/>
          </p:cNvSpPr>
          <p:nvPr>
            <p:ph type="ftr" sz="quarter" idx="11"/>
          </p:nvPr>
        </p:nvSpPr>
        <p:spPr bwMode="auto">
          <a:xfrm>
            <a:off x="3302000" y="6343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https://portal.futuregrid.org</a:t>
            </a:r>
          </a:p>
        </p:txBody>
      </p:sp>
    </p:spTree>
    <p:extLst>
      <p:ext uri="{BB962C8B-B14F-4D97-AF65-F5344CB8AC3E}">
        <p14:creationId xmlns:p14="http://schemas.microsoft.com/office/powerpoint/2010/main" val="20005674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Front-end GPU API </a:t>
            </a:r>
            <a:endParaRPr lang="en-US" dirty="0"/>
          </a:p>
        </p:txBody>
      </p:sp>
      <p:sp>
        <p:nvSpPr>
          <p:cNvPr id="3" name="Content Placeholder 2"/>
          <p:cNvSpPr>
            <a:spLocks noGrp="1"/>
          </p:cNvSpPr>
          <p:nvPr>
            <p:ph idx="1"/>
          </p:nvPr>
        </p:nvSpPr>
        <p:spPr>
          <a:xfrm>
            <a:off x="457200" y="1462140"/>
            <a:ext cx="8229600" cy="4525963"/>
          </a:xfrm>
        </p:spPr>
        <p:txBody>
          <a:bodyPr>
            <a:normAutofit lnSpcReduction="10000"/>
          </a:bodyPr>
          <a:lstStyle/>
          <a:p>
            <a:r>
              <a:rPr lang="en-US" dirty="0" smtClean="0"/>
              <a:t>Translate all CUDA calls into a remote method invocations</a:t>
            </a:r>
          </a:p>
          <a:p>
            <a:r>
              <a:rPr lang="en-US" dirty="0" smtClean="0"/>
              <a:t>Users share GPUs across a node or cluster</a:t>
            </a:r>
          </a:p>
          <a:p>
            <a:r>
              <a:rPr lang="en-US" dirty="0" smtClean="0"/>
              <a:t>Can run within a VM, as no hardware is needed, only a remote API</a:t>
            </a:r>
          </a:p>
          <a:p>
            <a:r>
              <a:rPr lang="en-US" dirty="0" smtClean="0"/>
              <a:t>Many implementations for CUDA</a:t>
            </a:r>
          </a:p>
          <a:p>
            <a:pPr lvl="1"/>
            <a:r>
              <a:rPr lang="en-US" dirty="0" err="1"/>
              <a:t>r</a:t>
            </a:r>
            <a:r>
              <a:rPr lang="en-US" dirty="0" err="1" smtClean="0"/>
              <a:t>CUDA</a:t>
            </a:r>
            <a:r>
              <a:rPr lang="en-US" dirty="0" smtClean="0"/>
              <a:t>, </a:t>
            </a:r>
            <a:r>
              <a:rPr lang="en-US" dirty="0" err="1" smtClean="0"/>
              <a:t>gVirtus</a:t>
            </a:r>
            <a:r>
              <a:rPr lang="en-US" dirty="0" smtClean="0"/>
              <a:t>, </a:t>
            </a:r>
            <a:r>
              <a:rPr lang="en-US" dirty="0" err="1" smtClean="0"/>
              <a:t>vCUDA</a:t>
            </a:r>
            <a:r>
              <a:rPr lang="en-US" dirty="0" smtClean="0"/>
              <a:t>, </a:t>
            </a:r>
            <a:r>
              <a:rPr lang="en-US" dirty="0" err="1" smtClean="0"/>
              <a:t>GViM</a:t>
            </a:r>
            <a:r>
              <a:rPr lang="en-US" dirty="0" smtClean="0"/>
              <a:t>, etc..</a:t>
            </a:r>
          </a:p>
          <a:p>
            <a:r>
              <a:rPr lang="en-US" dirty="0" smtClean="0"/>
              <a:t>Many desktop virtualization technologies do the same for OpenGL &amp; DirectX</a:t>
            </a:r>
            <a:endParaRPr lang="en-US" dirty="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71</a:t>
            </a:fld>
            <a:endParaRPr lang="en-US"/>
          </a:p>
        </p:txBody>
      </p:sp>
    </p:spTree>
    <p:extLst>
      <p:ext uri="{BB962C8B-B14F-4D97-AF65-F5344CB8AC3E}">
        <p14:creationId xmlns:p14="http://schemas.microsoft.com/office/powerpoint/2010/main" val="18610614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2"/>
            <a:ext cx="8229600" cy="1143000"/>
          </a:xfrm>
        </p:spPr>
        <p:txBody>
          <a:bodyPr/>
          <a:lstStyle/>
          <a:p>
            <a:r>
              <a:rPr lang="en-US" dirty="0" err="1" smtClean="0"/>
              <a:t>OpenStack</a:t>
            </a:r>
            <a:r>
              <a:rPr lang="en-US" dirty="0" smtClean="0"/>
              <a:t> Implementation</a:t>
            </a:r>
            <a:endParaRPr lang="en-US" dirty="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72</a:t>
            </a:fld>
            <a:endParaRPr lang="en-US"/>
          </a:p>
        </p:txBody>
      </p:sp>
      <p:pic>
        <p:nvPicPr>
          <p:cNvPr id="7" name="Picture 6" descr="nova-logical-arch-ess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55954"/>
            <a:ext cx="7591039" cy="7304046"/>
          </a:xfrm>
          <a:prstGeom prst="rect">
            <a:avLst/>
          </a:prstGeom>
          <a:ln>
            <a:solidFill>
              <a:srgbClr val="4F81BD"/>
            </a:solidFill>
          </a:ln>
        </p:spPr>
      </p:pic>
      <p:sp>
        <p:nvSpPr>
          <p:cNvPr id="8" name="Donut 7"/>
          <p:cNvSpPr/>
          <p:nvPr/>
        </p:nvSpPr>
        <p:spPr>
          <a:xfrm>
            <a:off x="4679851" y="3851800"/>
            <a:ext cx="1546145" cy="1325351"/>
          </a:xfrm>
          <a:prstGeom prst="donut">
            <a:avLst>
              <a:gd name="adj" fmla="val 54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152169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XenAPI</a:t>
            </a:r>
            <a:r>
              <a:rPr lang="en-US" dirty="0" smtClean="0"/>
              <a:t> + </a:t>
            </a:r>
            <a:r>
              <a:rPr lang="en-US" dirty="0" err="1" smtClean="0"/>
              <a:t>OpenStack</a:t>
            </a:r>
            <a:endParaRPr lang="en-US" dirty="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73</a:t>
            </a:fld>
            <a:endParaRPr lang="en-US"/>
          </a:p>
        </p:txBody>
      </p:sp>
      <p:pic>
        <p:nvPicPr>
          <p:cNvPr id="6" name="Picture 5"/>
          <p:cNvPicPr>
            <a:picLocks noChangeAspect="1"/>
          </p:cNvPicPr>
          <p:nvPr/>
        </p:nvPicPr>
        <p:blipFill>
          <a:blip r:embed="rId2"/>
          <a:stretch>
            <a:fillRect/>
          </a:stretch>
        </p:blipFill>
        <p:spPr>
          <a:xfrm>
            <a:off x="248485" y="1275230"/>
            <a:ext cx="8697070" cy="5446391"/>
          </a:xfrm>
          <a:prstGeom prst="rect">
            <a:avLst/>
          </a:prstGeom>
          <a:ln>
            <a:solidFill>
              <a:srgbClr val="4F81BD"/>
            </a:solidFill>
          </a:ln>
        </p:spPr>
      </p:pic>
      <p:cxnSp>
        <p:nvCxnSpPr>
          <p:cNvPr id="8" name="Straight Arrow Connector 7"/>
          <p:cNvCxnSpPr/>
          <p:nvPr/>
        </p:nvCxnSpPr>
        <p:spPr>
          <a:xfrm>
            <a:off x="8034434" y="4842684"/>
            <a:ext cx="0" cy="786927"/>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7401530" y="5629611"/>
            <a:ext cx="1186021" cy="1008800"/>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7068579" y="3130024"/>
            <a:ext cx="1532777" cy="928863"/>
          </a:xfrm>
          <a:prstGeom prst="rect">
            <a:avLst/>
          </a:prstGeom>
          <a:ln>
            <a:solidFill>
              <a:schemeClr val="tx1"/>
            </a:solidFill>
          </a:ln>
        </p:spPr>
      </p:pic>
      <p:cxnSp>
        <p:nvCxnSpPr>
          <p:cNvPr id="12" name="Straight Arrow Connector 11"/>
          <p:cNvCxnSpPr/>
          <p:nvPr/>
        </p:nvCxnSpPr>
        <p:spPr>
          <a:xfrm>
            <a:off x="8034434" y="4055757"/>
            <a:ext cx="0" cy="786927"/>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7435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5"/>
          <p:cNvSpPr>
            <a:spLocks noGrp="1"/>
          </p:cNvSpPr>
          <p:nvPr>
            <p:ph type="title"/>
          </p:nvPr>
        </p:nvSpPr>
        <p:spPr/>
        <p:txBody>
          <a:bodyPr/>
          <a:lstStyle/>
          <a:p>
            <a:r>
              <a:rPr lang="en-US">
                <a:latin typeface="Calibri" charset="0"/>
              </a:rPr>
              <a:t>DSM NUMA Architectures</a:t>
            </a:r>
          </a:p>
        </p:txBody>
      </p:sp>
      <p:sp>
        <p:nvSpPr>
          <p:cNvPr id="20482" name="Content Placeholder 6"/>
          <p:cNvSpPr>
            <a:spLocks noGrp="1"/>
          </p:cNvSpPr>
          <p:nvPr>
            <p:ph sz="half" idx="1"/>
          </p:nvPr>
        </p:nvSpPr>
        <p:spPr/>
        <p:txBody>
          <a:bodyPr/>
          <a:lstStyle/>
          <a:p>
            <a:r>
              <a:rPr lang="en-US">
                <a:latin typeface="Calibri" charset="0"/>
              </a:rPr>
              <a:t>SGI Altix most common</a:t>
            </a:r>
          </a:p>
          <a:p>
            <a:pPr lvl="1"/>
            <a:r>
              <a:rPr lang="en-US">
                <a:latin typeface="Calibri" charset="0"/>
              </a:rPr>
              <a:t>Uses Intel processors and special NUMALink interconnect</a:t>
            </a:r>
          </a:p>
          <a:p>
            <a:pPr lvl="1"/>
            <a:r>
              <a:rPr lang="en-US">
                <a:latin typeface="Calibri" charset="0"/>
              </a:rPr>
              <a:t>Low latency, can build large DSM machine</a:t>
            </a:r>
          </a:p>
          <a:p>
            <a:pPr lvl="1"/>
            <a:r>
              <a:rPr lang="en-US">
                <a:latin typeface="Calibri" charset="0"/>
              </a:rPr>
              <a:t>One instance of Linux OS</a:t>
            </a:r>
          </a:p>
          <a:p>
            <a:pPr lvl="1"/>
            <a:r>
              <a:rPr lang="en-US">
                <a:latin typeface="Calibri" charset="0"/>
              </a:rPr>
              <a:t>VERY expensive</a:t>
            </a:r>
          </a:p>
          <a:p>
            <a:pPr lvl="1"/>
            <a:r>
              <a:rPr lang="en-US">
                <a:latin typeface="Calibri" charset="0"/>
              </a:rPr>
              <a:t>Proprietary</a:t>
            </a:r>
          </a:p>
        </p:txBody>
      </p:sp>
      <p:pic>
        <p:nvPicPr>
          <p:cNvPr id="20483"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l="5383" r="5383"/>
          <a:stretch>
            <a:fillRect/>
          </a:stretch>
        </p:blipFill>
        <p:spPr/>
      </p:pic>
      <p:sp>
        <p:nvSpPr>
          <p:cNvPr id="204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http://futuregrid.org</a:t>
            </a:r>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45219B-D3CF-0F4C-91DB-3E69D4A73298}" type="slidenum">
              <a:rPr lang="en-US" sz="1200">
                <a:solidFill>
                  <a:srgbClr val="898989"/>
                </a:solidFill>
                <a:latin typeface="Calibri" charset="0"/>
              </a:rPr>
              <a:pPr eaLnBrk="1" hangingPunct="1"/>
              <a:t>74</a:t>
            </a:fld>
            <a:endParaRPr lang="en-US" sz="1200">
              <a:solidFill>
                <a:srgbClr val="898989"/>
              </a:solidFill>
              <a:latin typeface="Calibri" charset="0"/>
            </a:endParaRPr>
          </a:p>
        </p:txBody>
      </p:sp>
    </p:spTree>
    <p:extLst>
      <p:ext uri="{BB962C8B-B14F-4D97-AF65-F5344CB8AC3E}">
        <p14:creationId xmlns:p14="http://schemas.microsoft.com/office/powerpoint/2010/main" val="40757729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atin typeface="Calibri" charset="0"/>
              </a:rPr>
              <a:t>Virtual SMP DSM</a:t>
            </a:r>
          </a:p>
        </p:txBody>
      </p:sp>
      <p:sp>
        <p:nvSpPr>
          <p:cNvPr id="21506" name="Content Placeholder 6"/>
          <p:cNvSpPr>
            <a:spLocks noGrp="1"/>
          </p:cNvSpPr>
          <p:nvPr>
            <p:ph idx="1"/>
          </p:nvPr>
        </p:nvSpPr>
        <p:spPr/>
        <p:txBody>
          <a:bodyPr/>
          <a:lstStyle/>
          <a:p>
            <a:r>
              <a:rPr lang="en-US">
                <a:latin typeface="Calibri" charset="0"/>
              </a:rPr>
              <a:t>Want to use commodity CPUs and interconnect</a:t>
            </a:r>
          </a:p>
          <a:p>
            <a:r>
              <a:rPr lang="en-US">
                <a:latin typeface="Calibri" charset="0"/>
              </a:rPr>
              <a:t>Maintain a single OS that’s distributed over many compute nodes</a:t>
            </a:r>
          </a:p>
          <a:p>
            <a:r>
              <a:rPr lang="en-US">
                <a:latin typeface="Calibri" charset="0"/>
              </a:rPr>
              <a:t>Possible to build using virtualization!</a:t>
            </a:r>
          </a:p>
        </p:txBody>
      </p:sp>
      <p:sp>
        <p:nvSpPr>
          <p:cNvPr id="2150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http://futuregrid.org</a:t>
            </a:r>
          </a:p>
        </p:txBody>
      </p:sp>
      <p:sp>
        <p:nvSpPr>
          <p:cNvPr id="215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485B1C-6B50-584A-AA8E-A3076D6CBDD8}" type="slidenum">
              <a:rPr lang="en-US" sz="1200">
                <a:solidFill>
                  <a:srgbClr val="898989"/>
                </a:solidFill>
                <a:latin typeface="Calibri" charset="0"/>
              </a:rPr>
              <a:pPr eaLnBrk="1" hangingPunct="1"/>
              <a:t>75</a:t>
            </a:fld>
            <a:endParaRPr lang="en-US" sz="1200">
              <a:solidFill>
                <a:srgbClr val="898989"/>
              </a:solidFill>
              <a:latin typeface="Calibri" charset="0"/>
            </a:endParaRPr>
          </a:p>
        </p:txBody>
      </p:sp>
      <p:pic>
        <p:nvPicPr>
          <p:cNvPr id="21509" name="Picture 7" descr="Screen shot 2011-10-12 at 12.04.3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4329113"/>
            <a:ext cx="7750175"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5638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NVSeq.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516" t="2841" b="-24758"/>
          <a:stretch/>
        </p:blipFill>
        <p:spPr>
          <a:xfrm>
            <a:off x="777205" y="478570"/>
            <a:ext cx="7940280" cy="3690499"/>
          </a:xfrm>
        </p:spPr>
      </p:pic>
      <p:pic>
        <p:nvPicPr>
          <p:cNvPr id="7" name="Picture 6"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5889"/>
            <a:ext cx="9144000" cy="2096851"/>
          </a:xfrm>
          <a:prstGeom prst="rect">
            <a:avLst/>
          </a:prstGeom>
        </p:spPr>
      </p:pic>
    </p:spTree>
    <p:extLst>
      <p:ext uri="{BB962C8B-B14F-4D97-AF65-F5344CB8AC3E}">
        <p14:creationId xmlns:p14="http://schemas.microsoft.com/office/powerpoint/2010/main" val="33698891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rcRect l="-23364" r="-23364"/>
          <a:stretch>
            <a:fillRect/>
          </a:stretch>
        </p:blipFill>
        <p:spPr>
          <a:xfrm>
            <a:off x="-652553" y="1210744"/>
            <a:ext cx="10399021" cy="3273364"/>
          </a:xfrm>
          <a:prstGeom prst="rect">
            <a:avLst/>
          </a:prstGeom>
        </p:spPr>
      </p:pic>
      <p:sp>
        <p:nvSpPr>
          <p:cNvPr id="3" name="TextBox 2"/>
          <p:cNvSpPr txBox="1"/>
          <p:nvPr/>
        </p:nvSpPr>
        <p:spPr>
          <a:xfrm>
            <a:off x="2590800" y="284480"/>
            <a:ext cx="4166975" cy="369332"/>
          </a:xfrm>
          <a:prstGeom prst="rect">
            <a:avLst/>
          </a:prstGeom>
          <a:noFill/>
        </p:spPr>
        <p:txBody>
          <a:bodyPr wrap="square" rtlCol="0">
            <a:spAutoFit/>
          </a:bodyPr>
          <a:lstStyle/>
          <a:p>
            <a:r>
              <a:rPr lang="en-US" dirty="0" smtClean="0"/>
              <a:t>Non-homologous Recombination</a:t>
            </a:r>
            <a:endParaRPr lang="en-US" dirty="0"/>
          </a:p>
        </p:txBody>
      </p:sp>
    </p:spTree>
    <p:extLst>
      <p:ext uri="{BB962C8B-B14F-4D97-AF65-F5344CB8AC3E}">
        <p14:creationId xmlns:p14="http://schemas.microsoft.com/office/powerpoint/2010/main" val="2033828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Clones Sequenced: S14 &amp; BR16</a:t>
            </a:r>
            <a:endParaRPr lang="en-US" dirty="0"/>
          </a:p>
        </p:txBody>
      </p:sp>
      <p:grpSp>
        <p:nvGrpSpPr>
          <p:cNvPr id="11" name="Group 10"/>
          <p:cNvGrpSpPr/>
          <p:nvPr/>
        </p:nvGrpSpPr>
        <p:grpSpPr>
          <a:xfrm>
            <a:off x="533400" y="1066800"/>
            <a:ext cx="8229600" cy="5475287"/>
            <a:chOff x="533400" y="1096963"/>
            <a:chExt cx="8229600" cy="5475287"/>
          </a:xfrm>
        </p:grpSpPr>
        <p:pic>
          <p:nvPicPr>
            <p:cNvPr id="12" name="Picture 2" descr="Figure1.png"/>
            <p:cNvPicPr>
              <a:picLocks noChangeAspect="1"/>
            </p:cNvPicPr>
            <p:nvPr/>
          </p:nvPicPr>
          <p:blipFill>
            <a:blip r:embed="rId3" cstate="print"/>
            <a:srcRect/>
            <a:stretch>
              <a:fillRect/>
            </a:stretch>
          </p:blipFill>
          <p:spPr bwMode="auto">
            <a:xfrm>
              <a:off x="1295400" y="1447800"/>
              <a:ext cx="6308725" cy="4908550"/>
            </a:xfrm>
            <a:prstGeom prst="rect">
              <a:avLst/>
            </a:prstGeom>
            <a:noFill/>
            <a:ln w="9525">
              <a:noFill/>
              <a:miter lim="800000"/>
              <a:headEnd/>
              <a:tailEnd/>
            </a:ln>
          </p:spPr>
        </p:pic>
        <p:sp>
          <p:nvSpPr>
            <p:cNvPr id="13" name="Line 10"/>
            <p:cNvSpPr>
              <a:spLocks noChangeShapeType="1"/>
            </p:cNvSpPr>
            <p:nvPr/>
          </p:nvSpPr>
          <p:spPr bwMode="auto">
            <a:xfrm>
              <a:off x="533400" y="1096963"/>
              <a:ext cx="8229600" cy="0"/>
            </a:xfrm>
            <a:prstGeom prst="line">
              <a:avLst/>
            </a:prstGeom>
            <a:noFill/>
            <a:ln w="38100">
              <a:solidFill>
                <a:srgbClr val="314553"/>
              </a:solidFill>
              <a:round/>
              <a:headEnd/>
              <a:tailEnd/>
            </a:ln>
          </p:spPr>
          <p:txBody>
            <a:bodyPr/>
            <a:lstStyle/>
            <a:p>
              <a:endParaRPr lang="en-US"/>
            </a:p>
          </p:txBody>
        </p:sp>
        <p:sp>
          <p:nvSpPr>
            <p:cNvPr id="14" name="TextBox 5"/>
            <p:cNvSpPr txBox="1">
              <a:spLocks noChangeArrowheads="1"/>
            </p:cNvSpPr>
            <p:nvPr/>
          </p:nvSpPr>
          <p:spPr bwMode="auto">
            <a:xfrm>
              <a:off x="685800" y="1828800"/>
              <a:ext cx="457200" cy="400050"/>
            </a:xfrm>
            <a:prstGeom prst="rect">
              <a:avLst/>
            </a:prstGeom>
            <a:noFill/>
            <a:ln w="9525">
              <a:noFill/>
              <a:miter lim="800000"/>
              <a:headEnd/>
              <a:tailEnd/>
            </a:ln>
          </p:spPr>
          <p:txBody>
            <a:bodyPr>
              <a:spAutoFit/>
            </a:bodyPr>
            <a:lstStyle/>
            <a:p>
              <a:r>
                <a:rPr lang="en-US" sz="2000" b="1"/>
                <a:t>A</a:t>
              </a:r>
            </a:p>
          </p:txBody>
        </p:sp>
        <p:sp>
          <p:nvSpPr>
            <p:cNvPr id="15" name="TextBox 6"/>
            <p:cNvSpPr txBox="1">
              <a:spLocks noChangeArrowheads="1"/>
            </p:cNvSpPr>
            <p:nvPr/>
          </p:nvSpPr>
          <p:spPr bwMode="auto">
            <a:xfrm>
              <a:off x="6324600" y="2590800"/>
              <a:ext cx="457200" cy="400050"/>
            </a:xfrm>
            <a:prstGeom prst="rect">
              <a:avLst/>
            </a:prstGeom>
            <a:noFill/>
            <a:ln w="9525">
              <a:noFill/>
              <a:miter lim="800000"/>
              <a:headEnd/>
              <a:tailEnd/>
            </a:ln>
          </p:spPr>
          <p:txBody>
            <a:bodyPr>
              <a:spAutoFit/>
            </a:bodyPr>
            <a:lstStyle/>
            <a:p>
              <a:r>
                <a:rPr lang="en-US" sz="2000" b="1"/>
                <a:t>B</a:t>
              </a:r>
            </a:p>
          </p:txBody>
        </p:sp>
        <p:sp>
          <p:nvSpPr>
            <p:cNvPr id="16" name="TextBox 7"/>
            <p:cNvSpPr txBox="1">
              <a:spLocks noChangeArrowheads="1"/>
            </p:cNvSpPr>
            <p:nvPr/>
          </p:nvSpPr>
          <p:spPr bwMode="auto">
            <a:xfrm>
              <a:off x="6096000" y="6172200"/>
              <a:ext cx="457200" cy="400050"/>
            </a:xfrm>
            <a:prstGeom prst="rect">
              <a:avLst/>
            </a:prstGeom>
            <a:noFill/>
            <a:ln w="9525">
              <a:noFill/>
              <a:miter lim="800000"/>
              <a:headEnd/>
              <a:tailEnd/>
            </a:ln>
          </p:spPr>
          <p:txBody>
            <a:bodyPr>
              <a:spAutoFit/>
            </a:bodyPr>
            <a:lstStyle/>
            <a:p>
              <a:r>
                <a:rPr lang="en-US" sz="2000" b="1" dirty="0"/>
                <a:t>C</a:t>
              </a:r>
            </a:p>
          </p:txBody>
        </p:sp>
        <p:sp>
          <p:nvSpPr>
            <p:cNvPr id="17" name="TextBox 16"/>
            <p:cNvSpPr txBox="1"/>
            <p:nvPr/>
          </p:nvSpPr>
          <p:spPr>
            <a:xfrm>
              <a:off x="2667000" y="1600200"/>
              <a:ext cx="1143000" cy="430887"/>
            </a:xfrm>
            <a:prstGeom prst="rect">
              <a:avLst/>
            </a:prstGeom>
            <a:noFill/>
          </p:spPr>
          <p:txBody>
            <a:bodyPr wrap="square" rtlCol="0">
              <a:spAutoFit/>
            </a:bodyPr>
            <a:lstStyle/>
            <a:p>
              <a:r>
                <a:rPr lang="en-US" sz="1100" b="1" dirty="0" smtClean="0"/>
                <a:t>Adapted</a:t>
              </a:r>
            </a:p>
            <a:p>
              <a:r>
                <a:rPr lang="en-US" sz="1100" dirty="0" smtClean="0"/>
                <a:t>Hybrid</a:t>
              </a:r>
              <a:endParaRPr lang="en-US" sz="1100" dirty="0"/>
            </a:p>
          </p:txBody>
        </p:sp>
        <p:sp>
          <p:nvSpPr>
            <p:cNvPr id="18" name="TextBox 17"/>
            <p:cNvSpPr txBox="1"/>
            <p:nvPr/>
          </p:nvSpPr>
          <p:spPr>
            <a:xfrm>
              <a:off x="1905000" y="3886200"/>
              <a:ext cx="1143000" cy="430887"/>
            </a:xfrm>
            <a:prstGeom prst="rect">
              <a:avLst/>
            </a:prstGeom>
            <a:noFill/>
          </p:spPr>
          <p:txBody>
            <a:bodyPr wrap="square" rtlCol="0">
              <a:spAutoFit/>
            </a:bodyPr>
            <a:lstStyle/>
            <a:p>
              <a:r>
                <a:rPr lang="en-US" sz="1100" b="1" dirty="0" smtClean="0"/>
                <a:t>Adapted</a:t>
              </a:r>
            </a:p>
            <a:p>
              <a:r>
                <a:rPr lang="en-US" sz="1100" dirty="0" smtClean="0"/>
                <a:t> Hybrid</a:t>
              </a:r>
              <a:endParaRPr lang="en-US" sz="1100" dirty="0"/>
            </a:p>
          </p:txBody>
        </p:sp>
        <p:sp>
          <p:nvSpPr>
            <p:cNvPr id="19" name="TextBox 18"/>
            <p:cNvSpPr txBox="1"/>
            <p:nvPr/>
          </p:nvSpPr>
          <p:spPr>
            <a:xfrm>
              <a:off x="1905000" y="3048000"/>
              <a:ext cx="1143000" cy="430887"/>
            </a:xfrm>
            <a:prstGeom prst="rect">
              <a:avLst/>
            </a:prstGeom>
            <a:noFill/>
          </p:spPr>
          <p:txBody>
            <a:bodyPr wrap="square" rtlCol="0">
              <a:spAutoFit/>
            </a:bodyPr>
            <a:lstStyle/>
            <a:p>
              <a:r>
                <a:rPr lang="en-US" sz="1100" b="1" dirty="0" smtClean="0"/>
                <a:t>Adapted</a:t>
              </a:r>
            </a:p>
            <a:p>
              <a:r>
                <a:rPr lang="en-US" sz="1100" dirty="0" smtClean="0"/>
                <a:t>Hybrid</a:t>
              </a:r>
              <a:endParaRPr lang="en-US" sz="1100" dirty="0"/>
            </a:p>
          </p:txBody>
        </p:sp>
        <p:sp>
          <p:nvSpPr>
            <p:cNvPr id="20" name="TextBox 19"/>
            <p:cNvSpPr txBox="1"/>
            <p:nvPr/>
          </p:nvSpPr>
          <p:spPr>
            <a:xfrm>
              <a:off x="1219200" y="1905000"/>
              <a:ext cx="1143000" cy="430887"/>
            </a:xfrm>
            <a:prstGeom prst="rect">
              <a:avLst/>
            </a:prstGeom>
            <a:noFill/>
          </p:spPr>
          <p:txBody>
            <a:bodyPr wrap="square" rtlCol="0">
              <a:spAutoFit/>
            </a:bodyPr>
            <a:lstStyle/>
            <a:p>
              <a:r>
                <a:rPr lang="en-US" sz="1100" b="1" dirty="0" smtClean="0"/>
                <a:t>Adapted</a:t>
              </a:r>
            </a:p>
            <a:p>
              <a:r>
                <a:rPr lang="en-US" sz="1100" dirty="0" smtClean="0"/>
                <a:t>Hybrid</a:t>
              </a:r>
              <a:endParaRPr lang="en-US" sz="1100" dirty="0"/>
            </a:p>
          </p:txBody>
        </p:sp>
        <p:sp>
          <p:nvSpPr>
            <p:cNvPr id="21" name="TextBox 20"/>
            <p:cNvSpPr txBox="1"/>
            <p:nvPr/>
          </p:nvSpPr>
          <p:spPr>
            <a:xfrm>
              <a:off x="4572000" y="1524000"/>
              <a:ext cx="1143000" cy="430887"/>
            </a:xfrm>
            <a:prstGeom prst="rect">
              <a:avLst/>
            </a:prstGeom>
            <a:noFill/>
          </p:spPr>
          <p:txBody>
            <a:bodyPr wrap="square" rtlCol="0">
              <a:spAutoFit/>
            </a:bodyPr>
            <a:lstStyle/>
            <a:p>
              <a:r>
                <a:rPr lang="en-US" sz="1100" b="1" dirty="0" smtClean="0"/>
                <a:t>Nonadapted</a:t>
              </a:r>
            </a:p>
            <a:p>
              <a:r>
                <a:rPr lang="en-US" sz="1100" dirty="0" smtClean="0"/>
                <a:t>D. </a:t>
              </a:r>
              <a:r>
                <a:rPr lang="en-US" sz="1100" dirty="0" err="1" smtClean="0"/>
                <a:t>pulicaria</a:t>
              </a:r>
              <a:endParaRPr lang="en-US" sz="1100" dirty="0"/>
            </a:p>
          </p:txBody>
        </p:sp>
        <p:sp>
          <p:nvSpPr>
            <p:cNvPr id="22" name="TextBox 21"/>
            <p:cNvSpPr txBox="1"/>
            <p:nvPr/>
          </p:nvSpPr>
          <p:spPr>
            <a:xfrm>
              <a:off x="5410200" y="2438400"/>
              <a:ext cx="1143000" cy="430887"/>
            </a:xfrm>
            <a:prstGeom prst="rect">
              <a:avLst/>
            </a:prstGeom>
            <a:noFill/>
          </p:spPr>
          <p:txBody>
            <a:bodyPr wrap="square" rtlCol="0">
              <a:spAutoFit/>
            </a:bodyPr>
            <a:lstStyle/>
            <a:p>
              <a:r>
                <a:rPr lang="en-US" sz="1100" b="1" dirty="0" smtClean="0"/>
                <a:t>Nonadapted</a:t>
              </a:r>
            </a:p>
            <a:p>
              <a:r>
                <a:rPr lang="en-US" sz="1100" dirty="0" smtClean="0"/>
                <a:t>D. </a:t>
              </a:r>
              <a:r>
                <a:rPr lang="en-US" sz="1100" dirty="0" err="1" smtClean="0"/>
                <a:t>pulicaria</a:t>
              </a:r>
              <a:endParaRPr lang="en-US" sz="1100" dirty="0"/>
            </a:p>
          </p:txBody>
        </p:sp>
        <p:sp>
          <p:nvSpPr>
            <p:cNvPr id="23" name="TextBox 22"/>
            <p:cNvSpPr txBox="1"/>
            <p:nvPr/>
          </p:nvSpPr>
          <p:spPr>
            <a:xfrm>
              <a:off x="5715000" y="3581400"/>
              <a:ext cx="1143000" cy="430887"/>
            </a:xfrm>
            <a:prstGeom prst="rect">
              <a:avLst/>
            </a:prstGeom>
            <a:noFill/>
          </p:spPr>
          <p:txBody>
            <a:bodyPr wrap="square" rtlCol="0">
              <a:spAutoFit/>
            </a:bodyPr>
            <a:lstStyle/>
            <a:p>
              <a:r>
                <a:rPr lang="en-US" sz="1100" b="1" dirty="0" smtClean="0"/>
                <a:t>Nonadapted</a:t>
              </a:r>
            </a:p>
            <a:p>
              <a:r>
                <a:rPr lang="en-US" sz="1100" dirty="0" smtClean="0"/>
                <a:t>D. </a:t>
              </a:r>
              <a:r>
                <a:rPr lang="en-US" sz="1100" dirty="0" err="1" smtClean="0"/>
                <a:t>pulicaria</a:t>
              </a:r>
              <a:endParaRPr lang="en-US" sz="1100" dirty="0"/>
            </a:p>
          </p:txBody>
        </p:sp>
        <p:sp>
          <p:nvSpPr>
            <p:cNvPr id="24" name="TextBox 23"/>
            <p:cNvSpPr txBox="1"/>
            <p:nvPr/>
          </p:nvSpPr>
          <p:spPr>
            <a:xfrm>
              <a:off x="7086600" y="4267200"/>
              <a:ext cx="1143000" cy="430887"/>
            </a:xfrm>
            <a:prstGeom prst="rect">
              <a:avLst/>
            </a:prstGeom>
            <a:noFill/>
          </p:spPr>
          <p:txBody>
            <a:bodyPr wrap="square" rtlCol="0">
              <a:spAutoFit/>
            </a:bodyPr>
            <a:lstStyle/>
            <a:p>
              <a:r>
                <a:rPr lang="en-US" sz="1100" b="1" dirty="0" smtClean="0"/>
                <a:t>Nonadapted</a:t>
              </a:r>
            </a:p>
            <a:p>
              <a:r>
                <a:rPr lang="en-US" sz="1100" dirty="0" smtClean="0"/>
                <a:t>D. </a:t>
              </a:r>
              <a:r>
                <a:rPr lang="en-US" sz="1100" dirty="0" err="1" smtClean="0"/>
                <a:t>pulicaria</a:t>
              </a:r>
              <a:endParaRPr lang="en-US" sz="1100" dirty="0"/>
            </a:p>
          </p:txBody>
        </p:sp>
        <p:sp>
          <p:nvSpPr>
            <p:cNvPr id="25" name="TextBox 24"/>
            <p:cNvSpPr txBox="1"/>
            <p:nvPr/>
          </p:nvSpPr>
          <p:spPr>
            <a:xfrm>
              <a:off x="6858000" y="5029200"/>
              <a:ext cx="1143000" cy="430887"/>
            </a:xfrm>
            <a:prstGeom prst="rect">
              <a:avLst/>
            </a:prstGeom>
            <a:noFill/>
          </p:spPr>
          <p:txBody>
            <a:bodyPr wrap="square" rtlCol="0">
              <a:spAutoFit/>
            </a:bodyPr>
            <a:lstStyle/>
            <a:p>
              <a:r>
                <a:rPr lang="en-US" sz="1100" b="1" dirty="0" smtClean="0"/>
                <a:t>Nonadapted</a:t>
              </a:r>
            </a:p>
            <a:p>
              <a:r>
                <a:rPr lang="en-US" sz="1100" dirty="0" smtClean="0"/>
                <a:t>D. </a:t>
              </a:r>
              <a:r>
                <a:rPr lang="en-US" sz="1100" dirty="0" err="1" smtClean="0"/>
                <a:t>pulicaria</a:t>
              </a:r>
              <a:endParaRPr lang="en-US" sz="1100" dirty="0"/>
            </a:p>
          </p:txBody>
        </p:sp>
        <p:sp>
          <p:nvSpPr>
            <p:cNvPr id="26" name="TextBox 25"/>
            <p:cNvSpPr txBox="1"/>
            <p:nvPr/>
          </p:nvSpPr>
          <p:spPr>
            <a:xfrm>
              <a:off x="2743200" y="6019800"/>
              <a:ext cx="1143000" cy="430887"/>
            </a:xfrm>
            <a:prstGeom prst="rect">
              <a:avLst/>
            </a:prstGeom>
            <a:noFill/>
          </p:spPr>
          <p:txBody>
            <a:bodyPr wrap="square" rtlCol="0">
              <a:spAutoFit/>
            </a:bodyPr>
            <a:lstStyle/>
            <a:p>
              <a:r>
                <a:rPr lang="en-US" sz="1100" b="1" dirty="0" smtClean="0"/>
                <a:t>Nonadapted</a:t>
              </a:r>
            </a:p>
            <a:p>
              <a:r>
                <a:rPr lang="en-US" sz="1100" dirty="0" smtClean="0"/>
                <a:t>D. </a:t>
              </a:r>
              <a:r>
                <a:rPr lang="en-US" sz="1100" dirty="0" err="1" smtClean="0"/>
                <a:t>pulicaria</a:t>
              </a:r>
              <a:endParaRPr lang="en-US" sz="1100" dirty="0"/>
            </a:p>
          </p:txBody>
        </p:sp>
        <p:sp>
          <p:nvSpPr>
            <p:cNvPr id="27" name="TextBox 26"/>
            <p:cNvSpPr txBox="1"/>
            <p:nvPr/>
          </p:nvSpPr>
          <p:spPr>
            <a:xfrm>
              <a:off x="5867400" y="5715000"/>
              <a:ext cx="1143000" cy="430887"/>
            </a:xfrm>
            <a:prstGeom prst="rect">
              <a:avLst/>
            </a:prstGeom>
            <a:noFill/>
          </p:spPr>
          <p:txBody>
            <a:bodyPr wrap="square" rtlCol="0">
              <a:spAutoFit/>
            </a:bodyPr>
            <a:lstStyle/>
            <a:p>
              <a:r>
                <a:rPr lang="en-US" sz="1100" b="1" dirty="0" smtClean="0"/>
                <a:t>Nonadapted</a:t>
              </a:r>
            </a:p>
            <a:p>
              <a:r>
                <a:rPr lang="en-US" sz="1100" dirty="0" smtClean="0"/>
                <a:t>D. </a:t>
              </a:r>
              <a:r>
                <a:rPr lang="en-US" sz="1100" dirty="0" err="1" smtClean="0"/>
                <a:t>pulicaria</a:t>
              </a:r>
              <a:endParaRPr lang="en-US" sz="1100" dirty="0"/>
            </a:p>
          </p:txBody>
        </p:sp>
        <p:sp>
          <p:nvSpPr>
            <p:cNvPr id="28" name="TextBox 27"/>
            <p:cNvSpPr txBox="1"/>
            <p:nvPr/>
          </p:nvSpPr>
          <p:spPr>
            <a:xfrm>
              <a:off x="4876800" y="5943600"/>
              <a:ext cx="1143000" cy="430887"/>
            </a:xfrm>
            <a:prstGeom prst="rect">
              <a:avLst/>
            </a:prstGeom>
            <a:noFill/>
          </p:spPr>
          <p:txBody>
            <a:bodyPr wrap="square" rtlCol="0">
              <a:spAutoFit/>
            </a:bodyPr>
            <a:lstStyle/>
            <a:p>
              <a:r>
                <a:rPr lang="en-US" sz="1100" b="1" dirty="0" smtClean="0"/>
                <a:t>Nonadapted</a:t>
              </a:r>
            </a:p>
            <a:p>
              <a:r>
                <a:rPr lang="en-US" sz="1100" dirty="0" smtClean="0"/>
                <a:t>D. </a:t>
              </a:r>
              <a:r>
                <a:rPr lang="en-US" sz="1100" dirty="0" err="1" smtClean="0"/>
                <a:t>pulicaria</a:t>
              </a:r>
              <a:endParaRPr lang="en-US" sz="1100" dirty="0"/>
            </a:p>
          </p:txBody>
        </p:sp>
      </p:grpSp>
      <p:sp>
        <p:nvSpPr>
          <p:cNvPr id="29" name="Rectangle 28"/>
          <p:cNvSpPr/>
          <p:nvPr/>
        </p:nvSpPr>
        <p:spPr>
          <a:xfrm>
            <a:off x="4800600" y="5791200"/>
            <a:ext cx="1066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286000" y="1371600"/>
            <a:ext cx="1143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281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HPC + Cloud?</a:t>
            </a:r>
            <a:endParaRPr lang="en-US" dirty="0"/>
          </a:p>
        </p:txBody>
      </p:sp>
      <p:sp>
        <p:nvSpPr>
          <p:cNvPr id="12" name="Text Placeholder 11"/>
          <p:cNvSpPr>
            <a:spLocks noGrp="1"/>
          </p:cNvSpPr>
          <p:nvPr>
            <p:ph type="body" idx="1"/>
          </p:nvPr>
        </p:nvSpPr>
        <p:spPr>
          <a:xfrm>
            <a:off x="457200" y="1174473"/>
            <a:ext cx="4040188" cy="639762"/>
          </a:xfrm>
        </p:spPr>
        <p:txBody>
          <a:bodyPr/>
          <a:lstStyle/>
          <a:p>
            <a:r>
              <a:rPr lang="en-US" dirty="0" smtClean="0"/>
              <a:t>HPC</a:t>
            </a:r>
            <a:endParaRPr lang="en-US" dirty="0"/>
          </a:p>
        </p:txBody>
      </p:sp>
      <p:sp>
        <p:nvSpPr>
          <p:cNvPr id="10" name="Content Placeholder 9"/>
          <p:cNvSpPr>
            <a:spLocks noGrp="1"/>
          </p:cNvSpPr>
          <p:nvPr>
            <p:ph sz="half" idx="2"/>
          </p:nvPr>
        </p:nvSpPr>
        <p:spPr>
          <a:xfrm>
            <a:off x="457200" y="1814235"/>
            <a:ext cx="4040188" cy="3951288"/>
          </a:xfrm>
        </p:spPr>
        <p:txBody>
          <a:bodyPr/>
          <a:lstStyle/>
          <a:p>
            <a:r>
              <a:rPr lang="en-US" dirty="0" smtClean="0"/>
              <a:t>Fast, tightly coupled systems</a:t>
            </a:r>
          </a:p>
          <a:p>
            <a:r>
              <a:rPr lang="en-US" dirty="0" smtClean="0"/>
              <a:t>Performance is paramount</a:t>
            </a:r>
          </a:p>
          <a:p>
            <a:r>
              <a:rPr lang="en-US" dirty="0" smtClean="0"/>
              <a:t>Massively parallel applications</a:t>
            </a:r>
          </a:p>
          <a:p>
            <a:r>
              <a:rPr lang="en-US" dirty="0" smtClean="0"/>
              <a:t>MPI applications for distributed memory computation</a:t>
            </a:r>
          </a:p>
        </p:txBody>
      </p:sp>
      <p:sp>
        <p:nvSpPr>
          <p:cNvPr id="13" name="Text Placeholder 12"/>
          <p:cNvSpPr>
            <a:spLocks noGrp="1"/>
          </p:cNvSpPr>
          <p:nvPr>
            <p:ph type="body" sz="quarter" idx="3"/>
          </p:nvPr>
        </p:nvSpPr>
        <p:spPr>
          <a:xfrm>
            <a:off x="4645025" y="1174473"/>
            <a:ext cx="4041775" cy="639762"/>
          </a:xfrm>
        </p:spPr>
        <p:txBody>
          <a:bodyPr/>
          <a:lstStyle/>
          <a:p>
            <a:r>
              <a:rPr lang="en-US" dirty="0" smtClean="0"/>
              <a:t>Cloud</a:t>
            </a:r>
            <a:endParaRPr lang="en-US" dirty="0"/>
          </a:p>
        </p:txBody>
      </p:sp>
      <p:sp>
        <p:nvSpPr>
          <p:cNvPr id="14" name="Content Placeholder 13"/>
          <p:cNvSpPr>
            <a:spLocks noGrp="1"/>
          </p:cNvSpPr>
          <p:nvPr>
            <p:ph sz="quarter" idx="4"/>
          </p:nvPr>
        </p:nvSpPr>
        <p:spPr>
          <a:xfrm>
            <a:off x="4645025" y="1814235"/>
            <a:ext cx="4041775" cy="3951288"/>
          </a:xfrm>
        </p:spPr>
        <p:txBody>
          <a:bodyPr/>
          <a:lstStyle/>
          <a:p>
            <a:r>
              <a:rPr lang="en-US" dirty="0" smtClean="0"/>
              <a:t>Built on commodity PC components</a:t>
            </a:r>
          </a:p>
          <a:p>
            <a:r>
              <a:rPr lang="en-US" dirty="0" smtClean="0"/>
              <a:t>User experience is paramount</a:t>
            </a:r>
          </a:p>
          <a:p>
            <a:r>
              <a:rPr lang="en-US" dirty="0" smtClean="0"/>
              <a:t>Scalability and concurrency are key to success</a:t>
            </a:r>
          </a:p>
          <a:p>
            <a:r>
              <a:rPr lang="en-US" dirty="0" smtClean="0"/>
              <a:t>Big Data applications to handle the Data Deluge</a:t>
            </a:r>
          </a:p>
          <a:p>
            <a:pPr lvl="1"/>
            <a:r>
              <a:rPr lang="en-US" dirty="0" smtClean="0"/>
              <a:t>4</a:t>
            </a:r>
            <a:r>
              <a:rPr lang="en-US" baseline="30000" dirty="0" smtClean="0"/>
              <a:t>th</a:t>
            </a:r>
            <a:r>
              <a:rPr lang="en-US" dirty="0" smtClean="0"/>
              <a:t> Paradigm</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277403B5-56E9-4340-B579-CCADB13FBF83}" type="slidenum">
              <a:rPr lang="en-US" smtClean="0"/>
              <a:pPr>
                <a:defRPr/>
              </a:pPr>
              <a:t>8</a:t>
            </a:fld>
            <a:endParaRPr lang="en-US"/>
          </a:p>
        </p:txBody>
      </p:sp>
      <p:sp>
        <p:nvSpPr>
          <p:cNvPr id="15" name="TextBox 14"/>
          <p:cNvSpPr txBox="1"/>
          <p:nvPr/>
        </p:nvSpPr>
        <p:spPr>
          <a:xfrm>
            <a:off x="672010" y="5674012"/>
            <a:ext cx="7946030" cy="707886"/>
          </a:xfrm>
          <a:prstGeom prst="rect">
            <a:avLst/>
          </a:prstGeom>
          <a:noFill/>
        </p:spPr>
        <p:txBody>
          <a:bodyPr wrap="square" rtlCol="0">
            <a:spAutoFit/>
          </a:bodyPr>
          <a:lstStyle/>
          <a:p>
            <a:pPr algn="ctr"/>
            <a:r>
              <a:rPr lang="en-US" sz="2000" b="1" dirty="0" smtClean="0">
                <a:solidFill>
                  <a:srgbClr val="FF0000"/>
                </a:solidFill>
              </a:rPr>
              <a:t>Challenge: Leverage performance of HPC with usability of Clouds</a:t>
            </a:r>
            <a:endParaRPr lang="en-US" sz="2000" b="1" dirty="0">
              <a:solidFill>
                <a:srgbClr val="FF0000"/>
              </a:solidFill>
            </a:endParaRPr>
          </a:p>
        </p:txBody>
      </p:sp>
    </p:spTree>
    <p:extLst>
      <p:ext uri="{BB962C8B-B14F-4D97-AF65-F5344CB8AC3E}">
        <p14:creationId xmlns:p14="http://schemas.microsoft.com/office/powerpoint/2010/main" val="1501392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Virtualization Performance</a:t>
            </a:r>
            <a:endParaRPr lang="en-US" dirty="0"/>
          </a:p>
        </p:txBody>
      </p:sp>
      <p:sp>
        <p:nvSpPr>
          <p:cNvPr id="10" name="Content Placeholder 9"/>
          <p:cNvSpPr>
            <a:spLocks noGrp="1"/>
          </p:cNvSpPr>
          <p:nvPr>
            <p:ph idx="1"/>
          </p:nvPr>
        </p:nvSpPr>
        <p:spPr>
          <a:xfrm>
            <a:off x="457200" y="5738153"/>
            <a:ext cx="8229600" cy="388010"/>
          </a:xfrm>
        </p:spPr>
        <p:txBody>
          <a:bodyPr/>
          <a:lstStyle/>
          <a:p>
            <a:pPr marL="0" indent="0">
              <a:buNone/>
            </a:pPr>
            <a:r>
              <a:rPr lang="en-US" sz="1600" dirty="0" smtClean="0"/>
              <a:t>From: “</a:t>
            </a:r>
            <a:r>
              <a:rPr lang="en-US" sz="1600" dirty="0"/>
              <a:t>Analysis of </a:t>
            </a:r>
            <a:r>
              <a:rPr lang="en-US" sz="1600" dirty="0" smtClean="0"/>
              <a:t>Virtualization Technologies </a:t>
            </a:r>
            <a:r>
              <a:rPr lang="en-US" sz="1600" dirty="0"/>
              <a:t>for </a:t>
            </a:r>
            <a:r>
              <a:rPr lang="en-US" sz="1600" dirty="0" smtClean="0"/>
              <a:t>High Performance Computing </a:t>
            </a:r>
            <a:r>
              <a:rPr lang="en-US" sz="1600" dirty="0"/>
              <a:t>E</a:t>
            </a:r>
            <a:r>
              <a:rPr lang="en-US" sz="1600" dirty="0" smtClean="0"/>
              <a:t>nvironments”</a:t>
            </a:r>
            <a:endParaRPr lang="en-US" sz="1600" dirty="0"/>
          </a:p>
        </p:txBody>
      </p:sp>
      <p:sp>
        <p:nvSpPr>
          <p:cNvPr id="7" name="Footer Placeholder 6"/>
          <p:cNvSpPr>
            <a:spLocks noGrp="1"/>
          </p:cNvSpPr>
          <p:nvPr>
            <p:ph type="ftr" sz="quarter" idx="11"/>
          </p:nvPr>
        </p:nvSpPr>
        <p:spPr/>
        <p:txBody>
          <a:bodyPr/>
          <a:lstStyle/>
          <a:p>
            <a:pPr>
              <a:defRPr/>
            </a:pPr>
            <a:r>
              <a:rPr lang="en-US" smtClean="0"/>
              <a:t>http://futuregrid.org</a:t>
            </a:r>
            <a:endParaRPr lang="en-US"/>
          </a:p>
        </p:txBody>
      </p:sp>
      <p:sp>
        <p:nvSpPr>
          <p:cNvPr id="8" name="Slide Number Placeholder 7"/>
          <p:cNvSpPr>
            <a:spLocks noGrp="1"/>
          </p:cNvSpPr>
          <p:nvPr>
            <p:ph type="sldNum" sz="quarter" idx="12"/>
          </p:nvPr>
        </p:nvSpPr>
        <p:spPr/>
        <p:txBody>
          <a:bodyPr/>
          <a:lstStyle/>
          <a:p>
            <a:pPr>
              <a:defRPr/>
            </a:pPr>
            <a:fld id="{07823AB7-55C6-DB41-B42F-264A0E64C0E9}" type="slidenum">
              <a:rPr lang="en-US" smtClean="0"/>
              <a:pPr>
                <a:defRPr/>
              </a:pPr>
              <a:t>9</a:t>
            </a:fld>
            <a:endParaRPr lang="en-US"/>
          </a:p>
        </p:txBody>
      </p:sp>
      <p:pic>
        <p:nvPicPr>
          <p:cNvPr id="15" name="Picture 14" descr="Screen shot 2012-10-31 at 11.53.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865" y="1536209"/>
            <a:ext cx="3930841" cy="3917448"/>
          </a:xfrm>
          <a:prstGeom prst="rect">
            <a:avLst/>
          </a:prstGeom>
        </p:spPr>
      </p:pic>
    </p:spTree>
    <p:extLst>
      <p:ext uri="{BB962C8B-B14F-4D97-AF65-F5344CB8AC3E}">
        <p14:creationId xmlns:p14="http://schemas.microsoft.com/office/powerpoint/2010/main" val="4114157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5449</TotalTime>
  <Words>4271</Words>
  <Application>Microsoft Office PowerPoint</Application>
  <PresentationFormat>On-screen Show (4:3)</PresentationFormat>
  <Paragraphs>683</Paragraphs>
  <Slides>78</Slides>
  <Notes>19</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The State of Cloud Computing in Distributed Systems</vt:lpstr>
      <vt:lpstr># whoami</vt:lpstr>
      <vt:lpstr>What is Cloud Computing?</vt:lpstr>
      <vt:lpstr>Cloud Computing</vt:lpstr>
      <vt:lpstr>Cloud Computing</vt:lpstr>
      <vt:lpstr>*-as-a-Service</vt:lpstr>
      <vt:lpstr>*-as-a-Service</vt:lpstr>
      <vt:lpstr>HPC + Cloud?</vt:lpstr>
      <vt:lpstr>Virtualization Performance</vt:lpstr>
      <vt:lpstr>Virtualization</vt:lpstr>
      <vt:lpstr>Motivation</vt:lpstr>
      <vt:lpstr>Current Hypervisors</vt:lpstr>
      <vt:lpstr>Features</vt:lpstr>
      <vt:lpstr>Benchmark Setup</vt:lpstr>
      <vt:lpstr>PowerPoint Presentation</vt:lpstr>
      <vt:lpstr>PowerPoint Presentation</vt:lpstr>
      <vt:lpstr>PowerPoint Presentation</vt:lpstr>
      <vt:lpstr>PowerPoint Presentation</vt:lpstr>
      <vt:lpstr>PowerPoint Presentation</vt:lpstr>
      <vt:lpstr>Virtualization in HPC</vt:lpstr>
      <vt:lpstr>Advanced Accelerators</vt:lpstr>
      <vt:lpstr>Motivation</vt:lpstr>
      <vt:lpstr>Front-end GPU API</vt:lpstr>
      <vt:lpstr>Front-end API Limitations</vt:lpstr>
      <vt:lpstr>Direct GPU Virtualization</vt:lpstr>
      <vt:lpstr>Hardware Virtualization</vt:lpstr>
      <vt:lpstr>Previous Work</vt:lpstr>
      <vt:lpstr>#2: Libvirt + Xen + OpenStack</vt:lpstr>
      <vt:lpstr>Performance</vt:lpstr>
      <vt:lpstr>Performance</vt:lpstr>
      <vt:lpstr>Future Work</vt:lpstr>
      <vt:lpstr>Advanced Networking</vt:lpstr>
      <vt:lpstr>Cloud Networking</vt:lpstr>
      <vt:lpstr>Network Performance</vt:lpstr>
      <vt:lpstr>Quantum</vt:lpstr>
      <vt:lpstr>InfiniBand VM Support</vt:lpstr>
      <vt:lpstr>Advanced Scheduling</vt:lpstr>
      <vt:lpstr>VM scheduling on Multi-core Systems </vt:lpstr>
      <vt:lpstr>Power-aware Scheduling</vt:lpstr>
      <vt:lpstr>552 Watts vs 485 Watts</vt:lpstr>
      <vt:lpstr>VM Management</vt:lpstr>
      <vt:lpstr>PowerPoint Presentation</vt:lpstr>
      <vt:lpstr>Dynamic Resource Management</vt:lpstr>
      <vt:lpstr>Shared Memory in the Cloud</vt:lpstr>
      <vt:lpstr>ScaleMP vSMP</vt:lpstr>
      <vt:lpstr>vSMP Performance</vt:lpstr>
      <vt:lpstr>Applications</vt:lpstr>
      <vt:lpstr>Experimental Computer Science</vt:lpstr>
      <vt:lpstr>Copy Number Variation</vt:lpstr>
      <vt:lpstr>CNV Analysis w/ 1000 Genomes</vt:lpstr>
      <vt:lpstr>Daphnia Magna Mapping</vt:lpstr>
      <vt:lpstr>Read Mapping</vt:lpstr>
      <vt:lpstr>PowerPoint Presentation</vt:lpstr>
      <vt:lpstr>Statistical analysis</vt:lpstr>
      <vt:lpstr>Daphnia Current work</vt:lpstr>
      <vt:lpstr>Heterogeneous High Performance Cloud Computing Environment</vt:lpstr>
      <vt:lpstr>PowerPoint Presentation</vt:lpstr>
      <vt:lpstr>High Performance Cloud</vt:lpstr>
      <vt:lpstr>Why Clouds for HPC?</vt:lpstr>
      <vt:lpstr>Cloud Computing</vt:lpstr>
      <vt:lpstr>Questions?</vt:lpstr>
      <vt:lpstr>Pubications</vt:lpstr>
      <vt:lpstr>Publications (cont)</vt:lpstr>
      <vt:lpstr>Appendix</vt:lpstr>
      <vt:lpstr>FutureGrid</vt:lpstr>
      <vt:lpstr>High Performance Computing</vt:lpstr>
      <vt:lpstr>Related Research</vt:lpstr>
      <vt:lpstr>Hypervisors</vt:lpstr>
      <vt:lpstr>Testing Environment</vt:lpstr>
      <vt:lpstr>Performance Roundup</vt:lpstr>
      <vt:lpstr>Front-end GPU API </vt:lpstr>
      <vt:lpstr>OpenStack Implementation</vt:lpstr>
      <vt:lpstr>#1: XenAPI + OpenStack</vt:lpstr>
      <vt:lpstr>DSM NUMA Architectures</vt:lpstr>
      <vt:lpstr>Virtual SMP DSM</vt:lpstr>
      <vt:lpstr>PowerPoint Presentation</vt:lpstr>
      <vt:lpstr>PowerPoint Presentation</vt:lpstr>
      <vt:lpstr>Two Clones Sequenced: S14 &amp; BR16</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 von Laszewski</dc:creator>
  <cp:lastModifiedBy>Geoffrey Fox</cp:lastModifiedBy>
  <cp:revision>95</cp:revision>
  <dcterms:created xsi:type="dcterms:W3CDTF">2010-12-21T19:30:19Z</dcterms:created>
  <dcterms:modified xsi:type="dcterms:W3CDTF">2012-12-15T16:10:26Z</dcterms:modified>
</cp:coreProperties>
</file>