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7" r:id="rId16"/>
    <p:sldId id="274" r:id="rId17"/>
    <p:sldId id="275" r:id="rId18"/>
    <p:sldId id="276" r:id="rId19"/>
    <p:sldId id="263" r:id="rId20"/>
    <p:sldId id="280" r:id="rId21"/>
    <p:sldId id="279" r:id="rId22"/>
    <p:sldId id="278" r:id="rId23"/>
    <p:sldId id="267" r:id="rId24"/>
    <p:sldId id="281" r:id="rId25"/>
    <p:sldId id="282" r:id="rId26"/>
    <p:sldId id="287" r:id="rId27"/>
    <p:sldId id="288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2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4D0FC-3B90-6249-BEC2-E8D795558547}" type="datetimeFigureOut">
              <a:rPr lang="en-US" smtClean="0"/>
              <a:t>4/1/11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5DE79-F365-3F4D-8E23-0467C8A30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3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are you doing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5DE79-F365-3F4D-8E23-0467C8A301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1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you going to put on your research poster??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5DE79-F365-3F4D-8E23-0467C8A301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0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71AD4A0-3EB0-4985-9C71-5D67267C780E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1BF0B8-0409-4CF6-A30F-8F304B79E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AD4A0-3EB0-4985-9C71-5D67267C780E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BF0B8-0409-4CF6-A30F-8F304B79E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AD4A0-3EB0-4985-9C71-5D67267C780E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BF0B8-0409-4CF6-A30F-8F304B79E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AD4A0-3EB0-4985-9C71-5D67267C780E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BF0B8-0409-4CF6-A30F-8F304B79E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71AD4A0-3EB0-4985-9C71-5D67267C780E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1BF0B8-0409-4CF6-A30F-8F304B79E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AD4A0-3EB0-4985-9C71-5D67267C780E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F1BF0B8-0409-4CF6-A30F-8F304B79E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AD4A0-3EB0-4985-9C71-5D67267C780E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F1BF0B8-0409-4CF6-A30F-8F304B79E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AD4A0-3EB0-4985-9C71-5D67267C780E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BF0B8-0409-4CF6-A30F-8F304B79E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AD4A0-3EB0-4985-9C71-5D67267C780E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BF0B8-0409-4CF6-A30F-8F304B79E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71AD4A0-3EB0-4985-9C71-5D67267C780E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1BF0B8-0409-4CF6-A30F-8F304B79E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71AD4A0-3EB0-4985-9C71-5D67267C780E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1BF0B8-0409-4CF6-A30F-8F304B79E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71AD4A0-3EB0-4985-9C71-5D67267C780E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F1BF0B8-0409-4CF6-A30F-8F304B79E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m.org/crossroads/xrds3-2/posters.html" TargetMode="External"/><Relationship Id="rId3" Type="http://schemas.openxmlformats.org/officeDocument/2006/relationships/hyperlink" Target="http://lorien.ncl.ac.uk/ming/dept/Tips/present/posters.ht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riting.eng.vt.edu/samples/poster4.jpg" TargetMode="External"/><Relationship Id="rId3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riting.eng.vt.edu/samples/couch.jpg" TargetMode="External"/><Relationship Id="rId3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northendgirl/65530659/in/pool-368476@N21/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Research Posters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Andrew J. Younge</a:t>
            </a:r>
          </a:p>
          <a:p>
            <a:endParaRPr lang="en-US" sz="3600" dirty="0" smtClean="0"/>
          </a:p>
          <a:p>
            <a:r>
              <a:rPr lang="en-US" dirty="0" smtClean="0"/>
              <a:t>Indiana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27908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28800"/>
            <a:ext cx="2619048" cy="15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27908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28800"/>
            <a:ext cx="2619048" cy="15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10000"/>
            <a:ext cx="26384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27908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28800"/>
            <a:ext cx="2619048" cy="15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10000"/>
            <a:ext cx="26384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886200"/>
            <a:ext cx="2667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05200" y="6477000"/>
            <a:ext cx="49039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http://www.ncsu.edu/project/posters/NewSite/CreatePosterLayout.html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use – think VISUAL</a:t>
            </a:r>
          </a:p>
          <a:p>
            <a:r>
              <a:rPr lang="en-US" dirty="0" smtClean="0"/>
              <a:t>Bulleted lists preferred over paragraphs</a:t>
            </a:r>
          </a:p>
          <a:p>
            <a:r>
              <a:rPr lang="en-US" dirty="0" smtClean="0"/>
              <a:t>Should be readable from 1-2 m (3-6 ft)</a:t>
            </a:r>
          </a:p>
          <a:p>
            <a:r>
              <a:rPr lang="en-US" dirty="0" smtClean="0"/>
              <a:t>Organize in blocks</a:t>
            </a:r>
          </a:p>
          <a:p>
            <a:pPr lvl="1"/>
            <a:r>
              <a:rPr lang="en-US" dirty="0" smtClean="0"/>
              <a:t>Columns help organize the organization</a:t>
            </a:r>
          </a:p>
          <a:p>
            <a:r>
              <a:rPr lang="en-US" dirty="0" smtClean="0"/>
              <a:t>Not too big, not too small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Charts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2980953" cy="29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67000" y="6400800"/>
            <a:ext cx="5719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http://www.ncsu.edu/project/posters/NewSite/SideWindows/MessageExample.html</a:t>
            </a:r>
            <a:endParaRPr lang="en-US" sz="11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600200"/>
            <a:ext cx="2813203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10000" y="3657599"/>
            <a:ext cx="4876800" cy="25149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Avoid “Chart Junk”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Headings that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describe results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Purposes of a a graph/visualization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Permit exploration – seek understanding</a:t>
            </a:r>
          </a:p>
          <a:p>
            <a:endParaRPr lang="en-US"/>
          </a:p>
          <a:p>
            <a:r>
              <a:rPr lang="en-US"/>
              <a:t>Provide communication – tell a story</a:t>
            </a:r>
          </a:p>
          <a:p>
            <a:endParaRPr lang="en-US"/>
          </a:p>
          <a:p>
            <a:r>
              <a:rPr lang="en-US"/>
              <a:t>Support calculation – visual algorithms</a:t>
            </a:r>
          </a:p>
          <a:p>
            <a:endParaRPr lang="en-US"/>
          </a:p>
          <a:p>
            <a:r>
              <a:rPr lang="en-US"/>
              <a:t>Bring information alive – give impact</a:t>
            </a: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4357688" y="6426200"/>
            <a:ext cx="31845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Adapted from Howard Weiner, 1997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Maximize the data ink ratio, within reason</a:t>
            </a:r>
          </a:p>
        </p:txBody>
      </p:sp>
      <p:graphicFrame>
        <p:nvGraphicFramePr>
          <p:cNvPr id="382979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908175" y="1773238"/>
          <a:ext cx="5473700" cy="369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Chart" r:id="rId4" imgW="5381752" imgH="3629152" progId="Excel.Sheet.8">
                  <p:embed/>
                </p:oleObj>
              </mc:Choice>
              <mc:Fallback>
                <p:oleObj name="Chart" r:id="rId4" imgW="5381752" imgH="3629152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773238"/>
                        <a:ext cx="5473700" cy="369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Maximize the data ink ratio, within reason</a:t>
            </a:r>
          </a:p>
        </p:txBody>
      </p:sp>
      <p:graphicFrame>
        <p:nvGraphicFramePr>
          <p:cNvPr id="379913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1908175" y="1773238"/>
          <a:ext cx="5472113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Chart" r:id="rId4" imgW="5381752" imgH="3629152" progId="Excel.Sheet.8">
                  <p:embed/>
                </p:oleObj>
              </mc:Choice>
              <mc:Fallback>
                <p:oleObj name="Chart" r:id="rId4" imgW="5381752" imgH="3629152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773238"/>
                        <a:ext cx="5472113" cy="371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Erase non-data-ink, within reason</a:t>
            </a:r>
          </a:p>
        </p:txBody>
      </p:sp>
      <p:graphicFrame>
        <p:nvGraphicFramePr>
          <p:cNvPr id="38400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908175" y="1773238"/>
          <a:ext cx="5472113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Chart" r:id="rId4" imgW="5381752" imgH="3629152" progId="Excel.Sheet.8">
                  <p:embed/>
                </p:oleObj>
              </mc:Choice>
              <mc:Fallback>
                <p:oleObj name="Chart" r:id="rId4" imgW="5381752" imgH="3629152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773238"/>
                        <a:ext cx="5472113" cy="371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number?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1990725"/>
            <a:ext cx="8389937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05200" y="6324600"/>
            <a:ext cx="4972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http://colorvisiontesting.com/what%20colorblind%20people%20see.htm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</a:p>
          <a:p>
            <a:r>
              <a:rPr lang="en-US" dirty="0" smtClean="0"/>
              <a:t>Process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Sources</a:t>
            </a:r>
          </a:p>
          <a:p>
            <a:r>
              <a:rPr lang="en-US" dirty="0" smtClean="0"/>
              <a:t>Practice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RGB vs. CMYK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Screens are RGB</a:t>
            </a:r>
          </a:p>
          <a:p>
            <a:r>
              <a:rPr lang="en-US" dirty="0" smtClean="0"/>
              <a:t>Printers are CMYK</a:t>
            </a:r>
          </a:p>
          <a:p>
            <a:r>
              <a:rPr lang="en-US" dirty="0" smtClean="0"/>
              <a:t>Crude distinction, but basically true</a:t>
            </a:r>
          </a:p>
          <a:p>
            <a:r>
              <a:rPr lang="en-US" dirty="0" smtClean="0"/>
              <a:t>Set the color palette to CMYK if possible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735307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57400" y="3352800"/>
            <a:ext cx="643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1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3429000"/>
            <a:ext cx="643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2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3276600"/>
            <a:ext cx="643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3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endParaRPr lang="en-US" dirty="0" smtClean="0"/>
          </a:p>
          <a:p>
            <a:pPr lvl="1"/>
            <a:r>
              <a:rPr lang="en-US" dirty="0" smtClean="0"/>
              <a:t>Set page size to dimensions of output</a:t>
            </a:r>
          </a:p>
          <a:p>
            <a:pPr lvl="1"/>
            <a:r>
              <a:rPr lang="en-US" dirty="0" smtClean="0"/>
              <a:t>May not scale fonts appropriately</a:t>
            </a:r>
          </a:p>
          <a:p>
            <a:r>
              <a:rPr lang="en-US" dirty="0" smtClean="0"/>
              <a:t>Adobe Illustrator/Photoshop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Posters 101</a:t>
            </a:r>
          </a:p>
          <a:p>
            <a:pPr lvl="1"/>
            <a:r>
              <a:rPr lang="en-US" sz="2000" dirty="0" smtClean="0">
                <a:hlinkClick r:id="rId2"/>
              </a:rPr>
              <a:t>http://www.acm.org/crossroads/xrds3-2/posters.html</a:t>
            </a:r>
            <a:endParaRPr lang="en-US" sz="2000" dirty="0" smtClean="0"/>
          </a:p>
          <a:p>
            <a:r>
              <a:rPr lang="en-US" dirty="0" smtClean="0"/>
              <a:t>Poster Presentations</a:t>
            </a:r>
          </a:p>
          <a:p>
            <a:pPr lvl="1"/>
            <a:r>
              <a:rPr lang="en-US" sz="2000" dirty="0" smtClean="0">
                <a:hlinkClick r:id="rId3"/>
              </a:rPr>
              <a:t>http://lorien.ncl.ac.uk/ming/dept/Tips/present/posters.htm</a:t>
            </a:r>
            <a:endParaRPr lang="en-US" sz="2000" dirty="0" smtClean="0"/>
          </a:p>
          <a:p>
            <a:r>
              <a:rPr lang="en-US" dirty="0" smtClean="0"/>
              <a:t>Google “Designing Research Posters”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0" dirty="0">
                <a:latin typeface="Arial" charset="0"/>
              </a:rPr>
              <a:t>Critique these posters: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5" descr="cell_proliferation_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3960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68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0">
                <a:latin typeface="Arial" charset="0"/>
              </a:rPr>
              <a:t>Critique these posters: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5" name="Picture 7" descr="meshrep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81200"/>
            <a:ext cx="88868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73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rial" charset="0"/>
              </a:rPr>
              <a:t>Critique these posters:</a:t>
            </a:r>
            <a:endParaRPr lang="en-US" dirty="0"/>
          </a:p>
        </p:txBody>
      </p:sp>
      <p:pic>
        <p:nvPicPr>
          <p:cNvPr id="5" name="Picture 17" descr="poster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94695"/>
            <a:ext cx="7086600" cy="531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0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rial" charset="0"/>
              </a:rPr>
              <a:t>Critique these posters:</a:t>
            </a:r>
            <a:endParaRPr lang="en-US" dirty="0"/>
          </a:p>
        </p:txBody>
      </p:sp>
      <p:pic>
        <p:nvPicPr>
          <p:cNvPr id="4" name="Picture 12" descr="couc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934200" cy="519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00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0" dirty="0">
                <a:latin typeface="Arial" charset="0"/>
              </a:rPr>
              <a:t>Critique these posters: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5" descr="fallen_women_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25563"/>
            <a:ext cx="6477000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73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0">
                <a:latin typeface="Arial" charset="0"/>
              </a:rPr>
              <a:t>Critique these posters: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5" descr="vitaminC_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424613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58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purpose of a research poster?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0">
                <a:latin typeface="Arial" charset="0"/>
              </a:rPr>
              <a:t>Critique these posters: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 descr="heavy-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r="13582"/>
          <a:stretch>
            <a:fillRect/>
          </a:stretch>
        </p:blipFill>
        <p:spPr bwMode="auto">
          <a:xfrm>
            <a:off x="381000" y="228600"/>
            <a:ext cx="4495800" cy="6462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8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0">
                <a:latin typeface="Arial" charset="0"/>
              </a:rPr>
              <a:t>Critique these posters: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1" name="Picture 3" descr="andr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7056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27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purpose of a research poster?</a:t>
            </a:r>
          </a:p>
          <a:p>
            <a:pPr lvl="1"/>
            <a:r>
              <a:rPr lang="en-US" dirty="0" smtClean="0"/>
              <a:t>Present research</a:t>
            </a:r>
          </a:p>
          <a:p>
            <a:pPr lvl="2"/>
            <a:r>
              <a:rPr lang="en-US" dirty="0" smtClean="0"/>
              <a:t>Findings/completed work</a:t>
            </a:r>
          </a:p>
          <a:p>
            <a:pPr lvl="2"/>
            <a:r>
              <a:rPr lang="en-US" dirty="0" smtClean="0"/>
              <a:t>Proposed/early stage work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Presentation styles</a:t>
            </a:r>
          </a:p>
          <a:p>
            <a:pPr lvl="2"/>
            <a:r>
              <a:rPr lang="en-US" dirty="0" smtClean="0"/>
              <a:t>Active – you are standing by your work</a:t>
            </a:r>
          </a:p>
          <a:p>
            <a:pPr lvl="2"/>
            <a:r>
              <a:rPr lang="en-US" dirty="0" smtClean="0"/>
              <a:t>Passive – you are not standing by your work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contents (not layout)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contents (not layout)</a:t>
            </a:r>
          </a:p>
          <a:p>
            <a:pPr lvl="1"/>
            <a:r>
              <a:rPr lang="en-US" dirty="0" smtClean="0"/>
              <a:t>Title</a:t>
            </a:r>
          </a:p>
          <a:p>
            <a:pPr lvl="2"/>
            <a:r>
              <a:rPr lang="en-US" dirty="0" smtClean="0"/>
              <a:t>Answer to research question</a:t>
            </a:r>
          </a:p>
          <a:p>
            <a:pPr lvl="1"/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Results</a:t>
            </a:r>
          </a:p>
          <a:p>
            <a:pPr lvl="2"/>
            <a:r>
              <a:rPr lang="en-US" dirty="0" smtClean="0"/>
              <a:t>Images</a:t>
            </a:r>
          </a:p>
          <a:p>
            <a:pPr lvl="2"/>
            <a:r>
              <a:rPr lang="en-US" dirty="0" smtClean="0"/>
              <a:t>Charts</a:t>
            </a:r>
          </a:p>
          <a:p>
            <a:pPr lvl="1"/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Acknowledgements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Dimensions</a:t>
            </a:r>
          </a:p>
          <a:p>
            <a:r>
              <a:rPr lang="en-US" dirty="0" smtClean="0"/>
              <a:t>Balance</a:t>
            </a:r>
          </a:p>
          <a:p>
            <a:r>
              <a:rPr lang="en-US" dirty="0" smtClean="0"/>
              <a:t>Text</a:t>
            </a:r>
          </a:p>
          <a:p>
            <a:r>
              <a:rPr lang="en-US" dirty="0" smtClean="0"/>
              <a:t>Charts</a:t>
            </a:r>
          </a:p>
          <a:p>
            <a:r>
              <a:rPr lang="en-US" dirty="0" smtClean="0"/>
              <a:t>Color</a:t>
            </a:r>
          </a:p>
          <a:p>
            <a:r>
              <a:rPr lang="en-US" dirty="0" smtClean="0"/>
              <a:t>Order of Information</a:t>
            </a:r>
          </a:p>
          <a:p>
            <a:r>
              <a:rPr lang="en-US" dirty="0" smtClean="0"/>
              <a:t>Software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your constraints!</a:t>
            </a:r>
          </a:p>
          <a:p>
            <a:r>
              <a:rPr lang="en-US" dirty="0" smtClean="0"/>
              <a:t>Landscape vs. Portrait</a:t>
            </a:r>
          </a:p>
          <a:p>
            <a:r>
              <a:rPr lang="en-US" dirty="0" smtClean="0"/>
              <a:t>Venue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7600" y="60960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http://www.swarthmore.edu/NatSci/cpurrin1/posteradvice.htm</a:t>
            </a:r>
            <a:endParaRPr lang="en-US" sz="1100" dirty="0"/>
          </a:p>
        </p:txBody>
      </p:sp>
      <p:pic>
        <p:nvPicPr>
          <p:cNvPr id="5122" name="Picture 2" descr="Poster ses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667000"/>
            <a:ext cx="4295775" cy="2914650"/>
          </a:xfrm>
          <a:prstGeom prst="rect">
            <a:avLst/>
          </a:prstGeom>
          <a:noFill/>
        </p:spPr>
      </p:pic>
      <p:pic>
        <p:nvPicPr>
          <p:cNvPr id="5124" name="Picture 4" descr="Poster sessio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276600"/>
            <a:ext cx="4118091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27908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1842</TotalTime>
  <Words>419</Words>
  <Application>Microsoft Macintosh PowerPoint</Application>
  <PresentationFormat>On-screen Show (4:3)</PresentationFormat>
  <Paragraphs>109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Foundry</vt:lpstr>
      <vt:lpstr>Chart</vt:lpstr>
      <vt:lpstr>Creating Research Posters</vt:lpstr>
      <vt:lpstr>Outline</vt:lpstr>
      <vt:lpstr>Purpose</vt:lpstr>
      <vt:lpstr>Purpose</vt:lpstr>
      <vt:lpstr>Process</vt:lpstr>
      <vt:lpstr>Process</vt:lpstr>
      <vt:lpstr>Design</vt:lpstr>
      <vt:lpstr>Dimensions</vt:lpstr>
      <vt:lpstr>Balance</vt:lpstr>
      <vt:lpstr>Balance</vt:lpstr>
      <vt:lpstr>Balance</vt:lpstr>
      <vt:lpstr>Balance</vt:lpstr>
      <vt:lpstr>Text </vt:lpstr>
      <vt:lpstr>Charts</vt:lpstr>
      <vt:lpstr>Purposes of a a graph/visualization</vt:lpstr>
      <vt:lpstr>Maximize the data ink ratio, within reason</vt:lpstr>
      <vt:lpstr>Maximize the data ink ratio, within reason</vt:lpstr>
      <vt:lpstr>Erase non-data-ink, within reason</vt:lpstr>
      <vt:lpstr>What is the number?</vt:lpstr>
      <vt:lpstr>RGB vs. CMYK</vt:lpstr>
      <vt:lpstr>Order</vt:lpstr>
      <vt:lpstr>Software</vt:lpstr>
      <vt:lpstr>Sources</vt:lpstr>
      <vt:lpstr>Critique these posters:</vt:lpstr>
      <vt:lpstr>Critique these posters:</vt:lpstr>
      <vt:lpstr>Critique these posters:</vt:lpstr>
      <vt:lpstr>Critique these posters:</vt:lpstr>
      <vt:lpstr>Critique these posters:</vt:lpstr>
      <vt:lpstr>Critique these posters:</vt:lpstr>
      <vt:lpstr>Critique these posters:</vt:lpstr>
      <vt:lpstr>Critique these posters:</vt:lpstr>
    </vt:vector>
  </TitlesOfParts>
  <Company>IU School of Informatics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dgroth</dc:creator>
  <cp:lastModifiedBy>ayounge</cp:lastModifiedBy>
  <cp:revision>157</cp:revision>
  <dcterms:created xsi:type="dcterms:W3CDTF">2009-02-23T18:49:42Z</dcterms:created>
  <dcterms:modified xsi:type="dcterms:W3CDTF">2011-04-01T22:17:32Z</dcterms:modified>
</cp:coreProperties>
</file>