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83" r:id="rId1"/>
    <p:sldMasterId id="2147483657" r:id="rId2"/>
    <p:sldMasterId id="2147483665" r:id="rId3"/>
    <p:sldMasterId id="2147483674" r:id="rId4"/>
  </p:sldMasterIdLst>
  <p:notesMasterIdLst>
    <p:notesMasterId r:id="rId39"/>
  </p:notesMasterIdLst>
  <p:sldIdLst>
    <p:sldId id="256" r:id="rId5"/>
    <p:sldId id="559" r:id="rId6"/>
    <p:sldId id="558" r:id="rId7"/>
    <p:sldId id="486" r:id="rId8"/>
    <p:sldId id="565" r:id="rId9"/>
    <p:sldId id="437" r:id="rId10"/>
    <p:sldId id="429" r:id="rId11"/>
    <p:sldId id="381" r:id="rId12"/>
    <p:sldId id="564" r:id="rId13"/>
    <p:sldId id="566" r:id="rId14"/>
    <p:sldId id="439" r:id="rId15"/>
    <p:sldId id="540" r:id="rId16"/>
    <p:sldId id="561" r:id="rId17"/>
    <p:sldId id="536" r:id="rId18"/>
    <p:sldId id="382" r:id="rId19"/>
    <p:sldId id="538" r:id="rId20"/>
    <p:sldId id="539" r:id="rId21"/>
    <p:sldId id="541" r:id="rId22"/>
    <p:sldId id="563" r:id="rId23"/>
    <p:sldId id="567" r:id="rId24"/>
    <p:sldId id="544" r:id="rId25"/>
    <p:sldId id="545" r:id="rId26"/>
    <p:sldId id="546" r:id="rId27"/>
    <p:sldId id="547" r:id="rId28"/>
    <p:sldId id="568" r:id="rId29"/>
    <p:sldId id="569" r:id="rId30"/>
    <p:sldId id="554" r:id="rId31"/>
    <p:sldId id="306" r:id="rId32"/>
    <p:sldId id="307" r:id="rId33"/>
    <p:sldId id="478" r:id="rId34"/>
    <p:sldId id="511" r:id="rId35"/>
    <p:sldId id="512" r:id="rId36"/>
    <p:sldId id="513" r:id="rId37"/>
    <p:sldId id="51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CC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68921" autoAdjust="0"/>
  </p:normalViewPr>
  <p:slideViewPr>
    <p:cSldViewPr snapToGrid="0" snapToObjects="1">
      <p:cViewPr>
        <p:scale>
          <a:sx n="70" d="100"/>
          <a:sy n="70" d="100"/>
        </p:scale>
        <p:origin x="-1560"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B7AC1-3D55-44C7-B2B9-2A70EC9982F6}" type="doc">
      <dgm:prSet loTypeId="urn:microsoft.com/office/officeart/2005/8/layout/process1" loCatId="process" qsTypeId="urn:microsoft.com/office/officeart/2005/8/quickstyle/simple1" qsCatId="simple" csTypeId="urn:microsoft.com/office/officeart/2005/8/colors/accent1_2" csCatId="accent1" phldr="1"/>
      <dgm:spPr/>
    </dgm:pt>
    <dgm:pt modelId="{994A95A6-0B22-4896-9F00-53F06DEEE94E}">
      <dgm:prSet phldrT="[Text]"/>
      <dgm:spPr/>
      <dgm:t>
        <a:bodyPr/>
        <a:lstStyle/>
        <a:p>
          <a:pPr algn="ctr"/>
          <a:r>
            <a:rPr lang="en-US" b="1" dirty="0"/>
            <a:t>Map</a:t>
          </a:r>
          <a:endParaRPr lang="en-US" dirty="0"/>
        </a:p>
      </dgm:t>
    </dgm:pt>
    <dgm:pt modelId="{7C40BF12-F074-4361-87BD-D6FB1FC2B073}" type="parTrans" cxnId="{2D8F22F3-11B0-463A-912A-593E6657C3FD}">
      <dgm:prSet/>
      <dgm:spPr/>
      <dgm:t>
        <a:bodyPr/>
        <a:lstStyle/>
        <a:p>
          <a:pPr algn="ctr"/>
          <a:endParaRPr lang="en-US"/>
        </a:p>
      </dgm:t>
    </dgm:pt>
    <dgm:pt modelId="{D2547967-BB6D-4E52-BDFE-30851F1383F8}" type="sibTrans" cxnId="{2D8F22F3-11B0-463A-912A-593E6657C3FD}">
      <dgm:prSet/>
      <dgm:spPr/>
      <dgm:t>
        <a:bodyPr/>
        <a:lstStyle/>
        <a:p>
          <a:pPr algn="ctr"/>
          <a:endParaRPr lang="en-US" dirty="0"/>
        </a:p>
      </dgm:t>
    </dgm:pt>
    <dgm:pt modelId="{5421B56E-01D6-45B7-924B-E9E668A90737}">
      <dgm:prSet phldrT="[Text]"/>
      <dgm:spPr/>
      <dgm:t>
        <a:bodyPr/>
        <a:lstStyle/>
        <a:p>
          <a:pPr algn="ctr"/>
          <a:r>
            <a:rPr lang="en-US" b="1" dirty="0"/>
            <a:t>Combine</a:t>
          </a:r>
          <a:endParaRPr lang="en-US" dirty="0"/>
        </a:p>
      </dgm:t>
    </dgm:pt>
    <dgm:pt modelId="{8AB4B421-9372-4D11-95C5-3A1B6BD529E6}" type="parTrans" cxnId="{112C22B3-FE73-4DC6-98FB-7D39417F585D}">
      <dgm:prSet/>
      <dgm:spPr/>
      <dgm:t>
        <a:bodyPr/>
        <a:lstStyle/>
        <a:p>
          <a:pPr algn="ctr"/>
          <a:endParaRPr lang="en-US"/>
        </a:p>
      </dgm:t>
    </dgm:pt>
    <dgm:pt modelId="{EC457111-5019-4235-9066-6E14C044DCBA}" type="sibTrans" cxnId="{112C22B3-FE73-4DC6-98FB-7D39417F585D}">
      <dgm:prSet/>
      <dgm:spPr/>
      <dgm:t>
        <a:bodyPr/>
        <a:lstStyle/>
        <a:p>
          <a:pPr algn="ctr"/>
          <a:endParaRPr lang="en-US" dirty="0"/>
        </a:p>
      </dgm:t>
    </dgm:pt>
    <dgm:pt modelId="{64C03A0C-2BC7-47A5-9E1D-FA37517C9DA1}">
      <dgm:prSet phldrT="[Text]"/>
      <dgm:spPr/>
      <dgm:t>
        <a:bodyPr/>
        <a:lstStyle/>
        <a:p>
          <a:pPr algn="ctr"/>
          <a:r>
            <a:rPr lang="en-US" b="1" dirty="0"/>
            <a:t>Shuffle</a:t>
          </a:r>
          <a:endParaRPr lang="en-US" dirty="0"/>
        </a:p>
      </dgm:t>
    </dgm:pt>
    <dgm:pt modelId="{F9BBD594-5C8B-4AB8-B34F-D326E3412F33}" type="parTrans" cxnId="{7C5E04FF-AD0A-42C2-9701-446829659EAA}">
      <dgm:prSet/>
      <dgm:spPr/>
      <dgm:t>
        <a:bodyPr/>
        <a:lstStyle/>
        <a:p>
          <a:pPr algn="ctr"/>
          <a:endParaRPr lang="en-US"/>
        </a:p>
      </dgm:t>
    </dgm:pt>
    <dgm:pt modelId="{5191AA0B-EB14-4B0E-9070-62002FFB27AB}" type="sibTrans" cxnId="{7C5E04FF-AD0A-42C2-9701-446829659EAA}">
      <dgm:prSet/>
      <dgm:spPr/>
      <dgm:t>
        <a:bodyPr/>
        <a:lstStyle/>
        <a:p>
          <a:pPr algn="ctr"/>
          <a:endParaRPr lang="en-US" dirty="0"/>
        </a:p>
      </dgm:t>
    </dgm:pt>
    <dgm:pt modelId="{DDF38CB2-4976-4F8D-BBA0-B73BFBF44C18}">
      <dgm:prSet phldrT="[Text]"/>
      <dgm:spPr/>
      <dgm:t>
        <a:bodyPr/>
        <a:lstStyle/>
        <a:p>
          <a:pPr algn="ctr"/>
          <a:r>
            <a:rPr lang="en-US" b="1" dirty="0"/>
            <a:t>Sort</a:t>
          </a:r>
          <a:endParaRPr lang="en-US" dirty="0"/>
        </a:p>
      </dgm:t>
    </dgm:pt>
    <dgm:pt modelId="{39C299ED-804E-47CF-BE4C-89731767CB97}" type="parTrans" cxnId="{FBCEB236-6A5B-4E82-9D76-B95E5523A80D}">
      <dgm:prSet/>
      <dgm:spPr/>
      <dgm:t>
        <a:bodyPr/>
        <a:lstStyle/>
        <a:p>
          <a:pPr algn="ctr"/>
          <a:endParaRPr lang="en-US"/>
        </a:p>
      </dgm:t>
    </dgm:pt>
    <dgm:pt modelId="{CC6B3ACB-1AA6-4F72-9027-C3F237099413}" type="sibTrans" cxnId="{FBCEB236-6A5B-4E82-9D76-B95E5523A80D}">
      <dgm:prSet/>
      <dgm:spPr/>
      <dgm:t>
        <a:bodyPr/>
        <a:lstStyle/>
        <a:p>
          <a:pPr algn="ctr"/>
          <a:endParaRPr lang="en-US" dirty="0"/>
        </a:p>
      </dgm:t>
    </dgm:pt>
    <dgm:pt modelId="{DD9E9126-C4A9-4F91-B7EF-21BFCA993B18}">
      <dgm:prSet phldrT="[Text]"/>
      <dgm:spPr/>
      <dgm:t>
        <a:bodyPr/>
        <a:lstStyle/>
        <a:p>
          <a:pPr algn="ctr"/>
          <a:r>
            <a:rPr lang="en-US" b="1" dirty="0"/>
            <a:t>Reduce</a:t>
          </a:r>
          <a:endParaRPr lang="en-US" dirty="0"/>
        </a:p>
      </dgm:t>
    </dgm:pt>
    <dgm:pt modelId="{27744AF4-73FB-4923-A24F-1EE5E18396DA}" type="parTrans" cxnId="{971AC289-8D99-48C4-9E96-36117C800982}">
      <dgm:prSet/>
      <dgm:spPr/>
      <dgm:t>
        <a:bodyPr/>
        <a:lstStyle/>
        <a:p>
          <a:pPr algn="ctr"/>
          <a:endParaRPr lang="en-US"/>
        </a:p>
      </dgm:t>
    </dgm:pt>
    <dgm:pt modelId="{4E15895D-E39B-44D0-8268-BA964D930FA4}" type="sibTrans" cxnId="{971AC289-8D99-48C4-9E96-36117C800982}">
      <dgm:prSet/>
      <dgm:spPr/>
      <dgm:t>
        <a:bodyPr/>
        <a:lstStyle/>
        <a:p>
          <a:pPr algn="ctr"/>
          <a:endParaRPr lang="en-US" dirty="0"/>
        </a:p>
      </dgm:t>
    </dgm:pt>
    <dgm:pt modelId="{47E037A7-EC34-431F-A46C-4F51064F6FB2}">
      <dgm:prSet phldrT="[Text]"/>
      <dgm:spPr/>
      <dgm:t>
        <a:bodyPr/>
        <a:lstStyle/>
        <a:p>
          <a:pPr algn="ctr"/>
          <a:r>
            <a:rPr lang="en-US" b="1" dirty="0"/>
            <a:t>Merge</a:t>
          </a:r>
          <a:endParaRPr lang="en-US" dirty="0"/>
        </a:p>
      </dgm:t>
    </dgm:pt>
    <dgm:pt modelId="{DC84DA1F-C957-41D9-86B8-26A7A3BD7847}" type="parTrans" cxnId="{345748F3-0FA0-4104-84DA-AF303913E017}">
      <dgm:prSet/>
      <dgm:spPr/>
      <dgm:t>
        <a:bodyPr/>
        <a:lstStyle/>
        <a:p>
          <a:pPr algn="ctr"/>
          <a:endParaRPr lang="en-US"/>
        </a:p>
      </dgm:t>
    </dgm:pt>
    <dgm:pt modelId="{E9C16759-FD76-43E3-B52E-6C4643367582}" type="sibTrans" cxnId="{345748F3-0FA0-4104-84DA-AF303913E017}">
      <dgm:prSet/>
      <dgm:spPr/>
      <dgm:t>
        <a:bodyPr/>
        <a:lstStyle/>
        <a:p>
          <a:pPr algn="ctr"/>
          <a:endParaRPr lang="en-US" dirty="0"/>
        </a:p>
      </dgm:t>
    </dgm:pt>
    <dgm:pt modelId="{98A11962-7DFA-444E-98FB-08A0AE81AD44}">
      <dgm:prSet phldrT="[Text]"/>
      <dgm:spPr/>
      <dgm:t>
        <a:bodyPr/>
        <a:lstStyle/>
        <a:p>
          <a:pPr algn="ctr"/>
          <a:r>
            <a:rPr lang="en-US" dirty="0" smtClean="0"/>
            <a:t>Broadcast</a:t>
          </a:r>
          <a:endParaRPr lang="en-US" dirty="0"/>
        </a:p>
      </dgm:t>
    </dgm:pt>
    <dgm:pt modelId="{4E6A044D-A532-4153-B4D0-D0B7A20BDD68}" type="parTrans" cxnId="{3C4692F6-8D32-424E-B5F4-9D9FEE469D48}">
      <dgm:prSet/>
      <dgm:spPr/>
      <dgm:t>
        <a:bodyPr/>
        <a:lstStyle/>
        <a:p>
          <a:endParaRPr lang="en-US"/>
        </a:p>
      </dgm:t>
    </dgm:pt>
    <dgm:pt modelId="{D8FD56CF-418B-440F-8D23-A8F0F90B39CE}" type="sibTrans" cxnId="{3C4692F6-8D32-424E-B5F4-9D9FEE469D48}">
      <dgm:prSet/>
      <dgm:spPr/>
      <dgm:t>
        <a:bodyPr/>
        <a:lstStyle/>
        <a:p>
          <a:endParaRPr lang="en-US"/>
        </a:p>
      </dgm:t>
    </dgm:pt>
    <dgm:pt modelId="{C7AD671A-006D-4444-8EF8-64344EA52AD1}" type="pres">
      <dgm:prSet presAssocID="{588B7AC1-3D55-44C7-B2B9-2A70EC9982F6}" presName="Name0" presStyleCnt="0">
        <dgm:presLayoutVars>
          <dgm:dir/>
          <dgm:resizeHandles val="exact"/>
        </dgm:presLayoutVars>
      </dgm:prSet>
      <dgm:spPr/>
    </dgm:pt>
    <dgm:pt modelId="{8A2711DA-CD12-4D61-A8BB-6A67787246A6}" type="pres">
      <dgm:prSet presAssocID="{994A95A6-0B22-4896-9F00-53F06DEEE94E}" presName="node" presStyleLbl="node1" presStyleIdx="0" presStyleCnt="7">
        <dgm:presLayoutVars>
          <dgm:bulletEnabled val="1"/>
        </dgm:presLayoutVars>
      </dgm:prSet>
      <dgm:spPr/>
      <dgm:t>
        <a:bodyPr/>
        <a:lstStyle/>
        <a:p>
          <a:endParaRPr lang="en-US"/>
        </a:p>
      </dgm:t>
    </dgm:pt>
    <dgm:pt modelId="{C3599F4D-9027-4A7A-8FFB-3E509AB9E118}" type="pres">
      <dgm:prSet presAssocID="{D2547967-BB6D-4E52-BDFE-30851F1383F8}" presName="sibTrans" presStyleLbl="sibTrans2D1" presStyleIdx="0" presStyleCnt="6"/>
      <dgm:spPr/>
      <dgm:t>
        <a:bodyPr/>
        <a:lstStyle/>
        <a:p>
          <a:endParaRPr lang="en-US"/>
        </a:p>
      </dgm:t>
    </dgm:pt>
    <dgm:pt modelId="{6701C508-E976-4455-B4F8-A8E3AB1C59F8}" type="pres">
      <dgm:prSet presAssocID="{D2547967-BB6D-4E52-BDFE-30851F1383F8}" presName="connectorText" presStyleLbl="sibTrans2D1" presStyleIdx="0" presStyleCnt="6"/>
      <dgm:spPr/>
      <dgm:t>
        <a:bodyPr/>
        <a:lstStyle/>
        <a:p>
          <a:endParaRPr lang="en-US"/>
        </a:p>
      </dgm:t>
    </dgm:pt>
    <dgm:pt modelId="{B92ADE4F-FEF2-4BB4-B808-A2ADA58E0393}" type="pres">
      <dgm:prSet presAssocID="{5421B56E-01D6-45B7-924B-E9E668A90737}" presName="node" presStyleLbl="node1" presStyleIdx="1" presStyleCnt="7">
        <dgm:presLayoutVars>
          <dgm:bulletEnabled val="1"/>
        </dgm:presLayoutVars>
      </dgm:prSet>
      <dgm:spPr/>
      <dgm:t>
        <a:bodyPr/>
        <a:lstStyle/>
        <a:p>
          <a:endParaRPr lang="en-US"/>
        </a:p>
      </dgm:t>
    </dgm:pt>
    <dgm:pt modelId="{3B4EB2F5-E4F4-4122-AD1B-C4B1153C4205}" type="pres">
      <dgm:prSet presAssocID="{EC457111-5019-4235-9066-6E14C044DCBA}" presName="sibTrans" presStyleLbl="sibTrans2D1" presStyleIdx="1" presStyleCnt="6"/>
      <dgm:spPr/>
      <dgm:t>
        <a:bodyPr/>
        <a:lstStyle/>
        <a:p>
          <a:endParaRPr lang="en-US"/>
        </a:p>
      </dgm:t>
    </dgm:pt>
    <dgm:pt modelId="{17DD1091-B7E5-4ACD-A044-68C4CE0377E3}" type="pres">
      <dgm:prSet presAssocID="{EC457111-5019-4235-9066-6E14C044DCBA}" presName="connectorText" presStyleLbl="sibTrans2D1" presStyleIdx="1" presStyleCnt="6"/>
      <dgm:spPr/>
      <dgm:t>
        <a:bodyPr/>
        <a:lstStyle/>
        <a:p>
          <a:endParaRPr lang="en-US"/>
        </a:p>
      </dgm:t>
    </dgm:pt>
    <dgm:pt modelId="{BB08F17F-0277-474A-869E-9BB7E2B12FAF}" type="pres">
      <dgm:prSet presAssocID="{64C03A0C-2BC7-47A5-9E1D-FA37517C9DA1}" presName="node" presStyleLbl="node1" presStyleIdx="2" presStyleCnt="7">
        <dgm:presLayoutVars>
          <dgm:bulletEnabled val="1"/>
        </dgm:presLayoutVars>
      </dgm:prSet>
      <dgm:spPr/>
      <dgm:t>
        <a:bodyPr/>
        <a:lstStyle/>
        <a:p>
          <a:endParaRPr lang="en-US"/>
        </a:p>
      </dgm:t>
    </dgm:pt>
    <dgm:pt modelId="{C04E9CEA-1CC2-49EA-886C-8E719AE1E082}" type="pres">
      <dgm:prSet presAssocID="{5191AA0B-EB14-4B0E-9070-62002FFB27AB}" presName="sibTrans" presStyleLbl="sibTrans2D1" presStyleIdx="2" presStyleCnt="6"/>
      <dgm:spPr/>
      <dgm:t>
        <a:bodyPr/>
        <a:lstStyle/>
        <a:p>
          <a:endParaRPr lang="en-US"/>
        </a:p>
      </dgm:t>
    </dgm:pt>
    <dgm:pt modelId="{2A34CBC1-84F2-4371-B249-2BD1B06FAB82}" type="pres">
      <dgm:prSet presAssocID="{5191AA0B-EB14-4B0E-9070-62002FFB27AB}" presName="connectorText" presStyleLbl="sibTrans2D1" presStyleIdx="2" presStyleCnt="6"/>
      <dgm:spPr/>
      <dgm:t>
        <a:bodyPr/>
        <a:lstStyle/>
        <a:p>
          <a:endParaRPr lang="en-US"/>
        </a:p>
      </dgm:t>
    </dgm:pt>
    <dgm:pt modelId="{CF126916-5171-43C0-B0C7-C012565E255A}" type="pres">
      <dgm:prSet presAssocID="{DDF38CB2-4976-4F8D-BBA0-B73BFBF44C18}" presName="node" presStyleLbl="node1" presStyleIdx="3" presStyleCnt="7">
        <dgm:presLayoutVars>
          <dgm:bulletEnabled val="1"/>
        </dgm:presLayoutVars>
      </dgm:prSet>
      <dgm:spPr/>
      <dgm:t>
        <a:bodyPr/>
        <a:lstStyle/>
        <a:p>
          <a:endParaRPr lang="en-US"/>
        </a:p>
      </dgm:t>
    </dgm:pt>
    <dgm:pt modelId="{821D7A8B-316E-45CA-891F-3ADCA0FB5E67}" type="pres">
      <dgm:prSet presAssocID="{CC6B3ACB-1AA6-4F72-9027-C3F237099413}" presName="sibTrans" presStyleLbl="sibTrans2D1" presStyleIdx="3" presStyleCnt="6"/>
      <dgm:spPr/>
      <dgm:t>
        <a:bodyPr/>
        <a:lstStyle/>
        <a:p>
          <a:endParaRPr lang="en-US"/>
        </a:p>
      </dgm:t>
    </dgm:pt>
    <dgm:pt modelId="{B7DA38A1-7CCD-4F97-9864-084128069C52}" type="pres">
      <dgm:prSet presAssocID="{CC6B3ACB-1AA6-4F72-9027-C3F237099413}" presName="connectorText" presStyleLbl="sibTrans2D1" presStyleIdx="3" presStyleCnt="6"/>
      <dgm:spPr/>
      <dgm:t>
        <a:bodyPr/>
        <a:lstStyle/>
        <a:p>
          <a:endParaRPr lang="en-US"/>
        </a:p>
      </dgm:t>
    </dgm:pt>
    <dgm:pt modelId="{8BCCE1B7-F6AF-489F-8A94-CE84FC342B1D}" type="pres">
      <dgm:prSet presAssocID="{DD9E9126-C4A9-4F91-B7EF-21BFCA993B18}" presName="node" presStyleLbl="node1" presStyleIdx="4" presStyleCnt="7">
        <dgm:presLayoutVars>
          <dgm:bulletEnabled val="1"/>
        </dgm:presLayoutVars>
      </dgm:prSet>
      <dgm:spPr/>
      <dgm:t>
        <a:bodyPr/>
        <a:lstStyle/>
        <a:p>
          <a:endParaRPr lang="en-US"/>
        </a:p>
      </dgm:t>
    </dgm:pt>
    <dgm:pt modelId="{2B53E378-638E-4644-A341-E43828F4966F}" type="pres">
      <dgm:prSet presAssocID="{4E15895D-E39B-44D0-8268-BA964D930FA4}" presName="sibTrans" presStyleLbl="sibTrans2D1" presStyleIdx="4" presStyleCnt="6"/>
      <dgm:spPr/>
      <dgm:t>
        <a:bodyPr/>
        <a:lstStyle/>
        <a:p>
          <a:endParaRPr lang="en-US"/>
        </a:p>
      </dgm:t>
    </dgm:pt>
    <dgm:pt modelId="{8153A25B-E959-4D4D-97B7-BAAA7E8E8355}" type="pres">
      <dgm:prSet presAssocID="{4E15895D-E39B-44D0-8268-BA964D930FA4}" presName="connectorText" presStyleLbl="sibTrans2D1" presStyleIdx="4" presStyleCnt="6"/>
      <dgm:spPr/>
      <dgm:t>
        <a:bodyPr/>
        <a:lstStyle/>
        <a:p>
          <a:endParaRPr lang="en-US"/>
        </a:p>
      </dgm:t>
    </dgm:pt>
    <dgm:pt modelId="{041EAA45-52F4-493F-BB81-557E5389EF55}" type="pres">
      <dgm:prSet presAssocID="{47E037A7-EC34-431F-A46C-4F51064F6FB2}" presName="node" presStyleLbl="node1" presStyleIdx="5" presStyleCnt="7">
        <dgm:presLayoutVars>
          <dgm:bulletEnabled val="1"/>
        </dgm:presLayoutVars>
      </dgm:prSet>
      <dgm:spPr/>
      <dgm:t>
        <a:bodyPr/>
        <a:lstStyle/>
        <a:p>
          <a:endParaRPr lang="en-US"/>
        </a:p>
      </dgm:t>
    </dgm:pt>
    <dgm:pt modelId="{704F8CAB-2499-4C2D-AFBB-C14A6DA0274C}" type="pres">
      <dgm:prSet presAssocID="{E9C16759-FD76-43E3-B52E-6C4643367582}" presName="sibTrans" presStyleLbl="sibTrans2D1" presStyleIdx="5" presStyleCnt="6"/>
      <dgm:spPr/>
      <dgm:t>
        <a:bodyPr/>
        <a:lstStyle/>
        <a:p>
          <a:endParaRPr lang="en-US"/>
        </a:p>
      </dgm:t>
    </dgm:pt>
    <dgm:pt modelId="{37D2955A-C56B-4B0D-9501-2E6D203FE0A9}" type="pres">
      <dgm:prSet presAssocID="{E9C16759-FD76-43E3-B52E-6C4643367582}" presName="connectorText" presStyleLbl="sibTrans2D1" presStyleIdx="5" presStyleCnt="6"/>
      <dgm:spPr/>
      <dgm:t>
        <a:bodyPr/>
        <a:lstStyle/>
        <a:p>
          <a:endParaRPr lang="en-US"/>
        </a:p>
      </dgm:t>
    </dgm:pt>
    <dgm:pt modelId="{751B0D20-D535-48BA-99E9-3F1C41298B04}" type="pres">
      <dgm:prSet presAssocID="{98A11962-7DFA-444E-98FB-08A0AE81AD44}" presName="node" presStyleLbl="node1" presStyleIdx="6" presStyleCnt="7">
        <dgm:presLayoutVars>
          <dgm:bulletEnabled val="1"/>
        </dgm:presLayoutVars>
      </dgm:prSet>
      <dgm:spPr/>
      <dgm:t>
        <a:bodyPr/>
        <a:lstStyle/>
        <a:p>
          <a:endParaRPr lang="en-US"/>
        </a:p>
      </dgm:t>
    </dgm:pt>
  </dgm:ptLst>
  <dgm:cxnLst>
    <dgm:cxn modelId="{96B798BF-C6D8-491E-B224-2435B38AB5B1}" type="presOf" srcId="{588B7AC1-3D55-44C7-B2B9-2A70EC9982F6}" destId="{C7AD671A-006D-4444-8EF8-64344EA52AD1}" srcOrd="0" destOrd="0" presId="urn:microsoft.com/office/officeart/2005/8/layout/process1"/>
    <dgm:cxn modelId="{209DF2C4-90CF-4328-8BB7-79E9DFBAB35E}" type="presOf" srcId="{5191AA0B-EB14-4B0E-9070-62002FFB27AB}" destId="{C04E9CEA-1CC2-49EA-886C-8E719AE1E082}" srcOrd="0" destOrd="0" presId="urn:microsoft.com/office/officeart/2005/8/layout/process1"/>
    <dgm:cxn modelId="{A4DB091F-E534-4225-9459-D686BF5CFEF8}" type="presOf" srcId="{DD9E9126-C4A9-4F91-B7EF-21BFCA993B18}" destId="{8BCCE1B7-F6AF-489F-8A94-CE84FC342B1D}" srcOrd="0" destOrd="0" presId="urn:microsoft.com/office/officeart/2005/8/layout/process1"/>
    <dgm:cxn modelId="{FA4E8E75-ECA0-494E-BCB7-D5937DB3C0A9}" type="presOf" srcId="{EC457111-5019-4235-9066-6E14C044DCBA}" destId="{3B4EB2F5-E4F4-4122-AD1B-C4B1153C4205}" srcOrd="0" destOrd="0" presId="urn:microsoft.com/office/officeart/2005/8/layout/process1"/>
    <dgm:cxn modelId="{345748F3-0FA0-4104-84DA-AF303913E017}" srcId="{588B7AC1-3D55-44C7-B2B9-2A70EC9982F6}" destId="{47E037A7-EC34-431F-A46C-4F51064F6FB2}" srcOrd="5" destOrd="0" parTransId="{DC84DA1F-C957-41D9-86B8-26A7A3BD7847}" sibTransId="{E9C16759-FD76-43E3-B52E-6C4643367582}"/>
    <dgm:cxn modelId="{C5DB2B45-D676-48EB-92CC-A818E790A639}" type="presOf" srcId="{E9C16759-FD76-43E3-B52E-6C4643367582}" destId="{37D2955A-C56B-4B0D-9501-2E6D203FE0A9}" srcOrd="1" destOrd="0" presId="urn:microsoft.com/office/officeart/2005/8/layout/process1"/>
    <dgm:cxn modelId="{581F17DE-6456-4E35-9383-8394E0201001}" type="presOf" srcId="{D2547967-BB6D-4E52-BDFE-30851F1383F8}" destId="{6701C508-E976-4455-B4F8-A8E3AB1C59F8}" srcOrd="1" destOrd="0" presId="urn:microsoft.com/office/officeart/2005/8/layout/process1"/>
    <dgm:cxn modelId="{7C5E04FF-AD0A-42C2-9701-446829659EAA}" srcId="{588B7AC1-3D55-44C7-B2B9-2A70EC9982F6}" destId="{64C03A0C-2BC7-47A5-9E1D-FA37517C9DA1}" srcOrd="2" destOrd="0" parTransId="{F9BBD594-5C8B-4AB8-B34F-D326E3412F33}" sibTransId="{5191AA0B-EB14-4B0E-9070-62002FFB27AB}"/>
    <dgm:cxn modelId="{FBCEB236-6A5B-4E82-9D76-B95E5523A80D}" srcId="{588B7AC1-3D55-44C7-B2B9-2A70EC9982F6}" destId="{DDF38CB2-4976-4F8D-BBA0-B73BFBF44C18}" srcOrd="3" destOrd="0" parTransId="{39C299ED-804E-47CF-BE4C-89731767CB97}" sibTransId="{CC6B3ACB-1AA6-4F72-9027-C3F237099413}"/>
    <dgm:cxn modelId="{BD6234EF-E6AB-4350-BB2C-56D54B698313}" type="presOf" srcId="{CC6B3ACB-1AA6-4F72-9027-C3F237099413}" destId="{821D7A8B-316E-45CA-891F-3ADCA0FB5E67}" srcOrd="0" destOrd="0" presId="urn:microsoft.com/office/officeart/2005/8/layout/process1"/>
    <dgm:cxn modelId="{864A5019-7463-40E7-82BF-FD3F9F7EC0FF}" type="presOf" srcId="{47E037A7-EC34-431F-A46C-4F51064F6FB2}" destId="{041EAA45-52F4-493F-BB81-557E5389EF55}" srcOrd="0" destOrd="0" presId="urn:microsoft.com/office/officeart/2005/8/layout/process1"/>
    <dgm:cxn modelId="{EBC6D09C-892F-4870-B554-983DD6514F9E}" type="presOf" srcId="{5421B56E-01D6-45B7-924B-E9E668A90737}" destId="{B92ADE4F-FEF2-4BB4-B808-A2ADA58E0393}" srcOrd="0" destOrd="0" presId="urn:microsoft.com/office/officeart/2005/8/layout/process1"/>
    <dgm:cxn modelId="{4BFE6826-980F-48DF-8322-D2576C17D695}" type="presOf" srcId="{EC457111-5019-4235-9066-6E14C044DCBA}" destId="{17DD1091-B7E5-4ACD-A044-68C4CE0377E3}" srcOrd="1" destOrd="0" presId="urn:microsoft.com/office/officeart/2005/8/layout/process1"/>
    <dgm:cxn modelId="{E947A55A-D91A-4DC8-A871-5C1003ACDD1D}" type="presOf" srcId="{CC6B3ACB-1AA6-4F72-9027-C3F237099413}" destId="{B7DA38A1-7CCD-4F97-9864-084128069C52}" srcOrd="1" destOrd="0" presId="urn:microsoft.com/office/officeart/2005/8/layout/process1"/>
    <dgm:cxn modelId="{2B9008F9-949C-46D3-91DA-58B928B473B4}" type="presOf" srcId="{64C03A0C-2BC7-47A5-9E1D-FA37517C9DA1}" destId="{BB08F17F-0277-474A-869E-9BB7E2B12FAF}" srcOrd="0" destOrd="0" presId="urn:microsoft.com/office/officeart/2005/8/layout/process1"/>
    <dgm:cxn modelId="{AC81BDE2-827B-428A-80B6-1BF7831C0E38}" type="presOf" srcId="{D2547967-BB6D-4E52-BDFE-30851F1383F8}" destId="{C3599F4D-9027-4A7A-8FFB-3E509AB9E118}" srcOrd="0" destOrd="0" presId="urn:microsoft.com/office/officeart/2005/8/layout/process1"/>
    <dgm:cxn modelId="{08C79990-9A65-49B2-8B95-B28522A4B018}" type="presOf" srcId="{98A11962-7DFA-444E-98FB-08A0AE81AD44}" destId="{751B0D20-D535-48BA-99E9-3F1C41298B04}" srcOrd="0" destOrd="0" presId="urn:microsoft.com/office/officeart/2005/8/layout/process1"/>
    <dgm:cxn modelId="{A9CD660B-3E20-4CE3-ADAD-CA3971076188}" type="presOf" srcId="{DDF38CB2-4976-4F8D-BBA0-B73BFBF44C18}" destId="{CF126916-5171-43C0-B0C7-C012565E255A}" srcOrd="0" destOrd="0" presId="urn:microsoft.com/office/officeart/2005/8/layout/process1"/>
    <dgm:cxn modelId="{9A8C4D5E-B74D-43E8-8EB4-18AE6277F05B}" type="presOf" srcId="{4E15895D-E39B-44D0-8268-BA964D930FA4}" destId="{2B53E378-638E-4644-A341-E43828F4966F}" srcOrd="0" destOrd="0" presId="urn:microsoft.com/office/officeart/2005/8/layout/process1"/>
    <dgm:cxn modelId="{F0DF8887-102E-4C80-86FE-6DBA55509898}" type="presOf" srcId="{E9C16759-FD76-43E3-B52E-6C4643367582}" destId="{704F8CAB-2499-4C2D-AFBB-C14A6DA0274C}" srcOrd="0" destOrd="0" presId="urn:microsoft.com/office/officeart/2005/8/layout/process1"/>
    <dgm:cxn modelId="{2D8F22F3-11B0-463A-912A-593E6657C3FD}" srcId="{588B7AC1-3D55-44C7-B2B9-2A70EC9982F6}" destId="{994A95A6-0B22-4896-9F00-53F06DEEE94E}" srcOrd="0" destOrd="0" parTransId="{7C40BF12-F074-4361-87BD-D6FB1FC2B073}" sibTransId="{D2547967-BB6D-4E52-BDFE-30851F1383F8}"/>
    <dgm:cxn modelId="{3C4692F6-8D32-424E-B5F4-9D9FEE469D48}" srcId="{588B7AC1-3D55-44C7-B2B9-2A70EC9982F6}" destId="{98A11962-7DFA-444E-98FB-08A0AE81AD44}" srcOrd="6" destOrd="0" parTransId="{4E6A044D-A532-4153-B4D0-D0B7A20BDD68}" sibTransId="{D8FD56CF-418B-440F-8D23-A8F0F90B39CE}"/>
    <dgm:cxn modelId="{194EDF94-4B6B-4CA3-8FFB-0CB1B0510E2F}" type="presOf" srcId="{994A95A6-0B22-4896-9F00-53F06DEEE94E}" destId="{8A2711DA-CD12-4D61-A8BB-6A67787246A6}" srcOrd="0" destOrd="0" presId="urn:microsoft.com/office/officeart/2005/8/layout/process1"/>
    <dgm:cxn modelId="{112C22B3-FE73-4DC6-98FB-7D39417F585D}" srcId="{588B7AC1-3D55-44C7-B2B9-2A70EC9982F6}" destId="{5421B56E-01D6-45B7-924B-E9E668A90737}" srcOrd="1" destOrd="0" parTransId="{8AB4B421-9372-4D11-95C5-3A1B6BD529E6}" sibTransId="{EC457111-5019-4235-9066-6E14C044DCBA}"/>
    <dgm:cxn modelId="{971AC289-8D99-48C4-9E96-36117C800982}" srcId="{588B7AC1-3D55-44C7-B2B9-2A70EC9982F6}" destId="{DD9E9126-C4A9-4F91-B7EF-21BFCA993B18}" srcOrd="4" destOrd="0" parTransId="{27744AF4-73FB-4923-A24F-1EE5E18396DA}" sibTransId="{4E15895D-E39B-44D0-8268-BA964D930FA4}"/>
    <dgm:cxn modelId="{E399B2E3-33AA-4472-8733-723EA890B325}" type="presOf" srcId="{4E15895D-E39B-44D0-8268-BA964D930FA4}" destId="{8153A25B-E959-4D4D-97B7-BAAA7E8E8355}" srcOrd="1" destOrd="0" presId="urn:microsoft.com/office/officeart/2005/8/layout/process1"/>
    <dgm:cxn modelId="{2B1CDD39-96B1-4B09-B0C3-9FB7677FC869}" type="presOf" srcId="{5191AA0B-EB14-4B0E-9070-62002FFB27AB}" destId="{2A34CBC1-84F2-4371-B249-2BD1B06FAB82}" srcOrd="1" destOrd="0" presId="urn:microsoft.com/office/officeart/2005/8/layout/process1"/>
    <dgm:cxn modelId="{33F88B74-894D-4B7B-9223-CE4F93B32814}" type="presParOf" srcId="{C7AD671A-006D-4444-8EF8-64344EA52AD1}" destId="{8A2711DA-CD12-4D61-A8BB-6A67787246A6}" srcOrd="0" destOrd="0" presId="urn:microsoft.com/office/officeart/2005/8/layout/process1"/>
    <dgm:cxn modelId="{C3783210-1867-4FA7-AEB0-00E31B133EED}" type="presParOf" srcId="{C7AD671A-006D-4444-8EF8-64344EA52AD1}" destId="{C3599F4D-9027-4A7A-8FFB-3E509AB9E118}" srcOrd="1" destOrd="0" presId="urn:microsoft.com/office/officeart/2005/8/layout/process1"/>
    <dgm:cxn modelId="{BE84E6A8-081E-42F3-B39E-FA0E03433655}" type="presParOf" srcId="{C3599F4D-9027-4A7A-8FFB-3E509AB9E118}" destId="{6701C508-E976-4455-B4F8-A8E3AB1C59F8}" srcOrd="0" destOrd="0" presId="urn:microsoft.com/office/officeart/2005/8/layout/process1"/>
    <dgm:cxn modelId="{12E59F54-FB5D-499C-B8AF-BEE0A118F7DC}" type="presParOf" srcId="{C7AD671A-006D-4444-8EF8-64344EA52AD1}" destId="{B92ADE4F-FEF2-4BB4-B808-A2ADA58E0393}" srcOrd="2" destOrd="0" presId="urn:microsoft.com/office/officeart/2005/8/layout/process1"/>
    <dgm:cxn modelId="{ABE89BD6-435D-4F11-9E9C-50BD17AB2D34}" type="presParOf" srcId="{C7AD671A-006D-4444-8EF8-64344EA52AD1}" destId="{3B4EB2F5-E4F4-4122-AD1B-C4B1153C4205}" srcOrd="3" destOrd="0" presId="urn:microsoft.com/office/officeart/2005/8/layout/process1"/>
    <dgm:cxn modelId="{6E45AB08-DA0C-45F9-A973-FAC4FBFA16F8}" type="presParOf" srcId="{3B4EB2F5-E4F4-4122-AD1B-C4B1153C4205}" destId="{17DD1091-B7E5-4ACD-A044-68C4CE0377E3}" srcOrd="0" destOrd="0" presId="urn:microsoft.com/office/officeart/2005/8/layout/process1"/>
    <dgm:cxn modelId="{CABC1B73-D995-4EFE-8A89-230E23CBEB2C}" type="presParOf" srcId="{C7AD671A-006D-4444-8EF8-64344EA52AD1}" destId="{BB08F17F-0277-474A-869E-9BB7E2B12FAF}" srcOrd="4" destOrd="0" presId="urn:microsoft.com/office/officeart/2005/8/layout/process1"/>
    <dgm:cxn modelId="{A02226A4-423D-4FED-928C-2293B0D613B9}" type="presParOf" srcId="{C7AD671A-006D-4444-8EF8-64344EA52AD1}" destId="{C04E9CEA-1CC2-49EA-886C-8E719AE1E082}" srcOrd="5" destOrd="0" presId="urn:microsoft.com/office/officeart/2005/8/layout/process1"/>
    <dgm:cxn modelId="{0C26BE9D-39EE-45DE-ADC7-2854CF57FDA4}" type="presParOf" srcId="{C04E9CEA-1CC2-49EA-886C-8E719AE1E082}" destId="{2A34CBC1-84F2-4371-B249-2BD1B06FAB82}" srcOrd="0" destOrd="0" presId="urn:microsoft.com/office/officeart/2005/8/layout/process1"/>
    <dgm:cxn modelId="{9945B026-DB55-430A-A05A-EFC42E61B36D}" type="presParOf" srcId="{C7AD671A-006D-4444-8EF8-64344EA52AD1}" destId="{CF126916-5171-43C0-B0C7-C012565E255A}" srcOrd="6" destOrd="0" presId="urn:microsoft.com/office/officeart/2005/8/layout/process1"/>
    <dgm:cxn modelId="{A705AD6A-0AB5-4D4B-8EAD-ED8A53D73275}" type="presParOf" srcId="{C7AD671A-006D-4444-8EF8-64344EA52AD1}" destId="{821D7A8B-316E-45CA-891F-3ADCA0FB5E67}" srcOrd="7" destOrd="0" presId="urn:microsoft.com/office/officeart/2005/8/layout/process1"/>
    <dgm:cxn modelId="{50BBA252-8563-4A32-AE7A-9B1657365302}" type="presParOf" srcId="{821D7A8B-316E-45CA-891F-3ADCA0FB5E67}" destId="{B7DA38A1-7CCD-4F97-9864-084128069C52}" srcOrd="0" destOrd="0" presId="urn:microsoft.com/office/officeart/2005/8/layout/process1"/>
    <dgm:cxn modelId="{A860CF12-C5E9-42C3-BA28-AF549DDBC2E7}" type="presParOf" srcId="{C7AD671A-006D-4444-8EF8-64344EA52AD1}" destId="{8BCCE1B7-F6AF-489F-8A94-CE84FC342B1D}" srcOrd="8" destOrd="0" presId="urn:microsoft.com/office/officeart/2005/8/layout/process1"/>
    <dgm:cxn modelId="{4F2D597F-F4B4-42E0-A3C5-6441F5160BDB}" type="presParOf" srcId="{C7AD671A-006D-4444-8EF8-64344EA52AD1}" destId="{2B53E378-638E-4644-A341-E43828F4966F}" srcOrd="9" destOrd="0" presId="urn:microsoft.com/office/officeart/2005/8/layout/process1"/>
    <dgm:cxn modelId="{2391B924-D5E4-459B-91CE-0FEBAF266AF8}" type="presParOf" srcId="{2B53E378-638E-4644-A341-E43828F4966F}" destId="{8153A25B-E959-4D4D-97B7-BAAA7E8E8355}" srcOrd="0" destOrd="0" presId="urn:microsoft.com/office/officeart/2005/8/layout/process1"/>
    <dgm:cxn modelId="{28D04FB9-A060-412C-B536-D897C90C1E7E}" type="presParOf" srcId="{C7AD671A-006D-4444-8EF8-64344EA52AD1}" destId="{041EAA45-52F4-493F-BB81-557E5389EF55}" srcOrd="10" destOrd="0" presId="urn:microsoft.com/office/officeart/2005/8/layout/process1"/>
    <dgm:cxn modelId="{95FF6C95-F52A-446F-AEAF-04D73FE695D3}" type="presParOf" srcId="{C7AD671A-006D-4444-8EF8-64344EA52AD1}" destId="{704F8CAB-2499-4C2D-AFBB-C14A6DA0274C}" srcOrd="11" destOrd="0" presId="urn:microsoft.com/office/officeart/2005/8/layout/process1"/>
    <dgm:cxn modelId="{A6124598-3AE7-488A-BC87-B3104B543145}" type="presParOf" srcId="{704F8CAB-2499-4C2D-AFBB-C14A6DA0274C}" destId="{37D2955A-C56B-4B0D-9501-2E6D203FE0A9}" srcOrd="0" destOrd="0" presId="urn:microsoft.com/office/officeart/2005/8/layout/process1"/>
    <dgm:cxn modelId="{C76FEADE-7CB4-49F5-806D-C0E7DA442A1B}" type="presParOf" srcId="{C7AD671A-006D-4444-8EF8-64344EA52AD1}" destId="{751B0D20-D535-48BA-99E9-3F1C41298B04}"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dirty="0"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2867363C-0482-47EA-A2AB-F07C213CCF9F}" type="presOf" srcId="{7E5B2486-365F-4902-9B4F-782CDB84C1B6}" destId="{5140F291-ED28-498B-BAE6-9F621477E60F}" srcOrd="0" destOrd="0" presId="urn:microsoft.com/office/officeart/2005/8/layout/gear1"/>
    <dgm:cxn modelId="{541E007E-678C-4F71-BA34-3751910D96AD}" type="presOf" srcId="{3AF9E325-90FF-42AA-B519-43744C7F5FEC}" destId="{59924272-8EE5-4E54-86F9-3E6D04025004}"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C7675DAA-A94B-47B4-B399-16962EF43438}" type="presOf" srcId="{3F14F4E4-8651-425E-B220-B778EE59893D}" destId="{BD4931DA-6333-462C-9DEC-757480D4DE59}" srcOrd="0" destOrd="0" presId="urn:microsoft.com/office/officeart/2005/8/layout/gear1"/>
    <dgm:cxn modelId="{22E6CCC8-4D49-48A4-B8FB-044E02FDD392}" type="presOf" srcId="{64E7D985-19D3-4D12-8DD4-79A246852F7C}" destId="{C635D7FC-BB98-49DB-AD9E-646C885914FB}" srcOrd="0" destOrd="0" presId="urn:microsoft.com/office/officeart/2005/8/layout/gear1"/>
    <dgm:cxn modelId="{172C7D92-42E7-44C4-89F0-2027590F0FA2}" type="presOf" srcId="{7E5B2486-365F-4902-9B4F-782CDB84C1B6}" destId="{BB8C5C0D-25FC-4441-AA1A-D0FB45BB7ECA}" srcOrd="2" destOrd="0" presId="urn:microsoft.com/office/officeart/2005/8/layout/gear1"/>
    <dgm:cxn modelId="{7FCA7D84-43F8-4410-8010-90FEAE827198}" type="presOf" srcId="{7E5B2486-365F-4902-9B4F-782CDB84C1B6}" destId="{2CB5F1AB-6C9D-428B-BF86-D612FBCC8ADF}" srcOrd="3" destOrd="0" presId="urn:microsoft.com/office/officeart/2005/8/layout/gear1"/>
    <dgm:cxn modelId="{C8399B9A-3E79-4CEC-B703-CB8ABCAAB5C2}" type="presOf" srcId="{7E5B2486-365F-4902-9B4F-782CDB84C1B6}" destId="{F262F588-F893-422E-9A54-DC44037042AC}" srcOrd="1" destOrd="0" presId="urn:microsoft.com/office/officeart/2005/8/layout/gear1"/>
    <dgm:cxn modelId="{329ACC57-DB69-498C-9FDA-DFDF0DCB13D9}" type="presOf" srcId="{C28CBA46-91FB-40F3-A628-651FEF6505A4}" destId="{1272E820-6FA3-47C2-9D51-81D45D983788}" srcOrd="0" destOrd="0" presId="urn:microsoft.com/office/officeart/2005/8/layout/gear1"/>
    <dgm:cxn modelId="{973CA85A-6264-4F32-9F4F-9AC0C9D6E1CA}" type="presOf" srcId="{C28CBA46-91FB-40F3-A628-651FEF6505A4}" destId="{85BE17F5-B104-42DE-BA3E-6063A1EC77A7}" srcOrd="1"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6B6F3C06-C1AA-4E84-B18A-7BC30A831CC9}" type="presOf" srcId="{64E7D985-19D3-4D12-8DD4-79A246852F7C}" destId="{BB524EDC-ECC9-4FCE-99D8-48C2D3B7BE14}" srcOrd="2" destOrd="0" presId="urn:microsoft.com/office/officeart/2005/8/layout/gear1"/>
    <dgm:cxn modelId="{BA90ED81-F2D1-4257-8867-6A138EB47C15}" type="presOf" srcId="{C28CBA46-91FB-40F3-A628-651FEF6505A4}" destId="{B61E837A-BA49-4017-BA60-FA2CD74AD679}" srcOrd="2" destOrd="0" presId="urn:microsoft.com/office/officeart/2005/8/layout/gear1"/>
    <dgm:cxn modelId="{DC90586A-A72F-4D33-9281-92B24C0B77DD}" type="presOf" srcId="{64E7D985-19D3-4D12-8DD4-79A246852F7C}" destId="{CF8D61D2-9347-4194-BA15-27B0AC4D50D6}" srcOrd="1" destOrd="0" presId="urn:microsoft.com/office/officeart/2005/8/layout/gear1"/>
    <dgm:cxn modelId="{1DE426FA-1270-4DBE-B06C-E0ED02E8A824}" type="presOf" srcId="{5DE8E24B-17AF-40BA-8C0D-6EA0DB53EF33}" destId="{8F010314-54F9-414B-A14F-2DA6461EB11E}" srcOrd="0" destOrd="0" presId="urn:microsoft.com/office/officeart/2005/8/layout/gear1"/>
    <dgm:cxn modelId="{633DC246-3EF3-4193-9FB3-468447CC7C63}" type="presOf" srcId="{BE40E365-A8E0-4066-95BA-0D1881C5DDC7}" destId="{44D0B37B-6A70-4DFA-A98D-651290407B3A}"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179C6D71-340E-4386-BDE0-95168D7D3540}" type="presParOf" srcId="{59924272-8EE5-4E54-86F9-3E6D04025004}" destId="{1272E820-6FA3-47C2-9D51-81D45D983788}" srcOrd="0" destOrd="0" presId="urn:microsoft.com/office/officeart/2005/8/layout/gear1"/>
    <dgm:cxn modelId="{20D9C117-D0FB-4FC6-BF41-1CAFA7F417F2}" type="presParOf" srcId="{59924272-8EE5-4E54-86F9-3E6D04025004}" destId="{85BE17F5-B104-42DE-BA3E-6063A1EC77A7}" srcOrd="1" destOrd="0" presId="urn:microsoft.com/office/officeart/2005/8/layout/gear1"/>
    <dgm:cxn modelId="{FC9FAE37-55DC-4985-993C-676407A05FB9}" type="presParOf" srcId="{59924272-8EE5-4E54-86F9-3E6D04025004}" destId="{B61E837A-BA49-4017-BA60-FA2CD74AD679}" srcOrd="2" destOrd="0" presId="urn:microsoft.com/office/officeart/2005/8/layout/gear1"/>
    <dgm:cxn modelId="{DEC26B3E-F909-4FCF-BF62-8AA58BCC9CA2}" type="presParOf" srcId="{59924272-8EE5-4E54-86F9-3E6D04025004}" destId="{C635D7FC-BB98-49DB-AD9E-646C885914FB}" srcOrd="3" destOrd="0" presId="urn:microsoft.com/office/officeart/2005/8/layout/gear1"/>
    <dgm:cxn modelId="{A0683757-9C08-4A20-A365-B625D8C0156A}" type="presParOf" srcId="{59924272-8EE5-4E54-86F9-3E6D04025004}" destId="{CF8D61D2-9347-4194-BA15-27B0AC4D50D6}" srcOrd="4" destOrd="0" presId="urn:microsoft.com/office/officeart/2005/8/layout/gear1"/>
    <dgm:cxn modelId="{8F732881-14C4-4E5A-91DF-BF9B59F90AD0}" type="presParOf" srcId="{59924272-8EE5-4E54-86F9-3E6D04025004}" destId="{BB524EDC-ECC9-4FCE-99D8-48C2D3B7BE14}" srcOrd="5" destOrd="0" presId="urn:microsoft.com/office/officeart/2005/8/layout/gear1"/>
    <dgm:cxn modelId="{E4DF57B9-EA80-46A5-8F26-17439D48285F}" type="presParOf" srcId="{59924272-8EE5-4E54-86F9-3E6D04025004}" destId="{5140F291-ED28-498B-BAE6-9F621477E60F}" srcOrd="6" destOrd="0" presId="urn:microsoft.com/office/officeart/2005/8/layout/gear1"/>
    <dgm:cxn modelId="{39575059-0B3B-40EC-AD75-3622E8C5C813}" type="presParOf" srcId="{59924272-8EE5-4E54-86F9-3E6D04025004}" destId="{F262F588-F893-422E-9A54-DC44037042AC}" srcOrd="7" destOrd="0" presId="urn:microsoft.com/office/officeart/2005/8/layout/gear1"/>
    <dgm:cxn modelId="{710CBE92-FEB4-43C4-800F-6A7669DD49CB}" type="presParOf" srcId="{59924272-8EE5-4E54-86F9-3E6D04025004}" destId="{BB8C5C0D-25FC-4441-AA1A-D0FB45BB7ECA}" srcOrd="8" destOrd="0" presId="urn:microsoft.com/office/officeart/2005/8/layout/gear1"/>
    <dgm:cxn modelId="{8213087B-DB6C-4FC5-B5B8-C0EE6303F5C3}" type="presParOf" srcId="{59924272-8EE5-4E54-86F9-3E6D04025004}" destId="{2CB5F1AB-6C9D-428B-BF86-D612FBCC8ADF}" srcOrd="9" destOrd="0" presId="urn:microsoft.com/office/officeart/2005/8/layout/gear1"/>
    <dgm:cxn modelId="{05FDA92D-1028-498F-96CD-0F7711AB54CB}" type="presParOf" srcId="{59924272-8EE5-4E54-86F9-3E6D04025004}" destId="{8F010314-54F9-414B-A14F-2DA6461EB11E}" srcOrd="10" destOrd="0" presId="urn:microsoft.com/office/officeart/2005/8/layout/gear1"/>
    <dgm:cxn modelId="{134DFF72-177C-40F3-A817-DA1076BCCD9B}" type="presParOf" srcId="{59924272-8EE5-4E54-86F9-3E6D04025004}" destId="{44D0B37B-6A70-4DFA-A98D-651290407B3A}" srcOrd="11" destOrd="0" presId="urn:microsoft.com/office/officeart/2005/8/layout/gear1"/>
    <dgm:cxn modelId="{79B19AC0-BAE1-4484-86B9-9661B4CF4628}"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dirty="0"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92705A55-D7FF-4480-B0CE-5B67B1F9EBB0}" type="presOf" srcId="{64E7D985-19D3-4D12-8DD4-79A246852F7C}" destId="{C635D7FC-BB98-49DB-AD9E-646C885914FB}" srcOrd="0" destOrd="0" presId="urn:microsoft.com/office/officeart/2005/8/layout/gear1"/>
    <dgm:cxn modelId="{10CE57D3-EC2F-4695-A882-B967761B448E}" type="presOf" srcId="{3AF9E325-90FF-42AA-B519-43744C7F5FEC}" destId="{59924272-8EE5-4E54-86F9-3E6D04025004}"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CAE5C84B-989A-4695-9329-7DA0676381FB}" type="presOf" srcId="{7E5B2486-365F-4902-9B4F-782CDB84C1B6}" destId="{5140F291-ED28-498B-BAE6-9F621477E60F}" srcOrd="0" destOrd="0" presId="urn:microsoft.com/office/officeart/2005/8/layout/gear1"/>
    <dgm:cxn modelId="{3F011579-1B01-4883-9D36-AF54D0D6E8DA}" type="presOf" srcId="{C28CBA46-91FB-40F3-A628-651FEF6505A4}" destId="{85BE17F5-B104-42DE-BA3E-6063A1EC77A7}" srcOrd="1" destOrd="0" presId="urn:microsoft.com/office/officeart/2005/8/layout/gear1"/>
    <dgm:cxn modelId="{5EAD0E38-6956-405F-85A3-E160021A94D2}" type="presOf" srcId="{C28CBA46-91FB-40F3-A628-651FEF6505A4}" destId="{1272E820-6FA3-47C2-9D51-81D45D983788}" srcOrd="0" destOrd="0" presId="urn:microsoft.com/office/officeart/2005/8/layout/gear1"/>
    <dgm:cxn modelId="{AAE734A5-DE68-4730-B43E-F779BC4C81B7}" type="presOf" srcId="{BE40E365-A8E0-4066-95BA-0D1881C5DDC7}" destId="{44D0B37B-6A70-4DFA-A98D-651290407B3A}" srcOrd="0" destOrd="0" presId="urn:microsoft.com/office/officeart/2005/8/layout/gear1"/>
    <dgm:cxn modelId="{310B7681-4F00-4548-8C9F-9AC600420B5B}" type="presOf" srcId="{7E5B2486-365F-4902-9B4F-782CDB84C1B6}" destId="{2CB5F1AB-6C9D-428B-BF86-D612FBCC8ADF}" srcOrd="3" destOrd="0" presId="urn:microsoft.com/office/officeart/2005/8/layout/gear1"/>
    <dgm:cxn modelId="{B5625C95-F9E5-4032-9DC3-A195BA74F679}" type="presOf" srcId="{64E7D985-19D3-4D12-8DD4-79A246852F7C}" destId="{CF8D61D2-9347-4194-BA15-27B0AC4D50D6}" srcOrd="1" destOrd="0" presId="urn:microsoft.com/office/officeart/2005/8/layout/gear1"/>
    <dgm:cxn modelId="{57412395-C517-413C-84B9-C92AAF9313C0}" type="presOf" srcId="{3F14F4E4-8651-425E-B220-B778EE59893D}" destId="{BD4931DA-6333-462C-9DEC-757480D4DE59}" srcOrd="0" destOrd="0" presId="urn:microsoft.com/office/officeart/2005/8/layout/gear1"/>
    <dgm:cxn modelId="{B3AFC34F-1F28-43E8-BF29-84E8C85490ED}" type="presOf" srcId="{C28CBA46-91FB-40F3-A628-651FEF6505A4}" destId="{B61E837A-BA49-4017-BA60-FA2CD74AD679}" srcOrd="2" destOrd="0" presId="urn:microsoft.com/office/officeart/2005/8/layout/gear1"/>
    <dgm:cxn modelId="{1D48C3EE-A21C-4A6F-9C44-DC829FB7C35E}" type="presOf" srcId="{5DE8E24B-17AF-40BA-8C0D-6EA0DB53EF33}" destId="{8F010314-54F9-414B-A14F-2DA6461EB11E}" srcOrd="0"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8AC92772-90BD-4FAB-BD58-4C5D67A6AE41}" type="presOf" srcId="{7E5B2486-365F-4902-9B4F-782CDB84C1B6}" destId="{BB8C5C0D-25FC-4441-AA1A-D0FB45BB7ECA}" srcOrd="2" destOrd="0" presId="urn:microsoft.com/office/officeart/2005/8/layout/gear1"/>
    <dgm:cxn modelId="{FA7D0BE3-2CA1-4BAB-AB82-BD8C4164A847}" type="presOf" srcId="{64E7D985-19D3-4D12-8DD4-79A246852F7C}" destId="{BB524EDC-ECC9-4FCE-99D8-48C2D3B7BE14}" srcOrd="2"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9DD4BB32-BA63-439E-A586-BA84E17D9466}" type="presOf" srcId="{7E5B2486-365F-4902-9B4F-782CDB84C1B6}" destId="{F262F588-F893-422E-9A54-DC44037042AC}" srcOrd="1" destOrd="0" presId="urn:microsoft.com/office/officeart/2005/8/layout/gear1"/>
    <dgm:cxn modelId="{1BD0E364-4EE9-4937-A57E-6684F7073B31}" type="presParOf" srcId="{59924272-8EE5-4E54-86F9-3E6D04025004}" destId="{1272E820-6FA3-47C2-9D51-81D45D983788}" srcOrd="0" destOrd="0" presId="urn:microsoft.com/office/officeart/2005/8/layout/gear1"/>
    <dgm:cxn modelId="{2ACD00F7-6D1A-42ED-B0B2-2AFA677092C2}" type="presParOf" srcId="{59924272-8EE5-4E54-86F9-3E6D04025004}" destId="{85BE17F5-B104-42DE-BA3E-6063A1EC77A7}" srcOrd="1" destOrd="0" presId="urn:microsoft.com/office/officeart/2005/8/layout/gear1"/>
    <dgm:cxn modelId="{4EE6561B-7B2C-4B23-983D-11619CA47951}" type="presParOf" srcId="{59924272-8EE5-4E54-86F9-3E6D04025004}" destId="{B61E837A-BA49-4017-BA60-FA2CD74AD679}" srcOrd="2" destOrd="0" presId="urn:microsoft.com/office/officeart/2005/8/layout/gear1"/>
    <dgm:cxn modelId="{AD170BC8-C631-4914-BB7E-756CF4EF327A}" type="presParOf" srcId="{59924272-8EE5-4E54-86F9-3E6D04025004}" destId="{C635D7FC-BB98-49DB-AD9E-646C885914FB}" srcOrd="3" destOrd="0" presId="urn:microsoft.com/office/officeart/2005/8/layout/gear1"/>
    <dgm:cxn modelId="{0877A865-7A95-4CDA-8375-566CC1AEEFD1}" type="presParOf" srcId="{59924272-8EE5-4E54-86F9-3E6D04025004}" destId="{CF8D61D2-9347-4194-BA15-27B0AC4D50D6}" srcOrd="4" destOrd="0" presId="urn:microsoft.com/office/officeart/2005/8/layout/gear1"/>
    <dgm:cxn modelId="{49CEB07C-D06A-43B2-A204-69E3DD7B3EF2}" type="presParOf" srcId="{59924272-8EE5-4E54-86F9-3E6D04025004}" destId="{BB524EDC-ECC9-4FCE-99D8-48C2D3B7BE14}" srcOrd="5" destOrd="0" presId="urn:microsoft.com/office/officeart/2005/8/layout/gear1"/>
    <dgm:cxn modelId="{9C4A307E-8686-4536-982E-669266A18913}" type="presParOf" srcId="{59924272-8EE5-4E54-86F9-3E6D04025004}" destId="{5140F291-ED28-498B-BAE6-9F621477E60F}" srcOrd="6" destOrd="0" presId="urn:microsoft.com/office/officeart/2005/8/layout/gear1"/>
    <dgm:cxn modelId="{B1F4C8F7-60C6-4E47-9864-4481199D7623}" type="presParOf" srcId="{59924272-8EE5-4E54-86F9-3E6D04025004}" destId="{F262F588-F893-422E-9A54-DC44037042AC}" srcOrd="7" destOrd="0" presId="urn:microsoft.com/office/officeart/2005/8/layout/gear1"/>
    <dgm:cxn modelId="{4E462A3F-2D40-46CF-AB3E-B620DF4AA26C}" type="presParOf" srcId="{59924272-8EE5-4E54-86F9-3E6D04025004}" destId="{BB8C5C0D-25FC-4441-AA1A-D0FB45BB7ECA}" srcOrd="8" destOrd="0" presId="urn:microsoft.com/office/officeart/2005/8/layout/gear1"/>
    <dgm:cxn modelId="{9C25BBED-3700-465B-9294-B3C35CAD2514}" type="presParOf" srcId="{59924272-8EE5-4E54-86F9-3E6D04025004}" destId="{2CB5F1AB-6C9D-428B-BF86-D612FBCC8ADF}" srcOrd="9" destOrd="0" presId="urn:microsoft.com/office/officeart/2005/8/layout/gear1"/>
    <dgm:cxn modelId="{6C9E4CCD-1000-44FA-8F93-BF0BA038DBC9}" type="presParOf" srcId="{59924272-8EE5-4E54-86F9-3E6D04025004}" destId="{8F010314-54F9-414B-A14F-2DA6461EB11E}" srcOrd="10" destOrd="0" presId="urn:microsoft.com/office/officeart/2005/8/layout/gear1"/>
    <dgm:cxn modelId="{C9337D55-7923-47A2-BA5E-C1A5CF4E0E23}" type="presParOf" srcId="{59924272-8EE5-4E54-86F9-3E6D04025004}" destId="{44D0B37B-6A70-4DFA-A98D-651290407B3A}" srcOrd="11" destOrd="0" presId="urn:microsoft.com/office/officeart/2005/8/layout/gear1"/>
    <dgm:cxn modelId="{9887F329-C346-4872-ABFB-7C237112E73F}"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dirty="0"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3608F8F6-6384-4618-BF52-EB36622889CC}" srcId="{3AF9E325-90FF-42AA-B519-43744C7F5FEC}" destId="{64E7D985-19D3-4D12-8DD4-79A246852F7C}" srcOrd="1" destOrd="0" parTransId="{DB8444AA-0704-4EB4-B8BB-FF28679CC8A4}" sibTransId="{BE40E365-A8E0-4066-95BA-0D1881C5DDC7}"/>
    <dgm:cxn modelId="{B1FE7CB7-FBF4-4C3A-8FAD-92FD6C38DD23}" type="presOf" srcId="{7E5B2486-365F-4902-9B4F-782CDB84C1B6}" destId="{2CB5F1AB-6C9D-428B-BF86-D612FBCC8ADF}" srcOrd="3" destOrd="0" presId="urn:microsoft.com/office/officeart/2005/8/layout/gear1"/>
    <dgm:cxn modelId="{B03A7326-488D-432B-BAD9-2941686DDB1F}" type="presOf" srcId="{3F14F4E4-8651-425E-B220-B778EE59893D}" destId="{BD4931DA-6333-462C-9DEC-757480D4DE59}" srcOrd="0" destOrd="0" presId="urn:microsoft.com/office/officeart/2005/8/layout/gear1"/>
    <dgm:cxn modelId="{5621EB4B-E2E6-492E-A818-675352D21463}" type="presOf" srcId="{C28CBA46-91FB-40F3-A628-651FEF6505A4}" destId="{1272E820-6FA3-47C2-9D51-81D45D983788}" srcOrd="0" destOrd="0" presId="urn:microsoft.com/office/officeart/2005/8/layout/gear1"/>
    <dgm:cxn modelId="{CD31232C-81A1-446E-AFC1-232AFE1666B9}" type="presOf" srcId="{64E7D985-19D3-4D12-8DD4-79A246852F7C}" destId="{CF8D61D2-9347-4194-BA15-27B0AC4D50D6}" srcOrd="1" destOrd="0" presId="urn:microsoft.com/office/officeart/2005/8/layout/gear1"/>
    <dgm:cxn modelId="{BF65504E-BF80-47F6-810D-7E7D52506070}" type="presOf" srcId="{BE40E365-A8E0-4066-95BA-0D1881C5DDC7}" destId="{44D0B37B-6A70-4DFA-A98D-651290407B3A}" srcOrd="0" destOrd="0" presId="urn:microsoft.com/office/officeart/2005/8/layout/gear1"/>
    <dgm:cxn modelId="{7386A85E-0323-43C4-ACA6-2646590DE17B}" type="presOf" srcId="{C28CBA46-91FB-40F3-A628-651FEF6505A4}" destId="{B61E837A-BA49-4017-BA60-FA2CD74AD679}" srcOrd="2" destOrd="0" presId="urn:microsoft.com/office/officeart/2005/8/layout/gear1"/>
    <dgm:cxn modelId="{CD8A4248-DB18-442A-8C33-8D58B613E5B0}" type="presOf" srcId="{7E5B2486-365F-4902-9B4F-782CDB84C1B6}" destId="{BB8C5C0D-25FC-4441-AA1A-D0FB45BB7ECA}"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1C5BB6B3-2D5B-45CA-97E1-C3C175235BDE}" type="presOf" srcId="{C28CBA46-91FB-40F3-A628-651FEF6505A4}" destId="{85BE17F5-B104-42DE-BA3E-6063A1EC77A7}" srcOrd="1" destOrd="0" presId="urn:microsoft.com/office/officeart/2005/8/layout/gear1"/>
    <dgm:cxn modelId="{3B62343B-A1CD-4B6A-B6DD-DD3186A59813}" type="presOf" srcId="{5DE8E24B-17AF-40BA-8C0D-6EA0DB53EF33}" destId="{8F010314-54F9-414B-A14F-2DA6461EB11E}"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020C4C56-C035-4B78-A43C-20CA1969F75A}" type="presOf" srcId="{7E5B2486-365F-4902-9B4F-782CDB84C1B6}" destId="{F262F588-F893-422E-9A54-DC44037042AC}" srcOrd="1" destOrd="0" presId="urn:microsoft.com/office/officeart/2005/8/layout/gear1"/>
    <dgm:cxn modelId="{CA857482-50FE-4068-95E6-F89C0E9BBF3D}" type="presOf" srcId="{64E7D985-19D3-4D12-8DD4-79A246852F7C}" destId="{BB524EDC-ECC9-4FCE-99D8-48C2D3B7BE14}" srcOrd="2" destOrd="0" presId="urn:microsoft.com/office/officeart/2005/8/layout/gear1"/>
    <dgm:cxn modelId="{88EF9188-8A1F-46D1-BE8F-4E392C347B44}" type="presOf" srcId="{7E5B2486-365F-4902-9B4F-782CDB84C1B6}" destId="{5140F291-ED28-498B-BAE6-9F621477E60F}" srcOrd="0" destOrd="0" presId="urn:microsoft.com/office/officeart/2005/8/layout/gear1"/>
    <dgm:cxn modelId="{011BC09F-E13F-4D1A-B65A-7B6B1D8DDAAE}" type="presOf" srcId="{3AF9E325-90FF-42AA-B519-43744C7F5FEC}" destId="{59924272-8EE5-4E54-86F9-3E6D04025004}" srcOrd="0" destOrd="0" presId="urn:microsoft.com/office/officeart/2005/8/layout/gear1"/>
    <dgm:cxn modelId="{3A65FD46-9862-45C8-80BF-A12025265543}" type="presOf" srcId="{64E7D985-19D3-4D12-8DD4-79A246852F7C}" destId="{C635D7FC-BB98-49DB-AD9E-646C885914FB}" srcOrd="0" destOrd="0" presId="urn:microsoft.com/office/officeart/2005/8/layout/gear1"/>
    <dgm:cxn modelId="{45922367-FFDE-4446-BEAC-D626BBFAEC64}" type="presParOf" srcId="{59924272-8EE5-4E54-86F9-3E6D04025004}" destId="{1272E820-6FA3-47C2-9D51-81D45D983788}" srcOrd="0" destOrd="0" presId="urn:microsoft.com/office/officeart/2005/8/layout/gear1"/>
    <dgm:cxn modelId="{26706310-AABA-4BC7-A7C8-19641C873BE2}" type="presParOf" srcId="{59924272-8EE5-4E54-86F9-3E6D04025004}" destId="{85BE17F5-B104-42DE-BA3E-6063A1EC77A7}" srcOrd="1" destOrd="0" presId="urn:microsoft.com/office/officeart/2005/8/layout/gear1"/>
    <dgm:cxn modelId="{B7B6E9AC-40E5-423C-8E5A-B2875CBB03D4}" type="presParOf" srcId="{59924272-8EE5-4E54-86F9-3E6D04025004}" destId="{B61E837A-BA49-4017-BA60-FA2CD74AD679}" srcOrd="2" destOrd="0" presId="urn:microsoft.com/office/officeart/2005/8/layout/gear1"/>
    <dgm:cxn modelId="{F0106676-2766-4F47-BEA6-B905D29C687D}" type="presParOf" srcId="{59924272-8EE5-4E54-86F9-3E6D04025004}" destId="{C635D7FC-BB98-49DB-AD9E-646C885914FB}" srcOrd="3" destOrd="0" presId="urn:microsoft.com/office/officeart/2005/8/layout/gear1"/>
    <dgm:cxn modelId="{0644EEEB-FC42-49BC-B0E1-DB19F4987D06}" type="presParOf" srcId="{59924272-8EE5-4E54-86F9-3E6D04025004}" destId="{CF8D61D2-9347-4194-BA15-27B0AC4D50D6}" srcOrd="4" destOrd="0" presId="urn:microsoft.com/office/officeart/2005/8/layout/gear1"/>
    <dgm:cxn modelId="{2233446C-609F-4129-9A86-E83B5D0E87D3}" type="presParOf" srcId="{59924272-8EE5-4E54-86F9-3E6D04025004}" destId="{BB524EDC-ECC9-4FCE-99D8-48C2D3B7BE14}" srcOrd="5" destOrd="0" presId="urn:microsoft.com/office/officeart/2005/8/layout/gear1"/>
    <dgm:cxn modelId="{B123D50B-F79E-4B42-85A2-1A75FED1FCAD}" type="presParOf" srcId="{59924272-8EE5-4E54-86F9-3E6D04025004}" destId="{5140F291-ED28-498B-BAE6-9F621477E60F}" srcOrd="6" destOrd="0" presId="urn:microsoft.com/office/officeart/2005/8/layout/gear1"/>
    <dgm:cxn modelId="{4840D3CF-3FB2-465C-85E0-2FBB3C507A72}" type="presParOf" srcId="{59924272-8EE5-4E54-86F9-3E6D04025004}" destId="{F262F588-F893-422E-9A54-DC44037042AC}" srcOrd="7" destOrd="0" presId="urn:microsoft.com/office/officeart/2005/8/layout/gear1"/>
    <dgm:cxn modelId="{5FD8A103-8ED6-4B52-890E-93367CD6AC33}" type="presParOf" srcId="{59924272-8EE5-4E54-86F9-3E6D04025004}" destId="{BB8C5C0D-25FC-4441-AA1A-D0FB45BB7ECA}" srcOrd="8" destOrd="0" presId="urn:microsoft.com/office/officeart/2005/8/layout/gear1"/>
    <dgm:cxn modelId="{A88AD4B6-6873-47B2-9632-1C9BDC20DB79}" type="presParOf" srcId="{59924272-8EE5-4E54-86F9-3E6D04025004}" destId="{2CB5F1AB-6C9D-428B-BF86-D612FBCC8ADF}" srcOrd="9" destOrd="0" presId="urn:microsoft.com/office/officeart/2005/8/layout/gear1"/>
    <dgm:cxn modelId="{C2CF6774-62F6-4CD2-A1BA-C14EBA6DC05B}" type="presParOf" srcId="{59924272-8EE5-4E54-86F9-3E6D04025004}" destId="{8F010314-54F9-414B-A14F-2DA6461EB11E}" srcOrd="10" destOrd="0" presId="urn:microsoft.com/office/officeart/2005/8/layout/gear1"/>
    <dgm:cxn modelId="{D4559DD6-0163-4E72-B200-FBD1FFB8E218}" type="presParOf" srcId="{59924272-8EE5-4E54-86F9-3E6D04025004}" destId="{44D0B37B-6A70-4DFA-A98D-651290407B3A}" srcOrd="11" destOrd="0" presId="urn:microsoft.com/office/officeart/2005/8/layout/gear1"/>
    <dgm:cxn modelId="{7E0C0EF3-B6F7-42EC-A97A-3A89778E1DA5}"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dirty="0"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9874EF9C-CFE1-4E45-AA5B-6A6B8203168F}" type="presOf" srcId="{64E7D985-19D3-4D12-8DD4-79A246852F7C}" destId="{CF8D61D2-9347-4194-BA15-27B0AC4D50D6}" srcOrd="1" destOrd="0" presId="urn:microsoft.com/office/officeart/2005/8/layout/gear1"/>
    <dgm:cxn modelId="{3A98FF18-B312-4EF4-B8DC-83DF22F2B95B}" type="presOf" srcId="{C28CBA46-91FB-40F3-A628-651FEF6505A4}" destId="{85BE17F5-B104-42DE-BA3E-6063A1EC77A7}" srcOrd="1"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CDE898A6-B1C2-4A26-817A-A219E7F0ED43}" type="presOf" srcId="{7E5B2486-365F-4902-9B4F-782CDB84C1B6}" destId="{5140F291-ED28-498B-BAE6-9F621477E60F}" srcOrd="0" destOrd="0" presId="urn:microsoft.com/office/officeart/2005/8/layout/gear1"/>
    <dgm:cxn modelId="{DA4D0C67-4564-4798-9778-8E5F035DF861}" type="presOf" srcId="{7E5B2486-365F-4902-9B4F-782CDB84C1B6}" destId="{F262F588-F893-422E-9A54-DC44037042AC}" srcOrd="1" destOrd="0" presId="urn:microsoft.com/office/officeart/2005/8/layout/gear1"/>
    <dgm:cxn modelId="{1E674F8C-3292-4491-8966-C63C9FB55CE5}" type="presOf" srcId="{BE40E365-A8E0-4066-95BA-0D1881C5DDC7}" destId="{44D0B37B-6A70-4DFA-A98D-651290407B3A}" srcOrd="0" destOrd="0" presId="urn:microsoft.com/office/officeart/2005/8/layout/gear1"/>
    <dgm:cxn modelId="{1940AB8C-DC0B-482F-9E55-55EC79E8DCE8}" type="presOf" srcId="{64E7D985-19D3-4D12-8DD4-79A246852F7C}" destId="{C635D7FC-BB98-49DB-AD9E-646C885914FB}" srcOrd="0" destOrd="0" presId="urn:microsoft.com/office/officeart/2005/8/layout/gear1"/>
    <dgm:cxn modelId="{E4FFB29D-02AE-4AFA-BD1A-E88C664E10A4}" type="presOf" srcId="{3F14F4E4-8651-425E-B220-B778EE59893D}" destId="{BD4931DA-6333-462C-9DEC-757480D4DE59}" srcOrd="0" destOrd="0" presId="urn:microsoft.com/office/officeart/2005/8/layout/gear1"/>
    <dgm:cxn modelId="{EE1404BA-4EA0-4032-B861-22EBD3417263}" type="presOf" srcId="{3AF9E325-90FF-42AA-B519-43744C7F5FEC}" destId="{59924272-8EE5-4E54-86F9-3E6D04025004}" srcOrd="0" destOrd="0" presId="urn:microsoft.com/office/officeart/2005/8/layout/gear1"/>
    <dgm:cxn modelId="{135CAD76-141E-47B4-9E35-2665D547F052}" type="presOf" srcId="{7E5B2486-365F-4902-9B4F-782CDB84C1B6}" destId="{BB8C5C0D-25FC-4441-AA1A-D0FB45BB7ECA}" srcOrd="2" destOrd="0" presId="urn:microsoft.com/office/officeart/2005/8/layout/gear1"/>
    <dgm:cxn modelId="{22394EE9-C91F-48B4-B7B7-9B269CA46014}" type="presOf" srcId="{64E7D985-19D3-4D12-8DD4-79A246852F7C}" destId="{BB524EDC-ECC9-4FCE-99D8-48C2D3B7BE14}"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38EA9366-093B-498C-A996-1A01BBC0F272}" type="presOf" srcId="{7E5B2486-365F-4902-9B4F-782CDB84C1B6}" destId="{2CB5F1AB-6C9D-428B-BF86-D612FBCC8ADF}" srcOrd="3"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0D662BFB-6968-4CA9-AD73-8D58AE8E87D3}" type="presOf" srcId="{C28CBA46-91FB-40F3-A628-651FEF6505A4}" destId="{1272E820-6FA3-47C2-9D51-81D45D983788}" srcOrd="0" destOrd="0" presId="urn:microsoft.com/office/officeart/2005/8/layout/gear1"/>
    <dgm:cxn modelId="{82EA7042-5BD6-451D-B0D8-3D27229A2E91}" type="presOf" srcId="{5DE8E24B-17AF-40BA-8C0D-6EA0DB53EF33}" destId="{8F010314-54F9-414B-A14F-2DA6461EB11E}" srcOrd="0" destOrd="0" presId="urn:microsoft.com/office/officeart/2005/8/layout/gear1"/>
    <dgm:cxn modelId="{6BAEA438-851B-4536-A78B-99AF7A281AE9}" type="presOf" srcId="{C28CBA46-91FB-40F3-A628-651FEF6505A4}" destId="{B61E837A-BA49-4017-BA60-FA2CD74AD679}" srcOrd="2" destOrd="0" presId="urn:microsoft.com/office/officeart/2005/8/layout/gear1"/>
    <dgm:cxn modelId="{6E3B922C-BE2B-41A1-98A9-E4438524FC56}" type="presParOf" srcId="{59924272-8EE5-4E54-86F9-3E6D04025004}" destId="{1272E820-6FA3-47C2-9D51-81D45D983788}" srcOrd="0" destOrd="0" presId="urn:microsoft.com/office/officeart/2005/8/layout/gear1"/>
    <dgm:cxn modelId="{1BC9D994-5F3F-404B-BD5F-A7F4E29EBA12}" type="presParOf" srcId="{59924272-8EE5-4E54-86F9-3E6D04025004}" destId="{85BE17F5-B104-42DE-BA3E-6063A1EC77A7}" srcOrd="1" destOrd="0" presId="urn:microsoft.com/office/officeart/2005/8/layout/gear1"/>
    <dgm:cxn modelId="{05DD13BC-C2FD-4622-A16D-3E19D0D2B744}" type="presParOf" srcId="{59924272-8EE5-4E54-86F9-3E6D04025004}" destId="{B61E837A-BA49-4017-BA60-FA2CD74AD679}" srcOrd="2" destOrd="0" presId="urn:microsoft.com/office/officeart/2005/8/layout/gear1"/>
    <dgm:cxn modelId="{5D489A66-D356-4866-96B9-214FA1856A4F}" type="presParOf" srcId="{59924272-8EE5-4E54-86F9-3E6D04025004}" destId="{C635D7FC-BB98-49DB-AD9E-646C885914FB}" srcOrd="3" destOrd="0" presId="urn:microsoft.com/office/officeart/2005/8/layout/gear1"/>
    <dgm:cxn modelId="{A5050B53-CEB4-40C3-B5F5-43EC3A10A91A}" type="presParOf" srcId="{59924272-8EE5-4E54-86F9-3E6D04025004}" destId="{CF8D61D2-9347-4194-BA15-27B0AC4D50D6}" srcOrd="4" destOrd="0" presId="urn:microsoft.com/office/officeart/2005/8/layout/gear1"/>
    <dgm:cxn modelId="{6066131A-FDDF-43D4-BEA2-996C0EC8CCE3}" type="presParOf" srcId="{59924272-8EE5-4E54-86F9-3E6D04025004}" destId="{BB524EDC-ECC9-4FCE-99D8-48C2D3B7BE14}" srcOrd="5" destOrd="0" presId="urn:microsoft.com/office/officeart/2005/8/layout/gear1"/>
    <dgm:cxn modelId="{724199DE-C92B-4F63-8A55-C7E05E7D7B44}" type="presParOf" srcId="{59924272-8EE5-4E54-86F9-3E6D04025004}" destId="{5140F291-ED28-498B-BAE6-9F621477E60F}" srcOrd="6" destOrd="0" presId="urn:microsoft.com/office/officeart/2005/8/layout/gear1"/>
    <dgm:cxn modelId="{6518302A-E13F-4AB1-8D48-AD12D58AE9F5}" type="presParOf" srcId="{59924272-8EE5-4E54-86F9-3E6D04025004}" destId="{F262F588-F893-422E-9A54-DC44037042AC}" srcOrd="7" destOrd="0" presId="urn:microsoft.com/office/officeart/2005/8/layout/gear1"/>
    <dgm:cxn modelId="{5E67A139-7969-465A-BE2F-088FDE338226}" type="presParOf" srcId="{59924272-8EE5-4E54-86F9-3E6D04025004}" destId="{BB8C5C0D-25FC-4441-AA1A-D0FB45BB7ECA}" srcOrd="8" destOrd="0" presId="urn:microsoft.com/office/officeart/2005/8/layout/gear1"/>
    <dgm:cxn modelId="{75409AA0-A1ED-4436-B85C-578B62B5CF44}" type="presParOf" srcId="{59924272-8EE5-4E54-86F9-3E6D04025004}" destId="{2CB5F1AB-6C9D-428B-BF86-D612FBCC8ADF}" srcOrd="9" destOrd="0" presId="urn:microsoft.com/office/officeart/2005/8/layout/gear1"/>
    <dgm:cxn modelId="{26761172-6286-40E1-ADF5-8102F70A588D}" type="presParOf" srcId="{59924272-8EE5-4E54-86F9-3E6D04025004}" destId="{8F010314-54F9-414B-A14F-2DA6461EB11E}" srcOrd="10" destOrd="0" presId="urn:microsoft.com/office/officeart/2005/8/layout/gear1"/>
    <dgm:cxn modelId="{BDD22C33-8080-460E-94AE-A12E6FF7BD59}" type="presParOf" srcId="{59924272-8EE5-4E54-86F9-3E6D04025004}" destId="{44D0B37B-6A70-4DFA-A98D-651290407B3A}" srcOrd="11" destOrd="0" presId="urn:microsoft.com/office/officeart/2005/8/layout/gear1"/>
    <dgm:cxn modelId="{4AC5CB16-6F21-4D18-B495-48AEC14B85C1}"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dirty="0"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C2DCFAE5-97DA-4B89-9250-71CF437E9679}" type="presOf" srcId="{7E5B2486-365F-4902-9B4F-782CDB84C1B6}" destId="{2CB5F1AB-6C9D-428B-BF86-D612FBCC8ADF}" srcOrd="3" destOrd="0" presId="urn:microsoft.com/office/officeart/2005/8/layout/gear1"/>
    <dgm:cxn modelId="{51FF8DD9-2052-432E-9128-4418B8B7B4F0}" type="presOf" srcId="{3AF9E325-90FF-42AA-B519-43744C7F5FEC}" destId="{59924272-8EE5-4E54-86F9-3E6D04025004}"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975FE5DD-4494-4057-AA70-4C917A631472}" type="presOf" srcId="{C28CBA46-91FB-40F3-A628-651FEF6505A4}" destId="{B61E837A-BA49-4017-BA60-FA2CD74AD679}" srcOrd="2" destOrd="0" presId="urn:microsoft.com/office/officeart/2005/8/layout/gear1"/>
    <dgm:cxn modelId="{B2FCF2DF-A0A7-4254-8630-D6B4D7462D2C}" type="presOf" srcId="{7E5B2486-365F-4902-9B4F-782CDB84C1B6}" destId="{5140F291-ED28-498B-BAE6-9F621477E60F}" srcOrd="0" destOrd="0" presId="urn:microsoft.com/office/officeart/2005/8/layout/gear1"/>
    <dgm:cxn modelId="{2A43E9F7-B995-44DE-8B0E-DB91D662C3C8}" type="presOf" srcId="{C28CBA46-91FB-40F3-A628-651FEF6505A4}" destId="{1272E820-6FA3-47C2-9D51-81D45D983788}" srcOrd="0" destOrd="0" presId="urn:microsoft.com/office/officeart/2005/8/layout/gear1"/>
    <dgm:cxn modelId="{5DB2542A-67C6-4F56-8180-27FD5C19E0B0}" type="presOf" srcId="{C28CBA46-91FB-40F3-A628-651FEF6505A4}" destId="{85BE17F5-B104-42DE-BA3E-6063A1EC77A7}" srcOrd="1" destOrd="0" presId="urn:microsoft.com/office/officeart/2005/8/layout/gear1"/>
    <dgm:cxn modelId="{0364533E-1A5C-42A6-BF7B-580B4ACE56DC}" type="presOf" srcId="{64E7D985-19D3-4D12-8DD4-79A246852F7C}" destId="{BB524EDC-ECC9-4FCE-99D8-48C2D3B7BE14}" srcOrd="2" destOrd="0" presId="urn:microsoft.com/office/officeart/2005/8/layout/gear1"/>
    <dgm:cxn modelId="{4E2CE467-0ABC-486D-ACF9-1072589DC923}" type="presOf" srcId="{5DE8E24B-17AF-40BA-8C0D-6EA0DB53EF33}" destId="{8F010314-54F9-414B-A14F-2DA6461EB11E}" srcOrd="0" destOrd="0" presId="urn:microsoft.com/office/officeart/2005/8/layout/gear1"/>
    <dgm:cxn modelId="{C5ECAD8C-B7DD-4A17-83AB-2ED98F433D71}" type="presOf" srcId="{64E7D985-19D3-4D12-8DD4-79A246852F7C}" destId="{CF8D61D2-9347-4194-BA15-27B0AC4D50D6}" srcOrd="1" destOrd="0" presId="urn:microsoft.com/office/officeart/2005/8/layout/gear1"/>
    <dgm:cxn modelId="{3C79E32B-2F15-4C95-811B-E8CFA2F561FD}" type="presOf" srcId="{3F14F4E4-8651-425E-B220-B778EE59893D}" destId="{BD4931DA-6333-462C-9DEC-757480D4DE59}" srcOrd="0" destOrd="0" presId="urn:microsoft.com/office/officeart/2005/8/layout/gear1"/>
    <dgm:cxn modelId="{50720E97-B9F6-4F04-B7DC-D7A508259916}" type="presOf" srcId="{64E7D985-19D3-4D12-8DD4-79A246852F7C}" destId="{C635D7FC-BB98-49DB-AD9E-646C885914FB}" srcOrd="0" destOrd="0" presId="urn:microsoft.com/office/officeart/2005/8/layout/gear1"/>
    <dgm:cxn modelId="{771B67B0-E08E-47A6-8B25-0D8D55991C9B}" type="presOf" srcId="{7E5B2486-365F-4902-9B4F-782CDB84C1B6}" destId="{F262F588-F893-422E-9A54-DC44037042AC}" srcOrd="1"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56A116A8-531C-4546-AB66-D9739B4A9250}" type="presOf" srcId="{7E5B2486-365F-4902-9B4F-782CDB84C1B6}" destId="{BB8C5C0D-25FC-4441-AA1A-D0FB45BB7ECA}" srcOrd="2" destOrd="0" presId="urn:microsoft.com/office/officeart/2005/8/layout/gear1"/>
    <dgm:cxn modelId="{7736068C-4DE6-4145-8452-AE822FFBCD39}" type="presOf" srcId="{BE40E365-A8E0-4066-95BA-0D1881C5DDC7}" destId="{44D0B37B-6A70-4DFA-A98D-651290407B3A}"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6D24F7F5-91E0-42A2-9325-72EB804EE209}" type="presParOf" srcId="{59924272-8EE5-4E54-86F9-3E6D04025004}" destId="{1272E820-6FA3-47C2-9D51-81D45D983788}" srcOrd="0" destOrd="0" presId="urn:microsoft.com/office/officeart/2005/8/layout/gear1"/>
    <dgm:cxn modelId="{3EBFA406-075E-4D47-B179-8A3DD774EFE9}" type="presParOf" srcId="{59924272-8EE5-4E54-86F9-3E6D04025004}" destId="{85BE17F5-B104-42DE-BA3E-6063A1EC77A7}" srcOrd="1" destOrd="0" presId="urn:microsoft.com/office/officeart/2005/8/layout/gear1"/>
    <dgm:cxn modelId="{CC80AC81-4E29-418D-8EA9-F271A2D9E212}" type="presParOf" srcId="{59924272-8EE5-4E54-86F9-3E6D04025004}" destId="{B61E837A-BA49-4017-BA60-FA2CD74AD679}" srcOrd="2" destOrd="0" presId="urn:microsoft.com/office/officeart/2005/8/layout/gear1"/>
    <dgm:cxn modelId="{50C558D7-116D-4D8B-B328-DE37900D1E36}" type="presParOf" srcId="{59924272-8EE5-4E54-86F9-3E6D04025004}" destId="{C635D7FC-BB98-49DB-AD9E-646C885914FB}" srcOrd="3" destOrd="0" presId="urn:microsoft.com/office/officeart/2005/8/layout/gear1"/>
    <dgm:cxn modelId="{783A590A-57ED-400D-86D5-C3B12BB5A7EC}" type="presParOf" srcId="{59924272-8EE5-4E54-86F9-3E6D04025004}" destId="{CF8D61D2-9347-4194-BA15-27B0AC4D50D6}" srcOrd="4" destOrd="0" presId="urn:microsoft.com/office/officeart/2005/8/layout/gear1"/>
    <dgm:cxn modelId="{1CF453A3-BE39-4661-A254-D47CDAB7F7A7}" type="presParOf" srcId="{59924272-8EE5-4E54-86F9-3E6D04025004}" destId="{BB524EDC-ECC9-4FCE-99D8-48C2D3B7BE14}" srcOrd="5" destOrd="0" presId="urn:microsoft.com/office/officeart/2005/8/layout/gear1"/>
    <dgm:cxn modelId="{6A99F580-77E5-47CA-8DCC-0CD056CDDBB2}" type="presParOf" srcId="{59924272-8EE5-4E54-86F9-3E6D04025004}" destId="{5140F291-ED28-498B-BAE6-9F621477E60F}" srcOrd="6" destOrd="0" presId="urn:microsoft.com/office/officeart/2005/8/layout/gear1"/>
    <dgm:cxn modelId="{B331D123-7502-46DE-AB7B-CCF6DD218EDA}" type="presParOf" srcId="{59924272-8EE5-4E54-86F9-3E6D04025004}" destId="{F262F588-F893-422E-9A54-DC44037042AC}" srcOrd="7" destOrd="0" presId="urn:microsoft.com/office/officeart/2005/8/layout/gear1"/>
    <dgm:cxn modelId="{B7294BAE-F40F-4169-83B9-A056527C71BB}" type="presParOf" srcId="{59924272-8EE5-4E54-86F9-3E6D04025004}" destId="{BB8C5C0D-25FC-4441-AA1A-D0FB45BB7ECA}" srcOrd="8" destOrd="0" presId="urn:microsoft.com/office/officeart/2005/8/layout/gear1"/>
    <dgm:cxn modelId="{9451D468-D46A-428C-8937-87023FB263F7}" type="presParOf" srcId="{59924272-8EE5-4E54-86F9-3E6D04025004}" destId="{2CB5F1AB-6C9D-428B-BF86-D612FBCC8ADF}" srcOrd="9" destOrd="0" presId="urn:microsoft.com/office/officeart/2005/8/layout/gear1"/>
    <dgm:cxn modelId="{7E9E8529-0604-4BD8-A9ED-93CCF768DA48}" type="presParOf" srcId="{59924272-8EE5-4E54-86F9-3E6D04025004}" destId="{8F010314-54F9-414B-A14F-2DA6461EB11E}" srcOrd="10" destOrd="0" presId="urn:microsoft.com/office/officeart/2005/8/layout/gear1"/>
    <dgm:cxn modelId="{712D90D9-262A-48F3-A0E1-F2B3DE7262A7}" type="presParOf" srcId="{59924272-8EE5-4E54-86F9-3E6D04025004}" destId="{44D0B37B-6A70-4DFA-A98D-651290407B3A}" srcOrd="11" destOrd="0" presId="urn:microsoft.com/office/officeart/2005/8/layout/gear1"/>
    <dgm:cxn modelId="{34E06A76-F884-45EC-9986-809B42B56B5A}"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dirty="0"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7436B8B1-10F7-4557-AC78-3CECFC0A1AB4}" type="presOf" srcId="{7E5B2486-365F-4902-9B4F-782CDB84C1B6}" destId="{2CB5F1AB-6C9D-428B-BF86-D612FBCC8ADF}" srcOrd="3" destOrd="0" presId="urn:microsoft.com/office/officeart/2005/8/layout/gear1"/>
    <dgm:cxn modelId="{DE5384CE-4A0B-4386-862A-834FD4001F9B}" type="presOf" srcId="{C28CBA46-91FB-40F3-A628-651FEF6505A4}" destId="{85BE17F5-B104-42DE-BA3E-6063A1EC77A7}" srcOrd="1" destOrd="0" presId="urn:microsoft.com/office/officeart/2005/8/layout/gear1"/>
    <dgm:cxn modelId="{544AAB79-782D-4665-9202-91CF002ADD88}" type="presOf" srcId="{C28CBA46-91FB-40F3-A628-651FEF6505A4}" destId="{B61E837A-BA49-4017-BA60-FA2CD74AD679}" srcOrd="2" destOrd="0" presId="urn:microsoft.com/office/officeart/2005/8/layout/gear1"/>
    <dgm:cxn modelId="{E5695C61-3F2E-445C-B329-A124E67BC4DA}" type="presOf" srcId="{7E5B2486-365F-4902-9B4F-782CDB84C1B6}" destId="{5140F291-ED28-498B-BAE6-9F621477E60F}"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67B8FC34-3406-4537-8C50-F0F979854127}" type="presOf" srcId="{7E5B2486-365F-4902-9B4F-782CDB84C1B6}" destId="{BB8C5C0D-25FC-4441-AA1A-D0FB45BB7ECA}" srcOrd="2" destOrd="0" presId="urn:microsoft.com/office/officeart/2005/8/layout/gear1"/>
    <dgm:cxn modelId="{0C75FEF3-ABE5-4F05-A388-DF9F8EE2ACB5}" type="presOf" srcId="{BE40E365-A8E0-4066-95BA-0D1881C5DDC7}" destId="{44D0B37B-6A70-4DFA-A98D-651290407B3A}" srcOrd="0" destOrd="0" presId="urn:microsoft.com/office/officeart/2005/8/layout/gear1"/>
    <dgm:cxn modelId="{8D042D18-B722-4AAC-9185-93362C2FE2DA}" type="presOf" srcId="{64E7D985-19D3-4D12-8DD4-79A246852F7C}" destId="{CF8D61D2-9347-4194-BA15-27B0AC4D50D6}" srcOrd="1" destOrd="0" presId="urn:microsoft.com/office/officeart/2005/8/layout/gear1"/>
    <dgm:cxn modelId="{77DFD601-B6F9-42A5-9EFB-EE398BE410A9}" type="presOf" srcId="{3F14F4E4-8651-425E-B220-B778EE59893D}" destId="{BD4931DA-6333-462C-9DEC-757480D4DE59}" srcOrd="0" destOrd="0" presId="urn:microsoft.com/office/officeart/2005/8/layout/gear1"/>
    <dgm:cxn modelId="{FEB9DB28-A13A-411D-81F8-826582A9F6D7}" type="presOf" srcId="{5DE8E24B-17AF-40BA-8C0D-6EA0DB53EF33}" destId="{8F010314-54F9-414B-A14F-2DA6461EB11E}" srcOrd="0" destOrd="0" presId="urn:microsoft.com/office/officeart/2005/8/layout/gear1"/>
    <dgm:cxn modelId="{77724D50-B783-42FB-815B-B404F90E0F07}" type="presOf" srcId="{64E7D985-19D3-4D12-8DD4-79A246852F7C}" destId="{BB524EDC-ECC9-4FCE-99D8-48C2D3B7BE14}"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782635DB-23A5-4DB5-A8CA-D88F7CD3C08C}" type="presOf" srcId="{3AF9E325-90FF-42AA-B519-43744C7F5FEC}" destId="{59924272-8EE5-4E54-86F9-3E6D04025004}"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0DAC9F74-F8BC-4609-B0BD-5FDD453084D8}" type="presOf" srcId="{64E7D985-19D3-4D12-8DD4-79A246852F7C}" destId="{C635D7FC-BB98-49DB-AD9E-646C885914FB}" srcOrd="0" destOrd="0" presId="urn:microsoft.com/office/officeart/2005/8/layout/gear1"/>
    <dgm:cxn modelId="{3048D62F-FD69-47F3-B01F-4C9F2FC37BF6}" type="presOf" srcId="{C28CBA46-91FB-40F3-A628-651FEF6505A4}" destId="{1272E820-6FA3-47C2-9D51-81D45D983788}" srcOrd="0" destOrd="0" presId="urn:microsoft.com/office/officeart/2005/8/layout/gear1"/>
    <dgm:cxn modelId="{AFF8963E-C405-441B-B79D-F5BBD718E731}" type="presOf" srcId="{7E5B2486-365F-4902-9B4F-782CDB84C1B6}" destId="{F262F588-F893-422E-9A54-DC44037042AC}" srcOrd="1" destOrd="0" presId="urn:microsoft.com/office/officeart/2005/8/layout/gear1"/>
    <dgm:cxn modelId="{345FDD50-94D2-47B9-B2FD-96909D9F29DA}" type="presParOf" srcId="{59924272-8EE5-4E54-86F9-3E6D04025004}" destId="{1272E820-6FA3-47C2-9D51-81D45D983788}" srcOrd="0" destOrd="0" presId="urn:microsoft.com/office/officeart/2005/8/layout/gear1"/>
    <dgm:cxn modelId="{32701543-C1DB-42F3-A92E-441F3A196555}" type="presParOf" srcId="{59924272-8EE5-4E54-86F9-3E6D04025004}" destId="{85BE17F5-B104-42DE-BA3E-6063A1EC77A7}" srcOrd="1" destOrd="0" presId="urn:microsoft.com/office/officeart/2005/8/layout/gear1"/>
    <dgm:cxn modelId="{7C545D19-B656-421E-8C53-4B7D359598C1}" type="presParOf" srcId="{59924272-8EE5-4E54-86F9-3E6D04025004}" destId="{B61E837A-BA49-4017-BA60-FA2CD74AD679}" srcOrd="2" destOrd="0" presId="urn:microsoft.com/office/officeart/2005/8/layout/gear1"/>
    <dgm:cxn modelId="{7679B7B0-DFB9-4FA2-9587-BAEE29EB21E2}" type="presParOf" srcId="{59924272-8EE5-4E54-86F9-3E6D04025004}" destId="{C635D7FC-BB98-49DB-AD9E-646C885914FB}" srcOrd="3" destOrd="0" presId="urn:microsoft.com/office/officeart/2005/8/layout/gear1"/>
    <dgm:cxn modelId="{1E898640-D069-48D4-9604-37F38B0D0CE4}" type="presParOf" srcId="{59924272-8EE5-4E54-86F9-3E6D04025004}" destId="{CF8D61D2-9347-4194-BA15-27B0AC4D50D6}" srcOrd="4" destOrd="0" presId="urn:microsoft.com/office/officeart/2005/8/layout/gear1"/>
    <dgm:cxn modelId="{20F14669-DA1A-4602-98F7-5E8B4CF4A33D}" type="presParOf" srcId="{59924272-8EE5-4E54-86F9-3E6D04025004}" destId="{BB524EDC-ECC9-4FCE-99D8-48C2D3B7BE14}" srcOrd="5" destOrd="0" presId="urn:microsoft.com/office/officeart/2005/8/layout/gear1"/>
    <dgm:cxn modelId="{B194CA66-86BE-41BC-8EB4-13D0278A8C1B}" type="presParOf" srcId="{59924272-8EE5-4E54-86F9-3E6D04025004}" destId="{5140F291-ED28-498B-BAE6-9F621477E60F}" srcOrd="6" destOrd="0" presId="urn:microsoft.com/office/officeart/2005/8/layout/gear1"/>
    <dgm:cxn modelId="{0A741F85-20C8-4015-8374-BDB12096456A}" type="presParOf" srcId="{59924272-8EE5-4E54-86F9-3E6D04025004}" destId="{F262F588-F893-422E-9A54-DC44037042AC}" srcOrd="7" destOrd="0" presId="urn:microsoft.com/office/officeart/2005/8/layout/gear1"/>
    <dgm:cxn modelId="{33A6A2C7-BE93-457F-9ACC-FE9DDC6E60CD}" type="presParOf" srcId="{59924272-8EE5-4E54-86F9-3E6D04025004}" destId="{BB8C5C0D-25FC-4441-AA1A-D0FB45BB7ECA}" srcOrd="8" destOrd="0" presId="urn:microsoft.com/office/officeart/2005/8/layout/gear1"/>
    <dgm:cxn modelId="{4F24D9C6-A000-40BC-A5ED-094D4E65E162}" type="presParOf" srcId="{59924272-8EE5-4E54-86F9-3E6D04025004}" destId="{2CB5F1AB-6C9D-428B-BF86-D612FBCC8ADF}" srcOrd="9" destOrd="0" presId="urn:microsoft.com/office/officeart/2005/8/layout/gear1"/>
    <dgm:cxn modelId="{6C5D4740-6BCB-423D-88B5-9BE89F89A1B9}" type="presParOf" srcId="{59924272-8EE5-4E54-86F9-3E6D04025004}" destId="{8F010314-54F9-414B-A14F-2DA6461EB11E}" srcOrd="10" destOrd="0" presId="urn:microsoft.com/office/officeart/2005/8/layout/gear1"/>
    <dgm:cxn modelId="{639FA837-67EF-4F07-81DA-11795EC273F5}" type="presParOf" srcId="{59924272-8EE5-4E54-86F9-3E6D04025004}" destId="{44D0B37B-6A70-4DFA-A98D-651290407B3A}" srcOrd="11" destOrd="0" presId="urn:microsoft.com/office/officeart/2005/8/layout/gear1"/>
    <dgm:cxn modelId="{D637BD2E-5CA2-48AC-83CA-E84AF1FD23C8}"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711DA-CD12-4D61-A8BB-6A67787246A6}">
      <dsp:nvSpPr>
        <dsp:cNvPr id="0" name=""/>
        <dsp:cNvSpPr/>
      </dsp:nvSpPr>
      <dsp:spPr>
        <a:xfrm>
          <a:off x="1817"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Map</a:t>
          </a:r>
          <a:endParaRPr lang="en-US" sz="1100" kern="1200" dirty="0"/>
        </a:p>
      </dsp:txBody>
      <dsp:txXfrm>
        <a:off x="12920" y="11103"/>
        <a:ext cx="665923" cy="356889"/>
      </dsp:txXfrm>
    </dsp:sp>
    <dsp:sp modelId="{C3599F4D-9027-4A7A-8FFB-3E509AB9E118}">
      <dsp:nvSpPr>
        <dsp:cNvPr id="0" name=""/>
        <dsp:cNvSpPr/>
      </dsp:nvSpPr>
      <dsp:spPr>
        <a:xfrm>
          <a:off x="758759"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758759" y="138350"/>
        <a:ext cx="102118" cy="102394"/>
      </dsp:txXfrm>
    </dsp:sp>
    <dsp:sp modelId="{B92ADE4F-FEF2-4BB4-B808-A2ADA58E0393}">
      <dsp:nvSpPr>
        <dsp:cNvPr id="0" name=""/>
        <dsp:cNvSpPr/>
      </dsp:nvSpPr>
      <dsp:spPr>
        <a:xfrm>
          <a:off x="965198"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Combine</a:t>
          </a:r>
          <a:endParaRPr lang="en-US" sz="1100" kern="1200" dirty="0"/>
        </a:p>
      </dsp:txBody>
      <dsp:txXfrm>
        <a:off x="976301" y="11103"/>
        <a:ext cx="665923" cy="356889"/>
      </dsp:txXfrm>
    </dsp:sp>
    <dsp:sp modelId="{3B4EB2F5-E4F4-4122-AD1B-C4B1153C4205}">
      <dsp:nvSpPr>
        <dsp:cNvPr id="0" name=""/>
        <dsp:cNvSpPr/>
      </dsp:nvSpPr>
      <dsp:spPr>
        <a:xfrm>
          <a:off x="1722140"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722140" y="138350"/>
        <a:ext cx="102118" cy="102394"/>
      </dsp:txXfrm>
    </dsp:sp>
    <dsp:sp modelId="{BB08F17F-0277-474A-869E-9BB7E2B12FAF}">
      <dsp:nvSpPr>
        <dsp:cNvPr id="0" name=""/>
        <dsp:cNvSpPr/>
      </dsp:nvSpPr>
      <dsp:spPr>
        <a:xfrm>
          <a:off x="1928579"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Shuffle</a:t>
          </a:r>
          <a:endParaRPr lang="en-US" sz="1100" kern="1200" dirty="0"/>
        </a:p>
      </dsp:txBody>
      <dsp:txXfrm>
        <a:off x="1939682" y="11103"/>
        <a:ext cx="665923" cy="356889"/>
      </dsp:txXfrm>
    </dsp:sp>
    <dsp:sp modelId="{C04E9CEA-1CC2-49EA-886C-8E719AE1E082}">
      <dsp:nvSpPr>
        <dsp:cNvPr id="0" name=""/>
        <dsp:cNvSpPr/>
      </dsp:nvSpPr>
      <dsp:spPr>
        <a:xfrm>
          <a:off x="2685522"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685522" y="138350"/>
        <a:ext cx="102118" cy="102394"/>
      </dsp:txXfrm>
    </dsp:sp>
    <dsp:sp modelId="{CF126916-5171-43C0-B0C7-C012565E255A}">
      <dsp:nvSpPr>
        <dsp:cNvPr id="0" name=""/>
        <dsp:cNvSpPr/>
      </dsp:nvSpPr>
      <dsp:spPr>
        <a:xfrm>
          <a:off x="2891961"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Sort</a:t>
          </a:r>
          <a:endParaRPr lang="en-US" sz="1100" kern="1200" dirty="0"/>
        </a:p>
      </dsp:txBody>
      <dsp:txXfrm>
        <a:off x="2903064" y="11103"/>
        <a:ext cx="665923" cy="356889"/>
      </dsp:txXfrm>
    </dsp:sp>
    <dsp:sp modelId="{821D7A8B-316E-45CA-891F-3ADCA0FB5E67}">
      <dsp:nvSpPr>
        <dsp:cNvPr id="0" name=""/>
        <dsp:cNvSpPr/>
      </dsp:nvSpPr>
      <dsp:spPr>
        <a:xfrm>
          <a:off x="3648903"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3648903" y="138350"/>
        <a:ext cx="102118" cy="102394"/>
      </dsp:txXfrm>
    </dsp:sp>
    <dsp:sp modelId="{8BCCE1B7-F6AF-489F-8A94-CE84FC342B1D}">
      <dsp:nvSpPr>
        <dsp:cNvPr id="0" name=""/>
        <dsp:cNvSpPr/>
      </dsp:nvSpPr>
      <dsp:spPr>
        <a:xfrm>
          <a:off x="3855342"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Reduce</a:t>
          </a:r>
          <a:endParaRPr lang="en-US" sz="1100" kern="1200" dirty="0"/>
        </a:p>
      </dsp:txBody>
      <dsp:txXfrm>
        <a:off x="3866445" y="11103"/>
        <a:ext cx="665923" cy="356889"/>
      </dsp:txXfrm>
    </dsp:sp>
    <dsp:sp modelId="{2B53E378-638E-4644-A341-E43828F4966F}">
      <dsp:nvSpPr>
        <dsp:cNvPr id="0" name=""/>
        <dsp:cNvSpPr/>
      </dsp:nvSpPr>
      <dsp:spPr>
        <a:xfrm>
          <a:off x="4612285"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4612285" y="138350"/>
        <a:ext cx="102118" cy="102394"/>
      </dsp:txXfrm>
    </dsp:sp>
    <dsp:sp modelId="{041EAA45-52F4-493F-BB81-557E5389EF55}">
      <dsp:nvSpPr>
        <dsp:cNvPr id="0" name=""/>
        <dsp:cNvSpPr/>
      </dsp:nvSpPr>
      <dsp:spPr>
        <a:xfrm>
          <a:off x="4818723"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Merge</a:t>
          </a:r>
          <a:endParaRPr lang="en-US" sz="1100" kern="1200" dirty="0"/>
        </a:p>
      </dsp:txBody>
      <dsp:txXfrm>
        <a:off x="4829826" y="11103"/>
        <a:ext cx="665923" cy="356889"/>
      </dsp:txXfrm>
    </dsp:sp>
    <dsp:sp modelId="{704F8CAB-2499-4C2D-AFBB-C14A6DA0274C}">
      <dsp:nvSpPr>
        <dsp:cNvPr id="0" name=""/>
        <dsp:cNvSpPr/>
      </dsp:nvSpPr>
      <dsp:spPr>
        <a:xfrm>
          <a:off x="5575666"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5575666" y="138350"/>
        <a:ext cx="102118" cy="102394"/>
      </dsp:txXfrm>
    </dsp:sp>
    <dsp:sp modelId="{751B0D20-D535-48BA-99E9-3F1C41298B04}">
      <dsp:nvSpPr>
        <dsp:cNvPr id="0" name=""/>
        <dsp:cNvSpPr/>
      </dsp:nvSpPr>
      <dsp:spPr>
        <a:xfrm>
          <a:off x="5782105"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Broadcast</a:t>
          </a:r>
          <a:endParaRPr lang="en-US" sz="1100" kern="1200" dirty="0"/>
        </a:p>
      </dsp:txBody>
      <dsp:txXfrm>
        <a:off x="5793208" y="11103"/>
        <a:ext cx="665923" cy="356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3" y="70700"/>
          <a:ext cx="118673" cy="118673"/>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7"/>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1"/>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3" y="70700"/>
          <a:ext cx="118673" cy="118673"/>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7"/>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1"/>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C6246-8F88-4B58-9C7B-4A55B0F9A912}" type="datetimeFigureOut">
              <a:rPr lang="en-US" smtClean="0"/>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7A4A8-66EE-4213-8177-E27493F06808}" type="slidenum">
              <a:rPr lang="en-US" smtClean="0"/>
              <a:t>‹#›</a:t>
            </a:fld>
            <a:endParaRPr lang="en-US"/>
          </a:p>
        </p:txBody>
      </p:sp>
    </p:spTree>
    <p:extLst>
      <p:ext uri="{BB962C8B-B14F-4D97-AF65-F5344CB8AC3E}">
        <p14:creationId xmlns:p14="http://schemas.microsoft.com/office/powerpoint/2010/main" val="250387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Scalable parallel computing</a:t>
            </a:r>
            <a:r>
              <a:rPr lang="en-US" baseline="0" dirty="0" smtClean="0"/>
              <a:t> landscape has been t</a:t>
            </a:r>
            <a:r>
              <a:rPr lang="en-US" dirty="0" smtClean="0"/>
              <a:t>raditionally</a:t>
            </a:r>
            <a:r>
              <a:rPr lang="en-US" baseline="0" dirty="0" smtClean="0"/>
              <a:t> dominated by the HPC. More specifically super computers and MPI. They were and they are hugely successful and well matured for the type of use cases, which were in the fields of Particle physics, thermodynamic simulations, etc.</a:t>
            </a:r>
          </a:p>
          <a:p>
            <a:endParaRPr lang="en-US" baseline="0" dirty="0" smtClean="0"/>
          </a:p>
          <a:p>
            <a:r>
              <a:rPr lang="en-US" baseline="0" dirty="0" smtClean="0"/>
              <a:t>But recently we saw 3 major disruptions happen to this landscape, mainly driven by the growing needs of the software industry.</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a:t>
            </a:fld>
            <a:endParaRPr lang="en-US" dirty="0"/>
          </a:p>
        </p:txBody>
      </p:sp>
    </p:spTree>
    <p:extLst>
      <p:ext uri="{BB962C8B-B14F-4D97-AF65-F5344CB8AC3E}">
        <p14:creationId xmlns:p14="http://schemas.microsoft.com/office/powerpoint/2010/main" val="115220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traditional</a:t>
            </a:r>
            <a:r>
              <a:rPr lang="en-US" baseline="0" dirty="0" smtClean="0"/>
              <a:t> iterative MapReduce, there are computations where…</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14</a:t>
            </a:fld>
            <a:endParaRPr lang="en-US" dirty="0"/>
          </a:p>
        </p:txBody>
      </p:sp>
    </p:spTree>
    <p:extLst>
      <p:ext uri="{BB962C8B-B14F-4D97-AF65-F5344CB8AC3E}">
        <p14:creationId xmlns:p14="http://schemas.microsoft.com/office/powerpoint/2010/main" val="157577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Windows Communication Foundation (WCF) based Azure TCP inter-role communication mechanism </a:t>
            </a:r>
          </a:p>
          <a:p>
            <a:r>
              <a:rPr lang="en-US" dirty="0" smtClean="0"/>
              <a:t>Uses the Azure table storage as a persistent backup.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15</a:t>
            </a:fld>
            <a:endParaRPr lang="en-US" dirty="0"/>
          </a:p>
        </p:txBody>
      </p:sp>
    </p:spTree>
    <p:extLst>
      <p:ext uri="{BB962C8B-B14F-4D97-AF65-F5344CB8AC3E}">
        <p14:creationId xmlns:p14="http://schemas.microsoft.com/office/powerpoint/2010/main" val="205146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16</a:t>
            </a:fld>
            <a:endParaRPr lang="en-US" dirty="0"/>
          </a:p>
        </p:txBody>
      </p:sp>
    </p:spTree>
    <p:extLst>
      <p:ext uri="{BB962C8B-B14F-4D97-AF65-F5344CB8AC3E}">
        <p14:creationId xmlns:p14="http://schemas.microsoft.com/office/powerpoint/2010/main" val="344039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Commutative associative</a:t>
            </a:r>
          </a:p>
          <a:p>
            <a:endParaRPr lang="en-US" dirty="0" smtClean="0"/>
          </a:p>
          <a:p>
            <a:r>
              <a:rPr lang="en-US" dirty="0" smtClean="0"/>
              <a:t>Uses a hierarchical reduction approach</a:t>
            </a:r>
          </a:p>
          <a:p>
            <a:pPr lvl="1"/>
            <a:r>
              <a:rPr lang="en-US" dirty="0" smtClean="0"/>
              <a:t>The results are first aggregated in the local node</a:t>
            </a:r>
          </a:p>
          <a:p>
            <a:pPr lvl="1"/>
            <a:r>
              <a:rPr lang="en-US" dirty="0" smtClean="0"/>
              <a:t>Final assembly performed in the destination nodes</a:t>
            </a:r>
          </a:p>
          <a:p>
            <a:pPr lvl="1"/>
            <a:r>
              <a:rPr lang="en-US" dirty="0" smtClean="0"/>
              <a:t>The iteration check happens in the destination nodes</a:t>
            </a:r>
          </a:p>
          <a:p>
            <a:r>
              <a:rPr lang="en-US" dirty="0" smtClean="0"/>
              <a:t>Examples : Kmeans, PageRank, MDS stress calc</a:t>
            </a:r>
          </a:p>
          <a:p>
            <a:endParaRPr lang="en-US" dirty="0"/>
          </a:p>
        </p:txBody>
      </p:sp>
      <p:sp>
        <p:nvSpPr>
          <p:cNvPr id="4" name="Slide Number Placeholder 3"/>
          <p:cNvSpPr>
            <a:spLocks noGrp="1"/>
          </p:cNvSpPr>
          <p:nvPr>
            <p:ph type="sldNum" sz="quarter" idx="10"/>
          </p:nvPr>
        </p:nvSpPr>
        <p:spPr/>
        <p:txBody>
          <a:bodyPr/>
          <a:lstStyle/>
          <a:p>
            <a:fld id="{D82EB5A1-0A39-40AE-AF81-3F402FB79168}" type="slidenum">
              <a:rPr lang="en-US" smtClean="0"/>
              <a:t>17</a:t>
            </a:fld>
            <a:endParaRPr lang="en-US" dirty="0"/>
          </a:p>
        </p:txBody>
      </p:sp>
    </p:spTree>
    <p:extLst>
      <p:ext uri="{BB962C8B-B14F-4D97-AF65-F5344CB8AC3E}">
        <p14:creationId xmlns:p14="http://schemas.microsoft.com/office/powerpoint/2010/main" val="206737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two implementations. One for Hadoop..</a:t>
            </a:r>
            <a:r>
              <a:rPr lang="en-US" baseline="0" dirty="0" smtClean="0"/>
              <a:t> And one for Twister4Azure..</a:t>
            </a:r>
            <a:endParaRPr lang="en-US"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18</a:t>
            </a:fld>
            <a:endParaRPr lang="en-US" dirty="0"/>
          </a:p>
        </p:txBody>
      </p:sp>
    </p:spTree>
    <p:extLst>
      <p:ext uri="{BB962C8B-B14F-4D97-AF65-F5344CB8AC3E}">
        <p14:creationId xmlns:p14="http://schemas.microsoft.com/office/powerpoint/2010/main" val="387462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Hadoop K-means Clustering comparison with H-Collectives Map-AllReduce Weak scaling. 500 Centroids (clusters). 20 Dimensions. 10 iterations.</a:t>
            </a:r>
          </a:p>
          <a:p>
            <a:r>
              <a:rPr lang="en-US" sz="1200" kern="1200" dirty="0" smtClean="0">
                <a:solidFill>
                  <a:schemeClr val="tx1"/>
                </a:solidFill>
                <a:effectLst/>
                <a:latin typeface="+mn-lt"/>
                <a:ea typeface="+mn-ea"/>
                <a:cs typeface="+mn-cs"/>
              </a:rPr>
              <a:t>Hadoop K-means Clustering comparison with H-Collectives Map-AllReduce Strong scaling. 500 Centroids (clusters). 20 Dimensions. 10 iterations.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21</a:t>
            </a:fld>
            <a:endParaRPr lang="en-US" dirty="0"/>
          </a:p>
        </p:txBody>
      </p:sp>
    </p:spTree>
    <p:extLst>
      <p:ext uri="{BB962C8B-B14F-4D97-AF65-F5344CB8AC3E}">
        <p14:creationId xmlns:p14="http://schemas.microsoft.com/office/powerpoint/2010/main" val="11688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T4A</a:t>
            </a:r>
            <a:r>
              <a:rPr lang="en-US" sz="1200" kern="1200" baseline="0" dirty="0" smtClean="0">
                <a:solidFill>
                  <a:schemeClr val="tx1"/>
                </a:solidFill>
                <a:effectLst/>
                <a:latin typeface="+mn-lt"/>
                <a:ea typeface="+mn-ea"/>
                <a:cs typeface="+mn-cs"/>
              </a:rPr>
              <a:t> already optimized,. Like ideal Hadoop..  Uses optimized broadcast, communications,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Weak</a:t>
            </a:r>
            <a:r>
              <a:rPr lang="en-US" sz="1200" kern="1200" baseline="0" dirty="0" smtClean="0">
                <a:solidFill>
                  <a:schemeClr val="tx1"/>
                </a:solidFill>
                <a:effectLst/>
                <a:latin typeface="+mn-lt"/>
                <a:ea typeface="+mn-ea"/>
                <a:cs typeface="+mn-cs"/>
              </a:rPr>
              <a:t> scaling - </a:t>
            </a:r>
            <a:r>
              <a:rPr lang="en-US" sz="1200" kern="1200" dirty="0" smtClean="0">
                <a:solidFill>
                  <a:schemeClr val="tx1"/>
                </a:solidFill>
                <a:effectLst/>
                <a:latin typeface="+mn-lt"/>
                <a:ea typeface="+mn-ea"/>
                <a:cs typeface="+mn-cs"/>
              </a:rPr>
              <a:t>32 to 256 Million data points.</a:t>
            </a:r>
          </a:p>
          <a:p>
            <a:r>
              <a:rPr lang="en-US" sz="1200" kern="1200" dirty="0" smtClean="0">
                <a:solidFill>
                  <a:schemeClr val="tx1"/>
                </a:solidFill>
                <a:effectLst/>
                <a:latin typeface="+mn-lt"/>
                <a:ea typeface="+mn-ea"/>
                <a:cs typeface="+mn-cs"/>
              </a:rPr>
              <a:t>String scaling – 128M data points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22</a:t>
            </a:fld>
            <a:endParaRPr lang="en-US" dirty="0"/>
          </a:p>
        </p:txBody>
      </p:sp>
    </p:spTree>
    <p:extLst>
      <p:ext uri="{BB962C8B-B14F-4D97-AF65-F5344CB8AC3E}">
        <p14:creationId xmlns:p14="http://schemas.microsoft.com/office/powerpoint/2010/main" val="116883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55 MDS Hadoop using only the BC Calculation MapReduce job per iteration to highlight the overhead. 20 iterations, 51200 data points</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MDS application implemented using Twister4Azure. 20 iterations. 51200 data points (~5GB).</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47A4A8-66EE-4213-8177-E27493F06808}" type="slidenum">
              <a:rPr lang="en-US" smtClean="0"/>
              <a:t>23</a:t>
            </a:fld>
            <a:endParaRPr lang="en-US" dirty="0"/>
          </a:p>
        </p:txBody>
      </p:sp>
    </p:spTree>
    <p:extLst>
      <p:ext uri="{BB962C8B-B14F-4D97-AF65-F5344CB8AC3E}">
        <p14:creationId xmlns:p14="http://schemas.microsoft.com/office/powerpoint/2010/main" val="11688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graphs gives us an alternate</a:t>
            </a:r>
            <a:r>
              <a:rPr lang="en-US" baseline="0" dirty="0" smtClean="0"/>
              <a:t> view in to the overheads. These graphs show the number of executing Map Tasks at a given moment. We can think of Blue bars as useful work.</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24</a:t>
            </a:fld>
            <a:endParaRPr lang="en-US" dirty="0"/>
          </a:p>
        </p:txBody>
      </p:sp>
    </p:spTree>
    <p:extLst>
      <p:ext uri="{BB962C8B-B14F-4D97-AF65-F5344CB8AC3E}">
        <p14:creationId xmlns:p14="http://schemas.microsoft.com/office/powerpoint/2010/main" val="3786280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introduced Map-Collectives, collective communication operations for MapReduce inspired by MPI collectives, as a set of high level primitives that encapsulate some of the common iterative MapReduce application patterns. Map-Collectives improve the communication and computation performance of the applications by enabling highly optimized group communication across the workers, getting rid of unnecessary/redundant steps, and by enabling the frameworks to use a poly-algorithm approach based on the use case. Map-Collectives also improve the usability of the MapReduce frameworks by providing abstractions that closely resemble the natural application patterns. They also decrease the implementation burden on the developers by providing optimized substitutions for certain steps of the MapReduce model. We envision a future where many MapReduce and iterative MapReduce frameworks support a common set of portable Map-Collectives and consider this work as a step in that direction.</a:t>
            </a:r>
          </a:p>
          <a:p>
            <a:r>
              <a:rPr lang="en-US" sz="1200" kern="1200" dirty="0" smtClean="0">
                <a:solidFill>
                  <a:schemeClr val="tx1"/>
                </a:solidFill>
                <a:effectLst/>
                <a:latin typeface="+mn-lt"/>
                <a:ea typeface="+mn-ea"/>
                <a:cs typeface="+mn-cs"/>
              </a:rPr>
              <a:t>In this paper, we defined Map-AllGather and Map-AllReduce Map-Collectives and implemented Multi-Dimensional Scaling and K-means Clustering applications using these operations. We also presented the H-Collectives library for Hadoop, which is a drop-in Map-Collectives library that can be used with existing MapReduce applications with only minimal modification. We also presented a Map-Collectives implementation for Twister4Azure iterative MapReduce framework as well. MDS and K-means applications were used to evaluate the performance of Map-Collectives on Hadoop and on Twister4Azure, depicting up to 33% and 50% speedups over the non-collectives implementations by getting rid of the communication and coordination overheads.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26</a:t>
            </a:fld>
            <a:endParaRPr lang="en-US"/>
          </a:p>
        </p:txBody>
      </p:sp>
    </p:spTree>
    <p:extLst>
      <p:ext uri="{BB962C8B-B14F-4D97-AF65-F5344CB8AC3E}">
        <p14:creationId xmlns:p14="http://schemas.microsoft.com/office/powerpoint/2010/main" val="33230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During the last decade three largely industry-driven disruptive trends have altered the landscape of scalable parallel computing, which has long been dominated by HPC applications. </a:t>
            </a:r>
          </a:p>
          <a:p>
            <a:r>
              <a:rPr lang="en-US" sz="1200" b="1" kern="1200" dirty="0" smtClean="0">
                <a:solidFill>
                  <a:schemeClr val="tx1"/>
                </a:solidFill>
                <a:effectLst/>
                <a:latin typeface="+mn-lt"/>
                <a:ea typeface="+mn-ea"/>
                <a:cs typeface="+mn-cs"/>
              </a:rPr>
              <a:t>These disruptions are the emergence of data intensive computing (aka big data), commodity cluster-based execution &amp; storage frameworks such as MapReduce, and the utility computing model introduced by Cloud computing. </a:t>
            </a:r>
          </a:p>
          <a:p>
            <a:r>
              <a:rPr lang="en-US" sz="1200" b="1" kern="1200" dirty="0" smtClean="0">
                <a:solidFill>
                  <a:schemeClr val="tx1"/>
                </a:solidFill>
                <a:effectLst/>
                <a:latin typeface="+mn-lt"/>
                <a:ea typeface="+mn-ea"/>
                <a:cs typeface="+mn-cs"/>
              </a:rPr>
              <a:t>Oftentimes MapReduce is used to process the “Big Data” in cloud or cluster environments. </a:t>
            </a:r>
          </a:p>
          <a:p>
            <a:r>
              <a:rPr lang="en-US" sz="1200" b="1" kern="1200" dirty="0" smtClean="0">
                <a:solidFill>
                  <a:schemeClr val="tx1"/>
                </a:solidFill>
                <a:effectLst/>
                <a:latin typeface="+mn-lt"/>
                <a:ea typeface="+mn-ea"/>
                <a:cs typeface="+mn-cs"/>
              </a:rPr>
              <a:t>Although these disruptions have advanced remarkably, we argue that we can further benefit these technologies by generalizing MapReduce and integrating it with HPC technologies.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a:t>
            </a:fld>
            <a:endParaRPr lang="en-US"/>
          </a:p>
        </p:txBody>
      </p:sp>
    </p:spTree>
    <p:extLst>
      <p:ext uri="{BB962C8B-B14F-4D97-AF65-F5344CB8AC3E}">
        <p14:creationId xmlns:p14="http://schemas.microsoft.com/office/powerpoint/2010/main" val="262718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thesis, we presented Twister4Azure iterative MapReduce and Map-Collectives as solutions to perform scalable parallel computing in cloud environments. Several areas and directions exist through which we could build on f the foundation established by these frameworks.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present, rather than downloading them from the cloud storage. Some use cases for this capability include the re-executions of failed tasks and the duplicate executions of straggling tasks. Further, we can expose a general API to the data caching layer, allowing applications other than Twister4Azure also to utilize the data caching layer. One option is to model this API as a distributed file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option is to extend one of the existing MapReduce language layers such as Hive and Pig to support iterative MapReduce computations. We can also develop workflow layers on top of iterative Mapreduce to better compose the applications together; this would allow for a more richer and efficient data sharing (eg: share data stored in cache) process to occur between the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iterative MapReduce applications where only a small subset of loop invariant data product is needed to process the subset of input data in a Map task. In such cases, it is inefficient to make all the loop invariant data available to such computations. In some of these applications, the size of the loop variant data is too large to fit into the memory and it can introduce communication and scalability bottlenecks as well. An example of such a computation is PageRank. The Map-ReduceScatter primitive can be modeled after MPI ReduceScatter to support such use cases in an optimized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the relative novelty of the Big Data movement, cloud infrastructures and the MapReduce frameworks, there exist many more exciting topics to explore for future research work.  Some of these examples include the large scale real time stream processing in cloud environments and large scale graph processing in cloud environments.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27</a:t>
            </a:fld>
            <a:endParaRPr lang="en-US" dirty="0"/>
          </a:p>
        </p:txBody>
      </p:sp>
    </p:spTree>
    <p:extLst>
      <p:ext uri="{BB962C8B-B14F-4D97-AF65-F5344CB8AC3E}">
        <p14:creationId xmlns:p14="http://schemas.microsoft.com/office/powerpoint/2010/main" val="2665636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most of the cloud usage is for pleasingly parallel and MapReduce workloads..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MPI more</a:t>
            </a:r>
            <a:r>
              <a:rPr lang="en-US" baseline="0" dirty="0" smtClean="0"/>
              <a:t> low level </a:t>
            </a:r>
            <a:r>
              <a:rPr lang="en-US" baseline="0" dirty="0" err="1" smtClean="0"/>
              <a:t>interface..More</a:t>
            </a:r>
            <a:r>
              <a:rPr lang="en-US" baseline="0" dirty="0" smtClean="0"/>
              <a:t> flexible… but Makes things more complex.. Fault tolerance issues. More susceptible to jitter, etc…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Cloud : no guarantee things will deploy </a:t>
            </a:r>
            <a:r>
              <a:rPr lang="en-US" baseline="0" dirty="0" err="1" smtClean="0"/>
              <a:t>nearby..or</a:t>
            </a:r>
            <a:r>
              <a:rPr lang="en-US" baseline="0" dirty="0" smtClean="0"/>
              <a:t> </a:t>
            </a:r>
            <a:r>
              <a:rPr lang="en-US" baseline="0" dirty="0" err="1" smtClean="0"/>
              <a:t>communicaitpon</a:t>
            </a:r>
            <a:r>
              <a:rPr lang="en-US" baseline="0" dirty="0" smtClean="0"/>
              <a:t>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lot of applications that fall in between MR and MPI..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Iterative with map reduce is </a:t>
            </a:r>
            <a:r>
              <a:rPr lang="en-US" baseline="0" dirty="0" err="1" smtClean="0"/>
              <a:t>ineficient</a:t>
            </a:r>
            <a:r>
              <a:rPr lang="en-US" baseline="0" dirty="0" smtClean="0"/>
              <a:t>.. Programmer have to manually issue multiple MR jobs </a:t>
            </a:r>
            <a:r>
              <a:rPr lang="en-US" baseline="0" dirty="0" err="1" smtClean="0"/>
              <a:t>uisig</a:t>
            </a:r>
            <a:r>
              <a:rPr lang="en-US" baseline="0" dirty="0" smtClean="0"/>
              <a:t> drivers..</a:t>
            </a:r>
            <a:endParaRPr lang="en-US" dirty="0" smtClean="0"/>
          </a:p>
          <a:p>
            <a:endParaRPr lang="en-US" dirty="0" smtClean="0"/>
          </a:p>
          <a:p>
            <a:r>
              <a:rPr lang="en-US" dirty="0" smtClean="0"/>
              <a:t>We</a:t>
            </a:r>
            <a:r>
              <a:rPr lang="en-US" baseline="0" dirty="0" smtClean="0"/>
              <a:t> believe there is a need to fill this gap and come up with solutions specifically designed for clouds, taking in to account the unique </a:t>
            </a:r>
            <a:r>
              <a:rPr lang="en-US" baseline="0" dirty="0" err="1" smtClean="0"/>
              <a:t>characteristis</a:t>
            </a:r>
            <a:r>
              <a:rPr lang="en-US" baseline="0" dirty="0" smtClean="0"/>
              <a:t> of clouds.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31</a:t>
            </a:fld>
            <a:endParaRPr lang="en-US"/>
          </a:p>
        </p:txBody>
      </p:sp>
    </p:spTree>
    <p:extLst>
      <p:ext uri="{BB962C8B-B14F-4D97-AF65-F5344CB8AC3E}">
        <p14:creationId xmlns:p14="http://schemas.microsoft.com/office/powerpoint/2010/main" val="855692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32</a:t>
            </a:fld>
            <a:endParaRPr lang="en-US"/>
          </a:p>
        </p:txBody>
      </p:sp>
    </p:spTree>
    <p:extLst>
      <p:ext uri="{BB962C8B-B14F-4D97-AF65-F5344CB8AC3E}">
        <p14:creationId xmlns:p14="http://schemas.microsoft.com/office/powerpoint/2010/main" val="200058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iMapReduce</a:t>
            </a:r>
            <a:r>
              <a:rPr lang="en-US" dirty="0" smtClean="0"/>
              <a:t>, Twister</a:t>
            </a:r>
            <a:r>
              <a:rPr lang="en-US" baseline="0" dirty="0" smtClean="0"/>
              <a:t> -&gt; single wave..</a:t>
            </a:r>
            <a:endParaRPr lang="en-US" dirty="0" smtClean="0"/>
          </a:p>
          <a:p>
            <a:pPr lvl="1"/>
            <a:endParaRPr lang="en-US" dirty="0" smtClean="0"/>
          </a:p>
          <a:p>
            <a:pPr lvl="1"/>
            <a:r>
              <a:rPr lang="en-US" dirty="0" smtClean="0"/>
              <a:t>Iterative MapReduce: </a:t>
            </a:r>
            <a:r>
              <a:rPr lang="en-US" dirty="0" err="1" smtClean="0"/>
              <a:t>Haloop</a:t>
            </a:r>
            <a:r>
              <a:rPr lang="en-US" dirty="0" smtClean="0"/>
              <a:t>, Twister @IU, Spark</a:t>
            </a:r>
          </a:p>
          <a:p>
            <a:pPr lvl="1"/>
            <a:r>
              <a:rPr lang="en-US" dirty="0" smtClean="0"/>
              <a:t>Map-Reduce-Merge: enable processing heterogeneous data sets</a:t>
            </a:r>
          </a:p>
          <a:p>
            <a:pPr lvl="1"/>
            <a:r>
              <a:rPr lang="en-US" dirty="0" smtClean="0"/>
              <a:t>MapReduce online: online aggregation, and continuous queries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34</a:t>
            </a:fld>
            <a:endParaRPr lang="en-US"/>
          </a:p>
        </p:txBody>
      </p:sp>
    </p:spTree>
    <p:extLst>
      <p:ext uri="{BB962C8B-B14F-4D97-AF65-F5344CB8AC3E}">
        <p14:creationId xmlns:p14="http://schemas.microsoft.com/office/powerpoint/2010/main" val="379555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splits MapReduce into a Map and a Collective communication phase that generalizes the Reduce concept. We present a set of Map-Collective communication primitives that improve the efficiency and usability of large-scale parallel data intensive computations. We explore Map-AllGather, Map-AllReduce, MapReduceMergeBroadcast and Map-ReduceScatter patterns as the initial focus. Map-collectives improve the performance and efficiency of the computations while at the same time facilitating ease of use for the users.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These collective primitives can be applied to multiple runtimes and we propose building high performance robust implementations that cross cluster and cloud systems. We present 2 implementations, Hadoop (where we term our extension H-Collectives) on clusters and the Twister4Azure Iterative MapReduce for the Azure Cloud. Our prototype implementations of Map-AllGather and Map-AllReduce primitives achieved up to 33% performance improvement for K-means Clustering and up to 50% improvement for Multi-Dimensional Scaling, while also improving the user friendliness. In some cases, use of Map-collectives virtually eliminated almost all the overheads of the computations.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47A4A8-66EE-4213-8177-E27493F06808}" type="slidenum">
              <a:rPr lang="en-US" smtClean="0"/>
              <a:t>3</a:t>
            </a:fld>
            <a:endParaRPr lang="en-US"/>
          </a:p>
        </p:txBody>
      </p:sp>
    </p:spTree>
    <p:extLst>
      <p:ext uri="{BB962C8B-B14F-4D97-AF65-F5344CB8AC3E}">
        <p14:creationId xmlns:p14="http://schemas.microsoft.com/office/powerpoint/2010/main" val="350954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Iterative computations are at the core of the vast majority of data intensive scientific computations,</a:t>
            </a:r>
            <a:r>
              <a:rPr lang="en-US" sz="1200" kern="1200" baseline="0" dirty="0" smtClean="0">
                <a:solidFill>
                  <a:schemeClr val="tx1"/>
                </a:solidFill>
                <a:effectLst/>
                <a:latin typeface="+mn-lt"/>
                <a:ea typeface="+mn-ea"/>
                <a:cs typeface="+mn-cs"/>
              </a:rPr>
              <a:t> such as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application</a:t>
            </a:r>
            <a:r>
              <a:rPr lang="en-US" sz="1200" kern="1200" baseline="0" dirty="0" smtClean="0">
                <a:solidFill>
                  <a:schemeClr val="tx1"/>
                </a:solidFill>
                <a:effectLst/>
                <a:latin typeface="+mn-lt"/>
                <a:ea typeface="+mn-ea"/>
                <a:cs typeface="+mn-cs"/>
              </a:rPr>
              <a:t> types are gaining even more popularity due to the data deluge </a:t>
            </a:r>
            <a:r>
              <a:rPr lang="en-US" sz="1200" kern="1200" dirty="0" smtClean="0">
                <a:solidFill>
                  <a:schemeClr val="tx1"/>
                </a:solidFill>
                <a:effectLst/>
                <a:latin typeface="+mn-lt"/>
                <a:ea typeface="+mn-ea"/>
                <a:cs typeface="+mn-cs"/>
              </a:rPr>
              <a:t>and due to the emergence of data intensive computational fields, such as </a:t>
            </a:r>
            <a:r>
              <a:rPr lang="en-US" sz="1200" b="1" kern="1200" dirty="0" smtClean="0">
                <a:solidFill>
                  <a:schemeClr val="tx1"/>
                </a:solidFill>
                <a:effectLst/>
                <a:latin typeface="+mn-lt"/>
                <a:ea typeface="+mn-ea"/>
                <a:cs typeface="+mn-cs"/>
              </a:rPr>
              <a:t>bioinformatics, chemical informatics and web mining.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These</a:t>
            </a:r>
            <a:r>
              <a:rPr lang="en-US" sz="1200" b="0" kern="1200" baseline="0" dirty="0" smtClean="0">
                <a:solidFill>
                  <a:schemeClr val="tx1"/>
                </a:solidFill>
                <a:effectLst/>
                <a:latin typeface="+mn-lt"/>
                <a:ea typeface="+mn-ea"/>
                <a:cs typeface="+mn-cs"/>
              </a:rPr>
              <a:t> computations often has a structure like this, where inside an iteration, the individual data items would get processed independently and then the result of those would be combined to generate the iteration result. This result would often be used in the computations of the next iteration.</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6</a:t>
            </a:fld>
            <a:endParaRPr lang="en-US" dirty="0"/>
          </a:p>
        </p:txBody>
      </p:sp>
    </p:spTree>
    <p:extLst>
      <p:ext uri="{BB962C8B-B14F-4D97-AF65-F5344CB8AC3E}">
        <p14:creationId xmlns:p14="http://schemas.microsoft.com/office/powerpoint/2010/main" val="71893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We can specify this</a:t>
            </a:r>
            <a:r>
              <a:rPr lang="en-US" baseline="0" dirty="0" smtClean="0"/>
              <a:t> type applications structures as set of </a:t>
            </a:r>
            <a:r>
              <a:rPr lang="en-US" dirty="0" smtClean="0"/>
              <a:t>computation and communication steps</a:t>
            </a:r>
            <a:r>
              <a:rPr lang="en-US" baseline="0" dirty="0" smtClean="0"/>
              <a:t> where single iterations can easily be specified as  MapReduce computations.</a:t>
            </a:r>
            <a:endParaRPr lang="en-US" dirty="0" smtClean="0"/>
          </a:p>
          <a:p>
            <a:r>
              <a:rPr lang="en-US" dirty="0" smtClean="0"/>
              <a:t>These would typically have 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call the iteration result as the loop-variant data.. This is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smtClean="0"/>
              <a:t>MapReduce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7</a:t>
            </a:fld>
            <a:endParaRPr lang="en-US" dirty="0"/>
          </a:p>
        </p:txBody>
      </p:sp>
    </p:spTree>
    <p:extLst>
      <p:ext uri="{BB962C8B-B14F-4D97-AF65-F5344CB8AC3E}">
        <p14:creationId xmlns:p14="http://schemas.microsoft.com/office/powerpoint/2010/main" val="303055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extend the MR to support IMR. The goal is to support more patterns efficiently , while keeping the desirable features of MapReduce such as scalability, ease of use and fault tolerance of map reduce.</a:t>
            </a:r>
          </a:p>
          <a:p>
            <a:endParaRPr lang="en-US" baseline="0" dirty="0" smtClean="0"/>
          </a:p>
          <a:p>
            <a:r>
              <a:rPr lang="en-US" baseline="0" dirty="0" smtClean="0"/>
              <a:t>Add two steps..</a:t>
            </a:r>
          </a:p>
          <a:p>
            <a:endParaRPr lang="en-US" baseline="0" dirty="0" smtClean="0"/>
          </a:p>
          <a:p>
            <a:r>
              <a:rPr lang="en-US" baseline="0" dirty="0" smtClean="0"/>
              <a:t>Extend the programming model adding an extra dynamic input parameter to Map and Reduce functions.</a:t>
            </a:r>
          </a:p>
          <a:p>
            <a:endParaRPr lang="en-US" baseline="0" dirty="0" smtClean="0"/>
          </a:p>
          <a:p>
            <a:r>
              <a:rPr lang="en-US" dirty="0" smtClean="0"/>
              <a:t>Loop invariant data (static data) would</a:t>
            </a:r>
            <a:r>
              <a:rPr lang="en-US" baseline="0" dirty="0" smtClean="0"/>
              <a:t> be the</a:t>
            </a:r>
            <a:r>
              <a:rPr lang="en-US" dirty="0" smtClean="0"/>
              <a:t> traditional MR key-value pairs</a:t>
            </a:r>
          </a:p>
          <a:p>
            <a:pPr lvl="1"/>
            <a:r>
              <a:rPr lang="en-US" dirty="0" smtClean="0"/>
              <a:t>Comparatively larger sized data</a:t>
            </a:r>
          </a:p>
          <a:p>
            <a:pPr lvl="1"/>
            <a:r>
              <a:rPr lang="en-US" dirty="0" smtClean="0"/>
              <a:t>Cached between iterations</a:t>
            </a:r>
          </a:p>
          <a:p>
            <a:r>
              <a:rPr lang="en-US" dirty="0" smtClean="0"/>
              <a:t>Loop variant data (dynamic data) – broadcast to all the map tasks in beginning of the iteration</a:t>
            </a:r>
          </a:p>
        </p:txBody>
      </p:sp>
      <p:sp>
        <p:nvSpPr>
          <p:cNvPr id="4" name="Slide Number Placeholder 3"/>
          <p:cNvSpPr>
            <a:spLocks noGrp="1"/>
          </p:cNvSpPr>
          <p:nvPr>
            <p:ph type="sldNum" sz="quarter" idx="10"/>
          </p:nvPr>
        </p:nvSpPr>
        <p:spPr/>
        <p:txBody>
          <a:bodyPr/>
          <a:lstStyle/>
          <a:p>
            <a:fld id="{5C47A4A8-66EE-4213-8177-E27493F06808}" type="slidenum">
              <a:rPr lang="en-US" smtClean="0"/>
              <a:t>8</a:t>
            </a:fld>
            <a:endParaRPr lang="en-US" dirty="0"/>
          </a:p>
        </p:txBody>
      </p:sp>
    </p:spTree>
    <p:extLst>
      <p:ext uri="{BB962C8B-B14F-4D97-AF65-F5344CB8AC3E}">
        <p14:creationId xmlns:p14="http://schemas.microsoft.com/office/powerpoint/2010/main" val="350678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Twister4Azure</a:t>
            </a:r>
            <a:r>
              <a:rPr lang="en-US" baseline="0" dirty="0" smtClean="0"/>
              <a:t> implements the above mentioned architecture.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9</a:t>
            </a:fld>
            <a:endParaRPr lang="en-US" dirty="0"/>
          </a:p>
        </p:txBody>
      </p:sp>
    </p:spTree>
    <p:extLst>
      <p:ext uri="{BB962C8B-B14F-4D97-AF65-F5344CB8AC3E}">
        <p14:creationId xmlns:p14="http://schemas.microsoft.com/office/powerpoint/2010/main" val="214107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collective work is focused more on the all-to-all communications primitives..</a:t>
            </a:r>
          </a:p>
          <a:p>
            <a:endParaRPr lang="en-US" dirty="0" smtClean="0"/>
          </a:p>
          <a:p>
            <a:r>
              <a:rPr lang="en-US" dirty="0" smtClean="0"/>
              <a:t>Map tasks followed</a:t>
            </a:r>
            <a:r>
              <a:rPr lang="en-US" baseline="0" dirty="0" smtClean="0"/>
              <a:t> by </a:t>
            </a:r>
            <a:r>
              <a:rPr lang="en-US" dirty="0" smtClean="0"/>
              <a:t>System or user collectives,</a:t>
            </a:r>
            <a:r>
              <a:rPr lang="en-US" baseline="0" dirty="0" smtClean="0"/>
              <a:t> that would execute in network or in </a:t>
            </a:r>
            <a:r>
              <a:rPr lang="en-US" baseline="0" dirty="0" smtClean="0"/>
              <a:t>instances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primitives support higher-level communication patterns that occur frequently in data-intensive iterative applications by substituting certain steps of the MR-MB computation. As depicted in Figure 1, these Map-Collective primitives can be thought of as a Map phase followed by a series of framework-defined communication and computation operations leading to the next iteration.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11</a:t>
            </a:fld>
            <a:endParaRPr lang="en-US" dirty="0"/>
          </a:p>
        </p:txBody>
      </p:sp>
    </p:spTree>
    <p:extLst>
      <p:ext uri="{BB962C8B-B14F-4D97-AF65-F5344CB8AC3E}">
        <p14:creationId xmlns:p14="http://schemas.microsoft.com/office/powerpoint/2010/main" val="25623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types</a:t>
            </a:r>
            <a:r>
              <a:rPr lang="en-US" baseline="0" dirty="0" smtClean="0"/>
              <a:t> of benefits we’ll get from the collectives for MapReduce.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envision a future where many MapReduce and iterative MapReduce frameworks support a common set of portable Map-Collectives,  and we consider this work as a step towards that fulfilling that goal. </a:t>
            </a:r>
            <a:endParaRPr lang="en-US" dirty="0" smtClean="0"/>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12</a:t>
            </a:fld>
            <a:endParaRPr lang="en-US" dirty="0"/>
          </a:p>
        </p:txBody>
      </p:sp>
    </p:spTree>
    <p:extLst>
      <p:ext uri="{BB962C8B-B14F-4D97-AF65-F5344CB8AC3E}">
        <p14:creationId xmlns:p14="http://schemas.microsoft.com/office/powerpoint/2010/main" val="256237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T Title Slide">
    <p:spTree>
      <p:nvGrpSpPr>
        <p:cNvPr id="1" name=""/>
        <p:cNvGrpSpPr/>
        <p:nvPr/>
      </p:nvGrpSpPr>
      <p:grpSpPr>
        <a:xfrm>
          <a:off x="0" y="0"/>
          <a:ext cx="0" cy="0"/>
          <a:chOff x="0" y="0"/>
          <a:chExt cx="0" cy="0"/>
        </a:xfrm>
      </p:grpSpPr>
      <p:pic>
        <p:nvPicPr>
          <p:cNvPr id="9" name="Picture 8" descr="RT_topmotto_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8058"/>
            <a:ext cx="9144000" cy="696542"/>
          </a:xfrm>
          <a:prstGeom prst="rect">
            <a:avLst/>
          </a:prstGeom>
        </p:spPr>
      </p:pic>
      <p:sp>
        <p:nvSpPr>
          <p:cNvPr id="13" name="Rectangle 12"/>
          <p:cNvSpPr/>
          <p:nvPr userDrawn="1"/>
        </p:nvSpPr>
        <p:spPr>
          <a:xfrm>
            <a:off x="5591670" y="5957408"/>
            <a:ext cx="3552330" cy="646331"/>
          </a:xfrm>
          <a:prstGeom prst="rect">
            <a:avLst/>
          </a:prstGeom>
        </p:spPr>
        <p:txBody>
          <a:bodyPr wrap="square">
            <a:spAutoFit/>
          </a:bodyPr>
          <a:lstStyle/>
          <a:p>
            <a:pPr algn="l"/>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Trustees</a:t>
            </a:r>
            <a:r>
              <a:rPr lang="fi-FI" sz="1200" dirty="0">
                <a:solidFill>
                  <a:schemeClr val="tx1">
                    <a:tint val="75000"/>
                  </a:schemeClr>
                </a:solidFill>
                <a:latin typeface="Century Gothic"/>
                <a:cs typeface="Century Gothic"/>
              </a:rPr>
              <a:t> of Indiana </a:t>
            </a:r>
            <a:r>
              <a:rPr lang="fi-FI" sz="1200" dirty="0" err="1">
                <a:solidFill>
                  <a:schemeClr val="tx1">
                    <a:tint val="75000"/>
                  </a:schemeClr>
                </a:solidFill>
                <a:latin typeface="Century Gothic"/>
                <a:cs typeface="Century Gothic"/>
              </a:rPr>
              <a:t>University</a:t>
            </a:r>
            <a:endParaRPr lang="fi-FI" sz="1200" dirty="0">
              <a:solidFill>
                <a:schemeClr val="tx1">
                  <a:tint val="75000"/>
                </a:schemeClr>
              </a:solidFill>
              <a:latin typeface="Century Gothic"/>
              <a:cs typeface="Century Gothic"/>
            </a:endParaRPr>
          </a:p>
          <a:p>
            <a:pPr algn="l"/>
            <a:r>
              <a:rPr lang="fi-FI" sz="1200" dirty="0" err="1">
                <a:solidFill>
                  <a:schemeClr val="tx1">
                    <a:tint val="75000"/>
                  </a:schemeClr>
                </a:solidFill>
                <a:latin typeface="Century Gothic"/>
                <a:cs typeface="Century Gothic"/>
              </a:rPr>
              <a:t>Released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under</a:t>
            </a:r>
            <a:r>
              <a:rPr lang="fi-FI" sz="1200" dirty="0">
                <a:solidFill>
                  <a:schemeClr val="tx1">
                    <a:tint val="75000"/>
                  </a:schemeClr>
                </a:solidFill>
                <a:latin typeface="Century Gothic"/>
                <a:cs typeface="Century Gothic"/>
              </a:rPr>
              <a:t> Creative </a:t>
            </a:r>
            <a:r>
              <a:rPr lang="fi-FI" sz="1200" dirty="0" err="1">
                <a:solidFill>
                  <a:schemeClr val="tx1">
                    <a:tint val="75000"/>
                  </a:schemeClr>
                </a:solidFill>
                <a:latin typeface="Century Gothic"/>
                <a:cs typeface="Century Gothic"/>
              </a:rPr>
              <a:t>Commons</a:t>
            </a:r>
            <a:r>
              <a:rPr lang="fi-FI" sz="1200" dirty="0">
                <a:solidFill>
                  <a:schemeClr val="tx1">
                    <a:tint val="75000"/>
                  </a:schemeClr>
                </a:solidFill>
                <a:latin typeface="Century Gothic"/>
                <a:cs typeface="Century Gothic"/>
              </a:rPr>
              <a:t> 3.0 </a:t>
            </a:r>
            <a:r>
              <a:rPr lang="fi-FI" sz="1200" dirty="0" err="1">
                <a:solidFill>
                  <a:schemeClr val="tx1">
                    <a:tint val="75000"/>
                  </a:schemeClr>
                </a:solidFill>
                <a:latin typeface="Century Gothic"/>
                <a:cs typeface="Century Gothic"/>
              </a:rPr>
              <a:t>unported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terms</a:t>
            </a:r>
            <a:r>
              <a:rPr lang="fi-FI" sz="1200" dirty="0">
                <a:solidFill>
                  <a:schemeClr val="tx1">
                    <a:tint val="75000"/>
                  </a:schemeClr>
                </a:solidFill>
                <a:latin typeface="Century Gothic"/>
                <a:cs typeface="Century Gothic"/>
              </a:rPr>
              <a:t> on </a:t>
            </a:r>
            <a:r>
              <a:rPr lang="fi-FI" sz="1200" dirty="0" err="1">
                <a:solidFill>
                  <a:schemeClr val="tx1">
                    <a:tint val="75000"/>
                  </a:schemeClr>
                </a:solidFill>
                <a:latin typeface="Century Gothic"/>
                <a:cs typeface="Century Gothic"/>
              </a:rPr>
              <a:t>last</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slide</a:t>
            </a:r>
            <a:r>
              <a:rPr lang="fi-FI" sz="1200" dirty="0">
                <a:solidFill>
                  <a:schemeClr val="tx1">
                    <a:tint val="75000"/>
                  </a:schemeClr>
                </a:solidFill>
                <a:latin typeface="Century Gothic"/>
                <a:cs typeface="Century Gothic"/>
              </a:rPr>
              <a:t>. </a:t>
            </a:r>
            <a:endParaRPr lang="en-US" sz="1200" dirty="0">
              <a:solidFill>
                <a:schemeClr val="tx1">
                  <a:tint val="75000"/>
                </a:schemeClr>
              </a:solidFill>
              <a:latin typeface="Century Gothic"/>
              <a:cs typeface="Century Gothic"/>
            </a:endParaRPr>
          </a:p>
        </p:txBody>
      </p:sp>
      <p:sp>
        <p:nvSpPr>
          <p:cNvPr id="8" name="Title 1"/>
          <p:cNvSpPr>
            <a:spLocks noGrp="1"/>
          </p:cNvSpPr>
          <p:nvPr>
            <p:ph type="ctrTitle"/>
          </p:nvPr>
        </p:nvSpPr>
        <p:spPr>
          <a:xfrm>
            <a:off x="685800" y="1239410"/>
            <a:ext cx="7772400" cy="1470025"/>
          </a:xfrm>
        </p:spPr>
        <p:txBody>
          <a:bodyPr/>
          <a:lstStyle/>
          <a:p>
            <a:r>
              <a:rPr lang="en-US" dirty="0" smtClean="0"/>
              <a:t>Click to edit Master title style</a:t>
            </a:r>
            <a:endParaRPr lang="en-US" dirty="0"/>
          </a:p>
        </p:txBody>
      </p:sp>
      <p:sp>
        <p:nvSpPr>
          <p:cNvPr id="10"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371600" y="4076700"/>
            <a:ext cx="6400800" cy="1136650"/>
          </a:xfrm>
          <a:ln>
            <a:noFill/>
          </a:ln>
        </p:spPr>
        <p:txBody>
          <a:bodyPr>
            <a:normAutofit/>
          </a:bodyPr>
          <a:lstStyle>
            <a:lvl1pPr marL="0" indent="0" algn="ctr">
              <a:buNone/>
              <a:defRPr sz="1600" i="1">
                <a:solidFill>
                  <a:schemeClr val="bg1">
                    <a:lumMod val="50000"/>
                  </a:schemeClr>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pic>
        <p:nvPicPr>
          <p:cNvPr id="6" name="Picture 5" descr="RT_IU-UITS-PTI.V.201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3994" y="5368767"/>
            <a:ext cx="1828800" cy="1234972"/>
          </a:xfrm>
          <a:prstGeom prst="rect">
            <a:avLst/>
          </a:prstGeom>
        </p:spPr>
      </p:pic>
    </p:spTree>
    <p:extLst>
      <p:ext uri="{BB962C8B-B14F-4D97-AF65-F5344CB8AC3E}">
        <p14:creationId xmlns:p14="http://schemas.microsoft.com/office/powerpoint/2010/main" val="150532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C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46513"/>
          </a:xfrm>
        </p:spPr>
        <p:txBody>
          <a:bodyPr/>
          <a:lstStyle>
            <a:lvl1pPr>
              <a:defRPr>
                <a:latin typeface="Calibri" pitchFamily="34" charset="0"/>
                <a:cs typeface="Calibri" pitchFamily="34" charset="0"/>
              </a:defRPr>
            </a:lvl1pPr>
            <a:lvl2pPr>
              <a:defRPr sz="3100">
                <a:latin typeface="Calibri" pitchFamily="34" charset="0"/>
                <a:cs typeface="Calibri" pitchFamily="34" charset="0"/>
              </a:defRPr>
            </a:lvl2pPr>
            <a:lvl3pPr>
              <a:defRPr sz="3000">
                <a:latin typeface="Calibri" pitchFamily="34" charset="0"/>
                <a:cs typeface="Calibri" pitchFamily="34" charset="0"/>
              </a:defRPr>
            </a:lvl3pPr>
            <a:lvl4pPr>
              <a:defRPr sz="2800">
                <a:latin typeface="Calibri" pitchFamily="34" charset="0"/>
                <a:cs typeface="Calibri" pitchFamily="34" charset="0"/>
              </a:defRPr>
            </a:lvl4pPr>
            <a:lvl5pPr>
              <a:defRPr sz="240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992575" y="6581975"/>
            <a:ext cx="2133600" cy="365125"/>
          </a:xfrm>
        </p:spPr>
        <p:txBody>
          <a:bodyPr/>
          <a:lstStyle>
            <a:lvl1pPr>
              <a:defRPr b="1">
                <a:solidFill>
                  <a:schemeClr val="tx1"/>
                </a:solidFill>
              </a:defRPr>
            </a:lvl1pPr>
          </a:lstStyle>
          <a:p>
            <a:fld id="{869587CA-1790-D944-9358-28FE68D2E49C}" type="slidenum">
              <a:rPr lang="en-US" smtClean="0"/>
              <a:pPr/>
              <a:t>‹#›</a:t>
            </a:fld>
            <a:endParaRPr lang="en-US"/>
          </a:p>
        </p:txBody>
      </p:sp>
    </p:spTree>
    <p:extLst>
      <p:ext uri="{BB962C8B-B14F-4D97-AF65-F5344CB8AC3E}">
        <p14:creationId xmlns:p14="http://schemas.microsoft.com/office/powerpoint/2010/main" val="8847762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AC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08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08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869587CA-1790-D944-9358-28FE68D2E49C}" type="slidenum">
              <a:rPr lang="en-US" smtClean="0"/>
              <a:t>‹#›</a:t>
            </a:fld>
            <a:endParaRPr lang="en-US"/>
          </a:p>
        </p:txBody>
      </p:sp>
    </p:spTree>
    <p:extLst>
      <p:ext uri="{BB962C8B-B14F-4D97-AF65-F5344CB8AC3E}">
        <p14:creationId xmlns:p14="http://schemas.microsoft.com/office/powerpoint/2010/main" val="38156874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ACR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69587CA-1790-D944-9358-28FE68D2E49C}" type="slidenum">
              <a:rPr lang="en-US" smtClean="0"/>
              <a:t>‹#›</a:t>
            </a:fld>
            <a:endParaRPr lang="en-US"/>
          </a:p>
        </p:txBody>
      </p:sp>
    </p:spTree>
    <p:extLst>
      <p:ext uri="{BB962C8B-B14F-4D97-AF65-F5344CB8AC3E}">
        <p14:creationId xmlns:p14="http://schemas.microsoft.com/office/powerpoint/2010/main" val="12970815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ACR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587CA-1790-D944-9358-28FE68D2E49C}" type="slidenum">
              <a:rPr lang="en-US" smtClean="0"/>
              <a:t>‹#›</a:t>
            </a:fld>
            <a:endParaRPr lang="en-US"/>
          </a:p>
        </p:txBody>
      </p:sp>
    </p:spTree>
    <p:extLst>
      <p:ext uri="{BB962C8B-B14F-4D97-AF65-F5344CB8AC3E}">
        <p14:creationId xmlns:p14="http://schemas.microsoft.com/office/powerpoint/2010/main" val="130743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CR Acks &amp;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9587CA-1790-D944-9358-28FE68D2E49C}" type="slidenum">
              <a:rPr lang="en-US" smtClean="0"/>
              <a:t>‹#›</a:t>
            </a:fld>
            <a:endParaRPr lang="en-US"/>
          </a:p>
        </p:txBody>
      </p:sp>
      <p:sp>
        <p:nvSpPr>
          <p:cNvPr id="7" name="Content Placeholder 4"/>
          <p:cNvSpPr>
            <a:spLocks noGrp="1"/>
          </p:cNvSpPr>
          <p:nvPr>
            <p:ph sz="quarter" idx="11"/>
          </p:nvPr>
        </p:nvSpPr>
        <p:spPr>
          <a:xfrm>
            <a:off x="457200" y="1679614"/>
            <a:ext cx="8229600" cy="425024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57200" y="877598"/>
            <a:ext cx="8229600" cy="584776"/>
          </a:xfrm>
          <a:prstGeom prst="rect">
            <a:avLst/>
          </a:prstGeom>
        </p:spPr>
        <p:txBody>
          <a:bodyPr wrap="square">
            <a:spAutoFit/>
          </a:bodyPr>
          <a:lstStyle/>
          <a:p>
            <a:pPr algn="ctr"/>
            <a:r>
              <a:rPr lang="fi-FI" sz="1600" i="1" dirty="0" smtClean="0">
                <a:solidFill>
                  <a:schemeClr val="tx1"/>
                </a:solidFill>
                <a:latin typeface="Century Gothic"/>
                <a:cs typeface="Century Gothic"/>
              </a:rPr>
              <a:t>CACR </a:t>
            </a:r>
            <a:r>
              <a:rPr lang="fi-FI" sz="1600" i="1" baseline="0" dirty="0" smtClean="0">
                <a:solidFill>
                  <a:schemeClr val="tx1"/>
                </a:solidFill>
                <a:latin typeface="Century Gothic"/>
                <a:cs typeface="Century Gothic"/>
              </a:rPr>
              <a:t>is </a:t>
            </a:r>
            <a:r>
              <a:rPr lang="fi-FI" sz="1600" i="1" baseline="0" dirty="0" err="1" smtClean="0">
                <a:solidFill>
                  <a:schemeClr val="tx1"/>
                </a:solidFill>
                <a:latin typeface="Century Gothic"/>
                <a:cs typeface="Century Gothic"/>
              </a:rPr>
              <a:t>affiliated</a:t>
            </a:r>
            <a:r>
              <a:rPr lang="fi-FI" sz="1600" i="1" baseline="0" dirty="0" smtClean="0">
                <a:solidFill>
                  <a:schemeClr val="tx1"/>
                </a:solidFill>
                <a:latin typeface="Century Gothic"/>
                <a:cs typeface="Century Gothic"/>
              </a:rPr>
              <a:t> with the Office of the </a:t>
            </a:r>
            <a:r>
              <a:rPr lang="fi-FI" sz="1600" i="1" baseline="0" dirty="0" err="1" smtClean="0">
                <a:solidFill>
                  <a:schemeClr val="tx1"/>
                </a:solidFill>
                <a:latin typeface="Century Gothic"/>
                <a:cs typeface="Century Gothic"/>
              </a:rPr>
              <a:t>Vice</a:t>
            </a:r>
            <a:r>
              <a:rPr lang="fi-FI" sz="1600" i="1" baseline="0" dirty="0" smtClean="0">
                <a:solidFill>
                  <a:schemeClr val="tx1"/>
                </a:solidFill>
                <a:latin typeface="Century Gothic"/>
                <a:cs typeface="Century Gothic"/>
              </a:rPr>
              <a:t> </a:t>
            </a:r>
            <a:r>
              <a:rPr lang="fi-FI" sz="1600" i="1" baseline="0" dirty="0" err="1" smtClean="0">
                <a:solidFill>
                  <a:schemeClr val="tx1"/>
                </a:solidFill>
                <a:latin typeface="Century Gothic"/>
                <a:cs typeface="Century Gothic"/>
              </a:rPr>
              <a:t>President</a:t>
            </a:r>
            <a:r>
              <a:rPr lang="fi-FI" sz="1600" i="1" baseline="0" dirty="0" smtClean="0">
                <a:solidFill>
                  <a:schemeClr val="tx1"/>
                </a:solidFill>
                <a:latin typeface="Century Gothic"/>
                <a:cs typeface="Century Gothic"/>
              </a:rPr>
              <a:t> for </a:t>
            </a:r>
            <a:r>
              <a:rPr lang="fi-FI" sz="1600" i="1" baseline="0" dirty="0" err="1" smtClean="0">
                <a:solidFill>
                  <a:schemeClr val="tx1"/>
                </a:solidFill>
                <a:latin typeface="Century Gothic"/>
                <a:cs typeface="Century Gothic"/>
              </a:rPr>
              <a:t>Information</a:t>
            </a:r>
            <a:r>
              <a:rPr lang="fi-FI" sz="1600" i="1" baseline="0" dirty="0" smtClean="0">
                <a:solidFill>
                  <a:schemeClr val="tx1"/>
                </a:solidFill>
                <a:latin typeface="Century Gothic"/>
                <a:cs typeface="Century Gothic"/>
              </a:rPr>
              <a:t> Technology, the </a:t>
            </a:r>
            <a:r>
              <a:rPr lang="fi-FI" sz="1600" i="1" baseline="0" dirty="0" err="1" smtClean="0">
                <a:solidFill>
                  <a:schemeClr val="tx1"/>
                </a:solidFill>
                <a:latin typeface="Century Gothic"/>
                <a:cs typeface="Century Gothic"/>
              </a:rPr>
              <a:t>Maurer</a:t>
            </a:r>
            <a:r>
              <a:rPr lang="fi-FI" sz="1600" i="1" baseline="0" dirty="0" smtClean="0">
                <a:solidFill>
                  <a:schemeClr val="tx1"/>
                </a:solidFill>
                <a:latin typeface="Century Gothic"/>
                <a:cs typeface="Century Gothic"/>
              </a:rPr>
              <a:t> School of </a:t>
            </a:r>
            <a:r>
              <a:rPr lang="fi-FI" sz="1600" i="1" baseline="0" dirty="0" err="1" smtClean="0">
                <a:solidFill>
                  <a:schemeClr val="tx1"/>
                </a:solidFill>
                <a:latin typeface="Century Gothic"/>
                <a:cs typeface="Century Gothic"/>
              </a:rPr>
              <a:t>Law</a:t>
            </a:r>
            <a:r>
              <a:rPr lang="fi-FI" sz="1600" i="1" baseline="0" dirty="0" smtClean="0">
                <a:solidFill>
                  <a:schemeClr val="tx1"/>
                </a:solidFill>
                <a:latin typeface="Century Gothic"/>
                <a:cs typeface="Century Gothic"/>
              </a:rPr>
              <a:t>, and the </a:t>
            </a:r>
            <a:r>
              <a:rPr lang="fi-FI" sz="1600" i="1" baseline="0" dirty="0" err="1" smtClean="0">
                <a:solidFill>
                  <a:schemeClr val="tx1"/>
                </a:solidFill>
                <a:latin typeface="Century Gothic"/>
                <a:cs typeface="Century Gothic"/>
              </a:rPr>
              <a:t>Pervasive</a:t>
            </a:r>
            <a:r>
              <a:rPr lang="fi-FI" sz="1600" i="1" baseline="0" dirty="0" smtClean="0">
                <a:solidFill>
                  <a:schemeClr val="tx1"/>
                </a:solidFill>
                <a:latin typeface="Century Gothic"/>
                <a:cs typeface="Century Gothic"/>
              </a:rPr>
              <a:t> Technology Institute</a:t>
            </a:r>
            <a:endParaRPr lang="en-US" sz="1600" i="1" dirty="0">
              <a:solidFill>
                <a:schemeClr val="tx1"/>
              </a:solidFill>
              <a:latin typeface="Century Gothic"/>
              <a:cs typeface="Century Gothic"/>
            </a:endParaRPr>
          </a:p>
        </p:txBody>
      </p:sp>
      <p:sp>
        <p:nvSpPr>
          <p:cNvPr id="9" name="TextBox 8"/>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10" name="Picture 9" descr="CYBER_SEC_IU.H.201Al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7" y="5968849"/>
            <a:ext cx="2286000" cy="678450"/>
          </a:xfrm>
          <a:prstGeom prst="rect">
            <a:avLst/>
          </a:prstGeom>
        </p:spPr>
      </p:pic>
    </p:spTree>
    <p:extLst>
      <p:ext uri="{BB962C8B-B14F-4D97-AF65-F5344CB8AC3E}">
        <p14:creationId xmlns:p14="http://schemas.microsoft.com/office/powerpoint/2010/main" val="347662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CR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9587CA-1790-D944-9358-28FE68D2E49C}" type="slidenum">
              <a:rPr lang="en-US" smtClean="0"/>
              <a:t>‹#›</a:t>
            </a:fld>
            <a:endParaRPr lang="en-US"/>
          </a:p>
        </p:txBody>
      </p:sp>
      <p:sp>
        <p:nvSpPr>
          <p:cNvPr id="5" name="Content Placeholder 4"/>
          <p:cNvSpPr>
            <a:spLocks noGrp="1"/>
          </p:cNvSpPr>
          <p:nvPr>
            <p:ph sz="quarter" idx="11"/>
          </p:nvPr>
        </p:nvSpPr>
        <p:spPr>
          <a:xfrm>
            <a:off x="457200" y="952464"/>
            <a:ext cx="8229600" cy="49569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CYBER_SEC_IU.H.201Al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7" y="5968849"/>
            <a:ext cx="2286000" cy="678450"/>
          </a:xfrm>
          <a:prstGeom prst="rect">
            <a:avLst/>
          </a:prstGeom>
        </p:spPr>
      </p:pic>
    </p:spTree>
    <p:extLst>
      <p:ext uri="{BB962C8B-B14F-4D97-AF65-F5344CB8AC3E}">
        <p14:creationId xmlns:p14="http://schemas.microsoft.com/office/powerpoint/2010/main" val="69281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2I Title Slide">
    <p:spTree>
      <p:nvGrpSpPr>
        <p:cNvPr id="1" name=""/>
        <p:cNvGrpSpPr/>
        <p:nvPr/>
      </p:nvGrpSpPr>
      <p:grpSpPr>
        <a:xfrm>
          <a:off x="0" y="0"/>
          <a:ext cx="0" cy="0"/>
          <a:chOff x="0" y="0"/>
          <a:chExt cx="0" cy="0"/>
        </a:xfrm>
      </p:grpSpPr>
      <p:pic>
        <p:nvPicPr>
          <p:cNvPr id="5" name="Picture 4" descr="PTI_IU.V.CMYK.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6700" y="5823768"/>
            <a:ext cx="1828800" cy="779971"/>
          </a:xfrm>
          <a:prstGeom prst="rect">
            <a:avLst/>
          </a:prstGeom>
        </p:spPr>
      </p:pic>
      <p:pic>
        <p:nvPicPr>
          <p:cNvPr id="4" name="Picture 3" descr="d2i_topmotto_ne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8058"/>
            <a:ext cx="9144000" cy="696542"/>
          </a:xfrm>
          <a:prstGeom prst="rect">
            <a:avLst/>
          </a:prstGeom>
        </p:spPr>
      </p:pic>
      <p:sp>
        <p:nvSpPr>
          <p:cNvPr id="11" name="Rectangle 10"/>
          <p:cNvSpPr/>
          <p:nvPr userDrawn="1"/>
        </p:nvSpPr>
        <p:spPr>
          <a:xfrm>
            <a:off x="5591670" y="5957408"/>
            <a:ext cx="3552330" cy="646331"/>
          </a:xfrm>
          <a:prstGeom prst="rect">
            <a:avLst/>
          </a:prstGeom>
        </p:spPr>
        <p:txBody>
          <a:bodyPr wrap="square">
            <a:spAutoFit/>
          </a:bodyPr>
          <a:lstStyle/>
          <a:p>
            <a:pPr algn="l"/>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Trustees</a:t>
            </a:r>
            <a:r>
              <a:rPr lang="fi-FI" sz="1200" dirty="0">
                <a:solidFill>
                  <a:schemeClr val="tx1">
                    <a:tint val="75000"/>
                  </a:schemeClr>
                </a:solidFill>
                <a:latin typeface="Century Gothic"/>
                <a:cs typeface="Century Gothic"/>
              </a:rPr>
              <a:t> of Indiana </a:t>
            </a:r>
            <a:r>
              <a:rPr lang="fi-FI" sz="1200" dirty="0" err="1">
                <a:solidFill>
                  <a:schemeClr val="tx1">
                    <a:tint val="75000"/>
                  </a:schemeClr>
                </a:solidFill>
                <a:latin typeface="Century Gothic"/>
                <a:cs typeface="Century Gothic"/>
              </a:rPr>
              <a:t>University</a:t>
            </a:r>
            <a:endParaRPr lang="fi-FI" sz="1200" dirty="0">
              <a:solidFill>
                <a:schemeClr val="tx1">
                  <a:tint val="75000"/>
                </a:schemeClr>
              </a:solidFill>
              <a:latin typeface="Century Gothic"/>
              <a:cs typeface="Century Gothic"/>
            </a:endParaRPr>
          </a:p>
          <a:p>
            <a:pPr algn="l"/>
            <a:r>
              <a:rPr lang="fi-FI" sz="1200" dirty="0" err="1">
                <a:solidFill>
                  <a:schemeClr val="tx1">
                    <a:tint val="75000"/>
                  </a:schemeClr>
                </a:solidFill>
                <a:latin typeface="Century Gothic"/>
                <a:cs typeface="Century Gothic"/>
              </a:rPr>
              <a:t>Released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under</a:t>
            </a:r>
            <a:r>
              <a:rPr lang="fi-FI" sz="1200" dirty="0">
                <a:solidFill>
                  <a:schemeClr val="tx1">
                    <a:tint val="75000"/>
                  </a:schemeClr>
                </a:solidFill>
                <a:latin typeface="Century Gothic"/>
                <a:cs typeface="Century Gothic"/>
              </a:rPr>
              <a:t> Creative </a:t>
            </a:r>
            <a:r>
              <a:rPr lang="fi-FI" sz="1200" dirty="0" err="1">
                <a:solidFill>
                  <a:schemeClr val="tx1">
                    <a:tint val="75000"/>
                  </a:schemeClr>
                </a:solidFill>
                <a:latin typeface="Century Gothic"/>
                <a:cs typeface="Century Gothic"/>
              </a:rPr>
              <a:t>Commons</a:t>
            </a:r>
            <a:r>
              <a:rPr lang="fi-FI" sz="1200" dirty="0">
                <a:solidFill>
                  <a:schemeClr val="tx1">
                    <a:tint val="75000"/>
                  </a:schemeClr>
                </a:solidFill>
                <a:latin typeface="Century Gothic"/>
                <a:cs typeface="Century Gothic"/>
              </a:rPr>
              <a:t> 3.0 </a:t>
            </a:r>
            <a:r>
              <a:rPr lang="fi-FI" sz="1200" dirty="0" err="1">
                <a:solidFill>
                  <a:schemeClr val="tx1">
                    <a:tint val="75000"/>
                  </a:schemeClr>
                </a:solidFill>
                <a:latin typeface="Century Gothic"/>
                <a:cs typeface="Century Gothic"/>
              </a:rPr>
              <a:t>unported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terms</a:t>
            </a:r>
            <a:r>
              <a:rPr lang="fi-FI" sz="1200" dirty="0">
                <a:solidFill>
                  <a:schemeClr val="tx1">
                    <a:tint val="75000"/>
                  </a:schemeClr>
                </a:solidFill>
                <a:latin typeface="Century Gothic"/>
                <a:cs typeface="Century Gothic"/>
              </a:rPr>
              <a:t> on </a:t>
            </a:r>
            <a:r>
              <a:rPr lang="fi-FI" sz="1200" dirty="0" err="1">
                <a:solidFill>
                  <a:schemeClr val="tx1">
                    <a:tint val="75000"/>
                  </a:schemeClr>
                </a:solidFill>
                <a:latin typeface="Century Gothic"/>
                <a:cs typeface="Century Gothic"/>
              </a:rPr>
              <a:t>last</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slide</a:t>
            </a:r>
            <a:r>
              <a:rPr lang="fi-FI" sz="1200" dirty="0">
                <a:solidFill>
                  <a:schemeClr val="tx1">
                    <a:tint val="75000"/>
                  </a:schemeClr>
                </a:solidFill>
                <a:latin typeface="Century Gothic"/>
                <a:cs typeface="Century Gothic"/>
              </a:rPr>
              <a:t>. </a:t>
            </a:r>
            <a:endParaRPr lang="en-US" sz="1200" dirty="0">
              <a:solidFill>
                <a:schemeClr val="tx1">
                  <a:tint val="75000"/>
                </a:schemeClr>
              </a:solidFill>
              <a:latin typeface="Century Gothic"/>
              <a:cs typeface="Century Gothic"/>
            </a:endParaRPr>
          </a:p>
        </p:txBody>
      </p:sp>
      <p:sp>
        <p:nvSpPr>
          <p:cNvPr id="8" name="Title 1"/>
          <p:cNvSpPr>
            <a:spLocks noGrp="1"/>
          </p:cNvSpPr>
          <p:nvPr>
            <p:ph type="ctrTitle"/>
          </p:nvPr>
        </p:nvSpPr>
        <p:spPr>
          <a:xfrm>
            <a:off x="685800" y="1239410"/>
            <a:ext cx="7772400" cy="1470025"/>
          </a:xfrm>
        </p:spPr>
        <p:txBody>
          <a:bodyPr/>
          <a:lstStyle/>
          <a:p>
            <a:r>
              <a:rPr lang="en-US" dirty="0" smtClean="0"/>
              <a:t>Click to edit Master title style</a:t>
            </a:r>
            <a:endParaRPr lang="en-US" dirty="0"/>
          </a:p>
        </p:txBody>
      </p:sp>
      <p:sp>
        <p:nvSpPr>
          <p:cNvPr id="13"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371600" y="4097338"/>
            <a:ext cx="6400800" cy="1381125"/>
          </a:xfrm>
        </p:spPr>
        <p:txBody>
          <a:bodyPr>
            <a:normAutofit/>
          </a:bodyPr>
          <a:lstStyle>
            <a:lvl1pPr marL="0" indent="0" algn="ctr">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spTree>
    <p:extLst>
      <p:ext uri="{BB962C8B-B14F-4D97-AF65-F5344CB8AC3E}">
        <p14:creationId xmlns:p14="http://schemas.microsoft.com/office/powerpoint/2010/main" val="2418256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2I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89DB8621-AEAD-E24D-AF8A-593F848499B0}" type="slidenum">
              <a:rPr lang="en-US" smtClean="0"/>
              <a:t>‹#›</a:t>
            </a:fld>
            <a:endParaRPr lang="en-US"/>
          </a:p>
        </p:txBody>
      </p:sp>
      <p:pic>
        <p:nvPicPr>
          <p:cNvPr id="4" name="Picture 3"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88658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2I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89DB8621-AEAD-E24D-AF8A-593F848499B0}" type="slidenum">
              <a:rPr lang="en-US" smtClean="0"/>
              <a:t>‹#›</a:t>
            </a:fld>
            <a:endParaRPr lang="en-US"/>
          </a:p>
        </p:txBody>
      </p:sp>
      <p:pic>
        <p:nvPicPr>
          <p:cNvPr id="9" name="Picture 8"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1147981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2I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89DB8621-AEAD-E24D-AF8A-593F848499B0}" type="slidenum">
              <a:rPr lang="en-US" smtClean="0"/>
              <a:t>‹#›</a:t>
            </a:fld>
            <a:endParaRPr lang="en-US"/>
          </a:p>
        </p:txBody>
      </p:sp>
      <p:pic>
        <p:nvPicPr>
          <p:cNvPr id="7" name="Picture 6"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334669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71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3EB78C6-A3BF-C94B-BBDB-CD92CD5A6228}" type="slidenum">
              <a:rPr lang="en-US" smtClean="0"/>
              <a:t>‹#›</a:t>
            </a:fld>
            <a:endParaRPr lang="en-US"/>
          </a:p>
        </p:txBody>
      </p:sp>
      <p:pic>
        <p:nvPicPr>
          <p:cNvPr id="4" name="Picture 3"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136817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2I 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9DB8621-AEAD-E24D-AF8A-593F848499B0}" type="slidenum">
              <a:rPr lang="en-US" smtClean="0"/>
              <a:t>‹#›</a:t>
            </a:fld>
            <a:endParaRPr lang="en-US"/>
          </a:p>
        </p:txBody>
      </p:sp>
    </p:spTree>
    <p:extLst>
      <p:ext uri="{BB962C8B-B14F-4D97-AF65-F5344CB8AC3E}">
        <p14:creationId xmlns:p14="http://schemas.microsoft.com/office/powerpoint/2010/main" val="215148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2I Acks &amp;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9DB8621-AEAD-E24D-AF8A-593F848499B0}" type="slidenum">
              <a:rPr lang="en-US" smtClean="0"/>
              <a:t>‹#›</a:t>
            </a:fld>
            <a:endParaRPr lang="en-US"/>
          </a:p>
        </p:txBody>
      </p:sp>
      <p:sp>
        <p:nvSpPr>
          <p:cNvPr id="5" name="Content Placeholder 4"/>
          <p:cNvSpPr>
            <a:spLocks noGrp="1"/>
          </p:cNvSpPr>
          <p:nvPr>
            <p:ph sz="quarter" idx="11"/>
          </p:nvPr>
        </p:nvSpPr>
        <p:spPr>
          <a:xfrm>
            <a:off x="457200" y="952464"/>
            <a:ext cx="8229600" cy="52027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8" name="Picture 7"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345921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2I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9DB8621-AEAD-E24D-AF8A-593F848499B0}" type="slidenum">
              <a:rPr lang="en-US" smtClean="0"/>
              <a:t>‹#›</a:t>
            </a:fld>
            <a:endParaRPr lang="en-US"/>
          </a:p>
        </p:txBody>
      </p:sp>
      <p:sp>
        <p:nvSpPr>
          <p:cNvPr id="5" name="Content Placeholder 4"/>
          <p:cNvSpPr>
            <a:spLocks noGrp="1"/>
          </p:cNvSpPr>
          <p:nvPr>
            <p:ph sz="quarter" idx="11"/>
          </p:nvPr>
        </p:nvSpPr>
        <p:spPr>
          <a:xfrm>
            <a:off x="457200" y="952464"/>
            <a:ext cx="8229600" cy="52027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1484614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SC Title Slide">
    <p:spTree>
      <p:nvGrpSpPr>
        <p:cNvPr id="1" name=""/>
        <p:cNvGrpSpPr/>
        <p:nvPr/>
      </p:nvGrpSpPr>
      <p:grpSpPr>
        <a:xfrm>
          <a:off x="0" y="0"/>
          <a:ext cx="0" cy="0"/>
          <a:chOff x="0" y="0"/>
          <a:chExt cx="0" cy="0"/>
        </a:xfrm>
      </p:grpSpPr>
      <p:pic>
        <p:nvPicPr>
          <p:cNvPr id="4" name="Picture 3" descr="dsc_topmotto_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8058"/>
            <a:ext cx="9144000" cy="696542"/>
          </a:xfrm>
          <a:prstGeom prst="rect">
            <a:avLst/>
          </a:prstGeom>
        </p:spPr>
      </p:pic>
      <p:pic>
        <p:nvPicPr>
          <p:cNvPr id="9" name="Picture 8" descr="PTI_IU.V.CMYK.t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6700" y="5823768"/>
            <a:ext cx="1828800" cy="779971"/>
          </a:xfrm>
          <a:prstGeom prst="rect">
            <a:avLst/>
          </a:prstGeom>
        </p:spPr>
      </p:pic>
      <p:sp>
        <p:nvSpPr>
          <p:cNvPr id="12" name="Rectangle 11"/>
          <p:cNvSpPr/>
          <p:nvPr userDrawn="1"/>
        </p:nvSpPr>
        <p:spPr>
          <a:xfrm>
            <a:off x="5591670" y="5957408"/>
            <a:ext cx="3552330" cy="646331"/>
          </a:xfrm>
          <a:prstGeom prst="rect">
            <a:avLst/>
          </a:prstGeom>
        </p:spPr>
        <p:txBody>
          <a:bodyPr wrap="square">
            <a:spAutoFit/>
          </a:bodyPr>
          <a:lstStyle/>
          <a:p>
            <a:pPr algn="l"/>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Trustees</a:t>
            </a:r>
            <a:r>
              <a:rPr lang="fi-FI" sz="1200" dirty="0">
                <a:solidFill>
                  <a:schemeClr val="tx1">
                    <a:tint val="75000"/>
                  </a:schemeClr>
                </a:solidFill>
                <a:latin typeface="Century Gothic"/>
                <a:cs typeface="Century Gothic"/>
              </a:rPr>
              <a:t> of Indiana </a:t>
            </a:r>
            <a:r>
              <a:rPr lang="fi-FI" sz="1200" dirty="0" err="1">
                <a:solidFill>
                  <a:schemeClr val="tx1">
                    <a:tint val="75000"/>
                  </a:schemeClr>
                </a:solidFill>
                <a:latin typeface="Century Gothic"/>
                <a:cs typeface="Century Gothic"/>
              </a:rPr>
              <a:t>University</a:t>
            </a:r>
            <a:endParaRPr lang="fi-FI" sz="1200" dirty="0">
              <a:solidFill>
                <a:schemeClr val="tx1">
                  <a:tint val="75000"/>
                </a:schemeClr>
              </a:solidFill>
              <a:latin typeface="Century Gothic"/>
              <a:cs typeface="Century Gothic"/>
            </a:endParaRPr>
          </a:p>
          <a:p>
            <a:pPr algn="l"/>
            <a:r>
              <a:rPr lang="fi-FI" sz="1200" dirty="0" err="1">
                <a:solidFill>
                  <a:schemeClr val="tx1">
                    <a:tint val="75000"/>
                  </a:schemeClr>
                </a:solidFill>
                <a:latin typeface="Century Gothic"/>
                <a:cs typeface="Century Gothic"/>
              </a:rPr>
              <a:t>Released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under</a:t>
            </a:r>
            <a:r>
              <a:rPr lang="fi-FI" sz="1200" dirty="0">
                <a:solidFill>
                  <a:schemeClr val="tx1">
                    <a:tint val="75000"/>
                  </a:schemeClr>
                </a:solidFill>
                <a:latin typeface="Century Gothic"/>
                <a:cs typeface="Century Gothic"/>
              </a:rPr>
              <a:t> Creative </a:t>
            </a:r>
            <a:r>
              <a:rPr lang="fi-FI" sz="1200" dirty="0" err="1">
                <a:solidFill>
                  <a:schemeClr val="tx1">
                    <a:tint val="75000"/>
                  </a:schemeClr>
                </a:solidFill>
                <a:latin typeface="Century Gothic"/>
                <a:cs typeface="Century Gothic"/>
              </a:rPr>
              <a:t>Commons</a:t>
            </a:r>
            <a:r>
              <a:rPr lang="fi-FI" sz="1200" dirty="0">
                <a:solidFill>
                  <a:schemeClr val="tx1">
                    <a:tint val="75000"/>
                  </a:schemeClr>
                </a:solidFill>
                <a:latin typeface="Century Gothic"/>
                <a:cs typeface="Century Gothic"/>
              </a:rPr>
              <a:t> 3.0 </a:t>
            </a:r>
            <a:r>
              <a:rPr lang="fi-FI" sz="1200" dirty="0" err="1">
                <a:solidFill>
                  <a:schemeClr val="tx1">
                    <a:tint val="75000"/>
                  </a:schemeClr>
                </a:solidFill>
                <a:latin typeface="Century Gothic"/>
                <a:cs typeface="Century Gothic"/>
              </a:rPr>
              <a:t>unported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terms</a:t>
            </a:r>
            <a:r>
              <a:rPr lang="fi-FI" sz="1200" dirty="0">
                <a:solidFill>
                  <a:schemeClr val="tx1">
                    <a:tint val="75000"/>
                  </a:schemeClr>
                </a:solidFill>
                <a:latin typeface="Century Gothic"/>
                <a:cs typeface="Century Gothic"/>
              </a:rPr>
              <a:t> on </a:t>
            </a:r>
            <a:r>
              <a:rPr lang="fi-FI" sz="1200" dirty="0" err="1">
                <a:solidFill>
                  <a:schemeClr val="tx1">
                    <a:tint val="75000"/>
                  </a:schemeClr>
                </a:solidFill>
                <a:latin typeface="Century Gothic"/>
                <a:cs typeface="Century Gothic"/>
              </a:rPr>
              <a:t>last</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slide</a:t>
            </a:r>
            <a:r>
              <a:rPr lang="fi-FI" sz="1200" dirty="0">
                <a:solidFill>
                  <a:schemeClr val="tx1">
                    <a:tint val="75000"/>
                  </a:schemeClr>
                </a:solidFill>
                <a:latin typeface="Century Gothic"/>
                <a:cs typeface="Century Gothic"/>
              </a:rPr>
              <a:t>. </a:t>
            </a:r>
            <a:endParaRPr lang="en-US" sz="1200" dirty="0">
              <a:solidFill>
                <a:schemeClr val="tx1">
                  <a:tint val="75000"/>
                </a:schemeClr>
              </a:solidFill>
              <a:latin typeface="Century Gothic"/>
              <a:cs typeface="Century Gothic"/>
            </a:endParaRPr>
          </a:p>
        </p:txBody>
      </p:sp>
      <p:sp>
        <p:nvSpPr>
          <p:cNvPr id="8" name="Title 1"/>
          <p:cNvSpPr>
            <a:spLocks noGrp="1"/>
          </p:cNvSpPr>
          <p:nvPr>
            <p:ph type="ctrTitle"/>
          </p:nvPr>
        </p:nvSpPr>
        <p:spPr>
          <a:xfrm>
            <a:off x="685800" y="1239410"/>
            <a:ext cx="7772400" cy="1470025"/>
          </a:xfrm>
        </p:spPr>
        <p:txBody>
          <a:bodyPr/>
          <a:lstStyle/>
          <a:p>
            <a:r>
              <a:rPr lang="en-US" dirty="0" smtClean="0"/>
              <a:t>Click to edit Master title style</a:t>
            </a:r>
            <a:endParaRPr lang="en-US" dirty="0"/>
          </a:p>
        </p:txBody>
      </p:sp>
      <p:sp>
        <p:nvSpPr>
          <p:cNvPr id="14"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371600" y="4116388"/>
            <a:ext cx="6400800" cy="1393825"/>
          </a:xfrm>
        </p:spPr>
        <p:txBody>
          <a:bodyPr>
            <a:normAutofit/>
          </a:bodyPr>
          <a:lstStyle>
            <a:lvl1pPr marL="0" indent="0" algn="ctr">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spTree>
    <p:extLst>
      <p:ext uri="{BB962C8B-B14F-4D97-AF65-F5344CB8AC3E}">
        <p14:creationId xmlns:p14="http://schemas.microsoft.com/office/powerpoint/2010/main" val="380222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SC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0BF728CD-9B60-FD4E-9A7B-2386DF81EBA8}" type="slidenum">
              <a:rPr lang="en-US" smtClean="0"/>
              <a:t>‹#›</a:t>
            </a:fld>
            <a:endParaRPr lang="en-US"/>
          </a:p>
        </p:txBody>
      </p:sp>
      <p:pic>
        <p:nvPicPr>
          <p:cNvPr id="4" name="Picture 3"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164408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SC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0BF728CD-9B60-FD4E-9A7B-2386DF81EBA8}" type="slidenum">
              <a:rPr lang="en-US" smtClean="0"/>
              <a:t>‹#›</a:t>
            </a:fld>
            <a:endParaRPr lang="en-US"/>
          </a:p>
        </p:txBody>
      </p:sp>
      <p:pic>
        <p:nvPicPr>
          <p:cNvPr id="7" name="Picture 6"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126046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DSC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0BF728CD-9B60-FD4E-9A7B-2386DF81EBA8}" type="slidenum">
              <a:rPr lang="en-US" smtClean="0"/>
              <a:t>‹#›</a:t>
            </a:fld>
            <a:endParaRPr lang="en-US"/>
          </a:p>
        </p:txBody>
      </p:sp>
      <p:pic>
        <p:nvPicPr>
          <p:cNvPr id="5" name="Picture 4"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376570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DSC 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BF728CD-9B60-FD4E-9A7B-2386DF81EBA8}" type="slidenum">
              <a:rPr lang="en-US" smtClean="0"/>
              <a:t>‹#›</a:t>
            </a:fld>
            <a:endParaRPr lang="en-US"/>
          </a:p>
        </p:txBody>
      </p:sp>
    </p:spTree>
    <p:extLst>
      <p:ext uri="{BB962C8B-B14F-4D97-AF65-F5344CB8AC3E}">
        <p14:creationId xmlns:p14="http://schemas.microsoft.com/office/powerpoint/2010/main" val="271973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SC Acks &amp;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F728CD-9B60-FD4E-9A7B-2386DF81EBA8}" type="slidenum">
              <a:rPr lang="en-US" smtClean="0"/>
              <a:t>‹#›</a:t>
            </a:fld>
            <a:endParaRPr lang="en-US"/>
          </a:p>
        </p:txBody>
      </p:sp>
      <p:sp>
        <p:nvSpPr>
          <p:cNvPr id="5" name="Content Placeholder 4"/>
          <p:cNvSpPr>
            <a:spLocks noGrp="1"/>
          </p:cNvSpPr>
          <p:nvPr>
            <p:ph sz="quarter" idx="11"/>
          </p:nvPr>
        </p:nvSpPr>
        <p:spPr>
          <a:xfrm>
            <a:off x="457200" y="952464"/>
            <a:ext cx="8229600" cy="52231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8" name="Picture 7"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3981784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SC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F728CD-9B60-FD4E-9A7B-2386DF81EBA8}" type="slidenum">
              <a:rPr lang="en-US" smtClean="0"/>
              <a:t>‹#›</a:t>
            </a:fld>
            <a:endParaRPr lang="en-US"/>
          </a:p>
        </p:txBody>
      </p:sp>
      <p:sp>
        <p:nvSpPr>
          <p:cNvPr id="5" name="Content Placeholder 4"/>
          <p:cNvSpPr>
            <a:spLocks noGrp="1"/>
          </p:cNvSpPr>
          <p:nvPr>
            <p:ph sz="quarter" idx="11"/>
          </p:nvPr>
        </p:nvSpPr>
        <p:spPr>
          <a:xfrm>
            <a:off x="457200" y="952464"/>
            <a:ext cx="8229600" cy="52231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241712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R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22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22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83EB78C6-A3BF-C94B-BBDB-CD92CD5A6228}" type="slidenum">
              <a:rPr lang="en-US" smtClean="0"/>
              <a:t>‹#›</a:t>
            </a:fld>
            <a:endParaRPr lang="en-US"/>
          </a:p>
        </p:txBody>
      </p:sp>
      <p:pic>
        <p:nvPicPr>
          <p:cNvPr id="9" name="Picture 8"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66640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R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3EB78C6-A3BF-C94B-BBDB-CD92CD5A6228}" type="slidenum">
              <a:rPr lang="en-US" smtClean="0"/>
              <a:t>‹#›</a:t>
            </a:fld>
            <a:endParaRPr lang="en-US"/>
          </a:p>
        </p:txBody>
      </p:sp>
      <p:pic>
        <p:nvPicPr>
          <p:cNvPr id="7" name="Picture 6"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35947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T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EB78C6-A3BF-C94B-BBDB-CD92CD5A6228}" type="slidenum">
              <a:rPr lang="en-US" smtClean="0"/>
              <a:t>‹#›</a:t>
            </a:fld>
            <a:endParaRPr lang="en-US"/>
          </a:p>
        </p:txBody>
      </p:sp>
    </p:spTree>
    <p:extLst>
      <p:ext uri="{BB962C8B-B14F-4D97-AF65-F5344CB8AC3E}">
        <p14:creationId xmlns:p14="http://schemas.microsoft.com/office/powerpoint/2010/main" val="126797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T Acks and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EB78C6-A3BF-C94B-BBDB-CD92CD5A6228}" type="slidenum">
              <a:rPr lang="en-US" smtClean="0"/>
              <a:t>‹#›</a:t>
            </a:fld>
            <a:endParaRPr lang="en-US"/>
          </a:p>
        </p:txBody>
      </p:sp>
      <p:sp>
        <p:nvSpPr>
          <p:cNvPr id="5" name="Content Placeholder 4"/>
          <p:cNvSpPr>
            <a:spLocks noGrp="1"/>
          </p:cNvSpPr>
          <p:nvPr>
            <p:ph sz="quarter" idx="11"/>
          </p:nvPr>
        </p:nvSpPr>
        <p:spPr>
          <a:xfrm>
            <a:off x="457200" y="1679614"/>
            <a:ext cx="8229600" cy="4260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457200" y="877598"/>
            <a:ext cx="8229600" cy="584776"/>
          </a:xfrm>
          <a:prstGeom prst="rect">
            <a:avLst/>
          </a:prstGeom>
        </p:spPr>
        <p:txBody>
          <a:bodyPr wrap="square">
            <a:spAutoFit/>
          </a:bodyPr>
          <a:lstStyle/>
          <a:p>
            <a:pPr algn="ctr"/>
            <a:r>
              <a:rPr lang="fi-FI" sz="1600" i="1" dirty="0" err="1" smtClean="0">
                <a:solidFill>
                  <a:schemeClr val="tx1"/>
                </a:solidFill>
                <a:latin typeface="Century Gothic"/>
                <a:cs typeface="Century Gothic"/>
              </a:rPr>
              <a:t>Research</a:t>
            </a:r>
            <a:r>
              <a:rPr lang="fi-FI" sz="1600" i="1" baseline="0" dirty="0" smtClean="0">
                <a:solidFill>
                  <a:schemeClr val="tx1"/>
                </a:solidFill>
                <a:latin typeface="Century Gothic"/>
                <a:cs typeface="Century Gothic"/>
              </a:rPr>
              <a:t> Technologies is a division of </a:t>
            </a:r>
            <a:r>
              <a:rPr lang="fi-FI" sz="1600" i="1" baseline="0" dirty="0" err="1" smtClean="0">
                <a:solidFill>
                  <a:schemeClr val="tx1"/>
                </a:solidFill>
                <a:latin typeface="Century Gothic"/>
                <a:cs typeface="Century Gothic"/>
              </a:rPr>
              <a:t>University</a:t>
            </a:r>
            <a:r>
              <a:rPr lang="fi-FI" sz="1600" i="1" baseline="0" dirty="0" smtClean="0">
                <a:solidFill>
                  <a:schemeClr val="tx1"/>
                </a:solidFill>
                <a:latin typeface="Century Gothic"/>
                <a:cs typeface="Century Gothic"/>
              </a:rPr>
              <a:t> </a:t>
            </a:r>
            <a:r>
              <a:rPr lang="fi-FI" sz="1600" i="1" baseline="0" dirty="0" err="1" smtClean="0">
                <a:solidFill>
                  <a:schemeClr val="tx1"/>
                </a:solidFill>
                <a:latin typeface="Century Gothic"/>
                <a:cs typeface="Century Gothic"/>
              </a:rPr>
              <a:t>Information</a:t>
            </a:r>
            <a:r>
              <a:rPr lang="fi-FI" sz="1600" i="1" baseline="0" dirty="0" smtClean="0">
                <a:solidFill>
                  <a:schemeClr val="tx1"/>
                </a:solidFill>
                <a:latin typeface="Century Gothic"/>
                <a:cs typeface="Century Gothic"/>
              </a:rPr>
              <a:t> Technology Services and is </a:t>
            </a:r>
            <a:r>
              <a:rPr lang="fi-FI" sz="1600" i="1" baseline="0" dirty="0" err="1" smtClean="0">
                <a:solidFill>
                  <a:schemeClr val="tx1"/>
                </a:solidFill>
                <a:latin typeface="Century Gothic"/>
                <a:cs typeface="Century Gothic"/>
              </a:rPr>
              <a:t>affiliated</a:t>
            </a:r>
            <a:r>
              <a:rPr lang="fi-FI" sz="1600" i="1" baseline="0" dirty="0" smtClean="0">
                <a:solidFill>
                  <a:schemeClr val="tx1"/>
                </a:solidFill>
                <a:latin typeface="Century Gothic"/>
                <a:cs typeface="Century Gothic"/>
              </a:rPr>
              <a:t> with the </a:t>
            </a:r>
            <a:r>
              <a:rPr lang="fi-FI" sz="1600" i="1" baseline="0" dirty="0" err="1" smtClean="0">
                <a:solidFill>
                  <a:schemeClr val="tx1"/>
                </a:solidFill>
                <a:latin typeface="Century Gothic"/>
                <a:cs typeface="Century Gothic"/>
              </a:rPr>
              <a:t>Pervasive</a:t>
            </a:r>
            <a:r>
              <a:rPr lang="fi-FI" sz="1600" i="1" baseline="0" dirty="0" smtClean="0">
                <a:solidFill>
                  <a:schemeClr val="tx1"/>
                </a:solidFill>
                <a:latin typeface="Century Gothic"/>
                <a:cs typeface="Century Gothic"/>
              </a:rPr>
              <a:t> Technology Institute</a:t>
            </a:r>
            <a:endParaRPr lang="en-US" sz="1600" i="1" dirty="0">
              <a:solidFill>
                <a:schemeClr val="tx1"/>
              </a:solidFill>
              <a:latin typeface="Century Gothic"/>
              <a:cs typeface="Century Gothic"/>
            </a:endParaRPr>
          </a:p>
        </p:txBody>
      </p:sp>
      <p:sp>
        <p:nvSpPr>
          <p:cNvPr id="7" name="TextBox 6"/>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9" name="Picture 8"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60331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T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EB78C6-A3BF-C94B-BBDB-CD92CD5A6228}" type="slidenum">
              <a:rPr lang="en-US" smtClean="0"/>
              <a:t>‹#›</a:t>
            </a:fld>
            <a:endParaRPr lang="en-US"/>
          </a:p>
        </p:txBody>
      </p:sp>
      <p:sp>
        <p:nvSpPr>
          <p:cNvPr id="5" name="Content Placeholder 4"/>
          <p:cNvSpPr>
            <a:spLocks noGrp="1"/>
          </p:cNvSpPr>
          <p:nvPr>
            <p:ph sz="quarter" idx="11"/>
          </p:nvPr>
        </p:nvSpPr>
        <p:spPr>
          <a:xfrm>
            <a:off x="457200" y="952464"/>
            <a:ext cx="8229600" cy="4987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417393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CR 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192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1371600" y="4065588"/>
            <a:ext cx="6400800" cy="1320800"/>
          </a:xfrm>
        </p:spPr>
        <p:txBody>
          <a:bodyPr>
            <a:normAutofit/>
          </a:bodyPr>
          <a:lstStyle>
            <a:lvl1pPr marL="0" indent="0" algn="ctr">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pic>
        <p:nvPicPr>
          <p:cNvPr id="1029" name="Picture 5"/>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217041" y="5838386"/>
            <a:ext cx="2857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3752603" y="219275"/>
            <a:ext cx="5391397" cy="6953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258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CR 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192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p:nvPr>
        </p:nvSpPr>
        <p:spPr>
          <a:xfrm>
            <a:off x="180829" y="1209578"/>
            <a:ext cx="8608326" cy="1470025"/>
          </a:xfrm>
        </p:spPr>
        <p:txBody>
          <a:bodyPr/>
          <a:lstStyle>
            <a:lvl1pPr algn="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1792" y="5130114"/>
            <a:ext cx="6400800" cy="1320800"/>
          </a:xfrm>
        </p:spPr>
        <p:txBody>
          <a:bodyPr>
            <a:normAutofit/>
          </a:bodyPr>
          <a:lstStyle>
            <a:lvl1pPr marL="0" indent="0" algn="l">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sp>
        <p:nvSpPr>
          <p:cNvPr id="10" name="Text Placeholder 2"/>
          <p:cNvSpPr>
            <a:spLocks noGrp="1"/>
          </p:cNvSpPr>
          <p:nvPr>
            <p:ph idx="1" hasCustomPrompt="1"/>
          </p:nvPr>
        </p:nvSpPr>
        <p:spPr>
          <a:xfrm>
            <a:off x="511792" y="2784143"/>
            <a:ext cx="8229600" cy="20608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Rectangle 1"/>
          <p:cNvSpPr/>
          <p:nvPr userDrawn="1"/>
        </p:nvSpPr>
        <p:spPr>
          <a:xfrm>
            <a:off x="3752603" y="219275"/>
            <a:ext cx="5391397" cy="6953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a:xfrm>
            <a:off x="6968825" y="6570100"/>
            <a:ext cx="2133600" cy="365125"/>
          </a:xfrm>
        </p:spPr>
        <p:txBody>
          <a:bodyPr/>
          <a:lstStyle>
            <a:lvl1pPr>
              <a:defRPr b="1">
                <a:solidFill>
                  <a:schemeClr val="tx1"/>
                </a:solidFill>
              </a:defRPr>
            </a:lvl1pPr>
          </a:lstStyle>
          <a:p>
            <a:fld id="{869587CA-1790-D944-9358-28FE68D2E49C}" type="slidenum">
              <a:rPr lang="en-US" smtClean="0"/>
              <a:pPr/>
              <a:t>‹#›</a:t>
            </a:fld>
            <a:endParaRPr lang="en-US"/>
          </a:p>
        </p:txBody>
      </p:sp>
    </p:spTree>
    <p:extLst>
      <p:ext uri="{BB962C8B-B14F-4D97-AF65-F5344CB8AC3E}">
        <p14:creationId xmlns:p14="http://schemas.microsoft.com/office/powerpoint/2010/main" val="6018337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B78C6-A3BF-C94B-BBDB-CD92CD5A6228}" type="slidenum">
              <a:rPr lang="en-US" smtClean="0"/>
              <a:t>‹#›</a:t>
            </a:fld>
            <a:endParaRPr lang="en-US"/>
          </a:p>
        </p:txBody>
      </p:sp>
    </p:spTree>
    <p:extLst>
      <p:ext uri="{BB962C8B-B14F-4D97-AF65-F5344CB8AC3E}">
        <p14:creationId xmlns:p14="http://schemas.microsoft.com/office/powerpoint/2010/main" val="8726224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90" r:id="rId5"/>
    <p:sldLayoutId id="2147483702" r:id="rId6"/>
    <p:sldLayoutId id="2147483703" r:id="rId7"/>
  </p:sldLayoutIdLst>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cr_blank.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87CA-1790-D944-9358-28FE68D2E49C}" type="slidenum">
              <a:rPr lang="en-US" smtClean="0"/>
              <a:t>‹#›</a:t>
            </a:fld>
            <a:endParaRPr lang="en-US"/>
          </a:p>
        </p:txBody>
      </p:sp>
    </p:spTree>
    <p:extLst>
      <p:ext uri="{BB962C8B-B14F-4D97-AF65-F5344CB8AC3E}">
        <p14:creationId xmlns:p14="http://schemas.microsoft.com/office/powerpoint/2010/main" val="2630097483"/>
      </p:ext>
    </p:extLst>
  </p:cSld>
  <p:clrMap bg1="lt1" tx1="dk1" bg2="lt2" tx2="dk2" accent1="accent1" accent2="accent2" accent3="accent3" accent4="accent4" accent5="accent5" accent6="accent6" hlink="hlink" folHlink="folHlink"/>
  <p:sldLayoutIdLst>
    <p:sldLayoutId id="2147483658" r:id="rId1"/>
    <p:sldLayoutId id="2147483710" r:id="rId2"/>
    <p:sldLayoutId id="2147483659" r:id="rId3"/>
    <p:sldLayoutId id="2147483661" r:id="rId4"/>
    <p:sldLayoutId id="2147483663" r:id="rId5"/>
    <p:sldLayoutId id="2147483664" r:id="rId6"/>
    <p:sldLayoutId id="2147483704" r:id="rId7"/>
    <p:sldLayoutId id="2147483705" r:id="rId8"/>
  </p:sldLayoutIdLst>
  <p:timing>
    <p:tnLst>
      <p:par>
        <p:cTn id="1" dur="indefinite" restart="never" nodeType="tmRoot"/>
      </p:par>
    </p:tnLst>
  </p:timing>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2i_blank.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B8621-AEAD-E24D-AF8A-593F848499B0}" type="slidenum">
              <a:rPr lang="en-US" smtClean="0"/>
              <a:t>‹#›</a:t>
            </a:fld>
            <a:endParaRPr lang="en-US"/>
          </a:p>
        </p:txBody>
      </p:sp>
    </p:spTree>
    <p:extLst>
      <p:ext uri="{BB962C8B-B14F-4D97-AF65-F5344CB8AC3E}">
        <p14:creationId xmlns:p14="http://schemas.microsoft.com/office/powerpoint/2010/main" val="11919895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1" r:id="rId4"/>
    <p:sldLayoutId id="2147483672" r:id="rId5"/>
    <p:sldLayoutId id="2147483707" r:id="rId6"/>
    <p:sldLayoutId id="2147483706" r:id="rId7"/>
  </p:sldLayoutIdLst>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sc_blank.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728CD-9B60-FD4E-9A7B-2386DF81EBA8}" type="slidenum">
              <a:rPr lang="en-US" smtClean="0"/>
              <a:t>‹#›</a:t>
            </a:fld>
            <a:endParaRPr lang="en-US"/>
          </a:p>
        </p:txBody>
      </p:sp>
    </p:spTree>
    <p:extLst>
      <p:ext uri="{BB962C8B-B14F-4D97-AF65-F5344CB8AC3E}">
        <p14:creationId xmlns:p14="http://schemas.microsoft.com/office/powerpoint/2010/main" val="36055154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80" r:id="rId4"/>
    <p:sldLayoutId id="2147483681" r:id="rId5"/>
    <p:sldLayoutId id="2147483709" r:id="rId6"/>
    <p:sldLayoutId id="2147483708" r:id="rId7"/>
  </p:sldLayoutIdLst>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gunarat@indiana.ed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mailto:xqiu@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13.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grids.ucs.indiana.edu/ptliupages/publications/presentations/USCClouds-Feb24-2012.pptx"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44717"/>
            <a:ext cx="7772400" cy="1778003"/>
          </a:xfrm>
        </p:spPr>
        <p:txBody>
          <a:bodyPr>
            <a:noAutofit/>
          </a:bodyPr>
          <a:lstStyle/>
          <a:p>
            <a:r>
              <a:rPr lang="en-US" sz="3600" b="1" dirty="0"/>
              <a:t>Towards a Collective Layer in the Big Data Stack</a:t>
            </a:r>
            <a:endParaRPr lang="en-US" sz="3600" dirty="0"/>
          </a:p>
        </p:txBody>
      </p:sp>
      <p:sp>
        <p:nvSpPr>
          <p:cNvPr id="7" name="Text Placeholder 6"/>
          <p:cNvSpPr>
            <a:spLocks noGrp="1"/>
          </p:cNvSpPr>
          <p:nvPr>
            <p:ph type="body" sz="quarter" idx="10"/>
          </p:nvPr>
        </p:nvSpPr>
        <p:spPr>
          <a:xfrm>
            <a:off x="1201567" y="4420436"/>
            <a:ext cx="6676631" cy="1320800"/>
          </a:xfrm>
        </p:spPr>
        <p:txBody>
          <a:bodyPr>
            <a:normAutofit/>
          </a:bodyPr>
          <a:lstStyle/>
          <a:p>
            <a:r>
              <a:rPr lang="en-US" b="1" dirty="0" smtClean="0">
                <a:solidFill>
                  <a:schemeClr val="tx1"/>
                </a:solidFill>
              </a:rPr>
              <a:t>Thilina Gunarathne (</a:t>
            </a:r>
            <a:r>
              <a:rPr lang="en-US" b="1" dirty="0" smtClean="0">
                <a:solidFill>
                  <a:schemeClr val="tx1"/>
                </a:solidFill>
                <a:hlinkClick r:id="rId3"/>
              </a:rPr>
              <a:t>tgunarat@indiana.edu</a:t>
            </a:r>
            <a:r>
              <a:rPr lang="en-US" b="1" dirty="0" smtClean="0">
                <a:solidFill>
                  <a:schemeClr val="tx1"/>
                </a:solidFill>
              </a:rPr>
              <a:t>)</a:t>
            </a:r>
          </a:p>
          <a:p>
            <a:r>
              <a:rPr lang="en-US" b="1" dirty="0" smtClean="0">
                <a:solidFill>
                  <a:schemeClr val="tx1"/>
                </a:solidFill>
              </a:rPr>
              <a:t>Judy </a:t>
            </a:r>
            <a:r>
              <a:rPr lang="en-US" b="1" dirty="0">
                <a:solidFill>
                  <a:schemeClr val="tx1"/>
                </a:solidFill>
              </a:rPr>
              <a:t>Qiu (</a:t>
            </a:r>
            <a:r>
              <a:rPr lang="en-US" b="1" dirty="0" smtClean="0">
                <a:solidFill>
                  <a:schemeClr val="tx1"/>
                </a:solidFill>
                <a:hlinkClick r:id="rId4"/>
              </a:rPr>
              <a:t>xqiu@indiana.edu</a:t>
            </a:r>
            <a:r>
              <a:rPr lang="en-US" b="1" dirty="0" smtClean="0">
                <a:solidFill>
                  <a:schemeClr val="tx1"/>
                </a:solidFill>
              </a:rPr>
              <a:t>)</a:t>
            </a:r>
          </a:p>
          <a:p>
            <a:r>
              <a:rPr lang="en-US" b="1" dirty="0" smtClean="0">
                <a:solidFill>
                  <a:schemeClr val="tx1"/>
                </a:solidFill>
              </a:rPr>
              <a:t>Dennis </a:t>
            </a:r>
            <a:r>
              <a:rPr lang="en-US" b="1" dirty="0">
                <a:solidFill>
                  <a:schemeClr val="tx1"/>
                </a:solidFill>
              </a:rPr>
              <a:t>Gannon (</a:t>
            </a:r>
            <a:r>
              <a:rPr lang="en-US" b="1" dirty="0" smtClean="0">
                <a:solidFill>
                  <a:schemeClr val="tx1"/>
                </a:solidFill>
              </a:rPr>
              <a:t>dennis.gannon@microsoft.com)</a:t>
            </a:r>
            <a:endParaRPr lang="en-US" b="1" dirty="0" smtClean="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890" y="6058894"/>
            <a:ext cx="1323750" cy="365978"/>
          </a:xfrm>
          <a:prstGeom prst="rect">
            <a:avLst/>
          </a:prstGeom>
        </p:spPr>
      </p:pic>
    </p:spTree>
    <p:extLst>
      <p:ext uri="{BB962C8B-B14F-4D97-AF65-F5344CB8AC3E}">
        <p14:creationId xmlns:p14="http://schemas.microsoft.com/office/powerpoint/2010/main" val="1960731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Background</a:t>
            </a:r>
          </a:p>
          <a:p>
            <a:r>
              <a:rPr lang="en-US" b="1" dirty="0" smtClean="0"/>
              <a:t>Collective communication primitives</a:t>
            </a:r>
          </a:p>
          <a:p>
            <a:pPr lvl="1"/>
            <a:r>
              <a:rPr lang="en-US" dirty="0" smtClean="0"/>
              <a:t>Map-AllGather</a:t>
            </a:r>
          </a:p>
          <a:p>
            <a:pPr lvl="1"/>
            <a:r>
              <a:rPr lang="en-US" dirty="0" smtClean="0"/>
              <a:t>Map-Reduce</a:t>
            </a:r>
          </a:p>
          <a:p>
            <a:r>
              <a:rPr lang="en-US" dirty="0" smtClean="0"/>
              <a:t>Performance analysis</a:t>
            </a:r>
          </a:p>
          <a:p>
            <a:r>
              <a:rPr lang="en-US" dirty="0" smtClean="0"/>
              <a:t>Conclusion</a:t>
            </a:r>
          </a:p>
          <a:p>
            <a:pPr lvl="1"/>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10</a:t>
            </a:fld>
            <a:endParaRPr lang="en-US" dirty="0"/>
          </a:p>
        </p:txBody>
      </p:sp>
    </p:spTree>
    <p:extLst>
      <p:ext uri="{BB962C8B-B14F-4D97-AF65-F5344CB8AC3E}">
        <p14:creationId xmlns:p14="http://schemas.microsoft.com/office/powerpoint/2010/main" val="227916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Collective Communication Primitives for Iterative MapReduce</a:t>
            </a:r>
            <a:endParaRPr lang="en-US" sz="3600" dirty="0"/>
          </a:p>
        </p:txBody>
      </p:sp>
      <p:sp>
        <p:nvSpPr>
          <p:cNvPr id="3" name="Content Placeholder 2"/>
          <p:cNvSpPr>
            <a:spLocks noGrp="1"/>
          </p:cNvSpPr>
          <p:nvPr>
            <p:ph idx="1"/>
          </p:nvPr>
        </p:nvSpPr>
        <p:spPr>
          <a:xfrm>
            <a:off x="457200" y="1583140"/>
            <a:ext cx="8229600" cy="4981433"/>
          </a:xfrm>
        </p:spPr>
        <p:txBody>
          <a:bodyPr>
            <a:noAutofit/>
          </a:bodyPr>
          <a:lstStyle/>
          <a:p>
            <a:r>
              <a:rPr lang="en-US" sz="2400" dirty="0" smtClean="0"/>
              <a:t>Introducing All-to-All collective communications primitives to MapReduce</a:t>
            </a:r>
          </a:p>
          <a:p>
            <a:r>
              <a:rPr lang="en-US" sz="2400" dirty="0" smtClean="0"/>
              <a:t>Supports </a:t>
            </a:r>
            <a:r>
              <a:rPr lang="en-US" sz="2400" dirty="0"/>
              <a:t>common higher-level communication </a:t>
            </a:r>
            <a:r>
              <a:rPr lang="en-US" sz="2400" dirty="0" smtClean="0"/>
              <a:t>patterns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05970" y="3275674"/>
            <a:ext cx="5796312" cy="2865818"/>
          </a:xfrm>
          <a:prstGeom prst="rect">
            <a:avLst/>
          </a:prstGeom>
          <a:noFill/>
          <a:ln>
            <a:noFill/>
          </a:ln>
        </p:spPr>
      </p:pic>
      <p:sp>
        <p:nvSpPr>
          <p:cNvPr id="5" name="Slide Number Placeholder 4"/>
          <p:cNvSpPr>
            <a:spLocks noGrp="1"/>
          </p:cNvSpPr>
          <p:nvPr>
            <p:ph type="sldNum" sz="quarter" idx="10"/>
          </p:nvPr>
        </p:nvSpPr>
        <p:spPr/>
        <p:txBody>
          <a:bodyPr/>
          <a:lstStyle/>
          <a:p>
            <a:fld id="{869587CA-1790-D944-9358-28FE68D2E49C}" type="slidenum">
              <a:rPr lang="en-US" smtClean="0"/>
              <a:t>11</a:t>
            </a:fld>
            <a:endParaRPr lang="en-US" dirty="0"/>
          </a:p>
        </p:txBody>
      </p:sp>
    </p:spTree>
    <p:extLst>
      <p:ext uri="{BB962C8B-B14F-4D97-AF65-F5344CB8AC3E}">
        <p14:creationId xmlns:p14="http://schemas.microsoft.com/office/powerpoint/2010/main" val="375050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Collective Communication Primitives for Iterative MapReduce</a:t>
            </a:r>
            <a:endParaRPr lang="en-US" sz="3600" dirty="0"/>
          </a:p>
        </p:txBody>
      </p:sp>
      <p:sp>
        <p:nvSpPr>
          <p:cNvPr id="3" name="Content Placeholder 2"/>
          <p:cNvSpPr>
            <a:spLocks noGrp="1"/>
          </p:cNvSpPr>
          <p:nvPr>
            <p:ph idx="1"/>
          </p:nvPr>
        </p:nvSpPr>
        <p:spPr>
          <a:xfrm>
            <a:off x="457200" y="1473957"/>
            <a:ext cx="8229600" cy="5012481"/>
          </a:xfrm>
        </p:spPr>
        <p:txBody>
          <a:bodyPr>
            <a:noAutofit/>
          </a:bodyPr>
          <a:lstStyle/>
          <a:p>
            <a:r>
              <a:rPr lang="en-US" sz="2800" dirty="0" smtClean="0"/>
              <a:t>Performance</a:t>
            </a:r>
            <a:endParaRPr lang="en-US" sz="2800" dirty="0"/>
          </a:p>
          <a:p>
            <a:pPr lvl="1"/>
            <a:r>
              <a:rPr lang="en-US" sz="2400" dirty="0" smtClean="0"/>
              <a:t>Optimized group communication</a:t>
            </a:r>
          </a:p>
          <a:p>
            <a:pPr lvl="1"/>
            <a:r>
              <a:rPr lang="en-US" sz="2400" dirty="0" smtClean="0"/>
              <a:t>Framework </a:t>
            </a:r>
            <a:r>
              <a:rPr lang="en-US" sz="2400" dirty="0"/>
              <a:t>can optimize these operations transparently to </a:t>
            </a:r>
            <a:r>
              <a:rPr lang="en-US" sz="2400" dirty="0" smtClean="0"/>
              <a:t>the users</a:t>
            </a:r>
          </a:p>
          <a:p>
            <a:pPr lvl="2"/>
            <a:r>
              <a:rPr lang="en-US" sz="2400" dirty="0" smtClean="0"/>
              <a:t>Poly-algorithm (polymorphic)</a:t>
            </a:r>
          </a:p>
          <a:p>
            <a:pPr lvl="1"/>
            <a:r>
              <a:rPr lang="en-US" sz="2400" dirty="0" smtClean="0"/>
              <a:t>Avoids unnecessary barriers and other steps in traditional MR and iterative MR</a:t>
            </a:r>
          </a:p>
          <a:p>
            <a:pPr lvl="1"/>
            <a:r>
              <a:rPr lang="en-US" sz="2400" dirty="0" smtClean="0"/>
              <a:t>Scheduling using primitives</a:t>
            </a:r>
            <a:endParaRPr lang="en-US" sz="2400" dirty="0"/>
          </a:p>
          <a:p>
            <a:r>
              <a:rPr lang="en-US" sz="2800" dirty="0"/>
              <a:t>Ease of </a:t>
            </a:r>
            <a:r>
              <a:rPr lang="en-US" sz="2800" dirty="0" smtClean="0"/>
              <a:t>use</a:t>
            </a:r>
          </a:p>
          <a:p>
            <a:pPr lvl="1"/>
            <a:r>
              <a:rPr lang="en-US" sz="2400" dirty="0" smtClean="0"/>
              <a:t>Users do not have to manually implement these logic</a:t>
            </a:r>
          </a:p>
          <a:p>
            <a:pPr lvl="1"/>
            <a:r>
              <a:rPr lang="en-US" sz="2400" dirty="0" smtClean="0"/>
              <a:t>Preserves the Map &amp; Reduce </a:t>
            </a:r>
            <a:r>
              <a:rPr lang="en-US" sz="2400" dirty="0" smtClean="0"/>
              <a:t>API’s</a:t>
            </a:r>
          </a:p>
          <a:p>
            <a:pPr lvl="1"/>
            <a:r>
              <a:rPr lang="en-US" sz="2400" dirty="0" smtClean="0"/>
              <a:t>Easy </a:t>
            </a:r>
            <a:r>
              <a:rPr lang="en-US" sz="2400" dirty="0" smtClean="0"/>
              <a:t>to port applications using more natural primitives</a:t>
            </a:r>
          </a:p>
        </p:txBody>
      </p:sp>
      <p:sp>
        <p:nvSpPr>
          <p:cNvPr id="4" name="Slide Number Placeholder 3"/>
          <p:cNvSpPr>
            <a:spLocks noGrp="1"/>
          </p:cNvSpPr>
          <p:nvPr>
            <p:ph type="sldNum" sz="quarter" idx="10"/>
          </p:nvPr>
        </p:nvSpPr>
        <p:spPr/>
        <p:txBody>
          <a:bodyPr/>
          <a:lstStyle/>
          <a:p>
            <a:fld id="{869587CA-1790-D944-9358-28FE68D2E49C}" type="slidenum">
              <a:rPr lang="en-US" smtClean="0"/>
              <a:t>12</a:t>
            </a:fld>
            <a:endParaRPr lang="en-US" dirty="0"/>
          </a:p>
        </p:txBody>
      </p:sp>
    </p:spTree>
    <p:extLst>
      <p:ext uri="{BB962C8B-B14F-4D97-AF65-F5344CB8AC3E}">
        <p14:creationId xmlns:p14="http://schemas.microsoft.com/office/powerpoint/2010/main" val="238044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Fit </a:t>
            </a:r>
            <a:r>
              <a:rPr lang="en-US" dirty="0"/>
              <a:t>with </a:t>
            </a:r>
            <a:r>
              <a:rPr lang="en-US" dirty="0" smtClean="0"/>
              <a:t>MapReduce </a:t>
            </a:r>
            <a:r>
              <a:rPr lang="en-US" dirty="0"/>
              <a:t>data </a:t>
            </a:r>
            <a:r>
              <a:rPr lang="en-US" dirty="0" smtClean="0"/>
              <a:t>and computational model</a:t>
            </a:r>
          </a:p>
          <a:p>
            <a:pPr lvl="1"/>
            <a:r>
              <a:rPr lang="en-US" dirty="0" smtClean="0"/>
              <a:t>Multiple </a:t>
            </a:r>
            <a:r>
              <a:rPr lang="en-US" dirty="0"/>
              <a:t>Map task </a:t>
            </a:r>
            <a:r>
              <a:rPr lang="en-US" dirty="0" smtClean="0"/>
              <a:t>waves</a:t>
            </a:r>
          </a:p>
          <a:p>
            <a:pPr lvl="1"/>
            <a:r>
              <a:rPr lang="en-US" dirty="0" smtClean="0"/>
              <a:t>Significant </a:t>
            </a:r>
            <a:r>
              <a:rPr lang="en-US" dirty="0"/>
              <a:t>execution variations and inhomogeneous </a:t>
            </a:r>
            <a:r>
              <a:rPr lang="en-US" dirty="0" smtClean="0"/>
              <a:t>tasks</a:t>
            </a:r>
          </a:p>
          <a:p>
            <a:r>
              <a:rPr lang="en-US" dirty="0" smtClean="0"/>
              <a:t>Retain </a:t>
            </a:r>
            <a:r>
              <a:rPr lang="en-US" dirty="0"/>
              <a:t>scalability </a:t>
            </a:r>
            <a:endParaRPr lang="en-US" dirty="0" smtClean="0"/>
          </a:p>
          <a:p>
            <a:r>
              <a:rPr lang="en-US" dirty="0" smtClean="0"/>
              <a:t>Programming </a:t>
            </a:r>
            <a:r>
              <a:rPr lang="en-US" dirty="0"/>
              <a:t>model simple and easy to </a:t>
            </a:r>
            <a:r>
              <a:rPr lang="en-US" dirty="0" smtClean="0"/>
              <a:t>understand</a:t>
            </a:r>
          </a:p>
          <a:p>
            <a:r>
              <a:rPr lang="en-US" dirty="0" smtClean="0"/>
              <a:t>Maintain </a:t>
            </a:r>
            <a:r>
              <a:rPr lang="en-US" dirty="0"/>
              <a:t>the same type of framework-managed excellent fault </a:t>
            </a:r>
            <a:r>
              <a:rPr lang="en-US" dirty="0" smtClean="0"/>
              <a:t>tolerance</a:t>
            </a:r>
          </a:p>
          <a:p>
            <a:r>
              <a:rPr lang="en-US" dirty="0" smtClean="0"/>
              <a:t>Backward compatibility with MapReduce model</a:t>
            </a:r>
          </a:p>
          <a:p>
            <a:pPr lvl="1"/>
            <a:r>
              <a:rPr lang="en-US" dirty="0" smtClean="0"/>
              <a:t>Only flip a configuration option</a:t>
            </a:r>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pPr/>
              <a:t>13</a:t>
            </a:fld>
            <a:endParaRPr lang="en-US"/>
          </a:p>
        </p:txBody>
      </p:sp>
    </p:spTree>
    <p:extLst>
      <p:ext uri="{BB962C8B-B14F-4D97-AF65-F5344CB8AC3E}">
        <p14:creationId xmlns:p14="http://schemas.microsoft.com/office/powerpoint/2010/main" val="877186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Map-AllGather Collective</a:t>
            </a:r>
            <a:endParaRPr lang="en-US" dirty="0"/>
          </a:p>
        </p:txBody>
      </p:sp>
      <p:sp>
        <p:nvSpPr>
          <p:cNvPr id="3" name="Content Placeholder 2"/>
          <p:cNvSpPr>
            <a:spLocks noGrp="1"/>
          </p:cNvSpPr>
          <p:nvPr>
            <p:ph idx="1"/>
          </p:nvPr>
        </p:nvSpPr>
        <p:spPr>
          <a:xfrm>
            <a:off x="457200" y="1255595"/>
            <a:ext cx="8229600" cy="5373806"/>
          </a:xfrm>
        </p:spPr>
        <p:txBody>
          <a:bodyPr>
            <a:normAutofit fontScale="85000" lnSpcReduction="20000"/>
          </a:bodyPr>
          <a:lstStyle/>
          <a:p>
            <a:r>
              <a:rPr lang="en-US" dirty="0" smtClean="0"/>
              <a:t>Traditional iterative Map Reduce</a:t>
            </a:r>
          </a:p>
          <a:p>
            <a:pPr lvl="1"/>
            <a:r>
              <a:rPr lang="en-US" dirty="0" smtClean="0"/>
              <a:t>The </a:t>
            </a:r>
            <a:r>
              <a:rPr lang="en-US" dirty="0"/>
              <a:t>“reduce” step </a:t>
            </a:r>
            <a:r>
              <a:rPr lang="en-US" dirty="0" smtClean="0"/>
              <a:t>assembles </a:t>
            </a:r>
            <a:r>
              <a:rPr lang="en-US" dirty="0"/>
              <a:t>the outputs of the Map Tasks together in </a:t>
            </a:r>
            <a:r>
              <a:rPr lang="en-US" dirty="0" smtClean="0"/>
              <a:t>order </a:t>
            </a:r>
          </a:p>
          <a:p>
            <a:pPr lvl="1"/>
            <a:r>
              <a:rPr lang="en-US" dirty="0" smtClean="0"/>
              <a:t>“</a:t>
            </a:r>
            <a:r>
              <a:rPr lang="en-US" dirty="0"/>
              <a:t>merge” </a:t>
            </a:r>
            <a:r>
              <a:rPr lang="en-US" dirty="0" smtClean="0"/>
              <a:t>assembles the outputs of the Reduce tasks</a:t>
            </a:r>
          </a:p>
          <a:p>
            <a:pPr lvl="1"/>
            <a:r>
              <a:rPr lang="en-US" dirty="0" smtClean="0"/>
              <a:t>Broadcast </a:t>
            </a:r>
            <a:r>
              <a:rPr lang="en-US" dirty="0"/>
              <a:t>the assembled output to all the workers. </a:t>
            </a:r>
            <a:endParaRPr lang="en-US" dirty="0" smtClean="0"/>
          </a:p>
          <a:p>
            <a:r>
              <a:rPr lang="en-US" dirty="0" smtClean="0"/>
              <a:t>Map-AllGather primitive,</a:t>
            </a:r>
          </a:p>
          <a:p>
            <a:pPr lvl="1"/>
            <a:r>
              <a:rPr lang="en-US" dirty="0" smtClean="0"/>
              <a:t>Broadcasts </a:t>
            </a:r>
            <a:r>
              <a:rPr lang="en-US" dirty="0"/>
              <a:t>the Map Task outputs to all the computational </a:t>
            </a:r>
            <a:r>
              <a:rPr lang="en-US" dirty="0" smtClean="0"/>
              <a:t>nodes</a:t>
            </a:r>
          </a:p>
          <a:p>
            <a:pPr lvl="1"/>
            <a:r>
              <a:rPr lang="en-US" dirty="0"/>
              <a:t>A</a:t>
            </a:r>
            <a:r>
              <a:rPr lang="en-US" dirty="0" smtClean="0"/>
              <a:t>ssembles </a:t>
            </a:r>
            <a:r>
              <a:rPr lang="en-US" dirty="0"/>
              <a:t>them together in the recipient nodes </a:t>
            </a:r>
            <a:endParaRPr lang="en-US" dirty="0" smtClean="0"/>
          </a:p>
          <a:p>
            <a:pPr lvl="1"/>
            <a:r>
              <a:rPr lang="en-US" dirty="0"/>
              <a:t>S</a:t>
            </a:r>
            <a:r>
              <a:rPr lang="en-US" dirty="0" smtClean="0"/>
              <a:t>chedules </a:t>
            </a:r>
            <a:r>
              <a:rPr lang="en-US" dirty="0"/>
              <a:t>the next iteration or the application</a:t>
            </a:r>
            <a:r>
              <a:rPr lang="en-US" dirty="0" smtClean="0"/>
              <a:t>.</a:t>
            </a:r>
          </a:p>
          <a:p>
            <a:r>
              <a:rPr lang="en-US" dirty="0" smtClean="0"/>
              <a:t>Eliminates </a:t>
            </a:r>
            <a:r>
              <a:rPr lang="en-US" dirty="0"/>
              <a:t>the need for reduce, </a:t>
            </a:r>
            <a:r>
              <a:rPr lang="en-US" dirty="0" smtClean="0"/>
              <a:t>merge, monolithic broadcasting steps</a:t>
            </a:r>
            <a:r>
              <a:rPr lang="en-US" dirty="0"/>
              <a:t> </a:t>
            </a:r>
            <a:r>
              <a:rPr lang="en-US" dirty="0" smtClean="0"/>
              <a:t>and unnecessary barriers.</a:t>
            </a:r>
          </a:p>
          <a:p>
            <a:pPr marL="342714" lvl="1" indent="-342714">
              <a:buFont typeface="Arial" pitchFamily="34" charset="0"/>
              <a:buChar char="•"/>
            </a:pPr>
            <a:r>
              <a:rPr lang="en-US" sz="3100" dirty="0"/>
              <a:t>Example </a:t>
            </a:r>
            <a:r>
              <a:rPr lang="en-US" sz="3100" dirty="0" smtClean="0"/>
              <a:t>: MDS </a:t>
            </a:r>
            <a:r>
              <a:rPr lang="en-US" sz="3100" dirty="0"/>
              <a:t>BCCalc, PageRank </a:t>
            </a:r>
            <a:r>
              <a:rPr lang="en-US" sz="3100" dirty="0" smtClean="0"/>
              <a:t>with </a:t>
            </a:r>
            <a:r>
              <a:rPr lang="en-US" sz="3100" dirty="0"/>
              <a:t>in-links </a:t>
            </a:r>
            <a:r>
              <a:rPr lang="en-US" sz="3100" dirty="0" smtClean="0"/>
              <a:t>matrix (matrix-vector multiplication)</a:t>
            </a:r>
            <a:endParaRPr lang="en-US" sz="3100" dirty="0"/>
          </a:p>
          <a:p>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14</a:t>
            </a:fld>
            <a:endParaRPr lang="en-US" dirty="0"/>
          </a:p>
        </p:txBody>
      </p:sp>
    </p:spTree>
    <p:extLst>
      <p:ext uri="{BB962C8B-B14F-4D97-AF65-F5344CB8AC3E}">
        <p14:creationId xmlns:p14="http://schemas.microsoft.com/office/powerpoint/2010/main" val="1246931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Map-AllGather Collective</a:t>
            </a:r>
            <a:endParaRPr lang="en-US" sz="3200" dirty="0"/>
          </a:p>
        </p:txBody>
      </p:sp>
      <p:sp>
        <p:nvSpPr>
          <p:cNvPr id="3" name="Content Placeholder 2"/>
          <p:cNvSpPr>
            <a:spLocks noGrp="1"/>
          </p:cNvSpPr>
          <p:nvPr>
            <p:ph idx="1"/>
          </p:nvPr>
        </p:nvSpPr>
        <p:spPr>
          <a:xfrm>
            <a:off x="457200" y="1232066"/>
            <a:ext cx="8229600" cy="5156859"/>
          </a:xfrm>
        </p:spPr>
        <p:txBody>
          <a:bodyPr>
            <a:normAutofit/>
          </a:bodyPr>
          <a:lstStyle/>
          <a:p>
            <a:pPr lvl="1"/>
            <a:endParaRPr lang="en-US" dirty="0" smtClean="0"/>
          </a:p>
          <a:p>
            <a:pPr lvl="1"/>
            <a:endParaRPr lang="en-US" dirty="0"/>
          </a:p>
          <a:p>
            <a:pPr lvl="1"/>
            <a:endParaRPr lang="en-US" dirty="0" smtClean="0"/>
          </a:p>
          <a:p>
            <a:pPr lvl="1"/>
            <a:endParaRPr lang="en-US" sz="2400" dirty="0" smtClean="0"/>
          </a:p>
          <a:p>
            <a:pPr lvl="1"/>
            <a:endParaRPr lang="en-US" sz="2400" dirty="0" smtClean="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250" y="1842444"/>
            <a:ext cx="6515337" cy="3832360"/>
          </a:xfrm>
          <a:prstGeom prst="rect">
            <a:avLst/>
          </a:prstGeom>
          <a:noFill/>
        </p:spPr>
      </p:pic>
      <p:sp>
        <p:nvSpPr>
          <p:cNvPr id="4" name="Slide Number Placeholder 3"/>
          <p:cNvSpPr>
            <a:spLocks noGrp="1"/>
          </p:cNvSpPr>
          <p:nvPr>
            <p:ph type="sldNum" sz="quarter" idx="10"/>
          </p:nvPr>
        </p:nvSpPr>
        <p:spPr/>
        <p:txBody>
          <a:bodyPr/>
          <a:lstStyle/>
          <a:p>
            <a:fld id="{869587CA-1790-D944-9358-28FE68D2E49C}" type="slidenum">
              <a:rPr lang="en-US" smtClean="0"/>
              <a:t>15</a:t>
            </a:fld>
            <a:endParaRPr lang="en-US" dirty="0"/>
          </a:p>
        </p:txBody>
      </p:sp>
    </p:spTree>
    <p:extLst>
      <p:ext uri="{BB962C8B-B14F-4D97-AF65-F5344CB8AC3E}">
        <p14:creationId xmlns:p14="http://schemas.microsoft.com/office/powerpoint/2010/main" val="260792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Map-AllReduce</a:t>
            </a:r>
            <a:endParaRPr lang="en-US" dirty="0"/>
          </a:p>
        </p:txBody>
      </p:sp>
      <p:sp>
        <p:nvSpPr>
          <p:cNvPr id="3" name="Content Placeholder 2"/>
          <p:cNvSpPr>
            <a:spLocks noGrp="1"/>
          </p:cNvSpPr>
          <p:nvPr>
            <p:ph idx="1"/>
          </p:nvPr>
        </p:nvSpPr>
        <p:spPr>
          <a:xfrm>
            <a:off x="457200" y="1600201"/>
            <a:ext cx="8229600" cy="4732360"/>
          </a:xfrm>
        </p:spPr>
        <p:txBody>
          <a:bodyPr>
            <a:normAutofit fontScale="92500" lnSpcReduction="10000"/>
          </a:bodyPr>
          <a:lstStyle/>
          <a:p>
            <a:r>
              <a:rPr lang="en-US" dirty="0" smtClean="0"/>
              <a:t>Map-AllReduce </a:t>
            </a:r>
          </a:p>
          <a:p>
            <a:pPr lvl="1"/>
            <a:r>
              <a:rPr lang="en-US" dirty="0"/>
              <a:t>A</a:t>
            </a:r>
            <a:r>
              <a:rPr lang="en-US" dirty="0" smtClean="0"/>
              <a:t>ggregates </a:t>
            </a:r>
            <a:r>
              <a:rPr lang="en-US" dirty="0"/>
              <a:t>the results of the Map </a:t>
            </a:r>
            <a:r>
              <a:rPr lang="en-US" dirty="0" smtClean="0"/>
              <a:t>Tasks</a:t>
            </a:r>
          </a:p>
          <a:p>
            <a:pPr lvl="2"/>
            <a:r>
              <a:rPr lang="en-US" dirty="0" smtClean="0"/>
              <a:t>Supports multiple keys and vector values</a:t>
            </a:r>
          </a:p>
          <a:p>
            <a:pPr lvl="1"/>
            <a:r>
              <a:rPr lang="en-US" dirty="0" smtClean="0"/>
              <a:t>Broadcast </a:t>
            </a:r>
            <a:r>
              <a:rPr lang="en-US" dirty="0"/>
              <a:t>the results </a:t>
            </a:r>
            <a:endParaRPr lang="en-US" dirty="0" smtClean="0"/>
          </a:p>
          <a:p>
            <a:pPr lvl="1"/>
            <a:r>
              <a:rPr lang="en-US" dirty="0"/>
              <a:t>Use the result to decide the loop </a:t>
            </a:r>
            <a:r>
              <a:rPr lang="en-US" dirty="0" smtClean="0"/>
              <a:t>condition</a:t>
            </a:r>
          </a:p>
          <a:p>
            <a:pPr lvl="1"/>
            <a:r>
              <a:rPr lang="en-US" dirty="0" smtClean="0"/>
              <a:t>Schedule </a:t>
            </a:r>
            <a:r>
              <a:rPr lang="en-US" dirty="0"/>
              <a:t>the next iteration if needed</a:t>
            </a:r>
            <a:endParaRPr lang="en-US" dirty="0" smtClean="0"/>
          </a:p>
          <a:p>
            <a:r>
              <a:rPr lang="en-US" dirty="0" smtClean="0"/>
              <a:t>Associative commutative operations</a:t>
            </a:r>
          </a:p>
          <a:p>
            <a:pPr lvl="1"/>
            <a:r>
              <a:rPr lang="en-US" dirty="0" smtClean="0"/>
              <a:t>Eg: Sum, Max, Min.</a:t>
            </a:r>
          </a:p>
          <a:p>
            <a:r>
              <a:rPr lang="en-US" dirty="0"/>
              <a:t>Examples : Kmeans, PageRank, MDS stress calc</a:t>
            </a:r>
          </a:p>
          <a:p>
            <a:pPr marL="0" indent="0">
              <a:buNone/>
            </a:pPr>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16</a:t>
            </a:fld>
            <a:endParaRPr lang="en-US" dirty="0"/>
          </a:p>
        </p:txBody>
      </p:sp>
    </p:spTree>
    <p:extLst>
      <p:ext uri="{BB962C8B-B14F-4D97-AF65-F5344CB8AC3E}">
        <p14:creationId xmlns:p14="http://schemas.microsoft.com/office/powerpoint/2010/main" val="4263774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Map-AllReduce collective</a:t>
            </a:r>
            <a:endParaRPr lang="en-US" dirty="0"/>
          </a:p>
        </p:txBody>
      </p:sp>
      <p:grpSp>
        <p:nvGrpSpPr>
          <p:cNvPr id="4" name="Group 3"/>
          <p:cNvGrpSpPr/>
          <p:nvPr/>
        </p:nvGrpSpPr>
        <p:grpSpPr>
          <a:xfrm>
            <a:off x="5759566" y="2485083"/>
            <a:ext cx="1371600" cy="2744142"/>
            <a:chOff x="5486400" y="2437458"/>
            <a:chExt cx="1371600" cy="2744142"/>
          </a:xfrm>
        </p:grpSpPr>
        <p:sp>
          <p:nvSpPr>
            <p:cNvPr id="5" name="Rounded Rectangle 4"/>
            <p:cNvSpPr/>
            <p:nvPr/>
          </p:nvSpPr>
          <p:spPr>
            <a:xfrm>
              <a:off x="5486400" y="2437458"/>
              <a:ext cx="1371600" cy="2744142"/>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grpSp>
          <p:nvGrpSpPr>
            <p:cNvPr id="6" name="Group 5"/>
            <p:cNvGrpSpPr/>
            <p:nvPr/>
          </p:nvGrpSpPr>
          <p:grpSpPr>
            <a:xfrm>
              <a:off x="5624258" y="2668592"/>
              <a:ext cx="1106525" cy="440371"/>
              <a:chOff x="2793754" y="2490537"/>
              <a:chExt cx="845262" cy="480750"/>
            </a:xfrm>
          </p:grpSpPr>
          <p:sp>
            <p:nvSpPr>
              <p:cNvPr id="16" name="Rounded Rectangle 15"/>
              <p:cNvSpPr/>
              <p:nvPr/>
            </p:nvSpPr>
            <p:spPr>
              <a:xfrm>
                <a:off x="2793754" y="251408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17" name="Diagram 16"/>
              <p:cNvGraphicFramePr/>
              <p:nvPr>
                <p:extLst>
                  <p:ext uri="{D42A27DB-BD31-4B8C-83A1-F6EECF244321}">
                    <p14:modId xmlns:p14="http://schemas.microsoft.com/office/powerpoint/2010/main" val="426857451"/>
                  </p:ext>
                </p:extLst>
              </p:nvPr>
            </p:nvGraphicFramePr>
            <p:xfrm>
              <a:off x="2793754" y="2504185"/>
              <a:ext cx="457200" cy="467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3102433" y="2490537"/>
                <a:ext cx="536583" cy="403197"/>
              </a:xfrm>
              <a:prstGeom prst="rect">
                <a:avLst/>
              </a:prstGeom>
              <a:noFill/>
            </p:spPr>
            <p:txBody>
              <a:bodyPr wrap="none" rtlCol="0">
                <a:spAutoFit/>
              </a:bodyPr>
              <a:lstStyle/>
              <a:p>
                <a:r>
                  <a:rPr lang="en-US" b="1" dirty="0" smtClean="0"/>
                  <a:t>Map</a:t>
                </a:r>
                <a:r>
                  <a:rPr lang="en-US" b="1" baseline="-25000" dirty="0" smtClean="0"/>
                  <a:t>1</a:t>
                </a:r>
                <a:endParaRPr lang="en-US" b="1" baseline="-25000" dirty="0"/>
              </a:p>
            </p:txBody>
          </p:sp>
        </p:grpSp>
        <p:grpSp>
          <p:nvGrpSpPr>
            <p:cNvPr id="7" name="Group 6"/>
            <p:cNvGrpSpPr/>
            <p:nvPr/>
          </p:nvGrpSpPr>
          <p:grpSpPr>
            <a:xfrm>
              <a:off x="5624258" y="3397407"/>
              <a:ext cx="1106525" cy="440371"/>
              <a:chOff x="2822812" y="3047487"/>
              <a:chExt cx="845262" cy="480750"/>
            </a:xfrm>
          </p:grpSpPr>
          <p:sp>
            <p:nvSpPr>
              <p:cNvPr id="13" name="Rounded Rectangle 12"/>
              <p:cNvSpPr/>
              <p:nvPr/>
            </p:nvSpPr>
            <p:spPr>
              <a:xfrm>
                <a:off x="2822812" y="307103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14" name="Diagram 13"/>
              <p:cNvGraphicFramePr/>
              <p:nvPr>
                <p:extLst>
                  <p:ext uri="{D42A27DB-BD31-4B8C-83A1-F6EECF244321}">
                    <p14:modId xmlns:p14="http://schemas.microsoft.com/office/powerpoint/2010/main" val="1966146577"/>
                  </p:ext>
                </p:extLst>
              </p:nvPr>
            </p:nvGraphicFramePr>
            <p:xfrm>
              <a:off x="2822812" y="3061135"/>
              <a:ext cx="457200" cy="4671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131491" y="3047487"/>
                <a:ext cx="536583" cy="403197"/>
              </a:xfrm>
              <a:prstGeom prst="rect">
                <a:avLst/>
              </a:prstGeom>
              <a:noFill/>
            </p:spPr>
            <p:txBody>
              <a:bodyPr wrap="none" rtlCol="0">
                <a:spAutoFit/>
              </a:bodyPr>
              <a:lstStyle/>
              <a:p>
                <a:r>
                  <a:rPr lang="en-US" b="1" dirty="0" smtClean="0"/>
                  <a:t>Map</a:t>
                </a:r>
                <a:r>
                  <a:rPr lang="en-US" b="1" baseline="-25000" dirty="0" smtClean="0"/>
                  <a:t>2</a:t>
                </a:r>
                <a:endParaRPr lang="en-US" b="1" baseline="-25000" dirty="0"/>
              </a:p>
            </p:txBody>
          </p:sp>
        </p:grpSp>
        <p:grpSp>
          <p:nvGrpSpPr>
            <p:cNvPr id="8" name="Group 7"/>
            <p:cNvGrpSpPr/>
            <p:nvPr/>
          </p:nvGrpSpPr>
          <p:grpSpPr>
            <a:xfrm>
              <a:off x="5624258" y="4495800"/>
              <a:ext cx="1128967" cy="440371"/>
              <a:chOff x="2822812" y="4167450"/>
              <a:chExt cx="862405" cy="480750"/>
            </a:xfrm>
          </p:grpSpPr>
          <p:sp>
            <p:nvSpPr>
              <p:cNvPr id="10" name="Rounded Rectangle 9"/>
              <p:cNvSpPr/>
              <p:nvPr/>
            </p:nvSpPr>
            <p:spPr>
              <a:xfrm>
                <a:off x="2822812" y="4167963"/>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11" name="Diagram 10"/>
              <p:cNvGraphicFramePr/>
              <p:nvPr>
                <p:extLst>
                  <p:ext uri="{D42A27DB-BD31-4B8C-83A1-F6EECF244321}">
                    <p14:modId xmlns:p14="http://schemas.microsoft.com/office/powerpoint/2010/main" val="366947474"/>
                  </p:ext>
                </p:extLst>
              </p:nvPr>
            </p:nvGraphicFramePr>
            <p:xfrm>
              <a:off x="2822812" y="4181098"/>
              <a:ext cx="457200" cy="4671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3131491" y="4167450"/>
                <a:ext cx="553726" cy="403197"/>
              </a:xfrm>
              <a:prstGeom prst="rect">
                <a:avLst/>
              </a:prstGeom>
              <a:noFill/>
            </p:spPr>
            <p:txBody>
              <a:bodyPr wrap="none" rtlCol="0">
                <a:spAutoFit/>
              </a:bodyPr>
              <a:lstStyle/>
              <a:p>
                <a:r>
                  <a:rPr lang="en-US" b="1" dirty="0" smtClean="0"/>
                  <a:t>Map</a:t>
                </a:r>
                <a:r>
                  <a:rPr lang="en-US" b="1" baseline="-25000" dirty="0" smtClean="0"/>
                  <a:t>N</a:t>
                </a:r>
                <a:endParaRPr lang="en-US" b="1" baseline="-25000" dirty="0"/>
              </a:p>
            </p:txBody>
          </p:sp>
        </p:grpSp>
        <p:cxnSp>
          <p:nvCxnSpPr>
            <p:cNvPr id="9" name="Straight Connector 8"/>
            <p:cNvCxnSpPr/>
            <p:nvPr/>
          </p:nvCxnSpPr>
          <p:spPr>
            <a:xfrm>
              <a:off x="6242916" y="3886200"/>
              <a:ext cx="5484" cy="598284"/>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a:off x="2366220" y="2941990"/>
            <a:ext cx="1291380" cy="177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66220" y="2977573"/>
            <a:ext cx="1291380" cy="1566322"/>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66220" y="3676003"/>
            <a:ext cx="1291380" cy="26556"/>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66220" y="3814364"/>
            <a:ext cx="1291380" cy="868295"/>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62200" y="3085549"/>
            <a:ext cx="1295400" cy="580635"/>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66220" y="4711228"/>
            <a:ext cx="1291380" cy="0"/>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9000" y="3880256"/>
            <a:ext cx="1524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29300" y="1752600"/>
            <a:ext cx="1104854" cy="707886"/>
          </a:xfrm>
          <a:prstGeom prst="rect">
            <a:avLst/>
          </a:prstGeom>
          <a:noFill/>
        </p:spPr>
        <p:txBody>
          <a:bodyPr wrap="none" rtlCol="0">
            <a:spAutoFit/>
          </a:bodyPr>
          <a:lstStyle/>
          <a:p>
            <a:pPr algn="ctr"/>
            <a:r>
              <a:rPr lang="en-US" sz="2000" b="1" dirty="0" smtClean="0"/>
              <a:t>(n+1)</a:t>
            </a:r>
            <a:r>
              <a:rPr lang="en-US" sz="2000" b="1" baseline="30000" dirty="0" smtClean="0"/>
              <a:t>th</a:t>
            </a:r>
          </a:p>
          <a:p>
            <a:pPr algn="ctr"/>
            <a:r>
              <a:rPr lang="en-US" sz="2000" b="1" dirty="0" smtClean="0"/>
              <a:t>Iteration</a:t>
            </a:r>
            <a:endParaRPr lang="en-US" sz="2000" b="1" dirty="0"/>
          </a:p>
        </p:txBody>
      </p:sp>
      <p:cxnSp>
        <p:nvCxnSpPr>
          <p:cNvPr id="27" name="Straight Arrow Connector 26"/>
          <p:cNvCxnSpPr/>
          <p:nvPr/>
        </p:nvCxnSpPr>
        <p:spPr>
          <a:xfrm>
            <a:off x="457200" y="2940442"/>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5905" y="3664635"/>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5905" y="4740960"/>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gular Pentagon 29"/>
          <p:cNvSpPr/>
          <p:nvPr/>
        </p:nvSpPr>
        <p:spPr>
          <a:xfrm rot="5400000">
            <a:off x="3752011" y="2692309"/>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gular Pentagon 30"/>
          <p:cNvSpPr/>
          <p:nvPr/>
        </p:nvSpPr>
        <p:spPr>
          <a:xfrm rot="5400000">
            <a:off x="3752011" y="3470355"/>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gular Pentagon 31"/>
          <p:cNvSpPr/>
          <p:nvPr/>
        </p:nvSpPr>
        <p:spPr>
          <a:xfrm rot="5400000">
            <a:off x="3752011" y="4397394"/>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7588480" y="3451989"/>
            <a:ext cx="805990" cy="369332"/>
          </a:xfrm>
          <a:prstGeom prst="rect">
            <a:avLst/>
          </a:prstGeom>
          <a:noFill/>
        </p:spPr>
        <p:txBody>
          <a:bodyPr wrap="none" rtlCol="0">
            <a:spAutoFit/>
          </a:bodyPr>
          <a:lstStyle/>
          <a:p>
            <a:r>
              <a:rPr lang="en-US" dirty="0" smtClean="0"/>
              <a:t>Iterate</a:t>
            </a:r>
            <a:endParaRPr lang="en-US" dirty="0"/>
          </a:p>
        </p:txBody>
      </p:sp>
      <p:sp>
        <p:nvSpPr>
          <p:cNvPr id="35" name="Rounded Rectangle 34"/>
          <p:cNvSpPr/>
          <p:nvPr/>
        </p:nvSpPr>
        <p:spPr>
          <a:xfrm>
            <a:off x="914400" y="2485083"/>
            <a:ext cx="1371600" cy="2744142"/>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grpSp>
        <p:nvGrpSpPr>
          <p:cNvPr id="36" name="Group 35"/>
          <p:cNvGrpSpPr/>
          <p:nvPr/>
        </p:nvGrpSpPr>
        <p:grpSpPr>
          <a:xfrm>
            <a:off x="1052258" y="2716217"/>
            <a:ext cx="1106525" cy="440371"/>
            <a:chOff x="2793754" y="2490537"/>
            <a:chExt cx="845262" cy="480750"/>
          </a:xfrm>
        </p:grpSpPr>
        <p:sp>
          <p:nvSpPr>
            <p:cNvPr id="46" name="Rounded Rectangle 45"/>
            <p:cNvSpPr/>
            <p:nvPr/>
          </p:nvSpPr>
          <p:spPr>
            <a:xfrm>
              <a:off x="2793754" y="251408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47" name="Diagram 46"/>
            <p:cNvGraphicFramePr/>
            <p:nvPr>
              <p:extLst>
                <p:ext uri="{D42A27DB-BD31-4B8C-83A1-F6EECF244321}">
                  <p14:modId xmlns:p14="http://schemas.microsoft.com/office/powerpoint/2010/main" val="2062717363"/>
                </p:ext>
              </p:extLst>
            </p:nvPr>
          </p:nvGraphicFramePr>
          <p:xfrm>
            <a:off x="2793754" y="2504185"/>
            <a:ext cx="457200" cy="46710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8" name="TextBox 47"/>
            <p:cNvSpPr txBox="1"/>
            <p:nvPr/>
          </p:nvSpPr>
          <p:spPr>
            <a:xfrm>
              <a:off x="3102433" y="2490537"/>
              <a:ext cx="536583" cy="403197"/>
            </a:xfrm>
            <a:prstGeom prst="rect">
              <a:avLst/>
            </a:prstGeom>
            <a:noFill/>
          </p:spPr>
          <p:txBody>
            <a:bodyPr wrap="none" rtlCol="0">
              <a:spAutoFit/>
            </a:bodyPr>
            <a:lstStyle/>
            <a:p>
              <a:r>
                <a:rPr lang="en-US" b="1" dirty="0" smtClean="0"/>
                <a:t>Map</a:t>
              </a:r>
              <a:r>
                <a:rPr lang="en-US" b="1" baseline="-25000" dirty="0" smtClean="0"/>
                <a:t>1</a:t>
              </a:r>
              <a:endParaRPr lang="en-US" b="1" baseline="-25000" dirty="0"/>
            </a:p>
          </p:txBody>
        </p:sp>
      </p:grpSp>
      <p:grpSp>
        <p:nvGrpSpPr>
          <p:cNvPr id="37" name="Group 36"/>
          <p:cNvGrpSpPr/>
          <p:nvPr/>
        </p:nvGrpSpPr>
        <p:grpSpPr>
          <a:xfrm>
            <a:off x="1052258" y="3445032"/>
            <a:ext cx="1106525" cy="440371"/>
            <a:chOff x="2822812" y="3047487"/>
            <a:chExt cx="845262" cy="480750"/>
          </a:xfrm>
        </p:grpSpPr>
        <p:sp>
          <p:nvSpPr>
            <p:cNvPr id="43" name="Rounded Rectangle 42"/>
            <p:cNvSpPr/>
            <p:nvPr/>
          </p:nvSpPr>
          <p:spPr>
            <a:xfrm>
              <a:off x="2822812" y="307103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44" name="Diagram 43"/>
            <p:cNvGraphicFramePr/>
            <p:nvPr>
              <p:extLst>
                <p:ext uri="{D42A27DB-BD31-4B8C-83A1-F6EECF244321}">
                  <p14:modId xmlns:p14="http://schemas.microsoft.com/office/powerpoint/2010/main" val="2490252225"/>
                </p:ext>
              </p:extLst>
            </p:nvPr>
          </p:nvGraphicFramePr>
          <p:xfrm>
            <a:off x="2822812" y="3061135"/>
            <a:ext cx="457200" cy="46710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5" name="TextBox 44"/>
            <p:cNvSpPr txBox="1"/>
            <p:nvPr/>
          </p:nvSpPr>
          <p:spPr>
            <a:xfrm>
              <a:off x="3131491" y="3047487"/>
              <a:ext cx="536583" cy="403197"/>
            </a:xfrm>
            <a:prstGeom prst="rect">
              <a:avLst/>
            </a:prstGeom>
            <a:noFill/>
          </p:spPr>
          <p:txBody>
            <a:bodyPr wrap="none" rtlCol="0">
              <a:spAutoFit/>
            </a:bodyPr>
            <a:lstStyle/>
            <a:p>
              <a:r>
                <a:rPr lang="en-US" b="1" dirty="0" smtClean="0"/>
                <a:t>Map</a:t>
              </a:r>
              <a:r>
                <a:rPr lang="en-US" b="1" baseline="-25000" dirty="0" smtClean="0"/>
                <a:t>2</a:t>
              </a:r>
              <a:endParaRPr lang="en-US" b="1" baseline="-25000" dirty="0"/>
            </a:p>
          </p:txBody>
        </p:sp>
      </p:grpSp>
      <p:grpSp>
        <p:nvGrpSpPr>
          <p:cNvPr id="38" name="Group 37"/>
          <p:cNvGrpSpPr/>
          <p:nvPr/>
        </p:nvGrpSpPr>
        <p:grpSpPr>
          <a:xfrm>
            <a:off x="1052258" y="4543425"/>
            <a:ext cx="1128967" cy="440371"/>
            <a:chOff x="2822812" y="4167450"/>
            <a:chExt cx="862405" cy="480750"/>
          </a:xfrm>
        </p:grpSpPr>
        <p:sp>
          <p:nvSpPr>
            <p:cNvPr id="40" name="Rounded Rectangle 39"/>
            <p:cNvSpPr/>
            <p:nvPr/>
          </p:nvSpPr>
          <p:spPr>
            <a:xfrm>
              <a:off x="2822812" y="4167963"/>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41" name="Diagram 40"/>
            <p:cNvGraphicFramePr/>
            <p:nvPr>
              <p:extLst>
                <p:ext uri="{D42A27DB-BD31-4B8C-83A1-F6EECF244321}">
                  <p14:modId xmlns:p14="http://schemas.microsoft.com/office/powerpoint/2010/main" val="1903245508"/>
                </p:ext>
              </p:extLst>
            </p:nvPr>
          </p:nvGraphicFramePr>
          <p:xfrm>
            <a:off x="2822812" y="4181098"/>
            <a:ext cx="457200" cy="46710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42" name="TextBox 41"/>
            <p:cNvSpPr txBox="1"/>
            <p:nvPr/>
          </p:nvSpPr>
          <p:spPr>
            <a:xfrm>
              <a:off x="3131491" y="4167450"/>
              <a:ext cx="553726" cy="403197"/>
            </a:xfrm>
            <a:prstGeom prst="rect">
              <a:avLst/>
            </a:prstGeom>
            <a:noFill/>
          </p:spPr>
          <p:txBody>
            <a:bodyPr wrap="none" rtlCol="0">
              <a:spAutoFit/>
            </a:bodyPr>
            <a:lstStyle/>
            <a:p>
              <a:r>
                <a:rPr lang="en-US" b="1" dirty="0" smtClean="0"/>
                <a:t>Map</a:t>
              </a:r>
              <a:r>
                <a:rPr lang="en-US" b="1" baseline="-25000" dirty="0" smtClean="0"/>
                <a:t>N</a:t>
              </a:r>
              <a:endParaRPr lang="en-US" b="1" baseline="-25000" dirty="0"/>
            </a:p>
          </p:txBody>
        </p:sp>
      </p:grpSp>
      <p:cxnSp>
        <p:nvCxnSpPr>
          <p:cNvPr id="39" name="Straight Connector 38"/>
          <p:cNvCxnSpPr/>
          <p:nvPr/>
        </p:nvCxnSpPr>
        <p:spPr>
          <a:xfrm>
            <a:off x="1670916" y="3933825"/>
            <a:ext cx="5484" cy="598284"/>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47773" y="1712009"/>
            <a:ext cx="1104854" cy="707886"/>
          </a:xfrm>
          <a:prstGeom prst="rect">
            <a:avLst/>
          </a:prstGeom>
          <a:noFill/>
        </p:spPr>
        <p:txBody>
          <a:bodyPr wrap="none" rtlCol="0">
            <a:spAutoFit/>
          </a:bodyPr>
          <a:lstStyle/>
          <a:p>
            <a:pPr algn="ctr"/>
            <a:r>
              <a:rPr lang="en-US" sz="2000" b="1" dirty="0" smtClean="0"/>
              <a:t>n</a:t>
            </a:r>
            <a:r>
              <a:rPr lang="en-US" sz="2000" b="1" baseline="30000" dirty="0" smtClean="0"/>
              <a:t>th</a:t>
            </a:r>
          </a:p>
          <a:p>
            <a:pPr algn="ctr"/>
            <a:r>
              <a:rPr lang="en-US" sz="2000" b="1" dirty="0" smtClean="0"/>
              <a:t>Iteration</a:t>
            </a:r>
            <a:endParaRPr lang="en-US" sz="2000" b="1" dirty="0"/>
          </a:p>
        </p:txBody>
      </p:sp>
      <p:cxnSp>
        <p:nvCxnSpPr>
          <p:cNvPr id="50" name="Straight Arrow Connector 49"/>
          <p:cNvCxnSpPr/>
          <p:nvPr/>
        </p:nvCxnSpPr>
        <p:spPr>
          <a:xfrm>
            <a:off x="4468186" y="2977573"/>
            <a:ext cx="1291380" cy="177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68186" y="2995364"/>
            <a:ext cx="1291380" cy="6412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68186" y="2986468"/>
            <a:ext cx="1291380" cy="1766826"/>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33194" y="2792907"/>
            <a:ext cx="458780" cy="369332"/>
          </a:xfrm>
          <a:prstGeom prst="rect">
            <a:avLst/>
          </a:prstGeom>
          <a:noFill/>
        </p:spPr>
        <p:txBody>
          <a:bodyPr wrap="none" rtlCol="0">
            <a:spAutoFit/>
          </a:bodyPr>
          <a:lstStyle/>
          <a:p>
            <a:r>
              <a:rPr lang="en-US" dirty="0" smtClean="0"/>
              <a:t>Op</a:t>
            </a:r>
            <a:endParaRPr lang="en-US" dirty="0"/>
          </a:p>
        </p:txBody>
      </p:sp>
      <p:sp>
        <p:nvSpPr>
          <p:cNvPr id="54" name="TextBox 53"/>
          <p:cNvSpPr txBox="1"/>
          <p:nvPr/>
        </p:nvSpPr>
        <p:spPr>
          <a:xfrm>
            <a:off x="3790017" y="3576068"/>
            <a:ext cx="458780" cy="369332"/>
          </a:xfrm>
          <a:prstGeom prst="rect">
            <a:avLst/>
          </a:prstGeom>
          <a:noFill/>
        </p:spPr>
        <p:txBody>
          <a:bodyPr wrap="none" rtlCol="0">
            <a:spAutoFit/>
          </a:bodyPr>
          <a:lstStyle/>
          <a:p>
            <a:r>
              <a:rPr lang="en-US" dirty="0" smtClean="0"/>
              <a:t>Op</a:t>
            </a:r>
            <a:endParaRPr lang="en-US" dirty="0"/>
          </a:p>
        </p:txBody>
      </p:sp>
      <p:sp>
        <p:nvSpPr>
          <p:cNvPr id="55" name="TextBox 54"/>
          <p:cNvSpPr txBox="1"/>
          <p:nvPr/>
        </p:nvSpPr>
        <p:spPr>
          <a:xfrm>
            <a:off x="3795741" y="4497993"/>
            <a:ext cx="458780" cy="369332"/>
          </a:xfrm>
          <a:prstGeom prst="rect">
            <a:avLst/>
          </a:prstGeom>
          <a:noFill/>
        </p:spPr>
        <p:txBody>
          <a:bodyPr wrap="none" rtlCol="0">
            <a:spAutoFit/>
          </a:bodyPr>
          <a:lstStyle/>
          <a:p>
            <a:r>
              <a:rPr lang="en-US" dirty="0" smtClean="0"/>
              <a:t>Op</a:t>
            </a:r>
            <a:endParaRPr lang="en-US" dirty="0"/>
          </a:p>
        </p:txBody>
      </p:sp>
      <p:sp>
        <p:nvSpPr>
          <p:cNvPr id="3" name="Slide Number Placeholder 2"/>
          <p:cNvSpPr>
            <a:spLocks noGrp="1"/>
          </p:cNvSpPr>
          <p:nvPr>
            <p:ph type="sldNum" sz="quarter" idx="10"/>
          </p:nvPr>
        </p:nvSpPr>
        <p:spPr/>
        <p:txBody>
          <a:bodyPr/>
          <a:lstStyle/>
          <a:p>
            <a:fld id="{869587CA-1790-D944-9358-28FE68D2E49C}" type="slidenum">
              <a:rPr lang="en-US" smtClean="0"/>
              <a:t>17</a:t>
            </a:fld>
            <a:endParaRPr lang="en-US" dirty="0"/>
          </a:p>
        </p:txBody>
      </p:sp>
    </p:spTree>
    <p:extLst>
      <p:ext uri="{BB962C8B-B14F-4D97-AF65-F5344CB8AC3E}">
        <p14:creationId xmlns:p14="http://schemas.microsoft.com/office/powerpoint/2010/main" val="2300517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Implementations</a:t>
            </a:r>
            <a:endParaRPr lang="en-US" dirty="0"/>
          </a:p>
        </p:txBody>
      </p:sp>
      <p:sp>
        <p:nvSpPr>
          <p:cNvPr id="3" name="Content Placeholder 2"/>
          <p:cNvSpPr>
            <a:spLocks noGrp="1"/>
          </p:cNvSpPr>
          <p:nvPr>
            <p:ph idx="1"/>
          </p:nvPr>
        </p:nvSpPr>
        <p:spPr>
          <a:xfrm>
            <a:off x="457200" y="1600201"/>
            <a:ext cx="8229600" cy="4541292"/>
          </a:xfrm>
        </p:spPr>
        <p:txBody>
          <a:bodyPr>
            <a:normAutofit fontScale="77500" lnSpcReduction="20000"/>
          </a:bodyPr>
          <a:lstStyle/>
          <a:p>
            <a:r>
              <a:rPr lang="en-US" dirty="0" smtClean="0"/>
              <a:t>H-Collectives : Map-Collectives </a:t>
            </a:r>
            <a:r>
              <a:rPr lang="en-US" dirty="0"/>
              <a:t>for Apache </a:t>
            </a:r>
            <a:r>
              <a:rPr lang="en-US" dirty="0" smtClean="0"/>
              <a:t>Hadoop</a:t>
            </a:r>
          </a:p>
          <a:p>
            <a:pPr lvl="1"/>
            <a:r>
              <a:rPr lang="en-US" dirty="0" smtClean="0"/>
              <a:t>Node-level </a:t>
            </a:r>
            <a:r>
              <a:rPr lang="en-US" dirty="0"/>
              <a:t>data </a:t>
            </a:r>
            <a:r>
              <a:rPr lang="en-US" dirty="0" smtClean="0"/>
              <a:t>aggregations and caching</a:t>
            </a:r>
          </a:p>
          <a:p>
            <a:pPr lvl="1"/>
            <a:r>
              <a:rPr lang="en-US" dirty="0" smtClean="0"/>
              <a:t>Speculative iteration scheduling</a:t>
            </a:r>
          </a:p>
          <a:p>
            <a:pPr lvl="1"/>
            <a:r>
              <a:rPr lang="en-US" dirty="0" smtClean="0"/>
              <a:t>Hadoop Mappers with </a:t>
            </a:r>
            <a:r>
              <a:rPr lang="en-US" dirty="0"/>
              <a:t>only very minimal </a:t>
            </a:r>
            <a:r>
              <a:rPr lang="en-US" dirty="0" smtClean="0"/>
              <a:t>changes</a:t>
            </a:r>
          </a:p>
          <a:p>
            <a:pPr lvl="1"/>
            <a:r>
              <a:rPr lang="en-US" dirty="0" smtClean="0"/>
              <a:t>Support dynamic </a:t>
            </a:r>
            <a:r>
              <a:rPr lang="en-US" dirty="0"/>
              <a:t>scheduling of tasks, </a:t>
            </a:r>
            <a:r>
              <a:rPr lang="en-US" dirty="0" smtClean="0"/>
              <a:t>multiple </a:t>
            </a:r>
            <a:r>
              <a:rPr lang="en-US" dirty="0"/>
              <a:t>map task </a:t>
            </a:r>
            <a:r>
              <a:rPr lang="en-US" dirty="0" smtClean="0"/>
              <a:t>waves, typical </a:t>
            </a:r>
            <a:r>
              <a:rPr lang="en-US" dirty="0"/>
              <a:t>Hadoop fault tolerance and speculative </a:t>
            </a:r>
            <a:r>
              <a:rPr lang="en-US" dirty="0" smtClean="0"/>
              <a:t>executions.</a:t>
            </a:r>
          </a:p>
          <a:p>
            <a:pPr lvl="1"/>
            <a:r>
              <a:rPr lang="en-US" dirty="0"/>
              <a:t>Netty </a:t>
            </a:r>
            <a:r>
              <a:rPr lang="en-US" dirty="0" smtClean="0"/>
              <a:t>NIO based implementation</a:t>
            </a:r>
          </a:p>
          <a:p>
            <a:r>
              <a:rPr lang="en-US" dirty="0" smtClean="0"/>
              <a:t>Map-Collectives </a:t>
            </a:r>
            <a:r>
              <a:rPr lang="en-US" dirty="0"/>
              <a:t>for Twister4Azure iterative </a:t>
            </a:r>
            <a:r>
              <a:rPr lang="en-US" dirty="0" smtClean="0"/>
              <a:t>MapReduce</a:t>
            </a:r>
          </a:p>
          <a:p>
            <a:pPr lvl="1"/>
            <a:r>
              <a:rPr lang="en-US" dirty="0" smtClean="0"/>
              <a:t>WCF Based implementation</a:t>
            </a:r>
          </a:p>
          <a:p>
            <a:pPr lvl="1"/>
            <a:r>
              <a:rPr lang="en-US" dirty="0" smtClean="0"/>
              <a:t>Instance level data aggregation and caching</a:t>
            </a:r>
          </a:p>
        </p:txBody>
      </p:sp>
      <p:sp>
        <p:nvSpPr>
          <p:cNvPr id="4" name="Slide Number Placeholder 3"/>
          <p:cNvSpPr>
            <a:spLocks noGrp="1"/>
          </p:cNvSpPr>
          <p:nvPr>
            <p:ph type="sldNum" sz="quarter" idx="10"/>
          </p:nvPr>
        </p:nvSpPr>
        <p:spPr/>
        <p:txBody>
          <a:bodyPr/>
          <a:lstStyle/>
          <a:p>
            <a:fld id="{869587CA-1790-D944-9358-28FE68D2E49C}" type="slidenum">
              <a:rPr lang="en-US" smtClean="0"/>
              <a:t>18</a:t>
            </a:fld>
            <a:endParaRPr lang="en-US" dirty="0"/>
          </a:p>
        </p:txBody>
      </p:sp>
    </p:spTree>
    <p:extLst>
      <p:ext uri="{BB962C8B-B14F-4D97-AF65-F5344CB8AC3E}">
        <p14:creationId xmlns:p14="http://schemas.microsoft.com/office/powerpoint/2010/main" val="2434321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69587CA-1790-D944-9358-28FE68D2E49C}" type="slidenum">
              <a:rPr lang="en-US" smtClean="0"/>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2372722"/>
              </p:ext>
            </p:extLst>
          </p:nvPr>
        </p:nvGraphicFramePr>
        <p:xfrm>
          <a:off x="136480" y="401697"/>
          <a:ext cx="8843746" cy="6012750"/>
        </p:xfrm>
        <a:graphic>
          <a:graphicData uri="http://schemas.openxmlformats.org/drawingml/2006/table">
            <a:tbl>
              <a:tblPr firstRow="1" bandRow="1">
                <a:tableStyleId>{5C22544A-7EE6-4342-B048-85BDC9FD1C3A}</a:tableStyleId>
              </a:tblPr>
              <a:tblGrid>
                <a:gridCol w="1023243"/>
                <a:gridCol w="1310522"/>
                <a:gridCol w="1924334"/>
                <a:gridCol w="2319894"/>
                <a:gridCol w="2265753"/>
              </a:tblGrid>
              <a:tr h="403538">
                <a:tc>
                  <a:txBody>
                    <a:bodyPr/>
                    <a:lstStyle/>
                    <a:p>
                      <a:endParaRPr lang="en-US" sz="1800" dirty="0">
                        <a:effectLst/>
                        <a:latin typeface="Calibri"/>
                      </a:endParaRPr>
                    </a:p>
                  </a:txBody>
                  <a:tcPr marL="68422" marR="68422" marT="0" marB="0"/>
                </a:tc>
                <a:tc>
                  <a:txBody>
                    <a:bodyPr/>
                    <a:lstStyle/>
                    <a:p>
                      <a:pPr marL="0" marR="0" indent="0" algn="l">
                        <a:lnSpc>
                          <a:spcPct val="115000"/>
                        </a:lnSpc>
                        <a:spcBef>
                          <a:spcPts val="0"/>
                        </a:spcBef>
                        <a:spcAft>
                          <a:spcPts val="1000"/>
                        </a:spcAft>
                      </a:pPr>
                      <a:r>
                        <a:rPr lang="en-US" sz="1800" dirty="0">
                          <a:effectLst/>
                        </a:rPr>
                        <a:t>MPI</a:t>
                      </a:r>
                      <a:endParaRPr lang="en-US" sz="1800" dirty="0">
                        <a:effectLst/>
                        <a:latin typeface="Calibri"/>
                        <a:ea typeface="Times New Roman"/>
                        <a:cs typeface="Times New Roman"/>
                      </a:endParaRPr>
                    </a:p>
                  </a:txBody>
                  <a:tcPr marL="68422" marR="68422" marT="0" marB="0"/>
                </a:tc>
                <a:tc>
                  <a:txBody>
                    <a:bodyPr/>
                    <a:lstStyle/>
                    <a:p>
                      <a:pPr marL="0" marR="0" indent="0" algn="l">
                        <a:lnSpc>
                          <a:spcPct val="115000"/>
                        </a:lnSpc>
                        <a:spcBef>
                          <a:spcPts val="0"/>
                        </a:spcBef>
                        <a:spcAft>
                          <a:spcPts val="1200"/>
                        </a:spcAft>
                      </a:pPr>
                      <a:r>
                        <a:rPr lang="en-US" sz="1800">
                          <a:effectLst/>
                        </a:rPr>
                        <a:t>Hadoop</a:t>
                      </a:r>
                      <a:endParaRPr lang="en-US" sz="1800">
                        <a:effectLst/>
                        <a:latin typeface="Calibri"/>
                        <a:ea typeface="Times New Roman"/>
                        <a:cs typeface="Times New Roman"/>
                      </a:endParaRPr>
                    </a:p>
                  </a:txBody>
                  <a:tcPr marL="68422" marR="68422" marT="0" marB="0"/>
                </a:tc>
                <a:tc>
                  <a:txBody>
                    <a:bodyPr/>
                    <a:lstStyle/>
                    <a:p>
                      <a:pPr marL="0" marR="0" indent="0" algn="l">
                        <a:lnSpc>
                          <a:spcPct val="115000"/>
                        </a:lnSpc>
                        <a:spcBef>
                          <a:spcPts val="0"/>
                        </a:spcBef>
                        <a:spcAft>
                          <a:spcPts val="1200"/>
                        </a:spcAft>
                      </a:pPr>
                      <a:r>
                        <a:rPr lang="en-US" sz="1800">
                          <a:effectLst/>
                        </a:rPr>
                        <a:t>H-Collectives</a:t>
                      </a:r>
                      <a:endParaRPr lang="en-US" sz="1800">
                        <a:effectLst/>
                        <a:latin typeface="Calibri"/>
                        <a:ea typeface="Times New Roman"/>
                        <a:cs typeface="Times New Roman"/>
                      </a:endParaRPr>
                    </a:p>
                  </a:txBody>
                  <a:tcPr marL="68422" marR="68422" marT="0" marB="0"/>
                </a:tc>
                <a:tc>
                  <a:txBody>
                    <a:bodyPr/>
                    <a:lstStyle/>
                    <a:p>
                      <a:pPr marL="0" marR="0" indent="0" algn="l">
                        <a:lnSpc>
                          <a:spcPct val="115000"/>
                        </a:lnSpc>
                        <a:spcBef>
                          <a:spcPts val="0"/>
                        </a:spcBef>
                        <a:spcAft>
                          <a:spcPts val="1200"/>
                        </a:spcAft>
                      </a:pPr>
                      <a:r>
                        <a:rPr lang="en-US" sz="1800">
                          <a:effectLst/>
                        </a:rPr>
                        <a:t>Twister4Azure</a:t>
                      </a:r>
                      <a:endParaRPr lang="en-US" sz="1800">
                        <a:effectLst/>
                        <a:latin typeface="Calibri"/>
                        <a:ea typeface="Times New Roman"/>
                        <a:cs typeface="Times New Roman"/>
                      </a:endParaRPr>
                    </a:p>
                  </a:txBody>
                  <a:tcPr marL="68422" marR="68422" marT="0" marB="0"/>
                </a:tc>
              </a:tr>
              <a:tr h="659907">
                <a:tc rowSpan="2">
                  <a:txBody>
                    <a:bodyPr/>
                    <a:lstStyle/>
                    <a:p>
                      <a:pPr marL="0" marR="0" indent="0" algn="l">
                        <a:lnSpc>
                          <a:spcPct val="115000"/>
                        </a:lnSpc>
                        <a:spcBef>
                          <a:spcPts val="0"/>
                        </a:spcBef>
                        <a:spcAft>
                          <a:spcPts val="1000"/>
                        </a:spcAft>
                      </a:pPr>
                      <a:r>
                        <a:rPr lang="en-US" sz="1800" b="1" dirty="0">
                          <a:solidFill>
                            <a:schemeClr val="bg1"/>
                          </a:solidFill>
                          <a:effectLst/>
                        </a:rPr>
                        <a:t>All-to-One</a:t>
                      </a:r>
                      <a:endParaRPr lang="en-US" sz="1800" b="1" dirty="0">
                        <a:solidFill>
                          <a:schemeClr val="bg1"/>
                        </a:solidFill>
                        <a:effectLst/>
                        <a:latin typeface="Calibri"/>
                        <a:ea typeface="Times New Roman"/>
                        <a:cs typeface="Times New Roman"/>
                      </a:endParaRPr>
                    </a:p>
                  </a:txBody>
                  <a:tcPr marL="68422" marR="68422" marT="0" marB="0" anchor="ctr">
                    <a:solidFill>
                      <a:schemeClr val="accent1"/>
                    </a:solidFill>
                  </a:tcPr>
                </a:tc>
                <a:tc>
                  <a:txBody>
                    <a:bodyPr/>
                    <a:lstStyle/>
                    <a:p>
                      <a:pPr marL="0" marR="0" indent="0" algn="l">
                        <a:lnSpc>
                          <a:spcPct val="115000"/>
                        </a:lnSpc>
                        <a:spcBef>
                          <a:spcPts val="200"/>
                        </a:spcBef>
                        <a:spcAft>
                          <a:spcPts val="200"/>
                        </a:spcAft>
                      </a:pPr>
                      <a:r>
                        <a:rPr lang="en-US" sz="1800">
                          <a:effectLst/>
                        </a:rPr>
                        <a:t>Gather</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dirty="0" smtClean="0">
                          <a:effectLst/>
                        </a:rPr>
                        <a:t>shuffle-reduce-merge</a:t>
                      </a:r>
                      <a:endParaRPr lang="en-US" sz="1800" dirty="0">
                        <a:effectLst/>
                        <a:latin typeface="Calibri"/>
                        <a:ea typeface="Times New Roman"/>
                        <a:cs typeface="Times New Roman"/>
                      </a:endParaRPr>
                    </a:p>
                  </a:txBody>
                  <a:tcPr marL="68422" marR="68422" marT="0" marB="0" anchor="ctr"/>
                </a:tc>
              </a:tr>
              <a:tr h="659907">
                <a:tc vMerge="1">
                  <a:txBody>
                    <a:bodyPr/>
                    <a:lstStyle/>
                    <a:p>
                      <a:endParaRPr lang="en-US"/>
                    </a:p>
                  </a:txBody>
                  <a:tcPr/>
                </a:tc>
                <a:tc>
                  <a:txBody>
                    <a:bodyPr/>
                    <a:lstStyle/>
                    <a:p>
                      <a:pPr marL="0" marR="0" indent="0" algn="l">
                        <a:lnSpc>
                          <a:spcPct val="115000"/>
                        </a:lnSpc>
                        <a:spcBef>
                          <a:spcPts val="200"/>
                        </a:spcBef>
                        <a:spcAft>
                          <a:spcPts val="200"/>
                        </a:spcAft>
                      </a:pPr>
                      <a:r>
                        <a:rPr lang="en-US" sz="1800">
                          <a:effectLst/>
                        </a:rPr>
                        <a:t>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dirty="0" smtClean="0">
                          <a:effectLst/>
                        </a:rPr>
                        <a:t>shuffle-reduce-merge</a:t>
                      </a:r>
                      <a:endParaRPr lang="en-US" sz="1800" dirty="0">
                        <a:effectLst/>
                        <a:latin typeface="Calibri"/>
                        <a:ea typeface="Times New Roman"/>
                        <a:cs typeface="Times New Roman"/>
                      </a:endParaRPr>
                    </a:p>
                  </a:txBody>
                  <a:tcPr marL="68422" marR="68422" marT="0" marB="0" anchor="ctr"/>
                </a:tc>
              </a:tr>
              <a:tr h="989861">
                <a:tc rowSpan="2">
                  <a:txBody>
                    <a:bodyPr/>
                    <a:lstStyle/>
                    <a:p>
                      <a:pPr marL="0" marR="0" indent="0" algn="l">
                        <a:lnSpc>
                          <a:spcPct val="115000"/>
                        </a:lnSpc>
                        <a:spcBef>
                          <a:spcPts val="0"/>
                        </a:spcBef>
                        <a:spcAft>
                          <a:spcPts val="1000"/>
                        </a:spcAft>
                      </a:pPr>
                      <a:r>
                        <a:rPr lang="en-US" sz="1800" b="1" dirty="0">
                          <a:solidFill>
                            <a:schemeClr val="bg1"/>
                          </a:solidFill>
                          <a:effectLst/>
                        </a:rPr>
                        <a:t>One-to-All</a:t>
                      </a:r>
                      <a:endParaRPr lang="en-US" sz="1800" b="1" dirty="0">
                        <a:solidFill>
                          <a:schemeClr val="bg1"/>
                        </a:solidFill>
                        <a:effectLst/>
                        <a:latin typeface="Calibri"/>
                        <a:ea typeface="Times New Roman"/>
                        <a:cs typeface="Times New Roman"/>
                      </a:endParaRPr>
                    </a:p>
                  </a:txBody>
                  <a:tcPr marL="68422" marR="68422" marT="0" marB="0" anchor="ctr">
                    <a:solidFill>
                      <a:schemeClr val="accent1"/>
                    </a:solidFill>
                  </a:tcPr>
                </a:tc>
                <a:tc>
                  <a:txBody>
                    <a:bodyPr/>
                    <a:lstStyle/>
                    <a:p>
                      <a:pPr marL="0" marR="0" indent="0" algn="l">
                        <a:lnSpc>
                          <a:spcPct val="115000"/>
                        </a:lnSpc>
                        <a:spcBef>
                          <a:spcPts val="200"/>
                        </a:spcBef>
                        <a:spcAft>
                          <a:spcPts val="200"/>
                        </a:spcAft>
                      </a:pPr>
                      <a:r>
                        <a:rPr lang="en-US" sz="1800">
                          <a:effectLst/>
                        </a:rPr>
                        <a:t>Broadcast</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shuffle-reduce-distributedcache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shuffle-reduce-distributedcache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dirty="0" smtClean="0">
                          <a:effectLst/>
                        </a:rPr>
                        <a:t>merge-broadcast</a:t>
                      </a:r>
                      <a:endParaRPr lang="en-US" sz="1800" dirty="0">
                        <a:effectLst/>
                        <a:latin typeface="Calibri"/>
                        <a:ea typeface="Times New Roman"/>
                        <a:cs typeface="Times New Roman"/>
                      </a:endParaRPr>
                    </a:p>
                  </a:txBody>
                  <a:tcPr marL="68422" marR="68422" marT="0" marB="0" anchor="ctr"/>
                </a:tc>
              </a:tr>
              <a:tr h="989861">
                <a:tc vMerge="1">
                  <a:txBody>
                    <a:bodyPr/>
                    <a:lstStyle/>
                    <a:p>
                      <a:endParaRPr lang="en-US"/>
                    </a:p>
                  </a:txBody>
                  <a:tcPr/>
                </a:tc>
                <a:tc>
                  <a:txBody>
                    <a:bodyPr/>
                    <a:lstStyle/>
                    <a:p>
                      <a:pPr marL="0" marR="0" indent="0" algn="l">
                        <a:lnSpc>
                          <a:spcPct val="115000"/>
                        </a:lnSpc>
                        <a:spcBef>
                          <a:spcPts val="200"/>
                        </a:spcBef>
                        <a:spcAft>
                          <a:spcPts val="200"/>
                        </a:spcAft>
                      </a:pPr>
                      <a:r>
                        <a:rPr lang="en-US" sz="1800">
                          <a:effectLst/>
                        </a:rPr>
                        <a:t>Scatter</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shuffle-reduce-distributedcache**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shuffle-reduce-distributedcache**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merge-broadcast **</a:t>
                      </a:r>
                      <a:endParaRPr lang="en-US" sz="1800">
                        <a:effectLst/>
                        <a:latin typeface="Calibri"/>
                        <a:ea typeface="Times New Roman"/>
                        <a:cs typeface="Times New Roman"/>
                      </a:endParaRPr>
                    </a:p>
                  </a:txBody>
                  <a:tcPr marL="68422" marR="68422" marT="0" marB="0" anchor="ctr"/>
                </a:tc>
              </a:tr>
              <a:tr h="329954">
                <a:tc rowSpan="3">
                  <a:txBody>
                    <a:bodyPr/>
                    <a:lstStyle/>
                    <a:p>
                      <a:pPr marL="0" marR="0" indent="0" algn="l">
                        <a:lnSpc>
                          <a:spcPct val="115000"/>
                        </a:lnSpc>
                        <a:spcBef>
                          <a:spcPts val="0"/>
                        </a:spcBef>
                        <a:spcAft>
                          <a:spcPts val="1000"/>
                        </a:spcAft>
                      </a:pPr>
                      <a:r>
                        <a:rPr lang="en-US" sz="1800" b="1" dirty="0">
                          <a:solidFill>
                            <a:schemeClr val="bg1"/>
                          </a:solidFill>
                          <a:effectLst/>
                        </a:rPr>
                        <a:t>All-to-All</a:t>
                      </a:r>
                      <a:endParaRPr lang="en-US" sz="1800" b="1" dirty="0">
                        <a:solidFill>
                          <a:schemeClr val="bg1"/>
                        </a:solidFill>
                        <a:effectLst/>
                        <a:latin typeface="Calibri"/>
                        <a:ea typeface="Times New Roman"/>
                        <a:cs typeface="Times New Roman"/>
                      </a:endParaRPr>
                    </a:p>
                  </a:txBody>
                  <a:tcPr marL="68422" marR="68422" marT="0" marB="0" anchor="ctr">
                    <a:solidFill>
                      <a:schemeClr val="accent1"/>
                    </a:solidFill>
                  </a:tcPr>
                </a:tc>
                <a:tc>
                  <a:txBody>
                    <a:bodyPr/>
                    <a:lstStyle/>
                    <a:p>
                      <a:pPr marL="0" marR="0" indent="0" algn="l">
                        <a:lnSpc>
                          <a:spcPct val="115000"/>
                        </a:lnSpc>
                        <a:spcBef>
                          <a:spcPts val="200"/>
                        </a:spcBef>
                        <a:spcAft>
                          <a:spcPts val="200"/>
                        </a:spcAft>
                      </a:pPr>
                      <a:r>
                        <a:rPr lang="en-US" sz="1800">
                          <a:effectLst/>
                        </a:rPr>
                        <a:t>AllGather</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 </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Map-AllGather</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Map-AllGather </a:t>
                      </a:r>
                      <a:endParaRPr lang="en-US" sz="1800">
                        <a:effectLst/>
                        <a:latin typeface="Calibri"/>
                        <a:ea typeface="Times New Roman"/>
                        <a:cs typeface="Times New Roman"/>
                      </a:endParaRPr>
                    </a:p>
                  </a:txBody>
                  <a:tcPr marL="68422" marR="68422" marT="0" marB="0" anchor="ctr"/>
                </a:tc>
              </a:tr>
              <a:tr h="329954">
                <a:tc vMerge="1">
                  <a:txBody>
                    <a:bodyPr/>
                    <a:lstStyle/>
                    <a:p>
                      <a:endParaRPr lang="en-US"/>
                    </a:p>
                  </a:txBody>
                  <a:tcPr/>
                </a:tc>
                <a:tc>
                  <a:txBody>
                    <a:bodyPr/>
                    <a:lstStyle/>
                    <a:p>
                      <a:pPr marL="0" marR="0" indent="0" algn="l">
                        <a:lnSpc>
                          <a:spcPct val="115000"/>
                        </a:lnSpc>
                        <a:spcBef>
                          <a:spcPts val="200"/>
                        </a:spcBef>
                        <a:spcAft>
                          <a:spcPts val="200"/>
                        </a:spcAft>
                      </a:pPr>
                      <a:r>
                        <a:rPr lang="en-US" sz="1800">
                          <a:effectLst/>
                        </a:rPr>
                        <a:t>AllReduce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 </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Map-AllReduce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Map-AllReduce</a:t>
                      </a:r>
                      <a:endParaRPr lang="en-US" sz="1800">
                        <a:effectLst/>
                        <a:latin typeface="Calibri"/>
                        <a:ea typeface="Times New Roman"/>
                        <a:cs typeface="Times New Roman"/>
                      </a:endParaRPr>
                    </a:p>
                  </a:txBody>
                  <a:tcPr marL="68422" marR="68422" marT="0" marB="0" anchor="ctr"/>
                </a:tc>
              </a:tr>
              <a:tr h="659907">
                <a:tc vMerge="1">
                  <a:txBody>
                    <a:bodyPr/>
                    <a:lstStyle/>
                    <a:p>
                      <a:endParaRPr lang="en-US"/>
                    </a:p>
                  </a:txBody>
                  <a:tcPr/>
                </a:tc>
                <a:tc>
                  <a:txBody>
                    <a:bodyPr/>
                    <a:lstStyle/>
                    <a:p>
                      <a:pPr marL="0" marR="0" indent="0" algn="l">
                        <a:lnSpc>
                          <a:spcPct val="115000"/>
                        </a:lnSpc>
                        <a:spcBef>
                          <a:spcPts val="200"/>
                        </a:spcBef>
                        <a:spcAft>
                          <a:spcPts val="200"/>
                        </a:spcAft>
                      </a:pPr>
                      <a:r>
                        <a:rPr lang="en-US" sz="1800">
                          <a:effectLst/>
                        </a:rPr>
                        <a:t>Reduce-Scatter</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 </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Map-ReduceScatter (future work)</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Map-ReduceScatter  (future works)</a:t>
                      </a:r>
                      <a:endParaRPr lang="en-US" sz="1800">
                        <a:effectLst/>
                        <a:latin typeface="Calibri"/>
                        <a:ea typeface="Times New Roman"/>
                        <a:cs typeface="Times New Roman"/>
                      </a:endParaRPr>
                    </a:p>
                  </a:txBody>
                  <a:tcPr marL="68422" marR="68422" marT="0" marB="0" anchor="ctr"/>
                </a:tc>
              </a:tr>
              <a:tr h="989861">
                <a:tc>
                  <a:txBody>
                    <a:bodyPr/>
                    <a:lstStyle/>
                    <a:p>
                      <a:pPr marL="0" marR="0" indent="0" algn="l">
                        <a:lnSpc>
                          <a:spcPct val="115000"/>
                        </a:lnSpc>
                        <a:spcBef>
                          <a:spcPts val="0"/>
                        </a:spcBef>
                        <a:spcAft>
                          <a:spcPts val="1000"/>
                        </a:spcAft>
                      </a:pPr>
                      <a:r>
                        <a:rPr lang="en-US" sz="1800" b="1" dirty="0">
                          <a:solidFill>
                            <a:schemeClr val="bg1"/>
                          </a:solidFill>
                          <a:effectLst/>
                        </a:rPr>
                        <a:t>Synchronization</a:t>
                      </a:r>
                      <a:endParaRPr lang="en-US" sz="1800" b="1" dirty="0">
                        <a:solidFill>
                          <a:schemeClr val="bg1"/>
                        </a:solidFill>
                        <a:effectLst/>
                        <a:latin typeface="Calibri"/>
                        <a:ea typeface="Times New Roman"/>
                        <a:cs typeface="Times New Roman"/>
                      </a:endParaRPr>
                    </a:p>
                  </a:txBody>
                  <a:tcPr marL="68422" marR="68422" marT="0" marB="0" anchor="ctr">
                    <a:solidFill>
                      <a:schemeClr val="accent1"/>
                    </a:solidFill>
                  </a:tcPr>
                </a:tc>
                <a:tc>
                  <a:txBody>
                    <a:bodyPr/>
                    <a:lstStyle/>
                    <a:p>
                      <a:pPr marL="0" marR="0" indent="0" algn="l">
                        <a:lnSpc>
                          <a:spcPct val="115000"/>
                        </a:lnSpc>
                        <a:spcBef>
                          <a:spcPts val="200"/>
                        </a:spcBef>
                        <a:spcAft>
                          <a:spcPts val="200"/>
                        </a:spcAft>
                      </a:pPr>
                      <a:r>
                        <a:rPr lang="en-US" sz="1800">
                          <a:effectLst/>
                        </a:rPr>
                        <a:t>Barrier</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Barrier between Map &amp; Reduce</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a:effectLst/>
                        </a:rPr>
                        <a:t>Barrier between Map &amp; Reduce and between iterations</a:t>
                      </a:r>
                      <a:endParaRPr lang="en-US" sz="1800">
                        <a:effectLst/>
                        <a:latin typeface="Calibri"/>
                        <a:ea typeface="Times New Roman"/>
                        <a:cs typeface="Times New Roman"/>
                      </a:endParaRPr>
                    </a:p>
                  </a:txBody>
                  <a:tcPr marL="68422" marR="68422" marT="0" marB="0" anchor="ctr"/>
                </a:tc>
                <a:tc>
                  <a:txBody>
                    <a:bodyPr/>
                    <a:lstStyle/>
                    <a:p>
                      <a:pPr marL="0" marR="0" indent="0" algn="l">
                        <a:lnSpc>
                          <a:spcPct val="115000"/>
                        </a:lnSpc>
                        <a:spcBef>
                          <a:spcPts val="200"/>
                        </a:spcBef>
                        <a:spcAft>
                          <a:spcPts val="200"/>
                        </a:spcAft>
                      </a:pPr>
                      <a:r>
                        <a:rPr lang="en-US" sz="1800" dirty="0">
                          <a:effectLst/>
                        </a:rPr>
                        <a:t>Barrier between Map, Reduce, Merge and between iterations</a:t>
                      </a:r>
                      <a:endParaRPr lang="en-US" sz="1800" dirty="0">
                        <a:effectLst/>
                        <a:latin typeface="Calibri"/>
                        <a:ea typeface="Times New Roman"/>
                        <a:cs typeface="Times New Roman"/>
                      </a:endParaRPr>
                    </a:p>
                  </a:txBody>
                  <a:tcPr marL="68422" marR="68422" marT="0" marB="0" anchor="ctr"/>
                </a:tc>
              </a:tr>
            </a:tbl>
          </a:graphicData>
        </a:graphic>
      </p:graphicFrame>
    </p:spTree>
    <p:extLst>
      <p:ext uri="{BB962C8B-B14F-4D97-AF65-F5344CB8AC3E}">
        <p14:creationId xmlns:p14="http://schemas.microsoft.com/office/powerpoint/2010/main" val="343688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Three disruptions</a:t>
            </a:r>
          </a:p>
          <a:p>
            <a:pPr lvl="1"/>
            <a:r>
              <a:rPr lang="en-US" dirty="0" smtClean="0"/>
              <a:t>Big Data</a:t>
            </a:r>
          </a:p>
          <a:p>
            <a:pPr lvl="1"/>
            <a:r>
              <a:rPr lang="en-US" dirty="0" smtClean="0"/>
              <a:t>MapReduce</a:t>
            </a:r>
          </a:p>
          <a:p>
            <a:pPr lvl="1"/>
            <a:r>
              <a:rPr lang="en-US" dirty="0" smtClean="0"/>
              <a:t>Cloud Computing</a:t>
            </a:r>
          </a:p>
          <a:p>
            <a:r>
              <a:rPr lang="en-US" dirty="0"/>
              <a:t>MapReduce </a:t>
            </a:r>
            <a:r>
              <a:rPr lang="en-US" dirty="0" smtClean="0"/>
              <a:t>to </a:t>
            </a:r>
            <a:r>
              <a:rPr lang="en-US" dirty="0"/>
              <a:t>process the “Big Data” in cloud or cluster </a:t>
            </a:r>
            <a:r>
              <a:rPr lang="en-US" dirty="0" smtClean="0"/>
              <a:t>environments</a:t>
            </a:r>
          </a:p>
          <a:p>
            <a:r>
              <a:rPr lang="en-US" dirty="0" smtClean="0"/>
              <a:t>Generalizing </a:t>
            </a:r>
            <a:r>
              <a:rPr lang="en-US" dirty="0"/>
              <a:t>MapReduce and integrating it with HPC technologies</a:t>
            </a:r>
          </a:p>
        </p:txBody>
      </p:sp>
      <p:sp>
        <p:nvSpPr>
          <p:cNvPr id="4" name="Slide Number Placeholder 3"/>
          <p:cNvSpPr>
            <a:spLocks noGrp="1"/>
          </p:cNvSpPr>
          <p:nvPr>
            <p:ph type="sldNum" sz="quarter" idx="10"/>
          </p:nvPr>
        </p:nvSpPr>
        <p:spPr/>
        <p:txBody>
          <a:bodyPr/>
          <a:lstStyle/>
          <a:p>
            <a:fld id="{869587CA-1790-D944-9358-28FE68D2E49C}" type="slidenum">
              <a:rPr lang="en-US" smtClean="0"/>
              <a:pPr/>
              <a:t>2</a:t>
            </a:fld>
            <a:endParaRPr lang="en-US"/>
          </a:p>
        </p:txBody>
      </p:sp>
    </p:spTree>
    <p:extLst>
      <p:ext uri="{BB962C8B-B14F-4D97-AF65-F5344CB8AC3E}">
        <p14:creationId xmlns:p14="http://schemas.microsoft.com/office/powerpoint/2010/main" val="1788074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Background</a:t>
            </a:r>
          </a:p>
          <a:p>
            <a:r>
              <a:rPr lang="en-US" dirty="0" smtClean="0"/>
              <a:t>Collective communication primitives</a:t>
            </a:r>
          </a:p>
          <a:p>
            <a:pPr lvl="1"/>
            <a:r>
              <a:rPr lang="en-US" dirty="0" smtClean="0"/>
              <a:t>Map-AllGather</a:t>
            </a:r>
          </a:p>
          <a:p>
            <a:pPr lvl="1"/>
            <a:r>
              <a:rPr lang="en-US" dirty="0" smtClean="0"/>
              <a:t>Map-Reduce</a:t>
            </a:r>
          </a:p>
          <a:p>
            <a:r>
              <a:rPr lang="en-US" b="1" dirty="0" smtClean="0"/>
              <a:t>Performance analysis</a:t>
            </a:r>
          </a:p>
          <a:p>
            <a:r>
              <a:rPr lang="en-US" dirty="0" smtClean="0"/>
              <a:t>Conclusion</a:t>
            </a:r>
          </a:p>
          <a:p>
            <a:pPr lvl="1"/>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20</a:t>
            </a:fld>
            <a:endParaRPr lang="en-US" dirty="0"/>
          </a:p>
        </p:txBody>
      </p:sp>
    </p:spTree>
    <p:extLst>
      <p:ext uri="{BB962C8B-B14F-4D97-AF65-F5344CB8AC3E}">
        <p14:creationId xmlns:p14="http://schemas.microsoft.com/office/powerpoint/2010/main" val="2279166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KMeansClustering</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7888" y="1717891"/>
            <a:ext cx="4496942" cy="2703983"/>
          </a:xfrm>
          <a:prstGeom prst="rect">
            <a:avLst/>
          </a:prstGeom>
          <a:noFill/>
          <a:ln>
            <a:noFill/>
          </a:ln>
        </p:spPr>
      </p:pic>
      <p:sp>
        <p:nvSpPr>
          <p:cNvPr id="3" name="Rectangle 2"/>
          <p:cNvSpPr/>
          <p:nvPr/>
        </p:nvSpPr>
        <p:spPr>
          <a:xfrm>
            <a:off x="866641" y="5148960"/>
            <a:ext cx="7267432" cy="646331"/>
          </a:xfrm>
          <a:prstGeom prst="rect">
            <a:avLst/>
          </a:prstGeom>
        </p:spPr>
        <p:txBody>
          <a:bodyPr wrap="square">
            <a:spAutoFit/>
          </a:bodyPr>
          <a:lstStyle/>
          <a:p>
            <a:pPr algn="ctr"/>
            <a:r>
              <a:rPr lang="en-US" b="1" dirty="0"/>
              <a:t>Hadoop </a:t>
            </a:r>
            <a:r>
              <a:rPr lang="en-US" b="1" dirty="0" smtClean="0"/>
              <a:t>vs H-Collectives Map-AllReduce.</a:t>
            </a:r>
          </a:p>
          <a:p>
            <a:pPr algn="ctr"/>
            <a:r>
              <a:rPr lang="en-US" b="1" dirty="0" smtClean="0"/>
              <a:t>500 </a:t>
            </a:r>
            <a:r>
              <a:rPr lang="en-US" b="1" dirty="0"/>
              <a:t>Centroids (clusters). 20 Dimensions. 10 iterations.</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967785" y="1723700"/>
            <a:ext cx="4032929" cy="2698174"/>
          </a:xfrm>
          <a:prstGeom prst="rect">
            <a:avLst/>
          </a:prstGeom>
          <a:noFill/>
          <a:ln>
            <a:noFill/>
          </a:ln>
        </p:spPr>
      </p:pic>
      <p:sp>
        <p:nvSpPr>
          <p:cNvPr id="4" name="Rectangle 3"/>
          <p:cNvSpPr/>
          <p:nvPr/>
        </p:nvSpPr>
        <p:spPr>
          <a:xfrm>
            <a:off x="1707983" y="4527223"/>
            <a:ext cx="1476751" cy="369332"/>
          </a:xfrm>
          <a:prstGeom prst="rect">
            <a:avLst/>
          </a:prstGeom>
        </p:spPr>
        <p:txBody>
          <a:bodyPr wrap="none">
            <a:spAutoFit/>
          </a:bodyPr>
          <a:lstStyle/>
          <a:p>
            <a:r>
              <a:rPr lang="en-US" b="1" dirty="0"/>
              <a:t> Weak scaling</a:t>
            </a:r>
            <a:endParaRPr lang="en-US" dirty="0"/>
          </a:p>
        </p:txBody>
      </p:sp>
      <p:sp>
        <p:nvSpPr>
          <p:cNvPr id="8" name="Rectangle 7"/>
          <p:cNvSpPr/>
          <p:nvPr/>
        </p:nvSpPr>
        <p:spPr>
          <a:xfrm>
            <a:off x="6245873" y="4527223"/>
            <a:ext cx="1559081" cy="369332"/>
          </a:xfrm>
          <a:prstGeom prst="rect">
            <a:avLst/>
          </a:prstGeom>
        </p:spPr>
        <p:txBody>
          <a:bodyPr wrap="none">
            <a:spAutoFit/>
          </a:bodyPr>
          <a:lstStyle/>
          <a:p>
            <a:r>
              <a:rPr lang="en-US" b="1" dirty="0"/>
              <a:t> </a:t>
            </a:r>
            <a:r>
              <a:rPr lang="en-US" b="1" dirty="0" smtClean="0"/>
              <a:t>Strong scaling</a:t>
            </a:r>
            <a:endParaRPr lang="en-US" dirty="0"/>
          </a:p>
        </p:txBody>
      </p:sp>
      <p:sp>
        <p:nvSpPr>
          <p:cNvPr id="6" name="Slide Number Placeholder 5"/>
          <p:cNvSpPr>
            <a:spLocks noGrp="1"/>
          </p:cNvSpPr>
          <p:nvPr>
            <p:ph type="sldNum" sz="quarter" idx="10"/>
          </p:nvPr>
        </p:nvSpPr>
        <p:spPr/>
        <p:txBody>
          <a:bodyPr/>
          <a:lstStyle/>
          <a:p>
            <a:fld id="{869587CA-1790-D944-9358-28FE68D2E49C}" type="slidenum">
              <a:rPr lang="en-US" smtClean="0"/>
              <a:t>21</a:t>
            </a:fld>
            <a:endParaRPr lang="en-US" dirty="0"/>
          </a:p>
        </p:txBody>
      </p:sp>
    </p:spTree>
    <p:extLst>
      <p:ext uri="{BB962C8B-B14F-4D97-AF65-F5344CB8AC3E}">
        <p14:creationId xmlns:p14="http://schemas.microsoft.com/office/powerpoint/2010/main" val="1384057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KMeansClustering</a:t>
            </a:r>
            <a:endParaRPr lang="en-US" dirty="0"/>
          </a:p>
        </p:txBody>
      </p:sp>
      <p:sp>
        <p:nvSpPr>
          <p:cNvPr id="3" name="Rectangle 2"/>
          <p:cNvSpPr/>
          <p:nvPr/>
        </p:nvSpPr>
        <p:spPr>
          <a:xfrm>
            <a:off x="866641" y="5148960"/>
            <a:ext cx="7267432" cy="646331"/>
          </a:xfrm>
          <a:prstGeom prst="rect">
            <a:avLst/>
          </a:prstGeom>
        </p:spPr>
        <p:txBody>
          <a:bodyPr wrap="square">
            <a:spAutoFit/>
          </a:bodyPr>
          <a:lstStyle/>
          <a:p>
            <a:pPr algn="ctr"/>
            <a:r>
              <a:rPr lang="en-US" b="1" dirty="0" smtClean="0"/>
              <a:t>Twister4Azure vs T4A-Collectives Map-AllReduce.</a:t>
            </a:r>
          </a:p>
          <a:p>
            <a:pPr algn="ctr"/>
            <a:r>
              <a:rPr lang="en-US" b="1" dirty="0" smtClean="0"/>
              <a:t>500 </a:t>
            </a:r>
            <a:r>
              <a:rPr lang="en-US" b="1" dirty="0"/>
              <a:t>Centroids (clusters). 20 Dimensions. 10 iterations.</a:t>
            </a:r>
          </a:p>
        </p:txBody>
      </p:sp>
      <p:sp>
        <p:nvSpPr>
          <p:cNvPr id="4" name="Rectangle 3"/>
          <p:cNvSpPr/>
          <p:nvPr/>
        </p:nvSpPr>
        <p:spPr>
          <a:xfrm>
            <a:off x="1707983" y="4527223"/>
            <a:ext cx="1476751" cy="369332"/>
          </a:xfrm>
          <a:prstGeom prst="rect">
            <a:avLst/>
          </a:prstGeom>
        </p:spPr>
        <p:txBody>
          <a:bodyPr wrap="none">
            <a:spAutoFit/>
          </a:bodyPr>
          <a:lstStyle/>
          <a:p>
            <a:r>
              <a:rPr lang="en-US" b="1" dirty="0"/>
              <a:t> Weak scaling</a:t>
            </a:r>
            <a:endParaRPr lang="en-US" dirty="0"/>
          </a:p>
        </p:txBody>
      </p:sp>
      <p:sp>
        <p:nvSpPr>
          <p:cNvPr id="8" name="Rectangle 7"/>
          <p:cNvSpPr/>
          <p:nvPr/>
        </p:nvSpPr>
        <p:spPr>
          <a:xfrm>
            <a:off x="6245873" y="4527223"/>
            <a:ext cx="1559081" cy="369332"/>
          </a:xfrm>
          <a:prstGeom prst="rect">
            <a:avLst/>
          </a:prstGeom>
        </p:spPr>
        <p:txBody>
          <a:bodyPr wrap="none">
            <a:spAutoFit/>
          </a:bodyPr>
          <a:lstStyle/>
          <a:p>
            <a:r>
              <a:rPr lang="en-US" b="1" dirty="0"/>
              <a:t> </a:t>
            </a:r>
            <a:r>
              <a:rPr lang="en-US" b="1" dirty="0" smtClean="0"/>
              <a:t>Strong scaling</a:t>
            </a: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07950" y="1723700"/>
            <a:ext cx="4614175" cy="2803523"/>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872253" y="1723700"/>
            <a:ext cx="4038019" cy="2819141"/>
          </a:xfrm>
          <a:prstGeom prst="rect">
            <a:avLst/>
          </a:prstGeom>
        </p:spPr>
      </p:pic>
      <p:sp>
        <p:nvSpPr>
          <p:cNvPr id="5" name="Slide Number Placeholder 4"/>
          <p:cNvSpPr>
            <a:spLocks noGrp="1"/>
          </p:cNvSpPr>
          <p:nvPr>
            <p:ph type="sldNum" sz="quarter" idx="10"/>
          </p:nvPr>
        </p:nvSpPr>
        <p:spPr/>
        <p:txBody>
          <a:bodyPr/>
          <a:lstStyle/>
          <a:p>
            <a:fld id="{869587CA-1790-D944-9358-28FE68D2E49C}" type="slidenum">
              <a:rPr lang="en-US" smtClean="0"/>
              <a:t>22</a:t>
            </a:fld>
            <a:endParaRPr lang="en-US" dirty="0"/>
          </a:p>
        </p:txBody>
      </p:sp>
    </p:spTree>
    <p:extLst>
      <p:ext uri="{BB962C8B-B14F-4D97-AF65-F5344CB8AC3E}">
        <p14:creationId xmlns:p14="http://schemas.microsoft.com/office/powerpoint/2010/main" val="972790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a:t>
            </a:r>
            <a:r>
              <a:rPr lang="en-US" dirty="0"/>
              <a:t>Scaling</a:t>
            </a:r>
          </a:p>
        </p:txBody>
      </p:sp>
      <p:sp>
        <p:nvSpPr>
          <p:cNvPr id="4" name="Rectangle 3"/>
          <p:cNvSpPr/>
          <p:nvPr/>
        </p:nvSpPr>
        <p:spPr>
          <a:xfrm>
            <a:off x="902751" y="4759239"/>
            <a:ext cx="2773516" cy="369332"/>
          </a:xfrm>
          <a:prstGeom prst="rect">
            <a:avLst/>
          </a:prstGeom>
        </p:spPr>
        <p:txBody>
          <a:bodyPr wrap="none">
            <a:spAutoFit/>
          </a:bodyPr>
          <a:lstStyle/>
          <a:p>
            <a:r>
              <a:rPr lang="en-US" b="1" dirty="0" smtClean="0"/>
              <a:t>Hadoop MDS – BCCalc only</a:t>
            </a:r>
            <a:endParaRPr lang="en-US" dirty="0"/>
          </a:p>
        </p:txBody>
      </p:sp>
      <p:sp>
        <p:nvSpPr>
          <p:cNvPr id="8" name="Rectangle 7"/>
          <p:cNvSpPr/>
          <p:nvPr/>
        </p:nvSpPr>
        <p:spPr>
          <a:xfrm>
            <a:off x="6109393" y="4759239"/>
            <a:ext cx="2057166" cy="369332"/>
          </a:xfrm>
          <a:prstGeom prst="rect">
            <a:avLst/>
          </a:prstGeom>
        </p:spPr>
        <p:txBody>
          <a:bodyPr wrap="none">
            <a:spAutoFit/>
          </a:bodyPr>
          <a:lstStyle/>
          <a:p>
            <a:r>
              <a:rPr lang="en-US" b="1" dirty="0" smtClean="0"/>
              <a:t>Twister4Azure MDS</a:t>
            </a:r>
            <a:endParaRPr lang="en-US"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42870" y="1955716"/>
            <a:ext cx="4852211" cy="267652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138100" y="1955715"/>
            <a:ext cx="3657884" cy="2803523"/>
          </a:xfrm>
          <a:prstGeom prst="rect">
            <a:avLst/>
          </a:prstGeom>
          <a:noFill/>
          <a:ln>
            <a:noFill/>
          </a:ln>
        </p:spPr>
      </p:pic>
      <p:sp>
        <p:nvSpPr>
          <p:cNvPr id="3" name="Slide Number Placeholder 2"/>
          <p:cNvSpPr>
            <a:spLocks noGrp="1"/>
          </p:cNvSpPr>
          <p:nvPr>
            <p:ph type="sldNum" sz="quarter" idx="10"/>
          </p:nvPr>
        </p:nvSpPr>
        <p:spPr/>
        <p:txBody>
          <a:bodyPr/>
          <a:lstStyle/>
          <a:p>
            <a:fld id="{869587CA-1790-D944-9358-28FE68D2E49C}" type="slidenum">
              <a:rPr lang="en-US" smtClean="0"/>
              <a:t>23</a:t>
            </a:fld>
            <a:endParaRPr lang="en-US" dirty="0"/>
          </a:p>
        </p:txBody>
      </p:sp>
    </p:spTree>
    <p:extLst>
      <p:ext uri="{BB962C8B-B14F-4D97-AF65-F5344CB8AC3E}">
        <p14:creationId xmlns:p14="http://schemas.microsoft.com/office/powerpoint/2010/main" val="660640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MDS Overheads</a:t>
            </a:r>
            <a:endParaRPr lang="en-US" dirty="0"/>
          </a:p>
        </p:txBody>
      </p:sp>
      <p:pic>
        <p:nvPicPr>
          <p:cNvPr id="205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28" y="1480800"/>
            <a:ext cx="48006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528" y="3233535"/>
            <a:ext cx="295275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28" y="4967220"/>
            <a:ext cx="37719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10"/>
          <p:cNvSpPr/>
          <p:nvPr/>
        </p:nvSpPr>
        <p:spPr>
          <a:xfrm>
            <a:off x="5786221" y="1963955"/>
            <a:ext cx="2143128" cy="646331"/>
          </a:xfrm>
          <a:prstGeom prst="rect">
            <a:avLst/>
          </a:prstGeom>
        </p:spPr>
        <p:txBody>
          <a:bodyPr wrap="square">
            <a:spAutoFit/>
          </a:bodyPr>
          <a:lstStyle/>
          <a:p>
            <a:r>
              <a:rPr lang="en-US" b="1" dirty="0"/>
              <a:t>Hadoop MapReduce MDS-BCCalc </a:t>
            </a:r>
          </a:p>
        </p:txBody>
      </p:sp>
      <p:sp>
        <p:nvSpPr>
          <p:cNvPr id="17" name="Rectangle 16"/>
          <p:cNvSpPr/>
          <p:nvPr/>
        </p:nvSpPr>
        <p:spPr>
          <a:xfrm>
            <a:off x="5786221" y="3753331"/>
            <a:ext cx="2716334" cy="646331"/>
          </a:xfrm>
          <a:prstGeom prst="rect">
            <a:avLst/>
          </a:prstGeom>
        </p:spPr>
        <p:txBody>
          <a:bodyPr wrap="square">
            <a:spAutoFit/>
          </a:bodyPr>
          <a:lstStyle/>
          <a:p>
            <a:r>
              <a:rPr lang="en-US" b="1" dirty="0"/>
              <a:t>H-Collectives AllGather MDS-BCCalc </a:t>
            </a:r>
          </a:p>
        </p:txBody>
      </p:sp>
      <p:sp>
        <p:nvSpPr>
          <p:cNvPr id="18" name="Rectangle 17"/>
          <p:cNvSpPr/>
          <p:nvPr/>
        </p:nvSpPr>
        <p:spPr>
          <a:xfrm>
            <a:off x="5786220" y="5304830"/>
            <a:ext cx="3221301" cy="923330"/>
          </a:xfrm>
          <a:prstGeom prst="rect">
            <a:avLst/>
          </a:prstGeom>
        </p:spPr>
        <p:txBody>
          <a:bodyPr wrap="square">
            <a:spAutoFit/>
          </a:bodyPr>
          <a:lstStyle/>
          <a:p>
            <a:r>
              <a:rPr lang="en-US" b="1" dirty="0"/>
              <a:t>H-Collectives AllGather MDS-BCCalc </a:t>
            </a:r>
            <a:r>
              <a:rPr lang="en-US" b="1" dirty="0" smtClean="0"/>
              <a:t> without speculative scheduling</a:t>
            </a:r>
            <a:endParaRPr lang="en-US" b="1" dirty="0"/>
          </a:p>
        </p:txBody>
      </p:sp>
      <p:sp>
        <p:nvSpPr>
          <p:cNvPr id="3" name="Slide Number Placeholder 2"/>
          <p:cNvSpPr>
            <a:spLocks noGrp="1"/>
          </p:cNvSpPr>
          <p:nvPr>
            <p:ph type="sldNum" sz="quarter" idx="10"/>
          </p:nvPr>
        </p:nvSpPr>
        <p:spPr/>
        <p:txBody>
          <a:bodyPr/>
          <a:lstStyle/>
          <a:p>
            <a:fld id="{869587CA-1790-D944-9358-28FE68D2E49C}" type="slidenum">
              <a:rPr lang="en-US" smtClean="0"/>
              <a:t>24</a:t>
            </a:fld>
            <a:endParaRPr lang="en-US" dirty="0"/>
          </a:p>
        </p:txBody>
      </p:sp>
    </p:spTree>
    <p:extLst>
      <p:ext uri="{BB962C8B-B14F-4D97-AF65-F5344CB8AC3E}">
        <p14:creationId xmlns:p14="http://schemas.microsoft.com/office/powerpoint/2010/main" val="1131799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Background</a:t>
            </a:r>
          </a:p>
          <a:p>
            <a:r>
              <a:rPr lang="en-US" dirty="0" smtClean="0"/>
              <a:t>Collective communication primitives</a:t>
            </a:r>
          </a:p>
          <a:p>
            <a:pPr lvl="1"/>
            <a:r>
              <a:rPr lang="en-US" dirty="0" smtClean="0"/>
              <a:t>Map-AllGather</a:t>
            </a:r>
          </a:p>
          <a:p>
            <a:pPr lvl="1"/>
            <a:r>
              <a:rPr lang="en-US" dirty="0" smtClean="0"/>
              <a:t>Map-Reduce</a:t>
            </a:r>
          </a:p>
          <a:p>
            <a:r>
              <a:rPr lang="en-US" dirty="0" smtClean="0"/>
              <a:t>Performance analysis</a:t>
            </a:r>
          </a:p>
          <a:p>
            <a:r>
              <a:rPr lang="en-US" b="1" dirty="0" smtClean="0"/>
              <a:t>Conclusion</a:t>
            </a:r>
          </a:p>
          <a:p>
            <a:pPr lvl="1"/>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25</a:t>
            </a:fld>
            <a:endParaRPr lang="en-US" dirty="0"/>
          </a:p>
        </p:txBody>
      </p:sp>
    </p:spTree>
    <p:extLst>
      <p:ext uri="{BB962C8B-B14F-4D97-AF65-F5344CB8AC3E}">
        <p14:creationId xmlns:p14="http://schemas.microsoft.com/office/powerpoint/2010/main" val="2279166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1"/>
            <a:ext cx="8229600" cy="4981774"/>
          </a:xfrm>
        </p:spPr>
        <p:txBody>
          <a:bodyPr>
            <a:normAutofit fontScale="70000" lnSpcReduction="20000"/>
          </a:bodyPr>
          <a:lstStyle/>
          <a:p>
            <a:r>
              <a:rPr lang="en-US" dirty="0"/>
              <a:t>Map-Collectives, collective communication operations for MapReduce inspired by MPI </a:t>
            </a:r>
            <a:r>
              <a:rPr lang="en-US" dirty="0" smtClean="0"/>
              <a:t>collectives</a:t>
            </a:r>
          </a:p>
          <a:p>
            <a:pPr lvl="1"/>
            <a:r>
              <a:rPr lang="en-US" dirty="0" smtClean="0"/>
              <a:t>Improve </a:t>
            </a:r>
            <a:r>
              <a:rPr lang="en-US" dirty="0"/>
              <a:t>the communication and computation performance </a:t>
            </a:r>
            <a:endParaRPr lang="en-US" dirty="0" smtClean="0"/>
          </a:p>
          <a:p>
            <a:pPr lvl="2"/>
            <a:r>
              <a:rPr lang="en-US" sz="3200" dirty="0" smtClean="0"/>
              <a:t>Enable </a:t>
            </a:r>
            <a:r>
              <a:rPr lang="en-US" sz="3200" dirty="0"/>
              <a:t>highly optimized group communication across the </a:t>
            </a:r>
            <a:r>
              <a:rPr lang="en-US" sz="3200" dirty="0" smtClean="0"/>
              <a:t>workers</a:t>
            </a:r>
          </a:p>
          <a:p>
            <a:pPr lvl="2"/>
            <a:r>
              <a:rPr lang="en-US" sz="3200" dirty="0" smtClean="0"/>
              <a:t>Get rid </a:t>
            </a:r>
            <a:r>
              <a:rPr lang="en-US" sz="3200" dirty="0"/>
              <a:t>of unnecessary/redundant </a:t>
            </a:r>
            <a:r>
              <a:rPr lang="en-US" sz="3200" dirty="0" smtClean="0"/>
              <a:t>steps</a:t>
            </a:r>
          </a:p>
          <a:p>
            <a:pPr lvl="2"/>
            <a:r>
              <a:rPr lang="en-US" sz="3200" dirty="0" smtClean="0"/>
              <a:t>Enable poly-algorithm approaches</a:t>
            </a:r>
          </a:p>
          <a:p>
            <a:pPr lvl="1"/>
            <a:r>
              <a:rPr lang="en-US" dirty="0" smtClean="0"/>
              <a:t>Improve usability</a:t>
            </a:r>
          </a:p>
          <a:p>
            <a:pPr lvl="2"/>
            <a:r>
              <a:rPr lang="en-US" dirty="0" smtClean="0"/>
              <a:t>More natural patterns</a:t>
            </a:r>
          </a:p>
          <a:p>
            <a:pPr lvl="2"/>
            <a:r>
              <a:rPr lang="en-US" dirty="0" smtClean="0"/>
              <a:t>Decrease the implementation burden</a:t>
            </a:r>
          </a:p>
          <a:p>
            <a:r>
              <a:rPr lang="en-US" dirty="0" smtClean="0"/>
              <a:t>Future </a:t>
            </a:r>
            <a:r>
              <a:rPr lang="en-US" dirty="0"/>
              <a:t>where many MapReduce and iterative MapReduce frameworks support a common set of portable </a:t>
            </a:r>
            <a:r>
              <a:rPr lang="en-US" dirty="0" smtClean="0"/>
              <a:t>Map-Collectives</a:t>
            </a:r>
          </a:p>
          <a:p>
            <a:r>
              <a:rPr lang="en-US" dirty="0" smtClean="0"/>
              <a:t>Prototype implementations for Hadoop and Twister4Azure</a:t>
            </a:r>
          </a:p>
          <a:p>
            <a:pPr lvl="1"/>
            <a:r>
              <a:rPr lang="en-US" dirty="0" smtClean="0"/>
              <a:t>Up to 33% to 50% speedups</a:t>
            </a:r>
          </a:p>
          <a:p>
            <a:endParaRPr lang="en-US" dirty="0" smtClean="0"/>
          </a:p>
          <a:p>
            <a:pPr lvl="2"/>
            <a:endParaRPr lang="en-US" dirty="0" smtClean="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pPr/>
              <a:t>26</a:t>
            </a:fld>
            <a:endParaRPr lang="en-US"/>
          </a:p>
        </p:txBody>
      </p:sp>
    </p:spTree>
    <p:extLst>
      <p:ext uri="{BB962C8B-B14F-4D97-AF65-F5344CB8AC3E}">
        <p14:creationId xmlns:p14="http://schemas.microsoft.com/office/powerpoint/2010/main" val="321566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493326"/>
            <a:ext cx="8229600" cy="4146513"/>
          </a:xfrm>
        </p:spPr>
        <p:txBody>
          <a:bodyPr>
            <a:noAutofit/>
          </a:bodyPr>
          <a:lstStyle/>
          <a:p>
            <a:r>
              <a:rPr lang="en-US" sz="2800" dirty="0" smtClean="0"/>
              <a:t>Map-ReduceScatter </a:t>
            </a:r>
            <a:r>
              <a:rPr lang="en-US" sz="2800" dirty="0" smtClean="0"/>
              <a:t>collective </a:t>
            </a:r>
          </a:p>
          <a:p>
            <a:pPr lvl="1"/>
            <a:r>
              <a:rPr lang="en-US" sz="2400" dirty="0" smtClean="0"/>
              <a:t>Modeled </a:t>
            </a:r>
            <a:r>
              <a:rPr lang="en-US" sz="2400" dirty="0"/>
              <a:t>after MPI ReduceScatter </a:t>
            </a:r>
            <a:endParaRPr lang="en-US" sz="2400" dirty="0" smtClean="0"/>
          </a:p>
          <a:p>
            <a:pPr lvl="1"/>
            <a:r>
              <a:rPr lang="en-US" sz="2400" dirty="0" smtClean="0"/>
              <a:t>Eg: PageRank</a:t>
            </a:r>
          </a:p>
          <a:p>
            <a:r>
              <a:rPr lang="en-US" sz="2800" dirty="0" smtClean="0"/>
              <a:t>Explore ideal </a:t>
            </a:r>
            <a:r>
              <a:rPr lang="en-US" sz="2800" dirty="0"/>
              <a:t>data models for the Map-Collectives </a:t>
            </a:r>
            <a:r>
              <a:rPr lang="en-US" sz="2800" dirty="0" smtClean="0"/>
              <a:t>model</a:t>
            </a:r>
            <a:endParaRPr lang="en-US" sz="2800" dirty="0"/>
          </a:p>
        </p:txBody>
      </p:sp>
      <p:sp>
        <p:nvSpPr>
          <p:cNvPr id="4" name="Slide Number Placeholder 3"/>
          <p:cNvSpPr>
            <a:spLocks noGrp="1"/>
          </p:cNvSpPr>
          <p:nvPr>
            <p:ph type="sldNum" sz="quarter" idx="10"/>
          </p:nvPr>
        </p:nvSpPr>
        <p:spPr/>
        <p:txBody>
          <a:bodyPr/>
          <a:lstStyle/>
          <a:p>
            <a:fld id="{869587CA-1790-D944-9358-28FE68D2E49C}" type="slidenum">
              <a:rPr lang="en-US" smtClean="0"/>
              <a:t>27</a:t>
            </a:fld>
            <a:endParaRPr lang="en-US" dirty="0"/>
          </a:p>
        </p:txBody>
      </p:sp>
    </p:spTree>
    <p:extLst>
      <p:ext uri="{BB962C8B-B14F-4D97-AF65-F5344CB8AC3E}">
        <p14:creationId xmlns:p14="http://schemas.microsoft.com/office/powerpoint/2010/main" val="4183196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417638"/>
            <a:ext cx="8229600" cy="4983162"/>
          </a:xfrm>
        </p:spPr>
        <p:txBody>
          <a:bodyPr>
            <a:normAutofit/>
          </a:bodyPr>
          <a:lstStyle/>
          <a:p>
            <a:r>
              <a:rPr lang="en-US" sz="2800" dirty="0"/>
              <a:t>Prof. Geoffrey C Fox for his many insights and feedbacks </a:t>
            </a:r>
          </a:p>
          <a:p>
            <a:r>
              <a:rPr lang="en-US" sz="2800" dirty="0"/>
              <a:t>Present and past members of SALSA group – Indiana University. </a:t>
            </a:r>
          </a:p>
          <a:p>
            <a:r>
              <a:rPr lang="en-US" sz="2800" dirty="0" smtClean="0"/>
              <a:t>Microsoft </a:t>
            </a:r>
            <a:r>
              <a:rPr lang="en-US" sz="2800" dirty="0"/>
              <a:t>for Azure Cloud Academic Resources </a:t>
            </a:r>
            <a:r>
              <a:rPr lang="en-US" sz="2800" dirty="0" smtClean="0"/>
              <a:t>Allocation</a:t>
            </a:r>
          </a:p>
          <a:p>
            <a:r>
              <a:rPr lang="en-US" sz="2800" dirty="0"/>
              <a:t>National Science Foundation CAREER Award </a:t>
            </a:r>
            <a:r>
              <a:rPr lang="en-US" sz="2800" dirty="0" smtClean="0"/>
              <a:t>OCI-1149432</a:t>
            </a:r>
          </a:p>
          <a:p>
            <a:r>
              <a:rPr lang="en-US" sz="2800" dirty="0" smtClean="0"/>
              <a:t>Persistent </a:t>
            </a:r>
            <a:r>
              <a:rPr lang="en-US" sz="2800" dirty="0"/>
              <a:t>S</a:t>
            </a:r>
            <a:r>
              <a:rPr lang="en-US" sz="2800" dirty="0" smtClean="0"/>
              <a:t>ystems </a:t>
            </a:r>
            <a:r>
              <a:rPr lang="en-US" sz="2800" dirty="0" smtClean="0"/>
              <a:t>for the </a:t>
            </a:r>
            <a:r>
              <a:rPr lang="en-US" sz="2800" dirty="0" smtClean="0"/>
              <a:t>fellowship</a:t>
            </a:r>
            <a:endParaRPr lang="en-US" sz="2800" dirty="0" smtClean="0"/>
          </a:p>
        </p:txBody>
      </p:sp>
      <p:sp>
        <p:nvSpPr>
          <p:cNvPr id="4" name="Slide Number Placeholder 3"/>
          <p:cNvSpPr>
            <a:spLocks noGrp="1"/>
          </p:cNvSpPr>
          <p:nvPr>
            <p:ph type="sldNum" sz="quarter" idx="10"/>
          </p:nvPr>
        </p:nvSpPr>
        <p:spPr/>
        <p:txBody>
          <a:bodyPr/>
          <a:lstStyle/>
          <a:p>
            <a:fld id="{869587CA-1790-D944-9358-28FE68D2E49C}" type="slidenum">
              <a:rPr lang="en-US" smtClean="0"/>
              <a:t>28</a:t>
            </a:fld>
            <a:endParaRPr lang="en-US"/>
          </a:p>
        </p:txBody>
      </p:sp>
    </p:spTree>
    <p:extLst>
      <p:ext uri="{BB962C8B-B14F-4D97-AF65-F5344CB8AC3E}">
        <p14:creationId xmlns:p14="http://schemas.microsoft.com/office/powerpoint/2010/main" val="2097733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869587CA-1790-D944-9358-28FE68D2E49C}" type="slidenum">
              <a:rPr lang="en-US" smtClean="0"/>
              <a:t>29</a:t>
            </a:fld>
            <a:endParaRPr lang="en-US"/>
          </a:p>
        </p:txBody>
      </p:sp>
    </p:spTree>
    <p:extLst>
      <p:ext uri="{BB962C8B-B14F-4D97-AF65-F5344CB8AC3E}">
        <p14:creationId xmlns:p14="http://schemas.microsoft.com/office/powerpoint/2010/main" val="345431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1"/>
            <a:ext cx="8229600" cy="4981774"/>
          </a:xfrm>
        </p:spPr>
        <p:txBody>
          <a:bodyPr>
            <a:normAutofit fontScale="85000" lnSpcReduction="20000"/>
          </a:bodyPr>
          <a:lstStyle/>
          <a:p>
            <a:r>
              <a:rPr lang="en-US" dirty="0" smtClean="0"/>
              <a:t>Splits </a:t>
            </a:r>
            <a:r>
              <a:rPr lang="en-US" dirty="0"/>
              <a:t>MapReduce into a Map and a Collective communication phase </a:t>
            </a:r>
            <a:endParaRPr lang="en-US" dirty="0" smtClean="0"/>
          </a:p>
          <a:p>
            <a:r>
              <a:rPr lang="en-US" dirty="0"/>
              <a:t>Map-Collective communication </a:t>
            </a:r>
            <a:r>
              <a:rPr lang="en-US" dirty="0" smtClean="0"/>
              <a:t>primitives</a:t>
            </a:r>
          </a:p>
          <a:p>
            <a:pPr lvl="1"/>
            <a:r>
              <a:rPr lang="en-US" dirty="0" smtClean="0"/>
              <a:t>Improve </a:t>
            </a:r>
            <a:r>
              <a:rPr lang="en-US" dirty="0"/>
              <a:t>the efficiency and </a:t>
            </a:r>
            <a:r>
              <a:rPr lang="en-US" dirty="0" smtClean="0"/>
              <a:t>usability</a:t>
            </a:r>
          </a:p>
          <a:p>
            <a:pPr lvl="1"/>
            <a:r>
              <a:rPr lang="en-US" dirty="0"/>
              <a:t>Map-AllGather, Map-AllReduce, MapReduceMergeBroadcast and Map-ReduceScatter patterns </a:t>
            </a:r>
            <a:endParaRPr lang="en-US" dirty="0" smtClean="0"/>
          </a:p>
          <a:p>
            <a:pPr lvl="1"/>
            <a:r>
              <a:rPr lang="en-US" dirty="0" smtClean="0"/>
              <a:t>Can be applied to multiple run times</a:t>
            </a:r>
          </a:p>
          <a:p>
            <a:r>
              <a:rPr lang="en-US" dirty="0" smtClean="0"/>
              <a:t>Prototype implementations for Hadoop and Twister4Azure</a:t>
            </a:r>
          </a:p>
          <a:p>
            <a:pPr lvl="1"/>
            <a:r>
              <a:rPr lang="en-US" dirty="0" smtClean="0"/>
              <a:t>Up to 33% performance improvement for KMeansClustering </a:t>
            </a:r>
          </a:p>
          <a:p>
            <a:pPr lvl="1"/>
            <a:r>
              <a:rPr lang="en-US" dirty="0" smtClean="0"/>
              <a:t>Up to 50% for Multi-dimensional scaling</a:t>
            </a:r>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pPr/>
              <a:t>3</a:t>
            </a:fld>
            <a:endParaRPr lang="en-US"/>
          </a:p>
        </p:txBody>
      </p:sp>
    </p:spTree>
    <p:extLst>
      <p:ext uri="{BB962C8B-B14F-4D97-AF65-F5344CB8AC3E}">
        <p14:creationId xmlns:p14="http://schemas.microsoft.com/office/powerpoint/2010/main" val="1247171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2494"/>
            <a:ext cx="8229600" cy="1143000"/>
          </a:xfrm>
        </p:spPr>
        <p:txBody>
          <a:bodyPr/>
          <a:lstStyle/>
          <a:p>
            <a:r>
              <a:rPr lang="en-US" b="1" dirty="0" smtClean="0"/>
              <a:t>Backup Slides</a:t>
            </a:r>
            <a:endParaRPr lang="en-US" b="1" dirty="0"/>
          </a:p>
        </p:txBody>
      </p:sp>
      <p:sp>
        <p:nvSpPr>
          <p:cNvPr id="2" name="Slide Number Placeholder 1"/>
          <p:cNvSpPr>
            <a:spLocks noGrp="1"/>
          </p:cNvSpPr>
          <p:nvPr>
            <p:ph type="sldNum" sz="quarter" idx="12"/>
          </p:nvPr>
        </p:nvSpPr>
        <p:spPr/>
        <p:txBody>
          <a:bodyPr/>
          <a:lstStyle/>
          <a:p>
            <a:fld id="{869587CA-1790-D944-9358-28FE68D2E49C}" type="slidenum">
              <a:rPr lang="en-US" smtClean="0"/>
              <a:t>30</a:t>
            </a:fld>
            <a:endParaRPr lang="en-US"/>
          </a:p>
        </p:txBody>
      </p:sp>
    </p:spTree>
    <p:extLst>
      <p:ext uri="{BB962C8B-B14F-4D97-AF65-F5344CB8AC3E}">
        <p14:creationId xmlns:p14="http://schemas.microsoft.com/office/powerpoint/2010/main" val="2975942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8693"/>
          </a:xfrm>
        </p:spPr>
        <p:txBody>
          <a:bodyPr>
            <a:normAutofit fontScale="90000"/>
          </a:bodyPr>
          <a:lstStyle/>
          <a:p>
            <a:r>
              <a:rPr lang="en-US" dirty="0" smtClean="0"/>
              <a:t>Application Types</a:t>
            </a:r>
            <a:endParaRPr lang="en-US" dirty="0"/>
          </a:p>
        </p:txBody>
      </p:sp>
      <p:sp>
        <p:nvSpPr>
          <p:cNvPr id="3" name="Content Placeholder 2"/>
          <p:cNvSpPr>
            <a:spLocks noGrp="1"/>
          </p:cNvSpPr>
          <p:nvPr>
            <p:ph idx="1"/>
          </p:nvPr>
        </p:nvSpPr>
        <p:spPr>
          <a:xfrm>
            <a:off x="307072" y="1381833"/>
            <a:ext cx="8229600" cy="4146513"/>
          </a:xfrm>
        </p:spPr>
        <p:txBody>
          <a:bodyPr/>
          <a:lstStyle/>
          <a:p>
            <a:endParaRPr lang="en-US" dirty="0"/>
          </a:p>
        </p:txBody>
      </p:sp>
      <p:sp>
        <p:nvSpPr>
          <p:cNvPr id="4" name="Rectangle 3"/>
          <p:cNvSpPr/>
          <p:nvPr/>
        </p:nvSpPr>
        <p:spPr>
          <a:xfrm>
            <a:off x="-5681" y="6423679"/>
            <a:ext cx="9144000" cy="523220"/>
          </a:xfrm>
          <a:prstGeom prst="rect">
            <a:avLst/>
          </a:prstGeom>
        </p:spPr>
        <p:txBody>
          <a:bodyPr wrap="square">
            <a:spAutoFit/>
          </a:bodyPr>
          <a:lstStyle/>
          <a:p>
            <a:r>
              <a:rPr lang="en-US" sz="1400" dirty="0" smtClean="0"/>
              <a:t>Slide from Geoffrey </a:t>
            </a:r>
            <a:r>
              <a:rPr lang="en-US" sz="1400" dirty="0"/>
              <a:t>Fox </a:t>
            </a:r>
            <a:r>
              <a:rPr lang="en-US" sz="1400" dirty="0">
                <a:hlinkClick r:id="rId3"/>
              </a:rPr>
              <a:t>Advances in Clouds and their application to Data Intensive problems</a:t>
            </a:r>
            <a:r>
              <a:rPr lang="en-US" sz="1400" dirty="0"/>
              <a:t> University of Southern California Seminar February 24 2012</a:t>
            </a:r>
          </a:p>
        </p:txBody>
      </p:sp>
      <p:sp>
        <p:nvSpPr>
          <p:cNvPr id="5" name="Slide Number Placeholder 3"/>
          <p:cNvSpPr txBox="1">
            <a:spLocks/>
          </p:cNvSpPr>
          <p:nvPr/>
        </p:nvSpPr>
        <p:spPr>
          <a:xfrm>
            <a:off x="6520271" y="6494722"/>
            <a:ext cx="2328767" cy="408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CC141A-9CC6-41A7-A7D0-011D836CC6E2}" type="slidenum">
              <a:rPr lang="en-US" smtClean="0"/>
              <a:pPr/>
              <a:t>31</a:t>
            </a:fld>
            <a:endParaRPr lang="en-US"/>
          </a:p>
        </p:txBody>
      </p:sp>
      <p:grpSp>
        <p:nvGrpSpPr>
          <p:cNvPr id="6" name="Canvas 17"/>
          <p:cNvGrpSpPr/>
          <p:nvPr/>
        </p:nvGrpSpPr>
        <p:grpSpPr>
          <a:xfrm>
            <a:off x="350414" y="750623"/>
            <a:ext cx="8483366" cy="5653395"/>
            <a:chOff x="0" y="0"/>
            <a:chExt cx="6191250" cy="3514725"/>
          </a:xfrm>
          <a:effectLst>
            <a:outerShdw blurRad="50800" dist="38100" dir="2700000" algn="tl" rotWithShape="0">
              <a:prstClr val="black">
                <a:alpha val="40000"/>
              </a:prstClr>
            </a:outerShdw>
          </a:effectLst>
        </p:grpSpPr>
        <p:sp>
          <p:nvSpPr>
            <p:cNvPr id="7" name="Rectangle 6"/>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8" name="Rectangle 7"/>
            <p:cNvSpPr/>
            <p:nvPr/>
          </p:nvSpPr>
          <p:spPr>
            <a:xfrm>
              <a:off x="0" y="0"/>
              <a:ext cx="6191250" cy="3514725"/>
            </a:xfrm>
            <a:prstGeom prst="rect">
              <a:avLst/>
            </a:prstGeom>
          </p:spPr>
          <p:style>
            <a:lnRef idx="1">
              <a:schemeClr val="dk1"/>
            </a:lnRef>
            <a:fillRef idx="2">
              <a:schemeClr val="dk1"/>
            </a:fillRef>
            <a:effectRef idx="1">
              <a:schemeClr val="dk1"/>
            </a:effectRef>
            <a:fontRef idx="minor">
              <a:schemeClr val="dk1"/>
            </a:fontRef>
          </p:style>
        </p:sp>
        <p:sp>
          <p:nvSpPr>
            <p:cNvPr id="9" name="Rectangle 8"/>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a:t>
              </a:r>
              <a:r>
                <a:rPr lang="en-US" b="1" dirty="0" smtClean="0">
                  <a:solidFill>
                    <a:srgbClr val="000000"/>
                  </a:solidFill>
                  <a:effectLst/>
                  <a:latin typeface="Arial"/>
                  <a:ea typeface="Times New Roman"/>
                  <a:cs typeface="Times New Roman"/>
                </a:rPr>
                <a:t>) Pleasingly Parallel</a:t>
              </a:r>
              <a:endParaRPr lang="en-US" sz="2400" b="1" dirty="0">
                <a:effectLst/>
                <a:ea typeface="Times New Roman"/>
                <a:cs typeface="Times New Roman"/>
              </a:endParaRPr>
            </a:p>
          </p:txBody>
        </p:sp>
        <p:sp>
          <p:nvSpPr>
            <p:cNvPr id="10" name="Rectangle 9"/>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1" name="Rectangle 10"/>
            <p:cNvSpPr/>
            <p:nvPr/>
          </p:nvSpPr>
          <p:spPr>
            <a:xfrm>
              <a:off x="2979435" y="57151"/>
              <a:ext cx="1628427" cy="48605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500" b="1" dirty="0">
                  <a:solidFill>
                    <a:srgbClr val="000000"/>
                  </a:solidFill>
                  <a:effectLst/>
                  <a:latin typeface="Arial"/>
                  <a:ea typeface="Times New Roman"/>
                  <a:cs typeface="Times New Roman"/>
                </a:rPr>
                <a:t>(c) </a:t>
              </a:r>
              <a:r>
                <a:rPr lang="en-US" sz="1500" b="1" dirty="0" smtClean="0">
                  <a:solidFill>
                    <a:srgbClr val="000000"/>
                  </a:solidFill>
                  <a:effectLst/>
                  <a:latin typeface="Arial"/>
                  <a:ea typeface="Times New Roman"/>
                  <a:cs typeface="Times New Roman"/>
                </a:rPr>
                <a:t>Data Intensive Iterative Computations</a:t>
              </a:r>
              <a:endParaRPr lang="en-US" sz="1500" b="1" dirty="0">
                <a:effectLst/>
                <a:latin typeface="Times New Roman"/>
                <a:ea typeface="Times New Roman"/>
              </a:endParaRPr>
            </a:p>
          </p:txBody>
        </p:sp>
        <p:sp>
          <p:nvSpPr>
            <p:cNvPr id="12" name="Rectangle 11"/>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(b) Classic MapReduce</a:t>
              </a:r>
              <a:endParaRPr lang="en-US" sz="2800" b="1" dirty="0">
                <a:effectLst/>
                <a:latin typeface="Times New Roman"/>
                <a:ea typeface="Times New Roman"/>
              </a:endParaRPr>
            </a:p>
          </p:txBody>
        </p:sp>
        <p:sp>
          <p:nvSpPr>
            <p:cNvPr id="13" name="Rectangle 12"/>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4" name="Rectangle 13"/>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5" name="Group 14"/>
            <p:cNvGrpSpPr/>
            <p:nvPr/>
          </p:nvGrpSpPr>
          <p:grpSpPr>
            <a:xfrm>
              <a:off x="1488648" y="592084"/>
              <a:ext cx="1621694" cy="1252943"/>
              <a:chOff x="4697170" y="1719596"/>
              <a:chExt cx="1622044" cy="1316378"/>
            </a:xfrm>
          </p:grpSpPr>
          <p:sp>
            <p:nvSpPr>
              <p:cNvPr id="79"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80" name="Oval 79"/>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1" name="Straight Arrow Connector 80"/>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2" name="Group 81"/>
              <p:cNvGrpSpPr/>
              <p:nvPr/>
            </p:nvGrpSpPr>
            <p:grpSpPr>
              <a:xfrm>
                <a:off x="5358435" y="2227111"/>
                <a:ext cx="170613" cy="18288"/>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3"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4" name="Straight Arrow Connector 83"/>
              <p:cNvCxnSpPr>
                <a:stCxn id="80" idx="4"/>
                <a:endCxn id="92"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5" name="Oval 84"/>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6" name="Straight Arrow Connector 85"/>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7" name="Straight Arrow Connector 86"/>
              <p:cNvCxnSpPr>
                <a:stCxn id="85" idx="4"/>
                <a:endCxn id="91"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8" name="Oval 87"/>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9" name="Straight Arrow Connector 88"/>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0" name="Straight Arrow Connector 89"/>
              <p:cNvCxnSpPr>
                <a:stCxn id="88" idx="4"/>
                <a:endCxn id="91"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1" name="Oval 90"/>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2" name="Oval 91"/>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3" name="Group 92"/>
              <p:cNvGrpSpPr/>
              <p:nvPr/>
            </p:nvGrpSpPr>
            <p:grpSpPr>
              <a:xfrm>
                <a:off x="5291814" y="2739565"/>
                <a:ext cx="170184" cy="17780"/>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4" name="Straight Arrow Connector 93"/>
              <p:cNvCxnSpPr>
                <a:stCxn id="85" idx="4"/>
                <a:endCxn id="92"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88" idx="4"/>
                <a:endCxn id="92"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6" name="Straight Arrow Connector 95"/>
              <p:cNvCxnSpPr>
                <a:stCxn id="80" idx="4"/>
                <a:endCxn id="91"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7"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8" name="Straight Arrow Connector 97"/>
              <p:cNvCxnSpPr>
                <a:stCxn id="91"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9" name="Straight Arrow Connector 98"/>
              <p:cNvCxnSpPr>
                <a:stCxn id="92"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6" name="Rectangle 15"/>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7" name="Group 16"/>
            <p:cNvGrpSpPr/>
            <p:nvPr/>
          </p:nvGrpSpPr>
          <p:grpSpPr>
            <a:xfrm>
              <a:off x="2967247" y="539684"/>
              <a:ext cx="1564537" cy="1366075"/>
              <a:chOff x="4658943" y="1765169"/>
              <a:chExt cx="1564875" cy="1435231"/>
            </a:xfrm>
          </p:grpSpPr>
          <p:sp>
            <p:nvSpPr>
              <p:cNvPr id="52" name="Arc 51"/>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3"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4" name="Oval 53"/>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5" name="Straight Arrow Connector 54"/>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6" name="Group 55"/>
              <p:cNvGrpSpPr/>
              <p:nvPr/>
            </p:nvGrpSpPr>
            <p:grpSpPr>
              <a:xfrm>
                <a:off x="5471591" y="2320247"/>
                <a:ext cx="170604" cy="18286"/>
                <a:chOff x="661269" y="507515"/>
                <a:chExt cx="170688" cy="18288"/>
              </a:xfrm>
            </p:grpSpPr>
            <p:sp>
              <p:nvSpPr>
                <p:cNvPr id="77" name="Oval 76"/>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8" name="Oval 77"/>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7"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8" name="Straight Arrow Connector 57"/>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9" name="Oval 58"/>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0" name="Straight Arrow Connector 59"/>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1" name="Straight Arrow Connector 60"/>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2" name="Oval 61"/>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3" name="Straight Arrow Connector 62"/>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4" name="Straight Arrow Connector 63"/>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5" name="Oval 64"/>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6" name="Oval 65"/>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7" name="Group 66"/>
              <p:cNvGrpSpPr/>
              <p:nvPr/>
            </p:nvGrpSpPr>
            <p:grpSpPr>
              <a:xfrm>
                <a:off x="5404973" y="2832638"/>
                <a:ext cx="170175" cy="17778"/>
                <a:chOff x="594644" y="1019969"/>
                <a:chExt cx="170688" cy="18288"/>
              </a:xfrm>
            </p:grpSpPr>
            <p:sp>
              <p:nvSpPr>
                <p:cNvPr id="75" name="Oval 74"/>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6" name="Oval 75"/>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8" name="Straight Arrow Connector 67"/>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0" name="Straight Arrow Connector 69"/>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1"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2" name="Straight Arrow Connector 71"/>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3" name="Straight Arrow Connector 72"/>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4"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8" name="Group 17"/>
            <p:cNvGrpSpPr/>
            <p:nvPr/>
          </p:nvGrpSpPr>
          <p:grpSpPr>
            <a:xfrm>
              <a:off x="187860" y="632890"/>
              <a:ext cx="1204219" cy="1250507"/>
              <a:chOff x="5025142" y="1886585"/>
              <a:chExt cx="1204480" cy="1313815"/>
            </a:xfrm>
          </p:grpSpPr>
          <p:sp>
            <p:nvSpPr>
              <p:cNvPr id="37"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8" name="Oval 37"/>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9" name="Straight Arrow Connector 38"/>
              <p:cNvCxnSpPr>
                <a:endCxn id="38"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0"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1" name="Group 40"/>
              <p:cNvGrpSpPr/>
              <p:nvPr/>
            </p:nvGrpSpPr>
            <p:grpSpPr>
              <a:xfrm>
                <a:off x="5686697" y="2535047"/>
                <a:ext cx="170688" cy="18288"/>
                <a:chOff x="2753360" y="2094366"/>
                <a:chExt cx="170688" cy="18288"/>
              </a:xfrm>
            </p:grpSpPr>
            <p:sp>
              <p:nvSpPr>
                <p:cNvPr id="50" name="Oval 49"/>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1" name="Oval 50"/>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2"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3" name="Straight Arrow Connector 42"/>
              <p:cNvCxnSpPr>
                <a:stCxn id="38"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5" name="Straight Arrow Connector 44"/>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8" name="Straight Arrow Connector 47"/>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9" name="Straight Arrow Connector 48"/>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9" name="Rectangle 18"/>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1" name="Arc 20"/>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2" name="Straight Connector 21"/>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4" name="Straight Connector 23"/>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5"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6" name="Straight Arrow Connector 25"/>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Arrow Connector 26"/>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 name="Straight Connector 27"/>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9" name="Rectangle 28"/>
            <p:cNvSpPr/>
            <p:nvPr/>
          </p:nvSpPr>
          <p:spPr>
            <a:xfrm>
              <a:off x="90090" y="1904806"/>
              <a:ext cx="1360465" cy="136954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Smith-Waterman Distances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Parametric sweeps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PolarGrid Matlab data analysis</a:t>
              </a:r>
              <a:endParaRPr lang="en-US" sz="1400" dirty="0">
                <a:effectLst/>
                <a:latin typeface="Arial" pitchFamily="34" charset="0"/>
                <a:ea typeface="Times New Roman"/>
                <a:cs typeface="Arial" pitchFamily="34" charset="0"/>
              </a:endParaRPr>
            </a:p>
          </p:txBody>
        </p:sp>
        <p:sp>
          <p:nvSpPr>
            <p:cNvPr id="30" name="Rectangle 29"/>
            <p:cNvSpPr/>
            <p:nvPr/>
          </p:nvSpPr>
          <p:spPr>
            <a:xfrm>
              <a:off x="1446245" y="1906661"/>
              <a:ext cx="1533071" cy="1358623"/>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Distributed </a:t>
              </a:r>
              <a:r>
                <a:rPr lang="en-US" sz="1400" dirty="0">
                  <a:solidFill>
                    <a:srgbClr val="000000"/>
                  </a:solidFill>
                  <a:effectLst/>
                  <a:latin typeface="Arial" pitchFamily="34" charset="0"/>
                  <a:ea typeface="Times New Roman"/>
                  <a:cs typeface="Arial" pitchFamily="34" charset="0"/>
                </a:rPr>
                <a:t>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sorting</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Information retrieval</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4607862" y="1900603"/>
              <a:ext cx="1383363" cy="136468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600" dirty="0">
                  <a:solidFill>
                    <a:srgbClr val="000000"/>
                  </a:solidFill>
                  <a:effectLst/>
                  <a:latin typeface="Arial" pitchFamily="34" charset="0"/>
                  <a:ea typeface="Times New Roman"/>
                  <a:cs typeface="Arial" pitchFamily="34" charset="0"/>
                </a:rPr>
                <a:t>Many MPI scientific applications such as solving differential equations and particle dynamics</a:t>
              </a:r>
              <a:endParaRPr lang="en-US" sz="16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600" dirty="0">
                  <a:effectLst/>
                  <a:latin typeface="Arial" pitchFamily="34" charset="0"/>
                  <a:ea typeface="Times New Roman"/>
                  <a:cs typeface="Arial" pitchFamily="34" charset="0"/>
                </a:rPr>
                <a:t> </a:t>
              </a:r>
            </a:p>
          </p:txBody>
        </p:sp>
        <p:cxnSp>
          <p:nvCxnSpPr>
            <p:cNvPr id="34" name="Straight Arrow Connector 33"/>
            <p:cNvCxnSpPr/>
            <p:nvPr/>
          </p:nvCxnSpPr>
          <p:spPr>
            <a:xfrm>
              <a:off x="4208035" y="3274350"/>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5" name="Straight Arrow Connector 34"/>
            <p:cNvCxnSpPr/>
            <p:nvPr/>
          </p:nvCxnSpPr>
          <p:spPr>
            <a:xfrm flipH="1">
              <a:off x="175816" y="3265284"/>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6" name="Rectangle 35"/>
            <p:cNvSpPr/>
            <p:nvPr/>
          </p:nvSpPr>
          <p:spPr>
            <a:xfrm>
              <a:off x="2979437" y="1906662"/>
              <a:ext cx="1628425" cy="135862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clustering e.g. 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Algebra</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err="1">
                  <a:solidFill>
                    <a:srgbClr val="000000"/>
                  </a:solidFill>
                  <a:effectLst/>
                  <a:latin typeface="Arial" pitchFamily="34" charset="0"/>
                  <a:ea typeface="Times New Roman"/>
                  <a:cs typeface="Arial" pitchFamily="34" charset="0"/>
                </a:rPr>
                <a:t>Multimensional</a:t>
              </a:r>
              <a:r>
                <a:rPr lang="en-US" sz="1400" dirty="0">
                  <a:solidFill>
                    <a:srgbClr val="000000"/>
                  </a:solidFill>
                  <a:effectLst/>
                  <a:latin typeface="Arial" pitchFamily="34" charset="0"/>
                  <a:ea typeface="Times New Roman"/>
                  <a:cs typeface="Arial" pitchFamily="34" charset="0"/>
                </a:rPr>
                <a:t> Scaling</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Page 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32" name="Slide Number Placeholder 31"/>
          <p:cNvSpPr>
            <a:spLocks noGrp="1"/>
          </p:cNvSpPr>
          <p:nvPr>
            <p:ph type="sldNum" sz="quarter" idx="10"/>
          </p:nvPr>
        </p:nvSpPr>
        <p:spPr/>
        <p:txBody>
          <a:bodyPr/>
          <a:lstStyle/>
          <a:p>
            <a:fld id="{869587CA-1790-D944-9358-28FE68D2E49C}" type="slidenum">
              <a:rPr lang="en-US" smtClean="0"/>
              <a:t>31</a:t>
            </a:fld>
            <a:endParaRPr lang="en-US"/>
          </a:p>
        </p:txBody>
      </p:sp>
    </p:spTree>
    <p:extLst>
      <p:ext uri="{BB962C8B-B14F-4D97-AF65-F5344CB8AC3E}">
        <p14:creationId xmlns:p14="http://schemas.microsoft.com/office/powerpoint/2010/main" val="3122372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2065183"/>
              </p:ext>
            </p:extLst>
          </p:nvPr>
        </p:nvGraphicFramePr>
        <p:xfrm>
          <a:off x="76200" y="667632"/>
          <a:ext cx="8915400" cy="5318760"/>
        </p:xfrm>
        <a:graphic>
          <a:graphicData uri="http://schemas.openxmlformats.org/drawingml/2006/table">
            <a:tbl>
              <a:tblPr firstRow="1" firstCol="1" bandRow="1">
                <a:tableStyleId>{5C22544A-7EE6-4342-B048-85BDC9FD1C3A}</a:tableStyleId>
              </a:tblPr>
              <a:tblGrid>
                <a:gridCol w="1446893"/>
                <a:gridCol w="1446893"/>
                <a:gridCol w="1373414"/>
                <a:gridCol w="2133600"/>
                <a:gridCol w="2514600"/>
              </a:tblGrid>
              <a:tr h="762000">
                <a:tc>
                  <a:txBody>
                    <a:bodyPr/>
                    <a:lstStyle/>
                    <a:p>
                      <a:pPr algn="ctr" rtl="0" fontAlgn="ctr"/>
                      <a:r>
                        <a:rPr lang="en-US" sz="1800" u="none" strike="noStrike" dirty="0">
                          <a:effectLst/>
                        </a:rPr>
                        <a:t>Feature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Programming Model</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Storage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Communication</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Scheduling &amp; Load Balancing</a:t>
                      </a:r>
                      <a:endParaRPr lang="en-US" sz="1800" b="0" i="0" u="none" strike="noStrike" dirty="0">
                        <a:solidFill>
                          <a:srgbClr val="000000"/>
                        </a:solidFill>
                        <a:effectLst/>
                        <a:latin typeface="Calibri"/>
                      </a:endParaRPr>
                    </a:p>
                  </a:txBody>
                  <a:tcPr marL="3799" marR="3799" marT="3799" marB="0" anchor="ctr"/>
                </a:tc>
              </a:tr>
              <a:tr h="457200">
                <a:tc>
                  <a:txBody>
                    <a:bodyPr/>
                    <a:lstStyle/>
                    <a:p>
                      <a:pPr algn="ctr" rtl="0" fontAlgn="ctr"/>
                      <a:r>
                        <a:rPr lang="en-US" sz="1800" u="none" strike="noStrike" dirty="0" err="1">
                          <a:effectLst/>
                        </a:rPr>
                        <a:t>Hadoop</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MapReduce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HDFS </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TCP</a:t>
                      </a:r>
                      <a:r>
                        <a:rPr lang="en-US" sz="1800" u="none" strike="noStrike" baseline="0" dirty="0" smtClean="0">
                          <a:effectLst/>
                        </a:rPr>
                        <a:t> </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locality,</a:t>
                      </a:r>
                      <a:endParaRPr lang="en-US" sz="1800" b="0" i="0" u="none" strike="noStrike" dirty="0">
                        <a:solidFill>
                          <a:srgbClr val="000000"/>
                        </a:solidFill>
                        <a:effectLst/>
                        <a:latin typeface="Calibri"/>
                      </a:endParaRPr>
                    </a:p>
                    <a:p>
                      <a:pPr algn="l" rtl="0" fontAlgn="ctr"/>
                      <a:r>
                        <a:rPr lang="en-US" sz="1800" u="none" strike="noStrike" dirty="0">
                          <a:effectLst/>
                        </a:rPr>
                        <a:t>Rack aware </a:t>
                      </a:r>
                      <a:r>
                        <a:rPr lang="en-US" sz="1800" dirty="0" smtClean="0"/>
                        <a:t>dynamic task scheduling through a global queue,</a:t>
                      </a:r>
                      <a:br>
                        <a:rPr lang="en-US" sz="1800" dirty="0" smtClean="0"/>
                      </a:br>
                      <a:r>
                        <a:rPr lang="en-US" sz="1800" dirty="0" smtClean="0"/>
                        <a:t>natural load balancing</a:t>
                      </a:r>
                      <a:endParaRPr lang="en-US" sz="1800" b="0" i="0" u="none" strike="noStrike" dirty="0">
                        <a:solidFill>
                          <a:srgbClr val="000000"/>
                        </a:solidFill>
                        <a:effectLst/>
                        <a:latin typeface="Calibri"/>
                      </a:endParaRPr>
                    </a:p>
                  </a:txBody>
                  <a:tcPr marL="3799" marR="3799" marT="3799" marB="0" anchor="ctr"/>
                </a:tc>
              </a:tr>
              <a:tr h="742961">
                <a:tc>
                  <a:txBody>
                    <a:bodyPr/>
                    <a:lstStyle/>
                    <a:p>
                      <a:pPr algn="ctr" rtl="0" fontAlgn="ctr"/>
                      <a:r>
                        <a:rPr lang="en-US" sz="1800" u="none" strike="noStrike" dirty="0" smtClean="0">
                          <a:effectLst/>
                        </a:rPr>
                        <a:t>Dryad </a:t>
                      </a:r>
                      <a:r>
                        <a:rPr lang="en-US" sz="1800" u="none" strike="noStrike" baseline="30000" dirty="0" smtClean="0">
                          <a:effectLst/>
                        </a:rPr>
                        <a:t>[1]</a:t>
                      </a:r>
                      <a:endParaRPr lang="en-US" sz="1800" b="1" i="0" u="none" strike="noStrike" baseline="30000"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DAG based execution flows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Windows Shared directories</a:t>
                      </a:r>
                    </a:p>
                  </a:txBody>
                  <a:tcPr marL="3799" marR="3799" marT="3799" marB="0" anchor="ctr"/>
                </a:tc>
                <a:tc>
                  <a:txBody>
                    <a:bodyPr/>
                    <a:lstStyle/>
                    <a:p>
                      <a:pPr algn="l" rtl="0" fontAlgn="ctr"/>
                      <a:r>
                        <a:rPr lang="en-US" sz="1800" u="none" strike="noStrike" dirty="0" smtClean="0">
                          <a:effectLst/>
                        </a:rPr>
                        <a:t>Shared Files/TCP </a:t>
                      </a:r>
                      <a:r>
                        <a:rPr lang="en-US" sz="1800" u="none" strike="noStrike" dirty="0">
                          <a:effectLst/>
                        </a:rPr>
                        <a:t>pipes/ Shared memory FIFO</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locality/ Network</a:t>
                      </a:r>
                      <a:endParaRPr lang="en-US" sz="1800" b="0" i="0" u="none" strike="noStrike" dirty="0">
                        <a:solidFill>
                          <a:srgbClr val="000000"/>
                        </a:solidFill>
                        <a:effectLst/>
                        <a:latin typeface="Calibri"/>
                      </a:endParaRPr>
                    </a:p>
                    <a:p>
                      <a:pPr algn="l" rtl="0" fontAlgn="ctr"/>
                      <a:r>
                        <a:rPr lang="en-US" sz="1800" u="none" strike="noStrike" dirty="0">
                          <a:effectLst/>
                        </a:rPr>
                        <a:t>topology based run time graph </a:t>
                      </a:r>
                      <a:r>
                        <a:rPr lang="en-US" sz="1800" u="none" strike="noStrike" dirty="0" smtClean="0">
                          <a:effectLst/>
                        </a:rPr>
                        <a:t>optimizations, Static scheduling</a:t>
                      </a:r>
                      <a:endParaRPr lang="en-US" sz="1800" b="0" i="0" u="none" strike="noStrike" dirty="0">
                        <a:solidFill>
                          <a:srgbClr val="000000"/>
                        </a:solidFill>
                        <a:effectLst/>
                        <a:latin typeface="Calibri"/>
                      </a:endParaRPr>
                    </a:p>
                  </a:txBody>
                  <a:tcPr marL="3799" marR="3799" marT="3799" marB="0" anchor="ctr"/>
                </a:tc>
              </a:tr>
              <a:tr h="937282">
                <a:tc>
                  <a:txBody>
                    <a:bodyPr/>
                    <a:lstStyle/>
                    <a:p>
                      <a:pPr algn="ctr" rtl="0" fontAlgn="ctr"/>
                      <a:r>
                        <a:rPr lang="en-US" sz="1800" u="none" strike="noStrike" dirty="0" smtClean="0">
                          <a:effectLst/>
                        </a:rPr>
                        <a:t>Twister</a:t>
                      </a:r>
                      <a:r>
                        <a:rPr lang="en-US" sz="1800" u="none" strike="noStrike" baseline="30000" dirty="0" smtClean="0">
                          <a:effectLst/>
                        </a:rPr>
                        <a:t>[2]</a:t>
                      </a:r>
                      <a:endParaRPr lang="en-US" sz="1800" b="1" i="0" u="none" strike="noStrike" baseline="30000"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Iterative MapReduce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a:effectLst/>
                        </a:rPr>
                        <a:t>Shared file system / Local disks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Content Distribution </a:t>
                      </a:r>
                      <a:r>
                        <a:rPr lang="en-US" sz="1800" u="none" strike="noStrike" dirty="0" smtClean="0">
                          <a:effectLst/>
                        </a:rPr>
                        <a:t>Network/Direct TCP</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locality,</a:t>
                      </a:r>
                      <a:r>
                        <a:rPr lang="en-US" sz="1800" u="none" strike="noStrike" baseline="0" dirty="0" smtClean="0">
                          <a:effectLst/>
                        </a:rPr>
                        <a:t> based static scheduling</a:t>
                      </a:r>
                      <a:endParaRPr lang="en-US" sz="1800" b="0" i="0" u="none" strike="noStrike" dirty="0">
                        <a:solidFill>
                          <a:srgbClr val="000000"/>
                        </a:solidFill>
                        <a:effectLst/>
                        <a:latin typeface="Calibri"/>
                      </a:endParaRPr>
                    </a:p>
                  </a:txBody>
                  <a:tcPr marL="3799" marR="3799" marT="3799" marB="0" anchor="ctr"/>
                </a:tc>
              </a:tr>
              <a:tr h="1143000">
                <a:tc>
                  <a:txBody>
                    <a:bodyPr/>
                    <a:lstStyle/>
                    <a:p>
                      <a:pPr algn="ctr" rtl="0" fontAlgn="ctr"/>
                      <a:r>
                        <a:rPr lang="en-US" sz="1800" u="none" strike="noStrike" dirty="0" smtClean="0">
                          <a:effectLst/>
                        </a:rPr>
                        <a:t>MPI</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a:effectLst/>
                        </a:rPr>
                        <a:t>Variety of topologies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Shared file systems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Low latency communication channels </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Available processing </a:t>
                      </a:r>
                      <a:r>
                        <a:rPr lang="en-US" sz="1800" u="none" strike="noStrike" dirty="0" smtClean="0">
                          <a:effectLst/>
                        </a:rPr>
                        <a:t>capabilities/ User controlled</a:t>
                      </a:r>
                      <a:endParaRPr lang="en-US" sz="1800" b="0" i="0" u="none" strike="noStrike" dirty="0">
                        <a:solidFill>
                          <a:srgbClr val="000000"/>
                        </a:solidFill>
                        <a:effectLst/>
                        <a:latin typeface="Calibri"/>
                      </a:endParaRPr>
                    </a:p>
                  </a:txBody>
                  <a:tcPr marL="3799" marR="3799" marT="3799" marB="0" anchor="ctr"/>
                </a:tc>
              </a:tr>
            </a:tbl>
          </a:graphicData>
        </a:graphic>
      </p:graphicFrame>
      <p:sp>
        <p:nvSpPr>
          <p:cNvPr id="3" name="Slide Number Placeholder 2"/>
          <p:cNvSpPr>
            <a:spLocks noGrp="1"/>
          </p:cNvSpPr>
          <p:nvPr>
            <p:ph type="sldNum" sz="quarter" idx="10"/>
          </p:nvPr>
        </p:nvSpPr>
        <p:spPr/>
        <p:txBody>
          <a:bodyPr/>
          <a:lstStyle/>
          <a:p>
            <a:fld id="{869587CA-1790-D944-9358-28FE68D2E49C}" type="slidenum">
              <a:rPr lang="en-US" smtClean="0"/>
              <a:t>32</a:t>
            </a:fld>
            <a:endParaRPr lang="en-US"/>
          </a:p>
        </p:txBody>
      </p:sp>
    </p:spTree>
    <p:extLst>
      <p:ext uri="{BB962C8B-B14F-4D97-AF65-F5344CB8AC3E}">
        <p14:creationId xmlns:p14="http://schemas.microsoft.com/office/powerpoint/2010/main" val="969369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204247811"/>
              </p:ext>
            </p:extLst>
          </p:nvPr>
        </p:nvGraphicFramePr>
        <p:xfrm>
          <a:off x="54592" y="663910"/>
          <a:ext cx="8915401" cy="4822331"/>
        </p:xfrm>
        <a:graphic>
          <a:graphicData uri="http://schemas.openxmlformats.org/drawingml/2006/table">
            <a:tbl>
              <a:tblPr firstRow="1" firstCol="1" bandRow="1">
                <a:tableStyleId>{5C22544A-7EE6-4342-B048-85BDC9FD1C3A}</a:tableStyleId>
              </a:tblPr>
              <a:tblGrid>
                <a:gridCol w="1181100"/>
                <a:gridCol w="1420585"/>
                <a:gridCol w="1894114"/>
                <a:gridCol w="2130878"/>
                <a:gridCol w="2288724"/>
              </a:tblGrid>
              <a:tr h="527856">
                <a:tc>
                  <a:txBody>
                    <a:bodyPr/>
                    <a:lstStyle/>
                    <a:p>
                      <a:pPr algn="ctr" rtl="0" fontAlgn="ctr"/>
                      <a:r>
                        <a:rPr lang="en-US" sz="1800" u="none" strike="noStrike" dirty="0">
                          <a:effectLst/>
                        </a:rPr>
                        <a:t>Feature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Failure Handling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Monitoring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Language Support</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b="1" i="0" u="none" strike="noStrike" dirty="0" smtClean="0">
                          <a:solidFill>
                            <a:schemeClr val="bg1"/>
                          </a:solidFill>
                          <a:effectLst/>
                          <a:latin typeface="Calibri"/>
                        </a:rPr>
                        <a:t>Execution</a:t>
                      </a:r>
                      <a:r>
                        <a:rPr lang="en-US" sz="1800" b="1" i="0" u="none" strike="noStrike" baseline="0" dirty="0" smtClean="0">
                          <a:solidFill>
                            <a:schemeClr val="bg1"/>
                          </a:solidFill>
                          <a:effectLst/>
                          <a:latin typeface="Calibri"/>
                        </a:rPr>
                        <a:t> Environment</a:t>
                      </a:r>
                      <a:endParaRPr lang="en-US" sz="1800" b="1" i="0" u="none" strike="noStrike" dirty="0">
                        <a:solidFill>
                          <a:schemeClr val="bg1"/>
                        </a:solidFill>
                        <a:effectLst/>
                        <a:latin typeface="Calibri"/>
                      </a:endParaRPr>
                    </a:p>
                  </a:txBody>
                  <a:tcPr marL="3799" marR="3799" marT="3799" marB="0" anchor="ctr"/>
                </a:tc>
              </a:tr>
              <a:tr h="1177480">
                <a:tc>
                  <a:txBody>
                    <a:bodyPr/>
                    <a:lstStyle/>
                    <a:p>
                      <a:pPr algn="ctr" rtl="0" fontAlgn="ctr"/>
                      <a:r>
                        <a:rPr lang="en-US" sz="1800" u="none" strike="noStrike" dirty="0" err="1">
                          <a:effectLst/>
                        </a:rPr>
                        <a:t>Hadoop</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smtClean="0">
                          <a:effectLst/>
                        </a:rPr>
                        <a:t>Re-execution </a:t>
                      </a:r>
                      <a:r>
                        <a:rPr lang="en-US" sz="1800" u="none" strike="noStrike" dirty="0">
                          <a:effectLst/>
                        </a:rPr>
                        <a:t>of map and reduce </a:t>
                      </a:r>
                      <a:r>
                        <a:rPr lang="en-US" sz="1800" u="none" strike="noStrike" dirty="0" smtClean="0">
                          <a:effectLst/>
                        </a:rPr>
                        <a:t>tasks</a:t>
                      </a:r>
                      <a:r>
                        <a:rPr lang="en-US" sz="1400" u="none" strike="noStrike" dirty="0">
                          <a:effectLst/>
                        </a:rPr>
                        <a:t> </a:t>
                      </a:r>
                      <a:endParaRPr lang="en-US" sz="14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Web based Monitoring UI,</a:t>
                      </a:r>
                      <a:r>
                        <a:rPr lang="en-US" sz="2000" u="none" strike="noStrike" baseline="0" dirty="0" smtClean="0">
                          <a:effectLst/>
                        </a:rPr>
                        <a:t> API</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Java,  </a:t>
                      </a:r>
                      <a:r>
                        <a:rPr lang="en-US" sz="2000" u="none" strike="noStrike" dirty="0" err="1" smtClean="0">
                          <a:effectLst/>
                        </a:rPr>
                        <a:t>Executables</a:t>
                      </a:r>
                      <a:r>
                        <a:rPr lang="en-US" sz="2000" u="none" strike="noStrike" dirty="0" smtClean="0">
                          <a:effectLst/>
                        </a:rPr>
                        <a:t> are </a:t>
                      </a:r>
                      <a:r>
                        <a:rPr lang="en-US" sz="2000" u="none" strike="noStrike" dirty="0">
                          <a:effectLst/>
                        </a:rPr>
                        <a:t>supported via </a:t>
                      </a:r>
                      <a:r>
                        <a:rPr lang="en-US" sz="2000" u="none" strike="noStrike" dirty="0" err="1">
                          <a:effectLst/>
                        </a:rPr>
                        <a:t>Hadoop</a:t>
                      </a:r>
                      <a:r>
                        <a:rPr lang="en-US" sz="2000" u="none" strike="noStrike" dirty="0">
                          <a:effectLst/>
                        </a:rPr>
                        <a:t> </a:t>
                      </a:r>
                      <a:r>
                        <a:rPr lang="en-US" sz="2000" u="none" strike="noStrike" dirty="0" smtClean="0">
                          <a:effectLst/>
                        </a:rPr>
                        <a:t>Streaming, </a:t>
                      </a:r>
                      <a:r>
                        <a:rPr lang="en-US" sz="2000" u="none" strike="noStrike" dirty="0" err="1" smtClean="0">
                          <a:effectLst/>
                        </a:rPr>
                        <a:t>PigLatin</a:t>
                      </a:r>
                      <a:endParaRPr lang="en-US" sz="2000" b="0" i="0" u="none" strike="noStrike" dirty="0">
                        <a:solidFill>
                          <a:srgbClr val="00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dirty="0" smtClean="0"/>
                        <a:t>Linux cluster, Amazon Elastic MapReduce, Future Grid</a:t>
                      </a:r>
                      <a:endParaRPr lang="en-US" sz="2000" dirty="0" smtClean="0">
                        <a:latin typeface="+mn-lt"/>
                        <a:ea typeface="Times New Roman"/>
                      </a:endParaRPr>
                    </a:p>
                  </a:txBody>
                  <a:tcPr marL="3799" marR="3799" marT="3799" marB="0" anchor="ctr"/>
                </a:tc>
              </a:tr>
              <a:tr h="102128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Dryad</a:t>
                      </a:r>
                      <a:r>
                        <a:rPr lang="en-US" sz="1800" u="none" strike="noStrike" baseline="30000" dirty="0" smtClean="0">
                          <a:effectLst/>
                        </a:rPr>
                        <a:t>[1]</a:t>
                      </a:r>
                      <a:endParaRPr lang="en-US" sz="1800" b="1" i="0" u="none" strike="noStrike" baseline="30000" dirty="0" smtClean="0">
                        <a:solidFill>
                          <a:srgbClr val="FFFFFF"/>
                        </a:solidFill>
                        <a:effectLst/>
                        <a:latin typeface="+mn-lt"/>
                      </a:endParaRPr>
                    </a:p>
                  </a:txBody>
                  <a:tcPr marL="3799" marR="3799" marT="3799" marB="0" anchor="ctr"/>
                </a:tc>
                <a:tc>
                  <a:txBody>
                    <a:bodyPr/>
                    <a:lstStyle/>
                    <a:p>
                      <a:pPr algn="l" rtl="0" fontAlgn="ctr"/>
                      <a:r>
                        <a:rPr lang="en-US" sz="1800" u="none" strike="noStrike" dirty="0">
                          <a:effectLst/>
                        </a:rPr>
                        <a:t>Re-execution of vertices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endParaRPr lang="en-US" sz="2000" b="0" i="0" u="none" strike="noStrike" dirty="0">
                        <a:solidFill>
                          <a:srgbClr val="C00000"/>
                        </a:solidFill>
                        <a:effectLst/>
                        <a:latin typeface="Calibri"/>
                      </a:endParaRPr>
                    </a:p>
                  </a:txBody>
                  <a:tcPr marL="3799" marR="3799" marT="3799" marB="0" anchor="ctr"/>
                </a:tc>
                <a:tc>
                  <a:txBody>
                    <a:bodyPr/>
                    <a:lstStyle/>
                    <a:p>
                      <a:pPr algn="l" rtl="0" fontAlgn="ctr"/>
                      <a:r>
                        <a:rPr lang="en-US" sz="2000" u="none" strike="noStrike" dirty="0" smtClean="0">
                          <a:effectLst/>
                        </a:rPr>
                        <a:t>C# + LINQ (through</a:t>
                      </a:r>
                      <a:r>
                        <a:rPr lang="en-US" sz="2000" u="none" strike="noStrike" baseline="0" dirty="0" smtClean="0">
                          <a:effectLst/>
                        </a:rPr>
                        <a:t> </a:t>
                      </a:r>
                      <a:r>
                        <a:rPr lang="en-US" sz="2000" u="none" strike="noStrike" dirty="0" err="1" smtClean="0">
                          <a:effectLst/>
                        </a:rPr>
                        <a:t>DryadLINQ</a:t>
                      </a:r>
                      <a:r>
                        <a:rPr lang="en-US" sz="2000" u="none" strike="noStrike" dirty="0" smtClean="0">
                          <a:effectLst/>
                        </a:rPr>
                        <a:t>)</a:t>
                      </a:r>
                      <a:endParaRPr lang="en-US" sz="2000" b="0" i="0" u="none" strike="noStrike" dirty="0">
                        <a:solidFill>
                          <a:srgbClr val="00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dirty="0" smtClean="0"/>
                        <a:t>Windows HPCS cluster</a:t>
                      </a:r>
                      <a:endParaRPr lang="en-US" sz="2000" dirty="0" smtClean="0">
                        <a:latin typeface="+mn-lt"/>
                        <a:ea typeface="Times New Roman"/>
                      </a:endParaRPr>
                    </a:p>
                  </a:txBody>
                  <a:tcPr marL="3799" marR="3799" marT="3799" marB="0" anchor="ctr"/>
                </a:tc>
              </a:tr>
              <a:tr h="914400">
                <a:tc>
                  <a:txBody>
                    <a:bodyPr/>
                    <a:lstStyle/>
                    <a:p>
                      <a:pPr algn="ctr" rtl="0" fontAlgn="ctr"/>
                      <a:r>
                        <a:rPr lang="en-US" sz="1800" u="none" strike="noStrike" dirty="0" smtClean="0">
                          <a:effectLst/>
                        </a:rPr>
                        <a:t>Twister</a:t>
                      </a:r>
                      <a:r>
                        <a:rPr lang="en-US" sz="1800" u="none" strike="noStrike" baseline="30000" dirty="0" smtClean="0">
                          <a:effectLst/>
                        </a:rPr>
                        <a:t>[2]</a:t>
                      </a:r>
                      <a:endParaRPr lang="en-US" sz="1800" b="1" i="0" u="none" strike="noStrike" baseline="30000" dirty="0">
                        <a:solidFill>
                          <a:srgbClr val="FFFFFF"/>
                        </a:solidFill>
                        <a:effectLst/>
                        <a:latin typeface="Calibri"/>
                      </a:endParaRPr>
                    </a:p>
                  </a:txBody>
                  <a:tcPr marL="3799" marR="3799" marT="3799" marB="0" anchor="ctr"/>
                </a:tc>
                <a:tc>
                  <a:txBody>
                    <a:bodyPr/>
                    <a:lstStyle/>
                    <a:p>
                      <a:pPr algn="l" rtl="0" fontAlgn="ctr"/>
                      <a:r>
                        <a:rPr lang="en-US" sz="1800" u="none" strike="noStrike" dirty="0" smtClean="0">
                          <a:effectLst/>
                        </a:rPr>
                        <a:t>Re-execution of iterations</a:t>
                      </a:r>
                      <a:endParaRPr lang="en-US" sz="1800" b="0" i="0" u="none" strike="noStrike" dirty="0">
                        <a:solidFill>
                          <a:srgbClr val="000000"/>
                        </a:solidFill>
                        <a:effectLst/>
                        <a:latin typeface="Calibri"/>
                      </a:endParaRPr>
                    </a:p>
                    <a:p>
                      <a:pPr algn="l" fontAlgn="t"/>
                      <a:r>
                        <a:rPr lang="en-US" sz="1400" u="none" strike="noStrike" dirty="0">
                          <a:effectLst/>
                        </a:rPr>
                        <a:t> </a:t>
                      </a:r>
                      <a:endParaRPr lang="en-US" sz="1400" b="0" i="0" u="none" strike="noStrike" dirty="0">
                        <a:solidFill>
                          <a:srgbClr val="000000"/>
                        </a:solidFill>
                        <a:effectLst/>
                        <a:latin typeface="Calibri"/>
                      </a:endParaRPr>
                    </a:p>
                    <a:p>
                      <a:pPr algn="l" fontAlgn="t"/>
                      <a:r>
                        <a:rPr lang="en-US" sz="1400" u="none" strike="noStrike" dirty="0">
                          <a:effectLst/>
                        </a:rPr>
                        <a:t> </a:t>
                      </a:r>
                      <a:endParaRPr lang="en-US" sz="14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API to </a:t>
                      </a:r>
                      <a:r>
                        <a:rPr lang="en-US" sz="2000" u="none" strike="noStrike" dirty="0">
                          <a:effectLst/>
                        </a:rPr>
                        <a:t>monitor the progress of jobs</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Java,</a:t>
                      </a:r>
                      <a:endParaRPr lang="en-US" sz="2000" b="0" i="0" u="none" strike="noStrike" dirty="0">
                        <a:solidFill>
                          <a:srgbClr val="000000"/>
                        </a:solidFill>
                        <a:effectLst/>
                        <a:latin typeface="Calibri"/>
                      </a:endParaRPr>
                    </a:p>
                    <a:p>
                      <a:pPr algn="l" rtl="0" fontAlgn="ctr"/>
                      <a:r>
                        <a:rPr lang="en-US" sz="2000" u="none" strike="noStrike" dirty="0" smtClean="0">
                          <a:effectLst/>
                        </a:rPr>
                        <a:t>Executable via </a:t>
                      </a:r>
                      <a:r>
                        <a:rPr lang="en-US" sz="2000" u="none" strike="noStrike" dirty="0">
                          <a:effectLst/>
                        </a:rPr>
                        <a:t>Java wrappers</a:t>
                      </a:r>
                      <a:endParaRPr lang="en-US" sz="2000" b="0" i="0" u="none" strike="noStrike" dirty="0">
                        <a:solidFill>
                          <a:srgbClr val="000000"/>
                        </a:solidFill>
                        <a:effectLst/>
                        <a:latin typeface="Calibri"/>
                      </a:endParaRPr>
                    </a:p>
                  </a:txBody>
                  <a:tcPr marL="3799" marR="3799" marT="3799" marB="0" anchor="ctr"/>
                </a:tc>
                <a:tc>
                  <a:txBody>
                    <a:bodyPr/>
                    <a:lstStyle/>
                    <a:p>
                      <a:r>
                        <a:rPr lang="en-US" sz="1800" kern="1200" dirty="0" smtClean="0">
                          <a:solidFill>
                            <a:schemeClr val="dk1"/>
                          </a:solidFill>
                          <a:effectLst/>
                          <a:latin typeface="+mn-lt"/>
                          <a:ea typeface="+mn-ea"/>
                          <a:cs typeface="+mn-cs"/>
                        </a:rPr>
                        <a:t>Linux Cluster</a:t>
                      </a:r>
                      <a:r>
                        <a:rPr lang="en-US" sz="2000" b="0" i="0" u="none" strike="noStrike" kern="1200" dirty="0" smtClean="0">
                          <a:solidFill>
                            <a:srgbClr val="000000"/>
                          </a:solidFill>
                          <a:effectLst/>
                          <a:latin typeface="Calibri"/>
                          <a:ea typeface="+mn-ea"/>
                          <a:cs typeface="+mn-cs"/>
                        </a:rPr>
                        <a:t>,</a:t>
                      </a:r>
                    </a:p>
                    <a:p>
                      <a:r>
                        <a:rPr lang="en-US" sz="2000" b="0" i="0" u="none" strike="noStrike" kern="1200" dirty="0" err="1" smtClean="0">
                          <a:solidFill>
                            <a:srgbClr val="000000"/>
                          </a:solidFill>
                          <a:effectLst/>
                          <a:latin typeface="Calibri"/>
                          <a:ea typeface="+mn-ea"/>
                          <a:cs typeface="+mn-cs"/>
                        </a:rPr>
                        <a:t>FutureGrid</a:t>
                      </a:r>
                      <a:endParaRPr lang="en-US" sz="1800" kern="1200" dirty="0" smtClean="0">
                        <a:solidFill>
                          <a:schemeClr val="dk1"/>
                        </a:solidFill>
                        <a:effectLst/>
                        <a:latin typeface="+mn-lt"/>
                        <a:ea typeface="+mn-ea"/>
                        <a:cs typeface="+mn-cs"/>
                      </a:endParaRPr>
                    </a:p>
                  </a:txBody>
                  <a:tcPr marL="3799" marR="3799" marT="3799" marB="0" anchor="ctr"/>
                </a:tc>
              </a:tr>
              <a:tr h="1046453">
                <a:tc>
                  <a:txBody>
                    <a:bodyPr/>
                    <a:lstStyle/>
                    <a:p>
                      <a:pPr algn="ctr" rtl="0" fontAlgn="ctr"/>
                      <a:r>
                        <a:rPr lang="en-US" sz="1800" u="none" strike="noStrike" dirty="0" smtClean="0">
                          <a:effectLst/>
                        </a:rPr>
                        <a:t>MPI</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Program level</a:t>
                      </a:r>
                      <a:endParaRPr lang="en-US" sz="1800" b="0" i="0" u="none" strike="noStrike" dirty="0">
                        <a:solidFill>
                          <a:srgbClr val="000000"/>
                        </a:solidFill>
                        <a:effectLst/>
                        <a:latin typeface="Calibri"/>
                      </a:endParaRPr>
                    </a:p>
                    <a:p>
                      <a:pPr algn="l" rtl="0" fontAlgn="ctr"/>
                      <a:r>
                        <a:rPr lang="en-US" sz="1800" u="none" strike="noStrike" dirty="0">
                          <a:effectLst/>
                        </a:rPr>
                        <a:t>Check </a:t>
                      </a:r>
                      <a:r>
                        <a:rPr lang="en-US" sz="1800" u="none" strike="noStrike" dirty="0" smtClean="0">
                          <a:effectLst/>
                        </a:rPr>
                        <a:t>pointing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a:effectLst/>
                        </a:rPr>
                        <a:t>Minimal support for task level monitoring</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a:effectLst/>
                        </a:rPr>
                        <a:t>C, C++, Fortran, Java, C</a:t>
                      </a:r>
                      <a:r>
                        <a:rPr lang="en-US" sz="2000" u="none" strike="noStrike" dirty="0" smtClean="0">
                          <a:effectLst/>
                        </a:rPr>
                        <a:t>#</a:t>
                      </a:r>
                    </a:p>
                  </a:txBody>
                  <a:tcPr marL="3799" marR="3799" marT="3799" marB="0" anchor="ctr"/>
                </a:tc>
                <a:tc>
                  <a:txBody>
                    <a:bodyPr/>
                    <a:lstStyle/>
                    <a:p>
                      <a:pPr algn="l" rtl="0" fontAlgn="ctr"/>
                      <a:r>
                        <a:rPr lang="en-US" sz="2000" u="none" strike="noStrike" dirty="0" smtClean="0">
                          <a:effectLst/>
                        </a:rPr>
                        <a:t>Linux/Windows cluster</a:t>
                      </a:r>
                    </a:p>
                  </a:txBody>
                  <a:tcPr marL="3799" marR="3799" marT="3799" marB="0" anchor="ctr"/>
                </a:tc>
              </a:tr>
            </a:tbl>
          </a:graphicData>
        </a:graphic>
      </p:graphicFrame>
      <p:sp>
        <p:nvSpPr>
          <p:cNvPr id="4" name="Slide Number Placeholder 3"/>
          <p:cNvSpPr>
            <a:spLocks noGrp="1"/>
          </p:cNvSpPr>
          <p:nvPr>
            <p:ph type="sldNum" sz="quarter" idx="10"/>
          </p:nvPr>
        </p:nvSpPr>
        <p:spPr/>
        <p:txBody>
          <a:bodyPr/>
          <a:lstStyle/>
          <a:p>
            <a:fld id="{869587CA-1790-D944-9358-28FE68D2E49C}" type="slidenum">
              <a:rPr lang="en-US" smtClean="0"/>
              <a:t>33</a:t>
            </a:fld>
            <a:endParaRPr lang="en-US"/>
          </a:p>
        </p:txBody>
      </p:sp>
    </p:spTree>
    <p:extLst>
      <p:ext uri="{BB962C8B-B14F-4D97-AF65-F5344CB8AC3E}">
        <p14:creationId xmlns:p14="http://schemas.microsoft.com/office/powerpoint/2010/main" val="2154989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Iterative MapReduce Frameworks</a:t>
            </a:r>
            <a:endParaRPr lang="en-US" dirty="0"/>
          </a:p>
        </p:txBody>
      </p:sp>
      <p:sp>
        <p:nvSpPr>
          <p:cNvPr id="3" name="Content Placeholder 2"/>
          <p:cNvSpPr>
            <a:spLocks noGrp="1"/>
          </p:cNvSpPr>
          <p:nvPr>
            <p:ph idx="1"/>
          </p:nvPr>
        </p:nvSpPr>
        <p:spPr>
          <a:xfrm>
            <a:off x="457200" y="1600201"/>
            <a:ext cx="8229600" cy="4814247"/>
          </a:xfrm>
        </p:spPr>
        <p:txBody>
          <a:bodyPr>
            <a:normAutofit fontScale="77500" lnSpcReduction="20000"/>
          </a:bodyPr>
          <a:lstStyle/>
          <a:p>
            <a:r>
              <a:rPr lang="en-US" dirty="0" smtClean="0"/>
              <a:t>Twister</a:t>
            </a:r>
            <a:r>
              <a:rPr lang="en-US" baseline="30000" dirty="0" smtClean="0"/>
              <a:t>[1]</a:t>
            </a:r>
          </a:p>
          <a:p>
            <a:pPr lvl="1"/>
            <a:r>
              <a:rPr lang="en-US" dirty="0" smtClean="0"/>
              <a:t>Map-&gt;Reduce-&gt;Combine-&gt;Broadcast</a:t>
            </a:r>
          </a:p>
          <a:p>
            <a:pPr lvl="1"/>
            <a:r>
              <a:rPr lang="en-US" dirty="0" smtClean="0"/>
              <a:t>Long running map tasks (data in memory)</a:t>
            </a:r>
          </a:p>
          <a:p>
            <a:pPr lvl="1"/>
            <a:r>
              <a:rPr lang="en-US" dirty="0"/>
              <a:t>Centralized driver based, statically scheduled. </a:t>
            </a:r>
            <a:endParaRPr lang="en-US" dirty="0" smtClean="0"/>
          </a:p>
          <a:p>
            <a:r>
              <a:rPr lang="en-US" dirty="0" smtClean="0"/>
              <a:t>Daytona</a:t>
            </a:r>
            <a:r>
              <a:rPr lang="en-US" baseline="30000" dirty="0" smtClean="0"/>
              <a:t>[3]</a:t>
            </a:r>
          </a:p>
          <a:p>
            <a:pPr lvl="1"/>
            <a:r>
              <a:rPr lang="en-US" dirty="0" smtClean="0"/>
              <a:t>Iterative MapReduce on Azure using cloud services</a:t>
            </a:r>
          </a:p>
          <a:p>
            <a:pPr lvl="1"/>
            <a:r>
              <a:rPr lang="en-US" dirty="0" smtClean="0"/>
              <a:t>Architecture similar to Twister</a:t>
            </a:r>
          </a:p>
          <a:p>
            <a:r>
              <a:rPr lang="en-US" dirty="0" err="1" smtClean="0"/>
              <a:t>Haloop</a:t>
            </a:r>
            <a:r>
              <a:rPr lang="en-US" baseline="30000" dirty="0" smtClean="0"/>
              <a:t>[4]</a:t>
            </a:r>
          </a:p>
          <a:p>
            <a:pPr lvl="1"/>
            <a:r>
              <a:rPr lang="en-US" dirty="0" smtClean="0"/>
              <a:t>On disk caching, Map/reduce input caching, reduce output caching</a:t>
            </a:r>
            <a:endParaRPr lang="en-US" dirty="0"/>
          </a:p>
          <a:p>
            <a:r>
              <a:rPr lang="en-US" dirty="0" err="1" smtClean="0"/>
              <a:t>iMapReduce</a:t>
            </a:r>
            <a:r>
              <a:rPr lang="en-US" baseline="30000" dirty="0" smtClean="0"/>
              <a:t>[5]</a:t>
            </a:r>
          </a:p>
          <a:p>
            <a:pPr lvl="1"/>
            <a:r>
              <a:rPr lang="en-US" dirty="0" err="1" smtClean="0"/>
              <a:t>Async</a:t>
            </a:r>
            <a:r>
              <a:rPr lang="en-US" dirty="0" smtClean="0"/>
              <a:t> iterations, One to one map &amp; reduce mapping, automatically joins loop-variant and invariant data</a:t>
            </a:r>
          </a:p>
          <a:p>
            <a:pPr marL="0" indent="0">
              <a:buNone/>
            </a:pPr>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34</a:t>
            </a:fld>
            <a:endParaRPr lang="en-US"/>
          </a:p>
        </p:txBody>
      </p:sp>
    </p:spTree>
    <p:extLst>
      <p:ext uri="{BB962C8B-B14F-4D97-AF65-F5344CB8AC3E}">
        <p14:creationId xmlns:p14="http://schemas.microsoft.com/office/powerpoint/2010/main" val="9095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Background</a:t>
            </a:r>
          </a:p>
          <a:p>
            <a:r>
              <a:rPr lang="en-US" dirty="0" smtClean="0"/>
              <a:t>Collective communication primitives</a:t>
            </a:r>
          </a:p>
          <a:p>
            <a:pPr lvl="1"/>
            <a:r>
              <a:rPr lang="en-US" dirty="0" smtClean="0"/>
              <a:t>Map-AllGather</a:t>
            </a:r>
          </a:p>
          <a:p>
            <a:pPr lvl="1"/>
            <a:r>
              <a:rPr lang="en-US" dirty="0" smtClean="0"/>
              <a:t>Map-Reduce</a:t>
            </a:r>
          </a:p>
          <a:p>
            <a:r>
              <a:rPr lang="en-US" dirty="0" smtClean="0"/>
              <a:t>Performance analysis</a:t>
            </a:r>
          </a:p>
          <a:p>
            <a:r>
              <a:rPr lang="en-US" dirty="0" smtClean="0"/>
              <a:t>Conclusion</a:t>
            </a:r>
          </a:p>
          <a:p>
            <a:pPr lvl="1"/>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4</a:t>
            </a:fld>
            <a:endParaRPr lang="en-US" dirty="0"/>
          </a:p>
        </p:txBody>
      </p:sp>
    </p:spTree>
    <p:extLst>
      <p:ext uri="{BB962C8B-B14F-4D97-AF65-F5344CB8AC3E}">
        <p14:creationId xmlns:p14="http://schemas.microsoft.com/office/powerpoint/2010/main" val="396886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b="1" dirty="0" smtClean="0"/>
              <a:t>Background</a:t>
            </a:r>
          </a:p>
          <a:p>
            <a:r>
              <a:rPr lang="en-US" dirty="0" smtClean="0"/>
              <a:t>Collective communication primitives</a:t>
            </a:r>
          </a:p>
          <a:p>
            <a:pPr lvl="1"/>
            <a:r>
              <a:rPr lang="en-US" dirty="0" smtClean="0"/>
              <a:t>Map-AllGather</a:t>
            </a:r>
          </a:p>
          <a:p>
            <a:pPr lvl="1"/>
            <a:r>
              <a:rPr lang="en-US" dirty="0" smtClean="0"/>
              <a:t>Map-Reduce</a:t>
            </a:r>
          </a:p>
          <a:p>
            <a:r>
              <a:rPr lang="en-US" dirty="0" smtClean="0"/>
              <a:t>Performance analysis</a:t>
            </a:r>
          </a:p>
          <a:p>
            <a:r>
              <a:rPr lang="en-US" dirty="0" smtClean="0"/>
              <a:t>Conclusion</a:t>
            </a:r>
          </a:p>
          <a:p>
            <a:pPr lvl="1"/>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5</a:t>
            </a:fld>
            <a:endParaRPr lang="en-US" dirty="0"/>
          </a:p>
        </p:txBody>
      </p:sp>
    </p:spTree>
    <p:extLst>
      <p:ext uri="{BB962C8B-B14F-4D97-AF65-F5344CB8AC3E}">
        <p14:creationId xmlns:p14="http://schemas.microsoft.com/office/powerpoint/2010/main" val="2279166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 Intensive Iterative Applications</a:t>
            </a:r>
          </a:p>
        </p:txBody>
      </p:sp>
      <p:sp>
        <p:nvSpPr>
          <p:cNvPr id="3" name="Content Placeholder 2"/>
          <p:cNvSpPr>
            <a:spLocks noGrp="1"/>
          </p:cNvSpPr>
          <p:nvPr>
            <p:ph idx="1"/>
          </p:nvPr>
        </p:nvSpPr>
        <p:spPr>
          <a:xfrm>
            <a:off x="457201" y="1172689"/>
            <a:ext cx="8389916" cy="2211778"/>
          </a:xfrm>
        </p:spPr>
        <p:txBody>
          <a:bodyPr>
            <a:normAutofit fontScale="85000" lnSpcReduction="10000"/>
          </a:bodyPr>
          <a:lstStyle/>
          <a:p>
            <a:r>
              <a:rPr lang="en-US" dirty="0"/>
              <a:t>Growing class of applications</a:t>
            </a:r>
          </a:p>
          <a:p>
            <a:pPr lvl="1"/>
            <a:r>
              <a:rPr lang="en-US" dirty="0"/>
              <a:t>Clustering, data mining, machine learning &amp; dimension reduction applications</a:t>
            </a:r>
          </a:p>
          <a:p>
            <a:pPr lvl="1"/>
            <a:r>
              <a:rPr lang="en-US" dirty="0"/>
              <a:t>Driven by data deluge &amp; emerging computation fields</a:t>
            </a:r>
          </a:p>
          <a:p>
            <a:pPr lvl="1"/>
            <a:r>
              <a:rPr lang="en-US" dirty="0"/>
              <a:t>Lots of scientific applications</a:t>
            </a:r>
          </a:p>
        </p:txBody>
      </p:sp>
      <p:grpSp>
        <p:nvGrpSpPr>
          <p:cNvPr id="11" name="Group 10"/>
          <p:cNvGrpSpPr/>
          <p:nvPr/>
        </p:nvGrpSpPr>
        <p:grpSpPr>
          <a:xfrm>
            <a:off x="2671937" y="3401922"/>
            <a:ext cx="4655139" cy="3123932"/>
            <a:chOff x="2885690" y="3458139"/>
            <a:chExt cx="4655139" cy="3123932"/>
          </a:xfrm>
        </p:grpSpPr>
        <p:sp>
          <p:nvSpPr>
            <p:cNvPr id="9" name="Rectangle 8"/>
            <p:cNvSpPr/>
            <p:nvPr/>
          </p:nvSpPr>
          <p:spPr>
            <a:xfrm>
              <a:off x="2885690" y="3458139"/>
              <a:ext cx="4500762" cy="312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965861" y="4227617"/>
              <a:ext cx="4337463" cy="2268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 name="Rectangle 4"/>
            <p:cNvSpPr/>
            <p:nvPr/>
          </p:nvSpPr>
          <p:spPr>
            <a:xfrm>
              <a:off x="3259776" y="4548249"/>
              <a:ext cx="3972295" cy="9262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5"/>
            <p:cNvSpPr/>
            <p:nvPr/>
          </p:nvSpPr>
          <p:spPr>
            <a:xfrm>
              <a:off x="3259777" y="5570607"/>
              <a:ext cx="3972294" cy="367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Rectangle 3"/>
            <p:cNvSpPr/>
            <p:nvPr/>
          </p:nvSpPr>
          <p:spPr>
            <a:xfrm>
              <a:off x="2968829" y="3458139"/>
              <a:ext cx="4572000" cy="31239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lvl="0"/>
              <a:r>
                <a:rPr lang="en-US" sz="1600" dirty="0"/>
                <a:t>k ← 0;</a:t>
              </a:r>
            </a:p>
            <a:p>
              <a:pPr lvl="0"/>
              <a:r>
                <a:rPr lang="en-US" sz="1600" dirty="0"/>
                <a:t>MAX ← maximum iterations</a:t>
              </a:r>
            </a:p>
            <a:p>
              <a:pPr lvl="0"/>
              <a:r>
                <a:rPr lang="en-US" sz="1600" dirty="0"/>
                <a:t>δ</a:t>
              </a:r>
              <a:r>
                <a:rPr lang="en-US" sz="1600" baseline="30000" dirty="0"/>
                <a:t>[0] </a:t>
              </a:r>
              <a:r>
                <a:rPr lang="en-US" sz="1600" dirty="0"/>
                <a:t>← initial delta value</a:t>
              </a:r>
            </a:p>
            <a:p>
              <a:pPr lvl="0"/>
              <a:r>
                <a:rPr lang="en-US" sz="2000" b="1" dirty="0" smtClean="0"/>
                <a:t>while</a:t>
              </a:r>
              <a:r>
                <a:rPr lang="en-US" sz="2000" dirty="0" smtClean="0"/>
                <a:t> </a:t>
              </a:r>
              <a:r>
                <a:rPr lang="en-US" sz="2000" dirty="0"/>
                <a:t>( </a:t>
              </a:r>
              <a:r>
                <a:rPr lang="en-US" dirty="0"/>
                <a:t>k&lt; MAX_ITER || f(δ</a:t>
              </a:r>
              <a:r>
                <a:rPr lang="en-US" baseline="30000" dirty="0"/>
                <a:t>[k]</a:t>
              </a:r>
              <a:r>
                <a:rPr lang="en-US" dirty="0"/>
                <a:t>, δ</a:t>
              </a:r>
              <a:r>
                <a:rPr lang="en-US" baseline="30000" dirty="0"/>
                <a:t>[k-1]</a:t>
              </a:r>
              <a:r>
                <a:rPr lang="en-US" sz="2000" dirty="0"/>
                <a:t>) )</a:t>
              </a:r>
            </a:p>
            <a:p>
              <a:pPr lvl="0"/>
              <a:r>
                <a:rPr lang="en-US" sz="2000" dirty="0"/>
                <a:t>     </a:t>
              </a:r>
              <a:r>
                <a:rPr lang="en-US" sz="2000" dirty="0" smtClean="0"/>
                <a:t> </a:t>
              </a:r>
              <a:r>
                <a:rPr lang="en-US" sz="2000" b="1" dirty="0" smtClean="0"/>
                <a:t>foreach</a:t>
              </a:r>
              <a:r>
                <a:rPr lang="en-US" sz="2000" dirty="0" smtClean="0"/>
                <a:t> </a:t>
              </a:r>
              <a:r>
                <a:rPr lang="en-US" sz="2000" dirty="0"/>
                <a:t>datum in data</a:t>
              </a:r>
            </a:p>
            <a:p>
              <a:pPr lvl="0"/>
              <a:r>
                <a:rPr lang="en-US" sz="2000" dirty="0"/>
                <a:t>           </a:t>
              </a:r>
              <a:r>
                <a:rPr lang="en-US" sz="2000" dirty="0" smtClean="0"/>
                <a:t> β[datum</a:t>
              </a:r>
              <a:r>
                <a:rPr lang="en-US" sz="2000" dirty="0"/>
                <a:t>] ← process (datum, δ</a:t>
              </a:r>
              <a:r>
                <a:rPr lang="en-US" sz="2000" baseline="30000" dirty="0"/>
                <a:t>[k]</a:t>
              </a:r>
              <a:r>
                <a:rPr lang="en-US" sz="2000" dirty="0"/>
                <a:t>)</a:t>
              </a:r>
            </a:p>
            <a:p>
              <a:pPr lvl="0"/>
              <a:r>
                <a:rPr lang="en-US" sz="2000" dirty="0"/>
                <a:t>    </a:t>
              </a:r>
              <a:r>
                <a:rPr lang="en-US" sz="2000" b="1" dirty="0"/>
                <a:t> </a:t>
              </a:r>
              <a:r>
                <a:rPr lang="en-US" sz="2000" b="1" dirty="0" smtClean="0"/>
                <a:t> end foreach</a:t>
              </a:r>
              <a:br>
                <a:rPr lang="en-US" sz="2000" b="1" dirty="0" smtClean="0"/>
              </a:br>
              <a:endParaRPr lang="en-US" sz="900" dirty="0"/>
            </a:p>
            <a:p>
              <a:pPr lvl="0"/>
              <a:r>
                <a:rPr lang="en-US" sz="2000" dirty="0"/>
                <a:t>     </a:t>
              </a:r>
              <a:r>
                <a:rPr lang="en-US" sz="2000" dirty="0" smtClean="0"/>
                <a:t> δ</a:t>
              </a:r>
              <a:r>
                <a:rPr lang="en-US" sz="2000" baseline="30000" dirty="0" smtClean="0"/>
                <a:t>[k+1</a:t>
              </a:r>
              <a:r>
                <a:rPr lang="en-US" sz="2000" baseline="30000" dirty="0"/>
                <a:t>]</a:t>
              </a:r>
              <a:r>
                <a:rPr lang="en-US" sz="2000" dirty="0"/>
                <a:t> ← combine(β[])</a:t>
              </a:r>
            </a:p>
            <a:p>
              <a:pPr lvl="0"/>
              <a:r>
                <a:rPr lang="en-US" sz="2000" dirty="0"/>
                <a:t>     </a:t>
              </a:r>
              <a:r>
                <a:rPr lang="en-US" sz="2000" dirty="0" smtClean="0"/>
                <a:t> </a:t>
              </a:r>
              <a:r>
                <a:rPr lang="en-US" sz="1600" dirty="0" smtClean="0"/>
                <a:t>k </a:t>
              </a:r>
              <a:r>
                <a:rPr lang="en-US" sz="1600" dirty="0"/>
                <a:t>← k+1</a:t>
              </a:r>
            </a:p>
            <a:p>
              <a:r>
                <a:rPr lang="en-US" sz="2000" b="1" dirty="0" smtClean="0"/>
                <a:t>end </a:t>
              </a:r>
              <a:r>
                <a:rPr lang="en-US" sz="2000" b="1" dirty="0"/>
                <a:t>while</a:t>
              </a:r>
            </a:p>
          </p:txBody>
        </p:sp>
      </p:grpSp>
      <p:sp>
        <p:nvSpPr>
          <p:cNvPr id="8" name="Slide Number Placeholder 7"/>
          <p:cNvSpPr>
            <a:spLocks noGrp="1"/>
          </p:cNvSpPr>
          <p:nvPr>
            <p:ph type="sldNum" sz="quarter" idx="10"/>
          </p:nvPr>
        </p:nvSpPr>
        <p:spPr/>
        <p:txBody>
          <a:bodyPr/>
          <a:lstStyle/>
          <a:p>
            <a:fld id="{869587CA-1790-D944-9358-28FE68D2E49C}" type="slidenum">
              <a:rPr lang="en-US" smtClean="0"/>
              <a:t>6</a:t>
            </a:fld>
            <a:endParaRPr lang="en-US" dirty="0"/>
          </a:p>
        </p:txBody>
      </p:sp>
    </p:spTree>
    <p:extLst>
      <p:ext uri="{BB962C8B-B14F-4D97-AF65-F5344CB8AC3E}">
        <p14:creationId xmlns:p14="http://schemas.microsoft.com/office/powerpoint/2010/main" val="1044528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Intensive Iterative Applications</a:t>
            </a:r>
            <a:endParaRPr lang="en-US" sz="3600" dirty="0"/>
          </a:p>
        </p:txBody>
      </p:sp>
      <p:grpSp>
        <p:nvGrpSpPr>
          <p:cNvPr id="9" name="Group 8"/>
          <p:cNvGrpSpPr/>
          <p:nvPr/>
        </p:nvGrpSpPr>
        <p:grpSpPr>
          <a:xfrm>
            <a:off x="757747" y="1988456"/>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10" name="Oval Callout 9"/>
          <p:cNvSpPr/>
          <p:nvPr/>
        </p:nvSpPr>
        <p:spPr>
          <a:xfrm>
            <a:off x="3590627" y="4480903"/>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7166554" y="1799553"/>
            <a:ext cx="2108696" cy="1045029"/>
          </a:xfrm>
          <a:prstGeom prst="wedgeEllipseCallout">
            <a:avLst>
              <a:gd name="adj1" fmla="val -50227"/>
              <a:gd name="adj2" fmla="val 8092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Smaller Loop-Variant Data</a:t>
            </a:r>
            <a:endParaRPr lang="en-US" b="1" dirty="0"/>
          </a:p>
        </p:txBody>
      </p:sp>
      <p:sp>
        <p:nvSpPr>
          <p:cNvPr id="14" name="Rounded Rectangular Callout 13"/>
          <p:cNvSpPr/>
          <p:nvPr/>
        </p:nvSpPr>
        <p:spPr>
          <a:xfrm>
            <a:off x="555302" y="2046625"/>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 name="Slide Number Placeholder 2"/>
          <p:cNvSpPr>
            <a:spLocks noGrp="1"/>
          </p:cNvSpPr>
          <p:nvPr>
            <p:ph type="sldNum" sz="quarter" idx="10"/>
          </p:nvPr>
        </p:nvSpPr>
        <p:spPr/>
        <p:txBody>
          <a:bodyPr/>
          <a:lstStyle/>
          <a:p>
            <a:fld id="{869587CA-1790-D944-9358-28FE68D2E49C}" type="slidenum">
              <a:rPr lang="en-US" smtClean="0"/>
              <a:t>7</a:t>
            </a:fld>
            <a:endParaRPr lang="en-US" dirty="0"/>
          </a:p>
        </p:txBody>
      </p:sp>
    </p:spTree>
    <p:extLst>
      <p:ext uri="{BB962C8B-B14F-4D97-AF65-F5344CB8AC3E}">
        <p14:creationId xmlns:p14="http://schemas.microsoft.com/office/powerpoint/2010/main" val="7193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Iterative MapReduce</a:t>
            </a:r>
            <a:endParaRPr lang="en-US" sz="3200" dirty="0"/>
          </a:p>
        </p:txBody>
      </p:sp>
      <p:sp>
        <p:nvSpPr>
          <p:cNvPr id="3" name="Content Placeholder 2"/>
          <p:cNvSpPr>
            <a:spLocks noGrp="1"/>
          </p:cNvSpPr>
          <p:nvPr>
            <p:ph idx="1"/>
          </p:nvPr>
        </p:nvSpPr>
        <p:spPr>
          <a:xfrm>
            <a:off x="457200" y="1232066"/>
            <a:ext cx="8229600" cy="5156859"/>
          </a:xfrm>
        </p:spPr>
        <p:txBody>
          <a:bodyPr>
            <a:normAutofit/>
          </a:bodyPr>
          <a:lstStyle/>
          <a:p>
            <a:r>
              <a:rPr lang="en-US" sz="2800" dirty="0" smtClean="0"/>
              <a:t>MapReduceMergeBroadcast</a:t>
            </a:r>
          </a:p>
          <a:p>
            <a:endParaRPr lang="en-US" dirty="0"/>
          </a:p>
          <a:p>
            <a:r>
              <a:rPr lang="en-US" sz="2800" dirty="0" smtClean="0"/>
              <a:t>Extensions to support additional broadcast (+other) input data</a:t>
            </a:r>
          </a:p>
          <a:p>
            <a:pPr marL="1257300" lvl="3" indent="0">
              <a:buNone/>
            </a:pPr>
            <a:r>
              <a:rPr lang="en-US" sz="1600" b="1" dirty="0" smtClean="0"/>
              <a:t>Map</a:t>
            </a:r>
            <a:r>
              <a:rPr lang="en-US" sz="1600" b="1" dirty="0"/>
              <a:t>(&lt;key&gt;, &lt;value&gt;, list_of &lt;key,value&gt;)</a:t>
            </a:r>
            <a:endParaRPr lang="en-US" sz="1600" dirty="0"/>
          </a:p>
          <a:p>
            <a:pPr marL="1257300" lvl="3" indent="0">
              <a:buNone/>
            </a:pPr>
            <a:r>
              <a:rPr lang="en-US" sz="1600" b="1" dirty="0"/>
              <a:t>Reduce(&lt;key&gt;, list_of &lt;value&gt;, list_of &lt;key,value</a:t>
            </a:r>
            <a:r>
              <a:rPr lang="en-US" sz="1600" b="1" dirty="0" smtClean="0"/>
              <a:t>&gt;)</a:t>
            </a:r>
          </a:p>
          <a:p>
            <a:pPr marL="1257300" lvl="3" indent="0">
              <a:buNone/>
            </a:pPr>
            <a:r>
              <a:rPr lang="en-US" sz="1600" b="1" dirty="0"/>
              <a:t>Merge(list_of &lt;key,list_of&lt;value&gt;&gt;,list_of &lt;key,value</a:t>
            </a:r>
            <a:r>
              <a:rPr lang="en-US" sz="1600" b="1" dirty="0" smtClean="0"/>
              <a:t>&gt;)</a:t>
            </a:r>
            <a:endParaRPr lang="en-US" sz="1600" dirty="0"/>
          </a:p>
          <a:p>
            <a:pPr marL="400050" lvl="1" indent="0">
              <a:buNone/>
            </a:pPr>
            <a:endParaRPr lang="en-US" sz="3500" dirty="0"/>
          </a:p>
          <a:p>
            <a:pPr lvl="2"/>
            <a:endParaRPr lang="en-US" dirty="0" smtClean="0"/>
          </a:p>
          <a:p>
            <a:pPr lvl="1"/>
            <a:endParaRPr lang="en-US" dirty="0" smtClean="0"/>
          </a:p>
          <a:p>
            <a:endParaRPr lang="en-US" dirty="0"/>
          </a:p>
          <a:p>
            <a:endParaRPr lang="en-US" dirty="0" smtClean="0"/>
          </a:p>
          <a:p>
            <a:pPr marL="0" indent="0">
              <a:buNone/>
            </a:pPr>
            <a:endParaRPr lang="en-US" dirty="0" smtClean="0"/>
          </a:p>
          <a:p>
            <a:pPr marL="457200" lvl="1" indent="0">
              <a:buNone/>
            </a:pPr>
            <a:endParaRPr lang="en-US" dirty="0" smtClean="0"/>
          </a:p>
        </p:txBody>
      </p:sp>
      <p:pic>
        <p:nvPicPr>
          <p:cNvPr id="4" name="Content Placeholder 3"/>
          <p:cNvPicPr>
            <a:picLocks noChangeAspect="1"/>
          </p:cNvPicPr>
          <p:nvPr/>
        </p:nvPicPr>
        <p:blipFill>
          <a:blip r:embed="rId3" cstate="screen">
            <a:lum contrast="20000"/>
            <a:extLst>
              <a:ext uri="{28A0092B-C50C-407E-A947-70E740481C1C}">
                <a14:useLocalDpi xmlns:a14="http://schemas.microsoft.com/office/drawing/2010/main"/>
              </a:ext>
            </a:extLst>
          </a:blip>
          <a:stretch>
            <a:fillRect/>
          </a:stretch>
        </p:blipFill>
        <p:spPr>
          <a:xfrm>
            <a:off x="1516845" y="4258237"/>
            <a:ext cx="6059612" cy="2332563"/>
          </a:xfrm>
          <a:prstGeom prst="rect">
            <a:avLst/>
          </a:prstGeom>
        </p:spPr>
      </p:pic>
      <p:graphicFrame>
        <p:nvGraphicFramePr>
          <p:cNvPr id="6" name="Diagram 5"/>
          <p:cNvGraphicFramePr/>
          <p:nvPr>
            <p:extLst>
              <p:ext uri="{D42A27DB-BD31-4B8C-83A1-F6EECF244321}">
                <p14:modId xmlns:p14="http://schemas.microsoft.com/office/powerpoint/2010/main" val="2558963209"/>
              </p:ext>
            </p:extLst>
          </p:nvPr>
        </p:nvGraphicFramePr>
        <p:xfrm>
          <a:off x="1211283" y="1873790"/>
          <a:ext cx="6472052" cy="379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0"/>
          </p:nvPr>
        </p:nvSpPr>
        <p:spPr/>
        <p:txBody>
          <a:bodyPr/>
          <a:lstStyle/>
          <a:p>
            <a:fld id="{869587CA-1790-D944-9358-28FE68D2E49C}" type="slidenum">
              <a:rPr lang="en-US" smtClean="0"/>
              <a:t>8</a:t>
            </a:fld>
            <a:endParaRPr lang="en-US" dirty="0"/>
          </a:p>
        </p:txBody>
      </p:sp>
    </p:spTree>
    <p:extLst>
      <p:ext uri="{BB962C8B-B14F-4D97-AF65-F5344CB8AC3E}">
        <p14:creationId xmlns:p14="http://schemas.microsoft.com/office/powerpoint/2010/main" val="1584189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956"/>
          </a:xfrm>
        </p:spPr>
        <p:txBody>
          <a:bodyPr>
            <a:normAutofit/>
          </a:bodyPr>
          <a:lstStyle/>
          <a:p>
            <a:r>
              <a:rPr lang="en-US" sz="3600" dirty="0" smtClean="0">
                <a:effectLst>
                  <a:outerShdw blurRad="38100" dist="38100" dir="2700000" algn="tl">
                    <a:srgbClr val="000000">
                      <a:alpha val="43137"/>
                    </a:srgbClr>
                  </a:outerShdw>
                </a:effectLst>
              </a:rPr>
              <a:t>Twister4Azure – Iterative </a:t>
            </a:r>
            <a:r>
              <a:rPr lang="en-US" sz="2800" dirty="0" smtClean="0">
                <a:effectLst>
                  <a:outerShdw blurRad="38100" dist="38100" dir="2700000" algn="tl">
                    <a:srgbClr val="000000">
                      <a:alpha val="43137"/>
                    </a:srgbClr>
                  </a:outerShdw>
                </a:effectLst>
              </a:rPr>
              <a:t>MapReduce</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95231"/>
            <a:ext cx="8229600" cy="5353336"/>
          </a:xfrm>
        </p:spPr>
        <p:txBody>
          <a:bodyPr>
            <a:normAutofit/>
          </a:bodyPr>
          <a:lstStyle/>
          <a:p>
            <a:r>
              <a:rPr lang="en-US" sz="2800" b="1" dirty="0"/>
              <a:t>Decentralized iterative </a:t>
            </a:r>
            <a:r>
              <a:rPr lang="en-US" sz="2800" b="1" dirty="0" smtClean="0"/>
              <a:t>MR architecture </a:t>
            </a:r>
            <a:r>
              <a:rPr lang="en-US" sz="2800" b="1" dirty="0"/>
              <a:t>for </a:t>
            </a:r>
            <a:r>
              <a:rPr lang="en-US" sz="2800" b="1" dirty="0" smtClean="0"/>
              <a:t>clouds</a:t>
            </a:r>
          </a:p>
          <a:p>
            <a:pPr lvl="1"/>
            <a:r>
              <a:rPr lang="en-US" sz="2400" b="1" dirty="0" smtClean="0"/>
              <a:t>Utilize highly available and scalable Cloud services</a:t>
            </a:r>
            <a:endParaRPr lang="en-US" sz="2400" b="1" dirty="0"/>
          </a:p>
          <a:p>
            <a:r>
              <a:rPr lang="en-US" sz="2800" b="1" dirty="0"/>
              <a:t>Extends the MR programming model </a:t>
            </a:r>
            <a:endParaRPr lang="en-US" sz="2800" b="1" dirty="0" smtClean="0"/>
          </a:p>
          <a:p>
            <a:r>
              <a:rPr lang="en-US" sz="2800" b="1" dirty="0" smtClean="0"/>
              <a:t>Multi-level data caching </a:t>
            </a:r>
          </a:p>
          <a:p>
            <a:pPr lvl="1"/>
            <a:r>
              <a:rPr lang="en-US" sz="2400" b="1" dirty="0" smtClean="0"/>
              <a:t>Cache </a:t>
            </a:r>
            <a:r>
              <a:rPr lang="en-US" sz="2400" b="1" dirty="0"/>
              <a:t>aware hybrid scheduling</a:t>
            </a:r>
          </a:p>
          <a:p>
            <a:r>
              <a:rPr lang="en-US" sz="2800" b="1" dirty="0"/>
              <a:t>Multiple MR applications per </a:t>
            </a:r>
            <a:r>
              <a:rPr lang="en-US" sz="2800" b="1" dirty="0" smtClean="0"/>
              <a:t>job</a:t>
            </a:r>
          </a:p>
          <a:p>
            <a:r>
              <a:rPr lang="en-US" sz="2800" b="1" dirty="0"/>
              <a:t>Collective </a:t>
            </a:r>
            <a:r>
              <a:rPr lang="en-US" sz="2800" b="1" dirty="0" smtClean="0"/>
              <a:t>communication primitives</a:t>
            </a:r>
            <a:endParaRPr lang="en-US" sz="2800" b="1" dirty="0">
              <a:solidFill>
                <a:srgbClr val="FF0000"/>
              </a:solidFill>
            </a:endParaRPr>
          </a:p>
          <a:p>
            <a:r>
              <a:rPr lang="en-US" sz="2800" b="1" dirty="0"/>
              <a:t>Outperforms Hadoop in local cluster by 2 to 4 </a:t>
            </a:r>
            <a:r>
              <a:rPr lang="en-US" sz="2800" b="1" dirty="0" smtClean="0"/>
              <a:t>times</a:t>
            </a:r>
            <a:endParaRPr lang="en-US" sz="2800" b="1" dirty="0"/>
          </a:p>
          <a:p>
            <a:r>
              <a:rPr lang="en-US" sz="2400" b="1" dirty="0"/>
              <a:t>Sustain features of </a:t>
            </a:r>
            <a:r>
              <a:rPr lang="en-US" sz="2400" b="1" dirty="0" smtClean="0"/>
              <a:t>MRRoles4Azure</a:t>
            </a:r>
          </a:p>
          <a:p>
            <a:pPr lvl="1"/>
            <a:r>
              <a:rPr lang="en-US" sz="2000" b="1" dirty="0" smtClean="0"/>
              <a:t>dynamic </a:t>
            </a:r>
            <a:r>
              <a:rPr lang="en-US" sz="2000" b="1" dirty="0"/>
              <a:t>scheduling, load balancing, fault </a:t>
            </a:r>
            <a:r>
              <a:rPr lang="en-US" sz="2000" b="1" dirty="0" smtClean="0"/>
              <a:t>tolerance, monitoring, local testing/debugging</a:t>
            </a:r>
          </a:p>
        </p:txBody>
      </p:sp>
      <p:sp>
        <p:nvSpPr>
          <p:cNvPr id="4" name="Slide Number Placeholder 3"/>
          <p:cNvSpPr>
            <a:spLocks noGrp="1"/>
          </p:cNvSpPr>
          <p:nvPr>
            <p:ph type="sldNum" sz="quarter" idx="10"/>
          </p:nvPr>
        </p:nvSpPr>
        <p:spPr/>
        <p:txBody>
          <a:bodyPr/>
          <a:lstStyle/>
          <a:p>
            <a:fld id="{869587CA-1790-D944-9358-28FE68D2E49C}" type="slidenum">
              <a:rPr lang="en-US" smtClean="0"/>
              <a:t>9</a:t>
            </a:fld>
            <a:endParaRPr lang="en-US" dirty="0"/>
          </a:p>
        </p:txBody>
      </p:sp>
    </p:spTree>
    <p:extLst>
      <p:ext uri="{BB962C8B-B14F-4D97-AF65-F5344CB8AC3E}">
        <p14:creationId xmlns:p14="http://schemas.microsoft.com/office/powerpoint/2010/main" val="2611106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T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CR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2I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SC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PTI.thmx</Template>
  <TotalTime>17996</TotalTime>
  <Words>3013</Words>
  <Application>Microsoft Office PowerPoint</Application>
  <PresentationFormat>On-screen Show (4:3)</PresentationFormat>
  <Paragraphs>563</Paragraphs>
  <Slides>34</Slides>
  <Notes>23</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RT Master</vt:lpstr>
      <vt:lpstr>CACR Master</vt:lpstr>
      <vt:lpstr>D2I Master</vt:lpstr>
      <vt:lpstr>DSC Master</vt:lpstr>
      <vt:lpstr>Towards a Collective Layer in the Big Data Stack</vt:lpstr>
      <vt:lpstr>Introduction</vt:lpstr>
      <vt:lpstr>Introduction</vt:lpstr>
      <vt:lpstr>Outline</vt:lpstr>
      <vt:lpstr>Outline</vt:lpstr>
      <vt:lpstr>Data Intensive Iterative Applications</vt:lpstr>
      <vt:lpstr>Data Intensive Iterative Applications</vt:lpstr>
      <vt:lpstr>Iterative MapReduce</vt:lpstr>
      <vt:lpstr>Twister4Azure – Iterative MapReduce</vt:lpstr>
      <vt:lpstr>Outline</vt:lpstr>
      <vt:lpstr>Collective Communication Primitives for Iterative MapReduce</vt:lpstr>
      <vt:lpstr>Collective Communication Primitives for Iterative MapReduce</vt:lpstr>
      <vt:lpstr>Goals</vt:lpstr>
      <vt:lpstr>Map-AllGather Collective</vt:lpstr>
      <vt:lpstr>Map-AllGather Collective</vt:lpstr>
      <vt:lpstr>Map-AllReduce</vt:lpstr>
      <vt:lpstr>Map-AllReduce collective</vt:lpstr>
      <vt:lpstr>Implementations</vt:lpstr>
      <vt:lpstr>PowerPoint Presentation</vt:lpstr>
      <vt:lpstr>Outline</vt:lpstr>
      <vt:lpstr>KMeansClustering</vt:lpstr>
      <vt:lpstr>KMeansClustering</vt:lpstr>
      <vt:lpstr>MultiDimensional Scaling</vt:lpstr>
      <vt:lpstr>Hadoop MDS Overheads</vt:lpstr>
      <vt:lpstr>Outline</vt:lpstr>
      <vt:lpstr>Conclusions</vt:lpstr>
      <vt:lpstr>Future Work</vt:lpstr>
      <vt:lpstr>Acknowledgements</vt:lpstr>
      <vt:lpstr>Thank You!</vt:lpstr>
      <vt:lpstr>Backup Slides</vt:lpstr>
      <vt:lpstr>Application Types</vt:lpstr>
      <vt:lpstr>PowerPoint Presentation</vt:lpstr>
      <vt:lpstr>PowerPoint Presentation</vt:lpstr>
      <vt:lpstr>Iterative MapReduce Frameworks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Thilina Gunarathne</dc:creator>
  <cp:lastModifiedBy>thilina</cp:lastModifiedBy>
  <cp:revision>1125</cp:revision>
  <dcterms:created xsi:type="dcterms:W3CDTF">2011-08-02T14:14:27Z</dcterms:created>
  <dcterms:modified xsi:type="dcterms:W3CDTF">2014-05-28T11:51:21Z</dcterms:modified>
</cp:coreProperties>
</file>