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89" autoAdjust="0"/>
  </p:normalViewPr>
  <p:slideViewPr>
    <p:cSldViewPr>
      <p:cViewPr>
        <p:scale>
          <a:sx n="80" d="100"/>
          <a:sy n="80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4AFC-D887-4D92-9D9A-922C1EAA8139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5A7A2-8B52-42EC-B139-4444EE6CD0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Names</a:t>
            </a:r>
          </a:p>
          <a:p>
            <a:endParaRPr lang="en-US" dirty="0" smtClean="0"/>
          </a:p>
          <a:p>
            <a:r>
              <a:rPr lang="en-US" dirty="0" smtClean="0"/>
              <a:t>Institution</a:t>
            </a:r>
          </a:p>
          <a:p>
            <a:endParaRPr lang="en-US" dirty="0" smtClean="0"/>
          </a:p>
          <a:p>
            <a:r>
              <a:rPr lang="en-US" dirty="0" smtClean="0"/>
              <a:t>Chicago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McGrath: Activities that consider the ways in which individuals are embedded within a group, thereby reflecting the relations between individual members and the group.</a:t>
            </a:r>
          </a:p>
          <a:p>
            <a:endParaRPr lang="en-US" dirty="0" smtClean="0"/>
          </a:p>
          <a:p>
            <a:r>
              <a:rPr lang="en-US" dirty="0" smtClean="0"/>
              <a:t>Tasks: Policies for member advancement, individual participation in the group, negotiation of the member’s contribution and payoff.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the member’s role with respect to the group = policies for member advancement</a:t>
            </a:r>
          </a:p>
          <a:p>
            <a:endParaRPr lang="en-US" dirty="0" smtClean="0"/>
          </a:p>
          <a:p>
            <a:r>
              <a:rPr lang="en-US" dirty="0" smtClean="0"/>
              <a:t>Issues of professional identity = individual participation in the group</a:t>
            </a:r>
          </a:p>
          <a:p>
            <a:endParaRPr lang="en-US" dirty="0" smtClean="0"/>
          </a:p>
          <a:p>
            <a:r>
              <a:rPr lang="en-US" dirty="0" smtClean="0"/>
              <a:t>Motivation/incentives for the use of CI = negotiation of the member’s contribution and payoff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our group-centric review of CI lit we developed an early set of design implications</a:t>
            </a:r>
          </a:p>
          <a:p>
            <a:endParaRPr lang="en-US" dirty="0" smtClean="0"/>
          </a:p>
          <a:p>
            <a:r>
              <a:rPr lang="en-US" dirty="0" smtClean="0"/>
              <a:t>Implications for designers and developers offered to inspire and inform about the complex ways groups interact with and via CI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prior warnings, many CI environments are built with no considerations of usability or commitment to a user centered design process</a:t>
            </a:r>
          </a:p>
          <a:p>
            <a:endParaRPr lang="en-US" dirty="0" smtClean="0"/>
          </a:p>
          <a:p>
            <a:r>
              <a:rPr lang="en-US" dirty="0" smtClean="0"/>
              <a:t>Usability of a CI environment is a major factor in choosing and continuing to use that environment (production function)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 is but one of many tools uses by scientists</a:t>
            </a:r>
          </a:p>
          <a:p>
            <a:endParaRPr lang="en-US" dirty="0" smtClean="0"/>
          </a:p>
          <a:p>
            <a:r>
              <a:rPr lang="en-US" dirty="0" smtClean="0"/>
              <a:t>“Closed” CI environments are undesirable</a:t>
            </a:r>
          </a:p>
          <a:p>
            <a:endParaRPr lang="en-US" dirty="0" smtClean="0"/>
          </a:p>
          <a:p>
            <a:r>
              <a:rPr lang="en-US" dirty="0" smtClean="0"/>
              <a:t>“Open” CI environment that support external access and notifications can more readily be incorporated into existing personal and group work processes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Providing a wide range of telecommunication tools increases involvement with and use of CI</a:t>
            </a:r>
          </a:p>
          <a:p>
            <a:endParaRPr lang="en-US" dirty="0" smtClean="0"/>
          </a:p>
          <a:p>
            <a:r>
              <a:rPr lang="en-US" dirty="0" smtClean="0"/>
              <a:t>High availability of tools also supports diverse collaboration needs</a:t>
            </a:r>
          </a:p>
          <a:p>
            <a:endParaRPr lang="en-US" dirty="0" smtClean="0"/>
          </a:p>
          <a:p>
            <a:r>
              <a:rPr lang="en-US" dirty="0" smtClean="0"/>
              <a:t>Varied telecommunication tools help to mediate and develop context/</a:t>
            </a:r>
            <a:r>
              <a:rPr lang="en-US" dirty="0" err="1" smtClean="0"/>
              <a:t>awarenss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 depends on data that is both transportable and disseminative </a:t>
            </a:r>
          </a:p>
          <a:p>
            <a:endParaRPr lang="en-US" dirty="0" smtClean="0"/>
          </a:p>
          <a:p>
            <a:r>
              <a:rPr lang="en-US" dirty="0" smtClean="0"/>
              <a:t>However, current data and metadata structures have fallen short of our lofty goals</a:t>
            </a:r>
          </a:p>
          <a:p>
            <a:endParaRPr lang="en-US" dirty="0" smtClean="0"/>
          </a:p>
          <a:p>
            <a:r>
              <a:rPr lang="en-US" dirty="0" smtClean="0"/>
              <a:t>Further explore the social practices around data use, move beyond our reliance on existing metadata structures, and improve our understanding of data abstractions more broadly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r>
              <a:rPr lang="en-US" baseline="0" dirty="0" smtClean="0"/>
              <a:t> Quantitative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Qualitative</a:t>
            </a:r>
          </a:p>
          <a:p>
            <a:r>
              <a:rPr lang="en-US" baseline="0" dirty="0" smtClean="0"/>
              <a:t>Example: Digital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Non-Digital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Collaborators must be ready and willing to use CI, these are issues of “social entrainment”</a:t>
            </a:r>
          </a:p>
          <a:p>
            <a:endParaRPr lang="en-US" dirty="0" smtClean="0"/>
          </a:p>
          <a:p>
            <a:r>
              <a:rPr lang="en-US" dirty="0" smtClean="0"/>
              <a:t>Education about the value of CI</a:t>
            </a:r>
          </a:p>
          <a:p>
            <a:endParaRPr lang="en-US" dirty="0" smtClean="0"/>
          </a:p>
          <a:p>
            <a:r>
              <a:rPr lang="en-US" dirty="0" smtClean="0"/>
              <a:t>Motivation to use CI</a:t>
            </a:r>
          </a:p>
          <a:p>
            <a:endParaRPr lang="en-US" dirty="0" smtClean="0"/>
          </a:p>
          <a:p>
            <a:r>
              <a:rPr lang="en-US" dirty="0" smtClean="0"/>
              <a:t>Social incentives and support for/when using CI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 research establishes the importance of a shared context of work</a:t>
            </a:r>
          </a:p>
          <a:p>
            <a:endParaRPr lang="en-US" dirty="0" smtClean="0"/>
          </a:p>
          <a:p>
            <a:r>
              <a:rPr lang="en-US" dirty="0" smtClean="0"/>
              <a:t>Group theory notes the importance of *multiple* contexts and hierarchies of work</a:t>
            </a:r>
          </a:p>
          <a:p>
            <a:endParaRPr lang="en-US" dirty="0" smtClean="0"/>
          </a:p>
          <a:p>
            <a:r>
              <a:rPr lang="en-US" dirty="0" smtClean="0"/>
              <a:t>Not all members in a project are equally engaged in the CI work, therefore different priorities</a:t>
            </a:r>
          </a:p>
          <a:p>
            <a:endParaRPr lang="en-US" dirty="0" smtClean="0"/>
          </a:p>
          <a:p>
            <a:r>
              <a:rPr lang="en-US" dirty="0" smtClean="0"/>
              <a:t>Look to CSCW for help, early suggestions include flexible calendaring systems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Word-of-mouth and peer referrals the major driving forces in CI adoption</a:t>
            </a:r>
          </a:p>
          <a:p>
            <a:endParaRPr lang="en-US" dirty="0" smtClean="0"/>
          </a:p>
          <a:p>
            <a:r>
              <a:rPr lang="en-US" dirty="0" smtClean="0"/>
              <a:t>These referrals are largely based on the extent to which CI tools reflect existing work practices</a:t>
            </a:r>
          </a:p>
          <a:p>
            <a:endParaRPr lang="en-US" dirty="0" smtClean="0"/>
          </a:p>
          <a:p>
            <a:r>
              <a:rPr lang="en-US" dirty="0" smtClean="0"/>
              <a:t>Amount and accessibility of support documentation also an issue</a:t>
            </a:r>
          </a:p>
          <a:p>
            <a:pPr lvl="1"/>
            <a:r>
              <a:rPr lang="en-US" dirty="0" smtClean="0"/>
              <a:t>Tends to be written in domain specific languages (mostly comp </a:t>
            </a:r>
            <a:r>
              <a:rPr lang="en-US" dirty="0" err="1" smtClean="0"/>
              <a:t>sci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Early and recent CI vision statements highlight the fundamental role of collaboration in CI development</a:t>
            </a:r>
          </a:p>
          <a:p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1200" dirty="0" smtClean="0">
                <a:solidFill>
                  <a:schemeClr val="bg2"/>
                </a:solidFill>
              </a:rPr>
              <a:t>CI long concerned with social and organizational issues of scientific collaboration</a:t>
            </a:r>
          </a:p>
          <a:p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1200" dirty="0" smtClean="0">
                <a:solidFill>
                  <a:schemeClr val="bg2"/>
                </a:solidFill>
              </a:rPr>
              <a:t>However, limited theoretical work on small group collaborations in CI</a:t>
            </a:r>
          </a:p>
          <a:p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1200" dirty="0" smtClean="0">
                <a:solidFill>
                  <a:schemeClr val="bg2"/>
                </a:solidFill>
              </a:rPr>
              <a:t>Our goal is to introduce group theory to CI in an accessible and productive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theory is a critical and productive tool for evaluating CI</a:t>
            </a:r>
          </a:p>
          <a:p>
            <a:endParaRPr lang="en-US" dirty="0" smtClean="0"/>
          </a:p>
          <a:p>
            <a:r>
              <a:rPr lang="en-US" dirty="0" smtClean="0"/>
              <a:t>Serves to </a:t>
            </a:r>
            <a:r>
              <a:rPr lang="en-US" dirty="0" err="1" smtClean="0"/>
              <a:t>decenter</a:t>
            </a:r>
            <a:r>
              <a:rPr lang="en-US" dirty="0" smtClean="0"/>
              <a:t> the technology laden discussion of CI research while revealing the complex and nuanced ways in which CI and groups influence each other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Leaves us with an early set of research questions for moving forward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How do groups choose appropriate CI environments?</a:t>
            </a:r>
          </a:p>
          <a:p>
            <a:pPr lvl="0"/>
            <a:r>
              <a:rPr lang="en-US" dirty="0" smtClean="0"/>
              <a:t>How do groups obtain and maintain access (social and technological) to their CI environments?</a:t>
            </a:r>
          </a:p>
          <a:p>
            <a:pPr lvl="0"/>
            <a:r>
              <a:rPr lang="en-US" dirty="0" smtClean="0"/>
              <a:t>How do groups resolve socio-politically rooted data management (i.e., collection, storage, processing, sharing) conflicts?</a:t>
            </a:r>
          </a:p>
          <a:p>
            <a:pPr lvl="0"/>
            <a:r>
              <a:rPr lang="en-US" dirty="0" smtClean="0"/>
              <a:t>In what ways do the differing epistemological and ontological practices of scientific disciplines influence group well-being?</a:t>
            </a:r>
          </a:p>
          <a:p>
            <a:pPr lvl="0"/>
            <a:r>
              <a:rPr lang="en-US" dirty="0" smtClean="0"/>
              <a:t>What role does trust play in fostering group well-being with regard to the use of CI environments?</a:t>
            </a:r>
          </a:p>
          <a:p>
            <a:pPr lvl="0"/>
            <a:r>
              <a:rPr lang="en-US" dirty="0" smtClean="0"/>
              <a:t>How are technologically rooted contexts of work used to maintain group well-being?</a:t>
            </a:r>
          </a:p>
          <a:p>
            <a:pPr lvl="0"/>
            <a:r>
              <a:rPr lang="en-US" dirty="0" smtClean="0"/>
              <a:t>How do group members negotiate their value within the group with respect to the use of CI environments?</a:t>
            </a:r>
          </a:p>
          <a:p>
            <a:pPr lvl="0"/>
            <a:r>
              <a:rPr lang="en-US" dirty="0" smtClean="0"/>
              <a:t>How do scientists overcome the challenges to their professional identity presented by the adoption of CI tools?</a:t>
            </a:r>
          </a:p>
          <a:p>
            <a:pPr lvl="0"/>
            <a:r>
              <a:rPr lang="en-US" dirty="0" smtClean="0"/>
              <a:t>How can individual motivation and incentives be used to facilitate the participation of group members in CI oriented work?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Flickr</a:t>
            </a:r>
            <a:r>
              <a:rPr lang="en-US" dirty="0" smtClean="0"/>
              <a:t> Credits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http://www.flickr.com/photos/wallyg/170815745/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http://www.flickr.com/photos/wallyg/169880784/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http://www.flickr.com/photos/zol87/3986512406/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http://www.flickr.com/photos/wallyg/170180928/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http://www.flickr.com/photos/wallyg/170435086/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http://www.flickr.com/photos/bluebike/3526850803/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http://www.flickr.com/photos/wallyg/170576191/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http://www.flickr.com/photos/chicagoceli/133890748/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http://www.flickr.com/photos/jbolles/848559970/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http://www.flickr.com/photos/chicagogeek/3172083492/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http://www.flickr.com/photos/bithead/278824664/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http://www.flickr.com/photos/chicagoceli/270667231/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http://www.flickr.com/photos/chicagogeek/3571881330/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http://www.flickr.com/photos/bluebike/3526852651/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http://www.flickr.com/photos/yooperann/3821611176/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http://www.flickr.com/photos/m500/2778956038/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http://www.flickr.com/photos/charlestilford/266488295/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http://www.flickr.com/photos/wallyg/170024684/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http://www.flickr.com/photos/brostad/3343854310/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http://www.flickr.com/photos/sectionz/49548872/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http://www.flickr.com/photos/biverson/2515629013/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http://www.flickr.com/photos/vsmithuk/370773841/sizes/l/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http://www.flickr.com/photos/zol87/2923242557/</a:t>
            </a:r>
          </a:p>
          <a:p>
            <a:endParaRPr lang="en-US" dirty="0" smtClean="0"/>
          </a:p>
          <a:p>
            <a:r>
              <a:rPr lang="en-US" dirty="0" smtClean="0"/>
              <a:t>http://www.flickr.com/photos/24894289@N08/4359755949/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Critical analysis and review of over 150 peer reviewed articles and funding/project reports published since 2000 on CI</a:t>
            </a:r>
          </a:p>
          <a:p>
            <a:endParaRPr lang="en-US" sz="1200" dirty="0" smtClean="0"/>
          </a:p>
          <a:p>
            <a:r>
              <a:rPr lang="en-US" sz="1200" dirty="0" smtClean="0"/>
              <a:t>Venues from HCI, CSCW, CMC and CE</a:t>
            </a:r>
          </a:p>
          <a:p>
            <a:endParaRPr lang="en-US" sz="1200" dirty="0" smtClean="0"/>
          </a:p>
          <a:p>
            <a:r>
              <a:rPr lang="en-US" sz="1200" dirty="0" smtClean="0"/>
              <a:t>Corpus is not meant to be exhaustive, but hopefully representative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in 1980s-90s</a:t>
            </a:r>
          </a:p>
          <a:p>
            <a:endParaRPr lang="en-US" dirty="0" smtClean="0"/>
          </a:p>
          <a:p>
            <a:r>
              <a:rPr lang="en-US" dirty="0" smtClean="0"/>
              <a:t>Already successfully used in CSCW</a:t>
            </a:r>
          </a:p>
          <a:p>
            <a:endParaRPr lang="en-US" dirty="0" smtClean="0"/>
          </a:p>
          <a:p>
            <a:r>
              <a:rPr lang="en-US" dirty="0" smtClean="0"/>
              <a:t>Concerned with the natural complexity of groups, small and large, homogenous and intermingled, ad hoc and permanent</a:t>
            </a:r>
          </a:p>
          <a:p>
            <a:endParaRPr lang="en-US" dirty="0" smtClean="0"/>
          </a:p>
          <a:p>
            <a:r>
              <a:rPr lang="en-US" dirty="0" smtClean="0"/>
              <a:t>Purpose of this work is not primarily to introduce McGrath, but rather to highlight the group-centric nature of CI research</a:t>
            </a:r>
          </a:p>
          <a:p>
            <a:pPr lvl="1"/>
            <a:r>
              <a:rPr lang="en-US" dirty="0" smtClean="0"/>
              <a:t>Shed further light on the centrality of the social and the human in our investigation of CI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Time, Interaction and Performance</a:t>
            </a:r>
          </a:p>
          <a:p>
            <a:endParaRPr lang="en-US" dirty="0" smtClean="0"/>
          </a:p>
          <a:p>
            <a:r>
              <a:rPr lang="en-US" dirty="0" smtClean="0"/>
              <a:t>Proposes a number of group functions</a:t>
            </a:r>
          </a:p>
          <a:p>
            <a:endParaRPr lang="en-US" dirty="0" smtClean="0"/>
          </a:p>
          <a:p>
            <a:r>
              <a:rPr lang="en-US" dirty="0" smtClean="0"/>
              <a:t>Functions are overarching categorizations of tasks undertaken by all group in order to facilitate positive interactions.</a:t>
            </a:r>
          </a:p>
          <a:p>
            <a:endParaRPr lang="en-US" dirty="0" smtClean="0"/>
          </a:p>
          <a:p>
            <a:r>
              <a:rPr lang="en-US" dirty="0" smtClean="0"/>
              <a:t>Production, Group Well-Being, Member Support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McGrath: Relation between groups as functional units and the environment (technological and organizational) within which the groups operate.</a:t>
            </a:r>
          </a:p>
          <a:p>
            <a:endParaRPr lang="en-US" dirty="0" smtClean="0"/>
          </a:p>
          <a:p>
            <a:r>
              <a:rPr lang="en-US" dirty="0" smtClean="0"/>
              <a:t>Major tasks: choice of project, choice of project goals, technical problem-solving, political preference-solving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Choice = Choosing an appropriate CI environment</a:t>
            </a:r>
          </a:p>
          <a:p>
            <a:endParaRPr lang="en-US" dirty="0" smtClean="0"/>
          </a:p>
          <a:p>
            <a:r>
              <a:rPr lang="en-US" dirty="0" smtClean="0"/>
              <a:t>Technical Problem-Solving = Obtaining and maintaining sufficient access to the CI environment</a:t>
            </a:r>
          </a:p>
          <a:p>
            <a:endParaRPr lang="en-US" dirty="0" smtClean="0"/>
          </a:p>
          <a:p>
            <a:r>
              <a:rPr lang="en-US" dirty="0" smtClean="0"/>
              <a:t>Political Preference-Solving = Resolving data management conflicts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McGrath: Activities that deal with the development and maintenance of the group as a system.</a:t>
            </a:r>
          </a:p>
          <a:p>
            <a:endParaRPr lang="en-US" dirty="0" smtClean="0"/>
          </a:p>
          <a:p>
            <a:r>
              <a:rPr lang="en-US" dirty="0" smtClean="0"/>
              <a:t>Tasks: Managing relations among group members, carrying out interpersonal activities involved in the completion of work, defining member roles within the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Relations = Issues of </a:t>
            </a:r>
            <a:r>
              <a:rPr lang="en-US" dirty="0" err="1" smtClean="0"/>
              <a:t>Disciplinarity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Carrying out interpersonal tasks = Trust in the CI environment</a:t>
            </a:r>
          </a:p>
          <a:p>
            <a:endParaRPr lang="en-US" dirty="0" smtClean="0"/>
          </a:p>
          <a:p>
            <a:r>
              <a:rPr lang="en-US" dirty="0" smtClean="0"/>
              <a:t>Defining member roles = development of context and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5A7A2-8B52-42EC-B139-4444EE6CD0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FBE2-A164-4B95-ABF4-8FC034468360}" type="datetimeFigureOut">
              <a:rPr lang="en-US" smtClean="0"/>
              <a:pPr/>
              <a:t>5/23/2010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562B-08AD-434C-8D97-53E9C362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icago_water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Human-Centered e-Science: </a:t>
            </a:r>
            <a:br>
              <a:rPr lang="en-US" sz="20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A Group-Theoretic Perspective on </a:t>
            </a:r>
            <a:br>
              <a:rPr lang="en-US" sz="2000" b="1" dirty="0" smtClean="0">
                <a:solidFill>
                  <a:schemeClr val="bg2"/>
                </a:solidFill>
              </a:rPr>
            </a:br>
            <a:r>
              <a:rPr lang="en-US" sz="2000" b="1" dirty="0" err="1" smtClean="0">
                <a:solidFill>
                  <a:schemeClr val="bg2"/>
                </a:solidFill>
              </a:rPr>
              <a:t>Cyberinfrastructure</a:t>
            </a:r>
            <a:r>
              <a:rPr lang="en-US" sz="2000" b="1" dirty="0" smtClean="0">
                <a:solidFill>
                  <a:schemeClr val="bg2"/>
                </a:solidFill>
              </a:rPr>
              <a:t> Design</a:t>
            </a: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pPr algn="ctr"/>
            <a:endParaRPr lang="en-US" sz="2000" b="1" dirty="0" smtClean="0">
              <a:solidFill>
                <a:schemeClr val="bg2"/>
              </a:solidFill>
            </a:endParaRPr>
          </a:p>
          <a:p>
            <a:pPr algn="ctr"/>
            <a:endParaRPr lang="en-US" sz="2000" b="1" dirty="0" smtClean="0">
              <a:solidFill>
                <a:schemeClr val="bg2"/>
              </a:solidFill>
            </a:endParaRPr>
          </a:p>
          <a:p>
            <a:pPr algn="ctr"/>
            <a:endParaRPr lang="en-US" sz="2000" b="1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Tyler Pace, M.S.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Shaowen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Bardzell</a:t>
            </a:r>
            <a:r>
              <a:rPr lang="en-US" dirty="0" smtClean="0">
                <a:solidFill>
                  <a:schemeClr val="bg2"/>
                </a:solidFill>
              </a:rPr>
              <a:t>, Ph.D.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Geoffrey Fox, Ph.D.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Indiana University School of Informatics and Computing</a:t>
            </a:r>
          </a:p>
          <a:p>
            <a:pPr algn="ctr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Member-Support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Activities that consider the ways in which individuals are embedded within a group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endParaRPr lang="en-US" dirty="0" smtClean="0"/>
          </a:p>
          <a:p>
            <a:r>
              <a:rPr lang="en-US" dirty="0" smtClean="0"/>
              <a:t>policies for advancement</a:t>
            </a:r>
          </a:p>
          <a:p>
            <a:endParaRPr lang="en-US" dirty="0"/>
          </a:p>
          <a:p>
            <a:r>
              <a:rPr lang="en-US" dirty="0" smtClean="0"/>
              <a:t>individual participation</a:t>
            </a:r>
          </a:p>
          <a:p>
            <a:endParaRPr lang="en-US" dirty="0"/>
          </a:p>
          <a:p>
            <a:r>
              <a:rPr lang="en-US" dirty="0" smtClean="0"/>
              <a:t>negotiation of contribution and payoff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_pa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536" y="381000"/>
            <a:ext cx="9156536" cy="6087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Member-Support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Policies for member advancement </a:t>
            </a:r>
          </a:p>
          <a:p>
            <a:pPr lvl="1"/>
            <a:r>
              <a:rPr lang="en-US" dirty="0" smtClean="0"/>
              <a:t>Value of the member’s role 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ndividual participation </a:t>
            </a:r>
          </a:p>
          <a:p>
            <a:pPr lvl="1"/>
            <a:r>
              <a:rPr lang="en-US" dirty="0" smtClean="0"/>
              <a:t>Issues of professional identity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egotiation of contribution and payoff </a:t>
            </a:r>
          </a:p>
          <a:p>
            <a:pPr lvl="1"/>
            <a:r>
              <a:rPr lang="en-US" dirty="0" smtClean="0"/>
              <a:t>Motivation/incentives for the use of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l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4679"/>
            <a:ext cx="9144000" cy="62686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Implications for Design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Based on our group-centric review of CI lit we developed an early set of design implications</a:t>
            </a:r>
          </a:p>
          <a:p>
            <a:endParaRPr lang="en-US" dirty="0" smtClean="0"/>
          </a:p>
          <a:p>
            <a:r>
              <a:rPr lang="en-US" dirty="0" smtClean="0"/>
              <a:t>Implications for designers and developers offered to inspire and inform about the complex ways groups interact with and via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an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4711"/>
            <a:ext cx="9144000" cy="57685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Improve Usability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Despite prior warnings, many CI environments are built with no considerations of usability or commitment to a user centered design process</a:t>
            </a:r>
          </a:p>
          <a:p>
            <a:endParaRPr lang="en-US" dirty="0" smtClean="0"/>
          </a:p>
          <a:p>
            <a:r>
              <a:rPr lang="en-US" dirty="0" smtClean="0"/>
              <a:t>Usability of a CI environment is a major factor in choosing and continuing to use that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rra_cot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5" y="0"/>
            <a:ext cx="912024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Enable External Access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CI is but one of many tools used by scientists</a:t>
            </a:r>
          </a:p>
          <a:p>
            <a:endParaRPr lang="en-US" dirty="0" smtClean="0"/>
          </a:p>
          <a:p>
            <a:r>
              <a:rPr lang="en-US" dirty="0" smtClean="0"/>
              <a:t>“Closed” CI environments are undesirable</a:t>
            </a:r>
          </a:p>
          <a:p>
            <a:endParaRPr lang="en-US" dirty="0" smtClean="0"/>
          </a:p>
          <a:p>
            <a:r>
              <a:rPr lang="en-US" dirty="0" smtClean="0"/>
              <a:t>“Open” CI environment can more readily be incorporated into existing work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047"/>
            <a:ext cx="9144000" cy="6107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Support Telecommunication Diversity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Providing a wide range of telecommunication tools increases involvement with and use of CI</a:t>
            </a:r>
          </a:p>
          <a:p>
            <a:endParaRPr lang="en-US" dirty="0" smtClean="0"/>
          </a:p>
          <a:p>
            <a:r>
              <a:rPr lang="en-US" dirty="0" smtClean="0"/>
              <a:t>High availability of tools also supports diverse collaboration needs</a:t>
            </a:r>
          </a:p>
          <a:p>
            <a:endParaRPr lang="en-US" dirty="0" smtClean="0"/>
          </a:p>
          <a:p>
            <a:r>
              <a:rPr lang="en-US" dirty="0" smtClean="0"/>
              <a:t>Varied telecommunication tools help to mediate and develop context/awareness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ial_land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Provide Open Ended Data and Metadata Structures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CI depends on data that is both transportable and disseminative </a:t>
            </a:r>
          </a:p>
          <a:p>
            <a:endParaRPr lang="en-US" dirty="0" smtClean="0"/>
          </a:p>
          <a:p>
            <a:r>
              <a:rPr lang="en-US" dirty="0" smtClean="0"/>
              <a:t>Further explore the social practices around data use</a:t>
            </a:r>
          </a:p>
          <a:p>
            <a:endParaRPr lang="en-US" dirty="0" smtClean="0"/>
          </a:p>
          <a:p>
            <a:r>
              <a:rPr lang="en-US" dirty="0" smtClean="0"/>
              <a:t>Move beyond our reliance on existing metadata structures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mprove our understanding of data abstractions more broadly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d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Facilitate Social Entrainment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Collaborators must be ready and willing to use CI, these are issues of “social entrainment”</a:t>
            </a:r>
          </a:p>
          <a:p>
            <a:endParaRPr lang="en-US" dirty="0" smtClean="0"/>
          </a:p>
          <a:p>
            <a:r>
              <a:rPr lang="en-US" dirty="0" smtClean="0"/>
              <a:t>Education about the value of CI</a:t>
            </a:r>
          </a:p>
          <a:p>
            <a:r>
              <a:rPr lang="en-US" dirty="0" smtClean="0"/>
              <a:t>Motivation to use CI</a:t>
            </a:r>
          </a:p>
          <a:p>
            <a:endParaRPr lang="en-US" dirty="0" smtClean="0"/>
          </a:p>
          <a:p>
            <a:r>
              <a:rPr lang="en-US" dirty="0" smtClean="0"/>
              <a:t>Social incentives and support for/when using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ble_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Support the Development and Sharing of Multiple Contexts of Work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CI research establishes the importance of a shared context of work</a:t>
            </a:r>
          </a:p>
          <a:p>
            <a:endParaRPr lang="en-US" dirty="0" smtClean="0"/>
          </a:p>
          <a:p>
            <a:r>
              <a:rPr lang="en-US" dirty="0" smtClean="0"/>
              <a:t>Group theory notes the importance of *multiple* contexts and hierarchies of work</a:t>
            </a:r>
          </a:p>
          <a:p>
            <a:endParaRPr lang="en-US" dirty="0" smtClean="0"/>
          </a:p>
          <a:p>
            <a:r>
              <a:rPr lang="en-US" dirty="0" smtClean="0"/>
              <a:t>Look to CSCW for help, early suggestions include flexible calendaring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Offer Familiar Tools and Assistance in Use</a:t>
            </a:r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Word-of-mouth and peer referrals the major driving forces in CI adoption</a:t>
            </a:r>
          </a:p>
          <a:p>
            <a:endParaRPr lang="en-US" dirty="0" smtClean="0"/>
          </a:p>
          <a:p>
            <a:r>
              <a:rPr lang="en-US" dirty="0" smtClean="0"/>
              <a:t>These referrals are largely based on the extent to which CI tools reflect existing work practices</a:t>
            </a:r>
          </a:p>
          <a:p>
            <a:endParaRPr lang="en-US" dirty="0" smtClean="0"/>
          </a:p>
          <a:p>
            <a:r>
              <a:rPr lang="en-US" dirty="0" smtClean="0"/>
              <a:t>Amount and accessibility of support documentation also an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rig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Group-Theoretic Perspective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Collaboration always fundamental to CI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CI long concerned with issues of scientific collaboration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However, limited theoretical work on small group collaborations via CI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Our goal is to introduce group theory to 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183"/>
            <a:ext cx="9144000" cy="6777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Conclusion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Group theory is a critical and productive tool for evaluating CI</a:t>
            </a:r>
          </a:p>
          <a:p>
            <a:endParaRPr lang="en-US" dirty="0" smtClean="0"/>
          </a:p>
          <a:p>
            <a:r>
              <a:rPr lang="en-US" dirty="0" smtClean="0"/>
              <a:t>Serves to </a:t>
            </a:r>
            <a:r>
              <a:rPr lang="en-US" dirty="0" err="1" smtClean="0"/>
              <a:t>decenter</a:t>
            </a:r>
            <a:r>
              <a:rPr lang="en-US" dirty="0" smtClean="0"/>
              <a:t> the technology laden discussion of CI research</a:t>
            </a:r>
          </a:p>
          <a:p>
            <a:endParaRPr lang="en-US" dirty="0"/>
          </a:p>
          <a:p>
            <a:r>
              <a:rPr lang="en-US" dirty="0" smtClean="0"/>
              <a:t>Reveals the complex and nuanced ways in which CI and groups influence each other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Leaves us with an early set of research questions for moving forward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yline.jpg"/>
          <p:cNvPicPr>
            <a:picLocks noChangeAspect="1"/>
          </p:cNvPicPr>
          <p:nvPr/>
        </p:nvPicPr>
        <p:blipFill>
          <a:blip r:embed="rId3" cstate="print"/>
          <a:srcRect l="8659" r="86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How do groups choose appropriate CI environments?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do groups obtain and maintain access (social and technological) to their CI environments?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do groups resolve socio-politically rooted data management (i.e., collection, storage, processing, sharing) conflicts?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what ways do the differing epistemological and ontological practices of scientific disciplines influence group well-being?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role does trust play in fostering group well-being with regard to the use of CI environments?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smtClean="0"/>
              <a:t>How are technologically rooted contexts of work used to maintain group well-being?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do group members negotiate their value within the group with respect to the use of CI environments?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do scientists overcome the challenges to their professional identity presented by the adoption of CI tools?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How can individual motivation and incentives be used to facilitate the participation of group members in CI oriented work?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189" y="381000"/>
            <a:ext cx="9166378" cy="609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Thank You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Tyler Pace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tympace@indiana.edu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Flickr</a:t>
            </a:r>
            <a:r>
              <a:rPr lang="en-US" sz="1600" b="1" dirty="0" smtClean="0">
                <a:solidFill>
                  <a:schemeClr val="bg1"/>
                </a:solidFill>
              </a:rPr>
              <a:t> Credits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http://www.flickr.com/photos/wallyg/170815745/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http://www.flickr.com/photos/wallyg/169880784/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http://www.flickr.com/photos/zol87/3986512406/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http://www.flickr.com/photos/wallyg/170180928/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http://www.flickr.com/photos/wallyg/170435086/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http://www.flickr.com/photos/bluebike/3526850803/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http://www.flickr.com/photos/wallyg/170576191/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http://www.flickr.com/photos/chicagoceli/133890748/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http://www.flickr.com/photos/jbolles/848559970/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http://www.flickr.com/photos/chicagogeek/3172083492/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http://www.flickr.com/photos/bithead/278824664/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http://www.flickr.com/photos/chicagoceli/270667231/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http://www.flickr.com/photos/chicagogeek/3571881330/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http://www.flickr.com/photos/bluebike/3526852651/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http://www.flickr.com/photos/yooperann/3821611176/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http://www.flickr.com/photos/m500/2778956038/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http://www.flickr.com/photos/charlestilford/266488295/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http://www.flickr.com/photos/wallyg/170024684/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http://www.flickr.com/photos/brostad/3343854310/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http://www.flickr.com/photos/sectionz/49548872/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http://www.flickr.com/photos/biverson/2515629013/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http://www.flickr.com/photos/vsmithuk/370773841/sizes/l/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http://www.flickr.com/photos/zol87/2923242557/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http://www.flickr.com/photos/24894289@N08/4359755949/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All photos used in this presentation are CC licensed.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cago_thea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Method and Corpus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Critical analysis of over 150 articles and reports published  post 2000</a:t>
            </a:r>
          </a:p>
          <a:p>
            <a:endParaRPr lang="en-US" dirty="0" smtClean="0"/>
          </a:p>
          <a:p>
            <a:r>
              <a:rPr lang="en-US" dirty="0" smtClean="0"/>
              <a:t>Venues range from HCI, CSCW, CMC and CE</a:t>
            </a:r>
          </a:p>
          <a:p>
            <a:endParaRPr lang="en-US" dirty="0" smtClean="0"/>
          </a:p>
          <a:p>
            <a:r>
              <a:rPr lang="en-US" dirty="0" smtClean="0"/>
              <a:t>Corpus is not meant to be exhaustive, but rather representative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_instit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McGrath and Group Theory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Developed in 1980s-90s</a:t>
            </a:r>
          </a:p>
          <a:p>
            <a:endParaRPr lang="en-US" dirty="0" smtClean="0"/>
          </a:p>
          <a:p>
            <a:r>
              <a:rPr lang="en-US" dirty="0" smtClean="0"/>
              <a:t>Successfully used in CSCW</a:t>
            </a:r>
          </a:p>
          <a:p>
            <a:endParaRPr lang="en-US" dirty="0" smtClean="0"/>
          </a:p>
          <a:p>
            <a:r>
              <a:rPr lang="en-US" dirty="0" smtClean="0"/>
              <a:t>Concerned with the natural complexity of groups</a:t>
            </a:r>
          </a:p>
          <a:p>
            <a:endParaRPr lang="en-US" dirty="0" smtClean="0"/>
          </a:p>
          <a:p>
            <a:r>
              <a:rPr lang="en-US" dirty="0" smtClean="0"/>
              <a:t>Purpose of this work is not to introduce McGrath, but rather to highlight the group-centric nature of CI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vy_p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McGrath’s TIP Theory</a:t>
            </a:r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Time, Interaction and Performance</a:t>
            </a:r>
          </a:p>
          <a:p>
            <a:endParaRPr lang="en-US" dirty="0" smtClean="0"/>
          </a:p>
          <a:p>
            <a:r>
              <a:rPr lang="en-US" dirty="0" smtClean="0"/>
              <a:t>Proposes a number of group functions</a:t>
            </a:r>
          </a:p>
          <a:p>
            <a:endParaRPr lang="en-US" dirty="0" smtClean="0"/>
          </a:p>
          <a:p>
            <a:r>
              <a:rPr lang="en-US" dirty="0" smtClean="0"/>
              <a:t>Functions are categorizations of tasks undertaken by all group in order to facilitate positive interactions</a:t>
            </a:r>
          </a:p>
          <a:p>
            <a:endParaRPr lang="en-US" dirty="0" smtClean="0"/>
          </a:p>
          <a:p>
            <a:r>
              <a:rPr lang="en-US" dirty="0" smtClean="0"/>
              <a:t>Production, Group Well-Being, Member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mbol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147" y="0"/>
            <a:ext cx="8553705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Production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Relation between groups and their environment</a:t>
            </a:r>
          </a:p>
          <a:p>
            <a:endParaRPr lang="en-US" dirty="0" smtClean="0"/>
          </a:p>
          <a:p>
            <a:r>
              <a:rPr lang="en-US" dirty="0" smtClean="0"/>
              <a:t>Tasks </a:t>
            </a:r>
          </a:p>
          <a:p>
            <a:endParaRPr lang="en-US" dirty="0" smtClean="0"/>
          </a:p>
          <a:p>
            <a:r>
              <a:rPr lang="en-US" dirty="0" smtClean="0"/>
              <a:t>choice of project</a:t>
            </a:r>
          </a:p>
          <a:p>
            <a:endParaRPr lang="en-US" dirty="0" smtClean="0"/>
          </a:p>
          <a:p>
            <a:r>
              <a:rPr lang="en-US" dirty="0" smtClean="0"/>
              <a:t>choice of project goals</a:t>
            </a:r>
          </a:p>
          <a:p>
            <a:endParaRPr lang="en-US" dirty="0" smtClean="0"/>
          </a:p>
          <a:p>
            <a:r>
              <a:rPr lang="en-US" dirty="0" smtClean="0"/>
              <a:t>technical problem-solving</a:t>
            </a:r>
          </a:p>
          <a:p>
            <a:endParaRPr lang="en-US" dirty="0" smtClean="0"/>
          </a:p>
          <a:p>
            <a:r>
              <a:rPr lang="en-US" dirty="0" smtClean="0"/>
              <a:t>political preference-solving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nt_p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3976"/>
            <a:ext cx="9144000" cy="6090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Production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Project Choice</a:t>
            </a:r>
          </a:p>
          <a:p>
            <a:pPr lvl="1"/>
            <a:r>
              <a:rPr lang="en-US" dirty="0" smtClean="0"/>
              <a:t>Choosing the CI environment</a:t>
            </a:r>
          </a:p>
          <a:p>
            <a:endParaRPr lang="en-US" dirty="0" smtClean="0"/>
          </a:p>
          <a:p>
            <a:r>
              <a:rPr lang="en-US" dirty="0" smtClean="0"/>
              <a:t>Technical Problem-Solving</a:t>
            </a:r>
          </a:p>
          <a:p>
            <a:pPr lvl="1"/>
            <a:r>
              <a:rPr lang="en-US" dirty="0" smtClean="0"/>
              <a:t>Access to the CI environment</a:t>
            </a:r>
          </a:p>
          <a:p>
            <a:endParaRPr lang="en-US" dirty="0" smtClean="0"/>
          </a:p>
          <a:p>
            <a:r>
              <a:rPr lang="en-US" dirty="0" smtClean="0"/>
              <a:t>Political Preference-Solving</a:t>
            </a:r>
          </a:p>
          <a:p>
            <a:pPr lvl="1"/>
            <a:r>
              <a:rPr lang="en-US" dirty="0" smtClean="0"/>
              <a:t>Data management conflicts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imm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Well-Being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Activities that deal with the development and maintenance of the group as a system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anaging relations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carrying out interpersonal activities</a:t>
            </a:r>
          </a:p>
          <a:p>
            <a:endParaRPr lang="en-US" dirty="0"/>
          </a:p>
          <a:p>
            <a:r>
              <a:rPr lang="en-US" dirty="0" smtClean="0"/>
              <a:t>defining member roles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972"/>
            <a:ext cx="9144000" cy="6724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0"/>
            <a:ext cx="31242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Well-Being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dirty="0" smtClean="0"/>
              <a:t>Managing Relations</a:t>
            </a:r>
          </a:p>
          <a:p>
            <a:pPr lvl="1"/>
            <a:r>
              <a:rPr lang="en-US" dirty="0" smtClean="0"/>
              <a:t>Issues of </a:t>
            </a:r>
            <a:r>
              <a:rPr lang="en-US" dirty="0" err="1" smtClean="0"/>
              <a:t>disciplinarity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Conducting interpersonal tasks </a:t>
            </a:r>
          </a:p>
          <a:p>
            <a:pPr lvl="1"/>
            <a:r>
              <a:rPr lang="en-US" dirty="0" smtClean="0"/>
              <a:t>Trust in the CI environment</a:t>
            </a:r>
          </a:p>
          <a:p>
            <a:endParaRPr lang="en-US" dirty="0" smtClean="0"/>
          </a:p>
          <a:p>
            <a:r>
              <a:rPr lang="en-US" dirty="0" smtClean="0"/>
              <a:t>Defining member roles </a:t>
            </a:r>
          </a:p>
          <a:p>
            <a:pPr lvl="1"/>
            <a:r>
              <a:rPr lang="en-US" dirty="0" smtClean="0"/>
              <a:t>Development of context and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1977</Words>
  <Application>Microsoft Office PowerPoint</Application>
  <PresentationFormat>On-screen Show (4:3)</PresentationFormat>
  <Paragraphs>432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Human-Centered e-Science:  A Group-Theoretic Perspective on  Cyberinfrastructure Design</dc:title>
  <dc:creator>Natalie Kristine DeWitt</dc:creator>
  <cp:lastModifiedBy>Tyler Pace</cp:lastModifiedBy>
  <cp:revision>44</cp:revision>
  <dcterms:created xsi:type="dcterms:W3CDTF">2010-05-17T02:29:34Z</dcterms:created>
  <dcterms:modified xsi:type="dcterms:W3CDTF">2010-05-23T20:58:54Z</dcterms:modified>
</cp:coreProperties>
</file>