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8"/>
  </p:notesMasterIdLst>
  <p:sldIdLst>
    <p:sldId id="256" r:id="rId2"/>
    <p:sldId id="303" r:id="rId3"/>
    <p:sldId id="312" r:id="rId4"/>
    <p:sldId id="304" r:id="rId5"/>
    <p:sldId id="314" r:id="rId6"/>
    <p:sldId id="257" r:id="rId7"/>
    <p:sldId id="260" r:id="rId8"/>
    <p:sldId id="261" r:id="rId9"/>
    <p:sldId id="263" r:id="rId10"/>
    <p:sldId id="264" r:id="rId11"/>
    <p:sldId id="266" r:id="rId12"/>
    <p:sldId id="305" r:id="rId13"/>
    <p:sldId id="268" r:id="rId14"/>
    <p:sldId id="298" r:id="rId15"/>
    <p:sldId id="281" r:id="rId16"/>
    <p:sldId id="284" r:id="rId17"/>
    <p:sldId id="307" r:id="rId18"/>
    <p:sldId id="308" r:id="rId19"/>
    <p:sldId id="309" r:id="rId20"/>
    <p:sldId id="310" r:id="rId21"/>
    <p:sldId id="302" r:id="rId22"/>
    <p:sldId id="311" r:id="rId23"/>
    <p:sldId id="313" r:id="rId24"/>
    <p:sldId id="293" r:id="rId25"/>
    <p:sldId id="294" r:id="rId26"/>
    <p:sldId id="29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88" autoAdjust="0"/>
    <p:restoredTop sz="93134" autoAdjust="0"/>
  </p:normalViewPr>
  <p:slideViewPr>
    <p:cSldViewPr>
      <p:cViewPr varScale="1">
        <p:scale>
          <a:sx n="67" d="100"/>
          <a:sy n="67" d="100"/>
        </p:scale>
        <p:origin x="-4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82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34B13-2871-4C2A-AB9D-AE2AA9222F06}" type="datetimeFigureOut">
              <a:rPr lang="en-US" smtClean="0"/>
              <a:pPr/>
              <a:t>12/7/2010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1A1D6-D9EE-4CAF-9309-73D8628BBF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TI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00"/>
            <a:ext cx="91440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2BC4-DC21-401B-B6F9-2946B2F0785D}" type="datetime1">
              <a:rPr lang="en-US" smtClean="0"/>
              <a:pPr/>
              <a:t>12/7/2010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E99D-572D-4E16-99AD-4C4685A4F6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9005779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91F1-3E4B-4842-A26B-E039D75D5857}" type="datetime1">
              <a:rPr lang="en-US" smtClean="0"/>
              <a:pPr/>
              <a:t>12/7/2010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E99D-572D-4E16-99AD-4C4685A4F6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20183999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1D2F8-F57F-45C6-8F0B-E3E1738956AF}" type="datetime1">
              <a:rPr lang="en-US" smtClean="0"/>
              <a:pPr/>
              <a:t>12/7/2010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E99D-572D-4E16-99AD-4C4685A4F6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4337757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74F4-74D8-4724-BE8A-A370B91D62C1}" type="datetime1">
              <a:rPr lang="en-US" smtClean="0"/>
              <a:pPr/>
              <a:t>12/7/2010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E99D-572D-4E16-99AD-4C4685A4F6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0647624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90800"/>
            <a:ext cx="7772400" cy="1362076"/>
          </a:xfrm>
        </p:spPr>
        <p:txBody>
          <a:bodyPr anchor="t"/>
          <a:lstStyle>
            <a:lvl1pPr algn="ctr">
              <a:defRPr sz="40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986214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F2F3-4333-4AA3-B663-D0C5F1D154FE}" type="datetime1">
              <a:rPr lang="en-US" smtClean="0"/>
              <a:pPr/>
              <a:t>12/7/2010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E99D-572D-4E16-99AD-4C4685A4F6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8274451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DEF94-A3ED-4EE2-9404-FE68AF94B337}" type="datetime1">
              <a:rPr lang="en-US" smtClean="0"/>
              <a:pPr/>
              <a:t>12/7/2010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E99D-572D-4E16-99AD-4C4685A4F6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65122800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1416-3768-44E6-B1CF-F92EEF927F12}" type="datetime1">
              <a:rPr lang="en-US" smtClean="0"/>
              <a:pPr/>
              <a:t>12/7/2010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E99D-572D-4E16-99AD-4C4685A4F6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70196735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63BAF-3E2F-4902-AA02-FE1837AB7BED}" type="datetime1">
              <a:rPr lang="en-US" smtClean="0"/>
              <a:pPr/>
              <a:t>12/7/2010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E99D-572D-4E16-99AD-4C4685A4F6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3368311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1160-C417-4761-B02C-488B9E2DAD14}" type="datetime1">
              <a:rPr lang="en-US" smtClean="0"/>
              <a:pPr/>
              <a:t>12/7/2010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E99D-572D-4E16-99AD-4C4685A4F6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1318159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F9069-B36B-4C40-A4BA-580848B2AAB3}" type="datetime1">
              <a:rPr lang="en-US" smtClean="0"/>
              <a:pPr/>
              <a:t>12/7/2010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E99D-572D-4E16-99AD-4C4685A4F6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9388327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91A3D-FBAD-4E1C-B2FE-CBEF51795061}" type="datetime1">
              <a:rPr lang="en-US" smtClean="0"/>
              <a:pPr/>
              <a:t>12/7/2010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E99D-572D-4E16-99AD-4C4685A4F6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5097900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477000" y="5833080"/>
            <a:ext cx="2667000" cy="8382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D9CD0-2911-4C5A-867C-07D6A6EF7588}" type="datetime1">
              <a:rPr lang="en-US" smtClean="0"/>
              <a:pPr/>
              <a:t>12/7/2010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9E99D-572D-4E16-99AD-4C4685A4F6F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2" descr="Hom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028343"/>
            <a:ext cx="1619250" cy="4476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"/>
            <a:ext cx="3019425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5817955"/>
            <a:ext cx="3733800" cy="849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-2438"/>
            <a:ext cx="9144000" cy="189914"/>
          </a:xfrm>
          <a:prstGeom prst="rect">
            <a:avLst/>
          </a:prstGeom>
          <a:solidFill>
            <a:srgbClr val="2E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671280"/>
            <a:ext cx="9144000" cy="189914"/>
          </a:xfrm>
          <a:prstGeom prst="rect">
            <a:avLst/>
          </a:prstGeom>
          <a:solidFill>
            <a:srgbClr val="2E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7300"/>
            <a:ext cx="8229600" cy="803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480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28553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0" kern="1200">
          <a:solidFill>
            <a:srgbClr val="A6132B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A6132B"/>
        </a:buClr>
        <a:buFont typeface="Webdings" pitchFamily="18" charset="2"/>
        <a:buChar char=""/>
        <a:defRPr sz="32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A6132B"/>
        </a:buClr>
        <a:buFont typeface="Webdings" pitchFamily="18" charset="2"/>
        <a:buChar char=""/>
        <a:defRPr sz="28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A6132B"/>
        </a:buClr>
        <a:buFont typeface="Arial" pitchFamily="34" charset="0"/>
        <a:buChar char="•"/>
        <a:defRPr sz="2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A6132B"/>
        </a:buClr>
        <a:buFont typeface="Arial" pitchFamily="34" charset="0"/>
        <a:buChar char="–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A6132B"/>
        </a:buClr>
        <a:buFont typeface="Arial" pitchFamily="34" charset="0"/>
        <a:buChar char="»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981200"/>
            <a:ext cx="7696200" cy="161925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+mj-lt"/>
              </a:rPr>
              <a:t>Multidimensional Scaling by Deterministic Annealing with Iterative </a:t>
            </a:r>
            <a:r>
              <a:rPr lang="en-US" dirty="0" err="1" smtClean="0">
                <a:latin typeface="+mj-lt"/>
              </a:rPr>
              <a:t>Majorization</a:t>
            </a:r>
            <a:r>
              <a:rPr lang="en-US" dirty="0" smtClean="0">
                <a:latin typeface="+mj-lt"/>
              </a:rPr>
              <a:t> Algorithm</a:t>
            </a:r>
            <a:endParaRPr lang="en-US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4343400"/>
            <a:ext cx="6172200" cy="1219200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en-US" dirty="0" err="1" smtClean="0">
                <a:latin typeface="+mj-lt"/>
              </a:rPr>
              <a:t>Seung-Hee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Bae</a:t>
            </a:r>
            <a:r>
              <a:rPr lang="en-US" dirty="0" smtClean="0">
                <a:latin typeface="+mj-lt"/>
              </a:rPr>
              <a:t>, Judy </a:t>
            </a:r>
            <a:r>
              <a:rPr lang="en-US" dirty="0" err="1" smtClean="0">
                <a:latin typeface="+mj-lt"/>
              </a:rPr>
              <a:t>Qiu</a:t>
            </a:r>
            <a:r>
              <a:rPr lang="en-US" dirty="0" smtClean="0">
                <a:latin typeface="+mj-lt"/>
              </a:rPr>
              <a:t>, and Geoffrey Fox</a:t>
            </a:r>
          </a:p>
          <a:p>
            <a:pPr algn="r"/>
            <a:r>
              <a:rPr lang="en-US" dirty="0" smtClean="0">
                <a:latin typeface="+mj-lt"/>
              </a:rPr>
              <a:t>SALSA group in Pervasive Technology Institute</a:t>
            </a:r>
          </a:p>
          <a:p>
            <a:pPr algn="r"/>
            <a:r>
              <a:rPr lang="en-US" dirty="0" smtClean="0">
                <a:latin typeface="+mj-lt"/>
              </a:rPr>
              <a:t>at Indiana University Bloomington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73162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Outline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467600" cy="3657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Motivation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Background and Related Work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DA-SMACOF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Experimental Analysis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E99D-572D-4E16-99AD-4C4685A4F6F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j-lt"/>
              </a:rPr>
              <a:t>DA-SMACOF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029200"/>
          </a:xfrm>
        </p:spPr>
        <p:txBody>
          <a:bodyPr>
            <a:normAutofit fontScale="85000" lnSpcReduction="10000"/>
          </a:bodyPr>
          <a:lstStyle/>
          <a:p>
            <a:r>
              <a:rPr lang="en-US" sz="3300" dirty="0" smtClean="0">
                <a:latin typeface="+mj-lt"/>
              </a:rPr>
              <a:t>If we use STRESS objective function as an expected energy function of MDS problem, then </a:t>
            </a:r>
          </a:p>
          <a:p>
            <a:endParaRPr lang="en-US" sz="3300" dirty="0" smtClean="0">
              <a:latin typeface="+mj-lt"/>
            </a:endParaRPr>
          </a:p>
          <a:p>
            <a:endParaRPr lang="en-US" sz="3300" dirty="0" smtClean="0">
              <a:latin typeface="+mj-lt"/>
            </a:endParaRPr>
          </a:p>
          <a:p>
            <a:endParaRPr lang="en-US" sz="3300" dirty="0" smtClean="0">
              <a:latin typeface="+mj-lt"/>
            </a:endParaRPr>
          </a:p>
          <a:p>
            <a:r>
              <a:rPr lang="en-US" sz="3300" dirty="0" smtClean="0">
                <a:latin typeface="+mj-lt"/>
              </a:rPr>
              <a:t>Also, we define </a:t>
            </a:r>
            <a:r>
              <a:rPr lang="en-US" sz="3300" i="1" dirty="0" smtClean="0">
                <a:latin typeface="+mj-lt"/>
              </a:rPr>
              <a:t>P</a:t>
            </a:r>
            <a:r>
              <a:rPr lang="en-US" sz="3300" i="1" baseline="30000" dirty="0" smtClean="0">
                <a:latin typeface="+mj-lt"/>
              </a:rPr>
              <a:t>0</a:t>
            </a:r>
            <a:r>
              <a:rPr lang="en-US" sz="3300" dirty="0" smtClean="0">
                <a:latin typeface="+mj-lt"/>
              </a:rPr>
              <a:t> and </a:t>
            </a:r>
            <a:r>
              <a:rPr lang="en-US" sz="3300" i="1" dirty="0" smtClean="0">
                <a:latin typeface="+mj-lt"/>
              </a:rPr>
              <a:t>F</a:t>
            </a:r>
            <a:r>
              <a:rPr lang="en-US" sz="3300" i="1" baseline="-25000" dirty="0" smtClean="0">
                <a:latin typeface="+mj-lt"/>
              </a:rPr>
              <a:t>0</a:t>
            </a:r>
            <a:r>
              <a:rPr lang="en-US" sz="3300" dirty="0" smtClean="0">
                <a:latin typeface="+mj-lt"/>
              </a:rPr>
              <a:t> as following:</a:t>
            </a:r>
          </a:p>
          <a:p>
            <a:endParaRPr lang="en-US" sz="3300" dirty="0" smtClean="0">
              <a:latin typeface="+mj-lt"/>
            </a:endParaRPr>
          </a:p>
          <a:p>
            <a:endParaRPr lang="en-US" sz="3300" dirty="0" smtClean="0">
              <a:latin typeface="+mj-lt"/>
            </a:endParaRPr>
          </a:p>
          <a:p>
            <a:r>
              <a:rPr lang="en-US" sz="3300" dirty="0" smtClean="0">
                <a:latin typeface="+mj-lt"/>
              </a:rPr>
              <a:t>minimize </a:t>
            </a:r>
            <a:r>
              <a:rPr lang="en-US" sz="3300" i="1" dirty="0" smtClean="0">
                <a:latin typeface="+mj-lt"/>
              </a:rPr>
              <a:t>F</a:t>
            </a:r>
            <a:r>
              <a:rPr lang="en-US" sz="3300" i="1" baseline="-25000" dirty="0" smtClean="0">
                <a:latin typeface="+mj-lt"/>
              </a:rPr>
              <a:t>MDS</a:t>
            </a:r>
            <a:r>
              <a:rPr lang="en-US" sz="3300" dirty="0" smtClean="0">
                <a:latin typeface="+mj-lt"/>
              </a:rPr>
              <a:t>(</a:t>
            </a:r>
            <a:r>
              <a:rPr lang="en-US" sz="3300" i="1" dirty="0" smtClean="0">
                <a:latin typeface="+mj-lt"/>
              </a:rPr>
              <a:t>P</a:t>
            </a:r>
            <a:r>
              <a:rPr lang="en-US" sz="3300" i="1" baseline="30000" dirty="0" smtClean="0">
                <a:latin typeface="+mj-lt"/>
              </a:rPr>
              <a:t>0</a:t>
            </a:r>
            <a:r>
              <a:rPr lang="en-US" sz="3300" dirty="0" smtClean="0">
                <a:latin typeface="+mj-lt"/>
              </a:rPr>
              <a:t>) = &lt;</a:t>
            </a:r>
            <a:r>
              <a:rPr lang="en-US" sz="3300" i="1" dirty="0" smtClean="0">
                <a:latin typeface="+mj-lt"/>
              </a:rPr>
              <a:t>H</a:t>
            </a:r>
            <a:r>
              <a:rPr lang="en-US" sz="3300" i="1" baseline="-25000" dirty="0" smtClean="0">
                <a:latin typeface="+mj-lt"/>
              </a:rPr>
              <a:t>MDS </a:t>
            </a:r>
            <a:r>
              <a:rPr lang="en-US" sz="3300" dirty="0" smtClean="0">
                <a:latin typeface="+mj-lt"/>
              </a:rPr>
              <a:t>−</a:t>
            </a:r>
            <a:r>
              <a:rPr lang="en-US" sz="3300" i="1" dirty="0" smtClean="0">
                <a:latin typeface="+mj-lt"/>
              </a:rPr>
              <a:t>H</a:t>
            </a:r>
            <a:r>
              <a:rPr lang="en-US" sz="3300" i="1" baseline="-25000" dirty="0" smtClean="0">
                <a:latin typeface="+mj-lt"/>
              </a:rPr>
              <a:t>0</a:t>
            </a:r>
            <a:r>
              <a:rPr lang="en-US" sz="3300" dirty="0" smtClean="0">
                <a:latin typeface="+mj-lt"/>
              </a:rPr>
              <a:t>&gt;|</a:t>
            </a:r>
            <a:r>
              <a:rPr lang="en-US" sz="3300" i="1" baseline="-25000" dirty="0" smtClean="0">
                <a:latin typeface="+mj-lt"/>
              </a:rPr>
              <a:t>0</a:t>
            </a:r>
            <a:r>
              <a:rPr lang="en-US" sz="3300" dirty="0" smtClean="0">
                <a:latin typeface="+mj-lt"/>
              </a:rPr>
              <a:t> + </a:t>
            </a:r>
            <a:r>
              <a:rPr lang="en-US" sz="3300" i="1" dirty="0" smtClean="0">
                <a:latin typeface="+mj-lt"/>
              </a:rPr>
              <a:t>F</a:t>
            </a:r>
            <a:r>
              <a:rPr lang="en-US" sz="3300" i="1" baseline="-25000" dirty="0" smtClean="0">
                <a:latin typeface="+mj-lt"/>
              </a:rPr>
              <a:t>0</a:t>
            </a:r>
            <a:r>
              <a:rPr lang="en-US" sz="3300" dirty="0" smtClean="0">
                <a:latin typeface="+mj-lt"/>
              </a:rPr>
              <a:t>(</a:t>
            </a:r>
            <a:r>
              <a:rPr lang="en-US" sz="3300" i="1" dirty="0" smtClean="0">
                <a:latin typeface="+mj-lt"/>
              </a:rPr>
              <a:t>P</a:t>
            </a:r>
            <a:r>
              <a:rPr lang="en-US" sz="3300" i="1" baseline="30000" dirty="0" smtClean="0">
                <a:latin typeface="+mj-lt"/>
              </a:rPr>
              <a:t>0</a:t>
            </a:r>
            <a:r>
              <a:rPr lang="en-US" sz="3300" dirty="0" smtClean="0">
                <a:latin typeface="+mj-lt"/>
              </a:rPr>
              <a:t>) </a:t>
            </a:r>
            <a:r>
              <a:rPr lang="en-US" sz="3300" dirty="0" err="1" smtClean="0">
                <a:latin typeface="+mj-lt"/>
              </a:rPr>
              <a:t>w.r.t</a:t>
            </a:r>
            <a:r>
              <a:rPr lang="en-US" sz="3300" dirty="0" smtClean="0">
                <a:latin typeface="+mj-lt"/>
              </a:rPr>
              <a:t>. </a:t>
            </a:r>
            <a:r>
              <a:rPr lang="el-GR" sz="3300" i="1" dirty="0" smtClean="0">
                <a:latin typeface="+mj-lt"/>
                <a:cs typeface="Times New Roman" pitchFamily="18" charset="0"/>
              </a:rPr>
              <a:t>μ</a:t>
            </a:r>
            <a:r>
              <a:rPr lang="en-US" sz="3300" i="1" baseline="-25000" dirty="0" err="1" smtClean="0">
                <a:latin typeface="+mj-lt"/>
                <a:cs typeface="Times New Roman" pitchFamily="18" charset="0"/>
              </a:rPr>
              <a:t>i</a:t>
            </a:r>
            <a:r>
              <a:rPr lang="en-US" sz="3300" i="1" dirty="0" smtClean="0">
                <a:latin typeface="+mj-lt"/>
                <a:cs typeface="Times New Roman" pitchFamily="18" charset="0"/>
              </a:rPr>
              <a:t> </a:t>
            </a:r>
            <a:endParaRPr lang="en-US" sz="3300" i="1" baseline="-25000" dirty="0" smtClean="0">
              <a:latin typeface="+mj-lt"/>
              <a:cs typeface="Times New Roman" pitchFamily="18" charset="0"/>
            </a:endParaRPr>
          </a:p>
          <a:p>
            <a:pPr lvl="1"/>
            <a:r>
              <a:rPr lang="en-US" i="1" dirty="0" smtClean="0">
                <a:latin typeface="+mj-lt"/>
              </a:rPr>
              <a:t>− &lt;H</a:t>
            </a:r>
            <a:r>
              <a:rPr lang="en-US" i="1" baseline="-25000" dirty="0" smtClean="0">
                <a:latin typeface="+mj-lt"/>
              </a:rPr>
              <a:t>0</a:t>
            </a:r>
            <a:r>
              <a:rPr lang="en-US" dirty="0" smtClean="0">
                <a:latin typeface="+mj-lt"/>
              </a:rPr>
              <a:t>&gt;|</a:t>
            </a:r>
            <a:r>
              <a:rPr lang="en-US" i="1" baseline="-25000" dirty="0" smtClean="0">
                <a:latin typeface="+mj-lt"/>
              </a:rPr>
              <a:t>0</a:t>
            </a:r>
            <a:r>
              <a:rPr lang="en-US" dirty="0" smtClean="0">
                <a:latin typeface="+mj-lt"/>
              </a:rPr>
              <a:t> + </a:t>
            </a:r>
            <a:r>
              <a:rPr lang="en-US" i="1" dirty="0" smtClean="0">
                <a:latin typeface="+mj-lt"/>
              </a:rPr>
              <a:t>F</a:t>
            </a:r>
            <a:r>
              <a:rPr lang="en-US" i="1" baseline="-25000" dirty="0" smtClean="0">
                <a:latin typeface="+mj-lt"/>
              </a:rPr>
              <a:t>0</a:t>
            </a:r>
            <a:r>
              <a:rPr lang="en-US" dirty="0" smtClean="0">
                <a:latin typeface="+mj-lt"/>
              </a:rPr>
              <a:t>(</a:t>
            </a:r>
            <a:r>
              <a:rPr lang="en-US" i="1" dirty="0" smtClean="0">
                <a:latin typeface="+mj-lt"/>
              </a:rPr>
              <a:t>P</a:t>
            </a:r>
            <a:r>
              <a:rPr lang="en-US" i="1" baseline="30000" dirty="0" smtClean="0">
                <a:latin typeface="+mj-lt"/>
              </a:rPr>
              <a:t>0</a:t>
            </a:r>
            <a:r>
              <a:rPr lang="en-US" dirty="0" smtClean="0">
                <a:latin typeface="+mj-lt"/>
              </a:rPr>
              <a:t>) is independent to </a:t>
            </a:r>
            <a:r>
              <a:rPr lang="el-GR" i="1" dirty="0" smtClean="0">
                <a:latin typeface="+mj-lt"/>
                <a:cs typeface="Times New Roman" pitchFamily="18" charset="0"/>
              </a:rPr>
              <a:t>μ</a:t>
            </a:r>
            <a:r>
              <a:rPr lang="en-US" i="1" baseline="-25000" dirty="0" err="1" smtClean="0">
                <a:latin typeface="+mj-lt"/>
                <a:cs typeface="Times New Roman" pitchFamily="18" charset="0"/>
              </a:rPr>
              <a:t>i</a:t>
            </a:r>
            <a:endParaRPr lang="en-US" i="1" baseline="-25000" dirty="0" smtClean="0">
              <a:latin typeface="+mj-lt"/>
              <a:cs typeface="Times New Roman" pitchFamily="18" charset="0"/>
            </a:endParaRPr>
          </a:p>
          <a:p>
            <a:pPr lvl="1"/>
            <a:r>
              <a:rPr lang="en-US" i="1" dirty="0" smtClean="0">
                <a:latin typeface="+mj-lt"/>
                <a:cs typeface="Times New Roman" pitchFamily="18" charset="0"/>
              </a:rPr>
              <a:t>&lt;H</a:t>
            </a:r>
            <a:r>
              <a:rPr lang="en-US" i="1" baseline="-25000" dirty="0" smtClean="0">
                <a:latin typeface="+mj-lt"/>
                <a:cs typeface="Times New Roman" pitchFamily="18" charset="0"/>
              </a:rPr>
              <a:t>MDS</a:t>
            </a:r>
            <a:r>
              <a:rPr lang="en-US" i="1" dirty="0" smtClean="0">
                <a:latin typeface="+mj-lt"/>
                <a:cs typeface="Times New Roman" pitchFamily="18" charset="0"/>
              </a:rPr>
              <a:t>&gt;</a:t>
            </a:r>
            <a:r>
              <a:rPr lang="en-US" dirty="0" smtClean="0">
                <a:latin typeface="+mj-lt"/>
                <a:cs typeface="Times New Roman" pitchFamily="18" charset="0"/>
              </a:rPr>
              <a:t> part is necessary to be minimized </a:t>
            </a:r>
            <a:r>
              <a:rPr lang="en-US" dirty="0" err="1" smtClean="0">
                <a:latin typeface="+mj-lt"/>
                <a:cs typeface="Times New Roman" pitchFamily="18" charset="0"/>
              </a:rPr>
              <a:t>w.r.t</a:t>
            </a:r>
            <a:r>
              <a:rPr lang="en-US" dirty="0" smtClean="0">
                <a:latin typeface="+mj-lt"/>
                <a:cs typeface="Times New Roman" pitchFamily="18" charset="0"/>
              </a:rPr>
              <a:t>. </a:t>
            </a:r>
            <a:r>
              <a:rPr lang="el-GR" i="1" dirty="0" smtClean="0">
                <a:latin typeface="+mj-lt"/>
                <a:cs typeface="Times New Roman" pitchFamily="18" charset="0"/>
              </a:rPr>
              <a:t>μ</a:t>
            </a:r>
            <a:r>
              <a:rPr lang="en-US" i="1" baseline="-25000" dirty="0" err="1" smtClean="0">
                <a:latin typeface="+mj-lt"/>
                <a:cs typeface="Times New Roman" pitchFamily="18" charset="0"/>
              </a:rPr>
              <a:t>i</a:t>
            </a:r>
            <a:r>
              <a:rPr lang="en-US" dirty="0" smtClean="0">
                <a:latin typeface="+mj-lt"/>
                <a:cs typeface="Times New Roman" pitchFamily="18" charset="0"/>
              </a:rPr>
              <a:t>.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E99D-572D-4E16-99AD-4C4685A4F6FA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 descr="eq_Hmd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1600200"/>
            <a:ext cx="3581400" cy="1504764"/>
          </a:xfrm>
          <a:prstGeom prst="rect">
            <a:avLst/>
          </a:prstGeom>
        </p:spPr>
      </p:pic>
      <p:pic>
        <p:nvPicPr>
          <p:cNvPr id="7" name="Picture 6" descr="eq_P0_F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3505200"/>
            <a:ext cx="4343400" cy="934177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j-lt"/>
              </a:rPr>
              <a:t>DA-SMACOF (2)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467600" cy="3200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+mj-lt"/>
              </a:rPr>
              <a:t>Use EM-like SMACOF alg. to calculate expected mapping which minimize &lt;</a:t>
            </a:r>
            <a:r>
              <a:rPr lang="en-US" sz="2400" i="1" dirty="0" smtClean="0">
                <a:latin typeface="+mj-lt"/>
              </a:rPr>
              <a:t>H</a:t>
            </a:r>
            <a:r>
              <a:rPr lang="en-US" sz="2400" i="1" baseline="-25000" dirty="0" smtClean="0">
                <a:latin typeface="+mj-lt"/>
              </a:rPr>
              <a:t>MDS</a:t>
            </a:r>
            <a:r>
              <a:rPr lang="en-US" sz="2400" dirty="0" smtClean="0">
                <a:latin typeface="+mj-lt"/>
              </a:rPr>
              <a:t>&gt; at </a:t>
            </a:r>
            <a:r>
              <a:rPr lang="en-US" sz="2400" i="1" dirty="0" smtClean="0">
                <a:latin typeface="+mj-lt"/>
              </a:rPr>
              <a:t>T</a:t>
            </a:r>
            <a:r>
              <a:rPr lang="en-US" sz="2400" dirty="0" smtClean="0">
                <a:latin typeface="+mj-lt"/>
              </a:rPr>
              <a:t>.</a:t>
            </a:r>
          </a:p>
          <a:p>
            <a:pPr lvl="1"/>
            <a:r>
              <a:rPr lang="en-US" sz="2000" dirty="0" smtClean="0">
                <a:latin typeface="+mj-lt"/>
              </a:rPr>
              <a:t>New STRESS is following:</a:t>
            </a:r>
            <a:endParaRPr lang="en-US" sz="20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E99D-572D-4E16-99AD-4C4685A4F6FA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 descr="eq_new_STRES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199" y="2286000"/>
            <a:ext cx="7346153" cy="32004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033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DA-SMACOF (3)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772400" cy="4191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+mj-lt"/>
              </a:rPr>
              <a:t>The MDS problem space could be smoother with higher </a:t>
            </a:r>
            <a:r>
              <a:rPr lang="en-US" i="1" dirty="0" smtClean="0">
                <a:latin typeface="+mj-lt"/>
              </a:rPr>
              <a:t>T</a:t>
            </a:r>
            <a:r>
              <a:rPr lang="en-US" dirty="0" smtClean="0">
                <a:latin typeface="+mj-lt"/>
              </a:rPr>
              <a:t> than with the lower </a:t>
            </a:r>
            <a:r>
              <a:rPr lang="en-US" i="1" dirty="0" smtClean="0">
                <a:latin typeface="+mj-lt"/>
              </a:rPr>
              <a:t>T.</a:t>
            </a:r>
          </a:p>
          <a:p>
            <a:pPr lvl="1"/>
            <a:r>
              <a:rPr lang="en-US" i="1" dirty="0" smtClean="0">
                <a:latin typeface="+mj-lt"/>
              </a:rPr>
              <a:t>T</a:t>
            </a:r>
            <a:r>
              <a:rPr lang="en-US" dirty="0" smtClean="0">
                <a:latin typeface="+mj-lt"/>
              </a:rPr>
              <a:t> represents the proportion of </a:t>
            </a:r>
            <a:r>
              <a:rPr lang="en-US" i="1" dirty="0" smtClean="0">
                <a:latin typeface="+mj-lt"/>
              </a:rPr>
              <a:t>entropy</a:t>
            </a:r>
            <a:r>
              <a:rPr lang="en-US" dirty="0" smtClean="0">
                <a:latin typeface="+mj-lt"/>
              </a:rPr>
              <a:t> to the </a:t>
            </a:r>
            <a:r>
              <a:rPr lang="en-US" i="1" dirty="0" smtClean="0">
                <a:latin typeface="+mj-lt"/>
              </a:rPr>
              <a:t>free energy F</a:t>
            </a:r>
            <a:r>
              <a:rPr lang="en-US" dirty="0" smtClean="0">
                <a:latin typeface="+mj-lt"/>
              </a:rPr>
              <a:t>.</a:t>
            </a:r>
          </a:p>
          <a:p>
            <a:pPr lvl="1">
              <a:buNone/>
            </a:pP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Generally DA approach starts with very high </a:t>
            </a:r>
            <a:r>
              <a:rPr lang="en-US" i="1" dirty="0" smtClean="0">
                <a:latin typeface="+mj-lt"/>
              </a:rPr>
              <a:t>T</a:t>
            </a:r>
            <a:r>
              <a:rPr lang="en-US" dirty="0" smtClean="0">
                <a:latin typeface="+mj-lt"/>
              </a:rPr>
              <a:t>, but if </a:t>
            </a:r>
            <a:r>
              <a:rPr lang="en-US" i="1" dirty="0" smtClean="0">
                <a:latin typeface="+mj-lt"/>
              </a:rPr>
              <a:t>T</a:t>
            </a:r>
            <a:r>
              <a:rPr lang="en-US" i="1" baseline="-25000" dirty="0" smtClean="0">
                <a:latin typeface="+mj-lt"/>
              </a:rPr>
              <a:t>0</a:t>
            </a:r>
            <a:r>
              <a:rPr lang="en-US" dirty="0" smtClean="0">
                <a:latin typeface="+mj-lt"/>
              </a:rPr>
              <a:t> is too high, then all points are mapped at the origin.  </a:t>
            </a:r>
          </a:p>
          <a:p>
            <a:pPr lvl="1"/>
            <a:r>
              <a:rPr lang="en-US" dirty="0" smtClean="0">
                <a:latin typeface="+mj-lt"/>
              </a:rPr>
              <a:t>We need to find appropriate </a:t>
            </a:r>
            <a:r>
              <a:rPr lang="en-US" i="1" dirty="0" smtClean="0">
                <a:latin typeface="+mj-lt"/>
              </a:rPr>
              <a:t>T</a:t>
            </a:r>
            <a:r>
              <a:rPr lang="en-US" i="1" baseline="-25000" dirty="0" smtClean="0">
                <a:latin typeface="+mj-lt"/>
              </a:rPr>
              <a:t>0</a:t>
            </a:r>
            <a:r>
              <a:rPr lang="en-US" dirty="0" smtClean="0">
                <a:latin typeface="+mj-lt"/>
              </a:rPr>
              <a:t> which makes at least one of the points is not mapped at the origin.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E99D-572D-4E16-99AD-4C4685A4F6FA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 descr="alt_Free_energ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2819400"/>
            <a:ext cx="2514600" cy="40331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033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DA-SMACOF (4)</a:t>
            </a:r>
            <a:endParaRPr lang="en-US" dirty="0">
              <a:latin typeface="+mj-lt"/>
            </a:endParaRPr>
          </a:p>
        </p:txBody>
      </p:sp>
      <p:pic>
        <p:nvPicPr>
          <p:cNvPr id="5" name="Content Placeholder 4" descr="alg_DA_SMACOF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04246" y="1219200"/>
            <a:ext cx="6306908" cy="449128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E99D-572D-4E16-99AD-4C4685A4F6F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73162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Outline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467600" cy="3657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Motivation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Background and Related Work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DA-SMACOF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Experimental Analysis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E99D-572D-4E16-99AD-4C4685A4F6F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Experimental Analysis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1"/>
            <a:ext cx="4038600" cy="4724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Data</a:t>
            </a:r>
          </a:p>
          <a:p>
            <a:pPr lvl="1"/>
            <a:r>
              <a:rPr lang="en-US" dirty="0" smtClean="0">
                <a:latin typeface="+mj-lt"/>
              </a:rPr>
              <a:t>UCI  ML Repository</a:t>
            </a:r>
          </a:p>
          <a:p>
            <a:pPr lvl="2"/>
            <a:r>
              <a:rPr lang="en-US" dirty="0" smtClean="0">
                <a:latin typeface="+mj-lt"/>
              </a:rPr>
              <a:t>Iris (150), cancer (683), and yeast (1484)</a:t>
            </a:r>
          </a:p>
          <a:p>
            <a:pPr lvl="1"/>
            <a:r>
              <a:rPr lang="en-US" dirty="0" smtClean="0">
                <a:latin typeface="+mj-lt"/>
              </a:rPr>
              <a:t>Chemical compounds</a:t>
            </a:r>
          </a:p>
          <a:p>
            <a:pPr lvl="2"/>
            <a:r>
              <a:rPr lang="en-US" dirty="0" smtClean="0">
                <a:latin typeface="+mj-lt"/>
              </a:rPr>
              <a:t>155 featured real-value vector of 333 instances.</a:t>
            </a:r>
          </a:p>
          <a:p>
            <a:pPr lvl="1"/>
            <a:r>
              <a:rPr lang="en-US" dirty="0" smtClean="0">
                <a:latin typeface="+mj-lt"/>
              </a:rPr>
              <a:t>Biological Sequence </a:t>
            </a:r>
          </a:p>
          <a:p>
            <a:pPr lvl="2"/>
            <a:r>
              <a:rPr lang="en-US" dirty="0" smtClean="0">
                <a:latin typeface="+mj-lt"/>
              </a:rPr>
              <a:t>30,000 </a:t>
            </a:r>
            <a:r>
              <a:rPr lang="en-US" dirty="0" err="1" smtClean="0">
                <a:latin typeface="+mj-lt"/>
              </a:rPr>
              <a:t>Metagenomics</a:t>
            </a:r>
            <a:r>
              <a:rPr lang="en-US" dirty="0" smtClean="0">
                <a:latin typeface="+mj-lt"/>
              </a:rPr>
              <a:t> sequences</a:t>
            </a:r>
          </a:p>
          <a:p>
            <a:pPr lvl="2"/>
            <a:r>
              <a:rPr lang="en-US" dirty="0" smtClean="0">
                <a:latin typeface="+mj-lt"/>
              </a:rPr>
              <a:t>N by N dissimilarity matrix through SW alg.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>
            <a:normAutofit/>
          </a:bodyPr>
          <a:lstStyle/>
          <a:p>
            <a:r>
              <a:rPr lang="en-US" dirty="0" smtClean="0"/>
              <a:t>Algorithms</a:t>
            </a:r>
          </a:p>
          <a:p>
            <a:pPr lvl="1"/>
            <a:r>
              <a:rPr lang="en-US" dirty="0" smtClean="0"/>
              <a:t>SMACOF</a:t>
            </a:r>
          </a:p>
          <a:p>
            <a:pPr lvl="1"/>
            <a:r>
              <a:rPr lang="en-US" dirty="0" smtClean="0"/>
              <a:t>Distance </a:t>
            </a:r>
            <a:r>
              <a:rPr lang="en-US" dirty="0" smtClean="0"/>
              <a:t>Smoothing (MDS-</a:t>
            </a:r>
            <a:r>
              <a:rPr lang="en-US" dirty="0" err="1" smtClean="0"/>
              <a:t>DistSmooth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Proposed DA-SMACOF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Compare the avg. of 50 (10 for seq. data) random initial runs.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E99D-572D-4E16-99AD-4C4685A4F6F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Mapping Quality (iris)</a:t>
            </a:r>
            <a:endParaRPr lang="en-US" dirty="0">
              <a:latin typeface="+mj-lt"/>
            </a:endParaRPr>
          </a:p>
        </p:txBody>
      </p:sp>
      <p:pic>
        <p:nvPicPr>
          <p:cNvPr id="6" name="Content Placeholder 5" descr="iris_quality_performance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371600"/>
            <a:ext cx="4572000" cy="423360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00600" y="1219201"/>
            <a:ext cx="4343400" cy="4648200"/>
          </a:xfrm>
        </p:spPr>
        <p:txBody>
          <a:bodyPr/>
          <a:lstStyle/>
          <a:p>
            <a:r>
              <a:rPr lang="en-US" dirty="0" smtClean="0"/>
              <a:t>4D real-value vector</a:t>
            </a:r>
          </a:p>
          <a:p>
            <a:r>
              <a:rPr lang="en-US" dirty="0" smtClean="0"/>
              <a:t>3 diff. classes</a:t>
            </a:r>
          </a:p>
          <a:p>
            <a:r>
              <a:rPr lang="en-US" dirty="0" smtClean="0"/>
              <a:t>150 instances</a:t>
            </a:r>
          </a:p>
          <a:p>
            <a:endParaRPr lang="en-US" dirty="0" smtClean="0"/>
          </a:p>
          <a:p>
            <a:r>
              <a:rPr lang="en-US" dirty="0" smtClean="0"/>
              <a:t>DA-exp95 improves</a:t>
            </a:r>
          </a:p>
          <a:p>
            <a:pPr lvl="1"/>
            <a:r>
              <a:rPr lang="en-US" dirty="0" smtClean="0"/>
              <a:t>57.1/45.8% of SMACOF</a:t>
            </a:r>
          </a:p>
          <a:p>
            <a:pPr lvl="1"/>
            <a:r>
              <a:rPr lang="en-US" dirty="0" smtClean="0"/>
              <a:t>43.6/13.2% of DS-s100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E99D-572D-4E16-99AD-4C4685A4F6F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868362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Mapping Quality (compounds)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E99D-572D-4E16-99AD-4C4685A4F6FA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Content Placeholder 5" descr="iris_quality_performanc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1" y="1143000"/>
            <a:ext cx="4343400" cy="4279291"/>
          </a:xfrm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4648200" y="1066800"/>
            <a:ext cx="4495800" cy="4571999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132B"/>
              </a:buClr>
              <a:buSzTx/>
              <a:buFont typeface="Webdings" pitchFamily="18" charset="2"/>
              <a:buChar char=""/>
              <a:tabLst/>
              <a:defRPr/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155-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 real-value vector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132B"/>
              </a:buClr>
              <a:buSzTx/>
              <a:buFont typeface="Webdings" pitchFamily="18" charset="2"/>
              <a:buChar char="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333 instances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132B"/>
              </a:buClr>
              <a:buSzTx/>
              <a:buFont typeface="Webdings" pitchFamily="18" charset="2"/>
              <a:buChar char="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132B"/>
              </a:buClr>
              <a:buSzTx/>
              <a:buFont typeface="Webdings" pitchFamily="18" charset="2"/>
              <a:buChar char=""/>
              <a:tabLst/>
              <a:defRPr/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avg. STRESS of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132B"/>
              </a:buClr>
              <a:buSzTx/>
              <a:buFont typeface="Webdings" pitchFamily="18" charset="2"/>
              <a:buChar char="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SMACOF: 2.50/1.88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132B"/>
              </a:buClr>
              <a:buSzTx/>
              <a:buFont typeface="Webdings" pitchFamily="18" charset="2"/>
              <a:buChar char=""/>
              <a:tabLst/>
              <a:defRPr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DS-s100: 2.66/1.57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132B"/>
              </a:buClr>
              <a:buSzTx/>
              <a:tabLst/>
              <a:defRPr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imes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larger than DA-exp95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Mapping Quality (breast cancer)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E99D-572D-4E16-99AD-4C4685A4F6FA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Content Placeholder 5" descr="iris_quality_performanc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219200"/>
            <a:ext cx="4487428" cy="4495800"/>
          </a:xfrm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4648200" y="1143000"/>
            <a:ext cx="4495800" cy="4571999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132B"/>
              </a:buClr>
              <a:buSzTx/>
              <a:buFont typeface="Webdings" pitchFamily="18" charset="2"/>
              <a:buChar char=""/>
              <a:tabLst/>
              <a:defRPr/>
            </a:pP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9-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int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-value vector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132B"/>
              </a:buClr>
              <a:buSzTx/>
              <a:buFont typeface="Webdings" pitchFamily="18" charset="2"/>
              <a:buChar char=""/>
              <a:tabLst/>
              <a:defRPr/>
            </a:pP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683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instances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132B"/>
              </a:buClr>
              <a:buSzTx/>
              <a:buFont typeface="Webdings" pitchFamily="18" charset="2"/>
              <a:buChar char="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lvl="0" indent="-342900">
              <a:spcBef>
                <a:spcPct val="20000"/>
              </a:spcBef>
              <a:buClr>
                <a:srgbClr val="A6132B"/>
              </a:buClr>
              <a:buFont typeface="Webdings" pitchFamily="18" charset="2"/>
              <a:buChar char=""/>
              <a:defRPr/>
            </a:pP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avg. STRESS of</a:t>
            </a:r>
          </a:p>
          <a:p>
            <a:pPr marL="742950" lvl="1" indent="-285750">
              <a:spcBef>
                <a:spcPct val="20000"/>
              </a:spcBef>
              <a:buClr>
                <a:srgbClr val="A6132B"/>
              </a:buClr>
              <a:buFont typeface="Webdings" pitchFamily="18" charset="2"/>
              <a:buChar char=""/>
              <a:defRPr/>
            </a:pPr>
            <a:r>
              <a:rPr lang="en-US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SMACOF: 18.6/11.3% </a:t>
            </a:r>
          </a:p>
          <a:p>
            <a:pPr marL="742950" lvl="1" indent="-285750">
              <a:spcBef>
                <a:spcPct val="20000"/>
              </a:spcBef>
              <a:buClr>
                <a:srgbClr val="A6132B"/>
              </a:buClr>
              <a:buFont typeface="Webdings" pitchFamily="18" charset="2"/>
              <a:buChar char=""/>
              <a:defRPr/>
            </a:pPr>
            <a:r>
              <a:rPr lang="en-US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DS-s100: 8.3/comparable</a:t>
            </a:r>
          </a:p>
          <a:p>
            <a:pPr marL="742950" lvl="1" indent="-285750">
              <a:spcBef>
                <a:spcPct val="20000"/>
              </a:spcBef>
              <a:buClr>
                <a:srgbClr val="A6132B"/>
              </a:buClr>
              <a:defRPr/>
            </a:pPr>
            <a:r>
              <a:rPr lang="en-US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worse than DA-exp95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132B"/>
              </a:buClr>
              <a:buSzTx/>
              <a:buFont typeface="Webdings" pitchFamily="18" charset="2"/>
              <a:buChar char="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132B"/>
              </a:buClr>
              <a:buSzTx/>
              <a:buFont typeface="Webdings" pitchFamily="18" charset="2"/>
              <a:buChar char=""/>
              <a:tabLst/>
              <a:defRPr/>
            </a:pP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DA-exp99 is worse than DA-exp95/90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73162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Outline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467600" cy="38100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Motivation</a:t>
            </a:r>
          </a:p>
          <a:p>
            <a:r>
              <a:rPr lang="en-US" dirty="0" smtClean="0">
                <a:latin typeface="+mj-lt"/>
              </a:rPr>
              <a:t>Background and Related Work</a:t>
            </a:r>
          </a:p>
          <a:p>
            <a:r>
              <a:rPr lang="en-US" dirty="0" smtClean="0">
                <a:latin typeface="+mj-lt"/>
              </a:rPr>
              <a:t>DA-SMACOF</a:t>
            </a:r>
          </a:p>
          <a:p>
            <a:r>
              <a:rPr lang="en-US" dirty="0" smtClean="0">
                <a:latin typeface="+mj-lt"/>
              </a:rPr>
              <a:t>Experimental Analysis</a:t>
            </a:r>
          </a:p>
          <a:p>
            <a:r>
              <a:rPr lang="en-US" dirty="0" smtClean="0">
                <a:latin typeface="+mj-lt"/>
              </a:rPr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E99D-572D-4E16-99AD-4C4685A4F6F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Mapping Quality (yeast)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E99D-572D-4E16-99AD-4C4685A4F6FA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Content Placeholder 5" descr="iris_quality_performanc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1" y="1143000"/>
            <a:ext cx="4343400" cy="4263264"/>
          </a:xfrm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4495800" y="1143000"/>
            <a:ext cx="4648200" cy="4495799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132B"/>
              </a:buClr>
              <a:buSzTx/>
              <a:buFont typeface="Webdings" pitchFamily="18" charset="2"/>
              <a:buChar char=""/>
              <a:tabLst/>
              <a:defRPr/>
            </a:pPr>
            <a:r>
              <a:rPr lang="en-US" sz="2800" noProof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8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real-value attributes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132B"/>
              </a:buClr>
              <a:buSzTx/>
              <a:buFont typeface="Webdings" pitchFamily="18" charset="2"/>
              <a:buChar char=""/>
              <a:tabLst/>
              <a:defRPr/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1484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instances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132B"/>
              </a:buClr>
              <a:buSzTx/>
              <a:buFont typeface="Webdings" pitchFamily="18" charset="2"/>
              <a:buChar char="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132B"/>
              </a:buClr>
              <a:buSzTx/>
              <a:buFont typeface="Webdings" pitchFamily="18" charset="2"/>
              <a:buChar char=""/>
              <a:tabLst/>
              <a:defRPr/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SMACOF shows higher divergence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Mapping Quality (</a:t>
            </a:r>
            <a:r>
              <a:rPr lang="en-US" dirty="0" err="1" smtClean="0">
                <a:latin typeface="+mj-lt"/>
              </a:rPr>
              <a:t>metagenomics</a:t>
            </a:r>
            <a:r>
              <a:rPr lang="en-US" dirty="0" smtClean="0">
                <a:latin typeface="+mj-lt"/>
              </a:rPr>
              <a:t>)</a:t>
            </a:r>
            <a:endParaRPr lang="en-US" dirty="0">
              <a:latin typeface="+mj-lt"/>
            </a:endParaRPr>
          </a:p>
        </p:txBody>
      </p:sp>
      <p:pic>
        <p:nvPicPr>
          <p:cNvPr id="5" name="Content Placeholder 4" descr="bar_DA_vs_EM_MC3000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295400"/>
            <a:ext cx="4106285" cy="4038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E99D-572D-4E16-99AD-4C4685A4F6F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419600" y="1143000"/>
            <a:ext cx="4495800" cy="46482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rgbClr val="A6132B"/>
              </a:buClr>
              <a:buFont typeface="Webdings" pitchFamily="18" charset="2"/>
              <a:buChar char=""/>
              <a:defRPr/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 x N dissimilarity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matix</a:t>
            </a: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lvl="0" indent="-342900">
              <a:spcBef>
                <a:spcPct val="20000"/>
              </a:spcBef>
              <a:buClr>
                <a:srgbClr val="A6132B"/>
              </a:buClr>
              <a:buFont typeface="Webdings" pitchFamily="18" charset="2"/>
              <a:buChar char=""/>
              <a:defRPr/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30,000 sequences</a:t>
            </a:r>
          </a:p>
          <a:p>
            <a:pPr marL="342900" lvl="0" indent="-342900">
              <a:spcBef>
                <a:spcPct val="20000"/>
              </a:spcBef>
              <a:buClr>
                <a:srgbClr val="A6132B"/>
              </a:buClr>
              <a:buFont typeface="Webdings" pitchFamily="18" charset="2"/>
              <a:buChar char=""/>
              <a:defRPr/>
            </a:pP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lvl="0" indent="-342900">
              <a:spcBef>
                <a:spcPct val="20000"/>
              </a:spcBef>
              <a:buClr>
                <a:srgbClr val="A6132B"/>
              </a:buClr>
              <a:buFont typeface="Webdings" pitchFamily="18" charset="2"/>
              <a:buChar char=""/>
              <a:defRPr/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Run w/ Parallel SMACOF</a:t>
            </a:r>
          </a:p>
          <a:p>
            <a:pPr marL="342900" lvl="0" indent="-342900">
              <a:spcBef>
                <a:spcPct val="20000"/>
              </a:spcBef>
              <a:buClr>
                <a:srgbClr val="A6132B"/>
              </a:buClr>
              <a:buFont typeface="Webdings" pitchFamily="18" charset="2"/>
              <a:buChar char=""/>
              <a:defRPr/>
            </a:pPr>
            <a:endParaRPr lang="en-US" sz="28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132B"/>
              </a:buClr>
              <a:buSzTx/>
              <a:buFont typeface="Webdings" pitchFamily="18" charset="2"/>
              <a:buChar char="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DA-exp95 improves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132B"/>
              </a:buClr>
              <a:buSzTx/>
              <a:buFont typeface="Webdings" pitchFamily="18" charset="2"/>
              <a:buChar char=""/>
              <a:tabLst/>
              <a:defRPr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12.6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/10.4% of SMACOF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03300"/>
          </a:xfrm>
        </p:spPr>
        <p:txBody>
          <a:bodyPr/>
          <a:lstStyle/>
          <a:p>
            <a:r>
              <a:rPr lang="en-US" dirty="0" smtClean="0"/>
              <a:t>Mapping Examples</a:t>
            </a:r>
            <a:endParaRPr lang="en-US" dirty="0"/>
          </a:p>
        </p:txBody>
      </p:sp>
      <p:pic>
        <p:nvPicPr>
          <p:cNvPr id="5" name="Content Placeholder 4" descr="iris_mapping_comparis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1524000"/>
            <a:ext cx="9063127" cy="3505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E99D-572D-4E16-99AD-4C4685A4F6F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Runtime Comparison</a:t>
            </a:r>
            <a:endParaRPr lang="en-US" dirty="0"/>
          </a:p>
        </p:txBody>
      </p:sp>
      <p:pic>
        <p:nvPicPr>
          <p:cNvPr id="5" name="Content Placeholder 4" descr="runtime_comparis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95400"/>
            <a:ext cx="9144000" cy="414067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E99D-572D-4E16-99AD-4C4685A4F6F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73162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Outline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467600" cy="38100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Motivation</a:t>
            </a:r>
          </a:p>
          <a:p>
            <a:r>
              <a:rPr lang="en-US" dirty="0" smtClean="0">
                <a:latin typeface="+mj-lt"/>
              </a:rPr>
              <a:t>Background and Related Work</a:t>
            </a:r>
          </a:p>
          <a:p>
            <a:r>
              <a:rPr lang="en-US" dirty="0" smtClean="0">
                <a:latin typeface="+mj-lt"/>
              </a:rPr>
              <a:t>DA-SMACOF</a:t>
            </a:r>
          </a:p>
          <a:p>
            <a:r>
              <a:rPr lang="en-US" dirty="0" smtClean="0">
                <a:latin typeface="+mj-lt"/>
              </a:rPr>
              <a:t>Experimental Analysis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E99D-572D-4E16-99AD-4C4685A4F6F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Conclusions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7244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+mj-lt"/>
              </a:rPr>
              <a:t>Dimension reduction could be a very useful tool for high dimensional scientific data visualization.</a:t>
            </a:r>
          </a:p>
          <a:p>
            <a:r>
              <a:rPr lang="en-US" dirty="0" smtClean="0">
                <a:latin typeface="+mj-lt"/>
              </a:rPr>
              <a:t>SMACOF is easy to be trapped in local optima.</a:t>
            </a:r>
          </a:p>
          <a:p>
            <a:r>
              <a:rPr lang="en-US" b="1" dirty="0" smtClean="0">
                <a:latin typeface="+mj-lt"/>
              </a:rPr>
              <a:t>Apply DA approach</a:t>
            </a:r>
            <a:r>
              <a:rPr lang="en-US" dirty="0" smtClean="0">
                <a:latin typeface="+mj-lt"/>
              </a:rPr>
              <a:t> to SMACOF alg. to prevent trapping local optima.  DA-SMACOF </a:t>
            </a:r>
          </a:p>
          <a:p>
            <a:pPr lvl="1"/>
            <a:r>
              <a:rPr lang="en-US" dirty="0" smtClean="0">
                <a:latin typeface="+mj-lt"/>
              </a:rPr>
              <a:t>outperforms SMACOF and MDS-</a:t>
            </a:r>
            <a:r>
              <a:rPr lang="en-US" dirty="0" err="1" smtClean="0">
                <a:latin typeface="+mj-lt"/>
              </a:rPr>
              <a:t>DistSmooth</a:t>
            </a:r>
            <a:r>
              <a:rPr lang="en-US" dirty="0" smtClean="0">
                <a:latin typeface="+mj-lt"/>
              </a:rPr>
              <a:t> in </a:t>
            </a:r>
          </a:p>
          <a:p>
            <a:pPr lvl="2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Quality</a:t>
            </a:r>
            <a:r>
              <a:rPr lang="en-US" dirty="0" smtClean="0">
                <a:latin typeface="+mj-lt"/>
              </a:rPr>
              <a:t> by better STRESS value.</a:t>
            </a:r>
          </a:p>
          <a:p>
            <a:pPr lvl="2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Reliability </a:t>
            </a:r>
            <a:r>
              <a:rPr lang="en-US" dirty="0" smtClean="0">
                <a:latin typeface="+mj-lt"/>
              </a:rPr>
              <a:t>by consistent result (less sensitive to initial conf).</a:t>
            </a:r>
          </a:p>
          <a:p>
            <a:pPr lvl="1"/>
            <a:r>
              <a:rPr lang="en-US" dirty="0" smtClean="0">
                <a:latin typeface="+mj-lt"/>
              </a:rPr>
              <a:t>uses </a:t>
            </a:r>
            <a:r>
              <a:rPr lang="en-US" b="1" dirty="0" smtClean="0">
                <a:latin typeface="+mj-lt"/>
              </a:rPr>
              <a:t>compatible runtimes</a:t>
            </a:r>
            <a:r>
              <a:rPr lang="en-US" dirty="0" smtClean="0">
                <a:latin typeface="+mj-lt"/>
              </a:rPr>
              <a:t>, 1.12 ~ 4.2 times longer than SMACOF and 1.3 ~ 9.1 times shorter than </a:t>
            </a:r>
            <a:r>
              <a:rPr lang="en-US" dirty="0" err="1" smtClean="0">
                <a:latin typeface="+mj-lt"/>
              </a:rPr>
              <a:t>DistSmooth</a:t>
            </a:r>
            <a:r>
              <a:rPr lang="en-US" dirty="0" smtClean="0">
                <a:latin typeface="+mj-lt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E99D-572D-4E16-99AD-4C4685A4F6FA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1905000"/>
            <a:ext cx="7467600" cy="24384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Thanks!</a:t>
            </a:r>
            <a:b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</a:br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Questions?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E99D-572D-4E16-99AD-4C4685A4F6FA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73162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Outline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467600" cy="3810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Motivation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Background and Related Work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DA-SMACOF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Experimental Analysis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E99D-572D-4E16-99AD-4C4685A4F6F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Motivation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4724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+mj-lt"/>
              </a:rPr>
              <a:t>Data explosion</a:t>
            </a:r>
          </a:p>
          <a:p>
            <a:r>
              <a:rPr lang="en-US" dirty="0" smtClean="0">
                <a:latin typeface="+mj-lt"/>
              </a:rPr>
              <a:t>Information visualization makes data analysis feasible for such a vast and high-dimensional scientific data.</a:t>
            </a:r>
          </a:p>
          <a:p>
            <a:pPr lvl="1"/>
            <a:r>
              <a:rPr lang="en-US" dirty="0" smtClean="0">
                <a:latin typeface="+mj-lt"/>
              </a:rPr>
              <a:t>e.g.) Biological sequence, chemical Compound data, etc.</a:t>
            </a:r>
          </a:p>
          <a:p>
            <a:r>
              <a:rPr lang="en-US" dirty="0" smtClean="0">
                <a:latin typeface="+mj-lt"/>
              </a:rPr>
              <a:t>Dimension reduction alg. helps people to investigate unknown data distribution of the high-dimensional data.</a:t>
            </a:r>
          </a:p>
          <a:p>
            <a:r>
              <a:rPr lang="en-US" dirty="0" smtClean="0">
                <a:latin typeface="+mj-lt"/>
              </a:rPr>
              <a:t>Multidimensional Scaling (MDS) for Data Visualization</a:t>
            </a:r>
          </a:p>
          <a:p>
            <a:pPr lvl="1"/>
            <a:r>
              <a:rPr lang="en-US" dirty="0" smtClean="0">
                <a:latin typeface="+mj-lt"/>
              </a:rPr>
              <a:t>Construct a mapping in the target dimension </a:t>
            </a:r>
            <a:r>
              <a:rPr lang="en-US" dirty="0" err="1" smtClean="0">
                <a:latin typeface="+mj-lt"/>
              </a:rPr>
              <a:t>w.r.t</a:t>
            </a:r>
            <a:r>
              <a:rPr lang="en-US" dirty="0" smtClean="0">
                <a:latin typeface="+mj-lt"/>
              </a:rPr>
              <a:t>. the proximity (dissimilarity) information.</a:t>
            </a:r>
          </a:p>
          <a:p>
            <a:pPr lvl="1"/>
            <a:r>
              <a:rPr lang="en-US" dirty="0" smtClean="0">
                <a:latin typeface="+mj-lt"/>
              </a:rPr>
              <a:t>Non-linear optimization problem.</a:t>
            </a:r>
          </a:p>
          <a:p>
            <a:pPr lvl="1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Easy to trapped in local optima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sym typeface="Wingdings" pitchFamily="2" charset="2"/>
              </a:rPr>
              <a:t>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How to avoid local optima?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E99D-572D-4E16-99AD-4C4685A4F6F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2" y="95248"/>
            <a:ext cx="8991600" cy="803300"/>
          </a:xfrm>
        </p:spPr>
        <p:txBody>
          <a:bodyPr>
            <a:normAutofit/>
          </a:bodyPr>
          <a:lstStyle/>
          <a:p>
            <a:r>
              <a:rPr lang="en-US" dirty="0" smtClean="0"/>
              <a:t>Mapping examples</a:t>
            </a:r>
            <a:endParaRPr lang="en-US" dirty="0"/>
          </a:p>
        </p:txBody>
      </p:sp>
      <p:pic>
        <p:nvPicPr>
          <p:cNvPr id="5" name="Content Placeholder 4" descr="da_smacof_MC30000_3Dmappin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9144000" cy="493347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E99D-572D-4E16-99AD-4C4685A4F6F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73162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Outline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467600" cy="4267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Motivation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Background and Related Work</a:t>
            </a:r>
          </a:p>
          <a:p>
            <a:pPr lvl="1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Multidimensional Scaling</a:t>
            </a:r>
          </a:p>
          <a:p>
            <a:pPr lvl="1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SMACOF algorithm</a:t>
            </a:r>
          </a:p>
          <a:p>
            <a:pPr lvl="1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Deterministic Annealing method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DA-SMACOF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Experimental Analysis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Contributions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E99D-572D-4E16-99AD-4C4685A4F6F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715962"/>
          </a:xfrm>
        </p:spPr>
        <p:txBody>
          <a:bodyPr>
            <a:normAutofit/>
          </a:bodyPr>
          <a:lstStyle/>
          <a:p>
            <a:pPr marL="228600" indent="-228600"/>
            <a:r>
              <a:rPr lang="en-US" sz="3200" b="1" dirty="0" smtClean="0">
                <a:latin typeface="+mj-lt"/>
              </a:rPr>
              <a:t>Multidimensional Scaling (MDS)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077200" cy="4572000"/>
          </a:xfrm>
        </p:spPr>
        <p:txBody>
          <a:bodyPr>
            <a:normAutofit/>
          </a:bodyPr>
          <a:lstStyle/>
          <a:p>
            <a:pPr marL="228600" indent="-228600"/>
            <a:r>
              <a:rPr lang="en-US" sz="2000" dirty="0" smtClean="0">
                <a:latin typeface="+mj-lt"/>
              </a:rPr>
              <a:t>Given the proximity information among points.</a:t>
            </a:r>
          </a:p>
          <a:p>
            <a:pPr marL="228600" indent="-228600"/>
            <a:r>
              <a:rPr lang="en-US" sz="2000" dirty="0" smtClean="0">
                <a:latin typeface="+mj-lt"/>
              </a:rPr>
              <a:t>Optimization problem to find mapping in target dimension of the data based on given </a:t>
            </a:r>
            <a:r>
              <a:rPr lang="en-US" sz="2000" dirty="0" err="1" smtClean="0">
                <a:latin typeface="+mj-lt"/>
              </a:rPr>
              <a:t>pairwise</a:t>
            </a:r>
            <a:r>
              <a:rPr lang="en-US" sz="2000" dirty="0" smtClean="0">
                <a:latin typeface="+mj-lt"/>
              </a:rPr>
              <a:t> proximity information while minimize the objective function.</a:t>
            </a:r>
          </a:p>
          <a:p>
            <a:pPr marL="228600" indent="-228600"/>
            <a:r>
              <a:rPr lang="en-US" sz="2000" dirty="0" smtClean="0">
                <a:latin typeface="+mj-lt"/>
              </a:rPr>
              <a:t>Objective functions: STRESS (1) or SSTRESS (2)</a:t>
            </a:r>
          </a:p>
          <a:p>
            <a:pPr marL="228600" indent="-228600"/>
            <a:endParaRPr lang="en-US" sz="2000" dirty="0" smtClean="0">
              <a:latin typeface="+mj-lt"/>
            </a:endParaRPr>
          </a:p>
          <a:p>
            <a:pPr marL="228600" indent="-228600"/>
            <a:endParaRPr lang="en-US" sz="2000" dirty="0" smtClean="0">
              <a:latin typeface="+mj-lt"/>
            </a:endParaRPr>
          </a:p>
          <a:p>
            <a:pPr marL="228600" indent="-228600"/>
            <a:endParaRPr lang="en-US" sz="2000" dirty="0" smtClean="0">
              <a:latin typeface="+mj-lt"/>
            </a:endParaRPr>
          </a:p>
          <a:p>
            <a:pPr marL="228600" indent="-228600"/>
            <a:endParaRPr lang="en-US" sz="2000" dirty="0" smtClean="0">
              <a:latin typeface="+mj-lt"/>
            </a:endParaRPr>
          </a:p>
          <a:p>
            <a:pPr marL="228600" indent="-228600"/>
            <a:r>
              <a:rPr lang="en-US" sz="2000" dirty="0" smtClean="0">
                <a:latin typeface="+mj-lt"/>
              </a:rPr>
              <a:t>Only needs </a:t>
            </a:r>
            <a:r>
              <a:rPr lang="en-US" sz="2000" dirty="0" err="1" smtClean="0">
                <a:latin typeface="+mj-lt"/>
              </a:rPr>
              <a:t>pairwise</a:t>
            </a:r>
            <a:r>
              <a:rPr lang="en-US" sz="2000" dirty="0" smtClean="0">
                <a:latin typeface="+mj-lt"/>
              </a:rPr>
              <a:t> dissimilarities </a:t>
            </a:r>
            <a:r>
              <a:rPr lang="en-US" sz="2000" dirty="0" smtClean="0">
                <a:latin typeface="+mj-lt"/>
                <a:sym typeface="Symbol"/>
              </a:rPr>
              <a:t></a:t>
            </a:r>
            <a:r>
              <a:rPr lang="en-US" sz="2000" i="1" baseline="-25000" dirty="0" err="1" smtClean="0">
                <a:latin typeface="+mj-lt"/>
                <a:sym typeface="Symbol"/>
              </a:rPr>
              <a:t>ij</a:t>
            </a:r>
            <a:r>
              <a:rPr lang="en-US" sz="2000" dirty="0" smtClean="0">
                <a:latin typeface="+mj-lt"/>
                <a:sym typeface="Symbol"/>
              </a:rPr>
              <a:t> </a:t>
            </a:r>
            <a:r>
              <a:rPr lang="en-US" sz="2000" dirty="0" smtClean="0">
                <a:latin typeface="+mj-lt"/>
              </a:rPr>
              <a:t>between original points </a:t>
            </a:r>
          </a:p>
          <a:p>
            <a:pPr marL="628650" lvl="1" indent="-228600"/>
            <a:r>
              <a:rPr lang="en-US" sz="1800" dirty="0" smtClean="0">
                <a:latin typeface="+mj-lt"/>
              </a:rPr>
              <a:t>(not necessary to be Euclidean distance)</a:t>
            </a:r>
          </a:p>
          <a:p>
            <a:pPr marL="228600" indent="-228600"/>
            <a:r>
              <a:rPr lang="en-US" sz="2000" dirty="0" err="1" smtClean="0">
                <a:latin typeface="+mj-lt"/>
              </a:rPr>
              <a:t>d</a:t>
            </a:r>
            <a:r>
              <a:rPr lang="en-US" sz="2000" i="1" baseline="-25000" dirty="0" err="1" smtClean="0">
                <a:latin typeface="+mj-lt"/>
              </a:rPr>
              <a:t>ij</a:t>
            </a:r>
            <a:r>
              <a:rPr lang="en-US" sz="2000" dirty="0" smtClean="0">
                <a:latin typeface="+mj-lt"/>
              </a:rPr>
              <a:t>(</a:t>
            </a:r>
            <a:r>
              <a:rPr lang="en-US" sz="2000" b="1" dirty="0" smtClean="0">
                <a:latin typeface="+mj-lt"/>
              </a:rPr>
              <a:t>X</a:t>
            </a:r>
            <a:r>
              <a:rPr lang="en-US" sz="2000" dirty="0" smtClean="0">
                <a:latin typeface="+mj-lt"/>
              </a:rPr>
              <a:t>) is Euclidean distance between mapped (3D) points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E99D-572D-4E16-99AD-4C4685A4F6FA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 descr="MDS_eq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2895600"/>
            <a:ext cx="5727750" cy="1447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319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j-lt"/>
              </a:rPr>
              <a:t>Scaling by </a:t>
            </a:r>
            <a:r>
              <a:rPr lang="en-US" dirty="0" err="1" smtClean="0">
                <a:latin typeface="+mj-lt"/>
              </a:rPr>
              <a:t>MAjorizing</a:t>
            </a:r>
            <a:r>
              <a:rPr lang="en-US" dirty="0" smtClean="0">
                <a:latin typeface="+mj-lt"/>
              </a:rPr>
              <a:t> a </a:t>
            </a:r>
            <a:r>
              <a:rPr lang="en-US" dirty="0" err="1" smtClean="0">
                <a:latin typeface="+mj-lt"/>
              </a:rPr>
              <a:t>COmplicated</a:t>
            </a:r>
            <a:r>
              <a:rPr lang="en-US" dirty="0" smtClean="0">
                <a:latin typeface="+mj-lt"/>
              </a:rPr>
              <a:t> Function. (</a:t>
            </a:r>
            <a:r>
              <a:rPr lang="en-US" b="1" dirty="0" smtClean="0">
                <a:latin typeface="+mj-lt"/>
              </a:rPr>
              <a:t>SMACOF</a:t>
            </a:r>
            <a:r>
              <a:rPr lang="en-US" dirty="0" smtClean="0">
                <a:latin typeface="+mj-lt"/>
              </a:rPr>
              <a:t>)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001000" cy="4038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+mj-lt"/>
              </a:rPr>
              <a:t>Iterative </a:t>
            </a:r>
            <a:r>
              <a:rPr lang="en-US" sz="2400" dirty="0" err="1" smtClean="0">
                <a:latin typeface="+mj-lt"/>
              </a:rPr>
              <a:t>majorizing</a:t>
            </a:r>
            <a:r>
              <a:rPr lang="en-US" sz="2400" dirty="0" smtClean="0">
                <a:latin typeface="+mj-lt"/>
              </a:rPr>
              <a:t> algorithm to solve MDS problem.</a:t>
            </a:r>
          </a:p>
          <a:p>
            <a:r>
              <a:rPr lang="en-US" sz="2400" dirty="0" smtClean="0">
                <a:latin typeface="+mj-lt"/>
              </a:rPr>
              <a:t>EM-like hill-climbing approach.</a:t>
            </a:r>
          </a:p>
          <a:p>
            <a:r>
              <a:rPr lang="en-US" sz="2400" dirty="0" smtClean="0">
                <a:latin typeface="+mj-lt"/>
              </a:rPr>
              <a:t>Decrease STRESS value monotonically.</a:t>
            </a:r>
          </a:p>
          <a:p>
            <a:r>
              <a:rPr lang="en-US" sz="2400" dirty="0" smtClean="0">
                <a:latin typeface="+mj-lt"/>
              </a:rPr>
              <a:t>Tend to be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trapped in local optima</a:t>
            </a:r>
            <a:r>
              <a:rPr lang="en-US" sz="2400" dirty="0" smtClean="0">
                <a:latin typeface="+mj-lt"/>
              </a:rPr>
              <a:t>.</a:t>
            </a:r>
          </a:p>
          <a:p>
            <a:r>
              <a:rPr lang="en-US" sz="2400" dirty="0" smtClean="0">
                <a:latin typeface="+mj-lt"/>
              </a:rPr>
              <a:t>Computational complexity and memory requirement is </a:t>
            </a:r>
            <a:r>
              <a:rPr lang="en-US" sz="2400" b="1" i="1" dirty="0" smtClean="0">
                <a:latin typeface="+mj-lt"/>
              </a:rPr>
              <a:t>O(N</a:t>
            </a:r>
            <a:r>
              <a:rPr lang="en-US" sz="2400" b="1" i="1" baseline="30000" dirty="0" smtClean="0">
                <a:latin typeface="+mj-lt"/>
              </a:rPr>
              <a:t>2</a:t>
            </a:r>
            <a:r>
              <a:rPr lang="en-US" sz="2400" b="1" i="1" dirty="0" smtClean="0">
                <a:latin typeface="+mj-lt"/>
              </a:rPr>
              <a:t>)</a:t>
            </a:r>
            <a:r>
              <a:rPr lang="en-US" sz="2400" dirty="0" smtClean="0">
                <a:latin typeface="+mj-lt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E99D-572D-4E16-99AD-4C4685A4F6F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j-lt"/>
              </a:rPr>
              <a:t>Deterministic Annealing (DA)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4724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+mj-lt"/>
              </a:rPr>
              <a:t>Simulated Annealing (</a:t>
            </a:r>
            <a:r>
              <a:rPr lang="en-US" b="1" dirty="0" smtClean="0">
                <a:latin typeface="+mj-lt"/>
              </a:rPr>
              <a:t>SA</a:t>
            </a:r>
            <a:r>
              <a:rPr lang="en-US" dirty="0" smtClean="0">
                <a:latin typeface="+mj-lt"/>
              </a:rPr>
              <a:t>) applies </a:t>
            </a:r>
            <a:r>
              <a:rPr lang="en-US" i="1" dirty="0" smtClean="0">
                <a:latin typeface="+mj-lt"/>
              </a:rPr>
              <a:t>Metropolis algorithm</a:t>
            </a:r>
            <a:r>
              <a:rPr lang="en-US" dirty="0" smtClean="0">
                <a:latin typeface="+mj-lt"/>
              </a:rPr>
              <a:t> to minimize </a:t>
            </a:r>
            <a:r>
              <a:rPr lang="en-US" b="1" i="1" dirty="0" smtClean="0">
                <a:latin typeface="+mj-lt"/>
              </a:rPr>
              <a:t>F</a:t>
            </a:r>
            <a:r>
              <a:rPr lang="en-US" dirty="0" smtClean="0">
                <a:latin typeface="+mj-lt"/>
              </a:rPr>
              <a:t> by random walk.</a:t>
            </a:r>
          </a:p>
          <a:p>
            <a:r>
              <a:rPr lang="en-US" i="1" dirty="0" smtClean="0">
                <a:latin typeface="+mj-lt"/>
              </a:rPr>
              <a:t>Gibbs</a:t>
            </a:r>
            <a:r>
              <a:rPr lang="en-US" dirty="0" smtClean="0">
                <a:latin typeface="+mj-lt"/>
              </a:rPr>
              <a:t> Distribution at </a:t>
            </a:r>
            <a:r>
              <a:rPr lang="en-US" i="1" dirty="0" smtClean="0">
                <a:latin typeface="+mj-lt"/>
              </a:rPr>
              <a:t>T</a:t>
            </a:r>
            <a:r>
              <a:rPr lang="en-US" dirty="0" smtClean="0">
                <a:latin typeface="+mj-lt"/>
              </a:rPr>
              <a:t> (computational temperature).</a:t>
            </a:r>
          </a:p>
          <a:p>
            <a:pPr lvl="1"/>
            <a:endParaRPr lang="en-US" dirty="0" smtClean="0">
              <a:latin typeface="+mj-lt"/>
            </a:endParaRPr>
          </a:p>
          <a:p>
            <a:pPr lvl="1"/>
            <a:endParaRPr lang="en-US" dirty="0" smtClean="0">
              <a:latin typeface="+mj-lt"/>
            </a:endParaRPr>
          </a:p>
          <a:p>
            <a:pPr lvl="1"/>
            <a:endParaRPr lang="en-US" dirty="0" smtClean="0">
              <a:latin typeface="+mj-lt"/>
            </a:endParaRPr>
          </a:p>
          <a:p>
            <a:pPr lvl="1"/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Minimize Free Energy (</a:t>
            </a:r>
            <a:r>
              <a:rPr lang="en-US" i="1" dirty="0" smtClean="0">
                <a:latin typeface="+mj-lt"/>
              </a:rPr>
              <a:t>F</a:t>
            </a:r>
            <a:r>
              <a:rPr lang="en-US" dirty="0" smtClean="0">
                <a:latin typeface="+mj-lt"/>
              </a:rPr>
              <a:t>)</a:t>
            </a:r>
          </a:p>
          <a:p>
            <a:endParaRPr lang="en-US" sz="3300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As </a:t>
            </a:r>
            <a:r>
              <a:rPr lang="en-US" i="1" dirty="0" smtClean="0">
                <a:latin typeface="+mj-lt"/>
              </a:rPr>
              <a:t>T</a:t>
            </a:r>
            <a:r>
              <a:rPr lang="en-US" dirty="0" smtClean="0">
                <a:latin typeface="+mj-lt"/>
              </a:rPr>
              <a:t> decreases, more structure of problem space is getting revealed.</a:t>
            </a:r>
          </a:p>
          <a:p>
            <a:r>
              <a:rPr lang="en-US" b="1" dirty="0" smtClean="0">
                <a:latin typeface="+mj-lt"/>
              </a:rPr>
              <a:t>DA</a:t>
            </a:r>
            <a:r>
              <a:rPr lang="en-US" dirty="0" smtClean="0">
                <a:latin typeface="+mj-lt"/>
              </a:rPr>
              <a:t> tries to avoid local optima </a:t>
            </a:r>
            <a:r>
              <a:rPr lang="en-US" i="1" dirty="0" smtClean="0">
                <a:latin typeface="+mj-lt"/>
              </a:rPr>
              <a:t>w/o random walking</a:t>
            </a:r>
            <a:r>
              <a:rPr lang="en-US" dirty="0" smtClean="0">
                <a:latin typeface="+mj-lt"/>
              </a:rPr>
              <a:t>.</a:t>
            </a:r>
          </a:p>
          <a:p>
            <a:r>
              <a:rPr lang="en-US" b="1" dirty="0" smtClean="0">
                <a:latin typeface="+mj-lt"/>
              </a:rPr>
              <a:t>DA</a:t>
            </a:r>
            <a:r>
              <a:rPr lang="en-US" dirty="0" smtClean="0">
                <a:latin typeface="+mj-lt"/>
              </a:rPr>
              <a:t> finds the expected solution which minimize </a:t>
            </a:r>
            <a:r>
              <a:rPr lang="en-US" b="1" i="1" dirty="0" smtClean="0">
                <a:latin typeface="+mj-lt"/>
              </a:rPr>
              <a:t>F</a:t>
            </a:r>
            <a:r>
              <a:rPr lang="en-US" dirty="0" smtClean="0">
                <a:latin typeface="+mj-lt"/>
              </a:rPr>
              <a:t> by calculating exactly or approximately.</a:t>
            </a:r>
          </a:p>
          <a:p>
            <a:r>
              <a:rPr lang="en-US" dirty="0" smtClean="0">
                <a:latin typeface="+mj-lt"/>
              </a:rPr>
              <a:t>DA applied to </a:t>
            </a:r>
            <a:r>
              <a:rPr lang="en-US" i="1" dirty="0" smtClean="0">
                <a:latin typeface="+mj-lt"/>
              </a:rPr>
              <a:t>clustering, GTM, Gaussian Mixtures </a:t>
            </a:r>
            <a:r>
              <a:rPr lang="en-US" dirty="0" smtClean="0">
                <a:latin typeface="+mj-lt"/>
              </a:rPr>
              <a:t>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E99D-572D-4E16-99AD-4C4685A4F6FA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 descr="Gibbs_dist_pro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2057400"/>
            <a:ext cx="4226347" cy="1220117"/>
          </a:xfrm>
          <a:prstGeom prst="rect">
            <a:avLst/>
          </a:prstGeom>
        </p:spPr>
      </p:pic>
      <p:pic>
        <p:nvPicPr>
          <p:cNvPr id="6" name="Picture 5" descr="alt_Free_energ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3609976"/>
            <a:ext cx="2362200" cy="37887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lsa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Salsa1</Template>
  <TotalTime>4348</TotalTime>
  <Words>859</Words>
  <Application>Microsoft Office PowerPoint</Application>
  <PresentationFormat>On-screen Show (4:3)</PresentationFormat>
  <Paragraphs>194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Salsa1</vt:lpstr>
      <vt:lpstr>Multidimensional Scaling by Deterministic Annealing with Iterative Majorization Algorithm</vt:lpstr>
      <vt:lpstr>Outline</vt:lpstr>
      <vt:lpstr>Outline</vt:lpstr>
      <vt:lpstr>Motivation</vt:lpstr>
      <vt:lpstr>Mapping examples</vt:lpstr>
      <vt:lpstr>Outline</vt:lpstr>
      <vt:lpstr>Multidimensional Scaling (MDS)</vt:lpstr>
      <vt:lpstr>Scaling by MAjorizing a COmplicated Function. (SMACOF)</vt:lpstr>
      <vt:lpstr>Deterministic Annealing (DA)</vt:lpstr>
      <vt:lpstr>Outline</vt:lpstr>
      <vt:lpstr>DA-SMACOF</vt:lpstr>
      <vt:lpstr>DA-SMACOF (2)</vt:lpstr>
      <vt:lpstr>DA-SMACOF (3)</vt:lpstr>
      <vt:lpstr>DA-SMACOF (4)</vt:lpstr>
      <vt:lpstr>Outline</vt:lpstr>
      <vt:lpstr>Experimental Analysis</vt:lpstr>
      <vt:lpstr>Mapping Quality (iris)</vt:lpstr>
      <vt:lpstr>Mapping Quality (compounds)</vt:lpstr>
      <vt:lpstr>Mapping Quality (breast cancer)</vt:lpstr>
      <vt:lpstr>Mapping Quality (yeast)</vt:lpstr>
      <vt:lpstr>Mapping Quality (metagenomics)</vt:lpstr>
      <vt:lpstr>Mapping Examples</vt:lpstr>
      <vt:lpstr>Runtime Comparison</vt:lpstr>
      <vt:lpstr>Outline</vt:lpstr>
      <vt:lpstr>Conclusions</vt:lpstr>
      <vt:lpstr>Thanks! Questions?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Performance Dimension Reduction using Proximity Information with Large High-Dimensional Data</dc:title>
  <dc:creator>sebae</dc:creator>
  <cp:lastModifiedBy>sebae</cp:lastModifiedBy>
  <cp:revision>215</cp:revision>
  <dcterms:created xsi:type="dcterms:W3CDTF">2010-03-08T20:05:03Z</dcterms:created>
  <dcterms:modified xsi:type="dcterms:W3CDTF">2010-12-08T02:02:55Z</dcterms:modified>
</cp:coreProperties>
</file>