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1"/>
  </p:notesMasterIdLst>
  <p:sldIdLst>
    <p:sldId id="256" r:id="rId2"/>
    <p:sldId id="257" r:id="rId3"/>
    <p:sldId id="260" r:id="rId4"/>
    <p:sldId id="285" r:id="rId5"/>
    <p:sldId id="261" r:id="rId6"/>
    <p:sldId id="283" r:id="rId7"/>
    <p:sldId id="269" r:id="rId8"/>
    <p:sldId id="275" r:id="rId9"/>
    <p:sldId id="270" r:id="rId10"/>
    <p:sldId id="271" r:id="rId11"/>
    <p:sldId id="295" r:id="rId12"/>
    <p:sldId id="272" r:id="rId13"/>
    <p:sldId id="274" r:id="rId14"/>
    <p:sldId id="296" r:id="rId15"/>
    <p:sldId id="297" r:id="rId16"/>
    <p:sldId id="284" r:id="rId17"/>
    <p:sldId id="288" r:id="rId18"/>
    <p:sldId id="299" r:id="rId19"/>
    <p:sldId id="280" r:id="rId20"/>
    <p:sldId id="298" r:id="rId21"/>
    <p:sldId id="289" r:id="rId22"/>
    <p:sldId id="290" r:id="rId23"/>
    <p:sldId id="292" r:id="rId24"/>
    <p:sldId id="293" r:id="rId25"/>
    <p:sldId id="294" r:id="rId26"/>
    <p:sldId id="277" r:id="rId27"/>
    <p:sldId id="287" r:id="rId28"/>
    <p:sldId id="286" r:id="rId29"/>
    <p:sldId id="259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42" autoAdjust="0"/>
    <p:restoredTop sz="93293" autoAdjust="0"/>
  </p:normalViewPr>
  <p:slideViewPr>
    <p:cSldViewPr>
      <p:cViewPr>
        <p:scale>
          <a:sx n="80" d="100"/>
          <a:sy n="80" d="100"/>
        </p:scale>
        <p:origin x="-804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5D01B-D66C-4E86-AA88-80FFB81D9100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C2A98D-46BD-4205-84F7-E129B68F3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21A95-2B47-4C43-AE9C-4DB76839D2B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</a:t>
            </a:r>
            <a:r>
              <a:rPr lang="en-US" baseline="0" dirty="0" smtClean="0"/>
              <a:t> solution 1, need to decide which rows/columns to purge without impacting the optimality.</a:t>
            </a:r>
          </a:p>
          <a:p>
            <a:r>
              <a:rPr lang="en-US" dirty="0" smtClean="0"/>
              <a:t>Linear Sum Assignment Problem: Given n items and n workers, the assignment of an item to a worker incurs a known cost. Each item is assigned to one worker and each worker has one item assigned.  Find the assignment that minimizes the sum of cost.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2A98D-46BD-4205-84F7-E129B68F3DE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The FC of other tasks: (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200" dirty="0" smtClean="0"/>
              <a:t>-</a:t>
            </a:r>
            <a:r>
              <a:rPr lang="en-US" sz="1200" i="1" dirty="0" smtClean="0"/>
              <a:t>w</a:t>
            </a:r>
            <a:r>
              <a:rPr lang="en-US" sz="1200" i="1" baseline="-25000" dirty="0" smtClean="0"/>
              <a:t>i</a:t>
            </a:r>
            <a:r>
              <a:rPr lang="en-US" sz="1200" dirty="0" smtClean="0"/>
              <a:t>)·</a:t>
            </a:r>
            <a:r>
              <a:rPr lang="en-US" sz="12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γ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2A98D-46BD-4205-84F7-E129B68F3DE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50% idle</a:t>
            </a:r>
            <a:r>
              <a:rPr lang="en-US" baseline="0" dirty="0" smtClean="0"/>
              <a:t> slots,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2A98D-46BD-4205-84F7-E129B68F3DE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1" name="Picture 10" descr="Indiana University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3622" y="5967814"/>
            <a:ext cx="2362200" cy="8252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7" name="Picture 6" descr="Indiana_University_logo_partia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598924" y="0"/>
            <a:ext cx="545076" cy="68009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Investigation of Data Locality and Fairness in MapReduce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Zhenhua </a:t>
            </a:r>
            <a:r>
              <a:rPr lang="en-US" b="1" dirty="0" err="1" smtClean="0"/>
              <a:t>Guo</a:t>
            </a:r>
            <a:r>
              <a:rPr lang="en-US" dirty="0" smtClean="0"/>
              <a:t>, Geoffrey Fox, Mo Zhou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Optimal Data Locality – Reformulation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6781800" cy="4937760"/>
          </a:xfrm>
        </p:spPr>
        <p:txBody>
          <a:bodyPr>
            <a:normAutofit/>
          </a:bodyPr>
          <a:lstStyle/>
          <a:p>
            <a:r>
              <a:rPr lang="en-US" i="1" dirty="0" smtClean="0"/>
              <a:t>m</a:t>
            </a:r>
            <a:r>
              <a:rPr lang="en-US" dirty="0" smtClean="0"/>
              <a:t> idle map slots {</a:t>
            </a:r>
            <a:r>
              <a:rPr lang="en-US" i="1" dirty="0" smtClean="0"/>
              <a:t>s</a:t>
            </a:r>
            <a:r>
              <a:rPr lang="en-US" i="1" baseline="-25000" dirty="0" smtClean="0"/>
              <a:t>1</a:t>
            </a:r>
            <a:r>
              <a:rPr lang="en-US" i="1" dirty="0" smtClean="0"/>
              <a:t>,…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m</a:t>
            </a:r>
            <a:r>
              <a:rPr lang="en-US" dirty="0" smtClean="0"/>
              <a:t>} and </a:t>
            </a:r>
            <a:r>
              <a:rPr lang="en-US" i="1" dirty="0" smtClean="0"/>
              <a:t>n</a:t>
            </a:r>
            <a:r>
              <a:rPr lang="en-US" dirty="0" smtClean="0"/>
              <a:t> tasks {</a:t>
            </a:r>
            <a:r>
              <a:rPr lang="en-US" i="1" dirty="0" smtClean="0"/>
              <a:t>T</a:t>
            </a:r>
            <a:r>
              <a:rPr lang="en-US" i="1" baseline="-25000" dirty="0" smtClean="0"/>
              <a:t>1</a:t>
            </a:r>
            <a:r>
              <a:rPr lang="en-US" i="1" dirty="0" smtClean="0"/>
              <a:t>,…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n</a:t>
            </a:r>
            <a:r>
              <a:rPr lang="en-US" dirty="0" smtClean="0"/>
              <a:t>}</a:t>
            </a:r>
          </a:p>
          <a:p>
            <a:r>
              <a:rPr lang="en-US" dirty="0" smtClean="0"/>
              <a:t>Construct a cost matrix </a:t>
            </a:r>
            <a:r>
              <a:rPr lang="en-US" i="1" dirty="0" smtClean="0"/>
              <a:t>C</a:t>
            </a:r>
          </a:p>
          <a:p>
            <a:r>
              <a:rPr lang="en-US" dirty="0" smtClean="0"/>
              <a:t>Cell 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i,j</a:t>
            </a:r>
            <a:r>
              <a:rPr lang="en-US" dirty="0" smtClean="0"/>
              <a:t> is the </a:t>
            </a:r>
            <a:r>
              <a:rPr lang="en-US" altLang="zh-CN" dirty="0" smtClean="0">
                <a:solidFill>
                  <a:srgbClr val="FF0000"/>
                </a:solidFill>
              </a:rPr>
              <a:t>assignment </a:t>
            </a:r>
            <a:r>
              <a:rPr lang="en-US" dirty="0" smtClean="0">
                <a:solidFill>
                  <a:srgbClr val="FF0000"/>
                </a:solidFill>
              </a:rPr>
              <a:t>cost</a:t>
            </a:r>
            <a:r>
              <a:rPr lang="en-US" dirty="0" smtClean="0"/>
              <a:t> if task </a:t>
            </a:r>
            <a:r>
              <a:rPr lang="en-US" i="1" dirty="0" smtClean="0"/>
              <a:t>T</a:t>
            </a:r>
            <a:r>
              <a:rPr lang="en-US" i="1" baseline="-25000" dirty="0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is </a:t>
            </a:r>
            <a:br>
              <a:rPr lang="en-US" dirty="0" smtClean="0"/>
            </a:br>
            <a:r>
              <a:rPr lang="en-US" dirty="0" smtClean="0"/>
              <a:t>assigned to idle slot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j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en-US" dirty="0" smtClean="0"/>
              <a:t>:  if compute and data are co-located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US" dirty="0" smtClean="0"/>
              <a:t>:  otherwise (</a:t>
            </a:r>
            <a:r>
              <a:rPr lang="en-US" b="1" dirty="0" smtClean="0"/>
              <a:t>uniform net. </a:t>
            </a:r>
            <a:r>
              <a:rPr lang="en-US" b="1" dirty="0" err="1" smtClean="0"/>
              <a:t>bw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Reflects data locality</a:t>
            </a:r>
            <a:endParaRPr lang="en-US" i="1" baseline="-25000" dirty="0" smtClean="0"/>
          </a:p>
          <a:p>
            <a:r>
              <a:rPr lang="en-US" dirty="0" smtClean="0"/>
              <a:t>Represent task assignment with a function </a:t>
            </a:r>
            <a:r>
              <a:rPr lang="el-GR" dirty="0" smtClean="0">
                <a:latin typeface="Times New Roman"/>
                <a:cs typeface="Times New Roman"/>
              </a:rPr>
              <a:t>Φ</a:t>
            </a:r>
            <a:endParaRPr lang="en-US" dirty="0" smtClean="0">
              <a:latin typeface="Times New Roman"/>
              <a:cs typeface="Times New Roman"/>
            </a:endParaRPr>
          </a:p>
          <a:p>
            <a:pPr lvl="1"/>
            <a:r>
              <a:rPr lang="en-US" dirty="0" smtClean="0"/>
              <a:t>Given task </a:t>
            </a:r>
            <a:r>
              <a:rPr lang="en-US" i="1" dirty="0" err="1" smtClean="0"/>
              <a:t>i</a:t>
            </a:r>
            <a:r>
              <a:rPr lang="en-US" i="1" dirty="0" smtClean="0"/>
              <a:t>,</a:t>
            </a:r>
            <a:r>
              <a:rPr lang="en-US" dirty="0" smtClean="0"/>
              <a:t> </a:t>
            </a:r>
            <a:r>
              <a:rPr lang="el-GR" dirty="0" smtClean="0">
                <a:latin typeface="Times New Roman"/>
                <a:cs typeface="Times New Roman"/>
              </a:rPr>
              <a:t>Φ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dirty="0" err="1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) is the slot where it is assigned</a:t>
            </a:r>
            <a:endParaRPr lang="en-US" dirty="0" smtClean="0"/>
          </a:p>
          <a:p>
            <a:pPr lvl="1"/>
            <a:r>
              <a:rPr lang="en-US" dirty="0" smtClean="0"/>
              <a:t>Cost sum:</a:t>
            </a:r>
          </a:p>
          <a:p>
            <a:r>
              <a:rPr lang="en-US" dirty="0" smtClean="0"/>
              <a:t>Find an assignment to minimize 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sum</a:t>
            </a:r>
            <a:endParaRPr lang="en-US" i="1" baseline="-25000" dirty="0" smtClean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/>
        </p:nvGraphicFramePr>
        <p:xfrm>
          <a:off x="6248400" y="1828800"/>
          <a:ext cx="2848731" cy="2236512"/>
        </p:xfrm>
        <a:graphic>
          <a:graphicData uri="http://schemas.openxmlformats.org/drawingml/2006/table">
            <a:tbl>
              <a:tblPr/>
              <a:tblGrid>
                <a:gridCol w="419360"/>
                <a:gridCol w="428147"/>
                <a:gridCol w="500306"/>
                <a:gridCol w="500306"/>
                <a:gridCol w="500306"/>
                <a:gridCol w="500306"/>
              </a:tblGrid>
              <a:tr h="3683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900" b="1" i="1" spc="-5" dirty="0"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900" b="1" i="1" spc="-5" baseline="-25000" dirty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9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900" b="1" i="1" spc="-5" baseline="-25000" dirty="0" smtClean="0"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9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9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900" b="1" i="1" spc="-5" baseline="-25000" dirty="0" smtClean="0">
                          <a:latin typeface="Times New Roman"/>
                          <a:ea typeface="宋体"/>
                          <a:cs typeface="Times New Roman"/>
                        </a:rPr>
                        <a:t>m-1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900" b="1" i="1" spc="-5" dirty="0" err="1" smtClean="0"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900" b="1" i="1" spc="-5" baseline="-25000" dirty="0" err="1" smtClean="0">
                          <a:latin typeface="Times New Roman"/>
                          <a:ea typeface="宋体"/>
                          <a:cs typeface="Times New Roman"/>
                        </a:rPr>
                        <a:t>m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T</a:t>
                      </a:r>
                      <a:r>
                        <a:rPr lang="en-US" sz="1900" b="1" i="1" spc="-5" baseline="-25000" dirty="0" smtClean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1" dirty="0" smtClean="0">
                          <a:latin typeface="Times New Roman"/>
                          <a:ea typeface="宋体"/>
                          <a:cs typeface="Times New Roman"/>
                        </a:rPr>
                        <a:t>T</a:t>
                      </a:r>
                      <a:r>
                        <a:rPr lang="en-US" sz="1900" b="1" i="1" baseline="-25000" dirty="0" smtClean="0"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en-US" sz="1900" b="1" i="1" baseline="-250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 smtClean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 smtClean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 smtClean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 smtClean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900" dirty="0" smtClean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T</a:t>
                      </a:r>
                      <a:r>
                        <a:rPr lang="en-US" sz="1900" b="1" i="1" spc="-5" baseline="-25000" dirty="0" smtClean="0">
                          <a:latin typeface="Times New Roman"/>
                          <a:ea typeface="宋体"/>
                          <a:cs typeface="Times New Roman"/>
                        </a:rPr>
                        <a:t>n-1</a:t>
                      </a:r>
                      <a:endParaRPr lang="en-US" sz="1900" baseline="-250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 smtClean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i="1" spc="-5" dirty="0" err="1" smtClean="0">
                          <a:latin typeface="Times New Roman"/>
                          <a:ea typeface="宋体"/>
                          <a:cs typeface="Times New Roman"/>
                        </a:rPr>
                        <a:t>T</a:t>
                      </a:r>
                      <a:r>
                        <a:rPr lang="en-US" sz="1900" b="1" i="1" spc="-5" baseline="-25000" dirty="0" err="1" smtClean="0"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endParaRPr lang="en-US" sz="1900" baseline="-25000" dirty="0" smtClean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 smtClean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 smtClean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 smtClean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 smtClean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2438400" y="4974266"/>
          <a:ext cx="2514600" cy="649605"/>
        </p:xfrm>
        <a:graphic>
          <a:graphicData uri="http://schemas.openxmlformats.org/presentationml/2006/ole">
            <p:oleObj spid="_x0000_s31746" name="Equation" r:id="rId3" imgW="1143000" imgH="292100" progId="Equation.DSMT4">
              <p:embed/>
            </p:oleObj>
          </a:graphicData>
        </a:graphic>
      </p:graphicFrame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1524001" y="5943600"/>
          <a:ext cx="2209800" cy="465221"/>
        </p:xfrm>
        <a:graphic>
          <a:graphicData uri="http://schemas.openxmlformats.org/presentationml/2006/ole">
            <p:oleObj spid="_x0000_s31745" name="Equation" r:id="rId4" imgW="901309" imgH="190417" progId="Equation.DSMT4">
              <p:embed/>
            </p:oleObj>
          </a:graphicData>
        </a:graphic>
      </p:graphicFrame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765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86100" algn="r"/>
              </a:tabLst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</a:t>
            </a: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86100" algn="r"/>
              </a:tabLst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955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86100" algn="r"/>
              </a:tabLst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	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Left Brace 10"/>
          <p:cNvSpPr/>
          <p:nvPr/>
        </p:nvSpPr>
        <p:spPr>
          <a:xfrm>
            <a:off x="807156" y="3131820"/>
            <a:ext cx="228600" cy="5334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477000" y="6091535"/>
            <a:ext cx="2541465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lsap-uniform-sched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Optimal Data Locality – Reformulation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667000"/>
          </a:xfrm>
        </p:spPr>
        <p:txBody>
          <a:bodyPr>
            <a:normAutofit/>
          </a:bodyPr>
          <a:lstStyle/>
          <a:p>
            <a:r>
              <a:rPr lang="en-US" dirty="0" smtClean="0"/>
              <a:t>Refinement: use real network bandwidth to calculate cost</a:t>
            </a:r>
          </a:p>
          <a:p>
            <a:r>
              <a:rPr lang="en-US" dirty="0" smtClean="0"/>
              <a:t>Cell 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i,j</a:t>
            </a:r>
            <a:r>
              <a:rPr lang="en-US" dirty="0" smtClean="0"/>
              <a:t> is the incurred cost if task </a:t>
            </a:r>
            <a:r>
              <a:rPr lang="en-US" i="1" dirty="0" smtClean="0"/>
              <a:t>T</a:t>
            </a:r>
            <a:r>
              <a:rPr lang="en-US" i="1" baseline="-25000" dirty="0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is assigned to idle slot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j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en-US" dirty="0" smtClean="0"/>
              <a:t>:  if compute and data are co-located</a:t>
            </a:r>
            <a:br>
              <a:rPr lang="en-US" dirty="0" smtClean="0"/>
            </a:br>
            <a:r>
              <a:rPr lang="en-US" dirty="0" smtClean="0"/>
              <a:t>              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:</a:t>
            </a:r>
            <a:r>
              <a:rPr lang="en-US" dirty="0" smtClean="0"/>
              <a:t>  otherwise</a:t>
            </a:r>
            <a:r>
              <a:rPr lang="en-US" baseline="30000" dirty="0" smtClean="0"/>
              <a:t/>
            </a:r>
            <a:br>
              <a:rPr lang="en-US" baseline="30000" dirty="0" smtClean="0"/>
            </a:br>
            <a:endParaRPr lang="en-US" dirty="0"/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/>
        </p:nvGraphicFramePr>
        <p:xfrm>
          <a:off x="1095375" y="2925763"/>
          <a:ext cx="2943225" cy="838200"/>
        </p:xfrm>
        <a:graphic>
          <a:graphicData uri="http://schemas.openxmlformats.org/presentationml/2006/ole">
            <p:oleObj spid="_x0000_s58370" name="Equation" r:id="rId3" imgW="1650960" imgH="482400" progId="Equation.DSMT4">
              <p:embed/>
            </p:oleObj>
          </a:graphicData>
        </a:graphic>
      </p:graphicFrame>
      <p:graphicFrame>
        <p:nvGraphicFramePr>
          <p:cNvPr id="5" name="Content Placeholder 5"/>
          <p:cNvGraphicFramePr>
            <a:graphicFrameLocks/>
          </p:cNvGraphicFramePr>
          <p:nvPr/>
        </p:nvGraphicFramePr>
        <p:xfrm>
          <a:off x="2819400" y="3498470"/>
          <a:ext cx="2848731" cy="2236512"/>
        </p:xfrm>
        <a:graphic>
          <a:graphicData uri="http://schemas.openxmlformats.org/drawingml/2006/table">
            <a:tbl>
              <a:tblPr/>
              <a:tblGrid>
                <a:gridCol w="419360"/>
                <a:gridCol w="428147"/>
                <a:gridCol w="500306"/>
                <a:gridCol w="500306"/>
                <a:gridCol w="500306"/>
                <a:gridCol w="500306"/>
              </a:tblGrid>
              <a:tr h="2794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900" b="1" i="1" spc="-5" dirty="0"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900" b="1" i="1" spc="-5" baseline="-25000" dirty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9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900" b="1" i="1" spc="-5" baseline="-25000" dirty="0" smtClean="0"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9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9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900" b="1" i="1" spc="-5" baseline="-25000" dirty="0" smtClean="0">
                          <a:latin typeface="Times New Roman"/>
                          <a:ea typeface="宋体"/>
                          <a:cs typeface="Times New Roman"/>
                        </a:rPr>
                        <a:t>m-1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900" b="1" i="1" spc="-5" dirty="0" err="1" smtClean="0"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900" b="1" i="1" spc="-5" baseline="-25000" dirty="0" err="1" smtClean="0">
                          <a:latin typeface="Times New Roman"/>
                          <a:ea typeface="宋体"/>
                          <a:cs typeface="Times New Roman"/>
                        </a:rPr>
                        <a:t>m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T</a:t>
                      </a:r>
                      <a:r>
                        <a:rPr lang="en-US" sz="1900" b="1" i="1" spc="-5" baseline="-25000" dirty="0" smtClean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>
                          <a:latin typeface="Times New Roman"/>
                          <a:ea typeface="宋体"/>
                          <a:cs typeface="Times New Roman"/>
                        </a:rPr>
                        <a:t>3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1" dirty="0" smtClean="0">
                          <a:latin typeface="Times New Roman"/>
                          <a:ea typeface="宋体"/>
                          <a:cs typeface="Times New Roman"/>
                        </a:rPr>
                        <a:t>T</a:t>
                      </a:r>
                      <a:r>
                        <a:rPr lang="en-US" sz="1900" b="1" i="1" baseline="-25000" dirty="0" smtClean="0"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en-US" sz="1900" b="1" i="1" baseline="-250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 smtClean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 smtClean="0"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 smtClean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 smtClean="0">
                          <a:latin typeface="Times New Roman"/>
                          <a:ea typeface="宋体"/>
                          <a:cs typeface="Times New Roman"/>
                        </a:rPr>
                        <a:t>2.5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900" dirty="0" smtClean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1" spc="-5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T</a:t>
                      </a:r>
                      <a:r>
                        <a:rPr lang="en-US" sz="1900" b="1" i="1" spc="-5" baseline="-25000" dirty="0" smtClean="0">
                          <a:latin typeface="Times New Roman"/>
                          <a:ea typeface="宋体"/>
                          <a:cs typeface="Times New Roman"/>
                        </a:rPr>
                        <a:t>n-1</a:t>
                      </a:r>
                      <a:endParaRPr lang="en-US" sz="1900" baseline="-250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 smtClean="0">
                          <a:latin typeface="Times New Roman"/>
                          <a:ea typeface="宋体"/>
                          <a:cs typeface="Times New Roman"/>
                        </a:rPr>
                        <a:t>0.7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i="1" spc="-5" dirty="0" err="1" smtClean="0">
                          <a:latin typeface="Times New Roman"/>
                          <a:ea typeface="宋体"/>
                          <a:cs typeface="Times New Roman"/>
                        </a:rPr>
                        <a:t>T</a:t>
                      </a:r>
                      <a:r>
                        <a:rPr lang="en-US" sz="1900" b="1" i="1" spc="-5" baseline="-25000" dirty="0" err="1" smtClean="0"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endParaRPr lang="en-US" sz="1900" baseline="-25000" dirty="0" smtClean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 smtClean="0">
                          <a:latin typeface="Times New Roman"/>
                          <a:ea typeface="宋体"/>
                          <a:cs typeface="Times New Roman"/>
                        </a:rPr>
                        <a:t>1.5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 smtClean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 smtClean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spc="-5" dirty="0">
                          <a:latin typeface="Times New Roman"/>
                          <a:ea typeface="宋体"/>
                          <a:cs typeface="Times New Roman"/>
                        </a:rPr>
                        <a:t>3</a:t>
                      </a:r>
                      <a:endParaRPr lang="en-US" sz="19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4418" marR="24418" marT="48835" marB="488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Left Brace 6"/>
          <p:cNvSpPr/>
          <p:nvPr/>
        </p:nvSpPr>
        <p:spPr>
          <a:xfrm>
            <a:off x="815340" y="2743200"/>
            <a:ext cx="228600" cy="6096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527545" y="6091535"/>
            <a:ext cx="1464055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lsap-sched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Network Weather Service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(NWS) can be used for network monitoring and prediction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Data Locality – LSAP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667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LSAP: matrix </a:t>
            </a:r>
            <a:r>
              <a:rPr lang="en-US" i="1" dirty="0" smtClean="0"/>
              <a:t>C</a:t>
            </a:r>
            <a:r>
              <a:rPr lang="en-US" dirty="0" smtClean="0"/>
              <a:t> must be square</a:t>
            </a:r>
          </a:p>
          <a:p>
            <a:r>
              <a:rPr lang="en-US" dirty="0" smtClean="0"/>
              <a:t>When a cost matrix </a:t>
            </a:r>
            <a:r>
              <a:rPr lang="en-US" i="1" dirty="0" smtClean="0"/>
              <a:t>C </a:t>
            </a:r>
            <a:r>
              <a:rPr lang="en-US" dirty="0" smtClean="0"/>
              <a:t>is not square, cannot apply LSAP</a:t>
            </a:r>
          </a:p>
          <a:p>
            <a:r>
              <a:rPr lang="en-US" dirty="0" smtClean="0"/>
              <a:t>Solution 1: shrink </a:t>
            </a:r>
            <a:r>
              <a:rPr lang="en-US" i="1" dirty="0" smtClean="0"/>
              <a:t>C</a:t>
            </a:r>
            <a:r>
              <a:rPr lang="en-US" dirty="0" smtClean="0"/>
              <a:t> to a square matrix by removing rows/columns </a:t>
            </a:r>
            <a:r>
              <a:rPr lang="en-US" b="1" dirty="0" smtClean="0">
                <a:solidFill>
                  <a:srgbClr val="FF0000"/>
                </a:solidFill>
                <a:latin typeface="Wingdings" pitchFamily="2" charset="2"/>
                <a:ea typeface="Cambria Math"/>
              </a:rPr>
              <a:t>û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Solution 2: expand </a:t>
            </a:r>
            <a:r>
              <a:rPr lang="en-US" i="1" dirty="0" smtClean="0"/>
              <a:t>C</a:t>
            </a:r>
            <a:r>
              <a:rPr lang="en-US" dirty="0" smtClean="0"/>
              <a:t> to a square matrix  </a:t>
            </a:r>
            <a:r>
              <a:rPr lang="en-US" b="1" dirty="0" smtClean="0">
                <a:solidFill>
                  <a:srgbClr val="FF0000"/>
                </a:solidFill>
                <a:latin typeface="Wingdings" pitchFamily="2" charset="2"/>
                <a:ea typeface="Cambria Math"/>
              </a:rPr>
              <a:t>ü</a:t>
            </a:r>
            <a:endParaRPr lang="en-US" b="1" dirty="0" smtClean="0">
              <a:solidFill>
                <a:srgbClr val="FF0000"/>
              </a:solidFill>
              <a:latin typeface="Wingdings" pitchFamily="2" charset="2"/>
            </a:endParaRPr>
          </a:p>
          <a:p>
            <a:pPr lvl="1"/>
            <a:r>
              <a:rPr lang="en-US" dirty="0" smtClean="0"/>
              <a:t>If n &lt; m, create </a:t>
            </a:r>
            <a:r>
              <a:rPr lang="en-US" i="1" dirty="0" smtClean="0"/>
              <a:t>m-n</a:t>
            </a:r>
            <a:r>
              <a:rPr lang="en-US" dirty="0" smtClean="0"/>
              <a:t> dummy tasks, and use constant cost </a:t>
            </a:r>
            <a:r>
              <a:rPr lang="en-US" altLang="zh-CN" dirty="0" smtClean="0"/>
              <a:t>0</a:t>
            </a:r>
            <a:endParaRPr lang="en-US" dirty="0" smtClean="0"/>
          </a:p>
          <a:p>
            <a:pPr lvl="2"/>
            <a:r>
              <a:rPr lang="en-US" dirty="0" smtClean="0"/>
              <a:t>Apply LSAP, and filter out the assignment of dummy tasks</a:t>
            </a:r>
          </a:p>
          <a:p>
            <a:pPr lvl="1"/>
            <a:r>
              <a:rPr lang="en-US" dirty="0" smtClean="0"/>
              <a:t>If n &gt; m, create </a:t>
            </a:r>
            <a:r>
              <a:rPr lang="en-US" i="1" dirty="0" smtClean="0"/>
              <a:t>n-m</a:t>
            </a:r>
            <a:r>
              <a:rPr lang="en-US" dirty="0" smtClean="0"/>
              <a:t> dummy slots, and use constant cost </a:t>
            </a:r>
            <a:r>
              <a:rPr lang="en-US" altLang="zh-CN" dirty="0" smtClean="0"/>
              <a:t>0</a:t>
            </a:r>
            <a:endParaRPr lang="en-US" dirty="0" smtClean="0"/>
          </a:p>
          <a:p>
            <a:pPr lvl="2"/>
            <a:r>
              <a:rPr lang="en-US" dirty="0" smtClean="0"/>
              <a:t>Apply LSAP, and filter our the tasks assigned to dummy slots</a:t>
            </a:r>
            <a:endParaRPr lang="en-US" dirty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/>
        </p:nvGraphicFramePr>
        <p:xfrm>
          <a:off x="1295399" y="3886200"/>
          <a:ext cx="2620132" cy="2319772"/>
        </p:xfrm>
        <a:graphic>
          <a:graphicData uri="http://schemas.openxmlformats.org/drawingml/2006/table">
            <a:tbl>
              <a:tblPr/>
              <a:tblGrid>
                <a:gridCol w="490597"/>
                <a:gridCol w="425907"/>
                <a:gridCol w="425907"/>
                <a:gridCol w="425907"/>
                <a:gridCol w="425907"/>
                <a:gridCol w="425907"/>
              </a:tblGrid>
              <a:tr h="32543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700" b="1" i="1" spc="-5" dirty="0"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700" b="1" i="1" spc="-5" baseline="-25000" dirty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700" b="1" i="1" spc="-5" baseline="-25000" dirty="0" smtClean="0"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700" b="1" i="1" spc="-5" baseline="-25000" dirty="0" smtClean="0">
                          <a:latin typeface="Times New Roman"/>
                          <a:ea typeface="宋体"/>
                          <a:cs typeface="Times New Roman"/>
                        </a:rPr>
                        <a:t>m-1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700" b="1" i="1" spc="-5" dirty="0" err="1" smtClean="0"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700" b="1" i="1" spc="-5" baseline="-25000" dirty="0" err="1" smtClean="0">
                          <a:latin typeface="Times New Roman"/>
                          <a:ea typeface="宋体"/>
                          <a:cs typeface="Times New Roman"/>
                        </a:rPr>
                        <a:t>m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43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T</a:t>
                      </a:r>
                      <a:r>
                        <a:rPr lang="en-US" sz="1700" b="1" i="1" spc="-5" baseline="-25000" dirty="0" smtClean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 smtClean="0">
                          <a:latin typeface="Times New Roman"/>
                          <a:ea typeface="宋体"/>
                          <a:cs typeface="Times New Roman"/>
                        </a:rPr>
                        <a:t>1.2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 smtClean="0">
                          <a:latin typeface="Times New Roman"/>
                          <a:ea typeface="宋体"/>
                          <a:cs typeface="Times New Roman"/>
                        </a:rPr>
                        <a:t>2.6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7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43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 smtClean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43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err="1" smtClean="0">
                          <a:latin typeface="Times New Roman"/>
                          <a:ea typeface="宋体"/>
                          <a:cs typeface="Times New Roman"/>
                        </a:rPr>
                        <a:t>T</a:t>
                      </a:r>
                      <a:r>
                        <a:rPr lang="en-US" sz="1700" b="1" i="1" spc="-5" baseline="-25000" dirty="0" err="1" smtClean="0"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endParaRPr lang="en-US" sz="1700" baseline="-250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 smtClean="0">
                          <a:latin typeface="Times New Roman"/>
                          <a:ea typeface="宋体"/>
                          <a:cs typeface="Times New Roman"/>
                        </a:rPr>
                        <a:t>3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43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T</a:t>
                      </a:r>
                      <a:r>
                        <a:rPr lang="en-US" sz="1700" b="1" i="1" spc="-5" baseline="-25000" dirty="0" smtClean="0">
                          <a:latin typeface="Times New Roman"/>
                          <a:ea typeface="宋体"/>
                          <a:cs typeface="Times New Roman"/>
                        </a:rPr>
                        <a:t>n+1</a:t>
                      </a:r>
                      <a:endParaRPr lang="en-US" sz="1700" baseline="-25000" dirty="0" smtClean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 smtClean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 smtClean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 smtClean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 smtClean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 smtClean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543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 smtClean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543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T</a:t>
                      </a:r>
                      <a:r>
                        <a:rPr lang="en-US" sz="1700" b="1" i="1" spc="-5" baseline="-25000" dirty="0" smtClean="0">
                          <a:latin typeface="Times New Roman"/>
                          <a:ea typeface="宋体"/>
                          <a:cs typeface="Times New Roman"/>
                        </a:rPr>
                        <a:t>m</a:t>
                      </a:r>
                      <a:endParaRPr lang="en-US" sz="1700" baseline="-25000" dirty="0" smtClean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ontent Placeholder 5"/>
          <p:cNvGraphicFramePr>
            <a:graphicFrameLocks/>
          </p:cNvGraphicFramePr>
          <p:nvPr/>
        </p:nvGraphicFramePr>
        <p:xfrm>
          <a:off x="4588813" y="3886200"/>
          <a:ext cx="3259787" cy="2319772"/>
        </p:xfrm>
        <a:graphic>
          <a:graphicData uri="http://schemas.openxmlformats.org/drawingml/2006/table">
            <a:tbl>
              <a:tblPr/>
              <a:tblGrid>
                <a:gridCol w="525023"/>
                <a:gridCol w="455794"/>
                <a:gridCol w="455794"/>
                <a:gridCol w="455794"/>
                <a:gridCol w="455794"/>
                <a:gridCol w="455794"/>
                <a:gridCol w="455794"/>
              </a:tblGrid>
              <a:tr h="32543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700" b="1" i="1" spc="-5" dirty="0"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700" b="1" i="1" spc="-5" baseline="-25000" dirty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i="1" spc="-5" dirty="0" err="1" smtClean="0"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700" b="1" i="1" spc="-5" baseline="-25000" dirty="0" err="1" smtClean="0">
                          <a:latin typeface="Times New Roman"/>
                          <a:ea typeface="宋体"/>
                          <a:cs typeface="Times New Roman"/>
                        </a:rPr>
                        <a:t>m</a:t>
                      </a:r>
                      <a:endParaRPr lang="en-US" sz="1700" dirty="0" smtClean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700" b="1" i="1" spc="-5" baseline="-25000" dirty="0" smtClean="0">
                          <a:latin typeface="Times New Roman"/>
                          <a:ea typeface="宋体"/>
                          <a:cs typeface="Times New Roman"/>
                        </a:rPr>
                        <a:t>m+1</a:t>
                      </a:r>
                      <a:endParaRPr lang="en-US" sz="1700" dirty="0" smtClean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700" b="1" i="1" spc="-5" dirty="0" err="1" smtClean="0"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700" b="1" i="1" spc="-5" baseline="-25000" dirty="0" err="1" smtClean="0"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543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T</a:t>
                      </a:r>
                      <a:r>
                        <a:rPr lang="en-US" sz="1700" b="1" i="1" spc="-5" baseline="-25000" dirty="0" smtClean="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 smtClean="0">
                          <a:latin typeface="Times New Roman"/>
                          <a:ea typeface="宋体"/>
                          <a:cs typeface="Times New Roman"/>
                        </a:rPr>
                        <a:t>1.8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 smtClean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543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 smtClean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543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T</a:t>
                      </a:r>
                      <a:r>
                        <a:rPr lang="en-US" sz="1700" b="1" i="1" spc="-5" baseline="-25000" dirty="0" smtClean="0">
                          <a:latin typeface="Times New Roman"/>
                          <a:ea typeface="宋体"/>
                          <a:cs typeface="Times New Roman"/>
                        </a:rPr>
                        <a:t>i</a:t>
                      </a:r>
                      <a:endParaRPr lang="en-US" sz="1700" baseline="-250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 smtClean="0">
                          <a:latin typeface="Times New Roman"/>
                          <a:ea typeface="宋体"/>
                          <a:cs typeface="Times New Roman"/>
                        </a:rPr>
                        <a:t>2.3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 smtClean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 smtClean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543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T</a:t>
                      </a:r>
                      <a:r>
                        <a:rPr lang="en-US" sz="1700" b="1" i="1" spc="-5" baseline="-25000" dirty="0" smtClean="0">
                          <a:latin typeface="Times New Roman"/>
                          <a:ea typeface="宋体"/>
                          <a:cs typeface="Times New Roman"/>
                        </a:rPr>
                        <a:t>i+1</a:t>
                      </a:r>
                      <a:endParaRPr lang="en-US" sz="1700" baseline="-25000" dirty="0" smtClean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 smtClean="0">
                          <a:latin typeface="Times New Roman"/>
                          <a:ea typeface="宋体"/>
                          <a:cs typeface="Times New Roman"/>
                        </a:rPr>
                        <a:t>1.3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 smtClean="0">
                          <a:latin typeface="Times New Roman"/>
                          <a:ea typeface="宋体"/>
                          <a:cs typeface="Times New Roman"/>
                        </a:rPr>
                        <a:t>3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 smtClean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spc="-5" dirty="0" smtClean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543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 smtClean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543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i="1" spc="-5" dirty="0" err="1" smtClean="0">
                          <a:latin typeface="Times New Roman"/>
                          <a:ea typeface="宋体"/>
                          <a:cs typeface="Times New Roman"/>
                        </a:rPr>
                        <a:t>T</a:t>
                      </a:r>
                      <a:r>
                        <a:rPr lang="en-US" sz="1700" b="1" i="1" spc="-5" baseline="-25000" dirty="0" err="1" smtClean="0"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endParaRPr lang="en-US" sz="1700" baseline="-25000" dirty="0" smtClean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>
                          <a:latin typeface="Times New Roman"/>
                          <a:ea typeface="宋体"/>
                          <a:cs typeface="Times New Roman"/>
                        </a:rPr>
                        <a:t>4</a:t>
                      </a: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1" spc="-5" dirty="0" smtClean="0">
                          <a:latin typeface="Times New Roman"/>
                          <a:ea typeface="宋体"/>
                          <a:cs typeface="Times New Roman"/>
                        </a:rPr>
                        <a:t>…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latin typeface="Times New Roman"/>
                          <a:ea typeface="宋体"/>
                          <a:cs typeface="Times New Roman"/>
                        </a:rPr>
                        <a:t>0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21318" marR="21318" marT="42635" marB="42635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076479" y="6198418"/>
            <a:ext cx="1352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(a) n &lt; m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181600" y="6198418"/>
            <a:ext cx="1321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(b) n &gt; m</a:t>
            </a:r>
            <a:endParaRPr lang="en-US" dirty="0"/>
          </a:p>
        </p:txBody>
      </p:sp>
      <p:sp>
        <p:nvSpPr>
          <p:cNvPr id="9" name="Left Brace 8"/>
          <p:cNvSpPr/>
          <p:nvPr/>
        </p:nvSpPr>
        <p:spPr>
          <a:xfrm>
            <a:off x="1066800" y="5280378"/>
            <a:ext cx="76200" cy="838200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2400" y="5334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dummy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tasks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1" name="Left Brace 10"/>
          <p:cNvSpPr/>
          <p:nvPr/>
        </p:nvSpPr>
        <p:spPr>
          <a:xfrm rot="16200000">
            <a:off x="7071078" y="5753101"/>
            <a:ext cx="183444" cy="1219200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477000" y="631369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dummy slots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Data Locality –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 smtClean="0">
                <a:ea typeface="宋体"/>
              </a:rPr>
              <a:t>Do our transformations preserve optimality? Yes!</a:t>
            </a:r>
          </a:p>
          <a:p>
            <a:r>
              <a:rPr lang="en-US" sz="2800" dirty="0" smtClean="0">
                <a:ea typeface="宋体"/>
              </a:rPr>
              <a:t>Assume LSAP algorithms give optimal assignments (for square matrices)</a:t>
            </a:r>
          </a:p>
          <a:p>
            <a:r>
              <a:rPr lang="en-US" sz="2800" dirty="0" smtClean="0">
                <a:ea typeface="宋体"/>
              </a:rPr>
              <a:t>Proof sketch (by contradiction):</a:t>
            </a:r>
          </a:p>
          <a:p>
            <a:pPr marL="731520" lvl="1" indent="-457200">
              <a:lnSpc>
                <a:spcPct val="120000"/>
              </a:lnSpc>
              <a:buFont typeface="+mj-lt"/>
              <a:buAutoNum type="arabicParenR"/>
            </a:pPr>
            <a:r>
              <a:rPr lang="en-US" sz="2500" dirty="0" smtClean="0">
                <a:ea typeface="宋体"/>
              </a:rPr>
              <a:t>The assignment function found by lsap-sched is </a:t>
            </a:r>
            <a:r>
              <a:rPr lang="en-US" sz="2500" i="1" dirty="0" smtClean="0">
                <a:ea typeface="宋体"/>
              </a:rPr>
              <a:t>φ-lsap</a:t>
            </a:r>
            <a:r>
              <a:rPr lang="en-US" sz="2500" dirty="0" smtClean="0">
                <a:ea typeface="宋体"/>
              </a:rPr>
              <a:t>. Its cost sum is</a:t>
            </a:r>
            <a:br>
              <a:rPr lang="en-US" sz="2500" dirty="0" smtClean="0">
                <a:ea typeface="宋体"/>
              </a:rPr>
            </a:br>
            <a:r>
              <a:rPr lang="en-US" sz="2500" i="1" dirty="0" err="1" smtClean="0">
                <a:solidFill>
                  <a:srgbClr val="0070C0"/>
                </a:solidFill>
                <a:ea typeface="宋体"/>
              </a:rPr>
              <a:t>C</a:t>
            </a:r>
            <a:r>
              <a:rPr lang="en-US" sz="2500" i="1" baseline="-25000" dirty="0" err="1" smtClean="0">
                <a:solidFill>
                  <a:srgbClr val="0070C0"/>
                </a:solidFill>
                <a:ea typeface="宋体"/>
              </a:rPr>
              <a:t>sum</a:t>
            </a:r>
            <a:r>
              <a:rPr lang="en-US" sz="2500" dirty="0" smtClean="0">
                <a:solidFill>
                  <a:srgbClr val="0070C0"/>
                </a:solidFill>
                <a:ea typeface="宋体"/>
              </a:rPr>
              <a:t>(</a:t>
            </a:r>
            <a:r>
              <a:rPr lang="en-US" sz="2500" i="1" dirty="0" smtClean="0">
                <a:solidFill>
                  <a:srgbClr val="0070C0"/>
                </a:solidFill>
                <a:ea typeface="宋体"/>
              </a:rPr>
              <a:t>φ-lsap</a:t>
            </a:r>
            <a:r>
              <a:rPr lang="en-US" sz="2500" dirty="0" smtClean="0">
                <a:solidFill>
                  <a:srgbClr val="0070C0"/>
                </a:solidFill>
                <a:ea typeface="宋体"/>
              </a:rPr>
              <a:t>) </a:t>
            </a:r>
          </a:p>
          <a:p>
            <a:pPr marL="731520" lvl="1" indent="-457200">
              <a:lnSpc>
                <a:spcPct val="120000"/>
              </a:lnSpc>
              <a:buFont typeface="+mj-lt"/>
              <a:buAutoNum type="arabicParenR"/>
            </a:pPr>
            <a:r>
              <a:rPr lang="en-US" sz="2500" dirty="0" smtClean="0">
                <a:ea typeface="宋体"/>
              </a:rPr>
              <a:t>The total assignment cost of the solution given by LSAP algorithms for the expanded square matrix is </a:t>
            </a:r>
            <a:r>
              <a:rPr lang="en-US" sz="2500" i="1" dirty="0" err="1" smtClean="0">
                <a:solidFill>
                  <a:srgbClr val="0070C0"/>
                </a:solidFill>
                <a:ea typeface="宋体"/>
              </a:rPr>
              <a:t>C</a:t>
            </a:r>
            <a:r>
              <a:rPr lang="en-US" sz="2500" i="1" baseline="-25000" dirty="0" err="1" smtClean="0">
                <a:solidFill>
                  <a:srgbClr val="0070C0"/>
                </a:solidFill>
                <a:ea typeface="宋体"/>
              </a:rPr>
              <a:t>sum</a:t>
            </a:r>
            <a:r>
              <a:rPr lang="en-US" sz="2500" dirty="0" smtClean="0">
                <a:solidFill>
                  <a:srgbClr val="0070C0"/>
                </a:solidFill>
                <a:ea typeface="宋体"/>
              </a:rPr>
              <a:t>(</a:t>
            </a:r>
            <a:r>
              <a:rPr lang="en-US" sz="2500" i="1" dirty="0" smtClean="0">
                <a:solidFill>
                  <a:srgbClr val="0070C0"/>
                </a:solidFill>
                <a:ea typeface="宋体"/>
              </a:rPr>
              <a:t>φ-lsap</a:t>
            </a:r>
            <a:r>
              <a:rPr lang="en-US" sz="2500" dirty="0" smtClean="0">
                <a:solidFill>
                  <a:srgbClr val="0070C0"/>
                </a:solidFill>
                <a:ea typeface="宋体"/>
              </a:rPr>
              <a:t>) </a:t>
            </a:r>
            <a:r>
              <a:rPr lang="en-US" sz="2500" dirty="0" smtClean="0">
                <a:ea typeface="宋体"/>
              </a:rPr>
              <a:t>as well</a:t>
            </a:r>
            <a:br>
              <a:rPr lang="en-US" sz="2500" dirty="0" smtClean="0">
                <a:ea typeface="宋体"/>
              </a:rPr>
            </a:br>
            <a:r>
              <a:rPr lang="en-US" sz="2500" dirty="0" smtClean="0">
                <a:ea typeface="宋体"/>
              </a:rPr>
              <a:t>The key point is that the total assignment cost of dummy tasks is </a:t>
            </a:r>
            <a:r>
              <a:rPr lang="en-US" sz="2500" i="1" dirty="0" smtClean="0">
                <a:ea typeface="宋体"/>
              </a:rPr>
              <a:t>|n-m|</a:t>
            </a:r>
            <a:r>
              <a:rPr lang="en-US" sz="2500" dirty="0" smtClean="0">
                <a:ea typeface="宋体"/>
              </a:rPr>
              <a:t> no matter where they are assigned.  </a:t>
            </a:r>
          </a:p>
          <a:p>
            <a:pPr marL="731520" lvl="1" indent="-457200">
              <a:lnSpc>
                <a:spcPct val="120000"/>
              </a:lnSpc>
              <a:buFont typeface="+mj-lt"/>
              <a:buAutoNum type="arabicParenR"/>
            </a:pPr>
            <a:r>
              <a:rPr lang="en-US" sz="2800" dirty="0" smtClean="0">
                <a:ea typeface="宋体"/>
              </a:rPr>
              <a:t>Assume that </a:t>
            </a:r>
            <a:r>
              <a:rPr lang="en-US" sz="2800" i="1" dirty="0" smtClean="0">
                <a:ea typeface="宋体"/>
              </a:rPr>
              <a:t>φ-lsap</a:t>
            </a:r>
            <a:r>
              <a:rPr lang="en-US" sz="2800" dirty="0" smtClean="0">
                <a:ea typeface="宋体"/>
              </a:rPr>
              <a:t> is not optimal.</a:t>
            </a:r>
            <a:br>
              <a:rPr lang="en-US" sz="2800" dirty="0" smtClean="0">
                <a:ea typeface="宋体"/>
              </a:rPr>
            </a:br>
            <a:r>
              <a:rPr lang="en-US" sz="2800" dirty="0" smtClean="0">
                <a:ea typeface="宋体"/>
              </a:rPr>
              <a:t>Another function </a:t>
            </a:r>
            <a:r>
              <a:rPr lang="en-US" sz="2800" i="1" dirty="0" smtClean="0">
                <a:ea typeface="宋体"/>
              </a:rPr>
              <a:t>φ-opt</a:t>
            </a:r>
            <a:r>
              <a:rPr lang="en-US" sz="2800" dirty="0" smtClean="0">
                <a:ea typeface="宋体"/>
              </a:rPr>
              <a:t> gives smaller assignment cost.  </a:t>
            </a:r>
            <a:br>
              <a:rPr lang="en-US" sz="2800" dirty="0" smtClean="0">
                <a:ea typeface="宋体"/>
              </a:rPr>
            </a:br>
            <a:r>
              <a:rPr lang="en-US" sz="2800" dirty="0" smtClean="0">
                <a:ea typeface="宋体"/>
              </a:rPr>
              <a:t>         </a:t>
            </a:r>
            <a:r>
              <a:rPr lang="en-US" sz="2500" i="1" dirty="0" err="1" smtClean="0">
                <a:solidFill>
                  <a:srgbClr val="0070C0"/>
                </a:solidFill>
                <a:ea typeface="宋体"/>
              </a:rPr>
              <a:t>C</a:t>
            </a:r>
            <a:r>
              <a:rPr lang="en-US" sz="2500" i="1" baseline="-25000" dirty="0" err="1" smtClean="0">
                <a:solidFill>
                  <a:srgbClr val="0070C0"/>
                </a:solidFill>
                <a:ea typeface="宋体"/>
              </a:rPr>
              <a:t>sum</a:t>
            </a:r>
            <a:r>
              <a:rPr lang="en-US" sz="2500" dirty="0" smtClean="0">
                <a:solidFill>
                  <a:srgbClr val="0070C0"/>
                </a:solidFill>
                <a:ea typeface="宋体"/>
              </a:rPr>
              <a:t>(</a:t>
            </a:r>
            <a:r>
              <a:rPr lang="en-US" sz="2500" i="1" dirty="0" smtClean="0">
                <a:solidFill>
                  <a:srgbClr val="0070C0"/>
                </a:solidFill>
                <a:ea typeface="宋体"/>
              </a:rPr>
              <a:t>φ-opt</a:t>
            </a:r>
            <a:r>
              <a:rPr lang="en-US" sz="2500" dirty="0" smtClean="0">
                <a:solidFill>
                  <a:srgbClr val="0070C0"/>
                </a:solidFill>
                <a:ea typeface="宋体"/>
              </a:rPr>
              <a:t>)  &lt;  </a:t>
            </a:r>
            <a:r>
              <a:rPr lang="en-US" sz="2500" i="1" dirty="0" err="1" smtClean="0">
                <a:solidFill>
                  <a:srgbClr val="0070C0"/>
                </a:solidFill>
                <a:ea typeface="宋体"/>
              </a:rPr>
              <a:t>C</a:t>
            </a:r>
            <a:r>
              <a:rPr lang="en-US" sz="2500" i="1" baseline="-25000" dirty="0" err="1" smtClean="0">
                <a:solidFill>
                  <a:srgbClr val="0070C0"/>
                </a:solidFill>
                <a:ea typeface="宋体"/>
              </a:rPr>
              <a:t>sum</a:t>
            </a:r>
            <a:r>
              <a:rPr lang="en-US" sz="2500" dirty="0" smtClean="0">
                <a:solidFill>
                  <a:srgbClr val="0070C0"/>
                </a:solidFill>
                <a:ea typeface="宋体"/>
              </a:rPr>
              <a:t>(</a:t>
            </a:r>
            <a:r>
              <a:rPr lang="en-US" sz="2500" i="1" dirty="0" smtClean="0">
                <a:solidFill>
                  <a:srgbClr val="0070C0"/>
                </a:solidFill>
                <a:ea typeface="宋体"/>
              </a:rPr>
              <a:t>φ-lsap</a:t>
            </a:r>
            <a:r>
              <a:rPr lang="en-US" sz="2500" dirty="0" smtClean="0">
                <a:solidFill>
                  <a:srgbClr val="0070C0"/>
                </a:solidFill>
                <a:ea typeface="宋体"/>
              </a:rPr>
              <a:t>).</a:t>
            </a:r>
          </a:p>
          <a:p>
            <a:pPr marL="731520" lvl="1" indent="-457200">
              <a:lnSpc>
                <a:spcPct val="120000"/>
              </a:lnSpc>
              <a:buFont typeface="+mj-lt"/>
              <a:buAutoNum type="arabicParenR"/>
            </a:pPr>
            <a:r>
              <a:rPr lang="en-US" sz="2500" dirty="0" smtClean="0">
                <a:ea typeface="宋体"/>
              </a:rPr>
              <a:t>We extend function </a:t>
            </a:r>
            <a:r>
              <a:rPr lang="en-US" sz="2500" i="1" dirty="0" smtClean="0">
                <a:ea typeface="宋体"/>
              </a:rPr>
              <a:t>φ-opt</a:t>
            </a:r>
            <a:r>
              <a:rPr lang="en-US" sz="2500" dirty="0" smtClean="0">
                <a:ea typeface="宋体"/>
              </a:rPr>
              <a:t>, cost sum is </a:t>
            </a:r>
            <a:r>
              <a:rPr lang="en-US" sz="2500" i="1" dirty="0" err="1" smtClean="0">
                <a:ea typeface="宋体"/>
              </a:rPr>
              <a:t>C</a:t>
            </a:r>
            <a:r>
              <a:rPr lang="en-US" sz="2500" i="1" baseline="-25000" dirty="0" err="1" smtClean="0">
                <a:ea typeface="宋体"/>
              </a:rPr>
              <a:t>sum</a:t>
            </a:r>
            <a:r>
              <a:rPr lang="en-US" sz="2500" dirty="0" smtClean="0">
                <a:ea typeface="宋体"/>
              </a:rPr>
              <a:t>(</a:t>
            </a:r>
            <a:r>
              <a:rPr lang="en-US" sz="2500" i="1" dirty="0" smtClean="0">
                <a:ea typeface="宋体"/>
              </a:rPr>
              <a:t>φ-opt</a:t>
            </a:r>
            <a:r>
              <a:rPr lang="en-US" sz="2500" dirty="0" smtClean="0">
                <a:ea typeface="宋体"/>
              </a:rPr>
              <a:t>) for expanded square matrix</a:t>
            </a:r>
            <a:br>
              <a:rPr lang="en-US" sz="2500" dirty="0" smtClean="0">
                <a:ea typeface="宋体"/>
              </a:rPr>
            </a:br>
            <a:r>
              <a:rPr lang="en-US" sz="2500" dirty="0" smtClean="0">
                <a:ea typeface="宋体"/>
              </a:rPr>
              <a:t>       </a:t>
            </a:r>
            <a:r>
              <a:rPr lang="en-US" sz="2500" i="1" dirty="0" err="1" smtClean="0">
                <a:ea typeface="宋体"/>
              </a:rPr>
              <a:t>C</a:t>
            </a:r>
            <a:r>
              <a:rPr lang="en-US" sz="2500" i="1" baseline="-25000" dirty="0" err="1" smtClean="0">
                <a:ea typeface="宋体"/>
              </a:rPr>
              <a:t>sum</a:t>
            </a:r>
            <a:r>
              <a:rPr lang="en-US" sz="2500" dirty="0" smtClean="0">
                <a:ea typeface="宋体"/>
              </a:rPr>
              <a:t>(</a:t>
            </a:r>
            <a:r>
              <a:rPr lang="en-US" sz="2500" i="1" dirty="0" smtClean="0">
                <a:ea typeface="宋体"/>
              </a:rPr>
              <a:t>φ-opt</a:t>
            </a:r>
            <a:r>
              <a:rPr lang="en-US" sz="2500" dirty="0" smtClean="0">
                <a:ea typeface="宋体"/>
              </a:rPr>
              <a:t>) &lt; </a:t>
            </a:r>
            <a:r>
              <a:rPr lang="en-US" sz="2500" i="1" dirty="0" err="1" smtClean="0">
                <a:ea typeface="宋体"/>
              </a:rPr>
              <a:t>C</a:t>
            </a:r>
            <a:r>
              <a:rPr lang="en-US" sz="2500" i="1" baseline="-25000" dirty="0" err="1" smtClean="0">
                <a:ea typeface="宋体"/>
              </a:rPr>
              <a:t>sum</a:t>
            </a:r>
            <a:r>
              <a:rPr lang="en-US" sz="2500" dirty="0" smtClean="0">
                <a:ea typeface="宋体"/>
              </a:rPr>
              <a:t>(</a:t>
            </a:r>
            <a:r>
              <a:rPr lang="en-US" sz="2500" i="1" dirty="0" smtClean="0">
                <a:ea typeface="宋体"/>
              </a:rPr>
              <a:t>φ-lsap</a:t>
            </a:r>
            <a:r>
              <a:rPr lang="en-US" sz="2500" dirty="0" smtClean="0">
                <a:ea typeface="宋体"/>
              </a:rPr>
              <a:t>) </a:t>
            </a:r>
            <a:br>
              <a:rPr lang="en-US" sz="2500" dirty="0" smtClean="0">
                <a:ea typeface="宋体"/>
              </a:rPr>
            </a:br>
            <a:r>
              <a:rPr lang="en-US" sz="2500" dirty="0" smtClean="0">
                <a:ea typeface="宋体"/>
              </a:rPr>
              <a:t>   </a:t>
            </a:r>
            <a:r>
              <a:rPr lang="en-US" sz="2500" dirty="0" smtClean="0">
                <a:solidFill>
                  <a:srgbClr val="0070C0"/>
                </a:solidFill>
                <a:latin typeface="Cambria Math"/>
                <a:ea typeface="Cambria Math"/>
              </a:rPr>
              <a:t>⇨ </a:t>
            </a:r>
            <a:r>
              <a:rPr lang="en-US" sz="2500" dirty="0" smtClean="0">
                <a:ea typeface="宋体"/>
              </a:rPr>
              <a:t>The solution given by LSAP algorithm is not optimal.  </a:t>
            </a:r>
            <a:br>
              <a:rPr lang="en-US" sz="2500" dirty="0" smtClean="0">
                <a:ea typeface="宋体"/>
              </a:rPr>
            </a:br>
            <a:r>
              <a:rPr lang="en-US" sz="2500" dirty="0" smtClean="0">
                <a:ea typeface="宋体"/>
              </a:rPr>
              <a:t>   </a:t>
            </a:r>
            <a:r>
              <a:rPr lang="en-US" sz="2500" dirty="0" smtClean="0">
                <a:solidFill>
                  <a:srgbClr val="0070C0"/>
                </a:solidFill>
                <a:latin typeface="Cambria Math"/>
                <a:ea typeface="Cambria Math"/>
              </a:rPr>
              <a:t>⇨ </a:t>
            </a:r>
            <a:r>
              <a:rPr lang="en-US" sz="2500" dirty="0" smtClean="0">
                <a:ea typeface="宋体"/>
              </a:rPr>
              <a:t>This contradicts our assumption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of Fairness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133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Data locality and fairness conflict sometimes</a:t>
            </a:r>
          </a:p>
          <a:p>
            <a:r>
              <a:rPr lang="en-US" dirty="0" smtClean="0"/>
              <a:t>Assignment Cost =  Data Locality Cost (DLC) + </a:t>
            </a:r>
            <a:br>
              <a:rPr lang="en-US" dirty="0" smtClean="0"/>
            </a:br>
            <a:r>
              <a:rPr lang="en-US" dirty="0" smtClean="0"/>
              <a:t>                              Fairness Cost (FC)</a:t>
            </a:r>
          </a:p>
          <a:p>
            <a:r>
              <a:rPr lang="en-US" dirty="0" smtClean="0"/>
              <a:t>Group model</a:t>
            </a:r>
          </a:p>
          <a:p>
            <a:pPr lvl="1"/>
            <a:r>
              <a:rPr lang="en-US" dirty="0" smtClean="0"/>
              <a:t>Jobs are put into groups denoted by G. </a:t>
            </a:r>
          </a:p>
          <a:p>
            <a:pPr lvl="1"/>
            <a:r>
              <a:rPr lang="en-US" dirty="0" smtClean="0"/>
              <a:t>Each group is assigned a ration </a:t>
            </a:r>
            <a:r>
              <a:rPr lang="en-US" i="1" dirty="0" smtClean="0"/>
              <a:t>w</a:t>
            </a:r>
            <a:r>
              <a:rPr lang="en-US" dirty="0" smtClean="0"/>
              <a:t> (the expected share of resource usage)</a:t>
            </a:r>
          </a:p>
        </p:txBody>
      </p:sp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6060" y="3329874"/>
            <a:ext cx="2425839" cy="632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4023360"/>
            <a:ext cx="1414309" cy="497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176532" y="3390834"/>
            <a:ext cx="3486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rt</a:t>
            </a:r>
            <a:r>
              <a:rPr lang="en-US" i="1" baseline="-25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: # of running tasks of group </a:t>
            </a:r>
            <a:r>
              <a:rPr lang="en-US" i="1" dirty="0" err="1" smtClean="0"/>
              <a:t>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332987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Real usage share: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406550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Group Fairness Cost:</a:t>
            </a:r>
            <a:endParaRPr lang="en-US" dirty="0"/>
          </a:p>
        </p:txBody>
      </p:sp>
      <p:pic>
        <p:nvPicPr>
          <p:cNvPr id="5939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1" y="4556760"/>
            <a:ext cx="2438399" cy="292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990600" y="448056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Slots to allocate: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562600" y="4480560"/>
            <a:ext cx="3100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(AS: # of all slots)</a:t>
            </a:r>
            <a:endParaRPr lang="en-US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57200" y="4876800"/>
            <a:ext cx="8229600" cy="167640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274320" lvl="0" indent="-274320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US" sz="2600" dirty="0" smtClean="0">
                <a:solidFill>
                  <a:prstClr val="black"/>
                </a:solidFill>
              </a:rPr>
              <a:t>Approach 1:  task FC </a:t>
            </a:r>
            <a:r>
              <a:rPr lang="en-US" sz="2600" dirty="0" smtClean="0">
                <a:solidFill>
                  <a:prstClr val="black"/>
                </a:solidFill>
                <a:sym typeface="Wingdings" pitchFamily="2" charset="2"/>
              </a:rPr>
              <a:t> </a:t>
            </a:r>
            <a:r>
              <a:rPr lang="en-US" sz="2600" dirty="0" smtClean="0">
                <a:solidFill>
                  <a:prstClr val="black"/>
                </a:solidFill>
              </a:rPr>
              <a:t>GFC of the group it belongs to</a:t>
            </a:r>
          </a:p>
          <a:p>
            <a:pPr marL="731520" lvl="1" indent="-274320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US" sz="2600" dirty="0" smtClean="0">
                <a:solidFill>
                  <a:prstClr val="black"/>
                </a:solidFill>
              </a:rPr>
              <a:t>Issue: oscillation of actual resource usage (all or none are scheduled)</a:t>
            </a:r>
          </a:p>
          <a:p>
            <a:pPr marL="731520" lvl="1" indent="-274320">
              <a:spcBef>
                <a:spcPts val="600"/>
              </a:spcBef>
              <a:buClr>
                <a:srgbClr val="727CA3"/>
              </a:buClr>
              <a:buSzPct val="76000"/>
              <a:buFont typeface="Wingdings 3"/>
              <a:buChar char=""/>
            </a:pPr>
            <a:r>
              <a:rPr lang="en-US" sz="2600" dirty="0" smtClean="0">
                <a:solidFill>
                  <a:prstClr val="black"/>
                </a:solidFill>
              </a:rPr>
              <a:t>A group </a:t>
            </a:r>
            <a:r>
              <a:rPr lang="en-US" sz="2600" dirty="0" err="1" smtClean="0">
                <a:solidFill>
                  <a:prstClr val="black"/>
                </a:solidFill>
              </a:rPr>
              <a:t>i</a:t>
            </a:r>
            <a:r>
              <a:rPr lang="en-US" sz="2600" dirty="0" smtClean="0">
                <a:solidFill>
                  <a:prstClr val="black"/>
                </a:solidFill>
              </a:rPr>
              <a:t>)slightly </a:t>
            </a:r>
            <a:r>
              <a:rPr lang="en-US" sz="2600" dirty="0" err="1" smtClean="0">
                <a:solidFill>
                  <a:prstClr val="black"/>
                </a:solidFill>
              </a:rPr>
              <a:t>underuses</a:t>
            </a:r>
            <a:r>
              <a:rPr lang="en-US" sz="2600" dirty="0" smtClean="0">
                <a:solidFill>
                  <a:prstClr val="black"/>
                </a:solidFill>
              </a:rPr>
              <a:t> its ration ii) has many waiting tasks </a:t>
            </a:r>
            <a:br>
              <a:rPr lang="en-US" sz="2600" dirty="0" smtClean="0">
                <a:solidFill>
                  <a:prstClr val="black"/>
                </a:solidFill>
              </a:rPr>
            </a:br>
            <a:r>
              <a:rPr lang="en-US" sz="2600" dirty="0" smtClean="0">
                <a:solidFill>
                  <a:prstClr val="black"/>
                </a:solidFill>
                <a:sym typeface="Wingdings" pitchFamily="2" charset="2"/>
              </a:rPr>
              <a:t></a:t>
            </a:r>
            <a:r>
              <a:rPr lang="en-US" sz="2600" dirty="0" smtClean="0">
                <a:solidFill>
                  <a:prstClr val="black"/>
                </a:solidFill>
              </a:rPr>
              <a:t> drastic overuse of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of Fairness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Approach 2: For group </a:t>
            </a:r>
            <a:r>
              <a:rPr lang="en-US" i="1" dirty="0" err="1" smtClean="0"/>
              <a:t>G</a:t>
            </a:r>
            <a:r>
              <a:rPr lang="en-US" i="1" baseline="-25000" dirty="0" err="1" smtClean="0"/>
              <a:t>i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the FC of </a:t>
            </a:r>
            <a:r>
              <a:rPr lang="en-US" i="1" dirty="0" err="1" smtClean="0"/>
              <a:t>sto</a:t>
            </a:r>
            <a:r>
              <a:rPr lang="en-US" i="1" baseline="-25000" dirty="0" err="1" smtClean="0"/>
              <a:t>i</a:t>
            </a:r>
            <a:r>
              <a:rPr lang="en-US" dirty="0" smtClean="0"/>
              <a:t> tasks are set to </a:t>
            </a:r>
            <a:r>
              <a:rPr lang="en-US" i="1" dirty="0" err="1" smtClean="0"/>
              <a:t>GFC</a:t>
            </a:r>
            <a:r>
              <a:rPr lang="en-US" i="1" baseline="-25000" dirty="0" err="1" smtClean="0"/>
              <a:t>i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the FC of other tasks are set to a larger value</a:t>
            </a:r>
            <a:endParaRPr lang="en-US" sz="2100" dirty="0" smtClean="0"/>
          </a:p>
          <a:p>
            <a:r>
              <a:rPr lang="en-US" dirty="0" smtClean="0"/>
              <a:t>Configurable DLC and FC weights to control the tradeoff</a:t>
            </a:r>
          </a:p>
          <a:p>
            <a:r>
              <a:rPr lang="en-US" dirty="0" smtClean="0"/>
              <a:t>Assignment Cost = </a:t>
            </a:r>
            <a:r>
              <a:rPr lang="en-US" sz="2800" dirty="0" smtClean="0">
                <a:latin typeface="Calibri" pitchFamily="34" charset="0"/>
                <a:ea typeface="宋体"/>
                <a:cs typeface="Calibri" pitchFamily="34" charset="0"/>
              </a:rPr>
              <a:t>α</a:t>
            </a:r>
            <a:r>
              <a:rPr lang="en-US" sz="2800" dirty="0" smtClean="0"/>
              <a:t>·</a:t>
            </a:r>
            <a:r>
              <a:rPr lang="en-US" sz="28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DLC + </a:t>
            </a:r>
            <a:r>
              <a:rPr lang="en-US" sz="2800" i="1" dirty="0" smtClean="0">
                <a:latin typeface="Calibri" pitchFamily="34" charset="0"/>
                <a:cs typeface="Calibri" pitchFamily="34" charset="0"/>
              </a:rPr>
              <a:t>ϐ</a:t>
            </a:r>
            <a:r>
              <a:rPr lang="en-US" sz="2400" dirty="0" smtClean="0"/>
              <a:t>·</a:t>
            </a:r>
            <a:r>
              <a:rPr lang="en-US" sz="2400" i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FC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8048" y="3657600"/>
            <a:ext cx="7547904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5181600"/>
            <a:ext cx="8229600" cy="1143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Data Locality and Fairness</a:t>
            </a:r>
          </a:p>
          <a:p>
            <a:r>
              <a:rPr lang="en-US" b="1" dirty="0" smtClean="0"/>
              <a:t>Experiments (Simulations)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Experiments – Overhead of LSAP Solver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371600"/>
          </a:xfrm>
        </p:spPr>
        <p:txBody>
          <a:bodyPr/>
          <a:lstStyle/>
          <a:p>
            <a:r>
              <a:rPr lang="en-US" dirty="0" smtClean="0"/>
              <a:t>Goal: to measure the time needed to solve LSAP</a:t>
            </a:r>
          </a:p>
          <a:p>
            <a:r>
              <a:rPr lang="en-US" dirty="0" smtClean="0"/>
              <a:t>Hungarian algorithm (</a:t>
            </a:r>
            <a:r>
              <a:rPr lang="en-US" i="1" dirty="0" smtClean="0"/>
              <a:t>O(n</a:t>
            </a:r>
            <a:r>
              <a:rPr lang="en-US" i="1" baseline="30000" dirty="0" smtClean="0"/>
              <a:t>3</a:t>
            </a:r>
            <a:r>
              <a:rPr lang="en-US" i="1" dirty="0" smtClean="0"/>
              <a:t>)</a:t>
            </a:r>
            <a:r>
              <a:rPr lang="en-US" dirty="0" smtClean="0"/>
              <a:t>): absolute optimality is guaranteed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1447800" y="2590800"/>
          <a:ext cx="6096000" cy="243840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505200"/>
                <a:gridCol w="2590800"/>
              </a:tblGrid>
              <a:tr h="4982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/>
                        <a:t>Matrix Size</a:t>
                      </a:r>
                      <a:endParaRPr lang="en-US" sz="1700" b="1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49141" marR="1491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/>
                        <a:t>Time</a:t>
                      </a:r>
                      <a:endParaRPr lang="en-US" sz="1700" b="1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49141" marR="149141" marT="0" marB="0" anchor="ctr"/>
                </a:tc>
              </a:tr>
              <a:tr h="6165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/>
                        <a:t>100 x 100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49141" marR="1491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/>
                        <a:t>7ms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49141" marR="149141" marT="0" marB="0" anchor="ctr"/>
                </a:tc>
              </a:tr>
              <a:tr h="4412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/>
                        <a:t>500 x 500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49141" marR="1491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/>
                        <a:t>130ms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49141" marR="149141" marT="0" marB="0" anchor="ctr"/>
                </a:tc>
              </a:tr>
              <a:tr h="4412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/>
                        <a:t>1700 x 1700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49141" marR="1491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/>
                        <a:t>450ms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49141" marR="149141" marT="0" marB="0" anchor="ctr"/>
                </a:tc>
              </a:tr>
              <a:tr h="4412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/>
                        <a:t>2900 x 2900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49141" marR="1491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/>
                        <a:t>1s</a:t>
                      </a:r>
                      <a:endParaRPr lang="en-US" sz="17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49141" marR="149141" marT="0" marB="0" anchor="ctr"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5105400"/>
            <a:ext cx="8229600" cy="12954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en-US" sz="2600" dirty="0" smtClean="0"/>
              <a:t>Appropriate for small- and medium-sized clusters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Alternative</a:t>
            </a:r>
            <a:r>
              <a:rPr lang="en-US" sz="2600" dirty="0" smtClean="0"/>
              <a:t>: use heuristics to sacrifice absolute optimality in favor of low compute time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Experiment –  Background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257800"/>
            <a:ext cx="8229600" cy="106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Example: 10 tasks </a:t>
            </a:r>
            <a:br>
              <a:rPr lang="en-US" dirty="0" smtClean="0"/>
            </a:br>
            <a:r>
              <a:rPr lang="en-US" dirty="0" smtClean="0"/>
              <a:t>9 data-local tasks,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 non data local task with data movement cost 5</a:t>
            </a:r>
          </a:p>
          <a:p>
            <a:pPr lvl="1"/>
            <a:r>
              <a:rPr lang="en-US" dirty="0" smtClean="0"/>
              <a:t>The goodness of data locality is 90% (9 / 10)</a:t>
            </a:r>
          </a:p>
          <a:p>
            <a:pPr lvl="1"/>
            <a:r>
              <a:rPr lang="en-US" altLang="zh-CN" dirty="0" smtClean="0"/>
              <a:t>Data</a:t>
            </a:r>
            <a:r>
              <a:rPr lang="zh-CN" altLang="en-US" dirty="0" smtClean="0"/>
              <a:t> </a:t>
            </a:r>
            <a:r>
              <a:rPr lang="en-US" altLang="zh-CN" dirty="0" smtClean="0"/>
              <a:t>locality cost is 5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57200" y="3657599"/>
          <a:ext cx="8229600" cy="1484213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505200"/>
                <a:gridCol w="4724400"/>
              </a:tblGrid>
              <a:tr h="4748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700" dirty="0" smtClean="0"/>
                        <a:t>Metric</a:t>
                      </a:r>
                      <a:endParaRPr lang="en-US" sz="1700" b="1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49141" marR="1491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/>
                        <a:t>Description</a:t>
                      </a:r>
                      <a:endParaRPr lang="en-US" sz="1700" b="1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49141" marR="149141" marT="0" marB="0" anchor="ctr"/>
                </a:tc>
              </a:tr>
              <a:tr h="5157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 goodness of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data locality 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the percent of data local tasks (0% 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–</a:t>
                      </a:r>
                      <a:r>
                        <a:rPr lang="en-US" baseline="0" dirty="0" smtClean="0"/>
                        <a:t> 100%)</a:t>
                      </a:r>
                      <a:endParaRPr lang="en-US" dirty="0" smtClean="0"/>
                    </a:p>
                  </a:txBody>
                  <a:tcPr anchor="ctr"/>
                </a:tc>
              </a:tr>
              <a:tr h="4936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 locality cost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data movement cost of job execution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57200" y="1143000"/>
          <a:ext cx="8229600" cy="239489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200400"/>
                <a:gridCol w="5029200"/>
              </a:tblGrid>
              <a:tr h="4982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700" smtClean="0"/>
                        <a:t>Scheduling  </a:t>
                      </a:r>
                      <a:r>
                        <a:rPr lang="en-US" altLang="zh-CN" sz="1700" dirty="0" smtClean="0"/>
                        <a:t>Algorithm</a:t>
                      </a:r>
                      <a:endParaRPr lang="en-US" sz="1700" b="1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49141" marR="14914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/>
                        <a:t>Description</a:t>
                      </a:r>
                      <a:endParaRPr lang="en-US" sz="1700" b="1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149141" marR="149141" marT="0" marB="0" anchor="ctr"/>
                </a:tc>
              </a:tr>
              <a:tr h="6165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dl-sched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Default</a:t>
                      </a:r>
                      <a:r>
                        <a:rPr lang="en-US" baseline="0" dirty="0" smtClean="0"/>
                        <a:t> Hadoop scheduling algorithm</a:t>
                      </a:r>
                      <a:endParaRPr lang="en-US" dirty="0" smtClean="0"/>
                    </a:p>
                  </a:txBody>
                  <a:tcPr anchor="ctr"/>
                </a:tc>
              </a:tr>
              <a:tr h="4412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lsap-uniform-sched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Our proposed LSAP-based algorithm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Pairwise</a:t>
                      </a:r>
                      <a:r>
                        <a:rPr lang="en-US" baseline="0" dirty="0" smtClean="0"/>
                        <a:t> bandwidth is identical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 anchor="ctr"/>
                </a:tc>
              </a:tr>
              <a:tr h="441221">
                <a:tc>
                  <a:txBody>
                    <a:bodyPr/>
                    <a:lstStyle/>
                    <a:p>
                      <a:pPr algn="ctr"/>
                      <a:r>
                        <a:rPr kumimoji="0" lang="en-US" kern="1200" dirty="0" smtClean="0"/>
                        <a:t>lsap-sched</a:t>
                      </a:r>
                      <a:endParaRPr kumimoji="0" lang="en-US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Our proposed LSAP-based algorithm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(is network topology aware)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 – The goodness of data locality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18288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/>
              <a:t>Measure the ratio of data-local tasks (0% – 100%)</a:t>
            </a:r>
          </a:p>
          <a:p>
            <a:pPr lvl="0">
              <a:defRPr/>
            </a:pPr>
            <a:r>
              <a:rPr lang="en-US" dirty="0" smtClean="0"/>
              <a:t># of nodes is from 100 to 500 (step size 50). </a:t>
            </a:r>
            <a:br>
              <a:rPr lang="en-US" dirty="0" smtClean="0"/>
            </a:br>
            <a:r>
              <a:rPr lang="en-US" dirty="0" smtClean="0"/>
              <a:t>Each node has 4 slots. Replication factor is 3. The ratio of idle slots is 50%.</a:t>
            </a:r>
          </a:p>
          <a:p>
            <a:endParaRPr lang="en-US" dirty="0"/>
          </a:p>
        </p:txBody>
      </p:sp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819400"/>
            <a:ext cx="7620000" cy="315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6"/>
          <p:cNvSpPr txBox="1">
            <a:spLocks/>
          </p:cNvSpPr>
          <p:nvPr/>
        </p:nvSpPr>
        <p:spPr>
          <a:xfrm>
            <a:off x="457200" y="5943600"/>
            <a:ext cx="8229600" cy="45720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lsap-sched</a:t>
            </a:r>
            <a:r>
              <a:rPr kumimoji="0" lang="en-US" sz="26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consistently improves the goodness of DL by 12% -14%</a:t>
            </a:r>
            <a:endParaRPr kumimoji="0" lang="en-US" sz="26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Up Arrow 9"/>
          <p:cNvSpPr/>
          <p:nvPr/>
        </p:nvSpPr>
        <p:spPr>
          <a:xfrm>
            <a:off x="533400" y="3124200"/>
            <a:ext cx="76200" cy="1981200"/>
          </a:xfrm>
          <a:prstGeom prst="upArrow">
            <a:avLst/>
          </a:prstGeom>
          <a:effec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2400" y="2819400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better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</a:p>
          <a:p>
            <a:r>
              <a:rPr lang="en-US" dirty="0" smtClean="0"/>
              <a:t>Data Locality and Fairness</a:t>
            </a:r>
          </a:p>
          <a:p>
            <a:r>
              <a:rPr lang="en-US" dirty="0" smtClean="0"/>
              <a:t>Experiments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 – The goodness of data locality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9906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Measure the ratio of data-local tasks (0% – 100%)</a:t>
            </a:r>
          </a:p>
          <a:p>
            <a:r>
              <a:rPr lang="en-US" dirty="0" smtClean="0"/>
              <a:t># of nodes is 100</a:t>
            </a:r>
            <a:endParaRPr lang="en-US" dirty="0"/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090583"/>
            <a:ext cx="8001000" cy="3283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5410200"/>
            <a:ext cx="8229600" cy="99060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sz="2600" dirty="0" smtClean="0"/>
              <a:t>Increase replication factor ⇒ better data locality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More tasks </a:t>
            </a:r>
            <a:r>
              <a:rPr lang="en-US" sz="2600" dirty="0" smtClean="0"/>
              <a:t>⇒ More workload ⇒ Worse data locality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lsap-sched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outperforms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dl-sched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-68882" y="2286000"/>
            <a:ext cx="766557" cy="2286000"/>
            <a:chOff x="152400" y="2514600"/>
            <a:chExt cx="766557" cy="2286000"/>
          </a:xfrm>
        </p:grpSpPr>
        <p:sp>
          <p:nvSpPr>
            <p:cNvPr id="6" name="Up Arrow 5"/>
            <p:cNvSpPr/>
            <p:nvPr/>
          </p:nvSpPr>
          <p:spPr>
            <a:xfrm>
              <a:off x="533400" y="2819400"/>
              <a:ext cx="76200" cy="1981200"/>
            </a:xfrm>
            <a:prstGeom prst="upArrow">
              <a:avLst/>
            </a:prstGeom>
            <a:effec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2400" y="2514600"/>
              <a:ext cx="7665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3">
                      <a:lumMod val="50000"/>
                    </a:schemeClr>
                  </a:solidFill>
                </a:rPr>
                <a:t>better</a:t>
              </a:r>
              <a:endParaRPr lang="en-US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Experiment – Data Locality Cost</a:t>
            </a:r>
            <a:endParaRPr lang="en-US" dirty="0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013945"/>
            <a:ext cx="8393037" cy="3701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5791200"/>
            <a:ext cx="8229600" cy="68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lsap-uniform-sched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outperforms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dl-sched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by 70%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/>
              <a:t>–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90%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With </a:t>
            </a:r>
            <a:r>
              <a:rPr lang="en-US" dirty="0" smtClean="0">
                <a:solidFill>
                  <a:srgbClr val="FF0000"/>
                </a:solidFill>
              </a:rPr>
              <a:t>uniform</a:t>
            </a:r>
            <a:r>
              <a:rPr lang="en-US" dirty="0" smtClean="0"/>
              <a:t> network bandwidth </a:t>
            </a:r>
          </a:p>
          <a:p>
            <a:pPr lvl="1"/>
            <a:r>
              <a:rPr lang="en-US" i="1" dirty="0" smtClean="0"/>
              <a:t>lsap-sched</a:t>
            </a:r>
            <a:r>
              <a:rPr lang="en-US" dirty="0" smtClean="0"/>
              <a:t> and </a:t>
            </a:r>
            <a:r>
              <a:rPr lang="en-US" i="1" dirty="0" smtClean="0"/>
              <a:t>lsap-uniform-sched</a:t>
            </a:r>
            <a:r>
              <a:rPr lang="en-US" dirty="0" smtClean="0"/>
              <a:t> become equivalent</a:t>
            </a:r>
          </a:p>
          <a:p>
            <a:endParaRPr lang="en-US" dirty="0"/>
          </a:p>
        </p:txBody>
      </p:sp>
      <p:sp>
        <p:nvSpPr>
          <p:cNvPr id="8" name="Up Arrow 7"/>
          <p:cNvSpPr/>
          <p:nvPr/>
        </p:nvSpPr>
        <p:spPr>
          <a:xfrm flipV="1">
            <a:off x="211775" y="2602468"/>
            <a:ext cx="76200" cy="1981200"/>
          </a:xfrm>
          <a:prstGeom prst="upArrow">
            <a:avLst/>
          </a:prstGeom>
          <a:effec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-76200" y="4583668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better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8458200" y="2286000"/>
            <a:ext cx="766557" cy="2286000"/>
            <a:chOff x="152400" y="2514600"/>
            <a:chExt cx="766557" cy="2286000"/>
          </a:xfrm>
        </p:grpSpPr>
        <p:sp>
          <p:nvSpPr>
            <p:cNvPr id="11" name="Up Arrow 10"/>
            <p:cNvSpPr/>
            <p:nvPr/>
          </p:nvSpPr>
          <p:spPr>
            <a:xfrm>
              <a:off x="533400" y="2819400"/>
              <a:ext cx="76200" cy="1981200"/>
            </a:xfrm>
            <a:prstGeom prst="upArrow">
              <a:avLst/>
            </a:prstGeom>
            <a:effec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52400" y="2514600"/>
              <a:ext cx="7665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3">
                      <a:lumMod val="50000"/>
                    </a:schemeClr>
                  </a:solidFill>
                </a:rPr>
                <a:t>better</a:t>
              </a:r>
              <a:endParaRPr lang="en-US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– Data Locality Cost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685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Hierarchical</a:t>
            </a:r>
            <a:r>
              <a:rPr lang="en-US" dirty="0" smtClean="0"/>
              <a:t> network topology setup</a:t>
            </a:r>
          </a:p>
          <a:p>
            <a:r>
              <a:rPr lang="en-US" dirty="0" smtClean="0"/>
              <a:t>50% idle slots</a:t>
            </a:r>
          </a:p>
          <a:p>
            <a:endParaRPr lang="en-US" dirty="0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875" y="1752600"/>
            <a:ext cx="8269925" cy="346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5189220"/>
            <a:ext cx="8229600" cy="1211580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kumimoji="0" lang="en-US" sz="26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Introduction</a:t>
            </a:r>
            <a:r>
              <a:rPr kumimoji="0" lang="en-US" sz="26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network topology does not degrade performance substantially.</a:t>
            </a:r>
            <a:endParaRPr kumimoji="0" lang="en-US" sz="26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dl-sched,</a:t>
            </a:r>
            <a:r>
              <a:rPr kumimoji="0" lang="en-US" sz="26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lsap-sched, </a:t>
            </a:r>
            <a:r>
              <a:rPr kumimoji="0" lang="en-US" sz="26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</a:t>
            </a:r>
            <a:r>
              <a:rPr kumimoji="0" lang="en-US" sz="26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lsap-uniform-sched </a:t>
            </a:r>
            <a:r>
              <a:rPr kumimoji="0" lang="en-US" sz="26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 rack aware</a:t>
            </a:r>
            <a:endParaRPr kumimoji="0" lang="en-US" sz="26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lsap-sched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outperforms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dl-sched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by up to 95%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sz="2600" i="1" dirty="0" smtClean="0"/>
              <a:t>lsap-sched</a:t>
            </a:r>
            <a:r>
              <a:rPr lang="en-US" sz="2600" dirty="0" smtClean="0"/>
              <a:t> outperforms </a:t>
            </a:r>
            <a:r>
              <a:rPr lang="en-US" sz="2600" i="1" dirty="0" smtClean="0"/>
              <a:t>lsap-uniform-sched</a:t>
            </a:r>
            <a:r>
              <a:rPr lang="en-US" sz="2600" dirty="0" smtClean="0"/>
              <a:t> by up to 65%</a:t>
            </a:r>
          </a:p>
        </p:txBody>
      </p:sp>
      <p:sp>
        <p:nvSpPr>
          <p:cNvPr id="8" name="Up Arrow 7"/>
          <p:cNvSpPr/>
          <p:nvPr/>
        </p:nvSpPr>
        <p:spPr>
          <a:xfrm flipV="1">
            <a:off x="211775" y="2209800"/>
            <a:ext cx="76200" cy="1981200"/>
          </a:xfrm>
          <a:prstGeom prst="upArrow">
            <a:avLst/>
          </a:prstGeom>
          <a:effec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4114800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better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8458200" y="1752600"/>
            <a:ext cx="766557" cy="2286000"/>
            <a:chOff x="152400" y="2514600"/>
            <a:chExt cx="766557" cy="2286000"/>
          </a:xfrm>
        </p:grpSpPr>
        <p:sp>
          <p:nvSpPr>
            <p:cNvPr id="12" name="Up Arrow 11"/>
            <p:cNvSpPr/>
            <p:nvPr/>
          </p:nvSpPr>
          <p:spPr>
            <a:xfrm>
              <a:off x="533400" y="2819400"/>
              <a:ext cx="76200" cy="1981200"/>
            </a:xfrm>
            <a:prstGeom prst="upArrow">
              <a:avLst/>
            </a:prstGeom>
            <a:effec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52400" y="2514600"/>
              <a:ext cx="7665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3">
                      <a:lumMod val="50000"/>
                    </a:schemeClr>
                  </a:solidFill>
                </a:rPr>
                <a:t>better</a:t>
              </a:r>
              <a:endParaRPr lang="en-US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– Data Locality Cost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685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Hierarchical</a:t>
            </a:r>
            <a:r>
              <a:rPr lang="en-US" dirty="0" smtClean="0"/>
              <a:t> network topology setup</a:t>
            </a:r>
          </a:p>
          <a:p>
            <a:r>
              <a:rPr lang="en-US" dirty="0" smtClean="0"/>
              <a:t>20% idle slots</a:t>
            </a:r>
          </a:p>
          <a:p>
            <a:endParaRPr lang="en-US" dirty="0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825" y="1769110"/>
            <a:ext cx="8189975" cy="341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5181600"/>
            <a:ext cx="8229600" cy="121920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lsap-sched</a:t>
            </a:r>
            <a:r>
              <a:rPr kumimoji="0" lang="en-US" sz="26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outperforms </a:t>
            </a:r>
            <a:r>
              <a:rPr kumimoji="0" lang="en-US" sz="26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dl-sched</a:t>
            </a:r>
            <a:r>
              <a:rPr kumimoji="0" lang="en-US" sz="26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by 60% - 70%</a:t>
            </a:r>
            <a:endParaRPr kumimoji="0" lang="en-US" sz="26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lsap-sched </a:t>
            </a:r>
            <a:r>
              <a:rPr kumimoji="0" lang="en-US" sz="26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outperforms</a:t>
            </a:r>
            <a:r>
              <a:rPr kumimoji="0" lang="en-US" sz="26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lsap-uniform-sched</a:t>
            </a:r>
            <a:r>
              <a:rPr kumimoji="0" lang="en-US" sz="26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by 40% - 50%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6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With</a:t>
            </a:r>
            <a:r>
              <a:rPr kumimoji="0" lang="en-US" sz="26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less idle capacity, the superiority of our algorithms decreases.</a:t>
            </a:r>
            <a:endParaRPr kumimoji="0" lang="en-US" sz="26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470075" y="1420100"/>
            <a:ext cx="766557" cy="2286000"/>
            <a:chOff x="152400" y="2514600"/>
            <a:chExt cx="766557" cy="2286000"/>
          </a:xfrm>
        </p:grpSpPr>
        <p:sp>
          <p:nvSpPr>
            <p:cNvPr id="8" name="Up Arrow 7"/>
            <p:cNvSpPr/>
            <p:nvPr/>
          </p:nvSpPr>
          <p:spPr>
            <a:xfrm>
              <a:off x="533400" y="2819400"/>
              <a:ext cx="76200" cy="1981200"/>
            </a:xfrm>
            <a:prstGeom prst="upArrow">
              <a:avLst/>
            </a:prstGeom>
            <a:effec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2400" y="2514600"/>
              <a:ext cx="7665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3">
                      <a:lumMod val="50000"/>
                    </a:schemeClr>
                  </a:solidFill>
                </a:rPr>
                <a:t>better</a:t>
              </a:r>
              <a:endParaRPr lang="en-US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sp>
        <p:nvSpPr>
          <p:cNvPr id="10" name="Up Arrow 9"/>
          <p:cNvSpPr/>
          <p:nvPr/>
        </p:nvSpPr>
        <p:spPr>
          <a:xfrm flipV="1">
            <a:off x="211775" y="2209800"/>
            <a:ext cx="76200" cy="1981200"/>
          </a:xfrm>
          <a:prstGeom prst="upArrow">
            <a:avLst/>
          </a:prstGeom>
          <a:effec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0" y="4114800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better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– Data Locality Cost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838200"/>
          </a:xfrm>
        </p:spPr>
        <p:txBody>
          <a:bodyPr/>
          <a:lstStyle/>
          <a:p>
            <a:r>
              <a:rPr lang="en-US" dirty="0" smtClean="0"/>
              <a:t># of nodes is 100, vary replication factor</a:t>
            </a:r>
            <a:endParaRPr lang="en-US" dirty="0"/>
          </a:p>
        </p:txBody>
      </p:sp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1181" y="1828800"/>
            <a:ext cx="8308119" cy="341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5341620"/>
            <a:ext cx="8229600" cy="98298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Increasing replication factor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reduces data locality cost.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en-US" sz="2600" i="1" baseline="0" dirty="0" smtClean="0"/>
              <a:t>lsap-sched</a:t>
            </a:r>
            <a:r>
              <a:rPr lang="en-US" sz="2600" baseline="0" dirty="0" smtClean="0"/>
              <a:t> and </a:t>
            </a:r>
            <a:r>
              <a:rPr lang="en-US" sz="2600" i="1" baseline="0" dirty="0" smtClean="0"/>
              <a:t>lsap-uniform-sched</a:t>
            </a:r>
            <a:r>
              <a:rPr lang="en-US" sz="2600" baseline="0" dirty="0" smtClean="0"/>
              <a:t> have faster DLC decrease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Replication factor is 3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26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lsap-sched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outperforms </a:t>
            </a:r>
            <a:r>
              <a:rPr kumimoji="0" lang="en-US" sz="26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dl-sched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by over 50%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-83125" y="2221675"/>
            <a:ext cx="766557" cy="2274332"/>
            <a:chOff x="0" y="2209800"/>
            <a:chExt cx="766557" cy="2274332"/>
          </a:xfrm>
        </p:grpSpPr>
        <p:sp>
          <p:nvSpPr>
            <p:cNvPr id="7" name="Up Arrow 6"/>
            <p:cNvSpPr/>
            <p:nvPr/>
          </p:nvSpPr>
          <p:spPr>
            <a:xfrm flipV="1">
              <a:off x="211775" y="2209800"/>
              <a:ext cx="76200" cy="1981200"/>
            </a:xfrm>
            <a:prstGeom prst="upArrow">
              <a:avLst/>
            </a:prstGeom>
            <a:effec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0" y="4114800"/>
              <a:ext cx="7665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3">
                      <a:lumMod val="50000"/>
                    </a:schemeClr>
                  </a:solidFill>
                </a:rPr>
                <a:t>better</a:t>
              </a:r>
              <a:endParaRPr lang="en-US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470075" y="1524000"/>
            <a:ext cx="766557" cy="2286000"/>
            <a:chOff x="152400" y="2514600"/>
            <a:chExt cx="766557" cy="2286000"/>
          </a:xfrm>
        </p:grpSpPr>
        <p:sp>
          <p:nvSpPr>
            <p:cNvPr id="11" name="Up Arrow 10"/>
            <p:cNvSpPr/>
            <p:nvPr/>
          </p:nvSpPr>
          <p:spPr>
            <a:xfrm>
              <a:off x="533400" y="2819400"/>
              <a:ext cx="76200" cy="1981200"/>
            </a:xfrm>
            <a:prstGeom prst="upArrow">
              <a:avLst/>
            </a:prstGeom>
            <a:effectLst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52400" y="2514600"/>
              <a:ext cx="7665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3">
                      <a:lumMod val="50000"/>
                    </a:schemeClr>
                  </a:solidFill>
                </a:rPr>
                <a:t>better</a:t>
              </a:r>
              <a:endParaRPr lang="en-US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 – Tradeoff between Data Locality and Fairness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8229600" cy="609600"/>
          </a:xfrm>
        </p:spPr>
        <p:txBody>
          <a:bodyPr/>
          <a:lstStyle/>
          <a:p>
            <a:r>
              <a:rPr lang="en-US" dirty="0" smtClean="0"/>
              <a:t>Increase the weight of data locality cost</a:t>
            </a:r>
            <a:endParaRPr lang="en-US" dirty="0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2062" y="2572189"/>
            <a:ext cx="6586538" cy="3904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32884" y="1377801"/>
            <a:ext cx="2708485" cy="364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1098699"/>
            <a:ext cx="1676400" cy="821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7200" y="1295400"/>
            <a:ext cx="2353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Fairness distance: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692578" y="1306033"/>
            <a:ext cx="1241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Average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Hadoop scheduling favors data locality</a:t>
            </a:r>
          </a:p>
          <a:p>
            <a:r>
              <a:rPr lang="en-US" dirty="0" smtClean="0"/>
              <a:t>Hadoop scheduling is not optimal</a:t>
            </a:r>
          </a:p>
          <a:p>
            <a:r>
              <a:rPr lang="en-US" dirty="0" smtClean="0"/>
              <a:t>We propose a new algorithm yielding optimal data locality</a:t>
            </a:r>
          </a:p>
          <a:p>
            <a:pPr lvl="1"/>
            <a:r>
              <a:rPr lang="en-US" dirty="0" smtClean="0"/>
              <a:t>Uniform network bandwidth</a:t>
            </a:r>
          </a:p>
          <a:p>
            <a:pPr lvl="1"/>
            <a:r>
              <a:rPr lang="en-US" dirty="0" smtClean="0"/>
              <a:t>Hierarchical network topology</a:t>
            </a:r>
          </a:p>
          <a:p>
            <a:r>
              <a:rPr lang="en-US" dirty="0" smtClean="0"/>
              <a:t>Integrate fairness by tuning cost</a:t>
            </a:r>
          </a:p>
          <a:p>
            <a:r>
              <a:rPr lang="en-US" dirty="0" smtClean="0"/>
              <a:t>Conducted experiments to demonstrate the effectiveness</a:t>
            </a:r>
          </a:p>
          <a:p>
            <a:r>
              <a:rPr lang="en-US" dirty="0" smtClean="0"/>
              <a:t>More practical evaluation is part of future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700" dirty="0" smtClean="0"/>
              <a:t>Questions?</a:t>
            </a:r>
            <a:endParaRPr lang="en-US" sz="4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MapReduce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Input &amp; Output:  a set of key/value pairs</a:t>
            </a:r>
          </a:p>
          <a:p>
            <a:r>
              <a:rPr lang="en-US" dirty="0" smtClean="0"/>
              <a:t>Two primitive operations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map</a:t>
            </a:r>
            <a:r>
              <a:rPr lang="en-US" dirty="0" smtClean="0"/>
              <a:t>: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(k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,v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     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list(k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2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,v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2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reduce</a:t>
            </a:r>
            <a:r>
              <a:rPr lang="en-US" dirty="0" smtClean="0"/>
              <a:t>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(k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,list(v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))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list(k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3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,v</a:t>
            </a:r>
            <a:r>
              <a:rPr lang="en-US" baseline="-25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3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Each map operation processes one input key/value pair and produces a set of key/value pairs</a:t>
            </a:r>
          </a:p>
          <a:p>
            <a:r>
              <a:rPr lang="en-US" dirty="0" smtClean="0"/>
              <a:t>Each reduce operation</a:t>
            </a:r>
          </a:p>
          <a:p>
            <a:pPr lvl="1"/>
            <a:r>
              <a:rPr lang="en-US" dirty="0" smtClean="0"/>
              <a:t>Merges all intermediate values (produced by map ops) for a particular key</a:t>
            </a:r>
          </a:p>
          <a:p>
            <a:pPr lvl="1"/>
            <a:r>
              <a:rPr lang="en-US" dirty="0" smtClean="0"/>
              <a:t>Produce final key/value pairs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Operations</a:t>
            </a:r>
            <a:r>
              <a:rPr lang="en-US" dirty="0" smtClean="0"/>
              <a:t> are organized into </a:t>
            </a:r>
            <a:r>
              <a:rPr lang="en-US" dirty="0" smtClean="0">
                <a:solidFill>
                  <a:srgbClr val="FF0000"/>
                </a:solidFill>
              </a:rPr>
              <a:t>tasks</a:t>
            </a:r>
          </a:p>
          <a:p>
            <a:pPr lvl="1"/>
            <a:r>
              <a:rPr lang="en-US" dirty="0" smtClean="0"/>
              <a:t>Map tasks: apply map operation to a set of key/value pairs</a:t>
            </a:r>
          </a:p>
          <a:p>
            <a:pPr lvl="1"/>
            <a:r>
              <a:rPr lang="en-US" dirty="0" smtClean="0"/>
              <a:t>Reduce tasks: apply reduce operation to intermediate key/value pairs</a:t>
            </a:r>
          </a:p>
          <a:p>
            <a:pPr lvl="1"/>
            <a:r>
              <a:rPr lang="en-US" dirty="0" smtClean="0"/>
              <a:t>Each MapReduce job comprises a set of map and reduce (optional) tasks.</a:t>
            </a:r>
          </a:p>
          <a:p>
            <a:r>
              <a:rPr lang="en-US" dirty="0" smtClean="0"/>
              <a:t>Use Google File System to store data</a:t>
            </a:r>
          </a:p>
          <a:p>
            <a:pPr lvl="1"/>
            <a:r>
              <a:rPr lang="en-US" dirty="0" smtClean="0"/>
              <a:t>Optimized for large files and write-once-read-many access patterns</a:t>
            </a:r>
          </a:p>
          <a:p>
            <a:pPr lvl="1"/>
            <a:r>
              <a:rPr lang="en-US" dirty="0" smtClean="0"/>
              <a:t>HDFS is an open source 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MapReduce Execution Overview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406F-3C19-4048-9698-48B7B83A788A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4" name="Picture 4" descr="index-auto-0007-0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752600"/>
            <a:ext cx="6400800" cy="441400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430171" y="1155248"/>
            <a:ext cx="1980029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Google File System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467600" y="1752600"/>
            <a:ext cx="16417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 input data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Data locality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Left Arrow 8"/>
          <p:cNvSpPr/>
          <p:nvPr/>
        </p:nvSpPr>
        <p:spPr>
          <a:xfrm rot="20252263">
            <a:off x="6843271" y="2143724"/>
            <a:ext cx="676005" cy="116456"/>
          </a:xfrm>
          <a:prstGeom prst="lef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28760" y="2479700"/>
            <a:ext cx="1099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map tasks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Left Arrow 10"/>
          <p:cNvSpPr/>
          <p:nvPr/>
        </p:nvSpPr>
        <p:spPr>
          <a:xfrm rot="166679">
            <a:off x="7093867" y="2602844"/>
            <a:ext cx="523344" cy="127748"/>
          </a:xfrm>
          <a:prstGeom prst="lef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686118" y="3068940"/>
            <a:ext cx="1450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Stored locally</a:t>
            </a:r>
            <a:endParaRPr lang="en-US" dirty="0"/>
          </a:p>
        </p:txBody>
      </p:sp>
      <p:sp>
        <p:nvSpPr>
          <p:cNvPr id="13" name="Left Arrow 12"/>
          <p:cNvSpPr/>
          <p:nvPr/>
        </p:nvSpPr>
        <p:spPr>
          <a:xfrm>
            <a:off x="7162800" y="3209671"/>
            <a:ext cx="602308" cy="152401"/>
          </a:xfrm>
          <a:prstGeom prst="lef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491031" y="3657600"/>
            <a:ext cx="2271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Shuffle between map </a:t>
            </a:r>
            <a:br>
              <a:rPr lang="en-US" dirty="0" smtClean="0"/>
            </a:br>
            <a:r>
              <a:rPr lang="en-US" dirty="0" smtClean="0"/>
              <a:t>tasks and reduce tasks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315200" y="4953000"/>
            <a:ext cx="1351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reduce tasks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Left Arrow 15"/>
          <p:cNvSpPr/>
          <p:nvPr/>
        </p:nvSpPr>
        <p:spPr>
          <a:xfrm>
            <a:off x="5854874" y="5106444"/>
            <a:ext cx="1442773" cy="153270"/>
          </a:xfrm>
          <a:prstGeom prst="lef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327726" y="5741096"/>
            <a:ext cx="1489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Stored in GFS</a:t>
            </a:r>
            <a:endParaRPr lang="en-US" dirty="0"/>
          </a:p>
        </p:txBody>
      </p:sp>
      <p:sp>
        <p:nvSpPr>
          <p:cNvPr id="18" name="Left Arrow 17"/>
          <p:cNvSpPr/>
          <p:nvPr/>
        </p:nvSpPr>
        <p:spPr>
          <a:xfrm>
            <a:off x="5854874" y="5893496"/>
            <a:ext cx="1442773" cy="153270"/>
          </a:xfrm>
          <a:prstGeom prst="lef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/>
          <p:cNvSpPr/>
          <p:nvPr/>
        </p:nvSpPr>
        <p:spPr>
          <a:xfrm>
            <a:off x="5013960" y="3886200"/>
            <a:ext cx="1442773" cy="153270"/>
          </a:xfrm>
          <a:prstGeom prst="lef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167890" y="1840468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block 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048000" y="18404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457575" y="18404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62000" y="1840468"/>
            <a:ext cx="100059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Input file</a:t>
            </a:r>
            <a:endParaRPr lang="en-US" dirty="0"/>
          </a:p>
        </p:txBody>
      </p:sp>
      <p:sp>
        <p:nvSpPr>
          <p:cNvPr id="25" name="Left Arrow 24"/>
          <p:cNvSpPr/>
          <p:nvPr/>
        </p:nvSpPr>
        <p:spPr>
          <a:xfrm rot="19861563">
            <a:off x="3188360" y="1596535"/>
            <a:ext cx="739281" cy="159213"/>
          </a:xfrm>
          <a:prstGeom prst="lef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Arrow 25"/>
          <p:cNvSpPr/>
          <p:nvPr/>
        </p:nvSpPr>
        <p:spPr>
          <a:xfrm rot="1738437" flipH="1">
            <a:off x="4831020" y="1596535"/>
            <a:ext cx="739281" cy="159213"/>
          </a:xfrm>
          <a:prstGeom prst="lef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276600" y="6400800"/>
            <a:ext cx="1980029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Google File System</a:t>
            </a:r>
            <a:endParaRPr lang="en-US" dirty="0"/>
          </a:p>
        </p:txBody>
      </p:sp>
      <p:sp>
        <p:nvSpPr>
          <p:cNvPr id="28" name="Left Arrow 27"/>
          <p:cNvSpPr/>
          <p:nvPr/>
        </p:nvSpPr>
        <p:spPr>
          <a:xfrm rot="1738437" flipH="1">
            <a:off x="3083659" y="6147014"/>
            <a:ext cx="739281" cy="159213"/>
          </a:xfrm>
          <a:prstGeom prst="lef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Arrow 28"/>
          <p:cNvSpPr/>
          <p:nvPr/>
        </p:nvSpPr>
        <p:spPr>
          <a:xfrm rot="19861563">
            <a:off x="4726319" y="6147014"/>
            <a:ext cx="739281" cy="159213"/>
          </a:xfrm>
          <a:prstGeom prst="lef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Hadoop Implementation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406F-3C19-4048-9698-48B7B83A788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81000" y="4038600"/>
            <a:ext cx="2286000" cy="1981200"/>
          </a:xfrm>
          <a:prstGeom prst="roundRect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45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1" y="5461967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0756" y="5383696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5486400"/>
            <a:ext cx="487846" cy="487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660" y="5486400"/>
            <a:ext cx="4857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Connector 14"/>
          <p:cNvCxnSpPr/>
          <p:nvPr/>
        </p:nvCxnSpPr>
        <p:spPr>
          <a:xfrm>
            <a:off x="457200" y="5334000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81802" y="4953000"/>
            <a:ext cx="1856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Operating System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457200" y="4876800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295400" y="41910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Hadoop</a:t>
            </a:r>
            <a:endParaRPr lang="en-US" dirty="0"/>
          </a:p>
        </p:txBody>
      </p:sp>
      <p:sp>
        <p:nvSpPr>
          <p:cNvPr id="22" name="Pentagon 21"/>
          <p:cNvSpPr/>
          <p:nvPr/>
        </p:nvSpPr>
        <p:spPr>
          <a:xfrm rot="16200000">
            <a:off x="1638299" y="4417943"/>
            <a:ext cx="533401" cy="152400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entagon 22"/>
          <p:cNvSpPr/>
          <p:nvPr/>
        </p:nvSpPr>
        <p:spPr>
          <a:xfrm rot="16200000">
            <a:off x="1943099" y="4417943"/>
            <a:ext cx="533401" cy="152400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entagon 23"/>
          <p:cNvSpPr/>
          <p:nvPr/>
        </p:nvSpPr>
        <p:spPr>
          <a:xfrm rot="16200000">
            <a:off x="2247899" y="4417943"/>
            <a:ext cx="533401" cy="152400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n 24"/>
          <p:cNvSpPr/>
          <p:nvPr/>
        </p:nvSpPr>
        <p:spPr>
          <a:xfrm>
            <a:off x="533400" y="4267200"/>
            <a:ext cx="152400" cy="4572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an 25"/>
          <p:cNvSpPr/>
          <p:nvPr/>
        </p:nvSpPr>
        <p:spPr>
          <a:xfrm>
            <a:off x="838200" y="4267200"/>
            <a:ext cx="152400" cy="4572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an 26"/>
          <p:cNvSpPr/>
          <p:nvPr/>
        </p:nvSpPr>
        <p:spPr>
          <a:xfrm>
            <a:off x="1143000" y="4267200"/>
            <a:ext cx="152400" cy="4572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3962400" y="4038601"/>
            <a:ext cx="2286000" cy="1981200"/>
          </a:xfrm>
          <a:prstGeom prst="roundRect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1" y="546196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2156" y="5383697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5486401"/>
            <a:ext cx="487846" cy="487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05060" y="5486401"/>
            <a:ext cx="4857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3" name="Straight Connector 32"/>
          <p:cNvCxnSpPr/>
          <p:nvPr/>
        </p:nvCxnSpPr>
        <p:spPr>
          <a:xfrm>
            <a:off x="4038600" y="5334001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190999" y="4953001"/>
            <a:ext cx="1856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Operating System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4038600" y="4876801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876800" y="4191001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Hadoop</a:t>
            </a:r>
            <a:endParaRPr lang="en-US" dirty="0"/>
          </a:p>
        </p:txBody>
      </p:sp>
      <p:sp>
        <p:nvSpPr>
          <p:cNvPr id="37" name="Pentagon 36"/>
          <p:cNvSpPr/>
          <p:nvPr/>
        </p:nvSpPr>
        <p:spPr>
          <a:xfrm rot="16200000">
            <a:off x="5219699" y="4417944"/>
            <a:ext cx="533401" cy="152400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Pentagon 37"/>
          <p:cNvSpPr/>
          <p:nvPr/>
        </p:nvSpPr>
        <p:spPr>
          <a:xfrm rot="16200000">
            <a:off x="5524499" y="4417944"/>
            <a:ext cx="533401" cy="152400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Pentagon 38"/>
          <p:cNvSpPr/>
          <p:nvPr/>
        </p:nvSpPr>
        <p:spPr>
          <a:xfrm rot="16200000">
            <a:off x="5829299" y="4417944"/>
            <a:ext cx="533401" cy="152400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Can 39"/>
          <p:cNvSpPr/>
          <p:nvPr/>
        </p:nvSpPr>
        <p:spPr>
          <a:xfrm>
            <a:off x="4114800" y="4267201"/>
            <a:ext cx="152400" cy="4572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Can 40"/>
          <p:cNvSpPr/>
          <p:nvPr/>
        </p:nvSpPr>
        <p:spPr>
          <a:xfrm>
            <a:off x="4419600" y="4267201"/>
            <a:ext cx="152400" cy="4572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an 41"/>
          <p:cNvSpPr/>
          <p:nvPr/>
        </p:nvSpPr>
        <p:spPr>
          <a:xfrm>
            <a:off x="4724400" y="4267201"/>
            <a:ext cx="152400" cy="4572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1180181" y="1371600"/>
            <a:ext cx="1905000" cy="990600"/>
          </a:xfrm>
          <a:prstGeom prst="roundRect">
            <a:avLst>
              <a:gd name="adj" fmla="val 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25400" y="1487269"/>
            <a:ext cx="119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HDFS</a:t>
            </a:r>
          </a:p>
          <a:p>
            <a:r>
              <a:rPr lang="en-US" sz="1600" dirty="0" smtClean="0"/>
              <a:t>Name node</a:t>
            </a:r>
            <a:endParaRPr lang="en-US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1240220" y="1371600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Metadata mgmt.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240220" y="1676400"/>
            <a:ext cx="1867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Replication mgmt.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1240220" y="1981200"/>
            <a:ext cx="1725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Block placement</a:t>
            </a:r>
            <a:endParaRPr lang="en-US" dirty="0"/>
          </a:p>
        </p:txBody>
      </p:sp>
      <p:sp>
        <p:nvSpPr>
          <p:cNvPr id="50" name="Down Arrow 49"/>
          <p:cNvSpPr/>
          <p:nvPr/>
        </p:nvSpPr>
        <p:spPr>
          <a:xfrm rot="1469512">
            <a:off x="1105296" y="2371757"/>
            <a:ext cx="205797" cy="1821542"/>
          </a:xfrm>
          <a:prstGeom prst="downArrow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Down Arrow 50"/>
          <p:cNvSpPr/>
          <p:nvPr/>
        </p:nvSpPr>
        <p:spPr>
          <a:xfrm rot="18288060" flipH="1">
            <a:off x="3216759" y="1623610"/>
            <a:ext cx="163642" cy="3280521"/>
          </a:xfrm>
          <a:prstGeom prst="downArrow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Down Arrow 51"/>
          <p:cNvSpPr/>
          <p:nvPr/>
        </p:nvSpPr>
        <p:spPr>
          <a:xfrm rot="2926739" flipH="1">
            <a:off x="3042008" y="1961661"/>
            <a:ext cx="215056" cy="2580804"/>
          </a:xfrm>
          <a:prstGeom prst="downArrow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Down Arrow 52"/>
          <p:cNvSpPr/>
          <p:nvPr/>
        </p:nvSpPr>
        <p:spPr>
          <a:xfrm rot="19180063">
            <a:off x="4903956" y="2158046"/>
            <a:ext cx="206042" cy="2278806"/>
          </a:xfrm>
          <a:prstGeom prst="downArrow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3505200" y="1371600"/>
            <a:ext cx="1676400" cy="990600"/>
          </a:xfrm>
          <a:prstGeom prst="roundRect">
            <a:avLst>
              <a:gd name="adj" fmla="val 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5181600" y="1524000"/>
            <a:ext cx="1269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MapReduce</a:t>
            </a:r>
          </a:p>
          <a:p>
            <a:r>
              <a:rPr lang="en-US" dirty="0" smtClean="0"/>
              <a:t>Job tracker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505200" y="1371600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Task scheduler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505200" y="1653208"/>
            <a:ext cx="1580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Fault tolerance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550403" y="1295400"/>
            <a:ext cx="272497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Storage</a:t>
            </a:r>
            <a:r>
              <a:rPr lang="en-US" dirty="0" smtClean="0"/>
              <a:t>:  HDFS</a:t>
            </a:r>
          </a:p>
          <a:p>
            <a:r>
              <a:rPr lang="en-US" dirty="0" smtClean="0"/>
              <a:t>- Files are split into blocks. </a:t>
            </a:r>
          </a:p>
          <a:p>
            <a:r>
              <a:rPr lang="en-US" dirty="0" smtClean="0"/>
              <a:t>- </a:t>
            </a:r>
            <a:r>
              <a:rPr lang="en-US" dirty="0" smtClean="0">
                <a:solidFill>
                  <a:srgbClr val="FF0000"/>
                </a:solidFill>
              </a:rPr>
              <a:t>Each block has replicas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- All blocks are managed </a:t>
            </a:r>
            <a:br>
              <a:rPr lang="en-US" dirty="0" smtClean="0"/>
            </a:br>
            <a:r>
              <a:rPr lang="en-US" dirty="0" smtClean="0"/>
              <a:t>by central name node.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558780" y="3200400"/>
            <a:ext cx="250902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Compute</a:t>
            </a:r>
            <a:r>
              <a:rPr lang="en-US" dirty="0" smtClean="0"/>
              <a:t>:  MapReduce</a:t>
            </a:r>
          </a:p>
          <a:p>
            <a:r>
              <a:rPr lang="en-US" dirty="0" smtClean="0"/>
              <a:t>-</a:t>
            </a:r>
            <a:r>
              <a:rPr lang="en-US" dirty="0" smtClean="0">
                <a:solidFill>
                  <a:srgbClr val="FF0000"/>
                </a:solidFill>
              </a:rPr>
              <a:t> Each node has map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and reduce slots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Tasks are scheduled to</a:t>
            </a:r>
            <a:br>
              <a:rPr lang="en-US" dirty="0" smtClean="0"/>
            </a:br>
            <a:r>
              <a:rPr lang="en-US" dirty="0" smtClean="0"/>
              <a:t>task slots</a:t>
            </a:r>
          </a:p>
          <a:p>
            <a:pPr>
              <a:buFontTx/>
              <a:buChar char="-"/>
            </a:pPr>
            <a:r>
              <a:rPr lang="en-US" dirty="0" smtClean="0"/>
              <a:t> # of tasks &lt;= # of slots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85800" y="6019800"/>
            <a:ext cx="1551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Worker node 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267200" y="6019800"/>
            <a:ext cx="1589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Worker node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819400" y="4800600"/>
            <a:ext cx="9541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……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962400" y="19050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……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4" name="Pentagon 63"/>
          <p:cNvSpPr/>
          <p:nvPr/>
        </p:nvSpPr>
        <p:spPr>
          <a:xfrm rot="16200000">
            <a:off x="6896100" y="5372101"/>
            <a:ext cx="533401" cy="152400"/>
          </a:xfrm>
          <a:prstGeom prst="homePlat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7315200" y="5269469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task slot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315201" y="5879069"/>
            <a:ext cx="1143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block</a:t>
            </a:r>
          </a:p>
        </p:txBody>
      </p:sp>
      <p:sp>
        <p:nvSpPr>
          <p:cNvPr id="68" name="Can 67"/>
          <p:cNvSpPr/>
          <p:nvPr/>
        </p:nvSpPr>
        <p:spPr>
          <a:xfrm>
            <a:off x="7086600" y="5867400"/>
            <a:ext cx="152400" cy="457200"/>
          </a:xfrm>
          <a:prstGeom prst="ca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Locality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“Distance” between compute and data</a:t>
            </a:r>
          </a:p>
          <a:p>
            <a:r>
              <a:rPr lang="en-US" dirty="0" smtClean="0"/>
              <a:t>Different levels: </a:t>
            </a:r>
            <a:r>
              <a:rPr lang="en-US" dirty="0" smtClean="0">
                <a:solidFill>
                  <a:srgbClr val="0070C0"/>
                </a:solidFill>
              </a:rPr>
              <a:t>node-level</a:t>
            </a:r>
            <a:r>
              <a:rPr lang="en-US" dirty="0" smtClean="0"/>
              <a:t>, rack-level, etc.</a:t>
            </a:r>
          </a:p>
          <a:p>
            <a:pPr lvl="1"/>
            <a:r>
              <a:rPr lang="en-US" dirty="0" smtClean="0"/>
              <a:t>The tasks that achieve node-level DL are called </a:t>
            </a:r>
            <a:r>
              <a:rPr lang="en-US" dirty="0" smtClean="0">
                <a:solidFill>
                  <a:srgbClr val="0070C0"/>
                </a:solidFill>
              </a:rPr>
              <a:t>data local tasks</a:t>
            </a:r>
            <a:endParaRPr lang="en-US" dirty="0" smtClean="0"/>
          </a:p>
          <a:p>
            <a:r>
              <a:rPr lang="en-US" dirty="0" smtClean="0"/>
              <a:t>For data-intensive computing, data locality is important</a:t>
            </a:r>
          </a:p>
          <a:p>
            <a:pPr lvl="1"/>
            <a:r>
              <a:rPr lang="en-US" dirty="0" smtClean="0"/>
              <a:t>Energy consumption</a:t>
            </a:r>
          </a:p>
          <a:p>
            <a:pPr lvl="1"/>
            <a:r>
              <a:rPr lang="en-US" dirty="0" smtClean="0"/>
              <a:t>Network traffic</a:t>
            </a:r>
          </a:p>
          <a:p>
            <a:r>
              <a:rPr lang="en-US" dirty="0" smtClean="0"/>
              <a:t>Research goals</a:t>
            </a:r>
          </a:p>
          <a:p>
            <a:pPr lvl="1"/>
            <a:r>
              <a:rPr lang="en-US" dirty="0" smtClean="0"/>
              <a:t>Analyze state-of-the-art scheduling algorithms in MapReduce</a:t>
            </a:r>
          </a:p>
          <a:p>
            <a:pPr lvl="1"/>
            <a:r>
              <a:rPr lang="en-US" dirty="0" smtClean="0"/>
              <a:t>Propose a scheduling algorithm achieving optimal data locality</a:t>
            </a:r>
          </a:p>
          <a:p>
            <a:pPr lvl="1"/>
            <a:r>
              <a:rPr lang="en-US" dirty="0" smtClean="0"/>
              <a:t>Integrate Fairness</a:t>
            </a:r>
          </a:p>
          <a:p>
            <a:r>
              <a:rPr lang="en-US" dirty="0" smtClean="0"/>
              <a:t>Mainly theoretical study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1406F-3C19-4048-9698-48B7B83A788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b="1" dirty="0" smtClean="0"/>
              <a:t>Data Locality and Fairness</a:t>
            </a:r>
          </a:p>
          <a:p>
            <a:r>
              <a:rPr lang="en-US" dirty="0" smtClean="0"/>
              <a:t>Experiments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Locality – Factors and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381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Important factors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838200" y="1589567"/>
          <a:ext cx="7848600" cy="21945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543528"/>
                <a:gridCol w="5305072"/>
              </a:tblGrid>
              <a:tr h="3175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Symbol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 </a:t>
                      </a:r>
                      <a:endParaRPr lang="en-US" dirty="0"/>
                    </a:p>
                  </a:txBody>
                  <a:tcPr anchor="ctr"/>
                </a:tc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i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 number of nodes </a:t>
                      </a:r>
                      <a:endParaRPr lang="en-US" dirty="0"/>
                    </a:p>
                  </a:txBody>
                  <a:tcPr anchor="ctr"/>
                </a:tc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the number of map slots on each node </a:t>
                      </a:r>
                    </a:p>
                  </a:txBody>
                  <a:tcPr anchor="ctr"/>
                </a:tc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 ratio of idle slots </a:t>
                      </a:r>
                      <a:endParaRPr lang="en-US" dirty="0"/>
                    </a:p>
                  </a:txBody>
                  <a:tcPr anchor="ctr"/>
                </a:tc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 number of tasks to</a:t>
                      </a:r>
                      <a:r>
                        <a:rPr lang="en-US" baseline="0" dirty="0" smtClean="0"/>
                        <a:t> execute</a:t>
                      </a:r>
                      <a:endParaRPr lang="en-US" dirty="0"/>
                    </a:p>
                  </a:txBody>
                  <a:tcPr anchor="ctr"/>
                </a:tc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replication factor 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5052235"/>
            <a:ext cx="8229600" cy="1295400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sz="2800" dirty="0" smtClean="0"/>
              <a:t>The two metrics are not directly related.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sz="2900" dirty="0" smtClean="0"/>
              <a:t>The goodness of data locality is good ⇏</a:t>
            </a:r>
            <a:r>
              <a:rPr lang="en-US" sz="2000" dirty="0" smtClean="0"/>
              <a:t> </a:t>
            </a:r>
            <a:r>
              <a:rPr lang="en-US" sz="2800" dirty="0" smtClean="0"/>
              <a:t>Data locality cost is low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sz="2800" dirty="0" smtClean="0"/>
              <a:t>The number of non data local tasks</a:t>
            </a:r>
            <a:r>
              <a:rPr lang="en-US" sz="2900" dirty="0" smtClean="0"/>
              <a:t> ⇎  The incurred data locality cost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sz="2800" dirty="0" smtClean="0"/>
              <a:t>Depends on scheduling strategy, dist. of input, resource availability, etc.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838200" y="4145280"/>
          <a:ext cx="7848600" cy="807720"/>
        </p:xfrm>
        <a:graphic>
          <a:graphicData uri="http://schemas.openxmlformats.org/drawingml/2006/table">
            <a:tbl>
              <a:tblPr bandRow="1">
                <a:tableStyleId>{85BE263C-DBD7-4A20-BB59-AAB30ACAA65A}</a:tableStyleId>
              </a:tblPr>
              <a:tblGrid>
                <a:gridCol w="2971800"/>
                <a:gridCol w="4876800"/>
              </a:tblGrid>
              <a:tr h="4038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 goodness of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data locality 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the percent of data local tasks (0% 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–</a:t>
                      </a:r>
                      <a:r>
                        <a:rPr lang="en-US" baseline="0" dirty="0" smtClean="0"/>
                        <a:t> 100%)</a:t>
                      </a:r>
                      <a:endParaRPr lang="en-US" dirty="0" smtClean="0"/>
                    </a:p>
                  </a:txBody>
                  <a:tcPr anchor="ctr"/>
                </a:tc>
              </a:tr>
              <a:tr h="4038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 locality cost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data movement cost of job execution</a:t>
                      </a:r>
                      <a:endParaRPr lang="en-US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778100"/>
            <a:ext cx="8229600" cy="381001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Metrics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Non-optimality of default Hadoop sched.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2133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Problem: given a set of tasks and a set of idle slots, assign tasks to idle slots</a:t>
            </a:r>
          </a:p>
          <a:p>
            <a:r>
              <a:rPr lang="en-US" dirty="0" smtClean="0"/>
              <a:t>Hadoop schedules tasks one by one</a:t>
            </a:r>
          </a:p>
          <a:p>
            <a:pPr lvl="1"/>
            <a:r>
              <a:rPr lang="en-US" dirty="0" smtClean="0"/>
              <a:t>Consider one idle slot each time</a:t>
            </a:r>
          </a:p>
          <a:p>
            <a:pPr lvl="1"/>
            <a:r>
              <a:rPr lang="en-US" dirty="0" smtClean="0"/>
              <a:t>Given an idle slot, schedule the task that yields the “best” data locality</a:t>
            </a:r>
          </a:p>
          <a:p>
            <a:pPr lvl="1"/>
            <a:r>
              <a:rPr lang="en-US" dirty="0" smtClean="0"/>
              <a:t>Favor data locality</a:t>
            </a:r>
          </a:p>
          <a:p>
            <a:pPr lvl="1"/>
            <a:r>
              <a:rPr lang="en-US" dirty="0" smtClean="0"/>
              <a:t>Achieve local optimum; global optimum is not guaranteed</a:t>
            </a:r>
          </a:p>
          <a:p>
            <a:pPr lvl="2"/>
            <a:r>
              <a:rPr lang="en-US" dirty="0" smtClean="0"/>
              <a:t>Each task is scheduled without considering its impact on other tasks</a:t>
            </a: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649" name="Object 1"/>
          <p:cNvGraphicFramePr>
            <a:graphicFrameLocks noChangeAspect="1"/>
          </p:cNvGraphicFramePr>
          <p:nvPr/>
        </p:nvGraphicFramePr>
        <p:xfrm>
          <a:off x="1447800" y="3263190"/>
          <a:ext cx="6248400" cy="3518610"/>
        </p:xfrm>
        <a:graphic>
          <a:graphicData uri="http://schemas.openxmlformats.org/presentationml/2006/ole">
            <p:oleObj spid="_x0000_s27649" name="Visio" r:id="rId3" imgW="6925973" imgH="4767634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Optimal Data Locality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idle slots need to be considered at once to achieve global optimum</a:t>
            </a:r>
          </a:p>
          <a:p>
            <a:r>
              <a:rPr lang="en-US" dirty="0" smtClean="0"/>
              <a:t>We propose an algorithm </a:t>
            </a:r>
            <a:r>
              <a:rPr lang="en-US" i="1" dirty="0" smtClean="0"/>
              <a:t>lsap-sched </a:t>
            </a:r>
            <a:r>
              <a:rPr lang="en-US" dirty="0" smtClean="0"/>
              <a:t>which yields </a:t>
            </a:r>
            <a:r>
              <a:rPr lang="en-US" dirty="0" smtClean="0">
                <a:solidFill>
                  <a:srgbClr val="FF0000"/>
                </a:solidFill>
              </a:rPr>
              <a:t>optimal</a:t>
            </a:r>
            <a:r>
              <a:rPr lang="en-US" dirty="0" smtClean="0"/>
              <a:t> data locality</a:t>
            </a:r>
          </a:p>
          <a:p>
            <a:pPr lvl="1"/>
            <a:r>
              <a:rPr lang="en-US" dirty="0" smtClean="0"/>
              <a:t>Reformulate the problem</a:t>
            </a:r>
          </a:p>
          <a:p>
            <a:pPr lvl="2"/>
            <a:r>
              <a:rPr lang="en-US" dirty="0" smtClean="0"/>
              <a:t>Use a cost matrix to capture data locality information</a:t>
            </a:r>
          </a:p>
          <a:p>
            <a:pPr lvl="1"/>
            <a:r>
              <a:rPr lang="en-US" dirty="0" smtClean="0"/>
              <a:t>Find a similar mathematical problem: Linear Sum Assignment Problem (LSAP)</a:t>
            </a:r>
          </a:p>
          <a:p>
            <a:pPr lvl="1"/>
            <a:r>
              <a:rPr lang="en-US" dirty="0" smtClean="0"/>
              <a:t>Convert the scheduling problem to LSAP (not directly mapped)</a:t>
            </a:r>
          </a:p>
          <a:p>
            <a:pPr lvl="1"/>
            <a:r>
              <a:rPr lang="en-US" dirty="0" smtClean="0"/>
              <a:t>Prove the optimality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8953</TotalTime>
  <Words>1686</Words>
  <Application>Microsoft Office PowerPoint</Application>
  <PresentationFormat>On-screen Show (4:3)</PresentationFormat>
  <Paragraphs>445</Paragraphs>
  <Slides>29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Origin</vt:lpstr>
      <vt:lpstr>Visio</vt:lpstr>
      <vt:lpstr>Equation</vt:lpstr>
      <vt:lpstr>Investigation of Data Locality and Fairness in MapReduce </vt:lpstr>
      <vt:lpstr>Outline</vt:lpstr>
      <vt:lpstr>MapReduce Execution Overview</vt:lpstr>
      <vt:lpstr>Hadoop Implementation</vt:lpstr>
      <vt:lpstr>Data Locality</vt:lpstr>
      <vt:lpstr>Outline</vt:lpstr>
      <vt:lpstr>Data Locality – Factors and Metrics</vt:lpstr>
      <vt:lpstr>Non-optimality of default Hadoop sched.</vt:lpstr>
      <vt:lpstr>Optimal Data Locality</vt:lpstr>
      <vt:lpstr>Optimal Data Locality – Reformulation</vt:lpstr>
      <vt:lpstr>Optimal Data Locality – Reformulation (cont.)</vt:lpstr>
      <vt:lpstr>Optimal Data Locality – LSAP</vt:lpstr>
      <vt:lpstr>Optimal Data Locality – Proof</vt:lpstr>
      <vt:lpstr>Integration of Fairness</vt:lpstr>
      <vt:lpstr>Integration of Fairness (cont.)</vt:lpstr>
      <vt:lpstr>Outline</vt:lpstr>
      <vt:lpstr>Experiments – Overhead of LSAP Solver</vt:lpstr>
      <vt:lpstr>Experiment –  Background Recap</vt:lpstr>
      <vt:lpstr>Experiment – The goodness of data locality</vt:lpstr>
      <vt:lpstr>Experiment – The goodness of data locality (cont.)</vt:lpstr>
      <vt:lpstr>Experiment – Data Locality Cost</vt:lpstr>
      <vt:lpstr>Experiment – Data Locality Cost (cont.)</vt:lpstr>
      <vt:lpstr>Experiment – Data Locality Cost (cont.)</vt:lpstr>
      <vt:lpstr>Experiment – Data Locality Cost (cont.)</vt:lpstr>
      <vt:lpstr>Experiment – Tradeoff between Data Locality and Fairness</vt:lpstr>
      <vt:lpstr>Conclusions</vt:lpstr>
      <vt:lpstr>Questions?</vt:lpstr>
      <vt:lpstr>Backup slides</vt:lpstr>
      <vt:lpstr>MapReduce Model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zhguo</dc:creator>
  <cp:lastModifiedBy>Zhenhua Guo</cp:lastModifiedBy>
  <cp:revision>786</cp:revision>
  <dcterms:created xsi:type="dcterms:W3CDTF">2006-08-16T00:00:00Z</dcterms:created>
  <dcterms:modified xsi:type="dcterms:W3CDTF">2012-06-18T12:22:19Z</dcterms:modified>
</cp:coreProperties>
</file>