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82" r:id="rId3"/>
    <p:sldMasterId id="2147483849" r:id="rId4"/>
    <p:sldMasterId id="2147483911" r:id="rId5"/>
    <p:sldMasterId id="2147484161" r:id="rId6"/>
    <p:sldMasterId id="2147484197" r:id="rId7"/>
    <p:sldMasterId id="2147484221" r:id="rId8"/>
    <p:sldMasterId id="2147484233" r:id="rId9"/>
    <p:sldMasterId id="2147484246" r:id="rId10"/>
    <p:sldMasterId id="2147484258" r:id="rId11"/>
    <p:sldMasterId id="2147484270" r:id="rId12"/>
  </p:sldMasterIdLst>
  <p:notesMasterIdLst>
    <p:notesMasterId r:id="rId51"/>
  </p:notesMasterIdLst>
  <p:sldIdLst>
    <p:sldId id="1503" r:id="rId13"/>
    <p:sldId id="1685" r:id="rId14"/>
    <p:sldId id="1637" r:id="rId15"/>
    <p:sldId id="1638" r:id="rId16"/>
    <p:sldId id="1653" r:id="rId17"/>
    <p:sldId id="1641" r:id="rId18"/>
    <p:sldId id="1673" r:id="rId19"/>
    <p:sldId id="1674" r:id="rId20"/>
    <p:sldId id="1675" r:id="rId21"/>
    <p:sldId id="1658" r:id="rId22"/>
    <p:sldId id="1684" r:id="rId23"/>
    <p:sldId id="1702" r:id="rId24"/>
    <p:sldId id="1648" r:id="rId25"/>
    <p:sldId id="1650" r:id="rId26"/>
    <p:sldId id="1651" r:id="rId27"/>
    <p:sldId id="1698" r:id="rId28"/>
    <p:sldId id="1700" r:id="rId29"/>
    <p:sldId id="1703" r:id="rId30"/>
    <p:sldId id="1705" r:id="rId31"/>
    <p:sldId id="1706" r:id="rId32"/>
    <p:sldId id="1699" r:id="rId33"/>
    <p:sldId id="1707" r:id="rId34"/>
    <p:sldId id="1664" r:id="rId35"/>
    <p:sldId id="1666" r:id="rId36"/>
    <p:sldId id="1642" r:id="rId37"/>
    <p:sldId id="1669" r:id="rId38"/>
    <p:sldId id="1656" r:id="rId39"/>
    <p:sldId id="1654" r:id="rId40"/>
    <p:sldId id="1627" r:id="rId41"/>
    <p:sldId id="1678" r:id="rId42"/>
    <p:sldId id="1676" r:id="rId43"/>
    <p:sldId id="1677" r:id="rId44"/>
    <p:sldId id="1708" r:id="rId45"/>
    <p:sldId id="1694" r:id="rId46"/>
    <p:sldId id="1695" r:id="rId47"/>
    <p:sldId id="1655" r:id="rId48"/>
    <p:sldId id="1696" r:id="rId49"/>
    <p:sldId id="1697" r:id="rId50"/>
  </p:sldIdLst>
  <p:sldSz cx="9144000" cy="6858000" type="screen4x3"/>
  <p:notesSz cx="6858000" cy="9077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FF00"/>
    <a:srgbClr val="000000"/>
    <a:srgbClr val="000066"/>
    <a:srgbClr val="006600"/>
    <a:srgbClr val="0033CC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9511" autoAdjust="0"/>
  </p:normalViewPr>
  <p:slideViewPr>
    <p:cSldViewPr>
      <p:cViewPr varScale="1">
        <p:scale>
          <a:sx n="80" d="100"/>
          <a:sy n="80" d="100"/>
        </p:scale>
        <p:origin x="-23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notesViewPr>
    <p:cSldViewPr>
      <p:cViewPr varScale="1">
        <p:scale>
          <a:sx n="97" d="100"/>
          <a:sy n="97" d="100"/>
        </p:scale>
        <p:origin x="-1854" y="-102"/>
      </p:cViewPr>
      <p:guideLst>
        <p:guide orient="horz" pos="285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liya\Desktop\eucalypt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barcelon050_benchmark\barcelona050_benchmark_10runs_processed_nov_21_08_figur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udy\My%20Documents\barcelon050_benchmark\barcelona050_benchmark_10runs_processed_nov_21_08_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madrid050_benchmark\madrid050_benchmark_mpi-cluster_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bg2">
                <a:lumMod val="75000"/>
              </a:scheme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Sheet1!$U$62:$U$69</c:f>
              <c:strCache>
                <c:ptCount val="8"/>
                <c:pt idx="0">
                  <c:v>7-7.15</c:v>
                </c:pt>
                <c:pt idx="1">
                  <c:v>7.15-7.3</c:v>
                </c:pt>
                <c:pt idx="2">
                  <c:v>7.3-7.45</c:v>
                </c:pt>
                <c:pt idx="3">
                  <c:v>7.45-7.6</c:v>
                </c:pt>
                <c:pt idx="4">
                  <c:v>7.6-7.75</c:v>
                </c:pt>
                <c:pt idx="5">
                  <c:v>7.75-7.9</c:v>
                </c:pt>
                <c:pt idx="6">
                  <c:v>7.9-8.05</c:v>
                </c:pt>
                <c:pt idx="7">
                  <c:v>8.05-8.2</c:v>
                </c:pt>
              </c:strCache>
            </c:strRef>
          </c:cat>
          <c:val>
            <c:numRef>
              <c:f>Sheet1!$T$62:$T$69</c:f>
              <c:numCache>
                <c:formatCode>General</c:formatCode>
                <c:ptCount val="8"/>
                <c:pt idx="0">
                  <c:v>4</c:v>
                </c:pt>
                <c:pt idx="1">
                  <c:v>13</c:v>
                </c:pt>
                <c:pt idx="2">
                  <c:v>16</c:v>
                </c:pt>
                <c:pt idx="3">
                  <c:v>16</c:v>
                </c:pt>
                <c:pt idx="4">
                  <c:v>7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gapWidth val="0"/>
        <c:axId val="107668608"/>
        <c:axId val="107670528"/>
      </c:barChart>
      <c:catAx>
        <c:axId val="107668608"/>
        <c:scaling>
          <c:orientation val="minMax"/>
        </c:scaling>
        <c:axPos val="b"/>
        <c:majorTickMark val="none"/>
        <c:tickLblPos val="nextTo"/>
        <c:crossAx val="107670528"/>
        <c:crosses val="autoZero"/>
        <c:auto val="1"/>
        <c:lblAlgn val="ctr"/>
        <c:lblOffset val="100"/>
      </c:catAx>
      <c:valAx>
        <c:axId val="1076705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10766860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9276796481520913E-2"/>
          <c:y val="3.3950617283950622E-2"/>
          <c:w val="0.85027275306802874"/>
          <c:h val="0.9320987654320988"/>
        </c:manualLayout>
      </c:layout>
      <c:scatterChart>
        <c:scatterStyle val="lineMarker"/>
        <c:ser>
          <c:idx val="0"/>
          <c:order val="0"/>
          <c:tx>
            <c:v>1-way</c:v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Figures!$J$5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Figures!$I$5</c:f>
              <c:numCache>
                <c:formatCode>General</c:formatCode>
                <c:ptCount val="1"/>
                <c:pt idx="0">
                  <c:v>-5.0839266907409973E-8</c:v>
                </c:pt>
              </c:numCache>
            </c:numRef>
          </c:yVal>
        </c:ser>
        <c:ser>
          <c:idx val="1"/>
          <c:order val="1"/>
          <c:tx>
            <c:v>2-way parallel</c:v>
          </c:tx>
          <c:spPr>
            <a:ln>
              <a:solidFill>
                <a:srgbClr val="4572A7"/>
              </a:solidFill>
            </a:ln>
          </c:spPr>
          <c:marker>
            <c:spPr>
              <a:solidFill>
                <a:srgbClr val="4572A7"/>
              </a:solidFill>
              <a:ln>
                <a:solidFill>
                  <a:srgbClr val="4572A7"/>
                </a:solidFill>
              </a:ln>
            </c:spPr>
          </c:marker>
          <c:xVal>
            <c:numRef>
              <c:f>Figures!$J$8:$J$10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Figures!$I$8:$I$10</c:f>
              <c:numCache>
                <c:formatCode>General</c:formatCode>
                <c:ptCount val="3"/>
                <c:pt idx="0">
                  <c:v>2.5015266511857492E-2</c:v>
                </c:pt>
                <c:pt idx="1">
                  <c:v>1.2941747732669881E-2</c:v>
                </c:pt>
                <c:pt idx="2">
                  <c:v>2.4509491488900179E-2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spPr>
            <a:ln>
              <a:solidFill>
                <a:srgbClr val="DA8137"/>
              </a:solidFill>
            </a:ln>
          </c:spPr>
          <c:marker>
            <c:symbol val="circle"/>
            <c:size val="7"/>
            <c:spPr>
              <a:solidFill>
                <a:srgbClr val="DA8137"/>
              </a:solidFill>
              <a:ln>
                <a:solidFill>
                  <a:srgbClr val="DA8137"/>
                </a:solidFill>
              </a:ln>
            </c:spPr>
          </c:marker>
          <c:xVal>
            <c:numRef>
              <c:f>Figures!$J$12:$J$16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Figures!$I$12:$I$16</c:f>
              <c:numCache>
                <c:formatCode>General</c:formatCode>
                <c:ptCount val="5"/>
                <c:pt idx="0">
                  <c:v>1.9164699870677825E-2</c:v>
                </c:pt>
                <c:pt idx="1">
                  <c:v>1.1105731520720806E-2</c:v>
                </c:pt>
                <c:pt idx="2">
                  <c:v>4.1200995063102687E-2</c:v>
                </c:pt>
                <c:pt idx="3">
                  <c:v>2.7142782947239485E-2</c:v>
                </c:pt>
                <c:pt idx="4">
                  <c:v>5.0904704971935832E-2</c:v>
                </c:pt>
              </c:numCache>
            </c:numRef>
          </c:yVal>
        </c:ser>
        <c:ser>
          <c:idx val="3"/>
          <c:order val="3"/>
          <c:tx>
            <c:v>8-way parallel</c:v>
          </c:tx>
          <c:spPr>
            <a:ln>
              <a:solidFill>
                <a:srgbClr val="4F6228"/>
              </a:solidFill>
            </a:ln>
          </c:spPr>
          <c:marker>
            <c:symbol val="diamond"/>
            <c:size val="7"/>
            <c:spPr>
              <a:solidFill>
                <a:srgbClr val="4F6228"/>
              </a:solidFill>
              <a:ln>
                <a:solidFill>
                  <a:srgbClr val="4F6228"/>
                </a:solidFill>
              </a:ln>
            </c:spPr>
          </c:marker>
          <c:xVal>
            <c:numRef>
              <c:f>Figures!$J$18:$J$24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Figures!$I$18:$I$24</c:f>
              <c:numCache>
                <c:formatCode>General</c:formatCode>
                <c:ptCount val="7"/>
                <c:pt idx="0">
                  <c:v>2.5428849146319491E-2</c:v>
                </c:pt>
                <c:pt idx="1">
                  <c:v>2.4046277597994659E-2</c:v>
                </c:pt>
                <c:pt idx="2">
                  <c:v>3.8960586569594557E-2</c:v>
                </c:pt>
                <c:pt idx="3">
                  <c:v>3.6974824452878481E-2</c:v>
                </c:pt>
                <c:pt idx="4">
                  <c:v>6.9731094942042035E-2</c:v>
                </c:pt>
                <c:pt idx="5">
                  <c:v>5.8935151915528131E-2</c:v>
                </c:pt>
                <c:pt idx="6">
                  <c:v>0.12032998381520389</c:v>
                </c:pt>
              </c:numCache>
            </c:numRef>
          </c:yVal>
        </c:ser>
        <c:ser>
          <c:idx val="4"/>
          <c:order val="4"/>
          <c:tx>
            <c:v>16-way parallel</c:v>
          </c:tx>
          <c:spPr>
            <a:ln>
              <a:solidFill>
                <a:srgbClr val="71588F"/>
              </a:solidFill>
            </a:ln>
          </c:spPr>
          <c:marker>
            <c:symbol val="triangle"/>
            <c:size val="7"/>
            <c:spPr>
              <a:solidFill>
                <a:srgbClr val="71588F"/>
              </a:solidFill>
              <a:ln>
                <a:solidFill>
                  <a:srgbClr val="71588F"/>
                </a:solidFill>
              </a:ln>
            </c:spPr>
          </c:marker>
          <c:xVal>
            <c:numRef>
              <c:f>Figures!$J$27:$J$31</c:f>
              <c:numCache>
                <c:formatCode>0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</c:numCache>
            </c:numRef>
          </c:xVal>
          <c:yVal>
            <c:numRef>
              <c:f>Figures!$I$27:$I$31</c:f>
              <c:numCache>
                <c:formatCode>General</c:formatCode>
                <c:ptCount val="5"/>
                <c:pt idx="0">
                  <c:v>4.4655328547317262E-2</c:v>
                </c:pt>
                <c:pt idx="1">
                  <c:v>8.9967662760035275E-2</c:v>
                </c:pt>
                <c:pt idx="2">
                  <c:v>7.2810026081121484E-2</c:v>
                </c:pt>
                <c:pt idx="3">
                  <c:v>9.1164824657969462E-2</c:v>
                </c:pt>
                <c:pt idx="4">
                  <c:v>9.0486338824647974E-2</c:v>
                </c:pt>
              </c:numCache>
            </c:numRef>
          </c:yVal>
        </c:ser>
        <c:ser>
          <c:idx val="5"/>
          <c:order val="5"/>
          <c:tx>
            <c:v>32-way parallel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Figures!$J$34:$J$37</c:f>
              <c:numCache>
                <c:formatCode>0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</c:numCache>
            </c:numRef>
          </c:xVal>
          <c:yVal>
            <c:numRef>
              <c:f>Figures!$I$34:$I$37</c:f>
              <c:numCache>
                <c:formatCode>General</c:formatCode>
                <c:ptCount val="4"/>
                <c:pt idx="0">
                  <c:v>6.6129264035175161E-2</c:v>
                </c:pt>
                <c:pt idx="1">
                  <c:v>8.4232077497529825E-2</c:v>
                </c:pt>
                <c:pt idx="2">
                  <c:v>0.11340414848416616</c:v>
                </c:pt>
                <c:pt idx="3">
                  <c:v>8.6346932066896226E-2</c:v>
                </c:pt>
              </c:numCache>
            </c:numRef>
          </c:yVal>
        </c:ser>
        <c:axId val="108542976"/>
        <c:axId val="108553344"/>
      </c:scatterChart>
      <c:valAx>
        <c:axId val="108542976"/>
        <c:scaling>
          <c:orientation val="minMax"/>
        </c:scaling>
        <c:axPos val="b"/>
        <c:numFmt formatCode="0" sourceLinked="1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553344"/>
        <c:crosses val="autoZero"/>
        <c:crossBetween val="midCat"/>
        <c:majorUnit val="1"/>
      </c:valAx>
      <c:valAx>
        <c:axId val="10855334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08542976"/>
        <c:crosses val="autoZero"/>
        <c:crossBetween val="midCat"/>
        <c:majorUnit val="2.0000000000000014E-2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0473729846269334E-2"/>
          <c:y val="3.4348165495706483E-2"/>
          <c:w val="0.89658976838421456"/>
          <c:h val="0.93130366900858763"/>
        </c:manualLayout>
      </c:layout>
      <c:scatterChart>
        <c:scatterStyle val="lineMarker"/>
        <c:ser>
          <c:idx val="0"/>
          <c:order val="0"/>
          <c:tx>
            <c:v>1-way</c:v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Figures!$J$46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Figures!$I$46</c:f>
              <c:numCache>
                <c:formatCode>General</c:formatCode>
                <c:ptCount val="1"/>
                <c:pt idx="0">
                  <c:v>1.0986347276364965E-7</c:v>
                </c:pt>
              </c:numCache>
            </c:numRef>
          </c:yVal>
        </c:ser>
        <c:ser>
          <c:idx val="1"/>
          <c:order val="1"/>
          <c:tx>
            <c:v>2-way parallel</c:v>
          </c:tx>
          <c:spPr>
            <a:ln>
              <a:solidFill>
                <a:srgbClr val="4572A7"/>
              </a:solidFill>
            </a:ln>
          </c:spPr>
          <c:marker>
            <c:spPr>
              <a:solidFill>
                <a:srgbClr val="4572A7"/>
              </a:solidFill>
              <a:ln>
                <a:solidFill>
                  <a:srgbClr val="4572A7"/>
                </a:solidFill>
              </a:ln>
            </c:spPr>
          </c:marker>
          <c:xVal>
            <c:numRef>
              <c:f>Figures!$J$49:$J$51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Figures!$I$49:$I$51</c:f>
              <c:numCache>
                <c:formatCode>General</c:formatCode>
                <c:ptCount val="3"/>
                <c:pt idx="0">
                  <c:v>7.6198967399613113E-2</c:v>
                </c:pt>
                <c:pt idx="1">
                  <c:v>6.1372340097784556E-2</c:v>
                </c:pt>
                <c:pt idx="2">
                  <c:v>6.3303307471820364E-2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spPr>
            <a:ln>
              <a:solidFill>
                <a:srgbClr val="DA8137"/>
              </a:solidFill>
            </a:ln>
          </c:spPr>
          <c:marker>
            <c:symbol val="circle"/>
            <c:size val="7"/>
            <c:spPr>
              <a:solidFill>
                <a:srgbClr val="DA8137"/>
              </a:solidFill>
              <a:ln>
                <a:solidFill>
                  <a:srgbClr val="DA8137"/>
                </a:solidFill>
              </a:ln>
            </c:spPr>
          </c:marker>
          <c:xVal>
            <c:numRef>
              <c:f>Figures!$J$53:$J$57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Figures!$I$53:$I$57</c:f>
              <c:numCache>
                <c:formatCode>General</c:formatCode>
                <c:ptCount val="5"/>
                <c:pt idx="0">
                  <c:v>7.34331620276958E-2</c:v>
                </c:pt>
                <c:pt idx="1">
                  <c:v>7.3931798616185374E-2</c:v>
                </c:pt>
                <c:pt idx="2">
                  <c:v>9.4115213649577312E-2</c:v>
                </c:pt>
                <c:pt idx="3">
                  <c:v>8.3557567587834558E-2</c:v>
                </c:pt>
                <c:pt idx="4">
                  <c:v>0.1091736267211223</c:v>
                </c:pt>
              </c:numCache>
            </c:numRef>
          </c:yVal>
        </c:ser>
        <c:ser>
          <c:idx val="3"/>
          <c:order val="3"/>
          <c:tx>
            <c:v>8-way parallel</c:v>
          </c:tx>
          <c:spPr>
            <a:ln>
              <a:solidFill>
                <a:srgbClr val="4F6228"/>
              </a:solidFill>
            </a:ln>
          </c:spPr>
          <c:marker>
            <c:symbol val="diamond"/>
            <c:size val="7"/>
            <c:spPr>
              <a:solidFill>
                <a:srgbClr val="4F6228"/>
              </a:solidFill>
              <a:ln>
                <a:solidFill>
                  <a:srgbClr val="4F6228"/>
                </a:solidFill>
              </a:ln>
            </c:spPr>
          </c:marker>
          <c:xVal>
            <c:numRef>
              <c:f>Figures!$J$60:$J$66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Figures!$I$60:$I$66</c:f>
              <c:numCache>
                <c:formatCode>General</c:formatCode>
                <c:ptCount val="7"/>
                <c:pt idx="0">
                  <c:v>9.8614758791549392E-2</c:v>
                </c:pt>
                <c:pt idx="1">
                  <c:v>5.2318776132538262E-2</c:v>
                </c:pt>
                <c:pt idx="2">
                  <c:v>0.1089435138988919</c:v>
                </c:pt>
                <c:pt idx="3">
                  <c:v>6.8169779174419576E-2</c:v>
                </c:pt>
                <c:pt idx="4">
                  <c:v>0.16022040182129288</c:v>
                </c:pt>
                <c:pt idx="5">
                  <c:v>0.10236769037334391</c:v>
                </c:pt>
                <c:pt idx="6">
                  <c:v>0.22374248699512964</c:v>
                </c:pt>
              </c:numCache>
            </c:numRef>
          </c:yVal>
        </c:ser>
        <c:ser>
          <c:idx val="4"/>
          <c:order val="4"/>
          <c:tx>
            <c:v>16-way parallel</c:v>
          </c:tx>
          <c:spPr>
            <a:ln>
              <a:solidFill>
                <a:srgbClr val="71588F"/>
              </a:solidFill>
            </a:ln>
          </c:spPr>
          <c:marker>
            <c:symbol val="triangle"/>
            <c:size val="7"/>
            <c:spPr>
              <a:solidFill>
                <a:srgbClr val="71588F"/>
              </a:solidFill>
              <a:ln>
                <a:solidFill>
                  <a:srgbClr val="71588F"/>
                </a:solidFill>
              </a:ln>
            </c:spPr>
          </c:marker>
          <c:xVal>
            <c:numRef>
              <c:f>Figures!$J$69:$J$77</c:f>
              <c:numCache>
                <c:formatCode>0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xVal>
          <c:yVal>
            <c:numRef>
              <c:f>Figures!$I$69:$I$77</c:f>
              <c:numCache>
                <c:formatCode>General</c:formatCode>
                <c:ptCount val="9"/>
                <c:pt idx="0">
                  <c:v>0.11443487275891429</c:v>
                </c:pt>
                <c:pt idx="1">
                  <c:v>5.719069799345039E-2</c:v>
                </c:pt>
                <c:pt idx="2">
                  <c:v>0.13426219237501025</c:v>
                </c:pt>
                <c:pt idx="3">
                  <c:v>0.10531954285169542</c:v>
                </c:pt>
                <c:pt idx="4">
                  <c:v>0.17093971866812971</c:v>
                </c:pt>
                <c:pt idx="5">
                  <c:v>0.10688539030887911</c:v>
                </c:pt>
                <c:pt idx="6">
                  <c:v>0.33138889111716135</c:v>
                </c:pt>
                <c:pt idx="7">
                  <c:v>0.28150335083592143</c:v>
                </c:pt>
                <c:pt idx="8">
                  <c:v>0.61228238051475359</c:v>
                </c:pt>
              </c:numCache>
            </c:numRef>
          </c:yVal>
        </c:ser>
        <c:ser>
          <c:idx val="5"/>
          <c:order val="5"/>
          <c:tx>
            <c:v>32-way parallel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Figures!$J$81:$J$85</c:f>
              <c:numCache>
                <c:formatCode>0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Figures!$I$81:$I$85</c:f>
              <c:numCache>
                <c:formatCode>General</c:formatCode>
                <c:ptCount val="5"/>
                <c:pt idx="0">
                  <c:v>8.8413064534719213E-2</c:v>
                </c:pt>
                <c:pt idx="1">
                  <c:v>0.1095841795436541</c:v>
                </c:pt>
                <c:pt idx="2">
                  <c:v>0.15691279281667292</c:v>
                </c:pt>
                <c:pt idx="3">
                  <c:v>0.29329362204756426</c:v>
                </c:pt>
                <c:pt idx="4">
                  <c:v>0.65775679366070439</c:v>
                </c:pt>
              </c:numCache>
            </c:numRef>
          </c:yVal>
        </c:ser>
        <c:ser>
          <c:idx val="6"/>
          <c:order val="6"/>
          <c:tx>
            <c:v>48-way parallel</c:v>
          </c:tx>
          <c:spPr>
            <a:ln>
              <a:solidFill>
                <a:srgbClr val="0000FF"/>
              </a:solidFill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Figures!$J$88</c:f>
              <c:numCache>
                <c:formatCode>0</c:formatCode>
                <c:ptCount val="1"/>
                <c:pt idx="0">
                  <c:v>30</c:v>
                </c:pt>
              </c:numCache>
            </c:numRef>
          </c:xVal>
          <c:yVal>
            <c:numRef>
              <c:f>Figures!$I$88</c:f>
              <c:numCache>
                <c:formatCode>General</c:formatCode>
                <c:ptCount val="1"/>
                <c:pt idx="0">
                  <c:v>0.12794076905593554</c:v>
                </c:pt>
              </c:numCache>
            </c:numRef>
          </c:yVal>
        </c:ser>
        <c:axId val="107920768"/>
        <c:axId val="108574208"/>
      </c:scatterChart>
      <c:valAx>
        <c:axId val="107920768"/>
        <c:scaling>
          <c:orientation val="minMax"/>
        </c:scaling>
        <c:axPos val="b"/>
        <c:numFmt formatCode="0" sourceLinked="1"/>
        <c:tickLblPos val="none"/>
        <c:crossAx val="108574208"/>
        <c:crosses val="autoZero"/>
        <c:crossBetween val="midCat"/>
        <c:majorUnit val="1"/>
      </c:valAx>
      <c:valAx>
        <c:axId val="108574208"/>
        <c:scaling>
          <c:orientation val="minMax"/>
        </c:scaling>
        <c:axPos val="l"/>
        <c:majorGridlines/>
        <c:numFmt formatCode="General" sourceLinked="1"/>
        <c:tickLblPos val="nextTo"/>
        <c:crossAx val="107920768"/>
        <c:crosses val="autoZero"/>
        <c:crossBetween val="midCat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4190359574431514E-2"/>
          <c:y val="3.9687291099336441E-2"/>
          <c:w val="0.89690692009223627"/>
          <c:h val="0.92062541780132834"/>
        </c:manualLayout>
      </c:layout>
      <c:scatterChart>
        <c:scatterStyle val="lineMarker"/>
        <c:ser>
          <c:idx val="0"/>
          <c:order val="0"/>
          <c:tx>
            <c:v>1-way</c:v>
          </c:tx>
          <c:xVal>
            <c:numRef>
              <c:f>Summary!$K$3</c:f>
              <c:numCache>
                <c:formatCode>0</c:formatCode>
                <c:ptCount val="1"/>
                <c:pt idx="0">
                  <c:v>0</c:v>
                </c:pt>
              </c:numCache>
            </c:numRef>
          </c:xVal>
          <c:yVal>
            <c:numRef>
              <c:f>Summary!$J$3</c:f>
              <c:numCache>
                <c:formatCode>General</c:formatCode>
                <c:ptCount val="1"/>
                <c:pt idx="0">
                  <c:v>-2.1890703250093759E-8</c:v>
                </c:pt>
              </c:numCache>
            </c:numRef>
          </c:yVal>
        </c:ser>
        <c:ser>
          <c:idx val="1"/>
          <c:order val="1"/>
          <c:tx>
            <c:v>2-way parallel</c:v>
          </c:tx>
          <c:xVal>
            <c:numRef>
              <c:f>Summary!$K$5:$K$7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Summary!$J$5:$J$7</c:f>
              <c:numCache>
                <c:formatCode>General</c:formatCode>
                <c:ptCount val="3"/>
                <c:pt idx="0">
                  <c:v>3.6079595195920369E-2</c:v>
                </c:pt>
                <c:pt idx="1">
                  <c:v>-6.4488931550772555E-3</c:v>
                </c:pt>
                <c:pt idx="2">
                  <c:v>1.0811736655442329E-2</c:v>
                </c:pt>
              </c:numCache>
            </c:numRef>
          </c:yVal>
        </c:ser>
        <c:ser>
          <c:idx val="2"/>
          <c:order val="2"/>
          <c:tx>
            <c:v>4-way parallel</c:v>
          </c:tx>
          <c:xVal>
            <c:numRef>
              <c:f>Summary!$K$9:$K$13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Summary!$J$9:$J$13</c:f>
              <c:numCache>
                <c:formatCode>General</c:formatCode>
                <c:ptCount val="5"/>
                <c:pt idx="0">
                  <c:v>3.9641538838455691E-2</c:v>
                </c:pt>
                <c:pt idx="1">
                  <c:v>-4.0787765436023464E-3</c:v>
                </c:pt>
                <c:pt idx="2">
                  <c:v>2.0158711795100748E-2</c:v>
                </c:pt>
                <c:pt idx="3">
                  <c:v>1.2949179029120982E-2</c:v>
                </c:pt>
                <c:pt idx="4">
                  <c:v>5.124284676297957E-2</c:v>
                </c:pt>
              </c:numCache>
            </c:numRef>
          </c:yVal>
        </c:ser>
        <c:ser>
          <c:idx val="3"/>
          <c:order val="3"/>
          <c:tx>
            <c:v>8-way parallel</c:v>
          </c:tx>
          <c:marker>
            <c:symbol val="circle"/>
            <c:size val="7"/>
          </c:marker>
          <c:xVal>
            <c:numRef>
              <c:f>Summary!$K$15:$K$21</c:f>
              <c:numCache>
                <c:formatCode>0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Summary!$J$15:$J$21</c:f>
              <c:numCache>
                <c:formatCode>General</c:formatCode>
                <c:ptCount val="7"/>
                <c:pt idx="0">
                  <c:v>4.9033967474013791E-2</c:v>
                </c:pt>
                <c:pt idx="1">
                  <c:v>7.9976376033101954E-3</c:v>
                </c:pt>
                <c:pt idx="2">
                  <c:v>2.5306737028783652E-2</c:v>
                </c:pt>
                <c:pt idx="3">
                  <c:v>2.6074685980864095E-2</c:v>
                </c:pt>
                <c:pt idx="4">
                  <c:v>6.9034058035552404E-2</c:v>
                </c:pt>
                <c:pt idx="5">
                  <c:v>6.4391139483061757E-2</c:v>
                </c:pt>
                <c:pt idx="6">
                  <c:v>0.22459894642745254</c:v>
                </c:pt>
              </c:numCache>
            </c:numRef>
          </c:yVal>
        </c:ser>
        <c:ser>
          <c:idx val="4"/>
          <c:order val="4"/>
          <c:tx>
            <c:v>16-way parallel</c:v>
          </c:tx>
          <c:marker>
            <c:symbol val="triangle"/>
            <c:size val="7"/>
          </c:marker>
          <c:xVal>
            <c:numRef>
              <c:f>Summary!$K$23:$K$31</c:f>
              <c:numCache>
                <c:formatCode>0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xVal>
          <c:yVal>
            <c:numRef>
              <c:f>Summary!$J$23:$J$31</c:f>
              <c:numCache>
                <c:formatCode>General</c:formatCode>
                <c:ptCount val="9"/>
                <c:pt idx="0">
                  <c:v>7.2488467197980438E-2</c:v>
                </c:pt>
                <c:pt idx="1">
                  <c:v>4.5774789047091077E-2</c:v>
                </c:pt>
                <c:pt idx="2">
                  <c:v>3.5555651514800571E-2</c:v>
                </c:pt>
                <c:pt idx="3">
                  <c:v>8.338045112240873E-2</c:v>
                </c:pt>
                <c:pt idx="4">
                  <c:v>5.3348107458762062E-2</c:v>
                </c:pt>
                <c:pt idx="5">
                  <c:v>0.24304755530326272</c:v>
                </c:pt>
                <c:pt idx="6">
                  <c:v>0.17783223385028457</c:v>
                </c:pt>
                <c:pt idx="7">
                  <c:v>1.9345284307753743E-2</c:v>
                </c:pt>
                <c:pt idx="8">
                  <c:v>0.51229117153944692</c:v>
                </c:pt>
              </c:numCache>
            </c:numRef>
          </c:yVal>
        </c:ser>
        <c:ser>
          <c:idx val="5"/>
          <c:order val="5"/>
          <c:tx>
            <c:v>32-way parallel</c:v>
          </c:tx>
          <c:xVal>
            <c:numRef>
              <c:f>Summary!$K$34:$K$39</c:f>
              <c:numCache>
                <c:formatCode>0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</c:numCache>
            </c:numRef>
          </c:xVal>
          <c:yVal>
            <c:numRef>
              <c:f>Summary!$J$34:$J$39</c:f>
              <c:numCache>
                <c:formatCode>General</c:formatCode>
                <c:ptCount val="6"/>
                <c:pt idx="0">
                  <c:v>9.4820302030227233E-2</c:v>
                </c:pt>
                <c:pt idx="1">
                  <c:v>4.2699005157506333E-2</c:v>
                </c:pt>
                <c:pt idx="2">
                  <c:v>5.7649456026025003E-2</c:v>
                </c:pt>
                <c:pt idx="3">
                  <c:v>8.5829551789355502E-2</c:v>
                </c:pt>
                <c:pt idx="4">
                  <c:v>0.19919678812408328</c:v>
                </c:pt>
                <c:pt idx="5">
                  <c:v>0.53036918640653352</c:v>
                </c:pt>
              </c:numCache>
            </c:numRef>
          </c:yVal>
        </c:ser>
        <c:ser>
          <c:idx val="6"/>
          <c:order val="6"/>
          <c:tx>
            <c:v>48-way parallel</c:v>
          </c:tx>
          <c:xVal>
            <c:numRef>
              <c:f>Summary!$K$42:$K$44</c:f>
              <c:numCache>
                <c:formatCode>0</c:formatCode>
                <c:ptCount val="3"/>
                <c:pt idx="0">
                  <c:v>31</c:v>
                </c:pt>
                <c:pt idx="1">
                  <c:v>32</c:v>
                </c:pt>
                <c:pt idx="2">
                  <c:v>33</c:v>
                </c:pt>
              </c:numCache>
            </c:numRef>
          </c:xVal>
          <c:yVal>
            <c:numRef>
              <c:f>Summary!$J$42:$J$44</c:f>
              <c:numCache>
                <c:formatCode>General</c:formatCode>
                <c:ptCount val="3"/>
                <c:pt idx="0">
                  <c:v>0.11488987509504868</c:v>
                </c:pt>
                <c:pt idx="1">
                  <c:v>4.6176368896130957E-2</c:v>
                </c:pt>
                <c:pt idx="2">
                  <c:v>8.3768695435049695E-2</c:v>
                </c:pt>
              </c:numCache>
            </c:numRef>
          </c:yVal>
        </c:ser>
        <c:ser>
          <c:idx val="7"/>
          <c:order val="7"/>
          <c:tx>
            <c:v>64-way parallel</c:v>
          </c:tx>
          <c:spPr>
            <a:ln>
              <a:solidFill>
                <a:schemeClr val="accent2"/>
              </a:solidFill>
            </a:ln>
          </c:spPr>
          <c:marker>
            <c:symbol val="dot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Summary!$K$47:$K$50</c:f>
              <c:numCache>
                <c:formatCode>0</c:formatCode>
                <c:ptCount val="4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37</c:v>
                </c:pt>
              </c:numCache>
            </c:numRef>
          </c:xVal>
          <c:yVal>
            <c:numRef>
              <c:f>Summary!$J$47:$J$50</c:f>
              <c:numCache>
                <c:formatCode>General</c:formatCode>
                <c:ptCount val="4"/>
                <c:pt idx="0">
                  <c:v>0.18314485587970741</c:v>
                </c:pt>
                <c:pt idx="1">
                  <c:v>5.1121897217752676E-2</c:v>
                </c:pt>
                <c:pt idx="2">
                  <c:v>0.19975733181117977</c:v>
                </c:pt>
                <c:pt idx="3">
                  <c:v>0.31931299552080383</c:v>
                </c:pt>
              </c:numCache>
            </c:numRef>
          </c:yVal>
        </c:ser>
        <c:ser>
          <c:idx val="8"/>
          <c:order val="8"/>
          <c:tx>
            <c:v>128-way parallel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Summary!$K$53:$K$57</c:f>
              <c:numCache>
                <c:formatCode>0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</c:numCache>
            </c:numRef>
          </c:xVal>
          <c:yVal>
            <c:numRef>
              <c:f>Summary!$J$53:$J$57</c:f>
              <c:numCache>
                <c:formatCode>General</c:formatCode>
                <c:ptCount val="5"/>
                <c:pt idx="0">
                  <c:v>8.1076366898226629E-2</c:v>
                </c:pt>
                <c:pt idx="1">
                  <c:v>0.10386542735300312</c:v>
                </c:pt>
                <c:pt idx="2">
                  <c:v>0.15391802651413952</c:v>
                </c:pt>
                <c:pt idx="3">
                  <c:v>0.2721615824759227</c:v>
                </c:pt>
                <c:pt idx="4">
                  <c:v>0.62785545703739776</c:v>
                </c:pt>
              </c:numCache>
            </c:numRef>
          </c:yVal>
        </c:ser>
        <c:axId val="108923136"/>
        <c:axId val="108933504"/>
      </c:scatterChart>
      <c:valAx>
        <c:axId val="108923136"/>
        <c:scaling>
          <c:orientation val="minMax"/>
        </c:scaling>
        <c:axPos val="b"/>
        <c:numFmt formatCode="0" sourceLinked="1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933504"/>
        <c:crosses val="autoZero"/>
        <c:crossBetween val="midCat"/>
        <c:majorUnit val="1"/>
      </c:valAx>
      <c:valAx>
        <c:axId val="108933504"/>
        <c:scaling>
          <c:orientation val="minMax"/>
          <c:min val="-2.0000000000000014E-2"/>
        </c:scaling>
        <c:axPos val="l"/>
        <c:majorGridlines/>
        <c:numFmt formatCode="General" sourceLinked="1"/>
        <c:tickLblPos val="nextTo"/>
        <c:crossAx val="108923136"/>
        <c:crossesAt val="0"/>
        <c:crossBetween val="midCat"/>
        <c:majorUnit val="5.0000000000000024E-2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0.57895</cdr:x>
      <cdr:y>0.84309</cdr:y>
    </cdr:from>
    <cdr:to>
      <cdr:x>0.65907</cdr:x>
      <cdr:y>0.9112</cdr:y>
    </cdr:to>
    <cdr:sp macro="" textlink="">
      <cdr:nvSpPr>
        <cdr:cNvPr id="2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9200" y="3429000"/>
          <a:ext cx="69602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algn="r" rtl="0" fontAlgn="base">
            <a:spcBef>
              <a:spcPct val="0"/>
            </a:spcBef>
            <a:spcAft>
              <a:spcPct val="0"/>
            </a:spcAft>
          </a:pPr>
          <a:r>
            <a:rPr lang="en-US" sz="1200" b="1" kern="1200" dirty="0">
              <a:solidFill>
                <a:srgbClr val="7030A0"/>
              </a:solidFill>
              <a:latin typeface="Arial" charset="0"/>
            </a:rPr>
            <a:t>16-way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370173B2-124D-4BC8-AF9F-167E85A2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7"/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0D16C9F-DC02-415C-AAAD-5A2A1BC75D74}" type="slidenum">
              <a:rPr lang="en-US" sz="1200" b="0"/>
              <a:pPr algn="r" eaLnBrk="0" hangingPunct="0"/>
              <a:t>1</a:t>
            </a:fld>
            <a:endParaRPr lang="en-US" sz="1200" b="0" dirty="0"/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F87F72-AFF9-4355-9830-B90CFCCF6423}" type="slidenum">
              <a:rPr lang="en-US" sz="1200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b="1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15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F87F72-AFF9-4355-9830-B90CFCCF6423}" type="slidenum">
              <a:rPr lang="en-US" sz="1200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b="1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F87F72-AFF9-4355-9830-B90CFCCF6423}" type="slidenum">
              <a:rPr lang="en-US" sz="1200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b="1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D86E19-6A29-4DC4-A51B-A0F89AA63083}" type="slidenum">
              <a:rPr lang="en-US" sz="1200" b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E561BF2-50D9-429A-9CB2-7F17F0399C44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01DF2C-9F81-4783-AD56-70A37432B2A6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9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 rtl="0" fontAlgn="base">
              <a:spcBef>
                <a:spcPct val="0"/>
              </a:spcBef>
              <a:spcAft>
                <a:spcPct val="0"/>
              </a:spcAft>
              <a:defRPr/>
            </a:pPr>
            <a:fld id="{9B28CDFA-7832-4241-83E2-E5D5A902760A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219392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EFC-241E-46B5-87B6-5A5EA19C520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EFC-241E-46B5-87B6-5A5EA19C520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5DA8D-0B29-49EC-8227-F9343CE57E7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2625"/>
            <a:ext cx="4533900" cy="340042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0063"/>
            <a:ext cx="5029200" cy="40846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D3C7A-A968-40A2-A0E2-0F144E8757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1BF98-9216-4364-8034-ABD0BF0E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FC96-1B57-4A3D-B601-E4F9625B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8D277B-FAF8-438E-856A-EAE1380EB9A0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B35D20B-878E-4718-A1EB-A0C9B4CD19FC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4FE87F3-AAE4-4A46-9961-4FA3BB2354C3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778CC55-E505-4697-BFC3-568116BB1466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3855BDC-BC8B-4345-8EE7-23C890C6022B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53E00F-0548-4AA3-8F3A-BE855D087354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E86A7B-AEC3-40AA-8E5C-EE04E3900C3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E4EADE-3C36-458C-955D-940C878FCC0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9CBC377-9E54-4F7D-92D7-8E7E7055F0CA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14309CA-8BAC-449B-8F8C-C7ECF887E5F9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A31C682-0555-411E-ACFB-0E1FA4C5083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2D65-87BD-4B09-BE1A-443E12E3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C80E45-B047-4E1C-ADE7-BFFC737E486B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7DAF58-37A0-4BE3-9636-3F665ADE690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CD0F82-D7B3-4E19-BBE1-FAEF5A37ECA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66C898E-DFB5-464F-A695-D5A819EF624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F22290C-7FF8-4817-9191-4F7CBD97E3A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A2EAA7F-35B9-4092-8A1E-59E72F43837E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308BCD2-83C3-4640-9608-8C49000D0B15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2BA8201-68C3-4A0B-BD3E-7387FFF7A485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96BB57-F910-4791-B2C9-0D263CC8654A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6F34DCB-8FCE-42E2-8959-8A5AA859BE3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286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334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382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34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382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286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334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430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8600" y="11430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10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1963" y="5157788"/>
            <a:ext cx="4456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en-US" sz="2400" b="0"/>
              <a:t>EGA Discussion</a:t>
            </a:r>
          </a:p>
          <a:p>
            <a:pPr algn="l" eaLnBrk="0" hangingPunct="0">
              <a:defRPr/>
            </a:pPr>
            <a:r>
              <a:rPr lang="en-US" sz="2400" b="0"/>
              <a:t>November 2004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1775" y="2038350"/>
            <a:ext cx="649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0">
                <a:solidFill>
                  <a:srgbClr val="808080"/>
                </a:solidFill>
                <a:latin typeface="Futura Bk" pitchFamily="34" charset="0"/>
              </a:rPr>
              <a:t>Promoting and Standardizing Grid Computing</a:t>
            </a:r>
            <a:r>
              <a:rPr lang="en-US" sz="2200" b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42306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Forum</a:t>
            </a: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6492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Global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2782888" y="1047750"/>
            <a:ext cx="137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>
                    <a:alpha val="70195"/>
                  </a:schemeClr>
                </a:solidFill>
                <a:latin typeface="Haettenschweiler"/>
              </a:rPr>
              <a:t>Grid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165100"/>
            <a:ext cx="841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155575" cy="6858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0FB270C-4861-4DE4-A5F9-D7E3DCB5D619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9F5EB49-D465-49A0-A46B-FB1943CFDDE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9B126E3-B5D6-403A-879E-5C8A90ED8E6F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58096E6-865A-4C7F-BC43-71B384CD237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C73230C-FDFE-4549-933B-E0915F99ABD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E74540CE-41C4-48ED-A358-4B5113F205C4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C9F4D3D1-9EDC-46AB-BC92-7504EAB3317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EBBBD52-455A-4133-93AB-8B2D07F2EAE7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685BCA2-F2F2-4A80-95D8-0B49288E40F4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A8657517-251E-4D2B-AE68-510320BA96E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E5A1C077-53D3-4BB1-8799-0F3234B3B275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895A19-CBFB-4A66-A332-7C8EB61024A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78510C0E-9CD7-4406-A87E-BF402931B973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399C55-4550-42B4-9647-847E5C6C3C0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410911C8-1C05-4323-B704-20C225B868C1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D4568E-5E2B-45DB-B874-2F2B09E1949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9EE4-234D-4B3F-BC10-B8123EA6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1280E268-18FC-4E7B-A47D-D69ABA83679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4CAC747-358F-4E40-A56B-D993A17174F9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A97FC1F7-CE5A-4490-A8D7-A27D7BBE80E7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FE1763D9-0CE3-41C0-929E-6F091F19B06D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400A34D-EDE2-4950-BC36-9EEAE35A275B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8C0EA9B-131A-4CCF-A9BC-A6774AFD76B0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3CB733EC-BD1F-4DEB-9D30-39B64265C99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5B4CCC1-3A37-425C-8841-6720DB7F0F35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A2496B4-6FF9-46EA-839F-116FD7449D4C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1/11/2009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DF3704-3B31-4DA5-8BDE-27C6D0D5C94B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89D1-D8DB-4435-91B5-1928D6C0E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7500"/>
            <a:ext cx="42275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587500"/>
            <a:ext cx="42275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56F-EA7D-41E8-9DB3-F16A88FC7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34DE-00BA-4047-8143-777041E1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A324-8627-4FE2-9775-7D58149F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06D4-DD02-427F-9CBF-BA5B9EB1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851-FD25-4BB5-A49F-750968B5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C606-098A-47A5-B85F-3A7240FE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9365-E238-418A-A92B-920CD10D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779B-2D93-4FC1-BD88-EED4219D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14300"/>
            <a:ext cx="2151062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03963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2F02-4693-469F-8BFB-10F95CD8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BC0F-3A9E-461C-908A-973BA2CD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6888" y="6300788"/>
            <a:ext cx="184150" cy="3968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5" descr="in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0" y="6199188"/>
            <a:ext cx="1317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59100" y="6596063"/>
            <a:ext cx="2916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Pradeep K. Dubey, pradeep.dubey@intel.com</a:t>
            </a:r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1313" y="304800"/>
            <a:ext cx="7532687" cy="2590800"/>
          </a:xfrm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11313" y="2873375"/>
            <a:ext cx="6232525" cy="1752600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  <a:p>
            <a:r>
              <a:rPr lang="en-US"/>
              <a:t>Intel Corporation</a:t>
            </a:r>
          </a:p>
          <a:p>
            <a:endParaRPr lang="en-US"/>
          </a:p>
          <a:p>
            <a:r>
              <a:rPr lang="en-US"/>
              <a:t>Date of Presentation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DC15-2656-4892-8C64-E0FA73E00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E896-C725-4A96-8211-149EEF18E9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2513-C537-46E4-928D-413FE2031E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4457-0568-4FBB-B0E1-B9AF31BCC6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E1CF-52BA-4B14-AE5E-78EC52E1F3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8098-75C2-4987-BAAF-7972EC52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840A-E129-4DCA-92CF-CE41D9417B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C861-D72E-44C6-8FF0-9D970BDB41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4102-0027-4A11-BF85-2D6BAB98EF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F8A6-AE35-4879-A81A-ABC53B2F3B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243F-8B14-4B01-A4D3-FC2CDD140F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5240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5240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6238" y="39243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39243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75C5-5A95-4ABC-B9B4-6FAF943AC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CFC6-6C4F-4D0E-B4F1-DB9A459AAD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4C11-B156-4C9C-9669-C713862613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78B9-1A8E-4F65-8E04-ED1E8A0C85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01AA-EB08-4FFE-8ED0-8ABC7EF7D3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6E34-5525-4E76-87FA-7CDCF56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F63A-081D-46F1-A649-0FA0822DF2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9A2C-2734-4268-B971-E38CEDAC5A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9C55-49F7-4BAB-99E2-2B902E0FCB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FA66-22E1-4FC9-A5D8-6871F66409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0FC7-DC5D-4688-8398-9E2F150A43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F6CA-7A86-4146-9DB3-F6FF59DD37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7437-884E-479A-9EFB-61DB48F543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71149-2264-432C-84B6-1E7C1F1887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080DD8-10E0-4C34-ACD6-C104455179D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8798DB-A0F9-4177-8E3C-C981F244A13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AC4E-522F-4442-99DE-3625A213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C13887-2752-4391-BACE-2513CDEDAA9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F5B290-6F4F-4CE3-99A4-36CE27C8DCB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59A1F-EAFB-4EAD-A1AB-EFFD0C78DD0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1D008-04A7-4164-BF4A-59886354B83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52F6DB-A119-42A7-A24F-0521C32E9D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2E0BEE-2BD9-4336-84EE-B2594288CD0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B48271-39BD-4531-8BD5-BCFC706400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65B20-0090-4397-AE5D-61F09C19658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ADFA-A11A-49E9-BF3D-96065F8E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741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379181-CE69-4A8A-903B-0FDACEDC9EA9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580B75-D845-4489-9B73-DA4CA7FA07F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7F8D-2009-4535-8F56-680AABCEE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8C2F1C7-E06F-4B0E-8758-9837DCA5E8EC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A395CF-4565-4D35-9C61-414974A5931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2235258-9015-43CA-A30B-B831990FD15C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4393258-1C0D-4E1C-BC34-E5F79C0692A0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2DC41FF-3058-421B-AD6B-9B6C3B3A4AA4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1F2718-1956-4810-9A2A-9D9FCDDBB7CA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3E5A31D-FF2D-445C-A235-F20C384549A0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9144A45-E9B7-464E-86DF-89585273EE8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42E0908-8489-4B54-9276-5452B08B2B6B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E3E1BD-D33C-48E2-B765-1AA22309C357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ACC838B-D847-4166-A7A8-A668753EF225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95657F0-1B4F-42C5-9A65-530FBF40DC27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6AC1640-A145-4DC0-8833-7FB43F65ABB0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0393C67-47E9-449E-B1D3-19FAB7544C6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48738BE-AA74-4AB4-92AF-78DB4BC9C239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EA725A4-890C-4006-86AB-47F1151D658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D6BAD3A-E0AA-48D9-8C22-4A6A6782E365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4B55E55-A082-4BA4-A783-450714FA55E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580828F-5C62-4978-AE3D-B3BA82731BC2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F751643-BC21-4867-A65D-ABC0E6EB807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224B-C614-4CE5-9F0D-BB25EF2D3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1025CC7-910E-4162-B10F-F6E92376B7C8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2EED184-DD33-48E4-B559-09F2AB1DC9EF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9E17401-46A9-4B71-BE88-76B54711119D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50A1C81-D556-42E6-BF18-8DD442331FF4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FDC0FC4-7858-4DEC-9CB9-AADFFCFA6FC4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812394-CF4C-4FBB-BF5C-780550256E90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A2B697-B1B5-4A1B-BEBA-4B7C69CBE170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B22D01-322E-4E72-AAEB-B6DFB7A84D79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3CFD557-81FA-4D67-9C60-8AD37924FFA2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E2DD1B0-6F55-4853-BC32-563EE808525F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36CDB4B-2559-418C-9433-E2BDE77007BE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3744E78-F116-4F6E-8957-BB5DF3CF45A0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1F7C631-6F59-4B6F-BE94-6927087832E3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2755DD8-1CD0-40F8-9E80-23598EC7321B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140AD6E-016D-44BD-9B4E-C523F98ADAC4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9E0DC7-A364-404D-A723-806AA1B107B3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679F99B-AFDD-438B-9C9F-E4D59B9422DC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E908D6B-51E9-4E6B-A48A-3C8DC4F75B15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0328D57-270E-459F-ACBB-17630F3C9A1C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28AD08-FE96-45D0-A660-669F76C5009A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433D1984-3521-4E7F-8285-9CA3F58D2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2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D41B7D3-64CD-4DF9-9C81-65C201EB9BC8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ea typeface="+mn-ea"/>
              <a:cs typeface="+mn-cs"/>
            </a:endParaRPr>
          </a:p>
        </p:txBody>
      </p:sp>
      <p:sp>
        <p:nvSpPr>
          <p:cNvPr id="102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E34431C-4618-4C33-9455-B333F3E9F8AA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D34E9C01-59CB-419B-9DD8-7E46CC0A3D78}" type="datetimeFigureOut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1/11/2009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endParaRPr lang="en-US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0529B368-0F36-4DB8-8A07-D70D5958BA7D}" type="slidenum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‹#›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7500"/>
            <a:ext cx="86074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ltGray">
          <a:xfrm>
            <a:off x="187325" y="1257300"/>
            <a:ext cx="8782050" cy="84138"/>
          </a:xfrm>
          <a:prstGeom prst="rect">
            <a:avLst/>
          </a:prstGeom>
          <a:solidFill>
            <a:srgbClr val="2990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fld id="{35D57F75-6928-485D-91EB-07CEA2731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7" descr="GGF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0225" y="165100"/>
            <a:ext cx="838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03269" name="Text Box 5"/>
          <p:cNvSpPr txBox="1">
            <a:spLocks noChangeArrowheads="1"/>
          </p:cNvSpPr>
          <p:nvPr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000" dirty="0"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000" dirty="0"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DSC_logo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3273" name="Text Box 9"/>
          <p:cNvSpPr txBox="1">
            <a:spLocks noChangeArrowheads="1"/>
          </p:cNvSpPr>
          <p:nvPr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i="1" dirty="0">
                <a:solidFill>
                  <a:srgbClr val="009999"/>
                </a:solidFill>
                <a:latin typeface="Helvetica" pitchFamily="34" charset="0"/>
              </a:rPr>
              <a:t>Fran Berman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 dirty="0"/>
          </a:p>
          <a:p>
            <a:pPr eaLnBrk="0" hangingPunct="0">
              <a:defRPr/>
            </a:pPr>
            <a:endParaRPr lang="en-US" sz="1200" dirty="0"/>
          </a:p>
        </p:txBody>
      </p:sp>
      <p:pic>
        <p:nvPicPr>
          <p:cNvPr id="15365" name="Picture 5" descr="inte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C9E825E3-2F64-40DF-882E-589C0DEEB3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2"/>
                </a:solidFill>
              </a:rPr>
              <a:t>Pradeep</a:t>
            </a:r>
            <a:r>
              <a:rPr lang="en-US" sz="1000" dirty="0">
                <a:solidFill>
                  <a:schemeClr val="tx2"/>
                </a:solidFill>
              </a:rPr>
              <a:t> K. </a:t>
            </a:r>
            <a:r>
              <a:rPr lang="en-US" sz="1000" dirty="0" err="1">
                <a:solidFill>
                  <a:schemeClr val="tx2"/>
                </a:solidFill>
              </a:rPr>
              <a:t>Dubey</a:t>
            </a:r>
            <a:r>
              <a:rPr lang="en-US" sz="1000" dirty="0">
                <a:solidFill>
                  <a:schemeClr val="tx2"/>
                </a:solidFill>
              </a:rPr>
              <a:t>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/>
          </a:p>
          <a:p>
            <a:pPr eaLnBrk="0" hangingPunct="0">
              <a:defRPr/>
            </a:pPr>
            <a:endParaRPr lang="en-US" sz="1200"/>
          </a:p>
        </p:txBody>
      </p:sp>
      <p:pic>
        <p:nvPicPr>
          <p:cNvPr id="503813" name="Picture 5" descr="inte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6D68724F-D291-44C4-AD7A-E5BCBCE5CD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</a:rPr>
              <a:t>Pradeep K. Dubey,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4A378-3ED1-47F3-91C2-A90957EC922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2ACF3-A52C-42EE-BCCF-9A6748741DF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1/11/2009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1504FD-DDA6-4552-AD10-04FCD0C1A0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730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0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0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730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31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731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31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1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31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3AF9012-7FFD-4B61-B457-36F7664B2F8D}" type="datetimeFigureOut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1/11/2009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731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731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513D580-20FD-40D4-B0CB-687D22F083DB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1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94000">
              <a:srgbClr val="000000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8509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61FDA6B-2BCC-4019-A732-6AFEA8C7F8E7}" type="datetimeFigureOut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1/11/2009</a:t>
            </a:fld>
            <a:endParaRPr 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9A9F462-63D8-4E95-90FF-71FC2F92F8CC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EAEAEA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Relationship Id="rId5" Type="http://schemas.openxmlformats.org/officeDocument/2006/relationships/hyperlink" Target="http://www.naradabrokering.org/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9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emf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E45674F-CBAD-4FA8-A742-10C60A1812A9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1</a:t>
            </a:fld>
            <a:endParaRPr lang="en-US" sz="10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95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676400"/>
          </a:xfrm>
        </p:spPr>
        <p:txBody>
          <a:bodyPr anchor="b"/>
          <a:lstStyle/>
          <a:p>
            <a:pPr eaLnBrk="1" hangingPunct="1"/>
            <a:r>
              <a:rPr lang="en-US" dirty="0" smtClean="0"/>
              <a:t>Distributed and Parallel Programming Environments and their performance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795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76200" y="2667000"/>
            <a:ext cx="9144000" cy="3276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Microsoft eScience Workshop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December 2008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Geoffrey Fox</a:t>
            </a: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</a:rPr>
              <a:t>Community Grids Laboratory</a:t>
            </a:r>
            <a:r>
              <a:rPr lang="en-US" altLang="ja-JP" sz="24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  <a:t>School of informatics </a:t>
            </a:r>
            <a:b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400" b="0" dirty="0" smtClean="0">
                <a:latin typeface="Arial" pitchFamily="34" charset="0"/>
              </a:rPr>
              <a:t>Indiana University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3"/>
              </a:rPr>
              <a:t>gcf@indiana.edu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4"/>
              </a:rPr>
              <a:t>http://www.infomall.org</a:t>
            </a:r>
            <a:endParaRPr lang="en-US" sz="2400" b="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341"/>
          <p:cNvSpPr/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6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6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8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9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0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8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6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7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8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9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0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8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9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0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1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2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3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4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5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6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7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9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1524000" y="5943600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Dryad </a:t>
            </a:r>
            <a:r>
              <a:rPr lang="en-US" sz="2400" dirty="0" smtClean="0"/>
              <a:t>supports general dataflow</a:t>
            </a:r>
            <a:endParaRPr lang="en-US" sz="2400" dirty="0"/>
          </a:p>
        </p:txBody>
      </p:sp>
      <p:grpSp>
        <p:nvGrpSpPr>
          <p:cNvPr id="355" name="Group 354"/>
          <p:cNvGrpSpPr/>
          <p:nvPr/>
        </p:nvGrpSpPr>
        <p:grpSpPr>
          <a:xfrm>
            <a:off x="1524000" y="1219200"/>
            <a:ext cx="2438400" cy="1469886"/>
            <a:chOff x="1524000" y="1219200"/>
            <a:chExt cx="2438400" cy="1469886"/>
          </a:xfrm>
        </p:grpSpPr>
        <p:sp>
          <p:nvSpPr>
            <p:cNvPr id="347" name="TextBox 346"/>
            <p:cNvSpPr txBox="1"/>
            <p:nvPr/>
          </p:nvSpPr>
          <p:spPr>
            <a:xfrm>
              <a:off x="1524000" y="1981200"/>
              <a:ext cx="2438400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reduce(key, list&lt;value&gt;)</a:t>
              </a:r>
            </a:p>
          </p:txBody>
        </p:sp>
        <p:sp>
          <p:nvSpPr>
            <p:cNvPr id="348" name="Right Arrow 347"/>
            <p:cNvSpPr/>
            <p:nvPr/>
          </p:nvSpPr>
          <p:spPr>
            <a:xfrm rot="5400000">
              <a:off x="2514600" y="1600200"/>
              <a:ext cx="381000" cy="3810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524000" y="1219200"/>
              <a:ext cx="2438400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map(key, value)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762000" y="152400"/>
            <a:ext cx="421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MapReduce</a:t>
            </a:r>
            <a:r>
              <a:rPr lang="en-US" sz="2800" dirty="0" smtClean="0"/>
              <a:t> implemented </a:t>
            </a:r>
          </a:p>
          <a:p>
            <a:r>
              <a:rPr lang="en-US" sz="2800" dirty="0" smtClean="0"/>
              <a:t>by </a:t>
            </a:r>
            <a:r>
              <a:rPr lang="en-US" sz="2800" dirty="0" smtClean="0">
                <a:solidFill>
                  <a:srgbClr val="FFFF00"/>
                </a:solidFill>
              </a:rPr>
              <a:t>Hadoop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457200" y="3124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Example: </a:t>
            </a:r>
            <a:r>
              <a:rPr lang="en-US" sz="2400" dirty="0" smtClean="0">
                <a:solidFill>
                  <a:srgbClr val="FFFF00"/>
                </a:solidFill>
              </a:rPr>
              <a:t>Word Histogram</a:t>
            </a:r>
          </a:p>
          <a:p>
            <a:pPr algn="l"/>
            <a:r>
              <a:rPr lang="en-US" sz="2400" dirty="0" smtClean="0"/>
              <a:t>Start with a set of words</a:t>
            </a:r>
          </a:p>
          <a:p>
            <a:pPr algn="l"/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FFFF00"/>
                </a:solidFill>
              </a:rPr>
              <a:t>map</a:t>
            </a:r>
            <a:r>
              <a:rPr lang="en-US" sz="2400" dirty="0" smtClean="0"/>
              <a:t> task counts number of occurrences in each data partition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Reduce</a:t>
            </a:r>
            <a:r>
              <a:rPr lang="en-US" sz="2400" dirty="0" smtClean="0"/>
              <a:t> phase adds these counts</a:t>
            </a:r>
            <a:endParaRPr lang="en-US" sz="2400" dirty="0"/>
          </a:p>
        </p:txBody>
      </p:sp>
      <p:cxnSp>
        <p:nvCxnSpPr>
          <p:cNvPr id="357" name="Straight Arrow Connector 356"/>
          <p:cNvCxnSpPr/>
          <p:nvPr/>
        </p:nvCxnSpPr>
        <p:spPr bwMode="auto">
          <a:xfrm>
            <a:off x="2895600" y="6553200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Speed up </a:t>
            </a:r>
            <a:r>
              <a:rPr lang="en-US" dirty="0" smtClean="0"/>
              <a:t>= T(1)/T(P) =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</a:t>
            </a:r>
            <a:r>
              <a:rPr lang="en-US" dirty="0" smtClean="0">
                <a:sym typeface="Symbol"/>
              </a:rPr>
              <a:t> (</a:t>
            </a:r>
            <a:r>
              <a:rPr lang="en-US" dirty="0" smtClean="0"/>
              <a:t>efficiency ) </a:t>
            </a:r>
            <a:r>
              <a:rPr lang="en-US" dirty="0" smtClean="0">
                <a:sym typeface="Symbol"/>
              </a:rPr>
              <a:t>P </a:t>
            </a:r>
          </a:p>
          <a:p>
            <a:pPr lvl="1"/>
            <a:r>
              <a:rPr lang="en-US" dirty="0" smtClean="0">
                <a:sym typeface="Symbol"/>
              </a:rPr>
              <a:t>with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P</a:t>
            </a:r>
            <a:r>
              <a:rPr lang="en-US" dirty="0" smtClean="0">
                <a:sym typeface="Symbol"/>
              </a:rPr>
              <a:t> processors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Overhead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f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= (PT(P)/T(1)-1) = (1/ -1)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is linear in overheads and usually best way to record results if overhead small</a:t>
            </a:r>
          </a:p>
          <a:p>
            <a:r>
              <a:rPr lang="en-US" dirty="0" smtClean="0">
                <a:sym typeface="Symbol"/>
              </a:rPr>
              <a:t>For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communication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 ratio of data communicated to calculation complexity =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rgbClr val="FFFF00"/>
                </a:solidFill>
                <a:sym typeface="Symbol"/>
              </a:rPr>
              <a:t>-0.5</a:t>
            </a:r>
            <a:r>
              <a:rPr lang="en-US" dirty="0" smtClean="0">
                <a:sym typeface="Symbol"/>
              </a:rPr>
              <a:t> for matrix multiplication where 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(grain size) </a:t>
            </a:r>
            <a:r>
              <a:rPr lang="en-US" dirty="0" smtClean="0">
                <a:sym typeface="Symbol"/>
              </a:rPr>
              <a:t>matrix elements per node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Overheads decrease in size </a:t>
            </a:r>
            <a:r>
              <a:rPr lang="en-US" dirty="0" smtClean="0">
                <a:sym typeface="Symbol"/>
              </a:rPr>
              <a:t>as problem sizes </a:t>
            </a:r>
            <a:r>
              <a:rPr lang="en-US" i="1" dirty="0" smtClean="0">
                <a:sym typeface="Symbol"/>
              </a:rPr>
              <a:t>n </a:t>
            </a:r>
            <a:r>
              <a:rPr lang="en-US" dirty="0" smtClean="0">
                <a:sym typeface="Symbol"/>
              </a:rPr>
              <a:t>increase (edge over area rule)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Scaled Speed up</a:t>
            </a:r>
            <a:r>
              <a:rPr lang="en-US" dirty="0" smtClean="0">
                <a:sym typeface="Symbol"/>
              </a:rPr>
              <a:t>: keep grain size </a:t>
            </a:r>
            <a:r>
              <a:rPr lang="en-US" i="1" dirty="0" smtClean="0">
                <a:sym typeface="Symbol"/>
              </a:rPr>
              <a:t>n </a:t>
            </a:r>
            <a:r>
              <a:rPr lang="en-US" dirty="0" smtClean="0">
                <a:sym typeface="Symbol"/>
              </a:rPr>
              <a:t>fixed as P increases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Conventional Speed up</a:t>
            </a:r>
            <a:r>
              <a:rPr lang="en-US" dirty="0" smtClean="0">
                <a:sym typeface="Symbol"/>
              </a:rPr>
              <a:t>: keep Problem size fixed </a:t>
            </a:r>
            <a:r>
              <a:rPr lang="en-US" i="1" dirty="0" smtClean="0">
                <a:sym typeface="Symbol"/>
              </a:rPr>
              <a:t>n </a:t>
            </a:r>
            <a:r>
              <a:rPr lang="en-US" dirty="0" smtClean="0">
                <a:sym typeface="Symbol"/>
              </a:rPr>
              <a:t> 1/P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Kmeans Clustering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4648200"/>
            <a:ext cx="8839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All three implementations perform the same Kmeans clustering algorithm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Each test is performed using 5 compute nodes (Total of 40 processor cores)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CGL-MapReduce shows a performance close to the MPI and Threads implementation 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Hadoop’s high execution time is due to:</a:t>
            </a:r>
          </a:p>
          <a:p>
            <a:pPr marL="800100" lvl="1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Lack of support for iterative MapReduce computation</a:t>
            </a:r>
          </a:p>
          <a:p>
            <a:pPr marL="800100" lvl="1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Overhead associated with the file system based communication</a:t>
            </a:r>
            <a:endParaRPr lang="en-US" sz="3200" b="1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32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Kmeans Clustering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38100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Clustering, execution time vs. the number of 2D data points (Both axes are in log scale)</a:t>
            </a:r>
          </a:p>
        </p:txBody>
      </p:sp>
      <p:pic>
        <p:nvPicPr>
          <p:cNvPr id="2050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762000"/>
            <a:ext cx="3558013" cy="2971800"/>
          </a:xfrm>
          <a:prstGeom prst="rect">
            <a:avLst/>
          </a:prstGeom>
          <a:noFill/>
        </p:spPr>
      </p:pic>
      <p:pic>
        <p:nvPicPr>
          <p:cNvPr id="8" name="Picture 4" descr="D:\Academic\Ph.D\PropsalDefence\images\multi-co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4800600" cy="320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CGL-MapReduce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3505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streaming based MapReduce runtime implemented in Java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the communications(control/intermediate results) are routed via a content dissemination (publish-subscribe) network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Intermediate results are directly transferred from the map tasks to the reduce tasks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eliminates local files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MRDriver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Maintains the state of the system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Controls the execution of map/reduce tasks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User Program is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composer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MapReduce computations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Support both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stepped (dataflow)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iterative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(deltaflow) MapReduce computations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communication uses publish-subscribe “queues in the cloud” not MPI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4" name="Group 55"/>
          <p:cNvGrpSpPr/>
          <p:nvPr/>
        </p:nvGrpSpPr>
        <p:grpSpPr>
          <a:xfrm>
            <a:off x="1066800" y="609600"/>
            <a:ext cx="4572000" cy="2438400"/>
            <a:chOff x="1371600" y="762000"/>
            <a:chExt cx="4572000" cy="2438400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1600" y="838200"/>
              <a:ext cx="449580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Data Split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91000" y="1524000"/>
              <a:ext cx="685800" cy="6858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1524000"/>
              <a:ext cx="75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000" y="1524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User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Program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7620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kern="1200" dirty="0">
                  <a:solidFill>
                    <a:srgbClr val="1F497D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Content Dissemination Network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38600" y="2743200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File System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Up-Down Arrow 27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3" name="Hexagon 32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5" name="Hexagon 34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7" name="Hexagon 36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2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44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828800" y="1219200"/>
              <a:ext cx="1379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Worker Nodes</a:t>
              </a:r>
            </a:p>
          </p:txBody>
        </p:sp>
      </p:grpSp>
      <p:sp>
        <p:nvSpPr>
          <p:cNvPr id="57" name="Hexagon 56"/>
          <p:cNvSpPr/>
          <p:nvPr/>
        </p:nvSpPr>
        <p:spPr>
          <a:xfrm>
            <a:off x="5867400" y="9144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129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60" name="Up-Down Arrow 59"/>
          <p:cNvSpPr/>
          <p:nvPr/>
        </p:nvSpPr>
        <p:spPr>
          <a:xfrm>
            <a:off x="5943600" y="21336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7400" y="17526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2200" y="83820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Map Worker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72200" y="1219200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Reduce Worker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722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MRDeamon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200" y="2057400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Read/Write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5868194" y="274240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200" y="251460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Communication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47800" y="3124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Architecture of CGL-MapReduce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ep_cgl_h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609600"/>
            <a:ext cx="5078435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Particle Physics (LHC) Data Analysis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0C1C52B-CC8F-453A-8469-3DA951D0EC53}" type="datetime1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1/11/2009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sz="12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Jaliya Ekanayake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DECB351-1D49-4142-888C-7EC9D46797E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14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5575"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648200"/>
            <a:ext cx="8382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Hadoop and CGL-MapReduce both show similar performance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The amount of data accessed in each analysis is extremely large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Performance is limited by the I/O </a:t>
            </a:r>
            <a:r>
              <a:rPr lang="en-US" sz="3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bandwidth (as in Information Retrieval applications?)</a:t>
            </a:r>
            <a:endParaRPr lang="en-US" sz="3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The overhead induced by the MapReduce implementations has negligible effect on the overall computation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8580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Data: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 to 1 terabytes of data, placed in IU Data Capacitor</a:t>
            </a:r>
          </a:p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Processing: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 dedicated computing nodes from Quarry (total of 96 processing cores)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581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403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364364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LHC Data Analysis Scalability and Speedup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Content Placeholder 9" descr="hep_sca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1" y="762000"/>
            <a:ext cx="4311123" cy="2971800"/>
          </a:xfrm>
        </p:spPr>
      </p:pic>
      <p:pic>
        <p:nvPicPr>
          <p:cNvPr id="11" name="Picture 10" descr="hep_speed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762000"/>
            <a:ext cx="4306957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Execution time vs. the number of compute nodes (fixed data)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657600"/>
            <a:ext cx="3425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Speedup for 100GB of HEP data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419600"/>
            <a:ext cx="8001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100 GB of data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One core of each node is used (Performance is limited by the I/O bandwidth)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Speedup = MapReduce Time / Sequential Time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Speed gain diminish after a certain number of parallel processing units (after around 10 units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Computing  brought to data in a distributed fashion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Will release this as Granules at 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  <a:hlinkClick r:id="rId5"/>
              </a:rPr>
              <a:t>http://www.naradabrokering.org</a:t>
            </a:r>
            <a:r>
              <a:rPr lang="en-US" sz="29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endParaRPr lang="en-US" sz="29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Histogramming</a:t>
            </a:r>
            <a:endParaRPr lang="en-US" dirty="0"/>
          </a:p>
        </p:txBody>
      </p:sp>
      <p:pic>
        <p:nvPicPr>
          <p:cNvPr id="8196" name="Picture 4" descr="C:\Documents and Settings\Geoffrey Fox\Desktop\wordhisto_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599"/>
            <a:ext cx="9144000" cy="625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err="1" smtClean="0"/>
              <a:t>Grep</a:t>
            </a:r>
            <a:r>
              <a:rPr lang="en-US" dirty="0" smtClean="0"/>
              <a:t> Benchmark</a:t>
            </a:r>
            <a:endParaRPr lang="en-US" dirty="0"/>
          </a:p>
        </p:txBody>
      </p:sp>
      <p:pic>
        <p:nvPicPr>
          <p:cNvPr id="8195" name="Picture 3" descr="C:\Documents and Settings\Geoffrey Fox\Desktop\grep_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4583"/>
            <a:ext cx="8915400" cy="611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Nimbus Cloud – MPI Performance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5344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Graph 1 (Left)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MPI implementation of Kmeans clustering algorithm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Graph 2 (right)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MPI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implementation of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Kmeans algorithm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modified to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 perform </a:t>
            </a:r>
          </a:p>
          <a:p>
            <a:pPr lvl="0">
              <a:buNone/>
            </a:pP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		  each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MPI  communication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up to 100 times</a:t>
            </a:r>
          </a:p>
          <a:p>
            <a:pPr lvl="0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Performed using 8 MPI processes running on 8 compute nodes each with AMD Opteron™ processors (2.2 GHz and 3 GB of memory)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Note large fluctuations in VM-based runtime – implies terrible scaling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km_vm_direc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56971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886200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 time vs. the number of 2D data points.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(Both axes are in log scale)</a:t>
            </a:r>
          </a:p>
        </p:txBody>
      </p:sp>
      <p:pic>
        <p:nvPicPr>
          <p:cNvPr id="6" name="Picture 5" descr="kmeans_lo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09600"/>
            <a:ext cx="4495800" cy="314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38862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 time (for 100000 data points) vs. the number of iterations of each MPI communication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MPI on Eucalyptus Public Cloud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3581400"/>
            <a:ext cx="4876800" cy="1371600"/>
          </a:xfrm>
        </p:spPr>
        <p:txBody>
          <a:bodyPr>
            <a:normAutofit fontScale="92500"/>
          </a:bodyPr>
          <a:lstStyle/>
          <a:p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Average Kmeans clustering time vs. the number of iterations of each MPI communication routine</a:t>
            </a:r>
          </a:p>
          <a:p>
            <a:r>
              <a:rPr lang="en-US" sz="1900" dirty="0" smtClean="0">
                <a:solidFill>
                  <a:srgbClr val="C00000"/>
                </a:solidFill>
              </a:rPr>
              <a:t>4 MPI processes on 4 VM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instances were used</a:t>
            </a:r>
          </a:p>
          <a:p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76200" y="4805172"/>
          <a:ext cx="4267200" cy="20528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3334"/>
                <a:gridCol w="25738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Configuration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55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2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CPU and Memory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Intel(R) Xeon(TM) CPU 3.20GHz, 128MB Memory</a:t>
                      </a: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Virtual Machine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Xen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virtual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machine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(VMs)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Operating System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Debian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Etch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 version 4.1.1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LAM 7.1.4/MPI 2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Network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 descr="upc_km_lo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459609" cy="3023541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/>
        </p:nvGraphicFramePr>
        <p:xfrm>
          <a:off x="4724400" y="12192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6800" y="914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Kmeans</a:t>
            </a:r>
            <a:r>
              <a:rPr lang="en-US" sz="1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Time for 100 iterations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57800" y="4191000"/>
          <a:ext cx="3352800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/>
                <a:gridCol w="1676400"/>
              </a:tblGrid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Variable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Time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VM_MIN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7.056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VM_Average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7.417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VM_MAX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8.152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00600" y="5791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We will redo on larger dedicated hardware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Used for direct (no VM), Eucalyptus and Nimbus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ervice 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ggregated 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dirty="0" smtClean="0"/>
              <a:t>inked 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equential 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ctivities: </a:t>
            </a:r>
            <a:r>
              <a:rPr lang="en-US" dirty="0" smtClean="0">
                <a:solidFill>
                  <a:srgbClr val="FFFF00"/>
                </a:solidFill>
              </a:rPr>
              <a:t>SALSA Multicore (parallel datamining) research Team at IUB</a:t>
            </a:r>
            <a:endParaRPr lang="en-US" dirty="0" smtClean="0"/>
          </a:p>
          <a:p>
            <a:pPr lvl="1"/>
            <a:r>
              <a:rPr lang="en-US" dirty="0" smtClean="0"/>
              <a:t>Judy Qiu, Scott </a:t>
            </a:r>
            <a:r>
              <a:rPr lang="en-US" dirty="0" err="1" smtClean="0"/>
              <a:t>Beason</a:t>
            </a:r>
            <a:r>
              <a:rPr lang="en-US" dirty="0" smtClean="0"/>
              <a:t>, </a:t>
            </a:r>
            <a:r>
              <a:rPr lang="en-US" dirty="0" err="1" smtClean="0"/>
              <a:t>Jong</a:t>
            </a:r>
            <a:r>
              <a:rPr lang="en-US" dirty="0" smtClean="0"/>
              <a:t> </a:t>
            </a:r>
            <a:r>
              <a:rPr lang="en-US" dirty="0" err="1" smtClean="0"/>
              <a:t>Youl</a:t>
            </a:r>
            <a:r>
              <a:rPr lang="en-US" dirty="0" smtClean="0"/>
              <a:t> </a:t>
            </a:r>
            <a:r>
              <a:rPr lang="en-US" dirty="0" err="1" smtClean="0"/>
              <a:t>Choi</a:t>
            </a:r>
            <a:r>
              <a:rPr lang="en-US" dirty="0" smtClean="0"/>
              <a:t>,  Seung-Hee Bae, </a:t>
            </a:r>
            <a:r>
              <a:rPr lang="en-US" dirty="0" err="1" smtClean="0"/>
              <a:t>Jaliya</a:t>
            </a:r>
            <a:r>
              <a:rPr lang="en-US" dirty="0" smtClean="0"/>
              <a:t> </a:t>
            </a:r>
            <a:r>
              <a:rPr lang="en-US" dirty="0" err="1" smtClean="0"/>
              <a:t>Ekanayake</a:t>
            </a:r>
            <a:r>
              <a:rPr lang="en-US" dirty="0" smtClean="0"/>
              <a:t>, Yang </a:t>
            </a:r>
            <a:r>
              <a:rPr lang="en-US" dirty="0" err="1" smtClean="0"/>
              <a:t>Ruan</a:t>
            </a:r>
            <a:r>
              <a:rPr lang="en-US" dirty="0" smtClean="0"/>
              <a:t>, Huapeng Yuan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Bioinformatics at IU Bloomington</a:t>
            </a:r>
          </a:p>
          <a:p>
            <a:pPr lvl="1"/>
            <a:r>
              <a:rPr lang="en-US" dirty="0" smtClean="0"/>
              <a:t>Haixu Tang, Mina Rho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IUPUI Health Science Center</a:t>
            </a:r>
          </a:p>
          <a:p>
            <a:pPr lvl="1"/>
            <a:r>
              <a:rPr lang="en-US" dirty="0" smtClean="0"/>
              <a:t>Gilbert Liu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Microsoft </a:t>
            </a:r>
            <a:r>
              <a:rPr lang="en-US" dirty="0" smtClean="0"/>
              <a:t>for funding and Technology help</a:t>
            </a:r>
          </a:p>
          <a:p>
            <a:pPr lvl="1"/>
            <a:r>
              <a:rPr lang="en-US" dirty="0" smtClean="0"/>
              <a:t>Roger </a:t>
            </a:r>
            <a:r>
              <a:rPr lang="en-US" dirty="0" err="1" smtClean="0"/>
              <a:t>Barga</a:t>
            </a:r>
            <a:r>
              <a:rPr lang="en-US" dirty="0" smtClean="0"/>
              <a:t>, George Chrysanthakopoulos, Henrik Frystyk Nielsen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762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Dataflow the answer?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0" y="685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For functional parallelism, 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dataflow</a:t>
            </a:r>
            <a:r>
              <a:rPr lang="en-US" sz="2400" kern="0" dirty="0" smtClean="0">
                <a:latin typeface="+mn-lt"/>
              </a:rPr>
              <a:t> natural as one moves from one step 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For much data parallel one needs “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deltaflow</a:t>
            </a:r>
            <a:r>
              <a:rPr lang="en-US" sz="2400" kern="0" dirty="0" smtClean="0">
                <a:latin typeface="+mn-lt"/>
              </a:rPr>
              <a:t>” – send change messages to long running processes/threads as in MPI or any rendezvous model</a:t>
            </a:r>
          </a:p>
          <a:p>
            <a:pPr marL="800100" lvl="1" indent="-342900" algn="l" eaLnBrk="0" hangingPunct="0">
              <a:lnSpc>
                <a:spcPts val="26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Potentially huge reduction in communication cost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FF00"/>
                </a:solidFill>
              </a:rPr>
              <a:t>threads</a:t>
            </a:r>
            <a:r>
              <a:rPr lang="en-US" sz="2400" dirty="0" smtClean="0"/>
              <a:t> no difference but for </a:t>
            </a:r>
            <a:r>
              <a:rPr lang="en-US" sz="2400" dirty="0" smtClean="0">
                <a:solidFill>
                  <a:srgbClr val="FFFF00"/>
                </a:solidFill>
              </a:rPr>
              <a:t>processes</a:t>
            </a:r>
            <a:r>
              <a:rPr lang="en-US" sz="2400" dirty="0" smtClean="0"/>
              <a:t> big difference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 is Communication/Computation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Dataflow overhead </a:t>
            </a:r>
            <a:r>
              <a:rPr lang="en-US" sz="2400" dirty="0" smtClean="0"/>
              <a:t>proportional to </a:t>
            </a:r>
            <a:r>
              <a:rPr lang="en-US" sz="2400" dirty="0" smtClean="0">
                <a:solidFill>
                  <a:srgbClr val="FFFF00"/>
                </a:solidFill>
              </a:rPr>
              <a:t>problem size N </a:t>
            </a:r>
            <a:r>
              <a:rPr lang="en-US" sz="2400" dirty="0" smtClean="0"/>
              <a:t>per process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lang="en-US" sz="2400" dirty="0" smtClean="0"/>
              <a:t>or solution of PDE’s </a:t>
            </a:r>
          </a:p>
          <a:p>
            <a:pPr marL="800100" lvl="1">
              <a:lnSpc>
                <a:spcPts val="2600"/>
              </a:lnSpc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Deltaflow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overhead is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computation like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800100" lvl="1">
              <a:lnSpc>
                <a:spcPts val="2600"/>
              </a:lnSpc>
            </a:pPr>
            <a:r>
              <a:rPr lang="en-US" sz="2000" dirty="0" smtClean="0">
                <a:ea typeface="+mn-ea"/>
                <a:cs typeface="+mn-cs"/>
              </a:rPr>
              <a:t>So dataflow not popular in scientific computing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matrix multiplication,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deltaflow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dataflow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both O(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and computation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1.5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>
                <a:ea typeface="+mn-ea"/>
                <a:cs typeface="+mn-cs"/>
              </a:rPr>
              <a:t>MapReduce noted  that several data analysis algorithms (e.g. </a:t>
            </a:r>
            <a:r>
              <a:rPr lang="en-US" sz="2400" dirty="0" err="1" smtClean="0">
                <a:ea typeface="+mn-ea"/>
                <a:cs typeface="+mn-cs"/>
              </a:rPr>
              <a:t>Kmeans</a:t>
            </a:r>
            <a:r>
              <a:rPr lang="en-US" sz="2400" dirty="0" smtClean="0">
                <a:ea typeface="+mn-ea"/>
                <a:cs typeface="+mn-cs"/>
              </a:rPr>
              <a:t>) can use dataflow (especially in Information Retrieval)</a:t>
            </a:r>
            <a:endParaRPr kumimoji="0" lang="en-US" sz="24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pic>
        <p:nvPicPr>
          <p:cNvPr id="8194" name="Picture 2" descr="C:\Documents and Settings\Geoffrey Fox\Desktop\mat-mult-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8763000" cy="6000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60020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5 nodes of Quarry cluster at IU each of which has the following configurations. 2 Quad Core Intel Xeon E5335 2.00GHz with 8GB of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10200"/>
          </a:xfrm>
        </p:spPr>
        <p:txBody>
          <a:bodyPr/>
          <a:lstStyle/>
          <a:p>
            <a:r>
              <a:rPr lang="en-US" sz="2400" dirty="0" smtClean="0"/>
              <a:t>The multicore/</a:t>
            </a:r>
            <a:r>
              <a:rPr lang="en-US" sz="2400" dirty="0" smtClean="0">
                <a:solidFill>
                  <a:srgbClr val="FFFF00"/>
                </a:solidFill>
              </a:rPr>
              <a:t>parallel</a:t>
            </a:r>
            <a:r>
              <a:rPr lang="en-US" sz="2400" dirty="0" smtClean="0"/>
              <a:t> computing world reviles </a:t>
            </a:r>
            <a:r>
              <a:rPr lang="en-US" sz="2400" dirty="0" smtClean="0">
                <a:solidFill>
                  <a:srgbClr val="FFFF00"/>
                </a:solidFill>
              </a:rPr>
              <a:t>message passing </a:t>
            </a:r>
            <a:r>
              <a:rPr lang="en-US" sz="2400" dirty="0" smtClean="0"/>
              <a:t>and explicit user decomposition</a:t>
            </a:r>
          </a:p>
          <a:p>
            <a:pPr lvl="1"/>
            <a:r>
              <a:rPr lang="en-US" dirty="0" smtClean="0"/>
              <a:t>It’s too low level; let’s use </a:t>
            </a:r>
            <a:r>
              <a:rPr lang="en-US" dirty="0" smtClean="0">
                <a:solidFill>
                  <a:srgbClr val="FFFF00"/>
                </a:solidFill>
              </a:rPr>
              <a:t>automatic compilers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distributed</a:t>
            </a:r>
            <a:r>
              <a:rPr lang="en-US" sz="2400" dirty="0" smtClean="0"/>
              <a:t> world is revolutionized by new environments (Hadoop, Dryad) supporting </a:t>
            </a:r>
            <a:r>
              <a:rPr lang="en-US" sz="2400" dirty="0" smtClean="0">
                <a:solidFill>
                  <a:srgbClr val="FFFF00"/>
                </a:solidFill>
              </a:rPr>
              <a:t>explicitly decomposed data parallel applications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 smtClean="0">
                <a:solidFill>
                  <a:srgbClr val="FFFF00"/>
                </a:solidFill>
              </a:rPr>
              <a:t>high level languages </a:t>
            </a:r>
            <a:r>
              <a:rPr lang="en-US" dirty="0" smtClean="0"/>
              <a:t>but I think they “just” pick parallel modules from library (one of best approaches to parallel computing)</a:t>
            </a:r>
          </a:p>
          <a:p>
            <a:r>
              <a:rPr lang="en-US" sz="2400" dirty="0" smtClean="0"/>
              <a:t>Generalize </a:t>
            </a:r>
            <a:r>
              <a:rPr lang="en-US" sz="2400" dirty="0" smtClean="0">
                <a:solidFill>
                  <a:srgbClr val="FFFF00"/>
                </a:solidFill>
              </a:rPr>
              <a:t>owner-computes</a:t>
            </a:r>
            <a:r>
              <a:rPr lang="en-US" sz="2400" dirty="0" smtClean="0"/>
              <a:t> rule </a:t>
            </a:r>
          </a:p>
          <a:p>
            <a:pPr lvl="1"/>
            <a:r>
              <a:rPr lang="en-US" dirty="0" smtClean="0"/>
              <a:t>if data stored in memory of CPU-</a:t>
            </a:r>
            <a:r>
              <a:rPr lang="en-US" dirty="0" err="1" smtClean="0"/>
              <a:t>i</a:t>
            </a:r>
            <a:r>
              <a:rPr lang="en-US" dirty="0" smtClean="0"/>
              <a:t>, then CPU-</a:t>
            </a:r>
            <a:r>
              <a:rPr lang="en-US" dirty="0" err="1" smtClean="0"/>
              <a:t>i</a:t>
            </a:r>
            <a:r>
              <a:rPr lang="en-US" dirty="0" smtClean="0"/>
              <a:t> processes it</a:t>
            </a:r>
          </a:p>
          <a:p>
            <a:r>
              <a:rPr lang="en-US" sz="2400" dirty="0" smtClean="0"/>
              <a:t>To the </a:t>
            </a:r>
            <a:r>
              <a:rPr lang="en-US" sz="2400" dirty="0" smtClean="0">
                <a:solidFill>
                  <a:srgbClr val="FFFF00"/>
                </a:solidFill>
              </a:rPr>
              <a:t>disk-memory-maps</a:t>
            </a:r>
            <a:r>
              <a:rPr lang="en-US" sz="2400" dirty="0" smtClean="0"/>
              <a:t> rule</a:t>
            </a:r>
          </a:p>
          <a:p>
            <a:pPr lvl="1"/>
            <a:r>
              <a:rPr lang="en-US" dirty="0" smtClean="0"/>
              <a:t>CPU-</a:t>
            </a:r>
            <a:r>
              <a:rPr lang="en-US" dirty="0" err="1" smtClean="0"/>
              <a:t>i</a:t>
            </a:r>
            <a:r>
              <a:rPr lang="en-US" dirty="0" smtClean="0"/>
              <a:t> “moves” to Disk-</a:t>
            </a:r>
            <a:r>
              <a:rPr lang="en-US" dirty="0" err="1" smtClean="0"/>
              <a:t>i</a:t>
            </a:r>
            <a:r>
              <a:rPr lang="en-US" dirty="0" smtClean="0"/>
              <a:t> and uses CPU-</a:t>
            </a:r>
            <a:r>
              <a:rPr lang="en-US" dirty="0" err="1" smtClean="0"/>
              <a:t>i’s</a:t>
            </a:r>
            <a:r>
              <a:rPr lang="en-US" dirty="0" smtClean="0"/>
              <a:t> memory to load disk’s data and filters/maps/computes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en-US" sz="2800" smtClean="0"/>
              <a:t>Deterministic</a:t>
            </a:r>
            <a:r>
              <a:rPr lang="en-US" sz="3200" smtClean="0"/>
              <a:t> Annealing for Pairwise Clustering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7085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Clustering</a:t>
            </a:r>
            <a:r>
              <a:rPr lang="en-US" sz="2400" dirty="0" smtClean="0"/>
              <a:t> is a standard data mining algorithm with </a:t>
            </a:r>
            <a:r>
              <a:rPr lang="en-US" sz="2400" dirty="0" smtClean="0">
                <a:solidFill>
                  <a:srgbClr val="FFFF00"/>
                </a:solidFill>
              </a:rPr>
              <a:t>K-means</a:t>
            </a:r>
            <a:r>
              <a:rPr lang="en-US" sz="2400" dirty="0" smtClean="0"/>
              <a:t> best known approach</a:t>
            </a:r>
          </a:p>
          <a:p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FFFF00"/>
                </a:solidFill>
              </a:rPr>
              <a:t>deterministic annealing </a:t>
            </a:r>
            <a:r>
              <a:rPr lang="en-US" sz="2400" dirty="0" smtClean="0"/>
              <a:t>to avoid local minima – integrate explicitly over (approximate) Gibbs distribution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Do not use vectors </a:t>
            </a:r>
            <a:r>
              <a:rPr lang="en-US" sz="2400" dirty="0" smtClean="0"/>
              <a:t>that are often not known or are just peculiar –  use </a:t>
            </a:r>
            <a:r>
              <a:rPr lang="en-US" sz="2400" dirty="0" smtClean="0">
                <a:solidFill>
                  <a:srgbClr val="FFFF00"/>
                </a:solidFill>
              </a:rPr>
              <a:t>distances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δ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err="1" smtClean="0">
                <a:solidFill>
                  <a:srgbClr val="FFFF00"/>
                </a:solidFill>
              </a:rPr>
              <a:t>i,j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between points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, j </a:t>
            </a:r>
            <a:r>
              <a:rPr lang="en-US" sz="2400" dirty="0" smtClean="0"/>
              <a:t>in collection – </a:t>
            </a:r>
            <a:br>
              <a:rPr lang="en-US" sz="2400" dirty="0" smtClean="0"/>
            </a:br>
            <a:r>
              <a:rPr lang="en-US" sz="2400" dirty="0" smtClean="0"/>
              <a:t>N=millions of points could be available in Biology; </a:t>
            </a:r>
            <a:br>
              <a:rPr lang="en-US" sz="2400" dirty="0" smtClean="0"/>
            </a:br>
            <a:r>
              <a:rPr lang="en-US" sz="2400" dirty="0" smtClean="0"/>
              <a:t>algorithms go like N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Number of clusters</a:t>
            </a:r>
          </a:p>
          <a:p>
            <a:r>
              <a:rPr lang="en-US" sz="2400" dirty="0" smtClean="0"/>
              <a:t>Developed (partially) by Hofmann and </a:t>
            </a:r>
            <a:r>
              <a:rPr lang="en-US" sz="2400" dirty="0" err="1" smtClean="0"/>
              <a:t>Buhmann</a:t>
            </a:r>
            <a:r>
              <a:rPr lang="en-US" sz="2400" dirty="0" smtClean="0"/>
              <a:t> in 1997 but little or no application (Rose and Fox did earlier </a:t>
            </a:r>
            <a:r>
              <a:rPr lang="en-US" sz="2400" smtClean="0"/>
              <a:t>vector based one)</a:t>
            </a:r>
            <a:endParaRPr lang="en-US" sz="2400" dirty="0" smtClean="0"/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FF00"/>
                </a:solidFill>
              </a:rPr>
              <a:t>H</a:t>
            </a:r>
            <a:r>
              <a:rPr lang="en-US" sz="2400" baseline="-25000" dirty="0" smtClean="0">
                <a:solidFill>
                  <a:srgbClr val="FFFF00"/>
                </a:solidFill>
              </a:rPr>
              <a:t>PC</a:t>
            </a:r>
            <a:r>
              <a:rPr lang="en-US" sz="2400" dirty="0" smtClean="0">
                <a:solidFill>
                  <a:srgbClr val="FFFF00"/>
                </a:solidFill>
              </a:rPr>
              <a:t> = 0.5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j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δ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i="1" dirty="0" smtClean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baseline="-25000" dirty="0" smtClean="0">
                <a:solidFill>
                  <a:srgbClr val="FFFF00"/>
                </a:solidFill>
              </a:rPr>
              <a:t>k=1</a:t>
            </a:r>
            <a:r>
              <a:rPr lang="en-US" sz="2400" baseline="30000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 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</a:rPr>
              <a:t>M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/ C(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	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is probability that point </a:t>
            </a:r>
            <a:r>
              <a:rPr lang="en-US" sz="2400" i="1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/>
              <a:t> belongs to cluster 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C(k) =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is number of points in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’th</a:t>
            </a:r>
            <a:r>
              <a:rPr lang="en-US" sz="2400" dirty="0" smtClean="0"/>
              <a:t> cluster</a:t>
            </a:r>
          </a:p>
          <a:p>
            <a:r>
              <a:rPr lang="en-US" sz="2400" dirty="0" smtClean="0"/>
              <a:t>M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  </a:t>
            </a:r>
            <a:r>
              <a:rPr lang="en-US" sz="2400" dirty="0" smtClean="0">
                <a:sym typeface="Symbol" pitchFamily="18" charset="2"/>
              </a:rPr>
              <a:t></a:t>
            </a:r>
            <a:r>
              <a:rPr lang="en-US" sz="2400" dirty="0" smtClean="0"/>
              <a:t>  exp( -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)/T ) with Hamiltonian </a:t>
            </a:r>
            <a:r>
              <a:rPr lang="en-US" sz="2400" dirty="0" smtClean="0">
                <a:sym typeface="Symbol" pitchFamily="18" charset="2"/>
              </a:rPr>
              <a:t></a:t>
            </a:r>
            <a:r>
              <a:rPr lang="en-US" sz="2400" i="1" baseline="-25000" dirty="0" err="1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</a:t>
            </a:r>
            <a:r>
              <a:rPr lang="en-US" sz="2400" baseline="-25000" dirty="0" smtClean="0"/>
              <a:t>k=1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 M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Reduce T</a:t>
            </a:r>
            <a:r>
              <a:rPr lang="en-US" sz="2400" dirty="0" smtClean="0"/>
              <a:t> from large to small values to </a:t>
            </a:r>
            <a:r>
              <a:rPr lang="en-US" sz="2400" dirty="0" smtClean="0">
                <a:solidFill>
                  <a:srgbClr val="FFFF00"/>
                </a:solidFill>
              </a:rPr>
              <a:t>anneal</a:t>
            </a: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4114800" y="4267200"/>
            <a:ext cx="60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3B76"/>
                </a:solidFill>
                <a:latin typeface="Times New Roman" pitchFamily="18" charset="0"/>
                <a:ea typeface="+mn-ea"/>
                <a:cs typeface="+mn-cs"/>
              </a:rPr>
              <a:t>PCA</a:t>
            </a: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5943600" y="6248400"/>
            <a:ext cx="941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3B76"/>
                </a:solidFill>
                <a:latin typeface="Times New Roman" pitchFamily="18" charset="0"/>
                <a:ea typeface="+mn-ea"/>
                <a:cs typeface="+mn-cs"/>
              </a:rPr>
              <a:t>2D MDS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00400" y="990600"/>
            <a:ext cx="2895600" cy="838200"/>
          </a:xfrm>
        </p:spPr>
        <p:txBody>
          <a:bodyPr/>
          <a:lstStyle/>
          <a:p>
            <a:r>
              <a:rPr lang="en-US" sz="4000" dirty="0" smtClean="0"/>
              <a:t>Various Sequence Clustering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078EFA6-2C57-4F46-964D-7918CE42922B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6200"/>
            <a:ext cx="3276600" cy="3112532"/>
            <a:chOff x="152400" y="1371600"/>
            <a:chExt cx="3276600" cy="3112532"/>
          </a:xfrm>
        </p:grpSpPr>
        <p:pic>
          <p:nvPicPr>
            <p:cNvPr id="28676" name="Picture 4" descr="C:\Documents and Settings\Geoffrey Fox\Desktop\moz-screenshot-11-1.jpg"/>
            <p:cNvPicPr>
              <a:picLocks noChangeAspect="1" noChangeArrowheads="1"/>
            </p:cNvPicPr>
            <p:nvPr/>
          </p:nvPicPr>
          <p:blipFill>
            <a:blip r:embed="rId3"/>
            <a:srcRect l="14509" t="31827" r="43644" b="23091"/>
            <a:stretch>
              <a:fillRect/>
            </a:stretch>
          </p:blipFill>
          <p:spPr bwMode="auto">
            <a:xfrm>
              <a:off x="152400" y="1371600"/>
              <a:ext cx="3276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2400" y="4114800"/>
              <a:ext cx="3172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4500 Points : Pairwise Aligned</a:t>
              </a:r>
              <a:endParaRPr lang="en-US" sz="1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64886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4500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endParaRPr lang="en-US" sz="1800" dirty="0"/>
          </a:p>
        </p:txBody>
      </p:sp>
      <p:pic>
        <p:nvPicPr>
          <p:cNvPr id="8" name="Picture 2" descr="C:\Documents and Settings\Geoffrey Fox\Desktop\moz-screenshot-10-1.jpg"/>
          <p:cNvPicPr>
            <a:picLocks noChangeAspect="1" noChangeArrowheads="1"/>
          </p:cNvPicPr>
          <p:nvPr/>
        </p:nvPicPr>
        <p:blipFill>
          <a:blip r:embed="rId4"/>
          <a:srcRect l="14428" t="13000" r="38193" b="16157"/>
          <a:stretch>
            <a:fillRect/>
          </a:stretch>
        </p:blipFill>
        <p:spPr bwMode="auto">
          <a:xfrm>
            <a:off x="228600" y="3200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10334" t="19407" r="41873" b="20754"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6"/>
          <a:srcRect l="9186" t="27478" r="38518" b="21876"/>
          <a:stretch>
            <a:fillRect/>
          </a:stretch>
        </p:blipFill>
        <p:spPr bwMode="auto">
          <a:xfrm>
            <a:off x="3124200" y="34290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4200" y="6488668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Map distances to 4D Sphere before MDS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6057" y="28194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3000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br>
              <a:rPr lang="en-US" sz="1800" dirty="0" smtClean="0"/>
            </a:br>
            <a:r>
              <a:rPr lang="en-US" sz="1800" dirty="0" smtClean="0"/>
              <a:t>Kimura2 Distance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Map points </a:t>
            </a:r>
            <a:r>
              <a:rPr lang="en-US" sz="2400" dirty="0" smtClean="0"/>
              <a:t>in high dimension to </a:t>
            </a:r>
            <a:r>
              <a:rPr lang="en-US" sz="2400" dirty="0" smtClean="0">
                <a:solidFill>
                  <a:srgbClr val="FFFF00"/>
                </a:solidFill>
              </a:rPr>
              <a:t>lower dimensions</a:t>
            </a:r>
          </a:p>
          <a:p>
            <a:pPr eaLnBrk="1" hangingPunct="1"/>
            <a:r>
              <a:rPr lang="en-US" sz="2400" dirty="0" smtClean="0"/>
              <a:t>Many such </a:t>
            </a:r>
            <a:r>
              <a:rPr lang="en-US" sz="2400" dirty="0" smtClean="0">
                <a:solidFill>
                  <a:srgbClr val="FFFF00"/>
                </a:solidFill>
              </a:rPr>
              <a:t>dimension reduction </a:t>
            </a:r>
            <a:r>
              <a:rPr lang="en-US" sz="2400" dirty="0" smtClean="0"/>
              <a:t>algorithm (</a:t>
            </a:r>
            <a:r>
              <a:rPr lang="en-US" sz="2400" dirty="0" smtClean="0">
                <a:solidFill>
                  <a:srgbClr val="FFFF00"/>
                </a:solidFill>
              </a:rPr>
              <a:t>PCA</a:t>
            </a:r>
            <a:r>
              <a:rPr lang="en-US" sz="2400" dirty="0" smtClean="0"/>
              <a:t> Principal component analysis easiest); simplest but perhaps best is </a:t>
            </a:r>
            <a:r>
              <a:rPr lang="en-US" sz="2400" dirty="0" smtClean="0">
                <a:solidFill>
                  <a:srgbClr val="FFFF00"/>
                </a:solidFill>
              </a:rPr>
              <a:t>MDS</a:t>
            </a:r>
          </a:p>
          <a:p>
            <a:pPr eaLnBrk="1" hangingPunct="1"/>
            <a:r>
              <a:rPr lang="en-US" sz="2400" dirty="0" smtClean="0"/>
              <a:t>Minimize </a:t>
            </a:r>
            <a:r>
              <a:rPr lang="en-US" altLang="ja-JP" sz="2400" dirty="0" smtClean="0">
                <a:ea typeface="ＭＳ Ｐゴシック" pitchFamily="-112" charset="-128"/>
              </a:rPr>
              <a:t>Stress </a:t>
            </a:r>
            <a:br>
              <a:rPr lang="en-US" altLang="ja-JP" sz="2400" dirty="0" smtClean="0">
                <a:ea typeface="ＭＳ Ｐゴシック" pitchFamily="-112" charset="-128"/>
              </a:rPr>
            </a:br>
            <a:r>
              <a:rPr lang="en-US" altLang="ja-JP" sz="24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FF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FF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FF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 (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FF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ea typeface="ＭＳ Ｐゴシック" pitchFamily="-112" charset="-128"/>
              </a:rPr>
              <a:t> </a:t>
            </a:r>
          </a:p>
          <a:p>
            <a:pPr eaLnBrk="1" hangingPunct="1"/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2400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24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</a:rPr>
              <a:t>d(</a:t>
            </a:r>
            <a:r>
              <a:rPr lang="en-US" altLang="ja-JP" sz="2400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i="1" dirty="0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u="sng" dirty="0" err="1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dirty="0" err="1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</a:rPr>
              <a:t>)</a:t>
            </a:r>
            <a:r>
              <a:rPr lang="en-US" altLang="ja-JP" sz="2400" dirty="0" smtClean="0">
                <a:ea typeface="ＭＳ Ｐゴシック" pitchFamily="-112" charset="-128"/>
              </a:rPr>
              <a:t> the Euclidean distance squared in embedding space (3D usually)</a:t>
            </a:r>
          </a:p>
          <a:p>
            <a:pPr eaLnBrk="1" hangingPunct="1"/>
            <a:r>
              <a:rPr lang="en-US" sz="2400" dirty="0" smtClean="0"/>
              <a:t>SMACOF or </a:t>
            </a:r>
            <a:r>
              <a:rPr lang="en-US" sz="2400" dirty="0" smtClean="0">
                <a:solidFill>
                  <a:srgbClr val="FFFF00"/>
                </a:solidFill>
              </a:rPr>
              <a:t>Scaling by minimizing a complicated function</a:t>
            </a:r>
            <a:r>
              <a:rPr lang="en-US" sz="2400" dirty="0" smtClean="0"/>
              <a:t> is clever steepest descent (expectation maximization EM) algorithm</a:t>
            </a:r>
          </a:p>
          <a:p>
            <a:pPr eaLnBrk="1" hangingPunct="1"/>
            <a:r>
              <a:rPr lang="en-US" sz="2400" dirty="0" smtClean="0"/>
              <a:t>Computational complexity goes like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Reduced Dimension</a:t>
            </a:r>
          </a:p>
          <a:p>
            <a:pPr eaLnBrk="1" hangingPunct="1"/>
            <a:r>
              <a:rPr lang="en-US" sz="2400" dirty="0" smtClean="0"/>
              <a:t>There is an unexplored </a:t>
            </a:r>
            <a:r>
              <a:rPr lang="en-US" sz="2400" dirty="0" smtClean="0">
                <a:solidFill>
                  <a:srgbClr val="FFFF00"/>
                </a:solidFill>
              </a:rPr>
              <a:t>deterministic annealed </a:t>
            </a:r>
            <a:r>
              <a:rPr lang="en-US" sz="2400" dirty="0" smtClean="0"/>
              <a:t>version of it</a:t>
            </a:r>
          </a:p>
          <a:p>
            <a:pPr eaLnBrk="1" hangingPunct="1"/>
            <a:r>
              <a:rPr lang="en-US" sz="2400" dirty="0" smtClean="0"/>
              <a:t>Could just view as non linear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</a:t>
            </a:r>
            <a:r>
              <a:rPr lang="en-US" sz="2400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problem (Tapia et al. Rice)</a:t>
            </a:r>
          </a:p>
          <a:p>
            <a:pPr eaLnBrk="1" hangingPunct="1"/>
            <a:r>
              <a:rPr lang="en-US" sz="2400" dirty="0" smtClean="0">
                <a:sym typeface="Symbol"/>
              </a:rPr>
              <a:t>All will/do parallelize with high efficiency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 smtClean="0"/>
              <a:t>Obesity Patient ~ 20 dimensional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7E66C13-52A8-40FC-83B6-CDCF335123F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886200" y="914400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Will use our 8 node </a:t>
            </a:r>
            <a:r>
              <a:rPr lang="en-US" sz="24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Windows HPC system </a:t>
            </a: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to  run 36,000 records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Working with Gilbert Liu IUPUI to map patient clusters to environmental factors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990600"/>
            <a:ext cx="2895600" cy="2776954"/>
            <a:chOff x="152400" y="1371600"/>
            <a:chExt cx="2895600" cy="2776954"/>
          </a:xfrm>
        </p:grpSpPr>
        <p:pic>
          <p:nvPicPr>
            <p:cNvPr id="31748" name="Picture 2"/>
            <p:cNvPicPr>
              <a:picLocks noChangeAspect="1" noChangeArrowheads="1"/>
            </p:cNvPicPr>
            <p:nvPr/>
          </p:nvPicPr>
          <p:blipFill>
            <a:blip r:embed="rId3"/>
            <a:srcRect l="10770" t="42123" r="70801" b="38449"/>
            <a:stretch>
              <a:fillRect/>
            </a:stretch>
          </p:blipFill>
          <p:spPr bwMode="auto">
            <a:xfrm>
              <a:off x="152400" y="1371600"/>
              <a:ext cx="2895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2400" y="3810000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2000 records         6 Clusters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7777" t="46372" r="60263" b="38023"/>
          <a:stretch>
            <a:fillRect/>
          </a:stretch>
        </p:blipFill>
        <p:spPr bwMode="auto">
          <a:xfrm>
            <a:off x="152400" y="42672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l="10005" t="54940" r="66979" b="30238"/>
          <a:stretch>
            <a:fillRect/>
          </a:stretch>
        </p:blipFill>
        <p:spPr bwMode="auto">
          <a:xfrm>
            <a:off x="3962400" y="44196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38600" y="5791200"/>
            <a:ext cx="2401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Refinement of 3 </a:t>
            </a:r>
            <a:r>
              <a:rPr lang="en-US" sz="20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of </a:t>
            </a:r>
            <a:br>
              <a:rPr lang="en-US" sz="20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20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clusters to left </a:t>
            </a:r>
            <a:r>
              <a:rPr lang="en-US" sz="20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into 5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2400" y="58674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4000 </a:t>
            </a:r>
            <a:r>
              <a:rPr lang="en-US" sz="24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records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8 Clusters</a:t>
            </a:r>
            <a:endParaRPr lang="en-US" sz="2400" b="1" kern="12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Windows Thread Runtime System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We implement thread parallelism using Microsoft CCR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Concurrency and Coordination Runtime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)</a:t>
            </a:r>
            <a:r>
              <a:rPr lang="en-US" sz="2400" dirty="0" smtClean="0"/>
              <a:t> as it supports both MPI rendezvous and dynamic (spawned) threading style of parallelism </a:t>
            </a:r>
            <a:r>
              <a:rPr lang="en-US" sz="2400" dirty="0" smtClean="0">
                <a:hlinkClick r:id="rId3"/>
              </a:rPr>
              <a:t>http://msdn.microsoft.com/robotics/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CCR Supports exchange of messages between threads using </a:t>
            </a:r>
            <a:r>
              <a:rPr lang="en-US" sz="2400" dirty="0" smtClean="0">
                <a:solidFill>
                  <a:srgbClr val="FFFF00"/>
                </a:solidFill>
              </a:rPr>
              <a:t>named ports </a:t>
            </a:r>
            <a:r>
              <a:rPr lang="en-US" sz="2400" dirty="0" smtClean="0"/>
              <a:t>and has primitives like: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FromHandler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Spawn threads without reading ports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Receive:</a:t>
            </a:r>
            <a:r>
              <a:rPr lang="en-US" sz="2400" dirty="0" smtClean="0"/>
              <a:t> Each handler reads one item from a single port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MultipleItemReceive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Each handler reads a prescribed number of items of a given type from a given port. Note items in a port can be general structures but all must have same type.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MultiplePortReceive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Each handler reads a one item of a given type from multiple ports.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CCR has fewer primitives than MPI but can implement MPI collectives efficiently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Can use DSS 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(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Decentralized System Services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) </a:t>
            </a:r>
            <a:r>
              <a:rPr lang="en-US" sz="2400" dirty="0" smtClean="0"/>
              <a:t>built in terms of CCR for </a:t>
            </a:r>
            <a:r>
              <a:rPr lang="en-US" sz="2400" dirty="0" smtClean="0">
                <a:solidFill>
                  <a:srgbClr val="FFFF00"/>
                </a:solidFill>
              </a:rPr>
              <a:t>service</a:t>
            </a:r>
            <a:r>
              <a:rPr lang="en-US" sz="2400" dirty="0" smtClean="0"/>
              <a:t> model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DSS has ~35 </a:t>
            </a:r>
            <a:r>
              <a:rPr lang="en-US" sz="2400" dirty="0" smtClean="0">
                <a:cs typeface="Arial" pitchFamily="34" charset="0"/>
              </a:rPr>
              <a:t>µs</a:t>
            </a:r>
            <a:r>
              <a:rPr lang="en-US" sz="2400" dirty="0" smtClean="0"/>
              <a:t> and CCR a few </a:t>
            </a:r>
            <a:r>
              <a:rPr lang="en-US" sz="2400" dirty="0" smtClean="0">
                <a:cs typeface="Arial" pitchFamily="34" charset="0"/>
              </a:rPr>
              <a:t>µs overhead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48" name="Group 164"/>
          <p:cNvGraphicFramePr>
            <a:graphicFrameLocks noGrp="1"/>
          </p:cNvGraphicFramePr>
          <p:nvPr/>
        </p:nvGraphicFramePr>
        <p:xfrm>
          <a:off x="0" y="0"/>
          <a:ext cx="9144000" cy="6476993"/>
        </p:xfrm>
        <a:graphic>
          <a:graphicData uri="http://schemas.openxmlformats.org/drawingml/2006/table">
            <a:tbl>
              <a:tblPr/>
              <a:tblGrid>
                <a:gridCol w="1719470"/>
                <a:gridCol w="1378226"/>
                <a:gridCol w="1557130"/>
                <a:gridCol w="1128092"/>
                <a:gridCol w="1335157"/>
                <a:gridCol w="2025925"/>
              </a:tblGrid>
              <a:tr h="37011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Exchange Latency in µs (20-30 µs computation between messaging)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OS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Latency 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MPJE(Java)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40.0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MPICH2:Fast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4.21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64.2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2.66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20.2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(4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2.19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Intel(4 core)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25.8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988281" name="Rectangle 115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>
              <a:solidFill>
                <a:srgbClr val="EFEFEF"/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988282" name="Text Box 165"/>
          <p:cNvSpPr txBox="1">
            <a:spLocks noChangeArrowheads="1"/>
          </p:cNvSpPr>
          <p:nvPr/>
        </p:nvSpPr>
        <p:spPr bwMode="auto">
          <a:xfrm>
            <a:off x="2057400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Messaging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CCR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versus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MPI</a:t>
            </a:r>
            <a:r>
              <a:rPr lang="en-US" kern="120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           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C#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MPI is outside the mainstream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96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Multicore</a:t>
            </a:r>
            <a:r>
              <a:rPr lang="en-US" sz="2400" dirty="0" smtClean="0"/>
              <a:t> best practice and </a:t>
            </a:r>
            <a:r>
              <a:rPr lang="en-US" sz="2400" dirty="0" smtClean="0">
                <a:solidFill>
                  <a:srgbClr val="FFFF00"/>
                </a:solidFill>
              </a:rPr>
              <a:t>large scale </a:t>
            </a:r>
            <a:r>
              <a:rPr lang="en-US" sz="2400" dirty="0" smtClean="0"/>
              <a:t>distributed processing not </a:t>
            </a:r>
            <a:r>
              <a:rPr lang="en-US" sz="2400" dirty="0" smtClean="0">
                <a:solidFill>
                  <a:srgbClr val="FFFF00"/>
                </a:solidFill>
              </a:rPr>
              <a:t>scientific computing</a:t>
            </a:r>
            <a:r>
              <a:rPr lang="en-US" sz="2400" dirty="0" smtClean="0"/>
              <a:t> will drive</a:t>
            </a:r>
          </a:p>
          <a:p>
            <a:r>
              <a:rPr lang="en-US" sz="2400" dirty="0" smtClean="0"/>
              <a:t>Party Line Parallel Programming Model: </a:t>
            </a:r>
            <a:r>
              <a:rPr lang="en-US" sz="2400" dirty="0" smtClean="0">
                <a:solidFill>
                  <a:srgbClr val="FFFF00"/>
                </a:solidFill>
              </a:rPr>
              <a:t>Workflow (parallel--distributed) controlling optimized library calls</a:t>
            </a:r>
          </a:p>
          <a:p>
            <a:pPr lvl="1"/>
            <a:r>
              <a:rPr lang="en-US" dirty="0" smtClean="0"/>
              <a:t>Core parallel implementations no easier than before; deployment is easier</a:t>
            </a:r>
          </a:p>
          <a:p>
            <a:r>
              <a:rPr lang="en-US" sz="2400" dirty="0" smtClean="0"/>
              <a:t>MPI is wonderful </a:t>
            </a:r>
            <a:r>
              <a:rPr lang="en-US" sz="2400" dirty="0" smtClean="0">
                <a:solidFill>
                  <a:srgbClr val="FFFF00"/>
                </a:solidFill>
              </a:rPr>
              <a:t>but</a:t>
            </a:r>
            <a:r>
              <a:rPr lang="en-US" sz="2400" dirty="0" smtClean="0"/>
              <a:t> it will be ignored in real world unless simplified; competition from thread and distributed system technology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CCR</a:t>
            </a:r>
            <a:r>
              <a:rPr lang="en-US" sz="2400" dirty="0" smtClean="0"/>
              <a:t> from Microsoft – only ~7 primitives – is one possible commodity multicore driver</a:t>
            </a:r>
          </a:p>
          <a:p>
            <a:pPr lvl="1"/>
            <a:r>
              <a:rPr lang="en-US" dirty="0" smtClean="0"/>
              <a:t>It is roughly active messages</a:t>
            </a:r>
          </a:p>
          <a:p>
            <a:pPr lvl="1"/>
            <a:r>
              <a:rPr lang="en-US" dirty="0" smtClean="0"/>
              <a:t>Runs MPI style codes fine on multicore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Mashups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Hadoop</a:t>
            </a:r>
            <a:r>
              <a:rPr lang="en-US" sz="2400" dirty="0" smtClean="0"/>
              <a:t> </a:t>
            </a:r>
            <a:r>
              <a:rPr lang="en-US" sz="2400" smtClean="0"/>
              <a:t>and </a:t>
            </a:r>
            <a:r>
              <a:rPr lang="en-US" sz="2400" smtClean="0">
                <a:solidFill>
                  <a:srgbClr val="FFFF00"/>
                </a:solidFill>
              </a:rPr>
              <a:t>Dryad</a:t>
            </a:r>
            <a:r>
              <a:rPr lang="en-US" sz="2400" smtClean="0"/>
              <a:t> </a:t>
            </a:r>
            <a:r>
              <a:rPr lang="en-US" sz="2400" dirty="0" smtClean="0"/>
              <a:t>and their relations are likely to replace current </a:t>
            </a:r>
            <a:r>
              <a:rPr lang="en-US" sz="2400" dirty="0" smtClean="0">
                <a:solidFill>
                  <a:srgbClr val="FFFF00"/>
                </a:solidFill>
              </a:rPr>
              <a:t>workflow</a:t>
            </a:r>
            <a:r>
              <a:rPr lang="en-US" sz="2400" dirty="0" smtClean="0"/>
              <a:t> (BPEL ..)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Consider a Collection of Computers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562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We can have various </a:t>
            </a:r>
            <a:r>
              <a:rPr lang="en-US" dirty="0" smtClean="0">
                <a:solidFill>
                  <a:srgbClr val="FFFF00"/>
                </a:solidFill>
              </a:rPr>
              <a:t>hardware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Multicore </a:t>
            </a:r>
            <a:r>
              <a:rPr lang="en-US" dirty="0" smtClean="0"/>
              <a:t>– Shared memory, low latency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High quality Cluster </a:t>
            </a:r>
            <a:r>
              <a:rPr lang="en-US" dirty="0" smtClean="0"/>
              <a:t>– Distributed Memory, Low latency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Standard </a:t>
            </a:r>
            <a:r>
              <a:rPr lang="en-US" dirty="0" smtClean="0">
                <a:solidFill>
                  <a:srgbClr val="FFFF00"/>
                </a:solidFill>
              </a:rPr>
              <a:t>distributed system </a:t>
            </a:r>
            <a:r>
              <a:rPr lang="en-US" dirty="0" smtClean="0"/>
              <a:t>– Distributed Memory, High latency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We can program the coordination of these  units by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Threads</a:t>
            </a:r>
            <a:r>
              <a:rPr lang="en-US" dirty="0" smtClean="0"/>
              <a:t> on cores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MPI </a:t>
            </a:r>
            <a:r>
              <a:rPr lang="en-US" dirty="0" smtClean="0"/>
              <a:t>on cores and/or between nodes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MapReduce/Hadoop/Dryad../AVS </a:t>
            </a:r>
            <a:r>
              <a:rPr lang="en-US" dirty="0" smtClean="0"/>
              <a:t>for dataflow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Workflow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Mashups</a:t>
            </a:r>
            <a:r>
              <a:rPr lang="en-US" dirty="0" smtClean="0"/>
              <a:t> linking services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These can all be considered as some sort of execution </a:t>
            </a:r>
            <a:r>
              <a:rPr lang="en-US" dirty="0" smtClean="0">
                <a:solidFill>
                  <a:srgbClr val="FFFF00"/>
                </a:solidFill>
              </a:rPr>
              <a:t>unit exchanging information (messages) with some other unit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And there are </a:t>
            </a:r>
            <a:r>
              <a:rPr lang="en-US" dirty="0" smtClean="0">
                <a:solidFill>
                  <a:srgbClr val="FFFF00"/>
                </a:solidFill>
              </a:rPr>
              <a:t>higher level programming models </a:t>
            </a:r>
            <a:r>
              <a:rPr lang="en-US" dirty="0" smtClean="0"/>
              <a:t>such as </a:t>
            </a:r>
            <a:r>
              <a:rPr lang="en-US" dirty="0" err="1" smtClean="0"/>
              <a:t>OpenMP</a:t>
            </a:r>
            <a:r>
              <a:rPr lang="en-US" dirty="0" smtClean="0"/>
              <a:t>, PGAS, HPCS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559209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CCR Performance: </a:t>
            </a:r>
            <a:r>
              <a:rPr lang="en-US" sz="3600" dirty="0" smtClean="0"/>
              <a:t>8-24 core servers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1447800"/>
          </a:xfrm>
        </p:spPr>
        <p:txBody>
          <a:bodyPr/>
          <a:lstStyle/>
          <a:p>
            <a:r>
              <a:rPr lang="en-US" dirty="0" smtClean="0"/>
              <a:t>Patient Record Clustering by pairwise O(N</a:t>
            </a:r>
            <a:r>
              <a:rPr lang="en-US" baseline="30000" dirty="0" smtClean="0"/>
              <a:t>2</a:t>
            </a:r>
            <a:r>
              <a:rPr lang="en-US" dirty="0" smtClean="0"/>
              <a:t>) Deterministic Annealing</a:t>
            </a:r>
          </a:p>
          <a:p>
            <a:r>
              <a:rPr lang="en-US" dirty="0" smtClean="0"/>
              <a:t>“Real” (not scaled) speedup of 14.8 on 16 cores on 4000 points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038600"/>
            <a:ext cx="4074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2             4               8          16     cores</a:t>
            </a: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19200" y="838200"/>
            <a:ext cx="18224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0770" t="42123" r="70801" b="38449"/>
          <a:stretch>
            <a:fillRect/>
          </a:stretch>
        </p:blipFill>
        <p:spPr bwMode="auto">
          <a:xfrm>
            <a:off x="6172200" y="11430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295400" y="2286000"/>
            <a:ext cx="6341656" cy="4793397"/>
            <a:chOff x="0" y="0"/>
            <a:chExt cx="6341656" cy="4793397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6341656" cy="4793397"/>
              <a:chOff x="838200" y="2971800"/>
              <a:chExt cx="6341656" cy="4793397"/>
            </a:xfrm>
            <a:solidFill>
              <a:schemeClr val="bg1"/>
            </a:solidFill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38200" y="2971800"/>
                <a:ext cx="6341656" cy="3733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90600" y="6934200"/>
                <a:ext cx="5589479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/>
                  <a:t>Dell Intel 6 core chip with 4 sockets : </a:t>
                </a:r>
                <a:r>
                  <a:rPr lang="en-US" dirty="0" err="1" smtClean="0"/>
                  <a:t>PowerEdge</a:t>
                </a:r>
                <a:r>
                  <a:rPr lang="en-US" dirty="0" smtClean="0"/>
                  <a:t> R900, </a:t>
                </a:r>
              </a:p>
              <a:p>
                <a:pPr algn="l"/>
                <a:r>
                  <a:rPr lang="en-US" dirty="0" smtClean="0"/>
                  <a:t>4x E7450 Xeon Six Cores, 2.4GHz, 12M Cache 1066Mhz FSB </a:t>
                </a:r>
                <a:br>
                  <a:rPr lang="en-US" dirty="0" smtClean="0"/>
                </a:br>
                <a:r>
                  <a:rPr lang="en-US" dirty="0" smtClean="0"/>
                  <a:t>Intel core about 25% faster than Barcelona AMD core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00200" y="6629400"/>
                <a:ext cx="3972049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         2            4           8       16       24  cores</a:t>
                </a:r>
                <a:endParaRPr lang="en-US" dirty="0"/>
              </a:p>
            </p:txBody>
          </p:sp>
        </p:grp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838200" y="304800"/>
              <a:ext cx="182242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Parallel</a:t>
              </a:r>
              <a:br>
                <a:rPr lang="en-US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</a:br>
              <a:r>
                <a:rPr lang="en-US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Overhead </a:t>
              </a:r>
              <a:r>
                <a:rPr lang="en-US" b="1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/>
              </a:r>
              <a:br>
                <a:rPr lang="en-US" b="1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</a:b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sym typeface="Symbol"/>
                </a:rPr>
                <a:t> 1-efficiency</a:t>
              </a:r>
              <a:endParaRPr lang="en-US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=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b="1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(</a:t>
              </a:r>
              <a:r>
                <a:rPr lang="en-US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PT(P)/T(1)-1)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On P processors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= (1/efficiency)-</a:t>
              </a:r>
              <a:r>
                <a:rPr lang="en-US" b="1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4549676"/>
            <a:ext cx="9144000" cy="2308324"/>
            <a:chOff x="0" y="4549676"/>
            <a:chExt cx="9144000" cy="2308324"/>
          </a:xfrm>
          <a:solidFill>
            <a:schemeClr val="bg1"/>
          </a:solidFill>
        </p:grpSpPr>
        <p:sp>
          <p:nvSpPr>
            <p:cNvPr id="14" name="Rectangle 13"/>
            <p:cNvSpPr/>
            <p:nvPr/>
          </p:nvSpPr>
          <p:spPr>
            <a:xfrm>
              <a:off x="4572000" y="4549676"/>
              <a:ext cx="4572000" cy="230832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Curiously performance per core is</a:t>
              </a:r>
            </a:p>
            <a:p>
              <a:pPr algn="l"/>
              <a:r>
                <a:rPr lang="en-US" dirty="0" smtClean="0"/>
                <a:t>(on 2 core Patient2000) </a:t>
              </a:r>
              <a:br>
                <a:rPr lang="en-US" dirty="0" smtClean="0"/>
              </a:br>
              <a:r>
                <a:rPr lang="en-US" dirty="0" smtClean="0"/>
                <a:t>Dell 4 core Laptop                       21 minutes </a:t>
              </a:r>
              <a:br>
                <a:rPr lang="en-US" dirty="0" smtClean="0"/>
              </a:br>
              <a:r>
                <a:rPr lang="en-US" dirty="0" smtClean="0"/>
                <a:t>Then Dell 24 core Server             27 minutes</a:t>
              </a:r>
              <a:br>
                <a:rPr lang="en-US" dirty="0" smtClean="0"/>
              </a:br>
              <a:r>
                <a:rPr lang="en-US" dirty="0" smtClean="0"/>
                <a:t>Then my current 2 core Laptop 28 minutes</a:t>
              </a:r>
              <a:br>
                <a:rPr lang="en-US" dirty="0" smtClean="0"/>
              </a:br>
              <a:r>
                <a:rPr lang="en-US" dirty="0" smtClean="0"/>
                <a:t>Finally Dell AMD based              34 minutes</a:t>
              </a:r>
            </a:p>
            <a:p>
              <a:pPr algn="l"/>
              <a:endParaRPr lang="en-US" dirty="0" smtClean="0"/>
            </a:p>
            <a:p>
              <a:pPr algn="l"/>
              <a:endParaRPr lang="en-US" dirty="0" smtClean="0"/>
            </a:p>
            <a:p>
              <a:pPr algn="l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4724400"/>
              <a:ext cx="4572000" cy="20621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4-core Laptop</a:t>
              </a:r>
            </a:p>
            <a:p>
              <a:pPr algn="l"/>
              <a:r>
                <a:rPr lang="en-US" dirty="0" smtClean="0"/>
                <a:t>Precision M6400, Intel Core 2 Dual Extreme Edition QX9300 2.53GHz, 1067MHZ, 12M L2 </a:t>
              </a:r>
            </a:p>
            <a:p>
              <a:pPr algn="l"/>
              <a:endParaRPr lang="en-US" dirty="0" smtClean="0"/>
            </a:p>
            <a:p>
              <a:pPr algn="l"/>
              <a:r>
                <a:rPr lang="en-US" dirty="0" smtClean="0"/>
                <a:t>Use Battery 1 Core Speed up 0.78</a:t>
              </a:r>
            </a:p>
            <a:p>
              <a:pPr algn="l"/>
              <a:r>
                <a:rPr lang="en-US" dirty="0" smtClean="0"/>
                <a:t>2 Cores              Speed up        2.15</a:t>
              </a:r>
            </a:p>
            <a:p>
              <a:pPr algn="l"/>
              <a:r>
                <a:rPr lang="en-US" dirty="0" smtClean="0"/>
                <a:t>3 Cores              Speed up        3.12</a:t>
              </a:r>
            </a:p>
            <a:p>
              <a:pPr algn="l"/>
              <a:r>
                <a:rPr lang="en-US" dirty="0" smtClean="0"/>
                <a:t>4 Cores               Speed up       4.08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6"/>
          <p:cNvGrpSpPr/>
          <p:nvPr/>
        </p:nvGrpSpPr>
        <p:grpSpPr>
          <a:xfrm>
            <a:off x="76200" y="0"/>
            <a:ext cx="8991600" cy="6562130"/>
            <a:chOff x="304801" y="586026"/>
            <a:chExt cx="8610599" cy="6083378"/>
          </a:xfrm>
        </p:grpSpPr>
        <p:graphicFrame>
          <p:nvGraphicFramePr>
            <p:cNvPr id="2" name="Chart 1"/>
            <p:cNvGraphicFramePr>
              <a:graphicFrameLocks/>
            </p:cNvGraphicFramePr>
            <p:nvPr/>
          </p:nvGraphicFramePr>
          <p:xfrm>
            <a:off x="457200" y="1143000"/>
            <a:ext cx="84582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oup 120"/>
            <p:cNvGrpSpPr/>
            <p:nvPr/>
          </p:nvGrpSpPr>
          <p:grpSpPr>
            <a:xfrm>
              <a:off x="530996" y="4935538"/>
              <a:ext cx="7648028" cy="1160462"/>
              <a:chOff x="530996" y="4935538"/>
              <a:chExt cx="7648028" cy="1160462"/>
            </a:xfrm>
          </p:grpSpPr>
          <p:grpSp>
            <p:nvGrpSpPr>
              <p:cNvPr id="7" name="Group 105"/>
              <p:cNvGrpSpPr/>
              <p:nvPr/>
            </p:nvGrpSpPr>
            <p:grpSpPr>
              <a:xfrm>
                <a:off x="1219200" y="5167962"/>
                <a:ext cx="6959824" cy="381000"/>
                <a:chOff x="914400" y="5167962"/>
                <a:chExt cx="6959824" cy="381000"/>
              </a:xfrm>
            </p:grpSpPr>
            <p:grpSp>
              <p:nvGrpSpPr>
                <p:cNvPr id="8" name="Group 21"/>
                <p:cNvGrpSpPr/>
                <p:nvPr/>
              </p:nvGrpSpPr>
              <p:grpSpPr>
                <a:xfrm>
                  <a:off x="23365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93" name="Straight Connector 2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4" name="TextBox 2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(2,1,2)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9" name="Group 24"/>
                <p:cNvGrpSpPr/>
                <p:nvPr/>
              </p:nvGrpSpPr>
              <p:grpSpPr>
                <a:xfrm>
                  <a:off x="914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91" name="Straight Connector 25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" name="TextBox 26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(1,1,2)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" name="Group 27"/>
                <p:cNvGrpSpPr/>
                <p:nvPr/>
              </p:nvGrpSpPr>
              <p:grpSpPr>
                <a:xfrm>
                  <a:off x="1219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9" name="Straight Connector 2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0" name="TextBox 2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(1,2,1)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1" name="Group 30"/>
                <p:cNvGrpSpPr/>
                <p:nvPr/>
              </p:nvGrpSpPr>
              <p:grpSpPr>
                <a:xfrm>
                  <a:off x="14983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7" name="Straight Connector 31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8" name="TextBox 32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336699"/>
                        </a:solidFill>
                      </a:rPr>
                      <a:t>(2,1,1)</a:t>
                    </a:r>
                    <a:endParaRPr lang="en-US" sz="800" dirty="0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2" name="Group 33"/>
                <p:cNvGrpSpPr/>
                <p:nvPr/>
              </p:nvGrpSpPr>
              <p:grpSpPr>
                <a:xfrm>
                  <a:off x="17526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5" name="Straight Connector 3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6" name="TextBox 3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(1,2,2)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3" name="Group 36"/>
                <p:cNvGrpSpPr/>
                <p:nvPr/>
              </p:nvGrpSpPr>
              <p:grpSpPr>
                <a:xfrm>
                  <a:off x="2057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4" name="TextBox 8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(1,4,1)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4" name="Group 39"/>
                <p:cNvGrpSpPr/>
                <p:nvPr/>
              </p:nvGrpSpPr>
              <p:grpSpPr>
                <a:xfrm>
                  <a:off x="25908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2" name="TextBox 8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(2,2,1)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5" name="Group 42"/>
                <p:cNvGrpSpPr/>
                <p:nvPr/>
              </p:nvGrpSpPr>
              <p:grpSpPr>
                <a:xfrm>
                  <a:off x="3962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0" name="TextBox 7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(2,4,1)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6" name="Group 45"/>
                <p:cNvGrpSpPr/>
                <p:nvPr/>
              </p:nvGrpSpPr>
              <p:grpSpPr>
                <a:xfrm>
                  <a:off x="28699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8" name="TextBox 7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E9700"/>
                        </a:solidFill>
                      </a:rPr>
                      <a:t>(4,1,1)</a:t>
                    </a:r>
                    <a:endParaRPr lang="en-US" sz="800" dirty="0">
                      <a:solidFill>
                        <a:srgbClr val="FE9700"/>
                      </a:solidFill>
                    </a:endParaRPr>
                  </a:p>
                </p:txBody>
              </p:sp>
            </p:grpSp>
            <p:grpSp>
              <p:nvGrpSpPr>
                <p:cNvPr id="17" name="Group 51"/>
                <p:cNvGrpSpPr/>
                <p:nvPr/>
              </p:nvGrpSpPr>
              <p:grpSpPr>
                <a:xfrm>
                  <a:off x="31747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4" name="TextBox 7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(1,4,2)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8" name="Group 54"/>
                <p:cNvGrpSpPr/>
                <p:nvPr/>
              </p:nvGrpSpPr>
              <p:grpSpPr>
                <a:xfrm>
                  <a:off x="34290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2" name="TextBox 7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(1,8,1)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19" name="Group 57"/>
                <p:cNvGrpSpPr/>
                <p:nvPr/>
              </p:nvGrpSpPr>
              <p:grpSpPr>
                <a:xfrm>
                  <a:off x="37081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0" name="TextBox 6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(2,2,2)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0" name="Group 60"/>
                <p:cNvGrpSpPr/>
                <p:nvPr/>
              </p:nvGrpSpPr>
              <p:grpSpPr>
                <a:xfrm>
                  <a:off x="4267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8" name="TextBox 6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(4,1,2)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1" name="Group 63"/>
                <p:cNvGrpSpPr/>
                <p:nvPr/>
              </p:nvGrpSpPr>
              <p:grpSpPr>
                <a:xfrm>
                  <a:off x="53845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(2,8,1)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2" name="Group 66"/>
                <p:cNvGrpSpPr/>
                <p:nvPr/>
              </p:nvGrpSpPr>
              <p:grpSpPr>
                <a:xfrm>
                  <a:off x="45463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4" name="TextBox 6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(4,2,1)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3" name="Group 69"/>
                <p:cNvGrpSpPr/>
                <p:nvPr/>
              </p:nvGrpSpPr>
              <p:grpSpPr>
                <a:xfrm>
                  <a:off x="48006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2" name="TextBox 6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669900"/>
                        </a:solidFill>
                      </a:rPr>
                      <a:t>(8,1,1)</a:t>
                    </a:r>
                    <a:endParaRPr lang="en-US" sz="800" dirty="0">
                      <a:solidFill>
                        <a:srgbClr val="669900"/>
                      </a:solidFill>
                    </a:endParaRPr>
                  </a:p>
                </p:txBody>
              </p:sp>
            </p:grpSp>
            <p:grpSp>
              <p:nvGrpSpPr>
                <p:cNvPr id="24" name="Group 78"/>
                <p:cNvGrpSpPr/>
                <p:nvPr/>
              </p:nvGrpSpPr>
              <p:grpSpPr>
                <a:xfrm>
                  <a:off x="5105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6" name="TextBox 55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(2,4,2)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5" name="Group 81"/>
                <p:cNvGrpSpPr/>
                <p:nvPr/>
              </p:nvGrpSpPr>
              <p:grpSpPr>
                <a:xfrm>
                  <a:off x="56388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4" name="TextBox 53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(4,2,2)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6" name="Group 84"/>
                <p:cNvGrpSpPr/>
                <p:nvPr/>
              </p:nvGrpSpPr>
              <p:grpSpPr>
                <a:xfrm>
                  <a:off x="67561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2" name="TextBox 5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(2,8,2)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7" name="Group 87"/>
                <p:cNvGrpSpPr/>
                <p:nvPr/>
              </p:nvGrpSpPr>
              <p:grpSpPr>
                <a:xfrm>
                  <a:off x="5917976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0" name="TextBox 4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(4,4,1)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8" name="Group 90"/>
                <p:cNvGrpSpPr/>
                <p:nvPr/>
              </p:nvGrpSpPr>
              <p:grpSpPr>
                <a:xfrm>
                  <a:off x="6172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8" name="TextBox 4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7030A0"/>
                        </a:solidFill>
                      </a:rPr>
                      <a:t>(8,2,1)</a:t>
                    </a:r>
                    <a:endParaRPr lang="en-US" sz="800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29" name="Group 99"/>
                <p:cNvGrpSpPr/>
                <p:nvPr/>
              </p:nvGrpSpPr>
              <p:grpSpPr>
                <a:xfrm>
                  <a:off x="64770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2" name="TextBox 41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(1,8,4)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70104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0" name="TextBox 39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(4,4,2)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1" name="Group 105"/>
                <p:cNvGrpSpPr/>
                <p:nvPr/>
              </p:nvGrpSpPr>
              <p:grpSpPr>
                <a:xfrm>
                  <a:off x="7315200" y="5167962"/>
                  <a:ext cx="559024" cy="381000"/>
                  <a:chOff x="914400" y="5334000"/>
                  <a:chExt cx="559024" cy="3810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16200000" flipH="1">
                    <a:off x="914400" y="5334000"/>
                    <a:ext cx="381000" cy="381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8" name="TextBox 37"/>
                  <p:cNvSpPr txBox="1"/>
                  <p:nvPr/>
                </p:nvSpPr>
                <p:spPr>
                  <a:xfrm rot="2665501">
                    <a:off x="990600" y="5410200"/>
                    <a:ext cx="48282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(8,2,2)</a:t>
                    </a:r>
                    <a:endParaRPr lang="en-US" sz="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4" name="TextBox 5"/>
              <p:cNvSpPr txBox="1">
                <a:spLocks noChangeArrowheads="1"/>
              </p:cNvSpPr>
              <p:nvPr/>
            </p:nvSpPr>
            <p:spPr bwMode="auto">
              <a:xfrm rot="2726573">
                <a:off x="662966" y="5408047"/>
                <a:ext cx="116046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kern="1200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Parallel Patterns</a:t>
                </a:r>
                <a:endPara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32" name="Group 20"/>
              <p:cNvGrpSpPr/>
              <p:nvPr/>
            </p:nvGrpSpPr>
            <p:grpSpPr>
              <a:xfrm>
                <a:off x="989345" y="5167962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9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6" name="TextBox 18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F00FF"/>
                      </a:solidFill>
                    </a:rPr>
                    <a:t>(1,1,1)</a:t>
                  </a:r>
                  <a:endParaRPr lang="en-US" sz="800" dirty="0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 rot="2604773">
                <a:off x="530996" y="5298630"/>
                <a:ext cx="790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(CCR thread,</a:t>
                </a:r>
              </a:p>
              <a:p>
                <a:r>
                  <a:rPr lang="en-US" sz="800" dirty="0" smtClean="0"/>
                  <a:t>MPI process,</a:t>
                </a:r>
              </a:p>
              <a:p>
                <a:r>
                  <a:rPr lang="en-US" sz="800" dirty="0" smtClean="0"/>
                  <a:t>node)</a:t>
                </a:r>
                <a:endParaRPr lang="en-US" sz="800" dirty="0"/>
              </a:p>
            </p:txBody>
          </p:sp>
        </p:grp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2654633" y="586026"/>
              <a:ext cx="417883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Deterministic </a:t>
              </a: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Annealing Clustering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Scaled Speedup Tests on 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four </a:t>
              </a: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8-core 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Systems</a:t>
              </a:r>
              <a:endPara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(10 </a:t>
              </a:r>
              <a:r>
                <a:rPr lang="en-US" sz="10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Clusters; 160,000 points per cluster per </a:t>
              </a: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thread)</a:t>
              </a:r>
              <a:endPara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 rot="16200000">
              <a:off x="-350186" y="1874187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Parallel Overhead</a:t>
              </a:r>
              <a:endParaRPr lang="en-US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37196" y="5813437"/>
              <a:ext cx="5983637" cy="855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1, 2, 4, 8, 16, 32-way parallelism</a:t>
              </a:r>
            </a:p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C#  Deterministic annealing Clustering Code with MPI and/or CCR threads</a:t>
              </a:r>
              <a:endParaRPr lang="en-US" sz="2400" dirty="0"/>
            </a:p>
          </p:txBody>
        </p:sp>
        <p:sp>
          <p:nvSpPr>
            <p:cNvPr id="114" name="TextBox 13"/>
            <p:cNvSpPr txBox="1">
              <a:spLocks noChangeArrowheads="1"/>
            </p:cNvSpPr>
            <p:nvPr/>
          </p:nvSpPr>
          <p:spPr bwMode="auto">
            <a:xfrm>
              <a:off x="1143000" y="4772799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336699"/>
                  </a:solidFill>
                  <a:latin typeface="Arial" charset="0"/>
                  <a:ea typeface="+mn-ea"/>
                  <a:cs typeface="+mn-cs"/>
                </a:rPr>
                <a:t>2-way</a:t>
              </a:r>
            </a:p>
          </p:txBody>
        </p:sp>
        <p:sp>
          <p:nvSpPr>
            <p:cNvPr id="115" name="TextBox 1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EE9410"/>
                  </a:solidFill>
                  <a:latin typeface="Arial" charset="0"/>
                  <a:ea typeface="+mn-ea"/>
                  <a:cs typeface="+mn-cs"/>
                </a:rPr>
                <a:t>4-way</a:t>
              </a:r>
            </a:p>
          </p:txBody>
        </p:sp>
        <p:sp>
          <p:nvSpPr>
            <p:cNvPr id="116" name="TextBox 11"/>
            <p:cNvSpPr txBox="1">
              <a:spLocks noChangeArrowheads="1"/>
            </p:cNvSpPr>
            <p:nvPr/>
          </p:nvSpPr>
          <p:spPr bwMode="auto">
            <a:xfrm>
              <a:off x="4038600" y="41426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669900"/>
                  </a:solidFill>
                  <a:latin typeface="Arial" charset="0"/>
                  <a:ea typeface="+mn-ea"/>
                  <a:cs typeface="+mn-cs"/>
                </a:rPr>
                <a:t>8-way</a:t>
              </a:r>
            </a:p>
          </p:txBody>
        </p:sp>
        <p:sp>
          <p:nvSpPr>
            <p:cNvPr id="117" name="TextBox 10"/>
            <p:cNvSpPr txBox="1">
              <a:spLocks noChangeArrowheads="1"/>
            </p:cNvSpPr>
            <p:nvPr/>
          </p:nvSpPr>
          <p:spPr bwMode="auto">
            <a:xfrm>
              <a:off x="5638800" y="32004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16-way</a:t>
              </a:r>
            </a:p>
          </p:txBody>
        </p:sp>
        <p:sp>
          <p:nvSpPr>
            <p:cNvPr id="118" name="TextBox 117"/>
            <p:cNvSpPr txBox="1">
              <a:spLocks noChangeArrowheads="1"/>
            </p:cNvSpPr>
            <p:nvPr/>
          </p:nvSpPr>
          <p:spPr bwMode="auto">
            <a:xfrm>
              <a:off x="7010400" y="28956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32-way</a:t>
              </a:r>
            </a:p>
          </p:txBody>
        </p:sp>
      </p:grpSp>
      <p:sp>
        <p:nvSpPr>
          <p:cNvPr id="97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18224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0"/>
          <p:cNvGrpSpPr/>
          <p:nvPr/>
        </p:nvGrpSpPr>
        <p:grpSpPr>
          <a:xfrm>
            <a:off x="76200" y="76200"/>
            <a:ext cx="9067800" cy="5562600"/>
            <a:chOff x="304801" y="457200"/>
            <a:chExt cx="8839199" cy="5427662"/>
          </a:xfrm>
        </p:grpSpPr>
        <p:graphicFrame>
          <p:nvGraphicFramePr>
            <p:cNvPr id="2" name="Chart 1"/>
            <p:cNvGraphicFramePr/>
            <p:nvPr/>
          </p:nvGraphicFramePr>
          <p:xfrm>
            <a:off x="457200" y="990600"/>
            <a:ext cx="8686800" cy="4067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" name="Group 21"/>
            <p:cNvGrpSpPr/>
            <p:nvPr/>
          </p:nvGrpSpPr>
          <p:grpSpPr>
            <a:xfrm>
              <a:off x="2362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4" name="Straight Connector 22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5" name="TextBox 23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(2,1,2)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1145404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2" name="Straight Connector 2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3" name="TextBox 2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(1,1,2)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6" name="Group 27"/>
            <p:cNvGrpSpPr/>
            <p:nvPr/>
          </p:nvGrpSpPr>
          <p:grpSpPr>
            <a:xfrm>
              <a:off x="1371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50" name="Straight Connector 28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1" name="TextBox 29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(1,2,1)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16507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8" name="Straight Connector 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9" name="TextBox 3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(2,1,1)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8" name="Group 33"/>
            <p:cNvGrpSpPr/>
            <p:nvPr/>
          </p:nvGrpSpPr>
          <p:grpSpPr>
            <a:xfrm>
              <a:off x="1879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6" name="Straight Connector 34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7" name="TextBox 35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(1,2,2)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21079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5" name="TextBox 14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(1,4,1)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25908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3" name="TextBox 14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(2,2,1)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38100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40" name="Straight Connector 13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1" name="TextBox 14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(2,4,1)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2" name="Group 45"/>
            <p:cNvGrpSpPr/>
            <p:nvPr/>
          </p:nvGrpSpPr>
          <p:grpSpPr>
            <a:xfrm>
              <a:off x="28194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8" name="Straight Connector 13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9" name="TextBox 13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(4,1,1)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3" name="Group 51"/>
            <p:cNvGrpSpPr/>
            <p:nvPr/>
          </p:nvGrpSpPr>
          <p:grpSpPr>
            <a:xfrm>
              <a:off x="30985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6" name="Straight Connector 13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7" name="TextBox 13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(1,4,2)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4" name="Group 54"/>
            <p:cNvGrpSpPr/>
            <p:nvPr/>
          </p:nvGrpSpPr>
          <p:grpSpPr>
            <a:xfrm>
              <a:off x="33271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4" name="Straight Connector 13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5" name="TextBox 13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(1,8,1)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5" name="Group 57"/>
            <p:cNvGrpSpPr/>
            <p:nvPr/>
          </p:nvGrpSpPr>
          <p:grpSpPr>
            <a:xfrm>
              <a:off x="35814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2" name="Straight Connector 1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3" name="TextBox 13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(2,2,2)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6" name="Group 60"/>
            <p:cNvGrpSpPr/>
            <p:nvPr/>
          </p:nvGrpSpPr>
          <p:grpSpPr>
            <a:xfrm>
              <a:off x="40891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30" name="Straight Connector 12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1" name="TextBox 13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(4,1,2)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7" name="Group 63"/>
            <p:cNvGrpSpPr/>
            <p:nvPr/>
          </p:nvGrpSpPr>
          <p:grpSpPr>
            <a:xfrm>
              <a:off x="5029200" y="4956824"/>
              <a:ext cx="587879" cy="381000"/>
              <a:chOff x="914400" y="5334000"/>
              <a:chExt cx="587879" cy="381000"/>
            </a:xfrm>
          </p:grpSpPr>
          <p:cxnSp>
            <p:nvCxnSpPr>
              <p:cNvPr id="128" name="Straight Connector 12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9" name="TextBox 128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(1,16,1)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43177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TextBox 12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(4,2,1)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9" name="Group 69"/>
            <p:cNvGrpSpPr/>
            <p:nvPr/>
          </p:nvGrpSpPr>
          <p:grpSpPr>
            <a:xfrm>
              <a:off x="4546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4" name="Straight Connector 12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5" name="TextBox 12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(8,1,1)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0" name="Group 78"/>
            <p:cNvGrpSpPr/>
            <p:nvPr/>
          </p:nvGrpSpPr>
          <p:grpSpPr>
            <a:xfrm>
              <a:off x="4800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3" name="TextBox 12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(1,8,2)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1" name="Group 81"/>
            <p:cNvGrpSpPr/>
            <p:nvPr/>
          </p:nvGrpSpPr>
          <p:grpSpPr>
            <a:xfrm>
              <a:off x="53083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20" name="Straight Connector 11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(2,4,2)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2" name="Group 84"/>
            <p:cNvGrpSpPr/>
            <p:nvPr/>
          </p:nvGrpSpPr>
          <p:grpSpPr>
            <a:xfrm>
              <a:off x="74676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9" name="TextBox 11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(4,4,2)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87"/>
            <p:cNvGrpSpPr/>
            <p:nvPr/>
          </p:nvGrpSpPr>
          <p:grpSpPr>
            <a:xfrm>
              <a:off x="5536976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TextBox 11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(2,8,1)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4" name="Group 90"/>
            <p:cNvGrpSpPr/>
            <p:nvPr/>
          </p:nvGrpSpPr>
          <p:grpSpPr>
            <a:xfrm>
              <a:off x="5791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TextBox 11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(4,2,2)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5" name="Group 99"/>
            <p:cNvGrpSpPr/>
            <p:nvPr/>
          </p:nvGrpSpPr>
          <p:grpSpPr>
            <a:xfrm>
              <a:off x="72390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11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(2,8,2)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Group 102"/>
            <p:cNvGrpSpPr/>
            <p:nvPr/>
          </p:nvGrpSpPr>
          <p:grpSpPr>
            <a:xfrm>
              <a:off x="7696200" y="4956824"/>
              <a:ext cx="559024" cy="381000"/>
              <a:chOff x="914400" y="5334000"/>
              <a:chExt cx="559024" cy="381000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1" name="TextBox 11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(8,2,2)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105"/>
            <p:cNvGrpSpPr/>
            <p:nvPr/>
          </p:nvGrpSpPr>
          <p:grpSpPr>
            <a:xfrm>
              <a:off x="7975376" y="4956824"/>
              <a:ext cx="587879" cy="381000"/>
              <a:chOff x="914400" y="5334000"/>
              <a:chExt cx="587879" cy="381000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TextBox 108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(16,1,2)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9" name="TextBox 5"/>
            <p:cNvSpPr txBox="1">
              <a:spLocks noChangeArrowheads="1"/>
            </p:cNvSpPr>
            <p:nvPr/>
          </p:nvSpPr>
          <p:spPr bwMode="auto">
            <a:xfrm rot="2726573">
              <a:off x="589170" y="5196909"/>
              <a:ext cx="116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Patterns</a:t>
              </a:r>
              <a:endParaRPr lang="en-US" sz="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8" name="Group 20"/>
            <p:cNvGrpSpPr/>
            <p:nvPr/>
          </p:nvGrpSpPr>
          <p:grpSpPr>
            <a:xfrm>
              <a:off x="915549" y="4956824"/>
              <a:ext cx="559024" cy="381000"/>
              <a:chOff x="914400" y="5334000"/>
              <a:chExt cx="559024" cy="381000"/>
            </a:xfrm>
          </p:grpSpPr>
          <p:cxnSp>
            <p:nvCxnSpPr>
              <p:cNvPr id="82" name="Straight Connector 1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TextBox 1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FF"/>
                    </a:solidFill>
                  </a:rPr>
                  <a:t>(1,1,1)</a:t>
                </a:r>
                <a:endParaRPr lang="en-US" sz="800" dirty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2604773">
              <a:off x="457200" y="5087492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(CCR thread,</a:t>
              </a:r>
            </a:p>
            <a:p>
              <a:r>
                <a:rPr lang="en-US" sz="800" dirty="0" smtClean="0"/>
                <a:t>MPI process,</a:t>
              </a:r>
            </a:p>
            <a:p>
              <a:r>
                <a:rPr lang="en-US" sz="800" dirty="0" smtClean="0"/>
                <a:t>node)</a:t>
              </a:r>
              <a:endParaRPr lang="en-US" sz="800" dirty="0"/>
            </a:p>
          </p:txBody>
        </p:sp>
        <p:grpSp>
          <p:nvGrpSpPr>
            <p:cNvPr id="29" name="Group 90"/>
            <p:cNvGrpSpPr/>
            <p:nvPr/>
          </p:nvGrpSpPr>
          <p:grpSpPr>
            <a:xfrm>
              <a:off x="60198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57" name="Straight Connector 156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8" name="TextBox 157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(4,4,1)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62484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60" name="Straight Connector 15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1" name="TextBox 16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(8,1,2)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1" name="Group 90"/>
            <p:cNvGrpSpPr/>
            <p:nvPr/>
          </p:nvGrpSpPr>
          <p:grpSpPr>
            <a:xfrm>
              <a:off x="6477000" y="4953000"/>
              <a:ext cx="559024" cy="381000"/>
              <a:chOff x="914400" y="5334000"/>
              <a:chExt cx="559024" cy="381000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4" name="TextBox 163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(8,2,1)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4" name="Group 90"/>
            <p:cNvGrpSpPr/>
            <p:nvPr/>
          </p:nvGrpSpPr>
          <p:grpSpPr>
            <a:xfrm>
              <a:off x="6756176" y="4953000"/>
              <a:ext cx="587879" cy="381000"/>
              <a:chOff x="914400" y="5334000"/>
              <a:chExt cx="587879" cy="381000"/>
            </a:xfrm>
          </p:grpSpPr>
          <p:cxnSp>
            <p:nvCxnSpPr>
              <p:cNvPr id="166" name="Straight Connector 16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7" name="TextBox 166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(16,1,1)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5" name="Group 99"/>
            <p:cNvGrpSpPr/>
            <p:nvPr/>
          </p:nvGrpSpPr>
          <p:grpSpPr>
            <a:xfrm>
              <a:off x="7010400" y="4953000"/>
              <a:ext cx="587879" cy="381000"/>
              <a:chOff x="914400" y="5334000"/>
              <a:chExt cx="587879" cy="381000"/>
            </a:xfrm>
          </p:grpSpPr>
          <p:cxnSp>
            <p:nvCxnSpPr>
              <p:cNvPr id="169" name="Straight Connector 168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0" name="TextBox 169"/>
              <p:cNvSpPr txBox="1"/>
              <p:nvPr/>
            </p:nvSpPr>
            <p:spPr>
              <a:xfrm rot="2665501">
                <a:off x="961746" y="5410200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(1,16,2)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1" name="TextBox 15"/>
            <p:cNvSpPr txBox="1">
              <a:spLocks noChangeArrowheads="1"/>
            </p:cNvSpPr>
            <p:nvPr/>
          </p:nvSpPr>
          <p:spPr bwMode="auto">
            <a:xfrm>
              <a:off x="1981201" y="457200"/>
              <a:ext cx="416761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Deterministic </a:t>
              </a: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Annealing Clustering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Scaled Speedup Tests on 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two 16-core Systems</a:t>
              </a:r>
              <a:endPara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(10 </a:t>
              </a:r>
              <a:r>
                <a:rPr lang="en-US" sz="10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Clusters; 160,000 points per cluster per </a:t>
              </a:r>
              <a:r>
                <a:rPr lang="en-US" sz="10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thread)</a:t>
              </a:r>
              <a:endPara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6200000">
              <a:off x="-350186" y="1628036"/>
              <a:ext cx="1617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Parallel Overhead</a:t>
              </a:r>
              <a:endParaRPr lang="en-US" sz="1400" dirty="0"/>
            </a:p>
          </p:txBody>
        </p:sp>
        <p:grpSp>
          <p:nvGrpSpPr>
            <p:cNvPr id="66" name="Group 30"/>
            <p:cNvGrpSpPr/>
            <p:nvPr/>
          </p:nvGrpSpPr>
          <p:grpSpPr>
            <a:xfrm>
              <a:off x="8203976" y="4953000"/>
              <a:ext cx="514849" cy="381000"/>
              <a:chOff x="914400" y="5334000"/>
              <a:chExt cx="514849" cy="381000"/>
            </a:xfrm>
          </p:grpSpPr>
          <p:cxnSp>
            <p:nvCxnSpPr>
              <p:cNvPr id="174" name="Straight Connector 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5" name="TextBox 32"/>
              <p:cNvSpPr txBox="1"/>
              <p:nvPr/>
            </p:nvSpPr>
            <p:spPr>
              <a:xfrm rot="2665501">
                <a:off x="946425" y="5395992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FF"/>
                    </a:solidFill>
                  </a:rPr>
                  <a:t>1,8,6</a:t>
                </a:r>
                <a:r>
                  <a:rPr lang="en-US" sz="800" dirty="0" smtClean="0">
                    <a:solidFill>
                      <a:srgbClr val="336699"/>
                    </a:solidFill>
                  </a:rPr>
                  <a:t>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sp>
          <p:nvSpPr>
            <p:cNvPr id="176" name="TextBox 13"/>
            <p:cNvSpPr txBox="1">
              <a:spLocks noChangeArrowheads="1"/>
            </p:cNvSpPr>
            <p:nvPr/>
          </p:nvSpPr>
          <p:spPr bwMode="auto">
            <a:xfrm>
              <a:off x="1066800" y="45998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336699"/>
                  </a:solidFill>
                  <a:latin typeface="Arial" charset="0"/>
                  <a:ea typeface="+mn-ea"/>
                  <a:cs typeface="+mn-cs"/>
                </a:rPr>
                <a:t>2-way</a:t>
              </a:r>
            </a:p>
          </p:txBody>
        </p:sp>
        <p:sp>
          <p:nvSpPr>
            <p:cNvPr id="177" name="TextBox 12"/>
            <p:cNvSpPr txBox="1">
              <a:spLocks noChangeArrowheads="1"/>
            </p:cNvSpPr>
            <p:nvPr/>
          </p:nvSpPr>
          <p:spPr bwMode="auto">
            <a:xfrm>
              <a:off x="2133600" y="4495800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EE9410"/>
                  </a:solidFill>
                  <a:latin typeface="Arial" charset="0"/>
                  <a:ea typeface="+mn-ea"/>
                  <a:cs typeface="+mn-cs"/>
                </a:rPr>
                <a:t>4-way</a:t>
              </a:r>
            </a:p>
          </p:txBody>
        </p:sp>
        <p:sp>
          <p:nvSpPr>
            <p:cNvPr id="178" name="TextBox 11"/>
            <p:cNvSpPr txBox="1">
              <a:spLocks noChangeArrowheads="1"/>
            </p:cNvSpPr>
            <p:nvPr/>
          </p:nvSpPr>
          <p:spPr bwMode="auto">
            <a:xfrm>
              <a:off x="3808535" y="4447401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669900"/>
                  </a:solidFill>
                  <a:latin typeface="Arial" charset="0"/>
                  <a:ea typeface="+mn-ea"/>
                  <a:cs typeface="+mn-cs"/>
                </a:rPr>
                <a:t>8-way</a:t>
              </a:r>
            </a:p>
          </p:txBody>
        </p:sp>
        <p:sp>
          <p:nvSpPr>
            <p:cNvPr id="179" name="TextBox 178"/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32-way</a:t>
              </a:r>
            </a:p>
          </p:txBody>
        </p:sp>
        <p:sp>
          <p:nvSpPr>
            <p:cNvPr id="180" name="TextBox 179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 smtClean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48-way</a:t>
              </a:r>
              <a:endParaRPr lang="en-US" sz="12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2667000" y="52578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1, 2, 4, 8, 16, 32, 48-way parallelism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48 way is 8 processes running on 4 8-core and 2 16-core systems</a:t>
            </a:r>
          </a:p>
          <a:p>
            <a:pPr algn="l"/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MPI always good. CCR deteriorates for </a:t>
            </a: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16 </a:t>
            </a: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threads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2"/>
          <p:cNvGrpSpPr/>
          <p:nvPr/>
        </p:nvGrpSpPr>
        <p:grpSpPr>
          <a:xfrm>
            <a:off x="-228600" y="1524000"/>
            <a:ext cx="9525000" cy="4358406"/>
            <a:chOff x="-228600" y="1524000"/>
            <a:chExt cx="9525000" cy="4358406"/>
          </a:xfrm>
        </p:grpSpPr>
        <p:sp>
          <p:nvSpPr>
            <p:cNvPr id="29" name="TextBox 5"/>
            <p:cNvSpPr txBox="1">
              <a:spLocks noChangeArrowheads="1"/>
            </p:cNvSpPr>
            <p:nvPr/>
          </p:nvSpPr>
          <p:spPr bwMode="auto">
            <a:xfrm rot="2726573">
              <a:off x="182464" y="5194453"/>
              <a:ext cx="116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Patterns</a:t>
              </a:r>
              <a:endParaRPr lang="en-US" sz="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" name="Group 231"/>
            <p:cNvGrpSpPr/>
            <p:nvPr/>
          </p:nvGrpSpPr>
          <p:grpSpPr>
            <a:xfrm>
              <a:off x="-228600" y="1524000"/>
              <a:ext cx="9525000" cy="3918830"/>
              <a:chOff x="-228600" y="1524000"/>
              <a:chExt cx="9525000" cy="3918830"/>
            </a:xfrm>
          </p:grpSpPr>
          <p:sp>
            <p:nvSpPr>
              <p:cNvPr id="31" name="TextBox 30"/>
              <p:cNvSpPr txBox="1"/>
              <p:nvPr/>
            </p:nvSpPr>
            <p:spPr>
              <a:xfrm rot="2604773">
                <a:off x="-25706" y="4981165"/>
                <a:ext cx="790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(CCR thread,</a:t>
                </a:r>
              </a:p>
              <a:p>
                <a:r>
                  <a:rPr lang="en-US" sz="800" dirty="0" smtClean="0"/>
                  <a:t>MPI process,</a:t>
                </a:r>
              </a:p>
              <a:p>
                <a:r>
                  <a:rPr lang="en-US" sz="800" dirty="0" smtClean="0"/>
                  <a:t>node)</a:t>
                </a:r>
                <a:endParaRPr lang="en-US" sz="800" dirty="0"/>
              </a:p>
            </p:txBody>
          </p:sp>
          <p:graphicFrame>
            <p:nvGraphicFramePr>
              <p:cNvPr id="100" name="Chart 99"/>
              <p:cNvGraphicFramePr>
                <a:graphicFrameLocks/>
              </p:cNvGraphicFramePr>
              <p:nvPr/>
            </p:nvGraphicFramePr>
            <p:xfrm>
              <a:off x="-228600" y="1524000"/>
              <a:ext cx="9525000" cy="3552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4" name="Group 20"/>
              <p:cNvGrpSpPr/>
              <p:nvPr/>
            </p:nvGrpSpPr>
            <p:grpSpPr>
              <a:xfrm>
                <a:off x="457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5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0070C0"/>
                      </a:solidFill>
                    </a:rPr>
                    <a:t>(1,1,1)</a:t>
                  </a:r>
                  <a:endParaRPr lang="en-US" sz="700" dirty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5" name="Group 20"/>
              <p:cNvGrpSpPr/>
              <p:nvPr/>
            </p:nvGrpSpPr>
            <p:grpSpPr>
              <a:xfrm>
                <a:off x="660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0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C00000"/>
                      </a:solidFill>
                    </a:rPr>
                    <a:t>(1,1,2)</a:t>
                  </a:r>
                  <a:endParaRPr lang="en-US" sz="7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6" name="Group 20"/>
              <p:cNvGrpSpPr/>
              <p:nvPr/>
            </p:nvGrpSpPr>
            <p:grpSpPr>
              <a:xfrm>
                <a:off x="838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0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C00000"/>
                      </a:solidFill>
                    </a:rPr>
                    <a:t>(1,2,1)</a:t>
                  </a:r>
                  <a:endParaRPr lang="en-US" sz="7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7" name="Group 20"/>
              <p:cNvGrpSpPr/>
              <p:nvPr/>
            </p:nvGrpSpPr>
            <p:grpSpPr>
              <a:xfrm>
                <a:off x="1041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0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C00000"/>
                      </a:solidFill>
                    </a:rPr>
                    <a:t>(2,1,1)</a:t>
                  </a:r>
                  <a:endParaRPr lang="en-US" sz="7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8" name="Group 20"/>
              <p:cNvGrpSpPr/>
              <p:nvPr/>
            </p:nvGrpSpPr>
            <p:grpSpPr>
              <a:xfrm>
                <a:off x="1219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1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2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(1,2,2)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20"/>
              <p:cNvGrpSpPr/>
              <p:nvPr/>
            </p:nvGrpSpPr>
            <p:grpSpPr>
              <a:xfrm>
                <a:off x="14478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1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5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(1,4,1)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Group 20"/>
              <p:cNvGrpSpPr/>
              <p:nvPr/>
            </p:nvGrpSpPr>
            <p:grpSpPr>
              <a:xfrm>
                <a:off x="1600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1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8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(2,1,2)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Group 20"/>
              <p:cNvGrpSpPr/>
              <p:nvPr/>
            </p:nvGrpSpPr>
            <p:grpSpPr>
              <a:xfrm>
                <a:off x="1803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2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(2,2,1)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Group 20"/>
              <p:cNvGrpSpPr/>
              <p:nvPr/>
            </p:nvGrpSpPr>
            <p:grpSpPr>
              <a:xfrm>
                <a:off x="1981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2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7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(4,1,1)</a:t>
                  </a:r>
                  <a:endParaRPr lang="en-US" sz="7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Group 20"/>
              <p:cNvGrpSpPr/>
              <p:nvPr/>
            </p:nvGrpSpPr>
            <p:grpSpPr>
              <a:xfrm>
                <a:off x="2158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2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(1,4,2)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4" name="Group 20"/>
              <p:cNvGrpSpPr/>
              <p:nvPr/>
            </p:nvGrpSpPr>
            <p:grpSpPr>
              <a:xfrm>
                <a:off x="2362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3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(1,8,1)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5" name="Group 20"/>
              <p:cNvGrpSpPr/>
              <p:nvPr/>
            </p:nvGrpSpPr>
            <p:grpSpPr>
              <a:xfrm>
                <a:off x="2539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3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(2,2,2)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6" name="Group 20"/>
              <p:cNvGrpSpPr/>
              <p:nvPr/>
            </p:nvGrpSpPr>
            <p:grpSpPr>
              <a:xfrm>
                <a:off x="2743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3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9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(2,4,1)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7" name="Group 20"/>
              <p:cNvGrpSpPr/>
              <p:nvPr/>
            </p:nvGrpSpPr>
            <p:grpSpPr>
              <a:xfrm>
                <a:off x="2920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4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(4,1,2)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8" name="Group 20"/>
              <p:cNvGrpSpPr/>
              <p:nvPr/>
            </p:nvGrpSpPr>
            <p:grpSpPr>
              <a:xfrm>
                <a:off x="3124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4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5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(4,2,1)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9" name="Group 20"/>
              <p:cNvGrpSpPr/>
              <p:nvPr/>
            </p:nvGrpSpPr>
            <p:grpSpPr>
              <a:xfrm>
                <a:off x="3301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4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8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7030A0"/>
                      </a:solidFill>
                    </a:rPr>
                    <a:t>(8,1,1)</a:t>
                  </a:r>
                  <a:endParaRPr lang="en-US" sz="7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35302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(1,8,2)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682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3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4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(2,4,2)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20"/>
              <p:cNvGrpSpPr/>
              <p:nvPr/>
            </p:nvGrpSpPr>
            <p:grpSpPr>
              <a:xfrm>
                <a:off x="3886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7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(2,8,1)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20"/>
              <p:cNvGrpSpPr/>
              <p:nvPr/>
            </p:nvGrpSpPr>
            <p:grpSpPr>
              <a:xfrm>
                <a:off x="4063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5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(4,2,2)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20"/>
              <p:cNvGrpSpPr/>
              <p:nvPr/>
            </p:nvGrpSpPr>
            <p:grpSpPr>
              <a:xfrm>
                <a:off x="4267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6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(4,4,1)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oup 20"/>
              <p:cNvGrpSpPr/>
              <p:nvPr/>
            </p:nvGrpSpPr>
            <p:grpSpPr>
              <a:xfrm>
                <a:off x="4444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6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(8,1,2)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46732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6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9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(8,2,1)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4825672" y="4876800"/>
                <a:ext cx="526820" cy="381000"/>
                <a:chOff x="914400" y="5334000"/>
                <a:chExt cx="526820" cy="381000"/>
              </a:xfrm>
            </p:grpSpPr>
            <p:cxnSp>
              <p:nvCxnSpPr>
                <p:cNvPr id="17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2" name="TextBox 18"/>
                <p:cNvSpPr txBox="1"/>
                <p:nvPr/>
              </p:nvSpPr>
              <p:spPr>
                <a:xfrm rot="2665501">
                  <a:off x="970539" y="5447839"/>
                  <a:ext cx="47068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(1,16,1)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5029200" y="4876800"/>
                <a:ext cx="542168" cy="381000"/>
                <a:chOff x="914400" y="5334000"/>
                <a:chExt cx="542168" cy="381000"/>
              </a:xfrm>
            </p:grpSpPr>
            <p:cxnSp>
              <p:nvCxnSpPr>
                <p:cNvPr id="17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5" name="TextBox 18"/>
                <p:cNvSpPr txBox="1"/>
                <p:nvPr/>
              </p:nvSpPr>
              <p:spPr>
                <a:xfrm rot="2665501">
                  <a:off x="967980" y="5454106"/>
                  <a:ext cx="488588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(16,1,1)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5206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7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8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(1,8,1)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4" name="Group 20"/>
              <p:cNvGrpSpPr/>
              <p:nvPr/>
            </p:nvGrpSpPr>
            <p:grpSpPr>
              <a:xfrm>
                <a:off x="5410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18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1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(1,16,2)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7" name="Group 20"/>
              <p:cNvGrpSpPr/>
              <p:nvPr/>
            </p:nvGrpSpPr>
            <p:grpSpPr>
              <a:xfrm>
                <a:off x="5587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83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4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(2,8,2)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2" name="Group 20"/>
              <p:cNvGrpSpPr/>
              <p:nvPr/>
            </p:nvGrpSpPr>
            <p:grpSpPr>
              <a:xfrm>
                <a:off x="5791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8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7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(4,4,2)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3" name="Group 20"/>
              <p:cNvGrpSpPr/>
              <p:nvPr/>
            </p:nvGrpSpPr>
            <p:grpSpPr>
              <a:xfrm>
                <a:off x="5968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8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(8,2,2)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2" name="Group 20"/>
              <p:cNvGrpSpPr/>
              <p:nvPr/>
            </p:nvGrpSpPr>
            <p:grpSpPr>
              <a:xfrm>
                <a:off x="6172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19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3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(16,1,2)</a:t>
                  </a:r>
                  <a:endParaRPr lang="en-US" sz="7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3" name="Group 20"/>
              <p:cNvGrpSpPr/>
              <p:nvPr/>
            </p:nvGrpSpPr>
            <p:grpSpPr>
              <a:xfrm>
                <a:off x="6349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19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(1,8,6)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4" name="Group 20"/>
              <p:cNvGrpSpPr/>
              <p:nvPr/>
            </p:nvGrpSpPr>
            <p:grpSpPr>
              <a:xfrm>
                <a:off x="6553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19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9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(1,16,3)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5" name="Group 20"/>
              <p:cNvGrpSpPr/>
              <p:nvPr/>
            </p:nvGrpSpPr>
            <p:grpSpPr>
              <a:xfrm>
                <a:off x="6730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01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2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(2,4,6)</a:t>
                  </a:r>
                  <a:endParaRPr lang="en-US" sz="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246" name="Group 20"/>
              <p:cNvGrpSpPr/>
              <p:nvPr/>
            </p:nvGrpSpPr>
            <p:grpSpPr>
              <a:xfrm>
                <a:off x="6934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04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5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(1,8,8)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7" name="Group 20"/>
              <p:cNvGrpSpPr/>
              <p:nvPr/>
            </p:nvGrpSpPr>
            <p:grpSpPr>
              <a:xfrm>
                <a:off x="7111672" y="4876800"/>
                <a:ext cx="526820" cy="381000"/>
                <a:chOff x="914400" y="5334000"/>
                <a:chExt cx="526820" cy="381000"/>
              </a:xfrm>
            </p:grpSpPr>
            <p:cxnSp>
              <p:nvCxnSpPr>
                <p:cNvPr id="207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8" name="TextBox 18"/>
                <p:cNvSpPr txBox="1"/>
                <p:nvPr/>
              </p:nvSpPr>
              <p:spPr>
                <a:xfrm rot="2665501">
                  <a:off x="970539" y="5447839"/>
                  <a:ext cx="47068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(1,16,4)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8" name="Group 20"/>
              <p:cNvGrpSpPr/>
              <p:nvPr/>
            </p:nvGrpSpPr>
            <p:grpSpPr>
              <a:xfrm>
                <a:off x="7315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10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1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(4,2,8)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9" name="Group 20"/>
              <p:cNvGrpSpPr/>
              <p:nvPr/>
            </p:nvGrpSpPr>
            <p:grpSpPr>
              <a:xfrm>
                <a:off x="7492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13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4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(8,1,8)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0" name="Group 20"/>
              <p:cNvGrpSpPr/>
              <p:nvPr/>
            </p:nvGrpSpPr>
            <p:grpSpPr>
              <a:xfrm>
                <a:off x="7696200" y="4876800"/>
                <a:ext cx="542167" cy="381000"/>
                <a:chOff x="914400" y="5334000"/>
                <a:chExt cx="542167" cy="381000"/>
              </a:xfrm>
            </p:grpSpPr>
            <p:cxnSp>
              <p:nvCxnSpPr>
                <p:cNvPr id="216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7" name="TextBox 18"/>
                <p:cNvSpPr txBox="1"/>
                <p:nvPr/>
              </p:nvSpPr>
              <p:spPr>
                <a:xfrm rot="2665501">
                  <a:off x="967980" y="5454106"/>
                  <a:ext cx="488587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(1,16,8)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1" name="Group 20"/>
              <p:cNvGrpSpPr/>
              <p:nvPr/>
            </p:nvGrpSpPr>
            <p:grpSpPr>
              <a:xfrm>
                <a:off x="7873672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19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0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(2,8,8)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2" name="Group 20"/>
              <p:cNvGrpSpPr/>
              <p:nvPr/>
            </p:nvGrpSpPr>
            <p:grpSpPr>
              <a:xfrm>
                <a:off x="8077200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22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3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(4,4,8)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3" name="Group 20"/>
              <p:cNvGrpSpPr/>
              <p:nvPr/>
            </p:nvGrpSpPr>
            <p:grpSpPr>
              <a:xfrm>
                <a:off x="8280728" y="4876800"/>
                <a:ext cx="482272" cy="381000"/>
                <a:chOff x="914400" y="5334000"/>
                <a:chExt cx="482272" cy="381000"/>
              </a:xfrm>
            </p:grpSpPr>
            <p:cxnSp>
              <p:nvCxnSpPr>
                <p:cNvPr id="225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6" name="TextBox 18"/>
                <p:cNvSpPr txBox="1"/>
                <p:nvPr/>
              </p:nvSpPr>
              <p:spPr>
                <a:xfrm rot="2665501">
                  <a:off x="977968" y="5429648"/>
                  <a:ext cx="41870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(8,2,8)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4" name="Group 20"/>
              <p:cNvGrpSpPr/>
              <p:nvPr/>
            </p:nvGrpSpPr>
            <p:grpSpPr>
              <a:xfrm>
                <a:off x="8464780" y="4876800"/>
                <a:ext cx="526820" cy="381000"/>
                <a:chOff x="914400" y="5334000"/>
                <a:chExt cx="526820" cy="381000"/>
              </a:xfrm>
            </p:grpSpPr>
            <p:cxnSp>
              <p:nvCxnSpPr>
                <p:cNvPr id="22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9" name="TextBox 18"/>
                <p:cNvSpPr txBox="1"/>
                <p:nvPr/>
              </p:nvSpPr>
              <p:spPr>
                <a:xfrm rot="2665501">
                  <a:off x="970539" y="5447839"/>
                  <a:ext cx="47068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rgbClr val="FF0000"/>
                      </a:solidFill>
                    </a:rPr>
                    <a:t>(16,1,8)</a:t>
                  </a:r>
                  <a:endParaRPr lang="en-US" sz="7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230" name="TextBox 15"/>
          <p:cNvSpPr txBox="1">
            <a:spLocks noChangeArrowheads="1"/>
          </p:cNvSpPr>
          <p:nvPr/>
        </p:nvSpPr>
        <p:spPr bwMode="auto">
          <a:xfrm>
            <a:off x="2346483" y="967026"/>
            <a:ext cx="443531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Parallel Deterministic </a:t>
            </a: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Annealing Clustering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Scaled Speedup Tests on </a:t>
            </a: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eight 16-core Systems</a:t>
            </a: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(10 </a:t>
            </a:r>
            <a:r>
              <a: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Clusters; 160,000 points per cluster per </a:t>
            </a: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thread)</a:t>
            </a:r>
            <a:endParaRPr lang="en-US" sz="1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1" name="TextBox 230"/>
          <p:cNvSpPr txBox="1"/>
          <p:nvPr/>
        </p:nvSpPr>
        <p:spPr>
          <a:xfrm rot="16200000">
            <a:off x="-200764" y="2102787"/>
            <a:ext cx="161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Parallel Overhead</a:t>
            </a:r>
            <a:endParaRPr lang="en-US" sz="1400" dirty="0"/>
          </a:p>
        </p:txBody>
      </p:sp>
      <p:sp>
        <p:nvSpPr>
          <p:cNvPr id="234" name="TextBox 13"/>
          <p:cNvSpPr txBox="1">
            <a:spLocks noChangeArrowheads="1"/>
          </p:cNvSpPr>
          <p:nvPr/>
        </p:nvSpPr>
        <p:spPr bwMode="auto">
          <a:xfrm>
            <a:off x="609600" y="4419600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2-way</a:t>
            </a:r>
          </a:p>
        </p:txBody>
      </p:sp>
      <p:sp>
        <p:nvSpPr>
          <p:cNvPr id="235" name="TextBox 12"/>
          <p:cNvSpPr txBox="1">
            <a:spLocks noChangeArrowheads="1"/>
          </p:cNvSpPr>
          <p:nvPr/>
        </p:nvSpPr>
        <p:spPr bwMode="auto">
          <a:xfrm>
            <a:off x="1295400" y="4371201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4-way</a:t>
            </a:r>
          </a:p>
        </p:txBody>
      </p:sp>
      <p:sp>
        <p:nvSpPr>
          <p:cNvPr id="236" name="TextBox 11"/>
          <p:cNvSpPr txBox="1">
            <a:spLocks noChangeArrowheads="1"/>
          </p:cNvSpPr>
          <p:nvPr/>
        </p:nvSpPr>
        <p:spPr bwMode="auto">
          <a:xfrm>
            <a:off x="2286000" y="4267200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8-way</a:t>
            </a:r>
          </a:p>
        </p:txBody>
      </p:sp>
      <p:sp>
        <p:nvSpPr>
          <p:cNvPr id="237" name="TextBox 10"/>
          <p:cNvSpPr txBox="1">
            <a:spLocks noChangeArrowheads="1"/>
          </p:cNvSpPr>
          <p:nvPr/>
        </p:nvSpPr>
        <p:spPr bwMode="auto">
          <a:xfrm>
            <a:off x="3733800" y="3962400"/>
            <a:ext cx="695986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7030A0"/>
                </a:solidFill>
                <a:latin typeface="Arial" charset="0"/>
              </a:rPr>
              <a:t>16-way</a:t>
            </a:r>
          </a:p>
        </p:txBody>
      </p:sp>
      <p:sp>
        <p:nvSpPr>
          <p:cNvPr id="238" name="TextBox 237"/>
          <p:cNvSpPr txBox="1">
            <a:spLocks noChangeArrowheads="1"/>
          </p:cNvSpPr>
          <p:nvPr/>
        </p:nvSpPr>
        <p:spPr bwMode="auto">
          <a:xfrm>
            <a:off x="5171377" y="3962400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32-way</a:t>
            </a:r>
          </a:p>
        </p:txBody>
      </p:sp>
      <p:sp>
        <p:nvSpPr>
          <p:cNvPr id="239" name="TextBox 238"/>
          <p:cNvSpPr txBox="1">
            <a:spLocks noChangeArrowheads="1"/>
          </p:cNvSpPr>
          <p:nvPr/>
        </p:nvSpPr>
        <p:spPr bwMode="auto">
          <a:xfrm>
            <a:off x="6248400" y="3990201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+mn-cs"/>
              </a:rPr>
              <a:t>48-way</a:t>
            </a:r>
            <a:endParaRPr lang="en-US" sz="12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0" name="TextBox 239"/>
          <p:cNvSpPr txBox="1">
            <a:spLocks noChangeArrowheads="1"/>
          </p:cNvSpPr>
          <p:nvPr/>
        </p:nvSpPr>
        <p:spPr bwMode="auto">
          <a:xfrm>
            <a:off x="6705601" y="350520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64-way</a:t>
            </a:r>
            <a:endParaRPr lang="en-US" sz="1200" b="1" kern="1200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7535042" y="3048000"/>
            <a:ext cx="78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128-way</a:t>
            </a:r>
            <a:endParaRPr lang="en-US" sz="1200" b="1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Some Parallel Computing Lessons 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6019800"/>
          </a:xfrm>
        </p:spPr>
        <p:txBody>
          <a:bodyPr/>
          <a:lstStyle/>
          <a:p>
            <a:r>
              <a:rPr lang="en-US" sz="2400" dirty="0" smtClean="0"/>
              <a:t>Both </a:t>
            </a:r>
            <a:r>
              <a:rPr lang="en-US" sz="2400" dirty="0" smtClean="0">
                <a:solidFill>
                  <a:srgbClr val="FFFF00"/>
                </a:solidFill>
              </a:rPr>
              <a:t>threading CCR </a:t>
            </a:r>
            <a:r>
              <a:rPr lang="en-US" sz="2400" dirty="0" smtClean="0"/>
              <a:t>and process based </a:t>
            </a:r>
            <a:r>
              <a:rPr lang="en-US" sz="2400" dirty="0" smtClean="0">
                <a:solidFill>
                  <a:srgbClr val="FFFF00"/>
                </a:solidFill>
              </a:rPr>
              <a:t>MPI</a:t>
            </a:r>
            <a:r>
              <a:rPr lang="en-US" sz="2400" dirty="0" smtClean="0"/>
              <a:t> can give good performance on multicore systems</a:t>
            </a:r>
          </a:p>
          <a:p>
            <a:r>
              <a:rPr lang="en-US" sz="2400" dirty="0" smtClean="0"/>
              <a:t>MapReduce style primitives really easy in </a:t>
            </a:r>
            <a:r>
              <a:rPr lang="en-US" sz="2400" dirty="0" smtClean="0">
                <a:solidFill>
                  <a:srgbClr val="FFFF00"/>
                </a:solidFill>
              </a:rPr>
              <a:t>MPI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Map</a:t>
            </a:r>
            <a:r>
              <a:rPr lang="en-US" dirty="0" smtClean="0"/>
              <a:t> is trivial owner computes rule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Reduce</a:t>
            </a:r>
            <a:r>
              <a:rPr lang="en-US" dirty="0" smtClean="0"/>
              <a:t> is “just”</a:t>
            </a:r>
          </a:p>
          <a:p>
            <a:r>
              <a:rPr lang="en-US" sz="1800" dirty="0" err="1" smtClean="0">
                <a:solidFill>
                  <a:srgbClr val="FFFF00"/>
                </a:solidFill>
              </a:rPr>
              <a:t>globalsum</a:t>
            </a:r>
            <a:r>
              <a:rPr lang="en-US" sz="1800" dirty="0" smtClean="0">
                <a:solidFill>
                  <a:srgbClr val="FFFF00"/>
                </a:solidFill>
              </a:rPr>
              <a:t> = </a:t>
            </a:r>
            <a:r>
              <a:rPr lang="en-US" sz="1800" dirty="0" err="1" smtClean="0">
                <a:solidFill>
                  <a:srgbClr val="FFFF00"/>
                </a:solidFill>
              </a:rPr>
              <a:t>MPI_communicator.Allreduce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dirty="0" err="1" smtClean="0">
                <a:solidFill>
                  <a:srgbClr val="FFFF00"/>
                </a:solidFill>
              </a:rPr>
              <a:t>processsum</a:t>
            </a:r>
            <a:r>
              <a:rPr lang="en-US" sz="1800" dirty="0" smtClean="0">
                <a:solidFill>
                  <a:srgbClr val="FFFF00"/>
                </a:solidFill>
              </a:rPr>
              <a:t>, Operation&lt;double&gt;.Add)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Threading </a:t>
            </a:r>
            <a:r>
              <a:rPr lang="en-US" sz="2400" dirty="0" smtClean="0"/>
              <a:t>doesn’t have obvious reduction primitives?</a:t>
            </a:r>
          </a:p>
          <a:p>
            <a:pPr lvl="1"/>
            <a:r>
              <a:rPr lang="en-US" sz="2000" dirty="0" smtClean="0"/>
              <a:t>Here is a sequential version</a:t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FFFF00"/>
                </a:solidFill>
              </a:rPr>
              <a:t>globalsum</a:t>
            </a:r>
            <a:r>
              <a:rPr lang="en-US" sz="2000" dirty="0" smtClean="0">
                <a:solidFill>
                  <a:srgbClr val="FFFF00"/>
                </a:solidFill>
              </a:rPr>
              <a:t> = 0.0; </a:t>
            </a:r>
            <a:r>
              <a:rPr lang="en-US" sz="2000" dirty="0" smtClean="0"/>
              <a:t>// </a:t>
            </a:r>
            <a:r>
              <a:rPr lang="en-US" sz="2000" dirty="0" err="1" smtClean="0"/>
              <a:t>globalsum</a:t>
            </a:r>
            <a:r>
              <a:rPr lang="en-US" sz="2000" dirty="0" smtClean="0"/>
              <a:t> often an array; address cacheline interference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for (</a:t>
            </a:r>
            <a:r>
              <a:rPr lang="en-US" sz="2000" dirty="0" err="1" smtClean="0">
                <a:solidFill>
                  <a:srgbClr val="FFFF00"/>
                </a:solidFill>
              </a:rPr>
              <a:t>int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ThreadNo</a:t>
            </a:r>
            <a:r>
              <a:rPr lang="en-US" sz="2000" dirty="0" smtClean="0">
                <a:solidFill>
                  <a:srgbClr val="FFFF00"/>
                </a:solidFill>
              </a:rPr>
              <a:t> = 0; </a:t>
            </a:r>
            <a:r>
              <a:rPr lang="en-US" sz="2000" dirty="0" err="1" smtClean="0">
                <a:solidFill>
                  <a:srgbClr val="FFFF00"/>
                </a:solidFill>
              </a:rPr>
              <a:t>ThreadNo</a:t>
            </a:r>
            <a:r>
              <a:rPr lang="en-US" sz="2000" dirty="0" smtClean="0">
                <a:solidFill>
                  <a:srgbClr val="FFFF00"/>
                </a:solidFill>
              </a:rPr>
              <a:t> &lt; </a:t>
            </a:r>
            <a:r>
              <a:rPr lang="en-US" sz="2000" dirty="0" err="1" smtClean="0">
                <a:solidFill>
                  <a:srgbClr val="FFFF00"/>
                </a:solidFill>
              </a:rPr>
              <a:t>Program.ThreadCount</a:t>
            </a:r>
            <a:r>
              <a:rPr lang="en-US" sz="2000" dirty="0" smtClean="0">
                <a:solidFill>
                  <a:srgbClr val="FFFF00"/>
                </a:solidFill>
              </a:rPr>
              <a:t>; </a:t>
            </a:r>
            <a:r>
              <a:rPr lang="en-US" sz="2000" dirty="0" err="1" smtClean="0">
                <a:solidFill>
                  <a:srgbClr val="FFFF00"/>
                </a:solidFill>
              </a:rPr>
              <a:t>ThreadNo</a:t>
            </a:r>
            <a:r>
              <a:rPr lang="en-US" sz="2000" dirty="0" smtClean="0">
                <a:solidFill>
                  <a:srgbClr val="FFFF00"/>
                </a:solidFill>
              </a:rPr>
              <a:t>++)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 { </a:t>
            </a:r>
            <a:r>
              <a:rPr lang="en-US" sz="2000" dirty="0" err="1" smtClean="0">
                <a:solidFill>
                  <a:srgbClr val="FFFF00"/>
                </a:solidFill>
              </a:rPr>
              <a:t>globalsum</a:t>
            </a:r>
            <a:r>
              <a:rPr lang="en-US" sz="2000" dirty="0" smtClean="0">
                <a:solidFill>
                  <a:srgbClr val="FFFF00"/>
                </a:solidFill>
              </a:rPr>
              <a:t>+= </a:t>
            </a:r>
            <a:r>
              <a:rPr lang="en-US" sz="2000" dirty="0" err="1" smtClean="0">
                <a:solidFill>
                  <a:srgbClr val="FFFF00"/>
                </a:solidFill>
              </a:rPr>
              <a:t>partialsum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ThreadNo,ClusterNo</a:t>
            </a:r>
            <a:r>
              <a:rPr lang="en-US" sz="2000" dirty="0" smtClean="0">
                <a:solidFill>
                  <a:srgbClr val="FFFF00"/>
                </a:solidFill>
              </a:rPr>
              <a:t>] }</a:t>
            </a: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Could exploit parallelism over indices of </a:t>
            </a:r>
            <a:r>
              <a:rPr lang="en-US" sz="2400" dirty="0" err="1" smtClean="0"/>
              <a:t>globalsum</a:t>
            </a:r>
            <a:endParaRPr lang="en-US" dirty="0" smtClean="0"/>
          </a:p>
          <a:p>
            <a:r>
              <a:rPr lang="en-US" sz="2400" dirty="0" smtClean="0"/>
              <a:t>There is a huge amount of work on </a:t>
            </a:r>
            <a:r>
              <a:rPr lang="en-US" sz="2400" dirty="0" smtClean="0">
                <a:solidFill>
                  <a:srgbClr val="FFFF00"/>
                </a:solidFill>
              </a:rPr>
              <a:t>MPI reduction </a:t>
            </a:r>
            <a:r>
              <a:rPr lang="en-US" sz="2400" dirty="0" smtClean="0"/>
              <a:t>algorithms – can this be retargeted  to </a:t>
            </a:r>
            <a:r>
              <a:rPr lang="en-US" sz="2400" dirty="0" smtClean="0">
                <a:solidFill>
                  <a:srgbClr val="FFFF00"/>
                </a:solidFill>
              </a:rPr>
              <a:t>MapReduce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Threading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Some Parallel Computing Lessons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MPI complications </a:t>
            </a:r>
            <a:r>
              <a:rPr lang="en-US" sz="2400" dirty="0" smtClean="0"/>
              <a:t>comes from </a:t>
            </a:r>
            <a:r>
              <a:rPr lang="en-US" sz="2400" dirty="0" smtClean="0">
                <a:solidFill>
                  <a:srgbClr val="FFFF00"/>
                </a:solidFill>
              </a:rPr>
              <a:t>Send </a:t>
            </a:r>
            <a:r>
              <a:rPr lang="en-US" sz="2400" dirty="0" smtClean="0"/>
              <a:t>or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Recv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not</a:t>
            </a:r>
            <a:r>
              <a:rPr lang="en-US" sz="2400" dirty="0" smtClean="0">
                <a:solidFill>
                  <a:srgbClr val="FFFF00"/>
                </a:solidFill>
              </a:rPr>
              <a:t> Reduce</a:t>
            </a:r>
          </a:p>
          <a:p>
            <a:pPr lvl="1"/>
            <a:r>
              <a:rPr lang="en-US" dirty="0" smtClean="0"/>
              <a:t>Here thread model is much easier as “Send” in MPI (within node) is just a memory access with shared memory</a:t>
            </a:r>
          </a:p>
          <a:p>
            <a:pPr lvl="1"/>
            <a:r>
              <a:rPr lang="en-US" dirty="0" smtClean="0"/>
              <a:t>PGAS model could address but not likely in near future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Threads do not force parallelism </a:t>
            </a:r>
            <a:r>
              <a:rPr lang="en-US" sz="2400" dirty="0" smtClean="0"/>
              <a:t>so can get </a:t>
            </a:r>
            <a:r>
              <a:rPr lang="en-US" sz="2400" dirty="0" smtClean="0">
                <a:solidFill>
                  <a:srgbClr val="FFFF00"/>
                </a:solidFill>
              </a:rPr>
              <a:t>accidental Amdahl </a:t>
            </a:r>
            <a:r>
              <a:rPr lang="en-US" sz="2400" dirty="0" smtClean="0"/>
              <a:t>bottlenecks</a:t>
            </a:r>
          </a:p>
          <a:p>
            <a:r>
              <a:rPr lang="en-US" sz="2400" dirty="0" smtClean="0"/>
              <a:t>Threads can be inefficient due to </a:t>
            </a:r>
            <a:r>
              <a:rPr lang="en-US" sz="2400" dirty="0" smtClean="0">
                <a:solidFill>
                  <a:srgbClr val="FFFF00"/>
                </a:solidFill>
              </a:rPr>
              <a:t>cacheline interference</a:t>
            </a:r>
          </a:p>
          <a:p>
            <a:pPr lvl="1"/>
            <a:r>
              <a:rPr lang="en-US" dirty="0" smtClean="0"/>
              <a:t>Different threads must not write to same cacheline</a:t>
            </a:r>
          </a:p>
          <a:p>
            <a:pPr lvl="1"/>
            <a:r>
              <a:rPr lang="en-US" dirty="0" smtClean="0"/>
              <a:t>Avoid with artificial constructs like:</a:t>
            </a:r>
          </a:p>
          <a:p>
            <a:pPr lvl="1"/>
            <a:r>
              <a:rPr lang="en-US" sz="2200" dirty="0" err="1" smtClean="0"/>
              <a:t>partialsumC</a:t>
            </a:r>
            <a:r>
              <a:rPr lang="en-US" sz="2200" dirty="0" smtClean="0"/>
              <a:t>[</a:t>
            </a:r>
            <a:r>
              <a:rPr lang="en-US" sz="2200" dirty="0" err="1" smtClean="0"/>
              <a:t>ThreadNo</a:t>
            </a:r>
            <a:r>
              <a:rPr lang="en-US" sz="2200" dirty="0" smtClean="0"/>
              <a:t>] = new double[</a:t>
            </a:r>
            <a:r>
              <a:rPr lang="en-US" sz="2200" dirty="0" err="1" smtClean="0"/>
              <a:t>maxNcent</a:t>
            </a:r>
            <a:r>
              <a:rPr lang="en-US" sz="2200" dirty="0" smtClean="0"/>
              <a:t> + </a:t>
            </a:r>
            <a:r>
              <a:rPr lang="en-US" sz="2200" dirty="0" err="1" smtClean="0"/>
              <a:t>cachelinesize</a:t>
            </a:r>
            <a:r>
              <a:rPr lang="en-US" sz="2200" dirty="0" smtClean="0"/>
              <a:t>]</a:t>
            </a:r>
          </a:p>
          <a:p>
            <a:r>
              <a:rPr lang="en-US" sz="2400" dirty="0" smtClean="0"/>
              <a:t>Windows produces </a:t>
            </a:r>
            <a:r>
              <a:rPr lang="en-US" sz="2400" dirty="0" smtClean="0">
                <a:solidFill>
                  <a:srgbClr val="FFFF00"/>
                </a:solidFill>
              </a:rPr>
              <a:t>runtime fluctuations </a:t>
            </a:r>
            <a:r>
              <a:rPr lang="en-US" sz="2400" dirty="0" smtClean="0"/>
              <a:t>that give up to 5-10% synchronization overheads</a:t>
            </a:r>
          </a:p>
          <a:p>
            <a:r>
              <a:rPr lang="en-US" sz="2400" dirty="0" smtClean="0"/>
              <a:t>Not clear that either if or when threaded or </a:t>
            </a:r>
            <a:r>
              <a:rPr lang="en-US" sz="2400" dirty="0" err="1" smtClean="0"/>
              <a:t>MPIed</a:t>
            </a:r>
            <a:r>
              <a:rPr lang="en-US" sz="2400" dirty="0" smtClean="0"/>
              <a:t> parallel codes will run on </a:t>
            </a:r>
            <a:r>
              <a:rPr lang="en-US" sz="2400" dirty="0" smtClean="0">
                <a:solidFill>
                  <a:srgbClr val="FFFF00"/>
                </a:solidFill>
              </a:rPr>
              <a:t>clouds</a:t>
            </a:r>
            <a:r>
              <a:rPr lang="en-US" sz="2400" dirty="0" smtClean="0"/>
              <a:t> – threads should be easiest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Rectang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300"/>
              <a:t>Run Time Fluctuations for Clustering Kernel</a:t>
            </a:r>
          </a:p>
        </p:txBody>
      </p:sp>
      <p:pic>
        <p:nvPicPr>
          <p:cNvPr id="1044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5388"/>
            <a:ext cx="7315200" cy="31226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44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7315200" cy="3171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44490" name="Text Box 10"/>
          <p:cNvSpPr txBox="1">
            <a:spLocks noChangeArrowheads="1"/>
          </p:cNvSpPr>
          <p:nvPr/>
        </p:nvSpPr>
        <p:spPr bwMode="auto">
          <a:xfrm>
            <a:off x="7391400" y="1066800"/>
            <a:ext cx="1752600" cy="310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This is average of standard deviation of run time of the 8 threads between messaging </a:t>
            </a:r>
            <a:r>
              <a:rPr lang="en-US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synchronization </a:t>
            </a:r>
            <a:r>
              <a:rPr lang="en-US" sz="2000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Disk-Memory-Maps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410200"/>
          </a:xfrm>
        </p:spPr>
        <p:txBody>
          <a:bodyPr/>
          <a:lstStyle/>
          <a:p>
            <a:r>
              <a:rPr lang="en-US" dirty="0" smtClean="0"/>
              <a:t>MPI supports classic </a:t>
            </a:r>
            <a:r>
              <a:rPr lang="en-US" dirty="0" smtClean="0">
                <a:solidFill>
                  <a:srgbClr val="FFFF00"/>
                </a:solidFill>
              </a:rPr>
              <a:t>owner computes </a:t>
            </a:r>
            <a:r>
              <a:rPr lang="en-US" dirty="0" smtClean="0"/>
              <a:t>rule but not clearly the data driven </a:t>
            </a:r>
            <a:r>
              <a:rPr lang="en-US" dirty="0" smtClean="0">
                <a:solidFill>
                  <a:srgbClr val="FFFF00"/>
                </a:solidFill>
              </a:rPr>
              <a:t>disk-memory-maps</a:t>
            </a:r>
            <a:r>
              <a:rPr lang="en-US" dirty="0" smtClean="0"/>
              <a:t> rule</a:t>
            </a:r>
          </a:p>
          <a:p>
            <a:r>
              <a:rPr lang="en-US" dirty="0" smtClean="0"/>
              <a:t>Hadoop and Dryad have an excellent </a:t>
            </a:r>
            <a:r>
              <a:rPr lang="en-US" dirty="0" err="1" smtClean="0">
                <a:solidFill>
                  <a:srgbClr val="FFFF00"/>
                </a:solidFill>
              </a:rPr>
              <a:t>disk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memory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model but MPI is much better on iterative CPU &gt;CPU deltaflow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CGLMapReduce</a:t>
            </a:r>
            <a:r>
              <a:rPr lang="en-US" dirty="0" smtClean="0">
                <a:sym typeface="Wingdings" pitchFamily="2" charset="2"/>
              </a:rPr>
              <a:t> (Granules) addresses iteration within a MapReduce model</a:t>
            </a:r>
          </a:p>
          <a:p>
            <a:r>
              <a:rPr lang="en-US" dirty="0" smtClean="0">
                <a:sym typeface="Wingdings" pitchFamily="2" charset="2"/>
              </a:rPr>
              <a:t>Hadoop and Dryad could also support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functional programming (workflow) </a:t>
            </a:r>
            <a:r>
              <a:rPr lang="en-US" dirty="0" smtClean="0">
                <a:sym typeface="Wingdings" pitchFamily="2" charset="2"/>
              </a:rPr>
              <a:t>as can </a:t>
            </a:r>
            <a:r>
              <a:rPr lang="en-US" dirty="0" err="1" smtClean="0">
                <a:sym typeface="Wingdings" pitchFamily="2" charset="2"/>
              </a:rPr>
              <a:t>Taverna</a:t>
            </a:r>
            <a:r>
              <a:rPr lang="en-US" dirty="0" smtClean="0">
                <a:sym typeface="Wingdings" pitchFamily="2" charset="2"/>
              </a:rPr>
              <a:t>, Pegasus, </a:t>
            </a:r>
            <a:r>
              <a:rPr lang="en-US" dirty="0" err="1" smtClean="0">
                <a:sym typeface="Wingdings" pitchFamily="2" charset="2"/>
              </a:rPr>
              <a:t>Kepler</a:t>
            </a:r>
            <a:r>
              <a:rPr lang="en-US" dirty="0" smtClean="0">
                <a:sym typeface="Wingdings" pitchFamily="2" charset="2"/>
              </a:rPr>
              <a:t>, PHP (Mashups) ….</a:t>
            </a:r>
          </a:p>
          <a:p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Workflows of explicitly parallel kernels</a:t>
            </a:r>
            <a:r>
              <a:rPr lang="en-US" dirty="0" smtClean="0">
                <a:sym typeface="Wingdings" pitchFamily="2" charset="2"/>
              </a:rPr>
              <a:t>” is a good model for all parallel computing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dirty="0" smtClean="0"/>
              <a:t>Components of a Scientific Computing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10200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>
                <a:solidFill>
                  <a:srgbClr val="FFFF00"/>
                </a:solidFill>
              </a:rPr>
              <a:t>laptop</a:t>
            </a:r>
            <a:r>
              <a:rPr lang="en-US" dirty="0" smtClean="0"/>
              <a:t> using a dynamic number of cores for runs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Threading</a:t>
            </a:r>
            <a:r>
              <a:rPr lang="en-US" dirty="0" smtClean="0"/>
              <a:t> (CCR) parallel model allows such dynamic switches if OS told application how many it could –  we use short-lived NOT long running threads</a:t>
            </a:r>
          </a:p>
          <a:p>
            <a:pPr lvl="1"/>
            <a:r>
              <a:rPr lang="en-US" dirty="0" smtClean="0"/>
              <a:t>Very hard with </a:t>
            </a:r>
            <a:r>
              <a:rPr lang="en-US" dirty="0" smtClean="0">
                <a:solidFill>
                  <a:srgbClr val="FFFF00"/>
                </a:solidFill>
              </a:rPr>
              <a:t>MPI </a:t>
            </a:r>
            <a:r>
              <a:rPr lang="en-US" dirty="0" smtClean="0"/>
              <a:t>as would have to redistribute data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cloud</a:t>
            </a:r>
            <a:r>
              <a:rPr lang="en-US" dirty="0" smtClean="0"/>
              <a:t> for dynamic service instantiation including ability to launch: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MPI engines </a:t>
            </a:r>
            <a:r>
              <a:rPr lang="en-US" dirty="0" smtClean="0"/>
              <a:t>for large closely coupled computations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Petaflops</a:t>
            </a:r>
            <a:r>
              <a:rPr lang="en-US" dirty="0" smtClean="0"/>
              <a:t> for million particle clustering/dimension reduction?</a:t>
            </a:r>
          </a:p>
          <a:p>
            <a:r>
              <a:rPr lang="en-US" dirty="0" smtClean="0"/>
              <a:t>Analysis programs like MDS and clustering will run OK for large jobs with “</a:t>
            </a:r>
            <a:r>
              <a:rPr lang="en-US" dirty="0" smtClean="0">
                <a:solidFill>
                  <a:srgbClr val="FFFF00"/>
                </a:solidFill>
              </a:rPr>
              <a:t>millisecond</a:t>
            </a:r>
            <a:r>
              <a:rPr lang="en-US" dirty="0" smtClean="0"/>
              <a:t>” (as in Granules) not “</a:t>
            </a:r>
            <a:r>
              <a:rPr lang="en-US" dirty="0" smtClean="0">
                <a:solidFill>
                  <a:srgbClr val="FFFF00"/>
                </a:solidFill>
              </a:rPr>
              <a:t>microsecond</a:t>
            </a:r>
            <a:r>
              <a:rPr lang="en-US" dirty="0" smtClean="0"/>
              <a:t>” (as in MPI, CCR) latencies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dirty="0" smtClean="0"/>
              <a:t>Old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2743200"/>
          </a:xfrm>
        </p:spPr>
        <p:txBody>
          <a:bodyPr/>
          <a:lstStyle/>
          <a:p>
            <a:r>
              <a:rPr lang="en-US" sz="2400" dirty="0" smtClean="0"/>
              <a:t>Essentially all </a:t>
            </a:r>
            <a:r>
              <a:rPr lang="en-US" sz="2400" dirty="0" smtClean="0">
                <a:solidFill>
                  <a:srgbClr val="FFFF00"/>
                </a:solidFill>
              </a:rPr>
              <a:t>“vastly” parallel applications are data parallel </a:t>
            </a:r>
            <a:r>
              <a:rPr lang="en-US" sz="2400" dirty="0" smtClean="0"/>
              <a:t>including algorithms in </a:t>
            </a:r>
            <a:r>
              <a:rPr lang="en-US" sz="2400" dirty="0" smtClean="0">
                <a:solidFill>
                  <a:srgbClr val="FFFF00"/>
                </a:solidFill>
              </a:rPr>
              <a:t>Intel’s RMS analysis </a:t>
            </a:r>
            <a:r>
              <a:rPr lang="en-US" sz="2400" dirty="0" smtClean="0"/>
              <a:t>of future multicore “killer apps”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Gaming</a:t>
            </a:r>
            <a:r>
              <a:rPr lang="en-US" dirty="0" smtClean="0"/>
              <a:t> (Physics) and </a:t>
            </a:r>
            <a:r>
              <a:rPr lang="en-US" dirty="0" smtClean="0">
                <a:solidFill>
                  <a:srgbClr val="FFFF00"/>
                </a:solidFill>
              </a:rPr>
              <a:t>Data mining </a:t>
            </a:r>
            <a:r>
              <a:rPr lang="en-US" dirty="0" smtClean="0"/>
              <a:t>(“iterated linear algebra”)</a:t>
            </a:r>
          </a:p>
          <a:p>
            <a:r>
              <a:rPr lang="en-US" sz="2400" dirty="0" smtClean="0"/>
              <a:t>So </a:t>
            </a:r>
            <a:r>
              <a:rPr lang="en-US" sz="2400" dirty="0" smtClean="0">
                <a:solidFill>
                  <a:srgbClr val="FFFF00"/>
                </a:solidFill>
              </a:rPr>
              <a:t>MPI works (Map </a:t>
            </a:r>
            <a:r>
              <a:rPr lang="en-US" sz="2400" dirty="0" smtClean="0"/>
              <a:t>is normal </a:t>
            </a:r>
            <a:r>
              <a:rPr lang="en-US" sz="2400" dirty="0" smtClean="0">
                <a:solidFill>
                  <a:srgbClr val="FFFF00"/>
                </a:solidFill>
              </a:rPr>
              <a:t>SPMD</a:t>
            </a:r>
            <a:r>
              <a:rPr lang="en-US" sz="2400" dirty="0" smtClean="0"/>
              <a:t>;</a:t>
            </a:r>
            <a:r>
              <a:rPr lang="en-US" sz="2400" dirty="0" smtClean="0">
                <a:solidFill>
                  <a:srgbClr val="FFFF00"/>
                </a:solidFill>
              </a:rPr>
              <a:t> Reduce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FF00"/>
                </a:solidFill>
              </a:rPr>
              <a:t>MPI_Reduce) </a:t>
            </a:r>
            <a:r>
              <a:rPr lang="en-US" sz="2400" dirty="0" smtClean="0"/>
              <a:t>but may not be highest performance or easiest to use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819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new issues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581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What</a:t>
            </a:r>
            <a:r>
              <a:rPr lang="en-US" sz="2400" kern="0" noProof="0" dirty="0" smtClean="0">
                <a:latin typeface="+mn-lt"/>
              </a:rPr>
              <a:t> is the impact of </a:t>
            </a:r>
            <a:r>
              <a:rPr lang="en-US" sz="2400" kern="0" noProof="0" dirty="0" smtClean="0">
                <a:solidFill>
                  <a:srgbClr val="FFFF00"/>
                </a:solidFill>
                <a:latin typeface="+mn-lt"/>
              </a:rPr>
              <a:t>clouds</a:t>
            </a:r>
            <a:r>
              <a:rPr lang="en-US" sz="2400" kern="0" noProof="0" dirty="0" smtClean="0">
                <a:latin typeface="+mn-lt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using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machines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 your cloud like Amazon uses them)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baseline="0" noProof="0" dirty="0" smtClean="0">
                <a:latin typeface="+mn-lt"/>
              </a:rPr>
              <a:t>There</a:t>
            </a:r>
            <a:r>
              <a:rPr lang="en-US" sz="2400" kern="0" noProof="0" dirty="0" smtClean="0">
                <a:latin typeface="+mn-lt"/>
              </a:rPr>
              <a:t> are dynamic, fault tolerance features favoring </a:t>
            </a:r>
            <a:r>
              <a:rPr lang="en-US" sz="2400" kern="0" noProof="0" dirty="0" smtClean="0">
                <a:solidFill>
                  <a:srgbClr val="FFFF00"/>
                </a:solidFill>
                <a:latin typeface="+mn-lt"/>
              </a:rPr>
              <a:t>MapReduce Hadoop </a:t>
            </a:r>
            <a:r>
              <a:rPr lang="en-US" sz="2400" kern="0" noProof="0" dirty="0" smtClean="0">
                <a:latin typeface="+mn-lt"/>
              </a:rPr>
              <a:t>and</a:t>
            </a:r>
            <a:r>
              <a:rPr lang="en-US" sz="2400" kern="0" noProof="0" dirty="0" smtClean="0">
                <a:solidFill>
                  <a:srgbClr val="FFFF00"/>
                </a:solidFill>
                <a:latin typeface="+mn-lt"/>
              </a:rPr>
              <a:t> Dryad </a:t>
            </a:r>
            <a:r>
              <a:rPr lang="en-US" sz="2400" kern="0" noProof="0" dirty="0" smtClean="0">
                <a:latin typeface="+mn-lt"/>
              </a:rPr>
              <a:t>(hard to quantify)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No new ideas </a:t>
            </a:r>
            <a:r>
              <a:rPr lang="en-US" sz="2400" kern="0" dirty="0" smtClean="0">
                <a:latin typeface="+mn-lt"/>
              </a:rPr>
              <a:t>but several new powerful systems</a:t>
            </a:r>
            <a:endParaRPr lang="en-US" sz="24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3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scientifically interesting codes in C#, C++, Java and using to compare cores, nodes, VM, not VM, Programming models 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mtClean="0"/>
              <a:t>Intel’s Application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Data Parallel Run Time Architectures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8FE9-2946-4085-968C-6FA24E2FEE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88"/>
          <p:cNvGrpSpPr/>
          <p:nvPr/>
        </p:nvGrpSpPr>
        <p:grpSpPr>
          <a:xfrm>
            <a:off x="152400" y="1066800"/>
            <a:ext cx="1752600" cy="4114800"/>
            <a:chOff x="152400" y="1676400"/>
            <a:chExt cx="1752600" cy="4114800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1676400"/>
              <a:ext cx="1371600" cy="4114800"/>
              <a:chOff x="381000" y="2057400"/>
              <a:chExt cx="1371600" cy="411480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rot="16200000" flipV="1">
                <a:off x="-16764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16200000" flipV="1">
                <a:off x="-12192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rot="16200000" flipV="1">
                <a:off x="-7620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16200000" flipV="1">
                <a:off x="-3048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Rounded Rectangle 14"/>
            <p:cNvSpPr/>
            <p:nvPr/>
          </p:nvSpPr>
          <p:spPr bwMode="auto">
            <a:xfrm>
              <a:off x="152400" y="2438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52400" y="3454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52400" y="4470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52400" y="5486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8340"/>
            <a:ext cx="198120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9144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MPI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long</a:t>
            </a:r>
            <a:r>
              <a:rPr lang="en-US" dirty="0" smtClean="0"/>
              <a:t> running processes with Rendezvous  for message exchange/</a:t>
            </a:r>
          </a:p>
          <a:p>
            <a:pPr algn="l"/>
            <a:r>
              <a:rPr lang="en-US" dirty="0" smtClean="0"/>
              <a:t>synchronization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705600" y="685800"/>
            <a:ext cx="1981200" cy="6019800"/>
            <a:chOff x="4724400" y="838200"/>
            <a:chExt cx="1981200" cy="6019800"/>
          </a:xfrm>
        </p:grpSpPr>
        <p:sp>
          <p:nvSpPr>
            <p:cNvPr id="20" name="TextBox 19"/>
            <p:cNvSpPr txBox="1"/>
            <p:nvPr/>
          </p:nvSpPr>
          <p:spPr>
            <a:xfrm>
              <a:off x="4724400" y="5042118"/>
              <a:ext cx="1981200" cy="18158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00"/>
                  </a:solidFill>
                </a:rPr>
                <a:t>CGL MapReduce  </a:t>
              </a:r>
              <a:r>
                <a:rPr lang="en-US" dirty="0" smtClean="0"/>
                <a:t>is </a:t>
              </a:r>
              <a:r>
                <a:rPr lang="en-US" dirty="0" smtClean="0">
                  <a:solidFill>
                    <a:srgbClr val="FFFF00"/>
                  </a:solidFill>
                </a:rPr>
                <a:t>long</a:t>
              </a:r>
              <a:r>
                <a:rPr lang="en-US" dirty="0" smtClean="0"/>
                <a:t> running processing  with asynchronous  distributed </a:t>
              </a:r>
            </a:p>
            <a:p>
              <a:pPr algn="l"/>
              <a:r>
                <a:rPr lang="en-US" dirty="0" smtClean="0"/>
                <a:t>Rendezvous</a:t>
              </a:r>
            </a:p>
            <a:p>
              <a:pPr algn="l"/>
              <a:r>
                <a:rPr lang="en-US" dirty="0" smtClean="0"/>
                <a:t>synchronization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800600" y="838200"/>
              <a:ext cx="1752600" cy="4133215"/>
              <a:chOff x="5105400" y="1981200"/>
              <a:chExt cx="1752600" cy="4133215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rot="16200000" flipV="1">
                <a:off x="32004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rot="16200000" flipV="1">
                <a:off x="36576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rot="16200000" flipV="1">
                <a:off x="41148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16200000" flipV="1">
                <a:off x="45720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Rounded Rectangle 20"/>
              <p:cNvSpPr/>
              <p:nvPr/>
            </p:nvSpPr>
            <p:spPr bwMode="auto">
              <a:xfrm>
                <a:off x="5105400" y="2794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Trackers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5105400" y="3810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5105400" y="4826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5105400" y="5842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</p:grpSp>
      </p:grpSp>
      <p:grpSp>
        <p:nvGrpSpPr>
          <p:cNvPr id="26" name="Group 56"/>
          <p:cNvGrpSpPr/>
          <p:nvPr/>
        </p:nvGrpSpPr>
        <p:grpSpPr>
          <a:xfrm>
            <a:off x="2438400" y="762000"/>
            <a:ext cx="1752600" cy="4184015"/>
            <a:chOff x="2667000" y="1574800"/>
            <a:chExt cx="1752600" cy="4184015"/>
          </a:xfrm>
        </p:grpSpPr>
        <p:grpSp>
          <p:nvGrpSpPr>
            <p:cNvPr id="32" name="Group 34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33" name="Group 25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9" name="Straight Arrow Connector 2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1" name="Rounded Rectangle 30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34" name="Group 35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35" name="Group 3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1" name="Straight Arrow Connector 4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8" name="Rounded Rectangle 3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36" name="Group 4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37" name="Group 43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5" name="Rounded Rectangle 44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43" name="Group 49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44" name="Group 5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4" name="Straight Arrow Connector 5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52" name="Rounded Rectangle 5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286000" y="5105400"/>
            <a:ext cx="1981200" cy="17235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CCR</a:t>
            </a:r>
            <a:r>
              <a:rPr lang="en-US" dirty="0" smtClean="0"/>
              <a:t> (Multi Threading) uses </a:t>
            </a:r>
            <a:r>
              <a:rPr lang="en-US" dirty="0" smtClean="0">
                <a:solidFill>
                  <a:srgbClr val="FFFF00"/>
                </a:solidFill>
              </a:rPr>
              <a:t>short</a:t>
            </a:r>
            <a:r>
              <a:rPr lang="en-US" dirty="0" smtClean="0"/>
              <a:t> or long</a:t>
            </a:r>
          </a:p>
          <a:p>
            <a:pPr algn="l"/>
            <a:r>
              <a:rPr lang="en-US" dirty="0" smtClean="0"/>
              <a:t>running threads communicating via </a:t>
            </a:r>
            <a:r>
              <a:rPr lang="en-US" dirty="0" smtClean="0">
                <a:solidFill>
                  <a:srgbClr val="FFFF00"/>
                </a:solidFill>
              </a:rPr>
              <a:t>shared memory and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Ports </a:t>
            </a:r>
            <a:r>
              <a:rPr lang="en-US" dirty="0" smtClean="0"/>
              <a:t>(messages)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0" y="5288340"/>
            <a:ext cx="18288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/>
              <a:t>Yahoo </a:t>
            </a:r>
            <a:r>
              <a:rPr lang="en-US" dirty="0" smtClean="0">
                <a:solidFill>
                  <a:srgbClr val="FFFF00"/>
                </a:solidFill>
              </a:rPr>
              <a:t>Hadoop</a:t>
            </a:r>
            <a:r>
              <a:rPr lang="en-US" dirty="0" smtClean="0"/>
              <a:t> uses </a:t>
            </a:r>
            <a:r>
              <a:rPr lang="en-US" dirty="0" smtClean="0">
                <a:solidFill>
                  <a:srgbClr val="FFFF00"/>
                </a:solidFill>
              </a:rPr>
              <a:t>short</a:t>
            </a:r>
            <a:r>
              <a:rPr lang="en-US" dirty="0" smtClean="0"/>
              <a:t> running processes communicating via disk and tracking processes</a:t>
            </a:r>
            <a:endParaRPr lang="en-US" dirty="0"/>
          </a:p>
        </p:txBody>
      </p:sp>
      <p:grpSp>
        <p:nvGrpSpPr>
          <p:cNvPr id="50" name="Group 59"/>
          <p:cNvGrpSpPr/>
          <p:nvPr/>
        </p:nvGrpSpPr>
        <p:grpSpPr>
          <a:xfrm>
            <a:off x="4572000" y="1066800"/>
            <a:ext cx="1752600" cy="4184015"/>
            <a:chOff x="2667000" y="1574800"/>
            <a:chExt cx="1752600" cy="4184015"/>
          </a:xfrm>
        </p:grpSpPr>
        <p:grpSp>
          <p:nvGrpSpPr>
            <p:cNvPr id="51" name="Group 60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57" name="Group 82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6" name="Straight Arrow Connector 85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7" name="Straight Arrow Connector 86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8" name="Straight Arrow Connector 87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84" name="Rounded Rectangle 83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Disk HTTP</a:t>
                </a:r>
              </a:p>
            </p:txBody>
          </p:sp>
        </p:grpSp>
        <p:grpSp>
          <p:nvGrpSpPr>
            <p:cNvPr id="60" name="Group 61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61" name="Group 7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1" name="Straight Arrow Connector 8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2" name="Straight Arrow Connector 8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8" name="Rounded Rectangle 7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63" name="Group 7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2" name="Rounded Rectangle 7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67" name="Straight Arrow Connector 6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8" name="Straight Arrow Connector 6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9" name="Straight Arrow Connector 6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0" name="Straight Arrow Connector 6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6" name="Rounded Rectangle 65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2286000" y="685800"/>
            <a:ext cx="6400800" cy="6172200"/>
            <a:chOff x="2286000" y="685800"/>
            <a:chExt cx="6400800" cy="6172200"/>
          </a:xfrm>
        </p:grpSpPr>
        <p:grpSp>
          <p:nvGrpSpPr>
            <p:cNvPr id="91" name="Group 90"/>
            <p:cNvGrpSpPr/>
            <p:nvPr/>
          </p:nvGrpSpPr>
          <p:grpSpPr>
            <a:xfrm>
              <a:off x="2286000" y="762000"/>
              <a:ext cx="2057400" cy="6096000"/>
              <a:chOff x="2286000" y="762000"/>
              <a:chExt cx="2057400" cy="6096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2286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93" name="Group 89"/>
              <p:cNvGrpSpPr/>
              <p:nvPr/>
            </p:nvGrpSpPr>
            <p:grpSpPr>
              <a:xfrm>
                <a:off x="2286000" y="762000"/>
                <a:ext cx="1981200" cy="6066949"/>
                <a:chOff x="2286000" y="762000"/>
                <a:chExt cx="1981200" cy="6066949"/>
              </a:xfrm>
            </p:grpSpPr>
            <p:grpSp>
              <p:nvGrpSpPr>
                <p:cNvPr id="94" name="Group 88"/>
                <p:cNvGrpSpPr/>
                <p:nvPr/>
              </p:nvGrpSpPr>
              <p:grpSpPr>
                <a:xfrm>
                  <a:off x="2438400" y="762000"/>
                  <a:ext cx="1752600" cy="4184015"/>
                  <a:chOff x="2438400" y="762000"/>
                  <a:chExt cx="1752600" cy="4184015"/>
                </a:xfrm>
              </p:grpSpPr>
              <p:grpSp>
                <p:nvGrpSpPr>
                  <p:cNvPr id="96" name="Group 34"/>
                  <p:cNvGrpSpPr/>
                  <p:nvPr/>
                </p:nvGrpSpPr>
                <p:grpSpPr>
                  <a:xfrm>
                    <a:off x="2438400" y="7620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18" name="Group 25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20" name="Straight Arrow Connector 119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1" name="Straight Arrow Connector 120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2" name="Straight Arrow Connector 28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3" name="Straight Arrow Connector 122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  <p:sp>
                  <p:nvSpPr>
                    <p:cNvPr id="119" name="Rounded Rectangle 118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7" name="Group 35"/>
                  <p:cNvGrpSpPr/>
                  <p:nvPr/>
                </p:nvGrpSpPr>
                <p:grpSpPr>
                  <a:xfrm>
                    <a:off x="2438400" y="1811867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12" name="Group 36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14" name="Straight Arrow Connector 113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5" name="Straight Arrow Connector 114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6" name="Straight Arrow Connector 115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7" name="Straight Arrow Connector 116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13" name="Rounded Rectangle 112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8" name="Group 42"/>
                  <p:cNvGrpSpPr/>
                  <p:nvPr/>
                </p:nvGrpSpPr>
                <p:grpSpPr>
                  <a:xfrm>
                    <a:off x="2438400" y="2861734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06" name="Group 43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08" name="Straight Arrow Connector 107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9" name="Straight Arrow Connector 108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0" name="Straight Arrow Connector 109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1" name="Straight Arrow Connector 110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07" name="Rounded Rectangle 106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9" name="Group 49"/>
                  <p:cNvGrpSpPr/>
                  <p:nvPr/>
                </p:nvGrpSpPr>
                <p:grpSpPr>
                  <a:xfrm>
                    <a:off x="2438400" y="39116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00" name="Group 50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02" name="Straight Arrow Connector 101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3" name="Straight Arrow Connector 102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4" name="Straight Arrow Connector 103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5" name="Straight Arrow Connector 104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01" name="Rounded Rectangle 100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2286000" y="5105400"/>
                  <a:ext cx="1981200" cy="172354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FF00"/>
                      </a:solidFill>
                    </a:rPr>
                    <a:t>CCR</a:t>
                  </a:r>
                  <a:r>
                    <a:rPr lang="en-US" dirty="0" smtClean="0"/>
                    <a:t> (Multi Threading) uses short or 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long</a:t>
                  </a:r>
                </a:p>
                <a:p>
                  <a:pPr algn="l"/>
                  <a:r>
                    <a:rPr lang="en-US" dirty="0" smtClean="0"/>
                    <a:t>running threads communicating via 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shared memory and</a:t>
                  </a:r>
                </a:p>
                <a:p>
                  <a:pPr algn="l"/>
                  <a:r>
                    <a:rPr lang="en-US" dirty="0" smtClean="0">
                      <a:solidFill>
                        <a:srgbClr val="FFFF00"/>
                      </a:solidFill>
                    </a:rPr>
                    <a:t>Ports </a:t>
                  </a:r>
                  <a:r>
                    <a:rPr lang="en-US" dirty="0" smtClean="0"/>
                    <a:t>(messages)</a:t>
                  </a:r>
                  <a:endParaRPr lang="en-US" dirty="0"/>
                </a:p>
              </p:txBody>
            </p:sp>
          </p:grpSp>
        </p:grpSp>
        <p:grpSp>
          <p:nvGrpSpPr>
            <p:cNvPr id="124" name="Group 123"/>
            <p:cNvGrpSpPr/>
            <p:nvPr/>
          </p:nvGrpSpPr>
          <p:grpSpPr>
            <a:xfrm>
              <a:off x="6629400" y="685800"/>
              <a:ext cx="2057400" cy="6096000"/>
              <a:chOff x="6858000" y="762000"/>
              <a:chExt cx="2057400" cy="6096000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858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010400" y="5105400"/>
                <a:ext cx="1828800" cy="172354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:pPr algn="l"/>
                <a:r>
                  <a:rPr lang="en-US" dirty="0" smtClean="0"/>
                  <a:t>Microsoft DRYAD</a:t>
                </a:r>
                <a:br>
                  <a:rPr lang="en-US" dirty="0" smtClean="0"/>
                </a:br>
                <a:r>
                  <a:rPr lang="en-US" dirty="0" smtClean="0"/>
                  <a:t>uses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short</a:t>
                </a:r>
                <a:r>
                  <a:rPr lang="en-US" dirty="0" smtClean="0"/>
                  <a:t> running processes communicating via pipes, disk or shared memory between cores</a:t>
                </a:r>
                <a:endParaRPr lang="en-US" dirty="0"/>
              </a:p>
            </p:txBody>
          </p:sp>
          <p:grpSp>
            <p:nvGrpSpPr>
              <p:cNvPr id="127" name="Group 59"/>
              <p:cNvGrpSpPr/>
              <p:nvPr/>
            </p:nvGrpSpPr>
            <p:grpSpPr>
              <a:xfrm>
                <a:off x="7010400" y="838200"/>
                <a:ext cx="1752600" cy="4184015"/>
                <a:chOff x="2667000" y="1574800"/>
                <a:chExt cx="1752600" cy="4184015"/>
              </a:xfrm>
            </p:grpSpPr>
            <p:grpSp>
              <p:nvGrpSpPr>
                <p:cNvPr id="128" name="Group 60"/>
                <p:cNvGrpSpPr/>
                <p:nvPr/>
              </p:nvGrpSpPr>
              <p:grpSpPr>
                <a:xfrm>
                  <a:off x="2667000" y="15748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50" name="Group 82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52" name="Straight Arrow Connector 151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3" name="Straight Arrow Connector 152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4" name="Straight Arrow Connector 153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5" name="Straight Arrow Connector 154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rPr>
                      <a:t>Pipes</a:t>
                    </a:r>
                  </a:p>
                </p:txBody>
              </p:sp>
            </p:grpSp>
            <p:grpSp>
              <p:nvGrpSpPr>
                <p:cNvPr id="129" name="Group 61"/>
                <p:cNvGrpSpPr/>
                <p:nvPr/>
              </p:nvGrpSpPr>
              <p:grpSpPr>
                <a:xfrm>
                  <a:off x="2667000" y="2624667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44" name="Group 76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46" name="Straight Arrow Connector 145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7" name="Straight Arrow Connector 146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8" name="Straight Arrow Connector 147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9" name="Straight Arrow Connector 148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45" name="Rounded Rectangle 144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30" name="Group 62"/>
                <p:cNvGrpSpPr/>
                <p:nvPr/>
              </p:nvGrpSpPr>
              <p:grpSpPr>
                <a:xfrm>
                  <a:off x="2667000" y="3674534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38" name="Group 70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40" name="Straight Arrow Connector 139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1" name="Straight Arrow Connector 140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2" name="Straight Arrow Connector 141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3" name="Straight Arrow Connector 142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39" name="Rounded Rectangle 138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31" name="Group 63"/>
                <p:cNvGrpSpPr/>
                <p:nvPr/>
              </p:nvGrpSpPr>
              <p:grpSpPr>
                <a:xfrm>
                  <a:off x="2667000" y="47244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32" name="Group 64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34" name="Straight Arrow Connector 133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5" name="Straight Arrow Connector 134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6" name="Straight Arrow Connector 135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7" name="Straight Arrow Connector 136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33" name="Rounded Rectangle 132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Data Analysis Architecture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438400"/>
          </a:xfrm>
        </p:spPr>
        <p:txBody>
          <a:bodyPr/>
          <a:lstStyle/>
          <a:p>
            <a:r>
              <a:rPr lang="en-US" sz="2400" dirty="0" smtClean="0"/>
              <a:t>Typically one uses “</a:t>
            </a:r>
            <a:r>
              <a:rPr lang="en-US" sz="2400" dirty="0" smtClean="0">
                <a:solidFill>
                  <a:srgbClr val="FFFF00"/>
                </a:solidFill>
              </a:rPr>
              <a:t>data parallelism</a:t>
            </a:r>
            <a:r>
              <a:rPr lang="en-US" sz="2400" dirty="0" smtClean="0"/>
              <a:t>” to break data into parts and process parts in parallel so that each of Compute/Map phases runs in (data) parallel mode</a:t>
            </a:r>
          </a:p>
          <a:p>
            <a:r>
              <a:rPr lang="en-US" sz="2400" dirty="0" smtClean="0"/>
              <a:t>Different stages in pipeline corresponds to different functions</a:t>
            </a:r>
          </a:p>
          <a:p>
            <a:pPr lvl="1"/>
            <a:r>
              <a:rPr lang="en-US" sz="2000" dirty="0" smtClean="0"/>
              <a:t>“filter1”  “filter2” ….. “visualize”</a:t>
            </a:r>
          </a:p>
          <a:p>
            <a:r>
              <a:rPr lang="en-US" sz="2400" dirty="0" smtClean="0"/>
              <a:t>Mix of </a:t>
            </a:r>
            <a:r>
              <a:rPr lang="en-US" sz="2400" dirty="0" smtClean="0">
                <a:solidFill>
                  <a:srgbClr val="FFFF00"/>
                </a:solidFill>
              </a:rPr>
              <a:t>functional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parallel</a:t>
            </a:r>
            <a:r>
              <a:rPr lang="en-US" sz="2400" dirty="0" smtClean="0"/>
              <a:t> components linked by </a:t>
            </a:r>
            <a:r>
              <a:rPr lang="en-US" sz="2400" dirty="0" smtClean="0">
                <a:solidFill>
                  <a:srgbClr val="FFFF00"/>
                </a:solidFill>
              </a:rPr>
              <a:t>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</p:spPr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0" name="Group 52"/>
          <p:cNvGrpSpPr/>
          <p:nvPr/>
        </p:nvGrpSpPr>
        <p:grpSpPr>
          <a:xfrm>
            <a:off x="152400" y="1143000"/>
            <a:ext cx="8646015" cy="2642175"/>
            <a:chOff x="152400" y="3124200"/>
            <a:chExt cx="8646015" cy="2642175"/>
          </a:xfrm>
        </p:grpSpPr>
        <p:grpSp>
          <p:nvGrpSpPr>
            <p:cNvPr id="11" name="Group 51"/>
            <p:cNvGrpSpPr/>
            <p:nvPr/>
          </p:nvGrpSpPr>
          <p:grpSpPr>
            <a:xfrm>
              <a:off x="228600" y="3124200"/>
              <a:ext cx="8569815" cy="1041975"/>
              <a:chOff x="228600" y="3276600"/>
              <a:chExt cx="8569815" cy="1041975"/>
            </a:xfrm>
          </p:grpSpPr>
          <p:grpSp>
            <p:nvGrpSpPr>
              <p:cNvPr id="17" name="Group 27"/>
              <p:cNvGrpSpPr/>
              <p:nvPr/>
            </p:nvGrpSpPr>
            <p:grpSpPr>
              <a:xfrm>
                <a:off x="228600" y="3733800"/>
                <a:ext cx="8569815" cy="584775"/>
                <a:chOff x="228600" y="3733800"/>
                <a:chExt cx="8569815" cy="584775"/>
              </a:xfrm>
            </p:grpSpPr>
            <p:grpSp>
              <p:nvGrpSpPr>
                <p:cNvPr id="19" name="Group 9"/>
                <p:cNvGrpSpPr/>
                <p:nvPr/>
              </p:nvGrpSpPr>
              <p:grpSpPr>
                <a:xfrm>
                  <a:off x="228600" y="3733800"/>
                  <a:ext cx="8569815" cy="584775"/>
                  <a:chOff x="228600" y="3733800"/>
                  <a:chExt cx="8569815" cy="584775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28600" y="3856910"/>
                    <a:ext cx="1451038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Disk/Database</a:t>
                    </a:r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023779" y="3733800"/>
                    <a:ext cx="994182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Compute</a:t>
                    </a:r>
                  </a:p>
                  <a:p>
                    <a:r>
                      <a:rPr lang="en-US" dirty="0" smtClean="0"/>
                      <a:t>(Map #1)</a:t>
                    </a:r>
                    <a:endParaRPr lang="en-US" dirty="0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362102" y="3733800"/>
                    <a:ext cx="1711815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Disk/Database</a:t>
                    </a:r>
                  </a:p>
                  <a:p>
                    <a:r>
                      <a:rPr lang="en-US" dirty="0" smtClean="0"/>
                      <a:t>Memory/Streams</a:t>
                    </a:r>
                    <a:endParaRPr lang="en-US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418058" y="3733800"/>
                    <a:ext cx="1324402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Compute</a:t>
                    </a:r>
                  </a:p>
                  <a:p>
                    <a:r>
                      <a:rPr lang="en-US" dirty="0" smtClean="0"/>
                      <a:t>(Reduce  #1)</a:t>
                    </a:r>
                    <a:endParaRPr lang="en-US" dirty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086600" y="3733800"/>
                    <a:ext cx="1711815" cy="5847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Disk/Database</a:t>
                    </a:r>
                  </a:p>
                  <a:p>
                    <a:r>
                      <a:rPr lang="en-US" dirty="0" smtClean="0"/>
                      <a:t>Memory/Streams</a:t>
                    </a:r>
                    <a:endParaRPr lang="en-US" dirty="0"/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1679638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30480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51054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" name="Straight Arrow Connector 14"/>
                <p:cNvCxnSpPr/>
                <p:nvPr/>
              </p:nvCxnSpPr>
              <p:spPr bwMode="auto">
                <a:xfrm>
                  <a:off x="6781800" y="4026187"/>
                  <a:ext cx="344141" cy="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6" name="Straight Arrow Connector 15"/>
              <p:cNvCxnSpPr/>
              <p:nvPr/>
            </p:nvCxnSpPr>
            <p:spPr bwMode="auto">
              <a:xfrm rot="5400000" flipH="1" flipV="1">
                <a:off x="3810000" y="3581400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0800000">
                <a:off x="2439988" y="3429000"/>
                <a:ext cx="152241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16200000" flipH="1">
                <a:off x="2286794" y="3580606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5400000" flipH="1" flipV="1">
                <a:off x="7542212" y="3504406"/>
                <a:ext cx="457994" cy="238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0800000">
                <a:off x="2133600" y="3276600"/>
                <a:ext cx="563721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rot="5400000">
                <a:off x="1905000" y="3505200"/>
                <a:ext cx="4572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8"/>
            <p:cNvGrpSpPr/>
            <p:nvPr/>
          </p:nvGrpSpPr>
          <p:grpSpPr>
            <a:xfrm>
              <a:off x="152400" y="5181600"/>
              <a:ext cx="8569815" cy="584775"/>
              <a:chOff x="228600" y="3733800"/>
              <a:chExt cx="8569815" cy="584775"/>
            </a:xfrm>
          </p:grpSpPr>
          <p:grpSp>
            <p:nvGrpSpPr>
              <p:cNvPr id="25" name="Group 29"/>
              <p:cNvGrpSpPr/>
              <p:nvPr/>
            </p:nvGrpSpPr>
            <p:grpSpPr>
              <a:xfrm>
                <a:off x="228600" y="3733800"/>
                <a:ext cx="8569815" cy="584775"/>
                <a:chOff x="228600" y="3733800"/>
                <a:chExt cx="8569815" cy="58477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28600" y="3856910"/>
                  <a:ext cx="1451038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C000"/>
                      </a:solidFill>
                    </a:rPr>
                    <a:t>Disk/Database</a:t>
                  </a:r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023779" y="3733800"/>
                  <a:ext cx="994182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Compute</a:t>
                  </a:r>
                </a:p>
                <a:p>
                  <a:r>
                    <a:rPr lang="en-US" dirty="0" smtClean="0"/>
                    <a:t>(Map #2)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362102" y="3733800"/>
                  <a:ext cx="1711815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Disk/Database</a:t>
                  </a:r>
                </a:p>
                <a:p>
                  <a:r>
                    <a:rPr lang="en-US" dirty="0" smtClean="0"/>
                    <a:t>Memory/Streams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418058" y="3733800"/>
                  <a:ext cx="1324402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Compute</a:t>
                  </a:r>
                </a:p>
                <a:p>
                  <a:r>
                    <a:rPr lang="en-US" dirty="0" smtClean="0"/>
                    <a:t>(Reduce  #2)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086600" y="3733800"/>
                  <a:ext cx="1711815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Disk/Database</a:t>
                  </a:r>
                </a:p>
                <a:p>
                  <a:r>
                    <a:rPr lang="en-US" dirty="0" smtClean="0"/>
                    <a:t>Memory/Streams</a:t>
                  </a:r>
                  <a:endParaRPr lang="en-US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1679638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0480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51054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6781800" y="4026187"/>
                <a:ext cx="344141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40" name="Straight Arrow Connector 39"/>
            <p:cNvCxnSpPr/>
            <p:nvPr/>
          </p:nvCxnSpPr>
          <p:spPr bwMode="auto">
            <a:xfrm rot="10800000">
              <a:off x="762000" y="4724400"/>
              <a:ext cx="6934200" cy="794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 rot="5400000">
              <a:off x="496094" y="4990306"/>
              <a:ext cx="533400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7430294" y="4456906"/>
              <a:ext cx="533400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rot="5400000">
            <a:off x="7506494" y="4075906"/>
            <a:ext cx="533400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24800" y="4038600"/>
            <a:ext cx="487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etc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2286000"/>
            <a:ext cx="1875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Typically workflow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91000" y="1219200"/>
            <a:ext cx="2165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MPI,  Shared Memory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2400" y="990600"/>
            <a:ext cx="8839200" cy="13234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6200" y="2885182"/>
            <a:ext cx="8839200" cy="107721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64642" y="990600"/>
            <a:ext cx="826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53400" y="2885182"/>
            <a:ext cx="826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" y="990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Distributed</a:t>
            </a:r>
            <a:br>
              <a:rPr lang="en-US" sz="1800" dirty="0" smtClean="0">
                <a:solidFill>
                  <a:srgbClr val="FFC000"/>
                </a:solidFill>
              </a:rPr>
            </a:br>
            <a:r>
              <a:rPr lang="en-US" sz="1800" dirty="0" smtClean="0">
                <a:solidFill>
                  <a:srgbClr val="FFC000"/>
                </a:solidFill>
              </a:rPr>
              <a:t>or “centralized</a:t>
            </a:r>
          </a:p>
          <a:p>
            <a:endParaRPr lang="en-US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Architecture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5626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LHC Particle Physics analysis: </a:t>
            </a:r>
            <a:r>
              <a:rPr lang="en-US" sz="2400" dirty="0" smtClean="0"/>
              <a:t>parallel over events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Filter1: </a:t>
            </a:r>
            <a:r>
              <a:rPr lang="en-US" dirty="0" smtClean="0"/>
              <a:t>Process raw event data into “events with physics parameters”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Filter2: </a:t>
            </a:r>
            <a:r>
              <a:rPr lang="en-US" dirty="0" smtClean="0"/>
              <a:t>Process physics into histograms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Reduce2: </a:t>
            </a:r>
            <a:r>
              <a:rPr lang="en-US" dirty="0" smtClean="0"/>
              <a:t>Add together separate histogram counts</a:t>
            </a:r>
          </a:p>
          <a:p>
            <a:pPr lvl="1"/>
            <a:r>
              <a:rPr lang="en-US" dirty="0" smtClean="0"/>
              <a:t>Information retrieval similar parallelism over data files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Bioinformatics study Gene Families: </a:t>
            </a:r>
            <a:r>
              <a:rPr lang="en-US" sz="2400" dirty="0" smtClean="0"/>
              <a:t>parallel over sequences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Filter1: </a:t>
            </a:r>
            <a:r>
              <a:rPr lang="en-US" dirty="0" smtClean="0"/>
              <a:t>Align Sequences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Filter2: </a:t>
            </a:r>
            <a:r>
              <a:rPr lang="en-US" dirty="0" smtClean="0"/>
              <a:t>Calculate similarities (distances) between sequences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Filter3a: </a:t>
            </a:r>
            <a:r>
              <a:rPr lang="en-US" dirty="0" smtClean="0"/>
              <a:t>Calculate cluster centers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Reduce3b</a:t>
            </a:r>
            <a:r>
              <a:rPr lang="en-US" dirty="0" smtClean="0"/>
              <a:t>: Add together center contributions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 4: </a:t>
            </a:r>
            <a:r>
              <a:rPr lang="en-US" dirty="0" smtClean="0"/>
              <a:t>Apply Dimension Reduction to 3D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Filter5: </a:t>
            </a:r>
            <a:r>
              <a:rPr lang="en-US" dirty="0" smtClean="0"/>
              <a:t>Visualize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43600" y="4876800"/>
            <a:ext cx="2819400" cy="534988"/>
            <a:chOff x="5943600" y="4876800"/>
            <a:chExt cx="2819400" cy="534988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10800000">
              <a:off x="5943600" y="4876800"/>
              <a:ext cx="2741612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458994" y="5104606"/>
              <a:ext cx="457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934200" y="5410200"/>
              <a:ext cx="1828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696200" y="4953000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FF00"/>
                  </a:solidFill>
                </a:rPr>
                <a:t>Iterate</a:t>
              </a:r>
              <a:endParaRPr lang="en-US" sz="2000" dirty="0"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Applications Illustrated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51669" t="7771" r="3048" b="6746"/>
          <a:stretch>
            <a:fillRect/>
          </a:stretch>
        </p:blipFill>
        <p:spPr bwMode="auto">
          <a:xfrm>
            <a:off x="-1" y="1295400"/>
            <a:ext cx="43826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4"/>
          <a:srcRect l="9186" t="27478" r="38518" b="21876"/>
          <a:stretch>
            <a:fillRect/>
          </a:stretch>
        </p:blipFill>
        <p:spPr bwMode="auto">
          <a:xfrm>
            <a:off x="4495800" y="3186023"/>
            <a:ext cx="4648200" cy="359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343400" y="838200"/>
            <a:ext cx="4800600" cy="2514600"/>
          </a:xfrm>
        </p:spPr>
        <p:txBody>
          <a:bodyPr/>
          <a:lstStyle/>
          <a:p>
            <a:r>
              <a:rPr lang="en-US" dirty="0" smtClean="0"/>
              <a:t>LHC Monte Carlo with Higgs</a:t>
            </a:r>
          </a:p>
          <a:p>
            <a:r>
              <a:rPr lang="en-US" dirty="0" smtClean="0"/>
              <a:t>4500 ALU Sequences with 8 Clusters mapped to 3D and projected by hand to 2D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2_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Globe">
  <a:themeElements>
    <a:clrScheme name="4_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4_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ex">
  <a:themeElements>
    <a:clrScheme name="Apex 1">
      <a:dk1>
        <a:srgbClr val="000000"/>
      </a:dk1>
      <a:lt1>
        <a:srgbClr val="EFEFEF"/>
      </a:lt1>
      <a:dk2>
        <a:srgbClr val="000000"/>
      </a:dk2>
      <a:lt2>
        <a:srgbClr val="F5F5F5"/>
      </a:lt2>
      <a:accent1>
        <a:srgbClr val="DDDDDD"/>
      </a:accent1>
      <a:accent2>
        <a:srgbClr val="B2B2B2"/>
      </a:accent2>
      <a:accent3>
        <a:srgbClr val="AAAAAA"/>
      </a:accent3>
      <a:accent4>
        <a:srgbClr val="CCCCCC"/>
      </a:accent4>
      <a:accent5>
        <a:srgbClr val="EBEBEB"/>
      </a:accent5>
      <a:accent6>
        <a:srgbClr val="A1A1A1"/>
      </a:accent6>
      <a:hlink>
        <a:srgbClr val="0066CC"/>
      </a:hlink>
      <a:folHlink>
        <a:srgbClr val="919191"/>
      </a:folHlink>
    </a:clrScheme>
    <a:fontScheme name="Apex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ex 1">
        <a:dk1>
          <a:srgbClr val="000000"/>
        </a:dk1>
        <a:lt1>
          <a:srgbClr val="EFEFEF"/>
        </a:lt1>
        <a:dk2>
          <a:srgbClr val="000000"/>
        </a:dk2>
        <a:lt2>
          <a:srgbClr val="F5F5F5"/>
        </a:lt2>
        <a:accent1>
          <a:srgbClr val="DDDDDD"/>
        </a:accent1>
        <a:accent2>
          <a:srgbClr val="B2B2B2"/>
        </a:accent2>
        <a:accent3>
          <a:srgbClr val="AAAAAA"/>
        </a:accent3>
        <a:accent4>
          <a:srgbClr val="CCCCCC"/>
        </a:accent4>
        <a:accent5>
          <a:srgbClr val="EBEBEB"/>
        </a:accent5>
        <a:accent6>
          <a:srgbClr val="A1A1A1"/>
        </a:accent6>
        <a:hlink>
          <a:srgbClr val="0066CC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35497</TotalTime>
  <Words>2998</Words>
  <Application>Microsoft PowerPoint</Application>
  <PresentationFormat>On-screen Show (4:3)</PresentationFormat>
  <Paragraphs>728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Globe</vt:lpstr>
      <vt:lpstr>Blue_HP_Light</vt:lpstr>
      <vt:lpstr>1_NPACI/SDSC (logo) template</vt:lpstr>
      <vt:lpstr>DataStream</vt:lpstr>
      <vt:lpstr>2_DataStream</vt:lpstr>
      <vt:lpstr>3_Default Design</vt:lpstr>
      <vt:lpstr>3_Office Theme</vt:lpstr>
      <vt:lpstr>4_Globe</vt:lpstr>
      <vt:lpstr>Apex</vt:lpstr>
      <vt:lpstr>2_Globe</vt:lpstr>
      <vt:lpstr>1_Globe</vt:lpstr>
      <vt:lpstr>2_Office Theme</vt:lpstr>
      <vt:lpstr>Distributed and Parallel Programming Environments and their performance </vt:lpstr>
      <vt:lpstr>Acknowledgements to</vt:lpstr>
      <vt:lpstr>Consider a Collection of Computers</vt:lpstr>
      <vt:lpstr>Old Issues</vt:lpstr>
      <vt:lpstr>Intel’s Application Stack</vt:lpstr>
      <vt:lpstr>Data Parallel Run Time Architectures</vt:lpstr>
      <vt:lpstr>Data Analysis Architecture I</vt:lpstr>
      <vt:lpstr>Data Analysis Architecture II</vt:lpstr>
      <vt:lpstr>Applications Illustrated</vt:lpstr>
      <vt:lpstr>Slide 10</vt:lpstr>
      <vt:lpstr>Notes on Performance</vt:lpstr>
      <vt:lpstr>Kmeans Clustering</vt:lpstr>
      <vt:lpstr>CGL-MapReduce</vt:lpstr>
      <vt:lpstr>Particle Physics (LHC) Data Analysis</vt:lpstr>
      <vt:lpstr>LHC Data Analysis Scalability and Speedup</vt:lpstr>
      <vt:lpstr>Word Histogramming</vt:lpstr>
      <vt:lpstr>Grep Benchmark</vt:lpstr>
      <vt:lpstr>Nimbus Cloud – MPI Performance </vt:lpstr>
      <vt:lpstr>MPI on Eucalyptus Public Cloud </vt:lpstr>
      <vt:lpstr>Is Dataflow the answer?</vt:lpstr>
      <vt:lpstr>Matrix Multiplication</vt:lpstr>
      <vt:lpstr>Programming Model Implications</vt:lpstr>
      <vt:lpstr>Deterministic Annealing for Pairwise Clustering</vt:lpstr>
      <vt:lpstr>Various Sequence Clustering Results</vt:lpstr>
      <vt:lpstr>Multidimensional Scaling MDS</vt:lpstr>
      <vt:lpstr>Obesity Patient ~ 20 dimensional data</vt:lpstr>
      <vt:lpstr>Windows Thread Runtime System</vt:lpstr>
      <vt:lpstr>Slide 28</vt:lpstr>
      <vt:lpstr>MPI is outside the mainstream</vt:lpstr>
      <vt:lpstr>CCR Performance: 8-24 core servers</vt:lpstr>
      <vt:lpstr>Slide 31</vt:lpstr>
      <vt:lpstr>Slide 32</vt:lpstr>
      <vt:lpstr>Slide 33</vt:lpstr>
      <vt:lpstr>Some Parallel Computing Lessons I</vt:lpstr>
      <vt:lpstr>Some Parallel Computing Lessons II</vt:lpstr>
      <vt:lpstr>Run Time Fluctuations for Clustering Kernel</vt:lpstr>
      <vt:lpstr>Disk-Memory-Maps Rule</vt:lpstr>
      <vt:lpstr>Components of a Scientific Computing environment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561</cp:revision>
  <dcterms:created xsi:type="dcterms:W3CDTF">1601-01-01T00:00:00Z</dcterms:created>
  <dcterms:modified xsi:type="dcterms:W3CDTF">2009-01-11T17:22:19Z</dcterms:modified>
</cp:coreProperties>
</file>