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78" r:id="rId3"/>
    <p:sldId id="279" r:id="rId4"/>
    <p:sldId id="292" r:id="rId5"/>
    <p:sldId id="293" r:id="rId6"/>
    <p:sldId id="280" r:id="rId7"/>
    <p:sldId id="294" r:id="rId8"/>
    <p:sldId id="288" r:id="rId9"/>
    <p:sldId id="281" r:id="rId10"/>
    <p:sldId id="289" r:id="rId11"/>
    <p:sldId id="282" r:id="rId12"/>
    <p:sldId id="283" r:id="rId13"/>
    <p:sldId id="284" r:id="rId14"/>
    <p:sldId id="290" r:id="rId15"/>
    <p:sldId id="285" r:id="rId16"/>
    <p:sldId id="286" r:id="rId17"/>
    <p:sldId id="287" r:id="rId18"/>
    <p:sldId id="295" r:id="rId19"/>
    <p:sldId id="29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6" autoAdjust="0"/>
    <p:restoredTop sz="81350" autoAdjust="0"/>
  </p:normalViewPr>
  <p:slideViewPr>
    <p:cSldViewPr snapToObjects="1">
      <p:cViewPr>
        <p:scale>
          <a:sx n="50" d="100"/>
          <a:sy n="50" d="100"/>
        </p:scale>
        <p:origin x="-121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ocuments\papers\pubchem\table2&amp;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ocuments\papers\pubchem\table2&amp;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265507436570428"/>
          <c:y val="5.1400554097404488E-2"/>
          <c:w val="0.79089983343428305"/>
          <c:h val="0.6852158063575392"/>
        </c:manualLayout>
      </c:layout>
      <c:barChart>
        <c:barDir val="col"/>
        <c:grouping val="clustered"/>
        <c:ser>
          <c:idx val="2"/>
          <c:order val="1"/>
          <c:tx>
            <c:strRef>
              <c:f>Sheet1!$I$2</c:f>
              <c:strCache>
                <c:ptCount val="1"/>
                <c:pt idx="0">
                  <c:v>Amortized Compute Cost</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Sheet1!$I$3:$I$8</c:f>
              <c:numCache>
                <c:formatCode>#,##0.00</c:formatCode>
                <c:ptCount val="6"/>
                <c:pt idx="0">
                  <c:v>1.1763100888888898</c:v>
                </c:pt>
                <c:pt idx="1">
                  <c:v>1.1926943111111112</c:v>
                </c:pt>
                <c:pt idx="2">
                  <c:v>0.52261645555555569</c:v>
                </c:pt>
                <c:pt idx="3">
                  <c:v>0.52032088888888894</c:v>
                </c:pt>
                <c:pt idx="4">
                  <c:v>1.4915826666666665</c:v>
                </c:pt>
                <c:pt idx="5">
                  <c:v>1.4753693333333326</c:v>
                </c:pt>
              </c:numCache>
            </c:numRef>
          </c:val>
        </c:ser>
        <c:ser>
          <c:idx val="1"/>
          <c:order val="2"/>
          <c:tx>
            <c:strRef>
              <c:f>Sheet1!$J$2</c:f>
              <c:strCache>
                <c:ptCount val="1"/>
                <c:pt idx="0">
                  <c:v>Compute Cost (per hour units)</c:v>
                </c:pt>
              </c:strCache>
            </c:strRef>
          </c:tx>
          <c:val>
            <c:numRef>
              <c:f>Sheet1!$J$3:$J$8</c:f>
              <c:numCache>
                <c:formatCode>General</c:formatCode>
                <c:ptCount val="6"/>
                <c:pt idx="0">
                  <c:v>2.72</c:v>
                </c:pt>
                <c:pt idx="1">
                  <c:v>2.72</c:v>
                </c:pt>
                <c:pt idx="2">
                  <c:v>1.36</c:v>
                </c:pt>
                <c:pt idx="3">
                  <c:v>1.36</c:v>
                </c:pt>
                <c:pt idx="4">
                  <c:v>4.8</c:v>
                </c:pt>
                <c:pt idx="5">
                  <c:v>4.8</c:v>
                </c:pt>
              </c:numCache>
            </c:numRef>
          </c:val>
        </c:ser>
        <c:axId val="112967680"/>
        <c:axId val="102145408"/>
      </c:barChart>
      <c:lineChart>
        <c:grouping val="standard"/>
        <c:ser>
          <c:idx val="0"/>
          <c:order val="0"/>
          <c:tx>
            <c:strRef>
              <c:f>Sheet1!$H$2</c:f>
              <c:strCache>
                <c:ptCount val="1"/>
                <c:pt idx="0">
                  <c:v>Compute Time</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Sheet1!$H$3:$H$8</c:f>
              <c:numCache>
                <c:formatCode>General</c:formatCode>
                <c:ptCount val="6"/>
                <c:pt idx="0">
                  <c:v>1556.8809999999999</c:v>
                </c:pt>
                <c:pt idx="1">
                  <c:v>1578.566</c:v>
                </c:pt>
                <c:pt idx="2">
                  <c:v>1383.3965000000001</c:v>
                </c:pt>
                <c:pt idx="3">
                  <c:v>1377.32</c:v>
                </c:pt>
                <c:pt idx="4">
                  <c:v>1118.6869999999999</c:v>
                </c:pt>
                <c:pt idx="5">
                  <c:v>1106.527</c:v>
                </c:pt>
              </c:numCache>
            </c:numRef>
          </c:val>
        </c:ser>
        <c:marker val="1"/>
        <c:axId val="94714496"/>
        <c:axId val="98541952"/>
      </c:lineChart>
      <c:catAx>
        <c:axId val="94714496"/>
        <c:scaling>
          <c:orientation val="minMax"/>
        </c:scaling>
        <c:axPos val="b"/>
        <c:numFmt formatCode="@" sourceLinked="1"/>
        <c:tickLblPos val="nextTo"/>
        <c:txPr>
          <a:bodyPr rot="-2700000"/>
          <a:lstStyle/>
          <a:p>
            <a:pPr>
              <a:defRPr/>
            </a:pPr>
            <a:endParaRPr lang="en-US"/>
          </a:p>
        </c:txPr>
        <c:crossAx val="98541952"/>
        <c:crosses val="autoZero"/>
        <c:auto val="1"/>
        <c:lblAlgn val="ctr"/>
        <c:lblOffset val="100"/>
      </c:catAx>
      <c:valAx>
        <c:axId val="98541952"/>
        <c:scaling>
          <c:orientation val="minMax"/>
          <c:max val="2400"/>
          <c:min val="0"/>
        </c:scaling>
        <c:axPos val="l"/>
        <c:title>
          <c:tx>
            <c:rich>
              <a:bodyPr rot="-5400000" vert="horz"/>
              <a:lstStyle/>
              <a:p>
                <a:pPr>
                  <a:defRPr/>
                </a:pPr>
                <a:r>
                  <a:rPr lang="en-US"/>
                  <a:t>Compute Time (s)</a:t>
                </a:r>
              </a:p>
            </c:rich>
          </c:tx>
          <c:layout/>
        </c:title>
        <c:numFmt formatCode="General" sourceLinked="1"/>
        <c:tickLblPos val="nextTo"/>
        <c:crossAx val="94714496"/>
        <c:crosses val="autoZero"/>
        <c:crossBetween val="between"/>
      </c:valAx>
      <c:valAx>
        <c:axId val="102145408"/>
        <c:scaling>
          <c:orientation val="minMax"/>
        </c:scaling>
        <c:axPos val="r"/>
        <c:title>
          <c:tx>
            <c:rich>
              <a:bodyPr rot="-5400000" vert="horz"/>
              <a:lstStyle/>
              <a:p>
                <a:pPr>
                  <a:defRPr/>
                </a:pPr>
                <a:r>
                  <a:rPr lang="en-US"/>
                  <a:t>Cost ($)</a:t>
                </a:r>
              </a:p>
            </c:rich>
          </c:tx>
          <c:layout/>
        </c:title>
        <c:numFmt formatCode="#,##0.00" sourceLinked="1"/>
        <c:tickLblPos val="nextTo"/>
        <c:crossAx val="112967680"/>
        <c:crosses val="max"/>
        <c:crossBetween val="between"/>
      </c:valAx>
      <c:catAx>
        <c:axId val="112967680"/>
        <c:scaling>
          <c:orientation val="minMax"/>
        </c:scaling>
        <c:delete val="1"/>
        <c:axPos val="b"/>
        <c:tickLblPos val="none"/>
        <c:crossAx val="102145408"/>
        <c:crosses val="autoZero"/>
        <c:auto val="1"/>
        <c:lblAlgn val="ctr"/>
        <c:lblOffset val="100"/>
      </c:catAx>
    </c:plotArea>
    <c:legend>
      <c:legendPos val="r"/>
      <c:layout>
        <c:manualLayout>
          <c:xMode val="edge"/>
          <c:yMode val="edge"/>
          <c:x val="0.13662590705573568"/>
          <c:y val="1.8314733410303981E-2"/>
          <c:w val="0.61786289949050555"/>
          <c:h val="0.18684020942953417"/>
        </c:manualLayout>
      </c:layout>
    </c:legend>
    <c:plotVisOnly val="1"/>
    <c:dispBlanksAs val="gap"/>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8571741032371027E-2"/>
          <c:y val="3.8853962152368783E-2"/>
          <c:w val="0.7915370734908137"/>
          <c:h val="0.72060000267678193"/>
        </c:manualLayout>
      </c:layout>
      <c:barChart>
        <c:barDir val="col"/>
        <c:grouping val="clustered"/>
        <c:ser>
          <c:idx val="5"/>
          <c:order val="1"/>
          <c:tx>
            <c:strRef>
              <c:f>Sheet1!$L$2</c:f>
              <c:strCache>
                <c:ptCount val="1"/>
                <c:pt idx="0">
                  <c:v>Amortized Compute Cost</c:v>
                </c:pt>
              </c:strCache>
            </c:strRef>
          </c:tx>
          <c:spPr>
            <a:solidFill>
              <a:schemeClr val="accent3">
                <a:lumMod val="75000"/>
              </a:schemeClr>
            </a:solidFill>
          </c:spPr>
          <c:cat>
            <c:strRef>
              <c:f>Sheet1!$G$3:$G$8</c:f>
              <c:strCache>
                <c:ptCount val="6"/>
                <c:pt idx="0">
                  <c:v>Large - 8 x 2</c:v>
                </c:pt>
                <c:pt idx="1">
                  <c:v>Xlarge - 4 x 4</c:v>
                </c:pt>
                <c:pt idx="2">
                  <c:v>HCXL - 2 x 8</c:v>
                </c:pt>
                <c:pt idx="3">
                  <c:v>HCXL - 2 x 16</c:v>
                </c:pt>
                <c:pt idx="4">
                  <c:v>HM4XL - 2 x 8</c:v>
                </c:pt>
                <c:pt idx="5">
                  <c:v>HM4XL - 2 x 16</c:v>
                </c:pt>
              </c:strCache>
            </c:strRef>
          </c:cat>
          <c:val>
            <c:numRef>
              <c:f>Sheet1!$L$3:$L$8</c:f>
              <c:numCache>
                <c:formatCode>General</c:formatCode>
                <c:ptCount val="6"/>
                <c:pt idx="0">
                  <c:v>0.23004324444444457</c:v>
                </c:pt>
                <c:pt idx="1">
                  <c:v>0.30120335555555561</c:v>
                </c:pt>
                <c:pt idx="2">
                  <c:v>0.17726787777777786</c:v>
                </c:pt>
                <c:pt idx="3">
                  <c:v>0.16956725555555566</c:v>
                </c:pt>
                <c:pt idx="4">
                  <c:v>0.26617000000000002</c:v>
                </c:pt>
                <c:pt idx="5">
                  <c:v>0.22714066666666669</c:v>
                </c:pt>
              </c:numCache>
            </c:numRef>
          </c:val>
        </c:ser>
        <c:ser>
          <c:idx val="0"/>
          <c:order val="2"/>
          <c:tx>
            <c:strRef>
              <c:f>Sheet1!$M$2</c:f>
              <c:strCache>
                <c:ptCount val="1"/>
                <c:pt idx="0">
                  <c:v>Compute Cost (per hour units)</c:v>
                </c:pt>
              </c:strCache>
            </c:strRef>
          </c:tx>
          <c:spPr>
            <a:solidFill>
              <a:schemeClr val="accent2">
                <a:lumMod val="75000"/>
              </a:schemeClr>
            </a:solidFill>
          </c:spPr>
          <c:val>
            <c:numRef>
              <c:f>Sheet1!$M$3:$M$8</c:f>
              <c:numCache>
                <c:formatCode>General</c:formatCode>
                <c:ptCount val="6"/>
                <c:pt idx="0">
                  <c:v>2.72</c:v>
                </c:pt>
                <c:pt idx="1">
                  <c:v>2.72</c:v>
                </c:pt>
                <c:pt idx="2">
                  <c:v>1.36</c:v>
                </c:pt>
                <c:pt idx="3">
                  <c:v>1.36</c:v>
                </c:pt>
                <c:pt idx="4">
                  <c:v>4.8</c:v>
                </c:pt>
                <c:pt idx="5">
                  <c:v>4.8</c:v>
                </c:pt>
              </c:numCache>
            </c:numRef>
          </c:val>
        </c:ser>
        <c:axId val="82709120"/>
        <c:axId val="82707200"/>
      </c:barChart>
      <c:lineChart>
        <c:grouping val="standard"/>
        <c:ser>
          <c:idx val="3"/>
          <c:order val="0"/>
          <c:tx>
            <c:strRef>
              <c:f>Sheet1!$K$2</c:f>
              <c:strCache>
                <c:ptCount val="1"/>
                <c:pt idx="0">
                  <c:v>Compute Time</c:v>
                </c:pt>
              </c:strCache>
            </c:strRef>
          </c:tx>
          <c:spPr>
            <a:ln>
              <a:solidFill>
                <a:schemeClr val="accent1"/>
              </a:solidFill>
            </a:ln>
          </c:spPr>
          <c:cat>
            <c:strRef>
              <c:f>Sheet1!$G$3:$G$8</c:f>
              <c:strCache>
                <c:ptCount val="6"/>
                <c:pt idx="0">
                  <c:v>Large - 8 x 2</c:v>
                </c:pt>
                <c:pt idx="1">
                  <c:v>Xlarge - 4 x 4</c:v>
                </c:pt>
                <c:pt idx="2">
                  <c:v>HCXL - 2 x 8</c:v>
                </c:pt>
                <c:pt idx="3">
                  <c:v>HCXL - 2 x 16</c:v>
                </c:pt>
                <c:pt idx="4">
                  <c:v>HM4XL - 2 x 8</c:v>
                </c:pt>
                <c:pt idx="5">
                  <c:v>HM4XL - 2 x 16</c:v>
                </c:pt>
              </c:strCache>
            </c:strRef>
          </c:cat>
          <c:val>
            <c:numRef>
              <c:f>Sheet1!$K$3:$K$8</c:f>
              <c:numCache>
                <c:formatCode>General</c:formatCode>
                <c:ptCount val="6"/>
                <c:pt idx="0">
                  <c:v>304.46899999999977</c:v>
                </c:pt>
                <c:pt idx="1">
                  <c:v>398.6515</c:v>
                </c:pt>
                <c:pt idx="2">
                  <c:v>469.23849999999976</c:v>
                </c:pt>
                <c:pt idx="3">
                  <c:v>448.85449999999997</c:v>
                </c:pt>
                <c:pt idx="4">
                  <c:v>199.6275</c:v>
                </c:pt>
                <c:pt idx="5">
                  <c:v>170.35550000000001</c:v>
                </c:pt>
              </c:numCache>
            </c:numRef>
          </c:val>
        </c:ser>
        <c:marker val="1"/>
        <c:axId val="173929984"/>
        <c:axId val="173931520"/>
      </c:lineChart>
      <c:catAx>
        <c:axId val="173929984"/>
        <c:scaling>
          <c:orientation val="minMax"/>
        </c:scaling>
        <c:axPos val="b"/>
        <c:tickLblPos val="nextTo"/>
        <c:txPr>
          <a:bodyPr rot="-2700000"/>
          <a:lstStyle/>
          <a:p>
            <a:pPr>
              <a:defRPr/>
            </a:pPr>
            <a:endParaRPr lang="en-US"/>
          </a:p>
        </c:txPr>
        <c:crossAx val="173931520"/>
        <c:crosses val="autoZero"/>
        <c:auto val="1"/>
        <c:lblAlgn val="ctr"/>
        <c:lblOffset val="100"/>
      </c:catAx>
      <c:valAx>
        <c:axId val="173931520"/>
        <c:scaling>
          <c:orientation val="minMax"/>
          <c:max val="600"/>
          <c:min val="0"/>
        </c:scaling>
        <c:axPos val="l"/>
        <c:title>
          <c:tx>
            <c:rich>
              <a:bodyPr rot="-5400000" vert="horz"/>
              <a:lstStyle/>
              <a:p>
                <a:pPr>
                  <a:defRPr/>
                </a:pPr>
                <a:r>
                  <a:rPr lang="en-US"/>
                  <a:t>Compute Time (s)</a:t>
                </a:r>
              </a:p>
            </c:rich>
          </c:tx>
          <c:layout/>
        </c:title>
        <c:numFmt formatCode="General" sourceLinked="1"/>
        <c:tickLblPos val="nextTo"/>
        <c:crossAx val="173929984"/>
        <c:crosses val="autoZero"/>
        <c:crossBetween val="between"/>
      </c:valAx>
      <c:valAx>
        <c:axId val="82707200"/>
        <c:scaling>
          <c:orientation val="minMax"/>
          <c:max val="5"/>
        </c:scaling>
        <c:axPos val="r"/>
        <c:title>
          <c:tx>
            <c:rich>
              <a:bodyPr rot="-5400000" vert="horz"/>
              <a:lstStyle/>
              <a:p>
                <a:pPr>
                  <a:defRPr/>
                </a:pPr>
                <a:r>
                  <a:rPr lang="en-US"/>
                  <a:t>Cost ($)</a:t>
                </a:r>
              </a:p>
            </c:rich>
          </c:tx>
          <c:layout/>
        </c:title>
        <c:numFmt formatCode="General" sourceLinked="1"/>
        <c:tickLblPos val="nextTo"/>
        <c:crossAx val="82709120"/>
        <c:crosses val="max"/>
        <c:crossBetween val="between"/>
      </c:valAx>
      <c:catAx>
        <c:axId val="82709120"/>
        <c:scaling>
          <c:orientation val="minMax"/>
        </c:scaling>
        <c:delete val="1"/>
        <c:axPos val="b"/>
        <c:tickLblPos val="none"/>
        <c:crossAx val="82707200"/>
        <c:crosses val="autoZero"/>
        <c:auto val="1"/>
        <c:lblAlgn val="ctr"/>
        <c:lblOffset val="100"/>
      </c:catAx>
    </c:plotArea>
    <c:legend>
      <c:legendPos val="r"/>
      <c:layout>
        <c:manualLayout>
          <c:xMode val="edge"/>
          <c:yMode val="edge"/>
          <c:x val="7.9722222222222333E-2"/>
          <c:y val="9.1906228256901003E-3"/>
          <c:w val="0.59805555555555567"/>
          <c:h val="0.17321952866127954"/>
        </c:manualLayout>
      </c:layout>
    </c:legend>
    <c:plotVisOnly val="1"/>
    <c:dispBlanksAs val="gap"/>
  </c:chart>
  <c:txPr>
    <a:bodyPr/>
    <a:lstStyle/>
    <a:p>
      <a:pPr>
        <a:defRPr sz="14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FA7964A6-2A1F-4974-AA25-9B0CC5AF6010}" srcId="{7A4633A5-2D9F-446D-8F7B-62BA35AAEEE1}" destId="{F14F9EA5-7E72-4A6C-8208-325C3BD64C25}" srcOrd="0" destOrd="0" parTransId="{C0C376DC-61AC-4E3D-AE1A-7F0883CDF79C}" sibTransId="{C95BCF05-99DF-482D-8571-9DC4CDF89313}"/>
    <dgm:cxn modelId="{154D2807-6D1B-47DE-9766-9B22A710AC82}" type="presOf" srcId="{F14F9EA5-7E72-4A6C-8208-325C3BD64C25}" destId="{EB644CA4-2964-4573-A37B-9D5814C8DA11}" srcOrd="0" destOrd="0" presId="urn:microsoft.com/office/officeart/2005/8/layout/gear1"/>
    <dgm:cxn modelId="{16A95E90-BC18-48C4-A4AA-FD3016408D8D}" type="presOf" srcId="{C95BCF05-99DF-482D-8571-9DC4CDF89313}" destId="{8A623E76-B080-41ED-9007-16C36080A552}" srcOrd="0" destOrd="0" presId="urn:microsoft.com/office/officeart/2005/8/layout/gear1"/>
    <dgm:cxn modelId="{5C26D8F1-20A5-4D38-851B-30CC20C7E12F}" type="presOf" srcId="{F14F9EA5-7E72-4A6C-8208-325C3BD64C25}" destId="{76CEECF4-525F-41C8-9171-8B53BC8D9FF5}" srcOrd="2" destOrd="0" presId="urn:microsoft.com/office/officeart/2005/8/layout/gear1"/>
    <dgm:cxn modelId="{EA4384C7-2B64-4B84-AED5-3373CEA17AB0}" type="presOf" srcId="{7A4633A5-2D9F-446D-8F7B-62BA35AAEEE1}" destId="{DA666F09-3C61-4837-891E-73D8E604D5C1}" srcOrd="0" destOrd="0" presId="urn:microsoft.com/office/officeart/2005/8/layout/gear1"/>
    <dgm:cxn modelId="{C9747A6B-08B7-4DD8-B6CB-22BFF4EB7D8B}" type="presOf" srcId="{F14F9EA5-7E72-4A6C-8208-325C3BD64C25}" destId="{E72F1AA3-9F9F-4B34-83C8-D828D758E96F}" srcOrd="1" destOrd="0" presId="urn:microsoft.com/office/officeart/2005/8/layout/gear1"/>
    <dgm:cxn modelId="{E71D343B-933E-4843-9FD1-005E2D58FEB0}" type="presParOf" srcId="{DA666F09-3C61-4837-891E-73D8E604D5C1}" destId="{EB644CA4-2964-4573-A37B-9D5814C8DA11}" srcOrd="0" destOrd="0" presId="urn:microsoft.com/office/officeart/2005/8/layout/gear1"/>
    <dgm:cxn modelId="{8E062F08-515C-41D1-AD27-BCE5CBDE5A4D}" type="presParOf" srcId="{DA666F09-3C61-4837-891E-73D8E604D5C1}" destId="{E72F1AA3-9F9F-4B34-83C8-D828D758E96F}" srcOrd="1" destOrd="0" presId="urn:microsoft.com/office/officeart/2005/8/layout/gear1"/>
    <dgm:cxn modelId="{5358C1C9-BF93-485C-83D0-2FE8A0E26D41}" type="presParOf" srcId="{DA666F09-3C61-4837-891E-73D8E604D5C1}" destId="{76CEECF4-525F-41C8-9171-8B53BC8D9FF5}" srcOrd="2" destOrd="0" presId="urn:microsoft.com/office/officeart/2005/8/layout/gear1"/>
    <dgm:cxn modelId="{95D5014A-F1B4-4C0C-8463-82A2ED77D62A}"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E032C8F0-451E-43B8-A57E-220C5C1BD8FF}" type="presOf" srcId="{F14F9EA5-7E72-4A6C-8208-325C3BD64C25}" destId="{EB644CA4-2964-4573-A37B-9D5814C8DA11}" srcOrd="0" destOrd="0" presId="urn:microsoft.com/office/officeart/2005/8/layout/gear1"/>
    <dgm:cxn modelId="{FA7964A6-2A1F-4974-AA25-9B0CC5AF6010}" srcId="{7A4633A5-2D9F-446D-8F7B-62BA35AAEEE1}" destId="{F14F9EA5-7E72-4A6C-8208-325C3BD64C25}" srcOrd="0" destOrd="0" parTransId="{C0C376DC-61AC-4E3D-AE1A-7F0883CDF79C}" sibTransId="{C95BCF05-99DF-482D-8571-9DC4CDF89313}"/>
    <dgm:cxn modelId="{3C9279CB-9AB6-4BB1-A7D1-ADEC6A889DD2}" type="presOf" srcId="{C95BCF05-99DF-482D-8571-9DC4CDF89313}" destId="{8A623E76-B080-41ED-9007-16C36080A552}" srcOrd="0" destOrd="0" presId="urn:microsoft.com/office/officeart/2005/8/layout/gear1"/>
    <dgm:cxn modelId="{7084FBC5-F0FD-4F6B-834F-E2D0A0981551}" type="presOf" srcId="{7A4633A5-2D9F-446D-8F7B-62BA35AAEEE1}" destId="{DA666F09-3C61-4837-891E-73D8E604D5C1}" srcOrd="0" destOrd="0" presId="urn:microsoft.com/office/officeart/2005/8/layout/gear1"/>
    <dgm:cxn modelId="{A1E16A53-6E0E-44E5-9F9D-5321276C364E}" type="presOf" srcId="{F14F9EA5-7E72-4A6C-8208-325C3BD64C25}" destId="{E72F1AA3-9F9F-4B34-83C8-D828D758E96F}" srcOrd="1" destOrd="0" presId="urn:microsoft.com/office/officeart/2005/8/layout/gear1"/>
    <dgm:cxn modelId="{C6FDB245-5A5B-49A8-9AC5-FDFE08DD0250}" type="presOf" srcId="{F14F9EA5-7E72-4A6C-8208-325C3BD64C25}" destId="{76CEECF4-525F-41C8-9171-8B53BC8D9FF5}" srcOrd="2" destOrd="0" presId="urn:microsoft.com/office/officeart/2005/8/layout/gear1"/>
    <dgm:cxn modelId="{A6B3265C-C8F1-4EAA-986E-3A55BF303D36}" type="presParOf" srcId="{DA666F09-3C61-4837-891E-73D8E604D5C1}" destId="{EB644CA4-2964-4573-A37B-9D5814C8DA11}" srcOrd="0" destOrd="0" presId="urn:microsoft.com/office/officeart/2005/8/layout/gear1"/>
    <dgm:cxn modelId="{841215C5-CB66-4B7F-B49F-5A26AC701B6C}" type="presParOf" srcId="{DA666F09-3C61-4837-891E-73D8E604D5C1}" destId="{E72F1AA3-9F9F-4B34-83C8-D828D758E96F}" srcOrd="1" destOrd="0" presId="urn:microsoft.com/office/officeart/2005/8/layout/gear1"/>
    <dgm:cxn modelId="{8DE3251A-0C9A-44C4-B682-D389580A7EC5}" type="presParOf" srcId="{DA666F09-3C61-4837-891E-73D8E604D5C1}" destId="{76CEECF4-525F-41C8-9171-8B53BC8D9FF5}" srcOrd="2" destOrd="0" presId="urn:microsoft.com/office/officeart/2005/8/layout/gear1"/>
    <dgm:cxn modelId="{11ABE5A2-86BB-4E3B-8D82-CAE9BBD93390}"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86623" y="400434"/>
          <a:ext cx="410572" cy="410572"/>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 exe</a:t>
          </a:r>
          <a:endParaRPr lang="en-US" sz="1000" kern="1200" dirty="0"/>
        </a:p>
      </dsp:txBody>
      <dsp:txXfrm>
        <a:off x="186623" y="400434"/>
        <a:ext cx="410572" cy="410572"/>
      </dsp:txXfrm>
    </dsp:sp>
    <dsp:sp modelId="{8A623E76-B080-41ED-9007-16C36080A552}">
      <dsp:nvSpPr>
        <dsp:cNvPr id="0" name=""/>
        <dsp:cNvSpPr/>
      </dsp:nvSpPr>
      <dsp:spPr>
        <a:xfrm>
          <a:off x="159841" y="354111"/>
          <a:ext cx="505003" cy="505003"/>
        </a:xfrm>
        <a:prstGeom prst="circularArrow">
          <a:avLst>
            <a:gd name="adj1" fmla="val 4878"/>
            <a:gd name="adj2" fmla="val 312630"/>
            <a:gd name="adj3" fmla="val 2550461"/>
            <a:gd name="adj4" fmla="val 16380247"/>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86623" y="400434"/>
          <a:ext cx="410572" cy="410572"/>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 exe</a:t>
          </a:r>
          <a:endParaRPr lang="en-US" sz="1000" kern="1200" dirty="0"/>
        </a:p>
      </dsp:txBody>
      <dsp:txXfrm>
        <a:off x="186623" y="400434"/>
        <a:ext cx="410572" cy="410572"/>
      </dsp:txXfrm>
    </dsp:sp>
    <dsp:sp modelId="{8A623E76-B080-41ED-9007-16C36080A552}">
      <dsp:nvSpPr>
        <dsp:cNvPr id="0" name=""/>
        <dsp:cNvSpPr/>
      </dsp:nvSpPr>
      <dsp:spPr>
        <a:xfrm>
          <a:off x="159841" y="354111"/>
          <a:ext cx="505003" cy="505003"/>
        </a:xfrm>
        <a:prstGeom prst="circularArrow">
          <a:avLst>
            <a:gd name="adj1" fmla="val 4878"/>
            <a:gd name="adj2" fmla="val 312630"/>
            <a:gd name="adj3" fmla="val 2550461"/>
            <a:gd name="adj4" fmla="val 16380247"/>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4F48CB-4911-5B45-9419-CA16B057285C}" type="datetimeFigureOut">
              <a:rPr lang="en-US" smtClean="0"/>
              <a:pPr/>
              <a:t>6/20/2010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C0F122-C476-2644-85FA-F9B3AEB1722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F1FE4-E98F-5A41-A4F0-760D5F170D54}" type="datetimeFigureOut">
              <a:rPr lang="en-US" smtClean="0"/>
              <a:pPr/>
              <a:t>6/20/2010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EC4D8-A3E9-3345-8F7A-38CB5AC583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 live in a research</a:t>
            </a:r>
            <a:r>
              <a:rPr lang="en-US" baseline="0" dirty="0" smtClean="0"/>
              <a:t> world full of data. And the amount of data is increasing constantly. Jim Gray named this data intensive scientific discovery as the fourth paradigm of science.  We require massive compute power to process these massive amounts of data. More often than not, these data intensive scientific problems fall in to the category of pleasingly parallel or in other words loosely coupled problems. </a:t>
            </a:r>
          </a:p>
          <a:p>
            <a:r>
              <a:rPr lang="en-US" baseline="0" dirty="0" smtClean="0"/>
              <a:t>Pleasingly parallel is an application that can be parallelized requiring minimal effort to divide an application in to independent parallel parts, each having no or minimal data, synch or ordering dependencies among each other. </a:t>
            </a:r>
            <a:r>
              <a:rPr lang="en-US" baseline="0" dirty="0" smtClean="0"/>
              <a:t>There exist many interesting pleasingly parallel computational problems.  </a:t>
            </a:r>
            <a:r>
              <a:rPr lang="en-US" baseline="0" dirty="0" smtClean="0"/>
              <a:t>Examples of popular pleasingly  parallel problems are </a:t>
            </a:r>
            <a:r>
              <a:rPr lang="en-US" dirty="0" smtClean="0"/>
              <a:t>BLAST, Monte Carlo simulations, many image processing applications, parametric studies. Data </a:t>
            </a:r>
            <a:r>
              <a:rPr lang="en-US" dirty="0" err="1" smtClean="0"/>
              <a:t>clensing</a:t>
            </a:r>
            <a:r>
              <a:rPr lang="en-US" dirty="0" smtClean="0"/>
              <a:t>, pre-processing.</a:t>
            </a:r>
            <a:r>
              <a:rPr lang="en-US" baseline="0" dirty="0" smtClean="0"/>
              <a:t> </a:t>
            </a:r>
            <a:endParaRPr lang="en-US" baseline="0" dirty="0" smtClean="0"/>
          </a:p>
          <a:p>
            <a:endParaRPr lang="en-US" baseline="0" dirty="0" smtClean="0"/>
          </a:p>
          <a:p>
            <a:r>
              <a:rPr lang="en-US" baseline="0" dirty="0" smtClean="0"/>
              <a:t>The number of pleasingly parallel problems are increasing with the move towards the data intensive computing. </a:t>
            </a:r>
          </a:p>
          <a:p>
            <a:endParaRPr lang="en-US" dirty="0" smtClean="0"/>
          </a:p>
          <a:p>
            <a:r>
              <a:rPr lang="en-US" dirty="0" smtClean="0"/>
              <a:t>Automated DNA sequencers,</a:t>
            </a:r>
            <a:r>
              <a:rPr lang="en-US" baseline="0" dirty="0" smtClean="0"/>
              <a:t> Large </a:t>
            </a:r>
            <a:r>
              <a:rPr lang="en-US" baseline="0" dirty="0" err="1" smtClean="0"/>
              <a:t>Hadron</a:t>
            </a:r>
            <a:r>
              <a:rPr lang="en-US" baseline="0" dirty="0" smtClean="0"/>
              <a:t> Collider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AEC4D8-A3E9-3345-8F7A-38CB5AC583A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EC2 HM4XL</a:t>
            </a:r>
            <a:r>
              <a:rPr lang="en-US" baseline="0" dirty="0" smtClean="0"/>
              <a:t> -  High memory large instances (8 * 3.25 </a:t>
            </a:r>
            <a:r>
              <a:rPr lang="en-US" baseline="0" dirty="0" err="1" smtClean="0"/>
              <a:t>Ghz</a:t>
            </a:r>
            <a:r>
              <a:rPr lang="en-US" baseline="0" dirty="0" smtClean="0"/>
              <a:t> cores, 68GB memory)</a:t>
            </a:r>
          </a:p>
          <a:p>
            <a:r>
              <a:rPr lang="en-US" baseline="0" dirty="0" smtClean="0"/>
              <a:t>EC2 HCXL – High CPU extra large (8 * 2.4 </a:t>
            </a:r>
            <a:r>
              <a:rPr lang="en-US" baseline="0" dirty="0" err="1" smtClean="0"/>
              <a:t>Ghz</a:t>
            </a:r>
            <a:r>
              <a:rPr lang="en-US" baseline="0" dirty="0" smtClean="0"/>
              <a:t>, 7GB memory)</a:t>
            </a:r>
          </a:p>
          <a:p>
            <a:r>
              <a:rPr lang="en-US" baseline="0" dirty="0" smtClean="0"/>
              <a:t>EC2 Large – 2 * 2.4 </a:t>
            </a:r>
            <a:r>
              <a:rPr lang="en-US" baseline="0" dirty="0" err="1" smtClean="0"/>
              <a:t>Ghz</a:t>
            </a:r>
            <a:r>
              <a:rPr lang="en-US" baseline="0" dirty="0" smtClean="0"/>
              <a:t> , 7.5 GB memory</a:t>
            </a:r>
          </a:p>
          <a:p>
            <a:endParaRPr lang="en-US" baseline="0" dirty="0" smtClean="0"/>
          </a:p>
          <a:p>
            <a:r>
              <a:rPr lang="en-US" baseline="0" dirty="0" smtClean="0"/>
              <a:t>GTM interpolation is memory bound. Hence, less cores per memory (less memory &amp; memory bandwidth contention)  has the advantage. </a:t>
            </a:r>
            <a:r>
              <a:rPr lang="en-US" baseline="0" dirty="0" err="1" smtClean="0"/>
              <a:t>DryadLINQ</a:t>
            </a:r>
            <a:r>
              <a:rPr lang="en-US" baseline="0" dirty="0" smtClean="0"/>
              <a:t> efficiency suffers due to 16 core 16 GB machines.</a:t>
            </a: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Efficiency drop in</a:t>
            </a:r>
            <a:r>
              <a:rPr lang="en-US" baseline="0" dirty="0" smtClean="0"/>
              <a:t> MDS </a:t>
            </a:r>
            <a:r>
              <a:rPr lang="en-US" baseline="0" dirty="0" err="1" smtClean="0"/>
              <a:t>DryadLINQ</a:t>
            </a:r>
            <a:r>
              <a:rPr lang="en-US" baseline="0" dirty="0" smtClean="0"/>
              <a:t> at the last point is due to unbalanced partition (</a:t>
            </a:r>
            <a:r>
              <a:rPr lang="en-US" baseline="0" smtClean="0"/>
              <a:t>2600 blocks in to 768 cores)</a:t>
            </a:r>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Horizontal scaling increase throughput – 100 hours in 10 nodes == 10 hours in 100 nodes</a:t>
            </a:r>
          </a:p>
          <a:p>
            <a:r>
              <a:rPr lang="en-US" baseline="0" dirty="0" smtClean="0"/>
              <a:t>Virtually Unlimited resource availability</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AEC4D8-A3E9-3345-8F7A-38CB5AC583A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EC2</a:t>
            </a:r>
          </a:p>
          <a:p>
            <a:r>
              <a:rPr lang="en-US" dirty="0" smtClean="0"/>
              <a:t>Rich</a:t>
            </a:r>
            <a:r>
              <a:rPr lang="en-US" baseline="0" dirty="0" smtClean="0"/>
              <a:t> set of instance choices. Both Windows as well as Linux.</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Root</a:t>
            </a:r>
            <a:r>
              <a:rPr lang="en-US" baseline="0" dirty="0" smtClean="0"/>
              <a:t> access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High CPU extra large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Single compute unit – 1.0 – 1.2 GHz</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Billed hourly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SQS – eventual consistent, reliable, scalable and distributed web scale queue service. Ideal for short lived transient messages. Unlimited queues, unlimited messages. At least once delivery guarantee.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Visibility time out.</a:t>
            </a:r>
          </a:p>
          <a:p>
            <a:r>
              <a:rPr lang="en-US" dirty="0" smtClean="0"/>
              <a:t>Billed</a:t>
            </a:r>
            <a:r>
              <a:rPr lang="en-US" baseline="0" dirty="0" smtClean="0"/>
              <a:t> for number of messages &amp; the size of data.</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S3 provides a web-scale distributed storage service where users can store and retrieve any type of data through a web services interface. S3 is accessible from anywhere in the web. Data objects in S3 are access controllable and can be organized in to buckets. S3 pricing is based on the size of the stored data, amount of data transferred and the number of API requests.</a:t>
            </a:r>
          </a:p>
          <a:p>
            <a:endParaRPr lang="en-US" dirty="0"/>
          </a:p>
        </p:txBody>
      </p:sp>
      <p:sp>
        <p:nvSpPr>
          <p:cNvPr id="4" name="Slide Number Placeholder 3"/>
          <p:cNvSpPr>
            <a:spLocks noGrp="1"/>
          </p:cNvSpPr>
          <p:nvPr>
            <p:ph type="sldNum" sz="quarter" idx="10"/>
          </p:nvPr>
        </p:nvSpPr>
        <p:spPr/>
        <p:txBody>
          <a:bodyPr/>
          <a:lstStyle/>
          <a:p>
            <a:fld id="{EAAEC4D8-A3E9-3345-8F7A-38CB5AC583A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Windows virtual</a:t>
            </a:r>
            <a:r>
              <a:rPr lang="en-US" baseline="0" dirty="0" smtClean="0"/>
              <a:t> machines only. </a:t>
            </a:r>
            <a:r>
              <a:rPr lang="en-US" baseline="0" dirty="0" err="1" smtClean="0"/>
              <a:t>.net</a:t>
            </a:r>
            <a:r>
              <a:rPr lang="en-US" baseline="0" dirty="0" smtClean="0"/>
              <a:t> runtime as a platform.</a:t>
            </a:r>
          </a:p>
          <a:p>
            <a:r>
              <a:rPr lang="en-US" baseline="0" dirty="0" smtClean="0"/>
              <a:t>1.5 to 1.7 GHz. </a:t>
            </a:r>
          </a:p>
          <a:p>
            <a:endParaRPr lang="en-US" baseline="0" dirty="0" smtClean="0"/>
          </a:p>
          <a:p>
            <a:r>
              <a:rPr lang="en-US" baseline="0" dirty="0" smtClean="0"/>
              <a:t>In cap3 8 azure small instances == One Amazon High CPU (20 EC2 compute units)</a:t>
            </a:r>
          </a:p>
          <a:p>
            <a:r>
              <a:rPr lang="en-US" baseline="0" dirty="0" smtClean="0"/>
              <a:t>Deploy as Azure deployment package through a web app.</a:t>
            </a:r>
          </a:p>
          <a:p>
            <a:endParaRPr lang="en-US" dirty="0"/>
          </a:p>
        </p:txBody>
      </p:sp>
      <p:sp>
        <p:nvSpPr>
          <p:cNvPr id="4" name="Slide Number Placeholder 3"/>
          <p:cNvSpPr>
            <a:spLocks noGrp="1"/>
          </p:cNvSpPr>
          <p:nvPr>
            <p:ph type="sldNum" sz="quarter" idx="10"/>
          </p:nvPr>
        </p:nvSpPr>
        <p:spPr/>
        <p:txBody>
          <a:bodyPr/>
          <a:lstStyle/>
          <a:p>
            <a:fld id="{EAAEC4D8-A3E9-3345-8F7A-38CB5AC583A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Even</a:t>
            </a:r>
            <a:r>
              <a:rPr lang="en-US" sz="1200" kern="1200" baseline="0" dirty="0" smtClean="0">
                <a:solidFill>
                  <a:schemeClr val="tx1"/>
                </a:solidFill>
                <a:latin typeface="+mn-lt"/>
                <a:ea typeface="+mn-ea"/>
                <a:cs typeface="+mn-cs"/>
              </a:rPr>
              <a:t> thought the concept was there in PL &amp; DB world, the use of </a:t>
            </a:r>
            <a:r>
              <a:rPr lang="en-US" sz="1200" kern="1200" dirty="0" err="1" smtClean="0">
                <a:solidFill>
                  <a:schemeClr val="tx1"/>
                </a:solidFill>
                <a:latin typeface="+mn-lt"/>
                <a:ea typeface="+mn-ea"/>
                <a:cs typeface="+mn-cs"/>
              </a:rPr>
              <a:t>MapReduce</a:t>
            </a:r>
            <a:r>
              <a:rPr lang="en-US" sz="1200" kern="1200" dirty="0" smtClean="0">
                <a:solidFill>
                  <a:schemeClr val="tx1"/>
                </a:solidFill>
                <a:latin typeface="+mn-lt"/>
                <a:ea typeface="+mn-ea"/>
                <a:cs typeface="+mn-cs"/>
              </a:rPr>
              <a:t> model</a:t>
            </a:r>
            <a:r>
              <a:rPr lang="en-US" sz="1200" kern="1200" baseline="0" dirty="0" smtClean="0">
                <a:solidFill>
                  <a:schemeClr val="tx1"/>
                </a:solidFill>
                <a:latin typeface="+mn-lt"/>
                <a:ea typeface="+mn-ea"/>
                <a:cs typeface="+mn-cs"/>
              </a:rPr>
              <a:t> for large parallel data processing was i</a:t>
            </a:r>
            <a:r>
              <a:rPr lang="en-US" sz="1200" kern="1200" dirty="0" smtClean="0">
                <a:solidFill>
                  <a:schemeClr val="tx1"/>
                </a:solidFill>
                <a:latin typeface="+mn-lt"/>
                <a:ea typeface="+mn-ea"/>
                <a:cs typeface="+mn-cs"/>
              </a:rPr>
              <a:t>ntroduced</a:t>
            </a:r>
            <a:r>
              <a:rPr lang="en-US" sz="1200" kern="1200" baseline="0" dirty="0" smtClean="0">
                <a:solidFill>
                  <a:schemeClr val="tx1"/>
                </a:solidFill>
                <a:latin typeface="+mn-lt"/>
                <a:ea typeface="+mn-ea"/>
                <a:cs typeface="+mn-cs"/>
              </a:rPr>
              <a:t> by Google.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a:t>
            </a:r>
            <a:r>
              <a:rPr lang="en-US" sz="1200" kern="1200" dirty="0" err="1" smtClean="0">
                <a:solidFill>
                  <a:schemeClr val="tx1"/>
                </a:solidFill>
                <a:latin typeface="+mn-lt"/>
                <a:ea typeface="+mn-ea"/>
                <a:cs typeface="+mn-cs"/>
              </a:rPr>
              <a:t>MapReduce</a:t>
            </a:r>
            <a:r>
              <a:rPr lang="en-US" sz="1200" kern="1200" dirty="0" smtClean="0">
                <a:solidFill>
                  <a:schemeClr val="tx1"/>
                </a:solidFill>
                <a:latin typeface="+mn-lt"/>
                <a:ea typeface="+mn-ea"/>
                <a:cs typeface="+mn-cs"/>
              </a:rPr>
              <a:t> framework divides the input data in to parts, process them in parallel using a ‘Map’ function and then collect/combine the processed data using a ‘Reduce’ function. </a:t>
            </a:r>
          </a:p>
          <a:p>
            <a:r>
              <a:rPr lang="en-US" sz="1200" kern="1200" dirty="0" smtClean="0">
                <a:solidFill>
                  <a:schemeClr val="tx1"/>
                </a:solidFill>
                <a:latin typeface="+mn-lt"/>
                <a:ea typeface="+mn-ea"/>
                <a:cs typeface="+mn-cs"/>
              </a:rPr>
              <a:t>Simple</a:t>
            </a:r>
            <a:r>
              <a:rPr lang="en-US" sz="1200" kern="1200" baseline="0" dirty="0" smtClean="0">
                <a:solidFill>
                  <a:schemeClr val="tx1"/>
                </a:solidFill>
                <a:latin typeface="+mn-lt"/>
                <a:ea typeface="+mn-ea"/>
                <a:cs typeface="+mn-cs"/>
              </a:rPr>
              <a:t> interface to the programmers. Use sequential Map &amp; Reduce functions for massively parallel computations.</a:t>
            </a:r>
          </a:p>
          <a:p>
            <a:r>
              <a:rPr lang="en-US" sz="1200" kern="1200" baseline="0" dirty="0" smtClean="0">
                <a:solidFill>
                  <a:schemeClr val="tx1"/>
                </a:solidFill>
                <a:latin typeface="+mn-lt"/>
                <a:ea typeface="+mn-ea"/>
                <a:cs typeface="+mn-cs"/>
              </a:rPr>
              <a:t>Fault tolerance.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AEC4D8-A3E9-3345-8F7A-38CB5AC583A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Ease</a:t>
            </a:r>
            <a:r>
              <a:rPr lang="en-US" baseline="0" dirty="0" smtClean="0"/>
              <a:t> of programming : Azure SDK</a:t>
            </a:r>
            <a:endParaRPr lang="en-US" dirty="0"/>
          </a:p>
        </p:txBody>
      </p:sp>
      <p:sp>
        <p:nvSpPr>
          <p:cNvPr id="4" name="Slide Number Placeholder 3"/>
          <p:cNvSpPr>
            <a:spLocks noGrp="1"/>
          </p:cNvSpPr>
          <p:nvPr>
            <p:ph type="sldNum" sz="quarter" idx="10"/>
          </p:nvPr>
        </p:nvSpPr>
        <p:spPr/>
        <p:txBody>
          <a:bodyPr/>
          <a:lstStyle/>
          <a:p>
            <a:fld id="{EAAEC4D8-A3E9-3345-8F7A-38CB5AC583AD}"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removes the poor regions of the DNA fragments, calculates the overlaps between the fragments, identifies and removes the false overlaps, joins the fragments to form </a:t>
            </a:r>
            <a:r>
              <a:rPr lang="en-US" sz="1200" kern="1200" dirty="0" err="1" smtClean="0">
                <a:solidFill>
                  <a:schemeClr val="tx1"/>
                </a:solidFill>
                <a:latin typeface="+mn-lt"/>
                <a:ea typeface="+mn-ea"/>
                <a:cs typeface="+mn-cs"/>
              </a:rPr>
              <a:t>contigs</a:t>
            </a:r>
            <a:r>
              <a:rPr lang="en-US" sz="1200" kern="1200" dirty="0" smtClean="0">
                <a:solidFill>
                  <a:schemeClr val="tx1"/>
                </a:solidFill>
                <a:latin typeface="+mn-lt"/>
                <a:ea typeface="+mn-ea"/>
                <a:cs typeface="+mn-cs"/>
              </a:rPr>
              <a:t> of one or more overlapping DNA segments and finally through multiple sequence alignment generates consensus sequences. </a:t>
            </a:r>
          </a:p>
          <a:p>
            <a:endParaRPr lang="en-US" dirty="0"/>
          </a:p>
        </p:txBody>
      </p:sp>
      <p:sp>
        <p:nvSpPr>
          <p:cNvPr id="4" name="Slide Number Placeholder 3"/>
          <p:cNvSpPr>
            <a:spLocks noGrp="1"/>
          </p:cNvSpPr>
          <p:nvPr>
            <p:ph type="sldNum" sz="quarter" idx="10"/>
          </p:nvPr>
        </p:nvSpPr>
        <p:spPr/>
        <p:txBody>
          <a:bodyPr/>
          <a:lstStyle/>
          <a:p>
            <a:fld id="{EAAEC4D8-A3E9-3345-8F7A-38CB5AC583AD}"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r>
              <a:rPr lang="en-US" sz="1200" baseline="0" dirty="0" smtClean="0">
                <a:latin typeface="Times New Roman"/>
              </a:rPr>
              <a:t>Instance Type	CPU Cores	Memory	Local Disk Space	Cost per hour	</a:t>
            </a:r>
            <a:endParaRPr lang="en-US" sz="1400" baseline="0" dirty="0" smtClean="0">
              <a:latin typeface="Times New Roman"/>
            </a:endParaRPr>
          </a:p>
          <a:p>
            <a:pPr marR="0" algn="l" rtl="0"/>
            <a:r>
              <a:rPr lang="en-US" sz="1200" baseline="0" dirty="0" smtClean="0">
                <a:latin typeface="Times New Roman"/>
              </a:rPr>
              <a:t>Small		1	1.7 GB	250 GB		0.12$	</a:t>
            </a:r>
            <a:endParaRPr lang="en-US" sz="1400" baseline="0" dirty="0" smtClean="0">
              <a:latin typeface="Times New Roman"/>
            </a:endParaRPr>
          </a:p>
          <a:p>
            <a:pPr marR="0" algn="l" rtl="0"/>
            <a:r>
              <a:rPr lang="nn-NO" sz="1200" baseline="0" dirty="0" smtClean="0">
                <a:latin typeface="Times New Roman"/>
              </a:rPr>
              <a:t>Medium		2	3.5 GB	500 GB		0.24$	</a:t>
            </a:r>
            <a:endParaRPr lang="nn-NO" sz="1400" baseline="0" dirty="0" smtClean="0">
              <a:latin typeface="Times New Roman"/>
            </a:endParaRPr>
          </a:p>
          <a:p>
            <a:pPr marR="0" algn="l" rtl="0"/>
            <a:r>
              <a:rPr lang="en-US" sz="1200" baseline="0" dirty="0" smtClean="0">
                <a:latin typeface="Times New Roman"/>
              </a:rPr>
              <a:t>Large		4	7 GB	1000 GB		0.48$	</a:t>
            </a:r>
            <a:endParaRPr lang="en-US" sz="1400" baseline="0" dirty="0" smtClean="0">
              <a:latin typeface="Times New Roman"/>
            </a:endParaRPr>
          </a:p>
          <a:p>
            <a:pPr marR="0" algn="l" rtl="0"/>
            <a:r>
              <a:rPr lang="en-US" sz="1200" baseline="0" dirty="0" smtClean="0">
                <a:latin typeface="Times New Roman"/>
              </a:rPr>
              <a:t>Extra Large		8	15 GB	2000 GB		0.96$	</a:t>
            </a:r>
            <a:endParaRPr lang="en-US" sz="1400" baseline="0" dirty="0" smtClean="0">
              <a:latin typeface="Times New Roman"/>
            </a:endParaRP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Horizontal</a:t>
            </a:r>
            <a:r>
              <a:rPr lang="en-US" baseline="0" dirty="0" smtClean="0"/>
              <a:t> axis labeling : “</a:t>
            </a:r>
            <a:r>
              <a:rPr lang="en-US" dirty="0" smtClean="0"/>
              <a:t>Instance</a:t>
            </a:r>
            <a:r>
              <a:rPr lang="en-US" baseline="0" dirty="0" smtClean="0"/>
              <a:t> Type – Number of instances X Number of workers per instance”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GTM interpolation is memory bound. Hence, less cores per memory (less memory &amp; memory bandwidth contention)  has the advantage.</a:t>
            </a: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0BDCEE-3319-D845-A8AE-4E52A3C423D0}" type="datetimeFigureOut">
              <a:rPr lang="en-US" smtClean="0"/>
              <a:pPr/>
              <a:t>6/20/2010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20139-AAF0-1B45-9F63-5C2C8EE160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BDCEE-3319-D845-A8AE-4E52A3C423D0}" type="datetimeFigureOut">
              <a:rPr lang="en-US" smtClean="0"/>
              <a:pPr/>
              <a:t>6/20/2010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20139-AAF0-1B45-9F63-5C2C8EE160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BDCEE-3319-D845-A8AE-4E52A3C423D0}" type="datetimeFigureOut">
              <a:rPr lang="en-US" smtClean="0"/>
              <a:pPr/>
              <a:t>6/20/2010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20139-AAF0-1B45-9F63-5C2C8EE160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70BDCEE-3319-D845-A8AE-4E52A3C423D0}" type="datetimeFigureOut">
              <a:rPr lang="en-US" smtClean="0"/>
              <a:pPr/>
              <a:t>6/20/2010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20139-AAF0-1B45-9F63-5C2C8EE160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BDCEE-3319-D845-A8AE-4E52A3C423D0}" type="datetimeFigureOut">
              <a:rPr lang="en-US" smtClean="0"/>
              <a:pPr/>
              <a:t>6/20/2010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20139-AAF0-1B45-9F63-5C2C8EE160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0BDCEE-3319-D845-A8AE-4E52A3C423D0}" type="datetimeFigureOut">
              <a:rPr lang="en-US" smtClean="0"/>
              <a:pPr/>
              <a:t>6/20/2010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20139-AAF0-1B45-9F63-5C2C8EE160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0BDCEE-3319-D845-A8AE-4E52A3C423D0}" type="datetimeFigureOut">
              <a:rPr lang="en-US" smtClean="0"/>
              <a:pPr/>
              <a:t>6/20/2010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20139-AAF0-1B45-9F63-5C2C8EE160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0BDCEE-3319-D845-A8AE-4E52A3C423D0}" type="datetimeFigureOut">
              <a:rPr lang="en-US" smtClean="0"/>
              <a:pPr/>
              <a:t>6/20/2010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20139-AAF0-1B45-9F63-5C2C8EE160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BDCEE-3319-D845-A8AE-4E52A3C423D0}" type="datetimeFigureOut">
              <a:rPr lang="en-US" smtClean="0"/>
              <a:pPr/>
              <a:t>6/20/2010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20139-AAF0-1B45-9F63-5C2C8EE160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BDCEE-3319-D845-A8AE-4E52A3C423D0}" type="datetimeFigureOut">
              <a:rPr lang="en-US" smtClean="0"/>
              <a:pPr/>
              <a:t>6/20/2010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20139-AAF0-1B45-9F63-5C2C8EE160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BDCEE-3319-D845-A8AE-4E52A3C423D0}" type="datetimeFigureOut">
              <a:rPr lang="en-US" smtClean="0"/>
              <a:pPr/>
              <a:t>6/20/2010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20139-AAF0-1B45-9F63-5C2C8EE160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BDCEE-3319-D845-A8AE-4E52A3C423D0}" type="datetimeFigureOut">
              <a:rPr lang="en-US" smtClean="0"/>
              <a:pPr/>
              <a:t>6/20/2010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20139-AAF0-1B45-9F63-5C2C8EE160FC}" type="slidenum">
              <a:rPr lang="en-US" smtClean="0"/>
              <a:pPr/>
              <a:t>‹#›</a:t>
            </a:fld>
            <a:endParaRPr lang="en-US"/>
          </a:p>
        </p:txBody>
      </p:sp>
      <p:pic>
        <p:nvPicPr>
          <p:cNvPr id="7" name="Picture 6" descr="PervasiveINTERIORb.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3">
                <a:alphaModFix/>
              </a:blip>
              <a:srcRect l="908" t="3506"/>
              <a:stretch>
                <a:fillRect/>
              </a:stretch>
            </p:blipFill>
          </mc:Choice>
          <mc:Fallback>
            <p:blipFill>
              <a:blip r:embed="rId14">
                <a:alphaModFix/>
              </a:blip>
              <a:srcRect l="908" t="3506"/>
              <a:stretch>
                <a:fillRect/>
              </a:stretch>
            </p:blipFill>
          </mc:Fallback>
        </mc:AlternateContent>
        <p:spPr>
          <a:xfrm>
            <a:off x="-23003" y="0"/>
            <a:ext cx="9167003" cy="6934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hyperlink" Target="http://salsahpc.indiana.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rvasive COVER.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rcRect l="906" t="3529"/>
              <a:stretch>
                <a:fillRect/>
              </a:stretch>
            </p:blipFill>
          </mc:Choice>
          <mc:Fallback>
            <p:blipFill>
              <a:blip r:embed="rId3"/>
              <a:srcRect l="906" t="3529"/>
              <a:stretch>
                <a:fillRect/>
              </a:stretch>
            </p:blipFill>
          </mc:Fallback>
        </mc:AlternateContent>
        <p:spPr>
          <a:xfrm>
            <a:off x="0" y="-4052"/>
            <a:ext cx="9212234" cy="6903847"/>
          </a:xfrm>
          <a:prstGeom prst="rect">
            <a:avLst/>
          </a:prstGeom>
        </p:spPr>
      </p:pic>
      <p:sp>
        <p:nvSpPr>
          <p:cNvPr id="5" name="TextBox 4"/>
          <p:cNvSpPr txBox="1"/>
          <p:nvPr/>
        </p:nvSpPr>
        <p:spPr>
          <a:xfrm>
            <a:off x="457200" y="381002"/>
            <a:ext cx="7772400" cy="1754326"/>
          </a:xfrm>
          <a:prstGeom prst="rect">
            <a:avLst/>
          </a:prstGeom>
          <a:noFill/>
        </p:spPr>
        <p:txBody>
          <a:bodyPr wrap="square" rtlCol="0">
            <a:spAutoFit/>
          </a:bodyPr>
          <a:lstStyle/>
          <a:p>
            <a:pPr algn="ctr"/>
            <a:r>
              <a:rPr lang="en-US" sz="3600" dirty="0" smtClean="0">
                <a:solidFill>
                  <a:schemeClr val="bg1"/>
                </a:solidFill>
              </a:rPr>
              <a:t>Cloud Computing Paradigms for Pleasingly Parallel Biomedical Applications</a:t>
            </a:r>
            <a:endParaRPr lang="en-US" sz="3600" b="1" dirty="0">
              <a:solidFill>
                <a:schemeClr val="bg1"/>
              </a:solidFill>
            </a:endParaRPr>
          </a:p>
        </p:txBody>
      </p:sp>
      <p:sp>
        <p:nvSpPr>
          <p:cNvPr id="6" name="TextBox 5"/>
          <p:cNvSpPr txBox="1"/>
          <p:nvPr/>
        </p:nvSpPr>
        <p:spPr>
          <a:xfrm>
            <a:off x="1600200" y="2209800"/>
            <a:ext cx="6477000" cy="1938992"/>
          </a:xfrm>
          <a:prstGeom prst="rect">
            <a:avLst/>
          </a:prstGeom>
          <a:noFill/>
        </p:spPr>
        <p:txBody>
          <a:bodyPr wrap="square" rtlCol="0">
            <a:spAutoFit/>
          </a:bodyPr>
          <a:lstStyle/>
          <a:p>
            <a:pPr algn="ctr"/>
            <a:r>
              <a:rPr lang="en-US" sz="2400" dirty="0" err="1" smtClean="0">
                <a:solidFill>
                  <a:schemeClr val="bg1"/>
                </a:solidFill>
              </a:rPr>
              <a:t>Thilina</a:t>
            </a:r>
            <a:r>
              <a:rPr lang="en-US" sz="2400" dirty="0" smtClean="0">
                <a:solidFill>
                  <a:schemeClr val="bg1"/>
                </a:solidFill>
              </a:rPr>
              <a:t> </a:t>
            </a:r>
            <a:r>
              <a:rPr lang="en-US" sz="2400" dirty="0" err="1" smtClean="0">
                <a:solidFill>
                  <a:schemeClr val="bg1"/>
                </a:solidFill>
              </a:rPr>
              <a:t>Gunarathne</a:t>
            </a:r>
            <a:r>
              <a:rPr lang="en-US" sz="2400" dirty="0" smtClean="0">
                <a:solidFill>
                  <a:schemeClr val="bg1"/>
                </a:solidFill>
              </a:rPr>
              <a:t>, </a:t>
            </a:r>
            <a:r>
              <a:rPr lang="en-US" sz="2400" dirty="0" err="1" smtClean="0">
                <a:solidFill>
                  <a:schemeClr val="bg1"/>
                </a:solidFill>
              </a:rPr>
              <a:t>Tak</a:t>
            </a:r>
            <a:r>
              <a:rPr lang="en-US" sz="2400" dirty="0" smtClean="0">
                <a:solidFill>
                  <a:schemeClr val="bg1"/>
                </a:solidFill>
              </a:rPr>
              <a:t>-Lon </a:t>
            </a:r>
            <a:r>
              <a:rPr lang="en-US" sz="2400" dirty="0" smtClean="0">
                <a:solidFill>
                  <a:schemeClr val="bg1"/>
                </a:solidFill>
              </a:rPr>
              <a:t>Wu</a:t>
            </a:r>
          </a:p>
          <a:p>
            <a:pPr algn="ctr"/>
            <a:r>
              <a:rPr lang="en-US" sz="2400" dirty="0" smtClean="0">
                <a:solidFill>
                  <a:schemeClr val="bg1"/>
                </a:solidFill>
              </a:rPr>
              <a:t>Judy </a:t>
            </a:r>
            <a:r>
              <a:rPr lang="en-US" sz="2400" dirty="0" err="1" smtClean="0">
                <a:solidFill>
                  <a:schemeClr val="bg1"/>
                </a:solidFill>
              </a:rPr>
              <a:t>Qiu</a:t>
            </a:r>
            <a:r>
              <a:rPr lang="en-US" sz="2400" dirty="0" smtClean="0">
                <a:solidFill>
                  <a:schemeClr val="bg1"/>
                </a:solidFill>
              </a:rPr>
              <a:t>, Geoffrey Fox</a:t>
            </a:r>
          </a:p>
          <a:p>
            <a:pPr algn="ctr"/>
            <a:r>
              <a:rPr lang="en-US" sz="2400" dirty="0" smtClean="0">
                <a:solidFill>
                  <a:schemeClr val="bg1"/>
                </a:solidFill>
              </a:rPr>
              <a:t>School of Informatics, Pervasive </a:t>
            </a:r>
            <a:r>
              <a:rPr lang="en-US" sz="2400" dirty="0" smtClean="0">
                <a:solidFill>
                  <a:schemeClr val="bg1"/>
                </a:solidFill>
              </a:rPr>
              <a:t>Technology Institute </a:t>
            </a:r>
          </a:p>
          <a:p>
            <a:pPr algn="ctr"/>
            <a:r>
              <a:rPr lang="en-US" sz="2400" dirty="0" smtClean="0">
                <a:solidFill>
                  <a:schemeClr val="bg1"/>
                </a:solidFill>
              </a:rPr>
              <a:t>Indiana University</a:t>
            </a:r>
            <a:endParaRPr lang="en-US" sz="2400" dirty="0">
              <a:solidFill>
                <a:schemeClr val="bg1"/>
              </a:solidFill>
            </a:endParaRPr>
          </a:p>
        </p:txBody>
      </p:sp>
      <p:sp>
        <p:nvSpPr>
          <p:cNvPr id="7" name="Rectangle 6"/>
          <p:cNvSpPr/>
          <p:nvPr/>
        </p:nvSpPr>
        <p:spPr>
          <a:xfrm>
            <a:off x="7239000" y="5943600"/>
            <a:ext cx="990600" cy="6858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346" name="Picture 2" descr="http://salsahpc.indiana.edu/sites/default/files/acquia_slate_logo.png"/>
          <p:cNvPicPr>
            <a:picLocks noChangeAspect="1" noChangeArrowheads="1"/>
          </p:cNvPicPr>
          <p:nvPr/>
        </p:nvPicPr>
        <p:blipFill>
          <a:blip r:embed="rId4"/>
          <a:srcRect/>
          <a:stretch>
            <a:fillRect/>
          </a:stretch>
        </p:blipFill>
        <p:spPr bwMode="auto">
          <a:xfrm>
            <a:off x="7099300" y="6012100"/>
            <a:ext cx="1360000" cy="376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Cap3 – Sequence Assembly</a:t>
            </a:r>
            <a:endParaRPr lang="en-US" dirty="0"/>
          </a:p>
        </p:txBody>
      </p:sp>
      <p:sp>
        <p:nvSpPr>
          <p:cNvPr id="3" name="Content Placeholder 2"/>
          <p:cNvSpPr>
            <a:spLocks noGrp="1"/>
          </p:cNvSpPr>
          <p:nvPr>
            <p:ph idx="1"/>
          </p:nvPr>
        </p:nvSpPr>
        <p:spPr/>
        <p:txBody>
          <a:bodyPr/>
          <a:lstStyle/>
          <a:p>
            <a:r>
              <a:rPr lang="en-US" dirty="0" smtClean="0"/>
              <a:t>Assembles </a:t>
            </a:r>
            <a:r>
              <a:rPr lang="en-US" dirty="0" smtClean="0"/>
              <a:t>DNA sequences by aligning and merging sequence fragments to construct whole genome </a:t>
            </a:r>
            <a:r>
              <a:rPr lang="en-US" dirty="0" smtClean="0"/>
              <a:t>sequences</a:t>
            </a:r>
          </a:p>
          <a:p>
            <a:r>
              <a:rPr lang="en-US" dirty="0" smtClean="0"/>
              <a:t>Increased availability </a:t>
            </a:r>
            <a:r>
              <a:rPr lang="en-US" dirty="0" smtClean="0"/>
              <a:t>of DNA </a:t>
            </a:r>
            <a:r>
              <a:rPr lang="en-US" dirty="0" smtClean="0"/>
              <a:t>Sequencers.</a:t>
            </a:r>
          </a:p>
          <a:p>
            <a:r>
              <a:rPr lang="en-US" dirty="0" smtClean="0"/>
              <a:t>Size of a single input file in the range of hundreds of KBs to several MBs.</a:t>
            </a:r>
          </a:p>
          <a:p>
            <a:r>
              <a:rPr lang="en-US" dirty="0" smtClean="0"/>
              <a:t>Outputs can be collected independently, no need of a complex reduce step.</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Sequence Assembly Performance </a:t>
            </a:r>
            <a:r>
              <a:rPr lang="en-US" dirty="0" smtClean="0"/>
              <a:t>with different EC2 Instance Types</a:t>
            </a:r>
            <a:endParaRPr lang="en-US" dirty="0"/>
          </a:p>
        </p:txBody>
      </p:sp>
      <p:graphicFrame>
        <p:nvGraphicFramePr>
          <p:cNvPr id="5" name="Chart 4"/>
          <p:cNvGraphicFramePr/>
          <p:nvPr/>
        </p:nvGraphicFramePr>
        <p:xfrm>
          <a:off x="685800" y="1600200"/>
          <a:ext cx="79248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Sequence Assembly in the Clouds</a:t>
            </a:r>
            <a:endParaRPr lang="en-US" dirty="0">
              <a:solidFill>
                <a:srgbClr val="C00000"/>
              </a:solidFill>
            </a:endParaRPr>
          </a:p>
        </p:txBody>
      </p:sp>
      <p:sp>
        <p:nvSpPr>
          <p:cNvPr id="5" name="Content Placeholder 4"/>
          <p:cNvSpPr>
            <a:spLocks noGrp="1"/>
          </p:cNvSpPr>
          <p:nvPr>
            <p:ph sz="half" idx="1"/>
          </p:nvPr>
        </p:nvSpPr>
        <p:spPr>
          <a:xfrm>
            <a:off x="457200" y="5334000"/>
            <a:ext cx="4038600" cy="1401763"/>
          </a:xfrm>
        </p:spPr>
        <p:txBody>
          <a:bodyPr>
            <a:normAutofit fontScale="92500"/>
          </a:bodyPr>
          <a:lstStyle/>
          <a:p>
            <a:pPr>
              <a:buNone/>
            </a:pPr>
            <a:r>
              <a:rPr lang="en-US" b="1" dirty="0" smtClean="0"/>
              <a:t>Cap3</a:t>
            </a:r>
            <a:r>
              <a:rPr lang="en-US" dirty="0" smtClean="0"/>
              <a:t> parallel efficiency</a:t>
            </a:r>
          </a:p>
        </p:txBody>
      </p:sp>
      <p:sp>
        <p:nvSpPr>
          <p:cNvPr id="6" name="Content Placeholder 5"/>
          <p:cNvSpPr>
            <a:spLocks noGrp="1"/>
          </p:cNvSpPr>
          <p:nvPr>
            <p:ph sz="half" idx="2"/>
          </p:nvPr>
        </p:nvSpPr>
        <p:spPr>
          <a:xfrm>
            <a:off x="4648200" y="5303837"/>
            <a:ext cx="4038600" cy="1325563"/>
          </a:xfrm>
        </p:spPr>
        <p:txBody>
          <a:bodyPr>
            <a:normAutofit fontScale="92500"/>
          </a:bodyPr>
          <a:lstStyle/>
          <a:p>
            <a:pPr>
              <a:buNone/>
            </a:pPr>
            <a:r>
              <a:rPr lang="en-US" b="1" dirty="0"/>
              <a:t>Cap3</a:t>
            </a:r>
            <a:r>
              <a:rPr lang="en-US" dirty="0"/>
              <a:t> </a:t>
            </a:r>
            <a:r>
              <a:rPr lang="en-US" dirty="0" smtClean="0"/>
              <a:t>– Per core per file (458 reads in each file) time to process sequences</a:t>
            </a:r>
          </a:p>
          <a:p>
            <a:pPr>
              <a:buNone/>
            </a:pPr>
            <a:endParaRPr lang="en-US" dirty="0"/>
          </a:p>
        </p:txBody>
      </p:sp>
      <p:pic>
        <p:nvPicPr>
          <p:cNvPr id="8" name="Picture 7" descr="cap3_tempest_eff.png"/>
          <p:cNvPicPr/>
          <p:nvPr/>
        </p:nvPicPr>
        <p:blipFill>
          <a:blip r:embed="rId2" cstate="print"/>
          <a:stretch>
            <a:fillRect/>
          </a:stretch>
        </p:blipFill>
        <p:spPr>
          <a:xfrm>
            <a:off x="152400" y="1600200"/>
            <a:ext cx="4419600" cy="3657600"/>
          </a:xfrm>
          <a:prstGeom prst="rect">
            <a:avLst/>
          </a:prstGeom>
        </p:spPr>
      </p:pic>
      <p:pic>
        <p:nvPicPr>
          <p:cNvPr id="11" name="Picture 10" descr="fig4.png"/>
          <p:cNvPicPr/>
          <p:nvPr/>
        </p:nvPicPr>
        <p:blipFill>
          <a:blip r:embed="rId3" cstate="print"/>
          <a:stretch>
            <a:fillRect/>
          </a:stretch>
        </p:blipFill>
        <p:spPr>
          <a:xfrm>
            <a:off x="4572000" y="1371600"/>
            <a:ext cx="4724400" cy="3886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to assemble </a:t>
            </a:r>
            <a:r>
              <a:rPr lang="en-US" dirty="0">
                <a:ea typeface="SimSun"/>
                <a:cs typeface="Times New Roman"/>
              </a:rPr>
              <a:t>to process 4096 FASTA </a:t>
            </a:r>
            <a:r>
              <a:rPr lang="en-US" dirty="0" smtClean="0">
                <a:ea typeface="SimSun"/>
                <a:cs typeface="Times New Roman"/>
              </a:rPr>
              <a:t>files</a:t>
            </a:r>
            <a:r>
              <a:rPr lang="en-US" baseline="30000" dirty="0" smtClean="0">
                <a:ea typeface="SimSun"/>
                <a:cs typeface="Times New Roman"/>
              </a:rPr>
              <a:t>*</a:t>
            </a:r>
            <a:endParaRPr lang="en-US" baseline="30000" dirty="0"/>
          </a:p>
        </p:txBody>
      </p:sp>
      <p:sp>
        <p:nvSpPr>
          <p:cNvPr id="5" name="Content Placeholder 4"/>
          <p:cNvSpPr>
            <a:spLocks noGrp="1"/>
          </p:cNvSpPr>
          <p:nvPr>
            <p:ph idx="1"/>
          </p:nvPr>
        </p:nvSpPr>
        <p:spPr>
          <a:xfrm>
            <a:off x="457200" y="1600200"/>
            <a:ext cx="8229600" cy="5029200"/>
          </a:xfrm>
        </p:spPr>
        <p:txBody>
          <a:bodyPr>
            <a:normAutofit fontScale="85000" lnSpcReduction="20000"/>
          </a:bodyPr>
          <a:lstStyle/>
          <a:p>
            <a:pPr algn="just"/>
            <a:r>
              <a:rPr lang="en-US" b="1" baseline="0" dirty="0" smtClean="0">
                <a:solidFill>
                  <a:srgbClr val="000000"/>
                </a:solidFill>
              </a:rPr>
              <a:t>Amazon </a:t>
            </a:r>
            <a:r>
              <a:rPr lang="en-US" b="1" baseline="0" dirty="0" smtClean="0">
                <a:solidFill>
                  <a:srgbClr val="000000"/>
                </a:solidFill>
              </a:rPr>
              <a:t>AWS total :</a:t>
            </a:r>
            <a:r>
              <a:rPr lang="en-US" b="1" baseline="0" dirty="0" smtClean="0"/>
              <a:t>11.19 $</a:t>
            </a:r>
            <a:endParaRPr lang="en-US" b="1" baseline="0" dirty="0" smtClean="0">
              <a:solidFill>
                <a:srgbClr val="000000"/>
              </a:solidFill>
            </a:endParaRPr>
          </a:p>
          <a:p>
            <a:pPr lvl="2" algn="just">
              <a:buNone/>
            </a:pPr>
            <a:r>
              <a:rPr lang="en-US" i="1" baseline="0" dirty="0" smtClean="0">
                <a:solidFill>
                  <a:srgbClr val="000000"/>
                </a:solidFill>
                <a:latin typeface="Times New Roman" pitchFamily="18" charset="0"/>
                <a:cs typeface="Times New Roman" pitchFamily="18" charset="0"/>
              </a:rPr>
              <a:t>Compute 1 hour X 16 HCXL (0.68$ * 16)	= 10.88 $</a:t>
            </a:r>
          </a:p>
          <a:p>
            <a:pPr lvl="2" algn="just">
              <a:buNone/>
            </a:pPr>
            <a:r>
              <a:rPr lang="en-US" i="1" baseline="0" dirty="0" smtClean="0">
                <a:solidFill>
                  <a:srgbClr val="000000"/>
                </a:solidFill>
                <a:latin typeface="Times New Roman" pitchFamily="18" charset="0"/>
                <a:cs typeface="Times New Roman" pitchFamily="18" charset="0"/>
              </a:rPr>
              <a:t>10000 SQS messages		 	</a:t>
            </a:r>
            <a:r>
              <a:rPr lang="en-US" i="1" baseline="0" dirty="0" smtClean="0">
                <a:solidFill>
                  <a:srgbClr val="000000"/>
                </a:solidFill>
                <a:latin typeface="Times New Roman" pitchFamily="18" charset="0"/>
                <a:cs typeface="Times New Roman" pitchFamily="18" charset="0"/>
              </a:rPr>
              <a:t>			= </a:t>
            </a:r>
            <a:r>
              <a:rPr lang="en-US" i="1" baseline="0" dirty="0" smtClean="0">
                <a:solidFill>
                  <a:srgbClr val="000000"/>
                </a:solidFill>
                <a:latin typeface="Times New Roman" pitchFamily="18" charset="0"/>
                <a:cs typeface="Times New Roman" pitchFamily="18" charset="0"/>
              </a:rPr>
              <a:t>0.01 $</a:t>
            </a:r>
          </a:p>
          <a:p>
            <a:pPr lvl="2" algn="just">
              <a:buNone/>
            </a:pPr>
            <a:r>
              <a:rPr lang="it-IT" i="1" baseline="0" dirty="0" smtClean="0">
                <a:solidFill>
                  <a:srgbClr val="000000"/>
                </a:solidFill>
                <a:latin typeface="Times New Roman" pitchFamily="18" charset="0"/>
                <a:cs typeface="Times New Roman" pitchFamily="18" charset="0"/>
              </a:rPr>
              <a:t>Storage per 1GB per month 		 	</a:t>
            </a:r>
            <a:r>
              <a:rPr lang="it-IT" i="1" baseline="0" dirty="0" smtClean="0">
                <a:solidFill>
                  <a:srgbClr val="000000"/>
                </a:solidFill>
                <a:latin typeface="Times New Roman" pitchFamily="18" charset="0"/>
                <a:cs typeface="Times New Roman" pitchFamily="18" charset="0"/>
              </a:rPr>
              <a:t>	= </a:t>
            </a:r>
            <a:r>
              <a:rPr lang="it-IT" i="1" baseline="0" dirty="0" smtClean="0">
                <a:solidFill>
                  <a:srgbClr val="000000"/>
                </a:solidFill>
                <a:latin typeface="Times New Roman" pitchFamily="18" charset="0"/>
                <a:cs typeface="Times New Roman" pitchFamily="18" charset="0"/>
              </a:rPr>
              <a:t>0.15 $</a:t>
            </a:r>
          </a:p>
          <a:p>
            <a:pPr lvl="2" algn="just">
              <a:buNone/>
            </a:pPr>
            <a:r>
              <a:rPr lang="en-US" i="1" baseline="0" dirty="0" smtClean="0">
                <a:solidFill>
                  <a:srgbClr val="000000"/>
                </a:solidFill>
                <a:latin typeface="Times New Roman" pitchFamily="18" charset="0"/>
                <a:cs typeface="Times New Roman" pitchFamily="18" charset="0"/>
              </a:rPr>
              <a:t>Data transfer out per 1 GB 			</a:t>
            </a:r>
            <a:r>
              <a:rPr lang="en-US" i="1" baseline="0" dirty="0" smtClean="0">
                <a:solidFill>
                  <a:srgbClr val="000000"/>
                </a:solidFill>
                <a:latin typeface="Times New Roman" pitchFamily="18" charset="0"/>
                <a:cs typeface="Times New Roman" pitchFamily="18" charset="0"/>
              </a:rPr>
              <a:t>	= </a:t>
            </a:r>
            <a:r>
              <a:rPr lang="en-US" i="1" baseline="0" dirty="0" smtClean="0">
                <a:solidFill>
                  <a:srgbClr val="000000"/>
                </a:solidFill>
                <a:latin typeface="Times New Roman" pitchFamily="18" charset="0"/>
                <a:cs typeface="Times New Roman" pitchFamily="18" charset="0"/>
              </a:rPr>
              <a:t>0.15 $</a:t>
            </a:r>
          </a:p>
          <a:p>
            <a:pPr algn="just"/>
            <a:r>
              <a:rPr lang="en-US" b="1" dirty="0" smtClean="0">
                <a:solidFill>
                  <a:srgbClr val="000000"/>
                </a:solidFill>
              </a:rPr>
              <a:t>Azure total : </a:t>
            </a:r>
            <a:r>
              <a:rPr lang="en-US" b="1" dirty="0" smtClean="0"/>
              <a:t>15.77 $</a:t>
            </a:r>
          </a:p>
          <a:p>
            <a:pPr lvl="2">
              <a:buNone/>
            </a:pPr>
            <a:r>
              <a:rPr lang="en-US" i="1" dirty="0">
                <a:latin typeface="Times New Roman" pitchFamily="18" charset="0"/>
                <a:cs typeface="Times New Roman" pitchFamily="18" charset="0"/>
              </a:rPr>
              <a:t>Compute 1 hour X 128 </a:t>
            </a:r>
            <a:r>
              <a:rPr lang="en-US" i="1" dirty="0" smtClean="0">
                <a:latin typeface="Times New Roman" pitchFamily="18" charset="0"/>
                <a:cs typeface="Times New Roman" pitchFamily="18" charset="0"/>
              </a:rPr>
              <a:t>small (0.12 </a:t>
            </a:r>
            <a:r>
              <a:rPr lang="en-US" i="1" dirty="0">
                <a:latin typeface="Times New Roman" pitchFamily="18" charset="0"/>
                <a:cs typeface="Times New Roman" pitchFamily="18" charset="0"/>
              </a:rPr>
              <a:t>$ * </a:t>
            </a:r>
            <a:r>
              <a:rPr lang="en-US" i="1" dirty="0" smtClean="0">
                <a:latin typeface="Times New Roman" pitchFamily="18" charset="0"/>
                <a:cs typeface="Times New Roman" pitchFamily="18" charset="0"/>
              </a:rPr>
              <a:t>128) 	= </a:t>
            </a:r>
            <a:r>
              <a:rPr lang="en-US" i="1" dirty="0">
                <a:latin typeface="Times New Roman" pitchFamily="18" charset="0"/>
                <a:cs typeface="Times New Roman" pitchFamily="18" charset="0"/>
              </a:rPr>
              <a:t>15.36 $</a:t>
            </a:r>
          </a:p>
          <a:p>
            <a:pPr lvl="2">
              <a:buNone/>
            </a:pPr>
            <a:r>
              <a:rPr lang="en-US" i="1" dirty="0">
                <a:latin typeface="Times New Roman" pitchFamily="18" charset="0"/>
                <a:cs typeface="Times New Roman" pitchFamily="18" charset="0"/>
              </a:rPr>
              <a:t>10000 Queue  messages 		 </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0.01 $</a:t>
            </a:r>
          </a:p>
          <a:p>
            <a:pPr lvl="2">
              <a:buNone/>
            </a:pPr>
            <a:r>
              <a:rPr lang="en-US" i="1" dirty="0">
                <a:latin typeface="Times New Roman" pitchFamily="18" charset="0"/>
                <a:cs typeface="Times New Roman" pitchFamily="18" charset="0"/>
              </a:rPr>
              <a:t>Storage per 1GB per month 		 </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0.15 $</a:t>
            </a:r>
          </a:p>
          <a:p>
            <a:pPr lvl="2">
              <a:buNone/>
            </a:pPr>
            <a:r>
              <a:rPr lang="en-US" i="1" dirty="0">
                <a:latin typeface="Times New Roman" pitchFamily="18" charset="0"/>
                <a:cs typeface="Times New Roman" pitchFamily="18" charset="0"/>
              </a:rPr>
              <a:t>Data transfer in/out per 1 GB 	 </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0.10 $ + 0.15 </a:t>
            </a:r>
            <a:r>
              <a:rPr lang="en-US" i="1" dirty="0" smtClean="0">
                <a:latin typeface="Times New Roman" pitchFamily="18" charset="0"/>
                <a:cs typeface="Times New Roman" pitchFamily="18" charset="0"/>
              </a:rPr>
              <a:t>$</a:t>
            </a:r>
          </a:p>
          <a:p>
            <a:r>
              <a:rPr lang="en-US" b="1" dirty="0" smtClean="0"/>
              <a:t>Tempest (amortized)  : 9.43 $</a:t>
            </a:r>
          </a:p>
          <a:p>
            <a:pPr lvl="1"/>
            <a:r>
              <a:rPr lang="en-US" dirty="0" smtClean="0"/>
              <a:t>24 core X 32 nodes, 48 GB per node</a:t>
            </a:r>
          </a:p>
          <a:p>
            <a:pPr lvl="1"/>
            <a:r>
              <a:rPr lang="en-US" dirty="0" smtClean="0"/>
              <a:t>Assumptions : 70% utilization, write off over 3 years, </a:t>
            </a:r>
            <a:r>
              <a:rPr lang="en-US" dirty="0" smtClean="0"/>
              <a:t>including </a:t>
            </a:r>
            <a:r>
              <a:rPr lang="en-US" dirty="0" smtClean="0"/>
              <a:t>support</a:t>
            </a:r>
            <a:endParaRPr lang="en-US" i="1" dirty="0"/>
          </a:p>
        </p:txBody>
      </p:sp>
      <p:sp>
        <p:nvSpPr>
          <p:cNvPr id="4" name="Rectangle 3"/>
          <p:cNvSpPr/>
          <p:nvPr/>
        </p:nvSpPr>
        <p:spPr>
          <a:xfrm>
            <a:off x="0" y="6488668"/>
            <a:ext cx="4351256" cy="369332"/>
          </a:xfrm>
          <a:prstGeom prst="rect">
            <a:avLst/>
          </a:prstGeom>
        </p:spPr>
        <p:txBody>
          <a:bodyPr wrap="none">
            <a:spAutoFit/>
          </a:bodyPr>
          <a:lstStyle/>
          <a:p>
            <a:r>
              <a:rPr lang="en-US" baseline="30000" dirty="0" smtClean="0"/>
              <a:t>*</a:t>
            </a:r>
            <a:r>
              <a:rPr lang="en-US" dirty="0" smtClean="0"/>
              <a:t> ~ </a:t>
            </a:r>
            <a:r>
              <a:rPr lang="en-US" dirty="0" smtClean="0"/>
              <a:t>1 GB / 1875968 reads (458 reads X 4096)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GTM &amp; MDS Interpolation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Finds an </a:t>
            </a:r>
            <a:r>
              <a:rPr lang="en-US" dirty="0" smtClean="0"/>
              <a:t>optimal user-defined low-dimensional representation out of the data in high-dimensional </a:t>
            </a:r>
            <a:r>
              <a:rPr lang="en-US" dirty="0" smtClean="0"/>
              <a:t>space</a:t>
            </a:r>
          </a:p>
          <a:p>
            <a:pPr lvl="1"/>
            <a:r>
              <a:rPr lang="en-US" dirty="0" smtClean="0"/>
              <a:t>Used for visualization</a:t>
            </a:r>
          </a:p>
          <a:p>
            <a:r>
              <a:rPr lang="en-US" dirty="0" smtClean="0"/>
              <a:t>Multidimensional Scaling (MDS</a:t>
            </a:r>
            <a:r>
              <a:rPr lang="en-US" dirty="0" smtClean="0"/>
              <a:t>)</a:t>
            </a:r>
          </a:p>
          <a:p>
            <a:pPr lvl="1"/>
            <a:r>
              <a:rPr lang="en-US" dirty="0" smtClean="0"/>
              <a:t>With respect to </a:t>
            </a:r>
            <a:r>
              <a:rPr lang="en-US" dirty="0" err="1" smtClean="0"/>
              <a:t>pairwise</a:t>
            </a:r>
            <a:r>
              <a:rPr lang="en-US" dirty="0" smtClean="0"/>
              <a:t> proximity information</a:t>
            </a:r>
          </a:p>
          <a:p>
            <a:r>
              <a:rPr lang="en-US" dirty="0" smtClean="0"/>
              <a:t>Generative </a:t>
            </a:r>
            <a:r>
              <a:rPr lang="en-US" dirty="0" smtClean="0"/>
              <a:t>Topographic Mapping</a:t>
            </a:r>
            <a:r>
              <a:rPr lang="en-US" b="1" dirty="0" smtClean="0"/>
              <a:t> (</a:t>
            </a:r>
            <a:r>
              <a:rPr lang="en-US" dirty="0" smtClean="0"/>
              <a:t>GTM)</a:t>
            </a:r>
          </a:p>
          <a:p>
            <a:pPr lvl="1"/>
            <a:r>
              <a:rPr lang="en-US" dirty="0" smtClean="0"/>
              <a:t>Gaussian </a:t>
            </a:r>
            <a:r>
              <a:rPr lang="en-US" dirty="0" smtClean="0"/>
              <a:t>probability density model in vector </a:t>
            </a:r>
            <a:r>
              <a:rPr lang="en-US" dirty="0" smtClean="0"/>
              <a:t>space</a:t>
            </a:r>
          </a:p>
          <a:p>
            <a:r>
              <a:rPr lang="en-US" dirty="0" smtClean="0"/>
              <a:t>Interpolation </a:t>
            </a:r>
            <a:endParaRPr lang="en-US" dirty="0" smtClean="0"/>
          </a:p>
          <a:p>
            <a:pPr lvl="1"/>
            <a:r>
              <a:rPr lang="en-US" dirty="0" smtClean="0"/>
              <a:t>O</a:t>
            </a:r>
            <a:r>
              <a:rPr lang="en-US" dirty="0" smtClean="0"/>
              <a:t>ut-of-sample extensions designed </a:t>
            </a:r>
            <a:r>
              <a:rPr lang="en-US" dirty="0" smtClean="0"/>
              <a:t>to process much larger data points with minor trade-off of approximation.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GTM Interpolation performance with different EC2 Instance Types</a:t>
            </a:r>
            <a:endParaRPr lang="en-US" dirty="0"/>
          </a:p>
        </p:txBody>
      </p:sp>
      <p:graphicFrame>
        <p:nvGraphicFramePr>
          <p:cNvPr id="4" name="Chart 3"/>
          <p:cNvGraphicFramePr/>
          <p:nvPr/>
        </p:nvGraphicFramePr>
        <p:xfrm>
          <a:off x="762000" y="1524000"/>
          <a:ext cx="7848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1000" y="5997714"/>
            <a:ext cx="8229600" cy="707886"/>
          </a:xfrm>
          <a:prstGeom prst="rect">
            <a:avLst/>
          </a:prstGeom>
          <a:noFill/>
        </p:spPr>
        <p:txBody>
          <a:bodyPr wrap="square" rtlCol="0">
            <a:spAutoFit/>
          </a:bodyPr>
          <a:lstStyle/>
          <a:p>
            <a:pPr>
              <a:buFont typeface="Arial" pitchFamily="34" charset="0"/>
              <a:buChar char="•"/>
            </a:pPr>
            <a:r>
              <a:rPr lang="en-US" sz="2000" dirty="0" smtClean="0"/>
              <a:t>EC2 HM4XL best performance. EC2 HCXL most economical. EC2 Large most efficient</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Dimension Reduction in the Clouds -</a:t>
            </a:r>
            <a:br>
              <a:rPr lang="en-US" dirty="0" smtClean="0"/>
            </a:br>
            <a:r>
              <a:rPr lang="en-US" dirty="0" smtClean="0"/>
              <a:t>GTM interpolation</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thilina\Documents\papers\pubchem\5_2\fig10.png"/>
          <p:cNvPicPr>
            <a:picLocks noChangeAspect="1" noChangeArrowheads="1"/>
          </p:cNvPicPr>
          <p:nvPr/>
        </p:nvPicPr>
        <p:blipFill>
          <a:blip r:embed="rId3" cstate="print"/>
          <a:srcRect l="6154" t="7692" r="7692" b="1923"/>
          <a:stretch>
            <a:fillRect/>
          </a:stretch>
        </p:blipFill>
        <p:spPr bwMode="auto">
          <a:xfrm>
            <a:off x="4648200" y="1676400"/>
            <a:ext cx="4114800" cy="3429000"/>
          </a:xfrm>
          <a:prstGeom prst="rect">
            <a:avLst/>
          </a:prstGeom>
          <a:noFill/>
        </p:spPr>
      </p:pic>
      <p:pic>
        <p:nvPicPr>
          <p:cNvPr id="1027" name="Picture 3" descr="C:\Users\thilina\Documents\papers\pubchem\5_2\fig9.png"/>
          <p:cNvPicPr>
            <a:picLocks noChangeAspect="1" noChangeArrowheads="1"/>
          </p:cNvPicPr>
          <p:nvPr/>
        </p:nvPicPr>
        <p:blipFill>
          <a:blip r:embed="rId4" cstate="print"/>
          <a:srcRect l="4348" t="7273" r="8696" b="3636"/>
          <a:stretch>
            <a:fillRect/>
          </a:stretch>
        </p:blipFill>
        <p:spPr bwMode="auto">
          <a:xfrm>
            <a:off x="152400" y="1648460"/>
            <a:ext cx="4343400" cy="3456940"/>
          </a:xfrm>
          <a:prstGeom prst="rect">
            <a:avLst/>
          </a:prstGeom>
          <a:noFill/>
        </p:spPr>
      </p:pic>
      <p:sp>
        <p:nvSpPr>
          <p:cNvPr id="6" name="Content Placeholder 4"/>
          <p:cNvSpPr txBox="1">
            <a:spLocks/>
          </p:cNvSpPr>
          <p:nvPr/>
        </p:nvSpPr>
        <p:spPr>
          <a:xfrm>
            <a:off x="457200" y="5257800"/>
            <a:ext cx="3581400" cy="685799"/>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GTM Interpolation</a:t>
            </a:r>
            <a:r>
              <a:rPr kumimoji="0" lang="en-US" sz="3200" b="1"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parallel efficiency</a:t>
            </a:r>
          </a:p>
        </p:txBody>
      </p:sp>
      <p:sp>
        <p:nvSpPr>
          <p:cNvPr id="7" name="Content Placeholder 5"/>
          <p:cNvSpPr txBox="1">
            <a:spLocks/>
          </p:cNvSpPr>
          <p:nvPr/>
        </p:nvSpPr>
        <p:spPr>
          <a:xfrm>
            <a:off x="4648200" y="5181600"/>
            <a:ext cx="3810000" cy="868363"/>
          </a:xfrm>
          <a:prstGeom prst="rect">
            <a:avLst/>
          </a:prstGeom>
        </p:spPr>
        <p:txBody>
          <a:bodyPr>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GTM Interpolation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–Time per core to process 100k</a:t>
            </a:r>
            <a:r>
              <a:rPr kumimoji="0" lang="en-US" sz="3200" b="0" i="0" u="none" strike="noStrike" kern="1200" cap="none" spc="0" normalizeH="0" noProof="0" dirty="0" smtClean="0">
                <a:ln>
                  <a:noFill/>
                </a:ln>
                <a:solidFill>
                  <a:schemeClr val="tx1"/>
                </a:solidFill>
                <a:effectLst/>
                <a:uLnTx/>
                <a:uFillTx/>
                <a:latin typeface="+mn-lt"/>
                <a:ea typeface="+mn-ea"/>
                <a:cs typeface="+mn-cs"/>
              </a:rPr>
              <a:t> data points per core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10"/>
          <p:cNvSpPr/>
          <p:nvPr/>
        </p:nvSpPr>
        <p:spPr>
          <a:xfrm>
            <a:off x="304800" y="5934670"/>
            <a:ext cx="8486426" cy="923330"/>
          </a:xfrm>
          <a:prstGeom prst="rect">
            <a:avLst/>
          </a:prstGeom>
        </p:spPr>
        <p:txBody>
          <a:bodyPr wrap="none">
            <a:spAutoFit/>
          </a:bodyPr>
          <a:lstStyle/>
          <a:p>
            <a:pPr>
              <a:buFont typeface="Arial" pitchFamily="34" charset="0"/>
              <a:buChar char="•"/>
            </a:pPr>
            <a:r>
              <a:rPr lang="en-US" dirty="0" smtClean="0"/>
              <a:t>26.4 million </a:t>
            </a:r>
            <a:r>
              <a:rPr lang="en-US" dirty="0" err="1" smtClean="0"/>
              <a:t>pubchem</a:t>
            </a:r>
            <a:r>
              <a:rPr lang="en-US" dirty="0" smtClean="0"/>
              <a:t> data</a:t>
            </a:r>
          </a:p>
          <a:p>
            <a:pPr>
              <a:buFont typeface="Arial" pitchFamily="34" charset="0"/>
              <a:buChar char="•"/>
            </a:pPr>
            <a:r>
              <a:rPr lang="en-US" dirty="0" err="1" smtClean="0"/>
              <a:t>DryadLINQ</a:t>
            </a:r>
            <a:r>
              <a:rPr lang="en-US" dirty="0" smtClean="0"/>
              <a:t> using a 16 core machine with 16 GB, </a:t>
            </a:r>
            <a:r>
              <a:rPr lang="en-US" dirty="0" err="1" smtClean="0"/>
              <a:t>Hadoop</a:t>
            </a:r>
            <a:r>
              <a:rPr lang="en-US" dirty="0" smtClean="0"/>
              <a:t> 8 core with 48 GB, Azure small </a:t>
            </a:r>
            <a:br>
              <a:rPr lang="en-US" dirty="0" smtClean="0"/>
            </a:br>
            <a:r>
              <a:rPr lang="en-US" dirty="0" smtClean="0"/>
              <a:t>instances with 1 core  with 1.7 GB.</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Dimension Reduction in the Clouds -</a:t>
            </a:r>
            <a:br>
              <a:rPr lang="en-US" dirty="0" smtClean="0"/>
            </a:br>
            <a:r>
              <a:rPr lang="en-US" dirty="0" smtClean="0"/>
              <a:t>MDS Interpolation</a:t>
            </a:r>
            <a:endParaRPr lang="en-US" dirty="0"/>
          </a:p>
        </p:txBody>
      </p:sp>
      <p:sp>
        <p:nvSpPr>
          <p:cNvPr id="3" name="Content Placeholder 2"/>
          <p:cNvSpPr>
            <a:spLocks noGrp="1"/>
          </p:cNvSpPr>
          <p:nvPr>
            <p:ph idx="1"/>
          </p:nvPr>
        </p:nvSpPr>
        <p:spPr>
          <a:xfrm>
            <a:off x="381000" y="5562600"/>
            <a:ext cx="8305800" cy="563563"/>
          </a:xfrm>
        </p:spPr>
        <p:txBody>
          <a:bodyPr>
            <a:normAutofit fontScale="55000" lnSpcReduction="20000"/>
          </a:bodyPr>
          <a:lstStyle/>
          <a:p>
            <a:r>
              <a:rPr lang="en-US" dirty="0" err="1" smtClean="0"/>
              <a:t>DryadLINQ</a:t>
            </a:r>
            <a:r>
              <a:rPr lang="en-US" dirty="0" smtClean="0"/>
              <a:t> on 32 nodes X 24 Cores cluster with 48 GB per node. Azure using small instances</a:t>
            </a:r>
            <a:endParaRPr lang="en-US" dirty="0"/>
          </a:p>
        </p:txBody>
      </p:sp>
      <p:pic>
        <p:nvPicPr>
          <p:cNvPr id="2052" name="Picture 4" descr="C:\Users\thilina\Documents\papers\pubchem\0425_figure_4_6_10\fig10.png"/>
          <p:cNvPicPr>
            <a:picLocks noChangeAspect="1" noChangeArrowheads="1"/>
          </p:cNvPicPr>
          <p:nvPr/>
        </p:nvPicPr>
        <p:blipFill>
          <a:blip r:embed="rId3" cstate="print"/>
          <a:srcRect l="1562" t="6212" r="1562" b="2678"/>
          <a:stretch>
            <a:fillRect/>
          </a:stretch>
        </p:blipFill>
        <p:spPr bwMode="auto">
          <a:xfrm>
            <a:off x="0" y="1600200"/>
            <a:ext cx="4572000" cy="3200400"/>
          </a:xfrm>
          <a:prstGeom prst="rect">
            <a:avLst/>
          </a:prstGeom>
          <a:noFill/>
        </p:spPr>
      </p:pic>
      <p:pic>
        <p:nvPicPr>
          <p:cNvPr id="2053" name="Picture 5" descr="C:\Users\thilina\Documents\papers\pubchem\03190409_all_graphs\mds_with_eff.png"/>
          <p:cNvPicPr>
            <a:picLocks noChangeAspect="1" noChangeArrowheads="1"/>
          </p:cNvPicPr>
          <p:nvPr/>
        </p:nvPicPr>
        <p:blipFill>
          <a:blip r:embed="rId4" cstate="print"/>
          <a:srcRect/>
          <a:stretch>
            <a:fillRect/>
          </a:stretch>
        </p:blipFill>
        <p:spPr bwMode="auto">
          <a:xfrm>
            <a:off x="4800600" y="1752600"/>
            <a:ext cx="4298821" cy="2971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Acknowlegedments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SALSA Group (</a:t>
            </a:r>
            <a:r>
              <a:rPr lang="en-US" dirty="0" smtClean="0">
                <a:hlinkClick r:id="rId2"/>
              </a:rPr>
              <a:t>http://salsahpc.indiana.edu</a:t>
            </a:r>
            <a:r>
              <a:rPr lang="en-US" dirty="0" smtClean="0">
                <a:hlinkClick r:id="rId2"/>
              </a:rPr>
              <a:t>/</a:t>
            </a:r>
            <a:r>
              <a:rPr lang="en-US" dirty="0" smtClean="0"/>
              <a:t>)</a:t>
            </a:r>
          </a:p>
          <a:p>
            <a:pPr lvl="1"/>
            <a:r>
              <a:rPr lang="en-US" dirty="0" err="1" smtClean="0"/>
              <a:t>Jong</a:t>
            </a:r>
            <a:r>
              <a:rPr lang="en-US" dirty="0" smtClean="0"/>
              <a:t> </a:t>
            </a:r>
            <a:r>
              <a:rPr lang="en-US" dirty="0" err="1" smtClean="0"/>
              <a:t>Choi</a:t>
            </a:r>
            <a:endParaRPr lang="en-US" dirty="0" smtClean="0"/>
          </a:p>
          <a:p>
            <a:pPr lvl="1"/>
            <a:r>
              <a:rPr lang="en-US" dirty="0" err="1" smtClean="0"/>
              <a:t>Seung-Hee</a:t>
            </a:r>
            <a:r>
              <a:rPr lang="en-US" dirty="0" smtClean="0"/>
              <a:t> </a:t>
            </a:r>
            <a:r>
              <a:rPr lang="en-US" dirty="0" err="1" smtClean="0"/>
              <a:t>Bae</a:t>
            </a:r>
            <a:endParaRPr lang="en-US" dirty="0" smtClean="0"/>
          </a:p>
          <a:p>
            <a:pPr lvl="1"/>
            <a:r>
              <a:rPr lang="en-US" dirty="0" err="1" smtClean="0"/>
              <a:t>Jaliya</a:t>
            </a:r>
            <a:r>
              <a:rPr lang="en-US" dirty="0" smtClean="0"/>
              <a:t> </a:t>
            </a:r>
            <a:r>
              <a:rPr lang="en-US" dirty="0" err="1" smtClean="0"/>
              <a:t>Ekanayake</a:t>
            </a:r>
            <a:r>
              <a:rPr lang="en-US" dirty="0" smtClean="0"/>
              <a:t> &amp; others</a:t>
            </a:r>
          </a:p>
          <a:p>
            <a:r>
              <a:rPr lang="en-US" dirty="0" smtClean="0"/>
              <a:t>Chemical informatics partners</a:t>
            </a:r>
          </a:p>
          <a:p>
            <a:pPr lvl="1"/>
            <a:r>
              <a:rPr lang="en-US" dirty="0" smtClean="0"/>
              <a:t>David Wild</a:t>
            </a:r>
          </a:p>
          <a:p>
            <a:pPr lvl="1"/>
            <a:r>
              <a:rPr lang="en-US" dirty="0" smtClean="0"/>
              <a:t>Bin Chen</a:t>
            </a:r>
          </a:p>
          <a:p>
            <a:r>
              <a:rPr lang="en-US" dirty="0" smtClean="0"/>
              <a:t>Amazon Web Services for AWS compute credits</a:t>
            </a:r>
          </a:p>
          <a:p>
            <a:r>
              <a:rPr lang="en-US" dirty="0" smtClean="0"/>
              <a:t>Microsoft Research for technical support on Azure &amp; </a:t>
            </a:r>
            <a:r>
              <a:rPr lang="en-US" dirty="0" err="1" smtClean="0"/>
              <a:t>DryadLINQ</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1"/>
            <a:ext cx="8229600" cy="4648199"/>
          </a:xfrm>
        </p:spPr>
        <p:txBody>
          <a:bodyPr>
            <a:normAutofit fontScale="92500" lnSpcReduction="10000"/>
          </a:bodyPr>
          <a:lstStyle/>
          <a:p>
            <a:r>
              <a:rPr lang="en-US" dirty="0" smtClean="0"/>
              <a:t>Forth Paradigm – Data intensive scientific discovery</a:t>
            </a:r>
          </a:p>
          <a:p>
            <a:pPr lvl="1"/>
            <a:r>
              <a:rPr lang="en-US" dirty="0" smtClean="0"/>
              <a:t>DNA Sequencing machines, </a:t>
            </a:r>
            <a:r>
              <a:rPr lang="en-US" dirty="0" smtClean="0"/>
              <a:t>LHC</a:t>
            </a:r>
          </a:p>
          <a:p>
            <a:r>
              <a:rPr lang="en-US" dirty="0" smtClean="0"/>
              <a:t>Loosely coupled problems</a:t>
            </a:r>
          </a:p>
          <a:p>
            <a:pPr lvl="1"/>
            <a:r>
              <a:rPr lang="en-US" dirty="0" smtClean="0"/>
              <a:t>BLAST, Monte Carlo simulations, many image processing applications, parametric studies</a:t>
            </a:r>
          </a:p>
          <a:p>
            <a:r>
              <a:rPr lang="en-US" dirty="0" smtClean="0"/>
              <a:t>Cloud platforms</a:t>
            </a:r>
          </a:p>
          <a:p>
            <a:pPr lvl="1"/>
            <a:r>
              <a:rPr lang="en-US" dirty="0" smtClean="0"/>
              <a:t>Amazon Web Services, Azure Platform</a:t>
            </a:r>
          </a:p>
          <a:p>
            <a:r>
              <a:rPr lang="en-US" dirty="0" err="1" smtClean="0"/>
              <a:t>MapReduce</a:t>
            </a:r>
            <a:r>
              <a:rPr lang="en-US" dirty="0" smtClean="0"/>
              <a:t> Frameworks</a:t>
            </a:r>
          </a:p>
          <a:p>
            <a:pPr lvl="1"/>
            <a:r>
              <a:rPr lang="en-US" dirty="0" smtClean="0"/>
              <a:t>Apache </a:t>
            </a:r>
            <a:r>
              <a:rPr lang="en-US" dirty="0" err="1" smtClean="0"/>
              <a:t>Hadoop</a:t>
            </a:r>
            <a:r>
              <a:rPr lang="en-US" dirty="0" smtClean="0"/>
              <a:t>, Microsoft </a:t>
            </a:r>
            <a:r>
              <a:rPr lang="en-US" dirty="0" err="1" smtClean="0"/>
              <a:t>DryadLINQ</a:t>
            </a:r>
            <a:endParaRPr lang="en-US" dirty="0" smtClean="0"/>
          </a:p>
          <a:p>
            <a:pPr lvl="1"/>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sp>
        <p:nvSpPr>
          <p:cNvPr id="3" name="Content Placeholder 2"/>
          <p:cNvSpPr>
            <a:spLocks noGrp="1"/>
          </p:cNvSpPr>
          <p:nvPr>
            <p:ph idx="1"/>
          </p:nvPr>
        </p:nvSpPr>
        <p:spPr/>
        <p:txBody>
          <a:bodyPr>
            <a:normAutofit/>
          </a:bodyPr>
          <a:lstStyle/>
          <a:p>
            <a:r>
              <a:rPr lang="en-US" dirty="0" smtClean="0"/>
              <a:t>On </a:t>
            </a:r>
            <a:r>
              <a:rPr lang="en-US" dirty="0" smtClean="0"/>
              <a:t>demand computational services over web</a:t>
            </a:r>
          </a:p>
          <a:p>
            <a:pPr lvl="1"/>
            <a:r>
              <a:rPr lang="en-US" dirty="0" smtClean="0"/>
              <a:t>Spiky compute needs of the scientists</a:t>
            </a:r>
          </a:p>
          <a:p>
            <a:r>
              <a:rPr lang="en-US" dirty="0" smtClean="0"/>
              <a:t>Horizontal </a:t>
            </a:r>
            <a:r>
              <a:rPr lang="en-US" dirty="0" smtClean="0"/>
              <a:t>scaling </a:t>
            </a:r>
            <a:r>
              <a:rPr lang="en-US" dirty="0" smtClean="0"/>
              <a:t>with no </a:t>
            </a:r>
            <a:r>
              <a:rPr lang="en-US" dirty="0" smtClean="0"/>
              <a:t>additional </a:t>
            </a:r>
            <a:r>
              <a:rPr lang="en-US" dirty="0" smtClean="0"/>
              <a:t>cost</a:t>
            </a:r>
          </a:p>
          <a:p>
            <a:pPr lvl="1"/>
            <a:r>
              <a:rPr lang="en-US" dirty="0" smtClean="0"/>
              <a:t>Increased throughput</a:t>
            </a:r>
          </a:p>
          <a:p>
            <a:r>
              <a:rPr lang="en-US" dirty="0" smtClean="0"/>
              <a:t>Cloud infrastructure services</a:t>
            </a:r>
          </a:p>
          <a:p>
            <a:pPr lvl="1"/>
            <a:r>
              <a:rPr lang="en-US" dirty="0" smtClean="0"/>
              <a:t>Storage, messaging, tabular storage</a:t>
            </a:r>
          </a:p>
          <a:p>
            <a:pPr lvl="1"/>
            <a:r>
              <a:rPr lang="en-US" dirty="0" smtClean="0"/>
              <a:t>Cloud oriented services guarantees</a:t>
            </a:r>
          </a:p>
          <a:p>
            <a:pPr lvl="1"/>
            <a:r>
              <a:rPr lang="en-US" dirty="0" smtClean="0"/>
              <a:t>Virtually </a:t>
            </a:r>
            <a:r>
              <a:rPr lang="en-US" dirty="0" smtClean="0"/>
              <a:t>u</a:t>
            </a:r>
            <a:r>
              <a:rPr lang="en-US" dirty="0" smtClean="0"/>
              <a:t>nlimited scalability</a:t>
            </a:r>
          </a:p>
          <a:p>
            <a:pPr lvl="2">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Web Services</a:t>
            </a:r>
            <a:endParaRPr lang="en-US" dirty="0"/>
          </a:p>
        </p:txBody>
      </p:sp>
      <p:sp>
        <p:nvSpPr>
          <p:cNvPr id="3" name="Content Placeholder 2"/>
          <p:cNvSpPr>
            <a:spLocks noGrp="1"/>
          </p:cNvSpPr>
          <p:nvPr>
            <p:ph idx="1"/>
          </p:nvPr>
        </p:nvSpPr>
        <p:spPr>
          <a:xfrm>
            <a:off x="457200" y="1600201"/>
            <a:ext cx="8229600" cy="2057399"/>
          </a:xfrm>
        </p:spPr>
        <p:txBody>
          <a:bodyPr>
            <a:normAutofit fontScale="92500" lnSpcReduction="10000"/>
          </a:bodyPr>
          <a:lstStyle/>
          <a:p>
            <a:r>
              <a:rPr lang="en-US" dirty="0" smtClean="0"/>
              <a:t>Elastic Compute Service (EC2)</a:t>
            </a:r>
          </a:p>
          <a:p>
            <a:pPr lvl="1"/>
            <a:r>
              <a:rPr lang="en-US" dirty="0" smtClean="0"/>
              <a:t>Infrastructure as a service</a:t>
            </a:r>
          </a:p>
          <a:p>
            <a:r>
              <a:rPr lang="en-US" dirty="0" smtClean="0"/>
              <a:t>Cloud Storage (S3)</a:t>
            </a:r>
          </a:p>
          <a:p>
            <a:r>
              <a:rPr lang="en-US" dirty="0" smtClean="0"/>
              <a:t>Queue service (SQS)</a:t>
            </a:r>
          </a:p>
        </p:txBody>
      </p:sp>
      <p:graphicFrame>
        <p:nvGraphicFramePr>
          <p:cNvPr id="4" name="Table 3"/>
          <p:cNvGraphicFramePr>
            <a:graphicFrameLocks noGrp="1"/>
          </p:cNvGraphicFramePr>
          <p:nvPr/>
        </p:nvGraphicFramePr>
        <p:xfrm>
          <a:off x="1143001" y="3607212"/>
          <a:ext cx="6858000" cy="2183988"/>
        </p:xfrm>
        <a:graphic>
          <a:graphicData uri="http://schemas.openxmlformats.org/drawingml/2006/table">
            <a:tbl>
              <a:tblPr/>
              <a:tblGrid>
                <a:gridCol w="2050330"/>
                <a:gridCol w="989814"/>
                <a:gridCol w="1343320"/>
                <a:gridCol w="1392141"/>
                <a:gridCol w="1082395"/>
              </a:tblGrid>
              <a:tr h="636957">
                <a:tc>
                  <a:txBody>
                    <a:bodyPr/>
                    <a:lstStyle/>
                    <a:p>
                      <a:pPr marL="0" marR="0" algn="ctr">
                        <a:spcBef>
                          <a:spcPts val="0"/>
                        </a:spcBef>
                        <a:spcAft>
                          <a:spcPts val="400"/>
                        </a:spcAft>
                      </a:pPr>
                      <a:r>
                        <a:rPr lang="en-US" sz="1600" b="1" dirty="0">
                          <a:latin typeface="+mn-lt"/>
                          <a:ea typeface="Times New Roman"/>
                        </a:rPr>
                        <a:t>Instance Type</a:t>
                      </a:r>
                      <a:endParaRPr lang="en-US" sz="1600" dirty="0">
                        <a:latin typeface="+mn-lt"/>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600" b="1" dirty="0">
                          <a:latin typeface="+mn-lt"/>
                          <a:ea typeface="Times New Roman"/>
                        </a:rPr>
                        <a:t>Memory</a:t>
                      </a:r>
                      <a:endParaRPr lang="en-US" sz="1600" dirty="0">
                        <a:latin typeface="+mn-lt"/>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600" b="1" dirty="0">
                          <a:latin typeface="+mn-lt"/>
                          <a:ea typeface="Times New Roman"/>
                        </a:rPr>
                        <a:t>EC2 compute units</a:t>
                      </a:r>
                      <a:endParaRPr lang="en-US" sz="1600" dirty="0">
                        <a:latin typeface="+mn-lt"/>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600" b="1" dirty="0">
                          <a:latin typeface="+mn-lt"/>
                          <a:ea typeface="Times New Roman"/>
                        </a:rPr>
                        <a:t>Actual CPU cores</a:t>
                      </a:r>
                      <a:endParaRPr lang="en-US" sz="1600" dirty="0">
                        <a:latin typeface="+mn-lt"/>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600" b="1" dirty="0">
                          <a:latin typeface="+mn-lt"/>
                          <a:ea typeface="Times New Roman"/>
                        </a:rPr>
                        <a:t>Cost per hour</a:t>
                      </a:r>
                      <a:endParaRPr lang="en-US" sz="1600" dirty="0">
                        <a:latin typeface="+mn-lt"/>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052">
                <a:tc>
                  <a:txBody>
                    <a:bodyPr/>
                    <a:lstStyle/>
                    <a:p>
                      <a:pPr marL="0" marR="0" algn="l">
                        <a:spcBef>
                          <a:spcPts val="0"/>
                        </a:spcBef>
                        <a:spcAft>
                          <a:spcPts val="400"/>
                        </a:spcAft>
                      </a:pPr>
                      <a:r>
                        <a:rPr lang="en-US" sz="1600" dirty="0" smtClean="0">
                          <a:latin typeface="+mn-lt"/>
                          <a:ea typeface="Times New Roman"/>
                        </a:rPr>
                        <a:t>Large</a:t>
                      </a:r>
                      <a:endParaRPr lang="en-US" sz="1600" dirty="0">
                        <a:latin typeface="+mn-lt"/>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600">
                          <a:latin typeface="+mn-lt"/>
                          <a:ea typeface="Times New Roman"/>
                        </a:rPr>
                        <a:t>7.5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600" dirty="0">
                          <a:latin typeface="+mn-lt"/>
                          <a:ea typeface="Times New Roman"/>
                        </a:rPr>
                        <a:t>4</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600" dirty="0">
                          <a:latin typeface="+mn-lt"/>
                          <a:ea typeface="Times New Roman"/>
                        </a:rPr>
                        <a:t>2 X (~2Ghz)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600" dirty="0">
                          <a:latin typeface="+mn-lt"/>
                          <a:ea typeface="Times New Roman"/>
                        </a:rPr>
                        <a:t>0.34$</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409">
                <a:tc>
                  <a:txBody>
                    <a:bodyPr/>
                    <a:lstStyle/>
                    <a:p>
                      <a:pPr marL="0" marR="0" algn="l">
                        <a:spcBef>
                          <a:spcPts val="0"/>
                        </a:spcBef>
                        <a:spcAft>
                          <a:spcPts val="400"/>
                        </a:spcAft>
                      </a:pPr>
                      <a:r>
                        <a:rPr lang="en-US" sz="1600" dirty="0">
                          <a:latin typeface="+mn-lt"/>
                          <a:ea typeface="Times New Roman"/>
                        </a:rPr>
                        <a:t>Extra </a:t>
                      </a:r>
                      <a:r>
                        <a:rPr lang="en-US" sz="1600" dirty="0" smtClean="0">
                          <a:latin typeface="+mn-lt"/>
                          <a:ea typeface="Times New Roman"/>
                        </a:rPr>
                        <a:t>Large</a:t>
                      </a:r>
                      <a:endParaRPr lang="en-US" sz="1600" dirty="0">
                        <a:latin typeface="+mn-lt"/>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600">
                          <a:latin typeface="+mn-lt"/>
                          <a:ea typeface="Times New Roman"/>
                        </a:rPr>
                        <a:t>15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600">
                          <a:latin typeface="+mn-lt"/>
                          <a:ea typeface="Times New Roman"/>
                        </a:rPr>
                        <a:t>8</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600">
                          <a:latin typeface="+mn-lt"/>
                          <a:ea typeface="Times New Roman"/>
                        </a:rPr>
                        <a:t>4 X (~2Ghz)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600" dirty="0">
                          <a:latin typeface="+mn-lt"/>
                          <a:ea typeface="Times New Roman"/>
                        </a:rPr>
                        <a:t>0.68$</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85">
                <a:tc>
                  <a:txBody>
                    <a:bodyPr/>
                    <a:lstStyle/>
                    <a:p>
                      <a:pPr marL="0" marR="0" algn="l">
                        <a:spcBef>
                          <a:spcPts val="0"/>
                        </a:spcBef>
                        <a:spcAft>
                          <a:spcPts val="400"/>
                        </a:spcAft>
                      </a:pPr>
                      <a:r>
                        <a:rPr lang="en-US" sz="1600" dirty="0">
                          <a:latin typeface="+mn-lt"/>
                          <a:ea typeface="Times New Roman"/>
                        </a:rPr>
                        <a:t>High CPU Extra </a:t>
                      </a:r>
                      <a:r>
                        <a:rPr lang="en-US" sz="1600" dirty="0" smtClean="0">
                          <a:latin typeface="+mn-lt"/>
                          <a:ea typeface="Times New Roman"/>
                        </a:rPr>
                        <a:t>Large</a:t>
                      </a:r>
                      <a:endParaRPr lang="en-US" sz="1600" dirty="0">
                        <a:latin typeface="+mn-lt"/>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600" dirty="0">
                          <a:latin typeface="+mn-lt"/>
                          <a:ea typeface="Times New Roman"/>
                        </a:rPr>
                        <a:t>7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600">
                          <a:latin typeface="+mn-lt"/>
                          <a:ea typeface="Times New Roman"/>
                        </a:rPr>
                        <a:t>20</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600" dirty="0">
                          <a:latin typeface="+mn-lt"/>
                          <a:ea typeface="Times New Roman"/>
                        </a:rPr>
                        <a:t>8 </a:t>
                      </a:r>
                      <a:r>
                        <a:rPr lang="en-US" sz="1600" dirty="0" smtClean="0">
                          <a:latin typeface="+mn-lt"/>
                          <a:ea typeface="Times New Roman"/>
                        </a:rPr>
                        <a:t>X (~</a:t>
                      </a:r>
                      <a:r>
                        <a:rPr lang="en-US" sz="1600" dirty="0">
                          <a:latin typeface="+mn-lt"/>
                          <a:ea typeface="Times New Roman"/>
                        </a:rPr>
                        <a:t>2.5Ghz)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600" dirty="0">
                          <a:latin typeface="+mn-lt"/>
                          <a:ea typeface="Times New Roman"/>
                        </a:rPr>
                        <a:t>0.68$</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85">
                <a:tc>
                  <a:txBody>
                    <a:bodyPr/>
                    <a:lstStyle/>
                    <a:p>
                      <a:pPr marL="0" marR="0" algn="l">
                        <a:spcBef>
                          <a:spcPts val="0"/>
                        </a:spcBef>
                        <a:spcAft>
                          <a:spcPts val="400"/>
                        </a:spcAft>
                      </a:pPr>
                      <a:r>
                        <a:rPr lang="en-US" sz="1600" dirty="0">
                          <a:latin typeface="+mn-lt"/>
                          <a:ea typeface="Times New Roman"/>
                        </a:rPr>
                        <a:t>High Memory 4XL </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600" dirty="0">
                          <a:latin typeface="+mn-lt"/>
                          <a:ea typeface="Times New Roman"/>
                        </a:rPr>
                        <a:t>68.4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600" dirty="0">
                          <a:latin typeface="+mn-lt"/>
                          <a:ea typeface="Times New Roman"/>
                        </a:rPr>
                        <a:t>26</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600" dirty="0" smtClean="0">
                          <a:latin typeface="+mn-lt"/>
                          <a:ea typeface="Times New Roman"/>
                        </a:rPr>
                        <a:t>8X </a:t>
                      </a:r>
                      <a:r>
                        <a:rPr lang="en-US" sz="1600" dirty="0">
                          <a:latin typeface="+mn-lt"/>
                          <a:ea typeface="Times New Roman"/>
                        </a:rPr>
                        <a:t>(~3.25Ghz)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600" dirty="0">
                          <a:latin typeface="+mn-lt"/>
                          <a:ea typeface="Times New Roman"/>
                        </a:rPr>
                        <a:t>2.40$</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Azure Platform</a:t>
            </a:r>
            <a:endParaRPr lang="en-US" dirty="0"/>
          </a:p>
        </p:txBody>
      </p:sp>
      <p:sp>
        <p:nvSpPr>
          <p:cNvPr id="3" name="Content Placeholder 2"/>
          <p:cNvSpPr>
            <a:spLocks noGrp="1"/>
          </p:cNvSpPr>
          <p:nvPr>
            <p:ph idx="1"/>
          </p:nvPr>
        </p:nvSpPr>
        <p:spPr>
          <a:xfrm>
            <a:off x="457200" y="1600201"/>
            <a:ext cx="8229600" cy="2052319"/>
          </a:xfrm>
        </p:spPr>
        <p:txBody>
          <a:bodyPr>
            <a:normAutofit fontScale="92500" lnSpcReduction="10000"/>
          </a:bodyPr>
          <a:lstStyle/>
          <a:p>
            <a:r>
              <a:rPr lang="en-US" dirty="0" smtClean="0"/>
              <a:t>Windows Azure Compute</a:t>
            </a:r>
          </a:p>
          <a:p>
            <a:pPr lvl="1"/>
            <a:r>
              <a:rPr lang="en-US" dirty="0" smtClean="0"/>
              <a:t>Platform as a service</a:t>
            </a:r>
          </a:p>
          <a:p>
            <a:r>
              <a:rPr lang="en-US" dirty="0" smtClean="0"/>
              <a:t>Azure Storage Queues</a:t>
            </a:r>
          </a:p>
          <a:p>
            <a:r>
              <a:rPr lang="en-US" dirty="0" smtClean="0"/>
              <a:t>Azure Blob Storage</a:t>
            </a:r>
            <a:endParaRPr lang="en-US" dirty="0"/>
          </a:p>
        </p:txBody>
      </p:sp>
      <p:graphicFrame>
        <p:nvGraphicFramePr>
          <p:cNvPr id="5" name="Table 4"/>
          <p:cNvGraphicFramePr>
            <a:graphicFrameLocks noGrp="1"/>
          </p:cNvGraphicFramePr>
          <p:nvPr/>
        </p:nvGraphicFramePr>
        <p:xfrm>
          <a:off x="1600200" y="3652520"/>
          <a:ext cx="5715000" cy="2062480"/>
        </p:xfrm>
        <a:graphic>
          <a:graphicData uri="http://schemas.openxmlformats.org/drawingml/2006/table">
            <a:tbl>
              <a:tblPr/>
              <a:tblGrid>
                <a:gridCol w="1164166"/>
                <a:gridCol w="1058334"/>
                <a:gridCol w="1058334"/>
                <a:gridCol w="1270000"/>
                <a:gridCol w="1164166"/>
              </a:tblGrid>
              <a:tr h="651309">
                <a:tc>
                  <a:txBody>
                    <a:bodyPr/>
                    <a:lstStyle/>
                    <a:p>
                      <a:pPr marL="0" marR="0" algn="ctr">
                        <a:spcBef>
                          <a:spcPts val="0"/>
                        </a:spcBef>
                        <a:spcAft>
                          <a:spcPts val="400"/>
                        </a:spcAft>
                      </a:pPr>
                      <a:r>
                        <a:rPr lang="en-US" sz="1800" b="1" dirty="0">
                          <a:latin typeface="+mn-lt"/>
                          <a:ea typeface="Times New Roman"/>
                        </a:rPr>
                        <a:t>Instance Type</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a:latin typeface="+mn-lt"/>
                          <a:ea typeface="Times New Roman"/>
                        </a:rPr>
                        <a:t>CPU Cores</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a:latin typeface="+mn-lt"/>
                          <a:ea typeface="Times New Roman"/>
                        </a:rPr>
                        <a:t>Memory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mn-lt"/>
                          <a:ea typeface="Times New Roman"/>
                        </a:rPr>
                        <a:t>Local Disk Space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mn-lt"/>
                          <a:ea typeface="Times New Roman"/>
                        </a:rPr>
                        <a:t>Cost per hour</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196">
                <a:tc>
                  <a:txBody>
                    <a:bodyPr/>
                    <a:lstStyle/>
                    <a:p>
                      <a:pPr marL="0" marR="0" algn="just">
                        <a:spcBef>
                          <a:spcPts val="0"/>
                        </a:spcBef>
                        <a:spcAft>
                          <a:spcPts val="400"/>
                        </a:spcAft>
                      </a:pPr>
                      <a:r>
                        <a:rPr lang="en-US" sz="1800" b="1" dirty="0">
                          <a:latin typeface="+mn-lt"/>
                          <a:ea typeface="Times New Roman"/>
                        </a:rPr>
                        <a:t>Small</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mn-lt"/>
                          <a:ea typeface="Times New Roman"/>
                        </a:rPr>
                        <a:t>1</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a:latin typeface="+mn-lt"/>
                          <a:ea typeface="Times New Roman"/>
                        </a:rPr>
                        <a:t>1.7 GB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a:latin typeface="+mn-lt"/>
                          <a:ea typeface="Times New Roman"/>
                        </a:rPr>
                        <a:t>250 GB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mn-lt"/>
                          <a:ea typeface="Times New Roman"/>
                        </a:rPr>
                        <a:t>0.12$</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55">
                <a:tc>
                  <a:txBody>
                    <a:bodyPr/>
                    <a:lstStyle/>
                    <a:p>
                      <a:pPr marL="0" marR="0" algn="just">
                        <a:spcBef>
                          <a:spcPts val="0"/>
                        </a:spcBef>
                        <a:spcAft>
                          <a:spcPts val="400"/>
                        </a:spcAft>
                      </a:pPr>
                      <a:r>
                        <a:rPr lang="en-US" sz="1800" b="1">
                          <a:latin typeface="+mn-lt"/>
                          <a:ea typeface="Times New Roman"/>
                        </a:rPr>
                        <a:t>Medium</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a:latin typeface="+mn-lt"/>
                          <a:ea typeface="Times New Roman"/>
                        </a:rPr>
                        <a:t>2</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a:latin typeface="+mn-lt"/>
                          <a:ea typeface="Times New Roman"/>
                        </a:rPr>
                        <a:t>3.5 GB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mn-lt"/>
                          <a:ea typeface="Times New Roman"/>
                        </a:rPr>
                        <a:t>500 GB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mn-lt"/>
                          <a:ea typeface="Times New Roman"/>
                        </a:rPr>
                        <a:t>0.24$</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665">
                <a:tc>
                  <a:txBody>
                    <a:bodyPr/>
                    <a:lstStyle/>
                    <a:p>
                      <a:pPr marL="0" marR="0" algn="just">
                        <a:spcBef>
                          <a:spcPts val="0"/>
                        </a:spcBef>
                        <a:spcAft>
                          <a:spcPts val="400"/>
                        </a:spcAft>
                      </a:pPr>
                      <a:r>
                        <a:rPr lang="en-US" sz="1800" b="1">
                          <a:latin typeface="+mn-lt"/>
                          <a:ea typeface="Times New Roman"/>
                        </a:rPr>
                        <a:t>Large</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mn-lt"/>
                          <a:ea typeface="Times New Roman"/>
                        </a:rPr>
                        <a:t>4</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mn-lt"/>
                          <a:ea typeface="Times New Roman"/>
                        </a:rPr>
                        <a:t>7 GB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mn-lt"/>
                          <a:ea typeface="Times New Roman"/>
                        </a:rPr>
                        <a:t>1000 GB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mn-lt"/>
                          <a:ea typeface="Times New Roman"/>
                        </a:rPr>
                        <a:t>0.48$</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55">
                <a:tc>
                  <a:txBody>
                    <a:bodyPr/>
                    <a:lstStyle/>
                    <a:p>
                      <a:pPr marL="0" marR="0" algn="just">
                        <a:spcBef>
                          <a:spcPts val="0"/>
                        </a:spcBef>
                        <a:spcAft>
                          <a:spcPts val="400"/>
                        </a:spcAft>
                      </a:pPr>
                      <a:r>
                        <a:rPr lang="en-US" sz="1800" b="1" dirty="0" err="1" smtClean="0">
                          <a:latin typeface="+mn-lt"/>
                          <a:ea typeface="Times New Roman"/>
                        </a:rPr>
                        <a:t>ExtraLarge</a:t>
                      </a:r>
                      <a:endParaRPr lang="en-US" sz="1800" b="1" dirty="0">
                        <a:latin typeface="+mn-lt"/>
                        <a:ea typeface="Times New Roman"/>
                      </a:endParaRP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mn-lt"/>
                          <a:ea typeface="Times New Roman"/>
                        </a:rPr>
                        <a:t>8</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mn-lt"/>
                          <a:ea typeface="Times New Roman"/>
                        </a:rPr>
                        <a:t>15 GB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mn-lt"/>
                          <a:ea typeface="Times New Roman"/>
                        </a:rPr>
                        <a:t>2000 GB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a:latin typeface="+mn-lt"/>
                          <a:ea typeface="Times New Roman"/>
                        </a:rPr>
                        <a:t>0.96$</a:t>
                      </a:r>
                    </a:p>
                  </a:txBody>
                  <a:tcPr marL="1841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Classic cloud </a:t>
            </a:r>
            <a:r>
              <a:rPr lang="en-US" dirty="0" smtClean="0"/>
              <a:t>architecture</a:t>
            </a:r>
            <a:endParaRPr lang="en-US" dirty="0"/>
          </a:p>
        </p:txBody>
      </p:sp>
      <p:pic>
        <p:nvPicPr>
          <p:cNvPr id="34" name="Picture 33" descr="C:\Users\thilina\Documents\papers\pubchem\classic_cloud_1.emf"/>
          <p:cNvPicPr/>
          <p:nvPr/>
        </p:nvPicPr>
        <p:blipFill>
          <a:blip r:embed="rId2" cstate="print"/>
          <a:srcRect/>
          <a:stretch>
            <a:fillRect/>
          </a:stretch>
        </p:blipFill>
        <p:spPr bwMode="auto">
          <a:xfrm>
            <a:off x="2514600" y="1371600"/>
            <a:ext cx="3962400" cy="4708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endParaRPr lang="en-US" dirty="0"/>
          </a:p>
        </p:txBody>
      </p:sp>
      <p:sp>
        <p:nvSpPr>
          <p:cNvPr id="3" name="Content Placeholder 2"/>
          <p:cNvSpPr>
            <a:spLocks noGrp="1"/>
          </p:cNvSpPr>
          <p:nvPr>
            <p:ph idx="1"/>
          </p:nvPr>
        </p:nvSpPr>
        <p:spPr/>
        <p:txBody>
          <a:bodyPr/>
          <a:lstStyle/>
          <a:p>
            <a:r>
              <a:rPr lang="en-US" dirty="0" smtClean="0"/>
              <a:t>General purpose massive data analysis in brittle environments</a:t>
            </a:r>
          </a:p>
          <a:p>
            <a:pPr lvl="1"/>
            <a:r>
              <a:rPr lang="en-US" dirty="0" smtClean="0"/>
              <a:t>Commodity clusters</a:t>
            </a:r>
          </a:p>
          <a:p>
            <a:pPr lvl="1"/>
            <a:r>
              <a:rPr lang="en-US" dirty="0" smtClean="0"/>
              <a:t>Clouds</a:t>
            </a:r>
          </a:p>
          <a:p>
            <a:r>
              <a:rPr lang="en-US" dirty="0" smtClean="0"/>
              <a:t>Apache </a:t>
            </a:r>
            <a:r>
              <a:rPr lang="en-US" dirty="0" err="1" smtClean="0"/>
              <a:t>Hadoop</a:t>
            </a:r>
            <a:endParaRPr lang="en-US" dirty="0" smtClean="0"/>
          </a:p>
          <a:p>
            <a:pPr lvl="1"/>
            <a:r>
              <a:rPr lang="en-US" dirty="0" smtClean="0"/>
              <a:t>HDFS</a:t>
            </a:r>
          </a:p>
          <a:p>
            <a:r>
              <a:rPr lang="en-US" dirty="0" smtClean="0"/>
              <a:t>Microsoft </a:t>
            </a:r>
            <a:r>
              <a:rPr lang="en-US" dirty="0" err="1" smtClean="0"/>
              <a:t>DryadLINQ</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Architecture</a:t>
            </a:r>
            <a:endParaRPr lang="en-US" dirty="0"/>
          </a:p>
        </p:txBody>
      </p:sp>
      <p:grpSp>
        <p:nvGrpSpPr>
          <p:cNvPr id="4" name="Group 3"/>
          <p:cNvGrpSpPr/>
          <p:nvPr/>
        </p:nvGrpSpPr>
        <p:grpSpPr>
          <a:xfrm>
            <a:off x="2438400" y="1491068"/>
            <a:ext cx="4502163" cy="4528732"/>
            <a:chOff x="2503947" y="1714500"/>
            <a:chExt cx="4136105" cy="3429000"/>
          </a:xfrm>
        </p:grpSpPr>
        <p:sp>
          <p:nvSpPr>
            <p:cNvPr id="5" name="Rounded Rectangle 4"/>
            <p:cNvSpPr/>
            <p:nvPr/>
          </p:nvSpPr>
          <p:spPr>
            <a:xfrm>
              <a:off x="36469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t>Map()</a:t>
              </a:r>
            </a:p>
          </p:txBody>
        </p:sp>
        <p:sp>
          <p:nvSpPr>
            <p:cNvPr id="6" name="Rounded Rectangle 5"/>
            <p:cNvSpPr/>
            <p:nvPr/>
          </p:nvSpPr>
          <p:spPr>
            <a:xfrm>
              <a:off x="49423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t>Map()</a:t>
              </a:r>
            </a:p>
          </p:txBody>
        </p:sp>
        <p:cxnSp>
          <p:nvCxnSpPr>
            <p:cNvPr id="7" name="Straight Arrow Connector 6"/>
            <p:cNvCxnSpPr>
              <a:endCxn id="5" idx="0"/>
            </p:cNvCxnSpPr>
            <p:nvPr/>
          </p:nvCxnSpPr>
          <p:spPr>
            <a:xfrm rot="5400000">
              <a:off x="3532647" y="2286000"/>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8" name="Straight Arrow Connector 7"/>
            <p:cNvCxnSpPr/>
            <p:nvPr/>
          </p:nvCxnSpPr>
          <p:spPr>
            <a:xfrm rot="5400000">
              <a:off x="4905041" y="2285206"/>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9" name="Oval 8"/>
            <p:cNvSpPr/>
            <p:nvPr/>
          </p:nvSpPr>
          <p:spPr>
            <a:xfrm>
              <a:off x="4180347" y="3695700"/>
              <a:ext cx="914400" cy="533400"/>
            </a:xfrm>
            <a:prstGeom prst="ellipse">
              <a:avLst/>
            </a:prstGeom>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bg1">
                      <a:lumMod val="50000"/>
                    </a:schemeClr>
                  </a:solidFill>
                </a:rPr>
                <a:t>Reduce</a:t>
              </a:r>
              <a:endParaRPr lang="en-US" sz="1200" dirty="0">
                <a:solidFill>
                  <a:schemeClr val="bg1">
                    <a:lumMod val="50000"/>
                  </a:schemeClr>
                </a:solidFill>
              </a:endParaRPr>
            </a:p>
          </p:txBody>
        </p:sp>
        <p:cxnSp>
          <p:nvCxnSpPr>
            <p:cNvPr id="10" name="Straight Arrow Connector 9"/>
            <p:cNvCxnSpPr>
              <a:stCxn id="5" idx="2"/>
              <a:endCxn id="9" idx="0"/>
            </p:cNvCxnSpPr>
            <p:nvPr/>
          </p:nvCxnSpPr>
          <p:spPr>
            <a:xfrm rot="16200000" flipH="1">
              <a:off x="4066047" y="3124200"/>
              <a:ext cx="457200" cy="6858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11" name="Straight Arrow Connector 10"/>
            <p:cNvCxnSpPr>
              <a:stCxn id="6" idx="2"/>
              <a:endCxn id="9" idx="0"/>
            </p:cNvCxnSpPr>
            <p:nvPr/>
          </p:nvCxnSpPr>
          <p:spPr>
            <a:xfrm rot="5400000">
              <a:off x="4713747" y="3162300"/>
              <a:ext cx="457200" cy="6096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sp>
          <p:nvSpPr>
            <p:cNvPr id="12" name="Can 11"/>
            <p:cNvSpPr/>
            <p:nvPr/>
          </p:nvSpPr>
          <p:spPr>
            <a:xfrm>
              <a:off x="3723147" y="4686300"/>
              <a:ext cx="18288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Results</a:t>
              </a:r>
              <a:endParaRPr lang="en-US" dirty="0"/>
            </a:p>
          </p:txBody>
        </p:sp>
        <p:cxnSp>
          <p:nvCxnSpPr>
            <p:cNvPr id="13" name="Straight Arrow Connector 12"/>
            <p:cNvCxnSpPr>
              <a:stCxn id="5" idx="2"/>
            </p:cNvCxnSpPr>
            <p:nvPr/>
          </p:nvCxnSpPr>
          <p:spPr>
            <a:xfrm rot="16200000" flipH="1">
              <a:off x="3342147" y="3848100"/>
              <a:ext cx="1447800" cy="2286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4" name="Straight Arrow Connector 13"/>
            <p:cNvCxnSpPr>
              <a:stCxn id="6" idx="2"/>
            </p:cNvCxnSpPr>
            <p:nvPr/>
          </p:nvCxnSpPr>
          <p:spPr>
            <a:xfrm rot="5400000">
              <a:off x="4447047" y="3886200"/>
              <a:ext cx="1447800" cy="1524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5" name="Straight Arrow Connector 14"/>
            <p:cNvCxnSpPr>
              <a:stCxn id="9" idx="4"/>
              <a:endCxn id="12" idx="1"/>
            </p:cNvCxnSpPr>
            <p:nvPr/>
          </p:nvCxnSpPr>
          <p:spPr>
            <a:xfrm rot="5400000">
              <a:off x="4408947" y="4457700"/>
              <a:ext cx="457200" cy="1588"/>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16" name="Straight Connector 15"/>
            <p:cNvCxnSpPr/>
            <p:nvPr/>
          </p:nvCxnSpPr>
          <p:spPr>
            <a:xfrm>
              <a:off x="4332747" y="3009900"/>
              <a:ext cx="533400" cy="0"/>
            </a:xfrm>
            <a:prstGeom prst="line">
              <a:avLst/>
            </a:prstGeom>
            <a:ln>
              <a:prstDash val="sysDot"/>
            </a:ln>
          </p:spPr>
          <p:style>
            <a:lnRef idx="2">
              <a:schemeClr val="dk1"/>
            </a:lnRef>
            <a:fillRef idx="1">
              <a:schemeClr val="lt1"/>
            </a:fillRef>
            <a:effectRef idx="0">
              <a:schemeClr val="dk1"/>
            </a:effectRef>
            <a:fontRef idx="minor">
              <a:schemeClr val="dk1"/>
            </a:fontRef>
          </p:style>
        </p:cxnSp>
        <p:sp>
          <p:nvSpPr>
            <p:cNvPr id="17" name="Can 16"/>
            <p:cNvSpPr/>
            <p:nvPr/>
          </p:nvSpPr>
          <p:spPr>
            <a:xfrm>
              <a:off x="3570747" y="1714500"/>
              <a:ext cx="19812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p>
          </p:txBody>
        </p:sp>
        <p:sp>
          <p:nvSpPr>
            <p:cNvPr id="18" name="Left Brace 17"/>
            <p:cNvSpPr/>
            <p:nvPr/>
          </p:nvSpPr>
          <p:spPr>
            <a:xfrm>
              <a:off x="3418347" y="3390900"/>
              <a:ext cx="228600" cy="1143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9" name="TextBox 30"/>
            <p:cNvSpPr txBox="1"/>
            <p:nvPr/>
          </p:nvSpPr>
          <p:spPr>
            <a:xfrm>
              <a:off x="2503947" y="3543300"/>
              <a:ext cx="9947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Optional</a:t>
              </a:r>
            </a:p>
            <a:p>
              <a:r>
                <a:rPr lang="en-US" dirty="0" smtClean="0"/>
                <a:t>Reduce</a:t>
              </a:r>
            </a:p>
            <a:p>
              <a:pPr algn="ctr"/>
              <a:r>
                <a:rPr lang="en-US" dirty="0" smtClean="0"/>
                <a:t>Phase</a:t>
              </a:r>
              <a:endParaRPr lang="en-US" dirty="0"/>
            </a:p>
          </p:txBody>
        </p:sp>
        <p:sp>
          <p:nvSpPr>
            <p:cNvPr id="20" name="Left Brace 19"/>
            <p:cNvSpPr/>
            <p:nvPr/>
          </p:nvSpPr>
          <p:spPr>
            <a:xfrm>
              <a:off x="3418347" y="46101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1" name="TextBox 33"/>
            <p:cNvSpPr txBox="1"/>
            <p:nvPr/>
          </p:nvSpPr>
          <p:spPr>
            <a:xfrm>
              <a:off x="2656347" y="4774168"/>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HDFS</a:t>
              </a:r>
              <a:endParaRPr lang="en-US" dirty="0"/>
            </a:p>
          </p:txBody>
        </p:sp>
        <p:sp>
          <p:nvSpPr>
            <p:cNvPr id="22" name="Left Brace 21"/>
            <p:cNvSpPr/>
            <p:nvPr/>
          </p:nvSpPr>
          <p:spPr>
            <a:xfrm>
              <a:off x="3265947" y="17145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3" name="TextBox 35"/>
            <p:cNvSpPr txBox="1"/>
            <p:nvPr/>
          </p:nvSpPr>
          <p:spPr>
            <a:xfrm>
              <a:off x="2586017" y="1790700"/>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HDFS</a:t>
              </a:r>
              <a:endParaRPr lang="en-US" dirty="0"/>
            </a:p>
          </p:txBody>
        </p:sp>
        <p:graphicFrame>
          <p:nvGraphicFramePr>
            <p:cNvPr id="24" name="Diagram 23"/>
            <p:cNvGraphicFramePr/>
            <p:nvPr/>
          </p:nvGraphicFramePr>
          <p:xfrm>
            <a:off x="3833343" y="2654300"/>
            <a:ext cx="685800" cy="88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Diagram 24"/>
            <p:cNvGraphicFramePr/>
            <p:nvPr/>
          </p:nvGraphicFramePr>
          <p:xfrm>
            <a:off x="5170947" y="2628900"/>
            <a:ext cx="685800" cy="889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 name="Flowchart: Multidocument 25"/>
            <p:cNvSpPr/>
            <p:nvPr/>
          </p:nvSpPr>
          <p:spPr>
            <a:xfrm>
              <a:off x="41041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7" name="Flowchart: Multidocument 26"/>
            <p:cNvSpPr/>
            <p:nvPr/>
          </p:nvSpPr>
          <p:spPr>
            <a:xfrm>
              <a:off x="44470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8" name="Flowchart: Multidocument 27"/>
            <p:cNvSpPr/>
            <p:nvPr/>
          </p:nvSpPr>
          <p:spPr>
            <a:xfrm>
              <a:off x="47899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9" name="Rectangle 28"/>
            <p:cNvSpPr/>
            <p:nvPr/>
          </p:nvSpPr>
          <p:spPr>
            <a:xfrm>
              <a:off x="3799347" y="1790700"/>
              <a:ext cx="152343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Input Data Set</a:t>
              </a:r>
            </a:p>
          </p:txBody>
        </p:sp>
        <p:sp>
          <p:nvSpPr>
            <p:cNvPr id="30" name="Flowchart: Multidocument 29"/>
            <p:cNvSpPr/>
            <p:nvPr/>
          </p:nvSpPr>
          <p:spPr>
            <a:xfrm>
              <a:off x="38755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31" name="Flowchart: Multidocument 30"/>
            <p:cNvSpPr/>
            <p:nvPr/>
          </p:nvSpPr>
          <p:spPr>
            <a:xfrm>
              <a:off x="52471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32" name="TextBox 50"/>
            <p:cNvSpPr txBox="1"/>
            <p:nvPr/>
          </p:nvSpPr>
          <p:spPr>
            <a:xfrm>
              <a:off x="5342306" y="2212687"/>
              <a:ext cx="790666"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t>Data File</a:t>
              </a:r>
            </a:p>
          </p:txBody>
        </p:sp>
        <p:sp>
          <p:nvSpPr>
            <p:cNvPr id="33" name="TextBox 51"/>
            <p:cNvSpPr txBox="1"/>
            <p:nvPr/>
          </p:nvSpPr>
          <p:spPr>
            <a:xfrm>
              <a:off x="5704347" y="2933700"/>
              <a:ext cx="935705"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t>Executable</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81000"/>
          <a:ext cx="8229599" cy="6216212"/>
        </p:xfrm>
        <a:graphic>
          <a:graphicData uri="http://schemas.openxmlformats.org/drawingml/2006/table">
            <a:tbl>
              <a:tblPr>
                <a:tableStyleId>{3C2FFA5D-87B4-456A-9821-1D502468CF0F}</a:tableStyleId>
              </a:tblPr>
              <a:tblGrid>
                <a:gridCol w="1600200"/>
                <a:gridCol w="2286000"/>
                <a:gridCol w="2209800"/>
                <a:gridCol w="2133599"/>
              </a:tblGrid>
              <a:tr h="381000">
                <a:tc>
                  <a:txBody>
                    <a:bodyPr/>
                    <a:lstStyle/>
                    <a:p>
                      <a:pPr marL="0" marR="0" algn="just">
                        <a:spcBef>
                          <a:spcPts val="0"/>
                        </a:spcBef>
                        <a:spcAft>
                          <a:spcPts val="400"/>
                        </a:spcAft>
                      </a:pP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2000" b="1" dirty="0"/>
                        <a:t>AWS/ Azure</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Hadoop</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DryadLINQ</a:t>
                      </a:r>
                      <a:endParaRPr lang="en-US" sz="2000" b="1" dirty="0">
                        <a:latin typeface="+mn-lt"/>
                        <a:ea typeface="Times New Roman"/>
                      </a:endParaRPr>
                    </a:p>
                  </a:txBody>
                  <a:tcPr marL="18214" marR="18214" marT="0" marB="0"/>
                </a:tc>
              </a:tr>
              <a:tr h="914400">
                <a:tc>
                  <a:txBody>
                    <a:bodyPr/>
                    <a:lstStyle/>
                    <a:p>
                      <a:pPr marL="0" marR="0" algn="l">
                        <a:spcBef>
                          <a:spcPts val="0"/>
                        </a:spcBef>
                        <a:spcAft>
                          <a:spcPts val="400"/>
                        </a:spcAft>
                      </a:pPr>
                      <a:r>
                        <a:rPr lang="en-US" sz="1800" b="1" dirty="0"/>
                        <a:t>Programming patterns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Independent job </a:t>
                      </a:r>
                      <a:r>
                        <a:rPr lang="en-US" sz="1800" dirty="0" smtClean="0"/>
                        <a:t>execution</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err="1" smtClean="0"/>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DAG execution, </a:t>
                      </a:r>
                      <a:r>
                        <a:rPr lang="en-US" sz="1800" dirty="0" err="1" smtClean="0"/>
                        <a:t>MapReduce</a:t>
                      </a:r>
                      <a:r>
                        <a:rPr lang="en-US" sz="1800" dirty="0" smtClean="0"/>
                        <a:t> </a:t>
                      </a:r>
                      <a:r>
                        <a:rPr lang="en-US" sz="1800" baseline="0" dirty="0" smtClean="0"/>
                        <a:t> + Other patterns</a:t>
                      </a:r>
                      <a:endParaRPr lang="en-US" sz="1800" dirty="0">
                        <a:latin typeface="+mn-lt"/>
                        <a:ea typeface="Times New Roman"/>
                      </a:endParaRPr>
                    </a:p>
                  </a:txBody>
                  <a:tcPr marL="18214" marR="18214" marT="0" marB="0"/>
                </a:tc>
              </a:tr>
              <a:tr h="609600">
                <a:tc>
                  <a:txBody>
                    <a:bodyPr/>
                    <a:lstStyle/>
                    <a:p>
                      <a:pPr marL="0" marR="0" algn="l">
                        <a:spcBef>
                          <a:spcPts val="0"/>
                        </a:spcBef>
                        <a:spcAft>
                          <a:spcPts val="400"/>
                        </a:spcAft>
                      </a:pPr>
                      <a:r>
                        <a:rPr lang="en-US" sz="1800" b="1" dirty="0"/>
                        <a:t>Fault Tolerance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Task re-execution based on a time out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Re-execution of failed and slow tasks.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Re-execution of failed and slow tasks.</a:t>
                      </a:r>
                      <a:endParaRPr lang="en-US" sz="1800">
                        <a:latin typeface="+mn-lt"/>
                        <a:ea typeface="Times New Roman"/>
                      </a:endParaRPr>
                    </a:p>
                  </a:txBody>
                  <a:tcPr marL="18214" marR="18214" marT="0" marB="0"/>
                </a:tc>
              </a:tr>
              <a:tr h="609600">
                <a:tc>
                  <a:txBody>
                    <a:bodyPr/>
                    <a:lstStyle/>
                    <a:p>
                      <a:pPr marL="0" marR="0" algn="l">
                        <a:spcBef>
                          <a:spcPts val="0"/>
                        </a:spcBef>
                        <a:spcAft>
                          <a:spcPts val="400"/>
                        </a:spcAft>
                      </a:pPr>
                      <a:r>
                        <a:rPr lang="en-US" sz="1800" b="1" dirty="0"/>
                        <a:t>Data </a:t>
                      </a:r>
                      <a:r>
                        <a:rPr lang="en-US" sz="1800" b="1" dirty="0" smtClean="0"/>
                        <a:t>Storage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S3/Azure Storage.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HDFS parallel file system.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Local files </a:t>
                      </a:r>
                      <a:endParaRPr lang="en-US" sz="1800">
                        <a:latin typeface="+mn-lt"/>
                        <a:ea typeface="Times New Roman"/>
                      </a:endParaRPr>
                    </a:p>
                  </a:txBody>
                  <a:tcPr marL="18214" marR="18214" marT="0" marB="0"/>
                </a:tc>
              </a:tr>
              <a:tr h="838200">
                <a:tc>
                  <a:txBody>
                    <a:bodyPr/>
                    <a:lstStyle/>
                    <a:p>
                      <a:pPr marL="0" marR="0" algn="l">
                        <a:spcBef>
                          <a:spcPts val="0"/>
                        </a:spcBef>
                        <a:spcAft>
                          <a:spcPts val="400"/>
                        </a:spcAft>
                      </a:pPr>
                      <a:r>
                        <a:rPr lang="en-US" sz="1800" b="1" dirty="0" smtClean="0"/>
                        <a:t>Environments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smtClean="0"/>
                        <a:t>EC2/Azure, </a:t>
                      </a:r>
                      <a:r>
                        <a:rPr lang="en-US" sz="1800" dirty="0"/>
                        <a:t>local compute resources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Linux cluster, Amazon Elastic </a:t>
                      </a:r>
                      <a:r>
                        <a:rPr lang="en-US" sz="1800" dirty="0" err="1"/>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Windows HPCS cluster</a:t>
                      </a:r>
                      <a:endParaRPr lang="en-US" sz="1800" dirty="0">
                        <a:latin typeface="+mn-lt"/>
                        <a:ea typeface="Times New Roman"/>
                      </a:endParaRPr>
                    </a:p>
                  </a:txBody>
                  <a:tcPr marL="18214" marR="18214" marT="0" marB="0"/>
                </a:tc>
              </a:tr>
              <a:tr h="608746">
                <a:tc>
                  <a:txBody>
                    <a:bodyPr/>
                    <a:lstStyle/>
                    <a:p>
                      <a:pPr marL="0" marR="0" algn="l">
                        <a:spcBef>
                          <a:spcPts val="0"/>
                        </a:spcBef>
                        <a:spcAft>
                          <a:spcPts val="400"/>
                        </a:spcAft>
                      </a:pPr>
                      <a:r>
                        <a:rPr lang="en-US" sz="1800" b="1" dirty="0"/>
                        <a:t>Ease of Programming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608746">
                <a:tc>
                  <a:txBody>
                    <a:bodyPr/>
                    <a:lstStyle/>
                    <a:p>
                      <a:pPr marL="0" marR="0" algn="l">
                        <a:spcBef>
                          <a:spcPts val="0"/>
                        </a:spcBef>
                        <a:spcAft>
                          <a:spcPts val="400"/>
                        </a:spcAft>
                      </a:pPr>
                      <a:r>
                        <a:rPr lang="en-US" sz="1800" b="1" dirty="0"/>
                        <a:t>Ease of use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1556530">
                <a:tc>
                  <a:txBody>
                    <a:bodyPr/>
                    <a:lstStyle/>
                    <a:p>
                      <a:pPr marL="0" marR="0" algn="l">
                        <a:spcBef>
                          <a:spcPts val="0"/>
                        </a:spcBef>
                        <a:spcAft>
                          <a:spcPts val="400"/>
                        </a:spcAft>
                      </a:pPr>
                      <a:r>
                        <a:rPr lang="en-US" sz="1800" b="1" dirty="0"/>
                        <a:t>Scheduling &amp; Load Balancing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Dynamic scheduling through a global queue, </a:t>
                      </a:r>
                      <a:r>
                        <a:rPr lang="en-US" sz="1800" dirty="0" smtClean="0"/>
                        <a:t>Good</a:t>
                      </a:r>
                      <a:r>
                        <a:rPr lang="en-US" sz="1800" baseline="0" dirty="0" smtClean="0"/>
                        <a:t> </a:t>
                      </a:r>
                      <a:r>
                        <a:rPr lang="en-US" sz="1800" dirty="0" smtClean="0"/>
                        <a:t>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rack aware dynamic task scheduling through a global </a:t>
                      </a:r>
                      <a:r>
                        <a:rPr lang="en-US" sz="1800" dirty="0" smtClean="0"/>
                        <a:t>queue, Good</a:t>
                      </a:r>
                      <a:r>
                        <a:rPr lang="en-US" sz="1800" baseline="0" dirty="0" smtClean="0"/>
                        <a:t> </a:t>
                      </a:r>
                      <a:r>
                        <a:rPr lang="en-US" sz="1800" dirty="0" smtClean="0"/>
                        <a:t> 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network topology aware scheduling. Static task partitions at the node level, suboptimal load balancing</a:t>
                      </a:r>
                      <a:endParaRPr lang="en-US" sz="1800" dirty="0">
                        <a:latin typeface="+mn-lt"/>
                        <a:ea typeface="Times New Roman"/>
                      </a:endParaRPr>
                    </a:p>
                  </a:txBody>
                  <a:tcPr marL="18214" marR="18214"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3094</TotalTime>
  <Words>1445</Words>
  <Application>Microsoft Office PowerPoint</Application>
  <PresentationFormat>On-screen Show (4:3)</PresentationFormat>
  <Paragraphs>258</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Introduction</vt:lpstr>
      <vt:lpstr>Cloud Computing</vt:lpstr>
      <vt:lpstr>Amazon Web Services</vt:lpstr>
      <vt:lpstr>Microsoft Azure Platform</vt:lpstr>
      <vt:lpstr>Classic cloud architecture</vt:lpstr>
      <vt:lpstr>MapReduce</vt:lpstr>
      <vt:lpstr>MapReduce Architecture</vt:lpstr>
      <vt:lpstr>Slide 9</vt:lpstr>
      <vt:lpstr>Cap3 – Sequence Assembly</vt:lpstr>
      <vt:lpstr>Sequence Assembly Performance with different EC2 Instance Types</vt:lpstr>
      <vt:lpstr>Sequence Assembly in the Clouds</vt:lpstr>
      <vt:lpstr>Cost to assemble to process 4096 FASTA files*</vt:lpstr>
      <vt:lpstr>GTM &amp; MDS Interpolation</vt:lpstr>
      <vt:lpstr>GTM Interpolation performance with different EC2 Instance Types</vt:lpstr>
      <vt:lpstr>Dimension Reduction in the Clouds - GTM interpolation</vt:lpstr>
      <vt:lpstr>Dimension Reduction in the Clouds - MDS Interpolation</vt:lpstr>
      <vt:lpstr>Acknowlegedments</vt:lpstr>
      <vt:lpstr>Thank You!!</vt:lpstr>
    </vt:vector>
  </TitlesOfParts>
  <Company>Indiana University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Green Jeff</dc:creator>
  <cp:lastModifiedBy>thilina</cp:lastModifiedBy>
  <cp:revision>146</cp:revision>
  <dcterms:created xsi:type="dcterms:W3CDTF">2009-11-19T20:22:13Z</dcterms:created>
  <dcterms:modified xsi:type="dcterms:W3CDTF">2010-06-21T07:52:18Z</dcterms:modified>
</cp:coreProperties>
</file>