
<file path=[Content_Types].xml><?xml version="1.0" encoding="utf-8"?>
<Types xmlns="http://schemas.openxmlformats.org/package/2006/content-types">
  <Default Extension="bin" ContentType="application/vnd.openxmlformats-officedocument.presentationml.printerSettings"/>
  <Override PartName="/ppt/diagrams/drawing1.xml" ContentType="application/vnd.ms-office.drawingml.diagramDrawing+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diagrams/data1.xml" ContentType="application/vnd.openxmlformats-officedocument.drawingml.diagramData+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7" r:id="rId1"/>
  </p:sldMasterIdLst>
  <p:notesMasterIdLst>
    <p:notesMasterId r:id="rId51"/>
  </p:notesMasterIdLst>
  <p:sldIdLst>
    <p:sldId id="288" r:id="rId2"/>
    <p:sldId id="293" r:id="rId3"/>
    <p:sldId id="292" r:id="rId4"/>
    <p:sldId id="340" r:id="rId5"/>
    <p:sldId id="341" r:id="rId6"/>
    <p:sldId id="355" r:id="rId7"/>
    <p:sldId id="343" r:id="rId8"/>
    <p:sldId id="329" r:id="rId9"/>
    <p:sldId id="268" r:id="rId10"/>
    <p:sldId id="269" r:id="rId11"/>
    <p:sldId id="295" r:id="rId12"/>
    <p:sldId id="270" r:id="rId13"/>
    <p:sldId id="327" r:id="rId14"/>
    <p:sldId id="328" r:id="rId15"/>
    <p:sldId id="271" r:id="rId16"/>
    <p:sldId id="351" r:id="rId17"/>
    <p:sldId id="349" r:id="rId18"/>
    <p:sldId id="350" r:id="rId19"/>
    <p:sldId id="272" r:id="rId20"/>
    <p:sldId id="273" r:id="rId21"/>
    <p:sldId id="297" r:id="rId22"/>
    <p:sldId id="298" r:id="rId23"/>
    <p:sldId id="300" r:id="rId24"/>
    <p:sldId id="301" r:id="rId25"/>
    <p:sldId id="302" r:id="rId26"/>
    <p:sldId id="352" r:id="rId27"/>
    <p:sldId id="303" r:id="rId28"/>
    <p:sldId id="304" r:id="rId29"/>
    <p:sldId id="353" r:id="rId30"/>
    <p:sldId id="344" r:id="rId31"/>
    <p:sldId id="345" r:id="rId32"/>
    <p:sldId id="346" r:id="rId33"/>
    <p:sldId id="347" r:id="rId34"/>
    <p:sldId id="348" r:id="rId35"/>
    <p:sldId id="308" r:id="rId36"/>
    <p:sldId id="306" r:id="rId37"/>
    <p:sldId id="326" r:id="rId38"/>
    <p:sldId id="314" r:id="rId39"/>
    <p:sldId id="316" r:id="rId40"/>
    <p:sldId id="256" r:id="rId41"/>
    <p:sldId id="259" r:id="rId42"/>
    <p:sldId id="262" r:id="rId43"/>
    <p:sldId id="261" r:id="rId44"/>
    <p:sldId id="257" r:id="rId45"/>
    <p:sldId id="258" r:id="rId46"/>
    <p:sldId id="309" r:id="rId47"/>
    <p:sldId id="323" r:id="rId48"/>
    <p:sldId id="324" r:id="rId49"/>
    <p:sldId id="35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7201" autoAdjust="0"/>
    <p:restoredTop sz="94660"/>
  </p:normalViewPr>
  <p:slideViewPr>
    <p:cSldViewPr snapToGrid="0" snapToObjects="1">
      <p:cViewPr varScale="1">
        <p:scale>
          <a:sx n="95" d="100"/>
          <a:sy n="95" d="100"/>
        </p:scale>
        <p:origin x="-14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voeckler:Pegasus:periodogram:new:slur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percentStacked"/>
        <c:ser>
          <c:idx val="0"/>
          <c:order val="0"/>
          <c:tx>
            <c:strRef>
              <c:f>Sheet1!$A$2:$B$2</c:f>
              <c:strCache>
                <c:ptCount val="1"/>
                <c:pt idx="0">
                  <c:v>Eucalyptus india</c:v>
                </c:pt>
              </c:strCache>
            </c:strRef>
          </c:tx>
          <c:dLbls>
            <c:showVal val="1"/>
          </c:dLbls>
          <c:cat>
            <c:strRef>
              <c:f>Sheet1!$C$1:$G$1</c:f>
              <c:strCache>
                <c:ptCount val="5"/>
                <c:pt idx="0">
                  <c:v>Avail. Hosts</c:v>
                </c:pt>
                <c:pt idx="1">
                  <c:v>Act. Hosts</c:v>
                </c:pt>
                <c:pt idx="2">
                  <c:v>Jobs</c:v>
                </c:pt>
                <c:pt idx="3">
                  <c:v>Tasks</c:v>
                </c:pt>
                <c:pt idx="4">
                  <c:v>Cum. Dur. (h)</c:v>
                </c:pt>
              </c:strCache>
            </c:strRef>
          </c:cat>
          <c:val>
            <c:numRef>
              <c:f>Sheet1!$C$2:$G$2</c:f>
              <c:numCache>
                <c:formatCode>General</c:formatCode>
                <c:ptCount val="5"/>
                <c:pt idx="0">
                  <c:v>30.0</c:v>
                </c:pt>
                <c:pt idx="1">
                  <c:v>8.0</c:v>
                </c:pt>
                <c:pt idx="2">
                  <c:v>19.0</c:v>
                </c:pt>
                <c:pt idx="3">
                  <c:v>1900.0</c:v>
                </c:pt>
                <c:pt idx="4">
                  <c:v>0.4</c:v>
                </c:pt>
              </c:numCache>
            </c:numRef>
          </c:val>
        </c:ser>
        <c:ser>
          <c:idx val="1"/>
          <c:order val="1"/>
          <c:tx>
            <c:strRef>
              <c:f>Sheet1!$A$3:$B$3</c:f>
              <c:strCache>
                <c:ptCount val="1"/>
                <c:pt idx="0">
                  <c:v>Eucalyptus sierra</c:v>
                </c:pt>
              </c:strCache>
            </c:strRef>
          </c:tx>
          <c:dLbls>
            <c:showVal val="1"/>
          </c:dLbls>
          <c:cat>
            <c:strRef>
              <c:f>Sheet1!$C$1:$G$1</c:f>
              <c:strCache>
                <c:ptCount val="5"/>
                <c:pt idx="0">
                  <c:v>Avail. Hosts</c:v>
                </c:pt>
                <c:pt idx="1">
                  <c:v>Act. Hosts</c:v>
                </c:pt>
                <c:pt idx="2">
                  <c:v>Jobs</c:v>
                </c:pt>
                <c:pt idx="3">
                  <c:v>Tasks</c:v>
                </c:pt>
                <c:pt idx="4">
                  <c:v>Cum. Dur. (h)</c:v>
                </c:pt>
              </c:strCache>
            </c:strRef>
          </c:cat>
          <c:val>
            <c:numRef>
              <c:f>Sheet1!$C$3:$G$3</c:f>
              <c:numCache>
                <c:formatCode>General</c:formatCode>
                <c:ptCount val="5"/>
                <c:pt idx="0">
                  <c:v>29.0</c:v>
                </c:pt>
                <c:pt idx="1">
                  <c:v>28.0</c:v>
                </c:pt>
                <c:pt idx="2">
                  <c:v>162.0</c:v>
                </c:pt>
                <c:pt idx="3">
                  <c:v>7080.0</c:v>
                </c:pt>
                <c:pt idx="4">
                  <c:v>119.2</c:v>
                </c:pt>
              </c:numCache>
            </c:numRef>
          </c:val>
        </c:ser>
        <c:ser>
          <c:idx val="2"/>
          <c:order val="2"/>
          <c:tx>
            <c:strRef>
              <c:f>Sheet1!$A$4:$B$4</c:f>
              <c:strCache>
                <c:ptCount val="1"/>
                <c:pt idx="0">
                  <c:v>Nimbus sierra</c:v>
                </c:pt>
              </c:strCache>
            </c:strRef>
          </c:tx>
          <c:dLbls>
            <c:showVal val="1"/>
          </c:dLbls>
          <c:cat>
            <c:strRef>
              <c:f>Sheet1!$C$1:$G$1</c:f>
              <c:strCache>
                <c:ptCount val="5"/>
                <c:pt idx="0">
                  <c:v>Avail. Hosts</c:v>
                </c:pt>
                <c:pt idx="1">
                  <c:v>Act. Hosts</c:v>
                </c:pt>
                <c:pt idx="2">
                  <c:v>Jobs</c:v>
                </c:pt>
                <c:pt idx="3">
                  <c:v>Tasks</c:v>
                </c:pt>
                <c:pt idx="4">
                  <c:v>Cum. Dur. (h)</c:v>
                </c:pt>
              </c:strCache>
            </c:strRef>
          </c:cat>
          <c:val>
            <c:numRef>
              <c:f>Sheet1!$C$4:$G$4</c:f>
              <c:numCache>
                <c:formatCode>General</c:formatCode>
                <c:ptCount val="5"/>
                <c:pt idx="0">
                  <c:v>20.0</c:v>
                </c:pt>
                <c:pt idx="1">
                  <c:v>20.0</c:v>
                </c:pt>
                <c:pt idx="2">
                  <c:v>140.0</c:v>
                </c:pt>
                <c:pt idx="3">
                  <c:v>7134.0</c:v>
                </c:pt>
                <c:pt idx="4">
                  <c:v>86.8</c:v>
                </c:pt>
              </c:numCache>
            </c:numRef>
          </c:val>
        </c:ser>
        <c:ser>
          <c:idx val="3"/>
          <c:order val="3"/>
          <c:tx>
            <c:strRef>
              <c:f>Sheet1!$A$5:$B$5</c:f>
              <c:strCache>
                <c:ptCount val="1"/>
                <c:pt idx="0">
                  <c:v>Nimbus foxtrot</c:v>
                </c:pt>
              </c:strCache>
            </c:strRef>
          </c:tx>
          <c:dLbls>
            <c:showVal val="1"/>
          </c:dLbls>
          <c:cat>
            <c:strRef>
              <c:f>Sheet1!$C$1:$G$1</c:f>
              <c:strCache>
                <c:ptCount val="5"/>
                <c:pt idx="0">
                  <c:v>Avail. Hosts</c:v>
                </c:pt>
                <c:pt idx="1">
                  <c:v>Act. Hosts</c:v>
                </c:pt>
                <c:pt idx="2">
                  <c:v>Jobs</c:v>
                </c:pt>
                <c:pt idx="3">
                  <c:v>Tasks</c:v>
                </c:pt>
                <c:pt idx="4">
                  <c:v>Cum. Dur. (h)</c:v>
                </c:pt>
              </c:strCache>
            </c:strRef>
          </c:cat>
          <c:val>
            <c:numRef>
              <c:f>Sheet1!$C$5:$G$5</c:f>
              <c:numCache>
                <c:formatCode>General</c:formatCode>
                <c:ptCount val="5"/>
                <c:pt idx="0">
                  <c:v>20.0</c:v>
                </c:pt>
                <c:pt idx="1">
                  <c:v>17.0</c:v>
                </c:pt>
                <c:pt idx="2">
                  <c:v>126.0</c:v>
                </c:pt>
                <c:pt idx="3">
                  <c:v>6678.0</c:v>
                </c:pt>
                <c:pt idx="4">
                  <c:v>77.5</c:v>
                </c:pt>
              </c:numCache>
            </c:numRef>
          </c:val>
        </c:ser>
        <c:ser>
          <c:idx val="4"/>
          <c:order val="4"/>
          <c:tx>
            <c:strRef>
              <c:f>Sheet1!$A$6:$B$6</c:f>
              <c:strCache>
                <c:ptCount val="1"/>
                <c:pt idx="0">
                  <c:v>Nimbus hotel</c:v>
                </c:pt>
              </c:strCache>
            </c:strRef>
          </c:tx>
          <c:dLbls>
            <c:showVal val="1"/>
          </c:dLbls>
          <c:cat>
            <c:strRef>
              <c:f>Sheet1!$C$1:$G$1</c:f>
              <c:strCache>
                <c:ptCount val="5"/>
                <c:pt idx="0">
                  <c:v>Avail. Hosts</c:v>
                </c:pt>
                <c:pt idx="1">
                  <c:v>Act. Hosts</c:v>
                </c:pt>
                <c:pt idx="2">
                  <c:v>Jobs</c:v>
                </c:pt>
                <c:pt idx="3">
                  <c:v>Tasks</c:v>
                </c:pt>
                <c:pt idx="4">
                  <c:v>Cum. Dur. (h)</c:v>
                </c:pt>
              </c:strCache>
            </c:strRef>
          </c:cat>
          <c:val>
            <c:numRef>
              <c:f>Sheet1!$C$6:$G$6</c:f>
              <c:numCache>
                <c:formatCode>General</c:formatCode>
                <c:ptCount val="5"/>
                <c:pt idx="0">
                  <c:v>50.0</c:v>
                </c:pt>
                <c:pt idx="1">
                  <c:v>50.0</c:v>
                </c:pt>
                <c:pt idx="2">
                  <c:v>352.0</c:v>
                </c:pt>
                <c:pt idx="3">
                  <c:v>10290.0</c:v>
                </c:pt>
                <c:pt idx="4">
                  <c:v>250.6</c:v>
                </c:pt>
              </c:numCache>
            </c:numRef>
          </c:val>
        </c:ser>
        <c:dLbls>
          <c:showVal val="1"/>
        </c:dLbls>
        <c:gapWidth val="75"/>
        <c:overlap val="100"/>
        <c:axId val="547178376"/>
        <c:axId val="491731912"/>
      </c:barChart>
      <c:catAx>
        <c:axId val="547178376"/>
        <c:scaling>
          <c:orientation val="minMax"/>
        </c:scaling>
        <c:axPos val="b"/>
        <c:majorTickMark val="none"/>
        <c:tickLblPos val="nextTo"/>
        <c:crossAx val="491731912"/>
        <c:crosses val="autoZero"/>
        <c:auto val="1"/>
        <c:lblAlgn val="ctr"/>
        <c:lblOffset val="100"/>
      </c:catAx>
      <c:valAx>
        <c:axId val="491731912"/>
        <c:scaling>
          <c:orientation val="minMax"/>
        </c:scaling>
        <c:axPos val="l"/>
        <c:majorGridlines/>
        <c:numFmt formatCode="0%" sourceLinked="1"/>
        <c:majorTickMark val="none"/>
        <c:tickLblPos val="nextTo"/>
        <c:crossAx val="547178376"/>
        <c:crosses val="autoZero"/>
        <c:crossBetween val="between"/>
      </c:valAx>
    </c:plotArea>
    <c:legend>
      <c:legendPos val="b"/>
      <c:layout/>
    </c:legend>
    <c:plotVisOnly val="1"/>
    <c:dispBlanksAs val="gap"/>
  </c:chart>
  <c:txPr>
    <a:bodyPr/>
    <a:lstStyle/>
    <a:p>
      <a:pPr>
        <a:defRPr sz="12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1C5C6-216F-404F-8A75-935988A36556}" type="doc">
      <dgm:prSet loTypeId="urn:microsoft.com/office/officeart/2005/8/layout/hProcess11" loCatId="process" qsTypeId="urn:microsoft.com/office/officeart/2005/8/quickstyle/simple4" qsCatId="simple" csTypeId="urn:microsoft.com/office/officeart/2005/8/colors/accent1_2" csCatId="accent1" phldr="1"/>
      <dgm:spPr/>
    </dgm:pt>
    <dgm:pt modelId="{211CF4B0-F093-9041-9A2C-1FF61FD50FDD}">
      <dgm:prSet phldrT="[Text]"/>
      <dgm:spPr/>
      <dgm:t>
        <a:bodyPr/>
        <a:lstStyle/>
        <a:p>
          <a:r>
            <a:rPr lang="en-US" dirty="0" smtClean="0"/>
            <a:t>Oct. 2009</a:t>
          </a:r>
          <a:br>
            <a:rPr lang="en-US" dirty="0" smtClean="0"/>
          </a:br>
          <a:r>
            <a:rPr lang="en-US" dirty="0" smtClean="0"/>
            <a:t>Project Start</a:t>
          </a:r>
          <a:endParaRPr lang="en-US" dirty="0"/>
        </a:p>
      </dgm:t>
    </dgm:pt>
    <dgm:pt modelId="{184F287F-4A17-DA41-B16A-4C5966E231B8}" type="parTrans" cxnId="{AA4F533E-E6A7-CA40-97E7-A10FECE20D2C}">
      <dgm:prSet/>
      <dgm:spPr/>
      <dgm:t>
        <a:bodyPr/>
        <a:lstStyle/>
        <a:p>
          <a:endParaRPr lang="en-US"/>
        </a:p>
      </dgm:t>
    </dgm:pt>
    <dgm:pt modelId="{0CAFD9C8-0735-9F44-883B-1FA9BC85FBE9}" type="sibTrans" cxnId="{AA4F533E-E6A7-CA40-97E7-A10FECE20D2C}">
      <dgm:prSet/>
      <dgm:spPr/>
      <dgm:t>
        <a:bodyPr/>
        <a:lstStyle/>
        <a:p>
          <a:endParaRPr lang="en-US"/>
        </a:p>
      </dgm:t>
    </dgm:pt>
    <dgm:pt modelId="{663233CC-9B53-714A-9B7F-4E1FCD1975C1}">
      <dgm:prSet phldrT="[Text]"/>
      <dgm:spPr/>
      <dgm:t>
        <a:bodyPr/>
        <a:lstStyle/>
        <a:p>
          <a:r>
            <a:rPr lang="en-US" dirty="0" smtClean="0"/>
            <a:t>Nov. 2009</a:t>
          </a:r>
          <a:br>
            <a:rPr lang="en-US" dirty="0" smtClean="0"/>
          </a:br>
          <a:r>
            <a:rPr lang="en-US" dirty="0" smtClean="0"/>
            <a:t>SC Demo</a:t>
          </a:r>
          <a:endParaRPr lang="en-US" dirty="0"/>
        </a:p>
      </dgm:t>
    </dgm:pt>
    <dgm:pt modelId="{8B4EA020-7726-F44B-B88B-EF4765C18A7D}" type="parTrans" cxnId="{4C127291-42C1-7243-8240-3566FF976E60}">
      <dgm:prSet/>
      <dgm:spPr/>
      <dgm:t>
        <a:bodyPr/>
        <a:lstStyle/>
        <a:p>
          <a:endParaRPr lang="en-US"/>
        </a:p>
      </dgm:t>
    </dgm:pt>
    <dgm:pt modelId="{0F595FAC-BFB0-2042-A6DD-6E8EC58AD04C}" type="sibTrans" cxnId="{4C127291-42C1-7243-8240-3566FF976E60}">
      <dgm:prSet/>
      <dgm:spPr/>
      <dgm:t>
        <a:bodyPr/>
        <a:lstStyle/>
        <a:p>
          <a:endParaRPr lang="en-US"/>
        </a:p>
      </dgm:t>
    </dgm:pt>
    <dgm:pt modelId="{18DF04D2-E58D-DC4D-8DF6-274D51749CB0}">
      <dgm:prSet phldrT="[Text]"/>
      <dgm:spPr/>
      <dgm:t>
        <a:bodyPr/>
        <a:lstStyle/>
        <a:p>
          <a:r>
            <a:rPr lang="en-US" dirty="0" smtClean="0"/>
            <a:t>Mar. 2010</a:t>
          </a:r>
          <a:br>
            <a:rPr lang="en-US" dirty="0" smtClean="0"/>
          </a:br>
          <a:r>
            <a:rPr lang="en-US" dirty="0" smtClean="0"/>
            <a:t>Network Completed</a:t>
          </a:r>
          <a:endParaRPr lang="en-US" dirty="0"/>
        </a:p>
      </dgm:t>
    </dgm:pt>
    <dgm:pt modelId="{68C537FF-8828-1F49-82F2-8CC61FC7F148}" type="parTrans" cxnId="{B7936792-E618-374B-B109-6601272E2A56}">
      <dgm:prSet/>
      <dgm:spPr/>
      <dgm:t>
        <a:bodyPr/>
        <a:lstStyle/>
        <a:p>
          <a:endParaRPr lang="en-US"/>
        </a:p>
      </dgm:t>
    </dgm:pt>
    <dgm:pt modelId="{0FE4BC4E-4A79-3741-B6FC-34C2CF4EBC43}" type="sibTrans" cxnId="{B7936792-E618-374B-B109-6601272E2A56}">
      <dgm:prSet/>
      <dgm:spPr/>
      <dgm:t>
        <a:bodyPr/>
        <a:lstStyle/>
        <a:p>
          <a:endParaRPr lang="en-US"/>
        </a:p>
      </dgm:t>
    </dgm:pt>
    <dgm:pt modelId="{05C0BE2D-1DD6-C142-B60A-435424E06D87}">
      <dgm:prSet phldrT="[Text]"/>
      <dgm:spPr/>
      <dgm:t>
        <a:bodyPr/>
        <a:lstStyle/>
        <a:p>
          <a:r>
            <a:rPr lang="en-US" dirty="0" smtClean="0"/>
            <a:t>July 2010</a:t>
          </a:r>
          <a:br>
            <a:rPr lang="en-US" dirty="0" smtClean="0"/>
          </a:br>
          <a:r>
            <a:rPr lang="en-US" dirty="0" smtClean="0"/>
            <a:t>Hardware available to early users</a:t>
          </a:r>
          <a:endParaRPr lang="en-US" dirty="0"/>
        </a:p>
      </dgm:t>
    </dgm:pt>
    <dgm:pt modelId="{14C71802-BCEA-E14C-BA73-984BA56710BC}" type="parTrans" cxnId="{94FCBF8C-6BE2-6C4F-9618-42B814F67848}">
      <dgm:prSet/>
      <dgm:spPr/>
      <dgm:t>
        <a:bodyPr/>
        <a:lstStyle/>
        <a:p>
          <a:endParaRPr lang="en-US"/>
        </a:p>
      </dgm:t>
    </dgm:pt>
    <dgm:pt modelId="{F10A74DE-3F2C-F540-BCDD-D2FC526DEBC1}" type="sibTrans" cxnId="{94FCBF8C-6BE2-6C4F-9618-42B814F67848}">
      <dgm:prSet/>
      <dgm:spPr/>
      <dgm:t>
        <a:bodyPr/>
        <a:lstStyle/>
        <a:p>
          <a:endParaRPr lang="en-US"/>
        </a:p>
      </dgm:t>
    </dgm:pt>
    <dgm:pt modelId="{F9D34336-AE30-4B46-A7D9-F1CE304593B8}">
      <dgm:prSet phldrT="[Text]"/>
      <dgm:spPr/>
      <dgm:t>
        <a:bodyPr/>
        <a:lstStyle/>
        <a:p>
          <a:r>
            <a:rPr lang="en-US" dirty="0" smtClean="0"/>
            <a:t>Nov. 2010</a:t>
          </a:r>
          <a:br>
            <a:rPr lang="en-US" dirty="0" smtClean="0"/>
          </a:br>
          <a:r>
            <a:rPr lang="en-US" dirty="0" smtClean="0"/>
            <a:t>Hardware available to general users</a:t>
          </a:r>
          <a:endParaRPr lang="en-US" dirty="0"/>
        </a:p>
      </dgm:t>
    </dgm:pt>
    <dgm:pt modelId="{6D8ECD25-DF97-FC4B-B554-190E02283DEA}" type="parTrans" cxnId="{9C4190B5-ECCF-EB4B-B61C-6D6142CCFA3F}">
      <dgm:prSet/>
      <dgm:spPr/>
      <dgm:t>
        <a:bodyPr/>
        <a:lstStyle/>
        <a:p>
          <a:endParaRPr lang="en-US"/>
        </a:p>
      </dgm:t>
    </dgm:pt>
    <dgm:pt modelId="{563B0FC4-018B-474F-B4F3-6215C97CD484}" type="sibTrans" cxnId="{9C4190B5-ECCF-EB4B-B61C-6D6142CCFA3F}">
      <dgm:prSet/>
      <dgm:spPr/>
      <dgm:t>
        <a:bodyPr/>
        <a:lstStyle/>
        <a:p>
          <a:endParaRPr lang="en-US"/>
        </a:p>
      </dgm:t>
    </dgm:pt>
    <dgm:pt modelId="{6BFDB12E-0616-AC41-BFCC-E34BDCCEB4F7}">
      <dgm:prSet phldrT="[Text]"/>
      <dgm:spPr/>
      <dgm:t>
        <a:bodyPr/>
        <a:lstStyle/>
        <a:p>
          <a:r>
            <a:rPr lang="en-US" dirty="0" smtClean="0"/>
            <a:t>Oct.2011</a:t>
          </a:r>
          <a:br>
            <a:rPr lang="en-US" dirty="0" smtClean="0"/>
          </a:br>
          <a:r>
            <a:rPr lang="en-US" dirty="0" smtClean="0"/>
            <a:t>Integration into </a:t>
          </a:r>
          <a:r>
            <a:rPr lang="en-US" dirty="0" err="1" smtClean="0"/>
            <a:t>TeraGrid</a:t>
          </a:r>
          <a:endParaRPr lang="en-US" dirty="0"/>
        </a:p>
      </dgm:t>
    </dgm:pt>
    <dgm:pt modelId="{15D32147-F419-A746-8922-BC827DD3C421}" type="parTrans" cxnId="{15166336-D75D-BC48-AE38-1E1F39DAF04D}">
      <dgm:prSet/>
      <dgm:spPr/>
      <dgm:t>
        <a:bodyPr/>
        <a:lstStyle/>
        <a:p>
          <a:endParaRPr lang="en-US"/>
        </a:p>
      </dgm:t>
    </dgm:pt>
    <dgm:pt modelId="{F5861F7F-3173-DD4F-98DB-2AECAB31C14B}" type="sibTrans" cxnId="{15166336-D75D-BC48-AE38-1E1F39DAF04D}">
      <dgm:prSet/>
      <dgm:spPr/>
      <dgm:t>
        <a:bodyPr/>
        <a:lstStyle/>
        <a:p>
          <a:endParaRPr lang="en-US"/>
        </a:p>
      </dgm:t>
    </dgm:pt>
    <dgm:pt modelId="{DFA68921-C613-1A46-B064-11F24B920F48}">
      <dgm:prSet phldrT="[Text]"/>
      <dgm:spPr/>
      <dgm:t>
        <a:bodyPr/>
        <a:lstStyle/>
        <a:p>
          <a:r>
            <a:rPr lang="en-US" dirty="0" smtClean="0"/>
            <a:t>Oct. 2013</a:t>
          </a:r>
          <a:br>
            <a:rPr lang="en-US" dirty="0" smtClean="0"/>
          </a:br>
          <a:r>
            <a:rPr lang="en-US" dirty="0" smtClean="0"/>
            <a:t>Project end</a:t>
          </a:r>
          <a:endParaRPr lang="en-US" dirty="0"/>
        </a:p>
      </dgm:t>
    </dgm:pt>
    <dgm:pt modelId="{5409C21C-AA11-EB47-AD11-F9E91C9B2A01}" type="parTrans" cxnId="{BCB6B2CA-E977-5B41-8515-D0CFCA953586}">
      <dgm:prSet/>
      <dgm:spPr/>
      <dgm:t>
        <a:bodyPr/>
        <a:lstStyle/>
        <a:p>
          <a:endParaRPr lang="en-US"/>
        </a:p>
      </dgm:t>
    </dgm:pt>
    <dgm:pt modelId="{CF391666-0BFE-4640-9A94-59DA12987C45}" type="sibTrans" cxnId="{BCB6B2CA-E977-5B41-8515-D0CFCA953586}">
      <dgm:prSet/>
      <dgm:spPr/>
      <dgm:t>
        <a:bodyPr/>
        <a:lstStyle/>
        <a:p>
          <a:endParaRPr lang="en-US"/>
        </a:p>
      </dgm:t>
    </dgm:pt>
    <dgm:pt modelId="{7648D38A-F660-994A-9C81-F1DC4AD29538}">
      <dgm:prSet phldrT="[Text]"/>
      <dgm:spPr/>
      <dgm:t>
        <a:bodyPr/>
        <a:lstStyle/>
        <a:p>
          <a:r>
            <a:rPr lang="en-US" dirty="0" smtClean="0"/>
            <a:t>Nov. 2010</a:t>
          </a:r>
          <a:br>
            <a:rPr lang="en-US" dirty="0" smtClean="0"/>
          </a:br>
          <a:r>
            <a:rPr lang="en-US" dirty="0" smtClean="0"/>
            <a:t>SC Demo</a:t>
          </a:r>
          <a:endParaRPr lang="en-US" dirty="0"/>
        </a:p>
      </dgm:t>
    </dgm:pt>
    <dgm:pt modelId="{58AE4E0E-3279-614A-AB2C-0A6812EC1299}" type="parTrans" cxnId="{55C32E85-C816-3840-8A23-7033C85D322B}">
      <dgm:prSet/>
      <dgm:spPr/>
      <dgm:t>
        <a:bodyPr/>
        <a:lstStyle/>
        <a:p>
          <a:endParaRPr lang="en-US"/>
        </a:p>
      </dgm:t>
    </dgm:pt>
    <dgm:pt modelId="{E0912674-99CC-414E-AAFB-6ABDDCFD556F}" type="sibTrans" cxnId="{55C32E85-C816-3840-8A23-7033C85D322B}">
      <dgm:prSet/>
      <dgm:spPr/>
      <dgm:t>
        <a:bodyPr/>
        <a:lstStyle/>
        <a:p>
          <a:endParaRPr lang="en-US"/>
        </a:p>
      </dgm:t>
    </dgm:pt>
    <dgm:pt modelId="{B7232E8D-BA48-474E-8A10-F4A4502A3E6D}" type="pres">
      <dgm:prSet presAssocID="{A321C5C6-216F-404F-8A75-935988A36556}" presName="Name0" presStyleCnt="0">
        <dgm:presLayoutVars>
          <dgm:dir/>
          <dgm:resizeHandles val="exact"/>
        </dgm:presLayoutVars>
      </dgm:prSet>
      <dgm:spPr/>
    </dgm:pt>
    <dgm:pt modelId="{3D4EE99A-689D-B24E-B9A7-BE70B3492B66}" type="pres">
      <dgm:prSet presAssocID="{A321C5C6-216F-404F-8A75-935988A36556}" presName="arrow" presStyleLbl="bgShp" presStyleIdx="0" presStyleCnt="1"/>
      <dgm:spPr/>
    </dgm:pt>
    <dgm:pt modelId="{67F796D4-262B-3F41-848C-8AA3C6602438}" type="pres">
      <dgm:prSet presAssocID="{A321C5C6-216F-404F-8A75-935988A36556}" presName="points" presStyleCnt="0"/>
      <dgm:spPr/>
    </dgm:pt>
    <dgm:pt modelId="{CD66175E-9EA8-6346-B242-B0F29E477545}" type="pres">
      <dgm:prSet presAssocID="{211CF4B0-F093-9041-9A2C-1FF61FD50FDD}" presName="compositeA" presStyleCnt="0"/>
      <dgm:spPr/>
    </dgm:pt>
    <dgm:pt modelId="{FD88F243-8223-0A4E-A5B0-F6AF3308D264}" type="pres">
      <dgm:prSet presAssocID="{211CF4B0-F093-9041-9A2C-1FF61FD50FDD}" presName="textA" presStyleLbl="revTx" presStyleIdx="0" presStyleCnt="8">
        <dgm:presLayoutVars>
          <dgm:bulletEnabled val="1"/>
        </dgm:presLayoutVars>
      </dgm:prSet>
      <dgm:spPr/>
      <dgm:t>
        <a:bodyPr/>
        <a:lstStyle/>
        <a:p>
          <a:endParaRPr lang="en-US"/>
        </a:p>
      </dgm:t>
    </dgm:pt>
    <dgm:pt modelId="{F2E6C065-D7D7-FA4F-8903-462926167E1D}" type="pres">
      <dgm:prSet presAssocID="{211CF4B0-F093-9041-9A2C-1FF61FD50FDD}" presName="circleA" presStyleLbl="node1" presStyleIdx="0" presStyleCnt="8"/>
      <dgm:spPr/>
    </dgm:pt>
    <dgm:pt modelId="{AB6766DD-C0F1-2440-86C3-2259344F823B}" type="pres">
      <dgm:prSet presAssocID="{211CF4B0-F093-9041-9A2C-1FF61FD50FDD}" presName="spaceA" presStyleCnt="0"/>
      <dgm:spPr/>
    </dgm:pt>
    <dgm:pt modelId="{F0D9CEC9-66EC-254E-B8D0-34319BDE9FCA}" type="pres">
      <dgm:prSet presAssocID="{0CAFD9C8-0735-9F44-883B-1FA9BC85FBE9}" presName="space" presStyleCnt="0"/>
      <dgm:spPr/>
    </dgm:pt>
    <dgm:pt modelId="{D83F15CE-5802-A24A-922D-BF7B84AA6977}" type="pres">
      <dgm:prSet presAssocID="{663233CC-9B53-714A-9B7F-4E1FCD1975C1}" presName="compositeB" presStyleCnt="0"/>
      <dgm:spPr/>
    </dgm:pt>
    <dgm:pt modelId="{42DFB46B-4241-EF4D-8063-E77C1F7D4102}" type="pres">
      <dgm:prSet presAssocID="{663233CC-9B53-714A-9B7F-4E1FCD1975C1}" presName="textB" presStyleLbl="revTx" presStyleIdx="1" presStyleCnt="8">
        <dgm:presLayoutVars>
          <dgm:bulletEnabled val="1"/>
        </dgm:presLayoutVars>
      </dgm:prSet>
      <dgm:spPr/>
      <dgm:t>
        <a:bodyPr/>
        <a:lstStyle/>
        <a:p>
          <a:endParaRPr lang="en-US"/>
        </a:p>
      </dgm:t>
    </dgm:pt>
    <dgm:pt modelId="{45455450-6F7B-DC41-BFA3-2D3ADE1A9E8B}" type="pres">
      <dgm:prSet presAssocID="{663233CC-9B53-714A-9B7F-4E1FCD1975C1}" presName="circleB" presStyleLbl="node1" presStyleIdx="1" presStyleCnt="8"/>
      <dgm:spPr/>
    </dgm:pt>
    <dgm:pt modelId="{4AE20571-EAC1-F246-A627-8F082D15E49D}" type="pres">
      <dgm:prSet presAssocID="{663233CC-9B53-714A-9B7F-4E1FCD1975C1}" presName="spaceB" presStyleCnt="0"/>
      <dgm:spPr/>
    </dgm:pt>
    <dgm:pt modelId="{C9B765C7-7573-DD4F-B897-5BCBE327D389}" type="pres">
      <dgm:prSet presAssocID="{0F595FAC-BFB0-2042-A6DD-6E8EC58AD04C}" presName="space" presStyleCnt="0"/>
      <dgm:spPr/>
    </dgm:pt>
    <dgm:pt modelId="{81B36E16-F4DB-B446-B718-2F6FCF78BDA1}" type="pres">
      <dgm:prSet presAssocID="{18DF04D2-E58D-DC4D-8DF6-274D51749CB0}" presName="compositeA" presStyleCnt="0"/>
      <dgm:spPr/>
    </dgm:pt>
    <dgm:pt modelId="{946E7B25-02E3-7241-9AC8-F7060ADE2190}" type="pres">
      <dgm:prSet presAssocID="{18DF04D2-E58D-DC4D-8DF6-274D51749CB0}" presName="textA" presStyleLbl="revTx" presStyleIdx="2" presStyleCnt="8">
        <dgm:presLayoutVars>
          <dgm:bulletEnabled val="1"/>
        </dgm:presLayoutVars>
      </dgm:prSet>
      <dgm:spPr/>
      <dgm:t>
        <a:bodyPr/>
        <a:lstStyle/>
        <a:p>
          <a:endParaRPr lang="en-US"/>
        </a:p>
      </dgm:t>
    </dgm:pt>
    <dgm:pt modelId="{FD7E12D2-206A-5F42-ABC6-EEF031B9B1D1}" type="pres">
      <dgm:prSet presAssocID="{18DF04D2-E58D-DC4D-8DF6-274D51749CB0}" presName="circleA" presStyleLbl="node1" presStyleIdx="2" presStyleCnt="8"/>
      <dgm:spPr/>
    </dgm:pt>
    <dgm:pt modelId="{C2F8D073-335C-074E-A6BB-99B4D821A8F4}" type="pres">
      <dgm:prSet presAssocID="{18DF04D2-E58D-DC4D-8DF6-274D51749CB0}" presName="spaceA" presStyleCnt="0"/>
      <dgm:spPr/>
    </dgm:pt>
    <dgm:pt modelId="{8BFA9CC5-514E-3E43-8072-264311D9582C}" type="pres">
      <dgm:prSet presAssocID="{0FE4BC4E-4A79-3741-B6FC-34C2CF4EBC43}" presName="space" presStyleCnt="0"/>
      <dgm:spPr/>
    </dgm:pt>
    <dgm:pt modelId="{C05E39D6-7A8C-7049-B2AC-A9964DD3BA06}" type="pres">
      <dgm:prSet presAssocID="{05C0BE2D-1DD6-C142-B60A-435424E06D87}" presName="compositeB" presStyleCnt="0"/>
      <dgm:spPr/>
    </dgm:pt>
    <dgm:pt modelId="{CE4ED8BB-7D87-A143-9E98-DD70F705F975}" type="pres">
      <dgm:prSet presAssocID="{05C0BE2D-1DD6-C142-B60A-435424E06D87}" presName="textB" presStyleLbl="revTx" presStyleIdx="3" presStyleCnt="8">
        <dgm:presLayoutVars>
          <dgm:bulletEnabled val="1"/>
        </dgm:presLayoutVars>
      </dgm:prSet>
      <dgm:spPr/>
      <dgm:t>
        <a:bodyPr/>
        <a:lstStyle/>
        <a:p>
          <a:endParaRPr lang="en-US"/>
        </a:p>
      </dgm:t>
    </dgm:pt>
    <dgm:pt modelId="{03556811-7DB7-1A44-A4EE-AC09E10CF295}" type="pres">
      <dgm:prSet presAssocID="{05C0BE2D-1DD6-C142-B60A-435424E06D87}" presName="circleB" presStyleLbl="node1" presStyleIdx="3" presStyleCnt="8"/>
      <dgm:spPr/>
    </dgm:pt>
    <dgm:pt modelId="{86CC085C-9202-3E4E-94B7-AA1F69940F78}" type="pres">
      <dgm:prSet presAssocID="{05C0BE2D-1DD6-C142-B60A-435424E06D87}" presName="spaceB" presStyleCnt="0"/>
      <dgm:spPr/>
    </dgm:pt>
    <dgm:pt modelId="{5422E9A0-D989-764B-B0B2-41EB9BF305EA}" type="pres">
      <dgm:prSet presAssocID="{F10A74DE-3F2C-F540-BCDD-D2FC526DEBC1}" presName="space" presStyleCnt="0"/>
      <dgm:spPr/>
    </dgm:pt>
    <dgm:pt modelId="{F1B745FE-EA27-2640-8CA1-B51ED60BCD70}" type="pres">
      <dgm:prSet presAssocID="{F9D34336-AE30-4B46-A7D9-F1CE304593B8}" presName="compositeA" presStyleCnt="0"/>
      <dgm:spPr/>
    </dgm:pt>
    <dgm:pt modelId="{74FDC502-C067-CB48-88C6-B5D0AB38F758}" type="pres">
      <dgm:prSet presAssocID="{F9D34336-AE30-4B46-A7D9-F1CE304593B8}" presName="textA" presStyleLbl="revTx" presStyleIdx="4" presStyleCnt="8">
        <dgm:presLayoutVars>
          <dgm:bulletEnabled val="1"/>
        </dgm:presLayoutVars>
      </dgm:prSet>
      <dgm:spPr/>
      <dgm:t>
        <a:bodyPr/>
        <a:lstStyle/>
        <a:p>
          <a:endParaRPr lang="en-US"/>
        </a:p>
      </dgm:t>
    </dgm:pt>
    <dgm:pt modelId="{16DAF8D5-FF7F-AA4F-AB69-919631869EE3}" type="pres">
      <dgm:prSet presAssocID="{F9D34336-AE30-4B46-A7D9-F1CE304593B8}" presName="circleA" presStyleLbl="node1" presStyleIdx="4" presStyleCnt="8"/>
      <dgm:spPr/>
    </dgm:pt>
    <dgm:pt modelId="{EA41AB83-751A-9049-8FDF-05B7FB763818}" type="pres">
      <dgm:prSet presAssocID="{F9D34336-AE30-4B46-A7D9-F1CE304593B8}" presName="spaceA" presStyleCnt="0"/>
      <dgm:spPr/>
    </dgm:pt>
    <dgm:pt modelId="{12EAB17C-C889-8E47-AE1C-304EBB8BE5DB}" type="pres">
      <dgm:prSet presAssocID="{563B0FC4-018B-474F-B4F3-6215C97CD484}" presName="space" presStyleCnt="0"/>
      <dgm:spPr/>
    </dgm:pt>
    <dgm:pt modelId="{2878016B-368E-1C45-9166-2C0910277AE4}" type="pres">
      <dgm:prSet presAssocID="{7648D38A-F660-994A-9C81-F1DC4AD29538}" presName="compositeB" presStyleCnt="0"/>
      <dgm:spPr/>
    </dgm:pt>
    <dgm:pt modelId="{98B4F9B7-CDE9-FF41-B5B5-BFDFECA66CCF}" type="pres">
      <dgm:prSet presAssocID="{7648D38A-F660-994A-9C81-F1DC4AD29538}" presName="textB" presStyleLbl="revTx" presStyleIdx="5" presStyleCnt="8">
        <dgm:presLayoutVars>
          <dgm:bulletEnabled val="1"/>
        </dgm:presLayoutVars>
      </dgm:prSet>
      <dgm:spPr/>
      <dgm:t>
        <a:bodyPr/>
        <a:lstStyle/>
        <a:p>
          <a:endParaRPr lang="en-US"/>
        </a:p>
      </dgm:t>
    </dgm:pt>
    <dgm:pt modelId="{8ECF2517-816E-2C43-BE9D-3C2C41F651BA}" type="pres">
      <dgm:prSet presAssocID="{7648D38A-F660-994A-9C81-F1DC4AD29538}" presName="circleB" presStyleLbl="node1" presStyleIdx="5" presStyleCnt="8"/>
      <dgm:spPr/>
    </dgm:pt>
    <dgm:pt modelId="{6B7D0F72-1213-1947-8279-8003310ECD31}" type="pres">
      <dgm:prSet presAssocID="{7648D38A-F660-994A-9C81-F1DC4AD29538}" presName="spaceB" presStyleCnt="0"/>
      <dgm:spPr/>
    </dgm:pt>
    <dgm:pt modelId="{E52B6A8F-11D0-134E-942D-18B5B3599046}" type="pres">
      <dgm:prSet presAssocID="{E0912674-99CC-414E-AAFB-6ABDDCFD556F}" presName="space" presStyleCnt="0"/>
      <dgm:spPr/>
    </dgm:pt>
    <dgm:pt modelId="{44B24CB5-C1A8-1548-A55D-37C1F92E7DBD}" type="pres">
      <dgm:prSet presAssocID="{6BFDB12E-0616-AC41-BFCC-E34BDCCEB4F7}" presName="compositeA" presStyleCnt="0"/>
      <dgm:spPr/>
    </dgm:pt>
    <dgm:pt modelId="{50597161-F47A-6047-B842-C5D251510A4F}" type="pres">
      <dgm:prSet presAssocID="{6BFDB12E-0616-AC41-BFCC-E34BDCCEB4F7}" presName="textA" presStyleLbl="revTx" presStyleIdx="6" presStyleCnt="8">
        <dgm:presLayoutVars>
          <dgm:bulletEnabled val="1"/>
        </dgm:presLayoutVars>
      </dgm:prSet>
      <dgm:spPr/>
      <dgm:t>
        <a:bodyPr/>
        <a:lstStyle/>
        <a:p>
          <a:endParaRPr lang="en-US"/>
        </a:p>
      </dgm:t>
    </dgm:pt>
    <dgm:pt modelId="{95052CA8-4060-6A44-A3A8-AC3A40EA5C13}" type="pres">
      <dgm:prSet presAssocID="{6BFDB12E-0616-AC41-BFCC-E34BDCCEB4F7}" presName="circleA" presStyleLbl="node1" presStyleIdx="6" presStyleCnt="8"/>
      <dgm:spPr/>
    </dgm:pt>
    <dgm:pt modelId="{684543CC-F713-694D-99C6-0F3141987650}" type="pres">
      <dgm:prSet presAssocID="{6BFDB12E-0616-AC41-BFCC-E34BDCCEB4F7}" presName="spaceA" presStyleCnt="0"/>
      <dgm:spPr/>
    </dgm:pt>
    <dgm:pt modelId="{C7EBAAF1-A639-FC4D-A0BE-57CCC7F79794}" type="pres">
      <dgm:prSet presAssocID="{F5861F7F-3173-DD4F-98DB-2AECAB31C14B}" presName="space" presStyleCnt="0"/>
      <dgm:spPr/>
    </dgm:pt>
    <dgm:pt modelId="{BC6F0E81-B3A9-E344-A47A-F4DA95273647}" type="pres">
      <dgm:prSet presAssocID="{DFA68921-C613-1A46-B064-11F24B920F48}" presName="compositeB" presStyleCnt="0"/>
      <dgm:spPr/>
    </dgm:pt>
    <dgm:pt modelId="{EF6055FD-AE94-BA42-8284-A95290AF0876}" type="pres">
      <dgm:prSet presAssocID="{DFA68921-C613-1A46-B064-11F24B920F48}" presName="textB" presStyleLbl="revTx" presStyleIdx="7" presStyleCnt="8">
        <dgm:presLayoutVars>
          <dgm:bulletEnabled val="1"/>
        </dgm:presLayoutVars>
      </dgm:prSet>
      <dgm:spPr/>
      <dgm:t>
        <a:bodyPr/>
        <a:lstStyle/>
        <a:p>
          <a:endParaRPr lang="en-US"/>
        </a:p>
      </dgm:t>
    </dgm:pt>
    <dgm:pt modelId="{0DCF59E2-902A-404D-843E-E943B63D3A56}" type="pres">
      <dgm:prSet presAssocID="{DFA68921-C613-1A46-B064-11F24B920F48}" presName="circleB" presStyleLbl="node1" presStyleIdx="7" presStyleCnt="8"/>
      <dgm:spPr/>
    </dgm:pt>
    <dgm:pt modelId="{EC48BA07-846C-6F41-A24C-B3B630241004}" type="pres">
      <dgm:prSet presAssocID="{DFA68921-C613-1A46-B064-11F24B920F48}" presName="spaceB" presStyleCnt="0"/>
      <dgm:spPr/>
    </dgm:pt>
  </dgm:ptLst>
  <dgm:cxnLst>
    <dgm:cxn modelId="{94FCBF8C-6BE2-6C4F-9618-42B814F67848}" srcId="{A321C5C6-216F-404F-8A75-935988A36556}" destId="{05C0BE2D-1DD6-C142-B60A-435424E06D87}" srcOrd="3" destOrd="0" parTransId="{14C71802-BCEA-E14C-BA73-984BA56710BC}" sibTransId="{F10A74DE-3F2C-F540-BCDD-D2FC526DEBC1}"/>
    <dgm:cxn modelId="{4C127291-42C1-7243-8240-3566FF976E60}" srcId="{A321C5C6-216F-404F-8A75-935988A36556}" destId="{663233CC-9B53-714A-9B7F-4E1FCD1975C1}" srcOrd="1" destOrd="0" parTransId="{8B4EA020-7726-F44B-B88B-EF4765C18A7D}" sibTransId="{0F595FAC-BFB0-2042-A6DD-6E8EC58AD04C}"/>
    <dgm:cxn modelId="{26E4C582-79C7-A541-82B5-D50A3E076120}" type="presOf" srcId="{DFA68921-C613-1A46-B064-11F24B920F48}" destId="{EF6055FD-AE94-BA42-8284-A95290AF0876}" srcOrd="0" destOrd="0" presId="urn:microsoft.com/office/officeart/2005/8/layout/hProcess11"/>
    <dgm:cxn modelId="{252DA927-F9F3-B345-91E0-6691D409F4CA}" type="presOf" srcId="{05C0BE2D-1DD6-C142-B60A-435424E06D87}" destId="{CE4ED8BB-7D87-A143-9E98-DD70F705F975}" srcOrd="0" destOrd="0" presId="urn:microsoft.com/office/officeart/2005/8/layout/hProcess11"/>
    <dgm:cxn modelId="{15166336-D75D-BC48-AE38-1E1F39DAF04D}" srcId="{A321C5C6-216F-404F-8A75-935988A36556}" destId="{6BFDB12E-0616-AC41-BFCC-E34BDCCEB4F7}" srcOrd="6" destOrd="0" parTransId="{15D32147-F419-A746-8922-BC827DD3C421}" sibTransId="{F5861F7F-3173-DD4F-98DB-2AECAB31C14B}"/>
    <dgm:cxn modelId="{9C4190B5-ECCF-EB4B-B61C-6D6142CCFA3F}" srcId="{A321C5C6-216F-404F-8A75-935988A36556}" destId="{F9D34336-AE30-4B46-A7D9-F1CE304593B8}" srcOrd="4" destOrd="0" parTransId="{6D8ECD25-DF97-FC4B-B554-190E02283DEA}" sibTransId="{563B0FC4-018B-474F-B4F3-6215C97CD484}"/>
    <dgm:cxn modelId="{0B4B1752-8110-FF42-A40B-7CA5487E616F}" type="presOf" srcId="{663233CC-9B53-714A-9B7F-4E1FCD1975C1}" destId="{42DFB46B-4241-EF4D-8063-E77C1F7D4102}" srcOrd="0" destOrd="0" presId="urn:microsoft.com/office/officeart/2005/8/layout/hProcess11"/>
    <dgm:cxn modelId="{FFC7F4D0-A9DD-3D47-AE63-114AA0604D3B}" type="presOf" srcId="{18DF04D2-E58D-DC4D-8DF6-274D51749CB0}" destId="{946E7B25-02E3-7241-9AC8-F7060ADE2190}" srcOrd="0" destOrd="0" presId="urn:microsoft.com/office/officeart/2005/8/layout/hProcess11"/>
    <dgm:cxn modelId="{B743C56D-9AC9-624A-B1AF-A104CA1A3441}" type="presOf" srcId="{6BFDB12E-0616-AC41-BFCC-E34BDCCEB4F7}" destId="{50597161-F47A-6047-B842-C5D251510A4F}" srcOrd="0" destOrd="0" presId="urn:microsoft.com/office/officeart/2005/8/layout/hProcess11"/>
    <dgm:cxn modelId="{2C6F5EC2-F2CB-8D4E-9FE4-C3320249477B}" type="presOf" srcId="{F9D34336-AE30-4B46-A7D9-F1CE304593B8}" destId="{74FDC502-C067-CB48-88C6-B5D0AB38F758}" srcOrd="0" destOrd="0" presId="urn:microsoft.com/office/officeart/2005/8/layout/hProcess11"/>
    <dgm:cxn modelId="{AD01B065-7806-C548-A1CE-62DA35912BAD}" type="presOf" srcId="{A321C5C6-216F-404F-8A75-935988A36556}" destId="{B7232E8D-BA48-474E-8A10-F4A4502A3E6D}" srcOrd="0" destOrd="0" presId="urn:microsoft.com/office/officeart/2005/8/layout/hProcess11"/>
    <dgm:cxn modelId="{04739C67-505F-A443-B127-BC1184BE1D03}" type="presOf" srcId="{7648D38A-F660-994A-9C81-F1DC4AD29538}" destId="{98B4F9B7-CDE9-FF41-B5B5-BFDFECA66CCF}" srcOrd="0" destOrd="0" presId="urn:microsoft.com/office/officeart/2005/8/layout/hProcess11"/>
    <dgm:cxn modelId="{AA4F533E-E6A7-CA40-97E7-A10FECE20D2C}" srcId="{A321C5C6-216F-404F-8A75-935988A36556}" destId="{211CF4B0-F093-9041-9A2C-1FF61FD50FDD}" srcOrd="0" destOrd="0" parTransId="{184F287F-4A17-DA41-B16A-4C5966E231B8}" sibTransId="{0CAFD9C8-0735-9F44-883B-1FA9BC85FBE9}"/>
    <dgm:cxn modelId="{BCB6B2CA-E977-5B41-8515-D0CFCA953586}" srcId="{A321C5C6-216F-404F-8A75-935988A36556}" destId="{DFA68921-C613-1A46-B064-11F24B920F48}" srcOrd="7" destOrd="0" parTransId="{5409C21C-AA11-EB47-AD11-F9E91C9B2A01}" sibTransId="{CF391666-0BFE-4640-9A94-59DA12987C45}"/>
    <dgm:cxn modelId="{55C32E85-C816-3840-8A23-7033C85D322B}" srcId="{A321C5C6-216F-404F-8A75-935988A36556}" destId="{7648D38A-F660-994A-9C81-F1DC4AD29538}" srcOrd="5" destOrd="0" parTransId="{58AE4E0E-3279-614A-AB2C-0A6812EC1299}" sibTransId="{E0912674-99CC-414E-AAFB-6ABDDCFD556F}"/>
    <dgm:cxn modelId="{9276D510-4E18-BF49-A6C0-20AF2380535E}" type="presOf" srcId="{211CF4B0-F093-9041-9A2C-1FF61FD50FDD}" destId="{FD88F243-8223-0A4E-A5B0-F6AF3308D264}" srcOrd="0" destOrd="0" presId="urn:microsoft.com/office/officeart/2005/8/layout/hProcess11"/>
    <dgm:cxn modelId="{B7936792-E618-374B-B109-6601272E2A56}" srcId="{A321C5C6-216F-404F-8A75-935988A36556}" destId="{18DF04D2-E58D-DC4D-8DF6-274D51749CB0}" srcOrd="2" destOrd="0" parTransId="{68C537FF-8828-1F49-82F2-8CC61FC7F148}" sibTransId="{0FE4BC4E-4A79-3741-B6FC-34C2CF4EBC43}"/>
    <dgm:cxn modelId="{3973C99A-17A3-2F4E-A4F6-9C239A4DD28D}" type="presParOf" srcId="{B7232E8D-BA48-474E-8A10-F4A4502A3E6D}" destId="{3D4EE99A-689D-B24E-B9A7-BE70B3492B66}" srcOrd="0" destOrd="0" presId="urn:microsoft.com/office/officeart/2005/8/layout/hProcess11"/>
    <dgm:cxn modelId="{517060A6-072C-1143-A686-BEF7E19F8E04}" type="presParOf" srcId="{B7232E8D-BA48-474E-8A10-F4A4502A3E6D}" destId="{67F796D4-262B-3F41-848C-8AA3C6602438}" srcOrd="1" destOrd="0" presId="urn:microsoft.com/office/officeart/2005/8/layout/hProcess11"/>
    <dgm:cxn modelId="{451E7D3D-910D-2E43-9D4A-3705F8E5F447}" type="presParOf" srcId="{67F796D4-262B-3F41-848C-8AA3C6602438}" destId="{CD66175E-9EA8-6346-B242-B0F29E477545}" srcOrd="0" destOrd="0" presId="urn:microsoft.com/office/officeart/2005/8/layout/hProcess11"/>
    <dgm:cxn modelId="{BE1D012A-B80E-1446-9635-4F102A883BB0}" type="presParOf" srcId="{CD66175E-9EA8-6346-B242-B0F29E477545}" destId="{FD88F243-8223-0A4E-A5B0-F6AF3308D264}" srcOrd="0" destOrd="0" presId="urn:microsoft.com/office/officeart/2005/8/layout/hProcess11"/>
    <dgm:cxn modelId="{51759BD2-0C83-5B41-B89F-AF9F0B30C559}" type="presParOf" srcId="{CD66175E-9EA8-6346-B242-B0F29E477545}" destId="{F2E6C065-D7D7-FA4F-8903-462926167E1D}" srcOrd="1" destOrd="0" presId="urn:microsoft.com/office/officeart/2005/8/layout/hProcess11"/>
    <dgm:cxn modelId="{0A90998B-C01D-B048-9994-7C1C3F82A143}" type="presParOf" srcId="{CD66175E-9EA8-6346-B242-B0F29E477545}" destId="{AB6766DD-C0F1-2440-86C3-2259344F823B}" srcOrd="2" destOrd="0" presId="urn:microsoft.com/office/officeart/2005/8/layout/hProcess11"/>
    <dgm:cxn modelId="{DF22D46F-4E43-3E4C-AD0E-4723052C3471}" type="presParOf" srcId="{67F796D4-262B-3F41-848C-8AA3C6602438}" destId="{F0D9CEC9-66EC-254E-B8D0-34319BDE9FCA}" srcOrd="1" destOrd="0" presId="urn:microsoft.com/office/officeart/2005/8/layout/hProcess11"/>
    <dgm:cxn modelId="{7EE03105-49C1-2345-99C4-569C0DCF5C02}" type="presParOf" srcId="{67F796D4-262B-3F41-848C-8AA3C6602438}" destId="{D83F15CE-5802-A24A-922D-BF7B84AA6977}" srcOrd="2" destOrd="0" presId="urn:microsoft.com/office/officeart/2005/8/layout/hProcess11"/>
    <dgm:cxn modelId="{B6816867-B0B9-844F-9996-DEB3316E0117}" type="presParOf" srcId="{D83F15CE-5802-A24A-922D-BF7B84AA6977}" destId="{42DFB46B-4241-EF4D-8063-E77C1F7D4102}" srcOrd="0" destOrd="0" presId="urn:microsoft.com/office/officeart/2005/8/layout/hProcess11"/>
    <dgm:cxn modelId="{50314BF7-10B1-2148-8A24-70D741960B8F}" type="presParOf" srcId="{D83F15CE-5802-A24A-922D-BF7B84AA6977}" destId="{45455450-6F7B-DC41-BFA3-2D3ADE1A9E8B}" srcOrd="1" destOrd="0" presId="urn:microsoft.com/office/officeart/2005/8/layout/hProcess11"/>
    <dgm:cxn modelId="{7DB36707-14EC-D141-B29E-A5B811E764EC}" type="presParOf" srcId="{D83F15CE-5802-A24A-922D-BF7B84AA6977}" destId="{4AE20571-EAC1-F246-A627-8F082D15E49D}" srcOrd="2" destOrd="0" presId="urn:microsoft.com/office/officeart/2005/8/layout/hProcess11"/>
    <dgm:cxn modelId="{CC5EA6B2-BC66-B543-A1D7-3C7A6D4E5C7E}" type="presParOf" srcId="{67F796D4-262B-3F41-848C-8AA3C6602438}" destId="{C9B765C7-7573-DD4F-B897-5BCBE327D389}" srcOrd="3" destOrd="0" presId="urn:microsoft.com/office/officeart/2005/8/layout/hProcess11"/>
    <dgm:cxn modelId="{EFA6521E-B23C-7143-A247-35C5931C26B9}" type="presParOf" srcId="{67F796D4-262B-3F41-848C-8AA3C6602438}" destId="{81B36E16-F4DB-B446-B718-2F6FCF78BDA1}" srcOrd="4" destOrd="0" presId="urn:microsoft.com/office/officeart/2005/8/layout/hProcess11"/>
    <dgm:cxn modelId="{FD4FD14B-561E-D147-87D1-E2851C96F97A}" type="presParOf" srcId="{81B36E16-F4DB-B446-B718-2F6FCF78BDA1}" destId="{946E7B25-02E3-7241-9AC8-F7060ADE2190}" srcOrd="0" destOrd="0" presId="urn:microsoft.com/office/officeart/2005/8/layout/hProcess11"/>
    <dgm:cxn modelId="{CB6FC1C8-245E-A049-8175-DA341E37F5C0}" type="presParOf" srcId="{81B36E16-F4DB-B446-B718-2F6FCF78BDA1}" destId="{FD7E12D2-206A-5F42-ABC6-EEF031B9B1D1}" srcOrd="1" destOrd="0" presId="urn:microsoft.com/office/officeart/2005/8/layout/hProcess11"/>
    <dgm:cxn modelId="{E40E3822-9077-3B4D-A938-736A2F7A9F92}" type="presParOf" srcId="{81B36E16-F4DB-B446-B718-2F6FCF78BDA1}" destId="{C2F8D073-335C-074E-A6BB-99B4D821A8F4}" srcOrd="2" destOrd="0" presId="urn:microsoft.com/office/officeart/2005/8/layout/hProcess11"/>
    <dgm:cxn modelId="{BCE82159-3155-3E45-84D3-851676360957}" type="presParOf" srcId="{67F796D4-262B-3F41-848C-8AA3C6602438}" destId="{8BFA9CC5-514E-3E43-8072-264311D9582C}" srcOrd="5" destOrd="0" presId="urn:microsoft.com/office/officeart/2005/8/layout/hProcess11"/>
    <dgm:cxn modelId="{378F42EA-0C13-5B4A-809D-2E49E6131E8D}" type="presParOf" srcId="{67F796D4-262B-3F41-848C-8AA3C6602438}" destId="{C05E39D6-7A8C-7049-B2AC-A9964DD3BA06}" srcOrd="6" destOrd="0" presId="urn:microsoft.com/office/officeart/2005/8/layout/hProcess11"/>
    <dgm:cxn modelId="{706E9587-433C-8748-92CF-96489E334441}" type="presParOf" srcId="{C05E39D6-7A8C-7049-B2AC-A9964DD3BA06}" destId="{CE4ED8BB-7D87-A143-9E98-DD70F705F975}" srcOrd="0" destOrd="0" presId="urn:microsoft.com/office/officeart/2005/8/layout/hProcess11"/>
    <dgm:cxn modelId="{4819F6FF-11B5-4841-A96B-0F2D7AAE8127}" type="presParOf" srcId="{C05E39D6-7A8C-7049-B2AC-A9964DD3BA06}" destId="{03556811-7DB7-1A44-A4EE-AC09E10CF295}" srcOrd="1" destOrd="0" presId="urn:microsoft.com/office/officeart/2005/8/layout/hProcess11"/>
    <dgm:cxn modelId="{AD30E838-1C03-1E40-BFE7-E4EBC1A0A579}" type="presParOf" srcId="{C05E39D6-7A8C-7049-B2AC-A9964DD3BA06}" destId="{86CC085C-9202-3E4E-94B7-AA1F69940F78}" srcOrd="2" destOrd="0" presId="urn:microsoft.com/office/officeart/2005/8/layout/hProcess11"/>
    <dgm:cxn modelId="{61A5BFDC-AF36-4542-AA2A-671331F4674A}" type="presParOf" srcId="{67F796D4-262B-3F41-848C-8AA3C6602438}" destId="{5422E9A0-D989-764B-B0B2-41EB9BF305EA}" srcOrd="7" destOrd="0" presId="urn:microsoft.com/office/officeart/2005/8/layout/hProcess11"/>
    <dgm:cxn modelId="{F7EDF409-958C-734B-BA59-ACEE91FBF456}" type="presParOf" srcId="{67F796D4-262B-3F41-848C-8AA3C6602438}" destId="{F1B745FE-EA27-2640-8CA1-B51ED60BCD70}" srcOrd="8" destOrd="0" presId="urn:microsoft.com/office/officeart/2005/8/layout/hProcess11"/>
    <dgm:cxn modelId="{E2A1053E-618C-9849-83E9-0C7E69AC19BF}" type="presParOf" srcId="{F1B745FE-EA27-2640-8CA1-B51ED60BCD70}" destId="{74FDC502-C067-CB48-88C6-B5D0AB38F758}" srcOrd="0" destOrd="0" presId="urn:microsoft.com/office/officeart/2005/8/layout/hProcess11"/>
    <dgm:cxn modelId="{BB3A769D-D231-C741-A65B-A81F99EEFD25}" type="presParOf" srcId="{F1B745FE-EA27-2640-8CA1-B51ED60BCD70}" destId="{16DAF8D5-FF7F-AA4F-AB69-919631869EE3}" srcOrd="1" destOrd="0" presId="urn:microsoft.com/office/officeart/2005/8/layout/hProcess11"/>
    <dgm:cxn modelId="{BAA1079A-873D-B24A-AFFE-9C9A6C74B8F6}" type="presParOf" srcId="{F1B745FE-EA27-2640-8CA1-B51ED60BCD70}" destId="{EA41AB83-751A-9049-8FDF-05B7FB763818}" srcOrd="2" destOrd="0" presId="urn:microsoft.com/office/officeart/2005/8/layout/hProcess11"/>
    <dgm:cxn modelId="{4643DD05-067D-0148-8206-73FC32219A6B}" type="presParOf" srcId="{67F796D4-262B-3F41-848C-8AA3C6602438}" destId="{12EAB17C-C889-8E47-AE1C-304EBB8BE5DB}" srcOrd="9" destOrd="0" presId="urn:microsoft.com/office/officeart/2005/8/layout/hProcess11"/>
    <dgm:cxn modelId="{41994BF1-6800-C74B-AC13-B44F560FB846}" type="presParOf" srcId="{67F796D4-262B-3F41-848C-8AA3C6602438}" destId="{2878016B-368E-1C45-9166-2C0910277AE4}" srcOrd="10" destOrd="0" presId="urn:microsoft.com/office/officeart/2005/8/layout/hProcess11"/>
    <dgm:cxn modelId="{434CA8A6-7EA9-1349-A1A3-2D25635B383B}" type="presParOf" srcId="{2878016B-368E-1C45-9166-2C0910277AE4}" destId="{98B4F9B7-CDE9-FF41-B5B5-BFDFECA66CCF}" srcOrd="0" destOrd="0" presId="urn:microsoft.com/office/officeart/2005/8/layout/hProcess11"/>
    <dgm:cxn modelId="{24508574-7D72-0240-ABBE-5C3268E75DA9}" type="presParOf" srcId="{2878016B-368E-1C45-9166-2C0910277AE4}" destId="{8ECF2517-816E-2C43-BE9D-3C2C41F651BA}" srcOrd="1" destOrd="0" presId="urn:microsoft.com/office/officeart/2005/8/layout/hProcess11"/>
    <dgm:cxn modelId="{C88B4B5D-2F48-344E-AE8E-93657CFD643D}" type="presParOf" srcId="{2878016B-368E-1C45-9166-2C0910277AE4}" destId="{6B7D0F72-1213-1947-8279-8003310ECD31}" srcOrd="2" destOrd="0" presId="urn:microsoft.com/office/officeart/2005/8/layout/hProcess11"/>
    <dgm:cxn modelId="{64AD7E40-B93E-714C-A62B-B1400C0B0385}" type="presParOf" srcId="{67F796D4-262B-3F41-848C-8AA3C6602438}" destId="{E52B6A8F-11D0-134E-942D-18B5B3599046}" srcOrd="11" destOrd="0" presId="urn:microsoft.com/office/officeart/2005/8/layout/hProcess11"/>
    <dgm:cxn modelId="{24778C46-B1F9-3C4D-A763-EE3AEE5EAD2C}" type="presParOf" srcId="{67F796D4-262B-3F41-848C-8AA3C6602438}" destId="{44B24CB5-C1A8-1548-A55D-37C1F92E7DBD}" srcOrd="12" destOrd="0" presId="urn:microsoft.com/office/officeart/2005/8/layout/hProcess11"/>
    <dgm:cxn modelId="{963B7C4F-E08F-9549-80D3-24FB1DD8243D}" type="presParOf" srcId="{44B24CB5-C1A8-1548-A55D-37C1F92E7DBD}" destId="{50597161-F47A-6047-B842-C5D251510A4F}" srcOrd="0" destOrd="0" presId="urn:microsoft.com/office/officeart/2005/8/layout/hProcess11"/>
    <dgm:cxn modelId="{BB2F7F71-6CC0-154A-B135-1944609709A9}" type="presParOf" srcId="{44B24CB5-C1A8-1548-A55D-37C1F92E7DBD}" destId="{95052CA8-4060-6A44-A3A8-AC3A40EA5C13}" srcOrd="1" destOrd="0" presId="urn:microsoft.com/office/officeart/2005/8/layout/hProcess11"/>
    <dgm:cxn modelId="{543D84E6-009D-FB40-A749-B9769F044D8D}" type="presParOf" srcId="{44B24CB5-C1A8-1548-A55D-37C1F92E7DBD}" destId="{684543CC-F713-694D-99C6-0F3141987650}" srcOrd="2" destOrd="0" presId="urn:microsoft.com/office/officeart/2005/8/layout/hProcess11"/>
    <dgm:cxn modelId="{4F9F646E-832C-214B-9B86-A99EE0B9C285}" type="presParOf" srcId="{67F796D4-262B-3F41-848C-8AA3C6602438}" destId="{C7EBAAF1-A639-FC4D-A0BE-57CCC7F79794}" srcOrd="13" destOrd="0" presId="urn:microsoft.com/office/officeart/2005/8/layout/hProcess11"/>
    <dgm:cxn modelId="{E188F5AB-A6D7-B544-B553-C7B9C5EC54CB}" type="presParOf" srcId="{67F796D4-262B-3F41-848C-8AA3C6602438}" destId="{BC6F0E81-B3A9-E344-A47A-F4DA95273647}" srcOrd="14" destOrd="0" presId="urn:microsoft.com/office/officeart/2005/8/layout/hProcess11"/>
    <dgm:cxn modelId="{F74AB771-5769-1441-AFB8-2F89EA7C815E}" type="presParOf" srcId="{BC6F0E81-B3A9-E344-A47A-F4DA95273647}" destId="{EF6055FD-AE94-BA42-8284-A95290AF0876}" srcOrd="0" destOrd="0" presId="urn:microsoft.com/office/officeart/2005/8/layout/hProcess11"/>
    <dgm:cxn modelId="{A3F1DA49-9969-E34D-B7CF-96E1D95A015A}" type="presParOf" srcId="{BC6F0E81-B3A9-E344-A47A-F4DA95273647}" destId="{0DCF59E2-902A-404D-843E-E943B63D3A56}" srcOrd="1" destOrd="0" presId="urn:microsoft.com/office/officeart/2005/8/layout/hProcess11"/>
    <dgm:cxn modelId="{D92BA6F2-DFA3-8341-99A8-6E99647C9978}" type="presParOf" srcId="{BC6F0E81-B3A9-E344-A47A-F4DA95273647}" destId="{EC48BA07-846C-6F41-A24C-B3B630241004}"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4EE99A-689D-B24E-B9A7-BE70B3492B66}">
      <dsp:nvSpPr>
        <dsp:cNvPr id="0" name=""/>
        <dsp:cNvSpPr/>
      </dsp:nvSpPr>
      <dsp:spPr>
        <a:xfrm>
          <a:off x="0" y="1443566"/>
          <a:ext cx="9144000" cy="1924755"/>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88F243-8223-0A4E-A5B0-F6AF3308D264}">
      <dsp:nvSpPr>
        <dsp:cNvPr id="0" name=""/>
        <dsp:cNvSpPr/>
      </dsp:nvSpPr>
      <dsp:spPr>
        <a:xfrm>
          <a:off x="326"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Oct. 2009</a:t>
          </a:r>
          <a:br>
            <a:rPr lang="en-US" sz="1300" kern="1200" dirty="0" smtClean="0"/>
          </a:br>
          <a:r>
            <a:rPr lang="en-US" sz="1300" kern="1200" dirty="0" smtClean="0"/>
            <a:t>Project Start</a:t>
          </a:r>
          <a:endParaRPr lang="en-US" sz="1300" kern="1200" dirty="0"/>
        </a:p>
      </dsp:txBody>
      <dsp:txXfrm>
        <a:off x="326" y="0"/>
        <a:ext cx="985502" cy="1924755"/>
      </dsp:txXfrm>
    </dsp:sp>
    <dsp:sp modelId="{F2E6C065-D7D7-FA4F-8903-462926167E1D}">
      <dsp:nvSpPr>
        <dsp:cNvPr id="0" name=""/>
        <dsp:cNvSpPr/>
      </dsp:nvSpPr>
      <dsp:spPr>
        <a:xfrm>
          <a:off x="252483"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DFB46B-4241-EF4D-8063-E77C1F7D4102}">
      <dsp:nvSpPr>
        <dsp:cNvPr id="0" name=""/>
        <dsp:cNvSpPr/>
      </dsp:nvSpPr>
      <dsp:spPr>
        <a:xfrm>
          <a:off x="1035104"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Nov. 2009</a:t>
          </a:r>
          <a:br>
            <a:rPr lang="en-US" sz="1300" kern="1200" dirty="0" smtClean="0"/>
          </a:br>
          <a:r>
            <a:rPr lang="en-US" sz="1300" kern="1200" dirty="0" smtClean="0"/>
            <a:t>SC Demo</a:t>
          </a:r>
          <a:endParaRPr lang="en-US" sz="1300" kern="1200" dirty="0"/>
        </a:p>
      </dsp:txBody>
      <dsp:txXfrm>
        <a:off x="1035104" y="2887132"/>
        <a:ext cx="985502" cy="1924755"/>
      </dsp:txXfrm>
    </dsp:sp>
    <dsp:sp modelId="{45455450-6F7B-DC41-BFA3-2D3ADE1A9E8B}">
      <dsp:nvSpPr>
        <dsp:cNvPr id="0" name=""/>
        <dsp:cNvSpPr/>
      </dsp:nvSpPr>
      <dsp:spPr>
        <a:xfrm>
          <a:off x="1287261"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6E7B25-02E3-7241-9AC8-F7060ADE2190}">
      <dsp:nvSpPr>
        <dsp:cNvPr id="0" name=""/>
        <dsp:cNvSpPr/>
      </dsp:nvSpPr>
      <dsp:spPr>
        <a:xfrm>
          <a:off x="2069882"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Mar. 2010</a:t>
          </a:r>
          <a:br>
            <a:rPr lang="en-US" sz="1300" kern="1200" dirty="0" smtClean="0"/>
          </a:br>
          <a:r>
            <a:rPr lang="en-US" sz="1300" kern="1200" dirty="0" smtClean="0"/>
            <a:t>Network Completed</a:t>
          </a:r>
          <a:endParaRPr lang="en-US" sz="1300" kern="1200" dirty="0"/>
        </a:p>
      </dsp:txBody>
      <dsp:txXfrm>
        <a:off x="2069882" y="0"/>
        <a:ext cx="985502" cy="1924755"/>
      </dsp:txXfrm>
    </dsp:sp>
    <dsp:sp modelId="{FD7E12D2-206A-5F42-ABC6-EEF031B9B1D1}">
      <dsp:nvSpPr>
        <dsp:cNvPr id="0" name=""/>
        <dsp:cNvSpPr/>
      </dsp:nvSpPr>
      <dsp:spPr>
        <a:xfrm>
          <a:off x="2322038"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4ED8BB-7D87-A143-9E98-DD70F705F975}">
      <dsp:nvSpPr>
        <dsp:cNvPr id="0" name=""/>
        <dsp:cNvSpPr/>
      </dsp:nvSpPr>
      <dsp:spPr>
        <a:xfrm>
          <a:off x="3104659"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July 2010</a:t>
          </a:r>
          <a:br>
            <a:rPr lang="en-US" sz="1300" kern="1200" dirty="0" smtClean="0"/>
          </a:br>
          <a:r>
            <a:rPr lang="en-US" sz="1300" kern="1200" dirty="0" smtClean="0"/>
            <a:t>Hardware available to early users</a:t>
          </a:r>
          <a:endParaRPr lang="en-US" sz="1300" kern="1200" dirty="0"/>
        </a:p>
      </dsp:txBody>
      <dsp:txXfrm>
        <a:off x="3104659" y="2887132"/>
        <a:ext cx="985502" cy="1924755"/>
      </dsp:txXfrm>
    </dsp:sp>
    <dsp:sp modelId="{03556811-7DB7-1A44-A4EE-AC09E10CF295}">
      <dsp:nvSpPr>
        <dsp:cNvPr id="0" name=""/>
        <dsp:cNvSpPr/>
      </dsp:nvSpPr>
      <dsp:spPr>
        <a:xfrm>
          <a:off x="3356816"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FDC502-C067-CB48-88C6-B5D0AB38F758}">
      <dsp:nvSpPr>
        <dsp:cNvPr id="0" name=""/>
        <dsp:cNvSpPr/>
      </dsp:nvSpPr>
      <dsp:spPr>
        <a:xfrm>
          <a:off x="4139437"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Nov. 2010</a:t>
          </a:r>
          <a:br>
            <a:rPr lang="en-US" sz="1300" kern="1200" dirty="0" smtClean="0"/>
          </a:br>
          <a:r>
            <a:rPr lang="en-US" sz="1300" kern="1200" dirty="0" smtClean="0"/>
            <a:t>Hardware available to general users</a:t>
          </a:r>
          <a:endParaRPr lang="en-US" sz="1300" kern="1200" dirty="0"/>
        </a:p>
      </dsp:txBody>
      <dsp:txXfrm>
        <a:off x="4139437" y="0"/>
        <a:ext cx="985502" cy="1924755"/>
      </dsp:txXfrm>
    </dsp:sp>
    <dsp:sp modelId="{16DAF8D5-FF7F-AA4F-AB69-919631869EE3}">
      <dsp:nvSpPr>
        <dsp:cNvPr id="0" name=""/>
        <dsp:cNvSpPr/>
      </dsp:nvSpPr>
      <dsp:spPr>
        <a:xfrm>
          <a:off x="4391594"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B4F9B7-CDE9-FF41-B5B5-BFDFECA66CCF}">
      <dsp:nvSpPr>
        <dsp:cNvPr id="0" name=""/>
        <dsp:cNvSpPr/>
      </dsp:nvSpPr>
      <dsp:spPr>
        <a:xfrm>
          <a:off x="5174215"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Nov. 2010</a:t>
          </a:r>
          <a:br>
            <a:rPr lang="en-US" sz="1300" kern="1200" dirty="0" smtClean="0"/>
          </a:br>
          <a:r>
            <a:rPr lang="en-US" sz="1300" kern="1200" dirty="0" smtClean="0"/>
            <a:t>SC Demo</a:t>
          </a:r>
          <a:endParaRPr lang="en-US" sz="1300" kern="1200" dirty="0"/>
        </a:p>
      </dsp:txBody>
      <dsp:txXfrm>
        <a:off x="5174215" y="2887132"/>
        <a:ext cx="985502" cy="1924755"/>
      </dsp:txXfrm>
    </dsp:sp>
    <dsp:sp modelId="{8ECF2517-816E-2C43-BE9D-3C2C41F651BA}">
      <dsp:nvSpPr>
        <dsp:cNvPr id="0" name=""/>
        <dsp:cNvSpPr/>
      </dsp:nvSpPr>
      <dsp:spPr>
        <a:xfrm>
          <a:off x="5426372"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597161-F47A-6047-B842-C5D251510A4F}">
      <dsp:nvSpPr>
        <dsp:cNvPr id="0" name=""/>
        <dsp:cNvSpPr/>
      </dsp:nvSpPr>
      <dsp:spPr>
        <a:xfrm>
          <a:off x="6208993"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Oct.2011</a:t>
          </a:r>
          <a:br>
            <a:rPr lang="en-US" sz="1300" kern="1200" dirty="0" smtClean="0"/>
          </a:br>
          <a:r>
            <a:rPr lang="en-US" sz="1300" kern="1200" dirty="0" smtClean="0"/>
            <a:t>Integration into </a:t>
          </a:r>
          <a:r>
            <a:rPr lang="en-US" sz="1300" kern="1200" dirty="0" err="1" smtClean="0"/>
            <a:t>TeraGrid</a:t>
          </a:r>
          <a:endParaRPr lang="en-US" sz="1300" kern="1200" dirty="0"/>
        </a:p>
      </dsp:txBody>
      <dsp:txXfrm>
        <a:off x="6208993" y="0"/>
        <a:ext cx="985502" cy="1924755"/>
      </dsp:txXfrm>
    </dsp:sp>
    <dsp:sp modelId="{95052CA8-4060-6A44-A3A8-AC3A40EA5C13}">
      <dsp:nvSpPr>
        <dsp:cNvPr id="0" name=""/>
        <dsp:cNvSpPr/>
      </dsp:nvSpPr>
      <dsp:spPr>
        <a:xfrm>
          <a:off x="6461150"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6055FD-AE94-BA42-8284-A95290AF0876}">
      <dsp:nvSpPr>
        <dsp:cNvPr id="0" name=""/>
        <dsp:cNvSpPr/>
      </dsp:nvSpPr>
      <dsp:spPr>
        <a:xfrm>
          <a:off x="7243770"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Oct. 2013</a:t>
          </a:r>
          <a:br>
            <a:rPr lang="en-US" sz="1300" kern="1200" dirty="0" smtClean="0"/>
          </a:br>
          <a:r>
            <a:rPr lang="en-US" sz="1300" kern="1200" dirty="0" smtClean="0"/>
            <a:t>Project end</a:t>
          </a:r>
          <a:endParaRPr lang="en-US" sz="1300" kern="1200" dirty="0"/>
        </a:p>
      </dsp:txBody>
      <dsp:txXfrm>
        <a:off x="7243770" y="2887132"/>
        <a:ext cx="985502" cy="1924755"/>
      </dsp:txXfrm>
    </dsp:sp>
    <dsp:sp modelId="{0DCF59E2-902A-404D-843E-E943B63D3A56}">
      <dsp:nvSpPr>
        <dsp:cNvPr id="0" name=""/>
        <dsp:cNvSpPr/>
      </dsp:nvSpPr>
      <dsp:spPr>
        <a:xfrm>
          <a:off x="7495927"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47568-121B-4D4D-ABD5-8CB61FF950A8}" type="datetimeFigureOut">
              <a:rPr lang="en-US" smtClean="0"/>
              <a:pPr/>
              <a:t>11/16/10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5A0C3-6ADF-B440-99DA-CACEDB620F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AEAC75-F699-3648-B60C-B4959C93F9EB}"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 arrows, dealing with the provisioning of resources, are currently executed manually. </a:t>
            </a:r>
          </a:p>
          <a:p>
            <a:r>
              <a:rPr lang="en-US" dirty="0" smtClean="0"/>
              <a:t>The “Moab” path does</a:t>
            </a:r>
            <a:r>
              <a:rPr lang="en-US" baseline="0" dirty="0" smtClean="0"/>
              <a:t> not exist yet – this is an architecture plan.</a:t>
            </a:r>
            <a:endParaRPr lang="en-US" dirty="0" smtClean="0"/>
          </a:p>
          <a:p>
            <a:r>
              <a:rPr lang="en-US" dirty="0" smtClean="0"/>
              <a:t>The red arrows are automatic,</a:t>
            </a:r>
            <a:r>
              <a:rPr lang="en-US" baseline="0" dirty="0" smtClean="0"/>
              <a:t> i.e. once the provision request starts remote resources, the Condor </a:t>
            </a:r>
            <a:r>
              <a:rPr lang="en-US" baseline="0" dirty="0" err="1" smtClean="0"/>
              <a:t>startd</a:t>
            </a:r>
            <a:r>
              <a:rPr lang="en-US" baseline="0" dirty="0" smtClean="0"/>
              <a:t> embedded into the image will report back to the submit machine. </a:t>
            </a:r>
          </a:p>
          <a:p>
            <a:r>
              <a:rPr lang="en-US" baseline="0" dirty="0" smtClean="0"/>
              <a:t>Once the resource becomes part of the Condor pool, jobs can be staged to the resource. The Pegasus planner and Condor </a:t>
            </a:r>
            <a:r>
              <a:rPr lang="en-US" baseline="0" dirty="0" err="1" smtClean="0"/>
              <a:t>DAGMan</a:t>
            </a:r>
            <a:r>
              <a:rPr lang="en-US" baseline="0" dirty="0" smtClean="0"/>
              <a:t> will execute a workflow utilizing remote machines. </a:t>
            </a:r>
          </a:p>
          <a:p>
            <a:r>
              <a:rPr lang="en-US" baseline="0" dirty="0" smtClean="0"/>
              <a:t>File staging is currently dependent on Condor-I/O.</a:t>
            </a:r>
          </a:p>
          <a:p>
            <a:endParaRPr lang="en-US" dirty="0"/>
          </a:p>
        </p:txBody>
      </p:sp>
      <p:sp>
        <p:nvSpPr>
          <p:cNvPr id="4" name="Slide Number Placeholder 3"/>
          <p:cNvSpPr>
            <a:spLocks noGrp="1"/>
          </p:cNvSpPr>
          <p:nvPr>
            <p:ph type="sldNum" sz="quarter" idx="10"/>
          </p:nvPr>
        </p:nvSpPr>
        <p:spPr/>
        <p:txBody>
          <a:bodyPr/>
          <a:lstStyle/>
          <a:p>
            <a:fld id="{54BB50C2-D3B4-C14D-A7C6-89696C6623AA}" type="slidenum">
              <a:rPr lang="en-US" smtClean="0"/>
              <a:pPr/>
              <a:t>30</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84014123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independent computations.</a:t>
            </a:r>
          </a:p>
          <a:p>
            <a:r>
              <a:rPr lang="en-US" dirty="0" smtClean="0"/>
              <a:t>Using clustering to reduce communication overhead:</a:t>
            </a:r>
            <a:r>
              <a:rPr lang="en-US" baseline="0" dirty="0" smtClean="0"/>
              <a:t> fastest </a:t>
            </a:r>
            <a:r>
              <a:rPr lang="en-US" baseline="0" dirty="0" err="1" smtClean="0"/>
              <a:t>plav</a:t>
            </a:r>
            <a:r>
              <a:rPr lang="en-US" baseline="0" dirty="0" smtClean="0"/>
              <a:t> computations run in sub-second time, but remote grids work best, if you have several minutes of work for them. </a:t>
            </a:r>
          </a:p>
          <a:p>
            <a:r>
              <a:rPr lang="en-US" baseline="0" dirty="0" smtClean="0"/>
              <a:t>“stage-out” is an artificial step required by Pegasus planning that we are working on removing. However, it is neither harmful nor slow. </a:t>
            </a:r>
          </a:p>
          <a:p>
            <a:r>
              <a:rPr lang="en-US" baseline="0" dirty="0" smtClean="0"/>
              <a:t>“True” </a:t>
            </a:r>
            <a:r>
              <a:rPr lang="en-US" baseline="0" dirty="0" err="1" smtClean="0"/>
              <a:t>periodogram</a:t>
            </a:r>
            <a:r>
              <a:rPr lang="en-US" baseline="0" dirty="0" smtClean="0"/>
              <a:t> computations run 3 algorithms (“</a:t>
            </a:r>
            <a:r>
              <a:rPr lang="en-US" baseline="0" dirty="0" err="1" smtClean="0"/>
              <a:t>ls</a:t>
            </a:r>
            <a:r>
              <a:rPr lang="en-US" baseline="0" dirty="0" smtClean="0"/>
              <a:t>”, “</a:t>
            </a:r>
            <a:r>
              <a:rPr lang="en-US" baseline="0" dirty="0" err="1" smtClean="0"/>
              <a:t>bls</a:t>
            </a:r>
            <a:r>
              <a:rPr lang="en-US" baseline="0" dirty="0" smtClean="0"/>
              <a:t>”, “</a:t>
            </a:r>
            <a:r>
              <a:rPr lang="en-US" baseline="0" dirty="0" err="1" smtClean="0"/>
              <a:t>plav</a:t>
            </a:r>
            <a:r>
              <a:rPr lang="en-US" baseline="0" dirty="0" smtClean="0"/>
              <a:t>”) on all 200k light curves. Estimated 1000 hours of work (41 days). </a:t>
            </a:r>
          </a:p>
        </p:txBody>
      </p:sp>
      <p:sp>
        <p:nvSpPr>
          <p:cNvPr id="4" name="Slide Number Placeholder 3"/>
          <p:cNvSpPr>
            <a:spLocks noGrp="1"/>
          </p:cNvSpPr>
          <p:nvPr>
            <p:ph type="sldNum" sz="quarter" idx="10"/>
          </p:nvPr>
        </p:nvSpPr>
        <p:spPr/>
        <p:txBody>
          <a:bodyPr/>
          <a:lstStyle/>
          <a:p>
            <a:fld id="{54BB50C2-D3B4-C14D-A7C6-89696C6623AA}" type="slidenum">
              <a:rPr lang="en-US" smtClean="0"/>
              <a:pPr/>
              <a:t>32</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05098283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across</a:t>
            </a:r>
            <a:r>
              <a:rPr lang="en-US" baseline="0" dirty="0" smtClean="0"/>
              <a:t> multiple clouds is </a:t>
            </a:r>
            <a:r>
              <a:rPr lang="en-US" b="1" baseline="0" dirty="0" smtClean="0"/>
              <a:t>sky computing</a:t>
            </a:r>
            <a:r>
              <a:rPr lang="en-US" baseline="0" dirty="0" smtClean="0"/>
              <a:t>. </a:t>
            </a:r>
            <a:endParaRPr lang="en-US" dirty="0" smtClean="0"/>
          </a:p>
          <a:p>
            <a:r>
              <a:rPr lang="en-US" dirty="0" smtClean="0"/>
              <a:t>30 </a:t>
            </a:r>
            <a:r>
              <a:rPr lang="en-US" dirty="0" err="1" smtClean="0"/>
              <a:t>euca-india</a:t>
            </a:r>
            <a:r>
              <a:rPr lang="en-US" baseline="0" dirty="0" smtClean="0"/>
              <a:t> + </a:t>
            </a:r>
            <a:r>
              <a:rPr lang="en-US" dirty="0" smtClean="0"/>
              <a:t>30 </a:t>
            </a:r>
            <a:r>
              <a:rPr lang="en-US" dirty="0" err="1" smtClean="0"/>
              <a:t>euca</a:t>
            </a:r>
            <a:r>
              <a:rPr lang="en-US" dirty="0" smtClean="0"/>
              <a:t>-sierra</a:t>
            </a:r>
            <a:r>
              <a:rPr lang="en-US" baseline="0" dirty="0" smtClean="0"/>
              <a:t> + </a:t>
            </a:r>
            <a:r>
              <a:rPr lang="en-US" dirty="0" smtClean="0"/>
              <a:t>20 nimbus-sierra</a:t>
            </a:r>
            <a:r>
              <a:rPr lang="en-US" baseline="0" dirty="0" smtClean="0"/>
              <a:t> + </a:t>
            </a:r>
            <a:r>
              <a:rPr lang="en-US" dirty="0" smtClean="0"/>
              <a:t>20</a:t>
            </a:r>
            <a:r>
              <a:rPr lang="en-US" baseline="0" dirty="0" smtClean="0"/>
              <a:t> nimbus-foxtrot + 50 nimbus-hotel = 150 resources</a:t>
            </a:r>
          </a:p>
          <a:p>
            <a:endParaRPr lang="en-US" dirty="0"/>
          </a:p>
        </p:txBody>
      </p:sp>
      <p:sp>
        <p:nvSpPr>
          <p:cNvPr id="4" name="Slide Number Placeholder 3"/>
          <p:cNvSpPr>
            <a:spLocks noGrp="1"/>
          </p:cNvSpPr>
          <p:nvPr>
            <p:ph type="sldNum" sz="quarter" idx="10"/>
          </p:nvPr>
        </p:nvSpPr>
        <p:spPr/>
        <p:txBody>
          <a:bodyPr/>
          <a:lstStyle/>
          <a:p>
            <a:fld id="{54BB50C2-D3B4-C14D-A7C6-89696C6623AA}" type="slidenum">
              <a:rPr lang="en-US" smtClean="0"/>
              <a:pPr/>
              <a:t>33</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1262711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Available Hosts: </a:t>
            </a:r>
            <a:r>
              <a:rPr lang="en-US" b="0" i="0" dirty="0" smtClean="0"/>
              <a:t>Machines</a:t>
            </a:r>
            <a:r>
              <a:rPr lang="en-US" b="0" i="0" baseline="0" dirty="0" smtClean="0"/>
              <a:t> that actually reported back (149)</a:t>
            </a:r>
          </a:p>
          <a:p>
            <a:r>
              <a:rPr lang="en-US" b="1" i="0" baseline="0" dirty="0" smtClean="0"/>
              <a:t>Active Hosts: </a:t>
            </a:r>
            <a:r>
              <a:rPr lang="en-US" b="0" i="0" baseline="0" dirty="0" smtClean="0"/>
              <a:t>Machines that actually partook in the workflow (123)</a:t>
            </a:r>
          </a:p>
          <a:p>
            <a:r>
              <a:rPr lang="en-US" b="1" i="0" baseline="0" dirty="0" smtClean="0"/>
              <a:t>Jobs: </a:t>
            </a:r>
            <a:r>
              <a:rPr lang="en-US" b="0" i="0" baseline="0" dirty="0" smtClean="0"/>
              <a:t>Number of Condor jobs completed (799)</a:t>
            </a:r>
          </a:p>
          <a:p>
            <a:r>
              <a:rPr lang="en-US" b="1" i="0" baseline="0" dirty="0" smtClean="0"/>
              <a:t>Tasks: </a:t>
            </a:r>
            <a:r>
              <a:rPr lang="en-US" b="0" i="0" baseline="0" dirty="0" smtClean="0"/>
              <a:t>Number of </a:t>
            </a:r>
            <a:r>
              <a:rPr lang="en-US" b="0" i="0" baseline="0" dirty="0" err="1" smtClean="0"/>
              <a:t>Periodogram</a:t>
            </a:r>
            <a:r>
              <a:rPr lang="en-US" b="0" i="0" baseline="0" dirty="0" smtClean="0"/>
              <a:t> tasks computed (33082)</a:t>
            </a:r>
          </a:p>
          <a:p>
            <a:r>
              <a:rPr lang="en-US" b="1" i="0" baseline="0" dirty="0" smtClean="0"/>
              <a:t>Duration: </a:t>
            </a:r>
            <a:r>
              <a:rPr lang="en-US" b="0" i="0" baseline="0" dirty="0" smtClean="0"/>
              <a:t>Cumulative duration (in hours) for tasks – totals over 22 days!</a:t>
            </a:r>
          </a:p>
        </p:txBody>
      </p:sp>
      <p:sp>
        <p:nvSpPr>
          <p:cNvPr id="4" name="Slide Number Placeholder 3"/>
          <p:cNvSpPr>
            <a:spLocks noGrp="1"/>
          </p:cNvSpPr>
          <p:nvPr>
            <p:ph type="sldNum" sz="quarter" idx="10"/>
          </p:nvPr>
        </p:nvSpPr>
        <p:spPr/>
        <p:txBody>
          <a:bodyPr/>
          <a:lstStyle/>
          <a:p>
            <a:fld id="{54BB50C2-D3B4-C14D-A7C6-89696C6623AA}" type="slidenum">
              <a:rPr lang="en-US" smtClean="0"/>
              <a:pPr/>
              <a:t>34</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33028706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9E4BA3-631A-DD4E-9DBB-D475F5307D63}"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2D9FE2A-AC00-4F85-917C-D99647094551}" type="slidenum">
              <a:rPr lang="en-US">
                <a:solidFill>
                  <a:prstClr val="black"/>
                </a:solidFill>
              </a: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AB054EAA-7B75-4834-B86D-04166192FEB4}" type="slidenum">
              <a:rPr lang="en-US">
                <a:solidFill>
                  <a:prstClr val="black"/>
                </a:solidFill>
              </a:rPr>
              <a:pPr/>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cap="all" spc="0">
                <a:ln w="9000" cmpd="sng">
                  <a:solidFill>
                    <a:schemeClr val="accent4">
                      <a:shade val="50000"/>
                      <a:satMod val="120000"/>
                    </a:schemeClr>
                  </a:solidFill>
                  <a:prstDash val="solid"/>
                </a:ln>
                <a:solidFill>
                  <a:schemeClr val="accent3">
                    <a:lumMod val="50000"/>
                  </a:schemeClr>
                </a:solidFill>
                <a:effectLst>
                  <a:reflection blurRad="12700" stA="28000" endPos="45000" dist="10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2C098-86D6-CF4D-8750-76B9E33528B7}" type="slidenum">
              <a:rPr lang="en-US" smtClean="0"/>
              <a:pPr/>
              <a:t>‹#›</a:t>
            </a:fld>
            <a:endParaRPr lang="en-US"/>
          </a:p>
        </p:txBody>
      </p:sp>
      <p:sp>
        <p:nvSpPr>
          <p:cNvPr id="8" name="Rectangle 7"/>
          <p:cNvSpPr/>
          <p:nvPr/>
        </p:nvSpPr>
        <p:spPr>
          <a:xfrm>
            <a:off x="0" y="1010121"/>
            <a:ext cx="9144000" cy="3463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5" name="Footer Placeholder 4"/>
          <p:cNvSpPr>
            <a:spLocks noGrp="1"/>
          </p:cNvSpPr>
          <p:nvPr>
            <p:ph type="ftr" sz="quarter" idx="11"/>
          </p:nvPr>
        </p:nvSpPr>
        <p:spPr>
          <a:xfrm>
            <a:off x="0" y="838492"/>
            <a:ext cx="144130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6" name="Footer Placeholder 5"/>
          <p:cNvSpPr>
            <a:spLocks noGrp="1"/>
          </p:cNvSpPr>
          <p:nvPr>
            <p:ph type="ftr" sz="quarter" idx="11"/>
          </p:nvPr>
        </p:nvSpPr>
        <p:spPr>
          <a:xfrm>
            <a:off x="0" y="838492"/>
            <a:ext cx="144130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8" name="Footer Placeholder 7"/>
          <p:cNvSpPr>
            <a:spLocks noGrp="1"/>
          </p:cNvSpPr>
          <p:nvPr>
            <p:ph type="ftr" sz="quarter" idx="11"/>
          </p:nvPr>
        </p:nvSpPr>
        <p:spPr>
          <a:xfrm>
            <a:off x="0" y="838492"/>
            <a:ext cx="1441308"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4" name="Footer Placeholder 3"/>
          <p:cNvSpPr>
            <a:spLocks noGrp="1"/>
          </p:cNvSpPr>
          <p:nvPr>
            <p:ph type="ftr" sz="quarter" idx="11"/>
          </p:nvPr>
        </p:nvSpPr>
        <p:spPr>
          <a:xfrm>
            <a:off x="0" y="838492"/>
            <a:ext cx="1441308"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3" name="Footer Placeholder 2"/>
          <p:cNvSpPr>
            <a:spLocks noGrp="1"/>
          </p:cNvSpPr>
          <p:nvPr>
            <p:ph type="ftr" sz="quarter" idx="11"/>
          </p:nvPr>
        </p:nvSpPr>
        <p:spPr>
          <a:xfrm>
            <a:off x="0" y="838492"/>
            <a:ext cx="1441308"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6" name="Footer Placeholder 5"/>
          <p:cNvSpPr>
            <a:spLocks noGrp="1"/>
          </p:cNvSpPr>
          <p:nvPr>
            <p:ph type="ftr" sz="quarter" idx="11"/>
          </p:nvPr>
        </p:nvSpPr>
        <p:spPr>
          <a:xfrm>
            <a:off x="0" y="838492"/>
            <a:ext cx="144130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EA0951-83DF-AB40-8575-8C25A7A8B5B5}" type="datetimeFigureOut">
              <a:rPr lang="en-US" smtClean="0"/>
              <a:pPr/>
              <a:t>11/16/10</a:t>
            </a:fld>
            <a:endParaRPr lang="en-US"/>
          </a:p>
        </p:txBody>
      </p:sp>
      <p:sp>
        <p:nvSpPr>
          <p:cNvPr id="6" name="Footer Placeholder 5"/>
          <p:cNvSpPr>
            <a:spLocks noGrp="1"/>
          </p:cNvSpPr>
          <p:nvPr>
            <p:ph type="ftr" sz="quarter" idx="11"/>
          </p:nvPr>
        </p:nvSpPr>
        <p:spPr>
          <a:xfrm>
            <a:off x="0" y="838492"/>
            <a:ext cx="1441308"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F42C098-86D6-CF4D-8750-76B9E33528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000" y="14898"/>
            <a:ext cx="741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93672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686800" y="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2C098-86D6-CF4D-8750-76B9E33528B7}" type="slidenum">
              <a:rPr lang="en-US" smtClean="0"/>
              <a:pPr/>
              <a:t>‹#›</a:t>
            </a:fld>
            <a:endParaRPr lang="en-US"/>
          </a:p>
        </p:txBody>
      </p:sp>
      <p:pic>
        <p:nvPicPr>
          <p:cNvPr id="7" name="Picture 6" descr="pixture_reloaded_logo.png"/>
          <p:cNvPicPr>
            <a:picLocks noChangeAspect="1"/>
          </p:cNvPicPr>
          <p:nvPr/>
        </p:nvPicPr>
        <p:blipFill>
          <a:blip r:embed="rId13"/>
          <a:stretch>
            <a:fillRect/>
          </a:stretch>
        </p:blipFill>
        <p:spPr>
          <a:xfrm>
            <a:off x="0" y="0"/>
            <a:ext cx="1441308" cy="979713"/>
          </a:xfrm>
          <a:prstGeom prst="rect">
            <a:avLst/>
          </a:prstGeom>
        </p:spPr>
      </p:pic>
      <p:sp>
        <p:nvSpPr>
          <p:cNvPr id="8" name="Rectangle 7"/>
          <p:cNvSpPr/>
          <p:nvPr/>
        </p:nvSpPr>
        <p:spPr>
          <a:xfrm>
            <a:off x="0" y="1157898"/>
            <a:ext cx="91440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szewski@gmail.com" TargetMode="External"/><Relationship Id="rId4" Type="http://schemas.openxmlformats.org/officeDocument/2006/relationships/hyperlink" Target="http://www.futuregrid.org/"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uturegrid.org" TargetMode="External"/><Relationship Id="rId3" Type="http://schemas.openxmlformats.org/officeDocument/2006/relationships/hyperlink" Target="mailto:help@futuregrid.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szewski@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dirty="0" err="1" smtClean="0"/>
              <a:t>FutureGrid</a:t>
            </a:r>
            <a:r>
              <a:rPr lang="en-US" sz="4000" dirty="0" smtClean="0"/>
              <a:t>: a </a:t>
            </a:r>
            <a:r>
              <a:rPr lang="en-US" sz="4000" dirty="0" err="1" smtClean="0"/>
              <a:t>Testbed</a:t>
            </a:r>
            <a:r>
              <a:rPr lang="en-US" sz="4000" dirty="0" smtClean="0"/>
              <a:t> for Cloud and Grid Computing</a:t>
            </a:r>
            <a:endParaRPr lang="en-US" sz="4000" dirty="0"/>
          </a:p>
        </p:txBody>
      </p:sp>
      <p:sp>
        <p:nvSpPr>
          <p:cNvPr id="3" name="Subtitle 2"/>
          <p:cNvSpPr>
            <a:spLocks noGrp="1"/>
          </p:cNvSpPr>
          <p:nvPr>
            <p:ph type="subTitle" idx="1"/>
          </p:nvPr>
        </p:nvSpPr>
        <p:spPr>
          <a:xfrm>
            <a:off x="0" y="1905000"/>
            <a:ext cx="9144000" cy="2743200"/>
          </a:xfrm>
        </p:spPr>
        <p:txBody>
          <a:bodyPr>
            <a:noAutofit/>
          </a:bodyPr>
          <a:lstStyle/>
          <a:p>
            <a:r>
              <a:rPr lang="en-US" sz="2400" b="1" dirty="0" smtClean="0"/>
              <a:t>SC2010</a:t>
            </a:r>
            <a:endParaRPr lang="it-IT" sz="2400" b="1" dirty="0" smtClean="0"/>
          </a:p>
        </p:txBody>
      </p:sp>
      <p:sp>
        <p:nvSpPr>
          <p:cNvPr id="5" name="Subtitle 2"/>
          <p:cNvSpPr txBox="1">
            <a:spLocks/>
          </p:cNvSpPr>
          <p:nvPr/>
        </p:nvSpPr>
        <p:spPr>
          <a:xfrm>
            <a:off x="0" y="2700421"/>
            <a:ext cx="9144000" cy="4624137"/>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err="1" smtClean="0">
                <a:solidFill>
                  <a:prstClr val="black"/>
                </a:solidFill>
                <a:latin typeface="Times New Roman" pitchFamily="18" charset="0"/>
                <a:cs typeface="Times New Roman" pitchFamily="18" charset="0"/>
              </a:rPr>
              <a:t>Gregor</a:t>
            </a:r>
            <a:r>
              <a:rPr lang="en-US" sz="2400" dirty="0" smtClean="0">
                <a:solidFill>
                  <a:prstClr val="black"/>
                </a:solidFill>
                <a:latin typeface="Times New Roman" pitchFamily="18" charset="0"/>
                <a:cs typeface="Times New Roman" pitchFamily="18" charset="0"/>
              </a:rPr>
              <a:t> von </a:t>
            </a:r>
            <a:r>
              <a:rPr lang="en-US" sz="2400" dirty="0" err="1" smtClean="0">
                <a:solidFill>
                  <a:prstClr val="black"/>
                </a:solidFill>
                <a:latin typeface="Times New Roman" pitchFamily="18" charset="0"/>
                <a:cs typeface="Times New Roman" pitchFamily="18" charset="0"/>
              </a:rPr>
              <a:t>Laszewski</a:t>
            </a:r>
            <a:r>
              <a:rPr lang="en-US" sz="2400" dirty="0" smtClean="0">
                <a:solidFill>
                  <a:prstClr val="black"/>
                </a:solidFill>
                <a:latin typeface="Times New Roman" pitchFamily="18" charset="0"/>
                <a:cs typeface="Times New Roman" pitchFamily="18" charset="0"/>
              </a:rPr>
              <a:t> (*)</a:t>
            </a:r>
          </a:p>
          <a:p>
            <a:pPr algn="ctr">
              <a:spcBef>
                <a:spcPct val="20000"/>
              </a:spcBef>
              <a:defRPr/>
            </a:pPr>
            <a:r>
              <a:rPr lang="en-US" sz="2000" dirty="0" smtClean="0">
                <a:solidFill>
                  <a:prstClr val="black"/>
                </a:solidFill>
                <a:hlinkClick r:id="rId3"/>
              </a:rPr>
              <a:t>laszewski@gmail.com</a:t>
            </a:r>
            <a:r>
              <a:rPr lang="en-US" sz="2000" dirty="0" smtClean="0">
                <a:solidFill>
                  <a:prstClr val="black"/>
                </a:solidFill>
              </a:rPr>
              <a:t>           </a:t>
            </a:r>
          </a:p>
          <a:p>
            <a:pPr algn="ctr">
              <a:spcBef>
                <a:spcPct val="20000"/>
              </a:spcBef>
              <a:defRPr/>
            </a:pPr>
            <a:r>
              <a:rPr lang="en-US" sz="2000" dirty="0" smtClean="0">
                <a:solidFill>
                  <a:prstClr val="black"/>
                </a:solidFill>
                <a:hlinkClick r:id="rId4"/>
              </a:rPr>
              <a:t>http://www.futuregrid.org</a:t>
            </a:r>
            <a:r>
              <a:rPr lang="en-US" sz="2000" dirty="0" smtClean="0">
                <a:solidFill>
                  <a:prstClr val="black"/>
                </a:solidFill>
              </a:rPr>
              <a:t>  </a:t>
            </a:r>
            <a:endParaRPr lang="en-US" sz="2400" dirty="0" smtClean="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 Assistant Director of Cloud Computing, CGL,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p>
          <a:p>
            <a:pPr algn="ctr">
              <a:spcBef>
                <a:spcPct val="20000"/>
              </a:spcBef>
            </a:pPr>
            <a:endParaRPr lang="en-US" sz="1900" dirty="0" smtClean="0">
              <a:solidFill>
                <a:prstClr val="black"/>
              </a:solidFill>
              <a:latin typeface="Times New Roman" pitchFamily="18" charset="0"/>
              <a:cs typeface="Times New Roman" pitchFamily="18" charset="0"/>
            </a:endParaRPr>
          </a:p>
          <a:p>
            <a:pPr algn="ctr">
              <a:spcBef>
                <a:spcPct val="20000"/>
              </a:spcBef>
            </a:pPr>
            <a:r>
              <a:rPr lang="en-US" sz="1900" dirty="0" smtClean="0">
                <a:solidFill>
                  <a:prstClr val="black"/>
                </a:solidFill>
                <a:latin typeface="Times New Roman" pitchFamily="18" charset="0"/>
                <a:cs typeface="Times New Roman" pitchFamily="18" charset="0"/>
              </a:rPr>
              <a:t>Acknowledgement: Many of the overview slides are developed as part of the FG team including Geoffrey Fox. To keep presentations uniform we reuse these slides.</a:t>
            </a:r>
          </a:p>
          <a:p>
            <a:pPr algn="ctr">
              <a:spcBef>
                <a:spcPct val="20000"/>
              </a:spcBef>
            </a:pPr>
            <a:r>
              <a:rPr lang="en-US" sz="1900" dirty="0" smtClean="0">
                <a:solidFill>
                  <a:prstClr val="black"/>
                </a:solidFill>
                <a:latin typeface="Times New Roman" pitchFamily="18" charset="0"/>
                <a:cs typeface="Times New Roman" pitchFamily="18" charset="0"/>
              </a:rPr>
              <a:t>Presentation also includes Pegasus slides provided by </a:t>
            </a:r>
            <a:r>
              <a:rPr lang="en-US" sz="1900" dirty="0" err="1" smtClean="0">
                <a:solidFill>
                  <a:prstClr val="black"/>
                </a:solidFill>
                <a:latin typeface="Times New Roman" pitchFamily="18" charset="0"/>
                <a:cs typeface="Times New Roman" pitchFamily="18" charset="0"/>
              </a:rPr>
              <a:t>Ewa</a:t>
            </a:r>
            <a:r>
              <a:rPr lang="en-US" sz="1900" dirty="0" smtClean="0">
                <a:solidFill>
                  <a:prstClr val="black"/>
                </a:solidFill>
                <a:latin typeface="Times New Roman" pitchFamily="18" charset="0"/>
                <a:cs typeface="Times New Roman" pitchFamily="18" charset="0"/>
              </a:rPr>
              <a:t> </a:t>
            </a:r>
            <a:r>
              <a:rPr lang="en-US" sz="1900" dirty="0" err="1" smtClean="0">
                <a:solidFill>
                  <a:prstClr val="black"/>
                </a:solidFill>
                <a:latin typeface="Times New Roman" pitchFamily="18" charset="0"/>
                <a:cs typeface="Times New Roman" pitchFamily="18" charset="0"/>
              </a:rPr>
              <a:t>Deelman</a:t>
            </a:r>
            <a:r>
              <a:rPr lang="en-US" sz="1900" dirty="0" smtClean="0">
                <a:solidFill>
                  <a:prstClr val="black"/>
                </a:solidFill>
                <a:latin typeface="Times New Roman" pitchFamily="18" charset="0"/>
                <a:cs typeface="Times New Roman" pitchFamily="18" charset="0"/>
              </a:rPr>
              <a:t> and Jens </a:t>
            </a:r>
            <a:r>
              <a:rPr lang="en-US" sz="1900" dirty="0" err="1" smtClean="0">
                <a:solidFill>
                  <a:prstClr val="black"/>
                </a:solidFill>
                <a:latin typeface="Times New Roman" pitchFamily="18" charset="0"/>
                <a:cs typeface="Times New Roman" pitchFamily="18" charset="0"/>
              </a:rPr>
              <a:t>Voekler</a:t>
            </a:r>
            <a:r>
              <a:rPr lang="en-US" sz="1900" dirty="0" smtClean="0">
                <a:solidFill>
                  <a:prstClr val="black"/>
                </a:solidFill>
                <a:latin typeface="Times New Roman" pitchFamily="18" charset="0"/>
                <a:cs typeface="Times New Roman" pitchFamily="18" charset="0"/>
              </a:rPr>
              <a:t>.</a:t>
            </a:r>
          </a:p>
          <a:p>
            <a:pPr algn="ctr">
              <a:spcBef>
                <a:spcPct val="20000"/>
              </a:spcBef>
            </a:pPr>
            <a:endParaRPr lang="en-US" sz="1900" dirty="0" smtClean="0">
              <a:solidFill>
                <a:prstClr val="black"/>
              </a:solidFill>
              <a:latin typeface="Times New Roman" pitchFamily="18" charset="0"/>
              <a:cs typeface="Times New Roman" pitchFamily="18" charset="0"/>
            </a:endParaRPr>
          </a:p>
          <a:p>
            <a:pPr algn="ctr">
              <a:spcBef>
                <a:spcPct val="20000"/>
              </a:spcBef>
            </a:pPr>
            <a:r>
              <a:rPr lang="en-US" sz="1500" dirty="0" smtClean="0"/>
              <a:t>This document was developed with support from the National Science Foundation (NSF) under Grant No. 0910812.</a:t>
            </a:r>
          </a:p>
          <a:p>
            <a:pPr algn="ctr">
              <a:spcBef>
                <a:spcPct val="20000"/>
              </a:spcBef>
            </a:pP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4000" cy="1143000"/>
          </a:xfrm>
        </p:spPr>
        <p:txBody>
          <a:bodyPr>
            <a:normAutofit/>
          </a:bodyPr>
          <a:lstStyle/>
          <a:p>
            <a:pPr eaLnBrk="1" hangingPunct="1"/>
            <a:r>
              <a:rPr lang="en-US" dirty="0" smtClean="0">
                <a:effectLst>
                  <a:outerShdw blurRad="38100" dist="38100" dir="2700000" algn="tl">
                    <a:srgbClr val="C0C0C0"/>
                  </a:outerShdw>
                </a:effectLst>
              </a:rPr>
              <a:t>FutureGrid Usage Model</a:t>
            </a:r>
          </a:p>
        </p:txBody>
      </p:sp>
      <p:sp>
        <p:nvSpPr>
          <p:cNvPr id="21507" name="Content Placeholder 2"/>
          <p:cNvSpPr>
            <a:spLocks noGrp="1"/>
          </p:cNvSpPr>
          <p:nvPr>
            <p:ph idx="1"/>
          </p:nvPr>
        </p:nvSpPr>
        <p:spPr>
          <a:xfrm>
            <a:off x="494632" y="1219200"/>
            <a:ext cx="8154736" cy="5410200"/>
          </a:xfrm>
        </p:spPr>
        <p:txBody>
          <a:bodyPr>
            <a:normAutofit lnSpcReduction="10000"/>
          </a:bodyPr>
          <a:lstStyle/>
          <a:p>
            <a:pPr eaLnBrk="1" hangingPunct="1">
              <a:lnSpc>
                <a:spcPct val="80000"/>
              </a:lnSpc>
            </a:pPr>
            <a:r>
              <a:rPr lang="en-US" sz="2700" dirty="0" smtClean="0">
                <a:solidFill>
                  <a:srgbClr val="FF0000"/>
                </a:solidFill>
              </a:rPr>
              <a:t>Support the research </a:t>
            </a:r>
            <a:r>
              <a:rPr lang="en-US" sz="2700" dirty="0" smtClean="0"/>
              <a:t>on the future of distributed, grid, and cloud computing. </a:t>
            </a:r>
          </a:p>
          <a:p>
            <a:pPr eaLnBrk="1" hangingPunct="1">
              <a:lnSpc>
                <a:spcPct val="80000"/>
              </a:lnSpc>
            </a:pPr>
            <a:r>
              <a:rPr lang="en-US" sz="2700" dirty="0" smtClean="0"/>
              <a:t>Build on a robustly managed simulation environment and test-bed to support the development and early use in science of new technologies at all levels of the software stack: from </a:t>
            </a:r>
            <a:r>
              <a:rPr lang="en-US" sz="2700" dirty="0" smtClean="0">
                <a:solidFill>
                  <a:srgbClr val="FF0000"/>
                </a:solidFill>
              </a:rPr>
              <a:t>networking to middleware to scientific applications</a:t>
            </a:r>
            <a:r>
              <a:rPr lang="en-US" sz="2700" dirty="0" smtClean="0"/>
              <a:t>. </a:t>
            </a:r>
          </a:p>
          <a:p>
            <a:pPr eaLnBrk="1" hangingPunct="1">
              <a:lnSpc>
                <a:spcPct val="80000"/>
              </a:lnSpc>
            </a:pPr>
            <a:r>
              <a:rPr lang="en-US" sz="2700" dirty="0" smtClean="0"/>
              <a:t>Mimic TeraGrid and/or general parallel and distributed systems – </a:t>
            </a:r>
            <a:r>
              <a:rPr lang="en-US" sz="2700" dirty="0" smtClean="0">
                <a:solidFill>
                  <a:srgbClr val="FF0000"/>
                </a:solidFill>
              </a:rPr>
              <a:t>FutureGrid is part of TeraGrid</a:t>
            </a:r>
            <a:r>
              <a:rPr lang="en-US" sz="2700" dirty="0" smtClean="0"/>
              <a:t> and one of two</a:t>
            </a:r>
            <a:r>
              <a:rPr lang="en-US" sz="2700" dirty="0" smtClean="0">
                <a:solidFill>
                  <a:srgbClr val="FF0000"/>
                </a:solidFill>
              </a:rPr>
              <a:t> experimental </a:t>
            </a:r>
            <a:r>
              <a:rPr lang="en-US" sz="2700" dirty="0" smtClean="0"/>
              <a:t>TeraGrid systems (other is GPU)</a:t>
            </a:r>
          </a:p>
          <a:p>
            <a:pPr lvl="1">
              <a:lnSpc>
                <a:spcPct val="80000"/>
              </a:lnSpc>
            </a:pPr>
            <a:r>
              <a:rPr lang="en-US" sz="2300" dirty="0" smtClean="0"/>
              <a:t>It will also mimic commercial clouds (initially </a:t>
            </a:r>
            <a:r>
              <a:rPr lang="en-US" sz="2300" dirty="0" err="1" smtClean="0"/>
              <a:t>IaaS</a:t>
            </a:r>
            <a:r>
              <a:rPr lang="en-US" sz="2300" dirty="0" smtClean="0"/>
              <a:t> not </a:t>
            </a:r>
            <a:r>
              <a:rPr lang="en-US" sz="2300" dirty="0" err="1" smtClean="0"/>
              <a:t>PaaS</a:t>
            </a:r>
            <a:r>
              <a:rPr lang="en-US" sz="2300" dirty="0" smtClean="0"/>
              <a:t>)</a:t>
            </a:r>
          </a:p>
          <a:p>
            <a:pPr eaLnBrk="1" hangingPunct="1">
              <a:lnSpc>
                <a:spcPct val="80000"/>
              </a:lnSpc>
            </a:pPr>
            <a:r>
              <a:rPr lang="en-US" sz="2700" dirty="0" smtClean="0"/>
              <a:t>Small (~5000 core)</a:t>
            </a:r>
            <a:r>
              <a:rPr lang="en-US" sz="2700" dirty="0" smtClean="0">
                <a:solidFill>
                  <a:srgbClr val="FF0000"/>
                </a:solidFill>
              </a:rPr>
              <a:t> Science/Computer Science Cloud </a:t>
            </a:r>
            <a:r>
              <a:rPr lang="en-US" sz="2700" dirty="0" smtClean="0"/>
              <a:t>but it is more accurately a </a:t>
            </a:r>
            <a:r>
              <a:rPr lang="en-US" sz="2700" dirty="0" smtClean="0">
                <a:solidFill>
                  <a:srgbClr val="FF0000"/>
                </a:solidFill>
              </a:rPr>
              <a:t>virtual machine or bare-metal based simulation environment</a:t>
            </a:r>
          </a:p>
          <a:p>
            <a:pPr>
              <a:lnSpc>
                <a:spcPct val="80000"/>
              </a:lnSpc>
            </a:pPr>
            <a:r>
              <a:rPr lang="en-US" sz="2700" dirty="0" err="1" smtClean="0"/>
              <a:t>Snables</a:t>
            </a:r>
            <a:r>
              <a:rPr lang="en-US" sz="2700" dirty="0" smtClean="0"/>
              <a:t> major advances in science and engineering through collaborative development of science applications and related software.</a:t>
            </a:r>
          </a:p>
          <a:p>
            <a:pPr eaLnBrk="1" hangingPunct="1">
              <a:lnSpc>
                <a:spcPct val="80000"/>
              </a:lnSpc>
            </a:pPr>
            <a:endParaRPr lang="en-US" sz="2700"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Architecture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6104" y="0"/>
            <a:ext cx="7935495" cy="1143000"/>
          </a:xfrm>
        </p:spPr>
        <p:txBody>
          <a:bodyPr/>
          <a:lstStyle/>
          <a:p>
            <a:r>
              <a:rPr lang="en-US" dirty="0" smtClean="0"/>
              <a:t>Software Architecture Overview</a:t>
            </a:r>
            <a:endParaRPr lang="en-US" dirty="0"/>
          </a:p>
        </p:txBody>
      </p:sp>
      <p:sp>
        <p:nvSpPr>
          <p:cNvPr id="3" name="Content Placeholder 2"/>
          <p:cNvSpPr>
            <a:spLocks noGrp="1"/>
          </p:cNvSpPr>
          <p:nvPr>
            <p:ph idx="1"/>
          </p:nvPr>
        </p:nvSpPr>
        <p:spPr>
          <a:xfrm>
            <a:off x="152400" y="1323474"/>
            <a:ext cx="8991600" cy="5534526"/>
          </a:xfrm>
        </p:spPr>
        <p:txBody>
          <a:bodyPr>
            <a:normAutofit fontScale="70000" lnSpcReduction="20000"/>
          </a:bodyPr>
          <a:lstStyle/>
          <a:p>
            <a:r>
              <a:rPr lang="en-US" dirty="0" smtClean="0"/>
              <a:t>Flexible Architecture </a:t>
            </a:r>
          </a:p>
          <a:p>
            <a:pPr lvl="1"/>
            <a:r>
              <a:rPr lang="en-US" dirty="0" smtClean="0"/>
              <a:t>allows one </a:t>
            </a:r>
            <a:r>
              <a:rPr lang="en-US" dirty="0" smtClean="0">
                <a:solidFill>
                  <a:srgbClr val="FF0000"/>
                </a:solidFill>
              </a:rPr>
              <a:t>to configure </a:t>
            </a:r>
            <a:r>
              <a:rPr lang="en-US" dirty="0" smtClean="0"/>
              <a:t>resources based on images</a:t>
            </a:r>
          </a:p>
          <a:p>
            <a:r>
              <a:rPr lang="en-US" dirty="0" smtClean="0"/>
              <a:t>Based on concept of experiments</a:t>
            </a:r>
          </a:p>
          <a:p>
            <a:pPr lvl="1"/>
            <a:r>
              <a:rPr lang="en-US" dirty="0" smtClean="0"/>
              <a:t>Experiment management allows </a:t>
            </a:r>
            <a:r>
              <a:rPr lang="en-US" dirty="0" smtClean="0">
                <a:solidFill>
                  <a:srgbClr val="FF0000"/>
                </a:solidFill>
              </a:rPr>
              <a:t>reproducible activities</a:t>
            </a:r>
          </a:p>
          <a:p>
            <a:pPr lvl="1"/>
            <a:r>
              <a:rPr lang="en-US" dirty="0" smtClean="0"/>
              <a:t>Manages images  </a:t>
            </a:r>
          </a:p>
          <a:p>
            <a:pPr lvl="2"/>
            <a:r>
              <a:rPr lang="en-US" dirty="0" smtClean="0"/>
              <a:t>allows </a:t>
            </a:r>
            <a:r>
              <a:rPr lang="en-US" dirty="0" smtClean="0">
                <a:solidFill>
                  <a:srgbClr val="FF0000"/>
                </a:solidFill>
              </a:rPr>
              <a:t>to create </a:t>
            </a:r>
            <a:r>
              <a:rPr lang="en-US" dirty="0" smtClean="0"/>
              <a:t>similar experiment environments</a:t>
            </a:r>
          </a:p>
          <a:p>
            <a:r>
              <a:rPr lang="en-US" dirty="0" smtClean="0"/>
              <a:t>Through our modular design we allow </a:t>
            </a:r>
            <a:r>
              <a:rPr lang="en-US" dirty="0" smtClean="0">
                <a:solidFill>
                  <a:srgbClr val="FF0000"/>
                </a:solidFill>
              </a:rPr>
              <a:t>different clouds and images </a:t>
            </a:r>
            <a:r>
              <a:rPr lang="en-US" dirty="0" smtClean="0"/>
              <a:t>to be “rained” upon hardware.</a:t>
            </a:r>
          </a:p>
          <a:p>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Unicore, Genesis II, MapReduce, </a:t>
            </a:r>
            <a:r>
              <a:rPr lang="en-US" dirty="0" err="1" smtClean="0"/>
              <a:t>Bigtable</a:t>
            </a:r>
            <a:r>
              <a:rPr lang="en-US" dirty="0" smtClean="0"/>
              <a:t> …..</a:t>
            </a:r>
          </a:p>
          <a:p>
            <a:pPr lvl="1"/>
            <a:r>
              <a:rPr lang="en-US" dirty="0" smtClean="0">
                <a:solidFill>
                  <a:srgbClr val="FF0000"/>
                </a:solidFill>
              </a:rPr>
              <a:t>Will accumulate more supported software as system used!</a:t>
            </a:r>
          </a:p>
          <a:p>
            <a:r>
              <a:rPr lang="en-US" dirty="0" smtClean="0"/>
              <a:t>Will support links to external clouds, GPU clusters etc.</a:t>
            </a:r>
          </a:p>
          <a:p>
            <a:pPr lvl="1"/>
            <a:r>
              <a:rPr lang="en-US" dirty="0" smtClean="0"/>
              <a:t>Grid5000 initial highlight with OGF29 Hadoop deployment over Grid5000 and FutureGrid</a:t>
            </a:r>
          </a:p>
          <a:p>
            <a:pPr lvl="1"/>
            <a:r>
              <a:rPr lang="en-US" dirty="0" smtClean="0">
                <a:solidFill>
                  <a:srgbClr val="FF0000"/>
                </a:solidFill>
              </a:rPr>
              <a:t>Interested in more external system collaborators!</a:t>
            </a:r>
          </a:p>
          <a:p>
            <a:r>
              <a:rPr lang="en-US" dirty="0" smtClean="0">
                <a:solidFill>
                  <a:srgbClr val="FF0000"/>
                </a:solidFill>
              </a:rPr>
              <a:t>Encourage viral community integration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12</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Conceptual Overview </a:t>
            </a:r>
            <a:endParaRPr lang="en-US" b="1"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417638"/>
            <a:ext cx="8125278" cy="52582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2823905" cy="4525963"/>
          </a:xfrm>
        </p:spPr>
        <p:txBody>
          <a:bodyPr/>
          <a:lstStyle/>
          <a:p>
            <a:r>
              <a:rPr lang="en-US" dirty="0" smtClean="0"/>
              <a:t>Simplified Architecture Diagram</a:t>
            </a:r>
            <a:endParaRPr lang="en-US" dirty="0"/>
          </a:p>
        </p:txBody>
      </p:sp>
      <p:pic>
        <p:nvPicPr>
          <p:cNvPr id="4" name="Picture 3"/>
          <p:cNvPicPr>
            <a:picLocks noChangeAspect="1"/>
          </p:cNvPicPr>
          <p:nvPr/>
        </p:nvPicPr>
        <p:blipFill>
          <a:blip r:embed="rId2"/>
          <a:stretch>
            <a:fillRect/>
          </a:stretch>
        </p:blipFill>
        <p:spPr>
          <a:xfrm>
            <a:off x="3516712" y="260224"/>
            <a:ext cx="5170088" cy="65977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914400"/>
          </a:xfrm>
        </p:spPr>
        <p:txBody>
          <a:bodyPr/>
          <a:lstStyle/>
          <a:p>
            <a:r>
              <a:rPr lang="en-US" dirty="0" smtClean="0"/>
              <a:t>Software Components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Portal</a:t>
            </a:r>
            <a:r>
              <a:rPr lang="en-US" dirty="0" smtClean="0"/>
              <a:t>  - Support - Use - Outreach</a:t>
            </a:r>
          </a:p>
          <a:p>
            <a:r>
              <a:rPr lang="en-US" dirty="0" smtClean="0">
                <a:solidFill>
                  <a:srgbClr val="FF0000"/>
                </a:solidFill>
              </a:rPr>
              <a:t>Monitoring</a:t>
            </a:r>
            <a:r>
              <a:rPr lang="en-US" dirty="0" smtClean="0"/>
              <a:t> – INCA – Custom </a:t>
            </a:r>
          </a:p>
          <a:p>
            <a:r>
              <a:rPr lang="en-US" dirty="0" smtClean="0">
                <a:solidFill>
                  <a:srgbClr val="FF0000"/>
                </a:solidFill>
              </a:rPr>
              <a:t>Experiment</a:t>
            </a:r>
            <a:r>
              <a:rPr lang="en-US" dirty="0" smtClean="0"/>
              <a:t> </a:t>
            </a:r>
            <a:r>
              <a:rPr lang="en-US" dirty="0" smtClean="0">
                <a:solidFill>
                  <a:srgbClr val="FF0000"/>
                </a:solidFill>
              </a:rPr>
              <a:t>Manager</a:t>
            </a:r>
            <a:r>
              <a:rPr lang="en-US" dirty="0" smtClean="0"/>
              <a:t> – specify workflow</a:t>
            </a:r>
          </a:p>
          <a:p>
            <a:r>
              <a:rPr lang="en-US" dirty="0" smtClean="0">
                <a:solidFill>
                  <a:srgbClr val="FF0000"/>
                </a:solidFill>
              </a:rPr>
              <a:t>Image</a:t>
            </a:r>
            <a:r>
              <a:rPr lang="en-US" dirty="0" smtClean="0"/>
              <a:t> Generation and Repository</a:t>
            </a:r>
          </a:p>
          <a:p>
            <a:r>
              <a:rPr lang="en-US" dirty="0" err="1" smtClean="0">
                <a:solidFill>
                  <a:srgbClr val="FF0000"/>
                </a:solidFill>
              </a:rPr>
              <a:t>Intercloud</a:t>
            </a:r>
            <a:r>
              <a:rPr lang="en-US" dirty="0" smtClean="0"/>
              <a:t> Networking </a:t>
            </a:r>
            <a:r>
              <a:rPr lang="en-US" dirty="0" err="1" smtClean="0"/>
              <a:t>ViNE</a:t>
            </a:r>
            <a:endParaRPr lang="en-US" dirty="0" smtClean="0"/>
          </a:p>
          <a:p>
            <a:r>
              <a:rPr lang="en-US" dirty="0" smtClean="0">
                <a:solidFill>
                  <a:srgbClr val="FF0000"/>
                </a:solidFill>
              </a:rPr>
              <a:t>Performance</a:t>
            </a:r>
            <a:r>
              <a:rPr lang="en-US" dirty="0" smtClean="0"/>
              <a:t> Library </a:t>
            </a:r>
          </a:p>
          <a:p>
            <a:r>
              <a:rPr lang="fr-FR" b="1" dirty="0" err="1" smtClean="0">
                <a:solidFill>
                  <a:srgbClr val="FF0000"/>
                </a:solidFill>
              </a:rPr>
              <a:t>Rain</a:t>
            </a:r>
            <a:r>
              <a:rPr lang="fr-FR" dirty="0" smtClean="0"/>
              <a:t> or </a:t>
            </a:r>
            <a:r>
              <a:rPr lang="fr-FR" b="1" dirty="0" err="1" smtClean="0"/>
              <a:t>R</a:t>
            </a:r>
            <a:r>
              <a:rPr lang="fr-FR" dirty="0" err="1" smtClean="0"/>
              <a:t>untime</a:t>
            </a:r>
            <a:r>
              <a:rPr lang="fr-FR" dirty="0" smtClean="0"/>
              <a:t> </a:t>
            </a:r>
            <a:r>
              <a:rPr lang="fr-FR" b="1" dirty="0" smtClean="0"/>
              <a:t>A</a:t>
            </a:r>
            <a:r>
              <a:rPr lang="fr-FR" dirty="0" smtClean="0"/>
              <a:t>daptable </a:t>
            </a:r>
            <a:r>
              <a:rPr lang="fr-FR" b="1" dirty="0" err="1" smtClean="0"/>
              <a:t>I</a:t>
            </a:r>
            <a:r>
              <a:rPr lang="fr-FR" dirty="0" err="1" smtClean="0"/>
              <a:t>nsertio</a:t>
            </a:r>
            <a:r>
              <a:rPr lang="fr-FR" b="1" dirty="0" err="1" smtClean="0"/>
              <a:t>N</a:t>
            </a:r>
            <a:r>
              <a:rPr lang="fr-FR" dirty="0" smtClean="0"/>
              <a:t> Service: </a:t>
            </a:r>
            <a:r>
              <a:rPr lang="en-US" dirty="0" smtClean="0"/>
              <a:t>Schedule and Deploy images</a:t>
            </a:r>
          </a:p>
          <a:p>
            <a:r>
              <a:rPr lang="en-US" dirty="0" smtClean="0">
                <a:solidFill>
                  <a:srgbClr val="FF0000"/>
                </a:solidFill>
              </a:rPr>
              <a:t>Security</a:t>
            </a:r>
            <a:r>
              <a:rPr lang="en-US" dirty="0" smtClean="0"/>
              <a:t> (including use of isolated network), Authentication, Authorization,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Dynamic Provisioning</a:t>
            </a:r>
            <a:endParaRPr lang="en-US" dirty="0"/>
          </a:p>
        </p:txBody>
      </p:sp>
      <p:sp>
        <p:nvSpPr>
          <p:cNvPr id="6" name="Subtitle 5"/>
          <p:cNvSpPr>
            <a:spLocks noGrp="1"/>
          </p:cNvSpPr>
          <p:nvPr>
            <p:ph type="subTitle" idx="1"/>
          </p:nvPr>
        </p:nvSpPr>
        <p:spPr/>
        <p:txBody>
          <a:bodyPr/>
          <a:lstStyle/>
          <a:p>
            <a:r>
              <a:rPr lang="en-US" dirty="0" smtClean="0"/>
              <a:t>Supporting Experiments through dynamic provisioning</a:t>
            </a:r>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ctr" defTabSz="457200" rtl="0" eaLnBrk="1" fontAlgn="auto" latinLnBrk="0" hangingPunct="1">
              <a:lnSpc>
                <a:spcPct val="100000"/>
              </a:lnSpc>
              <a:spcBef>
                <a:spcPct val="0"/>
              </a:spcBef>
              <a:spcAft>
                <a:spcPts val="0"/>
              </a:spcAft>
              <a:buClrTx/>
              <a:buSzTx/>
              <a:buFontTx/>
              <a:buNone/>
              <a:tabLst/>
              <a:defRPr/>
            </a:pPr>
            <a:r>
              <a:rPr lang="en-US" sz="4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Classical Dynamic Provisioning</a:t>
            </a:r>
            <a:endParaRPr lang="en-US" sz="4400" dirty="0" smtClean="0"/>
          </a:p>
        </p:txBody>
      </p:sp>
      <p:sp>
        <p:nvSpPr>
          <p:cNvPr id="3" name="Content Placeholder 2"/>
          <p:cNvSpPr>
            <a:spLocks noGrp="1"/>
          </p:cNvSpPr>
          <p:nvPr>
            <p:ph idx="1"/>
          </p:nvPr>
        </p:nvSpPr>
        <p:spPr/>
        <p:txBody>
          <a:bodyPr>
            <a:normAutofit/>
          </a:bodyPr>
          <a:lstStyle/>
          <a:p>
            <a:r>
              <a:rPr lang="en-US" dirty="0" smtClean="0"/>
              <a:t>dynamically partition a set of resources </a:t>
            </a:r>
          </a:p>
          <a:p>
            <a:r>
              <a:rPr lang="en-US" dirty="0" smtClean="0"/>
              <a:t>dynamically allocate the resources to users</a:t>
            </a:r>
          </a:p>
          <a:p>
            <a:r>
              <a:rPr lang="en-US" dirty="0" smtClean="0"/>
              <a:t>dynamically define the environment that the resource use</a:t>
            </a:r>
          </a:p>
          <a:p>
            <a:r>
              <a:rPr lang="en-US" dirty="0" smtClean="0"/>
              <a:t>dynamically assign them based on user request</a:t>
            </a:r>
          </a:p>
          <a:p>
            <a:r>
              <a:rPr lang="en-US" dirty="0" err="1" smtClean="0"/>
              <a:t>deallocate</a:t>
            </a:r>
            <a:r>
              <a:rPr lang="en-US" dirty="0" smtClean="0"/>
              <a:t> the resources so they can be dynamically allocated again</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24309FA-0F92-8B4E-9859-31204467723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Use cases of dynamic provisioning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Static provisioning: </a:t>
            </a:r>
          </a:p>
          <a:p>
            <a:pPr lvl="1"/>
            <a:r>
              <a:rPr lang="en-US" dirty="0" smtClean="0"/>
              <a:t>Resources in a cluster may be statically reassigned based on the anticipated user requirements, part of an HPC or cloud service. It is still dynamic, but control is with the administrator. (Note some call this also dynamic provisioning.)</a:t>
            </a:r>
          </a:p>
          <a:p>
            <a:r>
              <a:rPr lang="en-US" dirty="0" smtClean="0"/>
              <a:t>Automatic Dynamic provisioning: </a:t>
            </a:r>
          </a:p>
          <a:p>
            <a:pPr lvl="1"/>
            <a:r>
              <a:rPr lang="en-US" dirty="0" smtClean="0"/>
              <a:t>Replace the administrator with intelligent scheduler. </a:t>
            </a:r>
          </a:p>
          <a:p>
            <a:r>
              <a:rPr lang="en-US" dirty="0" smtClean="0"/>
              <a:t>Queue-based dynamic provisioning: </a:t>
            </a:r>
          </a:p>
          <a:p>
            <a:pPr lvl="1"/>
            <a:r>
              <a:rPr lang="en-US" dirty="0" smtClean="0"/>
              <a:t>provisioning of images is time consuming, group jobs using a similar environment and reuse the image. User just sees queue.</a:t>
            </a:r>
          </a:p>
          <a:p>
            <a:r>
              <a:rPr lang="en-US" dirty="0" smtClean="0"/>
              <a:t>Deployment: </a:t>
            </a:r>
          </a:p>
          <a:p>
            <a:pPr lvl="1"/>
            <a:r>
              <a:rPr lang="en-US" dirty="0" smtClean="0"/>
              <a:t>dynamic provisioning features are provided by a combination of using XCAT and Moab</a:t>
            </a:r>
          </a:p>
        </p:txBody>
      </p:sp>
      <p:sp>
        <p:nvSpPr>
          <p:cNvPr id="4" name="Slide Number Placeholder 3"/>
          <p:cNvSpPr>
            <a:spLocks noGrp="1"/>
          </p:cNvSpPr>
          <p:nvPr>
            <p:ph type="sldNum" sz="quarter" idx="12"/>
          </p:nvPr>
        </p:nvSpPr>
        <p:spPr/>
        <p:txBody>
          <a:bodyPr/>
          <a:lstStyle/>
          <a:p>
            <a:fld id="{924309FA-0F92-8B4E-9859-31204467723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provisioning Examples</a:t>
            </a:r>
            <a:endParaRPr lang="en-US" dirty="0"/>
          </a:p>
        </p:txBody>
      </p:sp>
      <p:sp>
        <p:nvSpPr>
          <p:cNvPr id="3" name="Content Placeholder 2"/>
          <p:cNvSpPr>
            <a:spLocks noGrp="1"/>
          </p:cNvSpPr>
          <p:nvPr>
            <p:ph idx="1"/>
          </p:nvPr>
        </p:nvSpPr>
        <p:spPr>
          <a:xfrm>
            <a:off x="228600" y="1600200"/>
            <a:ext cx="8915400" cy="4525963"/>
          </a:xfrm>
        </p:spPr>
        <p:txBody>
          <a:bodyPr>
            <a:normAutofit fontScale="85000" lnSpcReduction="10000"/>
          </a:bodyPr>
          <a:lstStyle/>
          <a:p>
            <a:r>
              <a:rPr lang="en-US" dirty="0" smtClean="0"/>
              <a:t>Give me a virtual cluster with 30 nodes based on </a:t>
            </a:r>
            <a:r>
              <a:rPr lang="en-US" dirty="0" err="1" smtClean="0"/>
              <a:t>Xen</a:t>
            </a:r>
            <a:endParaRPr lang="en-US" dirty="0" smtClean="0"/>
          </a:p>
          <a:p>
            <a:r>
              <a:rPr lang="en-US" dirty="0" smtClean="0"/>
              <a:t>Give me 15 KVM nodes each in Chicago and Texas linked to Azure and Grid5000</a:t>
            </a:r>
          </a:p>
          <a:p>
            <a:r>
              <a:rPr lang="en-US" dirty="0" smtClean="0"/>
              <a:t>Give me a Eucalyptus environment with 10 nodes</a:t>
            </a:r>
          </a:p>
          <a:p>
            <a:r>
              <a:rPr lang="en-US" dirty="0" smtClean="0"/>
              <a:t>Give 32 MPI nodes running on first Linux and then Windows</a:t>
            </a:r>
          </a:p>
          <a:p>
            <a:r>
              <a:rPr lang="en-US" dirty="0" smtClean="0"/>
              <a:t>Give me a Hadoop environment with 160 nodes</a:t>
            </a:r>
          </a:p>
          <a:p>
            <a:r>
              <a:rPr lang="en-US" dirty="0" smtClean="0"/>
              <a:t>Give me a 1000 BLAST instances linked to Grid5000</a:t>
            </a:r>
          </a:p>
          <a:p>
            <a:endParaRPr lang="en-US" dirty="0" smtClean="0"/>
          </a:p>
          <a:p>
            <a:r>
              <a:rPr lang="en-US" dirty="0" smtClean="0"/>
              <a:t>Run my application on Hadoop, Dryad, Amazon and Azure … and compare the performance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19</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Outline	</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normAutofit/>
          </a:bodyPr>
          <a:lstStyle/>
          <a:p>
            <a:r>
              <a:rPr lang="en-US" dirty="0" smtClean="0"/>
              <a:t>Overview</a:t>
            </a:r>
          </a:p>
          <a:p>
            <a:r>
              <a:rPr lang="en-US" dirty="0" smtClean="0"/>
              <a:t>Software Architecture</a:t>
            </a:r>
          </a:p>
          <a:p>
            <a:pPr lvl="1"/>
            <a:r>
              <a:rPr lang="en-US" dirty="0" smtClean="0"/>
              <a:t>Dynamic Provisioning</a:t>
            </a:r>
          </a:p>
          <a:p>
            <a:pPr lvl="1"/>
            <a:r>
              <a:rPr lang="en-US" dirty="0" smtClean="0"/>
              <a:t>Security</a:t>
            </a:r>
          </a:p>
          <a:p>
            <a:pPr lvl="1"/>
            <a:r>
              <a:rPr lang="en-US" dirty="0" smtClean="0"/>
              <a:t>Image Management</a:t>
            </a:r>
          </a:p>
          <a:p>
            <a:pPr lvl="1"/>
            <a:r>
              <a:rPr lang="en-US" dirty="0" smtClean="0"/>
              <a:t>Portal</a:t>
            </a:r>
          </a:p>
          <a:p>
            <a:pPr lvl="1"/>
            <a:r>
              <a:rPr lang="en-US" dirty="0" smtClean="0"/>
              <a:t>Information Services</a:t>
            </a:r>
          </a:p>
          <a:p>
            <a:pPr lvl="1"/>
            <a:r>
              <a:rPr lang="en-US" dirty="0" smtClean="0"/>
              <a:t>Performance Subsystem</a:t>
            </a:r>
          </a:p>
          <a:p>
            <a:r>
              <a:rPr lang="en-US" dirty="0" smtClean="0"/>
              <a:t>Status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20</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RAIN</a:t>
            </a:r>
            <a:endParaRPr lang="en-US" dirty="0"/>
          </a:p>
        </p:txBody>
      </p:sp>
      <p:sp>
        <p:nvSpPr>
          <p:cNvPr id="3" name="Content Placeholder 2"/>
          <p:cNvSpPr>
            <a:spLocks noGrp="1"/>
          </p:cNvSpPr>
          <p:nvPr>
            <p:ph idx="1"/>
          </p:nvPr>
        </p:nvSpPr>
        <p:spPr/>
        <p:txBody>
          <a:bodyPr>
            <a:normAutofit/>
          </a:bodyPr>
          <a:lstStyle/>
          <a:p>
            <a:r>
              <a:rPr lang="en-US" dirty="0" smtClean="0"/>
              <a:t>Runtime Adaptable </a:t>
            </a:r>
            <a:r>
              <a:rPr lang="en-US" dirty="0" err="1" smtClean="0"/>
              <a:t>INsertion</a:t>
            </a:r>
            <a:r>
              <a:rPr lang="en-US" dirty="0" smtClean="0"/>
              <a:t> </a:t>
            </a:r>
            <a:r>
              <a:rPr lang="en-US" dirty="0" err="1" smtClean="0"/>
              <a:t>Configurator</a:t>
            </a:r>
            <a:endParaRPr lang="en-US" dirty="0" smtClean="0"/>
          </a:p>
          <a:p>
            <a:pPr lvl="1"/>
            <a:r>
              <a:rPr lang="en-US" dirty="0" smtClean="0"/>
              <a:t>dynamic provisioning is one of the central features of FG </a:t>
            </a:r>
          </a:p>
          <a:p>
            <a:pPr lvl="1"/>
            <a:r>
              <a:rPr lang="en-US" dirty="0" smtClean="0"/>
              <a:t>allowing users to instantiate images at runtime and execute their applications as part of these images. </a:t>
            </a:r>
          </a:p>
          <a:p>
            <a:pPr lvl="1"/>
            <a:r>
              <a:rPr lang="en-US" dirty="0" smtClean="0"/>
              <a:t>multiple mechanisms exist to dynamically provision resources for the users need. RAIN will provide a comprehensive set of components to satisfy the different provisioning scenarios.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FG RAIN Command</a:t>
            </a:r>
            <a:endParaRPr lang="en-US" dirty="0"/>
          </a:p>
        </p:txBody>
      </p:sp>
      <p:sp>
        <p:nvSpPr>
          <p:cNvPr id="3" name="Content Placeholder 2"/>
          <p:cNvSpPr>
            <a:spLocks noGrp="1"/>
          </p:cNvSpPr>
          <p:nvPr>
            <p:ph idx="1"/>
          </p:nvPr>
        </p:nvSpPr>
        <p:spPr/>
        <p:txBody>
          <a:bodyPr>
            <a:normAutofit lnSpcReduction="10000"/>
          </a:bodyPr>
          <a:lstStyle/>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iaas</a:t>
            </a:r>
            <a:r>
              <a:rPr lang="en-US" dirty="0" smtClean="0"/>
              <a:t> nimbus –image </a:t>
            </a:r>
            <a:r>
              <a:rPr lang="en-US" dirty="0" err="1" smtClean="0"/>
              <a:t>img</a:t>
            </a: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a:t>
            </a:r>
            <a:r>
              <a:rPr lang="en-US" dirty="0" err="1" smtClean="0"/>
              <a:t>hadoop</a:t>
            </a:r>
            <a:r>
              <a:rPr lang="en-US" dirty="0" smtClean="0"/>
              <a:t> …</a:t>
            </a:r>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a:t>
            </a:r>
            <a:r>
              <a:rPr lang="en-US" dirty="0" err="1" smtClean="0"/>
              <a:t>paas</a:t>
            </a:r>
            <a:r>
              <a:rPr lang="en-US" dirty="0" smtClean="0"/>
              <a:t> dryad …</a:t>
            </a:r>
          </a:p>
          <a:p>
            <a:r>
              <a:rPr lang="en-US" dirty="0" err="1"/>
              <a:t>f</a:t>
            </a:r>
            <a:r>
              <a:rPr lang="en-US" dirty="0" err="1" smtClean="0"/>
              <a:t>g</a:t>
            </a:r>
            <a:r>
              <a:rPr lang="en-US" dirty="0" smtClean="0"/>
              <a:t>-rain –</a:t>
            </a:r>
            <a:r>
              <a:rPr lang="en-US" dirty="0" err="1" smtClean="0"/>
              <a:t>h</a:t>
            </a:r>
            <a:r>
              <a:rPr lang="en-US" dirty="0" smtClean="0"/>
              <a:t> </a:t>
            </a:r>
            <a:r>
              <a:rPr lang="en-US" dirty="0" err="1" smtClean="0"/>
              <a:t>hostfile</a:t>
            </a:r>
            <a:r>
              <a:rPr lang="en-US" dirty="0" smtClean="0"/>
              <a:t> –</a:t>
            </a:r>
            <a:r>
              <a:rPr lang="en-US" dirty="0" err="1"/>
              <a:t>g</a:t>
            </a:r>
            <a:r>
              <a:rPr lang="en-US" dirty="0" err="1" smtClean="0"/>
              <a:t>aas</a:t>
            </a:r>
            <a:r>
              <a:rPr lang="en-US" dirty="0" smtClean="0"/>
              <a:t> </a:t>
            </a:r>
            <a:r>
              <a:rPr lang="en-US" dirty="0" err="1" smtClean="0"/>
              <a:t>gLite</a:t>
            </a:r>
            <a:r>
              <a:rPr lang="en-US" dirty="0" smtClean="0"/>
              <a:t> …</a:t>
            </a:r>
          </a:p>
          <a:p>
            <a:pPr>
              <a:buNone/>
            </a:pPr>
            <a:endParaRPr lang="en-US" dirty="0" smtClean="0"/>
          </a:p>
          <a:p>
            <a:r>
              <a:rPr lang="en-US" dirty="0" err="1" smtClean="0"/>
              <a:t>fg</a:t>
            </a:r>
            <a:r>
              <a:rPr lang="en-US" dirty="0" smtClean="0"/>
              <a:t>-rain –</a:t>
            </a:r>
            <a:r>
              <a:rPr lang="en-US" dirty="0" err="1" smtClean="0"/>
              <a:t>h</a:t>
            </a:r>
            <a:r>
              <a:rPr lang="en-US" dirty="0" smtClean="0"/>
              <a:t> </a:t>
            </a:r>
            <a:r>
              <a:rPr lang="en-US" dirty="0" err="1" smtClean="0"/>
              <a:t>hostfile</a:t>
            </a:r>
            <a:r>
              <a:rPr lang="en-US" dirty="0" smtClean="0"/>
              <a:t> –image </a:t>
            </a:r>
            <a:r>
              <a:rPr lang="en-US" dirty="0" err="1" smtClean="0"/>
              <a:t>img</a:t>
            </a:r>
            <a:endParaRPr lang="en-US" dirty="0" smtClean="0"/>
          </a:p>
          <a:p>
            <a:endParaRPr lang="en-US" dirty="0" smtClean="0"/>
          </a:p>
          <a:p>
            <a:r>
              <a:rPr lang="en-US" dirty="0" smtClean="0"/>
              <a:t>Authorization is required to use </a:t>
            </a:r>
            <a:r>
              <a:rPr lang="en-US" dirty="0" err="1" smtClean="0"/>
              <a:t>fg</a:t>
            </a:r>
            <a:r>
              <a:rPr lang="en-US" dirty="0" smtClean="0"/>
              <a:t>-rain without virtualization.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Custom Reprovisioning</a:t>
            </a:r>
            <a:endParaRPr lang="en-US" dirty="0"/>
          </a:p>
        </p:txBody>
      </p:sp>
      <p:pic>
        <p:nvPicPr>
          <p:cNvPr id="4" name="Picture 3"/>
          <p:cNvPicPr>
            <a:picLocks noChangeAspect="1"/>
          </p:cNvPicPr>
          <p:nvPr/>
        </p:nvPicPr>
        <p:blipFill>
          <a:blip r:embed="rId3" cstate="print"/>
          <a:stretch>
            <a:fillRect/>
          </a:stretch>
        </p:blipFill>
        <p:spPr>
          <a:xfrm>
            <a:off x="1210623" y="1143001"/>
            <a:ext cx="6261100" cy="5372100"/>
          </a:xfrm>
          <a:prstGeom prst="rect">
            <a:avLst/>
          </a:prstGeom>
        </p:spPr>
      </p:pic>
      <p:grpSp>
        <p:nvGrpSpPr>
          <p:cNvPr id="3" name="Group 8"/>
          <p:cNvGrpSpPr/>
          <p:nvPr/>
        </p:nvGrpSpPr>
        <p:grpSpPr>
          <a:xfrm>
            <a:off x="457200" y="1143001"/>
            <a:ext cx="7693838" cy="5410775"/>
            <a:chOff x="457200" y="1143001"/>
            <a:chExt cx="7693838" cy="5410775"/>
          </a:xfrm>
        </p:grpSpPr>
        <p:sp>
          <p:nvSpPr>
            <p:cNvPr id="7" name="Rectangle 6"/>
            <p:cNvSpPr/>
            <p:nvPr/>
          </p:nvSpPr>
          <p:spPr>
            <a:xfrm>
              <a:off x="4050633" y="5698551"/>
              <a:ext cx="1871578" cy="855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pSp>
          <p:nvGrpSpPr>
            <p:cNvPr id="8" name="Group 7"/>
            <p:cNvGrpSpPr/>
            <p:nvPr/>
          </p:nvGrpSpPr>
          <p:grpSpPr>
            <a:xfrm>
              <a:off x="457200" y="1143001"/>
              <a:ext cx="7693838" cy="2808357"/>
              <a:chOff x="457200" y="1143001"/>
              <a:chExt cx="7693838" cy="2808357"/>
            </a:xfrm>
          </p:grpSpPr>
          <p:sp>
            <p:nvSpPr>
              <p:cNvPr id="6" name="Rectangle 5"/>
              <p:cNvSpPr/>
              <p:nvPr/>
            </p:nvSpPr>
            <p:spPr>
              <a:xfrm>
                <a:off x="4050633" y="1143001"/>
                <a:ext cx="1871578" cy="17104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5" name="Rectangle 4"/>
              <p:cNvSpPr/>
              <p:nvPr/>
            </p:nvSpPr>
            <p:spPr>
              <a:xfrm>
                <a:off x="457200" y="2240907"/>
                <a:ext cx="7693838" cy="17104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Normal approach to job submission</a:t>
                </a:r>
                <a:endParaRPr lang="en-US" dirty="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fontScale="90000"/>
          </a:bodyPr>
          <a:lstStyle/>
          <a:p>
            <a:r>
              <a:rPr lang="en-US" b="1" dirty="0" smtClean="0"/>
              <a:t>Reprovisioning based on prior state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user submits a job to a general queue. This job specifies an OS (re-used stateless image) type attached to it. </a:t>
            </a:r>
          </a:p>
          <a:p>
            <a:r>
              <a:rPr lang="en-US" dirty="0" smtClean="0"/>
              <a:t>The queue evaluates the OS requirement. </a:t>
            </a:r>
          </a:p>
          <a:p>
            <a:pPr lvl="1"/>
            <a:r>
              <a:rPr lang="en-US" dirty="0" smtClean="0"/>
              <a:t>If an available node has OS already running, run the job there. </a:t>
            </a:r>
          </a:p>
          <a:p>
            <a:pPr lvl="1"/>
            <a:r>
              <a:rPr lang="en-US" dirty="0" smtClean="0"/>
              <a:t>If there are no OS types available, reprovision an available node and submit the job to the new node. </a:t>
            </a:r>
          </a:p>
          <a:p>
            <a:r>
              <a:rPr lang="en-US" dirty="0" smtClean="0"/>
              <a:t>Repeat the provisioning steps if the job requires multiple processors (such as a large MPI job). </a:t>
            </a:r>
          </a:p>
          <a:p>
            <a:r>
              <a:rPr lang="en-US" dirty="0" smtClean="0"/>
              <a:t>Use case: reusing the same stateless image between usages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Generic Reprovisioning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457200" y="1143001"/>
            <a:ext cx="8099540" cy="55811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Example </a:t>
            </a:r>
            <a:br>
              <a:rPr lang="en-US" dirty="0" smtClean="0"/>
            </a:br>
            <a:r>
              <a:rPr lang="en-US" dirty="0" smtClean="0"/>
              <a:t>Own VO QUEUE </a:t>
            </a:r>
            <a:br>
              <a:rPr lang="en-US" dirty="0" smtClean="0"/>
            </a:br>
            <a:r>
              <a:rPr lang="en-US" dirty="0" smtClean="0"/>
              <a:t>as A Service</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your own VO queue</a:t>
            </a:r>
            <a:endParaRPr lang="en-US" dirty="0"/>
          </a:p>
        </p:txBody>
      </p:sp>
      <p:sp>
        <p:nvSpPr>
          <p:cNvPr id="3" name="Content Placeholder 2"/>
          <p:cNvSpPr>
            <a:spLocks noGrp="1"/>
          </p:cNvSpPr>
          <p:nvPr>
            <p:ph idx="1"/>
          </p:nvPr>
        </p:nvSpPr>
        <p:spPr>
          <a:xfrm>
            <a:off x="0" y="1295400"/>
            <a:ext cx="9144000" cy="5562600"/>
          </a:xfrm>
        </p:spPr>
        <p:txBody>
          <a:bodyPr>
            <a:normAutofit fontScale="62500" lnSpcReduction="20000"/>
          </a:bodyPr>
          <a:lstStyle/>
          <a:p>
            <a:r>
              <a:rPr lang="en-US" dirty="0" smtClean="0"/>
              <a:t>This use case illustrates how a group of users or a Virtual Organization (VO) can handle their own queue to specifically tune their application environment to their specification. </a:t>
            </a:r>
          </a:p>
          <a:p>
            <a:r>
              <a:rPr lang="en-US" dirty="0" smtClean="0"/>
              <a:t>A VO sets up a new queue, and provides an Operating System image that is associated to this image. </a:t>
            </a:r>
          </a:p>
          <a:p>
            <a:pPr lvl="1"/>
            <a:r>
              <a:rPr lang="en-US" dirty="0" smtClean="0"/>
              <a:t>Can aid in image creation through the use of advanced scripts and a configuration management tool. </a:t>
            </a:r>
          </a:p>
          <a:p>
            <a:r>
              <a:rPr lang="en-US" dirty="0" smtClean="0"/>
              <a:t>A user within the VO submits a job to the VO queue. </a:t>
            </a:r>
          </a:p>
          <a:p>
            <a:r>
              <a:rPr lang="en-US" dirty="0" smtClean="0"/>
              <a:t>The queue is evaluated, and determines if there are free resource nodes available. </a:t>
            </a:r>
          </a:p>
          <a:p>
            <a:pPr lvl="1"/>
            <a:r>
              <a:rPr lang="en-US" dirty="0" smtClean="0"/>
              <a:t>If there is an available node and the VO OS is running on it, then the Job is scheduled there. </a:t>
            </a:r>
          </a:p>
          <a:p>
            <a:pPr lvl="1"/>
            <a:r>
              <a:rPr lang="en-US" dirty="0" smtClean="0"/>
              <a:t>If an un-provisioned node is available, the VO OS is provisioned and the job is then submitted to that node. </a:t>
            </a:r>
          </a:p>
          <a:p>
            <a:pPr lvl="1"/>
            <a:r>
              <a:rPr lang="en-US" dirty="0" smtClean="0"/>
              <a:t>If there are other idle nodes without jobs running, a node can be re-provisioned to the VO OS and the job is then submitted to that node. </a:t>
            </a:r>
          </a:p>
          <a:p>
            <a:r>
              <a:rPr lang="en-US" dirty="0" smtClean="0"/>
              <a:t>Repeat the provisioning steps if multiple processors are required (such as an MPI job).</a:t>
            </a:r>
          </a:p>
          <a:p>
            <a:r>
              <a:rPr lang="en-US" dirty="0" smtClean="0"/>
              <a:t>Use case: Provide a service to the users of a VO. For example: submit a job that uses particular software. For example provide a queue called Genesis or Hadoop for the associated user community. Provisioning is hidden from the users.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 Queue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296663" y="1894390"/>
            <a:ext cx="8847337" cy="423177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Example </a:t>
            </a:r>
            <a:br>
              <a:rPr lang="en-US" dirty="0" smtClean="0"/>
            </a:br>
            <a:r>
              <a:rPr lang="en-US" dirty="0" smtClean="0"/>
              <a:t>HETEROGENOUS CLOUD INTEGRATION</a:t>
            </a:r>
            <a:br>
              <a:rPr lang="en-US" dirty="0" smtClean="0"/>
            </a:b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 FG Interaction</a:t>
            </a:r>
            <a:endParaRPr lang="en-US" dirty="0"/>
          </a:p>
        </p:txBody>
      </p:sp>
      <p:pic>
        <p:nvPicPr>
          <p:cNvPr id="4" name="Content Placeholder 3" descr="fg-pwms-prov-3.png"/>
          <p:cNvPicPr>
            <a:picLocks noGrp="1" noChangeAspect="1"/>
          </p:cNvPicPr>
          <p:nvPr>
            <p:ph idx="1"/>
          </p:nvPr>
        </p:nvPicPr>
        <p:blipFill>
          <a:blip r:embed="rId3">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l="-2518" r="-2518"/>
          <a:stretch>
            <a:fillRect/>
          </a:stretch>
        </p:blipFill>
        <p:spPr/>
      </p:pic>
      <p:sp>
        <p:nvSpPr>
          <p:cNvPr id="5" name="TextBox 4"/>
          <p:cNvSpPr txBox="1"/>
          <p:nvPr/>
        </p:nvSpPr>
        <p:spPr>
          <a:xfrm>
            <a:off x="3709249" y="6352260"/>
            <a:ext cx="5434751" cy="369332"/>
          </a:xfrm>
          <a:prstGeom prst="rect">
            <a:avLst/>
          </a:prstGeom>
          <a:noFill/>
        </p:spPr>
        <p:txBody>
          <a:bodyPr wrap="none" rtlCol="0">
            <a:spAutoFit/>
          </a:bodyPr>
          <a:lstStyle/>
          <a:p>
            <a:r>
              <a:rPr lang="en-US" dirty="0" smtClean="0"/>
              <a:t>Drawing contributed by </a:t>
            </a:r>
            <a:r>
              <a:rPr lang="en-US" dirty="0" err="1" smtClean="0"/>
              <a:t>Ewa</a:t>
            </a:r>
            <a:r>
              <a:rPr lang="en-US" dirty="0" smtClean="0"/>
              <a:t> </a:t>
            </a:r>
            <a:r>
              <a:rPr lang="en-US" dirty="0" err="1" smtClean="0"/>
              <a:t>Deelman</a:t>
            </a:r>
            <a:r>
              <a:rPr lang="en-US" dirty="0" smtClean="0"/>
              <a:t> and Jens </a:t>
            </a:r>
            <a:r>
              <a:rPr lang="en-US" dirty="0" err="1" smtClean="0"/>
              <a:t>Voeckler</a:t>
            </a:r>
            <a:r>
              <a:rPr lang="en-US" dirty="0" smtClean="0"/>
              <a:t> </a:t>
            </a:r>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781797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Pegasus </a:t>
            </a:r>
            <a:r>
              <a:rPr lang="en-US" dirty="0" err="1" smtClean="0"/>
              <a:t>Periodogram</a:t>
            </a:r>
            <a:endParaRPr lang="en-US" dirty="0"/>
          </a:p>
        </p:txBody>
      </p:sp>
      <p:sp>
        <p:nvSpPr>
          <p:cNvPr id="3" name="Content Placeholder 2"/>
          <p:cNvSpPr>
            <a:spLocks noGrp="1"/>
          </p:cNvSpPr>
          <p:nvPr>
            <p:ph idx="1"/>
          </p:nvPr>
        </p:nvSpPr>
        <p:spPr/>
        <p:txBody>
          <a:bodyPr>
            <a:normAutofit/>
          </a:bodyPr>
          <a:lstStyle/>
          <a:p>
            <a:r>
              <a:rPr lang="en-US" dirty="0" smtClean="0"/>
              <a:t>Search for extra-solar planets</a:t>
            </a:r>
          </a:p>
          <a:p>
            <a:pPr lvl="1"/>
            <a:r>
              <a:rPr lang="en-US" dirty="0" smtClean="0"/>
              <a:t>Wobbles in radial velocity of star, or</a:t>
            </a:r>
          </a:p>
          <a:p>
            <a:pPr lvl="1"/>
            <a:r>
              <a:rPr lang="en-US" dirty="0" smtClean="0"/>
              <a:t>Dips in star’s intensity</a:t>
            </a:r>
          </a:p>
          <a:p>
            <a:r>
              <a:rPr lang="en-US" dirty="0" smtClean="0"/>
              <a:t>200k light curves released by </a:t>
            </a:r>
            <a:r>
              <a:rPr lang="en-US" dirty="0" err="1" smtClean="0"/>
              <a:t>Kepler</a:t>
            </a:r>
            <a:endParaRPr lang="en-US" dirty="0" smtClean="0"/>
          </a:p>
          <a:p>
            <a:r>
              <a:rPr lang="en-US" dirty="0" smtClean="0"/>
              <a:t>Current Experiment is a “ramp-up”:</a:t>
            </a:r>
          </a:p>
          <a:p>
            <a:pPr lvl="1"/>
            <a:r>
              <a:rPr lang="en-US" dirty="0" smtClean="0"/>
              <a:t>Try to see where things trip</a:t>
            </a:r>
          </a:p>
          <a:p>
            <a:pPr lvl="2"/>
            <a:r>
              <a:rPr lang="en-US" dirty="0"/>
              <a:t>16k light curves</a:t>
            </a:r>
          </a:p>
          <a:p>
            <a:pPr lvl="2"/>
            <a:r>
              <a:rPr lang="en-US" dirty="0" smtClean="0"/>
              <a:t>33k computations (every light curve twice)</a:t>
            </a:r>
          </a:p>
          <a:p>
            <a:pPr lvl="1"/>
            <a:r>
              <a:rPr lang="en-US" dirty="0" smtClean="0"/>
              <a:t>Already found places needing adjustments</a:t>
            </a:r>
            <a:endParaRPr lang="en-US"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20041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Periodogram</a:t>
            </a:r>
            <a:r>
              <a:rPr lang="en-US" dirty="0" smtClean="0"/>
              <a:t> Workflow</a:t>
            </a:r>
            <a:endParaRPr lang="en-US" dirty="0"/>
          </a:p>
        </p:txBody>
      </p:sp>
      <p:pic>
        <p:nvPicPr>
          <p:cNvPr id="4" name="Content Placeholder 3" descr="plav-wf.png"/>
          <p:cNvPicPr>
            <a:picLocks noGrp="1" noChangeAspect="1"/>
          </p:cNvPicPr>
          <p:nvPr>
            <p:ph idx="1"/>
          </p:nvPr>
        </p:nvPicPr>
        <p:blipFill rotWithShape="1">
          <a:blip r:embed="rId3">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l="-4091" t="-1679" r="-4834" b="-12524"/>
          <a:stretch/>
        </p:blipFill>
        <p:spPr>
          <a:xfrm>
            <a:off x="827584" y="1340768"/>
            <a:ext cx="7772400" cy="4760913"/>
          </a:xfrm>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789601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Requested Resources</a:t>
            </a:r>
            <a:endParaRPr lang="en-US" dirty="0"/>
          </a:p>
        </p:txBody>
      </p:sp>
      <p:pic>
        <p:nvPicPr>
          <p:cNvPr id="4" name="Content Placeholder 3" descr="provision.png"/>
          <p:cNvPicPr>
            <a:picLocks noGrp="1" noChangeAspect="1"/>
          </p:cNvPicPr>
          <p:nvPr>
            <p:ph idx="1"/>
          </p:nvPr>
        </p:nvPicPr>
        <p:blipFill rotWithShape="1">
          <a:blip r:embed="rId3">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t="-13393" b="-13393"/>
          <a:stretch/>
        </p:blipFill>
        <p:spPr/>
      </p:pic>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539177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Hosts, Tasks, and Duration</a:t>
            </a:r>
            <a:endParaRPr lang="en-US" dirty="0"/>
          </a:p>
        </p:txBody>
      </p:sp>
      <p:graphicFrame>
        <p:nvGraphicFramePr>
          <p:cNvPr id="4" name="Content Placeholder 3"/>
          <p:cNvGraphicFramePr>
            <a:graphicFrameLocks noGrp="1"/>
          </p:cNvGraphicFramePr>
          <p:nvPr>
            <p:ph idx="1"/>
          </p:nvPr>
        </p:nvGraphicFramePr>
        <p:xfrm>
          <a:off x="1182688" y="1371600"/>
          <a:ext cx="7772400" cy="4760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979080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Management</a:t>
            </a:r>
            <a:endParaRPr lang="en-US" dirty="0"/>
          </a:p>
        </p:txBody>
      </p:sp>
      <p:sp>
        <p:nvSpPr>
          <p:cNvPr id="4" name="Subtitle 3"/>
          <p:cNvSpPr>
            <a:spLocks noGrp="1"/>
          </p:cNvSpPr>
          <p:nvPr>
            <p:ph type="subTitle" idx="1"/>
          </p:nvPr>
        </p:nvSpPr>
        <p:spPr/>
        <p:txBody>
          <a:bodyPr/>
          <a:lstStyle/>
          <a:p>
            <a:r>
              <a:rPr lang="en-US" dirty="0" smtClean="0"/>
              <a:t>Create your own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57826" cy="1143000"/>
          </a:xfrm>
        </p:spPr>
        <p:txBody>
          <a:bodyPr>
            <a:normAutofit/>
          </a:bodyPr>
          <a:lstStyle/>
          <a:p>
            <a:r>
              <a:rPr lang="en-US" dirty="0" smtClean="0"/>
              <a:t>Image Creation</a:t>
            </a:r>
            <a:endParaRPr lang="en-US" dirty="0"/>
          </a:p>
        </p:txBody>
      </p:sp>
      <p:sp>
        <p:nvSpPr>
          <p:cNvPr id="3" name="Content Placeholder 2"/>
          <p:cNvSpPr>
            <a:spLocks noGrp="1"/>
          </p:cNvSpPr>
          <p:nvPr>
            <p:ph idx="1"/>
          </p:nvPr>
        </p:nvSpPr>
        <p:spPr>
          <a:xfrm>
            <a:off x="457200" y="1600200"/>
            <a:ext cx="3637756" cy="5222831"/>
          </a:xfrm>
        </p:spPr>
        <p:txBody>
          <a:bodyPr>
            <a:normAutofit fontScale="47500" lnSpcReduction="20000"/>
          </a:bodyPr>
          <a:lstStyle/>
          <a:p>
            <a:r>
              <a:rPr lang="en-US" dirty="0" smtClean="0"/>
              <a:t>Creating deployable image</a:t>
            </a:r>
          </a:p>
          <a:p>
            <a:pPr lvl="1"/>
            <a:r>
              <a:rPr lang="en-US" dirty="0" smtClean="0"/>
              <a:t>User chooses one base mages </a:t>
            </a:r>
          </a:p>
          <a:p>
            <a:pPr lvl="1"/>
            <a:r>
              <a:rPr lang="en-US" dirty="0" smtClean="0"/>
              <a:t>User decides who can access the image;  what additional software is on the image</a:t>
            </a:r>
          </a:p>
          <a:p>
            <a:pPr lvl="1"/>
            <a:r>
              <a:rPr lang="en-US" dirty="0" smtClean="0"/>
              <a:t>Image gets generated; updated; and verified</a:t>
            </a:r>
          </a:p>
          <a:p>
            <a:r>
              <a:rPr lang="en-US" dirty="0" smtClean="0"/>
              <a:t>Image gets deployed</a:t>
            </a:r>
          </a:p>
          <a:p>
            <a:r>
              <a:rPr lang="en-US" dirty="0" smtClean="0"/>
              <a:t>Deployed image gets continuously</a:t>
            </a:r>
          </a:p>
          <a:p>
            <a:pPr lvl="1"/>
            <a:r>
              <a:rPr lang="en-US" dirty="0" smtClean="0"/>
              <a:t>Updated; and verified</a:t>
            </a:r>
          </a:p>
          <a:p>
            <a:endParaRPr lang="en-US" dirty="0" smtClean="0"/>
          </a:p>
          <a:p>
            <a:r>
              <a:rPr lang="en-US" dirty="0" smtClean="0"/>
              <a:t>Note: Due to security requirement an image must be customized with authorization mechanism</a:t>
            </a:r>
          </a:p>
          <a:p>
            <a:pPr lvl="1"/>
            <a:r>
              <a:rPr lang="en-US" dirty="0" smtClean="0"/>
              <a:t>We are not creating </a:t>
            </a:r>
            <a:r>
              <a:rPr lang="en-US" dirty="0" err="1" smtClean="0"/>
              <a:t>NxN</a:t>
            </a:r>
            <a:r>
              <a:rPr lang="en-US" dirty="0" smtClean="0"/>
              <a:t> images as many users will only need the base image</a:t>
            </a:r>
          </a:p>
          <a:p>
            <a:pPr lvl="1"/>
            <a:r>
              <a:rPr lang="en-US" dirty="0" smtClean="0"/>
              <a:t>Administrators will use the same process to create the images that are vetted by them</a:t>
            </a:r>
          </a:p>
          <a:p>
            <a:pPr lvl="1"/>
            <a:r>
              <a:rPr lang="en-US" dirty="0" smtClean="0"/>
              <a:t>An image gets customized through integration via a CMS process</a:t>
            </a:r>
          </a:p>
        </p:txBody>
      </p:sp>
      <p:sp>
        <p:nvSpPr>
          <p:cNvPr id="5" name="Slide Number Placeholder 4"/>
          <p:cNvSpPr>
            <a:spLocks noGrp="1"/>
          </p:cNvSpPr>
          <p:nvPr>
            <p:ph type="sldNum" sz="quarter" idx="12"/>
          </p:nvPr>
        </p:nvSpPr>
        <p:spPr/>
        <p:txBody>
          <a:bodyPr/>
          <a:lstStyle/>
          <a:p>
            <a:fld id="{742408D8-B790-1A40-8CE9-D315C970A693}" type="slidenum">
              <a:rPr lang="en-US" smtClean="0"/>
              <a:pPr/>
              <a:t>36</a:t>
            </a:fld>
            <a:endParaRPr lang="en-US"/>
          </a:p>
        </p:txBody>
      </p:sp>
      <p:pic>
        <p:nvPicPr>
          <p:cNvPr id="4" name="Picture 3"/>
          <p:cNvPicPr>
            <a:picLocks noChangeAspect="1"/>
          </p:cNvPicPr>
          <p:nvPr/>
        </p:nvPicPr>
        <p:blipFill>
          <a:blip r:embed="rId3" cstate="print"/>
          <a:stretch>
            <a:fillRect/>
          </a:stretch>
        </p:blipFill>
        <p:spPr>
          <a:xfrm>
            <a:off x="4094956" y="0"/>
            <a:ext cx="5049043" cy="6823031"/>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Repository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79244" y="1287785"/>
            <a:ext cx="7051892" cy="557021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Portal</a:t>
            </a:r>
            <a:endParaRPr lang="en-US" dirty="0"/>
          </a:p>
        </p:txBody>
      </p:sp>
      <p:sp>
        <p:nvSpPr>
          <p:cNvPr id="4" name="Subtitle 3"/>
          <p:cNvSpPr>
            <a:spLocks noGrp="1"/>
          </p:cNvSpPr>
          <p:nvPr>
            <p:ph type="subTitle" idx="1"/>
          </p:nvPr>
        </p:nvSpPr>
        <p:spPr/>
        <p:txBody>
          <a:bodyPr/>
          <a:lstStyle/>
          <a:p>
            <a:r>
              <a:rPr lang="en-US" dirty="0" smtClean="0"/>
              <a:t>Plan to foster a community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Subsystem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85267" y="802105"/>
            <a:ext cx="6072144" cy="674875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dirty="0" err="1" smtClean="0"/>
              <a:t>FutureGrid</a:t>
            </a:r>
            <a:r>
              <a:rPr lang="en-US" dirty="0" smtClean="0"/>
              <a:t> key Issues</a:t>
            </a:r>
            <a:endParaRPr lang="en-US" dirty="0"/>
          </a:p>
        </p:txBody>
      </p:sp>
      <p:sp>
        <p:nvSpPr>
          <p:cNvPr id="3" name="Content Placeholder 2"/>
          <p:cNvSpPr>
            <a:spLocks noGrp="1"/>
          </p:cNvSpPr>
          <p:nvPr>
            <p:ph idx="1"/>
          </p:nvPr>
        </p:nvSpPr>
        <p:spPr>
          <a:xfrm>
            <a:off x="457200" y="1203617"/>
            <a:ext cx="8229600" cy="5517858"/>
          </a:xfrm>
        </p:spPr>
        <p:txBody>
          <a:bodyPr>
            <a:normAutofit fontScale="77500" lnSpcReduction="20000"/>
          </a:bodyPr>
          <a:lstStyle/>
          <a:p>
            <a:r>
              <a:rPr lang="en-US" dirty="0" err="1" smtClean="0"/>
              <a:t>FutureGrid</a:t>
            </a:r>
            <a:r>
              <a:rPr lang="en-US" dirty="0" smtClean="0"/>
              <a:t> will provide an </a:t>
            </a:r>
            <a:r>
              <a:rPr lang="en-US" u="sng" dirty="0" smtClean="0"/>
              <a:t>experimental </a:t>
            </a:r>
            <a:r>
              <a:rPr lang="en-US" u="sng" dirty="0" err="1" smtClean="0"/>
              <a:t>testbed</a:t>
            </a:r>
            <a:r>
              <a:rPr lang="en-US" u="sng" dirty="0" smtClean="0"/>
              <a:t> </a:t>
            </a:r>
            <a:r>
              <a:rPr lang="en-US" dirty="0" smtClean="0"/>
              <a:t>with a wide variety of computing services to its users.</a:t>
            </a:r>
          </a:p>
          <a:p>
            <a:r>
              <a:rPr lang="en-US" dirty="0" smtClean="0"/>
              <a:t>The </a:t>
            </a:r>
            <a:r>
              <a:rPr lang="en-US" dirty="0" err="1" smtClean="0"/>
              <a:t>testbed</a:t>
            </a:r>
            <a:r>
              <a:rPr lang="en-US" dirty="0" smtClean="0"/>
              <a:t> provides to its users:</a:t>
            </a:r>
          </a:p>
          <a:p>
            <a:pPr lvl="1"/>
            <a:r>
              <a:rPr lang="en-US" dirty="0" smtClean="0"/>
              <a:t>A rich development and </a:t>
            </a:r>
            <a:r>
              <a:rPr lang="en-US" u="sng" dirty="0" smtClean="0"/>
              <a:t>testing platform </a:t>
            </a:r>
            <a:r>
              <a:rPr lang="en-US" dirty="0" smtClean="0"/>
              <a:t>for middleware and application users allowing comparisons in functionality and performance.</a:t>
            </a:r>
          </a:p>
          <a:p>
            <a:pPr lvl="1"/>
            <a:r>
              <a:rPr lang="en-US" dirty="0" smtClean="0"/>
              <a:t>A </a:t>
            </a:r>
            <a:r>
              <a:rPr lang="en-US" u="sng" dirty="0" smtClean="0"/>
              <a:t>variety of environments</a:t>
            </a:r>
            <a:r>
              <a:rPr lang="en-US" dirty="0" smtClean="0"/>
              <a:t>, many be instantiated dynamically, on demand. Available resources include, </a:t>
            </a:r>
            <a:r>
              <a:rPr lang="en-US" dirty="0" err="1" smtClean="0"/>
              <a:t>VMs</a:t>
            </a:r>
            <a:r>
              <a:rPr lang="en-US" dirty="0" smtClean="0"/>
              <a:t>, cloud, grid systems …</a:t>
            </a:r>
          </a:p>
          <a:p>
            <a:pPr lvl="1"/>
            <a:r>
              <a:rPr lang="en-US" dirty="0" smtClean="0"/>
              <a:t>The ability to </a:t>
            </a:r>
            <a:r>
              <a:rPr lang="en-US" u="sng" dirty="0" smtClean="0"/>
              <a:t>reproduce experiments </a:t>
            </a:r>
            <a:r>
              <a:rPr lang="en-US" dirty="0" smtClean="0"/>
              <a:t>at a later time (an experiment is the basic unit of work on the </a:t>
            </a:r>
            <a:r>
              <a:rPr lang="en-US" dirty="0" err="1" smtClean="0"/>
              <a:t>FutureGrid</a:t>
            </a:r>
            <a:r>
              <a:rPr lang="en-US" dirty="0" smtClean="0"/>
              <a:t>).</a:t>
            </a:r>
          </a:p>
          <a:p>
            <a:pPr lvl="1"/>
            <a:r>
              <a:rPr lang="en-US" dirty="0" smtClean="0"/>
              <a:t>A rich education an teaching platform for advanced </a:t>
            </a:r>
            <a:r>
              <a:rPr lang="en-US" dirty="0" err="1" smtClean="0"/>
              <a:t>cyberinfrastructure</a:t>
            </a:r>
            <a:endParaRPr lang="en-US" dirty="0" smtClean="0"/>
          </a:p>
          <a:p>
            <a:pPr lvl="1"/>
            <a:r>
              <a:rPr lang="en-US" dirty="0" smtClean="0"/>
              <a:t>The ability to collaborate with the US industry on research projects.</a:t>
            </a:r>
          </a:p>
          <a:p>
            <a:r>
              <a:rPr lang="en-US" dirty="0" smtClean="0"/>
              <a:t>Web Page: </a:t>
            </a:r>
            <a:r>
              <a:rPr lang="en-US" dirty="0" smtClean="0">
                <a:hlinkClick r:id="rId2"/>
              </a:rPr>
              <a:t>www.futuregrid.org</a:t>
            </a:r>
            <a:r>
              <a:rPr lang="en-US" dirty="0" smtClean="0"/>
              <a:t> </a:t>
            </a:r>
          </a:p>
          <a:p>
            <a:r>
              <a:rPr lang="en-US" dirty="0" smtClean="0"/>
              <a:t>E-mail: </a:t>
            </a:r>
            <a:r>
              <a:rPr lang="en-US" dirty="0" smtClean="0">
                <a:hlinkClick r:id="rId3"/>
              </a:rPr>
              <a:t>help@futuregrid.org</a:t>
            </a:r>
            <a:r>
              <a:rPr lang="en-US" dirty="0" smtClean="0"/>
              <a:t>.</a:t>
            </a:r>
          </a:p>
        </p:txBody>
      </p:sp>
      <p:sp>
        <p:nvSpPr>
          <p:cNvPr id="5" name="Slide Number Placeholder 4"/>
          <p:cNvSpPr>
            <a:spLocks noGrp="1"/>
          </p:cNvSpPr>
          <p:nvPr>
            <p:ph type="sldNum" sz="quarter" idx="12"/>
          </p:nvPr>
        </p:nvSpPr>
        <p:spPr/>
        <p:txBody>
          <a:bodyPr/>
          <a:lstStyle/>
          <a:p>
            <a:fld id="{F8CD3001-8902-8A42-B70F-43024F9EDEE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Services</a:t>
            </a:r>
            <a:endParaRPr lang="en-US" dirty="0"/>
          </a:p>
        </p:txBody>
      </p:sp>
      <p:sp>
        <p:nvSpPr>
          <p:cNvPr id="3" name="Subtitle 2"/>
          <p:cNvSpPr>
            <a:spLocks noGrp="1"/>
          </p:cNvSpPr>
          <p:nvPr>
            <p:ph type="subTitle" idx="1"/>
          </p:nvPr>
        </p:nvSpPr>
        <p:spPr/>
        <p:txBody>
          <a:bodyPr/>
          <a:lstStyle/>
          <a:p>
            <a:r>
              <a:rPr lang="en-US" dirty="0" smtClean="0"/>
              <a:t>Plan to provide information about the system</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happening on the system?</a:t>
            </a:r>
          </a:p>
          <a:p>
            <a:pPr lvl="1"/>
            <a:r>
              <a:rPr lang="en-US" dirty="0" smtClean="0"/>
              <a:t>System administrator</a:t>
            </a:r>
          </a:p>
          <a:p>
            <a:pPr lvl="1"/>
            <a:r>
              <a:rPr lang="en-US" dirty="0" smtClean="0"/>
              <a:t>User</a:t>
            </a:r>
          </a:p>
          <a:p>
            <a:pPr lvl="1"/>
            <a:r>
              <a:rPr lang="en-US" dirty="0" smtClean="0"/>
              <a:t>Project Management &amp; Funding agency</a:t>
            </a:r>
            <a:br>
              <a:rPr lang="en-US" dirty="0" smtClean="0"/>
            </a:br>
            <a:endParaRPr lang="en-US" dirty="0" smtClean="0"/>
          </a:p>
          <a:p>
            <a:r>
              <a:rPr lang="en-US" dirty="0" smtClean="0"/>
              <a:t>Remember FG is not just an HPC queue!</a:t>
            </a:r>
          </a:p>
          <a:p>
            <a:pPr lvl="1"/>
            <a:r>
              <a:rPr lang="en-US" dirty="0" smtClean="0"/>
              <a:t>Which software is used?</a:t>
            </a:r>
          </a:p>
          <a:p>
            <a:pPr lvl="1"/>
            <a:r>
              <a:rPr lang="en-US" dirty="0" smtClean="0"/>
              <a:t>Which images are used?</a:t>
            </a:r>
          </a:p>
          <a:p>
            <a:pPr lvl="1"/>
            <a:r>
              <a:rPr lang="en-US" dirty="0" smtClean="0"/>
              <a:t>Which FG services are used (Nimbus, Eucalyptus, …?)</a:t>
            </a:r>
          </a:p>
          <a:p>
            <a:pPr lvl="1"/>
            <a:r>
              <a:rPr lang="en-US" dirty="0" smtClean="0"/>
              <a:t>Is the performance we expect reached?</a:t>
            </a:r>
          </a:p>
          <a:p>
            <a:pPr lvl="1"/>
            <a:r>
              <a:rPr lang="en-US" dirty="0" smtClean="0"/>
              <a:t>What happens on the network</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Overview</a:t>
            </a:r>
            <a:endParaRPr lang="en-US" dirty="0"/>
          </a:p>
        </p:txBody>
      </p:sp>
      <p:pic>
        <p:nvPicPr>
          <p:cNvPr id="4" name="Content Placeholder 3" descr="Screen shot 2010-10-27 at 1.49.11 PM.png"/>
          <p:cNvPicPr>
            <a:picLocks noGrp="1" noChangeAspect="1"/>
          </p:cNvPicPr>
          <p:nvPr>
            <p:ph idx="1"/>
          </p:nvPr>
        </p:nvPicPr>
        <p:blipFill>
          <a:blip r:embed="rId2"/>
          <a:srcRect t="-879" b="-879"/>
          <a:stretch>
            <a:fillRect/>
          </a:stretch>
        </p:blipFill>
        <p:spPr>
          <a:xfrm>
            <a:off x="457200" y="1417638"/>
            <a:ext cx="8229600" cy="4525963"/>
          </a:xfrm>
        </p:spPr>
      </p:pic>
      <p:sp>
        <p:nvSpPr>
          <p:cNvPr id="5" name="Rectangle 4"/>
          <p:cNvSpPr/>
          <p:nvPr/>
        </p:nvSpPr>
        <p:spPr>
          <a:xfrm>
            <a:off x="0" y="0"/>
            <a:ext cx="1616437" cy="10887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Google Map ;-)</a:t>
            </a:r>
            <a:endParaRPr lang="en-US" dirty="0"/>
          </a:p>
        </p:txBody>
      </p:sp>
      <p:pic>
        <p:nvPicPr>
          <p:cNvPr id="4" name="Content Placeholder 3" descr="Screen shot 2010-10-27 at 1.47.49 PM.png"/>
          <p:cNvPicPr>
            <a:picLocks noGrp="1" noChangeAspect="1"/>
          </p:cNvPicPr>
          <p:nvPr>
            <p:ph idx="1"/>
          </p:nvPr>
        </p:nvPicPr>
        <p:blipFill>
          <a:blip r:embed="rId2"/>
          <a:srcRect l="-30797" r="-30797"/>
          <a:stretch>
            <a:fillRect/>
          </a:stretch>
        </p:blipFill>
        <p:spPr/>
      </p:pic>
      <p:sp>
        <p:nvSpPr>
          <p:cNvPr id="5" name="Rectangle 4"/>
          <p:cNvSpPr/>
          <p:nvPr/>
        </p:nvSpPr>
        <p:spPr>
          <a:xfrm>
            <a:off x="0" y="0"/>
            <a:ext cx="1616437" cy="10887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tests</a:t>
            </a:r>
            <a:endParaRPr lang="en-US" dirty="0"/>
          </a:p>
        </p:txBody>
      </p:sp>
      <p:pic>
        <p:nvPicPr>
          <p:cNvPr id="4" name="Content Placeholder 3" descr="Screen shot 2010-10-27 at 1.36.54 PM.png"/>
          <p:cNvPicPr>
            <a:picLocks noGrp="1" noChangeAspect="1"/>
          </p:cNvPicPr>
          <p:nvPr>
            <p:ph idx="1"/>
          </p:nvPr>
        </p:nvPicPr>
        <p:blipFill>
          <a:blip r:embed="rId2"/>
          <a:srcRect t="-2529" b="-2529"/>
          <a:stretch>
            <a:fillRect/>
          </a:stretch>
        </p:blipFill>
        <p:spPr/>
      </p:pic>
      <p:sp>
        <p:nvSpPr>
          <p:cNvPr id="5" name="Rectangle 4"/>
          <p:cNvSpPr/>
          <p:nvPr/>
        </p:nvSpPr>
        <p:spPr>
          <a:xfrm>
            <a:off x="0" y="0"/>
            <a:ext cx="1616437" cy="108870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in Nimbus?</a:t>
            </a:r>
            <a:endParaRPr lang="en-US" dirty="0"/>
          </a:p>
        </p:txBody>
      </p:sp>
      <p:pic>
        <p:nvPicPr>
          <p:cNvPr id="4" name="Content Placeholder 3" descr="Screen shot 2010-10-27 at 1.38.53 PM.png"/>
          <p:cNvPicPr>
            <a:picLocks noGrp="1" noChangeAspect="1"/>
          </p:cNvPicPr>
          <p:nvPr>
            <p:ph idx="1"/>
          </p:nvPr>
        </p:nvPicPr>
        <p:blipFill>
          <a:blip r:embed="rId2"/>
          <a:srcRect t="-14365" b="-14365"/>
          <a:stretch>
            <a:fillRect/>
          </a:stretch>
        </p:blip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Status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16" name="Slide Number Placeholder 15"/>
          <p:cNvSpPr>
            <a:spLocks noGrp="1"/>
          </p:cNvSpPr>
          <p:nvPr>
            <p:ph type="sldNum" sz="quarter" idx="12"/>
          </p:nvPr>
        </p:nvSpPr>
        <p:spPr/>
        <p:txBody>
          <a:bodyPr/>
          <a:lstStyle/>
          <a:p>
            <a:fld id="{6C0616E7-B5BE-9E4B-A860-922B0A8AA93C}" type="slidenum">
              <a:rPr lang="en-US" smtClean="0"/>
              <a:pPr/>
              <a:t>47</a:t>
            </a:fld>
            <a:endParaRPr lang="en-US"/>
          </a:p>
        </p:txBody>
      </p:sp>
      <p:graphicFrame>
        <p:nvGraphicFramePr>
          <p:cNvPr id="5" name="Diagram 4"/>
          <p:cNvGraphicFramePr/>
          <p:nvPr/>
        </p:nvGraphicFramePr>
        <p:xfrm>
          <a:off x="0" y="271689"/>
          <a:ext cx="9144000" cy="48118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835560" y="4093490"/>
            <a:ext cx="851240" cy="369332"/>
          </a:xfrm>
          <a:prstGeom prst="rect">
            <a:avLst/>
          </a:prstGeom>
          <a:noFill/>
        </p:spPr>
        <p:txBody>
          <a:bodyPr wrap="none" rtlCol="0">
            <a:spAutoFit/>
          </a:bodyPr>
          <a:lstStyle/>
          <a:p>
            <a:r>
              <a:rPr lang="en-US" dirty="0" smtClean="0"/>
              <a:t>Phase I</a:t>
            </a:r>
            <a:endParaRPr lang="en-US" dirty="0"/>
          </a:p>
        </p:txBody>
      </p:sp>
      <p:sp>
        <p:nvSpPr>
          <p:cNvPr id="7" name="Right Brace 6"/>
          <p:cNvSpPr/>
          <p:nvPr/>
        </p:nvSpPr>
        <p:spPr>
          <a:xfrm rot="5400000">
            <a:off x="2285690" y="2020541"/>
            <a:ext cx="543750" cy="47782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777401" y="4811702"/>
            <a:ext cx="909399" cy="369332"/>
          </a:xfrm>
          <a:prstGeom prst="rect">
            <a:avLst/>
          </a:prstGeom>
          <a:noFill/>
        </p:spPr>
        <p:txBody>
          <a:bodyPr wrap="none" rtlCol="0">
            <a:spAutoFit/>
          </a:bodyPr>
          <a:lstStyle/>
          <a:p>
            <a:r>
              <a:rPr lang="en-US" dirty="0" smtClean="0"/>
              <a:t>Phase II</a:t>
            </a:r>
            <a:endParaRPr lang="en-US" dirty="0"/>
          </a:p>
        </p:txBody>
      </p:sp>
      <p:sp>
        <p:nvSpPr>
          <p:cNvPr id="9" name="Right Brace 8"/>
          <p:cNvSpPr/>
          <p:nvPr/>
        </p:nvSpPr>
        <p:spPr>
          <a:xfrm rot="5400000">
            <a:off x="4423791" y="3149200"/>
            <a:ext cx="543752" cy="38687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781816" y="5480832"/>
            <a:ext cx="1342829" cy="369332"/>
          </a:xfrm>
          <a:prstGeom prst="rect">
            <a:avLst/>
          </a:prstGeom>
          <a:noFill/>
        </p:spPr>
        <p:txBody>
          <a:bodyPr wrap="square" rtlCol="0">
            <a:spAutoFit/>
          </a:bodyPr>
          <a:lstStyle/>
          <a:p>
            <a:r>
              <a:rPr lang="en-US" dirty="0" smtClean="0"/>
              <a:t>Phase III</a:t>
            </a:r>
            <a:endParaRPr lang="en-US" dirty="0"/>
          </a:p>
        </p:txBody>
      </p:sp>
      <p:sp>
        <p:nvSpPr>
          <p:cNvPr id="11" name="Right Brace 10"/>
          <p:cNvSpPr/>
          <p:nvPr/>
        </p:nvSpPr>
        <p:spPr>
          <a:xfrm rot="5400000">
            <a:off x="6945332" y="4554221"/>
            <a:ext cx="543752" cy="25918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p:cNvSpPr/>
          <p:nvPr/>
        </p:nvSpPr>
        <p:spPr>
          <a:xfrm rot="5400000">
            <a:off x="66492" y="4897609"/>
            <a:ext cx="516730" cy="64971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rot="5400000">
            <a:off x="2093146" y="2923301"/>
            <a:ext cx="391345" cy="203764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107574" y="3908824"/>
            <a:ext cx="1827318" cy="369332"/>
          </a:xfrm>
          <a:prstGeom prst="rect">
            <a:avLst/>
          </a:prstGeom>
          <a:noFill/>
        </p:spPr>
        <p:txBody>
          <a:bodyPr wrap="none" rtlCol="0">
            <a:spAutoFit/>
          </a:bodyPr>
          <a:lstStyle/>
          <a:p>
            <a:r>
              <a:rPr lang="en-US" dirty="0" smtClean="0"/>
              <a:t>Acceptance tests</a:t>
            </a:r>
            <a:endParaRPr lang="en-US" dirty="0"/>
          </a:p>
        </p:txBody>
      </p:sp>
      <p:sp>
        <p:nvSpPr>
          <p:cNvPr id="15" name="Right Brace 14"/>
          <p:cNvSpPr/>
          <p:nvPr/>
        </p:nvSpPr>
        <p:spPr>
          <a:xfrm rot="5400000">
            <a:off x="3631117" y="5589074"/>
            <a:ext cx="552599" cy="5133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Service View</a:t>
            </a:r>
            <a:endParaRPr lang="en-US" dirty="0"/>
          </a:p>
        </p:txBody>
      </p:sp>
      <p:sp>
        <p:nvSpPr>
          <p:cNvPr id="3" name="Content Placeholder 2"/>
          <p:cNvSpPr>
            <a:spLocks noGrp="1"/>
          </p:cNvSpPr>
          <p:nvPr>
            <p:ph idx="1"/>
          </p:nvPr>
        </p:nvSpPr>
        <p:spPr/>
        <p:txBody>
          <a:bodyPr/>
          <a:lstStyle/>
          <a:p>
            <a:endParaRPr lang="en-US" dirty="0"/>
          </a:p>
        </p:txBody>
      </p:sp>
      <p:sp>
        <p:nvSpPr>
          <p:cNvPr id="17" name="Slide Number Placeholder 16"/>
          <p:cNvSpPr>
            <a:spLocks noGrp="1"/>
          </p:cNvSpPr>
          <p:nvPr>
            <p:ph type="sldNum" sz="quarter" idx="12"/>
          </p:nvPr>
        </p:nvSpPr>
        <p:spPr/>
        <p:txBody>
          <a:bodyPr/>
          <a:lstStyle/>
          <a:p>
            <a:fld id="{6C0616E7-B5BE-9E4B-A860-922B0A8AA93C}" type="slidenum">
              <a:rPr lang="en-US" smtClean="0"/>
              <a:pPr/>
              <a:t>48</a:t>
            </a:fld>
            <a:endParaRPr lang="en-US"/>
          </a:p>
        </p:txBody>
      </p:sp>
      <p:pic>
        <p:nvPicPr>
          <p:cNvPr id="4" name="Picture 3"/>
          <p:cNvPicPr>
            <a:picLocks noChangeAspect="1"/>
          </p:cNvPicPr>
          <p:nvPr/>
        </p:nvPicPr>
        <p:blipFill>
          <a:blip r:embed="rId2"/>
          <a:stretch>
            <a:fillRect/>
          </a:stretch>
        </p:blipFill>
        <p:spPr>
          <a:xfrm>
            <a:off x="457200" y="1155323"/>
            <a:ext cx="7666705" cy="5300979"/>
          </a:xfrm>
          <a:prstGeom prst="rect">
            <a:avLst/>
          </a:prstGeom>
        </p:spPr>
      </p:pic>
      <p:pic>
        <p:nvPicPr>
          <p:cNvPr id="5" name="Picture 4"/>
          <p:cNvPicPr>
            <a:picLocks noChangeAspect="1"/>
          </p:cNvPicPr>
          <p:nvPr/>
        </p:nvPicPr>
        <p:blipFill>
          <a:blip r:embed="rId3"/>
          <a:stretch>
            <a:fillRect/>
          </a:stretch>
        </p:blipFill>
        <p:spPr>
          <a:xfrm>
            <a:off x="4155004" y="3898201"/>
            <a:ext cx="458302" cy="400385"/>
          </a:xfrm>
          <a:prstGeom prst="rect">
            <a:avLst/>
          </a:prstGeom>
        </p:spPr>
      </p:pic>
      <p:pic>
        <p:nvPicPr>
          <p:cNvPr id="6" name="Picture 5"/>
          <p:cNvPicPr>
            <a:picLocks noChangeAspect="1"/>
          </p:cNvPicPr>
          <p:nvPr/>
        </p:nvPicPr>
        <p:blipFill>
          <a:blip r:embed="rId3"/>
          <a:stretch>
            <a:fillRect/>
          </a:stretch>
        </p:blipFill>
        <p:spPr>
          <a:xfrm>
            <a:off x="5771740" y="3898201"/>
            <a:ext cx="458302" cy="400385"/>
          </a:xfrm>
          <a:prstGeom prst="rect">
            <a:avLst/>
          </a:prstGeom>
        </p:spPr>
      </p:pic>
      <p:pic>
        <p:nvPicPr>
          <p:cNvPr id="7" name="Picture 6"/>
          <p:cNvPicPr>
            <a:picLocks noChangeAspect="1"/>
          </p:cNvPicPr>
          <p:nvPr/>
        </p:nvPicPr>
        <p:blipFill>
          <a:blip r:embed="rId3"/>
          <a:stretch>
            <a:fillRect/>
          </a:stretch>
        </p:blipFill>
        <p:spPr>
          <a:xfrm>
            <a:off x="6834355" y="3898201"/>
            <a:ext cx="458302" cy="400385"/>
          </a:xfrm>
          <a:prstGeom prst="rect">
            <a:avLst/>
          </a:prstGeom>
        </p:spPr>
      </p:pic>
      <p:pic>
        <p:nvPicPr>
          <p:cNvPr id="8" name="Picture 7"/>
          <p:cNvPicPr>
            <a:picLocks noChangeAspect="1"/>
          </p:cNvPicPr>
          <p:nvPr/>
        </p:nvPicPr>
        <p:blipFill>
          <a:blip r:embed="rId3"/>
          <a:stretch>
            <a:fillRect/>
          </a:stretch>
        </p:blipFill>
        <p:spPr>
          <a:xfrm>
            <a:off x="7548972" y="3898201"/>
            <a:ext cx="458302" cy="400385"/>
          </a:xfrm>
          <a:prstGeom prst="rect">
            <a:avLst/>
          </a:prstGeom>
        </p:spPr>
      </p:pic>
      <p:pic>
        <p:nvPicPr>
          <p:cNvPr id="10" name="Picture 9"/>
          <p:cNvPicPr>
            <a:picLocks noChangeAspect="1"/>
          </p:cNvPicPr>
          <p:nvPr/>
        </p:nvPicPr>
        <p:blipFill>
          <a:blip r:embed="rId3"/>
          <a:stretch>
            <a:fillRect/>
          </a:stretch>
        </p:blipFill>
        <p:spPr>
          <a:xfrm>
            <a:off x="2182173" y="5725778"/>
            <a:ext cx="458302" cy="400385"/>
          </a:xfrm>
          <a:prstGeom prst="rect">
            <a:avLst/>
          </a:prstGeom>
        </p:spPr>
      </p:pic>
      <p:pic>
        <p:nvPicPr>
          <p:cNvPr id="11" name="Picture 10"/>
          <p:cNvPicPr>
            <a:picLocks noChangeAspect="1"/>
          </p:cNvPicPr>
          <p:nvPr/>
        </p:nvPicPr>
        <p:blipFill>
          <a:blip r:embed="rId3"/>
          <a:stretch>
            <a:fillRect/>
          </a:stretch>
        </p:blipFill>
        <p:spPr>
          <a:xfrm>
            <a:off x="1508319" y="5725778"/>
            <a:ext cx="458302" cy="400385"/>
          </a:xfrm>
          <a:prstGeom prst="rect">
            <a:avLst/>
          </a:prstGeom>
        </p:spPr>
      </p:pic>
      <p:pic>
        <p:nvPicPr>
          <p:cNvPr id="12" name="Picture 11"/>
          <p:cNvPicPr>
            <a:picLocks noChangeAspect="1"/>
          </p:cNvPicPr>
          <p:nvPr/>
        </p:nvPicPr>
        <p:blipFill>
          <a:blip r:embed="rId3"/>
          <a:stretch>
            <a:fillRect/>
          </a:stretch>
        </p:blipFill>
        <p:spPr>
          <a:xfrm>
            <a:off x="834465" y="5725778"/>
            <a:ext cx="458302" cy="400385"/>
          </a:xfrm>
          <a:prstGeom prst="rect">
            <a:avLst/>
          </a:prstGeom>
        </p:spPr>
      </p:pic>
      <p:pic>
        <p:nvPicPr>
          <p:cNvPr id="13" name="Picture 12"/>
          <p:cNvPicPr>
            <a:picLocks noChangeAspect="1"/>
          </p:cNvPicPr>
          <p:nvPr/>
        </p:nvPicPr>
        <p:blipFill>
          <a:blip r:embed="rId3"/>
          <a:stretch>
            <a:fillRect/>
          </a:stretch>
        </p:blipFill>
        <p:spPr>
          <a:xfrm>
            <a:off x="6743642" y="5725778"/>
            <a:ext cx="458302" cy="400385"/>
          </a:xfrm>
          <a:prstGeom prst="rect">
            <a:avLst/>
          </a:prstGeom>
        </p:spPr>
      </p:pic>
      <p:pic>
        <p:nvPicPr>
          <p:cNvPr id="14" name="Picture 13"/>
          <p:cNvPicPr>
            <a:picLocks noChangeAspect="1"/>
          </p:cNvPicPr>
          <p:nvPr/>
        </p:nvPicPr>
        <p:blipFill>
          <a:blip r:embed="rId3"/>
          <a:stretch>
            <a:fillRect/>
          </a:stretch>
        </p:blipFill>
        <p:spPr>
          <a:xfrm>
            <a:off x="6104563" y="5725778"/>
            <a:ext cx="458302" cy="400385"/>
          </a:xfrm>
          <a:prstGeom prst="rect">
            <a:avLst/>
          </a:prstGeom>
        </p:spPr>
      </p:pic>
      <p:pic>
        <p:nvPicPr>
          <p:cNvPr id="15" name="Picture 14"/>
          <p:cNvPicPr>
            <a:picLocks noChangeAspect="1"/>
          </p:cNvPicPr>
          <p:nvPr/>
        </p:nvPicPr>
        <p:blipFill>
          <a:blip r:embed="rId3"/>
          <a:stretch>
            <a:fillRect/>
          </a:stretch>
        </p:blipFill>
        <p:spPr>
          <a:xfrm>
            <a:off x="608509" y="2311023"/>
            <a:ext cx="458302" cy="400385"/>
          </a:xfrm>
          <a:prstGeom prst="rect">
            <a:avLst/>
          </a:prstGeom>
        </p:spPr>
      </p:pic>
      <p:sp>
        <p:nvSpPr>
          <p:cNvPr id="16" name="TextBox 15"/>
          <p:cNvSpPr txBox="1"/>
          <p:nvPr/>
        </p:nvSpPr>
        <p:spPr>
          <a:xfrm>
            <a:off x="1183160" y="2342076"/>
            <a:ext cx="786656" cy="369332"/>
          </a:xfrm>
          <a:prstGeom prst="rect">
            <a:avLst/>
          </a:prstGeom>
          <a:noFill/>
        </p:spPr>
        <p:txBody>
          <a:bodyPr wrap="none" rtlCol="0">
            <a:spAutoFit/>
          </a:bodyPr>
          <a:lstStyle/>
          <a:p>
            <a:r>
              <a:rPr lang="en-US" dirty="0" smtClean="0"/>
              <a:t>= Now</a:t>
            </a:r>
            <a:endParaRPr lang="en-US" dirty="0"/>
          </a:p>
        </p:txBody>
      </p:sp>
      <p:pic>
        <p:nvPicPr>
          <p:cNvPr id="18" name="Picture 17"/>
          <p:cNvPicPr>
            <a:picLocks noChangeAspect="1"/>
          </p:cNvPicPr>
          <p:nvPr/>
        </p:nvPicPr>
        <p:blipFill>
          <a:blip r:embed="rId3"/>
          <a:stretch>
            <a:fillRect/>
          </a:stretch>
        </p:blipFill>
        <p:spPr>
          <a:xfrm>
            <a:off x="4155004" y="5677985"/>
            <a:ext cx="458302" cy="400385"/>
          </a:xfrm>
          <a:prstGeom prst="rect">
            <a:avLst/>
          </a:prstGeom>
        </p:spPr>
      </p:pic>
      <p:pic>
        <p:nvPicPr>
          <p:cNvPr id="19" name="Picture 18"/>
          <p:cNvPicPr>
            <a:picLocks noChangeAspect="1"/>
          </p:cNvPicPr>
          <p:nvPr/>
        </p:nvPicPr>
        <p:blipFill>
          <a:blip r:embed="rId3"/>
          <a:stretch>
            <a:fillRect/>
          </a:stretch>
        </p:blipFill>
        <p:spPr>
          <a:xfrm>
            <a:off x="3406720" y="5677985"/>
            <a:ext cx="458302" cy="400385"/>
          </a:xfrm>
          <a:prstGeom prst="rect">
            <a:avLst/>
          </a:prstGeom>
        </p:spPr>
      </p:pic>
      <p:pic>
        <p:nvPicPr>
          <p:cNvPr id="20" name="Picture 19"/>
          <p:cNvPicPr>
            <a:picLocks noChangeAspect="1"/>
          </p:cNvPicPr>
          <p:nvPr/>
        </p:nvPicPr>
        <p:blipFill>
          <a:blip r:embed="rId3"/>
          <a:stretch>
            <a:fillRect/>
          </a:stretch>
        </p:blipFill>
        <p:spPr>
          <a:xfrm>
            <a:off x="2821418" y="5725778"/>
            <a:ext cx="458302" cy="400385"/>
          </a:xfrm>
          <a:prstGeom prst="rect">
            <a:avLst/>
          </a:prstGeom>
        </p:spPr>
      </p:pic>
      <p:pic>
        <p:nvPicPr>
          <p:cNvPr id="21" name="Picture 20"/>
          <p:cNvPicPr>
            <a:picLocks noChangeAspect="1"/>
          </p:cNvPicPr>
          <p:nvPr/>
        </p:nvPicPr>
        <p:blipFill>
          <a:blip r:embed="rId3"/>
          <a:stretch>
            <a:fillRect/>
          </a:stretch>
        </p:blipFill>
        <p:spPr>
          <a:xfrm>
            <a:off x="5386904" y="5735135"/>
            <a:ext cx="458302" cy="40038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55000" lnSpcReduction="20000"/>
          </a:bodyPr>
          <a:lstStyle/>
          <a:p>
            <a:pPr>
              <a:buNone/>
            </a:pPr>
            <a:endParaRPr lang="en-US" dirty="0" smtClean="0"/>
          </a:p>
          <a:p>
            <a:r>
              <a:rPr lang="en-US" dirty="0" smtClean="0"/>
              <a:t>Introduced FG Resource overview</a:t>
            </a:r>
          </a:p>
          <a:p>
            <a:r>
              <a:rPr lang="en-US" dirty="0" smtClean="0"/>
              <a:t>Introduced concept of “raining”</a:t>
            </a:r>
          </a:p>
          <a:p>
            <a:pPr lvl="1"/>
            <a:r>
              <a:rPr lang="en-US" dirty="0" smtClean="0"/>
              <a:t>Described how experiments are managed</a:t>
            </a:r>
          </a:p>
          <a:p>
            <a:pPr lvl="1"/>
            <a:r>
              <a:rPr lang="en-US" dirty="0" smtClean="0"/>
              <a:t>Described reproducibility goal</a:t>
            </a:r>
          </a:p>
          <a:p>
            <a:pPr lvl="1"/>
            <a:r>
              <a:rPr lang="en-US" dirty="0" smtClean="0"/>
              <a:t>Provided details on how we </a:t>
            </a:r>
          </a:p>
          <a:p>
            <a:pPr lvl="2"/>
            <a:r>
              <a:rPr lang="en-US" dirty="0" smtClean="0"/>
              <a:t>Creating, managing, organizing, images and how the images can be created and accessed while supporting the experiment execution. </a:t>
            </a:r>
          </a:p>
          <a:p>
            <a:pPr lvl="2"/>
            <a:endParaRPr lang="en-US" dirty="0" smtClean="0"/>
          </a:p>
          <a:p>
            <a:r>
              <a:rPr lang="en-US" dirty="0" smtClean="0"/>
              <a:t>Showed a </a:t>
            </a:r>
            <a:r>
              <a:rPr lang="en-US" dirty="0" err="1" smtClean="0"/>
              <a:t>heterogenous</a:t>
            </a:r>
            <a:r>
              <a:rPr lang="en-US" dirty="0" smtClean="0"/>
              <a:t> cloud example with FG Pegasus integration</a:t>
            </a:r>
          </a:p>
          <a:p>
            <a:r>
              <a:rPr lang="en-US" dirty="0" smtClean="0"/>
              <a:t>Status</a:t>
            </a:r>
          </a:p>
          <a:p>
            <a:pPr lvl="1"/>
            <a:r>
              <a:rPr lang="en-US" dirty="0" smtClean="0"/>
              <a:t>System is ready for use in Phase I.</a:t>
            </a:r>
          </a:p>
          <a:p>
            <a:pPr lvl="1"/>
            <a:r>
              <a:rPr lang="en-US" dirty="0" smtClean="0"/>
              <a:t>Phase I is static and does not include experiment management capabilities introduced here.</a:t>
            </a:r>
          </a:p>
          <a:p>
            <a:pPr lvl="1"/>
            <a:r>
              <a:rPr lang="en-US" dirty="0" smtClean="0"/>
              <a:t>We are working now on Phase II </a:t>
            </a:r>
          </a:p>
          <a:p>
            <a:pPr lvl="2"/>
            <a:r>
              <a:rPr lang="en-US" dirty="0" smtClean="0"/>
              <a:t>Demos in Booth show progress in Experiment management (e.g. image creation, repository, …, rain)</a:t>
            </a:r>
          </a:p>
          <a:p>
            <a:pPr lvl="1"/>
            <a:r>
              <a:rPr lang="en-US" dirty="0" smtClean="0"/>
              <a:t>Stop by the IU booth</a:t>
            </a:r>
          </a:p>
          <a:p>
            <a:pPr lvl="2"/>
            <a:r>
              <a:rPr lang="en-US" dirty="0" smtClean="0"/>
              <a:t>send mail to: </a:t>
            </a:r>
            <a:r>
              <a:rPr lang="en-US" dirty="0" smtClean="0">
                <a:hlinkClick r:id="rId2"/>
              </a:rPr>
              <a:t>laszewski@gmail.com</a:t>
            </a:r>
            <a:endParaRPr lang="en-US" dirty="0" smtClean="0"/>
          </a:p>
          <a:p>
            <a:pPr lvl="2"/>
            <a:r>
              <a:rPr lang="en-US" dirty="0" smtClean="0"/>
              <a:t>Not available Tuesday morning</a:t>
            </a:r>
          </a:p>
          <a:p>
            <a:endParaRPr lang="en-US" dirty="0"/>
          </a:p>
        </p:txBody>
      </p:sp>
      <p:sp>
        <p:nvSpPr>
          <p:cNvPr id="4" name="Slide Number Placeholder 3"/>
          <p:cNvSpPr>
            <a:spLocks noGrp="1"/>
          </p:cNvSpPr>
          <p:nvPr>
            <p:ph type="sldNum" sz="quarter" idx="12"/>
          </p:nvPr>
        </p:nvSpPr>
        <p:spPr/>
        <p:txBody>
          <a:bodyPr/>
          <a:lstStyle/>
          <a:p>
            <a:fld id="{924309FA-0F92-8B4E-9859-31204467723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fg-map.pdf"/>
          <p:cNvPicPr>
            <a:picLocks noGrp="1" noChangeAspect="1"/>
          </p:cNvPicPr>
          <p:nvPr>
            <p:ph idx="1"/>
          </p:nvPr>
        </p:nvPicPr>
        <mc:AlternateContent>
          <mc:Choice xmlns:ma="http://schemas.microsoft.com/office/mac/drawingml/2008/main" Requires="ma">
            <p:blipFill>
              <a:blip r:embed="rId2"/>
              <a:srcRect l="-1952" r="-1952"/>
              <a:stretch>
                <a:fillRect/>
              </a:stretch>
            </p:blipFill>
          </mc:Choice>
          <mc:Fallback>
            <p:blipFill>
              <a:blip r:embed="rId3"/>
              <a:srcRect l="-1952" r="-1952"/>
              <a:stretch>
                <a:fillRect/>
              </a:stretch>
            </p:blipFill>
          </mc:Fallback>
        </mc:AlternateContent>
        <p:spPr>
          <a:xfrm>
            <a:off x="457200" y="927214"/>
            <a:ext cx="8229600" cy="4525963"/>
          </a:xfrm>
        </p:spPr>
      </p:pic>
      <p:sp>
        <p:nvSpPr>
          <p:cNvPr id="2" name="Title 1"/>
          <p:cNvSpPr>
            <a:spLocks noGrp="1"/>
          </p:cNvSpPr>
          <p:nvPr>
            <p:ph type="title"/>
          </p:nvPr>
        </p:nvSpPr>
        <p:spPr/>
        <p:txBody>
          <a:bodyPr>
            <a:normAutofit fontScale="90000"/>
          </a:bodyPr>
          <a:lstStyle/>
          <a:p>
            <a:r>
              <a:rPr lang="en-US" dirty="0" err="1" smtClean="0"/>
              <a:t>FutureGrid</a:t>
            </a:r>
            <a:r>
              <a:rPr lang="en-US" dirty="0" smtClean="0"/>
              <a:t> Partners and Resources</a:t>
            </a:r>
            <a:endParaRPr lang="en-US" dirty="0"/>
          </a:p>
        </p:txBody>
      </p:sp>
      <p:sp>
        <p:nvSpPr>
          <p:cNvPr id="6" name="Content Placeholder 2"/>
          <p:cNvSpPr txBox="1">
            <a:spLocks/>
          </p:cNvSpPr>
          <p:nvPr/>
        </p:nvSpPr>
        <p:spPr>
          <a:xfrm>
            <a:off x="265792" y="5021201"/>
            <a:ext cx="8421008" cy="1777948"/>
          </a:xfrm>
          <a:prstGeom prst="rect">
            <a:avLst/>
          </a:prstGeom>
        </p:spPr>
        <p:txBody>
          <a:bodyPr vert="horz" lIns="91440" tIns="45720" rIns="91440" bIns="45720" rtlCol="0">
            <a:normAutofit fontScale="4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HW Resources at</a:t>
            </a:r>
            <a:r>
              <a:rPr kumimoji="0" lang="en-US" sz="3200" i="0" u="none" strike="noStrike" kern="1200" cap="none" spc="0" normalizeH="0" baseline="0" noProof="0" dirty="0" smtClean="0">
                <a:ln>
                  <a:noFill/>
                </a:ln>
                <a:solidFill>
                  <a:schemeClr val="tx1"/>
                </a:solidFill>
                <a:effectLst/>
                <a:uLnTx/>
                <a:uFillTx/>
                <a:latin typeface="+mn-lt"/>
                <a:ea typeface="+mn-ea"/>
                <a:cs typeface="+mn-cs"/>
              </a:rPr>
              <a:t>: Indiana University, SDSC, UC/ANL, TACC, University of Florida, Purdue,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1" dirty="0" smtClean="0"/>
              <a:t>Software Partners:</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USC ISI, University of Tennessee Knoxville, University of Virginia,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Technische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Universtität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Dresden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 users of FG do not have to be from these partner organizations. Furthermore, we hope that new organizations in academia and industry can partner with the project in the future.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924309FA-0F92-8B4E-9859-31204467723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HW Overview</a:t>
            </a:r>
            <a:endParaRPr lang="en-US" dirty="0"/>
          </a:p>
        </p:txBody>
      </p:sp>
      <p:sp>
        <p:nvSpPr>
          <p:cNvPr id="5" name="Content Placeholder 1630"/>
          <p:cNvSpPr txBox="1">
            <a:spLocks/>
          </p:cNvSpPr>
          <p:nvPr/>
        </p:nvSpPr>
        <p:spPr>
          <a:xfrm>
            <a:off x="333461" y="4303889"/>
            <a:ext cx="8472921" cy="3385798"/>
          </a:xfrm>
          <a:prstGeom prst="rect">
            <a:avLst/>
          </a:prstGeom>
          <a:solidFill>
            <a:schemeClr val="bg1"/>
          </a:solidFill>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a:t>
            </a:r>
            <a:r>
              <a:rPr kumimoji="0" lang="en-US" sz="3200" b="0" i="0" u="none" strike="noStrike" kern="1200" cap="none" spc="0" normalizeH="0" baseline="0" noProof="0" dirty="0" err="1" smtClean="0">
                <a:ln>
                  <a:noFill/>
                </a:ln>
                <a:effectLst/>
                <a:uLnTx/>
                <a:uFillTx/>
                <a:latin typeface="+mn-lt"/>
                <a:ea typeface="+mn-ea"/>
                <a:cs typeface="+mn-cs"/>
              </a:rPr>
              <a:t>FutureGrid</a:t>
            </a:r>
            <a:r>
              <a:rPr kumimoji="0" lang="en-US" sz="3200" b="0" i="0" u="none" strike="noStrike" kern="1200" cap="none" spc="0" normalizeH="0" baseline="0" noProof="0" dirty="0" smtClean="0">
                <a:ln>
                  <a:noFill/>
                </a:ln>
                <a:effectLst/>
                <a:uLnTx/>
                <a:uFillTx/>
                <a:latin typeface="+mn-lt"/>
                <a:ea typeface="+mn-ea"/>
                <a:cs typeface="+mn-cs"/>
              </a:rPr>
              <a:t> has </a:t>
            </a:r>
            <a:r>
              <a:rPr kumimoji="0" lang="en-US" sz="3200" b="1" i="0" u="none" strike="noStrike" kern="1200" cap="none" spc="0" normalizeH="0" baseline="0" noProof="0" dirty="0" smtClean="0">
                <a:ln>
                  <a:noFill/>
                </a:ln>
                <a:effectLst/>
                <a:uLnTx/>
                <a:uFillTx/>
                <a:latin typeface="+mn-lt"/>
                <a:ea typeface="+mn-ea"/>
                <a:cs typeface="+mn-cs"/>
              </a:rPr>
              <a:t>dedicated network </a:t>
            </a:r>
            <a:r>
              <a:rPr kumimoji="0" lang="en-US" sz="3200" b="0" i="0" u="none" strike="noStrike" kern="1200" cap="none" spc="0" normalizeH="0" baseline="0" noProof="0" dirty="0" smtClean="0">
                <a:ln>
                  <a:noFill/>
                </a:ln>
                <a:effectLst/>
                <a:uLnTx/>
                <a:uFillTx/>
                <a:latin typeface="+mn-lt"/>
                <a:ea typeface="+mn-ea"/>
                <a:cs typeface="+mn-cs"/>
              </a:rPr>
              <a:t>(except to TACC) and a </a:t>
            </a:r>
            <a:r>
              <a:rPr kumimoji="0" lang="en-US" sz="3200" b="1" i="0" u="none" strike="noStrike" kern="1200" cap="none" spc="0" normalizeH="0" baseline="0" noProof="0" dirty="0" smtClean="0">
                <a:ln>
                  <a:noFill/>
                </a:ln>
                <a:effectLst/>
                <a:uLnTx/>
                <a:uFillTx/>
                <a:latin typeface="+mn-lt"/>
                <a:ea typeface="+mn-ea"/>
                <a:cs typeface="+mn-cs"/>
              </a:rPr>
              <a:t>network fault and delay generator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Can isolate experiments on request; IU runs Network for NLR/Internet2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(Many) </a:t>
            </a:r>
            <a:r>
              <a:rPr kumimoji="0" lang="en-US" sz="3200" b="1" i="0" u="none" strike="noStrike" kern="1200" cap="none" spc="0" normalizeH="0" baseline="0" noProof="0" dirty="0" smtClean="0">
                <a:ln>
                  <a:noFill/>
                </a:ln>
                <a:effectLst/>
                <a:uLnTx/>
                <a:uFillTx/>
                <a:latin typeface="+mn-lt"/>
                <a:ea typeface="+mn-ea"/>
                <a:cs typeface="+mn-cs"/>
              </a:rPr>
              <a:t>additional partner machines </a:t>
            </a:r>
            <a:r>
              <a:rPr kumimoji="0" lang="en-US" sz="3200" b="0" i="0" u="none" strike="noStrike" kern="1200" cap="none" spc="0" normalizeH="0" baseline="0" noProof="0" dirty="0" smtClean="0">
                <a:ln>
                  <a:noFill/>
                </a:ln>
                <a:effectLst/>
                <a:uLnTx/>
                <a:uFillTx/>
                <a:latin typeface="+mn-lt"/>
                <a:ea typeface="+mn-ea"/>
                <a:cs typeface="+mn-cs"/>
              </a:rPr>
              <a:t>will run </a:t>
            </a:r>
            <a:r>
              <a:rPr kumimoji="0" lang="en-US" sz="3200" b="0" i="0" u="none" strike="noStrike" kern="1200" cap="none" spc="0" normalizeH="0" baseline="0" noProof="0" dirty="0" err="1" smtClean="0">
                <a:ln>
                  <a:noFill/>
                </a:ln>
                <a:effectLst/>
                <a:uLnTx/>
                <a:uFillTx/>
                <a:latin typeface="+mn-lt"/>
                <a:ea typeface="+mn-ea"/>
                <a:cs typeface="+mn-cs"/>
              </a:rPr>
              <a:t>FutureGrid</a:t>
            </a:r>
            <a:r>
              <a:rPr kumimoji="0" lang="en-US" sz="3200" b="0" i="0" u="none" strike="noStrike" kern="1200" cap="none" spc="0" normalizeH="0" baseline="0" noProof="0" dirty="0" smtClean="0">
                <a:ln>
                  <a:noFill/>
                </a:ln>
                <a:effectLst/>
                <a:uLnTx/>
                <a:uFillTx/>
                <a:latin typeface="+mn-lt"/>
                <a:ea typeface="+mn-ea"/>
                <a:cs typeface="+mn-cs"/>
              </a:rPr>
              <a:t> software and be supported (but allocated in specialized ways)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effectLst/>
                <a:uLnTx/>
                <a:uFillTx/>
                <a:latin typeface="+mn-lt"/>
                <a:ea typeface="+mn-ea"/>
                <a:cs typeface="+mn-cs"/>
              </a:rPr>
              <a:t> (*) IU machines share same storage; (**) Shared memory and GPU Cluster in year 2</a:t>
            </a:r>
            <a:r>
              <a:rPr kumimoji="0" lang="en-US" sz="3200" b="0" i="0" u="none" strike="noStrike" kern="1200" cap="none" spc="0" normalizeH="0" baseline="0" noProof="0" dirty="0" smtClean="0">
                <a:ln>
                  <a:noFill/>
                </a:ln>
                <a:solidFill>
                  <a:prstClr val="black"/>
                </a:solidFill>
                <a:effectLst/>
                <a:uLnTx/>
                <a:uFillTx/>
                <a:latin typeface="+mn-lt"/>
                <a:ea typeface="+mn-ea"/>
                <a:cs typeface="+mn-cs"/>
              </a:rPr>
              <a:t/>
            </a:r>
            <a:br>
              <a:rPr kumimoji="0" lang="en-US" sz="3200" b="0" i="0" u="none" strike="noStrike" kern="1200" cap="none" spc="0" normalizeH="0" baseline="0" noProof="0" dirty="0" smtClean="0">
                <a:ln>
                  <a:noFill/>
                </a:ln>
                <a:solidFill>
                  <a:prstClr val="black"/>
                </a:solidFill>
                <a:effectLst/>
                <a:uLnTx/>
                <a:uFillTx/>
                <a:latin typeface="+mn-lt"/>
                <a:ea typeface="+mn-ea"/>
                <a:cs typeface="+mn-cs"/>
              </a:rPr>
            </a:br>
            <a:r>
              <a:rPr kumimoji="0" lang="en-US" sz="3200" b="0" i="0" u="none" strike="noStrike" kern="1200" cap="none" spc="0" normalizeH="0" baseline="0" noProof="0" dirty="0" smtClean="0">
                <a:ln>
                  <a:noFill/>
                </a:ln>
                <a:solidFill>
                  <a:prstClr val="black"/>
                </a:solidFill>
                <a:effectLst/>
                <a:uLnTx/>
                <a:uFillTx/>
                <a:latin typeface="+mn-lt"/>
                <a:ea typeface="+mn-ea"/>
                <a:cs typeface="+mn-cs"/>
              </a:rPr>
              <a:t/>
            </a:r>
            <a:br>
              <a:rPr kumimoji="0" lang="en-US" sz="3200" b="0" i="0" u="none" strike="noStrike" kern="1200" cap="none" spc="0" normalizeH="0" baseline="0" noProof="0" dirty="0" smtClean="0">
                <a:ln>
                  <a:noFill/>
                </a:ln>
                <a:solidFill>
                  <a:prstClr val="black"/>
                </a:solidFill>
                <a:effectLst/>
                <a:uLnTx/>
                <a:uFillTx/>
                <a:latin typeface="+mn-lt"/>
                <a:ea typeface="+mn-ea"/>
                <a:cs typeface="+mn-cs"/>
              </a:rPr>
            </a:br>
            <a:r>
              <a:rPr kumimoji="0" lang="en-US" sz="3200" b="0" i="0" u="none" strike="noStrike" kern="1200" cap="none" spc="0" normalizeH="0" baseline="0" noProof="0" dirty="0" smtClean="0">
                <a:ln>
                  <a:noFill/>
                </a:ln>
                <a:solidFill>
                  <a:prstClr val="black"/>
                </a:solidFill>
                <a:effectLst/>
                <a:uLnTx/>
                <a:uFillTx/>
                <a:latin typeface="+mn-lt"/>
                <a:ea typeface="+mn-ea"/>
                <a:cs typeface="+mn-cs"/>
              </a:rPr>
              <a:t/>
            </a:r>
            <a:br>
              <a:rPr kumimoji="0" lang="en-US" sz="3200" b="0" i="0" u="none" strike="noStrike" kern="1200" cap="none" spc="0" normalizeH="0" baseline="0" noProof="0" dirty="0" smtClean="0">
                <a:ln>
                  <a:noFill/>
                </a:ln>
                <a:solidFill>
                  <a:prstClr val="black"/>
                </a:solidFill>
                <a:effectLst/>
                <a:uLnTx/>
                <a:uFillTx/>
                <a:latin typeface="+mn-lt"/>
                <a:ea typeface="+mn-ea"/>
                <a:cs typeface="+mn-cs"/>
              </a:rPr>
            </a:b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924309FA-0F92-8B4E-9859-312044677234}" type="slidenum">
              <a:rPr lang="en-US" smtClean="0"/>
              <a:pPr/>
              <a:t>6</a:t>
            </a:fld>
            <a:endParaRPr lang="en-US"/>
          </a:p>
        </p:txBody>
      </p:sp>
      <p:pic>
        <p:nvPicPr>
          <p:cNvPr id="6" name="Content Placeholder 12" descr="Screen shot 2010-11-14 at 2.36.08 PM.png"/>
          <p:cNvPicPr>
            <a:picLocks noChangeAspect="1"/>
          </p:cNvPicPr>
          <p:nvPr/>
        </p:nvPicPr>
        <p:blipFill>
          <a:blip r:embed="rId2"/>
          <a:srcRect t="-68271" b="-68271"/>
          <a:stretch>
            <a:fillRect/>
          </a:stretch>
        </p:blipFill>
        <p:spPr>
          <a:xfrm>
            <a:off x="457200" y="620889"/>
            <a:ext cx="8229600" cy="4936726"/>
          </a:xfrm>
          <a:prstGeom prst="rect">
            <a:avLst/>
          </a:prstGeom>
        </p:spPr>
      </p:pic>
      <p:sp>
        <p:nvSpPr>
          <p:cNvPr id="8" name="Content Placeholder 7"/>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5802" y="0"/>
            <a:ext cx="7938198" cy="762000"/>
          </a:xfrm>
        </p:spPr>
        <p:txBody>
          <a:bodyPr>
            <a:normAutofit/>
          </a:bodyPr>
          <a:lstStyle/>
          <a:p>
            <a:r>
              <a:rPr lang="en-US" sz="4000" dirty="0" smtClean="0"/>
              <a:t>Storage and Interconnect Hardware</a:t>
            </a:r>
            <a:endParaRPr lang="en-US" sz="4000" dirty="0"/>
          </a:p>
        </p:txBody>
      </p:sp>
      <p:graphicFrame>
        <p:nvGraphicFramePr>
          <p:cNvPr id="6" name="Content Placeholder 5"/>
          <p:cNvGraphicFramePr>
            <a:graphicFrameLocks noGrp="1"/>
          </p:cNvGraphicFramePr>
          <p:nvPr>
            <p:ph idx="1"/>
          </p:nvPr>
        </p:nvGraphicFramePr>
        <p:xfrm>
          <a:off x="321548" y="862626"/>
          <a:ext cx="8447450" cy="2275840"/>
        </p:xfrm>
        <a:graphic>
          <a:graphicData uri="http://schemas.openxmlformats.org/drawingml/2006/table">
            <a:tbl>
              <a:tblPr firstRow="1" bandRow="1">
                <a:tableStyleId>{EB344D84-9AFB-497E-A393-DC336BA19D2E}</a:tableStyleId>
              </a:tblPr>
              <a:tblGrid>
                <a:gridCol w="2060216"/>
                <a:gridCol w="1834689"/>
                <a:gridCol w="1823214"/>
                <a:gridCol w="906117"/>
                <a:gridCol w="1823214"/>
              </a:tblGrid>
              <a:tr h="5232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7</a:t>
            </a:fld>
            <a:endParaRPr lang="en-US">
              <a:solidFill>
                <a:prstClr val="black">
                  <a:tint val="75000"/>
                </a:prstClr>
              </a:solidFill>
            </a:endParaRPr>
          </a:p>
        </p:txBody>
      </p:sp>
      <p:graphicFrame>
        <p:nvGraphicFramePr>
          <p:cNvPr id="5" name="Table 4"/>
          <p:cNvGraphicFramePr>
            <a:graphicFrameLocks noGrp="1"/>
          </p:cNvGraphicFramePr>
          <p:nvPr/>
        </p:nvGraphicFramePr>
        <p:xfrm>
          <a:off x="321547" y="3212925"/>
          <a:ext cx="8447451" cy="3672840"/>
        </p:xfrm>
        <a:graphic>
          <a:graphicData uri="http://schemas.openxmlformats.org/drawingml/2006/table">
            <a:tbl>
              <a:tblPr firstRow="1" bandRow="1">
                <a:tableStyleId>{EB344D84-9AFB-497E-A393-DC336BA19D2E}</a:tableStyleId>
              </a:tblPr>
              <a:tblGrid>
                <a:gridCol w="1372711"/>
                <a:gridCol w="809547"/>
                <a:gridCol w="6265193"/>
              </a:tblGrid>
              <a:tr h="370840">
                <a:tc>
                  <a:txBody>
                    <a:bodyPr/>
                    <a:lstStyle/>
                    <a:p>
                      <a:r>
                        <a:rPr lang="en-US" dirty="0" smtClean="0"/>
                        <a:t>Machine</a:t>
                      </a:r>
                      <a:endParaRPr lang="en-US" dirty="0"/>
                    </a:p>
                  </a:txBody>
                  <a:tcPr/>
                </a:tc>
                <a:tc>
                  <a:txBody>
                    <a:bodyPr/>
                    <a:lstStyle/>
                    <a:p>
                      <a:r>
                        <a:rPr lang="en-US" dirty="0" smtClean="0"/>
                        <a:t>Name</a:t>
                      </a:r>
                      <a:endParaRPr lang="en-US" dirty="0"/>
                    </a:p>
                  </a:txBody>
                  <a:tcPr/>
                </a:tc>
                <a:tc>
                  <a:txBody>
                    <a:bodyPr/>
                    <a:lstStyle/>
                    <a:p>
                      <a:r>
                        <a:rPr lang="en-US" dirty="0" smtClean="0"/>
                        <a:t>Internal</a:t>
                      </a:r>
                      <a:r>
                        <a:rPr lang="en-US" baseline="0" dirty="0" smtClean="0"/>
                        <a:t>  Network</a:t>
                      </a:r>
                      <a:endParaRPr lang="en-US" dirty="0"/>
                    </a:p>
                  </a:txBody>
                  <a:tcPr/>
                </a:tc>
              </a:tr>
              <a:tr h="370840">
                <a:tc>
                  <a:txBody>
                    <a:bodyPr/>
                    <a:lstStyle/>
                    <a:p>
                      <a:r>
                        <a:rPr lang="en-US" dirty="0" smtClean="0"/>
                        <a:t>IU Cray </a:t>
                      </a:r>
                      <a:endParaRPr lang="en-US" dirty="0"/>
                    </a:p>
                  </a:txBody>
                  <a:tcPr/>
                </a:tc>
                <a:tc>
                  <a:txBody>
                    <a:bodyPr/>
                    <a:lstStyle/>
                    <a:p>
                      <a:r>
                        <a:rPr lang="en-US" dirty="0" err="1" smtClean="0"/>
                        <a:t>xray</a:t>
                      </a:r>
                      <a:endParaRPr lang="en-US" dirty="0"/>
                    </a:p>
                  </a:txBody>
                  <a:tcPr/>
                </a:tc>
                <a:tc>
                  <a:txBody>
                    <a:bodyPr/>
                    <a:lstStyle/>
                    <a:p>
                      <a:r>
                        <a:rPr lang="en-US" dirty="0" smtClean="0"/>
                        <a:t>Cray 2D Torus </a:t>
                      </a:r>
                      <a:r>
                        <a:rPr lang="en-US" dirty="0" err="1" smtClean="0"/>
                        <a:t>SeaStar</a:t>
                      </a:r>
                      <a:endParaRPr lang="en-US" dirty="0"/>
                    </a:p>
                  </a:txBody>
                  <a:tcPr/>
                </a:tc>
              </a:tr>
              <a:tr h="370840">
                <a:tc>
                  <a:txBody>
                    <a:bodyPr/>
                    <a:lstStyle/>
                    <a:p>
                      <a:r>
                        <a:rPr lang="en-US" dirty="0" smtClean="0"/>
                        <a:t>IU iDataPlex</a:t>
                      </a:r>
                      <a:endParaRPr lang="en-US" dirty="0"/>
                    </a:p>
                  </a:txBody>
                  <a:tcPr/>
                </a:tc>
                <a:tc>
                  <a:txBody>
                    <a:bodyPr/>
                    <a:lstStyle/>
                    <a:p>
                      <a:r>
                        <a:rPr lang="en-US" dirty="0" err="1" smtClean="0"/>
                        <a:t>india</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Force10 Ethernet switches</a:t>
                      </a:r>
                      <a:endParaRPr lang="en-US" dirty="0"/>
                    </a:p>
                  </a:txBody>
                  <a:tcPr/>
                </a:tc>
              </a:tr>
              <a:tr h="370840">
                <a:tc>
                  <a:txBody>
                    <a:bodyPr/>
                    <a:lstStyle/>
                    <a:p>
                      <a:r>
                        <a:rPr lang="en-US" dirty="0" smtClean="0"/>
                        <a:t>SDSC iDataPlex</a:t>
                      </a:r>
                      <a:endParaRPr lang="en-US" dirty="0"/>
                    </a:p>
                  </a:txBody>
                  <a:tcPr/>
                </a:tc>
                <a:tc>
                  <a:txBody>
                    <a:bodyPr/>
                    <a:lstStyle/>
                    <a:p>
                      <a:r>
                        <a:rPr lang="en-US" dirty="0" smtClean="0"/>
                        <a:t>sierra</a:t>
                      </a:r>
                      <a:endParaRPr lang="en-US" dirty="0"/>
                    </a:p>
                  </a:txBody>
                  <a:tcPr/>
                </a:tc>
                <a:tc>
                  <a:txBody>
                    <a:bodyPr/>
                    <a:lstStyle/>
                    <a:p>
                      <a:r>
                        <a:rPr lang="en-US" dirty="0" smtClean="0"/>
                        <a:t>DDR IB, Cisco switch with </a:t>
                      </a:r>
                      <a:r>
                        <a:rPr lang="en-US" dirty="0" err="1" smtClean="0"/>
                        <a:t>Mellanox</a:t>
                      </a:r>
                      <a:r>
                        <a:rPr lang="en-US" dirty="0" smtClean="0"/>
                        <a:t> </a:t>
                      </a:r>
                      <a:r>
                        <a:rPr lang="en-US" dirty="0" err="1" smtClean="0"/>
                        <a:t>ConnectX</a:t>
                      </a:r>
                      <a:r>
                        <a:rPr lang="en-US" dirty="0" smtClean="0"/>
                        <a:t> adapters Juniper Ethernet switches</a:t>
                      </a:r>
                      <a:endParaRPr lang="en-US" dirty="0"/>
                    </a:p>
                  </a:txBody>
                  <a:tcPr/>
                </a:tc>
              </a:tr>
              <a:tr h="370840">
                <a:tc>
                  <a:txBody>
                    <a:bodyPr/>
                    <a:lstStyle/>
                    <a:p>
                      <a:r>
                        <a:rPr lang="en-US" dirty="0" smtClean="0"/>
                        <a:t>UC iDataPlex</a:t>
                      </a:r>
                      <a:endParaRPr lang="en-US" dirty="0"/>
                    </a:p>
                  </a:txBody>
                  <a:tcPr/>
                </a:tc>
                <a:tc>
                  <a:txBody>
                    <a:bodyPr/>
                    <a:lstStyle/>
                    <a:p>
                      <a:r>
                        <a:rPr lang="en-US" dirty="0" smtClean="0"/>
                        <a:t>hotel</a:t>
                      </a:r>
                      <a:endParaRPr lang="en-US" dirty="0"/>
                    </a:p>
                  </a:txBody>
                  <a:tcPr/>
                </a:tc>
                <a:tc>
                  <a:txBody>
                    <a:bodyPr/>
                    <a:lstStyle/>
                    <a:p>
                      <a:r>
                        <a:rPr lang="en-US" dirty="0" smtClean="0"/>
                        <a:t>DDR IB, </a:t>
                      </a:r>
                      <a:r>
                        <a:rPr lang="en-US" dirty="0" err="1" smtClean="0"/>
                        <a:t>QLogic</a:t>
                      </a:r>
                      <a:r>
                        <a:rPr lang="en-US" dirty="0" smtClean="0"/>
                        <a:t> switch with </a:t>
                      </a:r>
                      <a:r>
                        <a:rPr lang="en-US" dirty="0" err="1" smtClean="0"/>
                        <a:t>Mellanox</a:t>
                      </a:r>
                      <a:r>
                        <a:rPr lang="en-US" dirty="0" smtClean="0"/>
                        <a:t> </a:t>
                      </a:r>
                      <a:r>
                        <a:rPr lang="en-US" dirty="0" err="1" smtClean="0"/>
                        <a:t>ConnectX</a:t>
                      </a:r>
                      <a:r>
                        <a:rPr lang="en-US" dirty="0" smtClean="0"/>
                        <a:t> adapters Blade Network Technologies &amp; Juniper switches</a:t>
                      </a:r>
                      <a:endParaRPr lang="en-US" dirty="0"/>
                    </a:p>
                  </a:txBody>
                  <a:tcPr/>
                </a:tc>
              </a:tr>
              <a:tr h="370840">
                <a:tc>
                  <a:txBody>
                    <a:bodyPr/>
                    <a:lstStyle/>
                    <a:p>
                      <a:r>
                        <a:rPr lang="en-US" dirty="0" smtClean="0"/>
                        <a:t>UF iDataPlex</a:t>
                      </a:r>
                      <a:endParaRPr lang="en-US" dirty="0"/>
                    </a:p>
                  </a:txBody>
                  <a:tcPr/>
                </a:tc>
                <a:tc>
                  <a:txBody>
                    <a:bodyPr/>
                    <a:lstStyle/>
                    <a:p>
                      <a:r>
                        <a:rPr lang="en-US" dirty="0" smtClean="0"/>
                        <a:t>foxtrot</a:t>
                      </a:r>
                      <a:endParaRPr lang="en-US" dirty="0"/>
                    </a:p>
                  </a:txBody>
                  <a:tcPr/>
                </a:tc>
                <a:tc>
                  <a:txBody>
                    <a:bodyPr/>
                    <a:lstStyle/>
                    <a:p>
                      <a:r>
                        <a:rPr lang="en-US" dirty="0" smtClean="0"/>
                        <a:t>Gigabit</a:t>
                      </a:r>
                      <a:r>
                        <a:rPr lang="en-US" baseline="0" dirty="0" smtClean="0"/>
                        <a:t> </a:t>
                      </a:r>
                      <a:r>
                        <a:rPr lang="en-US" dirty="0" smtClean="0"/>
                        <a:t>Ethernet only (Blade Network Technologies; Force10 switches)</a:t>
                      </a:r>
                      <a:endParaRPr lang="en-US" dirty="0"/>
                    </a:p>
                  </a:txBody>
                  <a:tcPr/>
                </a:tc>
              </a:tr>
              <a:tr h="370840">
                <a:tc>
                  <a:txBody>
                    <a:bodyPr/>
                    <a:lstStyle/>
                    <a:p>
                      <a:r>
                        <a:rPr lang="en-US" dirty="0" smtClean="0"/>
                        <a:t>TACC Dell</a:t>
                      </a:r>
                      <a:endParaRPr lang="en-US" dirty="0"/>
                    </a:p>
                  </a:txBody>
                  <a:tcPr/>
                </a:tc>
                <a:tc>
                  <a:txBody>
                    <a:bodyPr/>
                    <a:lstStyle/>
                    <a:p>
                      <a:r>
                        <a:rPr lang="en-US" dirty="0" err="1" smtClean="0"/>
                        <a:t>alamo</a:t>
                      </a:r>
                      <a:endParaRPr lang="en-US" dirty="0"/>
                    </a:p>
                  </a:txBody>
                  <a:tcPr/>
                </a:tc>
                <a:tc>
                  <a:txBody>
                    <a:bodyPr/>
                    <a:lstStyle/>
                    <a:p>
                      <a:r>
                        <a:rPr lang="en-US" dirty="0" smtClean="0"/>
                        <a:t>QDR IB, </a:t>
                      </a:r>
                      <a:r>
                        <a:rPr lang="en-US" dirty="0" err="1" smtClean="0"/>
                        <a:t>Mellanox</a:t>
                      </a:r>
                      <a:r>
                        <a:rPr lang="en-US" dirty="0" smtClean="0"/>
                        <a:t> switches and adapters Dell Ethernet switches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03363" y="-103188"/>
            <a:ext cx="6394450" cy="1143001"/>
          </a:xfrm>
        </p:spPr>
        <p:txBody>
          <a:bodyPr/>
          <a:lstStyle/>
          <a:p>
            <a:r>
              <a:rPr lang="en-US" smtClean="0">
                <a:effectLst>
                  <a:outerShdw blurRad="38100" dist="38100" dir="2700000" algn="tl">
                    <a:srgbClr val="C0C0C0"/>
                  </a:outerShdw>
                </a:effectLst>
              </a:rPr>
              <a:t>Logical Diagram</a:t>
            </a:r>
          </a:p>
        </p:txBody>
      </p:sp>
      <p:pic>
        <p:nvPicPr>
          <p:cNvPr id="39939" name="Picture 3" descr="FG logical v2.pdf"/>
          <p:cNvPicPr>
            <a:picLocks noChangeAspect="1"/>
          </p:cNvPicPr>
          <p:nvPr/>
        </p:nvPicPr>
        <p:blipFill>
          <a:blip r:embed="rId3" cstate="print"/>
          <a:srcRect/>
          <a:stretch>
            <a:fillRect/>
          </a:stretch>
        </p:blipFill>
        <p:spPr bwMode="auto">
          <a:xfrm>
            <a:off x="128588" y="960438"/>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effectLst>
                  <a:outerShdw blurRad="38100" dist="38100" dir="2700000" algn="tl">
                    <a:srgbClr val="C0C0C0"/>
                  </a:outerShdw>
                </a:effectLst>
              </a:rPr>
              <a:t>Network Impairment Device</a:t>
            </a:r>
          </a:p>
        </p:txBody>
      </p:sp>
      <p:sp>
        <p:nvSpPr>
          <p:cNvPr id="40963" name="Content Placeholder 4"/>
          <p:cNvSpPr>
            <a:spLocks noGrp="1"/>
          </p:cNvSpPr>
          <p:nvPr>
            <p:ph idx="1"/>
          </p:nvPr>
        </p:nvSpPr>
        <p:spPr>
          <a:xfrm>
            <a:off x="228600" y="1447800"/>
            <a:ext cx="8686800" cy="4830763"/>
          </a:xfrm>
        </p:spPr>
        <p:txBody>
          <a:bodyPr>
            <a:normAutofit/>
          </a:bodyPr>
          <a:lstStyle/>
          <a:p>
            <a:pPr eaLnBrk="1" hangingPunct="1">
              <a:lnSpc>
                <a:spcPct val="90000"/>
              </a:lnSpc>
              <a:spcBef>
                <a:spcPts val="600"/>
              </a:spcBef>
            </a:pPr>
            <a:r>
              <a:rPr lang="en-US" sz="3000" dirty="0" smtClean="0"/>
              <a:t>Spirent XGEM Network Impairments Simulator for jitter, errors, delay, etc</a:t>
            </a:r>
          </a:p>
          <a:p>
            <a:pPr eaLnBrk="1" hangingPunct="1">
              <a:lnSpc>
                <a:spcPct val="90000"/>
              </a:lnSpc>
              <a:spcBef>
                <a:spcPts val="600"/>
              </a:spcBef>
            </a:pPr>
            <a:r>
              <a:rPr lang="en-US" sz="3000" dirty="0" smtClean="0"/>
              <a:t>Full Bidirectional 10G w/64 byte packets</a:t>
            </a:r>
          </a:p>
          <a:p>
            <a:pPr eaLnBrk="1" hangingPunct="1">
              <a:lnSpc>
                <a:spcPct val="90000"/>
              </a:lnSpc>
              <a:spcBef>
                <a:spcPts val="600"/>
              </a:spcBef>
            </a:pPr>
            <a:r>
              <a:rPr lang="en-US" sz="3000" dirty="0" smtClean="0"/>
              <a:t>up to 15 seconds introduced delay (in 16ns increments)</a:t>
            </a:r>
          </a:p>
          <a:p>
            <a:pPr eaLnBrk="1" hangingPunct="1">
              <a:lnSpc>
                <a:spcPct val="90000"/>
              </a:lnSpc>
              <a:spcBef>
                <a:spcPts val="600"/>
              </a:spcBef>
            </a:pPr>
            <a:r>
              <a:rPr lang="en-US" sz="3000" dirty="0" smtClean="0"/>
              <a:t>0-100% introduced packet loss in .0001% increments</a:t>
            </a:r>
          </a:p>
          <a:p>
            <a:pPr eaLnBrk="1" hangingPunct="1">
              <a:lnSpc>
                <a:spcPct val="90000"/>
              </a:lnSpc>
              <a:spcBef>
                <a:spcPts val="600"/>
              </a:spcBef>
            </a:pPr>
            <a:r>
              <a:rPr lang="en-US" sz="3000" dirty="0" smtClean="0"/>
              <a:t>Packet manipulation in first 2000 bytes</a:t>
            </a:r>
          </a:p>
          <a:p>
            <a:pPr eaLnBrk="1" hangingPunct="1">
              <a:lnSpc>
                <a:spcPct val="90000"/>
              </a:lnSpc>
              <a:spcBef>
                <a:spcPts val="600"/>
              </a:spcBef>
            </a:pPr>
            <a:r>
              <a:rPr lang="en-US" sz="3000" dirty="0" smtClean="0"/>
              <a:t>up to 16k frame size</a:t>
            </a:r>
          </a:p>
          <a:p>
            <a:pPr eaLnBrk="1" hangingPunct="1">
              <a:lnSpc>
                <a:spcPct val="90000"/>
              </a:lnSpc>
              <a:spcBef>
                <a:spcPts val="600"/>
              </a:spcBef>
            </a:pPr>
            <a:r>
              <a:rPr lang="en-US" sz="3000" dirty="0" smtClean="0"/>
              <a:t>TCL for scripting, HTML for manual configuration</a:t>
            </a:r>
          </a:p>
          <a:p>
            <a:pPr eaLnBrk="1" hangingPunct="1">
              <a:lnSpc>
                <a:spcPct val="90000"/>
              </a:lnSpc>
              <a:spcBef>
                <a:spcPts val="600"/>
              </a:spcBef>
            </a:pPr>
            <a:r>
              <a:rPr lang="en-US" sz="3000" dirty="0" smtClean="0">
                <a:solidFill>
                  <a:srgbClr val="FF0000"/>
                </a:solidFill>
              </a:rPr>
              <a:t>Need exciting proposals to use!!</a:t>
            </a:r>
          </a:p>
          <a:p>
            <a:pPr eaLnBrk="1" hangingPunct="1">
              <a:lnSpc>
                <a:spcPct val="90000"/>
              </a:lnSpc>
            </a:pPr>
            <a:endParaRPr lang="en-US" sz="3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g-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fg-gce2010-ok.pptx</Template>
  <TotalTime>638</TotalTime>
  <Words>2486</Words>
  <Application>Microsoft Macintosh PowerPoint</Application>
  <PresentationFormat>On-screen Show (4:3)</PresentationFormat>
  <Paragraphs>337</Paragraphs>
  <Slides>49</Slides>
  <Notes>19</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fg-theme</vt:lpstr>
      <vt:lpstr>FutureGrid: a Testbed for Cloud and Grid Computing</vt:lpstr>
      <vt:lpstr>Outline </vt:lpstr>
      <vt:lpstr>Overview</vt:lpstr>
      <vt:lpstr>FutureGrid key Issues</vt:lpstr>
      <vt:lpstr>FutureGrid Partners and Resources</vt:lpstr>
      <vt:lpstr>Current HW Overview</vt:lpstr>
      <vt:lpstr>Storage and Interconnect Hardware</vt:lpstr>
      <vt:lpstr>Logical Diagram</vt:lpstr>
      <vt:lpstr>Network Impairment Device</vt:lpstr>
      <vt:lpstr>FutureGrid Usage Model</vt:lpstr>
      <vt:lpstr>Software Architecture</vt:lpstr>
      <vt:lpstr>Software Architecture Overview</vt:lpstr>
      <vt:lpstr>Conceptual Overview </vt:lpstr>
      <vt:lpstr>Slide 14</vt:lpstr>
      <vt:lpstr>Software Components</vt:lpstr>
      <vt:lpstr>Dynamic Provisioning</vt:lpstr>
      <vt:lpstr>Classical Dynamic Provisioning</vt:lpstr>
      <vt:lpstr>Use cases of dynamic provisioning </vt:lpstr>
      <vt:lpstr>Dynamic provisioning Examples</vt:lpstr>
      <vt:lpstr>Dynamic Provisioning</vt:lpstr>
      <vt:lpstr>FG RAIN</vt:lpstr>
      <vt:lpstr>FG RAIN Command</vt:lpstr>
      <vt:lpstr>Custom Reprovisioning</vt:lpstr>
      <vt:lpstr>Reprovisioning based on prior state </vt:lpstr>
      <vt:lpstr>Generic Reprovisioning</vt:lpstr>
      <vt:lpstr>Example  Own VO QUEUE  as A Service</vt:lpstr>
      <vt:lpstr>Manage your own VO queue</vt:lpstr>
      <vt:lpstr>VO Queue</vt:lpstr>
      <vt:lpstr>Example  HETEROGENOUS CLOUD INTEGRATION </vt:lpstr>
      <vt:lpstr>Pegasus FG Interaction</vt:lpstr>
      <vt:lpstr>Pegasus Periodogram</vt:lpstr>
      <vt:lpstr>Periodogram Workflow</vt:lpstr>
      <vt:lpstr>Requested Resources</vt:lpstr>
      <vt:lpstr>Hosts, Tasks, and Duration</vt:lpstr>
      <vt:lpstr>Image Management</vt:lpstr>
      <vt:lpstr>Image Creation</vt:lpstr>
      <vt:lpstr>Image Repository</vt:lpstr>
      <vt:lpstr>Portal</vt:lpstr>
      <vt:lpstr>Portal Subsystem</vt:lpstr>
      <vt:lpstr>Information Services</vt:lpstr>
      <vt:lpstr>Information Services</vt:lpstr>
      <vt:lpstr>Simple Overview</vt:lpstr>
      <vt:lpstr>The usual Google Map ;-)</vt:lpstr>
      <vt:lpstr>Performance tests</vt:lpstr>
      <vt:lpstr>What is happening in Nimbus?</vt:lpstr>
      <vt:lpstr>Status</vt:lpstr>
      <vt:lpstr>Milestones</vt:lpstr>
      <vt:lpstr>Phase I: Service View</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FutureGrid</dc:title>
  <dc:creator>Gregor von Laszewski</dc:creator>
  <cp:lastModifiedBy>Gregor von Laszewski</cp:lastModifiedBy>
  <cp:revision>12</cp:revision>
  <dcterms:created xsi:type="dcterms:W3CDTF">2010-11-16T23:17:17Z</dcterms:created>
  <dcterms:modified xsi:type="dcterms:W3CDTF">2010-11-17T03:54:36Z</dcterms:modified>
</cp:coreProperties>
</file>