
<file path=[Content_Types].xml><?xml version="1.0" encoding="utf-8"?>
<Types xmlns="http://schemas.openxmlformats.org/package/2006/content-types">
  <Override PartName="/ppt/diagrams/layout2.xml" ContentType="application/vnd.openxmlformats-officedocument.drawingml.diagramLayout+xml"/>
  <Override PartName="/ppt/slideLayouts/slideLayout10.xml" ContentType="application/vnd.openxmlformats-officedocument.presentationml.slideLayout+xml"/>
  <Override PartName="/ppt/slides/slide14.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0"/>
  </p:notesMasterIdLst>
  <p:handoutMasterIdLst>
    <p:handoutMasterId r:id="rId41"/>
  </p:handoutMasterIdLst>
  <p:sldIdLst>
    <p:sldId id="256" r:id="rId2"/>
    <p:sldId id="297" r:id="rId3"/>
    <p:sldId id="286" r:id="rId4"/>
    <p:sldId id="287" r:id="rId5"/>
    <p:sldId id="269" r:id="rId6"/>
    <p:sldId id="257" r:id="rId7"/>
    <p:sldId id="258" r:id="rId8"/>
    <p:sldId id="259" r:id="rId9"/>
    <p:sldId id="260" r:id="rId10"/>
    <p:sldId id="261" r:id="rId11"/>
    <p:sldId id="262" r:id="rId12"/>
    <p:sldId id="263" r:id="rId13"/>
    <p:sldId id="264" r:id="rId14"/>
    <p:sldId id="265" r:id="rId15"/>
    <p:sldId id="266" r:id="rId16"/>
    <p:sldId id="267" r:id="rId17"/>
    <p:sldId id="270" r:id="rId18"/>
    <p:sldId id="271" r:id="rId19"/>
    <p:sldId id="275" r:id="rId20"/>
    <p:sldId id="272" r:id="rId21"/>
    <p:sldId id="276" r:id="rId22"/>
    <p:sldId id="277" r:id="rId23"/>
    <p:sldId id="278" r:id="rId24"/>
    <p:sldId id="279" r:id="rId25"/>
    <p:sldId id="280" r:id="rId26"/>
    <p:sldId id="281" r:id="rId27"/>
    <p:sldId id="292" r:id="rId28"/>
    <p:sldId id="293" r:id="rId29"/>
    <p:sldId id="294" r:id="rId30"/>
    <p:sldId id="295" r:id="rId31"/>
    <p:sldId id="296" r:id="rId32"/>
    <p:sldId id="283" r:id="rId33"/>
    <p:sldId id="273" r:id="rId34"/>
    <p:sldId id="288" r:id="rId35"/>
    <p:sldId id="289" r:id="rId36"/>
    <p:sldId id="290" r:id="rId37"/>
    <p:sldId id="284" r:id="rId38"/>
    <p:sldId id="29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6" d="100"/>
          <a:sy n="86" d="100"/>
        </p:scale>
        <p:origin x="-88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1C5C6-216F-404F-8A75-935988A36556}" type="doc">
      <dgm:prSet loTypeId="urn:microsoft.com/office/officeart/2005/8/layout/hProcess11" loCatId="process" qsTypeId="urn:microsoft.com/office/officeart/2005/8/quickstyle/simple4" qsCatId="simple" csTypeId="urn:microsoft.com/office/officeart/2005/8/colors/accent1_2" csCatId="accent1" phldr="1"/>
      <dgm:spPr/>
    </dgm:pt>
    <dgm:pt modelId="{211CF4B0-F093-9041-9A2C-1FF61FD50FDD}">
      <dgm:prSet phldrT="[Text]"/>
      <dgm:spPr/>
      <dgm:t>
        <a:bodyPr/>
        <a:lstStyle/>
        <a:p>
          <a:r>
            <a:rPr lang="en-US" dirty="0" smtClean="0"/>
            <a:t>Oct. 2009</a:t>
          </a:r>
          <a:br>
            <a:rPr lang="en-US" dirty="0" smtClean="0"/>
          </a:br>
          <a:r>
            <a:rPr lang="en-US" dirty="0" smtClean="0"/>
            <a:t>Project Start</a:t>
          </a:r>
          <a:endParaRPr lang="en-US" dirty="0"/>
        </a:p>
      </dgm:t>
    </dgm:pt>
    <dgm:pt modelId="{184F287F-4A17-DA41-B16A-4C5966E231B8}" type="parTrans" cxnId="{AA4F533E-E6A7-CA40-97E7-A10FECE20D2C}">
      <dgm:prSet/>
      <dgm:spPr/>
      <dgm:t>
        <a:bodyPr/>
        <a:lstStyle/>
        <a:p>
          <a:endParaRPr lang="en-US"/>
        </a:p>
      </dgm:t>
    </dgm:pt>
    <dgm:pt modelId="{0CAFD9C8-0735-9F44-883B-1FA9BC85FBE9}" type="sibTrans" cxnId="{AA4F533E-E6A7-CA40-97E7-A10FECE20D2C}">
      <dgm:prSet/>
      <dgm:spPr/>
      <dgm:t>
        <a:bodyPr/>
        <a:lstStyle/>
        <a:p>
          <a:endParaRPr lang="en-US"/>
        </a:p>
      </dgm:t>
    </dgm:pt>
    <dgm:pt modelId="{663233CC-9B53-714A-9B7F-4E1FCD1975C1}">
      <dgm:prSet phldrT="[Text]"/>
      <dgm:spPr/>
      <dgm:t>
        <a:bodyPr/>
        <a:lstStyle/>
        <a:p>
          <a:r>
            <a:rPr lang="en-US" dirty="0" smtClean="0"/>
            <a:t>Nov. 2009</a:t>
          </a:r>
          <a:br>
            <a:rPr lang="en-US" dirty="0" smtClean="0"/>
          </a:br>
          <a:r>
            <a:rPr lang="en-US" dirty="0" smtClean="0"/>
            <a:t>SC Demo</a:t>
          </a:r>
          <a:endParaRPr lang="en-US" dirty="0"/>
        </a:p>
      </dgm:t>
    </dgm:pt>
    <dgm:pt modelId="{8B4EA020-7726-F44B-B88B-EF4765C18A7D}" type="parTrans" cxnId="{4C127291-42C1-7243-8240-3566FF976E60}">
      <dgm:prSet/>
      <dgm:spPr/>
      <dgm:t>
        <a:bodyPr/>
        <a:lstStyle/>
        <a:p>
          <a:endParaRPr lang="en-US"/>
        </a:p>
      </dgm:t>
    </dgm:pt>
    <dgm:pt modelId="{0F595FAC-BFB0-2042-A6DD-6E8EC58AD04C}" type="sibTrans" cxnId="{4C127291-42C1-7243-8240-3566FF976E60}">
      <dgm:prSet/>
      <dgm:spPr/>
      <dgm:t>
        <a:bodyPr/>
        <a:lstStyle/>
        <a:p>
          <a:endParaRPr lang="en-US"/>
        </a:p>
      </dgm:t>
    </dgm:pt>
    <dgm:pt modelId="{18DF04D2-E58D-DC4D-8DF6-274D51749CB0}">
      <dgm:prSet phldrT="[Text]"/>
      <dgm:spPr/>
      <dgm:t>
        <a:bodyPr/>
        <a:lstStyle/>
        <a:p>
          <a:r>
            <a:rPr lang="en-US" dirty="0" smtClean="0"/>
            <a:t>Mar. 2010</a:t>
          </a:r>
          <a:br>
            <a:rPr lang="en-US" dirty="0" smtClean="0"/>
          </a:br>
          <a:r>
            <a:rPr lang="en-US" dirty="0" smtClean="0"/>
            <a:t>Network Completed</a:t>
          </a:r>
          <a:endParaRPr lang="en-US" dirty="0"/>
        </a:p>
      </dgm:t>
    </dgm:pt>
    <dgm:pt modelId="{68C537FF-8828-1F49-82F2-8CC61FC7F148}" type="parTrans" cxnId="{B7936792-E618-374B-B109-6601272E2A56}">
      <dgm:prSet/>
      <dgm:spPr/>
      <dgm:t>
        <a:bodyPr/>
        <a:lstStyle/>
        <a:p>
          <a:endParaRPr lang="en-US"/>
        </a:p>
      </dgm:t>
    </dgm:pt>
    <dgm:pt modelId="{0FE4BC4E-4A79-3741-B6FC-34C2CF4EBC43}" type="sibTrans" cxnId="{B7936792-E618-374B-B109-6601272E2A56}">
      <dgm:prSet/>
      <dgm:spPr/>
      <dgm:t>
        <a:bodyPr/>
        <a:lstStyle/>
        <a:p>
          <a:endParaRPr lang="en-US"/>
        </a:p>
      </dgm:t>
    </dgm:pt>
    <dgm:pt modelId="{05C0BE2D-1DD6-C142-B60A-435424E06D87}">
      <dgm:prSet phldrT="[Text]"/>
      <dgm:spPr/>
      <dgm:t>
        <a:bodyPr/>
        <a:lstStyle/>
        <a:p>
          <a:r>
            <a:rPr lang="en-US" dirty="0" smtClean="0"/>
            <a:t>July 2010</a:t>
          </a:r>
          <a:br>
            <a:rPr lang="en-US" dirty="0" smtClean="0"/>
          </a:br>
          <a:r>
            <a:rPr lang="en-US" dirty="0" smtClean="0"/>
            <a:t>Hardware available to early users</a:t>
          </a:r>
          <a:endParaRPr lang="en-US" dirty="0"/>
        </a:p>
      </dgm:t>
    </dgm:pt>
    <dgm:pt modelId="{14C71802-BCEA-E14C-BA73-984BA56710BC}" type="parTrans" cxnId="{94FCBF8C-6BE2-6C4F-9618-42B814F67848}">
      <dgm:prSet/>
      <dgm:spPr/>
      <dgm:t>
        <a:bodyPr/>
        <a:lstStyle/>
        <a:p>
          <a:endParaRPr lang="en-US"/>
        </a:p>
      </dgm:t>
    </dgm:pt>
    <dgm:pt modelId="{F10A74DE-3F2C-F540-BCDD-D2FC526DEBC1}" type="sibTrans" cxnId="{94FCBF8C-6BE2-6C4F-9618-42B814F67848}">
      <dgm:prSet/>
      <dgm:spPr/>
      <dgm:t>
        <a:bodyPr/>
        <a:lstStyle/>
        <a:p>
          <a:endParaRPr lang="en-US"/>
        </a:p>
      </dgm:t>
    </dgm:pt>
    <dgm:pt modelId="{F9D34336-AE30-4B46-A7D9-F1CE304593B8}">
      <dgm:prSet phldrT="[Text]"/>
      <dgm:spPr/>
      <dgm:t>
        <a:bodyPr/>
        <a:lstStyle/>
        <a:p>
          <a:r>
            <a:rPr lang="en-US" dirty="0" smtClean="0"/>
            <a:t>Oct. 2010</a:t>
          </a:r>
          <a:br>
            <a:rPr lang="en-US" dirty="0" smtClean="0"/>
          </a:br>
          <a:r>
            <a:rPr lang="en-US" dirty="0" smtClean="0"/>
            <a:t>Hardware available to general users</a:t>
          </a:r>
          <a:endParaRPr lang="en-US" dirty="0"/>
        </a:p>
      </dgm:t>
    </dgm:pt>
    <dgm:pt modelId="{6D8ECD25-DF97-FC4B-B554-190E02283DEA}" type="parTrans" cxnId="{9C4190B5-ECCF-EB4B-B61C-6D6142CCFA3F}">
      <dgm:prSet/>
      <dgm:spPr/>
      <dgm:t>
        <a:bodyPr/>
        <a:lstStyle/>
        <a:p>
          <a:endParaRPr lang="en-US"/>
        </a:p>
      </dgm:t>
    </dgm:pt>
    <dgm:pt modelId="{563B0FC4-018B-474F-B4F3-6215C97CD484}" type="sibTrans" cxnId="{9C4190B5-ECCF-EB4B-B61C-6D6142CCFA3F}">
      <dgm:prSet/>
      <dgm:spPr/>
      <dgm:t>
        <a:bodyPr/>
        <a:lstStyle/>
        <a:p>
          <a:endParaRPr lang="en-US"/>
        </a:p>
      </dgm:t>
    </dgm:pt>
    <dgm:pt modelId="{6BFDB12E-0616-AC41-BFCC-E34BDCCEB4F7}">
      <dgm:prSet phldrT="[Text]"/>
      <dgm:spPr/>
      <dgm:t>
        <a:bodyPr/>
        <a:lstStyle/>
        <a:p>
          <a:r>
            <a:rPr lang="en-US" dirty="0" smtClean="0"/>
            <a:t>Oct.2011</a:t>
          </a:r>
          <a:br>
            <a:rPr lang="en-US" dirty="0" smtClean="0"/>
          </a:br>
          <a:r>
            <a:rPr lang="en-US" dirty="0" smtClean="0"/>
            <a:t>Integration into </a:t>
          </a:r>
          <a:r>
            <a:rPr lang="en-US" dirty="0" err="1" smtClean="0"/>
            <a:t>TeraGrid</a:t>
          </a:r>
          <a:endParaRPr lang="en-US" dirty="0"/>
        </a:p>
      </dgm:t>
    </dgm:pt>
    <dgm:pt modelId="{15D32147-F419-A746-8922-BC827DD3C421}" type="parTrans" cxnId="{15166336-D75D-BC48-AE38-1E1F39DAF04D}">
      <dgm:prSet/>
      <dgm:spPr/>
      <dgm:t>
        <a:bodyPr/>
        <a:lstStyle/>
        <a:p>
          <a:endParaRPr lang="en-US"/>
        </a:p>
      </dgm:t>
    </dgm:pt>
    <dgm:pt modelId="{F5861F7F-3173-DD4F-98DB-2AECAB31C14B}" type="sibTrans" cxnId="{15166336-D75D-BC48-AE38-1E1F39DAF04D}">
      <dgm:prSet/>
      <dgm:spPr/>
      <dgm:t>
        <a:bodyPr/>
        <a:lstStyle/>
        <a:p>
          <a:endParaRPr lang="en-US"/>
        </a:p>
      </dgm:t>
    </dgm:pt>
    <dgm:pt modelId="{DFA68921-C613-1A46-B064-11F24B920F48}">
      <dgm:prSet phldrT="[Text]"/>
      <dgm:spPr/>
      <dgm:t>
        <a:bodyPr/>
        <a:lstStyle/>
        <a:p>
          <a:r>
            <a:rPr lang="en-US" dirty="0" smtClean="0"/>
            <a:t>Oct. 2013</a:t>
          </a:r>
          <a:br>
            <a:rPr lang="en-US" dirty="0" smtClean="0"/>
          </a:br>
          <a:r>
            <a:rPr lang="en-US" dirty="0" smtClean="0"/>
            <a:t>Project end</a:t>
          </a:r>
          <a:endParaRPr lang="en-US" dirty="0"/>
        </a:p>
      </dgm:t>
    </dgm:pt>
    <dgm:pt modelId="{5409C21C-AA11-EB47-AD11-F9E91C9B2A01}" type="parTrans" cxnId="{BCB6B2CA-E977-5B41-8515-D0CFCA953586}">
      <dgm:prSet/>
      <dgm:spPr/>
      <dgm:t>
        <a:bodyPr/>
        <a:lstStyle/>
        <a:p>
          <a:endParaRPr lang="en-US"/>
        </a:p>
      </dgm:t>
    </dgm:pt>
    <dgm:pt modelId="{CF391666-0BFE-4640-9A94-59DA12987C45}" type="sibTrans" cxnId="{BCB6B2CA-E977-5B41-8515-D0CFCA953586}">
      <dgm:prSet/>
      <dgm:spPr/>
      <dgm:t>
        <a:bodyPr/>
        <a:lstStyle/>
        <a:p>
          <a:endParaRPr lang="en-US"/>
        </a:p>
      </dgm:t>
    </dgm:pt>
    <dgm:pt modelId="{7648D38A-F660-994A-9C81-F1DC4AD29538}">
      <dgm:prSet phldrT="[Text]"/>
      <dgm:spPr/>
      <dgm:t>
        <a:bodyPr/>
        <a:lstStyle/>
        <a:p>
          <a:r>
            <a:rPr lang="en-US" dirty="0" smtClean="0"/>
            <a:t>Nov. 2010</a:t>
          </a:r>
          <a:br>
            <a:rPr lang="en-US" dirty="0" smtClean="0"/>
          </a:br>
          <a:r>
            <a:rPr lang="en-US" dirty="0" smtClean="0"/>
            <a:t>SC Demo</a:t>
          </a:r>
          <a:endParaRPr lang="en-US" dirty="0"/>
        </a:p>
      </dgm:t>
    </dgm:pt>
    <dgm:pt modelId="{58AE4E0E-3279-614A-AB2C-0A6812EC1299}" type="parTrans" cxnId="{55C32E85-C816-3840-8A23-7033C85D322B}">
      <dgm:prSet/>
      <dgm:spPr/>
      <dgm:t>
        <a:bodyPr/>
        <a:lstStyle/>
        <a:p>
          <a:endParaRPr lang="en-US"/>
        </a:p>
      </dgm:t>
    </dgm:pt>
    <dgm:pt modelId="{E0912674-99CC-414E-AAFB-6ABDDCFD556F}" type="sibTrans" cxnId="{55C32E85-C816-3840-8A23-7033C85D322B}">
      <dgm:prSet/>
      <dgm:spPr/>
      <dgm:t>
        <a:bodyPr/>
        <a:lstStyle/>
        <a:p>
          <a:endParaRPr lang="en-US"/>
        </a:p>
      </dgm:t>
    </dgm:pt>
    <dgm:pt modelId="{B7232E8D-BA48-474E-8A10-F4A4502A3E6D}" type="pres">
      <dgm:prSet presAssocID="{A321C5C6-216F-404F-8A75-935988A36556}" presName="Name0" presStyleCnt="0">
        <dgm:presLayoutVars>
          <dgm:dir/>
          <dgm:resizeHandles val="exact"/>
        </dgm:presLayoutVars>
      </dgm:prSet>
      <dgm:spPr/>
    </dgm:pt>
    <dgm:pt modelId="{3D4EE99A-689D-B24E-B9A7-BE70B3492B66}" type="pres">
      <dgm:prSet presAssocID="{A321C5C6-216F-404F-8A75-935988A36556}" presName="arrow" presStyleLbl="bgShp" presStyleIdx="0" presStyleCnt="1"/>
      <dgm:spPr/>
    </dgm:pt>
    <dgm:pt modelId="{67F796D4-262B-3F41-848C-8AA3C6602438}" type="pres">
      <dgm:prSet presAssocID="{A321C5C6-216F-404F-8A75-935988A36556}" presName="points" presStyleCnt="0"/>
      <dgm:spPr/>
    </dgm:pt>
    <dgm:pt modelId="{CD66175E-9EA8-6346-B242-B0F29E477545}" type="pres">
      <dgm:prSet presAssocID="{211CF4B0-F093-9041-9A2C-1FF61FD50FDD}" presName="compositeA" presStyleCnt="0"/>
      <dgm:spPr/>
    </dgm:pt>
    <dgm:pt modelId="{FD88F243-8223-0A4E-A5B0-F6AF3308D264}" type="pres">
      <dgm:prSet presAssocID="{211CF4B0-F093-9041-9A2C-1FF61FD50FDD}" presName="textA" presStyleLbl="revTx" presStyleIdx="0" presStyleCnt="8">
        <dgm:presLayoutVars>
          <dgm:bulletEnabled val="1"/>
        </dgm:presLayoutVars>
      </dgm:prSet>
      <dgm:spPr/>
      <dgm:t>
        <a:bodyPr/>
        <a:lstStyle/>
        <a:p>
          <a:endParaRPr lang="en-US"/>
        </a:p>
      </dgm:t>
    </dgm:pt>
    <dgm:pt modelId="{F2E6C065-D7D7-FA4F-8903-462926167E1D}" type="pres">
      <dgm:prSet presAssocID="{211CF4B0-F093-9041-9A2C-1FF61FD50FDD}" presName="circleA" presStyleLbl="node1" presStyleIdx="0" presStyleCnt="8"/>
      <dgm:spPr/>
    </dgm:pt>
    <dgm:pt modelId="{AB6766DD-C0F1-2440-86C3-2259344F823B}" type="pres">
      <dgm:prSet presAssocID="{211CF4B0-F093-9041-9A2C-1FF61FD50FDD}" presName="spaceA" presStyleCnt="0"/>
      <dgm:spPr/>
    </dgm:pt>
    <dgm:pt modelId="{F0D9CEC9-66EC-254E-B8D0-34319BDE9FCA}" type="pres">
      <dgm:prSet presAssocID="{0CAFD9C8-0735-9F44-883B-1FA9BC85FBE9}" presName="space" presStyleCnt="0"/>
      <dgm:spPr/>
    </dgm:pt>
    <dgm:pt modelId="{D83F15CE-5802-A24A-922D-BF7B84AA6977}" type="pres">
      <dgm:prSet presAssocID="{663233CC-9B53-714A-9B7F-4E1FCD1975C1}" presName="compositeB" presStyleCnt="0"/>
      <dgm:spPr/>
    </dgm:pt>
    <dgm:pt modelId="{42DFB46B-4241-EF4D-8063-E77C1F7D4102}" type="pres">
      <dgm:prSet presAssocID="{663233CC-9B53-714A-9B7F-4E1FCD1975C1}" presName="textB" presStyleLbl="revTx" presStyleIdx="1" presStyleCnt="8">
        <dgm:presLayoutVars>
          <dgm:bulletEnabled val="1"/>
        </dgm:presLayoutVars>
      </dgm:prSet>
      <dgm:spPr/>
      <dgm:t>
        <a:bodyPr/>
        <a:lstStyle/>
        <a:p>
          <a:endParaRPr lang="en-US"/>
        </a:p>
      </dgm:t>
    </dgm:pt>
    <dgm:pt modelId="{45455450-6F7B-DC41-BFA3-2D3ADE1A9E8B}" type="pres">
      <dgm:prSet presAssocID="{663233CC-9B53-714A-9B7F-4E1FCD1975C1}" presName="circleB" presStyleLbl="node1" presStyleIdx="1" presStyleCnt="8"/>
      <dgm:spPr/>
    </dgm:pt>
    <dgm:pt modelId="{4AE20571-EAC1-F246-A627-8F082D15E49D}" type="pres">
      <dgm:prSet presAssocID="{663233CC-9B53-714A-9B7F-4E1FCD1975C1}" presName="spaceB" presStyleCnt="0"/>
      <dgm:spPr/>
    </dgm:pt>
    <dgm:pt modelId="{C9B765C7-7573-DD4F-B897-5BCBE327D389}" type="pres">
      <dgm:prSet presAssocID="{0F595FAC-BFB0-2042-A6DD-6E8EC58AD04C}" presName="space" presStyleCnt="0"/>
      <dgm:spPr/>
    </dgm:pt>
    <dgm:pt modelId="{81B36E16-F4DB-B446-B718-2F6FCF78BDA1}" type="pres">
      <dgm:prSet presAssocID="{18DF04D2-E58D-DC4D-8DF6-274D51749CB0}" presName="compositeA" presStyleCnt="0"/>
      <dgm:spPr/>
    </dgm:pt>
    <dgm:pt modelId="{946E7B25-02E3-7241-9AC8-F7060ADE2190}" type="pres">
      <dgm:prSet presAssocID="{18DF04D2-E58D-DC4D-8DF6-274D51749CB0}" presName="textA" presStyleLbl="revTx" presStyleIdx="2" presStyleCnt="8">
        <dgm:presLayoutVars>
          <dgm:bulletEnabled val="1"/>
        </dgm:presLayoutVars>
      </dgm:prSet>
      <dgm:spPr/>
      <dgm:t>
        <a:bodyPr/>
        <a:lstStyle/>
        <a:p>
          <a:endParaRPr lang="en-US"/>
        </a:p>
      </dgm:t>
    </dgm:pt>
    <dgm:pt modelId="{FD7E12D2-206A-5F42-ABC6-EEF031B9B1D1}" type="pres">
      <dgm:prSet presAssocID="{18DF04D2-E58D-DC4D-8DF6-274D51749CB0}" presName="circleA" presStyleLbl="node1" presStyleIdx="2" presStyleCnt="8"/>
      <dgm:spPr/>
    </dgm:pt>
    <dgm:pt modelId="{C2F8D073-335C-074E-A6BB-99B4D821A8F4}" type="pres">
      <dgm:prSet presAssocID="{18DF04D2-E58D-DC4D-8DF6-274D51749CB0}" presName="spaceA" presStyleCnt="0"/>
      <dgm:spPr/>
    </dgm:pt>
    <dgm:pt modelId="{8BFA9CC5-514E-3E43-8072-264311D9582C}" type="pres">
      <dgm:prSet presAssocID="{0FE4BC4E-4A79-3741-B6FC-34C2CF4EBC43}" presName="space" presStyleCnt="0"/>
      <dgm:spPr/>
    </dgm:pt>
    <dgm:pt modelId="{C05E39D6-7A8C-7049-B2AC-A9964DD3BA06}" type="pres">
      <dgm:prSet presAssocID="{05C0BE2D-1DD6-C142-B60A-435424E06D87}" presName="compositeB" presStyleCnt="0"/>
      <dgm:spPr/>
    </dgm:pt>
    <dgm:pt modelId="{CE4ED8BB-7D87-A143-9E98-DD70F705F975}" type="pres">
      <dgm:prSet presAssocID="{05C0BE2D-1DD6-C142-B60A-435424E06D87}" presName="textB" presStyleLbl="revTx" presStyleIdx="3" presStyleCnt="8">
        <dgm:presLayoutVars>
          <dgm:bulletEnabled val="1"/>
        </dgm:presLayoutVars>
      </dgm:prSet>
      <dgm:spPr/>
      <dgm:t>
        <a:bodyPr/>
        <a:lstStyle/>
        <a:p>
          <a:endParaRPr lang="en-US"/>
        </a:p>
      </dgm:t>
    </dgm:pt>
    <dgm:pt modelId="{03556811-7DB7-1A44-A4EE-AC09E10CF295}" type="pres">
      <dgm:prSet presAssocID="{05C0BE2D-1DD6-C142-B60A-435424E06D87}" presName="circleB" presStyleLbl="node1" presStyleIdx="3" presStyleCnt="8"/>
      <dgm:spPr/>
    </dgm:pt>
    <dgm:pt modelId="{86CC085C-9202-3E4E-94B7-AA1F69940F78}" type="pres">
      <dgm:prSet presAssocID="{05C0BE2D-1DD6-C142-B60A-435424E06D87}" presName="spaceB" presStyleCnt="0"/>
      <dgm:spPr/>
    </dgm:pt>
    <dgm:pt modelId="{5422E9A0-D989-764B-B0B2-41EB9BF305EA}" type="pres">
      <dgm:prSet presAssocID="{F10A74DE-3F2C-F540-BCDD-D2FC526DEBC1}" presName="space" presStyleCnt="0"/>
      <dgm:spPr/>
    </dgm:pt>
    <dgm:pt modelId="{F1B745FE-EA27-2640-8CA1-B51ED60BCD70}" type="pres">
      <dgm:prSet presAssocID="{F9D34336-AE30-4B46-A7D9-F1CE304593B8}" presName="compositeA" presStyleCnt="0"/>
      <dgm:spPr/>
    </dgm:pt>
    <dgm:pt modelId="{74FDC502-C067-CB48-88C6-B5D0AB38F758}" type="pres">
      <dgm:prSet presAssocID="{F9D34336-AE30-4B46-A7D9-F1CE304593B8}" presName="textA" presStyleLbl="revTx" presStyleIdx="4" presStyleCnt="8">
        <dgm:presLayoutVars>
          <dgm:bulletEnabled val="1"/>
        </dgm:presLayoutVars>
      </dgm:prSet>
      <dgm:spPr/>
      <dgm:t>
        <a:bodyPr/>
        <a:lstStyle/>
        <a:p>
          <a:endParaRPr lang="en-US"/>
        </a:p>
      </dgm:t>
    </dgm:pt>
    <dgm:pt modelId="{16DAF8D5-FF7F-AA4F-AB69-919631869EE3}" type="pres">
      <dgm:prSet presAssocID="{F9D34336-AE30-4B46-A7D9-F1CE304593B8}" presName="circleA" presStyleLbl="node1" presStyleIdx="4" presStyleCnt="8"/>
      <dgm:spPr/>
    </dgm:pt>
    <dgm:pt modelId="{EA41AB83-751A-9049-8FDF-05B7FB763818}" type="pres">
      <dgm:prSet presAssocID="{F9D34336-AE30-4B46-A7D9-F1CE304593B8}" presName="spaceA" presStyleCnt="0"/>
      <dgm:spPr/>
    </dgm:pt>
    <dgm:pt modelId="{12EAB17C-C889-8E47-AE1C-304EBB8BE5DB}" type="pres">
      <dgm:prSet presAssocID="{563B0FC4-018B-474F-B4F3-6215C97CD484}" presName="space" presStyleCnt="0"/>
      <dgm:spPr/>
    </dgm:pt>
    <dgm:pt modelId="{2878016B-368E-1C45-9166-2C0910277AE4}" type="pres">
      <dgm:prSet presAssocID="{7648D38A-F660-994A-9C81-F1DC4AD29538}" presName="compositeB" presStyleCnt="0"/>
      <dgm:spPr/>
    </dgm:pt>
    <dgm:pt modelId="{98B4F9B7-CDE9-FF41-B5B5-BFDFECA66CCF}" type="pres">
      <dgm:prSet presAssocID="{7648D38A-F660-994A-9C81-F1DC4AD29538}" presName="textB" presStyleLbl="revTx" presStyleIdx="5" presStyleCnt="8">
        <dgm:presLayoutVars>
          <dgm:bulletEnabled val="1"/>
        </dgm:presLayoutVars>
      </dgm:prSet>
      <dgm:spPr/>
      <dgm:t>
        <a:bodyPr/>
        <a:lstStyle/>
        <a:p>
          <a:endParaRPr lang="en-US"/>
        </a:p>
      </dgm:t>
    </dgm:pt>
    <dgm:pt modelId="{8ECF2517-816E-2C43-BE9D-3C2C41F651BA}" type="pres">
      <dgm:prSet presAssocID="{7648D38A-F660-994A-9C81-F1DC4AD29538}" presName="circleB" presStyleLbl="node1" presStyleIdx="5" presStyleCnt="8"/>
      <dgm:spPr/>
    </dgm:pt>
    <dgm:pt modelId="{6B7D0F72-1213-1947-8279-8003310ECD31}" type="pres">
      <dgm:prSet presAssocID="{7648D38A-F660-994A-9C81-F1DC4AD29538}" presName="spaceB" presStyleCnt="0"/>
      <dgm:spPr/>
    </dgm:pt>
    <dgm:pt modelId="{E52B6A8F-11D0-134E-942D-18B5B3599046}" type="pres">
      <dgm:prSet presAssocID="{E0912674-99CC-414E-AAFB-6ABDDCFD556F}" presName="space" presStyleCnt="0"/>
      <dgm:spPr/>
    </dgm:pt>
    <dgm:pt modelId="{44B24CB5-C1A8-1548-A55D-37C1F92E7DBD}" type="pres">
      <dgm:prSet presAssocID="{6BFDB12E-0616-AC41-BFCC-E34BDCCEB4F7}" presName="compositeA" presStyleCnt="0"/>
      <dgm:spPr/>
    </dgm:pt>
    <dgm:pt modelId="{50597161-F47A-6047-B842-C5D251510A4F}" type="pres">
      <dgm:prSet presAssocID="{6BFDB12E-0616-AC41-BFCC-E34BDCCEB4F7}" presName="textA" presStyleLbl="revTx" presStyleIdx="6" presStyleCnt="8">
        <dgm:presLayoutVars>
          <dgm:bulletEnabled val="1"/>
        </dgm:presLayoutVars>
      </dgm:prSet>
      <dgm:spPr/>
      <dgm:t>
        <a:bodyPr/>
        <a:lstStyle/>
        <a:p>
          <a:endParaRPr lang="en-US"/>
        </a:p>
      </dgm:t>
    </dgm:pt>
    <dgm:pt modelId="{95052CA8-4060-6A44-A3A8-AC3A40EA5C13}" type="pres">
      <dgm:prSet presAssocID="{6BFDB12E-0616-AC41-BFCC-E34BDCCEB4F7}" presName="circleA" presStyleLbl="node1" presStyleIdx="6" presStyleCnt="8"/>
      <dgm:spPr/>
    </dgm:pt>
    <dgm:pt modelId="{684543CC-F713-694D-99C6-0F3141987650}" type="pres">
      <dgm:prSet presAssocID="{6BFDB12E-0616-AC41-BFCC-E34BDCCEB4F7}" presName="spaceA" presStyleCnt="0"/>
      <dgm:spPr/>
    </dgm:pt>
    <dgm:pt modelId="{C7EBAAF1-A639-FC4D-A0BE-57CCC7F79794}" type="pres">
      <dgm:prSet presAssocID="{F5861F7F-3173-DD4F-98DB-2AECAB31C14B}" presName="space" presStyleCnt="0"/>
      <dgm:spPr/>
    </dgm:pt>
    <dgm:pt modelId="{BC6F0E81-B3A9-E344-A47A-F4DA95273647}" type="pres">
      <dgm:prSet presAssocID="{DFA68921-C613-1A46-B064-11F24B920F48}" presName="compositeB" presStyleCnt="0"/>
      <dgm:spPr/>
    </dgm:pt>
    <dgm:pt modelId="{EF6055FD-AE94-BA42-8284-A95290AF0876}" type="pres">
      <dgm:prSet presAssocID="{DFA68921-C613-1A46-B064-11F24B920F48}" presName="textB" presStyleLbl="revTx" presStyleIdx="7" presStyleCnt="8">
        <dgm:presLayoutVars>
          <dgm:bulletEnabled val="1"/>
        </dgm:presLayoutVars>
      </dgm:prSet>
      <dgm:spPr/>
      <dgm:t>
        <a:bodyPr/>
        <a:lstStyle/>
        <a:p>
          <a:endParaRPr lang="en-US"/>
        </a:p>
      </dgm:t>
    </dgm:pt>
    <dgm:pt modelId="{0DCF59E2-902A-404D-843E-E943B63D3A56}" type="pres">
      <dgm:prSet presAssocID="{DFA68921-C613-1A46-B064-11F24B920F48}" presName="circleB" presStyleLbl="node1" presStyleIdx="7" presStyleCnt="8"/>
      <dgm:spPr/>
    </dgm:pt>
    <dgm:pt modelId="{EC48BA07-846C-6F41-A24C-B3B630241004}" type="pres">
      <dgm:prSet presAssocID="{DFA68921-C613-1A46-B064-11F24B920F48}" presName="spaceB" presStyleCnt="0"/>
      <dgm:spPr/>
    </dgm:pt>
  </dgm:ptLst>
  <dgm:cxnLst>
    <dgm:cxn modelId="{94FCBF8C-6BE2-6C4F-9618-42B814F67848}" srcId="{A321C5C6-216F-404F-8A75-935988A36556}" destId="{05C0BE2D-1DD6-C142-B60A-435424E06D87}" srcOrd="3" destOrd="0" parTransId="{14C71802-BCEA-E14C-BA73-984BA56710BC}" sibTransId="{F10A74DE-3F2C-F540-BCDD-D2FC526DEBC1}"/>
    <dgm:cxn modelId="{4C127291-42C1-7243-8240-3566FF976E60}" srcId="{A321C5C6-216F-404F-8A75-935988A36556}" destId="{663233CC-9B53-714A-9B7F-4E1FCD1975C1}" srcOrd="1" destOrd="0" parTransId="{8B4EA020-7726-F44B-B88B-EF4765C18A7D}" sibTransId="{0F595FAC-BFB0-2042-A6DD-6E8EC58AD04C}"/>
    <dgm:cxn modelId="{D8F07BF1-37A7-EA4A-BE44-C746158F8915}" type="presOf" srcId="{211CF4B0-F093-9041-9A2C-1FF61FD50FDD}" destId="{FD88F243-8223-0A4E-A5B0-F6AF3308D264}" srcOrd="0" destOrd="0" presId="urn:microsoft.com/office/officeart/2005/8/layout/hProcess11"/>
    <dgm:cxn modelId="{E6E1D669-876A-CE47-AD61-FE4029D39B4F}" type="presOf" srcId="{F9D34336-AE30-4B46-A7D9-F1CE304593B8}" destId="{74FDC502-C067-CB48-88C6-B5D0AB38F758}" srcOrd="0" destOrd="0" presId="urn:microsoft.com/office/officeart/2005/8/layout/hProcess11"/>
    <dgm:cxn modelId="{15166336-D75D-BC48-AE38-1E1F39DAF04D}" srcId="{A321C5C6-216F-404F-8A75-935988A36556}" destId="{6BFDB12E-0616-AC41-BFCC-E34BDCCEB4F7}" srcOrd="6" destOrd="0" parTransId="{15D32147-F419-A746-8922-BC827DD3C421}" sibTransId="{F5861F7F-3173-DD4F-98DB-2AECAB31C14B}"/>
    <dgm:cxn modelId="{9C4190B5-ECCF-EB4B-B61C-6D6142CCFA3F}" srcId="{A321C5C6-216F-404F-8A75-935988A36556}" destId="{F9D34336-AE30-4B46-A7D9-F1CE304593B8}" srcOrd="4" destOrd="0" parTransId="{6D8ECD25-DF97-FC4B-B554-190E02283DEA}" sibTransId="{563B0FC4-018B-474F-B4F3-6215C97CD484}"/>
    <dgm:cxn modelId="{C245CE4C-BCF4-614F-AAD5-DBB4E24A9227}" type="presOf" srcId="{663233CC-9B53-714A-9B7F-4E1FCD1975C1}" destId="{42DFB46B-4241-EF4D-8063-E77C1F7D4102}" srcOrd="0" destOrd="0" presId="urn:microsoft.com/office/officeart/2005/8/layout/hProcess11"/>
    <dgm:cxn modelId="{ECD9AD0D-1042-6948-83FC-3F97AFDD9FE2}" type="presOf" srcId="{7648D38A-F660-994A-9C81-F1DC4AD29538}" destId="{98B4F9B7-CDE9-FF41-B5B5-BFDFECA66CCF}" srcOrd="0" destOrd="0" presId="urn:microsoft.com/office/officeart/2005/8/layout/hProcess11"/>
    <dgm:cxn modelId="{AA4F533E-E6A7-CA40-97E7-A10FECE20D2C}" srcId="{A321C5C6-216F-404F-8A75-935988A36556}" destId="{211CF4B0-F093-9041-9A2C-1FF61FD50FDD}" srcOrd="0" destOrd="0" parTransId="{184F287F-4A17-DA41-B16A-4C5966E231B8}" sibTransId="{0CAFD9C8-0735-9F44-883B-1FA9BC85FBE9}"/>
    <dgm:cxn modelId="{4D804ACE-E369-2B47-8B10-6A2EB2986279}" type="presOf" srcId="{A321C5C6-216F-404F-8A75-935988A36556}" destId="{B7232E8D-BA48-474E-8A10-F4A4502A3E6D}" srcOrd="0" destOrd="0" presId="urn:microsoft.com/office/officeart/2005/8/layout/hProcess11"/>
    <dgm:cxn modelId="{BCB6B2CA-E977-5B41-8515-D0CFCA953586}" srcId="{A321C5C6-216F-404F-8A75-935988A36556}" destId="{DFA68921-C613-1A46-B064-11F24B920F48}" srcOrd="7" destOrd="0" parTransId="{5409C21C-AA11-EB47-AD11-F9E91C9B2A01}" sibTransId="{CF391666-0BFE-4640-9A94-59DA12987C45}"/>
    <dgm:cxn modelId="{B06F52EA-F3D1-AC47-AFEF-2B400FFD000D}" type="presOf" srcId="{6BFDB12E-0616-AC41-BFCC-E34BDCCEB4F7}" destId="{50597161-F47A-6047-B842-C5D251510A4F}" srcOrd="0" destOrd="0" presId="urn:microsoft.com/office/officeart/2005/8/layout/hProcess11"/>
    <dgm:cxn modelId="{55C32E85-C816-3840-8A23-7033C85D322B}" srcId="{A321C5C6-216F-404F-8A75-935988A36556}" destId="{7648D38A-F660-994A-9C81-F1DC4AD29538}" srcOrd="5" destOrd="0" parTransId="{58AE4E0E-3279-614A-AB2C-0A6812EC1299}" sibTransId="{E0912674-99CC-414E-AAFB-6ABDDCFD556F}"/>
    <dgm:cxn modelId="{B32DD272-5B63-DC40-8DD7-41155C7C7531}" type="presOf" srcId="{05C0BE2D-1DD6-C142-B60A-435424E06D87}" destId="{CE4ED8BB-7D87-A143-9E98-DD70F705F975}" srcOrd="0" destOrd="0" presId="urn:microsoft.com/office/officeart/2005/8/layout/hProcess11"/>
    <dgm:cxn modelId="{B7936792-E618-374B-B109-6601272E2A56}" srcId="{A321C5C6-216F-404F-8A75-935988A36556}" destId="{18DF04D2-E58D-DC4D-8DF6-274D51749CB0}" srcOrd="2" destOrd="0" parTransId="{68C537FF-8828-1F49-82F2-8CC61FC7F148}" sibTransId="{0FE4BC4E-4A79-3741-B6FC-34C2CF4EBC43}"/>
    <dgm:cxn modelId="{3C9AC9C7-EEA4-304C-A6A5-54B6E98CAF4D}" type="presOf" srcId="{DFA68921-C613-1A46-B064-11F24B920F48}" destId="{EF6055FD-AE94-BA42-8284-A95290AF0876}" srcOrd="0" destOrd="0" presId="urn:microsoft.com/office/officeart/2005/8/layout/hProcess11"/>
    <dgm:cxn modelId="{3D8DE796-876C-6E41-B848-E254772EE795}" type="presOf" srcId="{18DF04D2-E58D-DC4D-8DF6-274D51749CB0}" destId="{946E7B25-02E3-7241-9AC8-F7060ADE2190}" srcOrd="0" destOrd="0" presId="urn:microsoft.com/office/officeart/2005/8/layout/hProcess11"/>
    <dgm:cxn modelId="{D93E0643-2476-E044-A6B6-4717E39B0603}" type="presParOf" srcId="{B7232E8D-BA48-474E-8A10-F4A4502A3E6D}" destId="{3D4EE99A-689D-B24E-B9A7-BE70B3492B66}" srcOrd="0" destOrd="0" presId="urn:microsoft.com/office/officeart/2005/8/layout/hProcess11"/>
    <dgm:cxn modelId="{C234112F-7281-584D-ADEC-B1DCA6FD7CCB}" type="presParOf" srcId="{B7232E8D-BA48-474E-8A10-F4A4502A3E6D}" destId="{67F796D4-262B-3F41-848C-8AA3C6602438}" srcOrd="1" destOrd="0" presId="urn:microsoft.com/office/officeart/2005/8/layout/hProcess11"/>
    <dgm:cxn modelId="{C6B88DA9-0AAA-4048-B85F-F62DD6D5F5DF}" type="presParOf" srcId="{67F796D4-262B-3F41-848C-8AA3C6602438}" destId="{CD66175E-9EA8-6346-B242-B0F29E477545}" srcOrd="0" destOrd="0" presId="urn:microsoft.com/office/officeart/2005/8/layout/hProcess11"/>
    <dgm:cxn modelId="{268FF6CC-8C94-CF48-8620-47F3CDDF86B6}" type="presParOf" srcId="{CD66175E-9EA8-6346-B242-B0F29E477545}" destId="{FD88F243-8223-0A4E-A5B0-F6AF3308D264}" srcOrd="0" destOrd="0" presId="urn:microsoft.com/office/officeart/2005/8/layout/hProcess11"/>
    <dgm:cxn modelId="{009A06A9-497E-7846-B4A4-0F6CFE6B7D40}" type="presParOf" srcId="{CD66175E-9EA8-6346-B242-B0F29E477545}" destId="{F2E6C065-D7D7-FA4F-8903-462926167E1D}" srcOrd="1" destOrd="0" presId="urn:microsoft.com/office/officeart/2005/8/layout/hProcess11"/>
    <dgm:cxn modelId="{46E4F9A1-0216-BA4D-8306-9C41BB0D2E0C}" type="presParOf" srcId="{CD66175E-9EA8-6346-B242-B0F29E477545}" destId="{AB6766DD-C0F1-2440-86C3-2259344F823B}" srcOrd="2" destOrd="0" presId="urn:microsoft.com/office/officeart/2005/8/layout/hProcess11"/>
    <dgm:cxn modelId="{3C64CA37-0B06-B942-B22B-D42A0D6F6039}" type="presParOf" srcId="{67F796D4-262B-3F41-848C-8AA3C6602438}" destId="{F0D9CEC9-66EC-254E-B8D0-34319BDE9FCA}" srcOrd="1" destOrd="0" presId="urn:microsoft.com/office/officeart/2005/8/layout/hProcess11"/>
    <dgm:cxn modelId="{847EF42B-5C7A-8449-944F-D189A8145672}" type="presParOf" srcId="{67F796D4-262B-3F41-848C-8AA3C6602438}" destId="{D83F15CE-5802-A24A-922D-BF7B84AA6977}" srcOrd="2" destOrd="0" presId="urn:microsoft.com/office/officeart/2005/8/layout/hProcess11"/>
    <dgm:cxn modelId="{A0D04CC1-1EF8-4C42-9CD2-D549CED2CC97}" type="presParOf" srcId="{D83F15CE-5802-A24A-922D-BF7B84AA6977}" destId="{42DFB46B-4241-EF4D-8063-E77C1F7D4102}" srcOrd="0" destOrd="0" presId="urn:microsoft.com/office/officeart/2005/8/layout/hProcess11"/>
    <dgm:cxn modelId="{AD957AB6-A3C2-C841-9C5C-74646A12E59E}" type="presParOf" srcId="{D83F15CE-5802-A24A-922D-BF7B84AA6977}" destId="{45455450-6F7B-DC41-BFA3-2D3ADE1A9E8B}" srcOrd="1" destOrd="0" presId="urn:microsoft.com/office/officeart/2005/8/layout/hProcess11"/>
    <dgm:cxn modelId="{8D3AC19D-716E-9E44-9EA5-107CA5DAA853}" type="presParOf" srcId="{D83F15CE-5802-A24A-922D-BF7B84AA6977}" destId="{4AE20571-EAC1-F246-A627-8F082D15E49D}" srcOrd="2" destOrd="0" presId="urn:microsoft.com/office/officeart/2005/8/layout/hProcess11"/>
    <dgm:cxn modelId="{5C178DFC-4F3E-054E-93EC-F67AF0919C38}" type="presParOf" srcId="{67F796D4-262B-3F41-848C-8AA3C6602438}" destId="{C9B765C7-7573-DD4F-B897-5BCBE327D389}" srcOrd="3" destOrd="0" presId="urn:microsoft.com/office/officeart/2005/8/layout/hProcess11"/>
    <dgm:cxn modelId="{0C15A993-ED5C-D34A-9DF9-5414787E914A}" type="presParOf" srcId="{67F796D4-262B-3F41-848C-8AA3C6602438}" destId="{81B36E16-F4DB-B446-B718-2F6FCF78BDA1}" srcOrd="4" destOrd="0" presId="urn:microsoft.com/office/officeart/2005/8/layout/hProcess11"/>
    <dgm:cxn modelId="{684D2AFF-D9EA-5045-8C6D-6B26BE0A47CF}" type="presParOf" srcId="{81B36E16-F4DB-B446-B718-2F6FCF78BDA1}" destId="{946E7B25-02E3-7241-9AC8-F7060ADE2190}" srcOrd="0" destOrd="0" presId="urn:microsoft.com/office/officeart/2005/8/layout/hProcess11"/>
    <dgm:cxn modelId="{3945B48B-34A1-B04D-A36D-AF237AAD1175}" type="presParOf" srcId="{81B36E16-F4DB-B446-B718-2F6FCF78BDA1}" destId="{FD7E12D2-206A-5F42-ABC6-EEF031B9B1D1}" srcOrd="1" destOrd="0" presId="urn:microsoft.com/office/officeart/2005/8/layout/hProcess11"/>
    <dgm:cxn modelId="{9BCBF93E-577F-AA4E-871C-2E332B874E9A}" type="presParOf" srcId="{81B36E16-F4DB-B446-B718-2F6FCF78BDA1}" destId="{C2F8D073-335C-074E-A6BB-99B4D821A8F4}" srcOrd="2" destOrd="0" presId="urn:microsoft.com/office/officeart/2005/8/layout/hProcess11"/>
    <dgm:cxn modelId="{EC66054A-7EB9-5341-88DB-DA3BFC41E138}" type="presParOf" srcId="{67F796D4-262B-3F41-848C-8AA3C6602438}" destId="{8BFA9CC5-514E-3E43-8072-264311D9582C}" srcOrd="5" destOrd="0" presId="urn:microsoft.com/office/officeart/2005/8/layout/hProcess11"/>
    <dgm:cxn modelId="{14A97485-C660-F14F-975E-B6D29C014200}" type="presParOf" srcId="{67F796D4-262B-3F41-848C-8AA3C6602438}" destId="{C05E39D6-7A8C-7049-B2AC-A9964DD3BA06}" srcOrd="6" destOrd="0" presId="urn:microsoft.com/office/officeart/2005/8/layout/hProcess11"/>
    <dgm:cxn modelId="{7B0DFAD4-494C-2849-A593-D441AAD1F613}" type="presParOf" srcId="{C05E39D6-7A8C-7049-B2AC-A9964DD3BA06}" destId="{CE4ED8BB-7D87-A143-9E98-DD70F705F975}" srcOrd="0" destOrd="0" presId="urn:microsoft.com/office/officeart/2005/8/layout/hProcess11"/>
    <dgm:cxn modelId="{BC2FA854-5EFE-A243-8BC3-8E5B67D56F63}" type="presParOf" srcId="{C05E39D6-7A8C-7049-B2AC-A9964DD3BA06}" destId="{03556811-7DB7-1A44-A4EE-AC09E10CF295}" srcOrd="1" destOrd="0" presId="urn:microsoft.com/office/officeart/2005/8/layout/hProcess11"/>
    <dgm:cxn modelId="{C27657A4-3EFB-624E-BFC2-99DF079F9E82}" type="presParOf" srcId="{C05E39D6-7A8C-7049-B2AC-A9964DD3BA06}" destId="{86CC085C-9202-3E4E-94B7-AA1F69940F78}" srcOrd="2" destOrd="0" presId="urn:microsoft.com/office/officeart/2005/8/layout/hProcess11"/>
    <dgm:cxn modelId="{8E2F9F05-4B09-154D-9D8E-2266EA42465C}" type="presParOf" srcId="{67F796D4-262B-3F41-848C-8AA3C6602438}" destId="{5422E9A0-D989-764B-B0B2-41EB9BF305EA}" srcOrd="7" destOrd="0" presId="urn:microsoft.com/office/officeart/2005/8/layout/hProcess11"/>
    <dgm:cxn modelId="{E0B78DF9-B05C-794F-BB54-05DD257D201D}" type="presParOf" srcId="{67F796D4-262B-3F41-848C-8AA3C6602438}" destId="{F1B745FE-EA27-2640-8CA1-B51ED60BCD70}" srcOrd="8" destOrd="0" presId="urn:microsoft.com/office/officeart/2005/8/layout/hProcess11"/>
    <dgm:cxn modelId="{FBA98BCF-3933-814E-A8C7-AAACC49C1EBC}" type="presParOf" srcId="{F1B745FE-EA27-2640-8CA1-B51ED60BCD70}" destId="{74FDC502-C067-CB48-88C6-B5D0AB38F758}" srcOrd="0" destOrd="0" presId="urn:microsoft.com/office/officeart/2005/8/layout/hProcess11"/>
    <dgm:cxn modelId="{B1A17497-21E5-F644-B667-A34894CFA074}" type="presParOf" srcId="{F1B745FE-EA27-2640-8CA1-B51ED60BCD70}" destId="{16DAF8D5-FF7F-AA4F-AB69-919631869EE3}" srcOrd="1" destOrd="0" presId="urn:microsoft.com/office/officeart/2005/8/layout/hProcess11"/>
    <dgm:cxn modelId="{668E4F15-98DD-5447-B6CB-6FBCD29DF5FE}" type="presParOf" srcId="{F1B745FE-EA27-2640-8CA1-B51ED60BCD70}" destId="{EA41AB83-751A-9049-8FDF-05B7FB763818}" srcOrd="2" destOrd="0" presId="urn:microsoft.com/office/officeart/2005/8/layout/hProcess11"/>
    <dgm:cxn modelId="{47C91AAF-4E50-144A-814D-AF1D31FA4244}" type="presParOf" srcId="{67F796D4-262B-3F41-848C-8AA3C6602438}" destId="{12EAB17C-C889-8E47-AE1C-304EBB8BE5DB}" srcOrd="9" destOrd="0" presId="urn:microsoft.com/office/officeart/2005/8/layout/hProcess11"/>
    <dgm:cxn modelId="{C0126148-B37E-4449-B7EA-6023121292AC}" type="presParOf" srcId="{67F796D4-262B-3F41-848C-8AA3C6602438}" destId="{2878016B-368E-1C45-9166-2C0910277AE4}" srcOrd="10" destOrd="0" presId="urn:microsoft.com/office/officeart/2005/8/layout/hProcess11"/>
    <dgm:cxn modelId="{EB467805-FD0C-1741-893E-A23CC340FEEB}" type="presParOf" srcId="{2878016B-368E-1C45-9166-2C0910277AE4}" destId="{98B4F9B7-CDE9-FF41-B5B5-BFDFECA66CCF}" srcOrd="0" destOrd="0" presId="urn:microsoft.com/office/officeart/2005/8/layout/hProcess11"/>
    <dgm:cxn modelId="{849AFA52-0F85-3F40-9454-60A4C334F0F5}" type="presParOf" srcId="{2878016B-368E-1C45-9166-2C0910277AE4}" destId="{8ECF2517-816E-2C43-BE9D-3C2C41F651BA}" srcOrd="1" destOrd="0" presId="urn:microsoft.com/office/officeart/2005/8/layout/hProcess11"/>
    <dgm:cxn modelId="{3EEB4C79-11ED-BE4D-9DFA-2B8F369379F8}" type="presParOf" srcId="{2878016B-368E-1C45-9166-2C0910277AE4}" destId="{6B7D0F72-1213-1947-8279-8003310ECD31}" srcOrd="2" destOrd="0" presId="urn:microsoft.com/office/officeart/2005/8/layout/hProcess11"/>
    <dgm:cxn modelId="{8E10CEF7-82EA-BF46-904C-6CE7764AF972}" type="presParOf" srcId="{67F796D4-262B-3F41-848C-8AA3C6602438}" destId="{E52B6A8F-11D0-134E-942D-18B5B3599046}" srcOrd="11" destOrd="0" presId="urn:microsoft.com/office/officeart/2005/8/layout/hProcess11"/>
    <dgm:cxn modelId="{AA2C1524-CFE0-6643-A7AF-B4F644AE4DF1}" type="presParOf" srcId="{67F796D4-262B-3F41-848C-8AA3C6602438}" destId="{44B24CB5-C1A8-1548-A55D-37C1F92E7DBD}" srcOrd="12" destOrd="0" presId="urn:microsoft.com/office/officeart/2005/8/layout/hProcess11"/>
    <dgm:cxn modelId="{76A83D94-76B2-7C48-86E6-B15E77DC0830}" type="presParOf" srcId="{44B24CB5-C1A8-1548-A55D-37C1F92E7DBD}" destId="{50597161-F47A-6047-B842-C5D251510A4F}" srcOrd="0" destOrd="0" presId="urn:microsoft.com/office/officeart/2005/8/layout/hProcess11"/>
    <dgm:cxn modelId="{A4082290-97A9-B84C-BACA-6ADE05646A0A}" type="presParOf" srcId="{44B24CB5-C1A8-1548-A55D-37C1F92E7DBD}" destId="{95052CA8-4060-6A44-A3A8-AC3A40EA5C13}" srcOrd="1" destOrd="0" presId="urn:microsoft.com/office/officeart/2005/8/layout/hProcess11"/>
    <dgm:cxn modelId="{DA37519B-ADFA-2B44-AFEF-A4634640801D}" type="presParOf" srcId="{44B24CB5-C1A8-1548-A55D-37C1F92E7DBD}" destId="{684543CC-F713-694D-99C6-0F3141987650}" srcOrd="2" destOrd="0" presId="urn:microsoft.com/office/officeart/2005/8/layout/hProcess11"/>
    <dgm:cxn modelId="{5C6C0B4D-8E55-B041-A69E-5EEFF345DFB9}" type="presParOf" srcId="{67F796D4-262B-3F41-848C-8AA3C6602438}" destId="{C7EBAAF1-A639-FC4D-A0BE-57CCC7F79794}" srcOrd="13" destOrd="0" presId="urn:microsoft.com/office/officeart/2005/8/layout/hProcess11"/>
    <dgm:cxn modelId="{F96C1990-8671-E64C-B641-93B19FF97257}" type="presParOf" srcId="{67F796D4-262B-3F41-848C-8AA3C6602438}" destId="{BC6F0E81-B3A9-E344-A47A-F4DA95273647}" srcOrd="14" destOrd="0" presId="urn:microsoft.com/office/officeart/2005/8/layout/hProcess11"/>
    <dgm:cxn modelId="{D4F14250-0D99-1F45-AD26-69BAAD95D68C}" type="presParOf" srcId="{BC6F0E81-B3A9-E344-A47A-F4DA95273647}" destId="{EF6055FD-AE94-BA42-8284-A95290AF0876}" srcOrd="0" destOrd="0" presId="urn:microsoft.com/office/officeart/2005/8/layout/hProcess11"/>
    <dgm:cxn modelId="{F002E163-CCDC-244B-B758-9276F9572864}" type="presParOf" srcId="{BC6F0E81-B3A9-E344-A47A-F4DA95273647}" destId="{0DCF59E2-902A-404D-843E-E943B63D3A56}" srcOrd="1" destOrd="0" presId="urn:microsoft.com/office/officeart/2005/8/layout/hProcess11"/>
    <dgm:cxn modelId="{07E27267-FA80-9246-88D5-2FD6EE80389A}" type="presParOf" srcId="{BC6F0E81-B3A9-E344-A47A-F4DA95273647}" destId="{EC48BA07-846C-6F41-A24C-B3B630241004}"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21C5C6-216F-404F-8A75-935988A36556}" type="doc">
      <dgm:prSet loTypeId="urn:microsoft.com/office/officeart/2005/8/layout/hProcess11" loCatId="process" qsTypeId="urn:microsoft.com/office/officeart/2005/8/quickstyle/simple4" qsCatId="simple" csTypeId="urn:microsoft.com/office/officeart/2005/8/colors/accent1_2" csCatId="accent1" phldr="1"/>
      <dgm:spPr/>
    </dgm:pt>
    <dgm:pt modelId="{211CF4B0-F093-9041-9A2C-1FF61FD50FDD}">
      <dgm:prSet phldrT="[Text]"/>
      <dgm:spPr/>
      <dgm:t>
        <a:bodyPr/>
        <a:lstStyle/>
        <a:p>
          <a:r>
            <a:rPr lang="en-US" dirty="0" smtClean="0"/>
            <a:t>Oct. 2009</a:t>
          </a:r>
          <a:br>
            <a:rPr lang="en-US" dirty="0" smtClean="0"/>
          </a:br>
          <a:r>
            <a:rPr lang="en-US" dirty="0" smtClean="0"/>
            <a:t>Project Start</a:t>
          </a:r>
          <a:endParaRPr lang="en-US" dirty="0"/>
        </a:p>
      </dgm:t>
    </dgm:pt>
    <dgm:pt modelId="{184F287F-4A17-DA41-B16A-4C5966E231B8}" type="parTrans" cxnId="{AA4F533E-E6A7-CA40-97E7-A10FECE20D2C}">
      <dgm:prSet/>
      <dgm:spPr/>
      <dgm:t>
        <a:bodyPr/>
        <a:lstStyle/>
        <a:p>
          <a:endParaRPr lang="en-US"/>
        </a:p>
      </dgm:t>
    </dgm:pt>
    <dgm:pt modelId="{0CAFD9C8-0735-9F44-883B-1FA9BC85FBE9}" type="sibTrans" cxnId="{AA4F533E-E6A7-CA40-97E7-A10FECE20D2C}">
      <dgm:prSet/>
      <dgm:spPr/>
      <dgm:t>
        <a:bodyPr/>
        <a:lstStyle/>
        <a:p>
          <a:endParaRPr lang="en-US"/>
        </a:p>
      </dgm:t>
    </dgm:pt>
    <dgm:pt modelId="{663233CC-9B53-714A-9B7F-4E1FCD1975C1}">
      <dgm:prSet phldrT="[Text]"/>
      <dgm:spPr/>
      <dgm:t>
        <a:bodyPr/>
        <a:lstStyle/>
        <a:p>
          <a:r>
            <a:rPr lang="en-US" dirty="0" smtClean="0"/>
            <a:t>Nov. 2009</a:t>
          </a:r>
          <a:br>
            <a:rPr lang="en-US" dirty="0" smtClean="0"/>
          </a:br>
          <a:r>
            <a:rPr lang="en-US" dirty="0" smtClean="0"/>
            <a:t>SC Demo</a:t>
          </a:r>
          <a:endParaRPr lang="en-US" dirty="0"/>
        </a:p>
      </dgm:t>
    </dgm:pt>
    <dgm:pt modelId="{8B4EA020-7726-F44B-B88B-EF4765C18A7D}" type="parTrans" cxnId="{4C127291-42C1-7243-8240-3566FF976E60}">
      <dgm:prSet/>
      <dgm:spPr/>
      <dgm:t>
        <a:bodyPr/>
        <a:lstStyle/>
        <a:p>
          <a:endParaRPr lang="en-US"/>
        </a:p>
      </dgm:t>
    </dgm:pt>
    <dgm:pt modelId="{0F595FAC-BFB0-2042-A6DD-6E8EC58AD04C}" type="sibTrans" cxnId="{4C127291-42C1-7243-8240-3566FF976E60}">
      <dgm:prSet/>
      <dgm:spPr/>
      <dgm:t>
        <a:bodyPr/>
        <a:lstStyle/>
        <a:p>
          <a:endParaRPr lang="en-US"/>
        </a:p>
      </dgm:t>
    </dgm:pt>
    <dgm:pt modelId="{18DF04D2-E58D-DC4D-8DF6-274D51749CB0}">
      <dgm:prSet phldrT="[Text]"/>
      <dgm:spPr/>
      <dgm:t>
        <a:bodyPr/>
        <a:lstStyle/>
        <a:p>
          <a:r>
            <a:rPr lang="en-US" dirty="0" smtClean="0"/>
            <a:t>Mar. 2010</a:t>
          </a:r>
          <a:br>
            <a:rPr lang="en-US" dirty="0" smtClean="0"/>
          </a:br>
          <a:r>
            <a:rPr lang="en-US" dirty="0" smtClean="0"/>
            <a:t>Network Completed</a:t>
          </a:r>
          <a:endParaRPr lang="en-US" dirty="0"/>
        </a:p>
      </dgm:t>
    </dgm:pt>
    <dgm:pt modelId="{68C537FF-8828-1F49-82F2-8CC61FC7F148}" type="parTrans" cxnId="{B7936792-E618-374B-B109-6601272E2A56}">
      <dgm:prSet/>
      <dgm:spPr/>
      <dgm:t>
        <a:bodyPr/>
        <a:lstStyle/>
        <a:p>
          <a:endParaRPr lang="en-US"/>
        </a:p>
      </dgm:t>
    </dgm:pt>
    <dgm:pt modelId="{0FE4BC4E-4A79-3741-B6FC-34C2CF4EBC43}" type="sibTrans" cxnId="{B7936792-E618-374B-B109-6601272E2A56}">
      <dgm:prSet/>
      <dgm:spPr/>
      <dgm:t>
        <a:bodyPr/>
        <a:lstStyle/>
        <a:p>
          <a:endParaRPr lang="en-US"/>
        </a:p>
      </dgm:t>
    </dgm:pt>
    <dgm:pt modelId="{05C0BE2D-1DD6-C142-B60A-435424E06D87}">
      <dgm:prSet phldrT="[Text]"/>
      <dgm:spPr/>
      <dgm:t>
        <a:bodyPr/>
        <a:lstStyle/>
        <a:p>
          <a:r>
            <a:rPr lang="en-US" dirty="0" smtClean="0"/>
            <a:t>July 2010</a:t>
          </a:r>
          <a:br>
            <a:rPr lang="en-US" dirty="0" smtClean="0"/>
          </a:br>
          <a:r>
            <a:rPr lang="en-US" dirty="0" smtClean="0"/>
            <a:t>Hardware available to early users</a:t>
          </a:r>
          <a:endParaRPr lang="en-US" dirty="0"/>
        </a:p>
      </dgm:t>
    </dgm:pt>
    <dgm:pt modelId="{14C71802-BCEA-E14C-BA73-984BA56710BC}" type="parTrans" cxnId="{94FCBF8C-6BE2-6C4F-9618-42B814F67848}">
      <dgm:prSet/>
      <dgm:spPr/>
      <dgm:t>
        <a:bodyPr/>
        <a:lstStyle/>
        <a:p>
          <a:endParaRPr lang="en-US"/>
        </a:p>
      </dgm:t>
    </dgm:pt>
    <dgm:pt modelId="{F10A74DE-3F2C-F540-BCDD-D2FC526DEBC1}" type="sibTrans" cxnId="{94FCBF8C-6BE2-6C4F-9618-42B814F67848}">
      <dgm:prSet/>
      <dgm:spPr/>
      <dgm:t>
        <a:bodyPr/>
        <a:lstStyle/>
        <a:p>
          <a:endParaRPr lang="en-US"/>
        </a:p>
      </dgm:t>
    </dgm:pt>
    <dgm:pt modelId="{F9D34336-AE30-4B46-A7D9-F1CE304593B8}">
      <dgm:prSet phldrT="[Text]"/>
      <dgm:spPr/>
      <dgm:t>
        <a:bodyPr/>
        <a:lstStyle/>
        <a:p>
          <a:r>
            <a:rPr lang="en-US" dirty="0" smtClean="0"/>
            <a:t>Oct. 2010</a:t>
          </a:r>
          <a:br>
            <a:rPr lang="en-US" dirty="0" smtClean="0"/>
          </a:br>
          <a:r>
            <a:rPr lang="en-US" dirty="0" smtClean="0"/>
            <a:t>Hardware available to general users</a:t>
          </a:r>
          <a:endParaRPr lang="en-US" dirty="0"/>
        </a:p>
      </dgm:t>
    </dgm:pt>
    <dgm:pt modelId="{6D8ECD25-DF97-FC4B-B554-190E02283DEA}" type="parTrans" cxnId="{9C4190B5-ECCF-EB4B-B61C-6D6142CCFA3F}">
      <dgm:prSet/>
      <dgm:spPr/>
      <dgm:t>
        <a:bodyPr/>
        <a:lstStyle/>
        <a:p>
          <a:endParaRPr lang="en-US"/>
        </a:p>
      </dgm:t>
    </dgm:pt>
    <dgm:pt modelId="{563B0FC4-018B-474F-B4F3-6215C97CD484}" type="sibTrans" cxnId="{9C4190B5-ECCF-EB4B-B61C-6D6142CCFA3F}">
      <dgm:prSet/>
      <dgm:spPr/>
      <dgm:t>
        <a:bodyPr/>
        <a:lstStyle/>
        <a:p>
          <a:endParaRPr lang="en-US"/>
        </a:p>
      </dgm:t>
    </dgm:pt>
    <dgm:pt modelId="{6BFDB12E-0616-AC41-BFCC-E34BDCCEB4F7}">
      <dgm:prSet phldrT="[Text]"/>
      <dgm:spPr/>
      <dgm:t>
        <a:bodyPr/>
        <a:lstStyle/>
        <a:p>
          <a:r>
            <a:rPr lang="en-US" dirty="0" smtClean="0"/>
            <a:t>Oct.2011</a:t>
          </a:r>
          <a:br>
            <a:rPr lang="en-US" dirty="0" smtClean="0"/>
          </a:br>
          <a:r>
            <a:rPr lang="en-US" dirty="0" smtClean="0"/>
            <a:t>Integration into </a:t>
          </a:r>
          <a:r>
            <a:rPr lang="en-US" dirty="0" err="1" smtClean="0"/>
            <a:t>TeraGrid</a:t>
          </a:r>
          <a:endParaRPr lang="en-US" dirty="0"/>
        </a:p>
      </dgm:t>
    </dgm:pt>
    <dgm:pt modelId="{15D32147-F419-A746-8922-BC827DD3C421}" type="parTrans" cxnId="{15166336-D75D-BC48-AE38-1E1F39DAF04D}">
      <dgm:prSet/>
      <dgm:spPr/>
      <dgm:t>
        <a:bodyPr/>
        <a:lstStyle/>
        <a:p>
          <a:endParaRPr lang="en-US"/>
        </a:p>
      </dgm:t>
    </dgm:pt>
    <dgm:pt modelId="{F5861F7F-3173-DD4F-98DB-2AECAB31C14B}" type="sibTrans" cxnId="{15166336-D75D-BC48-AE38-1E1F39DAF04D}">
      <dgm:prSet/>
      <dgm:spPr/>
      <dgm:t>
        <a:bodyPr/>
        <a:lstStyle/>
        <a:p>
          <a:endParaRPr lang="en-US"/>
        </a:p>
      </dgm:t>
    </dgm:pt>
    <dgm:pt modelId="{DFA68921-C613-1A46-B064-11F24B920F48}">
      <dgm:prSet phldrT="[Text]"/>
      <dgm:spPr/>
      <dgm:t>
        <a:bodyPr/>
        <a:lstStyle/>
        <a:p>
          <a:r>
            <a:rPr lang="en-US" dirty="0" smtClean="0"/>
            <a:t>Oct. 2013</a:t>
          </a:r>
          <a:br>
            <a:rPr lang="en-US" dirty="0" smtClean="0"/>
          </a:br>
          <a:r>
            <a:rPr lang="en-US" dirty="0" smtClean="0"/>
            <a:t>Project end</a:t>
          </a:r>
          <a:endParaRPr lang="en-US" dirty="0"/>
        </a:p>
      </dgm:t>
    </dgm:pt>
    <dgm:pt modelId="{5409C21C-AA11-EB47-AD11-F9E91C9B2A01}" type="parTrans" cxnId="{BCB6B2CA-E977-5B41-8515-D0CFCA953586}">
      <dgm:prSet/>
      <dgm:spPr/>
      <dgm:t>
        <a:bodyPr/>
        <a:lstStyle/>
        <a:p>
          <a:endParaRPr lang="en-US"/>
        </a:p>
      </dgm:t>
    </dgm:pt>
    <dgm:pt modelId="{CF391666-0BFE-4640-9A94-59DA12987C45}" type="sibTrans" cxnId="{BCB6B2CA-E977-5B41-8515-D0CFCA953586}">
      <dgm:prSet/>
      <dgm:spPr/>
      <dgm:t>
        <a:bodyPr/>
        <a:lstStyle/>
        <a:p>
          <a:endParaRPr lang="en-US"/>
        </a:p>
      </dgm:t>
    </dgm:pt>
    <dgm:pt modelId="{B7232E8D-BA48-474E-8A10-F4A4502A3E6D}" type="pres">
      <dgm:prSet presAssocID="{A321C5C6-216F-404F-8A75-935988A36556}" presName="Name0" presStyleCnt="0">
        <dgm:presLayoutVars>
          <dgm:dir/>
          <dgm:resizeHandles val="exact"/>
        </dgm:presLayoutVars>
      </dgm:prSet>
      <dgm:spPr/>
    </dgm:pt>
    <dgm:pt modelId="{3D4EE99A-689D-B24E-B9A7-BE70B3492B66}" type="pres">
      <dgm:prSet presAssocID="{A321C5C6-216F-404F-8A75-935988A36556}" presName="arrow" presStyleLbl="bgShp" presStyleIdx="0" presStyleCnt="1"/>
      <dgm:spPr/>
    </dgm:pt>
    <dgm:pt modelId="{67F796D4-262B-3F41-848C-8AA3C6602438}" type="pres">
      <dgm:prSet presAssocID="{A321C5C6-216F-404F-8A75-935988A36556}" presName="points" presStyleCnt="0"/>
      <dgm:spPr/>
    </dgm:pt>
    <dgm:pt modelId="{CD66175E-9EA8-6346-B242-B0F29E477545}" type="pres">
      <dgm:prSet presAssocID="{211CF4B0-F093-9041-9A2C-1FF61FD50FDD}" presName="compositeA" presStyleCnt="0"/>
      <dgm:spPr/>
    </dgm:pt>
    <dgm:pt modelId="{FD88F243-8223-0A4E-A5B0-F6AF3308D264}" type="pres">
      <dgm:prSet presAssocID="{211CF4B0-F093-9041-9A2C-1FF61FD50FDD}" presName="textA" presStyleLbl="revTx" presStyleIdx="0" presStyleCnt="7">
        <dgm:presLayoutVars>
          <dgm:bulletEnabled val="1"/>
        </dgm:presLayoutVars>
      </dgm:prSet>
      <dgm:spPr/>
      <dgm:t>
        <a:bodyPr/>
        <a:lstStyle/>
        <a:p>
          <a:endParaRPr lang="en-US"/>
        </a:p>
      </dgm:t>
    </dgm:pt>
    <dgm:pt modelId="{F2E6C065-D7D7-FA4F-8903-462926167E1D}" type="pres">
      <dgm:prSet presAssocID="{211CF4B0-F093-9041-9A2C-1FF61FD50FDD}" presName="circleA" presStyleLbl="node1" presStyleIdx="0" presStyleCnt="7"/>
      <dgm:spPr/>
    </dgm:pt>
    <dgm:pt modelId="{AB6766DD-C0F1-2440-86C3-2259344F823B}" type="pres">
      <dgm:prSet presAssocID="{211CF4B0-F093-9041-9A2C-1FF61FD50FDD}" presName="spaceA" presStyleCnt="0"/>
      <dgm:spPr/>
    </dgm:pt>
    <dgm:pt modelId="{F0D9CEC9-66EC-254E-B8D0-34319BDE9FCA}" type="pres">
      <dgm:prSet presAssocID="{0CAFD9C8-0735-9F44-883B-1FA9BC85FBE9}" presName="space" presStyleCnt="0"/>
      <dgm:spPr/>
    </dgm:pt>
    <dgm:pt modelId="{D83F15CE-5802-A24A-922D-BF7B84AA6977}" type="pres">
      <dgm:prSet presAssocID="{663233CC-9B53-714A-9B7F-4E1FCD1975C1}" presName="compositeB" presStyleCnt="0"/>
      <dgm:spPr/>
    </dgm:pt>
    <dgm:pt modelId="{42DFB46B-4241-EF4D-8063-E77C1F7D4102}" type="pres">
      <dgm:prSet presAssocID="{663233CC-9B53-714A-9B7F-4E1FCD1975C1}" presName="textB" presStyleLbl="revTx" presStyleIdx="1" presStyleCnt="7">
        <dgm:presLayoutVars>
          <dgm:bulletEnabled val="1"/>
        </dgm:presLayoutVars>
      </dgm:prSet>
      <dgm:spPr/>
      <dgm:t>
        <a:bodyPr/>
        <a:lstStyle/>
        <a:p>
          <a:endParaRPr lang="en-US"/>
        </a:p>
      </dgm:t>
    </dgm:pt>
    <dgm:pt modelId="{45455450-6F7B-DC41-BFA3-2D3ADE1A9E8B}" type="pres">
      <dgm:prSet presAssocID="{663233CC-9B53-714A-9B7F-4E1FCD1975C1}" presName="circleB" presStyleLbl="node1" presStyleIdx="1" presStyleCnt="7"/>
      <dgm:spPr/>
    </dgm:pt>
    <dgm:pt modelId="{4AE20571-EAC1-F246-A627-8F082D15E49D}" type="pres">
      <dgm:prSet presAssocID="{663233CC-9B53-714A-9B7F-4E1FCD1975C1}" presName="spaceB" presStyleCnt="0"/>
      <dgm:spPr/>
    </dgm:pt>
    <dgm:pt modelId="{C9B765C7-7573-DD4F-B897-5BCBE327D389}" type="pres">
      <dgm:prSet presAssocID="{0F595FAC-BFB0-2042-A6DD-6E8EC58AD04C}" presName="space" presStyleCnt="0"/>
      <dgm:spPr/>
    </dgm:pt>
    <dgm:pt modelId="{81B36E16-F4DB-B446-B718-2F6FCF78BDA1}" type="pres">
      <dgm:prSet presAssocID="{18DF04D2-E58D-DC4D-8DF6-274D51749CB0}" presName="compositeA" presStyleCnt="0"/>
      <dgm:spPr/>
    </dgm:pt>
    <dgm:pt modelId="{946E7B25-02E3-7241-9AC8-F7060ADE2190}" type="pres">
      <dgm:prSet presAssocID="{18DF04D2-E58D-DC4D-8DF6-274D51749CB0}" presName="textA" presStyleLbl="revTx" presStyleIdx="2" presStyleCnt="7">
        <dgm:presLayoutVars>
          <dgm:bulletEnabled val="1"/>
        </dgm:presLayoutVars>
      </dgm:prSet>
      <dgm:spPr/>
      <dgm:t>
        <a:bodyPr/>
        <a:lstStyle/>
        <a:p>
          <a:endParaRPr lang="en-US"/>
        </a:p>
      </dgm:t>
    </dgm:pt>
    <dgm:pt modelId="{FD7E12D2-206A-5F42-ABC6-EEF031B9B1D1}" type="pres">
      <dgm:prSet presAssocID="{18DF04D2-E58D-DC4D-8DF6-274D51749CB0}" presName="circleA" presStyleLbl="node1" presStyleIdx="2" presStyleCnt="7"/>
      <dgm:spPr/>
    </dgm:pt>
    <dgm:pt modelId="{C2F8D073-335C-074E-A6BB-99B4D821A8F4}" type="pres">
      <dgm:prSet presAssocID="{18DF04D2-E58D-DC4D-8DF6-274D51749CB0}" presName="spaceA" presStyleCnt="0"/>
      <dgm:spPr/>
    </dgm:pt>
    <dgm:pt modelId="{8BFA9CC5-514E-3E43-8072-264311D9582C}" type="pres">
      <dgm:prSet presAssocID="{0FE4BC4E-4A79-3741-B6FC-34C2CF4EBC43}" presName="space" presStyleCnt="0"/>
      <dgm:spPr/>
    </dgm:pt>
    <dgm:pt modelId="{C05E39D6-7A8C-7049-B2AC-A9964DD3BA06}" type="pres">
      <dgm:prSet presAssocID="{05C0BE2D-1DD6-C142-B60A-435424E06D87}" presName="compositeB" presStyleCnt="0"/>
      <dgm:spPr/>
    </dgm:pt>
    <dgm:pt modelId="{CE4ED8BB-7D87-A143-9E98-DD70F705F975}" type="pres">
      <dgm:prSet presAssocID="{05C0BE2D-1DD6-C142-B60A-435424E06D87}" presName="textB" presStyleLbl="revTx" presStyleIdx="3" presStyleCnt="7">
        <dgm:presLayoutVars>
          <dgm:bulletEnabled val="1"/>
        </dgm:presLayoutVars>
      </dgm:prSet>
      <dgm:spPr/>
      <dgm:t>
        <a:bodyPr/>
        <a:lstStyle/>
        <a:p>
          <a:endParaRPr lang="en-US"/>
        </a:p>
      </dgm:t>
    </dgm:pt>
    <dgm:pt modelId="{03556811-7DB7-1A44-A4EE-AC09E10CF295}" type="pres">
      <dgm:prSet presAssocID="{05C0BE2D-1DD6-C142-B60A-435424E06D87}" presName="circleB" presStyleLbl="node1" presStyleIdx="3" presStyleCnt="7"/>
      <dgm:spPr/>
    </dgm:pt>
    <dgm:pt modelId="{86CC085C-9202-3E4E-94B7-AA1F69940F78}" type="pres">
      <dgm:prSet presAssocID="{05C0BE2D-1DD6-C142-B60A-435424E06D87}" presName="spaceB" presStyleCnt="0"/>
      <dgm:spPr/>
    </dgm:pt>
    <dgm:pt modelId="{5422E9A0-D989-764B-B0B2-41EB9BF305EA}" type="pres">
      <dgm:prSet presAssocID="{F10A74DE-3F2C-F540-BCDD-D2FC526DEBC1}" presName="space" presStyleCnt="0"/>
      <dgm:spPr/>
    </dgm:pt>
    <dgm:pt modelId="{F1B745FE-EA27-2640-8CA1-B51ED60BCD70}" type="pres">
      <dgm:prSet presAssocID="{F9D34336-AE30-4B46-A7D9-F1CE304593B8}" presName="compositeA" presStyleCnt="0"/>
      <dgm:spPr/>
    </dgm:pt>
    <dgm:pt modelId="{74FDC502-C067-CB48-88C6-B5D0AB38F758}" type="pres">
      <dgm:prSet presAssocID="{F9D34336-AE30-4B46-A7D9-F1CE304593B8}" presName="textA" presStyleLbl="revTx" presStyleIdx="4" presStyleCnt="7">
        <dgm:presLayoutVars>
          <dgm:bulletEnabled val="1"/>
        </dgm:presLayoutVars>
      </dgm:prSet>
      <dgm:spPr/>
      <dgm:t>
        <a:bodyPr/>
        <a:lstStyle/>
        <a:p>
          <a:endParaRPr lang="en-US"/>
        </a:p>
      </dgm:t>
    </dgm:pt>
    <dgm:pt modelId="{16DAF8D5-FF7F-AA4F-AB69-919631869EE3}" type="pres">
      <dgm:prSet presAssocID="{F9D34336-AE30-4B46-A7D9-F1CE304593B8}" presName="circleA" presStyleLbl="node1" presStyleIdx="4" presStyleCnt="7"/>
      <dgm:spPr/>
    </dgm:pt>
    <dgm:pt modelId="{EA41AB83-751A-9049-8FDF-05B7FB763818}" type="pres">
      <dgm:prSet presAssocID="{F9D34336-AE30-4B46-A7D9-F1CE304593B8}" presName="spaceA" presStyleCnt="0"/>
      <dgm:spPr/>
    </dgm:pt>
    <dgm:pt modelId="{12EAB17C-C889-8E47-AE1C-304EBB8BE5DB}" type="pres">
      <dgm:prSet presAssocID="{563B0FC4-018B-474F-B4F3-6215C97CD484}" presName="space" presStyleCnt="0"/>
      <dgm:spPr/>
    </dgm:pt>
    <dgm:pt modelId="{0F337E70-6727-E144-A6AF-7C3840F78792}" type="pres">
      <dgm:prSet presAssocID="{6BFDB12E-0616-AC41-BFCC-E34BDCCEB4F7}" presName="compositeB" presStyleCnt="0"/>
      <dgm:spPr/>
    </dgm:pt>
    <dgm:pt modelId="{39A2AE8B-1AE7-6D4B-8A53-9A66C1E3AE23}" type="pres">
      <dgm:prSet presAssocID="{6BFDB12E-0616-AC41-BFCC-E34BDCCEB4F7}" presName="textB" presStyleLbl="revTx" presStyleIdx="5" presStyleCnt="7">
        <dgm:presLayoutVars>
          <dgm:bulletEnabled val="1"/>
        </dgm:presLayoutVars>
      </dgm:prSet>
      <dgm:spPr/>
      <dgm:t>
        <a:bodyPr/>
        <a:lstStyle/>
        <a:p>
          <a:endParaRPr lang="en-US"/>
        </a:p>
      </dgm:t>
    </dgm:pt>
    <dgm:pt modelId="{40F10302-8F7B-7540-8027-B0A8ADC45F74}" type="pres">
      <dgm:prSet presAssocID="{6BFDB12E-0616-AC41-BFCC-E34BDCCEB4F7}" presName="circleB" presStyleLbl="node1" presStyleIdx="5" presStyleCnt="7"/>
      <dgm:spPr/>
    </dgm:pt>
    <dgm:pt modelId="{906E80F4-B187-3543-BA7C-0C5BB61CDF94}" type="pres">
      <dgm:prSet presAssocID="{6BFDB12E-0616-AC41-BFCC-E34BDCCEB4F7}" presName="spaceB" presStyleCnt="0"/>
      <dgm:spPr/>
    </dgm:pt>
    <dgm:pt modelId="{C7EBAAF1-A639-FC4D-A0BE-57CCC7F79794}" type="pres">
      <dgm:prSet presAssocID="{F5861F7F-3173-DD4F-98DB-2AECAB31C14B}" presName="space" presStyleCnt="0"/>
      <dgm:spPr/>
    </dgm:pt>
    <dgm:pt modelId="{FBF3334C-0CCE-FF49-8E4E-947469547CAD}" type="pres">
      <dgm:prSet presAssocID="{DFA68921-C613-1A46-B064-11F24B920F48}" presName="compositeA" presStyleCnt="0"/>
      <dgm:spPr/>
    </dgm:pt>
    <dgm:pt modelId="{06D9D834-D3A2-B04E-98B2-39533C965A97}" type="pres">
      <dgm:prSet presAssocID="{DFA68921-C613-1A46-B064-11F24B920F48}" presName="textA" presStyleLbl="revTx" presStyleIdx="6" presStyleCnt="7">
        <dgm:presLayoutVars>
          <dgm:bulletEnabled val="1"/>
        </dgm:presLayoutVars>
      </dgm:prSet>
      <dgm:spPr/>
      <dgm:t>
        <a:bodyPr/>
        <a:lstStyle/>
        <a:p>
          <a:endParaRPr lang="en-US"/>
        </a:p>
      </dgm:t>
    </dgm:pt>
    <dgm:pt modelId="{44872CB1-89A4-EA41-9A7C-EC3AE90F401E}" type="pres">
      <dgm:prSet presAssocID="{DFA68921-C613-1A46-B064-11F24B920F48}" presName="circleA" presStyleLbl="node1" presStyleIdx="6" presStyleCnt="7"/>
      <dgm:spPr/>
    </dgm:pt>
    <dgm:pt modelId="{C8F34433-7562-0047-A8FC-0947EA4180EE}" type="pres">
      <dgm:prSet presAssocID="{DFA68921-C613-1A46-B064-11F24B920F48}" presName="spaceA" presStyleCnt="0"/>
      <dgm:spPr/>
    </dgm:pt>
  </dgm:ptLst>
  <dgm:cxnLst>
    <dgm:cxn modelId="{6464C6D5-5DEE-994F-AFE7-0EDDED0703D6}" type="presOf" srcId="{18DF04D2-E58D-DC4D-8DF6-274D51749CB0}" destId="{946E7B25-02E3-7241-9AC8-F7060ADE2190}" srcOrd="0" destOrd="0" presId="urn:microsoft.com/office/officeart/2005/8/layout/hProcess11"/>
    <dgm:cxn modelId="{15166336-D75D-BC48-AE38-1E1F39DAF04D}" srcId="{A321C5C6-216F-404F-8A75-935988A36556}" destId="{6BFDB12E-0616-AC41-BFCC-E34BDCCEB4F7}" srcOrd="5" destOrd="0" parTransId="{15D32147-F419-A746-8922-BC827DD3C421}" sibTransId="{F5861F7F-3173-DD4F-98DB-2AECAB31C14B}"/>
    <dgm:cxn modelId="{9C4190B5-ECCF-EB4B-B61C-6D6142CCFA3F}" srcId="{A321C5C6-216F-404F-8A75-935988A36556}" destId="{F9D34336-AE30-4B46-A7D9-F1CE304593B8}" srcOrd="4" destOrd="0" parTransId="{6D8ECD25-DF97-FC4B-B554-190E02283DEA}" sibTransId="{563B0FC4-018B-474F-B4F3-6215C97CD484}"/>
    <dgm:cxn modelId="{BCB6B2CA-E977-5B41-8515-D0CFCA953586}" srcId="{A321C5C6-216F-404F-8A75-935988A36556}" destId="{DFA68921-C613-1A46-B064-11F24B920F48}" srcOrd="6" destOrd="0" parTransId="{5409C21C-AA11-EB47-AD11-F9E91C9B2A01}" sibTransId="{CF391666-0BFE-4640-9A94-59DA12987C45}"/>
    <dgm:cxn modelId="{4C127291-42C1-7243-8240-3566FF976E60}" srcId="{A321C5C6-216F-404F-8A75-935988A36556}" destId="{663233CC-9B53-714A-9B7F-4E1FCD1975C1}" srcOrd="1" destOrd="0" parTransId="{8B4EA020-7726-F44B-B88B-EF4765C18A7D}" sibTransId="{0F595FAC-BFB0-2042-A6DD-6E8EC58AD04C}"/>
    <dgm:cxn modelId="{C86810F6-9C8D-9A45-BA0D-A965F94133B1}" type="presOf" srcId="{05C0BE2D-1DD6-C142-B60A-435424E06D87}" destId="{CE4ED8BB-7D87-A143-9E98-DD70F705F975}" srcOrd="0" destOrd="0" presId="urn:microsoft.com/office/officeart/2005/8/layout/hProcess11"/>
    <dgm:cxn modelId="{7B97433A-2AAC-5540-996B-B87C50EB518D}" type="presOf" srcId="{F9D34336-AE30-4B46-A7D9-F1CE304593B8}" destId="{74FDC502-C067-CB48-88C6-B5D0AB38F758}" srcOrd="0" destOrd="0" presId="urn:microsoft.com/office/officeart/2005/8/layout/hProcess11"/>
    <dgm:cxn modelId="{94FCBF8C-6BE2-6C4F-9618-42B814F67848}" srcId="{A321C5C6-216F-404F-8A75-935988A36556}" destId="{05C0BE2D-1DD6-C142-B60A-435424E06D87}" srcOrd="3" destOrd="0" parTransId="{14C71802-BCEA-E14C-BA73-984BA56710BC}" sibTransId="{F10A74DE-3F2C-F540-BCDD-D2FC526DEBC1}"/>
    <dgm:cxn modelId="{69F306D6-287F-1449-A68F-1E0BF4805616}" type="presOf" srcId="{6BFDB12E-0616-AC41-BFCC-E34BDCCEB4F7}" destId="{39A2AE8B-1AE7-6D4B-8A53-9A66C1E3AE23}" srcOrd="0" destOrd="0" presId="urn:microsoft.com/office/officeart/2005/8/layout/hProcess11"/>
    <dgm:cxn modelId="{1234B187-B11D-C64A-8C48-243420A6D293}" type="presOf" srcId="{663233CC-9B53-714A-9B7F-4E1FCD1975C1}" destId="{42DFB46B-4241-EF4D-8063-E77C1F7D4102}" srcOrd="0" destOrd="0" presId="urn:microsoft.com/office/officeart/2005/8/layout/hProcess11"/>
    <dgm:cxn modelId="{B7936792-E618-374B-B109-6601272E2A56}" srcId="{A321C5C6-216F-404F-8A75-935988A36556}" destId="{18DF04D2-E58D-DC4D-8DF6-274D51749CB0}" srcOrd="2" destOrd="0" parTransId="{68C537FF-8828-1F49-82F2-8CC61FC7F148}" sibTransId="{0FE4BC4E-4A79-3741-B6FC-34C2CF4EBC43}"/>
    <dgm:cxn modelId="{AA4F533E-E6A7-CA40-97E7-A10FECE20D2C}" srcId="{A321C5C6-216F-404F-8A75-935988A36556}" destId="{211CF4B0-F093-9041-9A2C-1FF61FD50FDD}" srcOrd="0" destOrd="0" parTransId="{184F287F-4A17-DA41-B16A-4C5966E231B8}" sibTransId="{0CAFD9C8-0735-9F44-883B-1FA9BC85FBE9}"/>
    <dgm:cxn modelId="{8F7E6A9D-5D8B-E342-BD4C-BE3F96137FF9}" type="presOf" srcId="{A321C5C6-216F-404F-8A75-935988A36556}" destId="{B7232E8D-BA48-474E-8A10-F4A4502A3E6D}" srcOrd="0" destOrd="0" presId="urn:microsoft.com/office/officeart/2005/8/layout/hProcess11"/>
    <dgm:cxn modelId="{B7699690-D42F-364F-BE5F-206374AE1402}" type="presOf" srcId="{211CF4B0-F093-9041-9A2C-1FF61FD50FDD}" destId="{FD88F243-8223-0A4E-A5B0-F6AF3308D264}" srcOrd="0" destOrd="0" presId="urn:microsoft.com/office/officeart/2005/8/layout/hProcess11"/>
    <dgm:cxn modelId="{71919DD1-5EE9-0142-A401-E773D66336F7}" type="presOf" srcId="{DFA68921-C613-1A46-B064-11F24B920F48}" destId="{06D9D834-D3A2-B04E-98B2-39533C965A97}" srcOrd="0" destOrd="0" presId="urn:microsoft.com/office/officeart/2005/8/layout/hProcess11"/>
    <dgm:cxn modelId="{DA22B416-B489-B848-A27B-624191A8EBA3}" type="presParOf" srcId="{B7232E8D-BA48-474E-8A10-F4A4502A3E6D}" destId="{3D4EE99A-689D-B24E-B9A7-BE70B3492B66}" srcOrd="0" destOrd="0" presId="urn:microsoft.com/office/officeart/2005/8/layout/hProcess11"/>
    <dgm:cxn modelId="{0F7FB7FF-3D74-5447-97F0-1EA69BBFD672}" type="presParOf" srcId="{B7232E8D-BA48-474E-8A10-F4A4502A3E6D}" destId="{67F796D4-262B-3F41-848C-8AA3C6602438}" srcOrd="1" destOrd="0" presId="urn:microsoft.com/office/officeart/2005/8/layout/hProcess11"/>
    <dgm:cxn modelId="{8F67965B-541D-D64A-A287-20F0F3D3C3E9}" type="presParOf" srcId="{67F796D4-262B-3F41-848C-8AA3C6602438}" destId="{CD66175E-9EA8-6346-B242-B0F29E477545}" srcOrd="0" destOrd="0" presId="urn:microsoft.com/office/officeart/2005/8/layout/hProcess11"/>
    <dgm:cxn modelId="{6CEE03A1-8ADD-C74C-B0C9-61AAE32C593B}" type="presParOf" srcId="{CD66175E-9EA8-6346-B242-B0F29E477545}" destId="{FD88F243-8223-0A4E-A5B0-F6AF3308D264}" srcOrd="0" destOrd="0" presId="urn:microsoft.com/office/officeart/2005/8/layout/hProcess11"/>
    <dgm:cxn modelId="{5A9E997F-835C-AF4B-A2D3-7E3BAF3FA9DB}" type="presParOf" srcId="{CD66175E-9EA8-6346-B242-B0F29E477545}" destId="{F2E6C065-D7D7-FA4F-8903-462926167E1D}" srcOrd="1" destOrd="0" presId="urn:microsoft.com/office/officeart/2005/8/layout/hProcess11"/>
    <dgm:cxn modelId="{EB76418E-3035-1546-8BCD-BB9CE4CC4BB9}" type="presParOf" srcId="{CD66175E-9EA8-6346-B242-B0F29E477545}" destId="{AB6766DD-C0F1-2440-86C3-2259344F823B}" srcOrd="2" destOrd="0" presId="urn:microsoft.com/office/officeart/2005/8/layout/hProcess11"/>
    <dgm:cxn modelId="{9CFDC022-1209-1047-B5DD-12F31574F87F}" type="presParOf" srcId="{67F796D4-262B-3F41-848C-8AA3C6602438}" destId="{F0D9CEC9-66EC-254E-B8D0-34319BDE9FCA}" srcOrd="1" destOrd="0" presId="urn:microsoft.com/office/officeart/2005/8/layout/hProcess11"/>
    <dgm:cxn modelId="{C246F12C-D247-CF47-AABE-B9E53538B6DE}" type="presParOf" srcId="{67F796D4-262B-3F41-848C-8AA3C6602438}" destId="{D83F15CE-5802-A24A-922D-BF7B84AA6977}" srcOrd="2" destOrd="0" presId="urn:microsoft.com/office/officeart/2005/8/layout/hProcess11"/>
    <dgm:cxn modelId="{8AA9E855-3CD7-034D-A2DA-652916942CAC}" type="presParOf" srcId="{D83F15CE-5802-A24A-922D-BF7B84AA6977}" destId="{42DFB46B-4241-EF4D-8063-E77C1F7D4102}" srcOrd="0" destOrd="0" presId="urn:microsoft.com/office/officeart/2005/8/layout/hProcess11"/>
    <dgm:cxn modelId="{3124CE00-FFC0-634E-AC5F-71FF0870F30F}" type="presParOf" srcId="{D83F15CE-5802-A24A-922D-BF7B84AA6977}" destId="{45455450-6F7B-DC41-BFA3-2D3ADE1A9E8B}" srcOrd="1" destOrd="0" presId="urn:microsoft.com/office/officeart/2005/8/layout/hProcess11"/>
    <dgm:cxn modelId="{F11E19D9-110D-7247-8079-FDC4F9DC0F11}" type="presParOf" srcId="{D83F15CE-5802-A24A-922D-BF7B84AA6977}" destId="{4AE20571-EAC1-F246-A627-8F082D15E49D}" srcOrd="2" destOrd="0" presId="urn:microsoft.com/office/officeart/2005/8/layout/hProcess11"/>
    <dgm:cxn modelId="{5257A163-1EE3-6749-89A6-49BFF7C7F00B}" type="presParOf" srcId="{67F796D4-262B-3F41-848C-8AA3C6602438}" destId="{C9B765C7-7573-DD4F-B897-5BCBE327D389}" srcOrd="3" destOrd="0" presId="urn:microsoft.com/office/officeart/2005/8/layout/hProcess11"/>
    <dgm:cxn modelId="{3743D847-0593-5D48-86FC-4450F5D287E3}" type="presParOf" srcId="{67F796D4-262B-3F41-848C-8AA3C6602438}" destId="{81B36E16-F4DB-B446-B718-2F6FCF78BDA1}" srcOrd="4" destOrd="0" presId="urn:microsoft.com/office/officeart/2005/8/layout/hProcess11"/>
    <dgm:cxn modelId="{27CEF2E5-1015-AA4A-9599-4FB7D4A1B954}" type="presParOf" srcId="{81B36E16-F4DB-B446-B718-2F6FCF78BDA1}" destId="{946E7B25-02E3-7241-9AC8-F7060ADE2190}" srcOrd="0" destOrd="0" presId="urn:microsoft.com/office/officeart/2005/8/layout/hProcess11"/>
    <dgm:cxn modelId="{ACDAF86D-7F2B-C24E-ABE1-8DAE4A9E43D4}" type="presParOf" srcId="{81B36E16-F4DB-B446-B718-2F6FCF78BDA1}" destId="{FD7E12D2-206A-5F42-ABC6-EEF031B9B1D1}" srcOrd="1" destOrd="0" presId="urn:microsoft.com/office/officeart/2005/8/layout/hProcess11"/>
    <dgm:cxn modelId="{9F998084-31E3-9649-B6A9-01F00F41A5C6}" type="presParOf" srcId="{81B36E16-F4DB-B446-B718-2F6FCF78BDA1}" destId="{C2F8D073-335C-074E-A6BB-99B4D821A8F4}" srcOrd="2" destOrd="0" presId="urn:microsoft.com/office/officeart/2005/8/layout/hProcess11"/>
    <dgm:cxn modelId="{D7EC958E-A686-4D4E-8FE6-6615DC6A48E4}" type="presParOf" srcId="{67F796D4-262B-3F41-848C-8AA3C6602438}" destId="{8BFA9CC5-514E-3E43-8072-264311D9582C}" srcOrd="5" destOrd="0" presId="urn:microsoft.com/office/officeart/2005/8/layout/hProcess11"/>
    <dgm:cxn modelId="{57DF2B63-9291-9842-8A81-5AB676A79D19}" type="presParOf" srcId="{67F796D4-262B-3F41-848C-8AA3C6602438}" destId="{C05E39D6-7A8C-7049-B2AC-A9964DD3BA06}" srcOrd="6" destOrd="0" presId="urn:microsoft.com/office/officeart/2005/8/layout/hProcess11"/>
    <dgm:cxn modelId="{F8417025-D638-9E43-AFA5-12A879E1BF6F}" type="presParOf" srcId="{C05E39D6-7A8C-7049-B2AC-A9964DD3BA06}" destId="{CE4ED8BB-7D87-A143-9E98-DD70F705F975}" srcOrd="0" destOrd="0" presId="urn:microsoft.com/office/officeart/2005/8/layout/hProcess11"/>
    <dgm:cxn modelId="{9E2FDF58-41EF-EE49-A38C-91F9813F29D1}" type="presParOf" srcId="{C05E39D6-7A8C-7049-B2AC-A9964DD3BA06}" destId="{03556811-7DB7-1A44-A4EE-AC09E10CF295}" srcOrd="1" destOrd="0" presId="urn:microsoft.com/office/officeart/2005/8/layout/hProcess11"/>
    <dgm:cxn modelId="{32D1C1FF-992F-F442-A3E6-2C0194AEDEFD}" type="presParOf" srcId="{C05E39D6-7A8C-7049-B2AC-A9964DD3BA06}" destId="{86CC085C-9202-3E4E-94B7-AA1F69940F78}" srcOrd="2" destOrd="0" presId="urn:microsoft.com/office/officeart/2005/8/layout/hProcess11"/>
    <dgm:cxn modelId="{21CD1D7B-CE21-C64B-B7FA-B48EBA038E2F}" type="presParOf" srcId="{67F796D4-262B-3F41-848C-8AA3C6602438}" destId="{5422E9A0-D989-764B-B0B2-41EB9BF305EA}" srcOrd="7" destOrd="0" presId="urn:microsoft.com/office/officeart/2005/8/layout/hProcess11"/>
    <dgm:cxn modelId="{983E323B-C816-3B48-B5F6-A05C76734711}" type="presParOf" srcId="{67F796D4-262B-3F41-848C-8AA3C6602438}" destId="{F1B745FE-EA27-2640-8CA1-B51ED60BCD70}" srcOrd="8" destOrd="0" presId="urn:microsoft.com/office/officeart/2005/8/layout/hProcess11"/>
    <dgm:cxn modelId="{D70A87B9-878D-6541-98C6-31BE15602B34}" type="presParOf" srcId="{F1B745FE-EA27-2640-8CA1-B51ED60BCD70}" destId="{74FDC502-C067-CB48-88C6-B5D0AB38F758}" srcOrd="0" destOrd="0" presId="urn:microsoft.com/office/officeart/2005/8/layout/hProcess11"/>
    <dgm:cxn modelId="{16B90FCB-6DA0-2943-8CEA-24B91A114D4E}" type="presParOf" srcId="{F1B745FE-EA27-2640-8CA1-B51ED60BCD70}" destId="{16DAF8D5-FF7F-AA4F-AB69-919631869EE3}" srcOrd="1" destOrd="0" presId="urn:microsoft.com/office/officeart/2005/8/layout/hProcess11"/>
    <dgm:cxn modelId="{A6D56A94-4D17-FA46-9D88-C5C2EC4C626E}" type="presParOf" srcId="{F1B745FE-EA27-2640-8CA1-B51ED60BCD70}" destId="{EA41AB83-751A-9049-8FDF-05B7FB763818}" srcOrd="2" destOrd="0" presId="urn:microsoft.com/office/officeart/2005/8/layout/hProcess11"/>
    <dgm:cxn modelId="{6CB75DCF-F187-AD46-922D-D9580898AA25}" type="presParOf" srcId="{67F796D4-262B-3F41-848C-8AA3C6602438}" destId="{12EAB17C-C889-8E47-AE1C-304EBB8BE5DB}" srcOrd="9" destOrd="0" presId="urn:microsoft.com/office/officeart/2005/8/layout/hProcess11"/>
    <dgm:cxn modelId="{F3F3F23C-4847-D34E-AD8F-42F971BB52DC}" type="presParOf" srcId="{67F796D4-262B-3F41-848C-8AA3C6602438}" destId="{0F337E70-6727-E144-A6AF-7C3840F78792}" srcOrd="10" destOrd="0" presId="urn:microsoft.com/office/officeart/2005/8/layout/hProcess11"/>
    <dgm:cxn modelId="{07A38A33-D1A5-3D4B-BE60-CE829B9D629D}" type="presParOf" srcId="{0F337E70-6727-E144-A6AF-7C3840F78792}" destId="{39A2AE8B-1AE7-6D4B-8A53-9A66C1E3AE23}" srcOrd="0" destOrd="0" presId="urn:microsoft.com/office/officeart/2005/8/layout/hProcess11"/>
    <dgm:cxn modelId="{E91C4CC8-695F-CB48-8E10-B8BBBC5570E9}" type="presParOf" srcId="{0F337E70-6727-E144-A6AF-7C3840F78792}" destId="{40F10302-8F7B-7540-8027-B0A8ADC45F74}" srcOrd="1" destOrd="0" presId="urn:microsoft.com/office/officeart/2005/8/layout/hProcess11"/>
    <dgm:cxn modelId="{3A737A35-C383-F040-AB82-9F37D3845ACB}" type="presParOf" srcId="{0F337E70-6727-E144-A6AF-7C3840F78792}" destId="{906E80F4-B187-3543-BA7C-0C5BB61CDF94}" srcOrd="2" destOrd="0" presId="urn:microsoft.com/office/officeart/2005/8/layout/hProcess11"/>
    <dgm:cxn modelId="{3B597E95-8D1A-1848-862A-AD1687740F89}" type="presParOf" srcId="{67F796D4-262B-3F41-848C-8AA3C6602438}" destId="{C7EBAAF1-A639-FC4D-A0BE-57CCC7F79794}" srcOrd="11" destOrd="0" presId="urn:microsoft.com/office/officeart/2005/8/layout/hProcess11"/>
    <dgm:cxn modelId="{7DB65023-1CD7-C44B-8CC0-580A5961A105}" type="presParOf" srcId="{67F796D4-262B-3F41-848C-8AA3C6602438}" destId="{FBF3334C-0CCE-FF49-8E4E-947469547CAD}" srcOrd="12" destOrd="0" presId="urn:microsoft.com/office/officeart/2005/8/layout/hProcess11"/>
    <dgm:cxn modelId="{74FEC612-83AB-2A43-945A-A8DFF937EAB9}" type="presParOf" srcId="{FBF3334C-0CCE-FF49-8E4E-947469547CAD}" destId="{06D9D834-D3A2-B04E-98B2-39533C965A97}" srcOrd="0" destOrd="0" presId="urn:microsoft.com/office/officeart/2005/8/layout/hProcess11"/>
    <dgm:cxn modelId="{587E9D21-0304-6C45-B89B-97ABE019B8A2}" type="presParOf" srcId="{FBF3334C-0CCE-FF49-8E4E-947469547CAD}" destId="{44872CB1-89A4-EA41-9A7C-EC3AE90F401E}" srcOrd="1" destOrd="0" presId="urn:microsoft.com/office/officeart/2005/8/layout/hProcess11"/>
    <dgm:cxn modelId="{77EF0120-ACF3-3A49-99BC-88E42B2E914D}" type="presParOf" srcId="{FBF3334C-0CCE-FF49-8E4E-947469547CAD}" destId="{C8F34433-7562-0047-A8FC-0947EA4180EE}"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4EE99A-689D-B24E-B9A7-BE70B3492B66}">
      <dsp:nvSpPr>
        <dsp:cNvPr id="0" name=""/>
        <dsp:cNvSpPr/>
      </dsp:nvSpPr>
      <dsp:spPr>
        <a:xfrm>
          <a:off x="0" y="1443566"/>
          <a:ext cx="9144000" cy="1924755"/>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88F243-8223-0A4E-A5B0-F6AF3308D264}">
      <dsp:nvSpPr>
        <dsp:cNvPr id="0" name=""/>
        <dsp:cNvSpPr/>
      </dsp:nvSpPr>
      <dsp:spPr>
        <a:xfrm>
          <a:off x="326"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Oct. 2009</a:t>
          </a:r>
          <a:br>
            <a:rPr lang="en-US" sz="1300" kern="1200" dirty="0" smtClean="0"/>
          </a:br>
          <a:r>
            <a:rPr lang="en-US" sz="1300" kern="1200" dirty="0" smtClean="0"/>
            <a:t>Project Start</a:t>
          </a:r>
          <a:endParaRPr lang="en-US" sz="1300" kern="1200" dirty="0"/>
        </a:p>
      </dsp:txBody>
      <dsp:txXfrm>
        <a:off x="326" y="0"/>
        <a:ext cx="985502" cy="1924755"/>
      </dsp:txXfrm>
    </dsp:sp>
    <dsp:sp modelId="{F2E6C065-D7D7-FA4F-8903-462926167E1D}">
      <dsp:nvSpPr>
        <dsp:cNvPr id="0" name=""/>
        <dsp:cNvSpPr/>
      </dsp:nvSpPr>
      <dsp:spPr>
        <a:xfrm>
          <a:off x="252483"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FB46B-4241-EF4D-8063-E77C1F7D4102}">
      <dsp:nvSpPr>
        <dsp:cNvPr id="0" name=""/>
        <dsp:cNvSpPr/>
      </dsp:nvSpPr>
      <dsp:spPr>
        <a:xfrm>
          <a:off x="1035104"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Nov. 2009</a:t>
          </a:r>
          <a:br>
            <a:rPr lang="en-US" sz="1300" kern="1200" dirty="0" smtClean="0"/>
          </a:br>
          <a:r>
            <a:rPr lang="en-US" sz="1300" kern="1200" dirty="0" smtClean="0"/>
            <a:t>SC Demo</a:t>
          </a:r>
          <a:endParaRPr lang="en-US" sz="1300" kern="1200" dirty="0"/>
        </a:p>
      </dsp:txBody>
      <dsp:txXfrm>
        <a:off x="1035104" y="2887132"/>
        <a:ext cx="985502" cy="1924755"/>
      </dsp:txXfrm>
    </dsp:sp>
    <dsp:sp modelId="{45455450-6F7B-DC41-BFA3-2D3ADE1A9E8B}">
      <dsp:nvSpPr>
        <dsp:cNvPr id="0" name=""/>
        <dsp:cNvSpPr/>
      </dsp:nvSpPr>
      <dsp:spPr>
        <a:xfrm>
          <a:off x="1287261"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6E7B25-02E3-7241-9AC8-F7060ADE2190}">
      <dsp:nvSpPr>
        <dsp:cNvPr id="0" name=""/>
        <dsp:cNvSpPr/>
      </dsp:nvSpPr>
      <dsp:spPr>
        <a:xfrm>
          <a:off x="2069882"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Mar. 2010</a:t>
          </a:r>
          <a:br>
            <a:rPr lang="en-US" sz="1300" kern="1200" dirty="0" smtClean="0"/>
          </a:br>
          <a:r>
            <a:rPr lang="en-US" sz="1300" kern="1200" dirty="0" smtClean="0"/>
            <a:t>Network Completed</a:t>
          </a:r>
          <a:endParaRPr lang="en-US" sz="1300" kern="1200" dirty="0"/>
        </a:p>
      </dsp:txBody>
      <dsp:txXfrm>
        <a:off x="2069882" y="0"/>
        <a:ext cx="985502" cy="1924755"/>
      </dsp:txXfrm>
    </dsp:sp>
    <dsp:sp modelId="{FD7E12D2-206A-5F42-ABC6-EEF031B9B1D1}">
      <dsp:nvSpPr>
        <dsp:cNvPr id="0" name=""/>
        <dsp:cNvSpPr/>
      </dsp:nvSpPr>
      <dsp:spPr>
        <a:xfrm>
          <a:off x="2322038"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4ED8BB-7D87-A143-9E98-DD70F705F975}">
      <dsp:nvSpPr>
        <dsp:cNvPr id="0" name=""/>
        <dsp:cNvSpPr/>
      </dsp:nvSpPr>
      <dsp:spPr>
        <a:xfrm>
          <a:off x="3104659"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July 2010</a:t>
          </a:r>
          <a:br>
            <a:rPr lang="en-US" sz="1300" kern="1200" dirty="0" smtClean="0"/>
          </a:br>
          <a:r>
            <a:rPr lang="en-US" sz="1300" kern="1200" dirty="0" smtClean="0"/>
            <a:t>Hardware available to early users</a:t>
          </a:r>
          <a:endParaRPr lang="en-US" sz="1300" kern="1200" dirty="0"/>
        </a:p>
      </dsp:txBody>
      <dsp:txXfrm>
        <a:off x="3104659" y="2887132"/>
        <a:ext cx="985502" cy="1924755"/>
      </dsp:txXfrm>
    </dsp:sp>
    <dsp:sp modelId="{03556811-7DB7-1A44-A4EE-AC09E10CF295}">
      <dsp:nvSpPr>
        <dsp:cNvPr id="0" name=""/>
        <dsp:cNvSpPr/>
      </dsp:nvSpPr>
      <dsp:spPr>
        <a:xfrm>
          <a:off x="3356816"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FDC502-C067-CB48-88C6-B5D0AB38F758}">
      <dsp:nvSpPr>
        <dsp:cNvPr id="0" name=""/>
        <dsp:cNvSpPr/>
      </dsp:nvSpPr>
      <dsp:spPr>
        <a:xfrm>
          <a:off x="4139437"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Oct. 2010</a:t>
          </a:r>
          <a:br>
            <a:rPr lang="en-US" sz="1300" kern="1200" dirty="0" smtClean="0"/>
          </a:br>
          <a:r>
            <a:rPr lang="en-US" sz="1300" kern="1200" dirty="0" smtClean="0"/>
            <a:t>Hardware available to general users</a:t>
          </a:r>
          <a:endParaRPr lang="en-US" sz="1300" kern="1200" dirty="0"/>
        </a:p>
      </dsp:txBody>
      <dsp:txXfrm>
        <a:off x="4139437" y="0"/>
        <a:ext cx="985502" cy="1924755"/>
      </dsp:txXfrm>
    </dsp:sp>
    <dsp:sp modelId="{16DAF8D5-FF7F-AA4F-AB69-919631869EE3}">
      <dsp:nvSpPr>
        <dsp:cNvPr id="0" name=""/>
        <dsp:cNvSpPr/>
      </dsp:nvSpPr>
      <dsp:spPr>
        <a:xfrm>
          <a:off x="4391594"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8B4F9B7-CDE9-FF41-B5B5-BFDFECA66CCF}">
      <dsp:nvSpPr>
        <dsp:cNvPr id="0" name=""/>
        <dsp:cNvSpPr/>
      </dsp:nvSpPr>
      <dsp:spPr>
        <a:xfrm>
          <a:off x="5174215"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Nov. 2010</a:t>
          </a:r>
          <a:br>
            <a:rPr lang="en-US" sz="1300" kern="1200" dirty="0" smtClean="0"/>
          </a:br>
          <a:r>
            <a:rPr lang="en-US" sz="1300" kern="1200" dirty="0" smtClean="0"/>
            <a:t>SC Demo</a:t>
          </a:r>
          <a:endParaRPr lang="en-US" sz="1300" kern="1200" dirty="0"/>
        </a:p>
      </dsp:txBody>
      <dsp:txXfrm>
        <a:off x="5174215" y="2887132"/>
        <a:ext cx="985502" cy="1924755"/>
      </dsp:txXfrm>
    </dsp:sp>
    <dsp:sp modelId="{8ECF2517-816E-2C43-BE9D-3C2C41F651BA}">
      <dsp:nvSpPr>
        <dsp:cNvPr id="0" name=""/>
        <dsp:cNvSpPr/>
      </dsp:nvSpPr>
      <dsp:spPr>
        <a:xfrm>
          <a:off x="5426372"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597161-F47A-6047-B842-C5D251510A4F}">
      <dsp:nvSpPr>
        <dsp:cNvPr id="0" name=""/>
        <dsp:cNvSpPr/>
      </dsp:nvSpPr>
      <dsp:spPr>
        <a:xfrm>
          <a:off x="6208993" y="0"/>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en-US" sz="1300" kern="1200" dirty="0" smtClean="0"/>
            <a:t>Oct.2011</a:t>
          </a:r>
          <a:br>
            <a:rPr lang="en-US" sz="1300" kern="1200" dirty="0" smtClean="0"/>
          </a:br>
          <a:r>
            <a:rPr lang="en-US" sz="1300" kern="1200" dirty="0" smtClean="0"/>
            <a:t>Integration into </a:t>
          </a:r>
          <a:r>
            <a:rPr lang="en-US" sz="1300" kern="1200" dirty="0" err="1" smtClean="0"/>
            <a:t>TeraGrid</a:t>
          </a:r>
          <a:endParaRPr lang="en-US" sz="1300" kern="1200" dirty="0"/>
        </a:p>
      </dsp:txBody>
      <dsp:txXfrm>
        <a:off x="6208993" y="0"/>
        <a:ext cx="985502" cy="1924755"/>
      </dsp:txXfrm>
    </dsp:sp>
    <dsp:sp modelId="{95052CA8-4060-6A44-A3A8-AC3A40EA5C13}">
      <dsp:nvSpPr>
        <dsp:cNvPr id="0" name=""/>
        <dsp:cNvSpPr/>
      </dsp:nvSpPr>
      <dsp:spPr>
        <a:xfrm>
          <a:off x="6461150"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6055FD-AE94-BA42-8284-A95290AF0876}">
      <dsp:nvSpPr>
        <dsp:cNvPr id="0" name=""/>
        <dsp:cNvSpPr/>
      </dsp:nvSpPr>
      <dsp:spPr>
        <a:xfrm>
          <a:off x="7243770" y="2887132"/>
          <a:ext cx="985502"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Oct. 2013</a:t>
          </a:r>
          <a:br>
            <a:rPr lang="en-US" sz="1300" kern="1200" dirty="0" smtClean="0"/>
          </a:br>
          <a:r>
            <a:rPr lang="en-US" sz="1300" kern="1200" dirty="0" smtClean="0"/>
            <a:t>Project end</a:t>
          </a:r>
          <a:endParaRPr lang="en-US" sz="1300" kern="1200" dirty="0"/>
        </a:p>
      </dsp:txBody>
      <dsp:txXfrm>
        <a:off x="7243770" y="2887132"/>
        <a:ext cx="985502" cy="1924755"/>
      </dsp:txXfrm>
    </dsp:sp>
    <dsp:sp modelId="{0DCF59E2-902A-404D-843E-E943B63D3A56}">
      <dsp:nvSpPr>
        <dsp:cNvPr id="0" name=""/>
        <dsp:cNvSpPr/>
      </dsp:nvSpPr>
      <dsp:spPr>
        <a:xfrm>
          <a:off x="7495927"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4EE99A-689D-B24E-B9A7-BE70B3492B66}">
      <dsp:nvSpPr>
        <dsp:cNvPr id="0" name=""/>
        <dsp:cNvSpPr/>
      </dsp:nvSpPr>
      <dsp:spPr>
        <a:xfrm>
          <a:off x="0" y="1443566"/>
          <a:ext cx="9144000" cy="1924755"/>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88F243-8223-0A4E-A5B0-F6AF3308D264}">
      <dsp:nvSpPr>
        <dsp:cNvPr id="0" name=""/>
        <dsp:cNvSpPr/>
      </dsp:nvSpPr>
      <dsp:spPr>
        <a:xfrm>
          <a:off x="703" y="0"/>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Oct. 2009</a:t>
          </a:r>
          <a:br>
            <a:rPr lang="en-US" sz="1500" kern="1200" dirty="0" smtClean="0"/>
          </a:br>
          <a:r>
            <a:rPr lang="en-US" sz="1500" kern="1200" dirty="0" smtClean="0"/>
            <a:t>Project Start</a:t>
          </a:r>
          <a:endParaRPr lang="en-US" sz="1500" kern="1200" dirty="0"/>
        </a:p>
      </dsp:txBody>
      <dsp:txXfrm>
        <a:off x="703" y="0"/>
        <a:ext cx="1127149" cy="1924755"/>
      </dsp:txXfrm>
    </dsp:sp>
    <dsp:sp modelId="{F2E6C065-D7D7-FA4F-8903-462926167E1D}">
      <dsp:nvSpPr>
        <dsp:cNvPr id="0" name=""/>
        <dsp:cNvSpPr/>
      </dsp:nvSpPr>
      <dsp:spPr>
        <a:xfrm>
          <a:off x="323683"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DFB46B-4241-EF4D-8063-E77C1F7D4102}">
      <dsp:nvSpPr>
        <dsp:cNvPr id="0" name=""/>
        <dsp:cNvSpPr/>
      </dsp:nvSpPr>
      <dsp:spPr>
        <a:xfrm>
          <a:off x="1184210" y="2887132"/>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Nov. 2009</a:t>
          </a:r>
          <a:br>
            <a:rPr lang="en-US" sz="1500" kern="1200" dirty="0" smtClean="0"/>
          </a:br>
          <a:r>
            <a:rPr lang="en-US" sz="1500" kern="1200" dirty="0" smtClean="0"/>
            <a:t>SC Demo</a:t>
          </a:r>
          <a:endParaRPr lang="en-US" sz="1500" kern="1200" dirty="0"/>
        </a:p>
      </dsp:txBody>
      <dsp:txXfrm>
        <a:off x="1184210" y="2887132"/>
        <a:ext cx="1127149" cy="1924755"/>
      </dsp:txXfrm>
    </dsp:sp>
    <dsp:sp modelId="{45455450-6F7B-DC41-BFA3-2D3ADE1A9E8B}">
      <dsp:nvSpPr>
        <dsp:cNvPr id="0" name=""/>
        <dsp:cNvSpPr/>
      </dsp:nvSpPr>
      <dsp:spPr>
        <a:xfrm>
          <a:off x="1507191"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46E7B25-02E3-7241-9AC8-F7060ADE2190}">
      <dsp:nvSpPr>
        <dsp:cNvPr id="0" name=""/>
        <dsp:cNvSpPr/>
      </dsp:nvSpPr>
      <dsp:spPr>
        <a:xfrm>
          <a:off x="2367717" y="0"/>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Mar. 2010</a:t>
          </a:r>
          <a:br>
            <a:rPr lang="en-US" sz="1500" kern="1200" dirty="0" smtClean="0"/>
          </a:br>
          <a:r>
            <a:rPr lang="en-US" sz="1500" kern="1200" dirty="0" smtClean="0"/>
            <a:t>Network Completed</a:t>
          </a:r>
          <a:endParaRPr lang="en-US" sz="1500" kern="1200" dirty="0"/>
        </a:p>
      </dsp:txBody>
      <dsp:txXfrm>
        <a:off x="2367717" y="0"/>
        <a:ext cx="1127149" cy="1924755"/>
      </dsp:txXfrm>
    </dsp:sp>
    <dsp:sp modelId="{FD7E12D2-206A-5F42-ABC6-EEF031B9B1D1}">
      <dsp:nvSpPr>
        <dsp:cNvPr id="0" name=""/>
        <dsp:cNvSpPr/>
      </dsp:nvSpPr>
      <dsp:spPr>
        <a:xfrm>
          <a:off x="2690698"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4ED8BB-7D87-A143-9E98-DD70F705F975}">
      <dsp:nvSpPr>
        <dsp:cNvPr id="0" name=""/>
        <dsp:cNvSpPr/>
      </dsp:nvSpPr>
      <dsp:spPr>
        <a:xfrm>
          <a:off x="3551225" y="2887132"/>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July 2010</a:t>
          </a:r>
          <a:br>
            <a:rPr lang="en-US" sz="1500" kern="1200" dirty="0" smtClean="0"/>
          </a:br>
          <a:r>
            <a:rPr lang="en-US" sz="1500" kern="1200" dirty="0" smtClean="0"/>
            <a:t>Hardware available to early users</a:t>
          </a:r>
          <a:endParaRPr lang="en-US" sz="1500" kern="1200" dirty="0"/>
        </a:p>
      </dsp:txBody>
      <dsp:txXfrm>
        <a:off x="3551225" y="2887132"/>
        <a:ext cx="1127149" cy="1924755"/>
      </dsp:txXfrm>
    </dsp:sp>
    <dsp:sp modelId="{03556811-7DB7-1A44-A4EE-AC09E10CF295}">
      <dsp:nvSpPr>
        <dsp:cNvPr id="0" name=""/>
        <dsp:cNvSpPr/>
      </dsp:nvSpPr>
      <dsp:spPr>
        <a:xfrm>
          <a:off x="3874205"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FDC502-C067-CB48-88C6-B5D0AB38F758}">
      <dsp:nvSpPr>
        <dsp:cNvPr id="0" name=""/>
        <dsp:cNvSpPr/>
      </dsp:nvSpPr>
      <dsp:spPr>
        <a:xfrm>
          <a:off x="4734732" y="0"/>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Oct. 2010</a:t>
          </a:r>
          <a:br>
            <a:rPr lang="en-US" sz="1500" kern="1200" dirty="0" smtClean="0"/>
          </a:br>
          <a:r>
            <a:rPr lang="en-US" sz="1500" kern="1200" dirty="0" smtClean="0"/>
            <a:t>Hardware available to general users</a:t>
          </a:r>
          <a:endParaRPr lang="en-US" sz="1500" kern="1200" dirty="0"/>
        </a:p>
      </dsp:txBody>
      <dsp:txXfrm>
        <a:off x="4734732" y="0"/>
        <a:ext cx="1127149" cy="1924755"/>
      </dsp:txXfrm>
    </dsp:sp>
    <dsp:sp modelId="{16DAF8D5-FF7F-AA4F-AB69-919631869EE3}">
      <dsp:nvSpPr>
        <dsp:cNvPr id="0" name=""/>
        <dsp:cNvSpPr/>
      </dsp:nvSpPr>
      <dsp:spPr>
        <a:xfrm>
          <a:off x="5057712"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A2AE8B-1AE7-6D4B-8A53-9A66C1E3AE23}">
      <dsp:nvSpPr>
        <dsp:cNvPr id="0" name=""/>
        <dsp:cNvSpPr/>
      </dsp:nvSpPr>
      <dsp:spPr>
        <a:xfrm>
          <a:off x="5918239" y="2887132"/>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Oct.2011</a:t>
          </a:r>
          <a:br>
            <a:rPr lang="en-US" sz="1500" kern="1200" dirty="0" smtClean="0"/>
          </a:br>
          <a:r>
            <a:rPr lang="en-US" sz="1500" kern="1200" dirty="0" smtClean="0"/>
            <a:t>Integration into </a:t>
          </a:r>
          <a:r>
            <a:rPr lang="en-US" sz="1500" kern="1200" dirty="0" err="1" smtClean="0"/>
            <a:t>TeraGrid</a:t>
          </a:r>
          <a:endParaRPr lang="en-US" sz="1500" kern="1200" dirty="0"/>
        </a:p>
      </dsp:txBody>
      <dsp:txXfrm>
        <a:off x="5918239" y="2887132"/>
        <a:ext cx="1127149" cy="1924755"/>
      </dsp:txXfrm>
    </dsp:sp>
    <dsp:sp modelId="{40F10302-8F7B-7540-8027-B0A8ADC45F74}">
      <dsp:nvSpPr>
        <dsp:cNvPr id="0" name=""/>
        <dsp:cNvSpPr/>
      </dsp:nvSpPr>
      <dsp:spPr>
        <a:xfrm>
          <a:off x="6241220"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D9D834-D3A2-B04E-98B2-39533C965A97}">
      <dsp:nvSpPr>
        <dsp:cNvPr id="0" name=""/>
        <dsp:cNvSpPr/>
      </dsp:nvSpPr>
      <dsp:spPr>
        <a:xfrm>
          <a:off x="7101746" y="0"/>
          <a:ext cx="1127149" cy="1924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Oct. 2013</a:t>
          </a:r>
          <a:br>
            <a:rPr lang="en-US" sz="1500" kern="1200" dirty="0" smtClean="0"/>
          </a:br>
          <a:r>
            <a:rPr lang="en-US" sz="1500" kern="1200" dirty="0" smtClean="0"/>
            <a:t>Project end</a:t>
          </a:r>
          <a:endParaRPr lang="en-US" sz="1500" kern="1200" dirty="0"/>
        </a:p>
      </dsp:txBody>
      <dsp:txXfrm>
        <a:off x="7101746" y="0"/>
        <a:ext cx="1127149" cy="1924755"/>
      </dsp:txXfrm>
    </dsp:sp>
    <dsp:sp modelId="{44872CB1-89A4-EA41-9A7C-EC3AE90F401E}">
      <dsp:nvSpPr>
        <dsp:cNvPr id="0" name=""/>
        <dsp:cNvSpPr/>
      </dsp:nvSpPr>
      <dsp:spPr>
        <a:xfrm>
          <a:off x="7424727" y="2165349"/>
          <a:ext cx="481188" cy="4811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DBE36C-38B8-DD4E-81F8-7C7DF65D794F}" type="datetimeFigureOut">
              <a:rPr lang="en-US" smtClean="0"/>
              <a:t>8/2/10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55CA31-5318-DD4B-9138-6F5ABC8BBEF9}"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E344B-3DF8-9145-A624-2C365455B0F0}" type="datetimeFigureOut">
              <a:rPr lang="en-US" smtClean="0"/>
              <a:pPr/>
              <a:t>8/2/10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8E230-B2BF-8B4E-9C58-1CB33869441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8E230-B2BF-8B4E-9C58-1CB338694417}"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tests needs need to be added – e.g., for Nimbus, Image repository, etc.  Testing will be deployed as </a:t>
            </a:r>
            <a:r>
              <a:rPr lang="en-US" baseline="0" dirty="0" err="1" smtClean="0"/>
              <a:t>FutureGrid</a:t>
            </a:r>
            <a:r>
              <a:rPr lang="en-US" baseline="0" dirty="0" smtClean="0"/>
              <a:t> components become functional.</a:t>
            </a:r>
            <a:endParaRPr lang="en-US" dirty="0"/>
          </a:p>
        </p:txBody>
      </p:sp>
      <p:sp>
        <p:nvSpPr>
          <p:cNvPr id="4" name="Slide Number Placeholder 3"/>
          <p:cNvSpPr>
            <a:spLocks noGrp="1"/>
          </p:cNvSpPr>
          <p:nvPr>
            <p:ph type="sldNum" sz="quarter" idx="10"/>
          </p:nvPr>
        </p:nvSpPr>
        <p:spPr/>
        <p:txBody>
          <a:bodyPr/>
          <a:lstStyle/>
          <a:p>
            <a:fld id="{506756AA-D223-F240-BEF0-995B9FCE3E30}"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both active and passive measurements.  Passive measurements don’t introduce load to the component (e.g., reading logs, integrated into code) so we will try to leverage that as much as possible.  We are using </a:t>
            </a:r>
            <a:r>
              <a:rPr lang="en-US" baseline="0" dirty="0" err="1" smtClean="0"/>
              <a:t>NetLogger</a:t>
            </a:r>
            <a:r>
              <a:rPr lang="en-US" baseline="0" dirty="0" smtClean="0"/>
              <a:t> for passive measurements (instrumentation).  </a:t>
            </a:r>
            <a:r>
              <a:rPr lang="en-US" baseline="0" dirty="0" err="1" smtClean="0"/>
              <a:t>Somethings</a:t>
            </a:r>
            <a:r>
              <a:rPr lang="en-US" baseline="0" dirty="0" smtClean="0"/>
              <a:t> can’t be passively measured such as benchmarks like HPCC so we use Inca for automated benchmarking.  Benchmarks can be used to detect performance problems and provide users with data on the performance of </a:t>
            </a:r>
            <a:r>
              <a:rPr lang="en-US" baseline="0" dirty="0" err="1" smtClean="0"/>
              <a:t>FutureGrid</a:t>
            </a:r>
            <a:r>
              <a:rPr lang="en-US" baseline="0" dirty="0" smtClean="0"/>
              <a:t>.  Might highlight Grid Benchmark Challenge which will be developed by UTK.  Hope to as well become a repository for user’s </a:t>
            </a:r>
            <a:r>
              <a:rPr lang="en-US" baseline="0" dirty="0" err="1" smtClean="0"/>
              <a:t>comparitive</a:t>
            </a:r>
            <a:r>
              <a:rPr lang="en-US" baseline="0" dirty="0" smtClean="0"/>
              <a:t> studies with Azure, Amazon, TG, etc.</a:t>
            </a:r>
            <a:endParaRPr lang="en-US" dirty="0"/>
          </a:p>
        </p:txBody>
      </p:sp>
      <p:sp>
        <p:nvSpPr>
          <p:cNvPr id="4" name="Slide Number Placeholder 3"/>
          <p:cNvSpPr>
            <a:spLocks noGrp="1"/>
          </p:cNvSpPr>
          <p:nvPr>
            <p:ph type="sldNum" sz="quarter" idx="10"/>
          </p:nvPr>
        </p:nvSpPr>
        <p:spPr/>
        <p:txBody>
          <a:bodyPr/>
          <a:lstStyle/>
          <a:p>
            <a:fld id="{506756AA-D223-F240-BEF0-995B9FCE3E30}"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automated benchmark of HPCC and Global NOC network monitoring deployed now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06756AA-D223-F240-BEF0-995B9FCE3E30}"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provide full support of partner tools because</a:t>
            </a:r>
            <a:r>
              <a:rPr lang="en-US" baseline="0" dirty="0" smtClean="0"/>
              <a:t> FG has internal expertise.  For other tools, we will provide best effort support based on available expertise and relationships with tool developers (e.g., Shava has worked with IPM developers from LBNL, Thomas with Marmot developers, etc.).</a:t>
            </a:r>
            <a:endParaRPr lang="en-US" dirty="0"/>
          </a:p>
        </p:txBody>
      </p:sp>
      <p:sp>
        <p:nvSpPr>
          <p:cNvPr id="4" name="Slide Number Placeholder 3"/>
          <p:cNvSpPr>
            <a:spLocks noGrp="1"/>
          </p:cNvSpPr>
          <p:nvPr>
            <p:ph type="sldNum" sz="quarter" idx="10"/>
          </p:nvPr>
        </p:nvSpPr>
        <p:spPr/>
        <p:txBody>
          <a:bodyPr/>
          <a:lstStyle/>
          <a:p>
            <a:fld id="{506756AA-D223-F240-BEF0-995B9FCE3E30}"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 instruments their application with </a:t>
            </a:r>
            <a:r>
              <a:rPr lang="en-US" dirty="0" err="1" smtClean="0"/>
              <a:t>VampirTrace</a:t>
            </a:r>
            <a:r>
              <a:rPr lang="en-US" baseline="0" dirty="0" smtClean="0"/>
              <a:t> – often this is just </a:t>
            </a:r>
            <a:r>
              <a:rPr lang="en-US" baseline="0" dirty="0" err="1" smtClean="0"/>
              <a:t>relinking</a:t>
            </a:r>
            <a:r>
              <a:rPr lang="en-US" baseline="0" dirty="0" smtClean="0"/>
              <a:t> their MPI application.  Then they execute their application which writes data to OTF files.  The files get normalized using </a:t>
            </a:r>
            <a:r>
              <a:rPr lang="en-US" baseline="0" dirty="0" err="1" smtClean="0"/>
              <a:t>vtunify</a:t>
            </a:r>
            <a:r>
              <a:rPr lang="en-US" baseline="0" dirty="0" smtClean="0"/>
              <a:t> and the traces can then be visualized using </a:t>
            </a:r>
            <a:r>
              <a:rPr lang="en-US" baseline="0" dirty="0" err="1" smtClean="0"/>
              <a:t>Vampir</a:t>
            </a:r>
            <a:r>
              <a:rPr lang="en-US" baseline="0" dirty="0" smtClean="0"/>
              <a:t> GUI interface.</a:t>
            </a:r>
            <a:endParaRPr lang="en-US" dirty="0"/>
          </a:p>
        </p:txBody>
      </p:sp>
      <p:sp>
        <p:nvSpPr>
          <p:cNvPr id="4" name="Slide Number Placeholder 3"/>
          <p:cNvSpPr>
            <a:spLocks noGrp="1"/>
          </p:cNvSpPr>
          <p:nvPr>
            <p:ph type="sldNum" sz="quarter" idx="10"/>
          </p:nvPr>
        </p:nvSpPr>
        <p:spPr/>
        <p:txBody>
          <a:bodyPr/>
          <a:lstStyle/>
          <a:p>
            <a:fld id="{506756AA-D223-F240-BEF0-995B9FCE3E30}" type="slidenum">
              <a:rPr lang="en-US" smtClean="0"/>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74222-F6A2-CC41-B8F2-37E51C8398CB}" type="datetime1">
              <a:rPr lang="en-US" smtClean="0"/>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3CC6C-C021-B645-85A8-48140B86B5FC}" type="datetime1">
              <a:rPr lang="en-US" smtClean="0"/>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235E55-97C3-B844-AEC5-6991E4B75029}" type="datetime1">
              <a:rPr lang="en-US" smtClean="0"/>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00B92-C265-E943-B2AF-C88C7DD16582}" type="datetime1">
              <a:rPr lang="en-US" smtClean="0"/>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15F9F-B31D-E349-AFB2-F1065A075F8D}" type="datetime1">
              <a:rPr lang="en-US" smtClean="0"/>
              <a:t>8/2/10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CD510-369F-FB47-AB72-A7AAC199515D}" type="datetime1">
              <a:rPr lang="en-US" smtClean="0"/>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F41D3-502C-9E41-BFB5-DF35677C0B1E}" type="datetime1">
              <a:rPr lang="en-US" smtClean="0"/>
              <a:t>8/2/10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6D80E-66D1-1A4A-97ED-1EC5697FD935}" type="datetime1">
              <a:rPr lang="en-US" smtClean="0"/>
              <a:t>8/2/10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44731-19E3-954C-996C-B4416FBF51AC}" type="datetime1">
              <a:rPr lang="en-US" smtClean="0"/>
              <a:t>8/2/10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A6AE1-2E70-5943-B722-56CCD49C6436}" type="datetime1">
              <a:rPr lang="en-US" smtClean="0"/>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25BF9-FF27-7F49-B5CE-85C03A393B16}" type="datetime1">
              <a:rPr lang="en-US" smtClean="0"/>
              <a:t>8/2/10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616E7-B5BE-9E4B-A860-922B0A8AA9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000" y="274638"/>
            <a:ext cx="7416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C557D-58FA-6849-AB8A-41FA63B9B4F4}" type="datetime1">
              <a:rPr lang="en-US" smtClean="0"/>
              <a:t>8/2/10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616E7-B5BE-9E4B-A860-922B0A8AA93C}" type="slidenum">
              <a:rPr lang="en-US" smtClean="0"/>
              <a:pPr/>
              <a:t>‹#›</a:t>
            </a:fld>
            <a:endParaRPr lang="en-US"/>
          </a:p>
        </p:txBody>
      </p:sp>
      <p:pic>
        <p:nvPicPr>
          <p:cNvPr id="7" name="Picture 6" descr="pixture_reloaded_logo.png"/>
          <p:cNvPicPr>
            <a:picLocks noChangeAspect="1"/>
          </p:cNvPicPr>
          <p:nvPr/>
        </p:nvPicPr>
        <p:blipFill>
          <a:blip r:embed="rId13"/>
          <a:stretch>
            <a:fillRect/>
          </a:stretch>
        </p:blipFill>
        <p:spPr>
          <a:xfrm>
            <a:off x="0" y="0"/>
            <a:ext cx="1441308" cy="9797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futuregrid.svn.sourceforge.net/viewvc/futuregrid/presentations/software/tg2010/fg-tg2010-arch-timelin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iki.futuregrid.org" TargetMode="External"/><Relationship Id="rId4" Type="http://schemas.openxmlformats.org/officeDocument/2006/relationships/hyperlink" Target="http://jira.futuregrid.org" TargetMode="External"/><Relationship Id="rId5" Type="http://schemas.openxmlformats.org/officeDocument/2006/relationships/hyperlink" Target="mailto:help@futuregrid.org" TargetMode="External"/><Relationship Id="rId1" Type="http://schemas.openxmlformats.org/officeDocument/2006/relationships/slideLayout" Target="../slideLayouts/slideLayout2.xml"/><Relationship Id="rId2" Type="http://schemas.openxmlformats.org/officeDocument/2006/relationships/hyperlink" Target="http://futuregrid.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nca.futuregrid.org" TargetMode="External"/><Relationship Id="rId4" Type="http://schemas.openxmlformats.org/officeDocument/2006/relationships/hyperlink" Target="https://www.futuregrid.org/status" TargetMode="External"/><Relationship Id="rId1" Type="http://schemas.openxmlformats.org/officeDocument/2006/relationships/slideLayout" Target="../slideLayouts/slideLayout2.xml"/><Relationship Id="rId2" Type="http://schemas.openxmlformats.org/officeDocument/2006/relationships/hyperlink" Target="http://futuregrid.org/statu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gif"/><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gif"/><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22" dirty="0"/>
              <a:t>2010 </a:t>
            </a:r>
            <a:r>
              <a:rPr lang="en-US" sz="2222" dirty="0" err="1"/>
              <a:t>FutureGrid</a:t>
            </a:r>
            <a:r>
              <a:rPr lang="en-US" sz="2222" dirty="0"/>
              <a:t> User Advisory</a:t>
            </a:r>
            <a:r>
              <a:rPr lang="en-US" sz="2222" dirty="0" smtClean="0"/>
              <a:t> Meeting</a:t>
            </a:r>
            <a:r>
              <a:rPr lang="en-US" dirty="0" smtClean="0"/>
              <a:t>	</a:t>
            </a:r>
            <a:r>
              <a:rPr lang="en-US" dirty="0" smtClean="0"/>
              <a:t/>
            </a:r>
            <a:br>
              <a:rPr lang="en-US" dirty="0" smtClean="0"/>
            </a:br>
            <a:r>
              <a:rPr lang="en-US" b="1" dirty="0" smtClean="0"/>
              <a:t>Architecture Roadmap</a:t>
            </a:r>
            <a:br>
              <a:rPr lang="en-US" b="1" dirty="0" smtClean="0"/>
            </a:br>
            <a:r>
              <a:rPr lang="en-US" dirty="0" smtClean="0"/>
              <a:t>Status </a:t>
            </a:r>
            <a:br>
              <a:rPr lang="en-US" dirty="0" smtClean="0"/>
            </a:br>
            <a:r>
              <a:rPr lang="en-US" dirty="0" smtClean="0"/>
              <a:t>Now – October –Next year</a:t>
            </a:r>
            <a:br>
              <a:rPr lang="en-US" dirty="0" smtClean="0"/>
            </a:br>
            <a:r>
              <a:rPr lang="en-US" sz="2222" dirty="0" smtClean="0"/>
              <a:t>11:15-12:00, Monday, August 2, 2010</a:t>
            </a:r>
            <a:br>
              <a:rPr lang="en-US" sz="2222" dirty="0" smtClean="0"/>
            </a:br>
            <a:r>
              <a:rPr lang="en-US" sz="2222" dirty="0" smtClean="0"/>
              <a:t>Pittsburgh, PA</a:t>
            </a:r>
            <a:br>
              <a:rPr lang="en-US" sz="2222" dirty="0" smtClean="0"/>
            </a:br>
            <a:endParaRPr lang="en-US" dirty="0"/>
          </a:p>
        </p:txBody>
      </p:sp>
      <p:sp>
        <p:nvSpPr>
          <p:cNvPr id="3" name="Subtitle 2"/>
          <p:cNvSpPr>
            <a:spLocks noGrp="1"/>
          </p:cNvSpPr>
          <p:nvPr>
            <p:ph type="subTitle" idx="1"/>
          </p:nvPr>
        </p:nvSpPr>
        <p:spPr>
          <a:xfrm>
            <a:off x="1371600" y="3886200"/>
            <a:ext cx="6400800" cy="2715202"/>
          </a:xfrm>
        </p:spPr>
        <p:txBody>
          <a:bodyPr>
            <a:normAutofit fontScale="62500" lnSpcReduction="20000"/>
          </a:bodyPr>
          <a:lstStyle/>
          <a:p>
            <a:r>
              <a:rPr lang="en-US" dirty="0" smtClean="0"/>
              <a:t> </a:t>
            </a:r>
          </a:p>
          <a:p>
            <a:r>
              <a:rPr lang="en-US" dirty="0" err="1" smtClean="0"/>
              <a:t>Gregor</a:t>
            </a:r>
            <a:r>
              <a:rPr lang="en-US" dirty="0" smtClean="0"/>
              <a:t> von </a:t>
            </a:r>
            <a:r>
              <a:rPr lang="en-US" dirty="0" err="1" smtClean="0"/>
              <a:t>Laszewski</a:t>
            </a:r>
            <a:r>
              <a:rPr lang="en-US" dirty="0" smtClean="0"/>
              <a:t>	</a:t>
            </a:r>
          </a:p>
          <a:p>
            <a:r>
              <a:rPr lang="en-US" dirty="0" smtClean="0"/>
              <a:t>Representing the Software Architecture Committee</a:t>
            </a:r>
          </a:p>
          <a:p>
            <a:endParaRPr lang="en-US" dirty="0" smtClean="0"/>
          </a:p>
          <a:p>
            <a:endParaRPr lang="en-US" dirty="0" smtClean="0"/>
          </a:p>
          <a:p>
            <a:r>
              <a:rPr lang="en-US" dirty="0" smtClean="0">
                <a:hlinkClick r:id="rId2"/>
              </a:rPr>
              <a:t>http://futuregrid.svn.sourceforge.net/viewvc/futuregrid/presentations/software/tg2010</a:t>
            </a:r>
            <a:r>
              <a:rPr lang="en-US" dirty="0" smtClean="0">
                <a:hlinkClick r:id="rId2"/>
              </a:rPr>
              <a:t>/</a:t>
            </a:r>
            <a:br>
              <a:rPr lang="en-US" dirty="0" smtClean="0">
                <a:hlinkClick r:id="rId2"/>
              </a:rPr>
            </a:br>
            <a:r>
              <a:rPr lang="en-US" dirty="0" smtClean="0">
                <a:hlinkClick r:id="rId2"/>
              </a:rPr>
              <a:t>fg</a:t>
            </a:r>
            <a:r>
              <a:rPr lang="en-US" dirty="0" smtClean="0">
                <a:hlinkClick r:id="rId2"/>
              </a:rPr>
              <a:t>-tg2010-arch-</a:t>
            </a:r>
            <a:r>
              <a:rPr lang="en-US" dirty="0" smtClean="0">
                <a:hlinkClick r:id="rId2"/>
              </a:rPr>
              <a:t>timeline.pptx</a:t>
            </a:r>
            <a:endParaRPr lang="en-US" dirty="0" smtClean="0"/>
          </a:p>
          <a:p>
            <a:r>
              <a:rPr lang="en-US" dirty="0" smtClean="0"/>
              <a:t>	</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Computing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Computational Resources and Services IU </a:t>
            </a:r>
            <a:r>
              <a:rPr lang="en-US" dirty="0" err="1" smtClean="0"/>
              <a:t>iDataPlex</a:t>
            </a:r>
            <a:r>
              <a:rPr lang="en-US" dirty="0" smtClean="0"/>
              <a:t>: </a:t>
            </a:r>
            <a:r>
              <a:rPr lang="en-US" dirty="0" err="1" smtClean="0"/>
              <a:t>india.futuregrid.org</a:t>
            </a:r>
            <a:r>
              <a:rPr lang="en-US" dirty="0" smtClean="0"/>
              <a:t> </a:t>
            </a:r>
          </a:p>
          <a:p>
            <a:pPr lvl="1"/>
            <a:r>
              <a:rPr lang="en-US" dirty="0" smtClean="0"/>
              <a:t>HPC Queue </a:t>
            </a:r>
          </a:p>
          <a:p>
            <a:r>
              <a:rPr lang="en-US" dirty="0" smtClean="0"/>
              <a:t>IU Cray: </a:t>
            </a:r>
            <a:r>
              <a:rPr lang="en-US" dirty="0" err="1" smtClean="0"/>
              <a:t>xray.futuregrid.org</a:t>
            </a:r>
            <a:r>
              <a:rPr lang="en-US" dirty="0" smtClean="0"/>
              <a:t> </a:t>
            </a:r>
          </a:p>
          <a:p>
            <a:pPr lvl="1"/>
            <a:r>
              <a:rPr lang="en-US" dirty="0" smtClean="0"/>
              <a:t>HPC Queue </a:t>
            </a:r>
          </a:p>
          <a:p>
            <a:pPr lvl="1"/>
            <a:r>
              <a:rPr lang="en-US" dirty="0" smtClean="0"/>
              <a:t>Eucalyptus Cloud </a:t>
            </a:r>
          </a:p>
          <a:p>
            <a:r>
              <a:rPr lang="en-US" dirty="0" smtClean="0"/>
              <a:t>SDSC </a:t>
            </a:r>
            <a:r>
              <a:rPr lang="en-US" dirty="0" err="1" smtClean="0"/>
              <a:t>iDataPlex</a:t>
            </a:r>
            <a:r>
              <a:rPr lang="en-US" dirty="0" smtClean="0"/>
              <a:t>: </a:t>
            </a:r>
            <a:r>
              <a:rPr lang="en-US" dirty="0" err="1" smtClean="0"/>
              <a:t>sierra.futuregrid.org</a:t>
            </a:r>
            <a:r>
              <a:rPr lang="en-US" dirty="0" smtClean="0"/>
              <a:t> </a:t>
            </a:r>
          </a:p>
          <a:p>
            <a:pPr lvl="1"/>
            <a:r>
              <a:rPr lang="en-US" dirty="0" smtClean="0"/>
              <a:t>HPC Queue </a:t>
            </a:r>
          </a:p>
          <a:p>
            <a:pPr lvl="1"/>
            <a:r>
              <a:rPr lang="en-US" dirty="0" smtClean="0"/>
              <a:t>Eucalyptus Cloud </a:t>
            </a:r>
          </a:p>
          <a:p>
            <a:pPr lvl="1"/>
            <a:r>
              <a:rPr lang="en-US" dirty="0" smtClean="0"/>
              <a:t>Nimbus Cloud </a:t>
            </a:r>
          </a:p>
          <a:p>
            <a:r>
              <a:rPr lang="en-US" dirty="0" smtClean="0"/>
              <a:t>UC </a:t>
            </a:r>
            <a:r>
              <a:rPr lang="en-US" dirty="0" err="1" smtClean="0"/>
              <a:t>iDataPlex</a:t>
            </a:r>
            <a:r>
              <a:rPr lang="en-US" dirty="0" smtClean="0"/>
              <a:t>: </a:t>
            </a:r>
            <a:r>
              <a:rPr lang="en-US" dirty="0" err="1" smtClean="0"/>
              <a:t>hotel.futuregrid.org</a:t>
            </a:r>
            <a:r>
              <a:rPr lang="en-US" dirty="0" smtClean="0"/>
              <a:t> </a:t>
            </a:r>
          </a:p>
          <a:p>
            <a:pPr lvl="1"/>
            <a:r>
              <a:rPr lang="en-US" dirty="0" smtClean="0"/>
              <a:t>HPC Queue </a:t>
            </a:r>
          </a:p>
          <a:p>
            <a:pPr lvl="1"/>
            <a:r>
              <a:rPr lang="en-US" dirty="0" smtClean="0"/>
              <a:t>Nimbus Cloud </a:t>
            </a:r>
          </a:p>
          <a:p>
            <a:r>
              <a:rPr lang="en-US" dirty="0" smtClean="0"/>
              <a:t>UF </a:t>
            </a:r>
            <a:r>
              <a:rPr lang="en-US" dirty="0" err="1" smtClean="0"/>
              <a:t>iDataPlex</a:t>
            </a:r>
            <a:r>
              <a:rPr lang="en-US" dirty="0" smtClean="0"/>
              <a:t>: </a:t>
            </a:r>
            <a:r>
              <a:rPr lang="en-US" dirty="0" err="1" smtClean="0"/>
              <a:t>foxtrot.futuregrid.org</a:t>
            </a:r>
            <a:r>
              <a:rPr lang="en-US" dirty="0" smtClean="0"/>
              <a:t> </a:t>
            </a:r>
          </a:p>
          <a:p>
            <a:pPr lvl="1"/>
            <a:r>
              <a:rPr lang="en-US" dirty="0" smtClean="0"/>
              <a:t>HPC Queue </a:t>
            </a:r>
          </a:p>
          <a:p>
            <a:pPr lvl="1"/>
            <a:r>
              <a:rPr lang="en-US" dirty="0" smtClean="0"/>
              <a:t>Nimbus Cloud </a:t>
            </a:r>
          </a:p>
          <a:p>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58621" y="3532"/>
            <a:ext cx="7485379" cy="6854468"/>
          </a:xfrm>
          <a:prstGeom prst="rect">
            <a:avLst/>
          </a:prstGeom>
        </p:spPr>
      </p:pic>
      <p:sp>
        <p:nvSpPr>
          <p:cNvPr id="2" name="Title 1"/>
          <p:cNvSpPr>
            <a:spLocks noGrp="1"/>
          </p:cNvSpPr>
          <p:nvPr>
            <p:ph type="title"/>
          </p:nvPr>
        </p:nvSpPr>
        <p:spPr>
          <a:xfrm>
            <a:off x="0" y="3532"/>
            <a:ext cx="3155041" cy="2223023"/>
          </a:xfrm>
        </p:spPr>
        <p:txBody>
          <a:bodyPr>
            <a:normAutofit/>
          </a:bodyPr>
          <a:lstStyle/>
          <a:p>
            <a:r>
              <a:rPr lang="en-US" dirty="0" smtClean="0"/>
              <a:t>Layered Architecture View</a:t>
            </a:r>
            <a:endParaRPr lang="en-US" dirty="0"/>
          </a:p>
        </p:txBody>
      </p:sp>
      <p:sp>
        <p:nvSpPr>
          <p:cNvPr id="5" name="Slide Number Placeholder 4"/>
          <p:cNvSpPr>
            <a:spLocks noGrp="1"/>
          </p:cNvSpPr>
          <p:nvPr>
            <p:ph type="sldNum" sz="quarter" idx="12"/>
          </p:nvPr>
        </p:nvSpPr>
        <p:spPr/>
        <p:txBody>
          <a:bodyPr/>
          <a:lstStyle/>
          <a:p>
            <a:fld id="{6C0616E7-B5BE-9E4B-A860-922B0A8AA93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View</a:t>
            </a:r>
            <a:endParaRPr lang="en-US" dirty="0"/>
          </a:p>
        </p:txBody>
      </p:sp>
      <p:sp>
        <p:nvSpPr>
          <p:cNvPr id="3" name="Content Placeholder 2"/>
          <p:cNvSpPr>
            <a:spLocks noGrp="1"/>
          </p:cNvSpPr>
          <p:nvPr>
            <p:ph idx="1"/>
          </p:nvPr>
        </p:nvSpPr>
        <p:spPr/>
        <p:txBody>
          <a:bodyPr>
            <a:normAutofit fontScale="55000" lnSpcReduction="20000"/>
          </a:bodyPr>
          <a:lstStyle/>
          <a:p>
            <a:r>
              <a:rPr lang="en-US" dirty="0"/>
              <a:t>Robert </a:t>
            </a:r>
            <a:r>
              <a:rPr lang="en-US" dirty="0" err="1"/>
              <a:t>Henshel</a:t>
            </a:r>
            <a:r>
              <a:rPr lang="en-US" dirty="0"/>
              <a:t>: HPC </a:t>
            </a:r>
            <a:r>
              <a:rPr lang="en-US" dirty="0" smtClean="0"/>
              <a:t>software</a:t>
            </a:r>
          </a:p>
          <a:p>
            <a:pPr lvl="1"/>
            <a:r>
              <a:rPr lang="en-US" dirty="0" smtClean="0"/>
              <a:t>Tasks</a:t>
            </a:r>
            <a:r>
              <a:rPr lang="en-US" dirty="0"/>
              <a:t>: describe which HPC software should be installed where. Determine who is installing the software (consult David H.)</a:t>
            </a:r>
            <a:r>
              <a:rPr lang="en-US" dirty="0" smtClean="0"/>
              <a:t>.</a:t>
            </a:r>
          </a:p>
          <a:p>
            <a:r>
              <a:rPr lang="en-US" dirty="0" smtClean="0"/>
              <a:t>David </a:t>
            </a:r>
            <a:r>
              <a:rPr lang="en-US" dirty="0"/>
              <a:t>Hancock: Queuing systems, </a:t>
            </a:r>
            <a:r>
              <a:rPr lang="en-US" dirty="0" smtClean="0"/>
              <a:t>Eucalyptus</a:t>
            </a:r>
          </a:p>
          <a:p>
            <a:pPr lvl="1"/>
            <a:r>
              <a:rPr lang="en-US" dirty="0" smtClean="0"/>
              <a:t>Outstanding </a:t>
            </a:r>
            <a:r>
              <a:rPr lang="en-US" dirty="0"/>
              <a:t>tasks: Complete the Queuing system install for the HPC related jobs, the Nimbus, and Eucalyptus system. Document if it is possible already at this stage to shrink and increase the number of nodes used for the various split usage between HPC, Nimbus, and Eucalyptus</a:t>
            </a:r>
            <a:r>
              <a:rPr lang="en-US" dirty="0" smtClean="0"/>
              <a:t>.</a:t>
            </a:r>
          </a:p>
          <a:p>
            <a:r>
              <a:rPr lang="en-US" dirty="0" smtClean="0"/>
              <a:t>Rich</a:t>
            </a:r>
            <a:r>
              <a:rPr lang="en-US" dirty="0"/>
              <a:t> </a:t>
            </a:r>
            <a:r>
              <a:rPr lang="en-US" dirty="0" err="1"/>
              <a:t>Knepper</a:t>
            </a:r>
            <a:r>
              <a:rPr lang="en-US" dirty="0"/>
              <a:t>: Operational </a:t>
            </a:r>
            <a:r>
              <a:rPr lang="en-US" dirty="0" smtClean="0"/>
              <a:t>Services</a:t>
            </a:r>
          </a:p>
          <a:p>
            <a:pPr lvl="1"/>
            <a:r>
              <a:rPr lang="en-US" dirty="0" smtClean="0"/>
              <a:t>Outstanding </a:t>
            </a:r>
            <a:r>
              <a:rPr lang="en-US" dirty="0"/>
              <a:t>tasks: Describe how the operational services have been deployed so that they can be maintained by a group of system administrators. Describe and develop processes for managing accounts and other operational activities. List if additional software development activities are needed</a:t>
            </a:r>
            <a:r>
              <a:rPr lang="en-US" dirty="0" smtClean="0"/>
              <a:t>.</a:t>
            </a:r>
          </a:p>
          <a:p>
            <a:r>
              <a:rPr lang="en-US" dirty="0" smtClean="0"/>
              <a:t>Jonathan </a:t>
            </a:r>
            <a:r>
              <a:rPr lang="en-US" dirty="0" err="1"/>
              <a:t>Bolte</a:t>
            </a:r>
            <a:r>
              <a:rPr lang="en-US" dirty="0"/>
              <a:t>: Support Services and </a:t>
            </a:r>
            <a:r>
              <a:rPr lang="en-US" dirty="0" smtClean="0"/>
              <a:t>KB</a:t>
            </a:r>
          </a:p>
          <a:p>
            <a:pPr lvl="1"/>
            <a:r>
              <a:rPr lang="en-US" dirty="0" smtClean="0"/>
              <a:t>Outstanding </a:t>
            </a:r>
            <a:r>
              <a:rPr lang="en-US" dirty="0"/>
              <a:t>tasks: Describe which support software is available for Phase I, how is it deployed and </a:t>
            </a:r>
            <a:r>
              <a:rPr lang="en-US" dirty="0" smtClean="0"/>
              <a:t>operator remote </a:t>
            </a:r>
            <a:r>
              <a:rPr lang="en-US" dirty="0"/>
              <a:t>groups are responsible for furthering their deployment in collaboration with the above group.</a:t>
            </a:r>
            <a:r>
              <a:rPr lang="en-US" dirty="0" smtClean="0"/>
              <a:t> </a:t>
            </a:r>
          </a:p>
          <a:p>
            <a:r>
              <a:rPr lang="en-US" dirty="0" smtClean="0"/>
              <a:t>Leads </a:t>
            </a:r>
            <a:r>
              <a:rPr lang="en-US" dirty="0"/>
              <a:t>at the organizations </a:t>
            </a:r>
            <a:r>
              <a:rPr lang="en-US" dirty="0" smtClean="0"/>
              <a:t>are</a:t>
            </a:r>
          </a:p>
          <a:p>
            <a:pPr lvl="1"/>
            <a:r>
              <a:rPr lang="en-US" dirty="0" smtClean="0"/>
              <a:t>UF</a:t>
            </a:r>
            <a:r>
              <a:rPr lang="en-US" dirty="0"/>
              <a:t>: </a:t>
            </a:r>
            <a:r>
              <a:rPr lang="en-US" dirty="0" smtClean="0"/>
              <a:t>Mauricio</a:t>
            </a:r>
          </a:p>
          <a:p>
            <a:pPr lvl="1"/>
            <a:r>
              <a:rPr lang="en-US" dirty="0" smtClean="0"/>
              <a:t>UC</a:t>
            </a:r>
            <a:r>
              <a:rPr lang="en-US" dirty="0"/>
              <a:t>:</a:t>
            </a:r>
            <a:r>
              <a:rPr lang="en-US" dirty="0" smtClean="0"/>
              <a:t> Ti </a:t>
            </a:r>
            <a:r>
              <a:rPr lang="en-US" dirty="0" err="1" smtClean="0"/>
              <a:t>Legget</a:t>
            </a:r>
            <a:endParaRPr lang="en-US" dirty="0" smtClean="0"/>
          </a:p>
          <a:p>
            <a:pPr lvl="1"/>
            <a:r>
              <a:rPr lang="en-US" dirty="0" smtClean="0"/>
              <a:t>SDSC</a:t>
            </a:r>
            <a:r>
              <a:rPr lang="en-US" dirty="0"/>
              <a:t>: </a:t>
            </a:r>
            <a:r>
              <a:rPr lang="en-US" dirty="0" err="1"/>
              <a:t>Shava</a:t>
            </a:r>
            <a:r>
              <a:rPr lang="en-US" dirty="0"/>
              <a:t> </a:t>
            </a:r>
            <a:r>
              <a:rPr lang="en-US" dirty="0" err="1" smtClean="0"/>
              <a:t>Smallen</a:t>
            </a:r>
            <a:r>
              <a:rPr lang="en-US" dirty="0" smtClean="0"/>
              <a:t> + some people at UC</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view</a:t>
            </a:r>
            <a:endParaRPr lang="en-US" dirty="0"/>
          </a:p>
        </p:txBody>
      </p:sp>
      <p:sp>
        <p:nvSpPr>
          <p:cNvPr id="3" name="Content Placeholder 2"/>
          <p:cNvSpPr>
            <a:spLocks noGrp="1"/>
          </p:cNvSpPr>
          <p:nvPr>
            <p:ph idx="1"/>
          </p:nvPr>
        </p:nvSpPr>
        <p:spPr/>
        <p:txBody>
          <a:bodyPr/>
          <a:lstStyle/>
          <a:p>
            <a:r>
              <a:rPr lang="en-US" dirty="0" smtClean="0"/>
              <a:t>Security: based on </a:t>
            </a:r>
            <a:r>
              <a:rPr lang="en-US" dirty="0" err="1" smtClean="0"/>
              <a:t>ssh</a:t>
            </a:r>
            <a:r>
              <a:rPr lang="en-US" dirty="0" smtClean="0"/>
              <a:t> keys</a:t>
            </a:r>
          </a:p>
          <a:p>
            <a:pPr lvl="1"/>
            <a:r>
              <a:rPr lang="en-US" dirty="0" smtClean="0"/>
              <a:t>Managed through LDAP, keys are populated into the local file system of each machine</a:t>
            </a:r>
          </a:p>
          <a:p>
            <a:r>
              <a:rPr lang="en-US" dirty="0" err="1" smtClean="0"/>
              <a:t>Filesystem</a:t>
            </a:r>
            <a:r>
              <a:rPr lang="en-US" dirty="0" smtClean="0"/>
              <a:t>:</a:t>
            </a:r>
          </a:p>
          <a:p>
            <a:pPr lvl="1"/>
            <a:r>
              <a:rPr lang="en-US" dirty="0" smtClean="0"/>
              <a:t>Details from David Hancock</a:t>
            </a:r>
          </a:p>
          <a:p>
            <a:r>
              <a:rPr lang="en-US" dirty="0" err="1" smtClean="0"/>
              <a:t>Queueing</a:t>
            </a:r>
            <a:r>
              <a:rPr lang="en-US" dirty="0" smtClean="0"/>
              <a:t> system</a:t>
            </a:r>
          </a:p>
          <a:p>
            <a:pPr lvl="1"/>
            <a:r>
              <a:rPr lang="en-US" dirty="0" smtClean="0"/>
              <a:t>Moab, each machine has their own queue</a:t>
            </a:r>
          </a:p>
          <a:p>
            <a:pPr lvl="1">
              <a:buNone/>
            </a:pPr>
            <a:endParaRPr lang="en-US" dirty="0" smtClean="0"/>
          </a:p>
        </p:txBody>
      </p:sp>
      <p:sp>
        <p:nvSpPr>
          <p:cNvPr id="4" name="Slide Number Placeholder 3"/>
          <p:cNvSpPr>
            <a:spLocks noGrp="1"/>
          </p:cNvSpPr>
          <p:nvPr>
            <p:ph type="sldNum" sz="quarter" idx="12"/>
          </p:nvPr>
        </p:nvSpPr>
        <p:spPr/>
        <p:txBody>
          <a:bodyPr/>
          <a:lstStyle/>
          <a:p>
            <a:fld id="{6C0616E7-B5BE-9E4B-A860-922B0A8AA93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Admin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 FG web server that provides documentation about FG (</a:t>
            </a:r>
            <a:r>
              <a:rPr lang="en-US" dirty="0" smtClean="0">
                <a:hlinkClick r:id="rId2" tooltip="http://futuregrid.org"/>
              </a:rPr>
              <a:t>http://futuregrid.org</a:t>
            </a:r>
            <a:r>
              <a:rPr lang="en-US" dirty="0" smtClean="0"/>
              <a:t>). The web server is based on </a:t>
            </a:r>
            <a:r>
              <a:rPr lang="en-US" dirty="0" err="1" smtClean="0"/>
              <a:t>Drupal</a:t>
            </a:r>
            <a:r>
              <a:rPr lang="en-US" dirty="0" smtClean="0"/>
              <a:t>. </a:t>
            </a:r>
          </a:p>
          <a:p>
            <a:r>
              <a:rPr lang="en-US" dirty="0" smtClean="0"/>
              <a:t>A wiki that provides internal information to FG developers (</a:t>
            </a:r>
            <a:r>
              <a:rPr lang="en-US" dirty="0" smtClean="0">
                <a:hlinkClick r:id="rId3" tooltip="https://wiki.futuregrid.org"/>
              </a:rPr>
              <a:t>https://wiki.futuregrid.org</a:t>
            </a:r>
            <a:r>
              <a:rPr lang="en-US" dirty="0" smtClean="0"/>
              <a:t>). The wiki is based on </a:t>
            </a:r>
            <a:r>
              <a:rPr lang="en-US" dirty="0" err="1" smtClean="0"/>
              <a:t>Mediawiki</a:t>
            </a:r>
            <a:r>
              <a:rPr lang="en-US" dirty="0" smtClean="0"/>
              <a:t>. </a:t>
            </a:r>
          </a:p>
          <a:p>
            <a:r>
              <a:rPr lang="en-US" dirty="0" smtClean="0"/>
              <a:t>An email list server for internal and external email lists. The e-mail server is based on Mailman. </a:t>
            </a:r>
          </a:p>
          <a:p>
            <a:r>
              <a:rPr lang="en-US" dirty="0" smtClean="0"/>
              <a:t>A project tracking system for managing tasks (</a:t>
            </a:r>
            <a:r>
              <a:rPr lang="en-US" dirty="0" smtClean="0">
                <a:hlinkClick r:id="rId4" tooltip="http://jira.futuregrid.org"/>
              </a:rPr>
              <a:t>http://jira.futuregrid.org</a:t>
            </a:r>
            <a:r>
              <a:rPr lang="en-US" dirty="0" smtClean="0"/>
              <a:t>). The project tracking system is based on JIRA. </a:t>
            </a:r>
          </a:p>
          <a:p>
            <a:r>
              <a:rPr lang="en-US" dirty="0" smtClean="0"/>
              <a:t>A ticketing system for tracking user support requests (send e-mail to </a:t>
            </a:r>
            <a:r>
              <a:rPr lang="en-US" dirty="0" smtClean="0">
                <a:hlinkClick r:id="rId5" tooltip="mailto:help@futuregrid.org"/>
              </a:rPr>
              <a:t>mailto:help@futuregrid.org</a:t>
            </a:r>
            <a:r>
              <a:rPr lang="en-US" dirty="0" smtClean="0"/>
              <a:t>). The user ticket system is RT. Where appropriate tickets, will be </a:t>
            </a:r>
            <a:r>
              <a:rPr lang="en-US" dirty="0" err="1" smtClean="0"/>
              <a:t>transfered</a:t>
            </a:r>
            <a:r>
              <a:rPr lang="en-US" dirty="0" smtClean="0"/>
              <a:t> to other systems (e.g. JIRA) and tracked there. </a:t>
            </a:r>
            <a:br>
              <a:rPr lang="en-US" dirty="0" smtClean="0"/>
            </a:br>
            <a:endParaRPr lang="en-US" dirty="0" smtClean="0"/>
          </a:p>
          <a:p>
            <a:r>
              <a:rPr lang="en-US" dirty="0" smtClean="0"/>
              <a:t>An account management system allowing to register projects and account based on LDAP is available. Scripts populate the account information to the resources. </a:t>
            </a:r>
          </a:p>
          <a:p>
            <a:r>
              <a:rPr lang="en-US" dirty="0" smtClean="0"/>
              <a:t>A public SVN repository in </a:t>
            </a:r>
            <a:r>
              <a:rPr lang="en-US" dirty="0" err="1" smtClean="0"/>
              <a:t>Sourceforge</a:t>
            </a:r>
            <a:r>
              <a:rPr lang="en-US" dirty="0" smtClean="0"/>
              <a:t> was created. </a:t>
            </a:r>
          </a:p>
          <a:p>
            <a:r>
              <a:rPr lang="en-US" dirty="0" smtClean="0"/>
              <a:t>A private SVN repository to manage security related code has been created. </a:t>
            </a:r>
          </a:p>
          <a:p>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Computing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have enabled a status report of FG to the portal. </a:t>
            </a:r>
          </a:p>
          <a:p>
            <a:pPr lvl="1"/>
            <a:r>
              <a:rPr lang="en-US" dirty="0" smtClean="0">
                <a:hlinkClick r:id="rId2" tooltip="http://futuregrid.org/status"/>
              </a:rPr>
              <a:t>status page</a:t>
            </a:r>
            <a:r>
              <a:rPr lang="en-US" dirty="0" smtClean="0"/>
              <a:t> (updated by the system administrators) </a:t>
            </a:r>
          </a:p>
          <a:p>
            <a:pPr lvl="1"/>
            <a:r>
              <a:rPr lang="en-US" dirty="0" smtClean="0">
                <a:hlinkClick r:id="rId3" tooltip="http://inca.futuregrid.org"/>
              </a:rPr>
              <a:t>inca page</a:t>
            </a:r>
            <a:r>
              <a:rPr lang="en-US" dirty="0" smtClean="0"/>
              <a:t> (updated by the </a:t>
            </a:r>
            <a:r>
              <a:rPr lang="en-US" dirty="0" err="1" smtClean="0"/>
              <a:t>inca</a:t>
            </a:r>
            <a:r>
              <a:rPr lang="en-US" dirty="0" smtClean="0"/>
              <a:t> system automatically) </a:t>
            </a:r>
          </a:p>
          <a:p>
            <a:r>
              <a:rPr lang="en-US" dirty="0" smtClean="0"/>
              <a:t>The exact status can be found at on the </a:t>
            </a:r>
            <a:r>
              <a:rPr lang="en-US" dirty="0" smtClean="0">
                <a:hlinkClick r:id="rId4" tooltip="https://www.futuregrid.org/status"/>
              </a:rPr>
              <a:t>FutureGrid status page</a:t>
            </a:r>
            <a:r>
              <a:rPr lang="en-US" dirty="0" smtClean="0"/>
              <a:t>. </a:t>
            </a:r>
          </a:p>
          <a:p>
            <a:r>
              <a:rPr lang="en-US" b="1" dirty="0" smtClean="0"/>
              <a:t>Sites</a:t>
            </a:r>
            <a:endParaRPr lang="en-US" dirty="0" smtClean="0"/>
          </a:p>
          <a:p>
            <a:pPr lvl="1"/>
            <a:r>
              <a:rPr lang="en-US" dirty="0" smtClean="0"/>
              <a:t>IU </a:t>
            </a:r>
            <a:r>
              <a:rPr lang="en-US" dirty="0" err="1" smtClean="0"/>
              <a:t>iDataPlex</a:t>
            </a:r>
            <a:r>
              <a:rPr lang="en-US" dirty="0" smtClean="0"/>
              <a:t> </a:t>
            </a:r>
            <a:r>
              <a:rPr lang="en-US" dirty="0" err="1" smtClean="0"/>
              <a:t>india.fuguregrid.org</a:t>
            </a:r>
            <a:r>
              <a:rPr lang="en-US" dirty="0" smtClean="0"/>
              <a:t> Torque/Moab</a:t>
            </a:r>
          </a:p>
          <a:p>
            <a:pPr lvl="1"/>
            <a:r>
              <a:rPr lang="en-US" dirty="0" smtClean="0"/>
              <a:t>IU Cray </a:t>
            </a:r>
            <a:r>
              <a:rPr lang="en-US" dirty="0" err="1" smtClean="0"/>
              <a:t>xray.futuregrid.org</a:t>
            </a:r>
            <a:r>
              <a:rPr lang="en-US" dirty="0" smtClean="0"/>
              <a:t> Torque/Moab SDSC </a:t>
            </a:r>
            <a:r>
              <a:rPr lang="en-US" dirty="0" err="1" smtClean="0"/>
              <a:t>iDataPlex</a:t>
            </a:r>
            <a:r>
              <a:rPr lang="en-US" dirty="0" smtClean="0"/>
              <a:t> </a:t>
            </a:r>
            <a:r>
              <a:rPr lang="en-US" dirty="0" err="1" smtClean="0"/>
              <a:t>sierra.futuregrid.org</a:t>
            </a:r>
            <a:r>
              <a:rPr lang="en-US" dirty="0" smtClean="0"/>
              <a:t> Torque/Moab</a:t>
            </a:r>
          </a:p>
          <a:p>
            <a:pPr lvl="1"/>
            <a:r>
              <a:rPr lang="en-US" dirty="0" smtClean="0"/>
              <a:t>UC </a:t>
            </a:r>
            <a:r>
              <a:rPr lang="en-US" dirty="0" err="1" smtClean="0"/>
              <a:t>iDataPlex</a:t>
            </a:r>
            <a:r>
              <a:rPr lang="en-US" dirty="0" smtClean="0"/>
              <a:t> </a:t>
            </a:r>
            <a:r>
              <a:rPr lang="en-US" dirty="0" err="1" smtClean="0"/>
              <a:t>hotel.futuregrid.org</a:t>
            </a:r>
            <a:r>
              <a:rPr lang="en-US" dirty="0" smtClean="0"/>
              <a:t> Torque/Moab</a:t>
            </a:r>
          </a:p>
          <a:p>
            <a:pPr lvl="1"/>
            <a:r>
              <a:rPr lang="en-US" dirty="0" smtClean="0"/>
              <a:t>UF </a:t>
            </a:r>
            <a:r>
              <a:rPr lang="en-US" dirty="0" err="1" smtClean="0"/>
              <a:t>iDataPlex</a:t>
            </a:r>
            <a:r>
              <a:rPr lang="en-US" dirty="0" smtClean="0"/>
              <a:t> </a:t>
            </a:r>
            <a:r>
              <a:rPr lang="en-US" dirty="0" err="1" smtClean="0"/>
              <a:t>foxtrot.futuregrid.org</a:t>
            </a:r>
            <a:r>
              <a:rPr lang="en-US" dirty="0" smtClean="0"/>
              <a:t> Torque/Moab</a:t>
            </a:r>
          </a:p>
          <a:p>
            <a:r>
              <a:rPr lang="en-US" dirty="0" smtClean="0"/>
              <a:t>An exact status of the systems is conducted by Greg Pike</a:t>
            </a:r>
          </a:p>
          <a:p>
            <a:pPr lvl="1"/>
            <a:r>
              <a:rPr lang="en-US" dirty="0" smtClean="0"/>
              <a:t>(versions, functionality)</a:t>
            </a:r>
          </a:p>
          <a:p>
            <a:pPr lvl="1"/>
            <a:r>
              <a:rPr lang="en-US" dirty="0" smtClean="0"/>
              <a:t>Status of Nimbus and Eucalyptus is being tested. </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Systems just became available </a:t>
            </a:r>
          </a:p>
          <a:p>
            <a:r>
              <a:rPr lang="en-US" dirty="0" smtClean="0"/>
              <a:t>Cray is a bit different to users (statically binding)</a:t>
            </a:r>
          </a:p>
          <a:p>
            <a:r>
              <a:rPr lang="en-US" dirty="0" smtClean="0"/>
              <a:t>Nimbus needs user CA</a:t>
            </a:r>
          </a:p>
          <a:p>
            <a:r>
              <a:rPr lang="en-US" dirty="0" smtClean="0"/>
              <a:t>We let users access the system what is considered a “really early user”</a:t>
            </a:r>
          </a:p>
          <a:p>
            <a:r>
              <a:rPr lang="en-US" dirty="0" smtClean="0"/>
              <a:t>Documentation must be of high priority</a:t>
            </a:r>
          </a:p>
          <a:p>
            <a:pPr lvl="1"/>
            <a:r>
              <a:rPr lang="en-US" dirty="0" smtClean="0"/>
              <a:t>No task can be resolved without making sure it is documented properly.</a:t>
            </a:r>
          </a:p>
          <a:p>
            <a:r>
              <a:rPr lang="en-US" dirty="0" smtClean="0"/>
              <a:t>Not everything has been tested or is working</a:t>
            </a:r>
          </a:p>
          <a:p>
            <a:pPr lvl="1"/>
            <a:r>
              <a:rPr lang="en-US" dirty="0" smtClean="0"/>
              <a:t>This includes Moab, Nimbus, Eucalyptus</a:t>
            </a:r>
          </a:p>
          <a:p>
            <a:pPr lvl="1"/>
            <a:r>
              <a:rPr lang="en-US" dirty="0" smtClean="0"/>
              <a:t>Outdated as of yesterday.</a:t>
            </a:r>
          </a:p>
          <a:p>
            <a:pPr lvl="1"/>
            <a:endParaRPr lang="en-US" dirty="0" smtClean="0"/>
          </a:p>
        </p:txBody>
      </p:sp>
      <p:sp>
        <p:nvSpPr>
          <p:cNvPr id="4" name="Slide Number Placeholder 3"/>
          <p:cNvSpPr>
            <a:spLocks noGrp="1"/>
          </p:cNvSpPr>
          <p:nvPr>
            <p:ph type="sldNum" sz="quarter" idx="12"/>
          </p:nvPr>
        </p:nvSpPr>
        <p:spPr/>
        <p:txBody>
          <a:bodyPr/>
          <a:lstStyle/>
          <a:p>
            <a:fld id="{6C0616E7-B5BE-9E4B-A860-922B0A8AA93C}"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Service View (August)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1155323"/>
            <a:ext cx="7666705" cy="5300979"/>
          </a:xfrm>
          <a:prstGeom prst="rect">
            <a:avLst/>
          </a:prstGeom>
        </p:spPr>
      </p:pic>
      <p:pic>
        <p:nvPicPr>
          <p:cNvPr id="5" name="Picture 4"/>
          <p:cNvPicPr>
            <a:picLocks noChangeAspect="1"/>
          </p:cNvPicPr>
          <p:nvPr/>
        </p:nvPicPr>
        <p:blipFill>
          <a:blip r:embed="rId4"/>
          <a:stretch>
            <a:fillRect/>
          </a:stretch>
        </p:blipFill>
        <p:spPr>
          <a:xfrm>
            <a:off x="4155004" y="3898201"/>
            <a:ext cx="458302" cy="400385"/>
          </a:xfrm>
          <a:prstGeom prst="rect">
            <a:avLst/>
          </a:prstGeom>
        </p:spPr>
      </p:pic>
      <p:pic>
        <p:nvPicPr>
          <p:cNvPr id="6" name="Picture 5"/>
          <p:cNvPicPr>
            <a:picLocks noChangeAspect="1"/>
          </p:cNvPicPr>
          <p:nvPr/>
        </p:nvPicPr>
        <p:blipFill>
          <a:blip r:embed="rId4"/>
          <a:stretch>
            <a:fillRect/>
          </a:stretch>
        </p:blipFill>
        <p:spPr>
          <a:xfrm>
            <a:off x="5771740" y="3898201"/>
            <a:ext cx="458302" cy="400385"/>
          </a:xfrm>
          <a:prstGeom prst="rect">
            <a:avLst/>
          </a:prstGeom>
        </p:spPr>
      </p:pic>
      <p:pic>
        <p:nvPicPr>
          <p:cNvPr id="7" name="Picture 6"/>
          <p:cNvPicPr>
            <a:picLocks noChangeAspect="1"/>
          </p:cNvPicPr>
          <p:nvPr/>
        </p:nvPicPr>
        <p:blipFill>
          <a:blip r:embed="rId4"/>
          <a:stretch>
            <a:fillRect/>
          </a:stretch>
        </p:blipFill>
        <p:spPr>
          <a:xfrm>
            <a:off x="6834355" y="3898201"/>
            <a:ext cx="458302" cy="400385"/>
          </a:xfrm>
          <a:prstGeom prst="rect">
            <a:avLst/>
          </a:prstGeom>
        </p:spPr>
      </p:pic>
      <p:pic>
        <p:nvPicPr>
          <p:cNvPr id="8" name="Picture 7"/>
          <p:cNvPicPr>
            <a:picLocks noChangeAspect="1"/>
          </p:cNvPicPr>
          <p:nvPr/>
        </p:nvPicPr>
        <p:blipFill>
          <a:blip r:embed="rId4"/>
          <a:stretch>
            <a:fillRect/>
          </a:stretch>
        </p:blipFill>
        <p:spPr>
          <a:xfrm>
            <a:off x="7548972" y="3898201"/>
            <a:ext cx="458302" cy="400385"/>
          </a:xfrm>
          <a:prstGeom prst="rect">
            <a:avLst/>
          </a:prstGeom>
        </p:spPr>
      </p:pic>
      <p:pic>
        <p:nvPicPr>
          <p:cNvPr id="10" name="Picture 9"/>
          <p:cNvPicPr>
            <a:picLocks noChangeAspect="1"/>
          </p:cNvPicPr>
          <p:nvPr/>
        </p:nvPicPr>
        <p:blipFill>
          <a:blip r:embed="rId4"/>
          <a:stretch>
            <a:fillRect/>
          </a:stretch>
        </p:blipFill>
        <p:spPr>
          <a:xfrm>
            <a:off x="2182173" y="5725778"/>
            <a:ext cx="458302" cy="400385"/>
          </a:xfrm>
          <a:prstGeom prst="rect">
            <a:avLst/>
          </a:prstGeom>
        </p:spPr>
      </p:pic>
      <p:pic>
        <p:nvPicPr>
          <p:cNvPr id="11" name="Picture 10"/>
          <p:cNvPicPr>
            <a:picLocks noChangeAspect="1"/>
          </p:cNvPicPr>
          <p:nvPr/>
        </p:nvPicPr>
        <p:blipFill>
          <a:blip r:embed="rId4"/>
          <a:stretch>
            <a:fillRect/>
          </a:stretch>
        </p:blipFill>
        <p:spPr>
          <a:xfrm>
            <a:off x="1508319" y="5725778"/>
            <a:ext cx="458302" cy="400385"/>
          </a:xfrm>
          <a:prstGeom prst="rect">
            <a:avLst/>
          </a:prstGeom>
        </p:spPr>
      </p:pic>
      <p:pic>
        <p:nvPicPr>
          <p:cNvPr id="12" name="Picture 11"/>
          <p:cNvPicPr>
            <a:picLocks noChangeAspect="1"/>
          </p:cNvPicPr>
          <p:nvPr/>
        </p:nvPicPr>
        <p:blipFill>
          <a:blip r:embed="rId4"/>
          <a:stretch>
            <a:fillRect/>
          </a:stretch>
        </p:blipFill>
        <p:spPr>
          <a:xfrm>
            <a:off x="834465" y="5725778"/>
            <a:ext cx="458302" cy="400385"/>
          </a:xfrm>
          <a:prstGeom prst="rect">
            <a:avLst/>
          </a:prstGeom>
        </p:spPr>
      </p:pic>
      <p:pic>
        <p:nvPicPr>
          <p:cNvPr id="13" name="Picture 12"/>
          <p:cNvPicPr>
            <a:picLocks noChangeAspect="1"/>
          </p:cNvPicPr>
          <p:nvPr/>
        </p:nvPicPr>
        <p:blipFill>
          <a:blip r:embed="rId4"/>
          <a:stretch>
            <a:fillRect/>
          </a:stretch>
        </p:blipFill>
        <p:spPr>
          <a:xfrm>
            <a:off x="6743642" y="5725778"/>
            <a:ext cx="458302" cy="400385"/>
          </a:xfrm>
          <a:prstGeom prst="rect">
            <a:avLst/>
          </a:prstGeom>
        </p:spPr>
      </p:pic>
      <p:pic>
        <p:nvPicPr>
          <p:cNvPr id="14" name="Picture 13"/>
          <p:cNvPicPr>
            <a:picLocks noChangeAspect="1"/>
          </p:cNvPicPr>
          <p:nvPr/>
        </p:nvPicPr>
        <p:blipFill>
          <a:blip r:embed="rId4"/>
          <a:stretch>
            <a:fillRect/>
          </a:stretch>
        </p:blipFill>
        <p:spPr>
          <a:xfrm>
            <a:off x="6104563" y="5725778"/>
            <a:ext cx="458302" cy="400385"/>
          </a:xfrm>
          <a:prstGeom prst="rect">
            <a:avLst/>
          </a:prstGeom>
        </p:spPr>
      </p:pic>
      <p:pic>
        <p:nvPicPr>
          <p:cNvPr id="15" name="Picture 14"/>
          <p:cNvPicPr>
            <a:picLocks noChangeAspect="1"/>
          </p:cNvPicPr>
          <p:nvPr/>
        </p:nvPicPr>
        <p:blipFill>
          <a:blip r:embed="rId4"/>
          <a:stretch>
            <a:fillRect/>
          </a:stretch>
        </p:blipFill>
        <p:spPr>
          <a:xfrm>
            <a:off x="608509" y="2311023"/>
            <a:ext cx="458302" cy="400385"/>
          </a:xfrm>
          <a:prstGeom prst="rect">
            <a:avLst/>
          </a:prstGeom>
        </p:spPr>
      </p:pic>
      <p:sp>
        <p:nvSpPr>
          <p:cNvPr id="16" name="TextBox 15"/>
          <p:cNvSpPr txBox="1"/>
          <p:nvPr/>
        </p:nvSpPr>
        <p:spPr>
          <a:xfrm>
            <a:off x="1183160" y="2342076"/>
            <a:ext cx="786656" cy="369332"/>
          </a:xfrm>
          <a:prstGeom prst="rect">
            <a:avLst/>
          </a:prstGeom>
          <a:noFill/>
        </p:spPr>
        <p:txBody>
          <a:bodyPr wrap="none" rtlCol="0">
            <a:spAutoFit/>
          </a:bodyPr>
          <a:lstStyle/>
          <a:p>
            <a:r>
              <a:rPr lang="en-US" dirty="0" smtClean="0"/>
              <a:t>= Now</a:t>
            </a:r>
            <a:endParaRPr lang="en-US" dirty="0"/>
          </a:p>
        </p:txBody>
      </p:sp>
      <p:sp>
        <p:nvSpPr>
          <p:cNvPr id="18" name="TextBox 17"/>
          <p:cNvSpPr txBox="1"/>
          <p:nvPr/>
        </p:nvSpPr>
        <p:spPr>
          <a:xfrm>
            <a:off x="1179965" y="2863808"/>
            <a:ext cx="1005403" cy="369332"/>
          </a:xfrm>
          <a:prstGeom prst="rect">
            <a:avLst/>
          </a:prstGeom>
          <a:noFill/>
        </p:spPr>
        <p:txBody>
          <a:bodyPr wrap="none" rtlCol="0">
            <a:spAutoFit/>
          </a:bodyPr>
          <a:lstStyle/>
          <a:p>
            <a:r>
              <a:rPr lang="en-US" dirty="0" smtClean="0"/>
              <a:t>= August</a:t>
            </a:r>
            <a:endParaRPr lang="en-US" dirty="0"/>
          </a:p>
        </p:txBody>
      </p:sp>
      <p:sp>
        <p:nvSpPr>
          <p:cNvPr id="22" name="5-Point Star 21"/>
          <p:cNvSpPr/>
          <p:nvPr/>
        </p:nvSpPr>
        <p:spPr>
          <a:xfrm>
            <a:off x="617357" y="286380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5076711" y="3898201"/>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4271001" y="572577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3636443" y="572577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2965043" y="5693512"/>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Slide Number Placeholder 26"/>
          <p:cNvSpPr>
            <a:spLocks noGrp="1"/>
          </p:cNvSpPr>
          <p:nvPr>
            <p:ph type="sldNum" sz="quarter" idx="12"/>
          </p:nvPr>
        </p:nvSpPr>
        <p:spPr/>
        <p:txBody>
          <a:bodyPr/>
          <a:lstStyle/>
          <a:p>
            <a:fld id="{6C0616E7-B5BE-9E4B-A860-922B0A8AA93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Service View (Sept.)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155323"/>
            <a:ext cx="7666705" cy="5300979"/>
          </a:xfrm>
          <a:prstGeom prst="rect">
            <a:avLst/>
          </a:prstGeom>
        </p:spPr>
      </p:pic>
      <p:pic>
        <p:nvPicPr>
          <p:cNvPr id="5" name="Picture 4"/>
          <p:cNvPicPr>
            <a:picLocks noChangeAspect="1"/>
          </p:cNvPicPr>
          <p:nvPr/>
        </p:nvPicPr>
        <p:blipFill>
          <a:blip r:embed="rId3"/>
          <a:stretch>
            <a:fillRect/>
          </a:stretch>
        </p:blipFill>
        <p:spPr>
          <a:xfrm>
            <a:off x="4155004" y="3898201"/>
            <a:ext cx="458302" cy="400385"/>
          </a:xfrm>
          <a:prstGeom prst="rect">
            <a:avLst/>
          </a:prstGeom>
        </p:spPr>
      </p:pic>
      <p:pic>
        <p:nvPicPr>
          <p:cNvPr id="6" name="Picture 5"/>
          <p:cNvPicPr>
            <a:picLocks noChangeAspect="1"/>
          </p:cNvPicPr>
          <p:nvPr/>
        </p:nvPicPr>
        <p:blipFill>
          <a:blip r:embed="rId3"/>
          <a:stretch>
            <a:fillRect/>
          </a:stretch>
        </p:blipFill>
        <p:spPr>
          <a:xfrm>
            <a:off x="5771740" y="3898201"/>
            <a:ext cx="458302" cy="400385"/>
          </a:xfrm>
          <a:prstGeom prst="rect">
            <a:avLst/>
          </a:prstGeom>
        </p:spPr>
      </p:pic>
      <p:pic>
        <p:nvPicPr>
          <p:cNvPr id="7" name="Picture 6"/>
          <p:cNvPicPr>
            <a:picLocks noChangeAspect="1"/>
          </p:cNvPicPr>
          <p:nvPr/>
        </p:nvPicPr>
        <p:blipFill>
          <a:blip r:embed="rId3"/>
          <a:stretch>
            <a:fillRect/>
          </a:stretch>
        </p:blipFill>
        <p:spPr>
          <a:xfrm>
            <a:off x="6834355" y="3898201"/>
            <a:ext cx="458302" cy="400385"/>
          </a:xfrm>
          <a:prstGeom prst="rect">
            <a:avLst/>
          </a:prstGeom>
        </p:spPr>
      </p:pic>
      <p:pic>
        <p:nvPicPr>
          <p:cNvPr id="8" name="Picture 7"/>
          <p:cNvPicPr>
            <a:picLocks noChangeAspect="1"/>
          </p:cNvPicPr>
          <p:nvPr/>
        </p:nvPicPr>
        <p:blipFill>
          <a:blip r:embed="rId3"/>
          <a:stretch>
            <a:fillRect/>
          </a:stretch>
        </p:blipFill>
        <p:spPr>
          <a:xfrm>
            <a:off x="7548972" y="3898201"/>
            <a:ext cx="458302" cy="400385"/>
          </a:xfrm>
          <a:prstGeom prst="rect">
            <a:avLst/>
          </a:prstGeom>
        </p:spPr>
      </p:pic>
      <p:pic>
        <p:nvPicPr>
          <p:cNvPr id="10" name="Picture 9"/>
          <p:cNvPicPr>
            <a:picLocks noChangeAspect="1"/>
          </p:cNvPicPr>
          <p:nvPr/>
        </p:nvPicPr>
        <p:blipFill>
          <a:blip r:embed="rId3"/>
          <a:stretch>
            <a:fillRect/>
          </a:stretch>
        </p:blipFill>
        <p:spPr>
          <a:xfrm>
            <a:off x="2182173" y="5725778"/>
            <a:ext cx="458302" cy="400385"/>
          </a:xfrm>
          <a:prstGeom prst="rect">
            <a:avLst/>
          </a:prstGeom>
        </p:spPr>
      </p:pic>
      <p:pic>
        <p:nvPicPr>
          <p:cNvPr id="11" name="Picture 10"/>
          <p:cNvPicPr>
            <a:picLocks noChangeAspect="1"/>
          </p:cNvPicPr>
          <p:nvPr/>
        </p:nvPicPr>
        <p:blipFill>
          <a:blip r:embed="rId3"/>
          <a:stretch>
            <a:fillRect/>
          </a:stretch>
        </p:blipFill>
        <p:spPr>
          <a:xfrm>
            <a:off x="1508319" y="5725778"/>
            <a:ext cx="458302" cy="400385"/>
          </a:xfrm>
          <a:prstGeom prst="rect">
            <a:avLst/>
          </a:prstGeom>
        </p:spPr>
      </p:pic>
      <p:pic>
        <p:nvPicPr>
          <p:cNvPr id="12" name="Picture 11"/>
          <p:cNvPicPr>
            <a:picLocks noChangeAspect="1"/>
          </p:cNvPicPr>
          <p:nvPr/>
        </p:nvPicPr>
        <p:blipFill>
          <a:blip r:embed="rId3"/>
          <a:stretch>
            <a:fillRect/>
          </a:stretch>
        </p:blipFill>
        <p:spPr>
          <a:xfrm>
            <a:off x="834465" y="5725778"/>
            <a:ext cx="458302" cy="400385"/>
          </a:xfrm>
          <a:prstGeom prst="rect">
            <a:avLst/>
          </a:prstGeom>
        </p:spPr>
      </p:pic>
      <p:pic>
        <p:nvPicPr>
          <p:cNvPr id="13" name="Picture 12"/>
          <p:cNvPicPr>
            <a:picLocks noChangeAspect="1"/>
          </p:cNvPicPr>
          <p:nvPr/>
        </p:nvPicPr>
        <p:blipFill>
          <a:blip r:embed="rId3"/>
          <a:stretch>
            <a:fillRect/>
          </a:stretch>
        </p:blipFill>
        <p:spPr>
          <a:xfrm>
            <a:off x="6743642" y="5725778"/>
            <a:ext cx="458302" cy="400385"/>
          </a:xfrm>
          <a:prstGeom prst="rect">
            <a:avLst/>
          </a:prstGeom>
        </p:spPr>
      </p:pic>
      <p:pic>
        <p:nvPicPr>
          <p:cNvPr id="14" name="Picture 13"/>
          <p:cNvPicPr>
            <a:picLocks noChangeAspect="1"/>
          </p:cNvPicPr>
          <p:nvPr/>
        </p:nvPicPr>
        <p:blipFill>
          <a:blip r:embed="rId3"/>
          <a:stretch>
            <a:fillRect/>
          </a:stretch>
        </p:blipFill>
        <p:spPr>
          <a:xfrm>
            <a:off x="6104563" y="5725778"/>
            <a:ext cx="458302" cy="400385"/>
          </a:xfrm>
          <a:prstGeom prst="rect">
            <a:avLst/>
          </a:prstGeom>
        </p:spPr>
      </p:pic>
      <p:pic>
        <p:nvPicPr>
          <p:cNvPr id="15" name="Picture 14"/>
          <p:cNvPicPr>
            <a:picLocks noChangeAspect="1"/>
          </p:cNvPicPr>
          <p:nvPr/>
        </p:nvPicPr>
        <p:blipFill>
          <a:blip r:embed="rId3"/>
          <a:stretch>
            <a:fillRect/>
          </a:stretch>
        </p:blipFill>
        <p:spPr>
          <a:xfrm>
            <a:off x="608509" y="2311023"/>
            <a:ext cx="458302" cy="400385"/>
          </a:xfrm>
          <a:prstGeom prst="rect">
            <a:avLst/>
          </a:prstGeom>
        </p:spPr>
      </p:pic>
      <p:sp>
        <p:nvSpPr>
          <p:cNvPr id="16" name="TextBox 15"/>
          <p:cNvSpPr txBox="1"/>
          <p:nvPr/>
        </p:nvSpPr>
        <p:spPr>
          <a:xfrm>
            <a:off x="1183160" y="2342076"/>
            <a:ext cx="786656" cy="369332"/>
          </a:xfrm>
          <a:prstGeom prst="rect">
            <a:avLst/>
          </a:prstGeom>
          <a:noFill/>
        </p:spPr>
        <p:txBody>
          <a:bodyPr wrap="none" rtlCol="0">
            <a:spAutoFit/>
          </a:bodyPr>
          <a:lstStyle/>
          <a:p>
            <a:r>
              <a:rPr lang="en-US" dirty="0" smtClean="0"/>
              <a:t>= Now</a:t>
            </a:r>
            <a:endParaRPr lang="en-US" dirty="0"/>
          </a:p>
        </p:txBody>
      </p:sp>
      <p:sp>
        <p:nvSpPr>
          <p:cNvPr id="18" name="TextBox 17"/>
          <p:cNvSpPr txBox="1"/>
          <p:nvPr/>
        </p:nvSpPr>
        <p:spPr>
          <a:xfrm>
            <a:off x="1179965" y="2863808"/>
            <a:ext cx="1005403" cy="369332"/>
          </a:xfrm>
          <a:prstGeom prst="rect">
            <a:avLst/>
          </a:prstGeom>
          <a:noFill/>
        </p:spPr>
        <p:txBody>
          <a:bodyPr wrap="none" rtlCol="0">
            <a:spAutoFit/>
          </a:bodyPr>
          <a:lstStyle/>
          <a:p>
            <a:r>
              <a:rPr lang="en-US" dirty="0" smtClean="0"/>
              <a:t>= August</a:t>
            </a:r>
            <a:endParaRPr lang="en-US" dirty="0"/>
          </a:p>
        </p:txBody>
      </p:sp>
      <p:sp>
        <p:nvSpPr>
          <p:cNvPr id="22" name="5-Point Star 21"/>
          <p:cNvSpPr/>
          <p:nvPr/>
        </p:nvSpPr>
        <p:spPr>
          <a:xfrm>
            <a:off x="617357" y="286380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5076711" y="3898201"/>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4271001" y="572577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3636443" y="5725778"/>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2965043" y="5693512"/>
            <a:ext cx="342305" cy="36933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4905558" y="5725778"/>
            <a:ext cx="342305" cy="369332"/>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5-Point Star 27"/>
          <p:cNvSpPr/>
          <p:nvPr/>
        </p:nvSpPr>
        <p:spPr>
          <a:xfrm>
            <a:off x="5600587" y="5725778"/>
            <a:ext cx="342305" cy="369332"/>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9" name="5-Point Star 28"/>
          <p:cNvSpPr/>
          <p:nvPr/>
        </p:nvSpPr>
        <p:spPr>
          <a:xfrm>
            <a:off x="617357" y="3376469"/>
            <a:ext cx="342305" cy="369332"/>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TextBox 29"/>
          <p:cNvSpPr txBox="1"/>
          <p:nvPr/>
        </p:nvSpPr>
        <p:spPr>
          <a:xfrm>
            <a:off x="1179965" y="3385540"/>
            <a:ext cx="828585" cy="369332"/>
          </a:xfrm>
          <a:prstGeom prst="rect">
            <a:avLst/>
          </a:prstGeom>
          <a:noFill/>
        </p:spPr>
        <p:txBody>
          <a:bodyPr wrap="none" rtlCol="0">
            <a:spAutoFit/>
          </a:bodyPr>
          <a:lstStyle/>
          <a:p>
            <a:r>
              <a:rPr lang="en-US" dirty="0" smtClean="0"/>
              <a:t>= Sept.</a:t>
            </a:r>
            <a:endParaRPr lang="en-US" dirty="0"/>
          </a:p>
        </p:txBody>
      </p:sp>
      <p:sp>
        <p:nvSpPr>
          <p:cNvPr id="31" name="Slide Number Placeholder 30"/>
          <p:cNvSpPr>
            <a:spLocks noGrp="1"/>
          </p:cNvSpPr>
          <p:nvPr>
            <p:ph type="sldNum" sz="quarter" idx="12"/>
          </p:nvPr>
        </p:nvSpPr>
        <p:spPr/>
        <p:txBody>
          <a:bodyPr/>
          <a:lstStyle/>
          <a:p>
            <a:fld id="{6C0616E7-B5BE-9E4B-A860-922B0A8AA93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4000" y="-88900"/>
            <a:ext cx="8890000" cy="6946900"/>
          </a:xfrm>
          <a:prstGeom prst="rect">
            <a:avLst/>
          </a:prstGeom>
        </p:spPr>
      </p:pic>
      <p:sp>
        <p:nvSpPr>
          <p:cNvPr id="5" name="Rectangle 4"/>
          <p:cNvSpPr/>
          <p:nvPr/>
        </p:nvSpPr>
        <p:spPr>
          <a:xfrm>
            <a:off x="7710441" y="2319475"/>
            <a:ext cx="660895" cy="50536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93536" y="6126163"/>
            <a:ext cx="3045951" cy="646331"/>
          </a:xfrm>
          <a:prstGeom prst="rect">
            <a:avLst/>
          </a:prstGeom>
          <a:noFill/>
        </p:spPr>
        <p:txBody>
          <a:bodyPr wrap="none" rtlCol="0">
            <a:spAutoFit/>
          </a:bodyPr>
          <a:lstStyle/>
          <a:p>
            <a:r>
              <a:rPr lang="en-US" dirty="0" smtClean="0"/>
              <a:t>Moving between a service and </a:t>
            </a:r>
          </a:p>
          <a:p>
            <a:r>
              <a:rPr lang="en-US" dirty="0" smtClean="0"/>
              <a:t>HPC by administrator</a:t>
            </a:r>
            <a:endParaRPr lang="en-US" dirty="0"/>
          </a:p>
        </p:txBody>
      </p:sp>
      <p:cxnSp>
        <p:nvCxnSpPr>
          <p:cNvPr id="10" name="Straight Arrow Connector 9"/>
          <p:cNvCxnSpPr/>
          <p:nvPr/>
        </p:nvCxnSpPr>
        <p:spPr>
          <a:xfrm rot="5400000">
            <a:off x="6785173" y="500137"/>
            <a:ext cx="671296" cy="220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2"/>
          </p:nvPr>
        </p:nvSpPr>
        <p:spPr/>
        <p:txBody>
          <a:bodyPr/>
          <a:lstStyle/>
          <a:p>
            <a:fld id="{6C0616E7-B5BE-9E4B-A860-922B0A8AA93C}"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graphicFrame>
        <p:nvGraphicFramePr>
          <p:cNvPr id="5" name="Diagram 4"/>
          <p:cNvGraphicFramePr/>
          <p:nvPr/>
        </p:nvGraphicFramePr>
        <p:xfrm>
          <a:off x="0" y="271689"/>
          <a:ext cx="9144000" cy="48118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835560" y="4093490"/>
            <a:ext cx="851240" cy="369332"/>
          </a:xfrm>
          <a:prstGeom prst="rect">
            <a:avLst/>
          </a:prstGeom>
          <a:noFill/>
        </p:spPr>
        <p:txBody>
          <a:bodyPr wrap="none" rtlCol="0">
            <a:spAutoFit/>
          </a:bodyPr>
          <a:lstStyle/>
          <a:p>
            <a:r>
              <a:rPr lang="en-US" dirty="0" smtClean="0"/>
              <a:t>Phase I</a:t>
            </a:r>
            <a:endParaRPr lang="en-US" dirty="0"/>
          </a:p>
        </p:txBody>
      </p:sp>
      <p:sp>
        <p:nvSpPr>
          <p:cNvPr id="7" name="Right Brace 6"/>
          <p:cNvSpPr/>
          <p:nvPr/>
        </p:nvSpPr>
        <p:spPr>
          <a:xfrm rot="5400000">
            <a:off x="2285690" y="2020541"/>
            <a:ext cx="543750" cy="477825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777401" y="4811702"/>
            <a:ext cx="909399" cy="369332"/>
          </a:xfrm>
          <a:prstGeom prst="rect">
            <a:avLst/>
          </a:prstGeom>
          <a:noFill/>
        </p:spPr>
        <p:txBody>
          <a:bodyPr wrap="none" rtlCol="0">
            <a:spAutoFit/>
          </a:bodyPr>
          <a:lstStyle/>
          <a:p>
            <a:r>
              <a:rPr lang="en-US" dirty="0" smtClean="0"/>
              <a:t>Phase II</a:t>
            </a:r>
            <a:endParaRPr lang="en-US" dirty="0"/>
          </a:p>
        </p:txBody>
      </p:sp>
      <p:sp>
        <p:nvSpPr>
          <p:cNvPr id="9" name="Right Brace 8"/>
          <p:cNvSpPr/>
          <p:nvPr/>
        </p:nvSpPr>
        <p:spPr>
          <a:xfrm rot="5400000">
            <a:off x="4423791" y="3149200"/>
            <a:ext cx="543752" cy="386875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781816" y="5480832"/>
            <a:ext cx="1342829" cy="369332"/>
          </a:xfrm>
          <a:prstGeom prst="rect">
            <a:avLst/>
          </a:prstGeom>
          <a:noFill/>
        </p:spPr>
        <p:txBody>
          <a:bodyPr wrap="square" rtlCol="0">
            <a:spAutoFit/>
          </a:bodyPr>
          <a:lstStyle/>
          <a:p>
            <a:r>
              <a:rPr lang="en-US" dirty="0" smtClean="0"/>
              <a:t>Phase III</a:t>
            </a:r>
            <a:endParaRPr lang="en-US" dirty="0"/>
          </a:p>
        </p:txBody>
      </p:sp>
      <p:sp>
        <p:nvSpPr>
          <p:cNvPr id="11" name="Right Brace 10"/>
          <p:cNvSpPr/>
          <p:nvPr/>
        </p:nvSpPr>
        <p:spPr>
          <a:xfrm rot="5400000">
            <a:off x="6945332" y="4554221"/>
            <a:ext cx="543752" cy="25918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ight Brace 11"/>
          <p:cNvSpPr/>
          <p:nvPr/>
        </p:nvSpPr>
        <p:spPr>
          <a:xfrm rot="5400000">
            <a:off x="66492" y="4897609"/>
            <a:ext cx="516730" cy="6497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ight Brace 12"/>
          <p:cNvSpPr/>
          <p:nvPr/>
        </p:nvSpPr>
        <p:spPr>
          <a:xfrm rot="5400000">
            <a:off x="2093146" y="2923301"/>
            <a:ext cx="391345" cy="203764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107574" y="3908824"/>
            <a:ext cx="1827318" cy="369332"/>
          </a:xfrm>
          <a:prstGeom prst="rect">
            <a:avLst/>
          </a:prstGeom>
          <a:noFill/>
        </p:spPr>
        <p:txBody>
          <a:bodyPr wrap="none" rtlCol="0">
            <a:spAutoFit/>
          </a:bodyPr>
          <a:lstStyle/>
          <a:p>
            <a:r>
              <a:rPr lang="en-US" dirty="0" smtClean="0"/>
              <a:t>Acceptance tests</a:t>
            </a:r>
            <a:endParaRPr lang="en-US" dirty="0"/>
          </a:p>
        </p:txBody>
      </p:sp>
      <p:sp>
        <p:nvSpPr>
          <p:cNvPr id="15" name="Right Brace 14"/>
          <p:cNvSpPr/>
          <p:nvPr/>
        </p:nvSpPr>
        <p:spPr>
          <a:xfrm rot="5400000">
            <a:off x="3631117" y="5589074"/>
            <a:ext cx="552599" cy="5133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6C0616E7-B5BE-9E4B-A860-922B0A8AA93C}"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Phase II</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C0616E7-B5BE-9E4B-A860-922B0A8AA93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4000" y="-88900"/>
            <a:ext cx="8890000" cy="6946900"/>
          </a:xfrm>
          <a:prstGeom prst="rect">
            <a:avLst/>
          </a:prstGeom>
        </p:spPr>
      </p:pic>
      <p:sp>
        <p:nvSpPr>
          <p:cNvPr id="5" name="TextBox 4"/>
          <p:cNvSpPr txBox="1"/>
          <p:nvPr/>
        </p:nvSpPr>
        <p:spPr>
          <a:xfrm>
            <a:off x="5345936" y="6126163"/>
            <a:ext cx="3045951" cy="646331"/>
          </a:xfrm>
          <a:prstGeom prst="rect">
            <a:avLst/>
          </a:prstGeom>
          <a:noFill/>
        </p:spPr>
        <p:txBody>
          <a:bodyPr wrap="none" rtlCol="0">
            <a:spAutoFit/>
          </a:bodyPr>
          <a:lstStyle/>
          <a:p>
            <a:r>
              <a:rPr lang="en-US" dirty="0" smtClean="0"/>
              <a:t>Moving between a service and </a:t>
            </a:r>
          </a:p>
          <a:p>
            <a:r>
              <a:rPr lang="en-US" dirty="0" smtClean="0"/>
              <a:t>HPC by user</a:t>
            </a:r>
            <a:endParaRPr lang="en-US" dirty="0"/>
          </a:p>
        </p:txBody>
      </p:sp>
      <p:cxnSp>
        <p:nvCxnSpPr>
          <p:cNvPr id="6" name="Straight Arrow Connector 5"/>
          <p:cNvCxnSpPr/>
          <p:nvPr/>
        </p:nvCxnSpPr>
        <p:spPr>
          <a:xfrm rot="5400000">
            <a:off x="6827425" y="500138"/>
            <a:ext cx="671296" cy="220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6C0616E7-B5BE-9E4B-A860-922B0A8AA93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4000" y="1104900"/>
            <a:ext cx="8890000" cy="5753100"/>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124150" cy="1143000"/>
          </a:xfrm>
        </p:spPr>
        <p:txBody>
          <a:bodyPr>
            <a:normAutofit fontScale="90000"/>
          </a:bodyPr>
          <a:lstStyle/>
          <a:p>
            <a:r>
              <a:rPr lang="en-US" dirty="0" smtClean="0"/>
              <a:t>Layered 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3794" y="-1"/>
            <a:ext cx="8220206" cy="6858001"/>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Provisioning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3738" y="1167536"/>
            <a:ext cx="7057645" cy="5141999"/>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Repository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79244" y="1287785"/>
            <a:ext cx="7051892" cy="5570215"/>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Subsystem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29066" y="1250336"/>
            <a:ext cx="4183626" cy="5257800"/>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Snapz.png"/>
          <p:cNvPicPr>
            <a:picLocks noChangeAspect="1"/>
          </p:cNvPicPr>
          <p:nvPr/>
        </p:nvPicPr>
        <p:blipFill>
          <a:blip r:embed="rId3"/>
          <a:stretch>
            <a:fillRect/>
          </a:stretch>
        </p:blipFill>
        <p:spPr>
          <a:xfrm>
            <a:off x="5451272" y="3429001"/>
            <a:ext cx="2974548" cy="1332230"/>
          </a:xfrm>
          <a:prstGeom prst="rect">
            <a:avLst/>
          </a:prstGeom>
        </p:spPr>
      </p:pic>
      <p:sp>
        <p:nvSpPr>
          <p:cNvPr id="2" name="Title 1"/>
          <p:cNvSpPr>
            <a:spLocks noGrp="1"/>
          </p:cNvSpPr>
          <p:nvPr>
            <p:ph type="title"/>
          </p:nvPr>
        </p:nvSpPr>
        <p:spPr>
          <a:xfrm>
            <a:off x="457200" y="71442"/>
            <a:ext cx="8229600" cy="1143000"/>
          </a:xfrm>
        </p:spPr>
        <p:txBody>
          <a:bodyPr>
            <a:normAutofit fontScale="90000"/>
          </a:bodyPr>
          <a:lstStyle/>
          <a:p>
            <a:r>
              <a:rPr lang="en-US" dirty="0" smtClean="0"/>
              <a:t>Current - Inca Functional Monitoring</a:t>
            </a:r>
            <a:br>
              <a:rPr lang="en-US" dirty="0" smtClean="0"/>
            </a:br>
            <a:r>
              <a:rPr lang="en-US" sz="3111" dirty="0" smtClean="0">
                <a:solidFill>
                  <a:schemeClr val="tx2"/>
                </a:solidFill>
              </a:rPr>
              <a:t>http://</a:t>
            </a:r>
            <a:r>
              <a:rPr lang="en-US" sz="3111" dirty="0" err="1" smtClean="0">
                <a:solidFill>
                  <a:schemeClr val="tx2"/>
                </a:solidFill>
              </a:rPr>
              <a:t>inca.futuregrid.org</a:t>
            </a:r>
            <a:endParaRPr lang="en-US" sz="3111" dirty="0">
              <a:solidFill>
                <a:schemeClr val="tx2"/>
              </a:solidFill>
            </a:endParaRPr>
          </a:p>
        </p:txBody>
      </p:sp>
      <p:pic>
        <p:nvPicPr>
          <p:cNvPr id="5" name="Picture 4" descr="ScreenSnapz.png"/>
          <p:cNvPicPr>
            <a:picLocks noChangeAspect="1"/>
          </p:cNvPicPr>
          <p:nvPr/>
        </p:nvPicPr>
        <p:blipFill>
          <a:blip r:embed="rId4"/>
          <a:stretch>
            <a:fillRect/>
          </a:stretch>
        </p:blipFill>
        <p:spPr>
          <a:xfrm>
            <a:off x="457200" y="1656262"/>
            <a:ext cx="4245403" cy="2758017"/>
          </a:xfrm>
          <a:prstGeom prst="rect">
            <a:avLst/>
          </a:prstGeom>
        </p:spPr>
      </p:pic>
      <p:pic>
        <p:nvPicPr>
          <p:cNvPr id="6" name="Picture 5" descr="ScreenSnapz.png"/>
          <p:cNvPicPr>
            <a:picLocks noChangeAspect="1"/>
          </p:cNvPicPr>
          <p:nvPr/>
        </p:nvPicPr>
        <p:blipFill>
          <a:blip r:embed="rId5"/>
          <a:stretch>
            <a:fillRect/>
          </a:stretch>
        </p:blipFill>
        <p:spPr>
          <a:xfrm>
            <a:off x="6425570" y="1754666"/>
            <a:ext cx="901700" cy="1193800"/>
          </a:xfrm>
          <a:prstGeom prst="rect">
            <a:avLst/>
          </a:prstGeom>
        </p:spPr>
      </p:pic>
      <p:pic>
        <p:nvPicPr>
          <p:cNvPr id="7" name="Picture 6" descr="ScreenSnapz.png"/>
          <p:cNvPicPr>
            <a:picLocks noChangeAspect="1"/>
          </p:cNvPicPr>
          <p:nvPr/>
        </p:nvPicPr>
        <p:blipFill>
          <a:blip r:embed="rId6"/>
          <a:stretch>
            <a:fillRect/>
          </a:stretch>
        </p:blipFill>
        <p:spPr>
          <a:xfrm>
            <a:off x="457200" y="4969933"/>
            <a:ext cx="6085417" cy="1591431"/>
          </a:xfrm>
          <a:prstGeom prst="rect">
            <a:avLst/>
          </a:prstGeom>
        </p:spPr>
      </p:pic>
      <p:sp>
        <p:nvSpPr>
          <p:cNvPr id="9" name="TextBox 8"/>
          <p:cNvSpPr txBox="1"/>
          <p:nvPr/>
        </p:nvSpPr>
        <p:spPr>
          <a:xfrm>
            <a:off x="999067" y="1286930"/>
            <a:ext cx="3098800" cy="369332"/>
          </a:xfrm>
          <a:prstGeom prst="rect">
            <a:avLst/>
          </a:prstGeom>
          <a:noFill/>
        </p:spPr>
        <p:txBody>
          <a:bodyPr wrap="square" rtlCol="0">
            <a:spAutoFit/>
          </a:bodyPr>
          <a:lstStyle/>
          <a:p>
            <a:pPr algn="ctr"/>
            <a:r>
              <a:rPr lang="en-US" b="1" dirty="0" smtClean="0">
                <a:solidFill>
                  <a:schemeClr val="accent2"/>
                </a:solidFill>
              </a:rPr>
              <a:t>Google Map View</a:t>
            </a:r>
            <a:endParaRPr lang="en-US" b="1" dirty="0">
              <a:solidFill>
                <a:schemeClr val="accent2"/>
              </a:solidFill>
            </a:endParaRPr>
          </a:p>
        </p:txBody>
      </p:sp>
      <p:sp>
        <p:nvSpPr>
          <p:cNvPr id="10" name="TextBox 9"/>
          <p:cNvSpPr txBox="1"/>
          <p:nvPr/>
        </p:nvSpPr>
        <p:spPr>
          <a:xfrm>
            <a:off x="5327020" y="1385334"/>
            <a:ext cx="3098800" cy="369332"/>
          </a:xfrm>
          <a:prstGeom prst="rect">
            <a:avLst/>
          </a:prstGeom>
          <a:noFill/>
        </p:spPr>
        <p:txBody>
          <a:bodyPr wrap="square" rtlCol="0">
            <a:spAutoFit/>
          </a:bodyPr>
          <a:lstStyle/>
          <a:p>
            <a:pPr algn="ctr"/>
            <a:r>
              <a:rPr lang="en-US" b="1" dirty="0" err="1" smtClean="0">
                <a:solidFill>
                  <a:schemeClr val="accent2"/>
                </a:solidFill>
              </a:rPr>
              <a:t>FutureGrid</a:t>
            </a:r>
            <a:r>
              <a:rPr lang="en-US" b="1" dirty="0" smtClean="0">
                <a:solidFill>
                  <a:schemeClr val="accent2"/>
                </a:solidFill>
              </a:rPr>
              <a:t> Core Services Tests</a:t>
            </a:r>
            <a:endParaRPr lang="en-US" b="1" dirty="0">
              <a:solidFill>
                <a:schemeClr val="accent2"/>
              </a:solidFill>
            </a:endParaRPr>
          </a:p>
        </p:txBody>
      </p:sp>
      <p:sp>
        <p:nvSpPr>
          <p:cNvPr id="11" name="TextBox 10"/>
          <p:cNvSpPr txBox="1"/>
          <p:nvPr/>
        </p:nvSpPr>
        <p:spPr>
          <a:xfrm>
            <a:off x="1775884" y="4600601"/>
            <a:ext cx="3098800" cy="369332"/>
          </a:xfrm>
          <a:prstGeom prst="rect">
            <a:avLst/>
          </a:prstGeom>
          <a:noFill/>
        </p:spPr>
        <p:txBody>
          <a:bodyPr wrap="square" rtlCol="0">
            <a:spAutoFit/>
          </a:bodyPr>
          <a:lstStyle/>
          <a:p>
            <a:pPr algn="ctr"/>
            <a:r>
              <a:rPr lang="en-US" b="1" dirty="0" err="1" smtClean="0">
                <a:solidFill>
                  <a:schemeClr val="accent2"/>
                </a:solidFill>
              </a:rPr>
              <a:t>FutureGrid</a:t>
            </a:r>
            <a:r>
              <a:rPr lang="en-US" b="1" dirty="0" smtClean="0">
                <a:solidFill>
                  <a:schemeClr val="accent2"/>
                </a:solidFill>
              </a:rPr>
              <a:t> Basic Cluster Tests</a:t>
            </a:r>
            <a:endParaRPr lang="en-US" b="1" dirty="0">
              <a:solidFill>
                <a:schemeClr val="accent2"/>
              </a:solidFill>
            </a:endParaRPr>
          </a:p>
        </p:txBody>
      </p:sp>
      <p:sp>
        <p:nvSpPr>
          <p:cNvPr id="12" name="TextBox 11"/>
          <p:cNvSpPr txBox="1"/>
          <p:nvPr/>
        </p:nvSpPr>
        <p:spPr>
          <a:xfrm>
            <a:off x="5235370" y="3059669"/>
            <a:ext cx="3359780" cy="369332"/>
          </a:xfrm>
          <a:prstGeom prst="rect">
            <a:avLst/>
          </a:prstGeom>
          <a:noFill/>
        </p:spPr>
        <p:txBody>
          <a:bodyPr wrap="square" rtlCol="0">
            <a:spAutoFit/>
          </a:bodyPr>
          <a:lstStyle/>
          <a:p>
            <a:pPr algn="ctr"/>
            <a:r>
              <a:rPr lang="en-US" b="1" dirty="0" err="1" smtClean="0">
                <a:solidFill>
                  <a:schemeClr val="accent2"/>
                </a:solidFill>
              </a:rPr>
              <a:t>FutureGrid</a:t>
            </a:r>
            <a:r>
              <a:rPr lang="en-US" b="1" dirty="0" smtClean="0">
                <a:solidFill>
                  <a:schemeClr val="accent2"/>
                </a:solidFill>
              </a:rPr>
              <a:t> Cluster Storage Tests</a:t>
            </a:r>
            <a:endParaRPr lang="en-US" b="1" dirty="0">
              <a:solidFill>
                <a:schemeClr val="accent2"/>
              </a:solidFill>
            </a:endParaRPr>
          </a:p>
        </p:txBody>
      </p:sp>
      <p:sp>
        <p:nvSpPr>
          <p:cNvPr id="13" name="Slide Number Placeholder 12"/>
          <p:cNvSpPr>
            <a:spLocks noGrp="1"/>
          </p:cNvSpPr>
          <p:nvPr>
            <p:ph type="sldNum" sz="quarter" idx="12"/>
          </p:nvPr>
        </p:nvSpPr>
        <p:spPr/>
        <p:txBody>
          <a:bodyPr/>
          <a:lstStyle/>
          <a:p>
            <a:fld id="{6C0616E7-B5BE-9E4B-A860-922B0A8AA93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7"/>
            <a:ext cx="8229600" cy="1143000"/>
          </a:xfrm>
        </p:spPr>
        <p:txBody>
          <a:bodyPr/>
          <a:lstStyle/>
          <a:p>
            <a:r>
              <a:rPr lang="en-US" dirty="0" smtClean="0"/>
              <a:t>Performance Monitoring Service</a:t>
            </a:r>
            <a:endParaRPr lang="en-US" dirty="0"/>
          </a:p>
        </p:txBody>
      </p:sp>
      <p:sp>
        <p:nvSpPr>
          <p:cNvPr id="3" name="Content Placeholder 2"/>
          <p:cNvSpPr>
            <a:spLocks noGrp="1"/>
          </p:cNvSpPr>
          <p:nvPr>
            <p:ph idx="1"/>
          </p:nvPr>
        </p:nvSpPr>
        <p:spPr>
          <a:xfrm>
            <a:off x="296226" y="1146710"/>
            <a:ext cx="4275774" cy="5188239"/>
          </a:xfrm>
        </p:spPr>
        <p:txBody>
          <a:bodyPr>
            <a:noAutofit/>
          </a:bodyPr>
          <a:lstStyle/>
          <a:p>
            <a:r>
              <a:rPr lang="en-US" sz="2400" dirty="0" smtClean="0"/>
              <a:t>Collect performance and load data from all </a:t>
            </a:r>
            <a:r>
              <a:rPr lang="en-US" sz="2400" dirty="0" err="1" smtClean="0"/>
              <a:t>FutureGrid</a:t>
            </a:r>
            <a:r>
              <a:rPr lang="en-US" sz="2400" dirty="0" smtClean="0"/>
              <a:t> components – use passive measurements when possible </a:t>
            </a:r>
          </a:p>
          <a:p>
            <a:pPr lvl="1"/>
            <a:r>
              <a:rPr lang="en-US" sz="2000" dirty="0" smtClean="0"/>
              <a:t>(Passive) Instrumentation of </a:t>
            </a:r>
            <a:r>
              <a:rPr lang="en-US" sz="2000" dirty="0" err="1" smtClean="0"/>
              <a:t>FutureGrid</a:t>
            </a:r>
            <a:r>
              <a:rPr lang="en-US" sz="2000" dirty="0" smtClean="0"/>
              <a:t> components via </a:t>
            </a:r>
            <a:r>
              <a:rPr lang="en-US" sz="2000" dirty="0" err="1" smtClean="0"/>
              <a:t>NetLogger</a:t>
            </a:r>
            <a:r>
              <a:rPr lang="en-US" sz="2000" dirty="0" smtClean="0"/>
              <a:t> (in testing)</a:t>
            </a:r>
          </a:p>
          <a:p>
            <a:pPr lvl="1"/>
            <a:r>
              <a:rPr lang="en-US" sz="2000" dirty="0" smtClean="0"/>
              <a:t>(Active) Automated benchmarking via Inca – HPCC (deployed), SPEC, </a:t>
            </a:r>
            <a:r>
              <a:rPr lang="en-US" sz="2000" dirty="0" err="1" smtClean="0"/>
              <a:t>UTK’s</a:t>
            </a:r>
            <a:r>
              <a:rPr lang="en-US" sz="2000" dirty="0" smtClean="0"/>
              <a:t> </a:t>
            </a:r>
            <a:r>
              <a:rPr lang="en-US" sz="2000" i="1" dirty="0" smtClean="0"/>
              <a:t>Grid Benchmark Challenge</a:t>
            </a:r>
          </a:p>
          <a:p>
            <a:pPr lvl="1"/>
            <a:r>
              <a:rPr lang="en-US" sz="2000" dirty="0" smtClean="0"/>
              <a:t>Other hardware </a:t>
            </a:r>
            <a:r>
              <a:rPr lang="en-US" sz="2000" dirty="0"/>
              <a:t>m</a:t>
            </a:r>
            <a:r>
              <a:rPr lang="en-US" sz="2000" dirty="0" smtClean="0"/>
              <a:t>onitoring systems - Ganglia, </a:t>
            </a:r>
            <a:r>
              <a:rPr lang="en-US" sz="2000" dirty="0" err="1" smtClean="0"/>
              <a:t>Nagios</a:t>
            </a:r>
            <a:r>
              <a:rPr lang="en-US" sz="2000" dirty="0" smtClean="0"/>
              <a:t>, </a:t>
            </a:r>
            <a:r>
              <a:rPr lang="en-US" sz="2000" dirty="0" err="1" smtClean="0"/>
              <a:t>perfSONAR</a:t>
            </a:r>
            <a:r>
              <a:rPr lang="en-US" sz="2000" dirty="0" smtClean="0"/>
              <a:t>, etc. -  (planned)</a:t>
            </a:r>
          </a:p>
          <a:p>
            <a:r>
              <a:rPr lang="en-US" sz="2400" dirty="0" smtClean="0"/>
              <a:t>Comparative studies with other clouds and grids  </a:t>
            </a:r>
          </a:p>
          <a:p>
            <a:endParaRPr lang="en-US" sz="2400" dirty="0"/>
          </a:p>
        </p:txBody>
      </p:sp>
      <p:pic>
        <p:nvPicPr>
          <p:cNvPr id="9" name="Picture 8" descr="logo_sm"/>
          <p:cNvPicPr>
            <a:picLocks noChangeAspect="1" noChangeArrowheads="1"/>
          </p:cNvPicPr>
          <p:nvPr/>
        </p:nvPicPr>
        <p:blipFill>
          <a:blip r:embed="rId3"/>
          <a:srcRect/>
          <a:stretch>
            <a:fillRect/>
          </a:stretch>
        </p:blipFill>
        <p:spPr bwMode="auto">
          <a:xfrm>
            <a:off x="4389090" y="5519083"/>
            <a:ext cx="1447800" cy="552450"/>
          </a:xfrm>
          <a:prstGeom prst="rect">
            <a:avLst/>
          </a:prstGeom>
          <a:noFill/>
        </p:spPr>
      </p:pic>
      <p:pic>
        <p:nvPicPr>
          <p:cNvPr id="10" name="Picture 9" descr="PerformanceMonitorArch.png"/>
          <p:cNvPicPr>
            <a:picLocks noChangeAspect="1"/>
          </p:cNvPicPr>
          <p:nvPr/>
        </p:nvPicPr>
        <p:blipFill>
          <a:blip r:embed="rId4"/>
          <a:stretch>
            <a:fillRect/>
          </a:stretch>
        </p:blipFill>
        <p:spPr>
          <a:xfrm>
            <a:off x="4855636" y="1316041"/>
            <a:ext cx="3695700" cy="3898900"/>
          </a:xfrm>
          <a:prstGeom prst="rect">
            <a:avLst/>
          </a:prstGeom>
        </p:spPr>
      </p:pic>
      <p:pic>
        <p:nvPicPr>
          <p:cNvPr id="11" name="Picture 10" descr="netlogger.png"/>
          <p:cNvPicPr>
            <a:picLocks noChangeAspect="1"/>
          </p:cNvPicPr>
          <p:nvPr/>
        </p:nvPicPr>
        <p:blipFill>
          <a:blip r:embed="rId5"/>
          <a:stretch>
            <a:fillRect/>
          </a:stretch>
        </p:blipFill>
        <p:spPr>
          <a:xfrm>
            <a:off x="5870760" y="5352806"/>
            <a:ext cx="1137790" cy="872306"/>
          </a:xfrm>
          <a:prstGeom prst="rect">
            <a:avLst/>
          </a:prstGeom>
        </p:spPr>
      </p:pic>
      <p:pic>
        <p:nvPicPr>
          <p:cNvPr id="12" name="Picture 11" descr="header.gif"/>
          <p:cNvPicPr>
            <a:picLocks noChangeAspect="1"/>
          </p:cNvPicPr>
          <p:nvPr/>
        </p:nvPicPr>
        <p:blipFill>
          <a:blip r:embed="rId6"/>
          <a:stretch>
            <a:fillRect/>
          </a:stretch>
        </p:blipFill>
        <p:spPr>
          <a:xfrm>
            <a:off x="5803024" y="6225112"/>
            <a:ext cx="2019300" cy="446980"/>
          </a:xfrm>
          <a:prstGeom prst="rect">
            <a:avLst/>
          </a:prstGeom>
        </p:spPr>
      </p:pic>
      <p:pic>
        <p:nvPicPr>
          <p:cNvPr id="13" name="Picture 12" descr="atlas_logo.png"/>
          <p:cNvPicPr>
            <a:picLocks noChangeAspect="1"/>
          </p:cNvPicPr>
          <p:nvPr/>
        </p:nvPicPr>
        <p:blipFill>
          <a:blip r:embed="rId7"/>
          <a:stretch>
            <a:fillRect/>
          </a:stretch>
        </p:blipFill>
        <p:spPr>
          <a:xfrm>
            <a:off x="7127081" y="5474633"/>
            <a:ext cx="1866899" cy="596900"/>
          </a:xfrm>
          <a:prstGeom prst="rect">
            <a:avLst/>
          </a:prstGeom>
        </p:spPr>
      </p:pic>
      <p:sp>
        <p:nvSpPr>
          <p:cNvPr id="14" name="Slide Number Placeholder 13"/>
          <p:cNvSpPr>
            <a:spLocks noGrp="1"/>
          </p:cNvSpPr>
          <p:nvPr>
            <p:ph type="sldNum" sz="quarter" idx="12"/>
          </p:nvPr>
        </p:nvSpPr>
        <p:spPr/>
        <p:txBody>
          <a:bodyPr/>
          <a:lstStyle/>
          <a:p>
            <a:fld id="{6C0616E7-B5BE-9E4B-A860-922B0A8AA93C}"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2"/>
            <a:ext cx="8229600" cy="1143000"/>
          </a:xfrm>
        </p:spPr>
        <p:txBody>
          <a:bodyPr>
            <a:normAutofit fontScale="90000"/>
          </a:bodyPr>
          <a:lstStyle/>
          <a:p>
            <a:r>
              <a:rPr lang="en-US" dirty="0" smtClean="0"/>
              <a:t>Current - Performance Monitoring</a:t>
            </a:r>
            <a:br>
              <a:rPr lang="en-US" dirty="0" smtClean="0"/>
            </a:br>
            <a:r>
              <a:rPr lang="en-US" sz="3111" dirty="0" smtClean="0">
                <a:solidFill>
                  <a:schemeClr val="tx2"/>
                </a:solidFill>
              </a:rPr>
              <a:t>http://</a:t>
            </a:r>
            <a:r>
              <a:rPr lang="en-US" sz="3111" dirty="0" err="1" smtClean="0">
                <a:solidFill>
                  <a:schemeClr val="tx2"/>
                </a:solidFill>
              </a:rPr>
              <a:t>www.futuregrid.org</a:t>
            </a:r>
            <a:r>
              <a:rPr lang="en-US" sz="3111" dirty="0" smtClean="0">
                <a:solidFill>
                  <a:schemeClr val="tx2"/>
                </a:solidFill>
              </a:rPr>
              <a:t>/status</a:t>
            </a:r>
            <a:endParaRPr lang="en-US" sz="3111" dirty="0">
              <a:solidFill>
                <a:schemeClr val="tx2"/>
              </a:solidFill>
            </a:endParaRPr>
          </a:p>
        </p:txBody>
      </p:sp>
      <p:pic>
        <p:nvPicPr>
          <p:cNvPr id="14" name="Picture 13" descr="ScreenSnapz.png"/>
          <p:cNvPicPr>
            <a:picLocks noChangeAspect="1"/>
          </p:cNvPicPr>
          <p:nvPr/>
        </p:nvPicPr>
        <p:blipFill>
          <a:blip r:embed="rId3"/>
          <a:stretch>
            <a:fillRect/>
          </a:stretch>
        </p:blipFill>
        <p:spPr>
          <a:xfrm>
            <a:off x="1151469" y="4396444"/>
            <a:ext cx="3348316" cy="2359958"/>
          </a:xfrm>
          <a:prstGeom prst="rect">
            <a:avLst/>
          </a:prstGeom>
        </p:spPr>
      </p:pic>
      <p:pic>
        <p:nvPicPr>
          <p:cNvPr id="16" name="Picture 15" descr="ScreenSnapz.png"/>
          <p:cNvPicPr>
            <a:picLocks noChangeAspect="1"/>
          </p:cNvPicPr>
          <p:nvPr/>
        </p:nvPicPr>
        <p:blipFill>
          <a:blip r:embed="rId4"/>
          <a:stretch>
            <a:fillRect/>
          </a:stretch>
        </p:blipFill>
        <p:spPr>
          <a:xfrm>
            <a:off x="1324313" y="1719238"/>
            <a:ext cx="2316352" cy="2574788"/>
          </a:xfrm>
          <a:prstGeom prst="rect">
            <a:avLst/>
          </a:prstGeom>
        </p:spPr>
      </p:pic>
      <p:pic>
        <p:nvPicPr>
          <p:cNvPr id="17" name="Picture 16" descr="ScreenSnapz.png"/>
          <p:cNvPicPr>
            <a:picLocks noChangeAspect="1"/>
          </p:cNvPicPr>
          <p:nvPr/>
        </p:nvPicPr>
        <p:blipFill>
          <a:blip r:embed="rId5"/>
          <a:stretch>
            <a:fillRect/>
          </a:stretch>
        </p:blipFill>
        <p:spPr>
          <a:xfrm>
            <a:off x="4601200" y="1702305"/>
            <a:ext cx="4407225" cy="3716362"/>
          </a:xfrm>
          <a:prstGeom prst="rect">
            <a:avLst/>
          </a:prstGeom>
        </p:spPr>
      </p:pic>
      <p:sp>
        <p:nvSpPr>
          <p:cNvPr id="10" name="TextBox 9"/>
          <p:cNvSpPr txBox="1"/>
          <p:nvPr/>
        </p:nvSpPr>
        <p:spPr>
          <a:xfrm>
            <a:off x="0" y="2235200"/>
            <a:ext cx="1324313" cy="646331"/>
          </a:xfrm>
          <a:prstGeom prst="rect">
            <a:avLst/>
          </a:prstGeom>
          <a:noFill/>
        </p:spPr>
        <p:txBody>
          <a:bodyPr wrap="square" rtlCol="0">
            <a:spAutoFit/>
          </a:bodyPr>
          <a:lstStyle/>
          <a:p>
            <a:pPr algn="ctr"/>
            <a:r>
              <a:rPr lang="en-US" b="1" dirty="0" smtClean="0">
                <a:solidFill>
                  <a:schemeClr val="accent2"/>
                </a:solidFill>
              </a:rPr>
              <a:t>HPCC </a:t>
            </a:r>
          </a:p>
          <a:p>
            <a:pPr algn="ctr"/>
            <a:r>
              <a:rPr lang="en-US" b="1" dirty="0" smtClean="0">
                <a:solidFill>
                  <a:schemeClr val="accent2"/>
                </a:solidFill>
              </a:rPr>
              <a:t>metrics</a:t>
            </a:r>
            <a:endParaRPr lang="en-US" b="1" dirty="0">
              <a:solidFill>
                <a:schemeClr val="accent2"/>
              </a:solidFill>
            </a:endParaRPr>
          </a:p>
        </p:txBody>
      </p:sp>
      <p:sp>
        <p:nvSpPr>
          <p:cNvPr id="9" name="TextBox 8"/>
          <p:cNvSpPr txBox="1"/>
          <p:nvPr/>
        </p:nvSpPr>
        <p:spPr>
          <a:xfrm>
            <a:off x="0" y="4792133"/>
            <a:ext cx="1324314" cy="923330"/>
          </a:xfrm>
          <a:prstGeom prst="rect">
            <a:avLst/>
          </a:prstGeom>
          <a:noFill/>
        </p:spPr>
        <p:txBody>
          <a:bodyPr wrap="square" rtlCol="0">
            <a:spAutoFit/>
          </a:bodyPr>
          <a:lstStyle/>
          <a:p>
            <a:pPr algn="ctr"/>
            <a:r>
              <a:rPr lang="en-US" b="1" dirty="0" smtClean="0">
                <a:solidFill>
                  <a:schemeClr val="accent2"/>
                </a:solidFill>
              </a:rPr>
              <a:t>HPCC </a:t>
            </a:r>
          </a:p>
          <a:p>
            <a:pPr algn="ctr"/>
            <a:r>
              <a:rPr lang="en-US" b="1" dirty="0" smtClean="0">
                <a:solidFill>
                  <a:schemeClr val="accent2"/>
                </a:solidFill>
              </a:rPr>
              <a:t>metrics </a:t>
            </a:r>
          </a:p>
          <a:p>
            <a:pPr algn="ctr"/>
            <a:r>
              <a:rPr lang="en-US" b="1" dirty="0" smtClean="0">
                <a:solidFill>
                  <a:schemeClr val="accent2"/>
                </a:solidFill>
              </a:rPr>
              <a:t>(history)</a:t>
            </a:r>
            <a:endParaRPr lang="en-US" b="1" dirty="0">
              <a:solidFill>
                <a:schemeClr val="accent2"/>
              </a:solidFill>
            </a:endParaRPr>
          </a:p>
        </p:txBody>
      </p:sp>
      <p:sp>
        <p:nvSpPr>
          <p:cNvPr id="18" name="TextBox 17"/>
          <p:cNvSpPr txBox="1"/>
          <p:nvPr/>
        </p:nvSpPr>
        <p:spPr>
          <a:xfrm>
            <a:off x="457199" y="1332973"/>
            <a:ext cx="3742267" cy="369332"/>
          </a:xfrm>
          <a:prstGeom prst="rect">
            <a:avLst/>
          </a:prstGeom>
          <a:noFill/>
        </p:spPr>
        <p:txBody>
          <a:bodyPr wrap="square" rtlCol="0">
            <a:spAutoFit/>
          </a:bodyPr>
          <a:lstStyle/>
          <a:p>
            <a:r>
              <a:rPr lang="en-US" b="1" dirty="0" smtClean="0">
                <a:solidFill>
                  <a:schemeClr val="accent2"/>
                </a:solidFill>
              </a:rPr>
              <a:t>Automated benchmarking (HPCC)</a:t>
            </a:r>
            <a:endParaRPr lang="en-US" b="1" dirty="0">
              <a:solidFill>
                <a:schemeClr val="accent2"/>
              </a:solidFill>
            </a:endParaRPr>
          </a:p>
        </p:txBody>
      </p:sp>
      <p:pic>
        <p:nvPicPr>
          <p:cNvPr id="19" name="Picture 18" descr="ScreenSnapz.png"/>
          <p:cNvPicPr>
            <a:picLocks noChangeAspect="1"/>
          </p:cNvPicPr>
          <p:nvPr/>
        </p:nvPicPr>
        <p:blipFill>
          <a:blip r:embed="rId6"/>
          <a:stretch>
            <a:fillRect/>
          </a:stretch>
        </p:blipFill>
        <p:spPr>
          <a:xfrm>
            <a:off x="4758161" y="5554131"/>
            <a:ext cx="4131733" cy="1001632"/>
          </a:xfrm>
          <a:prstGeom prst="rect">
            <a:avLst/>
          </a:prstGeom>
        </p:spPr>
      </p:pic>
      <p:sp>
        <p:nvSpPr>
          <p:cNvPr id="20" name="TextBox 19"/>
          <p:cNvSpPr txBox="1"/>
          <p:nvPr/>
        </p:nvSpPr>
        <p:spPr>
          <a:xfrm>
            <a:off x="4944533" y="1349906"/>
            <a:ext cx="3742267" cy="369332"/>
          </a:xfrm>
          <a:prstGeom prst="rect">
            <a:avLst/>
          </a:prstGeom>
          <a:noFill/>
        </p:spPr>
        <p:txBody>
          <a:bodyPr wrap="square" rtlCol="0">
            <a:spAutoFit/>
          </a:bodyPr>
          <a:lstStyle/>
          <a:p>
            <a:r>
              <a:rPr lang="en-US" b="1" dirty="0" smtClean="0">
                <a:solidFill>
                  <a:schemeClr val="accent2"/>
                </a:solidFill>
              </a:rPr>
              <a:t>Global NOC Network Monitoring</a:t>
            </a:r>
            <a:endParaRPr lang="en-US" b="1" dirty="0">
              <a:solidFill>
                <a:schemeClr val="accent2"/>
              </a:solidFill>
            </a:endParaRPr>
          </a:p>
        </p:txBody>
      </p:sp>
      <p:sp>
        <p:nvSpPr>
          <p:cNvPr id="11" name="Slide Number Placeholder 10"/>
          <p:cNvSpPr>
            <a:spLocks noGrp="1"/>
          </p:cNvSpPr>
          <p:nvPr>
            <p:ph type="sldNum" sz="quarter" idx="12"/>
          </p:nvPr>
        </p:nvSpPr>
        <p:spPr/>
        <p:txBody>
          <a:bodyPr/>
          <a:lstStyle/>
          <a:p>
            <a:fld id="{6C0616E7-B5BE-9E4B-A860-922B0A8AA93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Spiral</a:t>
            </a:r>
            <a:endParaRPr lang="en-US" dirty="0"/>
          </a:p>
        </p:txBody>
      </p:sp>
      <p:sp>
        <p:nvSpPr>
          <p:cNvPr id="3" name="Content Placeholder 2"/>
          <p:cNvSpPr>
            <a:spLocks noGrp="1"/>
          </p:cNvSpPr>
          <p:nvPr>
            <p:ph idx="1"/>
          </p:nvPr>
        </p:nvSpPr>
        <p:spPr/>
        <p:txBody>
          <a:bodyPr/>
          <a:lstStyle/>
          <a:p>
            <a:r>
              <a:rPr lang="en-US" dirty="0" smtClean="0"/>
              <a:t>Phase instead of prototype</a:t>
            </a:r>
          </a:p>
          <a:p>
            <a:endParaRPr lang="en-US" dirty="0" smtClean="0"/>
          </a:p>
          <a:p>
            <a:r>
              <a:rPr lang="en-US" dirty="0" smtClean="0"/>
              <a:t>Established </a:t>
            </a:r>
            <a:br>
              <a:rPr lang="en-US" dirty="0" smtClean="0"/>
            </a:br>
            <a:r>
              <a:rPr lang="en-US" dirty="0" smtClean="0"/>
              <a:t>method</a:t>
            </a:r>
          </a:p>
          <a:p>
            <a:r>
              <a:rPr lang="en-US" dirty="0" smtClean="0"/>
              <a:t>Document </a:t>
            </a:r>
            <a:br>
              <a:rPr lang="en-US" dirty="0" smtClean="0"/>
            </a:br>
            <a:r>
              <a:rPr lang="en-US" dirty="0" smtClean="0"/>
              <a:t>templates</a:t>
            </a:r>
          </a:p>
          <a:p>
            <a:r>
              <a:rPr lang="en-US" dirty="0" smtClean="0"/>
              <a:t>Task tracking</a:t>
            </a:r>
          </a:p>
          <a:p>
            <a:endParaRPr lang="en-US" dirty="0" smtClean="0"/>
          </a:p>
          <a:p>
            <a:endParaRPr lang="en-US" dirty="0" smtClean="0"/>
          </a:p>
          <a:p>
            <a:endParaRPr lang="en-US" dirty="0" smtClean="0"/>
          </a:p>
          <a:p>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3492977" y="2219097"/>
            <a:ext cx="5193823" cy="4325712"/>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Tools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r>
              <a:rPr lang="en-US" dirty="0" smtClean="0"/>
              <a:t>Provide full support of partner tools</a:t>
            </a:r>
          </a:p>
          <a:p>
            <a:pPr>
              <a:buNone/>
            </a:pPr>
            <a:endParaRPr lang="en-US" dirty="0" smtClean="0"/>
          </a:p>
          <a:p>
            <a:endParaRPr lang="en-US" dirty="0" smtClean="0"/>
          </a:p>
          <a:p>
            <a:r>
              <a:rPr lang="en-US" dirty="0" smtClean="0"/>
              <a:t>Provide best effort support of external tools</a:t>
            </a:r>
          </a:p>
        </p:txBody>
      </p:sp>
      <p:pic>
        <p:nvPicPr>
          <p:cNvPr id="4" name="Picture 3" descr="ScreenSnapz.png"/>
          <p:cNvPicPr>
            <a:picLocks noChangeAspect="1"/>
          </p:cNvPicPr>
          <p:nvPr/>
        </p:nvPicPr>
        <p:blipFill>
          <a:blip r:embed="rId3"/>
          <a:stretch>
            <a:fillRect/>
          </a:stretch>
        </p:blipFill>
        <p:spPr>
          <a:xfrm>
            <a:off x="2015067" y="2180171"/>
            <a:ext cx="1727200" cy="685800"/>
          </a:xfrm>
          <a:prstGeom prst="rect">
            <a:avLst/>
          </a:prstGeom>
        </p:spPr>
      </p:pic>
      <p:pic>
        <p:nvPicPr>
          <p:cNvPr id="5" name="Picture 4" descr="vampir-logo.gif"/>
          <p:cNvPicPr>
            <a:picLocks noChangeAspect="1"/>
          </p:cNvPicPr>
          <p:nvPr/>
        </p:nvPicPr>
        <p:blipFill>
          <a:blip r:embed="rId4"/>
          <a:stretch>
            <a:fillRect/>
          </a:stretch>
        </p:blipFill>
        <p:spPr>
          <a:xfrm>
            <a:off x="4415366" y="1993908"/>
            <a:ext cx="1701800" cy="1079500"/>
          </a:xfrm>
          <a:prstGeom prst="rect">
            <a:avLst/>
          </a:prstGeom>
        </p:spPr>
      </p:pic>
      <p:pic>
        <p:nvPicPr>
          <p:cNvPr id="6" name="Picture 5" descr="tau-135.png"/>
          <p:cNvPicPr>
            <a:picLocks noChangeAspect="1"/>
          </p:cNvPicPr>
          <p:nvPr/>
        </p:nvPicPr>
        <p:blipFill>
          <a:blip r:embed="rId5"/>
          <a:stretch>
            <a:fillRect/>
          </a:stretch>
        </p:blipFill>
        <p:spPr>
          <a:xfrm>
            <a:off x="165103" y="4022761"/>
            <a:ext cx="1714500" cy="1714500"/>
          </a:xfrm>
          <a:prstGeom prst="rect">
            <a:avLst/>
          </a:prstGeom>
        </p:spPr>
      </p:pic>
      <p:sp>
        <p:nvSpPr>
          <p:cNvPr id="7" name="TextBox 6"/>
          <p:cNvSpPr txBox="1"/>
          <p:nvPr/>
        </p:nvSpPr>
        <p:spPr>
          <a:xfrm>
            <a:off x="2448984" y="2865971"/>
            <a:ext cx="846665" cy="369332"/>
          </a:xfrm>
          <a:prstGeom prst="rect">
            <a:avLst/>
          </a:prstGeom>
          <a:noFill/>
        </p:spPr>
        <p:txBody>
          <a:bodyPr wrap="square" rtlCol="0">
            <a:spAutoFit/>
          </a:bodyPr>
          <a:lstStyle/>
          <a:p>
            <a:r>
              <a:rPr lang="en-US" b="1" dirty="0" smtClean="0">
                <a:solidFill>
                  <a:schemeClr val="accent2"/>
                </a:solidFill>
              </a:rPr>
              <a:t>(UTK)</a:t>
            </a:r>
            <a:endParaRPr lang="en-US" b="1" dirty="0">
              <a:solidFill>
                <a:schemeClr val="accent2"/>
              </a:solidFill>
            </a:endParaRPr>
          </a:p>
        </p:txBody>
      </p:sp>
      <p:sp>
        <p:nvSpPr>
          <p:cNvPr id="8" name="TextBox 7"/>
          <p:cNvSpPr txBox="1"/>
          <p:nvPr/>
        </p:nvSpPr>
        <p:spPr>
          <a:xfrm>
            <a:off x="4809068" y="3022609"/>
            <a:ext cx="846665" cy="369332"/>
          </a:xfrm>
          <a:prstGeom prst="rect">
            <a:avLst/>
          </a:prstGeom>
          <a:noFill/>
        </p:spPr>
        <p:txBody>
          <a:bodyPr wrap="square" rtlCol="0">
            <a:spAutoFit/>
          </a:bodyPr>
          <a:lstStyle/>
          <a:p>
            <a:r>
              <a:rPr lang="en-US" b="1" dirty="0" smtClean="0">
                <a:solidFill>
                  <a:schemeClr val="accent2"/>
                </a:solidFill>
              </a:rPr>
              <a:t>(TU-D)</a:t>
            </a:r>
            <a:endParaRPr lang="en-US" b="1" dirty="0">
              <a:solidFill>
                <a:schemeClr val="accent2"/>
              </a:solidFill>
            </a:endParaRPr>
          </a:p>
        </p:txBody>
      </p:sp>
      <p:sp>
        <p:nvSpPr>
          <p:cNvPr id="9" name="TextBox 8"/>
          <p:cNvSpPr txBox="1"/>
          <p:nvPr/>
        </p:nvSpPr>
        <p:spPr>
          <a:xfrm>
            <a:off x="29638" y="5598761"/>
            <a:ext cx="2148417" cy="369332"/>
          </a:xfrm>
          <a:prstGeom prst="rect">
            <a:avLst/>
          </a:prstGeom>
          <a:noFill/>
        </p:spPr>
        <p:txBody>
          <a:bodyPr wrap="square" rtlCol="0">
            <a:spAutoFit/>
          </a:bodyPr>
          <a:lstStyle/>
          <a:p>
            <a:r>
              <a:rPr lang="en-US" b="1" dirty="0" smtClean="0">
                <a:solidFill>
                  <a:schemeClr val="accent2"/>
                </a:solidFill>
              </a:rPr>
              <a:t>(Tau – U of Oregon)</a:t>
            </a:r>
            <a:endParaRPr lang="en-US" b="1" dirty="0">
              <a:solidFill>
                <a:schemeClr val="accent2"/>
              </a:solidFill>
            </a:endParaRPr>
          </a:p>
        </p:txBody>
      </p:sp>
      <p:pic>
        <p:nvPicPr>
          <p:cNvPr id="10" name="Picture 9" descr="ScreenSnapz.png"/>
          <p:cNvPicPr>
            <a:picLocks noChangeAspect="1"/>
          </p:cNvPicPr>
          <p:nvPr/>
        </p:nvPicPr>
        <p:blipFill>
          <a:blip r:embed="rId6"/>
          <a:stretch>
            <a:fillRect/>
          </a:stretch>
        </p:blipFill>
        <p:spPr>
          <a:xfrm>
            <a:off x="2105738" y="3885500"/>
            <a:ext cx="3058504" cy="754609"/>
          </a:xfrm>
          <a:prstGeom prst="rect">
            <a:avLst/>
          </a:prstGeom>
        </p:spPr>
      </p:pic>
      <p:pic>
        <p:nvPicPr>
          <p:cNvPr id="11" name="Picture 10" descr="Logo_Scalasca.png"/>
          <p:cNvPicPr>
            <a:picLocks noChangeAspect="1"/>
          </p:cNvPicPr>
          <p:nvPr/>
        </p:nvPicPr>
        <p:blipFill>
          <a:blip r:embed="rId7"/>
          <a:stretch>
            <a:fillRect/>
          </a:stretch>
        </p:blipFill>
        <p:spPr>
          <a:xfrm>
            <a:off x="2178055" y="5540227"/>
            <a:ext cx="3577511" cy="631925"/>
          </a:xfrm>
          <a:prstGeom prst="rect">
            <a:avLst/>
          </a:prstGeom>
        </p:spPr>
      </p:pic>
      <p:pic>
        <p:nvPicPr>
          <p:cNvPr id="12" name="Picture 11" descr="oprofile.png"/>
          <p:cNvPicPr>
            <a:picLocks noChangeAspect="1"/>
          </p:cNvPicPr>
          <p:nvPr/>
        </p:nvPicPr>
        <p:blipFill>
          <a:blip r:embed="rId8"/>
          <a:stretch>
            <a:fillRect/>
          </a:stretch>
        </p:blipFill>
        <p:spPr>
          <a:xfrm>
            <a:off x="5512826" y="3937706"/>
            <a:ext cx="3529576" cy="702403"/>
          </a:xfrm>
          <a:prstGeom prst="rect">
            <a:avLst/>
          </a:prstGeom>
        </p:spPr>
      </p:pic>
      <p:pic>
        <p:nvPicPr>
          <p:cNvPr id="13" name="Picture 12" descr="RTEmagicC_marmot_transparent.png.png"/>
          <p:cNvPicPr>
            <a:picLocks noChangeAspect="1"/>
          </p:cNvPicPr>
          <p:nvPr/>
        </p:nvPicPr>
        <p:blipFill>
          <a:blip r:embed="rId9"/>
          <a:stretch>
            <a:fillRect/>
          </a:stretch>
        </p:blipFill>
        <p:spPr>
          <a:xfrm>
            <a:off x="6479363" y="4929329"/>
            <a:ext cx="2207437" cy="1315763"/>
          </a:xfrm>
          <a:prstGeom prst="rect">
            <a:avLst/>
          </a:prstGeom>
        </p:spPr>
      </p:pic>
      <p:sp>
        <p:nvSpPr>
          <p:cNvPr id="15" name="TextBox 14"/>
          <p:cNvSpPr txBox="1"/>
          <p:nvPr/>
        </p:nvSpPr>
        <p:spPr>
          <a:xfrm>
            <a:off x="2855386" y="4640109"/>
            <a:ext cx="1390650" cy="369332"/>
          </a:xfrm>
          <a:prstGeom prst="rect">
            <a:avLst/>
          </a:prstGeom>
          <a:noFill/>
        </p:spPr>
        <p:txBody>
          <a:bodyPr wrap="square" rtlCol="0">
            <a:spAutoFit/>
          </a:bodyPr>
          <a:lstStyle/>
          <a:p>
            <a:r>
              <a:rPr lang="en-US" b="1" dirty="0" smtClean="0">
                <a:solidFill>
                  <a:schemeClr val="accent2"/>
                </a:solidFill>
              </a:rPr>
              <a:t>(LBNL, SDSC)</a:t>
            </a:r>
            <a:endParaRPr lang="en-US" b="1" dirty="0">
              <a:solidFill>
                <a:schemeClr val="accent2"/>
              </a:solidFill>
            </a:endParaRPr>
          </a:p>
        </p:txBody>
      </p:sp>
      <p:sp>
        <p:nvSpPr>
          <p:cNvPr id="16" name="TextBox 15"/>
          <p:cNvSpPr txBox="1"/>
          <p:nvPr/>
        </p:nvSpPr>
        <p:spPr>
          <a:xfrm>
            <a:off x="7162800" y="6245092"/>
            <a:ext cx="846665" cy="369332"/>
          </a:xfrm>
          <a:prstGeom prst="rect">
            <a:avLst/>
          </a:prstGeom>
          <a:noFill/>
        </p:spPr>
        <p:txBody>
          <a:bodyPr wrap="square" rtlCol="0">
            <a:spAutoFit/>
          </a:bodyPr>
          <a:lstStyle/>
          <a:p>
            <a:r>
              <a:rPr lang="en-US" b="1" dirty="0" smtClean="0">
                <a:solidFill>
                  <a:schemeClr val="accent2"/>
                </a:solidFill>
              </a:rPr>
              <a:t>(HLRS)</a:t>
            </a:r>
            <a:endParaRPr lang="en-US" b="1" dirty="0">
              <a:solidFill>
                <a:schemeClr val="accent2"/>
              </a:solidFill>
            </a:endParaRPr>
          </a:p>
        </p:txBody>
      </p:sp>
      <p:sp>
        <p:nvSpPr>
          <p:cNvPr id="17" name="TextBox 16"/>
          <p:cNvSpPr txBox="1"/>
          <p:nvPr/>
        </p:nvSpPr>
        <p:spPr>
          <a:xfrm>
            <a:off x="3165858" y="6245092"/>
            <a:ext cx="846665" cy="369332"/>
          </a:xfrm>
          <a:prstGeom prst="rect">
            <a:avLst/>
          </a:prstGeom>
          <a:noFill/>
        </p:spPr>
        <p:txBody>
          <a:bodyPr wrap="square" rtlCol="0">
            <a:spAutoFit/>
          </a:bodyPr>
          <a:lstStyle/>
          <a:p>
            <a:r>
              <a:rPr lang="en-US" b="1" dirty="0" smtClean="0">
                <a:solidFill>
                  <a:schemeClr val="accent2"/>
                </a:solidFill>
              </a:rPr>
              <a:t>(JSC)</a:t>
            </a:r>
            <a:endParaRPr lang="en-US" b="1" dirty="0">
              <a:solidFill>
                <a:schemeClr val="accent2"/>
              </a:solidFill>
            </a:endParaRPr>
          </a:p>
        </p:txBody>
      </p:sp>
      <p:sp>
        <p:nvSpPr>
          <p:cNvPr id="18" name="Slide Number Placeholder 17"/>
          <p:cNvSpPr>
            <a:spLocks noGrp="1"/>
          </p:cNvSpPr>
          <p:nvPr>
            <p:ph type="sldNum" sz="quarter" idx="12"/>
          </p:nvPr>
        </p:nvSpPr>
        <p:spPr/>
        <p:txBody>
          <a:bodyPr/>
          <a:lstStyle/>
          <a:p>
            <a:fld id="{6C0616E7-B5BE-9E4B-A860-922B0A8AA93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vampir-collage-windows.RC1.jpg"/>
          <p:cNvPicPr>
            <a:picLocks noChangeAspect="1"/>
          </p:cNvPicPr>
          <p:nvPr/>
        </p:nvPicPr>
        <p:blipFill>
          <a:blip r:embed="rId3"/>
          <a:stretch>
            <a:fillRect/>
          </a:stretch>
        </p:blipFill>
        <p:spPr>
          <a:xfrm>
            <a:off x="3535251" y="122241"/>
            <a:ext cx="5151549" cy="6439437"/>
          </a:xfrm>
          <a:prstGeom prst="rect">
            <a:avLst/>
          </a:prstGeom>
        </p:spPr>
      </p:pic>
      <p:sp>
        <p:nvSpPr>
          <p:cNvPr id="2" name="Title 1"/>
          <p:cNvSpPr>
            <a:spLocks noGrp="1"/>
          </p:cNvSpPr>
          <p:nvPr>
            <p:ph type="title"/>
          </p:nvPr>
        </p:nvSpPr>
        <p:spPr/>
        <p:txBody>
          <a:bodyPr/>
          <a:lstStyle/>
          <a:p>
            <a:pPr algn="l"/>
            <a:r>
              <a:rPr lang="en-US" dirty="0" smtClean="0"/>
              <a:t>Current - </a:t>
            </a:r>
            <a:r>
              <a:rPr lang="en-US" dirty="0" err="1" smtClean="0"/>
              <a:t>Vampir</a:t>
            </a:r>
            <a:endParaRPr lang="en-US" dirty="0"/>
          </a:p>
        </p:txBody>
      </p:sp>
      <p:sp>
        <p:nvSpPr>
          <p:cNvPr id="3" name="Content Placeholder 2"/>
          <p:cNvSpPr>
            <a:spLocks noGrp="1"/>
          </p:cNvSpPr>
          <p:nvPr>
            <p:ph idx="1"/>
          </p:nvPr>
        </p:nvSpPr>
        <p:spPr>
          <a:xfrm>
            <a:off x="457200" y="1417637"/>
            <a:ext cx="3078051" cy="2256885"/>
          </a:xfrm>
        </p:spPr>
        <p:txBody>
          <a:bodyPr>
            <a:normAutofit fontScale="85000" lnSpcReduction="10000"/>
          </a:bodyPr>
          <a:lstStyle/>
          <a:p>
            <a:r>
              <a:rPr lang="en-US" dirty="0" err="1" smtClean="0"/>
              <a:t>FutureGrid</a:t>
            </a:r>
            <a:r>
              <a:rPr lang="en-US" dirty="0" smtClean="0"/>
              <a:t> install in progress - available today on IU Quarry and </a:t>
            </a:r>
            <a:r>
              <a:rPr lang="en-US" dirty="0" err="1" smtClean="0"/>
              <a:t>BigRed</a:t>
            </a:r>
            <a:r>
              <a:rPr lang="en-US" dirty="0" smtClean="0"/>
              <a:t> machines</a:t>
            </a:r>
            <a:endParaRPr lang="en-US" dirty="0"/>
          </a:p>
        </p:txBody>
      </p:sp>
      <p:pic>
        <p:nvPicPr>
          <p:cNvPr id="4" name="Picture 3" descr="Streams-1.preview.png"/>
          <p:cNvPicPr>
            <a:picLocks noChangeAspect="1"/>
          </p:cNvPicPr>
          <p:nvPr/>
        </p:nvPicPr>
        <p:blipFill>
          <a:blip r:embed="rId4"/>
          <a:stretch>
            <a:fillRect/>
          </a:stretch>
        </p:blipFill>
        <p:spPr>
          <a:xfrm>
            <a:off x="558798" y="3500449"/>
            <a:ext cx="6204935" cy="3044296"/>
          </a:xfrm>
          <a:prstGeom prst="rect">
            <a:avLst/>
          </a:prstGeom>
          <a:ln>
            <a:solidFill>
              <a:schemeClr val="tx1"/>
            </a:solidFill>
          </a:ln>
        </p:spPr>
      </p:pic>
      <p:sp>
        <p:nvSpPr>
          <p:cNvPr id="6" name="TextBox 5"/>
          <p:cNvSpPr txBox="1"/>
          <p:nvPr/>
        </p:nvSpPr>
        <p:spPr>
          <a:xfrm>
            <a:off x="3021466" y="6175413"/>
            <a:ext cx="3742267" cy="369332"/>
          </a:xfrm>
          <a:prstGeom prst="rect">
            <a:avLst/>
          </a:prstGeom>
          <a:noFill/>
        </p:spPr>
        <p:txBody>
          <a:bodyPr wrap="square" rtlCol="0">
            <a:spAutoFit/>
          </a:bodyPr>
          <a:lstStyle/>
          <a:p>
            <a:pPr algn="r"/>
            <a:r>
              <a:rPr lang="en-US" b="1" dirty="0" err="1" smtClean="0">
                <a:solidFill>
                  <a:schemeClr val="accent2"/>
                </a:solidFill>
              </a:rPr>
              <a:t>Vampir</a:t>
            </a:r>
            <a:r>
              <a:rPr lang="en-US" b="1" dirty="0" smtClean="0">
                <a:solidFill>
                  <a:schemeClr val="accent2"/>
                </a:solidFill>
              </a:rPr>
              <a:t> architecture</a:t>
            </a:r>
            <a:endParaRPr lang="en-US" b="1" dirty="0">
              <a:solidFill>
                <a:schemeClr val="accent2"/>
              </a:solidFill>
            </a:endParaRPr>
          </a:p>
        </p:txBody>
      </p:sp>
      <p:sp>
        <p:nvSpPr>
          <p:cNvPr id="7" name="TextBox 6"/>
          <p:cNvSpPr txBox="1"/>
          <p:nvPr/>
        </p:nvSpPr>
        <p:spPr>
          <a:xfrm>
            <a:off x="6763733" y="5130801"/>
            <a:ext cx="1923067" cy="646331"/>
          </a:xfrm>
          <a:prstGeom prst="rect">
            <a:avLst/>
          </a:prstGeom>
          <a:noFill/>
        </p:spPr>
        <p:txBody>
          <a:bodyPr wrap="square" rtlCol="0">
            <a:spAutoFit/>
          </a:bodyPr>
          <a:lstStyle/>
          <a:p>
            <a:pPr algn="ctr"/>
            <a:r>
              <a:rPr lang="en-US" b="1" dirty="0" err="1" smtClean="0">
                <a:solidFill>
                  <a:schemeClr val="accent2"/>
                </a:solidFill>
              </a:rPr>
              <a:t>Vampir</a:t>
            </a:r>
            <a:r>
              <a:rPr lang="en-US" b="1" dirty="0" smtClean="0">
                <a:solidFill>
                  <a:schemeClr val="accent2"/>
                </a:solidFill>
              </a:rPr>
              <a:t> GUI screenshots</a:t>
            </a:r>
            <a:endParaRPr lang="en-US" b="1" dirty="0">
              <a:solidFill>
                <a:schemeClr val="accent2"/>
              </a:solidFill>
            </a:endParaRPr>
          </a:p>
        </p:txBody>
      </p:sp>
      <p:sp>
        <p:nvSpPr>
          <p:cNvPr id="8" name="Slide Number Placeholder 7"/>
          <p:cNvSpPr>
            <a:spLocks noGrp="1"/>
          </p:cNvSpPr>
          <p:nvPr>
            <p:ph type="sldNum" sz="quarter" idx="12"/>
          </p:nvPr>
        </p:nvSpPr>
        <p:spPr/>
        <p:txBody>
          <a:bodyPr/>
          <a:lstStyle/>
          <a:p>
            <a:fld id="{6C0616E7-B5BE-9E4B-A860-922B0A8AA93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Milestones</a:t>
            </a:r>
            <a:endParaRPr lang="en-US" dirty="0"/>
          </a:p>
        </p:txBody>
      </p:sp>
      <p:sp>
        <p:nvSpPr>
          <p:cNvPr id="3" name="Content Placeholder 2"/>
          <p:cNvSpPr>
            <a:spLocks noGrp="1"/>
          </p:cNvSpPr>
          <p:nvPr>
            <p:ph idx="1"/>
          </p:nvPr>
        </p:nvSpPr>
        <p:spPr/>
        <p:txBody>
          <a:bodyPr>
            <a:normAutofit/>
          </a:bodyPr>
          <a:lstStyle/>
          <a:p>
            <a:r>
              <a:rPr lang="en-US" dirty="0" smtClean="0"/>
              <a:t>Allow </a:t>
            </a:r>
            <a:r>
              <a:rPr lang="en-US" dirty="0"/>
              <a:t>dynamic provisioning of Eucalyptus </a:t>
            </a:r>
            <a:r>
              <a:rPr lang="en-US" dirty="0" smtClean="0"/>
              <a:t>Clouds</a:t>
            </a:r>
          </a:p>
          <a:p>
            <a:r>
              <a:rPr lang="en-US" dirty="0" smtClean="0"/>
              <a:t>Allow </a:t>
            </a:r>
            <a:r>
              <a:rPr lang="en-US" dirty="0"/>
              <a:t>dynamic provisioning of Nimbus </a:t>
            </a:r>
            <a:r>
              <a:rPr lang="en-US" dirty="0" smtClean="0"/>
              <a:t>Clouds</a:t>
            </a:r>
          </a:p>
          <a:p>
            <a:r>
              <a:rPr lang="en-US" dirty="0" smtClean="0"/>
              <a:t>Demonstrate </a:t>
            </a:r>
            <a:r>
              <a:rPr lang="en-US" dirty="0"/>
              <a:t>the use of non Cloud </a:t>
            </a:r>
            <a:r>
              <a:rPr lang="en-US" dirty="0" smtClean="0"/>
              <a:t>technologies</a:t>
            </a:r>
          </a:p>
          <a:p>
            <a:pPr>
              <a:buNone/>
            </a:pP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 Phase III</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C0616E7-B5BE-9E4B-A860-922B0A8AA93C}"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8400" y="-336907"/>
            <a:ext cx="7518400" cy="6781800"/>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540115" cy="1417638"/>
          </a:xfrm>
        </p:spPr>
        <p:txBody>
          <a:bodyPr>
            <a:normAutofit fontScale="90000"/>
          </a:bodyPr>
          <a:lstStyle/>
          <a:p>
            <a:r>
              <a:rPr lang="en-US" dirty="0" smtClean="0"/>
              <a:t>Portal Subsystem</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60718" y="0"/>
            <a:ext cx="6183282" cy="6872276"/>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Architecture</a:t>
            </a:r>
            <a:endParaRPr lang="en-US" dirty="0"/>
          </a:p>
        </p:txBody>
      </p:sp>
      <p:graphicFrame>
        <p:nvGraphicFramePr>
          <p:cNvPr id="1026" name="Object 2"/>
          <p:cNvGraphicFramePr>
            <a:graphicFrameLocks noChangeAspect="1"/>
          </p:cNvGraphicFramePr>
          <p:nvPr/>
        </p:nvGraphicFramePr>
        <p:xfrm>
          <a:off x="0" y="891218"/>
          <a:ext cx="9144000" cy="5930270"/>
        </p:xfrm>
        <a:graphic>
          <a:graphicData uri="http://schemas.openxmlformats.org/presentationml/2006/ole">
            <p:oleObj spid="_x0000_s62466" name="Acrobat Document" r:id="rId4" imgW="7848600" imgH="5080000" progId="">
              <p:embed/>
            </p:oleObj>
          </a:graphicData>
        </a:graphic>
      </p:graphicFrame>
      <p:sp>
        <p:nvSpPr>
          <p:cNvPr id="4" name="Slide Number Placeholder 3"/>
          <p:cNvSpPr>
            <a:spLocks noGrp="1"/>
          </p:cNvSpPr>
          <p:nvPr>
            <p:ph type="sldNum" sz="quarter" idx="12"/>
          </p:nvPr>
        </p:nvSpPr>
        <p:spPr/>
        <p:txBody>
          <a:bodyPr/>
          <a:lstStyle/>
          <a:p>
            <a:fld id="{3990A9DD-81D6-F043-A7F1-9B91BC7564A7}"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Milestones</a:t>
            </a:r>
            <a:endParaRPr lang="en-US" dirty="0"/>
          </a:p>
        </p:txBody>
      </p:sp>
      <p:sp>
        <p:nvSpPr>
          <p:cNvPr id="3" name="Content Placeholder 2"/>
          <p:cNvSpPr>
            <a:spLocks noGrp="1"/>
          </p:cNvSpPr>
          <p:nvPr>
            <p:ph idx="1"/>
          </p:nvPr>
        </p:nvSpPr>
        <p:spPr/>
        <p:txBody>
          <a:bodyPr>
            <a:normAutofit lnSpcReduction="10000"/>
          </a:bodyPr>
          <a:lstStyle/>
          <a:p>
            <a:r>
              <a:rPr lang="en-US" dirty="0" smtClean="0"/>
              <a:t>Allow </a:t>
            </a:r>
            <a:r>
              <a:rPr lang="en-US" dirty="0"/>
              <a:t>dynamic provisioning of</a:t>
            </a:r>
            <a:r>
              <a:rPr lang="en-US" dirty="0" smtClean="0"/>
              <a:t> other stacks</a:t>
            </a:r>
          </a:p>
          <a:p>
            <a:pPr lvl="1"/>
            <a:r>
              <a:rPr lang="en-US" dirty="0" smtClean="0"/>
              <a:t>Dryad, other frameworks, gather feedback from users</a:t>
            </a:r>
          </a:p>
          <a:p>
            <a:r>
              <a:rPr lang="en-US" dirty="0" smtClean="0"/>
              <a:t>Demonstrate how </a:t>
            </a:r>
            <a:r>
              <a:rPr lang="en-US" dirty="0"/>
              <a:t>to do performance </a:t>
            </a:r>
            <a:r>
              <a:rPr lang="en-US" dirty="0" smtClean="0"/>
              <a:t>comparisons</a:t>
            </a:r>
          </a:p>
          <a:p>
            <a:r>
              <a:rPr lang="en-US" dirty="0" smtClean="0"/>
              <a:t>Identify </a:t>
            </a:r>
            <a:r>
              <a:rPr lang="en-US" dirty="0"/>
              <a:t>an example for using the Network Interruption </a:t>
            </a:r>
            <a:r>
              <a:rPr lang="en-US" dirty="0" smtClean="0"/>
              <a:t>Device</a:t>
            </a:r>
          </a:p>
          <a:p>
            <a:r>
              <a:rPr lang="en-US" dirty="0" smtClean="0"/>
              <a:t>Distributed Image Repository</a:t>
            </a:r>
          </a:p>
          <a:p>
            <a:r>
              <a:rPr lang="en-US" dirty="0" smtClean="0"/>
              <a:t>Integration with TG</a:t>
            </a:r>
          </a:p>
          <a:p>
            <a:pPr>
              <a:buNone/>
            </a:pP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4" name="Slide Number Placeholder 3"/>
          <p:cNvSpPr>
            <a:spLocks noGrp="1"/>
          </p:cNvSpPr>
          <p:nvPr>
            <p:ph type="sldNum" sz="quarter" idx="12"/>
          </p:nvPr>
        </p:nvSpPr>
        <p:spPr/>
        <p:txBody>
          <a:bodyPr/>
          <a:lstStyle/>
          <a:p>
            <a:fld id="{3990A9DD-81D6-F043-A7F1-9B91BC7564A7}" type="slidenum">
              <a:rPr lang="en-US" smtClean="0"/>
              <a:pPr/>
              <a:t>38</a:t>
            </a:fld>
            <a:endParaRPr lang="en-US"/>
          </a:p>
        </p:txBody>
      </p:sp>
      <p:graphicFrame>
        <p:nvGraphicFramePr>
          <p:cNvPr id="5" name="Diagram 4"/>
          <p:cNvGraphicFramePr/>
          <p:nvPr/>
        </p:nvGraphicFramePr>
        <p:xfrm>
          <a:off x="0" y="1143001"/>
          <a:ext cx="9144000" cy="481188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Phase I</a:t>
            </a:r>
            <a:r>
              <a:rPr lang="en-US" dirty="0" smtClean="0"/>
              <a:t>: Enabling the early adopters to use the system. The system will only have limited services available, this includes queuing systems and basic cloud services. Establishing essential administrative services for supporting the FG team, FG developers, FG users, and FG operations.</a:t>
            </a:r>
            <a:br>
              <a:rPr lang="en-US" dirty="0" smtClean="0"/>
            </a:br>
            <a:endParaRPr lang="en-US" dirty="0" smtClean="0"/>
          </a:p>
          <a:p>
            <a:r>
              <a:rPr lang="en-US" b="1" dirty="0" smtClean="0"/>
              <a:t>Phase II</a:t>
            </a:r>
            <a:r>
              <a:rPr lang="en-US" dirty="0" smtClean="0"/>
              <a:t>: Delivering a first operated FG deployment for users. focusing on the delivery of basic dynamic provision activities in FG. Improving the administrative services for supporting the FG team, FG developers, FG users, and FG operations. </a:t>
            </a:r>
            <a:br>
              <a:rPr lang="en-US" dirty="0" smtClean="0"/>
            </a:br>
            <a:endParaRPr lang="en-US" dirty="0" smtClean="0"/>
          </a:p>
          <a:p>
            <a:r>
              <a:rPr lang="en-US" b="1" dirty="0" smtClean="0"/>
              <a:t>Phase III</a:t>
            </a:r>
            <a:r>
              <a:rPr lang="en-US" dirty="0" smtClean="0"/>
              <a:t>: Delivers a first officially operated FG deployment for users focusing on the delivery of basic dynamic provision activities in FG. Integration into the </a:t>
            </a:r>
            <a:r>
              <a:rPr lang="en-US" dirty="0" err="1" smtClean="0"/>
              <a:t>TeraGrid</a:t>
            </a:r>
            <a:r>
              <a:rPr lang="en-US" dirty="0" smtClean="0"/>
              <a:t>. </a:t>
            </a:r>
          </a:p>
          <a:p>
            <a:endParaRPr lang="en-US" dirty="0" smtClean="0"/>
          </a:p>
          <a:p>
            <a:r>
              <a:rPr lang="en-US" dirty="0" smtClean="0"/>
              <a:t>We may add additional Phases as needed.</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 Phase I</a:t>
            </a:r>
            <a:endParaRPr lang="en-US" dirty="0"/>
          </a:p>
        </p:txBody>
      </p:sp>
      <p:sp>
        <p:nvSpPr>
          <p:cNvPr id="3" name="Content Placeholder 2"/>
          <p:cNvSpPr>
            <a:spLocks noGrp="1"/>
          </p:cNvSpPr>
          <p:nvPr>
            <p:ph idx="1"/>
          </p:nvPr>
        </p:nvSpPr>
        <p:spPr/>
        <p:txBody>
          <a:bodyPr/>
          <a:lstStyle/>
          <a:p>
            <a:r>
              <a:rPr lang="en-US" dirty="0" smtClean="0"/>
              <a:t>Now = within this month</a:t>
            </a:r>
          </a:p>
          <a:p>
            <a:r>
              <a:rPr lang="en-US" dirty="0" smtClean="0"/>
              <a:t>Aug &amp; Sept. Gradually improved </a:t>
            </a:r>
          </a:p>
          <a:p>
            <a:pPr lvl="1"/>
            <a:r>
              <a:rPr lang="en-US" dirty="0" smtClean="0"/>
              <a:t>With outlook for dynamic provisioning.</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Selected Use Cases Supported in Phase I </a:t>
            </a:r>
            <a:endParaRPr lang="en-US" b="1" dirty="0"/>
          </a:p>
        </p:txBody>
      </p:sp>
      <p:sp>
        <p:nvSpPr>
          <p:cNvPr id="3" name="Content Placeholder 2"/>
          <p:cNvSpPr>
            <a:spLocks noGrp="1"/>
          </p:cNvSpPr>
          <p:nvPr>
            <p:ph idx="1"/>
          </p:nvPr>
        </p:nvSpPr>
        <p:spPr/>
        <p:txBody>
          <a:bodyPr>
            <a:normAutofit fontScale="55000" lnSpcReduction="20000"/>
          </a:bodyPr>
          <a:lstStyle/>
          <a:p>
            <a:r>
              <a:rPr lang="en-US" dirty="0" smtClean="0"/>
              <a:t>Providing support and information:</a:t>
            </a:r>
          </a:p>
          <a:p>
            <a:pPr lvl="1"/>
            <a:r>
              <a:rPr lang="en-US" dirty="0" smtClean="0"/>
              <a:t>In order for FG to function we must provide sufficient support infrastructure to deliver information to the </a:t>
            </a:r>
            <a:r>
              <a:rPr lang="en-US" dirty="0" err="1" smtClean="0"/>
              <a:t>uesers</a:t>
            </a:r>
            <a:r>
              <a:rPr lang="en-US" dirty="0" smtClean="0"/>
              <a:t>, the ability to interact with system staff through Forums/</a:t>
            </a:r>
            <a:r>
              <a:rPr lang="en-US" dirty="0" err="1" smtClean="0"/>
              <a:t>Mailinglists</a:t>
            </a:r>
            <a:r>
              <a:rPr lang="en-US" dirty="0" smtClean="0"/>
              <a:t>, tracking Issues, and contributing to the dissemination and sharing of information.</a:t>
            </a:r>
          </a:p>
          <a:p>
            <a:r>
              <a:rPr lang="en-US" dirty="0" smtClean="0"/>
              <a:t>Ability to run a HPC job </a:t>
            </a:r>
          </a:p>
          <a:p>
            <a:pPr lvl="1"/>
            <a:r>
              <a:rPr lang="en-US" dirty="0" smtClean="0"/>
              <a:t>In order to compare the performance of different non HPC frameworks we need to also provide the ability to run HPC jobs on the same hardware as the other experiments. </a:t>
            </a:r>
          </a:p>
          <a:p>
            <a:r>
              <a:rPr lang="en-US" dirty="0" smtClean="0"/>
              <a:t>Ability to use clouds such as Nimbus and Eucalyptus </a:t>
            </a:r>
          </a:p>
          <a:p>
            <a:pPr lvl="1"/>
            <a:r>
              <a:rPr lang="en-US" dirty="0" smtClean="0"/>
              <a:t>In order to test out other than HPC jobs, we need to allow the user to use a cloud environment such as Nimbus or Eucalyptus. </a:t>
            </a:r>
          </a:p>
          <a:p>
            <a:r>
              <a:rPr lang="en-US" dirty="0" smtClean="0"/>
              <a:t>Ability to store images </a:t>
            </a:r>
          </a:p>
          <a:p>
            <a:pPr lvl="1"/>
            <a:r>
              <a:rPr lang="en-US" dirty="0" smtClean="0"/>
              <a:t>Users need to be able to store some of the images the use as part of the cloud experiments </a:t>
            </a:r>
          </a:p>
          <a:p>
            <a:r>
              <a:rPr lang="en-US" dirty="0" smtClean="0"/>
              <a:t>Ability authenticate to FG computational resources </a:t>
            </a:r>
          </a:p>
          <a:p>
            <a:pPr lvl="1"/>
            <a:r>
              <a:rPr lang="en-US" dirty="0" smtClean="0"/>
              <a:t>Users need the ability to authenticate to the FG resources to utilize them (all computational resources are managed through an account service so users have only one account). </a:t>
            </a:r>
          </a:p>
          <a:p>
            <a:pPr lvl="1"/>
            <a:endParaRPr lang="en-US" dirty="0" smtClean="0"/>
          </a:p>
          <a:p>
            <a:r>
              <a:rPr lang="en-US" dirty="0" smtClean="0"/>
              <a:t>Nimbus service, Eucalyptus service, </a:t>
            </a:r>
            <a:r>
              <a:rPr lang="en-US" dirty="0" err="1" smtClean="0"/>
              <a:t>hpc</a:t>
            </a:r>
            <a:r>
              <a:rPr lang="en-US" dirty="0" smtClean="0"/>
              <a:t> service, web site, authentication</a:t>
            </a:r>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Conceptual 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104900"/>
            <a:ext cx="8890000" cy="5753100"/>
          </a:xfrm>
          <a:prstGeom prst="rect">
            <a:avLst/>
          </a:prstGeom>
        </p:spPr>
      </p:pic>
      <p:sp>
        <p:nvSpPr>
          <p:cNvPr id="5" name="Slide Number Placeholder 4"/>
          <p:cNvSpPr>
            <a:spLocks noGrp="1"/>
          </p:cNvSpPr>
          <p:nvPr>
            <p:ph type="sldNum" sz="quarter" idx="12"/>
          </p:nvPr>
        </p:nvSpPr>
        <p:spPr/>
        <p:txBody>
          <a:bodyPr/>
          <a:lstStyle/>
          <a:p>
            <a:fld id="{6C0616E7-B5BE-9E4B-A860-922B0A8AA93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Service View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155323"/>
            <a:ext cx="7666705" cy="5300979"/>
          </a:xfrm>
          <a:prstGeom prst="rect">
            <a:avLst/>
          </a:prstGeom>
        </p:spPr>
      </p:pic>
      <p:pic>
        <p:nvPicPr>
          <p:cNvPr id="5" name="Picture 4"/>
          <p:cNvPicPr>
            <a:picLocks noChangeAspect="1"/>
          </p:cNvPicPr>
          <p:nvPr/>
        </p:nvPicPr>
        <p:blipFill>
          <a:blip r:embed="rId3"/>
          <a:stretch>
            <a:fillRect/>
          </a:stretch>
        </p:blipFill>
        <p:spPr>
          <a:xfrm>
            <a:off x="4155004" y="3898201"/>
            <a:ext cx="458302" cy="400385"/>
          </a:xfrm>
          <a:prstGeom prst="rect">
            <a:avLst/>
          </a:prstGeom>
        </p:spPr>
      </p:pic>
      <p:pic>
        <p:nvPicPr>
          <p:cNvPr id="6" name="Picture 5"/>
          <p:cNvPicPr>
            <a:picLocks noChangeAspect="1"/>
          </p:cNvPicPr>
          <p:nvPr/>
        </p:nvPicPr>
        <p:blipFill>
          <a:blip r:embed="rId3"/>
          <a:stretch>
            <a:fillRect/>
          </a:stretch>
        </p:blipFill>
        <p:spPr>
          <a:xfrm>
            <a:off x="5771740" y="3898201"/>
            <a:ext cx="458302" cy="400385"/>
          </a:xfrm>
          <a:prstGeom prst="rect">
            <a:avLst/>
          </a:prstGeom>
        </p:spPr>
      </p:pic>
      <p:pic>
        <p:nvPicPr>
          <p:cNvPr id="7" name="Picture 6"/>
          <p:cNvPicPr>
            <a:picLocks noChangeAspect="1"/>
          </p:cNvPicPr>
          <p:nvPr/>
        </p:nvPicPr>
        <p:blipFill>
          <a:blip r:embed="rId3"/>
          <a:stretch>
            <a:fillRect/>
          </a:stretch>
        </p:blipFill>
        <p:spPr>
          <a:xfrm>
            <a:off x="6834355" y="3898201"/>
            <a:ext cx="458302" cy="400385"/>
          </a:xfrm>
          <a:prstGeom prst="rect">
            <a:avLst/>
          </a:prstGeom>
        </p:spPr>
      </p:pic>
      <p:pic>
        <p:nvPicPr>
          <p:cNvPr id="8" name="Picture 7"/>
          <p:cNvPicPr>
            <a:picLocks noChangeAspect="1"/>
          </p:cNvPicPr>
          <p:nvPr/>
        </p:nvPicPr>
        <p:blipFill>
          <a:blip r:embed="rId3"/>
          <a:stretch>
            <a:fillRect/>
          </a:stretch>
        </p:blipFill>
        <p:spPr>
          <a:xfrm>
            <a:off x="7548972" y="3898201"/>
            <a:ext cx="458302" cy="400385"/>
          </a:xfrm>
          <a:prstGeom prst="rect">
            <a:avLst/>
          </a:prstGeom>
        </p:spPr>
      </p:pic>
      <p:pic>
        <p:nvPicPr>
          <p:cNvPr id="10" name="Picture 9"/>
          <p:cNvPicPr>
            <a:picLocks noChangeAspect="1"/>
          </p:cNvPicPr>
          <p:nvPr/>
        </p:nvPicPr>
        <p:blipFill>
          <a:blip r:embed="rId3"/>
          <a:stretch>
            <a:fillRect/>
          </a:stretch>
        </p:blipFill>
        <p:spPr>
          <a:xfrm>
            <a:off x="2182173" y="5725778"/>
            <a:ext cx="458302" cy="400385"/>
          </a:xfrm>
          <a:prstGeom prst="rect">
            <a:avLst/>
          </a:prstGeom>
        </p:spPr>
      </p:pic>
      <p:pic>
        <p:nvPicPr>
          <p:cNvPr id="11" name="Picture 10"/>
          <p:cNvPicPr>
            <a:picLocks noChangeAspect="1"/>
          </p:cNvPicPr>
          <p:nvPr/>
        </p:nvPicPr>
        <p:blipFill>
          <a:blip r:embed="rId3"/>
          <a:stretch>
            <a:fillRect/>
          </a:stretch>
        </p:blipFill>
        <p:spPr>
          <a:xfrm>
            <a:off x="1508319" y="5725778"/>
            <a:ext cx="458302" cy="400385"/>
          </a:xfrm>
          <a:prstGeom prst="rect">
            <a:avLst/>
          </a:prstGeom>
        </p:spPr>
      </p:pic>
      <p:pic>
        <p:nvPicPr>
          <p:cNvPr id="12" name="Picture 11"/>
          <p:cNvPicPr>
            <a:picLocks noChangeAspect="1"/>
          </p:cNvPicPr>
          <p:nvPr/>
        </p:nvPicPr>
        <p:blipFill>
          <a:blip r:embed="rId3"/>
          <a:stretch>
            <a:fillRect/>
          </a:stretch>
        </p:blipFill>
        <p:spPr>
          <a:xfrm>
            <a:off x="834465" y="5725778"/>
            <a:ext cx="458302" cy="400385"/>
          </a:xfrm>
          <a:prstGeom prst="rect">
            <a:avLst/>
          </a:prstGeom>
        </p:spPr>
      </p:pic>
      <p:pic>
        <p:nvPicPr>
          <p:cNvPr id="13" name="Picture 12"/>
          <p:cNvPicPr>
            <a:picLocks noChangeAspect="1"/>
          </p:cNvPicPr>
          <p:nvPr/>
        </p:nvPicPr>
        <p:blipFill>
          <a:blip r:embed="rId3"/>
          <a:stretch>
            <a:fillRect/>
          </a:stretch>
        </p:blipFill>
        <p:spPr>
          <a:xfrm>
            <a:off x="6743642" y="5725778"/>
            <a:ext cx="458302" cy="400385"/>
          </a:xfrm>
          <a:prstGeom prst="rect">
            <a:avLst/>
          </a:prstGeom>
        </p:spPr>
      </p:pic>
      <p:pic>
        <p:nvPicPr>
          <p:cNvPr id="14" name="Picture 13"/>
          <p:cNvPicPr>
            <a:picLocks noChangeAspect="1"/>
          </p:cNvPicPr>
          <p:nvPr/>
        </p:nvPicPr>
        <p:blipFill>
          <a:blip r:embed="rId3"/>
          <a:stretch>
            <a:fillRect/>
          </a:stretch>
        </p:blipFill>
        <p:spPr>
          <a:xfrm>
            <a:off x="6104563" y="5725778"/>
            <a:ext cx="458302" cy="400385"/>
          </a:xfrm>
          <a:prstGeom prst="rect">
            <a:avLst/>
          </a:prstGeom>
        </p:spPr>
      </p:pic>
      <p:pic>
        <p:nvPicPr>
          <p:cNvPr id="15" name="Picture 14"/>
          <p:cNvPicPr>
            <a:picLocks noChangeAspect="1"/>
          </p:cNvPicPr>
          <p:nvPr/>
        </p:nvPicPr>
        <p:blipFill>
          <a:blip r:embed="rId3"/>
          <a:stretch>
            <a:fillRect/>
          </a:stretch>
        </p:blipFill>
        <p:spPr>
          <a:xfrm>
            <a:off x="608509" y="2311023"/>
            <a:ext cx="458302" cy="400385"/>
          </a:xfrm>
          <a:prstGeom prst="rect">
            <a:avLst/>
          </a:prstGeom>
        </p:spPr>
      </p:pic>
      <p:sp>
        <p:nvSpPr>
          <p:cNvPr id="16" name="TextBox 15"/>
          <p:cNvSpPr txBox="1"/>
          <p:nvPr/>
        </p:nvSpPr>
        <p:spPr>
          <a:xfrm>
            <a:off x="1183160" y="2342076"/>
            <a:ext cx="786656" cy="369332"/>
          </a:xfrm>
          <a:prstGeom prst="rect">
            <a:avLst/>
          </a:prstGeom>
          <a:noFill/>
        </p:spPr>
        <p:txBody>
          <a:bodyPr wrap="none" rtlCol="0">
            <a:spAutoFit/>
          </a:bodyPr>
          <a:lstStyle/>
          <a:p>
            <a:r>
              <a:rPr lang="en-US" dirty="0" smtClean="0"/>
              <a:t>= Now</a:t>
            </a:r>
            <a:endParaRPr lang="en-US" dirty="0"/>
          </a:p>
        </p:txBody>
      </p:sp>
      <p:sp>
        <p:nvSpPr>
          <p:cNvPr id="17" name="Slide Number Placeholder 16"/>
          <p:cNvSpPr>
            <a:spLocks noGrp="1"/>
          </p:cNvSpPr>
          <p:nvPr>
            <p:ph type="sldNum" sz="quarter" idx="12"/>
          </p:nvPr>
        </p:nvSpPr>
        <p:spPr/>
        <p:txBody>
          <a:bodyPr/>
          <a:lstStyle/>
          <a:p>
            <a:fld id="{6C0616E7-B5BE-9E4B-A860-922B0A8AA93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Admin</a:t>
            </a:r>
            <a:endParaRPr lang="en-US" dirty="0"/>
          </a:p>
        </p:txBody>
      </p:sp>
      <p:sp>
        <p:nvSpPr>
          <p:cNvPr id="3" name="Content Placeholder 2"/>
          <p:cNvSpPr>
            <a:spLocks noGrp="1"/>
          </p:cNvSpPr>
          <p:nvPr>
            <p:ph idx="1"/>
          </p:nvPr>
        </p:nvSpPr>
        <p:spPr/>
        <p:txBody>
          <a:bodyPr/>
          <a:lstStyle/>
          <a:p>
            <a:r>
              <a:rPr lang="en-US" dirty="0" smtClean="0"/>
              <a:t>Administrative Services Web server for FG developers </a:t>
            </a:r>
          </a:p>
          <a:p>
            <a:pPr lvl="1"/>
            <a:r>
              <a:rPr lang="en-US" dirty="0" smtClean="0"/>
              <a:t>Ticket system for developers </a:t>
            </a:r>
          </a:p>
          <a:p>
            <a:pPr lvl="1"/>
            <a:r>
              <a:rPr lang="en-US" dirty="0" smtClean="0"/>
              <a:t>Wiki like service for contributing documentation </a:t>
            </a:r>
          </a:p>
          <a:p>
            <a:r>
              <a:rPr lang="en-US" dirty="0" smtClean="0"/>
              <a:t>Web server for FG users </a:t>
            </a:r>
          </a:p>
          <a:p>
            <a:pPr lvl="1"/>
            <a:r>
              <a:rPr lang="en-US" dirty="0" smtClean="0"/>
              <a:t>Ticket system for user ticket </a:t>
            </a:r>
          </a:p>
          <a:p>
            <a:pPr lvl="1"/>
            <a:r>
              <a:rPr lang="en-US" dirty="0" smtClean="0"/>
              <a:t>Account Service </a:t>
            </a:r>
          </a:p>
          <a:p>
            <a:pPr lvl="1"/>
            <a:r>
              <a:rPr lang="en-US" dirty="0" smtClean="0"/>
              <a:t>Hardware Monitor via Inca </a:t>
            </a:r>
          </a:p>
          <a:p>
            <a:endParaRPr lang="en-US" dirty="0"/>
          </a:p>
        </p:txBody>
      </p:sp>
      <p:sp>
        <p:nvSpPr>
          <p:cNvPr id="4" name="Slide Number Placeholder 3"/>
          <p:cNvSpPr>
            <a:spLocks noGrp="1"/>
          </p:cNvSpPr>
          <p:nvPr>
            <p:ph type="sldNum" sz="quarter" idx="12"/>
          </p:nvPr>
        </p:nvSpPr>
        <p:spPr/>
        <p:txBody>
          <a:bodyPr/>
          <a:lstStyle/>
          <a:p>
            <a:fld id="{6C0616E7-B5BE-9E4B-A860-922B0A8AA93C}" type="slidenum">
              <a:rPr lang="en-US" smtClean="0"/>
              <a:pPr/>
              <a:t>9</a:t>
            </a:fld>
            <a:endParaRPr lang="en-US"/>
          </a:p>
        </p:txBody>
      </p:sp>
    </p:spTree>
  </p:cSld>
  <p:clrMapOvr>
    <a:masterClrMapping/>
  </p:clrMapOvr>
</p:sld>
</file>

<file path=ppt/theme/theme1.xml><?xml version="1.0" encoding="utf-8"?>
<a:theme xmlns:a="http://schemas.openxmlformats.org/drawingml/2006/main" name="fg-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fg-theme.pptx</Template>
  <TotalTime>1016</TotalTime>
  <Words>1890</Words>
  <Application>Microsoft Macintosh PowerPoint</Application>
  <PresentationFormat>On-screen Show (4:3)</PresentationFormat>
  <Paragraphs>256</Paragraphs>
  <Slides>38</Slides>
  <Notes>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fg-theme</vt:lpstr>
      <vt:lpstr>Acrobat Document</vt:lpstr>
      <vt:lpstr>2010 FutureGrid User Advisory Meeting  Architecture Roadmap Status  Now – October –Next year 11:15-12:00, Monday, August 2, 2010 Pittsburgh, PA </vt:lpstr>
      <vt:lpstr>Milestones</vt:lpstr>
      <vt:lpstr>Approach: Spiral</vt:lpstr>
      <vt:lpstr>Phases</vt:lpstr>
      <vt:lpstr>Now = Phase I</vt:lpstr>
      <vt:lpstr>Selected Use Cases Supported in Phase I </vt:lpstr>
      <vt:lpstr>Phase I: Conceptual View</vt:lpstr>
      <vt:lpstr>Phase I: Service View</vt:lpstr>
      <vt:lpstr>Services: Admin</vt:lpstr>
      <vt:lpstr>Services: Computing</vt:lpstr>
      <vt:lpstr>Layered Architecture View</vt:lpstr>
      <vt:lpstr>Deployment View</vt:lpstr>
      <vt:lpstr>Deployment view</vt:lpstr>
      <vt:lpstr>Status: Admin</vt:lpstr>
      <vt:lpstr>Status: Computing</vt:lpstr>
      <vt:lpstr>Risks</vt:lpstr>
      <vt:lpstr>Phase I: Service View (August)</vt:lpstr>
      <vt:lpstr>Phase I: Service View (Sept.)</vt:lpstr>
      <vt:lpstr>Slide 19</vt:lpstr>
      <vt:lpstr>October: Phase II</vt:lpstr>
      <vt:lpstr>Slide 21</vt:lpstr>
      <vt:lpstr>Conceptual View</vt:lpstr>
      <vt:lpstr>Layered View</vt:lpstr>
      <vt:lpstr>Dynamic Provisioning</vt:lpstr>
      <vt:lpstr>Image Repository</vt:lpstr>
      <vt:lpstr>Performance Subsystem</vt:lpstr>
      <vt:lpstr>Current - Inca Functional Monitoring http://inca.futuregrid.org</vt:lpstr>
      <vt:lpstr>Performance Monitoring Service</vt:lpstr>
      <vt:lpstr>Current - Performance Monitoring http://www.futuregrid.org/status</vt:lpstr>
      <vt:lpstr>Performance Tools</vt:lpstr>
      <vt:lpstr>Current - Vampir</vt:lpstr>
      <vt:lpstr>General Milestones</vt:lpstr>
      <vt:lpstr>Next Year: Phase III</vt:lpstr>
      <vt:lpstr>Slide 34</vt:lpstr>
      <vt:lpstr>Portal Subsystem</vt:lpstr>
      <vt:lpstr>FutureGrid Architecture</vt:lpstr>
      <vt:lpstr>General Milestones</vt:lpstr>
      <vt:lpstr>Milestones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FutureGrid User Advisory   Architecture Roadmap Long term vision 10:00-10:45, Monday, August 2, 2010 Pittsburgh, PA </dc:title>
  <dc:creator>Gregor von Laszewski</dc:creator>
  <cp:lastModifiedBy>Gregor von Laszewski</cp:lastModifiedBy>
  <cp:revision>16</cp:revision>
  <dcterms:created xsi:type="dcterms:W3CDTF">2010-08-02T11:47:10Z</dcterms:created>
  <dcterms:modified xsi:type="dcterms:W3CDTF">2010-08-02T12:57:17Z</dcterms:modified>
</cp:coreProperties>
</file>