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7" r:id="rId2"/>
    <p:sldId id="258" r:id="rId3"/>
    <p:sldId id="292" r:id="rId4"/>
    <p:sldId id="266" r:id="rId5"/>
    <p:sldId id="259" r:id="rId6"/>
    <p:sldId id="260" r:id="rId7"/>
    <p:sldId id="297" r:id="rId8"/>
    <p:sldId id="293" r:id="rId9"/>
    <p:sldId id="294" r:id="rId10"/>
    <p:sldId id="295" r:id="rId11"/>
    <p:sldId id="262" r:id="rId12"/>
    <p:sldId id="263" r:id="rId13"/>
    <p:sldId id="296" r:id="rId14"/>
    <p:sldId id="268" r:id="rId15"/>
    <p:sldId id="298" r:id="rId16"/>
    <p:sldId id="299" r:id="rId17"/>
    <p:sldId id="300" r:id="rId18"/>
    <p:sldId id="301" r:id="rId19"/>
    <p:sldId id="265" r:id="rId20"/>
    <p:sldId id="291" r:id="rId21"/>
    <p:sldId id="320" r:id="rId22"/>
    <p:sldId id="269" r:id="rId23"/>
    <p:sldId id="270" r:id="rId24"/>
    <p:sldId id="271" r:id="rId25"/>
    <p:sldId id="272" r:id="rId26"/>
    <p:sldId id="273" r:id="rId27"/>
    <p:sldId id="302" r:id="rId28"/>
    <p:sldId id="303" r:id="rId29"/>
    <p:sldId id="304" r:id="rId30"/>
    <p:sldId id="305" r:id="rId31"/>
    <p:sldId id="306" r:id="rId32"/>
    <p:sldId id="307" r:id="rId33"/>
    <p:sldId id="308" r:id="rId34"/>
    <p:sldId id="309" r:id="rId35"/>
    <p:sldId id="319" r:id="rId36"/>
    <p:sldId id="311" r:id="rId37"/>
    <p:sldId id="312" r:id="rId38"/>
    <p:sldId id="313" r:id="rId39"/>
    <p:sldId id="314" r:id="rId40"/>
    <p:sldId id="315" r:id="rId41"/>
    <p:sldId id="316" r:id="rId42"/>
    <p:sldId id="317" r:id="rId43"/>
    <p:sldId id="318" r:id="rId4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4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1B97E4-C0B2-C24B-8C85-9A9161E22211}" type="datetimeFigureOut">
              <a:rPr lang="en-US" smtClean="0"/>
              <a:pPr/>
              <a:t>7/27/2010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F5FDDC0-A542-F143-9586-9A34D0FAC00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9A1F3F2-9FDF-744B-8891-AD6F86903910}" type="datetimeFigureOut">
              <a:rPr lang="en-US" smtClean="0"/>
              <a:pPr/>
              <a:t>7/27/2010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7FC1F34-762F-4548-869D-104EF585F8B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3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DB245-671E-4234-BBCA-8FBF74F52D2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b="1">
                <a:solidFill>
                  <a:prstClr val="black"/>
                </a:solidFill>
                <a:latin typeface="Times New Roman" pitchFamily="18" charset="0"/>
              </a:rPr>
              <a:pPr algn="r" rtl="0"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pPr/>
              <a:t>7/27/2010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pPr/>
              <a:t>7/27/2010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pPr/>
              <a:t>7/27/2010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pPr/>
              <a:t>7/27/2010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pPr/>
              <a:t>7/27/2010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pPr/>
              <a:t>7/27/2010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pPr/>
              <a:t>7/27/2010</a:t>
            </a:fld>
            <a:endParaRPr lang="en-US"/>
          </a:p>
        </p:txBody>
      </p:sp>
      <p:sp>
        <p:nvSpPr>
          <p:cNvPr id="8" name="Footer Placeholder 7"/>
          <p:cNvSpPr>
            <a:spLocks noGrp="1"/>
          </p:cNvSpPr>
          <p:nvPr>
            <p:ph type="ftr" sz="quarter" idx="11"/>
          </p:nvPr>
        </p:nvSpPr>
        <p:spPr/>
        <p:txBody>
          <a:bodyPr/>
          <a:lstStyle/>
          <a:p>
            <a:r>
              <a:rPr lang="en-US" smtClean="0"/>
              <a:t>http://futuregrid.org</a:t>
            </a:r>
            <a:endParaRPr lang="en-US"/>
          </a:p>
        </p:txBody>
      </p:sp>
      <p:sp>
        <p:nvSpPr>
          <p:cNvPr id="9" name="Slide Number Placeholder 8"/>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pPr/>
              <a:t>7/27/2010</a:t>
            </a:fld>
            <a:endParaRPr lang="en-US"/>
          </a:p>
        </p:txBody>
      </p:sp>
      <p:sp>
        <p:nvSpPr>
          <p:cNvPr id="4" name="Footer Placeholder 3"/>
          <p:cNvSpPr>
            <a:spLocks noGrp="1"/>
          </p:cNvSpPr>
          <p:nvPr>
            <p:ph type="ftr" sz="quarter" idx="11"/>
          </p:nvPr>
        </p:nvSpPr>
        <p:spPr/>
        <p:txBody>
          <a:bodyPr/>
          <a:lstStyle/>
          <a:p>
            <a:r>
              <a:rPr lang="en-US" smtClean="0"/>
              <a:t>http://futuregrid.org</a:t>
            </a:r>
            <a:endParaRPr lang="en-US"/>
          </a:p>
        </p:txBody>
      </p:sp>
      <p:sp>
        <p:nvSpPr>
          <p:cNvPr id="5" name="Slide Number Placeholder 4"/>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pPr/>
              <a:t>7/27/2010</a:t>
            </a:fld>
            <a:endParaRPr lang="en-US"/>
          </a:p>
        </p:txBody>
      </p:sp>
      <p:sp>
        <p:nvSpPr>
          <p:cNvPr id="3" name="Footer Placeholder 2"/>
          <p:cNvSpPr>
            <a:spLocks noGrp="1"/>
          </p:cNvSpPr>
          <p:nvPr>
            <p:ph type="ftr" sz="quarter" idx="11"/>
          </p:nvPr>
        </p:nvSpPr>
        <p:spPr/>
        <p:txBody>
          <a:bodyPr/>
          <a:lstStyle/>
          <a:p>
            <a:r>
              <a:rPr lang="en-US" smtClean="0"/>
              <a:t>http://futuregrid.org</a:t>
            </a:r>
            <a:endParaRPr lang="en-US"/>
          </a:p>
        </p:txBody>
      </p:sp>
      <p:sp>
        <p:nvSpPr>
          <p:cNvPr id="4" name="Slide Number Placeholder 3"/>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pPr/>
              <a:t>7/27/2010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pPr/>
              <a:t>7/27/2010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F8CD3001-8902-8A42-B70F-43024F9EDE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71518-69A3-3241-9B01-F4E37C186918}" type="datetime1">
              <a:rPr lang="en-US" smtClean="0"/>
              <a:pPr/>
              <a:t>7/27/2010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http://futuregrid.org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D3001-8902-8A42-B70F-43024F9EDEEB}" type="slidenum">
              <a:rPr lang="en-US" smtClean="0"/>
              <a:pPr/>
              <a:t>‹#›</a:t>
            </a:fld>
            <a:endParaRPr lang="en-US"/>
          </a:p>
        </p:txBody>
      </p:sp>
      <p:pic>
        <p:nvPicPr>
          <p:cNvPr id="9" name="Picture 8" descr="futuregrid.png"/>
          <p:cNvPicPr>
            <a:picLocks noChangeAspect="1"/>
          </p:cNvPicPr>
          <p:nvPr userDrawn="1"/>
        </p:nvPicPr>
        <p:blipFill>
          <a:blip r:embed="rId14"/>
          <a:stretch>
            <a:fillRect/>
          </a:stretch>
        </p:blipFill>
        <p:spPr>
          <a:xfrm>
            <a:off x="-9420" y="0"/>
            <a:ext cx="1450728" cy="987470"/>
          </a:xfrm>
          <a:prstGeom prst="rect">
            <a:avLst/>
          </a:prstGeom>
        </p:spPr>
      </p:pic>
      <p:pic>
        <p:nvPicPr>
          <p:cNvPr id="10" name="Picture 9" descr="pti.png"/>
          <p:cNvPicPr>
            <a:picLocks noChangeAspect="1"/>
          </p:cNvPicPr>
          <p:nvPr userDrawn="1"/>
        </p:nvPicPr>
        <p:blipFill>
          <a:blip r:embed="rId15"/>
          <a:stretch>
            <a:fillRect/>
          </a:stretch>
        </p:blipFill>
        <p:spPr>
          <a:xfrm>
            <a:off x="6992290" y="67050"/>
            <a:ext cx="2151710" cy="9204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docs.amazonwebservices.com/AWSEC2/latest/DeveloperGuide/" TargetMode="External"/><Relationship Id="rId13" Type="http://schemas.openxmlformats.org/officeDocument/2006/relationships/hyperlink" Target="http://software.intel.com/en-us/intel-compilers/" TargetMode="External"/><Relationship Id="rId3" Type="http://schemas.openxmlformats.org/officeDocument/2006/relationships/image" Target="../media/image17.png"/><Relationship Id="rId7" Type="http://schemas.openxmlformats.org/officeDocument/2006/relationships/hyperlink" Target="http://docs.amazonwebservices.com/AWSEC2/latest/UserGuide/" TargetMode="External"/><Relationship Id="rId12" Type="http://schemas.openxmlformats.org/officeDocument/2006/relationships/hyperlink" Target="http://software.intel.com/en-us/intel-mkl/" TargetMode="External"/><Relationship Id="rId2" Type="http://schemas.openxmlformats.org/officeDocument/2006/relationships/notesSlide" Target="../notesSlides/notesSlide7.xml"/><Relationship Id="rId16" Type="http://schemas.openxmlformats.org/officeDocument/2006/relationships/hyperlink" Target="http://d1nqddva888cns.cloudfront.net/Amazon_EC2_Cluster_Compute_Instances_Top500_hpccoutf.txt" TargetMode="External"/><Relationship Id="rId1" Type="http://schemas.openxmlformats.org/officeDocument/2006/relationships/slideLayout" Target="../slideLayouts/slideLayout7.xml"/><Relationship Id="rId6" Type="http://schemas.openxmlformats.org/officeDocument/2006/relationships/hyperlink" Target="http://en.wikipedia.org/wiki/Paravirtualization" TargetMode="External"/><Relationship Id="rId11" Type="http://schemas.openxmlformats.org/officeDocument/2006/relationships/hyperlink" Target="http://software.intel.com/en-us/intel-mpi-library/" TargetMode="External"/><Relationship Id="rId5" Type="http://schemas.openxmlformats.org/officeDocument/2006/relationships/hyperlink" Target="http://en.wikipedia.org/wiki/Hardware-assisted_virtualization" TargetMode="External"/><Relationship Id="rId15" Type="http://schemas.openxmlformats.org/officeDocument/2006/relationships/hyperlink" Target="http://d1nqddva888cns.cloudfront.net/Amazon_EC2_Cluster_Compute_Instances_Top500_hpccinf.txt" TargetMode="External"/><Relationship Id="rId10" Type="http://schemas.openxmlformats.org/officeDocument/2006/relationships/hyperlink" Target="http://en.wikipedia.org/wiki/FLOPS" TargetMode="External"/><Relationship Id="rId4" Type="http://schemas.openxmlformats.org/officeDocument/2006/relationships/image" Target="../media/image18.png"/><Relationship Id="rId9" Type="http://schemas.openxmlformats.org/officeDocument/2006/relationships/hyperlink" Target="http://www.netlib.org/benchmark/hpl/" TargetMode="External"/><Relationship Id="rId14" Type="http://schemas.openxmlformats.org/officeDocument/2006/relationships/hyperlink" Target="http://www.top500.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8.xml"/><Relationship Id="rId16" Type="http://schemas.openxmlformats.org/officeDocument/2006/relationships/image" Target="../media/image32.jpe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wmf"/><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Autofit/>
          </a:bodyPr>
          <a:lstStyle/>
          <a:p>
            <a:r>
              <a:rPr lang="en-US" sz="4800" b="1" dirty="0" smtClean="0"/>
              <a:t>FutureGrid 100 </a:t>
            </a:r>
            <a:br>
              <a:rPr lang="en-US" sz="4800" b="1" dirty="0" smtClean="0"/>
            </a:br>
            <a:r>
              <a:rPr lang="en-US" sz="4800" b="1" dirty="0" smtClean="0"/>
              <a:t>and 101 (part one)</a:t>
            </a:r>
            <a:endParaRPr lang="en-US" sz="4800" dirty="0"/>
          </a:p>
        </p:txBody>
      </p:sp>
      <p:sp>
        <p:nvSpPr>
          <p:cNvPr id="3" name="Subtitle 2"/>
          <p:cNvSpPr>
            <a:spLocks noGrp="1"/>
          </p:cNvSpPr>
          <p:nvPr>
            <p:ph type="subTitle" idx="1"/>
          </p:nvPr>
        </p:nvSpPr>
        <p:spPr>
          <a:xfrm>
            <a:off x="0" y="2003424"/>
            <a:ext cx="9144000" cy="2644775"/>
          </a:xfrm>
        </p:spPr>
        <p:txBody>
          <a:bodyPr>
            <a:noAutofit/>
          </a:bodyPr>
          <a:lstStyle/>
          <a:p>
            <a:r>
              <a:rPr lang="en-US" sz="2400" b="1" dirty="0" smtClean="0"/>
              <a:t/>
            </a:r>
            <a:br>
              <a:rPr lang="en-US" sz="2400" b="1" dirty="0" smtClean="0"/>
            </a:br>
            <a:r>
              <a:rPr lang="en-US" sz="2400" b="1" dirty="0" smtClean="0"/>
              <a:t>Virtual School for Computational Science and Engineering</a:t>
            </a:r>
            <a:br>
              <a:rPr lang="en-US" sz="2400" b="1" dirty="0" smtClean="0"/>
            </a:br>
            <a:r>
              <a:rPr lang="en-US" sz="2400" b="1" dirty="0" smtClean="0"/>
              <a:t>July 27 2010</a:t>
            </a:r>
          </a:p>
        </p:txBody>
      </p:sp>
      <p:sp>
        <p:nvSpPr>
          <p:cNvPr id="5" name="Subtitle 2"/>
          <p:cNvSpPr txBox="1">
            <a:spLocks/>
          </p:cNvSpPr>
          <p:nvPr/>
        </p:nvSpPr>
        <p:spPr>
          <a:xfrm>
            <a:off x="0" y="3276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7653728" cy="1371600"/>
          </a:xfrm>
        </p:spPr>
        <p:txBody>
          <a:bodyPr>
            <a:normAutofit fontScale="90000"/>
          </a:bodyPr>
          <a:lstStyle/>
          <a:p>
            <a:r>
              <a:rPr lang="en-US" dirty="0" smtClean="0"/>
              <a:t>Sensors as a Service</a:t>
            </a:r>
            <a:br>
              <a:rPr lang="en-US" dirty="0" smtClean="0"/>
            </a:br>
            <a:r>
              <a:rPr lang="en-US" sz="3100" dirty="0" smtClean="0"/>
              <a:t>sensor clients backend by dynamic</a:t>
            </a:r>
            <a:br>
              <a:rPr lang="en-US" sz="3100" dirty="0" smtClean="0"/>
            </a:br>
            <a:r>
              <a:rPr lang="en-US" sz="3100" dirty="0" smtClean="0"/>
              <a:t> cloud proxy and analyzed in parallel by </a:t>
            </a:r>
            <a:r>
              <a:rPr lang="en-US" sz="3100" dirty="0" err="1" smtClean="0"/>
              <a:t>Mapreduce</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0"/>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0"/>
            <a:ext cx="1104900" cy="89535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4196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953000" y="40005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40005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005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419600" y="42672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a:off x="3200400" y="2590800"/>
            <a:ext cx="1447800" cy="11430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432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72200" y="45720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3" name="Up-Down Arrow 32"/>
          <p:cNvSpPr/>
          <p:nvPr/>
        </p:nvSpPr>
        <p:spPr>
          <a:xfrm rot="8100000">
            <a:off x="5310706" y="4521143"/>
            <a:ext cx="484632" cy="9969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029200" y="4495800"/>
            <a:ext cx="31242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67200" y="3886200"/>
            <a:ext cx="38862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114800" y="5410200"/>
            <a:ext cx="18288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048000" y="5105400"/>
            <a:ext cx="24384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48600" y="4191000"/>
            <a:ext cx="6096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67200" y="6324600"/>
            <a:ext cx="7620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181600" y="5410200"/>
            <a:ext cx="3505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Sensor Processing as a Service (MapReduce)</a:t>
            </a:r>
            <a:endParaRPr lang="en-US" b="1" dirty="0"/>
          </a:p>
        </p:txBody>
      </p:sp>
      <p:pic>
        <p:nvPicPr>
          <p:cNvPr id="93186" name="Picture 2"/>
          <p:cNvPicPr>
            <a:picLocks noChangeAspect="1" noChangeArrowheads="1"/>
          </p:cNvPicPr>
          <p:nvPr/>
        </p:nvPicPr>
        <p:blipFill>
          <a:blip r:embed="rId6" cstate="print"/>
          <a:srcRect/>
          <a:stretch>
            <a:fillRect/>
          </a:stretch>
        </p:blipFill>
        <p:spPr bwMode="auto">
          <a:xfrm>
            <a:off x="1676400" y="5410200"/>
            <a:ext cx="919353" cy="1209675"/>
          </a:xfrm>
          <a:prstGeom prst="rect">
            <a:avLst/>
          </a:prstGeom>
          <a:noFill/>
          <a:ln w="9525">
            <a:noFill/>
            <a:miter lim="800000"/>
            <a:headEnd/>
            <a:tailEnd/>
          </a:ln>
        </p:spPr>
      </p:pic>
      <p:pic>
        <p:nvPicPr>
          <p:cNvPr id="93187" name="Picture 3"/>
          <p:cNvPicPr>
            <a:picLocks noChangeAspect="1" noChangeArrowheads="1"/>
          </p:cNvPicPr>
          <p:nvPr/>
        </p:nvPicPr>
        <p:blipFill>
          <a:blip r:embed="rId7" cstate="print"/>
          <a:srcRect/>
          <a:stretch>
            <a:fillRect/>
          </a:stretch>
        </p:blipFill>
        <p:spPr bwMode="auto">
          <a:xfrm>
            <a:off x="1447800" y="3810000"/>
            <a:ext cx="1314450" cy="1314450"/>
          </a:xfrm>
          <a:prstGeom prst="rect">
            <a:avLst/>
          </a:prstGeom>
          <a:noFill/>
          <a:ln w="9525">
            <a:noFill/>
            <a:miter lim="800000"/>
            <a:headEnd/>
            <a:tailEnd/>
          </a:ln>
        </p:spPr>
      </p:pic>
      <p:pic>
        <p:nvPicPr>
          <p:cNvPr id="93188" name="Picture 4"/>
          <p:cNvPicPr>
            <a:picLocks noChangeAspect="1" noChangeArrowheads="1"/>
          </p:cNvPicPr>
          <p:nvPr/>
        </p:nvPicPr>
        <p:blipFill>
          <a:blip r:embed="rId8" cstate="print"/>
          <a:srcRect/>
          <a:stretch>
            <a:fillRect/>
          </a:stretch>
        </p:blipFill>
        <p:spPr bwMode="auto">
          <a:xfrm>
            <a:off x="2362200" y="1447800"/>
            <a:ext cx="1066800" cy="1066800"/>
          </a:xfrm>
          <a:prstGeom prst="rect">
            <a:avLst/>
          </a:prstGeom>
          <a:noFill/>
          <a:ln w="9525">
            <a:noFill/>
            <a:miter lim="800000"/>
            <a:headEnd/>
            <a:tailEnd/>
          </a:ln>
        </p:spPr>
      </p:pic>
      <p:pic>
        <p:nvPicPr>
          <p:cNvPr id="93189" name="Picture 5"/>
          <p:cNvPicPr>
            <a:picLocks noChangeAspect="1" noChangeArrowheads="1"/>
          </p:cNvPicPr>
          <p:nvPr/>
        </p:nvPicPr>
        <p:blipFill>
          <a:blip r:embed="rId9" cstate="print"/>
          <a:srcRect/>
          <a:stretch>
            <a:fillRect/>
          </a:stretch>
        </p:blipFill>
        <p:spPr bwMode="auto">
          <a:xfrm>
            <a:off x="6934200" y="18288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4000" b="1" dirty="0" smtClean="0"/>
              <a:t>Cyberinfrastructure</a:t>
            </a:r>
            <a:endParaRPr lang="en-US" sz="4000" b="1" dirty="0"/>
          </a:p>
        </p:txBody>
      </p:sp>
      <p:sp>
        <p:nvSpPr>
          <p:cNvPr id="3" name="Content Placeholder 2"/>
          <p:cNvSpPr>
            <a:spLocks noGrp="1"/>
          </p:cNvSpPr>
          <p:nvPr>
            <p:ph idx="1"/>
          </p:nvPr>
        </p:nvSpPr>
        <p:spPr>
          <a:xfrm>
            <a:off x="76200" y="1454046"/>
            <a:ext cx="9067800" cy="5251554"/>
          </a:xfrm>
        </p:spPr>
        <p:txBody>
          <a:bodyPr>
            <a:normAutofit/>
          </a:bodyPr>
          <a:lstStyle/>
          <a:p>
            <a:r>
              <a:rPr lang="en-US" sz="2880" dirty="0" smtClean="0">
                <a:solidFill>
                  <a:srgbClr val="FF0000"/>
                </a:solidFill>
              </a:rPr>
              <a:t>Cyberinfrastructure</a:t>
            </a:r>
            <a:r>
              <a:rPr lang="en-US" sz="2880" dirty="0" smtClean="0">
                <a:solidFill>
                  <a:srgbClr val="FFFF00"/>
                </a:solidFill>
              </a:rPr>
              <a:t> </a:t>
            </a:r>
            <a:r>
              <a:rPr lang="en-US" sz="2880" dirty="0" smtClean="0">
                <a:solidFill>
                  <a:srgbClr val="FF0000"/>
                </a:solidFill>
              </a:rPr>
              <a:t>“…consists of computing systems, data storage systems, advanced instruments and data repositories, visualization environments, and people, all linked together by software and high performance networks to improve research productivity and enable breakthroughs not otherwise possible.” </a:t>
            </a:r>
          </a:p>
          <a:p>
            <a:r>
              <a:rPr lang="en-US" sz="2880" dirty="0" smtClean="0"/>
              <a:t>Nothing in this definition says anything about ‘easy’</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11</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1464232-CAAE-48C8-B8B7-230EFFAF9A01}"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12</a:t>
            </a:fld>
            <a:endParaRPr lang="en-US" sz="100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000" dirty="0" err="1" smtClean="0">
                <a:solidFill>
                  <a:srgbClr val="0000FF"/>
                </a:solidFill>
              </a:rPr>
              <a:t>SaaS</a:t>
            </a:r>
            <a:r>
              <a:rPr lang="en-US" sz="2000" dirty="0" smtClean="0">
                <a:solidFill>
                  <a:prstClr val="black"/>
                </a:solidFill>
              </a:rPr>
              <a:t>: Software as a Service</a:t>
            </a:r>
          </a:p>
          <a:p>
            <a:pPr algn="ctr" defTabSz="1289050">
              <a:lnSpc>
                <a:spcPct val="90000"/>
              </a:lnSpc>
              <a:spcBef>
                <a:spcPct val="0"/>
              </a:spcBef>
              <a:spcAft>
                <a:spcPct val="35000"/>
              </a:spcAft>
            </a:pPr>
            <a:r>
              <a:rPr lang="en-US" sz="1600" dirty="0" smtClean="0">
                <a:solidFill>
                  <a:prstClr val="black"/>
                </a:solidFill>
              </a:rPr>
              <a:t>(e.g. CFD or Search documents/web are services)</a:t>
            </a:r>
            <a:endParaRPr lang="en-US" sz="1600" dirty="0">
              <a:solidFill>
                <a:prstClr val="black"/>
              </a:solidFill>
            </a:endParaRPr>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IaaS</a:t>
            </a:r>
            <a:r>
              <a:rPr lang="en-US" sz="1600" dirty="0" smtClean="0">
                <a:solidFill>
                  <a:srgbClr val="0000FF"/>
                </a:solidFill>
              </a:rPr>
              <a:t> </a:t>
            </a:r>
            <a:r>
              <a:rPr lang="en-US" sz="1600" dirty="0" smtClean="0">
                <a:solidFill>
                  <a:prstClr val="black"/>
                </a:solidFill>
              </a:rPr>
              <a:t>(</a:t>
            </a:r>
            <a:r>
              <a:rPr lang="en-US" sz="2000" dirty="0" err="1" smtClean="0">
                <a:solidFill>
                  <a:srgbClr val="0000FF"/>
                </a:solidFill>
              </a:rPr>
              <a:t>HaaS</a:t>
            </a:r>
            <a:r>
              <a:rPr lang="en-US" sz="1600" dirty="0" smtClean="0">
                <a:solidFill>
                  <a:prstClr val="black"/>
                </a:solidFill>
              </a:rPr>
              <a:t>): Infrastructure as a Service </a:t>
            </a:r>
          </a:p>
          <a:p>
            <a:pPr algn="ctr" defTabSz="711200">
              <a:lnSpc>
                <a:spcPct val="90000"/>
              </a:lnSpc>
              <a:spcBef>
                <a:spcPct val="0"/>
              </a:spcBef>
              <a:spcAft>
                <a:spcPct val="35000"/>
              </a:spcAft>
            </a:pPr>
            <a:r>
              <a:rPr lang="en-US" sz="1600" dirty="0" smtClean="0">
                <a:solidFill>
                  <a:prstClr val="black"/>
                </a:solidFill>
              </a:rPr>
              <a:t>(get computer time with a credit card and with a Web interface like EC2)</a:t>
            </a:r>
            <a:endParaRPr lang="en-US" sz="1600" dirty="0">
              <a:solidFill>
                <a:prstClr val="black"/>
              </a:solidFill>
            </a:endParaRPr>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PaaS</a:t>
            </a:r>
            <a:r>
              <a:rPr lang="en-US" sz="1600" dirty="0" smtClean="0">
                <a:solidFill>
                  <a:prstClr val="black"/>
                </a:solidFill>
              </a:rPr>
              <a:t>: Platform as a Service</a:t>
            </a:r>
          </a:p>
          <a:p>
            <a:pPr algn="ctr" defTabSz="711200">
              <a:lnSpc>
                <a:spcPct val="90000"/>
              </a:lnSpc>
              <a:spcBef>
                <a:spcPct val="0"/>
              </a:spcBef>
              <a:spcAft>
                <a:spcPct val="35000"/>
              </a:spcAft>
            </a:pPr>
            <a:r>
              <a:rPr lang="en-US" sz="1600" dirty="0" err="1" smtClean="0">
                <a:solidFill>
                  <a:prstClr val="black"/>
                </a:solidFill>
              </a:rPr>
              <a:t>IaaS</a:t>
            </a:r>
            <a:r>
              <a:rPr lang="en-US" sz="1600" dirty="0" smtClean="0">
                <a:solidFill>
                  <a:prstClr val="black"/>
                </a:solidFill>
              </a:rPr>
              <a:t> plus core software capabilities on which you build  </a:t>
            </a:r>
            <a:r>
              <a:rPr lang="en-US" sz="1600" dirty="0" err="1" smtClean="0">
                <a:solidFill>
                  <a:prstClr val="black"/>
                </a:solidFill>
              </a:rPr>
              <a:t>SaaS</a:t>
            </a:r>
            <a:endParaRPr lang="en-US" sz="1600" dirty="0" smtClean="0">
              <a:solidFill>
                <a:prstClr val="black"/>
              </a:solidFill>
            </a:endParaRPr>
          </a:p>
          <a:p>
            <a:pPr algn="ctr" defTabSz="711200">
              <a:lnSpc>
                <a:spcPct val="90000"/>
              </a:lnSpc>
              <a:spcBef>
                <a:spcPct val="0"/>
              </a:spcBef>
              <a:spcAft>
                <a:spcPct val="35000"/>
              </a:spcAft>
            </a:pPr>
            <a:r>
              <a:rPr lang="en-US" sz="1600" dirty="0" smtClean="0">
                <a:solidFill>
                  <a:prstClr val="black"/>
                </a:solidFill>
              </a:rPr>
              <a:t>(e.g. Azure is a </a:t>
            </a:r>
            <a:r>
              <a:rPr lang="en-US" sz="1600" dirty="0" err="1" smtClean="0">
                <a:solidFill>
                  <a:prstClr val="black"/>
                </a:solidFill>
              </a:rPr>
              <a:t>PaaS</a:t>
            </a:r>
            <a:r>
              <a:rPr lang="en-US" sz="1600" dirty="0" smtClean="0">
                <a:solidFill>
                  <a:prstClr val="black"/>
                </a:solidFill>
              </a:rPr>
              <a:t>; MapReduce is a Platform)</a:t>
            </a:r>
            <a:r>
              <a:rPr lang="en-US" sz="1600" dirty="0" smtClean="0">
                <a:solidFill>
                  <a:srgbClr val="FF0000"/>
                </a:solidFill>
              </a:rPr>
              <a:t> </a:t>
            </a:r>
            <a:endParaRPr lang="en-US" sz="1600" dirty="0">
              <a:solidFill>
                <a:prstClr val="black"/>
              </a:solidFill>
            </a:endParaRPr>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solidFill>
                  <a:prstClr val="black"/>
                </a:solidFill>
              </a:rPr>
              <a:t>Is “Research as a Service”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360" y="0"/>
            <a:ext cx="6340839" cy="1143000"/>
          </a:xfrm>
        </p:spPr>
        <p:txBody>
          <a:bodyPr/>
          <a:lstStyle/>
          <a:p>
            <a:r>
              <a:rPr lang="en-US" sz="3200" b="1" dirty="0" smtClean="0"/>
              <a:t>Philosophy of Clouds and Grids</a:t>
            </a:r>
            <a:endParaRPr lang="en-US" sz="3200" b="1"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Tremendous uncertainty</a:t>
            </a:r>
            <a:endParaRPr lang="en-US" dirty="0"/>
          </a:p>
        </p:txBody>
      </p:sp>
      <p:sp>
        <p:nvSpPr>
          <p:cNvPr id="3" name="Content Placeholder 2"/>
          <p:cNvSpPr>
            <a:spLocks noGrp="1"/>
          </p:cNvSpPr>
          <p:nvPr>
            <p:ph idx="1"/>
          </p:nvPr>
        </p:nvSpPr>
        <p:spPr>
          <a:xfrm>
            <a:off x="457200" y="1600200"/>
            <a:ext cx="8229600" cy="4875551"/>
          </a:xfrm>
        </p:spPr>
        <p:txBody>
          <a:bodyPr>
            <a:normAutofit fontScale="92500" lnSpcReduction="20000"/>
          </a:bodyPr>
          <a:lstStyle/>
          <a:p>
            <a:r>
              <a:rPr lang="en-US" dirty="0" smtClean="0"/>
              <a:t>None of the following are likely correct:</a:t>
            </a:r>
          </a:p>
          <a:p>
            <a:pPr lvl="1"/>
            <a:r>
              <a:rPr lang="en-US" dirty="0" smtClean="0"/>
              <a:t>90% of all research computing can be done in clouds</a:t>
            </a:r>
          </a:p>
          <a:p>
            <a:pPr lvl="1"/>
            <a:r>
              <a:rPr lang="en-US" dirty="0" smtClean="0"/>
              <a:t>All computing that matters can be done in clouds</a:t>
            </a:r>
          </a:p>
          <a:p>
            <a:pPr lvl="1"/>
            <a:r>
              <a:rPr lang="en-US" dirty="0" smtClean="0"/>
              <a:t>Computing that really matters must be done on large, scalable MPI clusters; clouds are just for toy applications and selling books</a:t>
            </a:r>
          </a:p>
          <a:p>
            <a:pPr lvl="1"/>
            <a:r>
              <a:rPr lang="en-US" dirty="0" smtClean="0"/>
              <a:t>Computing must be sent to the Data</a:t>
            </a:r>
          </a:p>
          <a:p>
            <a:pPr lvl="1"/>
            <a:r>
              <a:rPr lang="en-US" dirty="0" smtClean="0"/>
              <a:t>All data must be sent (by </a:t>
            </a:r>
            <a:r>
              <a:rPr lang="en-US" dirty="0" err="1" smtClean="0"/>
              <a:t>Fedex</a:t>
            </a:r>
            <a:r>
              <a:rPr lang="en-US" dirty="0" smtClean="0"/>
              <a:t>) to Clouds</a:t>
            </a:r>
          </a:p>
          <a:p>
            <a:r>
              <a:rPr lang="en-US" dirty="0" smtClean="0"/>
              <a:t>How do we assess the overall value, and perhaps more importantly the match of particular applications and platforms, without just repeating this hype curve over and over?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164" y="152400"/>
            <a:ext cx="5662543" cy="1143000"/>
          </a:xfrm>
        </p:spPr>
        <p:txBody>
          <a:bodyPr/>
          <a:lstStyle/>
          <a:p>
            <a:r>
              <a:rPr lang="en-US" b="1" dirty="0" smtClean="0"/>
              <a:t>Grids MPI and Clouds + and -</a:t>
            </a:r>
            <a:endParaRPr lang="en-US" b="1" dirty="0"/>
          </a:p>
        </p:txBody>
      </p:sp>
      <p:sp>
        <p:nvSpPr>
          <p:cNvPr id="3" name="Content Placeholder 2"/>
          <p:cNvSpPr>
            <a:spLocks noGrp="1"/>
          </p:cNvSpPr>
          <p:nvPr>
            <p:ph idx="1"/>
          </p:nvPr>
        </p:nvSpPr>
        <p:spPr>
          <a:xfrm>
            <a:off x="0" y="1295400"/>
            <a:ext cx="9144000" cy="5562600"/>
          </a:xfrm>
        </p:spPr>
        <p:txBody>
          <a:bodyPr>
            <a:normAutofit fontScale="77500" lnSpcReduction="20000"/>
          </a:bodyPr>
          <a:lstStyle/>
          <a:p>
            <a:r>
              <a:rPr lang="en-US" dirty="0" smtClean="0">
                <a:solidFill>
                  <a:srgbClr val="FF0000"/>
                </a:solidFill>
              </a:rPr>
              <a:t>Grids</a:t>
            </a:r>
            <a:r>
              <a:rPr lang="en-US" dirty="0" smtClean="0"/>
              <a:t> are useful for managing distributed systems</a:t>
            </a:r>
          </a:p>
          <a:p>
            <a:pPr lvl="1"/>
            <a:r>
              <a:rPr lang="en-US" dirty="0" smtClean="0"/>
              <a:t>Pioneered service model for Science</a:t>
            </a:r>
          </a:p>
          <a:p>
            <a:pPr lvl="1"/>
            <a:r>
              <a:rPr lang="en-US" dirty="0" smtClean="0"/>
              <a:t>Developed importance of Workflow</a:t>
            </a:r>
          </a:p>
          <a:p>
            <a:pPr lvl="1"/>
            <a:r>
              <a:rPr lang="en-US" dirty="0" smtClean="0"/>
              <a:t>Performance issues – communication latency – intrinsic to distributed systems</a:t>
            </a:r>
          </a:p>
          <a:p>
            <a:pPr lvl="1"/>
            <a:r>
              <a:rPr lang="en-US" dirty="0" smtClean="0"/>
              <a:t>Can never run differential equation based simulations or most datamining in parallel</a:t>
            </a:r>
          </a:p>
          <a:p>
            <a:r>
              <a:rPr lang="en-US" dirty="0" smtClean="0">
                <a:solidFill>
                  <a:srgbClr val="FF0000"/>
                </a:solidFill>
              </a:rPr>
              <a:t>Clouds</a:t>
            </a:r>
            <a:r>
              <a:rPr lang="en-US" dirty="0" smtClean="0"/>
              <a:t> can execute any job class that was good for Grids plus</a:t>
            </a:r>
          </a:p>
          <a:p>
            <a:pPr lvl="1"/>
            <a:r>
              <a:rPr lang="en-US" dirty="0" smtClean="0"/>
              <a:t>More attractive due to platform plus elastic on-demand model</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Amazon Cluster announcement</a:t>
            </a:r>
          </a:p>
          <a:p>
            <a:pPr lvl="1"/>
            <a:r>
              <a:rPr lang="en-US" dirty="0" smtClean="0"/>
              <a:t>Will never be best for most sophisticated differential equation based simulations </a:t>
            </a:r>
          </a:p>
          <a:p>
            <a:r>
              <a:rPr lang="en-US" dirty="0" smtClean="0">
                <a:solidFill>
                  <a:srgbClr val="FF0000"/>
                </a:solidFill>
              </a:rPr>
              <a:t>Classic Supercomputers </a:t>
            </a:r>
            <a:r>
              <a:rPr lang="en-US" dirty="0" smtClean="0"/>
              <a:t>(MPI Engines) run communication demanding differential equation based simulations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Hadoop and Dryad 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553200" cy="685800"/>
          </a:xfrm>
        </p:spPr>
        <p:txBody>
          <a:bodyPr>
            <a:normAutofit/>
          </a:bodyPr>
          <a:lstStyle/>
          <a:p>
            <a:r>
              <a:rPr lang="en-US" sz="3200" b="1" dirty="0" smtClean="0"/>
              <a:t>MapReduce v MPI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229600" cy="1143000"/>
          </a:xfrm>
        </p:spPr>
        <p:txBody>
          <a:bodyPr/>
          <a:lstStyle/>
          <a:p>
            <a:r>
              <a:rPr lang="en-US" b="1" dirty="0" smtClean="0"/>
              <a:t>Fault Tolerance and </a:t>
            </a:r>
            <a:br>
              <a:rPr lang="en-US" b="1" dirty="0" smtClean="0"/>
            </a:br>
            <a:r>
              <a:rPr lang="en-US" b="1" dirty="0" smtClean="0"/>
              <a:t>MapReduce</a:t>
            </a:r>
            <a:endParaRPr lang="en-US" b="1" dirty="0"/>
          </a:p>
        </p:txBody>
      </p:sp>
      <p:sp>
        <p:nvSpPr>
          <p:cNvPr id="6" name="Content Placeholder 5"/>
          <p:cNvSpPr>
            <a:spLocks noGrp="1"/>
          </p:cNvSpPr>
          <p:nvPr>
            <p:ph idx="1"/>
          </p:nvPr>
        </p:nvSpPr>
        <p:spPr>
          <a:xfrm>
            <a:off x="0" y="1371600"/>
            <a:ext cx="9144000" cy="5486400"/>
          </a:xfrm>
        </p:spPr>
        <p:txBody>
          <a:bodyPr>
            <a:normAutofit fontScale="85000" lnSpcReduction="1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301" y="21240"/>
            <a:ext cx="5412699" cy="1143000"/>
          </a:xfrm>
        </p:spPr>
        <p:txBody>
          <a:bodyPr>
            <a:normAutofit/>
          </a:bodyPr>
          <a:lstStyle/>
          <a:p>
            <a:r>
              <a:rPr lang="en-US" sz="4000" b="1" dirty="0" smtClean="0"/>
              <a:t>Plenty of Instant Books</a:t>
            </a:r>
            <a:endParaRPr lang="en-US" sz="4000" b="1" dirty="0"/>
          </a:p>
        </p:txBody>
      </p:sp>
      <p:pic>
        <p:nvPicPr>
          <p:cNvPr id="4" name="Picture 3" descr="Screen shot 2010-07-21 at 8.34.12 PM.png"/>
          <p:cNvPicPr>
            <a:picLocks noChangeAspect="1"/>
          </p:cNvPicPr>
          <p:nvPr/>
        </p:nvPicPr>
        <p:blipFill>
          <a:blip r:embed="rId3"/>
          <a:stretch>
            <a:fillRect/>
          </a:stretch>
        </p:blipFill>
        <p:spPr>
          <a:xfrm>
            <a:off x="76200" y="1164240"/>
            <a:ext cx="2197631" cy="2819400"/>
          </a:xfrm>
          <a:prstGeom prst="rect">
            <a:avLst/>
          </a:prstGeom>
        </p:spPr>
      </p:pic>
      <p:pic>
        <p:nvPicPr>
          <p:cNvPr id="5" name="Picture 4" descr="Screen shot 2010-07-21 at 8.34.40 PM.png"/>
          <p:cNvPicPr>
            <a:picLocks noChangeAspect="1"/>
          </p:cNvPicPr>
          <p:nvPr/>
        </p:nvPicPr>
        <p:blipFill>
          <a:blip r:embed="rId4"/>
          <a:stretch>
            <a:fillRect/>
          </a:stretch>
        </p:blipFill>
        <p:spPr>
          <a:xfrm>
            <a:off x="2362200" y="1164240"/>
            <a:ext cx="2209800" cy="2783498"/>
          </a:xfrm>
          <a:prstGeom prst="rect">
            <a:avLst/>
          </a:prstGeom>
        </p:spPr>
      </p:pic>
      <p:pic>
        <p:nvPicPr>
          <p:cNvPr id="6" name="Picture 5" descr="Screen shot 2010-07-21 at 8.35.25 PM.png"/>
          <p:cNvPicPr>
            <a:picLocks noChangeAspect="1"/>
          </p:cNvPicPr>
          <p:nvPr/>
        </p:nvPicPr>
        <p:blipFill>
          <a:blip r:embed="rId5"/>
          <a:stretch>
            <a:fillRect/>
          </a:stretch>
        </p:blipFill>
        <p:spPr>
          <a:xfrm>
            <a:off x="4648200" y="1164240"/>
            <a:ext cx="2133600" cy="2795016"/>
          </a:xfrm>
          <a:prstGeom prst="rect">
            <a:avLst/>
          </a:prstGeom>
        </p:spPr>
      </p:pic>
      <p:pic>
        <p:nvPicPr>
          <p:cNvPr id="7" name="Picture 6" descr="Screen shot 2010-07-21 at 8.35.39 PM.png"/>
          <p:cNvPicPr>
            <a:picLocks noChangeAspect="1"/>
          </p:cNvPicPr>
          <p:nvPr/>
        </p:nvPicPr>
        <p:blipFill>
          <a:blip r:embed="rId6"/>
          <a:stretch>
            <a:fillRect/>
          </a:stretch>
        </p:blipFill>
        <p:spPr>
          <a:xfrm>
            <a:off x="6858000" y="1164240"/>
            <a:ext cx="2173736" cy="2819400"/>
          </a:xfrm>
          <a:prstGeom prst="rect">
            <a:avLst/>
          </a:prstGeom>
        </p:spPr>
      </p:pic>
      <p:pic>
        <p:nvPicPr>
          <p:cNvPr id="1027" name="Picture 3"/>
          <p:cNvPicPr>
            <a:picLocks noChangeAspect="1" noChangeArrowheads="1"/>
          </p:cNvPicPr>
          <p:nvPr/>
        </p:nvPicPr>
        <p:blipFill>
          <a:blip r:embed="rId7"/>
          <a:srcRect l="13082" t="17268" r="20295"/>
          <a:stretch>
            <a:fillRect/>
          </a:stretch>
        </p:blipFill>
        <p:spPr bwMode="auto">
          <a:xfrm>
            <a:off x="0" y="4160426"/>
            <a:ext cx="2172324" cy="2697574"/>
          </a:xfrm>
          <a:prstGeom prst="rect">
            <a:avLst/>
          </a:prstGeom>
          <a:noFill/>
          <a:ln w="9525">
            <a:noFill/>
            <a:miter lim="800000"/>
            <a:headEnd/>
            <a:tailEnd/>
          </a:ln>
        </p:spPr>
      </p:pic>
      <p:pic>
        <p:nvPicPr>
          <p:cNvPr id="1028" name="Picture 4"/>
          <p:cNvPicPr>
            <a:picLocks noChangeAspect="1" noChangeArrowheads="1"/>
          </p:cNvPicPr>
          <p:nvPr/>
        </p:nvPicPr>
        <p:blipFill>
          <a:blip r:embed="rId8"/>
          <a:srcRect l="9607" r="9082"/>
          <a:stretch>
            <a:fillRect/>
          </a:stretch>
        </p:blipFill>
        <p:spPr bwMode="auto">
          <a:xfrm>
            <a:off x="2248524" y="4000500"/>
            <a:ext cx="2323476" cy="2857500"/>
          </a:xfrm>
          <a:prstGeom prst="rect">
            <a:avLst/>
          </a:prstGeom>
          <a:noFill/>
          <a:ln w="9525">
            <a:noFill/>
            <a:miter lim="800000"/>
            <a:headEnd/>
            <a:tailEnd/>
          </a:ln>
        </p:spPr>
      </p:pic>
      <p:pic>
        <p:nvPicPr>
          <p:cNvPr id="1029" name="Picture 5"/>
          <p:cNvPicPr>
            <a:picLocks noChangeAspect="1" noChangeArrowheads="1"/>
          </p:cNvPicPr>
          <p:nvPr/>
        </p:nvPicPr>
        <p:blipFill>
          <a:blip r:embed="rId9"/>
          <a:srcRect l="13279" t="13934" r="20623"/>
          <a:stretch>
            <a:fillRect/>
          </a:stretch>
        </p:blipFill>
        <p:spPr bwMode="auto">
          <a:xfrm>
            <a:off x="4572000" y="3980655"/>
            <a:ext cx="2209800" cy="2877345"/>
          </a:xfrm>
          <a:prstGeom prst="rect">
            <a:avLst/>
          </a:prstGeom>
          <a:noFill/>
          <a:ln w="9525">
            <a:noFill/>
            <a:miter lim="800000"/>
            <a:headEnd/>
            <a:tailEnd/>
          </a:ln>
        </p:spPr>
      </p:pic>
      <p:pic>
        <p:nvPicPr>
          <p:cNvPr id="1030" name="Picture 6"/>
          <p:cNvPicPr>
            <a:picLocks noChangeAspect="1" noChangeArrowheads="1"/>
          </p:cNvPicPr>
          <p:nvPr/>
        </p:nvPicPr>
        <p:blipFill>
          <a:blip r:embed="rId10"/>
          <a:srcRect l="15902" r="16426"/>
          <a:stretch>
            <a:fillRect/>
          </a:stretch>
        </p:blipFill>
        <p:spPr bwMode="auto">
          <a:xfrm>
            <a:off x="6858000" y="3947738"/>
            <a:ext cx="1933731"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FutureGrid 100</a:t>
            </a:r>
            <a:endParaRPr lang="en-US" dirty="0"/>
          </a:p>
        </p:txBody>
      </p:sp>
      <p:sp>
        <p:nvSpPr>
          <p:cNvPr id="5" name="Subtitle 4"/>
          <p:cNvSpPr>
            <a:spLocks noGrp="1"/>
          </p:cNvSpPr>
          <p:nvPr>
            <p:ph type="subTitle" idx="1"/>
          </p:nvPr>
        </p:nvSpPr>
        <p:spPr>
          <a:xfrm>
            <a:off x="389743" y="3886200"/>
            <a:ext cx="8439463" cy="670810"/>
          </a:xfrm>
        </p:spPr>
        <p:txBody>
          <a:bodyPr/>
          <a:lstStyle/>
          <a:p>
            <a:r>
              <a:rPr lang="en-US" dirty="0" smtClean="0"/>
              <a:t>Grids and Clouds Context for FutureGrid</a:t>
            </a:r>
            <a:endParaRPr lang="en-US" dirty="0"/>
          </a:p>
        </p:txBody>
      </p:sp>
      <p:grpSp>
        <p:nvGrpSpPr>
          <p:cNvPr id="6" name="Group 12"/>
          <p:cNvGrpSpPr/>
          <p:nvPr/>
        </p:nvGrpSpPr>
        <p:grpSpPr>
          <a:xfrm>
            <a:off x="0" y="937407"/>
            <a:ext cx="9144000" cy="5821362"/>
            <a:chOff x="0" y="1295400"/>
            <a:chExt cx="9144000" cy="5181600"/>
          </a:xfrm>
        </p:grpSpPr>
        <p:pic>
          <p:nvPicPr>
            <p:cNvPr id="7" name="Picture 6" descr="clouds-0001.jpg"/>
            <p:cNvPicPr>
              <a:picLocks noChangeAspect="1"/>
            </p:cNvPicPr>
            <p:nvPr/>
          </p:nvPicPr>
          <p:blipFill>
            <a:blip r:embed="rId3" cstate="print"/>
            <a:stretch>
              <a:fillRect/>
            </a:stretch>
          </p:blipFill>
          <p:spPr>
            <a:xfrm>
              <a:off x="0" y="1295400"/>
              <a:ext cx="9144000" cy="5181600"/>
            </a:xfrm>
            <a:prstGeom prst="rect">
              <a:avLst/>
            </a:prstGeom>
          </p:spPr>
        </p:pic>
        <p:pic>
          <p:nvPicPr>
            <p:cNvPr id="8" name="Picture 7" descr="3tera.jpg"/>
            <p:cNvPicPr>
              <a:picLocks noChangeAspect="1"/>
            </p:cNvPicPr>
            <p:nvPr/>
          </p:nvPicPr>
          <p:blipFill>
            <a:blip r:embed="rId4" cstate="print"/>
            <a:stretch>
              <a:fillRect/>
            </a:stretch>
          </p:blipFill>
          <p:spPr>
            <a:xfrm>
              <a:off x="7391400" y="6096000"/>
              <a:ext cx="1688758" cy="381000"/>
            </a:xfrm>
            <a:prstGeom prst="rect">
              <a:avLst/>
            </a:prstGeom>
          </p:spPr>
        </p:pic>
        <p:pic>
          <p:nvPicPr>
            <p:cNvPr id="9" name="Picture 8" descr="AmazonEC2.jpg"/>
            <p:cNvPicPr>
              <a:picLocks noChangeAspect="1"/>
            </p:cNvPicPr>
            <p:nvPr/>
          </p:nvPicPr>
          <p:blipFill>
            <a:blip r:embed="rId5" cstate="print"/>
            <a:stretch>
              <a:fillRect/>
            </a:stretch>
          </p:blipFill>
          <p:spPr>
            <a:xfrm>
              <a:off x="3200400" y="2895600"/>
              <a:ext cx="2105799" cy="685800"/>
            </a:xfrm>
            <a:prstGeom prst="rect">
              <a:avLst/>
            </a:prstGeom>
          </p:spPr>
        </p:pic>
        <p:pic>
          <p:nvPicPr>
            <p:cNvPr id="10" name="Picture 9" descr="Azure.jpg"/>
            <p:cNvPicPr>
              <a:picLocks noChangeAspect="1"/>
            </p:cNvPicPr>
            <p:nvPr/>
          </p:nvPicPr>
          <p:blipFill>
            <a:blip r:embed="rId6" cstate="print"/>
            <a:stretch>
              <a:fillRect/>
            </a:stretch>
          </p:blipFill>
          <p:spPr>
            <a:xfrm>
              <a:off x="5116314" y="1600200"/>
              <a:ext cx="3951486" cy="381000"/>
            </a:xfrm>
            <a:prstGeom prst="rect">
              <a:avLst/>
            </a:prstGeom>
          </p:spPr>
        </p:pic>
        <p:pic>
          <p:nvPicPr>
            <p:cNvPr id="11" name="Picture 10" descr="b-hive.jpg"/>
            <p:cNvPicPr>
              <a:picLocks noChangeAspect="1"/>
            </p:cNvPicPr>
            <p:nvPr/>
          </p:nvPicPr>
          <p:blipFill>
            <a:blip r:embed="rId7" cstate="print"/>
            <a:stretch>
              <a:fillRect/>
            </a:stretch>
          </p:blipFill>
          <p:spPr>
            <a:xfrm>
              <a:off x="1828800" y="4648200"/>
              <a:ext cx="1416907" cy="219894"/>
            </a:xfrm>
            <a:prstGeom prst="rect">
              <a:avLst/>
            </a:prstGeom>
          </p:spPr>
        </p:pic>
        <p:pic>
          <p:nvPicPr>
            <p:cNvPr id="12" name="Picture 11" descr="engineyard.jpg"/>
            <p:cNvPicPr>
              <a:picLocks noChangeAspect="1"/>
            </p:cNvPicPr>
            <p:nvPr/>
          </p:nvPicPr>
          <p:blipFill>
            <a:blip r:embed="rId8" cstate="print"/>
            <a:stretch>
              <a:fillRect/>
            </a:stretch>
          </p:blipFill>
          <p:spPr>
            <a:xfrm>
              <a:off x="8184848" y="4267200"/>
              <a:ext cx="959152" cy="1179871"/>
            </a:xfrm>
            <a:prstGeom prst="rect">
              <a:avLst/>
            </a:prstGeom>
          </p:spPr>
        </p:pic>
        <p:pic>
          <p:nvPicPr>
            <p:cNvPr id="13" name="Picture 12" descr="Eucalyptus.jpg"/>
            <p:cNvPicPr>
              <a:picLocks noChangeAspect="1"/>
            </p:cNvPicPr>
            <p:nvPr/>
          </p:nvPicPr>
          <p:blipFill>
            <a:blip r:embed="rId9" cstate="print"/>
            <a:stretch>
              <a:fillRect/>
            </a:stretch>
          </p:blipFill>
          <p:spPr>
            <a:xfrm>
              <a:off x="0" y="1524000"/>
              <a:ext cx="1524000" cy="533400"/>
            </a:xfrm>
            <a:prstGeom prst="rect">
              <a:avLst/>
            </a:prstGeom>
          </p:spPr>
        </p:pic>
        <p:pic>
          <p:nvPicPr>
            <p:cNvPr id="14" name="Picture 13" descr="GoGrid.jpg"/>
            <p:cNvPicPr>
              <a:picLocks noChangeAspect="1"/>
            </p:cNvPicPr>
            <p:nvPr/>
          </p:nvPicPr>
          <p:blipFill>
            <a:blip r:embed="rId10" cstate="print"/>
            <a:stretch>
              <a:fillRect/>
            </a:stretch>
          </p:blipFill>
          <p:spPr>
            <a:xfrm>
              <a:off x="4419600" y="5562600"/>
              <a:ext cx="1977081" cy="25563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880" t="12341" r="2790" b="4174"/>
          <a:stretch>
            <a:fillRect/>
          </a:stretch>
        </p:blipFill>
        <p:spPr bwMode="auto">
          <a:xfrm>
            <a:off x="1295400" y="1"/>
            <a:ext cx="781215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8" y="0"/>
            <a:ext cx="5412699" cy="1143000"/>
          </a:xfrm>
        </p:spPr>
        <p:txBody>
          <a:bodyPr/>
          <a:lstStyle/>
          <a:p>
            <a:r>
              <a:rPr lang="en-US" b="1" dirty="0" smtClean="0"/>
              <a:t>Why are we covering Clouds and MapReduce?</a:t>
            </a:r>
            <a:endParaRPr lang="en-US" b="1" dirty="0"/>
          </a:p>
        </p:txBody>
      </p:sp>
      <p:sp>
        <p:nvSpPr>
          <p:cNvPr id="5" name="Content Placeholder 4"/>
          <p:cNvSpPr>
            <a:spLocks noGrp="1"/>
          </p:cNvSpPr>
          <p:nvPr>
            <p:ph idx="1"/>
          </p:nvPr>
        </p:nvSpPr>
        <p:spPr>
          <a:xfrm>
            <a:off x="0" y="1143000"/>
            <a:ext cx="9144000" cy="5213350"/>
          </a:xfrm>
        </p:spPr>
        <p:txBody>
          <a:bodyPr>
            <a:normAutofit fontScale="92500" lnSpcReduction="20000"/>
          </a:bodyPr>
          <a:lstStyle/>
          <a:p>
            <a:r>
              <a:rPr lang="en-US" dirty="0" smtClean="0"/>
              <a:t>Note </a:t>
            </a:r>
            <a:r>
              <a:rPr lang="en-US" dirty="0" smtClean="0">
                <a:solidFill>
                  <a:srgbClr val="FF0000"/>
                </a:solidFill>
              </a:rPr>
              <a:t>Clouds</a:t>
            </a:r>
            <a:r>
              <a:rPr lang="en-US" dirty="0" smtClean="0"/>
              <a:t> were developed to process Internet data </a:t>
            </a:r>
          </a:p>
          <a:p>
            <a:pPr lvl="1"/>
            <a:r>
              <a:rPr lang="en-US" dirty="0" err="1" smtClean="0"/>
              <a:t>Szalay</a:t>
            </a:r>
            <a:r>
              <a:rPr lang="en-US" dirty="0" smtClean="0"/>
              <a:t> noted </a:t>
            </a:r>
            <a:r>
              <a:rPr lang="en-US" dirty="0" smtClean="0">
                <a:solidFill>
                  <a:srgbClr val="FF0000"/>
                </a:solidFill>
              </a:rPr>
              <a:t>20% of servers sold to Internet giants</a:t>
            </a:r>
          </a:p>
          <a:p>
            <a:r>
              <a:rPr lang="en-US" dirty="0" smtClean="0">
                <a:solidFill>
                  <a:srgbClr val="FF0000"/>
                </a:solidFill>
              </a:rPr>
              <a:t>Information Retrieval </a:t>
            </a:r>
            <a:r>
              <a:rPr lang="en-US" dirty="0" smtClean="0"/>
              <a:t>is world’s largest data intensive problem</a:t>
            </a:r>
          </a:p>
          <a:p>
            <a:pPr lvl="1"/>
            <a:r>
              <a:rPr lang="en-US" dirty="0" smtClean="0"/>
              <a:t>In 2008 MapReduce processed </a:t>
            </a:r>
            <a:r>
              <a:rPr lang="en-US" dirty="0" smtClean="0">
                <a:solidFill>
                  <a:srgbClr val="FF0000"/>
                </a:solidFill>
              </a:rPr>
              <a:t>20 </a:t>
            </a:r>
            <a:r>
              <a:rPr lang="en-US" dirty="0" err="1" smtClean="0">
                <a:solidFill>
                  <a:srgbClr val="FF0000"/>
                </a:solidFill>
              </a:rPr>
              <a:t>petabytes</a:t>
            </a:r>
            <a:r>
              <a:rPr lang="en-US" dirty="0" smtClean="0">
                <a:solidFill>
                  <a:srgbClr val="FF0000"/>
                </a:solidFill>
              </a:rPr>
              <a:t> of data per day </a:t>
            </a:r>
            <a:r>
              <a:rPr lang="en-US" dirty="0" smtClean="0"/>
              <a:t>at Google</a:t>
            </a:r>
          </a:p>
          <a:p>
            <a:pPr lvl="1"/>
            <a:r>
              <a:rPr lang="en-US" dirty="0" smtClean="0"/>
              <a:t>LHC “</a:t>
            </a:r>
            <a:r>
              <a:rPr lang="en-US" dirty="0" smtClean="0"/>
              <a:t>only” produces </a:t>
            </a:r>
            <a:r>
              <a:rPr lang="en-US" dirty="0" smtClean="0">
                <a:solidFill>
                  <a:srgbClr val="FF0000"/>
                </a:solidFill>
              </a:rPr>
              <a:t>tens of </a:t>
            </a:r>
            <a:r>
              <a:rPr lang="en-US" dirty="0" err="1" smtClean="0">
                <a:solidFill>
                  <a:srgbClr val="FF0000"/>
                </a:solidFill>
              </a:rPr>
              <a:t>petabytes</a:t>
            </a:r>
            <a:r>
              <a:rPr lang="en-US" dirty="0" smtClean="0">
                <a:solidFill>
                  <a:srgbClr val="FF0000"/>
                </a:solidFill>
              </a:rPr>
              <a:t> </a:t>
            </a:r>
            <a:r>
              <a:rPr lang="en-US" dirty="0" smtClean="0">
                <a:solidFill>
                  <a:srgbClr val="FF0000"/>
                </a:solidFill>
              </a:rPr>
              <a:t>per year</a:t>
            </a:r>
          </a:p>
          <a:p>
            <a:pPr lvl="1"/>
            <a:r>
              <a:rPr lang="en-US" dirty="0" err="1" smtClean="0"/>
              <a:t>Szalay</a:t>
            </a:r>
            <a:r>
              <a:rPr lang="en-US" dirty="0" smtClean="0"/>
              <a:t> said that </a:t>
            </a:r>
            <a:r>
              <a:rPr lang="en-US" dirty="0" smtClean="0">
                <a:solidFill>
                  <a:srgbClr val="FF0000"/>
                </a:solidFill>
              </a:rPr>
              <a:t>&gt; 100 Terabytes </a:t>
            </a:r>
            <a:r>
              <a:rPr lang="en-US" dirty="0" smtClean="0"/>
              <a:t>scientific datasets </a:t>
            </a:r>
            <a:r>
              <a:rPr lang="en-US" dirty="0" smtClean="0"/>
              <a:t>are challenging</a:t>
            </a:r>
            <a:endParaRPr lang="en-US" dirty="0" smtClean="0"/>
          </a:p>
          <a:p>
            <a:r>
              <a:rPr lang="en-US" dirty="0" smtClean="0"/>
              <a:t>Data </a:t>
            </a:r>
            <a:r>
              <a:rPr lang="en-US" dirty="0" smtClean="0"/>
              <a:t>Analysis favors the </a:t>
            </a:r>
            <a:r>
              <a:rPr lang="en-US" dirty="0" smtClean="0">
                <a:solidFill>
                  <a:srgbClr val="FF0000"/>
                </a:solidFill>
              </a:rPr>
              <a:t>loosely coupled dynamic fault tolerant approach of clouds </a:t>
            </a:r>
            <a:r>
              <a:rPr lang="en-US" dirty="0" smtClean="0"/>
              <a:t>over </a:t>
            </a:r>
            <a:r>
              <a:rPr lang="en-US" dirty="0" smtClean="0">
                <a:solidFill>
                  <a:srgbClr val="FF0000"/>
                </a:solidFill>
              </a:rPr>
              <a:t>tightly coupled MPI</a:t>
            </a:r>
          </a:p>
          <a:p>
            <a:r>
              <a:rPr lang="en-US" dirty="0" smtClean="0">
                <a:solidFill>
                  <a:srgbClr val="FF0000"/>
                </a:solidFill>
              </a:rPr>
              <a:t>FutureGrid</a:t>
            </a:r>
            <a:r>
              <a:rPr lang="en-US" dirty="0" smtClean="0"/>
              <a:t> supports exploration of </a:t>
            </a:r>
            <a:r>
              <a:rPr lang="en-US" dirty="0" smtClean="0"/>
              <a:t>both traditional </a:t>
            </a:r>
            <a:r>
              <a:rPr lang="en-US" dirty="0" smtClean="0"/>
              <a:t>and new approaches to (data intensive) Cyberinfrastructure</a:t>
            </a:r>
            <a:endParaRPr lang="en-US" dirty="0"/>
          </a:p>
        </p:txBody>
      </p:sp>
      <p:sp>
        <p:nvSpPr>
          <p:cNvPr id="2" name="Footer Placeholder 1"/>
          <p:cNvSpPr>
            <a:spLocks noGrp="1"/>
          </p:cNvSpPr>
          <p:nvPr>
            <p:ph type="ftr" sz="quarter" idx="11"/>
          </p:nvPr>
        </p:nvSpPr>
        <p:spPr/>
        <p:txBody>
          <a:bodyPr/>
          <a:lstStyle/>
          <a:p>
            <a:r>
              <a:rPr lang="en-US" smtClean="0"/>
              <a:t>http://futuregrid.org</a:t>
            </a:r>
            <a:endParaRPr lang="en-US"/>
          </a:p>
        </p:txBody>
      </p:sp>
      <p:sp>
        <p:nvSpPr>
          <p:cNvPr id="3" name="Slide Number Placeholder 2"/>
          <p:cNvSpPr>
            <a:spLocks noGrp="1"/>
          </p:cNvSpPr>
          <p:nvPr>
            <p:ph type="sldNum" sz="quarter" idx="12"/>
          </p:nvPr>
        </p:nvSpPr>
        <p:spPr/>
        <p:txBody>
          <a:bodyPr/>
          <a:lstStyle/>
          <a:p>
            <a:fld id="{F8CD3001-8902-8A42-B70F-43024F9EDEEB}" type="slidenum">
              <a:rPr lang="en-US" smtClean="0"/>
              <a:pPr/>
              <a:t>21</a:t>
            </a:fld>
            <a:endParaRPr lang="en-US"/>
          </a:p>
        </p:txBody>
      </p:sp>
      <p:pic>
        <p:nvPicPr>
          <p:cNvPr id="6" name="Picture 5" descr="pixture_reloaded_logo.png"/>
          <p:cNvPicPr>
            <a:picLocks noChangeAspect="1"/>
          </p:cNvPicPr>
          <p:nvPr/>
        </p:nvPicPr>
        <p:blipFill>
          <a:blip r:embed="rId3"/>
          <a:stretch>
            <a:fillRect/>
          </a:stretch>
        </p:blipFill>
        <p:spPr>
          <a:xfrm>
            <a:off x="-1" y="0"/>
            <a:ext cx="9144001"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FutureGrid 101</a:t>
            </a:r>
            <a:br>
              <a:rPr lang="en-US" b="1" dirty="0" smtClean="0"/>
            </a:br>
            <a:endParaRPr lang="en-US" dirty="0"/>
          </a:p>
        </p:txBody>
      </p:sp>
      <p:sp>
        <p:nvSpPr>
          <p:cNvPr id="5" name="Subtitle 4"/>
          <p:cNvSpPr>
            <a:spLocks noGrp="1"/>
          </p:cNvSpPr>
          <p:nvPr>
            <p:ph type="subTitle" idx="1"/>
          </p:nvPr>
        </p:nvSpPr>
        <p:spPr>
          <a:xfrm>
            <a:off x="1154243" y="3886200"/>
            <a:ext cx="6618157" cy="1752600"/>
          </a:xfrm>
        </p:spPr>
        <p:txBody>
          <a:bodyPr>
            <a:normAutofit fontScale="92500"/>
          </a:bodyPr>
          <a:lstStyle/>
          <a:p>
            <a:r>
              <a:rPr lang="en-US" dirty="0" smtClean="0"/>
              <a:t>Part 1. Geoffrey Fox</a:t>
            </a:r>
          </a:p>
          <a:p>
            <a:r>
              <a:rPr lang="en-US" dirty="0" smtClean="0"/>
              <a:t>Given the changing state of the universe,</a:t>
            </a:r>
          </a:p>
          <a:p>
            <a:r>
              <a:rPr lang="en-US" dirty="0" smtClean="0"/>
              <a:t>We need an experimental platform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sz="2800" dirty="0" smtClean="0"/>
              <a:t>       Support development of new applications </a:t>
            </a:r>
            <a:br>
              <a:rPr lang="en-US" sz="2800" dirty="0" smtClean="0"/>
            </a:br>
            <a:r>
              <a:rPr lang="en-US" sz="2800" dirty="0" smtClean="0"/>
              <a:t>and new middleware using Cloud, Grid and Parallel computing (Nimbus, Eucalyptus, Hadoop, Globus, Unicore, MPI, </a:t>
            </a:r>
            <a:r>
              <a:rPr lang="en-US" sz="2800" dirty="0" err="1" smtClean="0"/>
              <a:t>OpenMP</a:t>
            </a:r>
            <a:r>
              <a:rPr lang="en-US" sz="2800" dirty="0" smtClean="0"/>
              <a:t>. Linux, Windows …) looking at functionality, interoperability, performance </a:t>
            </a:r>
          </a:p>
          <a:p>
            <a:r>
              <a:rPr lang="en-US" sz="2800" dirty="0" smtClean="0"/>
              <a:t>Enable replicable experiments in computer science of grid and cloud computing – “a cyberinfrastructure for computational science”</a:t>
            </a:r>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Key early milestones:</a:t>
            </a:r>
          </a:p>
          <a:p>
            <a:pPr lvl="1"/>
            <a:r>
              <a:rPr lang="en-US" sz="2400" b="1" dirty="0" smtClean="0"/>
              <a:t>June 2010 </a:t>
            </a:r>
            <a:r>
              <a:rPr lang="en-US" sz="2400" dirty="0" smtClean="0"/>
              <a:t>Initial users (accomplished)</a:t>
            </a:r>
          </a:p>
          <a:p>
            <a:pPr lvl="1"/>
            <a:r>
              <a:rPr lang="en-US" sz="2400" b="1" dirty="0" smtClean="0"/>
              <a:t>September 2010 </a:t>
            </a:r>
            <a:r>
              <a:rPr lang="en-US" sz="2400" dirty="0" smtClean="0"/>
              <a:t>All hardware (except IU “shared memory system”) accepted and significant use starts; </a:t>
            </a:r>
            <a:r>
              <a:rPr lang="en-US" sz="2400" b="1" dirty="0" smtClean="0"/>
              <a:t>October 2011</a:t>
            </a:r>
            <a:r>
              <a:rPr lang="en-US" sz="24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p>
          <a:p>
            <a:r>
              <a:rPr lang="en-US" sz="2200" dirty="0" smtClean="0">
                <a:solidFill>
                  <a:srgbClr val="FF0000"/>
                </a:solidFill>
              </a:rPr>
              <a:t>Red institutions </a:t>
            </a:r>
            <a:r>
              <a:rPr lang="en-US" sz="2200" dirty="0" smtClean="0"/>
              <a:t>have FutureGrid hardware</a:t>
            </a:r>
            <a:endParaRPr lang="en-US" sz="2200"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24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dirty="0" smtClean="0">
                <a:ea typeface="+mj-ea"/>
                <a:cs typeface="+mj-cs"/>
              </a:rPr>
              <a:t>Compute Hardware</a:t>
            </a:r>
            <a:endParaRPr lang="en-US" dirty="0">
              <a:ea typeface="+mj-ea"/>
              <a:cs typeface="+mj-cs"/>
            </a:endParaRPr>
          </a:p>
        </p:txBody>
      </p:sp>
      <p:graphicFrame>
        <p:nvGraphicFramePr>
          <p:cNvPr id="5" name="Content Placeholder 4"/>
          <p:cNvGraphicFramePr>
            <a:graphicFrameLocks noGrp="1"/>
          </p:cNvGraphicFramePr>
          <p:nvPr>
            <p:ph idx="1"/>
          </p:nvPr>
        </p:nvGraphicFramePr>
        <p:xfrm>
          <a:off x="203200" y="1101725"/>
          <a:ext cx="8677275" cy="5471796"/>
        </p:xfrm>
        <a:graphic>
          <a:graphicData uri="http://schemas.openxmlformats.org/drawingml/2006/table">
            <a:tbl>
              <a:tblPr/>
              <a:tblGrid>
                <a:gridCol w="1384300"/>
                <a:gridCol w="784225"/>
                <a:gridCol w="1085850"/>
                <a:gridCol w="1084263"/>
                <a:gridCol w="1084262"/>
                <a:gridCol w="1084263"/>
                <a:gridCol w="782637"/>
                <a:gridCol w="1387475"/>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Times" charset="0"/>
                          <a:cs typeface="Times New Roman" charset="0"/>
                        </a:rPr>
                        <a:t> Dynamically configurable systems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Dell PowerEdge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Being installed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784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3136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33</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8928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585</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Systems not dynamically configurable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Shared memory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480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IBM </a:t>
                      </a:r>
                      <a:r>
                        <a:rPr kumimoji="0" lang="en-US" sz="1400" b="0"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464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1792</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2944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1248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4928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11872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586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186490"/>
            <a:ext cx="5495399" cy="953287"/>
          </a:xfrm>
        </p:spPr>
        <p:txBody>
          <a:bodyPr>
            <a:normAutofit fontScale="90000"/>
          </a:bodyPr>
          <a:lstStyle/>
          <a:p>
            <a:r>
              <a:rPr lang="en-US" dirty="0" smtClean="0"/>
              <a:t>Network &amp; Internal Interconnects</a:t>
            </a:r>
            <a:endParaRPr lang="en-US" dirty="0"/>
          </a:p>
        </p:txBody>
      </p:sp>
      <p:sp>
        <p:nvSpPr>
          <p:cNvPr id="3" name="Content Placeholder 2"/>
          <p:cNvSpPr>
            <a:spLocks noGrp="1"/>
          </p:cNvSpPr>
          <p:nvPr>
            <p:ph idx="1"/>
          </p:nvPr>
        </p:nvSpPr>
        <p:spPr>
          <a:xfrm>
            <a:off x="457200" y="1371601"/>
            <a:ext cx="8229600" cy="1904999"/>
          </a:xfrm>
        </p:spPr>
        <p:txBody>
          <a:bodyPr>
            <a:normAutofit fontScale="70000" lnSpcReduction="20000"/>
          </a:bodyPr>
          <a:lstStyle/>
          <a:p>
            <a:pPr>
              <a:buFont typeface="Arial"/>
              <a:buChar char="•"/>
            </a:pPr>
            <a:r>
              <a:rPr lang="en-US" dirty="0" smtClean="0">
                <a:solidFill>
                  <a:prstClr val="black"/>
                </a:solidFill>
              </a:rPr>
              <a:t>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Can isolate experiments on request; IU runs Network for NLR/Internet2</a:t>
            </a:r>
          </a:p>
          <a:p>
            <a:pPr>
              <a:buFont typeface="Arial"/>
              <a:buChar char="•"/>
            </a:pPr>
            <a:r>
              <a:rPr lang="en-US" dirty="0" smtClean="0">
                <a:solidFill>
                  <a:prstClr val="black"/>
                </a:solidFill>
              </a:rPr>
              <a:t>(Many)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None/>
            </a:pPr>
            <a:endParaRPr lang="en-US" dirty="0"/>
          </a:p>
        </p:txBody>
      </p:sp>
      <p:graphicFrame>
        <p:nvGraphicFramePr>
          <p:cNvPr id="4" name="Table 3"/>
          <p:cNvGraphicFramePr>
            <a:graphicFrameLocks noGrp="1"/>
          </p:cNvGraphicFramePr>
          <p:nvPr/>
        </p:nvGraphicFramePr>
        <p:xfrm>
          <a:off x="0" y="34544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1" y="129778"/>
            <a:ext cx="5396380" cy="944847"/>
          </a:xfrm>
        </p:spPr>
        <p:txBody>
          <a:bodyPr/>
          <a:lstStyle/>
          <a:p>
            <a:r>
              <a:rPr lang="en-US" dirty="0" smtClean="0"/>
              <a:t>FutureGrid: a Grid/Cloud Testbed</a:t>
            </a:r>
            <a:endParaRPr lang="en-US"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running acceptance tests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solidFill>
                    <a:prstClr val="black"/>
                  </a:solidFill>
                </a:rPr>
                <a:t>FG Network</a:t>
              </a:r>
              <a:endParaRPr lang="en-US" dirty="0">
                <a:solidFill>
                  <a:prstClr val="black"/>
                </a:solidFill>
              </a:endParaRPr>
            </a:p>
          </p:txBody>
        </p:sp>
      </p:grpSp>
      <p:pic>
        <p:nvPicPr>
          <p:cNvPr id="93186" name="Picture 2"/>
          <p:cNvPicPr>
            <a:picLocks noChangeAspect="1" noChangeArrowheads="1"/>
          </p:cNvPicPr>
          <p:nvPr/>
        </p:nvPicPr>
        <p:blipFill>
          <a:blip r:embed="rId4" cstate="print"/>
          <a:srcRect l="7558" t="32500" r="40698" b="15833"/>
          <a:stretch>
            <a:fillRect/>
          </a:stretch>
        </p:blipFill>
        <p:spPr bwMode="auto">
          <a:xfrm>
            <a:off x="0" y="2133600"/>
            <a:ext cx="67818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1" y="204253"/>
            <a:ext cx="5488398" cy="950218"/>
          </a:xfrm>
        </p:spPr>
        <p:txBody>
          <a:bodyPr/>
          <a:lstStyle/>
          <a:p>
            <a:r>
              <a:rPr lang="en-US" dirty="0" smtClean="0">
                <a:effectLst>
                  <a:outerShdw blurRad="38100" dist="38100" dir="2700000" algn="tl">
                    <a:srgbClr val="C0C0C0"/>
                  </a:outerShdw>
                </a:effectLst>
              </a:rPr>
              <a:t>Logical Diagram</a:t>
            </a:r>
          </a:p>
        </p:txBody>
      </p:sp>
      <p:pic>
        <p:nvPicPr>
          <p:cNvPr id="39939" name="Picture 3" descr="FG logical v2.pdf"/>
          <p:cNvPicPr>
            <a:picLocks noChangeAspect="1"/>
          </p:cNvPicPr>
          <p:nvPr/>
        </p:nvPicPr>
        <p:blipFill>
          <a:blip r:embed="rId3" cstate="print"/>
          <a:srcRect/>
          <a:stretch>
            <a:fillRect/>
          </a:stretch>
        </p:blipFill>
        <p:spPr bwMode="auto">
          <a:xfrm>
            <a:off x="128588" y="960438"/>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Data Deluge </a:t>
            </a:r>
            <a:r>
              <a:rPr lang="en-US" dirty="0" smtClean="0"/>
              <a:t>in all fields of science</a:t>
            </a:r>
          </a:p>
          <a:p>
            <a:pPr lvl="1"/>
            <a:r>
              <a:rPr lang="en-US" dirty="0" smtClean="0"/>
              <a:t>Including Socially Coupled Systems?</a:t>
            </a:r>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78288"/>
            <a:ext cx="5495399" cy="1061490"/>
          </a:xfrm>
        </p:spPr>
        <p:txBody>
          <a:bodyPr>
            <a:normAutofit/>
          </a:bodyPr>
          <a:lstStyle/>
          <a:p>
            <a:pPr eaLnBrk="1" hangingPunct="1"/>
            <a:r>
              <a:rPr lang="en-US"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lnSpcReduction="10000"/>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more proposals to use (have one from University of Delaware)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68729"/>
            <a:ext cx="5488399" cy="996495"/>
          </a:xfrm>
        </p:spPr>
        <p:txBody>
          <a:bodyPr>
            <a:normAutofit/>
          </a:bodyPr>
          <a:lstStyle/>
          <a:p>
            <a:pPr eaLnBrk="1" hangingPunct="1"/>
            <a:r>
              <a:rPr lang="en-US"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86400"/>
          </a:xfrm>
        </p:spPr>
        <p:txBody>
          <a:bodyPr>
            <a:normAutofit fontScale="92500"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(but not part of formal TeraGrid process for first two years)</a:t>
            </a:r>
          </a:p>
          <a:p>
            <a:pPr lvl="1">
              <a:lnSpc>
                <a:spcPct val="80000"/>
              </a:lnSpc>
            </a:pPr>
            <a:r>
              <a:rPr lang="en-US" sz="2300" dirty="0" smtClean="0"/>
              <a:t>Supports Grids, Clouds, and classic HPC</a:t>
            </a:r>
          </a:p>
          <a:p>
            <a:pPr lvl="1">
              <a:lnSpc>
                <a:spcPct val="80000"/>
              </a:lnSpc>
            </a:pPr>
            <a:r>
              <a:rPr lang="en-US" sz="2300" dirty="0" smtClean="0"/>
              <a:t>It will mimic commercial clouds (initially </a:t>
            </a:r>
            <a:r>
              <a:rPr lang="en-US" sz="2300" dirty="0" err="1" smtClean="0"/>
              <a:t>IaaS</a:t>
            </a:r>
            <a:r>
              <a:rPr lang="en-US" sz="2300" dirty="0" smtClean="0"/>
              <a:t> not </a:t>
            </a:r>
            <a:r>
              <a:rPr lang="en-US" sz="2300" dirty="0" err="1" smtClean="0"/>
              <a:t>PaaS</a:t>
            </a:r>
            <a:r>
              <a:rPr lang="en-US" sz="2300" dirty="0" smtClean="0"/>
              <a:t>)</a:t>
            </a:r>
          </a:p>
          <a:p>
            <a:pPr lvl="1">
              <a:lnSpc>
                <a:spcPct val="80000"/>
              </a:lnSpc>
            </a:pPr>
            <a:r>
              <a:rPr lang="en-US" sz="2300" dirty="0" smtClean="0"/>
              <a:t>Expect FutureGrid </a:t>
            </a:r>
            <a:r>
              <a:rPr lang="en-US" sz="2300" dirty="0" err="1" smtClean="0"/>
              <a:t>PaaS</a:t>
            </a:r>
            <a:r>
              <a:rPr lang="en-US" sz="2300" dirty="0" smtClean="0"/>
              <a:t> to grow in importance</a:t>
            </a:r>
          </a:p>
          <a:p>
            <a:pPr eaLnBrk="1" hangingPunct="1">
              <a:lnSpc>
                <a:spcPct val="80000"/>
              </a:lnSpc>
            </a:pPr>
            <a:r>
              <a:rPr lang="en-US" sz="2700" dirty="0" smtClean="0"/>
              <a:t>FutureGrid can be considered as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a:lnSpc>
                <a:spcPct val="80000"/>
              </a:lnSpc>
            </a:pPr>
            <a:endParaRPr lang="en-US" sz="2700" dirty="0" smtClean="0"/>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985740"/>
          </a:xfrm>
        </p:spPr>
        <p:txBody>
          <a:bodyPr/>
          <a:lstStyle/>
          <a:p>
            <a:r>
              <a:rPr lang="en-US" dirty="0" smtClean="0"/>
              <a:t>Some Current FutureGrid early uses</a:t>
            </a:r>
            <a:endParaRPr lang="en-US" dirty="0"/>
          </a:p>
        </p:txBody>
      </p:sp>
      <p:sp>
        <p:nvSpPr>
          <p:cNvPr id="3" name="Content Placeholder 2"/>
          <p:cNvSpPr>
            <a:spLocks noGrp="1"/>
          </p:cNvSpPr>
          <p:nvPr>
            <p:ph idx="1"/>
          </p:nvPr>
        </p:nvSpPr>
        <p:spPr>
          <a:xfrm>
            <a:off x="0" y="985740"/>
            <a:ext cx="9144000" cy="5712410"/>
          </a:xfrm>
        </p:spPr>
        <p:txBody>
          <a:bodyPr>
            <a:noAutofit/>
          </a:bodyPr>
          <a:lstStyle/>
          <a:p>
            <a:pPr>
              <a:spcBef>
                <a:spcPts val="300"/>
              </a:spcBef>
            </a:pPr>
            <a:r>
              <a:rPr lang="en-US" sz="1800" dirty="0" smtClean="0"/>
              <a:t>Investigate </a:t>
            </a:r>
            <a:r>
              <a:rPr lang="en-US" sz="1800" dirty="0" err="1" smtClean="0"/>
              <a:t>metascheduling</a:t>
            </a:r>
            <a:r>
              <a:rPr lang="en-US" sz="1800" dirty="0" smtClean="0"/>
              <a:t> approaches on Cray and iDataPlex</a:t>
            </a:r>
          </a:p>
          <a:p>
            <a:pPr>
              <a:spcBef>
                <a:spcPts val="300"/>
              </a:spcBef>
            </a:pPr>
            <a:r>
              <a:rPr lang="en-US" sz="1800" dirty="0" smtClean="0"/>
              <a:t>Deploy Genesis II and Unicore end points on Cray and iDataPlex clusters</a:t>
            </a:r>
          </a:p>
          <a:p>
            <a:pPr>
              <a:spcBef>
                <a:spcPts val="300"/>
              </a:spcBef>
            </a:pPr>
            <a:r>
              <a:rPr lang="en-US" sz="1800" dirty="0" smtClean="0"/>
              <a:t>Develop new Nimbus cloud capabilities</a:t>
            </a:r>
          </a:p>
          <a:p>
            <a:pPr>
              <a:spcBef>
                <a:spcPts val="300"/>
              </a:spcBef>
            </a:pPr>
            <a:r>
              <a:rPr lang="en-US" sz="1800" dirty="0" smtClean="0"/>
              <a:t>Prototype applications (BLAST) across multiple FutureGrid clusters and Grid’5000</a:t>
            </a:r>
          </a:p>
          <a:p>
            <a:pPr>
              <a:spcBef>
                <a:spcPts val="300"/>
              </a:spcBef>
            </a:pPr>
            <a:r>
              <a:rPr lang="en-US" sz="1800" dirty="0" smtClean="0"/>
              <a:t>Compare Amazon, Azure with FutureGrid hardware running Linux, Linux on </a:t>
            </a:r>
            <a:r>
              <a:rPr lang="en-US" sz="1800" dirty="0" err="1" smtClean="0"/>
              <a:t>Xen</a:t>
            </a:r>
            <a:r>
              <a:rPr lang="en-US" sz="1800" dirty="0" smtClean="0"/>
              <a:t> or Windows for data intensive applications</a:t>
            </a:r>
          </a:p>
          <a:p>
            <a:pPr>
              <a:spcBef>
                <a:spcPts val="300"/>
              </a:spcBef>
            </a:pPr>
            <a:r>
              <a:rPr lang="en-US" sz="1800" dirty="0" smtClean="0"/>
              <a:t>Test </a:t>
            </a:r>
            <a:r>
              <a:rPr lang="en-US" sz="1800" dirty="0" err="1" smtClean="0"/>
              <a:t>ScaleMP</a:t>
            </a:r>
            <a:r>
              <a:rPr lang="en-US" sz="1800" dirty="0" smtClean="0"/>
              <a:t> software shared memory for genome assembly</a:t>
            </a:r>
          </a:p>
          <a:p>
            <a:pPr>
              <a:spcBef>
                <a:spcPts val="300"/>
              </a:spcBef>
            </a:pPr>
            <a:r>
              <a:rPr lang="en-US" sz="1800" dirty="0" smtClean="0"/>
              <a:t>Develop Genetic algorithms on Hadoop for optimization</a:t>
            </a:r>
          </a:p>
          <a:p>
            <a:pPr>
              <a:spcBef>
                <a:spcPts val="300"/>
              </a:spcBef>
            </a:pPr>
            <a:r>
              <a:rPr lang="en-US" sz="1800" dirty="0" smtClean="0"/>
              <a:t>Attach power monitoring equipment to iDataPlex nodes to study power use versus use characteristics</a:t>
            </a:r>
          </a:p>
          <a:p>
            <a:pPr>
              <a:spcBef>
                <a:spcPts val="300"/>
              </a:spcBef>
            </a:pPr>
            <a:r>
              <a:rPr lang="en-US" sz="1800" dirty="0" smtClean="0"/>
              <a:t>Industry (Columbus IN) running CFD codes to study combustion strategies to maximize energy efficiency</a:t>
            </a:r>
          </a:p>
          <a:p>
            <a:pPr>
              <a:spcBef>
                <a:spcPts val="300"/>
              </a:spcBef>
            </a:pPr>
            <a:r>
              <a:rPr lang="en-US" sz="1800" dirty="0" smtClean="0"/>
              <a:t>Support evaluation needed by XD TIS and TAS services</a:t>
            </a:r>
          </a:p>
          <a:p>
            <a:pPr>
              <a:spcBef>
                <a:spcPts val="300"/>
              </a:spcBef>
            </a:pPr>
            <a:r>
              <a:rPr lang="en-US" sz="1800" dirty="0" smtClean="0"/>
              <a:t>Investigate performance of </a:t>
            </a:r>
            <a:r>
              <a:rPr lang="en-US" sz="1800" dirty="0" err="1" smtClean="0"/>
              <a:t>Kepler</a:t>
            </a:r>
            <a:r>
              <a:rPr lang="en-US" sz="1800" dirty="0" smtClean="0"/>
              <a:t> workflow engine</a:t>
            </a:r>
          </a:p>
          <a:p>
            <a:pPr>
              <a:spcBef>
                <a:spcPts val="300"/>
              </a:spcBef>
            </a:pPr>
            <a:r>
              <a:rPr lang="en-US" sz="1800" dirty="0" smtClean="0"/>
              <a:t>Study scalability of SAGA in difference latency scenarios</a:t>
            </a:r>
          </a:p>
          <a:p>
            <a:pPr>
              <a:spcBef>
                <a:spcPts val="300"/>
              </a:spcBef>
            </a:pPr>
            <a:r>
              <a:rPr lang="en-US" sz="1800" dirty="0" smtClean="0"/>
              <a:t>Test and evaluate new algorithms for </a:t>
            </a:r>
            <a:r>
              <a:rPr lang="en-US" sz="1800" dirty="0" err="1" smtClean="0"/>
              <a:t>phylogenetics</a:t>
            </a:r>
            <a:r>
              <a:rPr lang="en-US" sz="1800" dirty="0" smtClean="0"/>
              <a:t>/</a:t>
            </a:r>
            <a:r>
              <a:rPr lang="en-US" sz="1800" dirty="0" err="1" smtClean="0"/>
              <a:t>systematics</a:t>
            </a:r>
            <a:r>
              <a:rPr lang="en-US" sz="1800" dirty="0" smtClean="0"/>
              <a:t> research in CIPRES portal</a:t>
            </a:r>
          </a:p>
          <a:p>
            <a:pPr>
              <a:spcBef>
                <a:spcPts val="300"/>
              </a:spcBef>
            </a:pPr>
            <a:r>
              <a:rPr lang="en-US" sz="1800" dirty="0" smtClean="0"/>
              <a:t>Investigate performance overheads of clouds in parallel and distributed environments</a:t>
            </a:r>
          </a:p>
          <a:p>
            <a:pPr>
              <a:spcBef>
                <a:spcPts val="300"/>
              </a:spcBef>
            </a:pPr>
            <a:r>
              <a:rPr lang="en-US" sz="1800" dirty="0" smtClean="0"/>
              <a:t>Support tutorials and classes in cloud, grid and parallel computing</a:t>
            </a:r>
          </a:p>
          <a:p>
            <a:pPr>
              <a:spcBef>
                <a:spcPts val="300"/>
              </a:spcBef>
            </a:pPr>
            <a:r>
              <a:rPr lang="en-US" sz="1800" dirty="0" smtClean="0"/>
              <a:t>~12 active/finished users out of ~32 early user applicants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1308" y="78288"/>
            <a:ext cx="5495399" cy="1061490"/>
          </a:xfrm>
        </p:spPr>
        <p:txBody>
          <a:bodyPr>
            <a:normAutofit fontScale="90000"/>
          </a:bodyPr>
          <a:lstStyle/>
          <a:p>
            <a:r>
              <a:rPr lang="en-US" dirty="0" smtClean="0"/>
              <a:t>Sequence Assembly in the Clouds</a:t>
            </a:r>
            <a:endParaRPr lang="en-US"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152400" y="1600200"/>
            <a:ext cx="4419600" cy="3657600"/>
          </a:xfrm>
          <a:prstGeom prst="rect">
            <a:avLst/>
          </a:prstGeom>
        </p:spPr>
      </p:pic>
      <p:pic>
        <p:nvPicPr>
          <p:cNvPr id="11" name="Picture 10" descr="fig4.png"/>
          <p:cNvPicPr/>
          <p:nvPr/>
        </p:nvPicPr>
        <p:blipFill>
          <a:blip r:embed="rId4" cstate="print"/>
          <a:srcRect r="7033"/>
          <a:stretch>
            <a:fillRect/>
          </a:stretch>
        </p:blipFill>
        <p:spPr>
          <a:xfrm>
            <a:off x="4572000" y="1371600"/>
            <a:ext cx="4392118" cy="3886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78288"/>
            <a:ext cx="5495399" cy="1061490"/>
          </a:xfrm>
        </p:spPr>
        <p:txBody>
          <a:bodyPr/>
          <a:lstStyle/>
          <a:p>
            <a:r>
              <a:rPr lang="en-US" dirty="0" smtClean="0"/>
              <a:t>Education on FutureGrid</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(customized VM based images) supporting online laboratories</a:t>
            </a:r>
          </a:p>
          <a:p>
            <a:r>
              <a:rPr lang="en-US" dirty="0" smtClean="0"/>
              <a:t>Supporting ~200 students in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smtClean="0">
                <a:solidFill>
                  <a:srgbClr val="FF0000"/>
                </a:solidFill>
              </a:rPr>
              <a:t>TeraGrid ‘10 </a:t>
            </a:r>
            <a:r>
              <a:rPr lang="en-US" dirty="0" smtClean="0"/>
              <a:t>“Cloud technologies, data-intensive science and the TG”; </a:t>
            </a:r>
            <a:r>
              <a:rPr lang="en-US" dirty="0" err="1" smtClean="0"/>
              <a:t>CloudCom</a:t>
            </a:r>
            <a:r>
              <a:rPr lang="en-US" dirty="0" smtClean="0"/>
              <a:t> conference tutorials Nov </a:t>
            </a:r>
            <a:r>
              <a:rPr lang="en-US" dirty="0" smtClean="0"/>
              <a:t>30-Dec 3 2010</a:t>
            </a:r>
            <a:endParaRPr lang="en-US" dirty="0" smtClean="0"/>
          </a:p>
          <a:p>
            <a:r>
              <a:rPr lang="en-US" dirty="0" smtClean="0"/>
              <a:t>Experimental </a:t>
            </a:r>
            <a:r>
              <a:rPr lang="en-US" dirty="0" smtClean="0">
                <a:solidFill>
                  <a:srgbClr val="FF0000"/>
                </a:solidFill>
              </a:rPr>
              <a:t>class use </a:t>
            </a:r>
            <a:r>
              <a:rPr lang="en-US" dirty="0" smtClean="0"/>
              <a:t>fall semester at Indiana and Florida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388308" cy="1143000"/>
          </a:xfrm>
        </p:spPr>
        <p:txBody>
          <a:bodyPr/>
          <a:lstStyle/>
          <a:p>
            <a:r>
              <a:rPr lang="en-US" b="1" dirty="0" smtClean="0"/>
              <a:t>FutureGrid Software </a:t>
            </a:r>
            <a:br>
              <a:rPr lang="en-US" b="1" dirty="0" smtClean="0"/>
            </a:br>
            <a:r>
              <a:rPr lang="en-US" b="1" dirty="0" smtClean="0"/>
              <a:t>Architecture</a:t>
            </a:r>
            <a:endParaRPr lang="en-US" b="1" dirty="0"/>
          </a:p>
        </p:txBody>
      </p:sp>
      <p:sp>
        <p:nvSpPr>
          <p:cNvPr id="3" name="Content Placeholder 2"/>
          <p:cNvSpPr>
            <a:spLocks noGrp="1"/>
          </p:cNvSpPr>
          <p:nvPr>
            <p:ph idx="1"/>
          </p:nvPr>
        </p:nvSpPr>
        <p:spPr>
          <a:xfrm>
            <a:off x="152400" y="1066800"/>
            <a:ext cx="8991600" cy="5791200"/>
          </a:xfrm>
        </p:spPr>
        <p:txBody>
          <a:bodyPr>
            <a:normAutofit fontScale="77500" lnSpcReduction="20000"/>
          </a:bodyPr>
          <a:lstStyle/>
          <a:p>
            <a:r>
              <a:rPr lang="en-US" dirty="0" smtClean="0"/>
              <a:t>Flexible Architecture allows one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eventually be </a:t>
            </a:r>
            <a:r>
              <a:rPr lang="en-US" dirty="0" smtClean="0">
                <a:solidFill>
                  <a:srgbClr val="FF0000"/>
                </a:solidFill>
              </a:rPr>
              <a:t>supported </a:t>
            </a:r>
            <a:r>
              <a:rPr lang="en-US" dirty="0" smtClean="0"/>
              <a:t>at “TeraGrid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II, MapReduce, </a:t>
            </a:r>
            <a:r>
              <a:rPr lang="en-US" dirty="0" err="1" smtClean="0"/>
              <a:t>Bigtable</a:t>
            </a:r>
            <a:r>
              <a:rPr lang="en-US" dirty="0" smtClean="0"/>
              <a:t> …..</a:t>
            </a:r>
          </a:p>
          <a:p>
            <a:pPr lvl="1"/>
            <a:r>
              <a:rPr lang="en-US" dirty="0" smtClean="0">
                <a:solidFill>
                  <a:srgbClr val="FF0000"/>
                </a:solidFill>
              </a:rPr>
              <a:t>Will accumulate more supported software as system used!</a:t>
            </a:r>
          </a:p>
          <a:p>
            <a:r>
              <a:rPr lang="en-US" dirty="0" smtClean="0"/>
              <a:t>Will support links to external clouds, GPU clusters etc.</a:t>
            </a:r>
          </a:p>
          <a:p>
            <a:pPr lvl="1"/>
            <a:r>
              <a:rPr lang="en-US" dirty="0" smtClean="0"/>
              <a:t>Grid5000 initial highlight with OGF29 Hadoop deployment over Grid5000 and FutureGrid</a:t>
            </a:r>
          </a:p>
          <a:p>
            <a:pPr lvl="1"/>
            <a:r>
              <a:rPr lang="en-US" dirty="0" smtClean="0">
                <a:solidFill>
                  <a:srgbClr val="FF0000"/>
                </a:solidFill>
              </a:rPr>
              <a:t>Interested in more external system collaborators!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35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914400"/>
          </a:xfrm>
        </p:spPr>
        <p:txBody>
          <a:bodyPr/>
          <a:lstStyle/>
          <a:p>
            <a:r>
              <a:rPr lang="en-US" dirty="0" smtClean="0"/>
              <a:t>Software Components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dirty="0" smtClean="0">
                <a:solidFill>
                  <a:srgbClr val="FF0000"/>
                </a:solidFill>
              </a:rPr>
              <a:t>Experiment</a:t>
            </a:r>
            <a:r>
              <a:rPr lang="en-US" dirty="0" smtClean="0"/>
              <a:t> </a:t>
            </a:r>
            <a:r>
              <a:rPr lang="en-US"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78288"/>
            <a:ext cx="5495399" cy="1061490"/>
          </a:xfrm>
        </p:spPr>
        <p:txBody>
          <a:bodyPr/>
          <a:lstStyle/>
          <a:p>
            <a:r>
              <a:rPr lang="en-US" b="1" dirty="0" smtClean="0"/>
              <a:t>Dynamic provisioning Examples</a:t>
            </a:r>
            <a:endParaRPr lang="en-US" b="1" dirty="0"/>
          </a:p>
        </p:txBody>
      </p:sp>
      <p:sp>
        <p:nvSpPr>
          <p:cNvPr id="3" name="Content Placeholder 2"/>
          <p:cNvSpPr>
            <a:spLocks noGrp="1"/>
          </p:cNvSpPr>
          <p:nvPr>
            <p:ph idx="1"/>
          </p:nvPr>
        </p:nvSpPr>
        <p:spPr>
          <a:xfrm>
            <a:off x="228600" y="1600200"/>
            <a:ext cx="8915400" cy="4525963"/>
          </a:xfrm>
        </p:spPr>
        <p:txBody>
          <a:bodyPr>
            <a:normAutofit fontScale="92500" lnSpcReduction="20000"/>
          </a:bodyPr>
          <a:lstStyle/>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first Linux and then Windows with Cray iDataPlex Dell comparisons</a:t>
            </a:r>
          </a:p>
          <a:p>
            <a:r>
              <a:rPr lang="en-US" dirty="0" smtClean="0"/>
              <a:t>Give me a Hadoop or Dryad environment with 160 nodes</a:t>
            </a:r>
          </a:p>
          <a:p>
            <a:pPr lvl="1"/>
            <a:r>
              <a:rPr lang="en-US" dirty="0" smtClean="0"/>
              <a:t>Compare with Amazon and Azure</a:t>
            </a:r>
          </a:p>
          <a:p>
            <a:r>
              <a:rPr lang="en-US" dirty="0" smtClean="0"/>
              <a:t>Give me a 1000 BLAST instances linked to Grid5000</a:t>
            </a:r>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37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62440"/>
            <a:ext cx="5488399" cy="98315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38</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898868" y="231624"/>
            <a:ext cx="7346264" cy="66263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929390"/>
          </a:xfrm>
        </p:spPr>
        <p:txBody>
          <a:bodyPr/>
          <a:lstStyle/>
          <a:p>
            <a:r>
              <a:rPr lang="en-US" sz="4000" b="1" dirty="0" smtClean="0"/>
              <a:t>Security Issues</a:t>
            </a:r>
            <a:endParaRPr lang="en-US" sz="4000" b="1" dirty="0"/>
          </a:p>
        </p:txBody>
      </p:sp>
      <p:sp>
        <p:nvSpPr>
          <p:cNvPr id="3" name="Content Placeholder 2"/>
          <p:cNvSpPr>
            <a:spLocks noGrp="1"/>
          </p:cNvSpPr>
          <p:nvPr>
            <p:ph idx="1"/>
          </p:nvPr>
        </p:nvSpPr>
        <p:spPr>
          <a:xfrm>
            <a:off x="152400" y="1143000"/>
            <a:ext cx="8839200" cy="5562600"/>
          </a:xfrm>
        </p:spPr>
        <p:txBody>
          <a:bodyPr>
            <a:normAutofit lnSpcReduction="10000"/>
          </a:bodyPr>
          <a:lstStyle/>
          <a:p>
            <a:r>
              <a:rPr lang="en-US" sz="2400" dirty="0" smtClean="0"/>
              <a:t>Need to provide dynamic flexible usability and preserve system security</a:t>
            </a:r>
          </a:p>
          <a:p>
            <a:r>
              <a:rPr lang="en-US" sz="2400" dirty="0" smtClean="0"/>
              <a:t>Still evolving process but initial approach involves </a:t>
            </a:r>
          </a:p>
          <a:p>
            <a:r>
              <a:rPr lang="en-US" sz="2400" dirty="0" smtClean="0"/>
              <a:t>Encouraging use of “</a:t>
            </a:r>
            <a:r>
              <a:rPr lang="en-US" sz="2400" dirty="0" smtClean="0">
                <a:solidFill>
                  <a:srgbClr val="FF0000"/>
                </a:solidFill>
              </a:rPr>
              <a:t>as a Service</a:t>
            </a:r>
            <a:r>
              <a:rPr lang="en-US" sz="2400" dirty="0" smtClean="0"/>
              <a:t>” approach e.g. “Database as a Software” not “Database in your image”; clearly possible for some cases as in “Hadoop as a  Service”</a:t>
            </a:r>
          </a:p>
          <a:p>
            <a:pPr lvl="1"/>
            <a:r>
              <a:rPr lang="en-US" sz="2000" dirty="0" smtClean="0"/>
              <a:t>Commercial clouds use </a:t>
            </a:r>
            <a:r>
              <a:rPr lang="en-US" sz="2000" dirty="0" err="1" smtClean="0">
                <a:solidFill>
                  <a:srgbClr val="FF0000"/>
                </a:solidFill>
              </a:rPr>
              <a:t>aaS</a:t>
            </a:r>
            <a:r>
              <a:rPr lang="en-US" sz="2000" dirty="0" smtClean="0"/>
              <a:t> for database, queues, tables, storage …..</a:t>
            </a:r>
          </a:p>
          <a:p>
            <a:pPr lvl="1"/>
            <a:r>
              <a:rPr lang="en-US" sz="2000" dirty="0" smtClean="0"/>
              <a:t>Makes complexity linear in #features rather than exponential if need to support all images with or without all features</a:t>
            </a:r>
          </a:p>
          <a:p>
            <a:r>
              <a:rPr lang="en-US" sz="2400" dirty="0" smtClean="0"/>
              <a:t>Have a </a:t>
            </a:r>
            <a:r>
              <a:rPr lang="en-US" sz="2400" dirty="0" smtClean="0">
                <a:solidFill>
                  <a:srgbClr val="FF0000"/>
                </a:solidFill>
              </a:rPr>
              <a:t>suite of vetted images </a:t>
            </a:r>
            <a:r>
              <a:rPr lang="en-US" sz="2400" dirty="0" smtClean="0"/>
              <a:t>that can be used by users with suitable roles</a:t>
            </a:r>
          </a:p>
          <a:p>
            <a:pPr lvl="1"/>
            <a:r>
              <a:rPr lang="en-US" sz="2000" dirty="0" smtClean="0"/>
              <a:t>Typically do not allow root access; can be VM or not VM based</a:t>
            </a:r>
          </a:p>
          <a:p>
            <a:pPr lvl="1"/>
            <a:r>
              <a:rPr lang="en-US" sz="2000" dirty="0" smtClean="0"/>
              <a:t>Can create images and requested that they be vetted</a:t>
            </a:r>
          </a:p>
          <a:p>
            <a:r>
              <a:rPr lang="en-US" sz="2400" dirty="0" smtClean="0"/>
              <a:t>“</a:t>
            </a:r>
            <a:r>
              <a:rPr lang="en-US" sz="2400" dirty="0" smtClean="0">
                <a:solidFill>
                  <a:srgbClr val="FF0000"/>
                </a:solidFill>
              </a:rPr>
              <a:t>Privileged images</a:t>
            </a:r>
            <a:r>
              <a:rPr lang="en-US" sz="2400" dirty="0" smtClean="0"/>
              <a:t>” (e.g. allow root access) use VM’s and network isolation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14600" y="1295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870952"/>
          </a:xfrm>
        </p:spPr>
        <p:txBody>
          <a:bodyPr>
            <a:normAutofit/>
          </a:bodyPr>
          <a:lstStyle/>
          <a:p>
            <a:r>
              <a:rPr lang="en-US" b="1" dirty="0" smtClean="0"/>
              <a:t>Image Creation Process</a:t>
            </a:r>
            <a:endParaRPr lang="en-US" b="1" dirty="0"/>
          </a:p>
        </p:txBody>
      </p:sp>
      <p:sp>
        <p:nvSpPr>
          <p:cNvPr id="3" name="Content Placeholder 2"/>
          <p:cNvSpPr>
            <a:spLocks noGrp="1"/>
          </p:cNvSpPr>
          <p:nvPr>
            <p:ph idx="1"/>
          </p:nvPr>
        </p:nvSpPr>
        <p:spPr>
          <a:xfrm>
            <a:off x="0" y="1133519"/>
            <a:ext cx="4751882" cy="5587956"/>
          </a:xfrm>
        </p:spPr>
        <p:txBody>
          <a:bodyPr>
            <a:normAutofit fontScale="62500" lnSpcReduction="20000"/>
          </a:bodyPr>
          <a:lstStyle/>
          <a:p>
            <a:r>
              <a:rPr lang="en-US" dirty="0" smtClean="0"/>
              <a:t>Creating deployable image</a:t>
            </a:r>
          </a:p>
          <a:p>
            <a:pPr lvl="1"/>
            <a:r>
              <a:rPr lang="en-US" dirty="0" smtClean="0"/>
              <a:t>User chooses one base image </a:t>
            </a:r>
          </a:p>
          <a:p>
            <a:pPr lvl="1"/>
            <a:r>
              <a:rPr lang="en-US" dirty="0" smtClean="0"/>
              <a:t>User decides who can access the image;  what additional software is on the image</a:t>
            </a:r>
          </a:p>
          <a:p>
            <a:pPr lvl="1"/>
            <a:r>
              <a:rPr lang="en-US" dirty="0" smtClean="0"/>
              <a:t>Image gets generated; updated; and verified</a:t>
            </a:r>
          </a:p>
          <a:p>
            <a:r>
              <a:rPr lang="en-US" dirty="0" smtClean="0"/>
              <a:t>Image gets deployed</a:t>
            </a:r>
          </a:p>
          <a:p>
            <a:r>
              <a:rPr lang="en-US" dirty="0" smtClean="0"/>
              <a:t>Deployed image gets continuously</a:t>
            </a:r>
          </a:p>
          <a:p>
            <a:pPr lvl="1"/>
            <a:r>
              <a:rPr lang="en-US" dirty="0" smtClean="0"/>
              <a:t>Updated</a:t>
            </a:r>
          </a:p>
          <a:p>
            <a:pPr lvl="1"/>
            <a:r>
              <a:rPr lang="en-US" dirty="0" smtClean="0"/>
              <a:t>Verified</a:t>
            </a:r>
          </a:p>
          <a:p>
            <a:endParaRPr lang="en-US" dirty="0" smtClean="0"/>
          </a:p>
          <a:p>
            <a:r>
              <a:rPr lang="en-US" dirty="0" smtClean="0"/>
              <a:t>Note: Due to security requirement an image must be customized with authorization mechanism</a:t>
            </a:r>
          </a:p>
          <a:p>
            <a:pPr lvl="1"/>
            <a:r>
              <a:rPr lang="en-US" dirty="0" smtClean="0"/>
              <a:t>We are not creating </a:t>
            </a:r>
            <a:r>
              <a:rPr lang="en-US" dirty="0" err="1" smtClean="0"/>
              <a:t>NxN</a:t>
            </a:r>
            <a:r>
              <a:rPr lang="en-US" dirty="0" smtClean="0"/>
              <a:t> images as many users will only need the base image</a:t>
            </a:r>
          </a:p>
          <a:p>
            <a:pPr lvl="1"/>
            <a:r>
              <a:rPr lang="en-US" dirty="0" smtClean="0"/>
              <a:t>Administrators will use the same process to create the images that are vetted by them</a:t>
            </a:r>
          </a:p>
          <a:p>
            <a:pPr lvl="1"/>
            <a:r>
              <a:rPr lang="en-US" dirty="0" smtClean="0"/>
              <a:t>An image gets customized through integration via a CMS process</a:t>
            </a:r>
          </a:p>
        </p:txBody>
      </p:sp>
      <p:pic>
        <p:nvPicPr>
          <p:cNvPr id="4" name="Picture 3"/>
          <p:cNvPicPr>
            <a:picLocks noChangeAspect="1"/>
          </p:cNvPicPr>
          <p:nvPr/>
        </p:nvPicPr>
        <p:blipFill>
          <a:blip r:embed="rId3" cstate="print"/>
          <a:stretch>
            <a:fillRect/>
          </a:stretch>
        </p:blipFill>
        <p:spPr>
          <a:xfrm>
            <a:off x="4572000" y="823583"/>
            <a:ext cx="4439591" cy="5999448"/>
          </a:xfrm>
          <a:prstGeom prst="rect">
            <a:avLst/>
          </a:prstGeom>
        </p:spPr>
      </p:pic>
      <p:sp>
        <p:nvSpPr>
          <p:cNvPr id="5" name="Slide Number Placeholder 4"/>
          <p:cNvSpPr>
            <a:spLocks noGrp="1"/>
          </p:cNvSpPr>
          <p:nvPr>
            <p:ph type="sldNum" sz="quarter" idx="12"/>
          </p:nvPr>
        </p:nvSpPr>
        <p:spPr/>
        <p:txBody>
          <a:bodyPr/>
          <a:lstStyle/>
          <a:p>
            <a:fld id="{742408D8-B790-1A40-8CE9-D315C970A69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159850"/>
            <a:ext cx="5392807" cy="90695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299389"/>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a:t>
            </a:r>
            <a:endParaRPr lang="en-US" sz="3400" dirty="0" smtClean="0"/>
          </a:p>
        </p:txBody>
      </p:sp>
      <p:grpSp>
        <p:nvGrpSpPr>
          <p:cNvPr id="3" name="Group 74"/>
          <p:cNvGrpSpPr/>
          <p:nvPr/>
        </p:nvGrpSpPr>
        <p:grpSpPr>
          <a:xfrm>
            <a:off x="4572000" y="1641789"/>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1184589"/>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1184589"/>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t="11250" b="14464"/>
          <a:stretch>
            <a:fillRect/>
          </a:stretch>
        </p:blipFill>
        <p:spPr bwMode="auto">
          <a:xfrm>
            <a:off x="825190" y="1201546"/>
            <a:ext cx="7493620" cy="4328458"/>
          </a:xfrm>
          <a:prstGeom prst="rect">
            <a:avLst/>
          </a:prstGeom>
          <a:noFill/>
          <a:ln w="9525">
            <a:noFill/>
            <a:miter lim="800000"/>
            <a:headEnd/>
            <a:tailEnd/>
          </a:ln>
          <a:effectLst/>
        </p:spPr>
      </p:pic>
      <p:cxnSp>
        <p:nvCxnSpPr>
          <p:cNvPr id="21" name="Straight Connector 20"/>
          <p:cNvCxnSpPr/>
          <p:nvPr/>
        </p:nvCxnSpPr>
        <p:spPr>
          <a:xfrm rot="5400000" flipH="1" flipV="1">
            <a:off x="4572000" y="-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85421" y="124328"/>
            <a:ext cx="5488397" cy="1077218"/>
          </a:xfrm>
          <a:prstGeom prst="rect">
            <a:avLst/>
          </a:prstGeom>
          <a:noFill/>
        </p:spPr>
        <p:txBody>
          <a:bodyPr wrap="square" rtlCol="0">
            <a:spAutoFit/>
          </a:bodyPr>
          <a:lstStyle/>
          <a:p>
            <a:pPr algn="ctr"/>
            <a:r>
              <a:rPr lang="en-US" sz="3200" dirty="0" smtClean="0"/>
              <a:t>SALSA HPC Dynamic Virtual Clusters Demo</a:t>
            </a:r>
            <a:endParaRPr lang="en-US" sz="3200" dirty="0"/>
          </a:p>
        </p:txBody>
      </p:sp>
      <p:sp>
        <p:nvSpPr>
          <p:cNvPr id="5" name="TextBox 4"/>
          <p:cNvSpPr txBox="1"/>
          <p:nvPr/>
        </p:nvSpPr>
        <p:spPr>
          <a:xfrm>
            <a:off x="162030" y="5683795"/>
            <a:ext cx="8808591" cy="1107996"/>
          </a:xfrm>
          <a:prstGeom prst="rect">
            <a:avLst/>
          </a:prstGeom>
          <a:noFill/>
        </p:spPr>
        <p:txBody>
          <a:bodyPr wrap="square" rtlCol="0">
            <a:spAutoFit/>
          </a:bodyPr>
          <a:lstStyle/>
          <a:p>
            <a:pPr marL="182880" indent="-182880">
              <a:buFont typeface="Arial"/>
              <a:buChar char="•"/>
            </a:pPr>
            <a:r>
              <a:rPr lang="en-US" sz="1600" dirty="0" smtClean="0"/>
              <a:t>At top, these 3 clusters are switching applications on fixed environment. Takes ~30 seconds.</a:t>
            </a:r>
          </a:p>
          <a:p>
            <a:pPr marL="182880" indent="-182880">
              <a:buFont typeface="Arial"/>
              <a:buChar char="•"/>
            </a:pPr>
            <a:r>
              <a:rPr lang="en-US" sz="1600" dirty="0" smtClean="0"/>
              <a:t>At bottom, this cluster is switching between Environments – Linux; Linux +</a:t>
            </a:r>
            <a:r>
              <a:rPr lang="en-US" sz="1600" dirty="0" err="1" smtClean="0"/>
              <a:t>Xen</a:t>
            </a:r>
            <a:r>
              <a:rPr lang="en-US" sz="1600" dirty="0" smtClean="0"/>
              <a:t>; Windows + HPCS. Takes ~7 minutes.</a:t>
            </a:r>
          </a:p>
          <a:p>
            <a:pPr marL="182880" indent="-182880">
              <a:buFont typeface="Arial"/>
              <a:buChar char="•"/>
            </a:pPr>
            <a:r>
              <a:rPr lang="en-US" sz="1600" dirty="0" smtClean="0"/>
              <a:t>It demonstrates the concept of science on Clouds using a FutureGrid cluster.</a:t>
            </a:r>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8" y="0"/>
            <a:ext cx="5412699" cy="1143000"/>
          </a:xfrm>
        </p:spPr>
        <p:txBody>
          <a:bodyPr/>
          <a:lstStyle/>
          <a:p>
            <a:r>
              <a:rPr lang="en-US" b="1" dirty="0" smtClean="0"/>
              <a:t>FutureGrid Interaction with Commercial Clouds</a:t>
            </a:r>
            <a:endParaRPr lang="en-US" b="1" dirty="0"/>
          </a:p>
        </p:txBody>
      </p:sp>
      <p:sp>
        <p:nvSpPr>
          <p:cNvPr id="6" name="Content Placeholder 5"/>
          <p:cNvSpPr>
            <a:spLocks noGrp="1"/>
          </p:cNvSpPr>
          <p:nvPr>
            <p:ph idx="1"/>
          </p:nvPr>
        </p:nvSpPr>
        <p:spPr>
          <a:xfrm>
            <a:off x="0" y="1143000"/>
            <a:ext cx="9144000" cy="5715000"/>
          </a:xfrm>
        </p:spPr>
        <p:txBody>
          <a:bodyPr>
            <a:noAutofit/>
          </a:bodyPr>
          <a:lstStyle/>
          <a:p>
            <a:pPr marL="91440">
              <a:lnSpc>
                <a:spcPts val="2200"/>
              </a:lnSpc>
              <a:spcBef>
                <a:spcPts val="376"/>
              </a:spcBef>
            </a:pPr>
            <a:r>
              <a:rPr lang="en-US" sz="2400" dirty="0" smtClean="0"/>
              <a:t>We support experiments that link Commercial Clouds and FutureGrid </a:t>
            </a:r>
            <a:r>
              <a:rPr lang="en-US" sz="2400" dirty="0" smtClean="0"/>
              <a:t>with </a:t>
            </a:r>
            <a:r>
              <a:rPr lang="en-US" sz="2400" dirty="0" smtClean="0"/>
              <a:t>one or more workflow environments and portal technology  installed to link components across these platforms</a:t>
            </a:r>
          </a:p>
          <a:p>
            <a:pPr marL="91440">
              <a:lnSpc>
                <a:spcPts val="2200"/>
              </a:lnSpc>
              <a:spcBef>
                <a:spcPts val="376"/>
              </a:spcBef>
            </a:pPr>
            <a:r>
              <a:rPr lang="en-US" sz="2400" dirty="0" smtClean="0"/>
              <a:t>We support environments on FutureGrid that are similar to Commercial Clouds and natural for performance and functionality comparisons </a:t>
            </a:r>
          </a:p>
          <a:p>
            <a:pPr marL="91440" lvl="1">
              <a:lnSpc>
                <a:spcPts val="2200"/>
              </a:lnSpc>
              <a:spcBef>
                <a:spcPts val="376"/>
              </a:spcBef>
            </a:pPr>
            <a:r>
              <a:rPr lang="en-US" sz="2400" dirty="0" smtClean="0"/>
              <a:t>These can both be used to prepare for using Commercial Clouds and as the most likely starting point for porting to them</a:t>
            </a:r>
          </a:p>
          <a:p>
            <a:pPr marL="91440" lvl="1">
              <a:lnSpc>
                <a:spcPts val="2200"/>
              </a:lnSpc>
              <a:spcBef>
                <a:spcPts val="376"/>
              </a:spcBef>
            </a:pPr>
            <a:r>
              <a:rPr lang="en-US" sz="2400" dirty="0" smtClean="0"/>
              <a:t>One example would be support of MapReduce-like environments on FutureGrid including Hadoop on Linux and Dryad on Windows HPCS which are already part of FutureGrid portfolio of supported software</a:t>
            </a:r>
          </a:p>
          <a:p>
            <a:pPr marL="91440">
              <a:lnSpc>
                <a:spcPts val="2200"/>
              </a:lnSpc>
              <a:spcBef>
                <a:spcPts val="376"/>
              </a:spcBef>
            </a:pPr>
            <a:r>
              <a:rPr lang="en-US" sz="2400" dirty="0" smtClean="0"/>
              <a:t>We develop expertise and support porting to Commercial Clouds from other Windows or Linux environments</a:t>
            </a:r>
          </a:p>
          <a:p>
            <a:pPr marL="91440">
              <a:lnSpc>
                <a:spcPts val="2200"/>
              </a:lnSpc>
              <a:spcBef>
                <a:spcPts val="376"/>
              </a:spcBef>
            </a:pPr>
            <a:r>
              <a:rPr lang="en-US" sz="2400" dirty="0" smtClean="0"/>
              <a:t>We support comparisons between and integration of multiple commercial Cloud environments – especially Amazon and Azure in the immediate future </a:t>
            </a:r>
          </a:p>
          <a:p>
            <a:pPr marL="91440">
              <a:lnSpc>
                <a:spcPts val="2200"/>
              </a:lnSpc>
              <a:spcBef>
                <a:spcPts val="376"/>
              </a:spcBef>
            </a:pPr>
            <a:r>
              <a:rPr lang="en-US" sz="2400" dirty="0" smtClean="0"/>
              <a:t>We develop tutorials and expertise to help users move to Commercial Clouds from other environments</a:t>
            </a:r>
          </a:p>
          <a:p>
            <a:pPr marL="91440">
              <a:lnSpc>
                <a:spcPts val="2200"/>
              </a:lnSpc>
              <a:spcBef>
                <a:spcPts val="376"/>
              </a:spcBef>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Centers Clouds &amp; </a:t>
            </a:r>
            <a:br>
              <a:rPr lang="en-US" dirty="0" smtClean="0"/>
            </a:br>
            <a:r>
              <a:rPr lang="en-US" dirty="0" smtClean="0"/>
              <a:t>economies of scale I</a:t>
            </a:r>
            <a:endParaRPr lang="en-US"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2"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pPr algn="l"/>
              <a:r>
                <a:rPr lang="en-US" sz="2400" dirty="0" smtClean="0"/>
                <a:t>2 Google warehouses of computers on the banks of the Columbia River, in The </a:t>
              </a:r>
              <a:r>
                <a:rPr lang="en-US" sz="2400" dirty="0" err="1" smtClean="0"/>
                <a:t>Dalles</a:t>
              </a:r>
              <a:r>
                <a:rPr lang="en-US" sz="2400" dirty="0" smtClean="0"/>
                <a:t>, Oregon</a:t>
              </a:r>
            </a:p>
            <a:p>
              <a:pPr algn="l"/>
              <a:r>
                <a:rPr lang="en-US" sz="2400" dirty="0" smtClean="0"/>
                <a:t>Such centers use 20MW-200MW </a:t>
              </a:r>
            </a:p>
            <a:p>
              <a:pPr algn="l"/>
              <a:r>
                <a:rPr lang="en-US" sz="2400" dirty="0" smtClean="0"/>
                <a:t>(Future) each  with 150 watts per CPU</a:t>
              </a:r>
            </a:p>
            <a:p>
              <a:pPr algn="l"/>
              <a:r>
                <a:rPr lang="en-US" sz="2400" dirty="0" smtClean="0"/>
                <a:t>Save money from large size, positioning with cheap power and access with Internet</a:t>
              </a:r>
              <a:endParaRPr lang="en-US" sz="2400" dirty="0"/>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dirty="0" smtClean="0"/>
              <a:t>Data Centers, Clouds </a:t>
            </a:r>
            <a:br>
              <a:rPr lang="en-US" sz="3200" dirty="0" smtClean="0"/>
            </a:br>
            <a:r>
              <a:rPr lang="en-US" sz="3200" dirty="0" smtClean="0"/>
              <a:t>&amp; economies of scale II</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t="30174" r="2141" b="3288"/>
          <a:stretch>
            <a:fillRect/>
          </a:stretch>
        </p:blipFill>
        <p:spPr bwMode="auto">
          <a:xfrm>
            <a:off x="0" y="0"/>
            <a:ext cx="9144000" cy="6553200"/>
          </a:xfrm>
          <a:prstGeom prst="rect">
            <a:avLst/>
          </a:prstGeom>
          <a:noFill/>
          <a:ln w="9525">
            <a:noFill/>
            <a:miter lim="800000"/>
            <a:headEnd/>
            <a:tailEnd/>
          </a:ln>
        </p:spPr>
      </p:pic>
      <p:sp>
        <p:nvSpPr>
          <p:cNvPr id="20" name="TextBox 19"/>
          <p:cNvSpPr txBox="1"/>
          <p:nvPr/>
        </p:nvSpPr>
        <p:spPr>
          <a:xfrm>
            <a:off x="152400" y="551557"/>
            <a:ext cx="8991600" cy="6001643"/>
          </a:xfrm>
          <a:prstGeom prst="rect">
            <a:avLst/>
          </a:prstGeom>
          <a:solidFill>
            <a:schemeClr val="bg1"/>
          </a:solidFill>
        </p:spPr>
        <p:txBody>
          <a:bodyPr wrap="square" rtlCol="0">
            <a:spAutoFit/>
          </a:bodyPr>
          <a:lstStyle/>
          <a:p>
            <a:r>
              <a:rPr lang="en-US" sz="2400" dirty="0" smtClean="0"/>
              <a:t>The Cluster Compute Instances use hardware-assisted (</a:t>
            </a:r>
            <a:r>
              <a:rPr lang="en-US" sz="2400" dirty="0" smtClean="0">
                <a:hlinkClick r:id="rId5"/>
              </a:rPr>
              <a:t>HVM</a:t>
            </a:r>
            <a:r>
              <a:rPr lang="en-US" sz="2400" dirty="0" smtClean="0"/>
              <a:t>) virtualization instead of the </a:t>
            </a:r>
            <a:r>
              <a:rPr lang="en-US" sz="2400" dirty="0" err="1" smtClean="0">
                <a:hlinkClick r:id="rId6"/>
              </a:rPr>
              <a:t>paravirtualization</a:t>
            </a:r>
            <a:r>
              <a:rPr lang="en-US" sz="2400" dirty="0" smtClean="0"/>
              <a:t> used by the other instance types and requires booting from EBS, so you will need to create a new AMI in order to use them. We suggest that you use our Centos-based AMI as a base for your own AMIs for optimal performance. See the </a:t>
            </a:r>
            <a:r>
              <a:rPr lang="en-US" sz="2400" dirty="0" smtClean="0">
                <a:hlinkClick r:id="rId7"/>
              </a:rPr>
              <a:t>EC2 User Guide</a:t>
            </a:r>
            <a:r>
              <a:rPr lang="en-US" sz="2400" dirty="0" smtClean="0"/>
              <a:t> or the </a:t>
            </a:r>
            <a:r>
              <a:rPr lang="en-US" sz="2400" dirty="0" smtClean="0">
                <a:hlinkClick r:id="rId8"/>
              </a:rPr>
              <a:t>EC2 Developer Guide</a:t>
            </a:r>
            <a:r>
              <a:rPr lang="en-US" sz="2400" dirty="0" smtClean="0"/>
              <a:t> for more information. </a:t>
            </a:r>
          </a:p>
          <a:p>
            <a:r>
              <a:rPr lang="en-US" sz="2400" dirty="0" smtClean="0"/>
              <a:t>The only way to know if this is a genuine HPC setup is to benchmark it, and we've just finished doing so. We ran the gold-standard </a:t>
            </a:r>
            <a:r>
              <a:rPr lang="en-US" sz="2400" dirty="0" smtClean="0">
                <a:hlinkClick r:id="rId9"/>
              </a:rPr>
              <a:t>High Performance </a:t>
            </a:r>
            <a:r>
              <a:rPr lang="en-US" sz="2400" dirty="0" err="1" smtClean="0">
                <a:hlinkClick r:id="rId9"/>
              </a:rPr>
              <a:t>Linpack</a:t>
            </a:r>
            <a:r>
              <a:rPr lang="en-US" sz="2400" dirty="0" smtClean="0"/>
              <a:t> benchmark on 880 Cluster Compute instances (7040 cores) and measured the overall performance at 41.82 </a:t>
            </a:r>
            <a:r>
              <a:rPr lang="en-US" sz="2400" dirty="0" err="1" smtClean="0">
                <a:hlinkClick r:id="rId10"/>
              </a:rPr>
              <a:t>TeraFLOPS</a:t>
            </a:r>
            <a:r>
              <a:rPr lang="en-US" sz="2400" dirty="0" smtClean="0"/>
              <a:t> using Intel's </a:t>
            </a:r>
            <a:r>
              <a:rPr lang="en-US" sz="2400" dirty="0" smtClean="0">
                <a:hlinkClick r:id="rId11"/>
              </a:rPr>
              <a:t>MPI</a:t>
            </a:r>
            <a:r>
              <a:rPr lang="en-US" sz="2400" dirty="0" smtClean="0"/>
              <a:t> (Message Passing Interface) and </a:t>
            </a:r>
            <a:r>
              <a:rPr lang="en-US" sz="2400" dirty="0" smtClean="0">
                <a:hlinkClick r:id="rId12"/>
              </a:rPr>
              <a:t>MKL</a:t>
            </a:r>
            <a:r>
              <a:rPr lang="en-US" sz="2400" dirty="0" smtClean="0"/>
              <a:t> (Math Kernel Library) libraries, along with their </a:t>
            </a:r>
            <a:r>
              <a:rPr lang="en-US" sz="2400" dirty="0" smtClean="0">
                <a:hlinkClick r:id="rId13"/>
              </a:rPr>
              <a:t>compiler suite</a:t>
            </a:r>
            <a:r>
              <a:rPr lang="en-US" sz="2400" dirty="0" smtClean="0"/>
              <a:t>. </a:t>
            </a:r>
            <a:r>
              <a:rPr lang="en-US" sz="2400" b="1" dirty="0" smtClean="0"/>
              <a:t>This result places us at position 146 on the </a:t>
            </a:r>
            <a:r>
              <a:rPr lang="en-US" sz="2400" b="1" dirty="0" smtClean="0">
                <a:hlinkClick r:id="rId14"/>
              </a:rPr>
              <a:t>Top500</a:t>
            </a:r>
            <a:r>
              <a:rPr lang="en-US" sz="2400" b="1" dirty="0" smtClean="0"/>
              <a:t> list of supercomputers. </a:t>
            </a:r>
            <a:r>
              <a:rPr lang="en-US" sz="2400" dirty="0" smtClean="0"/>
              <a:t>The input file for the benchmark is </a:t>
            </a:r>
            <a:r>
              <a:rPr lang="en-US" sz="2400" dirty="0" smtClean="0">
                <a:hlinkClick r:id="rId15"/>
              </a:rPr>
              <a:t>here</a:t>
            </a:r>
            <a:r>
              <a:rPr lang="en-US" sz="2400" dirty="0" smtClean="0"/>
              <a:t> and the output file is </a:t>
            </a:r>
            <a:r>
              <a:rPr lang="en-US" sz="2400" dirty="0" smtClean="0">
                <a:hlinkClick r:id="rId16"/>
              </a:rPr>
              <a:t>here</a:t>
            </a:r>
            <a:r>
              <a:rPr lang="en-US" sz="2400" dirty="0" smtClean="0"/>
              <a:t>.</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X as a Service</a:t>
            </a:r>
            <a:endParaRPr lang="en-US" dirty="0"/>
          </a:p>
        </p:txBody>
      </p:sp>
      <p:sp>
        <p:nvSpPr>
          <p:cNvPr id="3" name="Content Placeholder 2"/>
          <p:cNvSpPr>
            <a:spLocks noGrp="1"/>
          </p:cNvSpPr>
          <p:nvPr>
            <p:ph idx="1"/>
          </p:nvPr>
        </p:nvSpPr>
        <p:spPr>
          <a:xfrm>
            <a:off x="228600" y="762000"/>
            <a:ext cx="8915400" cy="3429000"/>
          </a:xfrm>
        </p:spPr>
        <p:txBody>
          <a:bodyPr>
            <a:normAutofit fontScale="85000" lnSpcReduction="20000"/>
          </a:bodyPr>
          <a:lstStyle/>
          <a:p>
            <a:r>
              <a:rPr lang="en-US" sz="2400" dirty="0" smtClean="0">
                <a:solidFill>
                  <a:srgbClr val="FF0000"/>
                </a:solidFill>
              </a:rPr>
              <a:t>         </a:t>
            </a:r>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(Instruments) </a:t>
            </a:r>
            <a:r>
              <a:rPr lang="en-US" sz="2400" dirty="0" smtClean="0"/>
              <a:t>as a </a:t>
            </a:r>
            <a:r>
              <a:rPr lang="en-US" sz="2400" dirty="0" smtClean="0">
                <a:solidFill>
                  <a:srgbClr val="FF0000"/>
                </a:solidFill>
              </a:rPr>
              <a:t>Service </a:t>
            </a:r>
            <a:r>
              <a:rPr lang="en-US" sz="2400" dirty="0" smtClean="0"/>
              <a:t>(cf. </a:t>
            </a:r>
            <a:r>
              <a:rPr lang="en-US" sz="2400" dirty="0" smtClean="0">
                <a:solidFill>
                  <a:srgbClr val="FF0000"/>
                </a:solidFill>
              </a:rPr>
              <a:t>Data </a:t>
            </a:r>
            <a:r>
              <a:rPr lang="en-US" sz="2400" dirty="0" smtClean="0"/>
              <a:t>as a </a:t>
            </a:r>
            <a:r>
              <a:rPr lang="en-US" sz="2400" dirty="0" smtClean="0">
                <a:solidFill>
                  <a:srgbClr val="FF0000"/>
                </a:solidFill>
              </a:rPr>
              <a:t>Service</a:t>
            </a:r>
            <a:r>
              <a:rPr lang="en-US" sz="2400" dirty="0" smtClean="0"/>
              <a:t>)</a:t>
            </a:r>
          </a:p>
          <a:p>
            <a:r>
              <a:rPr lang="en-US" sz="2400" dirty="0" smtClean="0"/>
              <a:t>Can define </a:t>
            </a:r>
            <a:r>
              <a:rPr lang="en-US" sz="2400" dirty="0" err="1" smtClean="0">
                <a:solidFill>
                  <a:srgbClr val="FF0000"/>
                </a:solidFill>
              </a:rPr>
              <a:t>ScienceaaS</a:t>
            </a:r>
            <a:r>
              <a:rPr lang="en-US" sz="2400" dirty="0" smtClean="0">
                <a:solidFill>
                  <a:srgbClr val="FF0000"/>
                </a:solidFill>
              </a:rPr>
              <a:t> </a:t>
            </a:r>
            <a:r>
              <a:rPr lang="en-US" sz="2400" dirty="0" smtClean="0"/>
              <a:t>or </a:t>
            </a:r>
            <a:r>
              <a:rPr lang="en-US" sz="2400" dirty="0" smtClean="0">
                <a:solidFill>
                  <a:srgbClr val="FF0000"/>
                </a:solidFill>
              </a:rPr>
              <a:t>Science </a:t>
            </a:r>
            <a:r>
              <a:rPr lang="en-US" sz="2400" dirty="0" smtClean="0"/>
              <a:t>as a </a:t>
            </a:r>
            <a:r>
              <a:rPr lang="en-US" sz="2400" dirty="0" smtClean="0">
                <a:solidFill>
                  <a:srgbClr val="FF0000"/>
                </a:solidFill>
              </a:rPr>
              <a:t>Service</a:t>
            </a:r>
            <a:r>
              <a:rPr lang="en-US" sz="2400" dirty="0" smtClean="0"/>
              <a:t> (</a:t>
            </a:r>
            <a:r>
              <a:rPr lang="en-US" sz="2400" dirty="0" smtClean="0">
                <a:solidFill>
                  <a:srgbClr val="FF0000"/>
                </a:solidFill>
              </a:rPr>
              <a:t>Wisdom </a:t>
            </a:r>
            <a:r>
              <a:rPr lang="en-US" sz="2400" dirty="0" smtClean="0"/>
              <a:t>as a</a:t>
            </a:r>
            <a:r>
              <a:rPr lang="en-US" sz="2400" dirty="0" smtClean="0">
                <a:solidFill>
                  <a:srgbClr val="FF0000"/>
                </a:solidFill>
              </a:rPr>
              <a:t> Service</a:t>
            </a:r>
            <a:r>
              <a:rPr lang="en-US" sz="2400" dirty="0" smtClean="0"/>
              <a:t>)</a:t>
            </a:r>
          </a:p>
          <a:p>
            <a:endParaRPr lang="en-US" sz="2400" dirty="0"/>
          </a:p>
        </p:txBody>
      </p:sp>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4" name="Group 19"/>
          <p:cNvGrpSpPr/>
          <p:nvPr/>
        </p:nvGrpSpPr>
        <p:grpSpPr>
          <a:xfrm>
            <a:off x="6324600" y="4191000"/>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5"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t>Other Services</a:t>
            </a:r>
            <a:endParaRPr lang="en-US" dirty="0"/>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t>Clients</a:t>
            </a:r>
            <a:endParaRPr lang="en-US" dirty="0"/>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3234</Words>
  <Application>Microsoft Office PowerPoint</Application>
  <PresentationFormat>On-screen Show (4:3)</PresentationFormat>
  <Paragraphs>528</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FutureGrid 100  and 101 (part one)</vt:lpstr>
      <vt:lpstr>FutureGrid 100</vt:lpstr>
      <vt:lpstr>Important Trends</vt:lpstr>
      <vt:lpstr>Slide 4</vt:lpstr>
      <vt:lpstr>Data Centers Clouds &amp;  economies of scale I</vt:lpstr>
      <vt:lpstr>Data Centers, Clouds  &amp; economies of scale II</vt:lpstr>
      <vt:lpstr>Slide 7</vt:lpstr>
      <vt:lpstr>X as a Service</vt:lpstr>
      <vt:lpstr>Slide 9</vt:lpstr>
      <vt:lpstr>Sensors as a Service sensor clients backend by dynamic  cloud proxy and analyzed in parallel by Mapreduce</vt:lpstr>
      <vt:lpstr>Cyberinfrastructure</vt:lpstr>
      <vt:lpstr>Clouds hide Complexity</vt:lpstr>
      <vt:lpstr>Philosophy of Clouds and Grids</vt:lpstr>
      <vt:lpstr>Tremendous uncertainty</vt:lpstr>
      <vt:lpstr>Grids MPI and Clouds + and -</vt:lpstr>
      <vt:lpstr>MapReduce</vt:lpstr>
      <vt:lpstr>MapReduce v MPI Parallelism</vt:lpstr>
      <vt:lpstr>Fault Tolerance and  MapReduce</vt:lpstr>
      <vt:lpstr>Plenty of Instant Books</vt:lpstr>
      <vt:lpstr>Slide 20</vt:lpstr>
      <vt:lpstr>Why are we covering Clouds and MapReduce?</vt:lpstr>
      <vt:lpstr>FutureGrid 101 </vt:lpstr>
      <vt:lpstr>FutureGrid Concepts</vt:lpstr>
      <vt:lpstr>FutureGrid Partners</vt:lpstr>
      <vt:lpstr>Compute Hardware</vt:lpstr>
      <vt:lpstr>Storage Hardware</vt:lpstr>
      <vt:lpstr>Network &amp; Internal Interconnects</vt:lpstr>
      <vt:lpstr>FutureGrid: a Grid/Cloud Testbed</vt:lpstr>
      <vt:lpstr>Logical Diagram</vt:lpstr>
      <vt:lpstr>Network Impairment Device</vt:lpstr>
      <vt:lpstr>FutureGrid Usage Model</vt:lpstr>
      <vt:lpstr>Some Current FutureGrid early uses</vt:lpstr>
      <vt:lpstr>Sequence Assembly in the Clouds</vt:lpstr>
      <vt:lpstr>Education on FutureGrid</vt:lpstr>
      <vt:lpstr>FutureGrid Software  Architecture</vt:lpstr>
      <vt:lpstr>Software Components</vt:lpstr>
      <vt:lpstr>Dynamic provisioning Examples</vt:lpstr>
      <vt:lpstr>Dynamic Provisioning</vt:lpstr>
      <vt:lpstr>Security Issues</vt:lpstr>
      <vt:lpstr>Image Creation Process</vt:lpstr>
      <vt:lpstr>Dynamic Virtual Clusters</vt:lpstr>
      <vt:lpstr>Slide 42</vt:lpstr>
      <vt:lpstr>FutureGrid Interaction with Commercial Clouds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Geoffrey Fox</cp:lastModifiedBy>
  <cp:revision>23</cp:revision>
  <dcterms:created xsi:type="dcterms:W3CDTF">2010-07-26T16:01:47Z</dcterms:created>
  <dcterms:modified xsi:type="dcterms:W3CDTF">2010-07-27T14:14:49Z</dcterms:modified>
</cp:coreProperties>
</file>