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7" r:id="rId2"/>
    <p:sldMasterId id="2147483665" r:id="rId3"/>
    <p:sldMasterId id="2147483674" r:id="rId4"/>
  </p:sldMasterIdLst>
  <p:notesMasterIdLst>
    <p:notesMasterId r:id="rId44"/>
  </p:notesMasterIdLst>
  <p:sldIdLst>
    <p:sldId id="256" r:id="rId5"/>
    <p:sldId id="257" r:id="rId6"/>
    <p:sldId id="264" r:id="rId7"/>
    <p:sldId id="296" r:id="rId8"/>
    <p:sldId id="263" r:id="rId9"/>
    <p:sldId id="298" r:id="rId10"/>
    <p:sldId id="272" r:id="rId11"/>
    <p:sldId id="280" r:id="rId12"/>
    <p:sldId id="279" r:id="rId13"/>
    <p:sldId id="273" r:id="rId14"/>
    <p:sldId id="261" r:id="rId15"/>
    <p:sldId id="300" r:id="rId16"/>
    <p:sldId id="262" r:id="rId17"/>
    <p:sldId id="275" r:id="rId18"/>
    <p:sldId id="276" r:id="rId19"/>
    <p:sldId id="278" r:id="rId20"/>
    <p:sldId id="284" r:id="rId21"/>
    <p:sldId id="285" r:id="rId22"/>
    <p:sldId id="286" r:id="rId23"/>
    <p:sldId id="301" r:id="rId24"/>
    <p:sldId id="265" r:id="rId25"/>
    <p:sldId id="288" r:id="rId26"/>
    <p:sldId id="287" r:id="rId27"/>
    <p:sldId id="289" r:id="rId28"/>
    <p:sldId id="290" r:id="rId29"/>
    <p:sldId id="291" r:id="rId30"/>
    <p:sldId id="292" r:id="rId31"/>
    <p:sldId id="293" r:id="rId32"/>
    <p:sldId id="267" r:id="rId33"/>
    <p:sldId id="294" r:id="rId34"/>
    <p:sldId id="268" r:id="rId35"/>
    <p:sldId id="269" r:id="rId36"/>
    <p:sldId id="295" r:id="rId37"/>
    <p:sldId id="270" r:id="rId38"/>
    <p:sldId id="258" r:id="rId39"/>
    <p:sldId id="271" r:id="rId40"/>
    <p:sldId id="302" r:id="rId41"/>
    <p:sldId id="297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0" autoAdjust="0"/>
  </p:normalViewPr>
  <p:slideViewPr>
    <p:cSldViewPr snapToGrid="0" snapToObjects="1">
      <p:cViewPr>
        <p:scale>
          <a:sx n="80" d="100"/>
          <a:sy n="80" d="100"/>
        </p:scale>
        <p:origin x="-1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MDS\mds_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Book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GPUSca\kmeans_results_b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velopment\GPUApps\experiments\kmeans_results_b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9119847103976E-2"/>
          <c:y val="3.9094821269168765E-2"/>
          <c:w val="0.85535726853331528"/>
          <c:h val="0.8303004383335331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Optimizations!$C$1</c:f>
              <c:strCache>
                <c:ptCount val="1"/>
                <c:pt idx="0">
                  <c:v>Naïve (A)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Optimizations!$C$2:$C$19</c:f>
              <c:numCache>
                <c:formatCode>General</c:formatCode>
                <c:ptCount val="18"/>
                <c:pt idx="0">
                  <c:v>1.2959056997191722</c:v>
                </c:pt>
                <c:pt idx="1">
                  <c:v>2.3294660557017974</c:v>
                </c:pt>
                <c:pt idx="2">
                  <c:v>4.608164577306332</c:v>
                </c:pt>
                <c:pt idx="3">
                  <c:v>9.2294420230607308</c:v>
                </c:pt>
                <c:pt idx="4">
                  <c:v>11.547833371595198</c:v>
                </c:pt>
                <c:pt idx="5">
                  <c:v>17.983654644251214</c:v>
                </c:pt>
                <c:pt idx="6">
                  <c:v>17.599451653989576</c:v>
                </c:pt>
                <c:pt idx="7">
                  <c:v>15.04183826036776</c:v>
                </c:pt>
                <c:pt idx="8">
                  <c:v>17.093396295546484</c:v>
                </c:pt>
                <c:pt idx="9">
                  <c:v>19.365476483624718</c:v>
                </c:pt>
                <c:pt idx="10">
                  <c:v>20.592923995421319</c:v>
                </c:pt>
                <c:pt idx="11">
                  <c:v>21.146207815804079</c:v>
                </c:pt>
                <c:pt idx="12">
                  <c:v>21.631380099610009</c:v>
                </c:pt>
                <c:pt idx="13">
                  <c:v>21.809849055108749</c:v>
                </c:pt>
                <c:pt idx="14">
                  <c:v>21.898450109640947</c:v>
                </c:pt>
                <c:pt idx="15">
                  <c:v>21.973457336802635</c:v>
                </c:pt>
                <c:pt idx="16">
                  <c:v>21.996587147486121</c:v>
                </c:pt>
                <c:pt idx="17">
                  <c:v>22.023606012208194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91520"/>
        <c:axId val="108493440"/>
      </c:scatterChart>
      <c:valAx>
        <c:axId val="108491520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493440"/>
        <c:crosses val="autoZero"/>
        <c:crossBetween val="midCat"/>
      </c:valAx>
      <c:valAx>
        <c:axId val="108493440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491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95766260287958"/>
          <c:y val="4.607685101309239E-2"/>
          <c:w val="0.82426690788977752"/>
          <c:h val="0.7890579496792629"/>
        </c:manualLayout>
      </c:layout>
      <c:scatterChart>
        <c:scatterStyle val="smoothMarker"/>
        <c:varyColors val="0"/>
        <c:ser>
          <c:idx val="0"/>
          <c:order val="0"/>
          <c:spPr>
            <a:ln w="38100"/>
          </c:spPr>
          <c:xVal>
            <c:numRef>
              <c:f>Sheet1!$H$1:$H$14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Sheet1!$I$1:$I$14</c:f>
              <c:numCache>
                <c:formatCode>General</c:formatCode>
                <c:ptCount val="14"/>
                <c:pt idx="0">
                  <c:v>2.2880162703379257E-2</c:v>
                </c:pt>
                <c:pt idx="1">
                  <c:v>0.11823202248295119</c:v>
                </c:pt>
                <c:pt idx="2">
                  <c:v>0.15332201100857362</c:v>
                </c:pt>
                <c:pt idx="3">
                  <c:v>0.22869696565435746</c:v>
                </c:pt>
                <c:pt idx="4">
                  <c:v>0.3188580967491742</c:v>
                </c:pt>
                <c:pt idx="5">
                  <c:v>0.52697419859265049</c:v>
                </c:pt>
                <c:pt idx="6">
                  <c:v>0.61778198647123184</c:v>
                </c:pt>
                <c:pt idx="7">
                  <c:v>0.66812688714935264</c:v>
                </c:pt>
                <c:pt idx="8">
                  <c:v>0.74080957520555279</c:v>
                </c:pt>
                <c:pt idx="9">
                  <c:v>0.78783049619703005</c:v>
                </c:pt>
                <c:pt idx="10">
                  <c:v>0.82125625390320744</c:v>
                </c:pt>
                <c:pt idx="11">
                  <c:v>0.84142973841922364</c:v>
                </c:pt>
                <c:pt idx="12">
                  <c:v>0.77564168738354689</c:v>
                </c:pt>
                <c:pt idx="13">
                  <c:v>0.79528814085677169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24448"/>
        <c:axId val="110826624"/>
      </c:scatterChart>
      <c:valAx>
        <c:axId val="110824448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0826624"/>
        <c:crosses val="autoZero"/>
        <c:crossBetween val="midCat"/>
        <c:majorUnit val="5000"/>
      </c:valAx>
      <c:valAx>
        <c:axId val="110826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of Caching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108244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21784776902873E-2"/>
          <c:y val="5.1400554097404488E-2"/>
          <c:w val="0.86280332458442699"/>
          <c:h val="0.808915826357021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optimizations!$N$1</c:f>
              <c:strCache>
                <c:ptCount val="1"/>
                <c:pt idx="0">
                  <c:v>Naïve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optimizations!$N$2:$N$15</c:f>
              <c:numCache>
                <c:formatCode>General</c:formatCode>
                <c:ptCount val="14"/>
                <c:pt idx="0">
                  <c:v>0.28652770168931357</c:v>
                </c:pt>
                <c:pt idx="1">
                  <c:v>0.57578375542217175</c:v>
                </c:pt>
                <c:pt idx="2">
                  <c:v>1.1128169667474859</c:v>
                </c:pt>
                <c:pt idx="3">
                  <c:v>1.877148951494501</c:v>
                </c:pt>
                <c:pt idx="4">
                  <c:v>3.4733481456161344</c:v>
                </c:pt>
                <c:pt idx="5">
                  <c:v>7.0126069213820674</c:v>
                </c:pt>
                <c:pt idx="6">
                  <c:v>7.6877232398108486</c:v>
                </c:pt>
                <c:pt idx="7">
                  <c:v>8.6328616953473549</c:v>
                </c:pt>
                <c:pt idx="8">
                  <c:v>7.9409379744504625</c:v>
                </c:pt>
                <c:pt idx="9">
                  <c:v>6.7568385519729945</c:v>
                </c:pt>
                <c:pt idx="10">
                  <c:v>6.0398983989269102</c:v>
                </c:pt>
                <c:pt idx="11">
                  <c:v>5.3650911203504563</c:v>
                </c:pt>
                <c:pt idx="12">
                  <c:v>5.1844606234832149</c:v>
                </c:pt>
                <c:pt idx="13">
                  <c:v>5.1900740518394812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39680"/>
        <c:axId val="110870528"/>
      </c:scatterChart>
      <c:valAx>
        <c:axId val="110839680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0870528"/>
        <c:crosses val="autoZero"/>
        <c:crossBetween val="midCat"/>
      </c:valAx>
      <c:valAx>
        <c:axId val="110870528"/>
        <c:scaling>
          <c:orientation val="minMax"/>
          <c:max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(GFLOPS)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0839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21784776902873E-2"/>
          <c:y val="5.1400554097404488E-2"/>
          <c:w val="0.86280332458442699"/>
          <c:h val="0.808915826357021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optimizations!$N$1</c:f>
              <c:strCache>
                <c:ptCount val="1"/>
                <c:pt idx="0">
                  <c:v>Naïve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optimizations!$N$2:$N$15</c:f>
              <c:numCache>
                <c:formatCode>General</c:formatCode>
                <c:ptCount val="14"/>
                <c:pt idx="0">
                  <c:v>0.28652770168931357</c:v>
                </c:pt>
                <c:pt idx="1">
                  <c:v>0.57578375542217175</c:v>
                </c:pt>
                <c:pt idx="2">
                  <c:v>1.1128169667474859</c:v>
                </c:pt>
                <c:pt idx="3">
                  <c:v>1.877148951494501</c:v>
                </c:pt>
                <c:pt idx="4">
                  <c:v>3.4733481456161344</c:v>
                </c:pt>
                <c:pt idx="5">
                  <c:v>7.0126069213820674</c:v>
                </c:pt>
                <c:pt idx="6">
                  <c:v>7.6877232398108486</c:v>
                </c:pt>
                <c:pt idx="7">
                  <c:v>8.6328616953473549</c:v>
                </c:pt>
                <c:pt idx="8">
                  <c:v>7.9409379744504625</c:v>
                </c:pt>
                <c:pt idx="9">
                  <c:v>6.7568385519729945</c:v>
                </c:pt>
                <c:pt idx="10">
                  <c:v>6.0398983989269102</c:v>
                </c:pt>
                <c:pt idx="11">
                  <c:v>5.3650911203504563</c:v>
                </c:pt>
                <c:pt idx="12">
                  <c:v>5.1844606234832149</c:v>
                </c:pt>
                <c:pt idx="13">
                  <c:v>5.1900740518394812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optimizations!$O$1</c:f>
              <c:strCache>
                <c:ptCount val="1"/>
                <c:pt idx="0">
                  <c:v>Results in Shared Mem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optimizations!$O$2:$O$15</c:f>
              <c:numCache>
                <c:formatCode>General</c:formatCode>
                <c:ptCount val="14"/>
                <c:pt idx="0">
                  <c:v>0.29150714970989994</c:v>
                </c:pt>
                <c:pt idx="1">
                  <c:v>0.59725806300261808</c:v>
                </c:pt>
                <c:pt idx="2">
                  <c:v>1.1654684502787944</c:v>
                </c:pt>
                <c:pt idx="3">
                  <c:v>2.0526735092617368</c:v>
                </c:pt>
                <c:pt idx="4">
                  <c:v>4.0597823535581048</c:v>
                </c:pt>
                <c:pt idx="5">
                  <c:v>8.6873123046086693</c:v>
                </c:pt>
                <c:pt idx="6">
                  <c:v>9.2027474252953159</c:v>
                </c:pt>
                <c:pt idx="7">
                  <c:v>12.59590085677797</c:v>
                </c:pt>
                <c:pt idx="8">
                  <c:v>11.657090399081984</c:v>
                </c:pt>
                <c:pt idx="9">
                  <c:v>8.2537199894780997</c:v>
                </c:pt>
                <c:pt idx="10">
                  <c:v>7.5045921443008936</c:v>
                </c:pt>
                <c:pt idx="11">
                  <c:v>6.7108533846176437</c:v>
                </c:pt>
                <c:pt idx="12">
                  <c:v>6.1084861411436107</c:v>
                </c:pt>
                <c:pt idx="13">
                  <c:v>6.1247947182581113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064576"/>
        <c:axId val="111066496"/>
      </c:scatterChart>
      <c:valAx>
        <c:axId val="111064576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066496"/>
        <c:crosses val="autoZero"/>
        <c:crossBetween val="midCat"/>
      </c:valAx>
      <c:valAx>
        <c:axId val="111066496"/>
        <c:scaling>
          <c:orientation val="minMax"/>
          <c:max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(GFLOPS)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064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6111111111111105E-2"/>
          <c:y val="7.0713860878567375E-2"/>
          <c:w val="0.29480122484689414"/>
          <c:h val="0.214706317359960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21784776902873E-2"/>
          <c:y val="5.1400554097404488E-2"/>
          <c:w val="0.86280332458442699"/>
          <c:h val="0.808915826357021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optimizations!$N$1</c:f>
              <c:strCache>
                <c:ptCount val="1"/>
                <c:pt idx="0">
                  <c:v>Naïve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optimizations!$N$2:$N$15</c:f>
              <c:numCache>
                <c:formatCode>General</c:formatCode>
                <c:ptCount val="14"/>
                <c:pt idx="0">
                  <c:v>0.28652770168931357</c:v>
                </c:pt>
                <c:pt idx="1">
                  <c:v>0.57578375542217175</c:v>
                </c:pt>
                <c:pt idx="2">
                  <c:v>1.1128169667474859</c:v>
                </c:pt>
                <c:pt idx="3">
                  <c:v>1.877148951494501</c:v>
                </c:pt>
                <c:pt idx="4">
                  <c:v>3.4733481456161344</c:v>
                </c:pt>
                <c:pt idx="5">
                  <c:v>7.0126069213820674</c:v>
                </c:pt>
                <c:pt idx="6">
                  <c:v>7.6877232398108486</c:v>
                </c:pt>
                <c:pt idx="7">
                  <c:v>8.6328616953473549</c:v>
                </c:pt>
                <c:pt idx="8">
                  <c:v>7.9409379744504625</c:v>
                </c:pt>
                <c:pt idx="9">
                  <c:v>6.7568385519729945</c:v>
                </c:pt>
                <c:pt idx="10">
                  <c:v>6.0398983989269102</c:v>
                </c:pt>
                <c:pt idx="11">
                  <c:v>5.3650911203504563</c:v>
                </c:pt>
                <c:pt idx="12">
                  <c:v>5.1844606234832149</c:v>
                </c:pt>
                <c:pt idx="13">
                  <c:v>5.1900740518394812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optimizations!$O$1</c:f>
              <c:strCache>
                <c:ptCount val="1"/>
                <c:pt idx="0">
                  <c:v>Results in Shared Mem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optimizations!$O$2:$O$15</c:f>
              <c:numCache>
                <c:formatCode>General</c:formatCode>
                <c:ptCount val="14"/>
                <c:pt idx="0">
                  <c:v>0.29150714970989994</c:v>
                </c:pt>
                <c:pt idx="1">
                  <c:v>0.59725806300261808</c:v>
                </c:pt>
                <c:pt idx="2">
                  <c:v>1.1654684502787944</c:v>
                </c:pt>
                <c:pt idx="3">
                  <c:v>2.0526735092617368</c:v>
                </c:pt>
                <c:pt idx="4">
                  <c:v>4.0597823535581048</c:v>
                </c:pt>
                <c:pt idx="5">
                  <c:v>8.6873123046086693</c:v>
                </c:pt>
                <c:pt idx="6">
                  <c:v>9.2027474252953159</c:v>
                </c:pt>
                <c:pt idx="7">
                  <c:v>12.59590085677797</c:v>
                </c:pt>
                <c:pt idx="8">
                  <c:v>11.657090399081984</c:v>
                </c:pt>
                <c:pt idx="9">
                  <c:v>8.2537199894780997</c:v>
                </c:pt>
                <c:pt idx="10">
                  <c:v>7.5045921443008936</c:v>
                </c:pt>
                <c:pt idx="11">
                  <c:v>6.7108533846176437</c:v>
                </c:pt>
                <c:pt idx="12">
                  <c:v>6.1084861411436107</c:v>
                </c:pt>
                <c:pt idx="13">
                  <c:v>6.1247947182581113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optimizations!$P$1</c:f>
              <c:strCache>
                <c:ptCount val="1"/>
                <c:pt idx="0">
                  <c:v>X(k) in shared mem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optimizations!$P$2:$P$15</c:f>
              <c:numCache>
                <c:formatCode>General</c:formatCode>
                <c:ptCount val="14"/>
                <c:pt idx="0">
                  <c:v>0.29857562655586128</c:v>
                </c:pt>
                <c:pt idx="1">
                  <c:v>0.60997944309474861</c:v>
                </c:pt>
                <c:pt idx="2">
                  <c:v>1.1873297082246697</c:v>
                </c:pt>
                <c:pt idx="3">
                  <c:v>2.0757138247775102</c:v>
                </c:pt>
                <c:pt idx="4">
                  <c:v>4.1641390262018803</c:v>
                </c:pt>
                <c:pt idx="5">
                  <c:v>9.5765141931749831</c:v>
                </c:pt>
                <c:pt idx="6">
                  <c:v>10.416807182244908</c:v>
                </c:pt>
                <c:pt idx="7">
                  <c:v>14.689890028848449</c:v>
                </c:pt>
                <c:pt idx="8">
                  <c:v>13.234229930779319</c:v>
                </c:pt>
                <c:pt idx="9">
                  <c:v>10.802369770931891</c:v>
                </c:pt>
                <c:pt idx="10">
                  <c:v>8.6633826840417552</c:v>
                </c:pt>
                <c:pt idx="11">
                  <c:v>7.805265853908411</c:v>
                </c:pt>
                <c:pt idx="12">
                  <c:v>6.5862023886079326</c:v>
                </c:pt>
                <c:pt idx="13">
                  <c:v>6.6826542003046692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47968"/>
        <c:axId val="111370624"/>
      </c:scatterChart>
      <c:valAx>
        <c:axId val="111347968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370624"/>
        <c:crosses val="autoZero"/>
        <c:crossBetween val="midCat"/>
      </c:valAx>
      <c:valAx>
        <c:axId val="111370624"/>
        <c:scaling>
          <c:orientation val="minMax"/>
          <c:max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(GFLOPS)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347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6111111111111105E-2"/>
          <c:y val="7.0713860878567375E-2"/>
          <c:w val="0.29480122484689414"/>
          <c:h val="0.304919171005086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21784776902873E-2"/>
          <c:y val="5.1400554097404488E-2"/>
          <c:w val="0.86280332458442699"/>
          <c:h val="0.808915826357021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optimizations!$N$1</c:f>
              <c:strCache>
                <c:ptCount val="1"/>
                <c:pt idx="0">
                  <c:v>Naïve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optimizations!$N$2:$N$15</c:f>
              <c:numCache>
                <c:formatCode>General</c:formatCode>
                <c:ptCount val="14"/>
                <c:pt idx="0">
                  <c:v>0.28652770168931357</c:v>
                </c:pt>
                <c:pt idx="1">
                  <c:v>0.57578375542217175</c:v>
                </c:pt>
                <c:pt idx="2">
                  <c:v>1.1128169667474859</c:v>
                </c:pt>
                <c:pt idx="3">
                  <c:v>1.877148951494501</c:v>
                </c:pt>
                <c:pt idx="4">
                  <c:v>3.4733481456161344</c:v>
                </c:pt>
                <c:pt idx="5">
                  <c:v>7.0126069213820674</c:v>
                </c:pt>
                <c:pt idx="6">
                  <c:v>7.6877232398108486</c:v>
                </c:pt>
                <c:pt idx="7">
                  <c:v>8.6328616953473549</c:v>
                </c:pt>
                <c:pt idx="8">
                  <c:v>7.9409379744504625</c:v>
                </c:pt>
                <c:pt idx="9">
                  <c:v>6.7568385519729945</c:v>
                </c:pt>
                <c:pt idx="10">
                  <c:v>6.0398983989269102</c:v>
                </c:pt>
                <c:pt idx="11">
                  <c:v>5.3650911203504563</c:v>
                </c:pt>
                <c:pt idx="12">
                  <c:v>5.1844606234832149</c:v>
                </c:pt>
                <c:pt idx="13">
                  <c:v>5.1900740518394812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optimizations!$O$1</c:f>
              <c:strCache>
                <c:ptCount val="1"/>
                <c:pt idx="0">
                  <c:v>Results in Shared Mem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optimizations!$O$2:$O$15</c:f>
              <c:numCache>
                <c:formatCode>General</c:formatCode>
                <c:ptCount val="14"/>
                <c:pt idx="0">
                  <c:v>0.29150714970989994</c:v>
                </c:pt>
                <c:pt idx="1">
                  <c:v>0.59725806300261808</c:v>
                </c:pt>
                <c:pt idx="2">
                  <c:v>1.1654684502787944</c:v>
                </c:pt>
                <c:pt idx="3">
                  <c:v>2.0526735092617368</c:v>
                </c:pt>
                <c:pt idx="4">
                  <c:v>4.0597823535581048</c:v>
                </c:pt>
                <c:pt idx="5">
                  <c:v>8.6873123046086693</c:v>
                </c:pt>
                <c:pt idx="6">
                  <c:v>9.2027474252953159</c:v>
                </c:pt>
                <c:pt idx="7">
                  <c:v>12.59590085677797</c:v>
                </c:pt>
                <c:pt idx="8">
                  <c:v>11.657090399081984</c:v>
                </c:pt>
                <c:pt idx="9">
                  <c:v>8.2537199894780997</c:v>
                </c:pt>
                <c:pt idx="10">
                  <c:v>7.5045921443008936</c:v>
                </c:pt>
                <c:pt idx="11">
                  <c:v>6.7108533846176437</c:v>
                </c:pt>
                <c:pt idx="12">
                  <c:v>6.1084861411436107</c:v>
                </c:pt>
                <c:pt idx="13">
                  <c:v>6.1247947182581113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optimizations!$P$1</c:f>
              <c:strCache>
                <c:ptCount val="1"/>
                <c:pt idx="0">
                  <c:v>X(k) in shared mem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optimizations!$P$2:$P$15</c:f>
              <c:numCache>
                <c:formatCode>General</c:formatCode>
                <c:ptCount val="14"/>
                <c:pt idx="0">
                  <c:v>0.29857562655586128</c:v>
                </c:pt>
                <c:pt idx="1">
                  <c:v>0.60997944309474861</c:v>
                </c:pt>
                <c:pt idx="2">
                  <c:v>1.1873297082246697</c:v>
                </c:pt>
                <c:pt idx="3">
                  <c:v>2.0757138247775102</c:v>
                </c:pt>
                <c:pt idx="4">
                  <c:v>4.1641390262018803</c:v>
                </c:pt>
                <c:pt idx="5">
                  <c:v>9.5765141931749831</c:v>
                </c:pt>
                <c:pt idx="6">
                  <c:v>10.416807182244908</c:v>
                </c:pt>
                <c:pt idx="7">
                  <c:v>14.689890028848449</c:v>
                </c:pt>
                <c:pt idx="8">
                  <c:v>13.234229930779319</c:v>
                </c:pt>
                <c:pt idx="9">
                  <c:v>10.802369770931891</c:v>
                </c:pt>
                <c:pt idx="10">
                  <c:v>8.6633826840417552</c:v>
                </c:pt>
                <c:pt idx="11">
                  <c:v>7.805265853908411</c:v>
                </c:pt>
                <c:pt idx="12">
                  <c:v>6.5862023886079326</c:v>
                </c:pt>
                <c:pt idx="13">
                  <c:v>6.6826542003046692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optimizations!$Q$1</c:f>
              <c:strCache>
                <c:ptCount val="1"/>
                <c:pt idx="0">
                  <c:v>Data Points Coalesed</c:v>
                </c:pt>
              </c:strCache>
            </c:strRef>
          </c:tx>
          <c:xVal>
            <c:numRef>
              <c:f>optimizations!$M$2:$M$15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optimizations!$Q$2:$Q$15</c:f>
              <c:numCache>
                <c:formatCode>General</c:formatCode>
                <c:ptCount val="14"/>
                <c:pt idx="0">
                  <c:v>0.30717091581298622</c:v>
                </c:pt>
                <c:pt idx="1">
                  <c:v>0.62880232362849608</c:v>
                </c:pt>
                <c:pt idx="2">
                  <c:v>1.26343510331446</c:v>
                </c:pt>
                <c:pt idx="3">
                  <c:v>2.3485017571342426</c:v>
                </c:pt>
                <c:pt idx="4">
                  <c:v>4.8087929249608088</c:v>
                </c:pt>
                <c:pt idx="5">
                  <c:v>12.053723126572065</c:v>
                </c:pt>
                <c:pt idx="6">
                  <c:v>17.91746752411979</c:v>
                </c:pt>
                <c:pt idx="7">
                  <c:v>22.646294323000031</c:v>
                </c:pt>
                <c:pt idx="8">
                  <c:v>32.875898970139808</c:v>
                </c:pt>
                <c:pt idx="9">
                  <c:v>43.490257568378972</c:v>
                </c:pt>
                <c:pt idx="10">
                  <c:v>55.024613464605146</c:v>
                </c:pt>
                <c:pt idx="11">
                  <c:v>64.719223295472645</c:v>
                </c:pt>
                <c:pt idx="12">
                  <c:v>40.409004117578291</c:v>
                </c:pt>
                <c:pt idx="13">
                  <c:v>45.794259229257506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07104"/>
        <c:axId val="111409024"/>
      </c:scatterChart>
      <c:valAx>
        <c:axId val="111407104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409024"/>
        <c:crosses val="autoZero"/>
        <c:crossBetween val="midCat"/>
      </c:valAx>
      <c:valAx>
        <c:axId val="111409024"/>
        <c:scaling>
          <c:orientation val="minMax"/>
          <c:max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(GFLOPS)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407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6111111111111105E-2"/>
          <c:y val="7.0713860878567375E-2"/>
          <c:w val="0.29480122484689414"/>
          <c:h val="0.304919171005086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50828672917657E-2"/>
          <c:y val="4.2234971078441208E-2"/>
          <c:w val="0.86383172937610575"/>
          <c:h val="0.7496048624867708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iterations!$S$1</c:f>
              <c:strCache>
                <c:ptCount val="1"/>
                <c:pt idx="0">
                  <c:v>10 Iterations</c:v>
                </c:pt>
              </c:strCache>
            </c:strRef>
          </c:tx>
          <c:xVal>
            <c:numRef>
              <c:f>iterations!$R$2:$R$15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iterations!$S$2:$S$15</c:f>
              <c:numCache>
                <c:formatCode>General</c:formatCode>
                <c:ptCount val="14"/>
                <c:pt idx="0">
                  <c:v>0.1874801398156975</c:v>
                </c:pt>
                <c:pt idx="1">
                  <c:v>0.40742924528301883</c:v>
                </c:pt>
                <c:pt idx="2">
                  <c:v>0.89433634090662029</c:v>
                </c:pt>
                <c:pt idx="3">
                  <c:v>1.7236689509752241</c:v>
                </c:pt>
                <c:pt idx="4">
                  <c:v>6.3435271682051848</c:v>
                </c:pt>
                <c:pt idx="5">
                  <c:v>21.850758876116114</c:v>
                </c:pt>
                <c:pt idx="6">
                  <c:v>22.287433873905126</c:v>
                </c:pt>
                <c:pt idx="7">
                  <c:v>49.078316667146964</c:v>
                </c:pt>
                <c:pt idx="8">
                  <c:v>69.482440441671955</c:v>
                </c:pt>
                <c:pt idx="9">
                  <c:v>84.973001011489487</c:v>
                </c:pt>
                <c:pt idx="10">
                  <c:v>106.51958726966052</c:v>
                </c:pt>
                <c:pt idx="11">
                  <c:v>118.63154255516181</c:v>
                </c:pt>
                <c:pt idx="12">
                  <c:v>88.263762274893637</c:v>
                </c:pt>
                <c:pt idx="13">
                  <c:v>92.658456641083404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iterations!$T$1</c:f>
              <c:strCache>
                <c:ptCount val="1"/>
                <c:pt idx="0">
                  <c:v>25 Iterations</c:v>
                </c:pt>
              </c:strCache>
            </c:strRef>
          </c:tx>
          <c:xVal>
            <c:numRef>
              <c:f>iterations!$R$2:$R$15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iterations!$T$2:$T$15</c:f>
              <c:numCache>
                <c:formatCode>General</c:formatCode>
                <c:ptCount val="14"/>
                <c:pt idx="0">
                  <c:v>0.18400385781206943</c:v>
                </c:pt>
                <c:pt idx="1">
                  <c:v>0.42723780412243378</c:v>
                </c:pt>
                <c:pt idx="2">
                  <c:v>0.92567719835939966</c:v>
                </c:pt>
                <c:pt idx="3">
                  <c:v>1.7841831107422497</c:v>
                </c:pt>
                <c:pt idx="4">
                  <c:v>6.8453809195415403</c:v>
                </c:pt>
                <c:pt idx="5">
                  <c:v>22.998827693743525</c:v>
                </c:pt>
                <c:pt idx="6">
                  <c:v>24.24244226326228</c:v>
                </c:pt>
                <c:pt idx="7">
                  <c:v>53.769409693845475</c:v>
                </c:pt>
                <c:pt idx="8">
                  <c:v>78.456351436221198</c:v>
                </c:pt>
                <c:pt idx="9">
                  <c:v>98.140127632663237</c:v>
                </c:pt>
                <c:pt idx="10">
                  <c:v>127.56967290603139</c:v>
                </c:pt>
                <c:pt idx="11">
                  <c:v>144.844628293672</c:v>
                </c:pt>
                <c:pt idx="12">
                  <c:v>100.92876491690461</c:v>
                </c:pt>
                <c:pt idx="13">
                  <c:v>107.11741984109537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iterations!$U$1</c:f>
              <c:strCache>
                <c:ptCount val="1"/>
                <c:pt idx="0">
                  <c:v>50 Iterations</c:v>
                </c:pt>
              </c:strCache>
            </c:strRef>
          </c:tx>
          <c:xVal>
            <c:numRef>
              <c:f>iterations!$R$2:$R$15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iterations!$U$2:$U$15</c:f>
              <c:numCache>
                <c:formatCode>General</c:formatCode>
                <c:ptCount val="14"/>
                <c:pt idx="0">
                  <c:v>0.18764211210163495</c:v>
                </c:pt>
                <c:pt idx="1">
                  <c:v>0.43868903860005937</c:v>
                </c:pt>
                <c:pt idx="2">
                  <c:v>0.93726159520727614</c:v>
                </c:pt>
                <c:pt idx="3">
                  <c:v>1.8086155924396266</c:v>
                </c:pt>
                <c:pt idx="4">
                  <c:v>6.8654619976628108</c:v>
                </c:pt>
                <c:pt idx="5">
                  <c:v>23.219515696230083</c:v>
                </c:pt>
                <c:pt idx="6">
                  <c:v>24.673641569200782</c:v>
                </c:pt>
                <c:pt idx="7">
                  <c:v>55.236823831491456</c:v>
                </c:pt>
                <c:pt idx="8">
                  <c:v>81.29598305760689</c:v>
                </c:pt>
                <c:pt idx="9">
                  <c:v>105.2650573523288</c:v>
                </c:pt>
                <c:pt idx="10">
                  <c:v>136.02465293964511</c:v>
                </c:pt>
                <c:pt idx="11">
                  <c:v>156.72530701975634</c:v>
                </c:pt>
                <c:pt idx="12">
                  <c:v>106.36874951845289</c:v>
                </c:pt>
                <c:pt idx="13">
                  <c:v>114.11948224361102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iterations!$V$1</c:f>
              <c:strCache>
                <c:ptCount val="1"/>
                <c:pt idx="0">
                  <c:v>100 Iterations</c:v>
                </c:pt>
              </c:strCache>
            </c:strRef>
          </c:tx>
          <c:xVal>
            <c:numRef>
              <c:f>iterations!$R$2:$R$15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iterations!$V$2:$V$15</c:f>
              <c:numCache>
                <c:formatCode>General</c:formatCode>
                <c:ptCount val="14"/>
                <c:pt idx="0">
                  <c:v>0.18953121561147385</c:v>
                </c:pt>
                <c:pt idx="1">
                  <c:v>0.44229126628229765</c:v>
                </c:pt>
                <c:pt idx="2">
                  <c:v>0.94673597943669918</c:v>
                </c:pt>
                <c:pt idx="3">
                  <c:v>1.8164417485183229</c:v>
                </c:pt>
                <c:pt idx="4">
                  <c:v>6.6422447682357015</c:v>
                </c:pt>
                <c:pt idx="5">
                  <c:v>23.573769342656359</c:v>
                </c:pt>
                <c:pt idx="6">
                  <c:v>25.15549063664638</c:v>
                </c:pt>
                <c:pt idx="7">
                  <c:v>55.913416406436021</c:v>
                </c:pt>
                <c:pt idx="8">
                  <c:v>83.598650233606648</c:v>
                </c:pt>
                <c:pt idx="9">
                  <c:v>106.43022203055405</c:v>
                </c:pt>
                <c:pt idx="10">
                  <c:v>140.58449703152436</c:v>
                </c:pt>
                <c:pt idx="11">
                  <c:v>162.75114609902636</c:v>
                </c:pt>
                <c:pt idx="12">
                  <c:v>109.10092960962716</c:v>
                </c:pt>
                <c:pt idx="13">
                  <c:v>117.534791660257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881664"/>
        <c:axId val="136883584"/>
      </c:scatterChart>
      <c:valAx>
        <c:axId val="136881664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6883584"/>
        <c:crosses val="autoZero"/>
        <c:crossBetween val="midCat"/>
      </c:valAx>
      <c:valAx>
        <c:axId val="136883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GPU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6881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110723429875349"/>
          <c:y val="7.620368871297005E-2"/>
          <c:w val="0.20039576764403025"/>
          <c:h val="0.38365042120382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90894171357445E-2"/>
          <c:y val="4.60089698024485E-2"/>
          <c:w val="0.87175073478791854"/>
          <c:h val="0.756686652030038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iterations!$M$1</c:f>
              <c:strCache>
                <c:ptCount val="1"/>
                <c:pt idx="0">
                  <c:v>10 Iterations</c:v>
                </c:pt>
              </c:strCache>
            </c:strRef>
          </c:tx>
          <c:xVal>
            <c:numRef>
              <c:f>iterations!$L$2:$L$15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iterations!$M$2:$M$15</c:f>
              <c:numCache>
                <c:formatCode>General</c:formatCode>
                <c:ptCount val="14"/>
                <c:pt idx="0">
                  <c:v>0.30564803149983472</c:v>
                </c:pt>
                <c:pt idx="1">
                  <c:v>0.62707852521077745</c:v>
                </c:pt>
                <c:pt idx="2">
                  <c:v>1.2625850340136056</c:v>
                </c:pt>
                <c:pt idx="3">
                  <c:v>2.3462560989332819</c:v>
                </c:pt>
                <c:pt idx="4">
                  <c:v>4.8078827989614199</c:v>
                </c:pt>
                <c:pt idx="5">
                  <c:v>12.054938861234879</c:v>
                </c:pt>
                <c:pt idx="6">
                  <c:v>17.924577128472958</c:v>
                </c:pt>
                <c:pt idx="7">
                  <c:v>22.645385644226483</c:v>
                </c:pt>
                <c:pt idx="8">
                  <c:v>32.8854182590539</c:v>
                </c:pt>
                <c:pt idx="9">
                  <c:v>43.597698528721452</c:v>
                </c:pt>
                <c:pt idx="10">
                  <c:v>55.127873115658332</c:v>
                </c:pt>
                <c:pt idx="11">
                  <c:v>64.62247040113094</c:v>
                </c:pt>
                <c:pt idx="12">
                  <c:v>40.425150653780555</c:v>
                </c:pt>
                <c:pt idx="13">
                  <c:v>45.788453709898931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iterations!$N$1</c:f>
              <c:strCache>
                <c:ptCount val="1"/>
                <c:pt idx="0">
                  <c:v>25 Iterations</c:v>
                </c:pt>
              </c:strCache>
            </c:strRef>
          </c:tx>
          <c:xVal>
            <c:numRef>
              <c:f>iterations!$L$2:$L$15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iterations!$N$2:$N$15</c:f>
              <c:numCache>
                <c:formatCode>General</c:formatCode>
                <c:ptCount val="14"/>
                <c:pt idx="0">
                  <c:v>0.30717091581298622</c:v>
                </c:pt>
                <c:pt idx="1">
                  <c:v>0.62880232362849608</c:v>
                </c:pt>
                <c:pt idx="2">
                  <c:v>1.26343510331446</c:v>
                </c:pt>
                <c:pt idx="3">
                  <c:v>2.3485017571342426</c:v>
                </c:pt>
                <c:pt idx="4">
                  <c:v>4.8087929249608088</c:v>
                </c:pt>
                <c:pt idx="5">
                  <c:v>12.053723126572065</c:v>
                </c:pt>
                <c:pt idx="6">
                  <c:v>17.91746752411979</c:v>
                </c:pt>
                <c:pt idx="7">
                  <c:v>22.646294323000031</c:v>
                </c:pt>
                <c:pt idx="8">
                  <c:v>32.875898970139808</c:v>
                </c:pt>
                <c:pt idx="9">
                  <c:v>43.490257568378972</c:v>
                </c:pt>
                <c:pt idx="10">
                  <c:v>55.024613464605146</c:v>
                </c:pt>
                <c:pt idx="11">
                  <c:v>64.719223295472645</c:v>
                </c:pt>
                <c:pt idx="12">
                  <c:v>40.409004117578291</c:v>
                </c:pt>
                <c:pt idx="13">
                  <c:v>45.794259229257506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iterations!$O$1</c:f>
              <c:strCache>
                <c:ptCount val="1"/>
                <c:pt idx="0">
                  <c:v>50 Iterations</c:v>
                </c:pt>
              </c:strCache>
            </c:strRef>
          </c:tx>
          <c:xVal>
            <c:numRef>
              <c:f>iterations!$L$2:$L$15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iterations!$O$2:$O$15</c:f>
              <c:numCache>
                <c:formatCode>General</c:formatCode>
                <c:ptCount val="14"/>
                <c:pt idx="0">
                  <c:v>0.30885698519802124</c:v>
                </c:pt>
                <c:pt idx="1">
                  <c:v>0.63076839220855152</c:v>
                </c:pt>
                <c:pt idx="2">
                  <c:v>1.266011103089447</c:v>
                </c:pt>
                <c:pt idx="3">
                  <c:v>2.3494625892795229</c:v>
                </c:pt>
                <c:pt idx="4">
                  <c:v>4.8095611118342427</c:v>
                </c:pt>
                <c:pt idx="5">
                  <c:v>12.055725643764092</c:v>
                </c:pt>
                <c:pt idx="6">
                  <c:v>17.919377851643958</c:v>
                </c:pt>
                <c:pt idx="7">
                  <c:v>22.629495561520553</c:v>
                </c:pt>
                <c:pt idx="8">
                  <c:v>32.88973627504236</c:v>
                </c:pt>
                <c:pt idx="9">
                  <c:v>43.481531617090376</c:v>
                </c:pt>
                <c:pt idx="10">
                  <c:v>55.102813958483857</c:v>
                </c:pt>
                <c:pt idx="11">
                  <c:v>64.755551699286571</c:v>
                </c:pt>
                <c:pt idx="12">
                  <c:v>40.432046397907548</c:v>
                </c:pt>
                <c:pt idx="13">
                  <c:v>45.800388874799218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iterations!$P$1</c:f>
              <c:strCache>
                <c:ptCount val="1"/>
                <c:pt idx="0">
                  <c:v>100 Iterations</c:v>
                </c:pt>
              </c:strCache>
            </c:strRef>
          </c:tx>
          <c:xVal>
            <c:numRef>
              <c:f>iterations!$L$2:$L$15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iterations!$P$2:$P$15</c:f>
              <c:numCache>
                <c:formatCode>General</c:formatCode>
                <c:ptCount val="14"/>
                <c:pt idx="0">
                  <c:v>0.30892053555650772</c:v>
                </c:pt>
                <c:pt idx="1">
                  <c:v>0.63097161777680844</c:v>
                </c:pt>
                <c:pt idx="2">
                  <c:v>1.266665421282372</c:v>
                </c:pt>
                <c:pt idx="3">
                  <c:v>2.3499174943719892</c:v>
                </c:pt>
                <c:pt idx="4">
                  <c:v>4.8122018466747862</c:v>
                </c:pt>
                <c:pt idx="5">
                  <c:v>12.056870238066981</c:v>
                </c:pt>
                <c:pt idx="6">
                  <c:v>17.920853015543234</c:v>
                </c:pt>
                <c:pt idx="7">
                  <c:v>22.661550816454003</c:v>
                </c:pt>
                <c:pt idx="8">
                  <c:v>32.935529598242027</c:v>
                </c:pt>
                <c:pt idx="9">
                  <c:v>43.525079868354453</c:v>
                </c:pt>
                <c:pt idx="10">
                  <c:v>55.114473500027671</c:v>
                </c:pt>
                <c:pt idx="11">
                  <c:v>64.728272932430642</c:v>
                </c:pt>
                <c:pt idx="12">
                  <c:v>40.411366219595358</c:v>
                </c:pt>
                <c:pt idx="13">
                  <c:v>45.823147433525406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93472"/>
        <c:axId val="138473472"/>
      </c:scatterChart>
      <c:valAx>
        <c:axId val="138393472"/>
        <c:scaling>
          <c:orientation val="minMax"/>
          <c:max val="2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8473472"/>
        <c:crosses val="autoZero"/>
        <c:crossBetween val="midCat"/>
      </c:valAx>
      <c:valAx>
        <c:axId val="138473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(GFLOPS)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8393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3859991381674307E-2"/>
          <c:y val="6.9597144358280003E-2"/>
          <c:w val="0.18375194891683316"/>
          <c:h val="0.30312279376907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42607174103238"/>
          <c:y val="5.1400554097404488E-2"/>
          <c:w val="0.77087007874015745"/>
          <c:h val="0.793145852662296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iterations!$AC$18</c:f>
              <c:strCache>
                <c:ptCount val="1"/>
                <c:pt idx="0">
                  <c:v>Double Compute</c:v>
                </c:pt>
              </c:strCache>
            </c:strRef>
          </c:tx>
          <c:xVal>
            <c:numRef>
              <c:f>iterations!$Z$19:$Z$32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iterations!$AC$19:$AC$32</c:f>
              <c:numCache>
                <c:formatCode>General</c:formatCode>
                <c:ptCount val="14"/>
                <c:pt idx="0">
                  <c:v>23.893000000000001</c:v>
                </c:pt>
                <c:pt idx="1">
                  <c:v>43.756999999999998</c:v>
                </c:pt>
                <c:pt idx="2">
                  <c:v>83.738</c:v>
                </c:pt>
                <c:pt idx="3">
                  <c:v>176.64099999999999</c:v>
                </c:pt>
                <c:pt idx="4">
                  <c:v>342.49099999999999</c:v>
                </c:pt>
                <c:pt idx="5">
                  <c:v>854.80899999999997</c:v>
                </c:pt>
                <c:pt idx="6">
                  <c:v>1288.97</c:v>
                </c:pt>
                <c:pt idx="7">
                  <c:v>1789.03</c:v>
                </c:pt>
                <c:pt idx="8">
                  <c:v>2782.8</c:v>
                </c:pt>
                <c:pt idx="9">
                  <c:v>3785.62</c:v>
                </c:pt>
                <c:pt idx="10">
                  <c:v>4802.71</c:v>
                </c:pt>
                <c:pt idx="11">
                  <c:v>5979.39</c:v>
                </c:pt>
                <c:pt idx="12">
                  <c:v>12798.7</c:v>
                </c:pt>
                <c:pt idx="13">
                  <c:v>14827.5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iterations!$AD$18</c:f>
              <c:strCache>
                <c:ptCount val="1"/>
                <c:pt idx="0">
                  <c:v>Regular (Single Compute)</c:v>
                </c:pt>
              </c:strCache>
            </c:strRef>
          </c:tx>
          <c:xVal>
            <c:numRef>
              <c:f>iterations!$Z$19:$Z$32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iterations!$AD$19:$AD$32</c:f>
              <c:numCache>
                <c:formatCode>General</c:formatCode>
                <c:ptCount val="14"/>
                <c:pt idx="0">
                  <c:v>14.516</c:v>
                </c:pt>
                <c:pt idx="1">
                  <c:v>24.209</c:v>
                </c:pt>
                <c:pt idx="2">
                  <c:v>44.374000000000002</c:v>
                </c:pt>
                <c:pt idx="3">
                  <c:v>91.572999999999993</c:v>
                </c:pt>
                <c:pt idx="4">
                  <c:v>175.45699999999999</c:v>
                </c:pt>
                <c:pt idx="5">
                  <c:v>439.30500000000001</c:v>
                </c:pt>
                <c:pt idx="6">
                  <c:v>672.62199999999996</c:v>
                </c:pt>
                <c:pt idx="7">
                  <c:v>954.42</c:v>
                </c:pt>
                <c:pt idx="8">
                  <c:v>1512.65</c:v>
                </c:pt>
                <c:pt idx="9">
                  <c:v>2087.2399999999998</c:v>
                </c:pt>
                <c:pt idx="10">
                  <c:v>2644.5</c:v>
                </c:pt>
                <c:pt idx="11">
                  <c:v>3314.31</c:v>
                </c:pt>
                <c:pt idx="12">
                  <c:v>6829.5</c:v>
                </c:pt>
                <c:pt idx="13">
                  <c:v>7960.75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iterations!$AB$18</c:f>
              <c:strCache>
                <c:ptCount val="1"/>
                <c:pt idx="0">
                  <c:v>Compute Only Time</c:v>
                </c:pt>
              </c:strCache>
            </c:strRef>
          </c:tx>
          <c:xVal>
            <c:numRef>
              <c:f>iterations!$Z$19:$Z$32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iterations!$AB$19:$AB$32</c:f>
              <c:numCache>
                <c:formatCode>General</c:formatCode>
                <c:ptCount val="14"/>
                <c:pt idx="0">
                  <c:v>9.3770000000000007</c:v>
                </c:pt>
                <c:pt idx="1">
                  <c:v>19.547999999999998</c:v>
                </c:pt>
                <c:pt idx="2">
                  <c:v>39.363999999999997</c:v>
                </c:pt>
                <c:pt idx="3">
                  <c:v>85.067999999999998</c:v>
                </c:pt>
                <c:pt idx="4">
                  <c:v>167.03399999999999</c:v>
                </c:pt>
                <c:pt idx="5">
                  <c:v>415.50399999999996</c:v>
                </c:pt>
                <c:pt idx="6">
                  <c:v>616.34800000000007</c:v>
                </c:pt>
                <c:pt idx="7">
                  <c:v>834.61</c:v>
                </c:pt>
                <c:pt idx="8">
                  <c:v>1270.1500000000001</c:v>
                </c:pt>
                <c:pt idx="9">
                  <c:v>1698.38</c:v>
                </c:pt>
                <c:pt idx="10">
                  <c:v>2158.21</c:v>
                </c:pt>
                <c:pt idx="11">
                  <c:v>2665.0800000000004</c:v>
                </c:pt>
                <c:pt idx="12">
                  <c:v>5969.2000000000007</c:v>
                </c:pt>
                <c:pt idx="13">
                  <c:v>6866.75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51200"/>
        <c:axId val="140053120"/>
      </c:scatterChart>
      <c:scatterChart>
        <c:scatterStyle val="smoothMarker"/>
        <c:varyColors val="0"/>
        <c:ser>
          <c:idx val="3"/>
          <c:order val="3"/>
          <c:tx>
            <c:strRef>
              <c:f>iterations!$AA$18</c:f>
              <c:strCache>
                <c:ptCount val="1"/>
                <c:pt idx="0">
                  <c:v>Overhead</c:v>
                </c:pt>
              </c:strCache>
            </c:strRef>
          </c:tx>
          <c:xVal>
            <c:numRef>
              <c:f>iterations!$Z$19:$Z$32</c:f>
              <c:numCache>
                <c:formatCode>General</c:formatCode>
                <c:ptCount val="1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2560</c:v>
                </c:pt>
                <c:pt idx="6">
                  <c:v>3840</c:v>
                </c:pt>
                <c:pt idx="7">
                  <c:v>5120</c:v>
                </c:pt>
                <c:pt idx="8">
                  <c:v>7680</c:v>
                </c:pt>
                <c:pt idx="9">
                  <c:v>10240</c:v>
                </c:pt>
                <c:pt idx="10">
                  <c:v>12800</c:v>
                </c:pt>
                <c:pt idx="11">
                  <c:v>15360</c:v>
                </c:pt>
                <c:pt idx="12">
                  <c:v>17920</c:v>
                </c:pt>
                <c:pt idx="13">
                  <c:v>20480</c:v>
                </c:pt>
              </c:numCache>
            </c:numRef>
          </c:xVal>
          <c:yVal>
            <c:numRef>
              <c:f>iterations!$AA$19:$AA$32</c:f>
              <c:numCache>
                <c:formatCode>General</c:formatCode>
                <c:ptCount val="14"/>
                <c:pt idx="0">
                  <c:v>0.54804308414204961</c:v>
                </c:pt>
                <c:pt idx="1">
                  <c:v>0.23843871495805208</c:v>
                </c:pt>
                <c:pt idx="2">
                  <c:v>0.12727365105172253</c:v>
                </c:pt>
                <c:pt idx="3">
                  <c:v>7.6468237174965856E-2</c:v>
                </c:pt>
                <c:pt idx="4">
                  <c:v>5.0426859202318104E-2</c:v>
                </c:pt>
                <c:pt idx="5">
                  <c:v>5.7282240363510449E-2</c:v>
                </c:pt>
                <c:pt idx="6">
                  <c:v>9.1302316223951213E-2</c:v>
                </c:pt>
                <c:pt idx="7">
                  <c:v>0.14355207821617275</c:v>
                </c:pt>
                <c:pt idx="8">
                  <c:v>0.19092233200803052</c:v>
                </c:pt>
                <c:pt idx="9">
                  <c:v>0.22895936127368413</c:v>
                </c:pt>
                <c:pt idx="10">
                  <c:v>0.22532098359288483</c:v>
                </c:pt>
                <c:pt idx="11">
                  <c:v>0.24360619568643324</c:v>
                </c:pt>
                <c:pt idx="12">
                  <c:v>0.14412316558332761</c:v>
                </c:pt>
                <c:pt idx="13">
                  <c:v>0.15931845487312046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64640"/>
        <c:axId val="140063104"/>
      </c:scatterChart>
      <c:valAx>
        <c:axId val="140051200"/>
        <c:scaling>
          <c:orientation val="minMax"/>
          <c:max val="21000"/>
          <c:min val="6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0053120"/>
        <c:crosses val="autoZero"/>
        <c:crossBetween val="midCat"/>
      </c:valAx>
      <c:valAx>
        <c:axId val="1400531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51200"/>
        <c:crosses val="autoZero"/>
        <c:crossBetween val="midCat"/>
      </c:valAx>
      <c:valAx>
        <c:axId val="140063104"/>
        <c:scaling>
          <c:orientation val="minMax"/>
        </c:scaling>
        <c:delete val="0"/>
        <c:axPos val="r"/>
        <c:majorGridlines/>
        <c:numFmt formatCode="0%" sourceLinked="0"/>
        <c:majorTickMark val="out"/>
        <c:minorTickMark val="none"/>
        <c:tickLblPos val="nextTo"/>
        <c:crossAx val="140064640"/>
        <c:crosses val="max"/>
        <c:crossBetween val="midCat"/>
        <c:majorUnit val="0.12000000000000001"/>
      </c:valAx>
      <c:valAx>
        <c:axId val="140064640"/>
        <c:scaling>
          <c:logBase val="10"/>
          <c:orientation val="minMax"/>
          <c:min val="256"/>
        </c:scaling>
        <c:delete val="1"/>
        <c:axPos val="t"/>
        <c:numFmt formatCode="General" sourceLinked="1"/>
        <c:majorTickMark val="out"/>
        <c:minorTickMark val="none"/>
        <c:tickLblPos val="nextTo"/>
        <c:crossAx val="140063104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17005446194225721"/>
          <c:y val="4.2388251086934746E-2"/>
          <c:w val="0.43550109361329836"/>
          <c:h val="0.24649743209579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4865797367964E-2"/>
          <c:y val="5.1400554097404488E-2"/>
          <c:w val="0.8799486306911608"/>
          <c:h val="0.8187306794983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Sheet2!$B$11</c:f>
              <c:strCache>
                <c:ptCount val="1"/>
                <c:pt idx="0">
                  <c:v>CPU only</c:v>
                </c:pt>
              </c:strCache>
            </c:strRef>
          </c:tx>
          <c:invertIfNegative val="0"/>
          <c:cat>
            <c:numRef>
              <c:f>Sheet2!$A$12:$A$18</c:f>
              <c:numCache>
                <c:formatCode>General</c:formatCode>
                <c:ptCount val="7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</c:numCache>
            </c:numRef>
          </c:cat>
          <c:val>
            <c:numRef>
              <c:f>Sheet2!$B$12:$B$18</c:f>
              <c:numCache>
                <c:formatCode>General</c:formatCode>
                <c:ptCount val="7"/>
                <c:pt idx="0">
                  <c:v>113.867</c:v>
                </c:pt>
                <c:pt idx="1">
                  <c:v>272.673</c:v>
                </c:pt>
                <c:pt idx="2">
                  <c:v>538.55399999999997</c:v>
                </c:pt>
                <c:pt idx="3">
                  <c:v>823.97400000000005</c:v>
                </c:pt>
                <c:pt idx="4">
                  <c:v>1098.21</c:v>
                </c:pt>
                <c:pt idx="5">
                  <c:v>1377.24</c:v>
                </c:pt>
                <c:pt idx="6">
                  <c:v>1666.62</c:v>
                </c:pt>
              </c:numCache>
            </c:numRef>
          </c:val>
        </c:ser>
        <c:ser>
          <c:idx val="1"/>
          <c:order val="1"/>
          <c:tx>
            <c:strRef>
              <c:f>Sheet2!$C$11</c:f>
              <c:strCache>
                <c:ptCount val="1"/>
                <c:pt idx="0">
                  <c:v>K(i)&lt;4 in ELL, K(i)&gt;=4 in CPU</c:v>
                </c:pt>
              </c:strCache>
            </c:strRef>
          </c:tx>
          <c:invertIfNegative val="0"/>
          <c:cat>
            <c:numRef>
              <c:f>Sheet2!$A$12:$A$18</c:f>
              <c:numCache>
                <c:formatCode>General</c:formatCode>
                <c:ptCount val="7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</c:numCache>
            </c:numRef>
          </c:cat>
          <c:val>
            <c:numRef>
              <c:f>Sheet2!$C$12:$C$18</c:f>
              <c:numCache>
                <c:formatCode>General</c:formatCode>
                <c:ptCount val="7"/>
                <c:pt idx="0">
                  <c:v>95.596000000000004</c:v>
                </c:pt>
                <c:pt idx="1">
                  <c:v>238.035</c:v>
                </c:pt>
                <c:pt idx="2">
                  <c:v>490.31200000000001</c:v>
                </c:pt>
                <c:pt idx="3">
                  <c:v>700.16499999999996</c:v>
                </c:pt>
                <c:pt idx="4">
                  <c:v>928.53300000000002</c:v>
                </c:pt>
                <c:pt idx="5">
                  <c:v>1192.69</c:v>
                </c:pt>
                <c:pt idx="6">
                  <c:v>1417.91</c:v>
                </c:pt>
              </c:numCache>
            </c:numRef>
          </c:val>
        </c:ser>
        <c:ser>
          <c:idx val="3"/>
          <c:order val="2"/>
          <c:tx>
            <c:strRef>
              <c:f>Sheet2!$E$11</c:f>
              <c:strCache>
                <c:ptCount val="1"/>
                <c:pt idx="0">
                  <c:v>K(i)&lt;7 in ELL, K(i)&gt;=7 in CPU</c:v>
                </c:pt>
              </c:strCache>
            </c:strRef>
          </c:tx>
          <c:invertIfNegative val="0"/>
          <c:cat>
            <c:numRef>
              <c:f>Sheet2!$A$12:$A$18</c:f>
              <c:numCache>
                <c:formatCode>General</c:formatCode>
                <c:ptCount val="7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</c:numCache>
            </c:numRef>
          </c:cat>
          <c:val>
            <c:numRef>
              <c:f>Sheet2!$E$12:$E$18</c:f>
              <c:numCache>
                <c:formatCode>General</c:formatCode>
                <c:ptCount val="7"/>
                <c:pt idx="0">
                  <c:v>79.72</c:v>
                </c:pt>
                <c:pt idx="1">
                  <c:v>204.358</c:v>
                </c:pt>
                <c:pt idx="2">
                  <c:v>398.85500000000002</c:v>
                </c:pt>
                <c:pt idx="3">
                  <c:v>615.51300000000003</c:v>
                </c:pt>
                <c:pt idx="4">
                  <c:v>792.10500000000002</c:v>
                </c:pt>
                <c:pt idx="5">
                  <c:v>1025.5899999999999</c:v>
                </c:pt>
                <c:pt idx="6">
                  <c:v>1178.9100000000001</c:v>
                </c:pt>
              </c:numCache>
            </c:numRef>
          </c:val>
        </c:ser>
        <c:ser>
          <c:idx val="5"/>
          <c:order val="3"/>
          <c:tx>
            <c:strRef>
              <c:f>Sheet2!$G$11</c:f>
              <c:strCache>
                <c:ptCount val="1"/>
                <c:pt idx="0">
                  <c:v>K(i)&lt;16 in ELL, K(i)&gt;=16 in CPU</c:v>
                </c:pt>
              </c:strCache>
            </c:strRef>
          </c:tx>
          <c:invertIfNegative val="0"/>
          <c:cat>
            <c:numRef>
              <c:f>Sheet2!$A$12:$A$18</c:f>
              <c:numCache>
                <c:formatCode>General</c:formatCode>
                <c:ptCount val="7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</c:numCache>
            </c:numRef>
          </c:cat>
          <c:val>
            <c:numRef>
              <c:f>Sheet2!$G$12:$G$18</c:f>
              <c:numCache>
                <c:formatCode>General</c:formatCode>
                <c:ptCount val="7"/>
                <c:pt idx="0">
                  <c:v>69.778000000000006</c:v>
                </c:pt>
                <c:pt idx="1">
                  <c:v>174.05099999999999</c:v>
                </c:pt>
                <c:pt idx="2">
                  <c:v>336.36399999999998</c:v>
                </c:pt>
                <c:pt idx="3">
                  <c:v>510.45100000000002</c:v>
                </c:pt>
                <c:pt idx="4">
                  <c:v>682.51800000000003</c:v>
                </c:pt>
                <c:pt idx="5">
                  <c:v>867.15</c:v>
                </c:pt>
                <c:pt idx="6">
                  <c:v>1042.6199999999999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"/>
        <c:axId val="140146560"/>
        <c:axId val="140152832"/>
      </c:barChart>
      <c:catAx>
        <c:axId val="14014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Iterations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0152832"/>
        <c:crosses val="autoZero"/>
        <c:auto val="1"/>
        <c:lblAlgn val="ctr"/>
        <c:lblOffset val="100"/>
        <c:noMultiLvlLbl val="0"/>
      </c:catAx>
      <c:valAx>
        <c:axId val="140152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014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846462113962126E-2"/>
          <c:y val="5.662840337728868E-2"/>
          <c:w val="0.30857294915586014"/>
          <c:h val="0.334868766404199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9119847103976E-2"/>
          <c:y val="3.9094821269168765E-2"/>
          <c:w val="0.85535726853331528"/>
          <c:h val="0.8303004383335331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Optimizations!$C$1</c:f>
              <c:strCache>
                <c:ptCount val="1"/>
                <c:pt idx="0">
                  <c:v>Naïve (A)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Optimizations!$C$2:$C$19</c:f>
              <c:numCache>
                <c:formatCode>General</c:formatCode>
                <c:ptCount val="18"/>
                <c:pt idx="0">
                  <c:v>1.2959056997191722</c:v>
                </c:pt>
                <c:pt idx="1">
                  <c:v>2.3294660557017974</c:v>
                </c:pt>
                <c:pt idx="2">
                  <c:v>4.608164577306332</c:v>
                </c:pt>
                <c:pt idx="3">
                  <c:v>9.2294420230607308</c:v>
                </c:pt>
                <c:pt idx="4">
                  <c:v>11.547833371595198</c:v>
                </c:pt>
                <c:pt idx="5">
                  <c:v>17.983654644251214</c:v>
                </c:pt>
                <c:pt idx="6">
                  <c:v>17.599451653989576</c:v>
                </c:pt>
                <c:pt idx="7">
                  <c:v>15.04183826036776</c:v>
                </c:pt>
                <c:pt idx="8">
                  <c:v>17.093396295546484</c:v>
                </c:pt>
                <c:pt idx="9">
                  <c:v>19.365476483624718</c:v>
                </c:pt>
                <c:pt idx="10">
                  <c:v>20.592923995421319</c:v>
                </c:pt>
                <c:pt idx="11">
                  <c:v>21.146207815804079</c:v>
                </c:pt>
                <c:pt idx="12">
                  <c:v>21.631380099610009</c:v>
                </c:pt>
                <c:pt idx="13">
                  <c:v>21.809849055108749</c:v>
                </c:pt>
                <c:pt idx="14">
                  <c:v>21.898450109640947</c:v>
                </c:pt>
                <c:pt idx="15">
                  <c:v>21.973457336802635</c:v>
                </c:pt>
                <c:pt idx="16">
                  <c:v>21.996587147486121</c:v>
                </c:pt>
                <c:pt idx="17">
                  <c:v>22.023606012208194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Optimizations!$D$1</c:f>
              <c:strCache>
                <c:ptCount val="1"/>
                <c:pt idx="0">
                  <c:v>Data in Local Memory(B)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Optimizations!$D$2:$D$19</c:f>
              <c:numCache>
                <c:formatCode>General</c:formatCode>
                <c:ptCount val="18"/>
                <c:pt idx="0">
                  <c:v>1.3127371644291206</c:v>
                </c:pt>
                <c:pt idx="1">
                  <c:v>2.2156737486347806</c:v>
                </c:pt>
                <c:pt idx="2">
                  <c:v>4.3975280264702397</c:v>
                </c:pt>
                <c:pt idx="3">
                  <c:v>8.8717629245792899</c:v>
                </c:pt>
                <c:pt idx="4">
                  <c:v>15.768083635957007</c:v>
                </c:pt>
                <c:pt idx="5">
                  <c:v>21.488179327969785</c:v>
                </c:pt>
                <c:pt idx="6">
                  <c:v>19.308719295587316</c:v>
                </c:pt>
                <c:pt idx="7">
                  <c:v>27.028445289362676</c:v>
                </c:pt>
                <c:pt idx="8">
                  <c:v>31.465982591756799</c:v>
                </c:pt>
                <c:pt idx="9">
                  <c:v>33.103328839398138</c:v>
                </c:pt>
                <c:pt idx="10">
                  <c:v>35.645296848593944</c:v>
                </c:pt>
                <c:pt idx="11">
                  <c:v>36.748422928779796</c:v>
                </c:pt>
                <c:pt idx="12">
                  <c:v>37.223145189918355</c:v>
                </c:pt>
                <c:pt idx="13">
                  <c:v>37.503037528420947</c:v>
                </c:pt>
                <c:pt idx="14">
                  <c:v>37.632022968764019</c:v>
                </c:pt>
                <c:pt idx="15">
                  <c:v>37.79568363846235</c:v>
                </c:pt>
                <c:pt idx="16">
                  <c:v>37.796048553635892</c:v>
                </c:pt>
                <c:pt idx="17">
                  <c:v>37.837044960291244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Optimizations!$E$1</c:f>
              <c:strCache>
                <c:ptCount val="1"/>
                <c:pt idx="0">
                  <c:v>Data &amp; Centers in Local Mem (C) </c:v>
                </c:pt>
              </c:strCache>
            </c:strRef>
          </c:tx>
          <c:marker>
            <c:symbol val="circle"/>
            <c:size val="7"/>
            <c:spPr>
              <a:solidFill>
                <a:schemeClr val="accent1"/>
              </a:solidFill>
            </c:spPr>
          </c:marker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Optimizations!$E$2:$E$19</c:f>
              <c:numCache>
                <c:formatCode>General</c:formatCode>
                <c:ptCount val="18"/>
                <c:pt idx="0">
                  <c:v>2.0555251798011005</c:v>
                </c:pt>
                <c:pt idx="1">
                  <c:v>2.2870367219140317</c:v>
                </c:pt>
                <c:pt idx="2">
                  <c:v>4.6540619156451282</c:v>
                </c:pt>
                <c:pt idx="3">
                  <c:v>9.2848538231370057</c:v>
                </c:pt>
                <c:pt idx="4">
                  <c:v>18.531780400470531</c:v>
                </c:pt>
                <c:pt idx="5">
                  <c:v>36.805768017030204</c:v>
                </c:pt>
                <c:pt idx="6">
                  <c:v>37.904533596559261</c:v>
                </c:pt>
                <c:pt idx="7">
                  <c:v>50.929060430004071</c:v>
                </c:pt>
                <c:pt idx="8">
                  <c:v>61.817528477487514</c:v>
                </c:pt>
                <c:pt idx="9">
                  <c:v>68.79147464286072</c:v>
                </c:pt>
                <c:pt idx="10">
                  <c:v>69.004978866142196</c:v>
                </c:pt>
                <c:pt idx="11">
                  <c:v>71.31183408574222</c:v>
                </c:pt>
                <c:pt idx="12">
                  <c:v>72.143815218281603</c:v>
                </c:pt>
                <c:pt idx="13">
                  <c:v>72.757868025336279</c:v>
                </c:pt>
                <c:pt idx="14">
                  <c:v>72.850902774905919</c:v>
                </c:pt>
                <c:pt idx="15">
                  <c:v>73.045743785375166</c:v>
                </c:pt>
                <c:pt idx="16">
                  <c:v>73.193548226260816</c:v>
                </c:pt>
                <c:pt idx="17">
                  <c:v>73.179561655672074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Optimizations!$F$1</c:f>
              <c:strCache>
                <c:ptCount val="1"/>
                <c:pt idx="0">
                  <c:v>C+ Data Coalescing (D)</c:v>
                </c:pt>
              </c:strCache>
            </c:strRef>
          </c:tx>
          <c:spPr>
            <a:ln w="22225">
              <a:prstDash val="sysDash"/>
            </a:ln>
          </c:spPr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Optimizations!$F$2:$F$19</c:f>
              <c:numCache>
                <c:formatCode>General</c:formatCode>
                <c:ptCount val="18"/>
                <c:pt idx="0">
                  <c:v>2.021341394635324</c:v>
                </c:pt>
                <c:pt idx="1">
                  <c:v>2.2870075340222149</c:v>
                </c:pt>
                <c:pt idx="2">
                  <c:v>4.6071871605509598</c:v>
                </c:pt>
                <c:pt idx="3">
                  <c:v>9.1849156212759961</c:v>
                </c:pt>
                <c:pt idx="4">
                  <c:v>18.402529663210771</c:v>
                </c:pt>
                <c:pt idx="5">
                  <c:v>36.818371518154287</c:v>
                </c:pt>
                <c:pt idx="6">
                  <c:v>37.857696941689085</c:v>
                </c:pt>
                <c:pt idx="7">
                  <c:v>50.72894550601557</c:v>
                </c:pt>
                <c:pt idx="8">
                  <c:v>61.439451433469344</c:v>
                </c:pt>
                <c:pt idx="9">
                  <c:v>68.511009005331516</c:v>
                </c:pt>
                <c:pt idx="10">
                  <c:v>68.866429732153904</c:v>
                </c:pt>
                <c:pt idx="11">
                  <c:v>70.957032836013269</c:v>
                </c:pt>
                <c:pt idx="12">
                  <c:v>72.023471306850709</c:v>
                </c:pt>
                <c:pt idx="13">
                  <c:v>72.589854276997329</c:v>
                </c:pt>
                <c:pt idx="14">
                  <c:v>72.628640692640701</c:v>
                </c:pt>
                <c:pt idx="15">
                  <c:v>72.766944388220864</c:v>
                </c:pt>
                <c:pt idx="16">
                  <c:v>72.837046837787781</c:v>
                </c:pt>
                <c:pt idx="17">
                  <c:v>72.839682072051673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62400"/>
        <c:axId val="140264576"/>
      </c:scatterChart>
      <c:valAx>
        <c:axId val="140262400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40264576"/>
        <c:crosses val="autoZero"/>
        <c:crossBetween val="midCat"/>
      </c:valAx>
      <c:valAx>
        <c:axId val="140264576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0262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5.0840895810532902E-2"/>
          <c:y val="3.6311869645735906E-2"/>
          <c:w val="0.39553205295832483"/>
          <c:h val="0.2430211705770281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9119847103976E-2"/>
          <c:y val="3.9094821269168765E-2"/>
          <c:w val="0.85535726853331528"/>
          <c:h val="0.8303004383335331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Optimizations!$C$1</c:f>
              <c:strCache>
                <c:ptCount val="1"/>
                <c:pt idx="0">
                  <c:v>Naïve (A)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Optimizations!$C$2:$C$19</c:f>
              <c:numCache>
                <c:formatCode>General</c:formatCode>
                <c:ptCount val="18"/>
                <c:pt idx="0">
                  <c:v>1.2959056997191722</c:v>
                </c:pt>
                <c:pt idx="1">
                  <c:v>2.3294660557017974</c:v>
                </c:pt>
                <c:pt idx="2">
                  <c:v>4.608164577306332</c:v>
                </c:pt>
                <c:pt idx="3">
                  <c:v>9.2294420230607308</c:v>
                </c:pt>
                <c:pt idx="4">
                  <c:v>11.547833371595198</c:v>
                </c:pt>
                <c:pt idx="5">
                  <c:v>17.983654644251214</c:v>
                </c:pt>
                <c:pt idx="6">
                  <c:v>17.599451653989576</c:v>
                </c:pt>
                <c:pt idx="7">
                  <c:v>15.04183826036776</c:v>
                </c:pt>
                <c:pt idx="8">
                  <c:v>17.093396295546484</c:v>
                </c:pt>
                <c:pt idx="9">
                  <c:v>19.365476483624718</c:v>
                </c:pt>
                <c:pt idx="10">
                  <c:v>20.592923995421319</c:v>
                </c:pt>
                <c:pt idx="11">
                  <c:v>21.146207815804079</c:v>
                </c:pt>
                <c:pt idx="12">
                  <c:v>21.631380099610009</c:v>
                </c:pt>
                <c:pt idx="13">
                  <c:v>21.809849055108749</c:v>
                </c:pt>
                <c:pt idx="14">
                  <c:v>21.898450109640947</c:v>
                </c:pt>
                <c:pt idx="15">
                  <c:v>21.973457336802635</c:v>
                </c:pt>
                <c:pt idx="16">
                  <c:v>21.996587147486121</c:v>
                </c:pt>
                <c:pt idx="17">
                  <c:v>22.023606012208194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Optimizations!$D$1</c:f>
              <c:strCache>
                <c:ptCount val="1"/>
                <c:pt idx="0">
                  <c:v>Data in Local Memory(B)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Optimizations!$D$2:$D$19</c:f>
              <c:numCache>
                <c:formatCode>General</c:formatCode>
                <c:ptCount val="18"/>
                <c:pt idx="0">
                  <c:v>1.3127371644291206</c:v>
                </c:pt>
                <c:pt idx="1">
                  <c:v>2.2156737486347806</c:v>
                </c:pt>
                <c:pt idx="2">
                  <c:v>4.3975280264702397</c:v>
                </c:pt>
                <c:pt idx="3">
                  <c:v>8.8717629245792899</c:v>
                </c:pt>
                <c:pt idx="4">
                  <c:v>15.768083635957007</c:v>
                </c:pt>
                <c:pt idx="5">
                  <c:v>21.488179327969785</c:v>
                </c:pt>
                <c:pt idx="6">
                  <c:v>19.308719295587316</c:v>
                </c:pt>
                <c:pt idx="7">
                  <c:v>27.028445289362676</c:v>
                </c:pt>
                <c:pt idx="8">
                  <c:v>31.465982591756799</c:v>
                </c:pt>
                <c:pt idx="9">
                  <c:v>33.103328839398138</c:v>
                </c:pt>
                <c:pt idx="10">
                  <c:v>35.645296848593944</c:v>
                </c:pt>
                <c:pt idx="11">
                  <c:v>36.748422928779796</c:v>
                </c:pt>
                <c:pt idx="12">
                  <c:v>37.223145189918355</c:v>
                </c:pt>
                <c:pt idx="13">
                  <c:v>37.503037528420947</c:v>
                </c:pt>
                <c:pt idx="14">
                  <c:v>37.632022968764019</c:v>
                </c:pt>
                <c:pt idx="15">
                  <c:v>37.79568363846235</c:v>
                </c:pt>
                <c:pt idx="16">
                  <c:v>37.796048553635892</c:v>
                </c:pt>
                <c:pt idx="17">
                  <c:v>37.837044960291244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28000"/>
        <c:axId val="108529920"/>
      </c:scatterChart>
      <c:valAx>
        <c:axId val="108528000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529920"/>
        <c:crosses val="autoZero"/>
        <c:crossBetween val="midCat"/>
      </c:valAx>
      <c:valAx>
        <c:axId val="108529920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528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3083148902842213E-2"/>
          <c:y val="3.6311869645735906E-2"/>
          <c:w val="0.28913251132446588"/>
          <c:h val="0.1622916318639532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9119847103976E-2"/>
          <c:y val="3.9094821269168765E-2"/>
          <c:w val="0.85535726853331528"/>
          <c:h val="0.8303004383335331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Optimizations!$C$1</c:f>
              <c:strCache>
                <c:ptCount val="1"/>
                <c:pt idx="0">
                  <c:v>Naïve (A)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Optimizations!$C$2:$C$19</c:f>
              <c:numCache>
                <c:formatCode>General</c:formatCode>
                <c:ptCount val="18"/>
                <c:pt idx="0">
                  <c:v>1.2959056997191722</c:v>
                </c:pt>
                <c:pt idx="1">
                  <c:v>2.3294660557017974</c:v>
                </c:pt>
                <c:pt idx="2">
                  <c:v>4.608164577306332</c:v>
                </c:pt>
                <c:pt idx="3">
                  <c:v>9.2294420230607308</c:v>
                </c:pt>
                <c:pt idx="4">
                  <c:v>11.547833371595198</c:v>
                </c:pt>
                <c:pt idx="5">
                  <c:v>17.983654644251214</c:v>
                </c:pt>
                <c:pt idx="6">
                  <c:v>17.599451653989576</c:v>
                </c:pt>
                <c:pt idx="7">
                  <c:v>15.04183826036776</c:v>
                </c:pt>
                <c:pt idx="8">
                  <c:v>17.093396295546484</c:v>
                </c:pt>
                <c:pt idx="9">
                  <c:v>19.365476483624718</c:v>
                </c:pt>
                <c:pt idx="10">
                  <c:v>20.592923995421319</c:v>
                </c:pt>
                <c:pt idx="11">
                  <c:v>21.146207815804079</c:v>
                </c:pt>
                <c:pt idx="12">
                  <c:v>21.631380099610009</c:v>
                </c:pt>
                <c:pt idx="13">
                  <c:v>21.809849055108749</c:v>
                </c:pt>
                <c:pt idx="14">
                  <c:v>21.898450109640947</c:v>
                </c:pt>
                <c:pt idx="15">
                  <c:v>21.973457336802635</c:v>
                </c:pt>
                <c:pt idx="16">
                  <c:v>21.996587147486121</c:v>
                </c:pt>
                <c:pt idx="17">
                  <c:v>22.023606012208194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Optimizations!$D$1</c:f>
              <c:strCache>
                <c:ptCount val="1"/>
                <c:pt idx="0">
                  <c:v>Data in Local Memory(B)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Optimizations!$D$2:$D$19</c:f>
              <c:numCache>
                <c:formatCode>General</c:formatCode>
                <c:ptCount val="18"/>
                <c:pt idx="0">
                  <c:v>1.3127371644291206</c:v>
                </c:pt>
                <c:pt idx="1">
                  <c:v>2.2156737486347806</c:v>
                </c:pt>
                <c:pt idx="2">
                  <c:v>4.3975280264702397</c:v>
                </c:pt>
                <c:pt idx="3">
                  <c:v>8.8717629245792899</c:v>
                </c:pt>
                <c:pt idx="4">
                  <c:v>15.768083635957007</c:v>
                </c:pt>
                <c:pt idx="5">
                  <c:v>21.488179327969785</c:v>
                </c:pt>
                <c:pt idx="6">
                  <c:v>19.308719295587316</c:v>
                </c:pt>
                <c:pt idx="7">
                  <c:v>27.028445289362676</c:v>
                </c:pt>
                <c:pt idx="8">
                  <c:v>31.465982591756799</c:v>
                </c:pt>
                <c:pt idx="9">
                  <c:v>33.103328839398138</c:v>
                </c:pt>
                <c:pt idx="10">
                  <c:v>35.645296848593944</c:v>
                </c:pt>
                <c:pt idx="11">
                  <c:v>36.748422928779796</c:v>
                </c:pt>
                <c:pt idx="12">
                  <c:v>37.223145189918355</c:v>
                </c:pt>
                <c:pt idx="13">
                  <c:v>37.503037528420947</c:v>
                </c:pt>
                <c:pt idx="14">
                  <c:v>37.632022968764019</c:v>
                </c:pt>
                <c:pt idx="15">
                  <c:v>37.79568363846235</c:v>
                </c:pt>
                <c:pt idx="16">
                  <c:v>37.796048553635892</c:v>
                </c:pt>
                <c:pt idx="17">
                  <c:v>37.837044960291244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Optimizations!$E$1</c:f>
              <c:strCache>
                <c:ptCount val="1"/>
                <c:pt idx="0">
                  <c:v>Data &amp; Centers in Local Mem (C) </c:v>
                </c:pt>
              </c:strCache>
            </c:strRef>
          </c:tx>
          <c:marker>
            <c:symbol val="circle"/>
            <c:size val="7"/>
            <c:spPr>
              <a:solidFill>
                <a:schemeClr val="accent1"/>
              </a:solidFill>
            </c:spPr>
          </c:marker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Optimizations!$E$2:$E$19</c:f>
              <c:numCache>
                <c:formatCode>General</c:formatCode>
                <c:ptCount val="18"/>
                <c:pt idx="0">
                  <c:v>2.0555251798011005</c:v>
                </c:pt>
                <c:pt idx="1">
                  <c:v>2.2870367219140317</c:v>
                </c:pt>
                <c:pt idx="2">
                  <c:v>4.6540619156451282</c:v>
                </c:pt>
                <c:pt idx="3">
                  <c:v>9.2848538231370057</c:v>
                </c:pt>
                <c:pt idx="4">
                  <c:v>18.531780400470531</c:v>
                </c:pt>
                <c:pt idx="5">
                  <c:v>36.805768017030204</c:v>
                </c:pt>
                <c:pt idx="6">
                  <c:v>37.904533596559261</c:v>
                </c:pt>
                <c:pt idx="7">
                  <c:v>50.929060430004071</c:v>
                </c:pt>
                <c:pt idx="8">
                  <c:v>61.817528477487514</c:v>
                </c:pt>
                <c:pt idx="9">
                  <c:v>68.79147464286072</c:v>
                </c:pt>
                <c:pt idx="10">
                  <c:v>69.004978866142196</c:v>
                </c:pt>
                <c:pt idx="11">
                  <c:v>71.31183408574222</c:v>
                </c:pt>
                <c:pt idx="12">
                  <c:v>72.143815218281603</c:v>
                </c:pt>
                <c:pt idx="13">
                  <c:v>72.757868025336279</c:v>
                </c:pt>
                <c:pt idx="14">
                  <c:v>72.850902774905919</c:v>
                </c:pt>
                <c:pt idx="15">
                  <c:v>73.045743785375166</c:v>
                </c:pt>
                <c:pt idx="16">
                  <c:v>73.193548226260816</c:v>
                </c:pt>
                <c:pt idx="17">
                  <c:v>73.179561655672074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Optimizations!$F$1</c:f>
              <c:strCache>
                <c:ptCount val="1"/>
                <c:pt idx="0">
                  <c:v>C+ Data Coalescing (D)</c:v>
                </c:pt>
              </c:strCache>
            </c:strRef>
          </c:tx>
          <c:spPr>
            <a:ln w="22225">
              <a:prstDash val="sysDash"/>
            </a:ln>
          </c:spPr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Optimizations!$F$2:$F$19</c:f>
              <c:numCache>
                <c:formatCode>General</c:formatCode>
                <c:ptCount val="18"/>
                <c:pt idx="0">
                  <c:v>2.021341394635324</c:v>
                </c:pt>
                <c:pt idx="1">
                  <c:v>2.2870075340222149</c:v>
                </c:pt>
                <c:pt idx="2">
                  <c:v>4.6071871605509598</c:v>
                </c:pt>
                <c:pt idx="3">
                  <c:v>9.1849156212759961</c:v>
                </c:pt>
                <c:pt idx="4">
                  <c:v>18.402529663210771</c:v>
                </c:pt>
                <c:pt idx="5">
                  <c:v>36.818371518154287</c:v>
                </c:pt>
                <c:pt idx="6">
                  <c:v>37.857696941689085</c:v>
                </c:pt>
                <c:pt idx="7">
                  <c:v>50.72894550601557</c:v>
                </c:pt>
                <c:pt idx="8">
                  <c:v>61.439451433469344</c:v>
                </c:pt>
                <c:pt idx="9">
                  <c:v>68.511009005331516</c:v>
                </c:pt>
                <c:pt idx="10">
                  <c:v>68.866429732153904</c:v>
                </c:pt>
                <c:pt idx="11">
                  <c:v>70.957032836013269</c:v>
                </c:pt>
                <c:pt idx="12">
                  <c:v>72.023471306850709</c:v>
                </c:pt>
                <c:pt idx="13">
                  <c:v>72.589854276997329</c:v>
                </c:pt>
                <c:pt idx="14">
                  <c:v>72.628640692640701</c:v>
                </c:pt>
                <c:pt idx="15">
                  <c:v>72.766944388220864</c:v>
                </c:pt>
                <c:pt idx="16">
                  <c:v>72.837046837787781</c:v>
                </c:pt>
                <c:pt idx="17">
                  <c:v>72.839682072051673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41824"/>
        <c:axId val="108556288"/>
      </c:scatterChart>
      <c:valAx>
        <c:axId val="108541824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556288"/>
        <c:crosses val="autoZero"/>
        <c:crossBetween val="midCat"/>
      </c:valAx>
      <c:valAx>
        <c:axId val="108556288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541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5.0840895810532902E-2"/>
          <c:y val="3.6311869645735906E-2"/>
          <c:w val="0.39553205295832483"/>
          <c:h val="0.2430211705770281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9119847103976E-2"/>
          <c:y val="3.9094821269168765E-2"/>
          <c:w val="0.85535726853331528"/>
          <c:h val="0.8303004383335331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Optimizations!$C$1</c:f>
              <c:strCache>
                <c:ptCount val="1"/>
                <c:pt idx="0">
                  <c:v>Naïve (A)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Optimizations!$C$2:$C$19</c:f>
              <c:numCache>
                <c:formatCode>General</c:formatCode>
                <c:ptCount val="18"/>
                <c:pt idx="0">
                  <c:v>1.2959056997191722</c:v>
                </c:pt>
                <c:pt idx="1">
                  <c:v>2.3294660557017974</c:v>
                </c:pt>
                <c:pt idx="2">
                  <c:v>4.608164577306332</c:v>
                </c:pt>
                <c:pt idx="3">
                  <c:v>9.2294420230607308</c:v>
                </c:pt>
                <c:pt idx="4">
                  <c:v>11.547833371595198</c:v>
                </c:pt>
                <c:pt idx="5">
                  <c:v>17.983654644251214</c:v>
                </c:pt>
                <c:pt idx="6">
                  <c:v>17.599451653989576</c:v>
                </c:pt>
                <c:pt idx="7">
                  <c:v>15.04183826036776</c:v>
                </c:pt>
                <c:pt idx="8">
                  <c:v>17.093396295546484</c:v>
                </c:pt>
                <c:pt idx="9">
                  <c:v>19.365476483624718</c:v>
                </c:pt>
                <c:pt idx="10">
                  <c:v>20.592923995421319</c:v>
                </c:pt>
                <c:pt idx="11">
                  <c:v>21.146207815804079</c:v>
                </c:pt>
                <c:pt idx="12">
                  <c:v>21.631380099610009</c:v>
                </c:pt>
                <c:pt idx="13">
                  <c:v>21.809849055108749</c:v>
                </c:pt>
                <c:pt idx="14">
                  <c:v>21.898450109640947</c:v>
                </c:pt>
                <c:pt idx="15">
                  <c:v>21.973457336802635</c:v>
                </c:pt>
                <c:pt idx="16">
                  <c:v>21.996587147486121</c:v>
                </c:pt>
                <c:pt idx="17">
                  <c:v>22.023606012208194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Optimizations!$D$1</c:f>
              <c:strCache>
                <c:ptCount val="1"/>
                <c:pt idx="0">
                  <c:v>Data in Local Memory(B)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Optimizations!$D$2:$D$19</c:f>
              <c:numCache>
                <c:formatCode>General</c:formatCode>
                <c:ptCount val="18"/>
                <c:pt idx="0">
                  <c:v>1.3127371644291206</c:v>
                </c:pt>
                <c:pt idx="1">
                  <c:v>2.2156737486347806</c:v>
                </c:pt>
                <c:pt idx="2">
                  <c:v>4.3975280264702397</c:v>
                </c:pt>
                <c:pt idx="3">
                  <c:v>8.8717629245792899</c:v>
                </c:pt>
                <c:pt idx="4">
                  <c:v>15.768083635957007</c:v>
                </c:pt>
                <c:pt idx="5">
                  <c:v>21.488179327969785</c:v>
                </c:pt>
                <c:pt idx="6">
                  <c:v>19.308719295587316</c:v>
                </c:pt>
                <c:pt idx="7">
                  <c:v>27.028445289362676</c:v>
                </c:pt>
                <c:pt idx="8">
                  <c:v>31.465982591756799</c:v>
                </c:pt>
                <c:pt idx="9">
                  <c:v>33.103328839398138</c:v>
                </c:pt>
                <c:pt idx="10">
                  <c:v>35.645296848593944</c:v>
                </c:pt>
                <c:pt idx="11">
                  <c:v>36.748422928779796</c:v>
                </c:pt>
                <c:pt idx="12">
                  <c:v>37.223145189918355</c:v>
                </c:pt>
                <c:pt idx="13">
                  <c:v>37.503037528420947</c:v>
                </c:pt>
                <c:pt idx="14">
                  <c:v>37.632022968764019</c:v>
                </c:pt>
                <c:pt idx="15">
                  <c:v>37.79568363846235</c:v>
                </c:pt>
                <c:pt idx="16">
                  <c:v>37.796048553635892</c:v>
                </c:pt>
                <c:pt idx="17">
                  <c:v>37.837044960291244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Optimizations!$E$1</c:f>
              <c:strCache>
                <c:ptCount val="1"/>
                <c:pt idx="0">
                  <c:v>Data &amp; Centers in Local Mem (C) </c:v>
                </c:pt>
              </c:strCache>
            </c:strRef>
          </c:tx>
          <c:marker>
            <c:symbol val="circle"/>
            <c:size val="7"/>
            <c:spPr>
              <a:solidFill>
                <a:schemeClr val="accent1"/>
              </a:solidFill>
            </c:spPr>
          </c:marker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Optimizations!$E$2:$E$19</c:f>
              <c:numCache>
                <c:formatCode>General</c:formatCode>
                <c:ptCount val="18"/>
                <c:pt idx="0">
                  <c:v>2.0555251798011005</c:v>
                </c:pt>
                <c:pt idx="1">
                  <c:v>2.2870367219140317</c:v>
                </c:pt>
                <c:pt idx="2">
                  <c:v>4.6540619156451282</c:v>
                </c:pt>
                <c:pt idx="3">
                  <c:v>9.2848538231370057</c:v>
                </c:pt>
                <c:pt idx="4">
                  <c:v>18.531780400470531</c:v>
                </c:pt>
                <c:pt idx="5">
                  <c:v>36.805768017030204</c:v>
                </c:pt>
                <c:pt idx="6">
                  <c:v>37.904533596559261</c:v>
                </c:pt>
                <c:pt idx="7">
                  <c:v>50.929060430004071</c:v>
                </c:pt>
                <c:pt idx="8">
                  <c:v>61.817528477487514</c:v>
                </c:pt>
                <c:pt idx="9">
                  <c:v>68.79147464286072</c:v>
                </c:pt>
                <c:pt idx="10">
                  <c:v>69.004978866142196</c:v>
                </c:pt>
                <c:pt idx="11">
                  <c:v>71.31183408574222</c:v>
                </c:pt>
                <c:pt idx="12">
                  <c:v>72.143815218281603</c:v>
                </c:pt>
                <c:pt idx="13">
                  <c:v>72.757868025336279</c:v>
                </c:pt>
                <c:pt idx="14">
                  <c:v>72.850902774905919</c:v>
                </c:pt>
                <c:pt idx="15">
                  <c:v>73.045743785375166</c:v>
                </c:pt>
                <c:pt idx="16">
                  <c:v>73.193548226260816</c:v>
                </c:pt>
                <c:pt idx="17">
                  <c:v>73.179561655672074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Optimizations!$F$1</c:f>
              <c:strCache>
                <c:ptCount val="1"/>
                <c:pt idx="0">
                  <c:v>C+ Data Coalescing (D)</c:v>
                </c:pt>
              </c:strCache>
            </c:strRef>
          </c:tx>
          <c:spPr>
            <a:ln w="22225">
              <a:prstDash val="sysDash"/>
            </a:ln>
          </c:spPr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Optimizations!$F$2:$F$19</c:f>
              <c:numCache>
                <c:formatCode>General</c:formatCode>
                <c:ptCount val="18"/>
                <c:pt idx="0">
                  <c:v>2.021341394635324</c:v>
                </c:pt>
                <c:pt idx="1">
                  <c:v>2.2870075340222149</c:v>
                </c:pt>
                <c:pt idx="2">
                  <c:v>4.6071871605509598</c:v>
                </c:pt>
                <c:pt idx="3">
                  <c:v>9.1849156212759961</c:v>
                </c:pt>
                <c:pt idx="4">
                  <c:v>18.402529663210771</c:v>
                </c:pt>
                <c:pt idx="5">
                  <c:v>36.818371518154287</c:v>
                </c:pt>
                <c:pt idx="6">
                  <c:v>37.857696941689085</c:v>
                </c:pt>
                <c:pt idx="7">
                  <c:v>50.72894550601557</c:v>
                </c:pt>
                <c:pt idx="8">
                  <c:v>61.439451433469344</c:v>
                </c:pt>
                <c:pt idx="9">
                  <c:v>68.511009005331516</c:v>
                </c:pt>
                <c:pt idx="10">
                  <c:v>68.866429732153904</c:v>
                </c:pt>
                <c:pt idx="11">
                  <c:v>70.957032836013269</c:v>
                </c:pt>
                <c:pt idx="12">
                  <c:v>72.023471306850709</c:v>
                </c:pt>
                <c:pt idx="13">
                  <c:v>72.589854276997329</c:v>
                </c:pt>
                <c:pt idx="14">
                  <c:v>72.628640692640701</c:v>
                </c:pt>
                <c:pt idx="15">
                  <c:v>72.766944388220864</c:v>
                </c:pt>
                <c:pt idx="16">
                  <c:v>72.837046837787781</c:v>
                </c:pt>
                <c:pt idx="17">
                  <c:v>72.839682072051673</c:v>
                </c:pt>
              </c:numCache>
            </c:numRef>
          </c:yVal>
          <c:smooth val="1"/>
        </c:ser>
        <c:ser>
          <c:idx val="0"/>
          <c:order val="4"/>
          <c:tx>
            <c:strRef>
              <c:f>Optimizations!$B$1</c:f>
              <c:strCache>
                <c:ptCount val="1"/>
                <c:pt idx="0">
                  <c:v>D + Local Data Points Column Major</c:v>
                </c:pt>
              </c:strCache>
            </c:strRef>
          </c:tx>
          <c:xVal>
            <c:numRef>
              <c:f>Optimizations!$A$2:$A$19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Optimizations!$B$2:$B$19</c:f>
              <c:numCache>
                <c:formatCode>General</c:formatCode>
                <c:ptCount val="18"/>
                <c:pt idx="0">
                  <c:v>2.6787849796699352</c:v>
                </c:pt>
                <c:pt idx="1">
                  <c:v>3.1779623444565956</c:v>
                </c:pt>
                <c:pt idx="2">
                  <c:v>6.3229205871283405</c:v>
                </c:pt>
                <c:pt idx="3">
                  <c:v>12.757853519622675</c:v>
                </c:pt>
                <c:pt idx="4">
                  <c:v>25.545260156806844</c:v>
                </c:pt>
                <c:pt idx="5">
                  <c:v>50.818558321172631</c:v>
                </c:pt>
                <c:pt idx="6">
                  <c:v>53.34499262766694</c:v>
                </c:pt>
                <c:pt idx="7">
                  <c:v>71.57934155094398</c:v>
                </c:pt>
                <c:pt idx="8">
                  <c:v>86.791153489604028</c:v>
                </c:pt>
                <c:pt idx="9">
                  <c:v>97.306263279021181</c:v>
                </c:pt>
                <c:pt idx="10">
                  <c:v>97.969329771690639</c:v>
                </c:pt>
                <c:pt idx="11">
                  <c:v>101.00776132548027</c:v>
                </c:pt>
                <c:pt idx="12">
                  <c:v>102.61234418322887</c:v>
                </c:pt>
                <c:pt idx="13">
                  <c:v>103.4360925565796</c:v>
                </c:pt>
                <c:pt idx="14">
                  <c:v>103.51048497412249</c:v>
                </c:pt>
                <c:pt idx="15">
                  <c:v>103.71671612265084</c:v>
                </c:pt>
                <c:pt idx="16">
                  <c:v>103.81879409008668</c:v>
                </c:pt>
                <c:pt idx="17">
                  <c:v>103.82154747416406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93536"/>
        <c:axId val="108595456"/>
      </c:scatterChart>
      <c:valAx>
        <c:axId val="108593536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595456"/>
        <c:crosses val="autoZero"/>
        <c:crossBetween val="midCat"/>
      </c:valAx>
      <c:valAx>
        <c:axId val="108595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593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5.0840895810532902E-2"/>
          <c:y val="3.6311869645735906E-2"/>
          <c:w val="0.39553205295832483"/>
          <c:h val="0.2430211705770281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80294459560641E-2"/>
          <c:y val="4.824724999262732E-2"/>
          <c:w val="0.85597730174872255"/>
          <c:h val="0.813155917308089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'4D_best_centers'!$D$2</c:f>
              <c:strCache>
                <c:ptCount val="1"/>
                <c:pt idx="0">
                  <c:v>50</c:v>
                </c:pt>
              </c:strCache>
            </c:strRef>
          </c:tx>
          <c:xVal>
            <c:numRef>
              <c:f>'4D_best_centers'!$A$2:$A$19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'4D_best_centers'!$K$2:$K$19</c:f>
              <c:numCache>
                <c:formatCode>General</c:formatCode>
                <c:ptCount val="18"/>
                <c:pt idx="0">
                  <c:v>2.3887179016031972</c:v>
                </c:pt>
                <c:pt idx="1">
                  <c:v>3.2200011610581116</c:v>
                </c:pt>
                <c:pt idx="2">
                  <c:v>6.2729723107081607</c:v>
                </c:pt>
                <c:pt idx="3">
                  <c:v>13.155840177097849</c:v>
                </c:pt>
                <c:pt idx="4">
                  <c:v>26.049606183650504</c:v>
                </c:pt>
                <c:pt idx="5">
                  <c:v>49.191656042717511</c:v>
                </c:pt>
                <c:pt idx="6">
                  <c:v>57.72766695576756</c:v>
                </c:pt>
                <c:pt idx="7">
                  <c:v>79.811144002697944</c:v>
                </c:pt>
                <c:pt idx="8">
                  <c:v>98.541029075321944</c:v>
                </c:pt>
                <c:pt idx="9">
                  <c:v>112.3745960561894</c:v>
                </c:pt>
                <c:pt idx="10">
                  <c:v>114.95837325093441</c:v>
                </c:pt>
                <c:pt idx="11">
                  <c:v>119.41272522127925</c:v>
                </c:pt>
                <c:pt idx="12">
                  <c:v>121.53002346530486</c:v>
                </c:pt>
                <c:pt idx="13">
                  <c:v>122.69897476979577</c:v>
                </c:pt>
                <c:pt idx="14">
                  <c:v>123.05452444572833</c:v>
                </c:pt>
                <c:pt idx="15">
                  <c:v>123.34737089754145</c:v>
                </c:pt>
                <c:pt idx="16">
                  <c:v>123.48830420283208</c:v>
                </c:pt>
                <c:pt idx="17">
                  <c:v>123.49879277932547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'4D_best_centers'!$D$20</c:f>
              <c:strCache>
                <c:ptCount val="1"/>
                <c:pt idx="0">
                  <c:v>100</c:v>
                </c:pt>
              </c:strCache>
            </c:strRef>
          </c:tx>
          <c:xVal>
            <c:numRef>
              <c:f>'4D_best_centers'!$A$20:$A$37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'4D_best_centers'!$K$20:$K$37</c:f>
              <c:numCache>
                <c:formatCode>General</c:formatCode>
                <c:ptCount val="18"/>
                <c:pt idx="0">
                  <c:v>3.0053460482589225</c:v>
                </c:pt>
                <c:pt idx="1">
                  <c:v>3.6820676225880682</c:v>
                </c:pt>
                <c:pt idx="2">
                  <c:v>7.3938303284789093</c:v>
                </c:pt>
                <c:pt idx="3">
                  <c:v>14.968908479607785</c:v>
                </c:pt>
                <c:pt idx="4">
                  <c:v>29.81277434381439</c:v>
                </c:pt>
                <c:pt idx="5">
                  <c:v>57.320939345171134</c:v>
                </c:pt>
                <c:pt idx="6">
                  <c:v>63.310207891185577</c:v>
                </c:pt>
                <c:pt idx="7">
                  <c:v>86.037037710278554</c:v>
                </c:pt>
                <c:pt idx="8">
                  <c:v>104.51402221129065</c:v>
                </c:pt>
                <c:pt idx="9">
                  <c:v>118.08042798833011</c:v>
                </c:pt>
                <c:pt idx="10">
                  <c:v>119.77576347615816</c:v>
                </c:pt>
                <c:pt idx="11">
                  <c:v>123.83030831561926</c:v>
                </c:pt>
                <c:pt idx="12">
                  <c:v>125.88412167777921</c:v>
                </c:pt>
                <c:pt idx="13">
                  <c:v>126.91079042919652</c:v>
                </c:pt>
                <c:pt idx="14">
                  <c:v>127.14754220688368</c:v>
                </c:pt>
                <c:pt idx="15">
                  <c:v>127.4043771197183</c:v>
                </c:pt>
                <c:pt idx="16">
                  <c:v>127.53639080069937</c:v>
                </c:pt>
                <c:pt idx="17">
                  <c:v>127.54011976047903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'4D_best_centers'!$D$38</c:f>
              <c:strCache>
                <c:ptCount val="1"/>
                <c:pt idx="0">
                  <c:v>200</c:v>
                </c:pt>
              </c:strCache>
            </c:strRef>
          </c:tx>
          <c:xVal>
            <c:numRef>
              <c:f>'4D_best_centers'!$A$38:$A$55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'4D_best_centers'!$K$38:$K$55</c:f>
              <c:numCache>
                <c:formatCode>General</c:formatCode>
                <c:ptCount val="18"/>
                <c:pt idx="0">
                  <c:v>3.4668472316266468</c:v>
                </c:pt>
                <c:pt idx="1">
                  <c:v>4.0382836081238915</c:v>
                </c:pt>
                <c:pt idx="2">
                  <c:v>8.1176176450859518</c:v>
                </c:pt>
                <c:pt idx="3">
                  <c:v>16.211509538510253</c:v>
                </c:pt>
                <c:pt idx="4">
                  <c:v>32.388703369159927</c:v>
                </c:pt>
                <c:pt idx="5">
                  <c:v>64.371956950770226</c:v>
                </c:pt>
                <c:pt idx="6">
                  <c:v>66.744590508124034</c:v>
                </c:pt>
                <c:pt idx="7">
                  <c:v>89.894602006244327</c:v>
                </c:pt>
                <c:pt idx="8">
                  <c:v>108.986337819168</c:v>
                </c:pt>
                <c:pt idx="9">
                  <c:v>121.84548496896541</c:v>
                </c:pt>
                <c:pt idx="10">
                  <c:v>122.75598989242238</c:v>
                </c:pt>
                <c:pt idx="11">
                  <c:v>126.62432073421085</c:v>
                </c:pt>
                <c:pt idx="12">
                  <c:v>128.56377028926048</c:v>
                </c:pt>
                <c:pt idx="13">
                  <c:v>129.58920049434357</c:v>
                </c:pt>
                <c:pt idx="14">
                  <c:v>129.74445844383132</c:v>
                </c:pt>
                <c:pt idx="15">
                  <c:v>130.01019796255343</c:v>
                </c:pt>
                <c:pt idx="16">
                  <c:v>130.12849024351681</c:v>
                </c:pt>
                <c:pt idx="17">
                  <c:v>130.13178999685266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'4D_best_centers'!$D$56</c:f>
              <c:strCache>
                <c:ptCount val="1"/>
                <c:pt idx="0">
                  <c:v>300</c:v>
                </c:pt>
              </c:strCache>
            </c:strRef>
          </c:tx>
          <c:xVal>
            <c:numRef>
              <c:f>'4D_best_centers'!$A$56:$A$73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'4D_best_centers'!$K$56:$K$73</c:f>
              <c:numCache>
                <c:formatCode>General</c:formatCode>
                <c:ptCount val="18"/>
                <c:pt idx="0">
                  <c:v>3.5544669367643817</c:v>
                </c:pt>
                <c:pt idx="1">
                  <c:v>4.1492637799693295</c:v>
                </c:pt>
                <c:pt idx="2">
                  <c:v>8.330048120545408</c:v>
                </c:pt>
                <c:pt idx="3">
                  <c:v>16.596192965651085</c:v>
                </c:pt>
                <c:pt idx="4">
                  <c:v>33.244539158231213</c:v>
                </c:pt>
                <c:pt idx="5">
                  <c:v>66.622597482217657</c:v>
                </c:pt>
                <c:pt idx="6">
                  <c:v>68.095772468452566</c:v>
                </c:pt>
                <c:pt idx="7">
                  <c:v>91.180033819217016</c:v>
                </c:pt>
                <c:pt idx="8">
                  <c:v>110.45918345297312</c:v>
                </c:pt>
                <c:pt idx="9">
                  <c:v>123.18292339093492</c:v>
                </c:pt>
                <c:pt idx="10">
                  <c:v>124.05915844347476</c:v>
                </c:pt>
                <c:pt idx="11">
                  <c:v>127.79360257996774</c:v>
                </c:pt>
                <c:pt idx="12">
                  <c:v>129.73885014879158</c:v>
                </c:pt>
                <c:pt idx="13">
                  <c:v>130.73071740600258</c:v>
                </c:pt>
                <c:pt idx="14">
                  <c:v>130.86123791009672</c:v>
                </c:pt>
                <c:pt idx="15">
                  <c:v>131.10824386549166</c:v>
                </c:pt>
                <c:pt idx="16">
                  <c:v>131.22709612723369</c:v>
                </c:pt>
                <c:pt idx="17">
                  <c:v>131.2298596368428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'4D_best_centers'!$D$74</c:f>
              <c:strCache>
                <c:ptCount val="1"/>
                <c:pt idx="0">
                  <c:v>360</c:v>
                </c:pt>
              </c:strCache>
            </c:strRef>
          </c:tx>
          <c:xVal>
            <c:numRef>
              <c:f>'4D_best_centers'!$A$74:$A$91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'4D_best_centers'!$K$74:$K$91</c:f>
              <c:numCache>
                <c:formatCode>General</c:formatCode>
                <c:ptCount val="18"/>
                <c:pt idx="0">
                  <c:v>3.6648058363794869</c:v>
                </c:pt>
                <c:pt idx="1">
                  <c:v>4.1863756200087003</c:v>
                </c:pt>
                <c:pt idx="2">
                  <c:v>8.5347466727930374</c:v>
                </c:pt>
                <c:pt idx="3">
                  <c:v>16.933215081992699</c:v>
                </c:pt>
                <c:pt idx="4">
                  <c:v>33.777633679521564</c:v>
                </c:pt>
                <c:pt idx="5">
                  <c:v>67.243643711062461</c:v>
                </c:pt>
                <c:pt idx="6">
                  <c:v>68.534532226204632</c:v>
                </c:pt>
                <c:pt idx="7">
                  <c:v>91.923010987298369</c:v>
                </c:pt>
                <c:pt idx="8">
                  <c:v>110.82870987674397</c:v>
                </c:pt>
                <c:pt idx="9">
                  <c:v>123.66978218268913</c:v>
                </c:pt>
                <c:pt idx="10">
                  <c:v>124.42585162617293</c:v>
                </c:pt>
                <c:pt idx="11">
                  <c:v>128.16233167928962</c:v>
                </c:pt>
                <c:pt idx="12">
                  <c:v>130.12560040093021</c:v>
                </c:pt>
                <c:pt idx="13">
                  <c:v>131.11542498049567</c:v>
                </c:pt>
                <c:pt idx="14">
                  <c:v>131.22095541145799</c:v>
                </c:pt>
                <c:pt idx="15">
                  <c:v>131.46835391153218</c:v>
                </c:pt>
                <c:pt idx="16">
                  <c:v>131.59504990287584</c:v>
                </c:pt>
                <c:pt idx="17">
                  <c:v>131.59924054706354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16320"/>
        <c:axId val="108626688"/>
      </c:scatterChart>
      <c:valAx>
        <c:axId val="108616320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626688"/>
        <c:crosses val="autoZero"/>
        <c:crossBetween val="midCat"/>
      </c:valAx>
      <c:valAx>
        <c:axId val="108626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616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828683672953753"/>
          <c:y val="0.27926976405436227"/>
          <c:w val="0.10241639528450155"/>
          <c:h val="0.46240260543348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38870908007665E-2"/>
          <c:y val="4.807544726200564E-2"/>
          <c:w val="0.85419422572178483"/>
          <c:h val="0.78665178663690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GPUSpeedup!$N$1</c:f>
              <c:strCache>
                <c:ptCount val="1"/>
                <c:pt idx="0">
                  <c:v>4D-300</c:v>
                </c:pt>
              </c:strCache>
            </c:strRef>
          </c:tx>
          <c:xVal>
            <c:numRef>
              <c:f>GPUSpeedup!$M$2:$M$19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GPUSpeedup!$N$2:$N$19</c:f>
              <c:numCache>
                <c:formatCode>General</c:formatCode>
                <c:ptCount val="18"/>
                <c:pt idx="0">
                  <c:v>0.82027649769585242</c:v>
                </c:pt>
                <c:pt idx="1">
                  <c:v>1.2567864156174196</c:v>
                </c:pt>
                <c:pt idx="2">
                  <c:v>2.3870790226722431</c:v>
                </c:pt>
                <c:pt idx="3">
                  <c:v>4.7425785956840842</c:v>
                </c:pt>
                <c:pt idx="4">
                  <c:v>9.0889981175486305</c:v>
                </c:pt>
                <c:pt idx="5">
                  <c:v>16.8993288590604</c:v>
                </c:pt>
                <c:pt idx="6">
                  <c:v>21.363776137761377</c:v>
                </c:pt>
                <c:pt idx="7">
                  <c:v>29.275076949023909</c:v>
                </c:pt>
                <c:pt idx="8">
                  <c:v>37.297021733297555</c:v>
                </c:pt>
                <c:pt idx="9">
                  <c:v>42.78419667994892</c:v>
                </c:pt>
                <c:pt idx="10">
                  <c:v>45.169945896765178</c:v>
                </c:pt>
                <c:pt idx="11">
                  <c:v>47.005479174065236</c:v>
                </c:pt>
                <c:pt idx="12">
                  <c:v>48.557939951633038</c:v>
                </c:pt>
                <c:pt idx="13">
                  <c:v>49.340292752366707</c:v>
                </c:pt>
                <c:pt idx="14">
                  <c:v>49.493007576516142</c:v>
                </c:pt>
                <c:pt idx="15">
                  <c:v>47.408868045192918</c:v>
                </c:pt>
                <c:pt idx="16">
                  <c:v>47.513051092474214</c:v>
                </c:pt>
                <c:pt idx="17">
                  <c:v>47.679539136550893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GPUSpeedup!$P$1</c:f>
              <c:strCache>
                <c:ptCount val="1"/>
                <c:pt idx="0">
                  <c:v>2D-300</c:v>
                </c:pt>
              </c:strCache>
            </c:strRef>
          </c:tx>
          <c:xVal>
            <c:numRef>
              <c:f>GPUSpeedup!$M$2:$M$19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GPUSpeedup!$P$2:$P$19</c:f>
              <c:numCache>
                <c:formatCode>General</c:formatCode>
                <c:ptCount val="18"/>
                <c:pt idx="0">
                  <c:v>0.61267605633802824</c:v>
                </c:pt>
                <c:pt idx="1">
                  <c:v>1.0001369300287553</c:v>
                </c:pt>
                <c:pt idx="2">
                  <c:v>1.9592617908407381</c:v>
                </c:pt>
                <c:pt idx="3">
                  <c:v>3.8107427055702918</c:v>
                </c:pt>
                <c:pt idx="4">
                  <c:v>7.5743725231175691</c:v>
                </c:pt>
                <c:pt idx="5">
                  <c:v>14.032254108413049</c:v>
                </c:pt>
                <c:pt idx="6">
                  <c:v>18.453548387096774</c:v>
                </c:pt>
                <c:pt idx="7">
                  <c:v>26.017018612328535</c:v>
                </c:pt>
                <c:pt idx="8">
                  <c:v>33.434122980185712</c:v>
                </c:pt>
                <c:pt idx="9">
                  <c:v>39.520661871125228</c:v>
                </c:pt>
                <c:pt idx="10">
                  <c:v>42.351843913290303</c:v>
                </c:pt>
                <c:pt idx="11">
                  <c:v>44.690801331989121</c:v>
                </c:pt>
                <c:pt idx="12">
                  <c:v>46.138959630853023</c:v>
                </c:pt>
                <c:pt idx="13">
                  <c:v>46.799047777507589</c:v>
                </c:pt>
                <c:pt idx="14">
                  <c:v>44.425921987970106</c:v>
                </c:pt>
                <c:pt idx="15">
                  <c:v>44.416332228232413</c:v>
                </c:pt>
                <c:pt idx="16">
                  <c:v>44.657883990825511</c:v>
                </c:pt>
                <c:pt idx="17">
                  <c:v>44.567982330877172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GPUSpeedup!$O$1</c:f>
              <c:strCache>
                <c:ptCount val="1"/>
                <c:pt idx="0">
                  <c:v>4D-100</c:v>
                </c:pt>
              </c:strCache>
            </c:strRef>
          </c:tx>
          <c:xVal>
            <c:numRef>
              <c:f>GPUSpeedup!$M$2:$M$19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GPUSpeedup!$O$2:$O$19</c:f>
              <c:numCache>
                <c:formatCode>General</c:formatCode>
                <c:ptCount val="18"/>
                <c:pt idx="0">
                  <c:v>0.38801628853984871</c:v>
                </c:pt>
                <c:pt idx="1">
                  <c:v>0.67148832345765075</c:v>
                </c:pt>
                <c:pt idx="2">
                  <c:v>1.3016387845681121</c:v>
                </c:pt>
                <c:pt idx="3">
                  <c:v>2.5489703666499248</c:v>
                </c:pt>
                <c:pt idx="4">
                  <c:v>4.7690031152647974</c:v>
                </c:pt>
                <c:pt idx="5">
                  <c:v>8.428728673637865</c:v>
                </c:pt>
                <c:pt idx="6">
                  <c:v>12.307924680294031</c:v>
                </c:pt>
                <c:pt idx="7">
                  <c:v>17.061719785201198</c:v>
                </c:pt>
                <c:pt idx="8">
                  <c:v>21.643033946251769</c:v>
                </c:pt>
                <c:pt idx="9">
                  <c:v>25.943668319062642</c:v>
                </c:pt>
                <c:pt idx="10">
                  <c:v>28.410115862589002</c:v>
                </c:pt>
                <c:pt idx="11">
                  <c:v>29.619701172184978</c:v>
                </c:pt>
                <c:pt idx="12">
                  <c:v>31.260686232661676</c:v>
                </c:pt>
                <c:pt idx="13">
                  <c:v>31.753667828483422</c:v>
                </c:pt>
                <c:pt idx="14">
                  <c:v>32.273789023556262</c:v>
                </c:pt>
                <c:pt idx="15">
                  <c:v>29.798523392299394</c:v>
                </c:pt>
                <c:pt idx="16">
                  <c:v>29.687707232043049</c:v>
                </c:pt>
                <c:pt idx="17">
                  <c:v>29.968505536929801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GPUSpeedup!$Q$1</c:f>
              <c:strCache>
                <c:ptCount val="1"/>
                <c:pt idx="0">
                  <c:v>2D-100</c:v>
                </c:pt>
              </c:strCache>
            </c:strRef>
          </c:tx>
          <c:xVal>
            <c:numRef>
              <c:f>GPUSpeedup!$M$2:$M$19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GPUSpeedup!$Q$2:$Q$19</c:f>
              <c:numCache>
                <c:formatCode>General</c:formatCode>
                <c:ptCount val="18"/>
                <c:pt idx="0">
                  <c:v>0.27439797211660327</c:v>
                </c:pt>
                <c:pt idx="1">
                  <c:v>0.48936970837253052</c:v>
                </c:pt>
                <c:pt idx="2">
                  <c:v>1.015157329240215</c:v>
                </c:pt>
                <c:pt idx="3">
                  <c:v>1.8766949918640392</c:v>
                </c:pt>
                <c:pt idx="4">
                  <c:v>3.6482429807522512</c:v>
                </c:pt>
                <c:pt idx="5">
                  <c:v>6.5214859121674795</c:v>
                </c:pt>
                <c:pt idx="6">
                  <c:v>9.7844807191861829</c:v>
                </c:pt>
                <c:pt idx="7">
                  <c:v>14.566716774250599</c:v>
                </c:pt>
                <c:pt idx="8">
                  <c:v>19.063812554237778</c:v>
                </c:pt>
                <c:pt idx="9">
                  <c:v>23.685641430828905</c:v>
                </c:pt>
                <c:pt idx="10">
                  <c:v>26.135958130129652</c:v>
                </c:pt>
                <c:pt idx="11">
                  <c:v>27.595623842943656</c:v>
                </c:pt>
                <c:pt idx="12">
                  <c:v>30.170292525986756</c:v>
                </c:pt>
                <c:pt idx="13">
                  <c:v>30.2250315765958</c:v>
                </c:pt>
                <c:pt idx="14">
                  <c:v>31.4928233930641</c:v>
                </c:pt>
                <c:pt idx="15">
                  <c:v>28.002852310039469</c:v>
                </c:pt>
                <c:pt idx="16">
                  <c:v>28.225122370860397</c:v>
                </c:pt>
                <c:pt idx="17">
                  <c:v>28.137523307411215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67264"/>
        <c:axId val="108669184"/>
      </c:scatterChart>
      <c:valAx>
        <c:axId val="108667264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669184"/>
        <c:crosses val="autoZero"/>
        <c:crossBetween val="midCat"/>
      </c:valAx>
      <c:valAx>
        <c:axId val="108669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(GPU vs Single core CPU)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667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0056712236123854E-2"/>
          <c:y val="7.8976860175942576E-2"/>
          <c:w val="0.11759821175220982"/>
          <c:h val="0.337322283533455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33022944996204E-2"/>
          <c:y val="5.1400554097404488E-2"/>
          <c:w val="0.84530579406217443"/>
          <c:h val="0.71640298182007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Iterations!$M$1</c:f>
              <c:strCache>
                <c:ptCount val="1"/>
                <c:pt idx="0">
                  <c:v>5 Iterations</c:v>
                </c:pt>
              </c:strCache>
            </c:strRef>
          </c:tx>
          <c:xVal>
            <c:numRef>
              <c:f>Iterations!$L$2:$L$19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Iterations!$M$2:$M$19</c:f>
              <c:numCache>
                <c:formatCode>General</c:formatCode>
                <c:ptCount val="18"/>
                <c:pt idx="0">
                  <c:v>3.5426365391166117</c:v>
                </c:pt>
                <c:pt idx="1">
                  <c:v>4.1426526420613676</c:v>
                </c:pt>
                <c:pt idx="2">
                  <c:v>8.2444941741880626</c:v>
                </c:pt>
                <c:pt idx="3">
                  <c:v>16.584924230783606</c:v>
                </c:pt>
                <c:pt idx="4">
                  <c:v>32.595893681362412</c:v>
                </c:pt>
                <c:pt idx="5">
                  <c:v>65.914042384630619</c:v>
                </c:pt>
                <c:pt idx="6">
                  <c:v>67.635832460067945</c:v>
                </c:pt>
                <c:pt idx="7">
                  <c:v>91.060358611726272</c:v>
                </c:pt>
                <c:pt idx="8">
                  <c:v>110.27569960392449</c:v>
                </c:pt>
                <c:pt idx="9">
                  <c:v>123.10964684122305</c:v>
                </c:pt>
                <c:pt idx="10">
                  <c:v>124.05072875260268</c:v>
                </c:pt>
                <c:pt idx="11">
                  <c:v>127.76230120743907</c:v>
                </c:pt>
                <c:pt idx="12">
                  <c:v>129.71991930265312</c:v>
                </c:pt>
                <c:pt idx="13">
                  <c:v>130.74179316342057</c:v>
                </c:pt>
                <c:pt idx="14">
                  <c:v>130.86333170665367</c:v>
                </c:pt>
                <c:pt idx="15">
                  <c:v>131.1150746639521</c:v>
                </c:pt>
                <c:pt idx="16">
                  <c:v>131.2355186149409</c:v>
                </c:pt>
                <c:pt idx="17">
                  <c:v>131.2357818351027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Iterations!$N$1</c:f>
              <c:strCache>
                <c:ptCount val="1"/>
                <c:pt idx="0">
                  <c:v>10 Iterations</c:v>
                </c:pt>
              </c:strCache>
            </c:strRef>
          </c:tx>
          <c:xVal>
            <c:numRef>
              <c:f>Iterations!$L$2:$L$19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Iterations!$N$2:$N$19</c:f>
              <c:numCache>
                <c:formatCode>General</c:formatCode>
                <c:ptCount val="18"/>
                <c:pt idx="0">
                  <c:v>3.5544669367643817</c:v>
                </c:pt>
                <c:pt idx="1">
                  <c:v>4.1492637799693295</c:v>
                </c:pt>
                <c:pt idx="2">
                  <c:v>8.330048120545408</c:v>
                </c:pt>
                <c:pt idx="3">
                  <c:v>16.596192965651085</c:v>
                </c:pt>
                <c:pt idx="4">
                  <c:v>33.244539158231213</c:v>
                </c:pt>
                <c:pt idx="5">
                  <c:v>66.622597482217657</c:v>
                </c:pt>
                <c:pt idx="6">
                  <c:v>68.095772468452566</c:v>
                </c:pt>
                <c:pt idx="7">
                  <c:v>91.180033819217016</c:v>
                </c:pt>
                <c:pt idx="8">
                  <c:v>110.45918345297312</c:v>
                </c:pt>
                <c:pt idx="9">
                  <c:v>123.18292339093492</c:v>
                </c:pt>
                <c:pt idx="10">
                  <c:v>124.05915844347476</c:v>
                </c:pt>
                <c:pt idx="11">
                  <c:v>127.79360257996774</c:v>
                </c:pt>
                <c:pt idx="12">
                  <c:v>129.73885014879158</c:v>
                </c:pt>
                <c:pt idx="13">
                  <c:v>130.73071740600258</c:v>
                </c:pt>
                <c:pt idx="14">
                  <c:v>130.86123791009672</c:v>
                </c:pt>
                <c:pt idx="15">
                  <c:v>131.10824386549166</c:v>
                </c:pt>
                <c:pt idx="16">
                  <c:v>131.22709612723369</c:v>
                </c:pt>
                <c:pt idx="17">
                  <c:v>131.2298596368428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Iterations!$O$1</c:f>
              <c:strCache>
                <c:ptCount val="1"/>
                <c:pt idx="0">
                  <c:v>15 Iterations</c:v>
                </c:pt>
              </c:strCache>
            </c:strRef>
          </c:tx>
          <c:xVal>
            <c:numRef>
              <c:f>Iterations!$L$2:$L$19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Iterations!$O$2:$O$19</c:f>
              <c:numCache>
                <c:formatCode>General</c:formatCode>
                <c:ptCount val="18"/>
                <c:pt idx="0">
                  <c:v>3.6225714064556085</c:v>
                </c:pt>
                <c:pt idx="1">
                  <c:v>4.1409172729007162</c:v>
                </c:pt>
                <c:pt idx="2">
                  <c:v>8.3525517502935074</c:v>
                </c:pt>
                <c:pt idx="3">
                  <c:v>16.739998239483359</c:v>
                </c:pt>
                <c:pt idx="4">
                  <c:v>33.279537784197437</c:v>
                </c:pt>
                <c:pt idx="5">
                  <c:v>66.521011296156985</c:v>
                </c:pt>
                <c:pt idx="6">
                  <c:v>68.174407852621101</c:v>
                </c:pt>
                <c:pt idx="7">
                  <c:v>91.413747389102426</c:v>
                </c:pt>
                <c:pt idx="8">
                  <c:v>110.41448747782411</c:v>
                </c:pt>
                <c:pt idx="9">
                  <c:v>123.27511254019294</c:v>
                </c:pt>
                <c:pt idx="10">
                  <c:v>124.02584777633099</c:v>
                </c:pt>
                <c:pt idx="11">
                  <c:v>127.7866808879408</c:v>
                </c:pt>
                <c:pt idx="12">
                  <c:v>129.73802695363065</c:v>
                </c:pt>
                <c:pt idx="13">
                  <c:v>130.72827959819321</c:v>
                </c:pt>
                <c:pt idx="14">
                  <c:v>130.85460799633091</c:v>
                </c:pt>
                <c:pt idx="15">
                  <c:v>131.10141377873242</c:v>
                </c:pt>
                <c:pt idx="16">
                  <c:v>131.22341162880247</c:v>
                </c:pt>
                <c:pt idx="17">
                  <c:v>131.22534157836679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Iterations!$P$1</c:f>
              <c:strCache>
                <c:ptCount val="1"/>
                <c:pt idx="0">
                  <c:v>20 Iterations</c:v>
                </c:pt>
              </c:strCache>
            </c:strRef>
          </c:tx>
          <c:xVal>
            <c:numRef>
              <c:f>Iterations!$L$2:$L$19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Iterations!$P$2:$P$19</c:f>
              <c:numCache>
                <c:formatCode>General</c:formatCode>
                <c:ptCount val="18"/>
                <c:pt idx="0">
                  <c:v>3.6425393431827349</c:v>
                </c:pt>
                <c:pt idx="1">
                  <c:v>4.1837909529292086</c:v>
                </c:pt>
                <c:pt idx="2">
                  <c:v>8.3863922721545574</c:v>
                </c:pt>
                <c:pt idx="3">
                  <c:v>16.828478964401295</c:v>
                </c:pt>
                <c:pt idx="4">
                  <c:v>33.311090350994256</c:v>
                </c:pt>
                <c:pt idx="5">
                  <c:v>67.071771590521422</c:v>
                </c:pt>
                <c:pt idx="6">
                  <c:v>68.284175429597326</c:v>
                </c:pt>
                <c:pt idx="7">
                  <c:v>91.524498762797265</c:v>
                </c:pt>
                <c:pt idx="8">
                  <c:v>110.50526930185804</c:v>
                </c:pt>
                <c:pt idx="9">
                  <c:v>123.24306339950985</c:v>
                </c:pt>
                <c:pt idx="10">
                  <c:v>124.05193292401775</c:v>
                </c:pt>
                <c:pt idx="11">
                  <c:v>127.77723132684466</c:v>
                </c:pt>
                <c:pt idx="12">
                  <c:v>129.72321122685918</c:v>
                </c:pt>
                <c:pt idx="13">
                  <c:v>130.72946366491644</c:v>
                </c:pt>
                <c:pt idx="14">
                  <c:v>130.85181665466763</c:v>
                </c:pt>
                <c:pt idx="15">
                  <c:v>131.10036305931573</c:v>
                </c:pt>
                <c:pt idx="16">
                  <c:v>131.22288528877357</c:v>
                </c:pt>
                <c:pt idx="17">
                  <c:v>131.22446432152739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97472"/>
        <c:axId val="108703744"/>
      </c:scatterChart>
      <c:valAx>
        <c:axId val="108697472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8703744"/>
        <c:crosses val="autoZero"/>
        <c:crossBetween val="midCat"/>
      </c:valAx>
      <c:valAx>
        <c:axId val="108703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697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24244142848982"/>
          <c:y val="0.27614960591361021"/>
          <c:w val="0.19037356511340606"/>
          <c:h val="0.370106791407581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0280784175956E-2"/>
          <c:y val="4.7622111260482686E-2"/>
          <c:w val="0.82721883518013484"/>
          <c:h val="0.768554415659984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Iterations!$G$1</c:f>
              <c:strCache>
                <c:ptCount val="1"/>
                <c:pt idx="0">
                  <c:v>5 Iterations</c:v>
                </c:pt>
              </c:strCache>
            </c:strRef>
          </c:tx>
          <c:xVal>
            <c:numRef>
              <c:f>Iterations!$F$2:$F$19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Iterations!$G$2:$G$19</c:f>
              <c:numCache>
                <c:formatCode>General</c:formatCode>
                <c:ptCount val="18"/>
                <c:pt idx="0">
                  <c:v>0.73520000000000008</c:v>
                </c:pt>
                <c:pt idx="1">
                  <c:v>0.91400000000000003</c:v>
                </c:pt>
                <c:pt idx="2">
                  <c:v>0.94900000000000007</c:v>
                </c:pt>
                <c:pt idx="3">
                  <c:v>0.97479999999999989</c:v>
                </c:pt>
                <c:pt idx="4">
                  <c:v>1.0109999999999999</c:v>
                </c:pt>
                <c:pt idx="5">
                  <c:v>1.1034000000000002</c:v>
                </c:pt>
                <c:pt idx="6">
                  <c:v>1.6878</c:v>
                </c:pt>
                <c:pt idx="7">
                  <c:v>2.444</c:v>
                </c:pt>
                <c:pt idx="8">
                  <c:v>3.8689999999999998</c:v>
                </c:pt>
                <c:pt idx="9">
                  <c:v>6.5650000000000004</c:v>
                </c:pt>
                <c:pt idx="10">
                  <c:v>12.5982</c:v>
                </c:pt>
                <c:pt idx="11">
                  <c:v>24.397200000000002</c:v>
                </c:pt>
                <c:pt idx="12">
                  <c:v>49.071800000000003</c:v>
                </c:pt>
                <c:pt idx="13">
                  <c:v>93.520399999999995</c:v>
                </c:pt>
                <c:pt idx="14">
                  <c:v>185.3466</c:v>
                </c:pt>
                <c:pt idx="15">
                  <c:v>381.57399999999996</c:v>
                </c:pt>
                <c:pt idx="16">
                  <c:v>763.31000000000006</c:v>
                </c:pt>
                <c:pt idx="17">
                  <c:v>1523.1860000000001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Iterations!$H$1</c:f>
              <c:strCache>
                <c:ptCount val="1"/>
                <c:pt idx="0">
                  <c:v>10 Iterations</c:v>
                </c:pt>
              </c:strCache>
            </c:strRef>
          </c:tx>
          <c:xVal>
            <c:numRef>
              <c:f>Iterations!$F$2:$F$19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Iterations!$H$2:$H$19</c:f>
              <c:numCache>
                <c:formatCode>General</c:formatCode>
                <c:ptCount val="18"/>
                <c:pt idx="0">
                  <c:v>0.67270000000000008</c:v>
                </c:pt>
                <c:pt idx="1">
                  <c:v>0.86570000000000003</c:v>
                </c:pt>
                <c:pt idx="2">
                  <c:v>0.90860000000000007</c:v>
                </c:pt>
                <c:pt idx="3">
                  <c:v>0.91289999999999993</c:v>
                </c:pt>
                <c:pt idx="4">
                  <c:v>0.95619999999999994</c:v>
                </c:pt>
                <c:pt idx="5">
                  <c:v>1.0281</c:v>
                </c:pt>
                <c:pt idx="6">
                  <c:v>1.6260000000000001</c:v>
                </c:pt>
                <c:pt idx="7">
                  <c:v>2.3716999999999997</c:v>
                </c:pt>
                <c:pt idx="8">
                  <c:v>3.7270000000000003</c:v>
                </c:pt>
                <c:pt idx="9">
                  <c:v>6.4998999999999993</c:v>
                </c:pt>
                <c:pt idx="10">
                  <c:v>12.309799999999999</c:v>
                </c:pt>
                <c:pt idx="11">
                  <c:v>23.653200000000002</c:v>
                </c:pt>
                <c:pt idx="12">
                  <c:v>45.816400000000002</c:v>
                </c:pt>
                <c:pt idx="13">
                  <c:v>90.199100000000001</c:v>
                </c:pt>
                <c:pt idx="14">
                  <c:v>179.76600000000002</c:v>
                </c:pt>
                <c:pt idx="15">
                  <c:v>375.28000000000003</c:v>
                </c:pt>
                <c:pt idx="16">
                  <c:v>749.17100000000005</c:v>
                </c:pt>
                <c:pt idx="17">
                  <c:v>1492.85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Iterations!$I$1</c:f>
              <c:strCache>
                <c:ptCount val="1"/>
                <c:pt idx="0">
                  <c:v>15 Iterations</c:v>
                </c:pt>
              </c:strCache>
            </c:strRef>
          </c:tx>
          <c:xVal>
            <c:numRef>
              <c:f>Iterations!$F$2:$F$19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Iterations!$I$2:$I$19</c:f>
              <c:numCache>
                <c:formatCode>General</c:formatCode>
                <c:ptCount val="18"/>
                <c:pt idx="0">
                  <c:v>0.66193333333333337</c:v>
                </c:pt>
                <c:pt idx="1">
                  <c:v>0.85219999999999996</c:v>
                </c:pt>
                <c:pt idx="2">
                  <c:v>0.85560000000000003</c:v>
                </c:pt>
                <c:pt idx="3">
                  <c:v>0.89760000000000006</c:v>
                </c:pt>
                <c:pt idx="4">
                  <c:v>0.93580000000000008</c:v>
                </c:pt>
                <c:pt idx="5">
                  <c:v>1.0027999999999999</c:v>
                </c:pt>
                <c:pt idx="6">
                  <c:v>1.5980666666666667</c:v>
                </c:pt>
                <c:pt idx="7">
                  <c:v>2.2917333333333332</c:v>
                </c:pt>
                <c:pt idx="8">
                  <c:v>3.7028666666666665</c:v>
                </c:pt>
                <c:pt idx="9">
                  <c:v>6.327466666666667</c:v>
                </c:pt>
                <c:pt idx="10">
                  <c:v>12.229666666666667</c:v>
                </c:pt>
                <c:pt idx="11">
                  <c:v>23.341799999999999</c:v>
                </c:pt>
                <c:pt idx="12">
                  <c:v>45.397533333333328</c:v>
                </c:pt>
                <c:pt idx="13">
                  <c:v>89.692666666666668</c:v>
                </c:pt>
                <c:pt idx="14">
                  <c:v>178.46799999999999</c:v>
                </c:pt>
                <c:pt idx="15">
                  <c:v>372.96800000000002</c:v>
                </c:pt>
                <c:pt idx="16">
                  <c:v>744.14666666666676</c:v>
                </c:pt>
                <c:pt idx="17">
                  <c:v>1483.5066666666667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Iterations!$J$1</c:f>
              <c:strCache>
                <c:ptCount val="1"/>
                <c:pt idx="0">
                  <c:v>20 Iterations</c:v>
                </c:pt>
              </c:strCache>
            </c:strRef>
          </c:tx>
          <c:xVal>
            <c:numRef>
              <c:f>Iterations!$F$2:$F$19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Iterations!$J$2:$J$19</c:f>
              <c:numCache>
                <c:formatCode>General</c:formatCode>
                <c:ptCount val="18"/>
                <c:pt idx="0">
                  <c:v>0.64280000000000004</c:v>
                </c:pt>
                <c:pt idx="1">
                  <c:v>0.84160000000000001</c:v>
                </c:pt>
                <c:pt idx="2">
                  <c:v>0.86735000000000007</c:v>
                </c:pt>
                <c:pt idx="3">
                  <c:v>0.88874999999999993</c:v>
                </c:pt>
                <c:pt idx="4">
                  <c:v>0.93859999999999988</c:v>
                </c:pt>
                <c:pt idx="5">
                  <c:v>0.9968999999999999</c:v>
                </c:pt>
                <c:pt idx="6">
                  <c:v>1.5791999999999999</c:v>
                </c:pt>
                <c:pt idx="7">
                  <c:v>2.2749999999999999</c:v>
                </c:pt>
                <c:pt idx="8">
                  <c:v>3.6912500000000001</c:v>
                </c:pt>
                <c:pt idx="9">
                  <c:v>6.3784999999999998</c:v>
                </c:pt>
                <c:pt idx="10">
                  <c:v>12.189299999999999</c:v>
                </c:pt>
                <c:pt idx="11">
                  <c:v>23.169649999999997</c:v>
                </c:pt>
                <c:pt idx="12">
                  <c:v>45.1267</c:v>
                </c:pt>
                <c:pt idx="13">
                  <c:v>88.875500000000002</c:v>
                </c:pt>
                <c:pt idx="14">
                  <c:v>176.87950000000001</c:v>
                </c:pt>
                <c:pt idx="15">
                  <c:v>371.62199999999996</c:v>
                </c:pt>
                <c:pt idx="16">
                  <c:v>742.33999999999992</c:v>
                </c:pt>
                <c:pt idx="17">
                  <c:v>1478.9549999999999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22432"/>
        <c:axId val="108736896"/>
      </c:scatterChart>
      <c:valAx>
        <c:axId val="108722432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crossAx val="108736896"/>
        <c:crosses val="autoZero"/>
        <c:crossBetween val="midCat"/>
      </c:valAx>
      <c:valAx>
        <c:axId val="10873689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Per Iteration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722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411381500069755"/>
          <c:y val="7.0766916330580618E-2"/>
          <c:w val="0.19507662804045944"/>
          <c:h val="0.313750720184367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2174103237096"/>
          <c:y val="5.1400554097404488E-2"/>
          <c:w val="0.79163670166229216"/>
          <c:h val="0.79586737710406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Sheet2!$O$23</c:f>
              <c:strCache>
                <c:ptCount val="1"/>
                <c:pt idx="0">
                  <c:v>Double Compute</c:v>
                </c:pt>
              </c:strCache>
            </c:strRef>
          </c:tx>
          <c:xVal>
            <c:numRef>
              <c:f>Sheet2!$N$24:$N$41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Sheet2!$O$24:$O$41</c:f>
              <c:numCache>
                <c:formatCode>General</c:formatCode>
                <c:ptCount val="18"/>
                <c:pt idx="0">
                  <c:v>18.178999999999998</c:v>
                </c:pt>
                <c:pt idx="1">
                  <c:v>26.22</c:v>
                </c:pt>
                <c:pt idx="2">
                  <c:v>26.51</c:v>
                </c:pt>
                <c:pt idx="3">
                  <c:v>27.106000000000002</c:v>
                </c:pt>
                <c:pt idx="4">
                  <c:v>28.012</c:v>
                </c:pt>
                <c:pt idx="5">
                  <c:v>30.395</c:v>
                </c:pt>
                <c:pt idx="6">
                  <c:v>52.183999999999997</c:v>
                </c:pt>
                <c:pt idx="7">
                  <c:v>79.231999999999999</c:v>
                </c:pt>
                <c:pt idx="8">
                  <c:v>130.857</c:v>
                </c:pt>
                <c:pt idx="9">
                  <c:v>229.33600000000001</c:v>
                </c:pt>
                <c:pt idx="10">
                  <c:v>450.63400000000001</c:v>
                </c:pt>
                <c:pt idx="11">
                  <c:v>866.61</c:v>
                </c:pt>
                <c:pt idx="12">
                  <c:v>1707.24</c:v>
                </c:pt>
                <c:pt idx="13">
                  <c:v>3374.81</c:v>
                </c:pt>
                <c:pt idx="14">
                  <c:v>6735.42</c:v>
                </c:pt>
                <c:pt idx="15">
                  <c:v>13797.7</c:v>
                </c:pt>
                <c:pt idx="16">
                  <c:v>27565.4</c:v>
                </c:pt>
                <c:pt idx="17">
                  <c:v>55062.5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Sheet2!$P$23</c:f>
              <c:strCache>
                <c:ptCount val="1"/>
                <c:pt idx="0">
                  <c:v>Regular (Single Compute)</c:v>
                </c:pt>
              </c:strCache>
            </c:strRef>
          </c:tx>
          <c:xVal>
            <c:numRef>
              <c:f>Sheet2!$N$24:$N$41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Sheet2!$P$24:$P$41</c:f>
              <c:numCache>
                <c:formatCode>General</c:formatCode>
                <c:ptCount val="18"/>
                <c:pt idx="0">
                  <c:v>12.856</c:v>
                </c:pt>
                <c:pt idx="1">
                  <c:v>16.832000000000001</c:v>
                </c:pt>
                <c:pt idx="2">
                  <c:v>17.347000000000001</c:v>
                </c:pt>
                <c:pt idx="3">
                  <c:v>17.774999999999999</c:v>
                </c:pt>
                <c:pt idx="4">
                  <c:v>18.771999999999998</c:v>
                </c:pt>
                <c:pt idx="5">
                  <c:v>19.937999999999999</c:v>
                </c:pt>
                <c:pt idx="6">
                  <c:v>31.584</c:v>
                </c:pt>
                <c:pt idx="7">
                  <c:v>45.5</c:v>
                </c:pt>
                <c:pt idx="8">
                  <c:v>73.825000000000003</c:v>
                </c:pt>
                <c:pt idx="9">
                  <c:v>127.57</c:v>
                </c:pt>
                <c:pt idx="10">
                  <c:v>243.786</c:v>
                </c:pt>
                <c:pt idx="11">
                  <c:v>463.39299999999997</c:v>
                </c:pt>
                <c:pt idx="12">
                  <c:v>902.53399999999999</c:v>
                </c:pt>
                <c:pt idx="13">
                  <c:v>1777.51</c:v>
                </c:pt>
                <c:pt idx="14">
                  <c:v>3537.59</c:v>
                </c:pt>
                <c:pt idx="15">
                  <c:v>7432.44</c:v>
                </c:pt>
                <c:pt idx="16">
                  <c:v>14846.8</c:v>
                </c:pt>
                <c:pt idx="17">
                  <c:v>29579.1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Sheet2!$Q$23</c:f>
              <c:strCache>
                <c:ptCount val="1"/>
                <c:pt idx="0">
                  <c:v>Compute Only</c:v>
                </c:pt>
              </c:strCache>
            </c:strRef>
          </c:tx>
          <c:xVal>
            <c:numRef>
              <c:f>Sheet2!$N$24:$N$41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Sheet2!$Q$24:$Q$41</c:f>
              <c:numCache>
                <c:formatCode>General</c:formatCode>
                <c:ptCount val="18"/>
                <c:pt idx="0">
                  <c:v>5.3229999999999986</c:v>
                </c:pt>
                <c:pt idx="1">
                  <c:v>9.3879999999999981</c:v>
                </c:pt>
                <c:pt idx="2">
                  <c:v>9.1630000000000003</c:v>
                </c:pt>
                <c:pt idx="3">
                  <c:v>9.3310000000000031</c:v>
                </c:pt>
                <c:pt idx="4">
                  <c:v>9.240000000000002</c:v>
                </c:pt>
                <c:pt idx="5">
                  <c:v>10.457000000000001</c:v>
                </c:pt>
                <c:pt idx="6">
                  <c:v>20.599999999999998</c:v>
                </c:pt>
                <c:pt idx="7">
                  <c:v>33.731999999999999</c:v>
                </c:pt>
                <c:pt idx="8">
                  <c:v>57.031999999999996</c:v>
                </c:pt>
                <c:pt idx="9">
                  <c:v>101.76600000000002</c:v>
                </c:pt>
                <c:pt idx="10">
                  <c:v>206.84800000000001</c:v>
                </c:pt>
                <c:pt idx="11">
                  <c:v>403.21700000000004</c:v>
                </c:pt>
                <c:pt idx="12">
                  <c:v>804.70600000000002</c:v>
                </c:pt>
                <c:pt idx="13">
                  <c:v>1597.3</c:v>
                </c:pt>
                <c:pt idx="14">
                  <c:v>3197.83</c:v>
                </c:pt>
                <c:pt idx="15">
                  <c:v>6365.2600000000011</c:v>
                </c:pt>
                <c:pt idx="16">
                  <c:v>12718.600000000002</c:v>
                </c:pt>
                <c:pt idx="17">
                  <c:v>25483.4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71584"/>
        <c:axId val="108786048"/>
      </c:scatterChart>
      <c:scatterChart>
        <c:scatterStyle val="smoothMarker"/>
        <c:varyColors val="0"/>
        <c:ser>
          <c:idx val="3"/>
          <c:order val="3"/>
          <c:tx>
            <c:strRef>
              <c:f>Sheet2!$L$23</c:f>
              <c:strCache>
                <c:ptCount val="1"/>
                <c:pt idx="0">
                  <c:v>Overhead</c:v>
                </c:pt>
              </c:strCache>
            </c:strRef>
          </c:tx>
          <c:xVal>
            <c:numRef>
              <c:f>Sheet2!$N$24:$N$41</c:f>
              <c:numCache>
                <c:formatCode>General</c:formatCode>
                <c:ptCount val="18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  <c:pt idx="7">
                  <c:v>32768</c:v>
                </c:pt>
                <c:pt idx="8">
                  <c:v>65536</c:v>
                </c:pt>
                <c:pt idx="9">
                  <c:v>131072</c:v>
                </c:pt>
                <c:pt idx="10">
                  <c:v>262144</c:v>
                </c:pt>
                <c:pt idx="11">
                  <c:v>524288</c:v>
                </c:pt>
                <c:pt idx="12">
                  <c:v>1048576</c:v>
                </c:pt>
                <c:pt idx="13">
                  <c:v>2097152</c:v>
                </c:pt>
                <c:pt idx="14">
                  <c:v>4194304</c:v>
                </c:pt>
                <c:pt idx="15">
                  <c:v>8388608</c:v>
                </c:pt>
                <c:pt idx="16">
                  <c:v>16777216</c:v>
                </c:pt>
                <c:pt idx="17">
                  <c:v>33554432</c:v>
                </c:pt>
              </c:numCache>
            </c:numRef>
          </c:xVal>
          <c:yVal>
            <c:numRef>
              <c:f>Sheet2!$R$24:$R$41</c:f>
              <c:numCache>
                <c:formatCode>0.00%</c:formatCode>
                <c:ptCount val="18"/>
                <c:pt idx="0">
                  <c:v>1.4151794101070831</c:v>
                </c:pt>
                <c:pt idx="1">
                  <c:v>0.79292714103110395</c:v>
                </c:pt>
                <c:pt idx="2">
                  <c:v>0.89315726290516217</c:v>
                </c:pt>
                <c:pt idx="3">
                  <c:v>0.90494052084449605</c:v>
                </c:pt>
                <c:pt idx="4">
                  <c:v>1.031601731601731</c:v>
                </c:pt>
                <c:pt idx="5">
                  <c:v>0.90666539160371018</c:v>
                </c:pt>
                <c:pt idx="6">
                  <c:v>0.5332038834951458</c:v>
                </c:pt>
                <c:pt idx="7">
                  <c:v>0.3488675441717064</c:v>
                </c:pt>
                <c:pt idx="8">
                  <c:v>0.29444873053724235</c:v>
                </c:pt>
                <c:pt idx="9">
                  <c:v>0.25356209343002545</c:v>
                </c:pt>
                <c:pt idx="10">
                  <c:v>0.17857557240099003</c:v>
                </c:pt>
                <c:pt idx="11">
                  <c:v>0.14923973939590823</c:v>
                </c:pt>
                <c:pt idx="12">
                  <c:v>0.12156986526756353</c:v>
                </c:pt>
                <c:pt idx="13">
                  <c:v>0.11282163651161338</c:v>
                </c:pt>
                <c:pt idx="14">
                  <c:v>0.10624704877995397</c:v>
                </c:pt>
                <c:pt idx="15">
                  <c:v>0.16765693781557992</c:v>
                </c:pt>
                <c:pt idx="16">
                  <c:v>0.16732973754973005</c:v>
                </c:pt>
                <c:pt idx="17">
                  <c:v>0.16072031204627313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89120"/>
        <c:axId val="108787584"/>
      </c:scatterChart>
      <c:valAx>
        <c:axId val="108771584"/>
        <c:scaling>
          <c:logBase val="10"/>
          <c:orientation val="minMax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786048"/>
        <c:crosses val="autoZero"/>
        <c:crossBetween val="midCat"/>
      </c:valAx>
      <c:valAx>
        <c:axId val="10878604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771584"/>
        <c:crosses val="autoZero"/>
        <c:crossBetween val="midCat"/>
      </c:valAx>
      <c:valAx>
        <c:axId val="108787584"/>
        <c:scaling>
          <c:orientation val="minMax"/>
        </c:scaling>
        <c:delete val="0"/>
        <c:axPos val="r"/>
        <c:majorGridlines/>
        <c:numFmt formatCode="0%" sourceLinked="0"/>
        <c:majorTickMark val="out"/>
        <c:minorTickMark val="none"/>
        <c:tickLblPos val="nextTo"/>
        <c:crossAx val="108789120"/>
        <c:crosses val="max"/>
        <c:crossBetween val="midCat"/>
        <c:majorUnit val="0.30000000000000004"/>
      </c:valAx>
      <c:valAx>
        <c:axId val="108789120"/>
        <c:scaling>
          <c:logBase val="10"/>
          <c:orientation val="minMax"/>
          <c:min val="256"/>
        </c:scaling>
        <c:delete val="1"/>
        <c:axPos val="t"/>
        <c:numFmt formatCode="General" sourceLinked="1"/>
        <c:majorTickMark val="out"/>
        <c:minorTickMark val="none"/>
        <c:tickLblPos val="nextTo"/>
        <c:crossAx val="108787584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17005446194225721"/>
          <c:y val="4.2388251086934746E-2"/>
          <c:w val="0.43550109361329836"/>
          <c:h val="0.24649743209579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6246-8F88-4B58-9C7B-4A55B0F9A912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A4A8-66EE-4213-8177-E27493F0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3d.com/content/articles/77/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hack.in/2010/07/k-means-clusterin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 using the figure – reduce or barrier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Scaling by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majorizing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complicated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8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Studying more application kernels</a:t>
            </a:r>
            <a:r>
              <a:rPr lang="en-US" baseline="0" dirty="0" smtClean="0"/>
              <a:t> &gt; to identify any patterns or high level constructs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controlled</a:t>
            </a:r>
            <a:r>
              <a:rPr lang="en-US" baseline="0" dirty="0" smtClean="0"/>
              <a:t> memory hierarchy of GPU’s and the higher memory bandwidth allows us to optimize these applications.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restrict ourselves</a:t>
            </a:r>
            <a:r>
              <a:rPr lang="en-US" baseline="0" dirty="0" smtClean="0"/>
              <a:t> to problem sizes that that fit GPU memory…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types of applications are widely used today and the use cases are growing fast with all the data analytics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exists frameworks, such as iterative map reduce, which takes advantage of those characteristics.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Whether we can do same improvements for GPGPU programs..</a:t>
            </a:r>
            <a:r>
              <a:rPr lang="en-US" baseline="0" dirty="0"/>
              <a:t> </a:t>
            </a:r>
            <a:r>
              <a:rPr lang="en-US" baseline="0" dirty="0" smtClean="0"/>
              <a:t>And whether we can use them in a distributed fashion with the above mentioned map reduce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Where to put this slide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this paper</a:t>
            </a:r>
            <a:r>
              <a:rPr lang="en-US" baseline="0" dirty="0" smtClean="0"/>
              <a:t> we present out experience on implementing 3 iterative statistical applications using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instruction issue ports.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0 (622 GFLOPS)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1 (311GFLOPS) can issue instructions to two Special Function Units (SFU) each of which can process packed 4-wide vectors.  The SFUs perform transcendental operations like sin,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 or single precision multiplies (like the Intel SSE instruction: MULPS)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http://www.beyond3d.com/content/articles/77/1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http://www.aishack.in/2010/07/k-means-clustering/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T_topmotto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76700"/>
            <a:ext cx="6400800" cy="113665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6" name="Picture 5" descr="RT_IU-UITS-PTI.V.201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94" y="5368767"/>
            <a:ext cx="1828800" cy="1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C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C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C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502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CACR 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Office of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Vice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President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for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Technology,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Maurer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School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Law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, and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10" name="Picture 9" descr="CYBER_SEC_IU.H.201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56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CYBER_SEC_IU.H.201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I_IU.V.CMY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pic>
        <p:nvPicPr>
          <p:cNvPr id="4" name="Picture 3" descr="d2i_topmotto_ne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97338"/>
            <a:ext cx="6400800" cy="13811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2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TI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2I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TI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2I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TI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71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RT_IU-UITS-PTI.H.201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topmotto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pic>
        <p:nvPicPr>
          <p:cNvPr id="9" name="Picture 8" descr="PTI_IU.V.CMYK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116388"/>
            <a:ext cx="6400800" cy="13938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SC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SC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DSC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1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4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T_IU-UITS-PTI.H.201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Acks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60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Research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Technologies is a division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University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Services and 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876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RT_IU-UITS-PTI.H.201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65588"/>
            <a:ext cx="6400800" cy="1320800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" y="5780903"/>
            <a:ext cx="1828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41" y="5838386"/>
            <a:ext cx="2857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C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651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3100">
                <a:latin typeface="Calibri" pitchFamily="34" charset="0"/>
                <a:cs typeface="Calibri" pitchFamily="34" charset="0"/>
              </a:defRPr>
            </a:lvl2pPr>
            <a:lvl3pPr>
              <a:defRPr sz="3000">
                <a:latin typeface="Calibri" pitchFamily="34" charset="0"/>
                <a:cs typeface="Calibri" pitchFamily="34" charset="0"/>
              </a:defRPr>
            </a:lvl3pPr>
            <a:lvl4pPr>
              <a:defRPr sz="28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9" r:id="rId4"/>
    <p:sldLayoutId id="2147483690" r:id="rId5"/>
    <p:sldLayoutId id="2147483702" r:id="rId6"/>
    <p:sldLayoutId id="2147483703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cr_blan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3" r:id="rId4"/>
    <p:sldLayoutId id="2147483664" r:id="rId5"/>
    <p:sldLayoutId id="2147483704" r:id="rId6"/>
    <p:sldLayoutId id="2147483705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2i_blan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1" r:id="rId4"/>
    <p:sldLayoutId id="2147483672" r:id="rId5"/>
    <p:sldLayoutId id="2147483707" r:id="rId6"/>
    <p:sldLayoutId id="2147483706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blan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0" r:id="rId4"/>
    <p:sldLayoutId id="2147483681" r:id="rId5"/>
    <p:sldLayoutId id="2147483709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ws.amazon.com/ec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94589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Optimizing </a:t>
            </a:r>
            <a:r>
              <a:rPr lang="en-US" sz="3600" dirty="0" err="1"/>
              <a:t>OpenCL</a:t>
            </a:r>
            <a:r>
              <a:rPr lang="en-US" sz="3600" dirty="0"/>
              <a:t> Kernels</a:t>
            </a:r>
            <a:br>
              <a:rPr lang="en-US" sz="3600" dirty="0"/>
            </a:br>
            <a:r>
              <a:rPr lang="en-US" sz="3600" dirty="0"/>
              <a:t>for Iterative Statistical Applications on GPUs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01567" y="4065588"/>
            <a:ext cx="6676631" cy="1320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Thilina</a:t>
            </a:r>
            <a:r>
              <a:rPr lang="en-US" dirty="0" smtClean="0"/>
              <a:t> </a:t>
            </a:r>
            <a:r>
              <a:rPr lang="en-US" dirty="0" err="1" smtClean="0"/>
              <a:t>Gunarathne</a:t>
            </a:r>
            <a:r>
              <a:rPr lang="en-US" dirty="0" smtClean="0"/>
              <a:t>, </a:t>
            </a:r>
            <a:r>
              <a:rPr lang="en-US" dirty="0" err="1" smtClean="0"/>
              <a:t>Bimalee</a:t>
            </a:r>
            <a:r>
              <a:rPr lang="en-US" dirty="0" smtClean="0"/>
              <a:t> </a:t>
            </a:r>
            <a:r>
              <a:rPr lang="en-US" dirty="0" err="1" smtClean="0"/>
              <a:t>Salpitkorala</a:t>
            </a:r>
            <a:r>
              <a:rPr lang="en-US" dirty="0" smtClean="0"/>
              <a:t>, </a:t>
            </a:r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Chauhan</a:t>
            </a:r>
            <a:r>
              <a:rPr lang="en-US" dirty="0" smtClean="0"/>
              <a:t>, Geoffrey Fox</a:t>
            </a:r>
          </a:p>
          <a:p>
            <a:r>
              <a:rPr lang="en-US" dirty="0" smtClean="0"/>
              <a:t>{</a:t>
            </a:r>
            <a:r>
              <a:rPr lang="en-US" dirty="0" err="1" smtClean="0"/>
              <a:t>tgunarat,ssalpiti,achauhan,gcf</a:t>
            </a:r>
            <a:r>
              <a:rPr lang="en-US" dirty="0" smtClean="0"/>
              <a:t>} @cs.indiana.edu</a:t>
            </a:r>
          </a:p>
          <a:p>
            <a:r>
              <a:rPr lang="en-US" dirty="0" smtClean="0"/>
              <a:t>2nd </a:t>
            </a:r>
            <a:r>
              <a:rPr lang="en-US" dirty="0"/>
              <a:t>International Workshop </a:t>
            </a:r>
            <a:r>
              <a:rPr lang="en-US" dirty="0" smtClean="0"/>
              <a:t>on GPUs </a:t>
            </a:r>
            <a:r>
              <a:rPr lang="en-US" dirty="0"/>
              <a:t>and Scientific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Galveston Island, TX</a:t>
            </a:r>
          </a:p>
        </p:txBody>
      </p:sp>
    </p:spTree>
    <p:extLst>
      <p:ext uri="{BB962C8B-B14F-4D97-AF65-F5344CB8AC3E}">
        <p14:creationId xmlns:p14="http://schemas.microsoft.com/office/powerpoint/2010/main" val="19607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eyond3d.com/images/articles/tesla/C870_34-b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98706" l="1272" r="99701">
                        <a14:backgroundMark x1="12650" y1="21251" x2="12650" y2="21251"/>
                        <a14:backgroundMark x1="79042" y1="75405" x2="79042" y2="75405"/>
                        <a14:backgroundMark x1="98728" y1="74757" x2="98728" y2="74757"/>
                        <a14:backgroundMark x1="4042" y1="79072" x2="4042" y2="79072"/>
                        <a14:backgroundMark x1="97231" y1="7335" x2="97231" y2="7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71" y="3073609"/>
            <a:ext cx="5294673" cy="36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NVIDIA Tesla </a:t>
            </a:r>
            <a:r>
              <a:rPr lang="en-US" sz="2000" b="1" dirty="0" smtClean="0"/>
              <a:t>C1060</a:t>
            </a:r>
          </a:p>
          <a:p>
            <a:pPr lvl="1"/>
            <a:r>
              <a:rPr lang="en-US" sz="2000" b="1" dirty="0" smtClean="0"/>
              <a:t>240</a:t>
            </a:r>
            <a:r>
              <a:rPr lang="en-US" sz="2000" dirty="0" smtClean="0"/>
              <a:t> scalar processors</a:t>
            </a:r>
          </a:p>
          <a:p>
            <a:pPr lvl="1"/>
            <a:r>
              <a:rPr lang="en-US" sz="2000" dirty="0" smtClean="0"/>
              <a:t>4GB global memory</a:t>
            </a:r>
          </a:p>
          <a:p>
            <a:pPr lvl="1"/>
            <a:r>
              <a:rPr lang="en-US" sz="2000" dirty="0"/>
              <a:t>102 GB/sec peak memory </a:t>
            </a:r>
            <a:r>
              <a:rPr lang="en-US" sz="2000" dirty="0" smtClean="0"/>
              <a:t>bandwidth</a:t>
            </a:r>
          </a:p>
          <a:p>
            <a:pPr lvl="1"/>
            <a:r>
              <a:rPr lang="en-US" sz="2000" dirty="0"/>
              <a:t>16KB shared memory per 8 </a:t>
            </a:r>
            <a:r>
              <a:rPr lang="en-US" sz="2000" dirty="0" smtClean="0"/>
              <a:t>cores</a:t>
            </a:r>
          </a:p>
          <a:p>
            <a:pPr lvl="1"/>
            <a:r>
              <a:rPr lang="en-US" sz="2000" dirty="0" smtClean="0"/>
              <a:t>CUDA compute capability 1.3</a:t>
            </a:r>
          </a:p>
          <a:p>
            <a:pPr lvl="1"/>
            <a:r>
              <a:rPr lang="en-US" sz="2000" dirty="0" smtClean="0"/>
              <a:t>Peak Performance</a:t>
            </a:r>
          </a:p>
          <a:p>
            <a:pPr lvl="2"/>
            <a:r>
              <a:rPr lang="en-US" sz="2000" b="1" dirty="0" smtClean="0"/>
              <a:t>933 GFLOPS </a:t>
            </a:r>
            <a:r>
              <a:rPr lang="en-US" sz="2000" dirty="0" smtClean="0"/>
              <a:t>Single with SF</a:t>
            </a:r>
          </a:p>
          <a:p>
            <a:pPr lvl="2"/>
            <a:r>
              <a:rPr lang="en-US" sz="2000" b="1" dirty="0" smtClean="0"/>
              <a:t>622 GFLOPS </a:t>
            </a:r>
            <a:r>
              <a:rPr lang="en-US" sz="2000" dirty="0" smtClean="0"/>
              <a:t>Single MAD</a:t>
            </a:r>
          </a:p>
          <a:p>
            <a:pPr lvl="2"/>
            <a:r>
              <a:rPr lang="en-US" sz="2000" dirty="0" smtClean="0"/>
              <a:t>77.7 GFLOPS Double</a:t>
            </a:r>
          </a:p>
          <a:p>
            <a:endParaRPr lang="en-US" sz="2000" dirty="0" smtClean="0"/>
          </a:p>
          <a:p>
            <a:pPr lvl="2"/>
            <a:endParaRPr lang="en-US" sz="2000" dirty="0"/>
          </a:p>
        </p:txBody>
      </p:sp>
      <p:pic>
        <p:nvPicPr>
          <p:cNvPr id="1026" name="Picture 2" descr="http://www.beyond3d.com/images/articles/tesla/Badge_Tes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" y="230394"/>
            <a:ext cx="1483548" cy="1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usters in a data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0" y="2639285"/>
            <a:ext cx="4037473" cy="39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Partition </a:t>
            </a:r>
            <a:r>
              <a:rPr lang="en-US" sz="2800" dirty="0"/>
              <a:t>a given data </a:t>
            </a:r>
            <a:r>
              <a:rPr lang="en-US" sz="2800" dirty="0" smtClean="0"/>
              <a:t>set into </a:t>
            </a:r>
            <a:r>
              <a:rPr lang="en-US" sz="2800" dirty="0"/>
              <a:t>disjoint </a:t>
            </a:r>
            <a:r>
              <a:rPr lang="en-US" sz="2800" dirty="0" smtClean="0"/>
              <a:t>clusters</a:t>
            </a:r>
          </a:p>
          <a:p>
            <a:r>
              <a:rPr lang="en-US" sz="2800" dirty="0" smtClean="0"/>
              <a:t>Each iteration</a:t>
            </a:r>
          </a:p>
          <a:p>
            <a:pPr lvl="1"/>
            <a:r>
              <a:rPr lang="en-US" sz="2800" dirty="0" smtClean="0"/>
              <a:t>Cluster assignment step</a:t>
            </a:r>
          </a:p>
          <a:p>
            <a:pPr lvl="1"/>
            <a:r>
              <a:rPr lang="en-US" sz="2800" dirty="0" smtClean="0"/>
              <a:t>Centroid update step</a:t>
            </a:r>
          </a:p>
          <a:p>
            <a:r>
              <a:rPr lang="en-US" sz="2800" dirty="0" smtClean="0"/>
              <a:t>Flops per work item (3DM+M)</a:t>
            </a:r>
          </a:p>
          <a:p>
            <a:pPr marL="457200" lvl="1" indent="0">
              <a:buNone/>
            </a:pPr>
            <a:r>
              <a:rPr lang="en-US" sz="2800" dirty="0" smtClean="0"/>
              <a:t>	D :number of dimensions</a:t>
            </a:r>
          </a:p>
          <a:p>
            <a:pPr marL="457200" lvl="1" indent="0">
              <a:buNone/>
            </a:pPr>
            <a:r>
              <a:rPr lang="en-US" sz="2800" dirty="0" smtClean="0"/>
              <a:t>	M :number of centroids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1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Re-using loop-invariant data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714876"/>
            <a:ext cx="8540239" cy="38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Naïve (with data re-using)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24100"/>
              </p:ext>
            </p:extLst>
          </p:nvPr>
        </p:nvGraphicFramePr>
        <p:xfrm>
          <a:off x="808945" y="2057400"/>
          <a:ext cx="7877855" cy="393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0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points copied to local memory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133119"/>
              </p:ext>
            </p:extLst>
          </p:nvPr>
        </p:nvGraphicFramePr>
        <p:xfrm>
          <a:off x="808945" y="2057400"/>
          <a:ext cx="7877855" cy="393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Cluster centroid points copied to local memory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94106"/>
              </p:ext>
            </p:extLst>
          </p:nvPr>
        </p:nvGraphicFramePr>
        <p:xfrm>
          <a:off x="808945" y="2057400"/>
          <a:ext cx="7877855" cy="393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Local memory data points in column major order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244363"/>
              </p:ext>
            </p:extLst>
          </p:nvPr>
        </p:nvGraphicFramePr>
        <p:xfrm>
          <a:off x="808945" y="2057400"/>
          <a:ext cx="7877855" cy="393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Varying number of clusters (centroids)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646268"/>
              </p:ext>
            </p:extLst>
          </p:nvPr>
        </p:nvGraphicFramePr>
        <p:xfrm>
          <a:off x="683418" y="2199661"/>
          <a:ext cx="7777163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1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Varying number of dimensions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20683"/>
              </p:ext>
            </p:extLst>
          </p:nvPr>
        </p:nvGraphicFramePr>
        <p:xfrm>
          <a:off x="690562" y="2130681"/>
          <a:ext cx="7762875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6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Increasing number of iterations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67265"/>
              </p:ext>
            </p:extLst>
          </p:nvPr>
        </p:nvGraphicFramePr>
        <p:xfrm>
          <a:off x="457200" y="1862136"/>
          <a:ext cx="8229599" cy="218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231526"/>
              </p:ext>
            </p:extLst>
          </p:nvPr>
        </p:nvGraphicFramePr>
        <p:xfrm>
          <a:off x="457200" y="4049660"/>
          <a:ext cx="7713406" cy="242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37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KMeansClustering</a:t>
            </a:r>
            <a:endParaRPr lang="en-US" dirty="0" smtClean="0"/>
          </a:p>
          <a:p>
            <a:pPr lvl="1"/>
            <a:r>
              <a:rPr lang="en-US" dirty="0" smtClean="0"/>
              <a:t>Multi-Dimensional Scaling</a:t>
            </a:r>
          </a:p>
          <a:p>
            <a:pPr lvl="1"/>
            <a:r>
              <a:rPr lang="en-US" dirty="0" smtClean="0"/>
              <a:t>PageRank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Clustering Overhead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73767"/>
              </p:ext>
            </p:extLst>
          </p:nvPr>
        </p:nvGraphicFramePr>
        <p:xfrm>
          <a:off x="457200" y="1600200"/>
          <a:ext cx="8229600" cy="449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3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</a:t>
            </a:r>
            <a:r>
              <a:rPr lang="en-US" dirty="0" err="1" smtClean="0"/>
              <a:t>Dimesional</a:t>
            </a:r>
            <a:r>
              <a:rPr lang="en-US" dirty="0" smtClean="0"/>
              <a:t>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6462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a data set in high dimensional space to a data set in lower dimensional space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7" y="2909455"/>
            <a:ext cx="4432423" cy="37659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53195"/>
            <a:ext cx="4254377" cy="3954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NxN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dissimilarity matrix as the input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Output usually in 3D (Nx3) or 2D (Nx2) space</a:t>
            </a:r>
          </a:p>
          <a:p>
            <a:r>
              <a:rPr lang="en-US" sz="2400" dirty="0" smtClean="0">
                <a:latin typeface="+mj-lt"/>
              </a:rPr>
              <a:t>Flops </a:t>
            </a:r>
            <a:r>
              <a:rPr lang="en-US" sz="2400" dirty="0">
                <a:latin typeface="+mj-lt"/>
              </a:rPr>
              <a:t>per work </a:t>
            </a:r>
            <a:r>
              <a:rPr lang="en-US" sz="2400" dirty="0" smtClean="0">
                <a:latin typeface="+mj-lt"/>
              </a:rPr>
              <a:t>item (8DN+7N+3D+1)</a:t>
            </a:r>
            <a:endParaRPr lang="en-US" sz="2400" dirty="0">
              <a:latin typeface="+mj-lt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+mj-lt"/>
              </a:rPr>
              <a:t>  D : target dimension</a:t>
            </a:r>
            <a:endParaRPr lang="en-US" sz="2400" dirty="0">
              <a:latin typeface="+mj-lt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+mj-lt"/>
              </a:rPr>
              <a:t>  N : number </a:t>
            </a:r>
            <a:r>
              <a:rPr lang="en-US" sz="2400" dirty="0">
                <a:latin typeface="+mj-lt"/>
              </a:rPr>
              <a:t>of </a:t>
            </a:r>
            <a:r>
              <a:rPr lang="en-US" sz="2400" dirty="0" smtClean="0">
                <a:latin typeface="+mj-lt"/>
              </a:rPr>
              <a:t>data points</a:t>
            </a:r>
          </a:p>
          <a:p>
            <a:r>
              <a:rPr lang="en-US" sz="2400" dirty="0" smtClean="0">
                <a:latin typeface="+mj-lt"/>
              </a:rPr>
              <a:t>SMACOF MDS algorithm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0801" y="6605020"/>
            <a:ext cx="2553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http://salsahpc.indiana.edu/</a:t>
            </a:r>
          </a:p>
        </p:txBody>
      </p:sp>
    </p:spTree>
    <p:extLst>
      <p:ext uri="{BB962C8B-B14F-4D97-AF65-F5344CB8AC3E}">
        <p14:creationId xmlns:p14="http://schemas.microsoft.com/office/powerpoint/2010/main" val="33618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Re-using loop-invariant data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631994"/>
              </p:ext>
            </p:extLst>
          </p:nvPr>
        </p:nvGraphicFramePr>
        <p:xfrm>
          <a:off x="1017639" y="2006241"/>
          <a:ext cx="7296150" cy="405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3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Naïve (with loop-invariant data reuse)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050653"/>
              </p:ext>
            </p:extLst>
          </p:nvPr>
        </p:nvGraphicFramePr>
        <p:xfrm>
          <a:off x="722671" y="2153265"/>
          <a:ext cx="7742903" cy="394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1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Naïve (with loop-invariant data reuse)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292382"/>
              </p:ext>
            </p:extLst>
          </p:nvPr>
        </p:nvGraphicFramePr>
        <p:xfrm>
          <a:off x="722671" y="2153265"/>
          <a:ext cx="7742903" cy="394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7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Naïve (with loop-invariant data reuse)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143907"/>
              </p:ext>
            </p:extLst>
          </p:nvPr>
        </p:nvGraphicFramePr>
        <p:xfrm>
          <a:off x="722671" y="2153265"/>
          <a:ext cx="7742903" cy="394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7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Naïve (with loop-invariant data reuse)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44785"/>
              </p:ext>
            </p:extLst>
          </p:nvPr>
        </p:nvGraphicFramePr>
        <p:xfrm>
          <a:off x="722671" y="2153265"/>
          <a:ext cx="7742903" cy="394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7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Increasing number of iterations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337260"/>
              </p:ext>
            </p:extLst>
          </p:nvPr>
        </p:nvGraphicFramePr>
        <p:xfrm>
          <a:off x="457199" y="1816892"/>
          <a:ext cx="7506930" cy="223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751859"/>
              </p:ext>
            </p:extLst>
          </p:nvPr>
        </p:nvGraphicFramePr>
        <p:xfrm>
          <a:off x="457201" y="4049659"/>
          <a:ext cx="7506928" cy="26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146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363886"/>
              </p:ext>
            </p:extLst>
          </p:nvPr>
        </p:nvGraphicFramePr>
        <p:xfrm>
          <a:off x="575188" y="1765872"/>
          <a:ext cx="7875638" cy="450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6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1"/>
            <a:ext cx="8229600" cy="899159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Analyses the linkage information to measure the relative importance</a:t>
            </a:r>
          </a:p>
          <a:p>
            <a:endParaRPr lang="en-US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87" y="2407919"/>
            <a:ext cx="4405294" cy="84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21285"/>
            <a:ext cx="3642360" cy="2926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3200" kern="120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Sparse matrix and vector multiplication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Web graph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Very sparse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Power law distribution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File:PageRanks-Exampl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8291"/>
            <a:ext cx="4651374" cy="37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Iterative Statistical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9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Consists of iterative computation and communication steps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Growing set of applications</a:t>
            </a:r>
            <a:endParaRPr lang="en-US" dirty="0"/>
          </a:p>
          <a:p>
            <a:pPr lvl="1"/>
            <a:r>
              <a:rPr lang="en-US" dirty="0" smtClean="0"/>
              <a:t>Clustering, data mining, machine learning &amp; dimension reduction applications</a:t>
            </a:r>
          </a:p>
          <a:p>
            <a:pPr lvl="1"/>
            <a:r>
              <a:rPr lang="en-US" dirty="0" smtClean="0"/>
              <a:t>Driven by data deluge &amp; emerging computation fields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48402" y="2258072"/>
            <a:ext cx="6316144" cy="2200443"/>
            <a:chOff x="7587958" y="2136359"/>
            <a:chExt cx="6316144" cy="2224130"/>
          </a:xfrm>
        </p:grpSpPr>
        <p:sp>
          <p:nvSpPr>
            <p:cNvPr id="5" name="Rounded Rectangle 4"/>
            <p:cNvSpPr/>
            <p:nvPr/>
          </p:nvSpPr>
          <p:spPr>
            <a:xfrm>
              <a:off x="9300204" y="2502000"/>
              <a:ext cx="892229" cy="3151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00204" y="2956659"/>
              <a:ext cx="892229" cy="3151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300204" y="3793524"/>
              <a:ext cx="892229" cy="3151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28571" y="2732046"/>
              <a:ext cx="687016" cy="3822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28571" y="3539928"/>
              <a:ext cx="687016" cy="3822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746320" y="3404073"/>
              <a:ext cx="0" cy="326957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472079" y="3191235"/>
              <a:ext cx="0" cy="326957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3"/>
            </p:cNvCxnSpPr>
            <p:nvPr/>
          </p:nvCxnSpPr>
          <p:spPr>
            <a:xfrm>
              <a:off x="10192434" y="2659591"/>
              <a:ext cx="1936138" cy="2970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 flipV="1">
              <a:off x="10192434" y="3078023"/>
              <a:ext cx="1936138" cy="362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 flipV="1">
              <a:off x="10192434" y="3127745"/>
              <a:ext cx="1936138" cy="823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3"/>
              <a:endCxn id="9" idx="1"/>
            </p:cNvCxnSpPr>
            <p:nvPr/>
          </p:nvCxnSpPr>
          <p:spPr>
            <a:xfrm>
              <a:off x="10192434" y="2659591"/>
              <a:ext cx="2036748" cy="936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3"/>
              <a:endCxn id="9" idx="2"/>
            </p:cNvCxnSpPr>
            <p:nvPr/>
          </p:nvCxnSpPr>
          <p:spPr>
            <a:xfrm flipV="1">
              <a:off x="10192434" y="3731030"/>
              <a:ext cx="1936138" cy="220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101101" y="3271841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904102" y="3271841"/>
              <a:ext cx="0" cy="10886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265227" y="4360489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265226" y="3271841"/>
              <a:ext cx="0" cy="10886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265226" y="3271841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9258049" y="2136359"/>
              <a:ext cx="962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3992" y="2148234"/>
              <a:ext cx="1534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979807" y="2148234"/>
              <a:ext cx="15297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87958" y="2905078"/>
              <a:ext cx="1354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5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Sparse Matrix Representations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51" y="1279565"/>
            <a:ext cx="5372897" cy="21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3069" y="3410584"/>
            <a:ext cx="9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ELLPACK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025738"/>
            <a:ext cx="3990975" cy="22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62108" y="6223066"/>
            <a:ext cx="30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Compressed Sparse Row (CSR)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83125" y="6619293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http://www.nvidia.com/docs/IO/66889/nvr-2008-004.pdf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80189"/>
              </p:ext>
            </p:extLst>
          </p:nvPr>
        </p:nvGraphicFramePr>
        <p:xfrm>
          <a:off x="398622" y="1600201"/>
          <a:ext cx="8288178" cy="438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Reusing of loop-invariant data</a:t>
            </a:r>
          </a:p>
          <a:p>
            <a:r>
              <a:rPr lang="en-US" dirty="0" smtClean="0"/>
              <a:t>Leveraging local memory</a:t>
            </a:r>
          </a:p>
          <a:p>
            <a:r>
              <a:rPr lang="en-US" dirty="0" smtClean="0"/>
              <a:t>Optimizing data layout</a:t>
            </a:r>
          </a:p>
          <a:p>
            <a:r>
              <a:rPr lang="en-US" dirty="0"/>
              <a:t>Sharing work between CPU &amp; GPU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programming environment</a:t>
            </a:r>
          </a:p>
          <a:p>
            <a:r>
              <a:rPr lang="en-US" dirty="0" smtClean="0"/>
              <a:t>Support for work group level synchronization primitives</a:t>
            </a:r>
          </a:p>
          <a:p>
            <a:r>
              <a:rPr lang="en-US" dirty="0" smtClean="0"/>
              <a:t>Lack of debugging support</a:t>
            </a:r>
          </a:p>
          <a:p>
            <a:r>
              <a:rPr lang="en-US" dirty="0" smtClean="0"/>
              <a:t>Lack of dynamic memory allocation</a:t>
            </a:r>
          </a:p>
          <a:p>
            <a:r>
              <a:rPr lang="en-US" dirty="0" smtClean="0"/>
              <a:t>Compilation target than a user programming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 kernels to distributed environments</a:t>
            </a:r>
          </a:p>
          <a:p>
            <a:r>
              <a:rPr lang="en-US" dirty="0" smtClean="0"/>
              <a:t>Comparing with CUDA implementations</a:t>
            </a:r>
          </a:p>
          <a:p>
            <a:r>
              <a:rPr lang="en-US" dirty="0" smtClean="0"/>
              <a:t>Exploring more aggressive CPU/GPU sharing</a:t>
            </a:r>
          </a:p>
          <a:p>
            <a:r>
              <a:rPr lang="en-US" dirty="0"/>
              <a:t>Studying more application </a:t>
            </a:r>
            <a:r>
              <a:rPr lang="en-US" dirty="0" smtClean="0"/>
              <a:t>kernels</a:t>
            </a:r>
          </a:p>
          <a:p>
            <a:r>
              <a:rPr lang="en-US" dirty="0" smtClean="0"/>
              <a:t>Data reuse in the pipeline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work was started as a class project for CSCI-B649:Parallel Architectures (spring 2010) at IU School of Informatics and Computing.</a:t>
            </a:r>
          </a:p>
          <a:p>
            <a:r>
              <a:rPr lang="en-US" sz="2800" dirty="0" err="1"/>
              <a:t>Thilina</a:t>
            </a:r>
            <a:r>
              <a:rPr lang="en-US" sz="2800" dirty="0"/>
              <a:t> was supported by National Institutes of Health </a:t>
            </a:r>
            <a:r>
              <a:rPr lang="en-US" sz="2800" dirty="0" smtClean="0"/>
              <a:t>grant 5 </a:t>
            </a:r>
            <a:r>
              <a:rPr lang="en-US" sz="2800" dirty="0"/>
              <a:t>RC2 </a:t>
            </a:r>
            <a:r>
              <a:rPr lang="en-US" sz="2800" dirty="0" smtClean="0"/>
              <a:t>HG005806-02.</a:t>
            </a:r>
          </a:p>
          <a:p>
            <a:r>
              <a:rPr lang="en-US" sz="2800" dirty="0"/>
              <a:t>We thank Sueng-Hee Bae, </a:t>
            </a:r>
            <a:r>
              <a:rPr lang="en-US" sz="2800" dirty="0" err="1" smtClean="0"/>
              <a:t>BingJing</a:t>
            </a:r>
            <a:r>
              <a:rPr lang="en-US" sz="2800" dirty="0" smtClean="0"/>
              <a:t> </a:t>
            </a:r>
            <a:r>
              <a:rPr lang="en-US" sz="2800" dirty="0" err="1" smtClean="0"/>
              <a:t>Zang</a:t>
            </a:r>
            <a:r>
              <a:rPr lang="en-US" sz="2800" dirty="0" smtClean="0"/>
              <a:t>, Li </a:t>
            </a:r>
            <a:r>
              <a:rPr lang="en-US" sz="2800" dirty="0" err="1"/>
              <a:t>Hui</a:t>
            </a:r>
            <a:r>
              <a:rPr lang="en-US" sz="2800" dirty="0"/>
              <a:t> </a:t>
            </a:r>
            <a:r>
              <a:rPr lang="en-US" sz="2800" dirty="0" smtClean="0"/>
              <a:t>and the Salsa group (</a:t>
            </a:r>
            <a:r>
              <a:rPr lang="en-US" sz="2800" dirty="0"/>
              <a:t>http://</a:t>
            </a:r>
            <a:r>
              <a:rPr lang="en-US" sz="2800"/>
              <a:t>salsahpc.indiana.edu</a:t>
            </a:r>
            <a:r>
              <a:rPr lang="en-US" sz="2800" smtClean="0"/>
              <a:t>/) </a:t>
            </a:r>
            <a:r>
              <a:rPr lang="en-US" sz="2800" dirty="0" smtClean="0"/>
              <a:t>for </a:t>
            </a:r>
            <a:r>
              <a:rPr lang="en-US" sz="2800" dirty="0"/>
              <a:t>the algorithmic </a:t>
            </a:r>
            <a:r>
              <a:rPr lang="en-US" sz="2800" dirty="0" smtClean="0"/>
              <a:t>insights.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4844" y="6597913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83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675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651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KMeansClustering</a:t>
            </a:r>
            <a:r>
              <a:rPr lang="en-US" dirty="0" smtClean="0"/>
              <a:t>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1"/>
            <a:ext cx="8229600" cy="4146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in global memory coalesced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006828"/>
              </p:ext>
            </p:extLst>
          </p:nvPr>
        </p:nvGraphicFramePr>
        <p:xfrm>
          <a:off x="808945" y="2057400"/>
          <a:ext cx="7877855" cy="393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4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Iterative Statistical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4477"/>
            <a:ext cx="8449294" cy="27907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Data intensive</a:t>
            </a:r>
          </a:p>
          <a:p>
            <a:r>
              <a:rPr lang="en-US" dirty="0"/>
              <a:t>Larger loop-invariant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Smaller loop-variant delta between iterations</a:t>
            </a:r>
          </a:p>
          <a:p>
            <a:pPr lvl="1"/>
            <a:r>
              <a:rPr lang="en-US" dirty="0" smtClean="0"/>
              <a:t>Result of an iteration</a:t>
            </a:r>
          </a:p>
          <a:p>
            <a:pPr lvl="1"/>
            <a:r>
              <a:rPr lang="en-US" dirty="0" smtClean="0"/>
              <a:t>Broadcast to all the workers of the next iteration</a:t>
            </a:r>
          </a:p>
          <a:p>
            <a:r>
              <a:rPr lang="en-US" dirty="0" smtClean="0"/>
              <a:t>High memory access to floating point operations ratio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160648" y="1705444"/>
            <a:ext cx="892229" cy="311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160648" y="2155261"/>
            <a:ext cx="892229" cy="311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160648" y="2983213"/>
            <a:ext cx="892229" cy="311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89015" y="1933040"/>
            <a:ext cx="687016" cy="3781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89015" y="2732318"/>
            <a:ext cx="687016" cy="3781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606764" y="2597910"/>
            <a:ext cx="0" cy="323475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32523" y="2387339"/>
            <a:ext cx="0" cy="323475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2" idx="3"/>
          </p:cNvCxnSpPr>
          <p:nvPr/>
        </p:nvCxnSpPr>
        <p:spPr>
          <a:xfrm>
            <a:off x="4052878" y="1861357"/>
            <a:ext cx="1936138" cy="293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3"/>
          </p:cNvCxnSpPr>
          <p:nvPr/>
        </p:nvCxnSpPr>
        <p:spPr>
          <a:xfrm flipV="1">
            <a:off x="4052878" y="2275332"/>
            <a:ext cx="1936138" cy="35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3"/>
          </p:cNvCxnSpPr>
          <p:nvPr/>
        </p:nvCxnSpPr>
        <p:spPr>
          <a:xfrm flipV="1">
            <a:off x="4052878" y="2324525"/>
            <a:ext cx="1936138" cy="814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  <a:endCxn id="56" idx="1"/>
          </p:cNvCxnSpPr>
          <p:nvPr/>
        </p:nvCxnSpPr>
        <p:spPr>
          <a:xfrm>
            <a:off x="4052878" y="1861357"/>
            <a:ext cx="2036748" cy="92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  <a:endCxn id="56" idx="2"/>
          </p:cNvCxnSpPr>
          <p:nvPr/>
        </p:nvCxnSpPr>
        <p:spPr>
          <a:xfrm flipV="1">
            <a:off x="4052878" y="2921385"/>
            <a:ext cx="1936138" cy="217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61545" y="2467086"/>
            <a:ext cx="803001" cy="0"/>
          </a:xfrm>
          <a:prstGeom prst="line">
            <a:avLst/>
          </a:prstGeom>
          <a:ln w="57150">
            <a:solidFill>
              <a:schemeClr val="tx1"/>
            </a:solidFill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764546" y="2467086"/>
            <a:ext cx="0" cy="1077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125671" y="3544140"/>
            <a:ext cx="5638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25670" y="2467086"/>
            <a:ext cx="0" cy="1077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125670" y="2467086"/>
            <a:ext cx="856533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118493" y="1343697"/>
            <a:ext cx="962828" cy="334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Compute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184436" y="1355446"/>
            <a:ext cx="1534459" cy="334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Communication</a:t>
            </a:r>
            <a:endParaRPr lang="en-US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840251" y="1355446"/>
            <a:ext cx="1529778" cy="334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Reduce/ barrier</a:t>
            </a:r>
            <a:endParaRPr lang="en-US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448402" y="2104229"/>
            <a:ext cx="1354538" cy="334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Iteration</a:t>
            </a:r>
            <a:endParaRPr lang="en-US" sz="1600" b="1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828742" y="1819849"/>
            <a:ext cx="224135" cy="188025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3828741" y="2267789"/>
            <a:ext cx="224135" cy="188025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/>
          <p:cNvSpPr/>
          <p:nvPr/>
        </p:nvSpPr>
        <p:spPr>
          <a:xfrm>
            <a:off x="3828740" y="3107013"/>
            <a:ext cx="224135" cy="188025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7156039" y="2355304"/>
            <a:ext cx="181155" cy="223564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42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Important set of applications</a:t>
            </a:r>
          </a:p>
          <a:p>
            <a:r>
              <a:rPr lang="en-US" dirty="0" smtClean="0"/>
              <a:t>Increasing power and availability of GPGPU computing</a:t>
            </a:r>
          </a:p>
          <a:p>
            <a:r>
              <a:rPr lang="en-US" dirty="0" smtClean="0"/>
              <a:t>Cloud </a:t>
            </a:r>
            <a:r>
              <a:rPr lang="en-US" dirty="0"/>
              <a:t>Computing </a:t>
            </a:r>
            <a:endParaRPr lang="en-US" dirty="0" smtClean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GPGPU computing in clouds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30" y="4085113"/>
            <a:ext cx="70961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02579" y="5735783"/>
            <a:ext cx="6614556" cy="451263"/>
          </a:xfrm>
          <a:prstGeom prst="roundRect">
            <a:avLst/>
          </a:prstGeom>
          <a:solidFill>
            <a:srgbClr val="FFFF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0643" y="6219803"/>
            <a:ext cx="347640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f</a:t>
            </a:r>
            <a:r>
              <a:rPr lang="en-US" dirty="0" smtClean="0">
                <a:hlinkClick r:id="rId4"/>
              </a:rPr>
              <a:t>rom http</a:t>
            </a:r>
            <a:r>
              <a:rPr lang="en-US" dirty="0">
                <a:hlinkClick r:id="rId4"/>
              </a:rPr>
              <a:t>://aws.amazon.com/ec2/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bioinformatics </a:t>
            </a:r>
            <a:r>
              <a:rPr lang="en-US" dirty="0"/>
              <a:t>pipeline</a:t>
            </a:r>
          </a:p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369125" y="3515568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Gene Sequences</a:t>
            </a:r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1649285" y="3286968"/>
            <a:ext cx="12954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Pairwise Alignment &amp; Distance Calculation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3" y="3535843"/>
            <a:ext cx="576262" cy="576262"/>
          </a:xfrm>
          <a:prstGeom prst="rect">
            <a:avLst/>
          </a:prstGeom>
        </p:spPr>
      </p:pic>
      <p:sp>
        <p:nvSpPr>
          <p:cNvPr id="7" name="TextBox 58"/>
          <p:cNvSpPr txBox="1"/>
          <p:nvPr/>
        </p:nvSpPr>
        <p:spPr>
          <a:xfrm>
            <a:off x="3023750" y="4163676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Distance Matrix</a:t>
            </a:r>
          </a:p>
        </p:txBody>
      </p:sp>
      <p:cxnSp>
        <p:nvCxnSpPr>
          <p:cNvPr id="8" name="Straight Arrow Connector 7"/>
          <p:cNvCxnSpPr>
            <a:stCxn id="4" idx="3"/>
            <a:endCxn id="5" idx="2"/>
          </p:cNvCxnSpPr>
          <p:nvPr/>
        </p:nvCxnSpPr>
        <p:spPr>
          <a:xfrm>
            <a:off x="1207325" y="3820368"/>
            <a:ext cx="4419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16285" y="2720163"/>
            <a:ext cx="1371600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Clustering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4394663" y="4244163"/>
            <a:ext cx="1369422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Multi-Dimensional Scaling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5" idx="6"/>
            <a:endCxn id="6" idx="1"/>
          </p:cNvCxnSpPr>
          <p:nvPr/>
        </p:nvCxnSpPr>
        <p:spPr>
          <a:xfrm>
            <a:off x="2944685" y="3820368"/>
            <a:ext cx="414338" cy="3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9" idx="2"/>
          </p:cNvCxnSpPr>
          <p:nvPr/>
        </p:nvCxnSpPr>
        <p:spPr>
          <a:xfrm flipV="1">
            <a:off x="3935285" y="3041666"/>
            <a:ext cx="381000" cy="782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0" idx="2"/>
          </p:cNvCxnSpPr>
          <p:nvPr/>
        </p:nvCxnSpPr>
        <p:spPr>
          <a:xfrm>
            <a:off x="3935285" y="3823974"/>
            <a:ext cx="459378" cy="7416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45085" y="3515568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15" name="Straight Arrow Connector 14"/>
          <p:cNvCxnSpPr>
            <a:stCxn id="9" idx="6"/>
            <a:endCxn id="14" idx="2"/>
          </p:cNvCxnSpPr>
          <p:nvPr/>
        </p:nvCxnSpPr>
        <p:spPr>
          <a:xfrm>
            <a:off x="5687885" y="3041666"/>
            <a:ext cx="457200" cy="702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9"/>
          <p:cNvSpPr txBox="1"/>
          <p:nvPr/>
        </p:nvSpPr>
        <p:spPr>
          <a:xfrm>
            <a:off x="5862465" y="3134568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Cluster Indices</a:t>
            </a:r>
          </a:p>
        </p:txBody>
      </p:sp>
      <p:cxnSp>
        <p:nvCxnSpPr>
          <p:cNvPr id="17" name="Straight Arrow Connector 16"/>
          <p:cNvCxnSpPr>
            <a:stCxn id="10" idx="6"/>
            <a:endCxn id="14" idx="2"/>
          </p:cNvCxnSpPr>
          <p:nvPr/>
        </p:nvCxnSpPr>
        <p:spPr>
          <a:xfrm flipV="1">
            <a:off x="5764085" y="3744168"/>
            <a:ext cx="381000" cy="821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1"/>
          <p:cNvSpPr txBox="1"/>
          <p:nvPr/>
        </p:nvSpPr>
        <p:spPr>
          <a:xfrm>
            <a:off x="5916485" y="4076769"/>
            <a:ext cx="96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Coordinates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7912925" y="3437190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6"/>
            <a:endCxn id="19" idx="1"/>
          </p:cNvCxnSpPr>
          <p:nvPr/>
        </p:nvCxnSpPr>
        <p:spPr>
          <a:xfrm flipV="1">
            <a:off x="7498397" y="3741990"/>
            <a:ext cx="414528" cy="2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99114" y="395547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98504" y="3042235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4566" y="2350831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844" y="6597913"/>
            <a:ext cx="2553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http://salsahpc.indiana.edu/</a:t>
            </a:r>
          </a:p>
        </p:txBody>
      </p:sp>
    </p:spTree>
    <p:extLst>
      <p:ext uri="{BB962C8B-B14F-4D97-AF65-F5344CB8AC3E}">
        <p14:creationId xmlns:p14="http://schemas.microsoft.com/office/powerpoint/2010/main" val="40253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Three iterative statistical kernels implemented using </a:t>
            </a:r>
            <a:r>
              <a:rPr lang="en-US" sz="2400" dirty="0" err="1" smtClean="0"/>
              <a:t>OpenCl</a:t>
            </a:r>
            <a:endParaRPr lang="en-US" sz="2400" dirty="0" smtClean="0"/>
          </a:p>
          <a:p>
            <a:pPr lvl="1"/>
            <a:r>
              <a:rPr lang="en-US" sz="2400" dirty="0" err="1" smtClean="0"/>
              <a:t>Kmeans</a:t>
            </a:r>
            <a:r>
              <a:rPr lang="en-US" sz="2400" dirty="0" smtClean="0"/>
              <a:t> Clustering</a:t>
            </a:r>
          </a:p>
          <a:p>
            <a:pPr lvl="1"/>
            <a:r>
              <a:rPr lang="en-US" sz="2400" dirty="0" smtClean="0"/>
              <a:t>Multi </a:t>
            </a:r>
            <a:r>
              <a:rPr lang="en-US" sz="2400" dirty="0" err="1" smtClean="0"/>
              <a:t>Dimesional</a:t>
            </a:r>
            <a:r>
              <a:rPr lang="en-US" sz="2400" dirty="0" smtClean="0"/>
              <a:t> Scaling</a:t>
            </a:r>
          </a:p>
          <a:p>
            <a:pPr lvl="1"/>
            <a:r>
              <a:rPr lang="en-US" sz="2400" dirty="0" smtClean="0"/>
              <a:t>PageRank</a:t>
            </a:r>
          </a:p>
          <a:p>
            <a:r>
              <a:rPr lang="en-US" sz="2400" dirty="0" smtClean="0"/>
              <a:t>Optimized by,</a:t>
            </a:r>
          </a:p>
          <a:p>
            <a:pPr lvl="1"/>
            <a:r>
              <a:rPr lang="en-US" sz="2400" dirty="0" smtClean="0"/>
              <a:t>Reusing loop-invariant data</a:t>
            </a:r>
          </a:p>
          <a:p>
            <a:pPr lvl="1"/>
            <a:r>
              <a:rPr lang="en-US" sz="2400" dirty="0" smtClean="0"/>
              <a:t>Utilizing different memory levels</a:t>
            </a:r>
          </a:p>
          <a:p>
            <a:pPr lvl="1"/>
            <a:r>
              <a:rPr lang="en-US" sz="2400" dirty="0" smtClean="0"/>
              <a:t>Rearranging data storage layouts</a:t>
            </a:r>
          </a:p>
          <a:p>
            <a:pPr lvl="1"/>
            <a:r>
              <a:rPr lang="en-US" sz="2400" dirty="0" smtClean="0"/>
              <a:t>Dividing work between CPU and GPU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5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02480"/>
          </a:xfrm>
        </p:spPr>
        <p:txBody>
          <a:bodyPr>
            <a:noAutofit/>
          </a:bodyPr>
          <a:lstStyle/>
          <a:p>
            <a:r>
              <a:rPr lang="en-US" sz="2400" dirty="0" smtClean="0"/>
              <a:t>Cross platform, vendor neutral, open standard</a:t>
            </a:r>
          </a:p>
          <a:p>
            <a:pPr lvl="1"/>
            <a:r>
              <a:rPr lang="en-US" sz="2400" dirty="0" smtClean="0"/>
              <a:t>GPGPU, multi-core CPU, FPGA…</a:t>
            </a:r>
          </a:p>
          <a:p>
            <a:r>
              <a:rPr lang="en-US" sz="2400" dirty="0" smtClean="0"/>
              <a:t>Supports parallel programming in heterogeneous environments</a:t>
            </a:r>
          </a:p>
          <a:p>
            <a:r>
              <a:rPr lang="en-US" sz="2400" dirty="0" smtClean="0"/>
              <a:t>Compute kernels</a:t>
            </a:r>
          </a:p>
          <a:p>
            <a:pPr lvl="1"/>
            <a:r>
              <a:rPr lang="en-US" sz="2400" dirty="0" smtClean="0"/>
              <a:t>Based on C99</a:t>
            </a:r>
          </a:p>
          <a:p>
            <a:pPr lvl="1"/>
            <a:r>
              <a:rPr lang="en-US" sz="2400" dirty="0" smtClean="0"/>
              <a:t>Basic unit of executable code</a:t>
            </a:r>
          </a:p>
          <a:p>
            <a:r>
              <a:rPr lang="en-US" sz="2400" dirty="0" smtClean="0"/>
              <a:t>Work items </a:t>
            </a:r>
          </a:p>
          <a:p>
            <a:pPr lvl="1"/>
            <a:r>
              <a:rPr lang="en-US" sz="2400" dirty="0" smtClean="0"/>
              <a:t>Single element of the execution domain</a:t>
            </a:r>
          </a:p>
          <a:p>
            <a:pPr lvl="1"/>
            <a:r>
              <a:rPr lang="en-US" sz="2400" dirty="0" smtClean="0"/>
              <a:t>Grouped in the work groups</a:t>
            </a:r>
          </a:p>
          <a:p>
            <a:pPr lvl="2"/>
            <a:r>
              <a:rPr lang="en-US" sz="2400" dirty="0" smtClean="0"/>
              <a:t>Communication &amp; synchronization within work groups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3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876" y="1614949"/>
            <a:ext cx="8229600" cy="414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69676" y="1614948"/>
            <a:ext cx="53340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076" y="4205748"/>
            <a:ext cx="5029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2076" y="1767348"/>
            <a:ext cx="2438400" cy="22098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5476" y="3367548"/>
            <a:ext cx="1447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Local Memory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450676" y="2572891"/>
            <a:ext cx="914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Work Item 1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3517476" y="2572891"/>
            <a:ext cx="914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Work Item 2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450676" y="2115691"/>
            <a:ext cx="914400" cy="304800"/>
          </a:xfrm>
          <a:prstGeom prst="rect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Private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517476" y="2115691"/>
            <a:ext cx="914400" cy="304800"/>
          </a:xfrm>
          <a:prstGeom prst="rect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Private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43847" y="1767348"/>
            <a:ext cx="1355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Compute Unit 1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4812876" y="1767348"/>
            <a:ext cx="2438400" cy="22098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46276" y="3367548"/>
            <a:ext cx="1447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Local Memory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5041476" y="2572891"/>
            <a:ext cx="914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Work Item 1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6108276" y="2572891"/>
            <a:ext cx="914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Work Item 2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5041476" y="2115691"/>
            <a:ext cx="914400" cy="304800"/>
          </a:xfrm>
          <a:prstGeom prst="rect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Private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108276" y="2115691"/>
            <a:ext cx="914400" cy="304800"/>
          </a:xfrm>
          <a:prstGeom prst="rect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Private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834647" y="1767348"/>
            <a:ext cx="1355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Compute Unit 2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2374476" y="4358148"/>
            <a:ext cx="4724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GPU Memory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74476" y="5016734"/>
            <a:ext cx="4724400" cy="408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Constant Memory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74676" y="3062748"/>
            <a:ext cx="0" cy="446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60276" y="3073635"/>
            <a:ext cx="0" cy="446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53105" y="3073635"/>
            <a:ext cx="0" cy="446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65476" y="3062748"/>
            <a:ext cx="0" cy="446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74676" y="2366063"/>
            <a:ext cx="0" cy="3156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896990" y="2366063"/>
            <a:ext cx="0" cy="3156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98676" y="2360620"/>
            <a:ext cx="0" cy="3156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65476" y="2360619"/>
            <a:ext cx="0" cy="3156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79276" y="3182492"/>
            <a:ext cx="0" cy="11756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279476" y="3193377"/>
            <a:ext cx="0" cy="116477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270076" y="3182492"/>
            <a:ext cx="0" cy="116477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37620" y="3193377"/>
            <a:ext cx="0" cy="116477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26876" y="3193377"/>
            <a:ext cx="0" cy="1850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399218" y="3171606"/>
            <a:ext cx="0" cy="1850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17676" y="3193377"/>
            <a:ext cx="0" cy="1850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957362" y="3193377"/>
            <a:ext cx="0" cy="1850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383876" y="4118663"/>
            <a:ext cx="457200" cy="16110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CPU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Left-Right Arrow 40"/>
          <p:cNvSpPr/>
          <p:nvPr/>
        </p:nvSpPr>
        <p:spPr>
          <a:xfrm>
            <a:off x="1688676" y="4728262"/>
            <a:ext cx="685800" cy="391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T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CR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2I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SC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PTI.thmx</Template>
  <TotalTime>7930</TotalTime>
  <Words>1068</Words>
  <Application>Microsoft Office PowerPoint</Application>
  <PresentationFormat>On-screen Show (4:3)</PresentationFormat>
  <Paragraphs>267</Paragraphs>
  <Slides>39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RT Master</vt:lpstr>
      <vt:lpstr>CACR Master</vt:lpstr>
      <vt:lpstr>D2I Master</vt:lpstr>
      <vt:lpstr>DSC Master</vt:lpstr>
      <vt:lpstr>Optimizing OpenCL Kernels for Iterative Statistical Applications on GPUs</vt:lpstr>
      <vt:lpstr>Outline</vt:lpstr>
      <vt:lpstr>Iterative Statistical Applications</vt:lpstr>
      <vt:lpstr>Iterative Statistical Applications</vt:lpstr>
      <vt:lpstr>Motivation</vt:lpstr>
      <vt:lpstr>Motivation</vt:lpstr>
      <vt:lpstr>Overview</vt:lpstr>
      <vt:lpstr>OpenCL</vt:lpstr>
      <vt:lpstr>OpenCL Memory Hierarchy</vt:lpstr>
      <vt:lpstr>Environment</vt:lpstr>
      <vt:lpstr>KMeans Clustering</vt:lpstr>
      <vt:lpstr>Re-using loop-invariant data</vt:lpstr>
      <vt:lpstr>KMeansClustering Optimizations</vt:lpstr>
      <vt:lpstr>KMeansClustering Optimizations</vt:lpstr>
      <vt:lpstr>KMeansClustering Optimizations</vt:lpstr>
      <vt:lpstr>KMeansClustering Optimizations</vt:lpstr>
      <vt:lpstr>KMeansClustering Performance</vt:lpstr>
      <vt:lpstr>KMeansClustering Performance</vt:lpstr>
      <vt:lpstr>KMeansClustering Performance</vt:lpstr>
      <vt:lpstr>KMeans Clustering Overhead</vt:lpstr>
      <vt:lpstr>Multi Dimesional Scaling</vt:lpstr>
      <vt:lpstr>MDS Optimizations</vt:lpstr>
      <vt:lpstr>MDS Optimizations</vt:lpstr>
      <vt:lpstr>MDS Optimizations</vt:lpstr>
      <vt:lpstr>MDS Optimizations</vt:lpstr>
      <vt:lpstr>MDS Optimizations</vt:lpstr>
      <vt:lpstr>MDS Performance</vt:lpstr>
      <vt:lpstr>MDS Overhead</vt:lpstr>
      <vt:lpstr>Page Rank</vt:lpstr>
      <vt:lpstr>Sparse Matrix Representations</vt:lpstr>
      <vt:lpstr>PageRank implementations</vt:lpstr>
      <vt:lpstr>Lessons</vt:lpstr>
      <vt:lpstr>OpenCL experience</vt:lpstr>
      <vt:lpstr>Future Work</vt:lpstr>
      <vt:lpstr>Acknowledgements</vt:lpstr>
      <vt:lpstr>Questions</vt:lpstr>
      <vt:lpstr>Thank You!</vt:lpstr>
      <vt:lpstr>PowerPoint Presentation</vt:lpstr>
      <vt:lpstr>KMeansClustering Optimizations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Lingwall</dc:creator>
  <cp:lastModifiedBy>Geoffrey Fox</cp:lastModifiedBy>
  <cp:revision>298</cp:revision>
  <dcterms:created xsi:type="dcterms:W3CDTF">2011-08-02T14:14:27Z</dcterms:created>
  <dcterms:modified xsi:type="dcterms:W3CDTF">2011-11-16T00:08:36Z</dcterms:modified>
</cp:coreProperties>
</file>