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kmeans_bigred2_benchmar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fr_graph_algorithm_benchmark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rpdoc\WDAMDS%20sync%20overhead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500m points 10k centroids Execution Time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Sheet1!$A$46:$A$50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Sheet1!$F$46:$F$50</c:f>
              <c:numCache>
                <c:formatCode>0</c:formatCode>
                <c:ptCount val="5"/>
                <c:pt idx="0">
                  <c:v>3680.7545</c:v>
                </c:pt>
                <c:pt idx="1">
                  <c:v>1749.3945000000001</c:v>
                </c:pt>
                <c:pt idx="2">
                  <c:v>903.09299999999996</c:v>
                </c:pt>
                <c:pt idx="3">
                  <c:v>444.50700000000001</c:v>
                </c:pt>
                <c:pt idx="4">
                  <c:v>252.10650000000001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5m points 1m centroids Execution Time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Sheet1!$A$55:$A$59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Sheet1!$F$55:$F$59</c:f>
              <c:numCache>
                <c:formatCode>0</c:formatCode>
                <c:ptCount val="5"/>
                <c:pt idx="0">
                  <c:v>5334.8254999999999</c:v>
                </c:pt>
                <c:pt idx="1">
                  <c:v>2845.9609999999998</c:v>
                </c:pt>
                <c:pt idx="2">
                  <c:v>1216.665</c:v>
                </c:pt>
                <c:pt idx="3">
                  <c:v>624.12599999999998</c:v>
                </c:pt>
                <c:pt idx="4">
                  <c:v>342.53750000000002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726288"/>
        <c:axId val="189724608"/>
      </c:scatterChart>
      <c:scatterChart>
        <c:scatterStyle val="lineMarker"/>
        <c:varyColors val="0"/>
        <c:ser>
          <c:idx val="2"/>
          <c:order val="2"/>
          <c:tx>
            <c:strRef>
              <c:f>Sheet1!$A$28</c:f>
              <c:strCache>
                <c:ptCount val="1"/>
                <c:pt idx="0">
                  <c:v>500m points 10k centroids Speedup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Sheet1!$A$46:$A$50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Sheet1!$H$46:$H$50</c:f>
              <c:numCache>
                <c:formatCode>General</c:formatCode>
                <c:ptCount val="5"/>
                <c:pt idx="0">
                  <c:v>8</c:v>
                </c:pt>
                <c:pt idx="1">
                  <c:v>16.832130202764443</c:v>
                </c:pt>
                <c:pt idx="2">
                  <c:v>32.605762640171058</c:v>
                </c:pt>
                <c:pt idx="3">
                  <c:v>66.244257120810246</c:v>
                </c:pt>
                <c:pt idx="4">
                  <c:v>116.79998730695162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Sheet1!$A$29</c:f>
              <c:strCache>
                <c:ptCount val="1"/>
                <c:pt idx="0">
                  <c:v>5m points 1m centroids Speedup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Sheet1!$A$55:$A$59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Sheet1!$H$55:$H$59</c:f>
              <c:numCache>
                <c:formatCode>General</c:formatCode>
                <c:ptCount val="5"/>
                <c:pt idx="0">
                  <c:v>8</c:v>
                </c:pt>
                <c:pt idx="1">
                  <c:v>14.996201283151809</c:v>
                </c:pt>
                <c:pt idx="2">
                  <c:v>35.078352710072203</c:v>
                </c:pt>
                <c:pt idx="3">
                  <c:v>68.381390937086422</c:v>
                </c:pt>
                <c:pt idx="4">
                  <c:v>124.5954209393132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736368"/>
        <c:axId val="189738048"/>
      </c:scatterChart>
      <c:valAx>
        <c:axId val="189726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24608"/>
        <c:crosses val="autoZero"/>
        <c:crossBetween val="midCat"/>
      </c:valAx>
      <c:valAx>
        <c:axId val="189724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(Seconds)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26288"/>
        <c:crosses val="autoZero"/>
        <c:crossBetween val="midCat"/>
      </c:valAx>
      <c:valAx>
        <c:axId val="189738048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9736368"/>
        <c:crosses val="max"/>
        <c:crossBetween val="midCat"/>
      </c:valAx>
      <c:valAx>
        <c:axId val="189736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73804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Sheet4!$K$3</c:f>
              <c:strCache>
                <c:ptCount val="1"/>
                <c:pt idx="0">
                  <c:v>Execution Time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Sheet4!$A$4:$A$9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</c:numCache>
            </c:numRef>
          </c:xVal>
          <c:yVal>
            <c:numRef>
              <c:f>Sheet4!$H$4:$H$9</c:f>
              <c:numCache>
                <c:formatCode>0</c:formatCode>
                <c:ptCount val="6"/>
                <c:pt idx="0">
                  <c:v>8988.9189999999999</c:v>
                </c:pt>
                <c:pt idx="1">
                  <c:v>1078.6026666666667</c:v>
                </c:pt>
                <c:pt idx="2">
                  <c:v>583.45566666666662</c:v>
                </c:pt>
                <c:pt idx="3">
                  <c:v>315.57666666666671</c:v>
                </c:pt>
                <c:pt idx="4">
                  <c:v>162.02099999999999</c:v>
                </c:pt>
                <c:pt idx="5">
                  <c:v>90.424000000000007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443088"/>
        <c:axId val="142443648"/>
      </c:scatterChart>
      <c:scatterChart>
        <c:scatterStyle val="lineMarker"/>
        <c:varyColors val="0"/>
        <c:ser>
          <c:idx val="1"/>
          <c:order val="1"/>
          <c:tx>
            <c:strRef>
              <c:f>Sheet4!$K$5</c:f>
              <c:strCache>
                <c:ptCount val="1"/>
                <c:pt idx="0">
                  <c:v>Speedup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Sheet4!$A$4:$A$9</c:f>
              <c:numCache>
                <c:formatCode>General</c:formatCode>
                <c:ptCount val="6"/>
                <c:pt idx="0">
                  <c:v>1</c:v>
                </c:pt>
                <c:pt idx="1">
                  <c:v>8</c:v>
                </c:pt>
                <c:pt idx="2">
                  <c:v>16</c:v>
                </c:pt>
                <c:pt idx="3">
                  <c:v>32</c:v>
                </c:pt>
                <c:pt idx="4">
                  <c:v>64</c:v>
                </c:pt>
                <c:pt idx="5">
                  <c:v>128</c:v>
                </c:pt>
              </c:numCache>
            </c:numRef>
          </c:xVal>
          <c:yVal>
            <c:numRef>
              <c:f>Sheet4!$J$4:$J$9</c:f>
              <c:numCache>
                <c:formatCode>General</c:formatCode>
                <c:ptCount val="6"/>
                <c:pt idx="0">
                  <c:v>1</c:v>
                </c:pt>
                <c:pt idx="1">
                  <c:v>8.3338557170264735</c:v>
                </c:pt>
                <c:pt idx="2">
                  <c:v>15.406344498039555</c:v>
                </c:pt>
                <c:pt idx="3">
                  <c:v>28.484105288730678</c:v>
                </c:pt>
                <c:pt idx="4">
                  <c:v>55.479962474000288</c:v>
                </c:pt>
                <c:pt idx="5">
                  <c:v>99.408553039016184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2444768"/>
        <c:axId val="142444208"/>
      </c:scatterChart>
      <c:valAx>
        <c:axId val="142443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43648"/>
        <c:crosses val="autoZero"/>
        <c:crossBetween val="midCat"/>
      </c:valAx>
      <c:valAx>
        <c:axId val="14244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Execution Time (Seconds)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43088"/>
        <c:crosses val="autoZero"/>
        <c:crossBetween val="midCat"/>
      </c:valAx>
      <c:valAx>
        <c:axId val="142444208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444768"/>
        <c:crosses val="max"/>
        <c:crossBetween val="midCat"/>
      </c:valAx>
      <c:valAx>
        <c:axId val="142444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2444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Sheet15!$A$3</c:f>
              <c:strCache>
                <c:ptCount val="1"/>
                <c:pt idx="0">
                  <c:v>100k points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Sheet15!$C$3:$C$7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Sheet15!$O$3:$O$7</c:f>
              <c:numCache>
                <c:formatCode>General</c:formatCode>
                <c:ptCount val="5"/>
                <c:pt idx="0">
                  <c:v>1952.355775</c:v>
                </c:pt>
                <c:pt idx="1">
                  <c:v>1041.6362875</c:v>
                </c:pt>
                <c:pt idx="2">
                  <c:v>531.21747499999992</c:v>
                </c:pt>
                <c:pt idx="3">
                  <c:v>315.05084999999997</c:v>
                </c:pt>
                <c:pt idx="4">
                  <c:v>230.55719687499999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Sheet15!$A$8</c:f>
              <c:strCache>
                <c:ptCount val="1"/>
                <c:pt idx="0">
                  <c:v>200k points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Sheet15!$C$8:$C$10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xVal>
          <c:yVal>
            <c:numRef>
              <c:f>Sheet15!$O$8:$O$10</c:f>
              <c:numCache>
                <c:formatCode>General</c:formatCode>
                <c:ptCount val="3"/>
                <c:pt idx="0">
                  <c:v>2654.2500437500003</c:v>
                </c:pt>
                <c:pt idx="1">
                  <c:v>1519.653871875</c:v>
                </c:pt>
                <c:pt idx="2">
                  <c:v>765.80654843750006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Sheet15!$A$11</c:f>
              <c:strCache>
                <c:ptCount val="1"/>
                <c:pt idx="0">
                  <c:v>300k points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Sheet15!$C$11:$C$12</c:f>
              <c:numCache>
                <c:formatCode>General</c:formatCode>
                <c:ptCount val="2"/>
                <c:pt idx="0">
                  <c:v>64</c:v>
                </c:pt>
                <c:pt idx="1">
                  <c:v>128</c:v>
                </c:pt>
              </c:numCache>
            </c:numRef>
          </c:xVal>
          <c:yVal>
            <c:numRef>
              <c:f>Sheet15!$O$11:$O$12</c:f>
              <c:numCache>
                <c:formatCode>General</c:formatCode>
                <c:ptCount val="2"/>
                <c:pt idx="0">
                  <c:v>3572.0929812500003</c:v>
                </c:pt>
                <c:pt idx="1">
                  <c:v>2081.0853328124999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Sheet15!$A$13</c:f>
              <c:strCache>
                <c:ptCount val="1"/>
                <c:pt idx="0">
                  <c:v>400k points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Sheet15!$C$13</c:f>
              <c:numCache>
                <c:formatCode>General</c:formatCode>
                <c:ptCount val="1"/>
                <c:pt idx="0">
                  <c:v>128</c:v>
                </c:pt>
              </c:numCache>
            </c:numRef>
          </c:xVal>
          <c:yVal>
            <c:numRef>
              <c:f>Sheet15!$O$13</c:f>
              <c:numCache>
                <c:formatCode>General</c:formatCode>
                <c:ptCount val="1"/>
                <c:pt idx="0">
                  <c:v>3252.0244046875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965856"/>
        <c:axId val="187966416"/>
      </c:scatterChart>
      <c:valAx>
        <c:axId val="187965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66416"/>
        <c:crosses val="autoZero"/>
        <c:crossBetween val="midCat"/>
      </c:valAx>
      <c:valAx>
        <c:axId val="18796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Execution Time </a:t>
                </a:r>
                <a:r>
                  <a:rPr lang="en-US" dirty="0" smtClean="0"/>
                  <a:t>(Seconds</a:t>
                </a:r>
                <a:r>
                  <a:rPr lang="en-US" dirty="0"/>
                  <a:t>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65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Sheet15!$A$3</c:f>
              <c:strCache>
                <c:ptCount val="1"/>
                <c:pt idx="0">
                  <c:v>100k points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Sheet15!$C$3:$C$7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Sheet15!$P$3:$P$7</c:f>
              <c:numCache>
                <c:formatCode>0.0</c:formatCode>
                <c:ptCount val="5"/>
                <c:pt idx="0">
                  <c:v>1</c:v>
                </c:pt>
                <c:pt idx="1">
                  <c:v>0.93715810327892402</c:v>
                </c:pt>
                <c:pt idx="2">
                  <c:v>0.91881191173163135</c:v>
                </c:pt>
                <c:pt idx="3">
                  <c:v>0.77461930947020152</c:v>
                </c:pt>
                <c:pt idx="4">
                  <c:v>0.52924930382310365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Sheet15!$A$8</c:f>
              <c:strCache>
                <c:ptCount val="1"/>
                <c:pt idx="0">
                  <c:v>200k points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Sheet15!$C$8:$C$10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xVal>
          <c:yVal>
            <c:numRef>
              <c:f>Sheet15!$P$8:$P$10</c:f>
              <c:numCache>
                <c:formatCode>0.0</c:formatCode>
                <c:ptCount val="3"/>
                <c:pt idx="0">
                  <c:v>1</c:v>
                </c:pt>
                <c:pt idx="1">
                  <c:v>0.87330743298640012</c:v>
                </c:pt>
                <c:pt idx="2">
                  <c:v>0.86648842621075539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Sheet15!$A$11</c:f>
              <c:strCache>
                <c:ptCount val="1"/>
                <c:pt idx="0">
                  <c:v>300k points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Sheet15!$C$11:$C$12</c:f>
              <c:numCache>
                <c:formatCode>General</c:formatCode>
                <c:ptCount val="2"/>
                <c:pt idx="0">
                  <c:v>64</c:v>
                </c:pt>
                <c:pt idx="1">
                  <c:v>128</c:v>
                </c:pt>
              </c:numCache>
            </c:numRef>
          </c:xVal>
          <c:yVal>
            <c:numRef>
              <c:f>Sheet15!$P$11:$P$12</c:f>
              <c:numCache>
                <c:formatCode>0.0</c:formatCode>
                <c:ptCount val="2"/>
                <c:pt idx="0">
                  <c:v>1</c:v>
                </c:pt>
                <c:pt idx="1">
                  <c:v>0.85822837846405509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970336"/>
        <c:axId val="187970896"/>
      </c:scatterChart>
      <c:valAx>
        <c:axId val="18797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Nodes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70896"/>
        <c:crosses val="autoZero"/>
        <c:crossBetween val="midCat"/>
      </c:valAx>
      <c:valAx>
        <c:axId val="187970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Parallel Efficiency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9703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Sheet15!$A$3</c:f>
              <c:strCache>
                <c:ptCount val="1"/>
                <c:pt idx="0">
                  <c:v>100k points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Sheet15!$C$3:$C$7</c:f>
              <c:numCache>
                <c:formatCode>General</c:formatCode>
                <c:ptCount val="5"/>
                <c:pt idx="0">
                  <c:v>8</c:v>
                </c:pt>
                <c:pt idx="1">
                  <c:v>16</c:v>
                </c:pt>
                <c:pt idx="2">
                  <c:v>32</c:v>
                </c:pt>
                <c:pt idx="3">
                  <c:v>64</c:v>
                </c:pt>
                <c:pt idx="4">
                  <c:v>128</c:v>
                </c:pt>
              </c:numCache>
            </c:numRef>
          </c:xVal>
          <c:yVal>
            <c:numRef>
              <c:f>Sheet15!$Q$3:$Q$7</c:f>
              <c:numCache>
                <c:formatCode>0.0</c:formatCode>
                <c:ptCount val="5"/>
                <c:pt idx="0">
                  <c:v>8</c:v>
                </c:pt>
                <c:pt idx="1">
                  <c:v>14.994529652462784</c:v>
                </c:pt>
                <c:pt idx="2">
                  <c:v>29.401981175412203</c:v>
                </c:pt>
                <c:pt idx="3">
                  <c:v>49.575635806092897</c:v>
                </c:pt>
                <c:pt idx="4">
                  <c:v>67.743910889357267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Sheet15!$A$8</c:f>
              <c:strCache>
                <c:ptCount val="1"/>
                <c:pt idx="0">
                  <c:v>200k points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Sheet15!$C$8:$C$10</c:f>
              <c:numCache>
                <c:formatCode>General</c:formatCode>
                <c:ptCount val="3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</c:numCache>
            </c:numRef>
          </c:xVal>
          <c:yVal>
            <c:numRef>
              <c:f>Sheet15!$Q$8:$Q$10</c:f>
              <c:numCache>
                <c:formatCode>0.0</c:formatCode>
                <c:ptCount val="3"/>
                <c:pt idx="0">
                  <c:v>32</c:v>
                </c:pt>
                <c:pt idx="1">
                  <c:v>55.891675711129608</c:v>
                </c:pt>
                <c:pt idx="2">
                  <c:v>110.91051855497669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Sheet15!$A$11</c:f>
              <c:strCache>
                <c:ptCount val="1"/>
                <c:pt idx="0">
                  <c:v>300k points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Sheet15!$C$11:$C$12</c:f>
              <c:numCache>
                <c:formatCode>General</c:formatCode>
                <c:ptCount val="2"/>
                <c:pt idx="0">
                  <c:v>64</c:v>
                </c:pt>
                <c:pt idx="1">
                  <c:v>128</c:v>
                </c:pt>
              </c:numCache>
            </c:numRef>
          </c:xVal>
          <c:yVal>
            <c:numRef>
              <c:f>Sheet15!$Q$11:$Q$12</c:f>
              <c:numCache>
                <c:formatCode>0.0</c:formatCode>
                <c:ptCount val="2"/>
                <c:pt idx="0">
                  <c:v>64</c:v>
                </c:pt>
                <c:pt idx="1">
                  <c:v>109.85323244339905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63537232"/>
        <c:axId val="263548432"/>
      </c:scatterChart>
      <c:valAx>
        <c:axId val="263537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548432"/>
        <c:crosses val="autoZero"/>
        <c:crossBetween val="midCat"/>
      </c:valAx>
      <c:valAx>
        <c:axId val="26354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Speedup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53723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25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1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5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7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5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89E8-B669-4917-B23E-429555E86E21}" type="datetimeFigureOut">
              <a:rPr lang="en-US" smtClean="0"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530C0-85AC-46A7-8A5C-5E390E145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8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Hadoop-Harp Applications Performance Analysis </a:t>
            </a:r>
            <a:br>
              <a:rPr lang="en-US" dirty="0" smtClean="0"/>
            </a:br>
            <a:r>
              <a:rPr lang="en-US" dirty="0" smtClean="0"/>
              <a:t>on Big Red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40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K-Means Clustering and FR Graph Drawing </a:t>
            </a:r>
            <a:r>
              <a:rPr lang="en-US" dirty="0" smtClean="0"/>
              <a:t>Algorithm,</a:t>
            </a:r>
          </a:p>
          <a:p>
            <a:r>
              <a:rPr lang="en-US" dirty="0"/>
              <a:t>I use execution time and speedup to explain the </a:t>
            </a:r>
            <a:r>
              <a:rPr lang="en-US" dirty="0" smtClean="0"/>
              <a:t>performance</a:t>
            </a:r>
            <a:r>
              <a:rPr lang="en-US" dirty="0"/>
              <a:t> </a:t>
            </a:r>
            <a:r>
              <a:rPr lang="en-US" dirty="0" smtClean="0"/>
              <a:t>because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hey can be drawn in one picture.</a:t>
            </a:r>
          </a:p>
          <a:p>
            <a:pPr lvl="1"/>
            <a:r>
              <a:rPr lang="en-US" dirty="0" smtClean="0"/>
              <a:t>Due to the intensive computation, I find these applications are easy to achieve linear speedup when the number of nodes is small. </a:t>
            </a:r>
            <a:r>
              <a:rPr lang="en-US" smtClean="0"/>
              <a:t>Therefore </a:t>
            </a:r>
            <a:r>
              <a:rPr lang="en-US" dirty="0" smtClean="0"/>
              <a:t>the parallel efficiency is always around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K-Means Clustering Execution Time and Speedup on Big Red II </a:t>
            </a:r>
            <a:br>
              <a:rPr lang="en-US" sz="2800" dirty="0" smtClean="0"/>
            </a:br>
            <a:r>
              <a:rPr lang="en-US" sz="2800" dirty="0" smtClean="0"/>
              <a:t>(10 Iterations Benchmark, Nodes: 8, 16, 32, 64, 128, JVM settings: </a:t>
            </a:r>
            <a:br>
              <a:rPr lang="en-US" sz="2800" dirty="0" smtClean="0"/>
            </a:br>
            <a:r>
              <a:rPr lang="en-US" sz="2800" dirty="0" smtClean="0"/>
              <a:t>-Xmx44000m –Xms44000m -</a:t>
            </a:r>
            <a:r>
              <a:rPr lang="en-US" sz="2800" dirty="0" err="1" smtClean="0"/>
              <a:t>XX:NewRatio</a:t>
            </a:r>
            <a:r>
              <a:rPr lang="en-US" sz="2800" dirty="0" smtClean="0"/>
              <a:t>=1 -</a:t>
            </a:r>
            <a:r>
              <a:rPr lang="en-US" sz="2800" dirty="0" err="1" smtClean="0"/>
              <a:t>XX:SurvivorRatio</a:t>
            </a:r>
            <a:r>
              <a:rPr lang="en-US" sz="2800" dirty="0" smtClean="0"/>
              <a:t>=98)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4651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522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FR Graph Drawing Algorithm Execution Time and Speedup on Big Red II </a:t>
            </a:r>
            <a:br>
              <a:rPr lang="en-US" sz="2800" dirty="0" smtClean="0"/>
            </a:br>
            <a:r>
              <a:rPr lang="en-US" sz="2800" dirty="0" smtClean="0"/>
              <a:t>(477111 Vertices and 665599 Undirected Edges,</a:t>
            </a:r>
            <a:r>
              <a:rPr lang="en-US" sz="2800" dirty="0"/>
              <a:t> </a:t>
            </a:r>
            <a:r>
              <a:rPr lang="en-US" sz="2800" dirty="0" smtClean="0"/>
              <a:t>10 Iterations Benchmark, Nodes: 1, 8, 16, 32, 64, 128, JVM settings: -Xmx44000m </a:t>
            </a:r>
            <a:br>
              <a:rPr lang="en-US" sz="2800" dirty="0" smtClean="0"/>
            </a:br>
            <a:r>
              <a:rPr lang="en-US" sz="2800" dirty="0" smtClean="0"/>
              <a:t>–Xms44000m -</a:t>
            </a:r>
            <a:r>
              <a:rPr lang="en-US" sz="2800" dirty="0" err="1" smtClean="0"/>
              <a:t>XX:NewRatio</a:t>
            </a:r>
            <a:r>
              <a:rPr lang="en-US" sz="2800" dirty="0" smtClean="0"/>
              <a:t>=1 -</a:t>
            </a:r>
            <a:r>
              <a:rPr lang="en-US" sz="2800" dirty="0" err="1" smtClean="0"/>
              <a:t>XX:SurvivorRatio</a:t>
            </a:r>
            <a:r>
              <a:rPr lang="en-US" sz="2800" dirty="0" smtClean="0"/>
              <a:t>=98)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4550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495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WDA-SMACOF Execution Time on Big Red II </a:t>
            </a:r>
            <a:br>
              <a:rPr lang="en-US" sz="2800" dirty="0" smtClean="0"/>
            </a:br>
            <a:r>
              <a:rPr lang="en-US" sz="2800" dirty="0" smtClean="0"/>
              <a:t>(Full Application Benchmark, Nodes: 8, 16, 32, 64, 128, JVM settings: </a:t>
            </a:r>
            <a:br>
              <a:rPr lang="en-US" sz="2800" dirty="0" smtClean="0"/>
            </a:br>
            <a:r>
              <a:rPr lang="en-US" sz="2800" dirty="0" smtClean="0"/>
              <a:t>-Xmx54000m -Xms54000m, -</a:t>
            </a:r>
            <a:r>
              <a:rPr lang="en-US" sz="2800" dirty="0" err="1" smtClean="0"/>
              <a:t>XX:NewRatio</a:t>
            </a:r>
            <a:r>
              <a:rPr lang="en-US" sz="2800" dirty="0" smtClean="0"/>
              <a:t>=1 -</a:t>
            </a:r>
            <a:r>
              <a:rPr lang="en-US" sz="2800" dirty="0" err="1" smtClean="0"/>
              <a:t>XX:SurvivorRatio</a:t>
            </a:r>
            <a:r>
              <a:rPr lang="en-US" sz="2800" dirty="0" smtClean="0"/>
              <a:t>=98)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037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09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WDA-SMACOF </a:t>
            </a:r>
            <a:r>
              <a:rPr lang="en-US" sz="2800" b="0" i="0" baseline="0" dirty="0" smtClean="0">
                <a:effectLst/>
              </a:rPr>
              <a:t>Parallel Efficiency </a:t>
            </a:r>
            <a:r>
              <a:rPr lang="en-US" sz="2800" dirty="0" smtClean="0"/>
              <a:t>on Big Red II </a:t>
            </a:r>
            <a:br>
              <a:rPr lang="en-US" sz="2800" dirty="0" smtClean="0"/>
            </a:br>
            <a:r>
              <a:rPr lang="en-US" sz="2800" dirty="0" smtClean="0"/>
              <a:t>(Full Application Benchmark, Nodes: 8, 16, 32, 64, 128, JVM settings: </a:t>
            </a:r>
            <a:br>
              <a:rPr lang="en-US" sz="2800" dirty="0" smtClean="0"/>
            </a:br>
            <a:r>
              <a:rPr lang="en-US" sz="2800" dirty="0" smtClean="0"/>
              <a:t>-Xmx54000m -Xms54000m -</a:t>
            </a:r>
            <a:r>
              <a:rPr lang="en-US" sz="2800" dirty="0" err="1" smtClean="0"/>
              <a:t>XX:NewRatio</a:t>
            </a:r>
            <a:r>
              <a:rPr lang="en-US" sz="2800" dirty="0" smtClean="0"/>
              <a:t>=1 -</a:t>
            </a:r>
            <a:r>
              <a:rPr lang="en-US" sz="2800" dirty="0" err="1" smtClean="0"/>
              <a:t>XX:SurvivorRatio</a:t>
            </a:r>
            <a:r>
              <a:rPr lang="en-US" sz="2800" dirty="0" smtClean="0"/>
              <a:t>=98)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8870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41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WDA-SMACOF </a:t>
            </a:r>
            <a:r>
              <a:rPr lang="en-US" sz="2800" b="0" i="0" baseline="0" dirty="0" smtClean="0">
                <a:effectLst/>
              </a:rPr>
              <a:t>Speedup </a:t>
            </a:r>
            <a:r>
              <a:rPr lang="en-US" sz="2800" dirty="0" smtClean="0"/>
              <a:t>on Big Red II </a:t>
            </a:r>
            <a:br>
              <a:rPr lang="en-US" sz="2800" dirty="0" smtClean="0"/>
            </a:br>
            <a:r>
              <a:rPr lang="en-US" sz="2800" dirty="0" smtClean="0"/>
              <a:t>(Full Application Benchmark, Nodes: 8, 16, 32, 64, 128, JVM settings</a:t>
            </a:r>
            <a:r>
              <a:rPr lang="en-US" sz="2800" smtClean="0"/>
              <a:t>: </a:t>
            </a:r>
            <a:br>
              <a:rPr lang="en-US" sz="2800" smtClean="0"/>
            </a:br>
            <a:r>
              <a:rPr lang="en-US" sz="2800" smtClean="0"/>
              <a:t>-</a:t>
            </a:r>
            <a:r>
              <a:rPr lang="en-US" sz="2800" dirty="0" smtClean="0"/>
              <a:t>Xmx54000m -Xms54000m -</a:t>
            </a:r>
            <a:r>
              <a:rPr lang="en-US" sz="2800" dirty="0" err="1" smtClean="0"/>
              <a:t>XX:NewRatio</a:t>
            </a:r>
            <a:r>
              <a:rPr lang="en-US" sz="2800" dirty="0" smtClean="0"/>
              <a:t>=1 -</a:t>
            </a:r>
            <a:r>
              <a:rPr lang="en-US" sz="2800" dirty="0" err="1" smtClean="0"/>
              <a:t>XX:SurvivorRatio</a:t>
            </a:r>
            <a:r>
              <a:rPr lang="en-US" sz="2800" dirty="0" smtClean="0"/>
              <a:t>=98)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1619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3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140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Hadoop-Harp Applications Performance Analysis  on Big Red II</vt:lpstr>
      <vt:lpstr>Notes</vt:lpstr>
      <vt:lpstr>K-Means Clustering Execution Time and Speedup on Big Red II  (10 Iterations Benchmark, Nodes: 8, 16, 32, 64, 128, JVM settings:  -Xmx44000m –Xms44000m -XX:NewRatio=1 -XX:SurvivorRatio=98)</vt:lpstr>
      <vt:lpstr>FR Graph Drawing Algorithm Execution Time and Speedup on Big Red II  (477111 Vertices and 665599 Undirected Edges, 10 Iterations Benchmark, Nodes: 1, 8, 16, 32, 64, 128, JVM settings: -Xmx44000m  –Xms44000m -XX:NewRatio=1 -XX:SurvivorRatio=98)</vt:lpstr>
      <vt:lpstr>WDA-SMACOF Execution Time on Big Red II  (Full Application Benchmark, Nodes: 8, 16, 32, 64, 128, JVM settings:  -Xmx54000m -Xms54000m, -XX:NewRatio=1 -XX:SurvivorRatio=98)</vt:lpstr>
      <vt:lpstr>WDA-SMACOF Parallel Efficiency on Big Red II  (Full Application Benchmark, Nodes: 8, 16, 32, 64, 128, JVM settings:  -Xmx54000m -Xms54000m -XX:NewRatio=1 -XX:SurvivorRatio=98)</vt:lpstr>
      <vt:lpstr>WDA-SMACOF Speedup on Big Red II  (Full Application Benchmark, Nodes: 8, 16, 32, 64, 128, JVM settings:  -Xmx54000m -Xms54000m -XX:NewRatio=1 -XX:SurvivorRatio=98)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zhangbj</dc:creator>
  <cp:lastModifiedBy>zhangbj</cp:lastModifiedBy>
  <cp:revision>35</cp:revision>
  <dcterms:created xsi:type="dcterms:W3CDTF">2014-05-20T19:09:08Z</dcterms:created>
  <dcterms:modified xsi:type="dcterms:W3CDTF">2014-05-20T23:42:01Z</dcterms:modified>
</cp:coreProperties>
</file>