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7" r:id="rId4"/>
    <p:sldId id="258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arpdoc\harp-kmeans-tes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K-Means</a:t>
            </a:r>
            <a:r>
              <a:rPr lang="en-US" baseline="0"/>
              <a:t> Clustering </a:t>
            </a:r>
            <a:r>
              <a:rPr lang="en-US"/>
              <a:t>Harp</a:t>
            </a:r>
            <a:r>
              <a:rPr lang="en-US" baseline="0"/>
              <a:t> v.s. Hadoop on Madrid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v>Hadoop 24 cores</c:v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Madrid!$B$176:$D$176</c:f>
              <c:strCache>
                <c:ptCount val="3"/>
                <c:pt idx="0">
                  <c:v>100m 500</c:v>
                </c:pt>
                <c:pt idx="1">
                  <c:v>10m 5k</c:v>
                </c:pt>
                <c:pt idx="2">
                  <c:v>1m 50k</c:v>
                </c:pt>
              </c:strCache>
            </c:strRef>
          </c:cat>
          <c:val>
            <c:numRef>
              <c:f>Madrid!$B$181:$D$181</c:f>
              <c:numCache>
                <c:formatCode>General</c:formatCode>
                <c:ptCount val="3"/>
                <c:pt idx="0">
                  <c:v>797.69600000000003</c:v>
                </c:pt>
                <c:pt idx="1">
                  <c:v>543.14800000000002</c:v>
                </c:pt>
                <c:pt idx="2">
                  <c:v>1499.7149999999999</c:v>
                </c:pt>
              </c:numCache>
            </c:numRef>
          </c:val>
        </c:ser>
        <c:ser>
          <c:idx val="0"/>
          <c:order val="1"/>
          <c:tx>
            <c:v>Harp 24 cores</c:v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Madrid!$B$176:$D$176</c:f>
              <c:strCache>
                <c:ptCount val="3"/>
                <c:pt idx="0">
                  <c:v>100m 500</c:v>
                </c:pt>
                <c:pt idx="1">
                  <c:v>10m 5k</c:v>
                </c:pt>
                <c:pt idx="2">
                  <c:v>1m 50k</c:v>
                </c:pt>
              </c:strCache>
            </c:strRef>
          </c:cat>
          <c:val>
            <c:numRef>
              <c:f>Madrid!$B$177:$D$177</c:f>
              <c:numCache>
                <c:formatCode>General</c:formatCode>
                <c:ptCount val="3"/>
                <c:pt idx="0">
                  <c:v>382.37200000000001</c:v>
                </c:pt>
                <c:pt idx="1">
                  <c:v>323.60300000000001</c:v>
                </c:pt>
                <c:pt idx="2">
                  <c:v>311.19400000000002</c:v>
                </c:pt>
              </c:numCache>
            </c:numRef>
          </c:val>
        </c:ser>
        <c:ser>
          <c:idx val="4"/>
          <c:order val="2"/>
          <c:tx>
            <c:v>Hadoop 48 cores</c:v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Madrid!$B$176:$D$176</c:f>
              <c:strCache>
                <c:ptCount val="3"/>
                <c:pt idx="0">
                  <c:v>100m 500</c:v>
                </c:pt>
                <c:pt idx="1">
                  <c:v>10m 5k</c:v>
                </c:pt>
                <c:pt idx="2">
                  <c:v>1m 50k</c:v>
                </c:pt>
              </c:strCache>
            </c:strRef>
          </c:cat>
          <c:val>
            <c:numRef>
              <c:f>Madrid!$B$182:$D$182</c:f>
              <c:numCache>
                <c:formatCode>General</c:formatCode>
                <c:ptCount val="3"/>
                <c:pt idx="0">
                  <c:v>458.512</c:v>
                </c:pt>
                <c:pt idx="1">
                  <c:v>407.40199999999999</c:v>
                </c:pt>
                <c:pt idx="2">
                  <c:v>916.95699999999999</c:v>
                </c:pt>
              </c:numCache>
            </c:numRef>
          </c:val>
        </c:ser>
        <c:ser>
          <c:idx val="1"/>
          <c:order val="3"/>
          <c:tx>
            <c:v>Harp 48 cores</c:v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Madrid!$B$176:$D$176</c:f>
              <c:strCache>
                <c:ptCount val="3"/>
                <c:pt idx="0">
                  <c:v>100m 500</c:v>
                </c:pt>
                <c:pt idx="1">
                  <c:v>10m 5k</c:v>
                </c:pt>
                <c:pt idx="2">
                  <c:v>1m 50k</c:v>
                </c:pt>
              </c:strCache>
            </c:strRef>
          </c:cat>
          <c:val>
            <c:numRef>
              <c:f>Madrid!$B$178:$D$178</c:f>
              <c:numCache>
                <c:formatCode>General</c:formatCode>
                <c:ptCount val="3"/>
                <c:pt idx="0">
                  <c:v>188.99100000000001</c:v>
                </c:pt>
                <c:pt idx="1">
                  <c:v>169.215</c:v>
                </c:pt>
                <c:pt idx="2">
                  <c:v>168.91300000000001</c:v>
                </c:pt>
              </c:numCache>
            </c:numRef>
          </c:val>
        </c:ser>
        <c:ser>
          <c:idx val="5"/>
          <c:order val="4"/>
          <c:tx>
            <c:v>Hadoop 96 cores</c:v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Madrid!$B$176:$D$176</c:f>
              <c:strCache>
                <c:ptCount val="3"/>
                <c:pt idx="0">
                  <c:v>100m 500</c:v>
                </c:pt>
                <c:pt idx="1">
                  <c:v>10m 5k</c:v>
                </c:pt>
                <c:pt idx="2">
                  <c:v>1m 50k</c:v>
                </c:pt>
              </c:strCache>
            </c:strRef>
          </c:cat>
          <c:val>
            <c:numRef>
              <c:f>Madrid!$B$183:$D$183</c:f>
              <c:numCache>
                <c:formatCode>General</c:formatCode>
                <c:ptCount val="3"/>
                <c:pt idx="0">
                  <c:v>371.04899999999998</c:v>
                </c:pt>
                <c:pt idx="1">
                  <c:v>347.39800000000002</c:v>
                </c:pt>
                <c:pt idx="2">
                  <c:v>605.03200000000004</c:v>
                </c:pt>
              </c:numCache>
            </c:numRef>
          </c:val>
        </c:ser>
        <c:ser>
          <c:idx val="2"/>
          <c:order val="5"/>
          <c:tx>
            <c:v>Harp 96 cores</c:v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Madrid!$B$176:$D$176</c:f>
              <c:strCache>
                <c:ptCount val="3"/>
                <c:pt idx="0">
                  <c:v>100m 500</c:v>
                </c:pt>
                <c:pt idx="1">
                  <c:v>10m 5k</c:v>
                </c:pt>
                <c:pt idx="2">
                  <c:v>1m 50k</c:v>
                </c:pt>
              </c:strCache>
            </c:strRef>
          </c:cat>
          <c:val>
            <c:numRef>
              <c:f>Madrid!$B$179:$D$179</c:f>
              <c:numCache>
                <c:formatCode>General</c:formatCode>
                <c:ptCount val="3"/>
                <c:pt idx="0">
                  <c:v>113.946</c:v>
                </c:pt>
                <c:pt idx="1">
                  <c:v>96.465000000000003</c:v>
                </c:pt>
                <c:pt idx="2">
                  <c:v>94.721999999999994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4235696"/>
        <c:axId val="137764640"/>
      </c:barChart>
      <c:catAx>
        <c:axId val="442356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Problem Size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64640"/>
        <c:crosses val="autoZero"/>
        <c:auto val="1"/>
        <c:lblAlgn val="ctr"/>
        <c:lblOffset val="100"/>
        <c:noMultiLvlLbl val="0"/>
      </c:catAx>
      <c:valAx>
        <c:axId val="13776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Execution Time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35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297413437794562E-2"/>
          <c:y val="0.85483781320503816"/>
          <c:w val="0.88733598787179369"/>
          <c:h val="0.122391788312988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3435-8487-43E9-88F0-26A5F345AD8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12BE-285D-4644-A9A6-9AB001C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3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3435-8487-43E9-88F0-26A5F345AD8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12BE-285D-4644-A9A6-9AB001C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6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3435-8487-43E9-88F0-26A5F345AD8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12BE-285D-4644-A9A6-9AB001C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8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3435-8487-43E9-88F0-26A5F345AD8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12BE-285D-4644-A9A6-9AB001C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2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3435-8487-43E9-88F0-26A5F345AD8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12BE-285D-4644-A9A6-9AB001C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3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3435-8487-43E9-88F0-26A5F345AD8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12BE-285D-4644-A9A6-9AB001C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5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3435-8487-43E9-88F0-26A5F345AD8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12BE-285D-4644-A9A6-9AB001C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5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3435-8487-43E9-88F0-26A5F345AD8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12BE-285D-4644-A9A6-9AB001C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7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3435-8487-43E9-88F0-26A5F345AD8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12BE-285D-4644-A9A6-9AB001C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3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3435-8487-43E9-88F0-26A5F345AD8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12BE-285D-4644-A9A6-9AB001C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6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3435-8487-43E9-88F0-26A5F345AD8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12BE-285D-4644-A9A6-9AB001C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0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73435-8487-43E9-88F0-26A5F345AD8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012BE-285D-4644-A9A6-9AB001C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6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Contemporary big data tools such as </a:t>
            </a:r>
            <a:r>
              <a:rPr lang="en-US" dirty="0" err="1" smtClean="0"/>
              <a:t>MapReduce</a:t>
            </a:r>
            <a:r>
              <a:rPr lang="en-US" dirty="0" smtClean="0"/>
              <a:t> and graph processing tools have fixed data abstraction </a:t>
            </a:r>
            <a:r>
              <a:rPr lang="en-US" dirty="0"/>
              <a:t>and </a:t>
            </a:r>
            <a:r>
              <a:rPr lang="en-US" dirty="0" smtClean="0"/>
              <a:t>support a limited set of communication operations</a:t>
            </a:r>
          </a:p>
          <a:p>
            <a:r>
              <a:rPr lang="en-US" dirty="0" smtClean="0"/>
              <a:t>MPI contains abundant and highly-optimized collective communication operations but is limited on data abstractions</a:t>
            </a:r>
          </a:p>
          <a:p>
            <a:endParaRPr lang="en-US" dirty="0"/>
          </a:p>
          <a:p>
            <a:r>
              <a:rPr lang="en-US" dirty="0"/>
              <a:t>To improve the expressiveness and performance in big data </a:t>
            </a:r>
            <a:r>
              <a:rPr lang="en-US" dirty="0" smtClean="0"/>
              <a:t>processing…</a:t>
            </a:r>
            <a:endParaRPr lang="en-US" dirty="0" smtClean="0"/>
          </a:p>
          <a:p>
            <a:pPr lvl="1"/>
            <a:r>
              <a:rPr lang="en-US" dirty="0" smtClean="0"/>
              <a:t>We introduce Harp library, which </a:t>
            </a:r>
            <a:r>
              <a:rPr lang="en-US" dirty="0"/>
              <a:t>provides data abstractions and related communication abstractions and transform map-reduce programming model to map-</a:t>
            </a:r>
            <a:r>
              <a:rPr lang="en-US" dirty="0" err="1"/>
              <a:t>collecitve</a:t>
            </a:r>
            <a:r>
              <a:rPr lang="en-US" dirty="0"/>
              <a:t> model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54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Hadoop Plugin (on Hadoop 1.2.1 and Hadoop 2.2.0)</a:t>
            </a:r>
          </a:p>
          <a:p>
            <a:r>
              <a:rPr lang="en-US" dirty="0" smtClean="0"/>
              <a:t>Hierarchical data abstraction on arrays, key-values and graphs for easy programming expressiveness.</a:t>
            </a:r>
          </a:p>
          <a:p>
            <a:r>
              <a:rPr lang="en-US" dirty="0" smtClean="0"/>
              <a:t>Collective communication model to support various communication operations on the data abstractions.</a:t>
            </a:r>
          </a:p>
          <a:p>
            <a:r>
              <a:rPr lang="en-US" dirty="0" smtClean="0"/>
              <a:t>Caching with buffer management for memory allocation required from computation and communication </a:t>
            </a:r>
          </a:p>
          <a:p>
            <a:r>
              <a:rPr lang="en-US" dirty="0" smtClean="0"/>
              <a:t>BSP style parallelism</a:t>
            </a:r>
          </a:p>
          <a:p>
            <a:r>
              <a:rPr lang="en-US" dirty="0" smtClean="0"/>
              <a:t>Fault tolerance </a:t>
            </a:r>
            <a:r>
              <a:rPr lang="en-US" smtClean="0"/>
              <a:t>with check-pointing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004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90769" y="1825624"/>
            <a:ext cx="11426093" cy="4694531"/>
            <a:chOff x="687754" y="1713376"/>
            <a:chExt cx="9667630" cy="4705184"/>
          </a:xfrm>
        </p:grpSpPr>
        <p:sp>
          <p:nvSpPr>
            <p:cNvPr id="20" name="Rectangle 19"/>
            <p:cNvSpPr/>
            <p:nvPr/>
          </p:nvSpPr>
          <p:spPr>
            <a:xfrm>
              <a:off x="3595076" y="5178057"/>
              <a:ext cx="6760308" cy="124050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</a:t>
              </a:r>
              <a:r>
                <a:rPr lang="en-US" dirty="0" smtClean="0"/>
                <a:t>ARN</a:t>
              </a:r>
              <a:endParaRPr lang="en-US" dirty="0"/>
            </a:p>
          </p:txBody>
        </p:sp>
        <p:sp>
          <p:nvSpPr>
            <p:cNvPr id="21" name="L-Shape 20"/>
            <p:cNvSpPr/>
            <p:nvPr/>
          </p:nvSpPr>
          <p:spPr>
            <a:xfrm>
              <a:off x="3595077" y="3454400"/>
              <a:ext cx="6760305" cy="1632281"/>
            </a:xfrm>
            <a:prstGeom prst="corner">
              <a:avLst>
                <a:gd name="adj1" fmla="val 38508"/>
                <a:gd name="adj2" fmla="val 24177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MapReduce</a:t>
              </a:r>
              <a:r>
                <a:rPr lang="en-US" dirty="0" smtClean="0"/>
                <a:t> V2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031345" y="3454400"/>
              <a:ext cx="3324039" cy="92221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Harp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595076" y="1747347"/>
              <a:ext cx="3324039" cy="161567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MapReduce</a:t>
              </a:r>
              <a:r>
                <a:rPr lang="en-US" dirty="0" smtClean="0"/>
                <a:t> Applications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031344" y="1751863"/>
              <a:ext cx="3324039" cy="161116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Map-Collective Applications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5908" y="2333332"/>
              <a:ext cx="16177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  <a:r>
                <a:rPr lang="en-US" dirty="0" smtClean="0"/>
                <a:t>pplication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5908" y="4079840"/>
              <a:ext cx="16177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Framework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5908" y="5582519"/>
              <a:ext cx="20085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Resource Manager</a:t>
              </a:r>
              <a:endParaRPr lang="en-US" dirty="0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765908" y="3377484"/>
              <a:ext cx="2235200" cy="781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65908" y="1713376"/>
              <a:ext cx="2235200" cy="781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87754" y="5104271"/>
              <a:ext cx="2235200" cy="781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51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97168" y="1825626"/>
            <a:ext cx="10058401" cy="4335028"/>
            <a:chOff x="210492" y="575382"/>
            <a:chExt cx="11872574" cy="5585272"/>
          </a:xfrm>
        </p:grpSpPr>
        <p:sp>
          <p:nvSpPr>
            <p:cNvPr id="43" name="Rounded Rectangle 42"/>
            <p:cNvSpPr/>
            <p:nvPr/>
          </p:nvSpPr>
          <p:spPr>
            <a:xfrm>
              <a:off x="210492" y="3209250"/>
              <a:ext cx="5407291" cy="1141223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Shuffle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581036" y="1618818"/>
              <a:ext cx="5502030" cy="3422105"/>
              <a:chOff x="7121236" y="2211758"/>
              <a:chExt cx="4525819" cy="2166276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7214931" y="2211758"/>
                <a:ext cx="493643" cy="216627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8224318" y="2211759"/>
                <a:ext cx="493643" cy="2162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9233706" y="2211758"/>
                <a:ext cx="493643" cy="216627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11079339" y="2211758"/>
                <a:ext cx="493643" cy="216627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</a:t>
                </a:r>
                <a:endParaRPr lang="en-US" dirty="0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9992253" y="3313373"/>
                <a:ext cx="918295" cy="0"/>
              </a:xfrm>
              <a:prstGeom prst="line">
                <a:avLst/>
              </a:prstGeom>
              <a:ln w="50800" cap="rnd">
                <a:prstDash val="sysDot"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ounded Rectangle 34"/>
              <p:cNvSpPr/>
              <p:nvPr/>
            </p:nvSpPr>
            <p:spPr>
              <a:xfrm>
                <a:off x="7121236" y="3477892"/>
                <a:ext cx="4525819" cy="457578"/>
              </a:xfrm>
              <a:prstGeom prst="roundRect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Collective Communication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6" name="Rounded Rectangle 35"/>
            <p:cNvSpPr/>
            <p:nvPr/>
          </p:nvSpPr>
          <p:spPr>
            <a:xfrm>
              <a:off x="742312" y="1209968"/>
              <a:ext cx="493643" cy="21662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751700" y="1209969"/>
              <a:ext cx="493643" cy="2162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761087" y="1209968"/>
              <a:ext cx="493643" cy="21662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4606720" y="1209968"/>
              <a:ext cx="493643" cy="21662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3519635" y="2311584"/>
              <a:ext cx="918295" cy="0"/>
            </a:xfrm>
            <a:prstGeom prst="line">
              <a:avLst/>
            </a:prstGeom>
            <a:ln w="50800" cap="rnd"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ounded Rectangle 40"/>
            <p:cNvSpPr/>
            <p:nvPr/>
          </p:nvSpPr>
          <p:spPr>
            <a:xfrm>
              <a:off x="1957326" y="3994378"/>
              <a:ext cx="493643" cy="21662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610058" y="3994377"/>
              <a:ext cx="493643" cy="21662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46" name="Right Arrow 45"/>
            <p:cNvSpPr/>
            <p:nvPr/>
          </p:nvSpPr>
          <p:spPr>
            <a:xfrm>
              <a:off x="5690313" y="3381519"/>
              <a:ext cx="868218" cy="622094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577963" y="580286"/>
              <a:ext cx="36175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Map-Collective  Model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05344" y="575382"/>
              <a:ext cx="36175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MapReduce</a:t>
              </a:r>
              <a:r>
                <a:rPr lang="en-US" dirty="0" smtClean="0"/>
                <a:t>  Model</a:t>
              </a:r>
              <a:endParaRPr lang="en-US" dirty="0"/>
            </a:p>
          </p:txBody>
        </p: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37851" y="1802180"/>
            <a:ext cx="10302908" cy="4883496"/>
            <a:chOff x="1636694" y="87087"/>
            <a:chExt cx="8900678" cy="6622034"/>
          </a:xfrm>
        </p:grpSpPr>
        <p:sp>
          <p:nvSpPr>
            <p:cNvPr id="360" name="Rounded Rectangle 359"/>
            <p:cNvSpPr/>
            <p:nvPr/>
          </p:nvSpPr>
          <p:spPr>
            <a:xfrm>
              <a:off x="1663299" y="2130293"/>
              <a:ext cx="8847467" cy="127138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48" name="Rounded Rectangle 347"/>
            <p:cNvSpPr/>
            <p:nvPr/>
          </p:nvSpPr>
          <p:spPr>
            <a:xfrm>
              <a:off x="1636694" y="87087"/>
              <a:ext cx="8874073" cy="1868448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46" name="Rounded Rectangle 345"/>
            <p:cNvSpPr/>
            <p:nvPr/>
          </p:nvSpPr>
          <p:spPr>
            <a:xfrm>
              <a:off x="1663299" y="3531494"/>
              <a:ext cx="8874073" cy="2335098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121187" y="917216"/>
              <a:ext cx="1064931" cy="6333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Vertex Table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383183" y="2234837"/>
              <a:ext cx="1194872" cy="6511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Key-Value Partition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747038" y="5001198"/>
              <a:ext cx="1103957" cy="64815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Array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470367" y="6145890"/>
              <a:ext cx="1694001" cy="5632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Commutable</a:t>
              </a:r>
            </a:p>
          </p:txBody>
        </p:sp>
        <p:cxnSp>
          <p:nvCxnSpPr>
            <p:cNvPr id="26" name="Straight Arrow Connector 25"/>
            <p:cNvCxnSpPr>
              <a:stCxn id="24" idx="0"/>
              <a:endCxn id="37" idx="2"/>
            </p:cNvCxnSpPr>
            <p:nvPr/>
          </p:nvCxnSpPr>
          <p:spPr>
            <a:xfrm flipH="1" flipV="1">
              <a:off x="2969138" y="4625606"/>
              <a:ext cx="329879" cy="37559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5" idx="0"/>
              <a:endCxn id="31" idx="2"/>
            </p:cNvCxnSpPr>
            <p:nvPr/>
          </p:nvCxnSpPr>
          <p:spPr>
            <a:xfrm flipV="1">
              <a:off x="5317368" y="5649357"/>
              <a:ext cx="2155631" cy="49653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ounded Rectangle 38"/>
            <p:cNvSpPr/>
            <p:nvPr/>
          </p:nvSpPr>
          <p:spPr>
            <a:xfrm>
              <a:off x="7945991" y="3982027"/>
              <a:ext cx="1199025" cy="6680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Key-Values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5429187" y="3977852"/>
              <a:ext cx="2280918" cy="67096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Vertices, Edges, Messages</a:t>
              </a:r>
            </a:p>
          </p:txBody>
        </p:sp>
        <p:cxnSp>
          <p:nvCxnSpPr>
            <p:cNvPr id="43" name="Straight Arrow Connector 42"/>
            <p:cNvCxnSpPr>
              <a:stCxn id="39" idx="0"/>
              <a:endCxn id="15" idx="2"/>
            </p:cNvCxnSpPr>
            <p:nvPr/>
          </p:nvCxnSpPr>
          <p:spPr>
            <a:xfrm flipV="1">
              <a:off x="8545503" y="2886024"/>
              <a:ext cx="435116" cy="109600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0" idx="0"/>
              <a:endCxn id="14" idx="2"/>
            </p:cNvCxnSpPr>
            <p:nvPr/>
          </p:nvCxnSpPr>
          <p:spPr>
            <a:xfrm flipH="1" flipV="1">
              <a:off x="7653653" y="1550614"/>
              <a:ext cx="16568" cy="684221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15" idx="0"/>
              <a:endCxn id="149" idx="2"/>
            </p:cNvCxnSpPr>
            <p:nvPr/>
          </p:nvCxnSpPr>
          <p:spPr>
            <a:xfrm flipH="1" flipV="1">
              <a:off x="8978334" y="1545164"/>
              <a:ext cx="2285" cy="68967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ounded Rectangle 35"/>
            <p:cNvSpPr/>
            <p:nvPr/>
          </p:nvSpPr>
          <p:spPr>
            <a:xfrm>
              <a:off x="3475700" y="3976806"/>
              <a:ext cx="877637" cy="64880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Double Array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597629" y="3977708"/>
              <a:ext cx="743017" cy="64789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Int</a:t>
              </a:r>
              <a:r>
                <a:rPr lang="en-US" sz="1600" dirty="0"/>
                <a:t> Array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784583" y="3976806"/>
              <a:ext cx="731833" cy="64880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Long Array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649528" y="2242899"/>
              <a:ext cx="1453732" cy="63587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Array </a:t>
              </a:r>
              <a:r>
                <a:rPr lang="en-US" sz="1600" dirty="0" smtClean="0"/>
                <a:t>Partition</a:t>
              </a:r>
              <a:br>
                <a:rPr lang="en-US" sz="1600" dirty="0" smtClean="0"/>
              </a:br>
              <a:r>
                <a:rPr lang="en-US" sz="1600" dirty="0" smtClean="0"/>
                <a:t> </a:t>
              </a:r>
              <a:r>
                <a:rPr lang="en-US" sz="1600" dirty="0"/>
                <a:t>&lt; Array Type &gt;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762581" y="5001198"/>
              <a:ext cx="1420835" cy="64815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Struct</a:t>
              </a:r>
              <a:r>
                <a:rPr lang="en-US" sz="1600" dirty="0"/>
                <a:t> Object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7137755" y="2234835"/>
              <a:ext cx="1064931" cy="629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Vertex Partition</a:t>
              </a: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4599435" y="2242899"/>
              <a:ext cx="1162949" cy="62439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Edge Partition</a:t>
              </a: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2649528" y="931731"/>
              <a:ext cx="1453731" cy="6630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Array Table &lt;Array Type&gt;</a:t>
              </a:r>
            </a:p>
          </p:txBody>
        </p:sp>
        <p:cxnSp>
          <p:nvCxnSpPr>
            <p:cNvPr id="76" name="Straight Arrow Connector 75"/>
            <p:cNvCxnSpPr>
              <a:stCxn id="25" idx="0"/>
              <a:endCxn id="24" idx="2"/>
            </p:cNvCxnSpPr>
            <p:nvPr/>
          </p:nvCxnSpPr>
          <p:spPr>
            <a:xfrm flipH="1" flipV="1">
              <a:off x="3299017" y="5649357"/>
              <a:ext cx="2018351" cy="49653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36" idx="0"/>
              <a:endCxn id="27" idx="2"/>
            </p:cNvCxnSpPr>
            <p:nvPr/>
          </p:nvCxnSpPr>
          <p:spPr>
            <a:xfrm flipH="1" flipV="1">
              <a:off x="3376394" y="2878777"/>
              <a:ext cx="538125" cy="109803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37" idx="0"/>
              <a:endCxn id="27" idx="2"/>
            </p:cNvCxnSpPr>
            <p:nvPr/>
          </p:nvCxnSpPr>
          <p:spPr>
            <a:xfrm flipV="1">
              <a:off x="2969138" y="2878777"/>
              <a:ext cx="407256" cy="109893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stCxn id="38" idx="0"/>
              <a:endCxn id="27" idx="2"/>
            </p:cNvCxnSpPr>
            <p:nvPr/>
          </p:nvCxnSpPr>
          <p:spPr>
            <a:xfrm flipV="1">
              <a:off x="2150500" y="2878777"/>
              <a:ext cx="1225894" cy="109803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24" idx="0"/>
              <a:endCxn id="36" idx="2"/>
            </p:cNvCxnSpPr>
            <p:nvPr/>
          </p:nvCxnSpPr>
          <p:spPr>
            <a:xfrm flipV="1">
              <a:off x="3299016" y="4625606"/>
              <a:ext cx="615502" cy="37559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24" idx="0"/>
              <a:endCxn id="38" idx="2"/>
            </p:cNvCxnSpPr>
            <p:nvPr/>
          </p:nvCxnSpPr>
          <p:spPr>
            <a:xfrm flipH="1" flipV="1">
              <a:off x="2150500" y="4625606"/>
              <a:ext cx="1148517" cy="37559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ounded Rectangle 141"/>
            <p:cNvSpPr/>
            <p:nvPr/>
          </p:nvSpPr>
          <p:spPr>
            <a:xfrm>
              <a:off x="5884054" y="2234835"/>
              <a:ext cx="1058610" cy="6511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Message Partition</a:t>
              </a: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8331535" y="917216"/>
              <a:ext cx="1293597" cy="62794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Key-Value Table</a:t>
              </a: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4470366" y="3979942"/>
              <a:ext cx="740536" cy="668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Byte Array</a:t>
              </a:r>
            </a:p>
          </p:txBody>
        </p:sp>
        <p:cxnSp>
          <p:nvCxnSpPr>
            <p:cNvPr id="164" name="Straight Arrow Connector 163"/>
            <p:cNvCxnSpPr>
              <a:stCxn id="157" idx="0"/>
              <a:endCxn id="63" idx="2"/>
            </p:cNvCxnSpPr>
            <p:nvPr/>
          </p:nvCxnSpPr>
          <p:spPr>
            <a:xfrm flipV="1">
              <a:off x="4840634" y="2867291"/>
              <a:ext cx="340275" cy="111265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>
              <a:stCxn id="40" idx="0"/>
              <a:endCxn id="63" idx="2"/>
            </p:cNvCxnSpPr>
            <p:nvPr/>
          </p:nvCxnSpPr>
          <p:spPr>
            <a:xfrm flipH="1" flipV="1">
              <a:off x="5180910" y="2867291"/>
              <a:ext cx="1388737" cy="1110561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>
              <a:stCxn id="40" idx="0"/>
              <a:endCxn id="142" idx="2"/>
            </p:cNvCxnSpPr>
            <p:nvPr/>
          </p:nvCxnSpPr>
          <p:spPr>
            <a:xfrm flipH="1" flipV="1">
              <a:off x="6413359" y="2886026"/>
              <a:ext cx="156288" cy="109182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>
              <a:stCxn id="157" idx="0"/>
              <a:endCxn id="142" idx="2"/>
            </p:cNvCxnSpPr>
            <p:nvPr/>
          </p:nvCxnSpPr>
          <p:spPr>
            <a:xfrm flipV="1">
              <a:off x="4840634" y="2886026"/>
              <a:ext cx="1572725" cy="109391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Arrow Connector 231"/>
            <p:cNvCxnSpPr>
              <a:stCxn id="24" idx="0"/>
              <a:endCxn id="157" idx="2"/>
            </p:cNvCxnSpPr>
            <p:nvPr/>
          </p:nvCxnSpPr>
          <p:spPr>
            <a:xfrm flipV="1">
              <a:off x="3299016" y="4648818"/>
              <a:ext cx="1541618" cy="35238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Arrow Connector 243"/>
            <p:cNvCxnSpPr>
              <a:stCxn id="157" idx="0"/>
              <a:endCxn id="27" idx="2"/>
            </p:cNvCxnSpPr>
            <p:nvPr/>
          </p:nvCxnSpPr>
          <p:spPr>
            <a:xfrm flipH="1" flipV="1">
              <a:off x="3376394" y="2878777"/>
              <a:ext cx="1464240" cy="1101165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Arrow Connector 246"/>
            <p:cNvCxnSpPr>
              <a:stCxn id="27" idx="0"/>
              <a:endCxn id="68" idx="2"/>
            </p:cNvCxnSpPr>
            <p:nvPr/>
          </p:nvCxnSpPr>
          <p:spPr>
            <a:xfrm flipV="1">
              <a:off x="3376394" y="1594741"/>
              <a:ext cx="0" cy="64815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Arrow Connector 284"/>
            <p:cNvCxnSpPr>
              <a:stCxn id="40" idx="0"/>
              <a:endCxn id="60" idx="2"/>
            </p:cNvCxnSpPr>
            <p:nvPr/>
          </p:nvCxnSpPr>
          <p:spPr>
            <a:xfrm flipV="1">
              <a:off x="6569647" y="2864263"/>
              <a:ext cx="1100574" cy="1113589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0" name="Rounded Rectangle 299"/>
            <p:cNvSpPr/>
            <p:nvPr/>
          </p:nvSpPr>
          <p:spPr>
            <a:xfrm>
              <a:off x="5874299" y="917217"/>
              <a:ext cx="1064931" cy="62812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Message Table</a:t>
              </a:r>
            </a:p>
          </p:txBody>
        </p:sp>
        <p:sp>
          <p:nvSpPr>
            <p:cNvPr id="301" name="Rounded Rectangle 300"/>
            <p:cNvSpPr/>
            <p:nvPr/>
          </p:nvSpPr>
          <p:spPr>
            <a:xfrm>
              <a:off x="4627409" y="928820"/>
              <a:ext cx="1064931" cy="6142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Edge</a:t>
              </a:r>
            </a:p>
            <a:p>
              <a:pPr algn="ctr"/>
              <a:r>
                <a:rPr lang="en-US" sz="1600" dirty="0"/>
                <a:t>Table</a:t>
              </a:r>
            </a:p>
          </p:txBody>
        </p:sp>
        <p:cxnSp>
          <p:nvCxnSpPr>
            <p:cNvPr id="319" name="Straight Arrow Connector 318"/>
            <p:cNvCxnSpPr>
              <a:stCxn id="31" idx="0"/>
              <a:endCxn id="40" idx="2"/>
            </p:cNvCxnSpPr>
            <p:nvPr/>
          </p:nvCxnSpPr>
          <p:spPr>
            <a:xfrm flipH="1" flipV="1">
              <a:off x="6569646" y="4648818"/>
              <a:ext cx="903352" cy="35238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Arrow Connector 321"/>
            <p:cNvCxnSpPr>
              <a:stCxn id="31" idx="0"/>
              <a:endCxn id="39" idx="2"/>
            </p:cNvCxnSpPr>
            <p:nvPr/>
          </p:nvCxnSpPr>
          <p:spPr>
            <a:xfrm flipV="1">
              <a:off x="7472999" y="4650106"/>
              <a:ext cx="1072505" cy="35109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Arrow Connector 330"/>
            <p:cNvCxnSpPr>
              <a:stCxn id="142" idx="0"/>
              <a:endCxn id="300" idx="2"/>
            </p:cNvCxnSpPr>
            <p:nvPr/>
          </p:nvCxnSpPr>
          <p:spPr>
            <a:xfrm flipH="1" flipV="1">
              <a:off x="6406765" y="1545340"/>
              <a:ext cx="6594" cy="689495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Arrow Connector 333"/>
            <p:cNvCxnSpPr>
              <a:stCxn id="63" idx="0"/>
              <a:endCxn id="301" idx="2"/>
            </p:cNvCxnSpPr>
            <p:nvPr/>
          </p:nvCxnSpPr>
          <p:spPr>
            <a:xfrm flipH="1" flipV="1">
              <a:off x="5159875" y="1543060"/>
              <a:ext cx="21034" cy="69984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7" name="TextBox 346"/>
            <p:cNvSpPr txBox="1"/>
            <p:nvPr/>
          </p:nvSpPr>
          <p:spPr>
            <a:xfrm>
              <a:off x="8153018" y="5480079"/>
              <a:ext cx="22340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Broadcast, Send, Gather</a:t>
              </a: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5930536" y="156253"/>
              <a:ext cx="4517133" cy="792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Broadcast, </a:t>
              </a:r>
              <a:r>
                <a:rPr lang="en-US" sz="1600" dirty="0" err="1"/>
                <a:t>Allgather</a:t>
              </a:r>
              <a:r>
                <a:rPr lang="en-US" sz="1600" dirty="0"/>
                <a:t>, </a:t>
              </a:r>
              <a:r>
                <a:rPr lang="en-US" sz="1600" dirty="0" err="1"/>
                <a:t>Allreduce</a:t>
              </a:r>
              <a:r>
                <a:rPr lang="en-US" sz="1600" dirty="0"/>
                <a:t>, Regroup-(combine/reduce), </a:t>
              </a:r>
            </a:p>
            <a:p>
              <a:r>
                <a:rPr lang="en-US" sz="1600" dirty="0"/>
                <a:t>Message-to-Vertex, Edge-to-Vertex </a:t>
              </a:r>
            </a:p>
          </p:txBody>
        </p:sp>
        <p:sp>
          <p:nvSpPr>
            <p:cNvPr id="361" name="TextBox 360"/>
            <p:cNvSpPr txBox="1"/>
            <p:nvPr/>
          </p:nvSpPr>
          <p:spPr>
            <a:xfrm>
              <a:off x="8912645" y="3018920"/>
              <a:ext cx="1598121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Broadcast, Send</a:t>
              </a:r>
            </a:p>
          </p:txBody>
        </p:sp>
        <p:sp>
          <p:nvSpPr>
            <p:cNvPr id="401" name="TextBox 400"/>
            <p:cNvSpPr txBox="1"/>
            <p:nvPr/>
          </p:nvSpPr>
          <p:spPr>
            <a:xfrm>
              <a:off x="1760050" y="1061913"/>
              <a:ext cx="12090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Table</a:t>
              </a:r>
            </a:p>
          </p:txBody>
        </p:sp>
        <p:sp>
          <p:nvSpPr>
            <p:cNvPr id="402" name="TextBox 401"/>
            <p:cNvSpPr txBox="1"/>
            <p:nvPr/>
          </p:nvSpPr>
          <p:spPr>
            <a:xfrm>
              <a:off x="1697935" y="2420787"/>
              <a:ext cx="12090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Partition</a:t>
              </a:r>
            </a:p>
          </p:txBody>
        </p:sp>
        <p:sp>
          <p:nvSpPr>
            <p:cNvPr id="403" name="TextBox 402"/>
            <p:cNvSpPr txBox="1"/>
            <p:nvPr/>
          </p:nvSpPr>
          <p:spPr>
            <a:xfrm>
              <a:off x="1663299" y="5104228"/>
              <a:ext cx="12090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Basic Types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Data Abstraction and Collective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4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on Madrid Cluster (8 nodes)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7586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256</Words>
  <Application>Microsoft Office PowerPoint</Application>
  <PresentationFormat>Widescreen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Motivation</vt:lpstr>
      <vt:lpstr>Features</vt:lpstr>
      <vt:lpstr>Architecture</vt:lpstr>
      <vt:lpstr>Parallelism Model</vt:lpstr>
      <vt:lpstr>Hierarchical Data Abstraction and Collective Communication</vt:lpstr>
      <vt:lpstr>Performance on Madrid Cluster (8 nodes)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zhangbj</dc:creator>
  <cp:lastModifiedBy>zhangbj</cp:lastModifiedBy>
  <cp:revision>30</cp:revision>
  <dcterms:created xsi:type="dcterms:W3CDTF">2014-02-21T21:40:17Z</dcterms:created>
  <dcterms:modified xsi:type="dcterms:W3CDTF">2014-03-18T22:08:36Z</dcterms:modified>
</cp:coreProperties>
</file>