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4" r:id="rId2"/>
    <p:sldId id="298" r:id="rId3"/>
    <p:sldId id="268" r:id="rId4"/>
    <p:sldId id="309" r:id="rId5"/>
    <p:sldId id="312" r:id="rId6"/>
    <p:sldId id="313" r:id="rId7"/>
    <p:sldId id="314" r:id="rId8"/>
    <p:sldId id="325" r:id="rId9"/>
    <p:sldId id="301" r:id="rId10"/>
    <p:sldId id="302" r:id="rId11"/>
    <p:sldId id="315" r:id="rId12"/>
    <p:sldId id="316" r:id="rId13"/>
    <p:sldId id="318" r:id="rId14"/>
    <p:sldId id="317" r:id="rId15"/>
    <p:sldId id="303" r:id="rId16"/>
    <p:sldId id="304" r:id="rId17"/>
    <p:sldId id="305" r:id="rId18"/>
    <p:sldId id="306" r:id="rId19"/>
    <p:sldId id="308" r:id="rId20"/>
    <p:sldId id="310" r:id="rId21"/>
    <p:sldId id="311" r:id="rId22"/>
    <p:sldId id="326" r:id="rId23"/>
    <p:sldId id="321" r:id="rId24"/>
    <p:sldId id="322" r:id="rId25"/>
    <p:sldId id="295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EDEE"/>
    <a:srgbClr val="E6F1F2"/>
    <a:srgbClr val="DEE7F8"/>
    <a:srgbClr val="B311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74" autoAdjust="0"/>
    <p:restoredTop sz="88167" autoAdjust="0"/>
  </p:normalViewPr>
  <p:slideViewPr>
    <p:cSldViewPr>
      <p:cViewPr>
        <p:scale>
          <a:sx n="90" d="100"/>
          <a:sy n="90" d="100"/>
        </p:scale>
        <p:origin x="-49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9B3B1-6DC3-491C-959F-1DF4525F079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2EB9B-D225-4F8D-A173-2B21C91F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C4FAC-5D83-482A-9809-B34FBC9884E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677B-C5CE-4183-A13D-EB29CCD21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EC547-398A-4BEA-B97B-98F7CF26DF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Data deluge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Moving Computation to  Data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MapReduce 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Dryad/DryadLINQ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Sector/Sphere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Simple Programming Models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MapReduce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Directed Acyclic Graphs (DAG)s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Distributed File Systems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Fault Tolerance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Benefits for Iterative Applications</a:t>
            </a: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Cascading is</a:t>
            </a:r>
            <a:r>
              <a:rPr lang="en-US" baseline="0" dirty="0" smtClean="0"/>
              <a:t> there, but that is for multiple MapReduce computations.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Cheng Tao et al. Proposed MapReduce for Machine Learning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Multicore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8" name="Picture 7" descr="350px-Zuoshangjia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8153400" y="6477000"/>
            <a:ext cx="990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153400" y="6477000"/>
            <a:ext cx="990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1571" y="6477000"/>
            <a:ext cx="183242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ageRank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ston.lti.cs.cmu.edu/Data/clueweb09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ca08.org/files/slides/shantenu-jha_cca08-talk.pdf" TargetMode="External"/><Relationship Id="rId3" Type="http://schemas.openxmlformats.org/officeDocument/2006/relationships/hyperlink" Target="http://hadoop.apache.org/" TargetMode="External"/><Relationship Id="rId7" Type="http://schemas.openxmlformats.org/officeDocument/2006/relationships/hyperlink" Target="http://www.computer.org/portal/web/csdl/doi/10.1109/TPDS.2009.49" TargetMode="External"/><Relationship Id="rId2" Type="http://schemas.openxmlformats.org/officeDocument/2006/relationships/hyperlink" Target="http://labs.google.com/papers/mapreduc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ctor.sourceforge.net/" TargetMode="External"/><Relationship Id="rId5" Type="http://schemas.openxmlformats.org/officeDocument/2006/relationships/hyperlink" Target="http://googleresearch.blogspot.com/2009/06/large-scale-graph-computing-at-google.html" TargetMode="External"/><Relationship Id="rId4" Type="http://schemas.openxmlformats.org/officeDocument/2006/relationships/hyperlink" Target="http://research.microsoft.com/en-us/projects/DryadLINQ/" TargetMode="External"/><Relationship Id="rId9" Type="http://schemas.openxmlformats.org/officeDocument/2006/relationships/hyperlink" Target="http://discoproject.org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8943975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Twister: A Runtime for Iterative 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582863"/>
          </a:xfrm>
        </p:spPr>
        <p:txBody>
          <a:bodyPr>
            <a:normAutofit/>
          </a:bodyPr>
          <a:lstStyle/>
          <a:p>
            <a:pPr algn="r">
              <a:buNone/>
              <a:defRPr/>
            </a:pPr>
            <a:r>
              <a:rPr lang="en-US" sz="2800" dirty="0" smtClean="0"/>
              <a:t>Jaliya Ekanayake</a:t>
            </a:r>
          </a:p>
          <a:p>
            <a:pPr algn="r">
              <a:buNone/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Community Grids Laboratory, </a:t>
            </a:r>
          </a:p>
          <a:p>
            <a:pPr lvl="0" algn="r"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Digital Science Center</a:t>
            </a:r>
          </a:p>
          <a:p>
            <a:pPr lvl="0" algn="r"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Pervasive Technology Institute</a:t>
            </a:r>
          </a:p>
          <a:p>
            <a:pPr lvl="0" algn="r"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Indiana University</a:t>
            </a:r>
            <a:endParaRPr lang="en-US" sz="21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590800"/>
            <a:ext cx="6278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HPDC – 2010  MAPREDUCE’10  Workshop,  Chicago, 06/22/2010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181600"/>
            <a:ext cx="3657600" cy="69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962400"/>
            <a:ext cx="365004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Input/Output</a:t>
            </a:r>
            <a:r>
              <a:rPr lang="en-US" dirty="0" smtClean="0">
                <a:solidFill>
                  <a:srgbClr val="002060"/>
                </a:solidFill>
              </a:rPr>
              <a:t> Handling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305800" cy="33528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Data Manipulation Tool: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Provides basic functionality to manipulate data across the local disks of the compute nodes</a:t>
            </a:r>
          </a:p>
          <a:p>
            <a:pPr>
              <a:buClr>
                <a:srgbClr val="C00000"/>
              </a:buClr>
            </a:pPr>
            <a:endParaRPr lang="en-US" sz="800" dirty="0" smtClean="0">
              <a:solidFill>
                <a:srgbClr val="002060"/>
              </a:solidFill>
            </a:endParaRP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Data partitions are assumed to be files (Contrast to fixed sized blocks in Hadoop)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Supported commands:</a:t>
            </a:r>
          </a:p>
          <a:p>
            <a:pPr lvl="2">
              <a:lnSpc>
                <a:spcPct val="120000"/>
              </a:lnSpc>
            </a:pPr>
            <a:r>
              <a:rPr lang="en-US" sz="25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2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rmdir</a:t>
            </a:r>
            <a:r>
              <a:rPr lang="en-US" sz="2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put,putall,get,ls</a:t>
            </a:r>
            <a:r>
              <a:rPr lang="en-US" sz="2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2">
              <a:lnSpc>
                <a:spcPct val="120000"/>
              </a:lnSpc>
            </a:pPr>
            <a:r>
              <a:rPr lang="en-US" sz="2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Copy resources</a:t>
            </a:r>
          </a:p>
          <a:p>
            <a:pPr lvl="2">
              <a:lnSpc>
                <a:spcPct val="120000"/>
              </a:lnSpc>
            </a:pPr>
            <a:r>
              <a:rPr lang="en-US" sz="2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 Partition File</a:t>
            </a:r>
            <a:endParaRPr lang="en-US" sz="2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343400" y="838200"/>
            <a:ext cx="4038600" cy="1026479"/>
            <a:chOff x="3048000" y="1828800"/>
            <a:chExt cx="4953000" cy="1524000"/>
          </a:xfrm>
        </p:grpSpPr>
        <p:grpSp>
          <p:nvGrpSpPr>
            <p:cNvPr id="11" name="Group 10"/>
            <p:cNvGrpSpPr/>
            <p:nvPr/>
          </p:nvGrpSpPr>
          <p:grpSpPr>
            <a:xfrm>
              <a:off x="3048000" y="1828800"/>
              <a:ext cx="1295400" cy="1524000"/>
              <a:chOff x="3048000" y="1828800"/>
              <a:chExt cx="1295400" cy="15240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048000" y="1828800"/>
                <a:ext cx="1295400" cy="1524000"/>
              </a:xfrm>
              <a:prstGeom prst="roundRect">
                <a:avLst>
                  <a:gd name="adj" fmla="val 11399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Magnetic Disk 5"/>
              <p:cNvSpPr/>
              <p:nvPr/>
            </p:nvSpPr>
            <p:spPr>
              <a:xfrm>
                <a:off x="3200400" y="2667000"/>
                <a:ext cx="990600" cy="533400"/>
              </a:xfrm>
              <a:prstGeom prst="flowChartMagneticDisk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276600" y="1981200"/>
                <a:ext cx="862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Node 0</a:t>
                </a:r>
                <a:endParaRPr lang="en-US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724400" y="1828800"/>
              <a:ext cx="1295400" cy="1524000"/>
              <a:chOff x="3048000" y="1828800"/>
              <a:chExt cx="1295400" cy="1524000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3048000" y="1828800"/>
                <a:ext cx="1295400" cy="1524000"/>
              </a:xfrm>
              <a:prstGeom prst="roundRect">
                <a:avLst>
                  <a:gd name="adj" fmla="val 11399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Magnetic Disk 13"/>
              <p:cNvSpPr/>
              <p:nvPr/>
            </p:nvSpPr>
            <p:spPr>
              <a:xfrm>
                <a:off x="3200400" y="2667000"/>
                <a:ext cx="990600" cy="533400"/>
              </a:xfrm>
              <a:prstGeom prst="flowChartMagneticDisk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276600" y="1981200"/>
                <a:ext cx="862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Node 1</a:t>
                </a:r>
                <a:endParaRPr lang="en-US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705600" y="1828800"/>
              <a:ext cx="1295400" cy="1524000"/>
              <a:chOff x="3048000" y="1828800"/>
              <a:chExt cx="1295400" cy="15240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3048000" y="1828800"/>
                <a:ext cx="1295400" cy="1524000"/>
              </a:xfrm>
              <a:prstGeom prst="roundRect">
                <a:avLst>
                  <a:gd name="adj" fmla="val 11399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Magnetic Disk 17"/>
              <p:cNvSpPr/>
              <p:nvPr/>
            </p:nvSpPr>
            <p:spPr>
              <a:xfrm>
                <a:off x="3200400" y="2667000"/>
                <a:ext cx="990600" cy="533400"/>
              </a:xfrm>
              <a:prstGeom prst="flowChartMagneticDisk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276600" y="1981200"/>
                <a:ext cx="86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Node n</a:t>
                </a:r>
                <a:endParaRPr lang="en-US" dirty="0"/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172200" y="2590800"/>
              <a:ext cx="304800" cy="0"/>
            </a:xfrm>
            <a:prstGeom prst="line">
              <a:avLst/>
            </a:prstGeom>
            <a:ln w="63500" cap="rnd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902591" y="2121298"/>
            <a:ext cx="3168748" cy="92670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common directory in local disks of individual nodes</a:t>
            </a:r>
          </a:p>
          <a:p>
            <a:r>
              <a:rPr lang="en-US" dirty="0" smtClean="0"/>
              <a:t>e.g. /</a:t>
            </a:r>
            <a:r>
              <a:rPr lang="en-US" dirty="0" err="1" smtClean="0"/>
              <a:t>tmp</a:t>
            </a:r>
            <a:r>
              <a:rPr lang="en-US" dirty="0" smtClean="0"/>
              <a:t>/</a:t>
            </a:r>
            <a:r>
              <a:rPr lang="en-US" dirty="0" err="1" smtClean="0"/>
              <a:t>twister_data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4964723" y="1659383"/>
            <a:ext cx="1118382" cy="4619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5919683" y="1771480"/>
            <a:ext cx="513239" cy="18639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083105" y="1659383"/>
            <a:ext cx="1739705" cy="4619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038600" y="1295400"/>
            <a:ext cx="4495800" cy="533400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1371600" y="1143000"/>
            <a:ext cx="1981200" cy="838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Manipulation Tool</a:t>
            </a:r>
            <a:endParaRPr lang="en-US" dirty="0"/>
          </a:p>
        </p:txBody>
      </p:sp>
      <p:sp>
        <p:nvSpPr>
          <p:cNvPr id="38" name="Left-Right Arrow 37"/>
          <p:cNvSpPr/>
          <p:nvPr/>
        </p:nvSpPr>
        <p:spPr>
          <a:xfrm>
            <a:off x="3429000" y="1371600"/>
            <a:ext cx="533400" cy="3810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209800" y="2057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447800" y="2438400"/>
            <a:ext cx="1905000" cy="304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Partition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Partition File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6764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Partition file allows duplicates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One data partition may  reside in multiple nodes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In an event of failure, the duplicates are used to re-schedule the tasks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219200"/>
          <a:ext cx="7162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347251"/>
                <a:gridCol w="1319749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File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 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Daemon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File</a:t>
                      </a:r>
                      <a:r>
                        <a:rPr lang="en-US" baseline="0" dirty="0" smtClean="0"/>
                        <a:t> partition path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156.56.104.96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/home/jaliya/data/mds/GD-4D-23.bin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156.56.104.96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/home/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jaliya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/data/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mds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/GD-4D-0.bin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156.56.104.96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/home/jaliya/data/mds/GD-4D-27.bin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156.56.104.96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/home/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jaliya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/data/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mds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/GD-4D-20.bin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156.56.104.97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home/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jaliya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/data/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mds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/GD-4D-23.bin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156.56.104.97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/home/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jaliya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/data/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mds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/GD-4D-25.bin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156.56.104.97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home/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jaliya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/data/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mds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/GD-4D-18.bin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156.56.104.97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/home/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jaliya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/data/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mds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/GD-4D-15.bin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use of pub/sub messaging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4290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Intermediate data transferred via the broker network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Network of brokers used for load balancing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 Different  broker topologies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Interspersed computation and data transfer minimizes large message load at the brokers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Currently supports</a:t>
            </a:r>
          </a:p>
          <a:p>
            <a:pPr lvl="1">
              <a:buClr>
                <a:srgbClr val="C00000"/>
              </a:buClr>
            </a:pPr>
            <a:r>
              <a:rPr lang="en-US" dirty="0" err="1" smtClean="0">
                <a:solidFill>
                  <a:srgbClr val="002060"/>
                </a:solidFill>
              </a:rPr>
              <a:t>NaradaBrokering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Clr>
                <a:srgbClr val="C00000"/>
              </a:buClr>
            </a:pPr>
            <a:r>
              <a:rPr lang="en-US" dirty="0" err="1" smtClean="0">
                <a:solidFill>
                  <a:srgbClr val="002060"/>
                </a:solidFill>
              </a:rPr>
              <a:t>ActiveMQ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3" name="Text Box 79"/>
          <p:cNvSpPr txBox="1">
            <a:spLocks noChangeArrowheads="1"/>
          </p:cNvSpPr>
          <p:nvPr/>
        </p:nvSpPr>
        <p:spPr bwMode="auto">
          <a:xfrm>
            <a:off x="304800" y="49530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100 map tasks, 10 workers in 10 nodes </a:t>
            </a:r>
          </a:p>
        </p:txBody>
      </p:sp>
      <p:grpSp>
        <p:nvGrpSpPr>
          <p:cNvPr id="168" name="Group 167"/>
          <p:cNvGrpSpPr/>
          <p:nvPr/>
        </p:nvGrpSpPr>
        <p:grpSpPr>
          <a:xfrm>
            <a:off x="4191000" y="3276600"/>
            <a:ext cx="4645848" cy="3165057"/>
            <a:chOff x="3810000" y="3581400"/>
            <a:chExt cx="4645848" cy="3165057"/>
          </a:xfrm>
        </p:grpSpPr>
        <p:sp>
          <p:nvSpPr>
            <p:cNvPr id="143" name="Cloud 142"/>
            <p:cNvSpPr/>
            <p:nvPr/>
          </p:nvSpPr>
          <p:spPr>
            <a:xfrm>
              <a:off x="3810000" y="5029200"/>
              <a:ext cx="2971800" cy="8382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229894" y="5372894"/>
              <a:ext cx="989806" cy="3040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" name="AutoShape 36"/>
            <p:cNvCxnSpPr>
              <a:cxnSpLocks noChangeShapeType="1"/>
            </p:cNvCxnSpPr>
            <p:nvPr/>
          </p:nvCxnSpPr>
          <p:spPr bwMode="auto">
            <a:xfrm>
              <a:off x="5257800" y="4495800"/>
              <a:ext cx="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37"/>
            <p:cNvCxnSpPr>
              <a:cxnSpLocks noChangeShapeType="1"/>
            </p:cNvCxnSpPr>
            <p:nvPr/>
          </p:nvCxnSpPr>
          <p:spPr bwMode="auto">
            <a:xfrm>
              <a:off x="6160369" y="4520365"/>
              <a:ext cx="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7" name="AutoShape 73"/>
            <p:cNvCxnSpPr>
              <a:cxnSpLocks noChangeShapeType="1"/>
            </p:cNvCxnSpPr>
            <p:nvPr/>
          </p:nvCxnSpPr>
          <p:spPr bwMode="auto">
            <a:xfrm>
              <a:off x="4876800" y="6019800"/>
              <a:ext cx="0" cy="2371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8" name="AutoShape 74"/>
            <p:cNvCxnSpPr>
              <a:cxnSpLocks noChangeShapeType="1"/>
            </p:cNvCxnSpPr>
            <p:nvPr/>
          </p:nvCxnSpPr>
          <p:spPr bwMode="auto">
            <a:xfrm>
              <a:off x="5715000" y="6019800"/>
              <a:ext cx="0" cy="2371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5" name="Text Box 81"/>
            <p:cNvSpPr txBox="1">
              <a:spLocks noChangeArrowheads="1"/>
            </p:cNvSpPr>
            <p:nvPr/>
          </p:nvSpPr>
          <p:spPr bwMode="auto">
            <a:xfrm>
              <a:off x="6019800" y="6019800"/>
              <a:ext cx="1096578" cy="392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cs typeface="Arial" pitchFamily="34" charset="0"/>
                </a:rPr>
                <a:t>Reduce()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3" name="AutoShape 36"/>
            <p:cNvCxnSpPr>
              <a:cxnSpLocks noChangeShapeType="1"/>
            </p:cNvCxnSpPr>
            <p:nvPr/>
          </p:nvCxnSpPr>
          <p:spPr bwMode="auto">
            <a:xfrm>
              <a:off x="4343400" y="4495800"/>
              <a:ext cx="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18" name="TextBox 117"/>
            <p:cNvSpPr txBox="1"/>
            <p:nvPr/>
          </p:nvSpPr>
          <p:spPr>
            <a:xfrm>
              <a:off x="6400800" y="3810000"/>
              <a:ext cx="1801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map task queues</a:t>
              </a:r>
              <a:endParaRPr lang="en-US" b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324600" y="4800600"/>
              <a:ext cx="1441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Map workers</a:t>
              </a:r>
              <a:endParaRPr lang="en-US" b="1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191000" y="4267200"/>
              <a:ext cx="304800" cy="2286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AutoShape 33"/>
            <p:cNvCxnSpPr>
              <a:cxnSpLocks noChangeShapeType="1"/>
            </p:cNvCxnSpPr>
            <p:nvPr/>
          </p:nvCxnSpPr>
          <p:spPr bwMode="auto">
            <a:xfrm>
              <a:off x="4572000" y="5029200"/>
              <a:ext cx="1143000" cy="990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9" name="Rectangle 138"/>
            <p:cNvSpPr/>
            <p:nvPr/>
          </p:nvSpPr>
          <p:spPr>
            <a:xfrm>
              <a:off x="4648200" y="5638800"/>
              <a:ext cx="45719" cy="762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781800" y="5257800"/>
              <a:ext cx="1674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Broker network</a:t>
              </a:r>
              <a:endParaRPr lang="en-US" b="1" dirty="0"/>
            </a:p>
          </p:txBody>
        </p:sp>
        <p:cxnSp>
          <p:nvCxnSpPr>
            <p:cNvPr id="84" name="AutoShape 33"/>
            <p:cNvCxnSpPr>
              <a:cxnSpLocks noChangeShapeType="1"/>
            </p:cNvCxnSpPr>
            <p:nvPr/>
          </p:nvCxnSpPr>
          <p:spPr bwMode="auto">
            <a:xfrm rot="5400000">
              <a:off x="4533900" y="5372100"/>
              <a:ext cx="990600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7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953000" y="5257800"/>
              <a:ext cx="990600" cy="5334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0" name="AutoShape 33"/>
            <p:cNvCxnSpPr>
              <a:cxnSpLocks noChangeShapeType="1"/>
            </p:cNvCxnSpPr>
            <p:nvPr/>
          </p:nvCxnSpPr>
          <p:spPr bwMode="auto">
            <a:xfrm rot="5400000">
              <a:off x="4971096" y="4991100"/>
              <a:ext cx="954408" cy="1143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4" name="AutoShape 33"/>
            <p:cNvCxnSpPr>
              <a:cxnSpLocks noChangeShapeType="1"/>
            </p:cNvCxnSpPr>
            <p:nvPr/>
          </p:nvCxnSpPr>
          <p:spPr bwMode="auto">
            <a:xfrm rot="5400000">
              <a:off x="5400198" y="5400198"/>
              <a:ext cx="934404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7" name="Rectangle 136"/>
            <p:cNvSpPr/>
            <p:nvPr/>
          </p:nvSpPr>
          <p:spPr>
            <a:xfrm>
              <a:off x="4876800" y="5638800"/>
              <a:ext cx="45719" cy="762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105400" y="5638800"/>
              <a:ext cx="45719" cy="762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410200" y="5638800"/>
              <a:ext cx="45719" cy="762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562600" y="5638800"/>
              <a:ext cx="45719" cy="762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867400" y="5638800"/>
              <a:ext cx="45719" cy="762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191000" y="4038600"/>
              <a:ext cx="304800" cy="22860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191000" y="3810000"/>
              <a:ext cx="304800" cy="2286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191000" y="3581400"/>
              <a:ext cx="304800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105400" y="4267200"/>
              <a:ext cx="304800" cy="2286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105400" y="4038600"/>
              <a:ext cx="304800" cy="22860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105400" y="3810000"/>
              <a:ext cx="304800" cy="2286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105400" y="3581400"/>
              <a:ext cx="304800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6019800" y="4267200"/>
              <a:ext cx="304800" cy="2286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019800" y="4038600"/>
              <a:ext cx="304800" cy="22860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6019800" y="3810000"/>
              <a:ext cx="304800" cy="2286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019800" y="3581400"/>
              <a:ext cx="304800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4267200" y="4800600"/>
              <a:ext cx="304800" cy="304800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5029200" y="4800600"/>
              <a:ext cx="304800" cy="304800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5943600" y="4800600"/>
              <a:ext cx="304800" cy="304800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4724400" y="6248400"/>
              <a:ext cx="304800" cy="304800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5562600" y="6248400"/>
              <a:ext cx="304800" cy="304800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6" name="AutoShape 36"/>
            <p:cNvCxnSpPr>
              <a:cxnSpLocks noChangeShapeType="1"/>
            </p:cNvCxnSpPr>
            <p:nvPr/>
          </p:nvCxnSpPr>
          <p:spPr bwMode="auto">
            <a:xfrm>
              <a:off x="4876800" y="6477000"/>
              <a:ext cx="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7" name="AutoShape 36"/>
            <p:cNvCxnSpPr>
              <a:cxnSpLocks noChangeShapeType="1"/>
            </p:cNvCxnSpPr>
            <p:nvPr/>
          </p:nvCxnSpPr>
          <p:spPr bwMode="auto">
            <a:xfrm>
              <a:off x="5715000" y="6477000"/>
              <a:ext cx="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69" name="TextBox 168"/>
          <p:cNvSpPr txBox="1"/>
          <p:nvPr/>
        </p:nvSpPr>
        <p:spPr>
          <a:xfrm>
            <a:off x="381000" y="46482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cs typeface="Arial" pitchFamily="34" charset="0"/>
              </a:rPr>
              <a:t>E.g.</a:t>
            </a:r>
            <a:endParaRPr lang="en-US" b="1" dirty="0"/>
          </a:p>
        </p:txBody>
      </p:sp>
      <p:sp>
        <p:nvSpPr>
          <p:cNvPr id="170" name="TextBox 169"/>
          <p:cNvSpPr txBox="1"/>
          <p:nvPr/>
        </p:nvSpPr>
        <p:spPr>
          <a:xfrm>
            <a:off x="1066800" y="5657671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cs typeface="Arial" pitchFamily="34" charset="0"/>
              </a:rPr>
              <a:t>~ 10 tasks are producing outputs at once</a:t>
            </a:r>
          </a:p>
          <a:p>
            <a:endParaRPr lang="en-US" dirty="0"/>
          </a:p>
        </p:txBody>
      </p:sp>
      <p:sp>
        <p:nvSpPr>
          <p:cNvPr id="171" name="Down Arrow 170"/>
          <p:cNvSpPr/>
          <p:nvPr/>
        </p:nvSpPr>
        <p:spPr>
          <a:xfrm>
            <a:off x="2133600" y="53340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Scheduling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Twister supports long running tasks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Avoids unnecessary initializations in each iteration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Tasks are scheduled statically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Supports task reuse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May lead to inefficient resources utilization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Expect user to randomize data distributions to minimize the processing skews due to any </a:t>
            </a:r>
            <a:r>
              <a:rPr lang="en-US" dirty="0" err="1" smtClean="0">
                <a:solidFill>
                  <a:srgbClr val="002060"/>
                </a:solidFill>
              </a:rPr>
              <a:t>skewness</a:t>
            </a:r>
            <a:r>
              <a:rPr lang="en-US" dirty="0" smtClean="0">
                <a:solidFill>
                  <a:srgbClr val="002060"/>
                </a:solidFill>
              </a:rPr>
              <a:t> in data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Fault Tolerance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7912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Recover at iteration boundaries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Does not handle individual task failures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Assumptions: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Broker network is reliable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Main program &amp; Twister Driver has no failures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Any failures (hardware/daemons) result the following fault handling sequence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Terminate currently running tasks (remove from memory)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Poll for currently available worker nodes (&amp; daemons)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Configure map/reduce using static data (re-assign data partitions to tasks depending on the data locality)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Re-execute the failed iteration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Performance Evaluation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Hardware Configurations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We use the academic release of DryadLINQ, Apache Hadoop version 0.20.2, and Twister for our performance comparisons.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Both Twister and Hadoop use JDK (64 bit) version 1.6.0_18, while DryadLINQ and MPI uses Microsoft .NET version 3.5. 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676400"/>
          <a:ext cx="8534400" cy="29438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79785"/>
                <a:gridCol w="3309815"/>
                <a:gridCol w="2844800"/>
              </a:tblGrid>
              <a:tr h="270812"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Cluster ID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Cluster-I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Cluster-II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</a:tr>
              <a:tr h="270812"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# nodes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32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230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</a:tr>
              <a:tr h="400653"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# CPUs in each node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6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2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</a:tr>
              <a:tr h="400653"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/>
                        <a:t># Cores in each CPU</a:t>
                      </a:r>
                      <a:endParaRPr lang="en-US" sz="1800" b="1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8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4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</a:tr>
              <a:tr h="270812"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Total CPU cores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768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1840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</a:tr>
              <a:tr h="1319632"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 smtClean="0">
                          <a:latin typeface="+mj-lt"/>
                          <a:ea typeface="Times New Roman"/>
                        </a:rPr>
                        <a:t>Supported OSs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dirty="0" smtClean="0"/>
                        <a:t>Linux (Red Hat Enterprise Linux   </a:t>
                      </a:r>
                    </a:p>
                    <a:p>
                      <a:pPr marL="0" marR="0" indent="6858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dirty="0" smtClean="0"/>
                        <a:t>Server release 5.4 -64 bit) </a:t>
                      </a:r>
                    </a:p>
                    <a:p>
                      <a:pPr marL="0" marR="0" indent="6858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dirty="0" smtClean="0"/>
                        <a:t>Windows (Windows Server 2008 -</a:t>
                      </a:r>
                    </a:p>
                    <a:p>
                      <a:pPr marL="0" marR="0" indent="6858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dirty="0" smtClean="0"/>
                        <a:t>64 bit) 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dirty="0" smtClean="0"/>
                        <a:t>Red Hat Enterprise Linux  </a:t>
                      </a:r>
                    </a:p>
                    <a:p>
                      <a:pPr marL="0" marR="0" indent="6858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dirty="0" smtClean="0"/>
                        <a:t> Server release 5.4 -64 bit</a:t>
                      </a:r>
                      <a:endParaRPr lang="en-US" sz="1800" b="1" dirty="0">
                        <a:latin typeface="+mj-lt"/>
                        <a:ea typeface="Times New Roman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Pair wise Sequence Comparison using Smith Waterman </a:t>
            </a:r>
            <a:r>
              <a:rPr lang="en-US" sz="3600" dirty="0" err="1" smtClean="0">
                <a:solidFill>
                  <a:srgbClr val="002060"/>
                </a:solidFill>
              </a:rPr>
              <a:t>Gotoh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05200" y="4953000"/>
            <a:ext cx="5334000" cy="1401763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Typical MapReduce computation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Comparable efficiencies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Twister performs the best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6386" name="Picture 2" descr="D:\academic\phd\Publications\HPDCWorkshop\diagrams\sw-g-twis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3029881" cy="533400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295400"/>
            <a:ext cx="5410200" cy="364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810000"/>
            <a:ext cx="30575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92202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Pagerank – An Iterative MapReduce Algorithm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05400"/>
            <a:ext cx="8229600" cy="1020763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Well-known pagerank algorithm [1]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Used ClueWeb09 [2] (1TB in size) from CMU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Reuse of map tasks and faster communication pays off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465" y="914400"/>
            <a:ext cx="547993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6096000"/>
            <a:ext cx="6896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Pagerank Algorithm, </a:t>
            </a:r>
            <a:r>
              <a:rPr lang="en-US" dirty="0" smtClean="0">
                <a:hlinkClick r:id="rId3"/>
              </a:rPr>
              <a:t>http://en.wikipedia.org/wiki/PageRank</a:t>
            </a:r>
            <a:endParaRPr lang="en-US" dirty="0" smtClean="0"/>
          </a:p>
          <a:p>
            <a:r>
              <a:rPr lang="en-US" dirty="0" smtClean="0"/>
              <a:t>[2] ClueWeb09 Data Set, </a:t>
            </a:r>
            <a:r>
              <a:rPr lang="en-US" dirty="0" smtClean="0">
                <a:hlinkClick r:id="rId4"/>
              </a:rPr>
              <a:t>http://boston.lti.cs.cmu.edu/Data/clueweb09/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600200" y="2133600"/>
            <a:ext cx="6858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M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9800" y="3276600"/>
            <a:ext cx="685800" cy="6858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R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3" name="Folded Corner 12"/>
          <p:cNvSpPr/>
          <p:nvPr/>
        </p:nvSpPr>
        <p:spPr>
          <a:xfrm>
            <a:off x="381000" y="1219200"/>
            <a:ext cx="533400" cy="838200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20574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Current</a:t>
            </a:r>
          </a:p>
          <a:p>
            <a:r>
              <a:rPr lang="en-US" b="1" dirty="0" smtClean="0"/>
              <a:t> Page ranks (Compressed)</a:t>
            </a:r>
            <a:endParaRPr lang="en-US" b="1" dirty="0"/>
          </a:p>
        </p:txBody>
      </p:sp>
      <p:sp>
        <p:nvSpPr>
          <p:cNvPr id="16" name="Folded Corner 15"/>
          <p:cNvSpPr/>
          <p:nvPr/>
        </p:nvSpPr>
        <p:spPr>
          <a:xfrm>
            <a:off x="1905000" y="685800"/>
            <a:ext cx="1311166" cy="982717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81200" y="762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Partial Adjacency Matrix</a:t>
            </a:r>
            <a:endParaRPr lang="en-US" b="1" dirty="0"/>
          </a:p>
        </p:txBody>
      </p:sp>
      <p:sp>
        <p:nvSpPr>
          <p:cNvPr id="17" name="Right Arrow 16"/>
          <p:cNvSpPr/>
          <p:nvPr/>
        </p:nvSpPr>
        <p:spPr>
          <a:xfrm rot="1962337">
            <a:off x="1089252" y="1868596"/>
            <a:ext cx="533400" cy="239618"/>
          </a:xfrm>
          <a:prstGeom prst="rightArrow">
            <a:avLst>
              <a:gd name="adj1" fmla="val 50000"/>
              <a:gd name="adj2" fmla="val 476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7622205" flipV="1">
            <a:off x="2191870" y="1807427"/>
            <a:ext cx="533400" cy="411726"/>
          </a:xfrm>
          <a:prstGeom prst="rightArrow">
            <a:avLst>
              <a:gd name="adj1" fmla="val 50000"/>
              <a:gd name="adj2" fmla="val 476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2019300" y="2933700"/>
            <a:ext cx="405232" cy="32903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0" y="2590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Partial</a:t>
            </a:r>
          </a:p>
          <a:p>
            <a:r>
              <a:rPr lang="en-US" b="1" dirty="0" smtClean="0"/>
              <a:t> Updates</a:t>
            </a:r>
            <a:endParaRPr lang="en-US" b="1" dirty="0"/>
          </a:p>
        </p:txBody>
      </p:sp>
      <p:cxnSp>
        <p:nvCxnSpPr>
          <p:cNvPr id="23" name="Straight Arrow Connector 22"/>
          <p:cNvCxnSpPr>
            <a:endCxn id="25" idx="7"/>
          </p:cNvCxnSpPr>
          <p:nvPr/>
        </p:nvCxnSpPr>
        <p:spPr>
          <a:xfrm rot="10800000" flipV="1">
            <a:off x="1728368" y="3886199"/>
            <a:ext cx="481433" cy="32903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143000" y="4114800"/>
            <a:ext cx="685800" cy="685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C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81200" y="40386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Partially merged</a:t>
            </a:r>
          </a:p>
          <a:p>
            <a:r>
              <a:rPr lang="en-US" b="1" dirty="0" smtClean="0"/>
              <a:t> Updates</a:t>
            </a:r>
            <a:endParaRPr lang="en-US" b="1" dirty="0"/>
          </a:p>
        </p:txBody>
      </p:sp>
      <p:cxnSp>
        <p:nvCxnSpPr>
          <p:cNvPr id="31" name="Shape 30"/>
          <p:cNvCxnSpPr>
            <a:stCxn id="25" idx="2"/>
          </p:cNvCxnSpPr>
          <p:nvPr/>
        </p:nvCxnSpPr>
        <p:spPr>
          <a:xfrm rot="10800000">
            <a:off x="533402" y="3200402"/>
            <a:ext cx="609598" cy="1257299"/>
          </a:xfrm>
          <a:prstGeom prst="curvedConnector2">
            <a:avLst/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4267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Iterations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Multi-dimensional Scaling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05400"/>
            <a:ext cx="8458200" cy="9144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200" dirty="0" smtClean="0">
                <a:solidFill>
                  <a:srgbClr val="002060"/>
                </a:solidFill>
              </a:rPr>
              <a:t>Maps high dimensional data to lower dimensions (typically 2D or 3D)</a:t>
            </a:r>
          </a:p>
          <a:p>
            <a:pPr>
              <a:buClr>
                <a:srgbClr val="C00000"/>
              </a:buClr>
            </a:pPr>
            <a:r>
              <a:rPr lang="en-US" sz="2200" dirty="0" smtClean="0">
                <a:solidFill>
                  <a:srgbClr val="002060"/>
                </a:solidFill>
              </a:rPr>
              <a:t>SMACOF (Scaling by </a:t>
            </a:r>
            <a:r>
              <a:rPr lang="en-US" sz="2200" dirty="0" err="1" smtClean="0">
                <a:solidFill>
                  <a:srgbClr val="002060"/>
                </a:solidFill>
              </a:rPr>
              <a:t>Majorizing</a:t>
            </a:r>
            <a:r>
              <a:rPr lang="en-US" sz="2200" dirty="0" smtClean="0">
                <a:solidFill>
                  <a:srgbClr val="002060"/>
                </a:solidFill>
              </a:rPr>
              <a:t> of </a:t>
            </a:r>
            <a:r>
              <a:rPr lang="en-US" sz="2200" dirty="0" err="1" smtClean="0">
                <a:solidFill>
                  <a:srgbClr val="002060"/>
                </a:solidFill>
              </a:rPr>
              <a:t>COmplicated</a:t>
            </a:r>
            <a:r>
              <a:rPr lang="en-US" sz="2200" dirty="0" smtClean="0">
                <a:solidFill>
                  <a:srgbClr val="002060"/>
                </a:solidFill>
              </a:rPr>
              <a:t> Function)[1]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295400"/>
            <a:ext cx="4672626" cy="329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" y="59436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[1] J. de </a:t>
            </a:r>
            <a:r>
              <a:rPr lang="en-US" dirty="0" err="1" smtClean="0"/>
              <a:t>Leeuw</a:t>
            </a:r>
            <a:r>
              <a:rPr lang="en-US" dirty="0" smtClean="0"/>
              <a:t>, "Applications of convex analysis to multidimensional scaling," </a:t>
            </a:r>
            <a:r>
              <a:rPr lang="en-US" i="1" dirty="0" smtClean="0"/>
              <a:t>Recent Developments in Statistics, pp. 133-145, 1977.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1143000"/>
            <a:ext cx="3733800" cy="14773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While(condition)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&lt;X&gt; = [A] [B] &lt;C&gt;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CalcStress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(&lt;X&gt;)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3200400"/>
            <a:ext cx="3906839" cy="17543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While(condition)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&lt;T&gt; = MapReduce1([B],&lt;C&gt;)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&lt;X&gt; = MapReduce2([A],&lt;T&gt;)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 = MapReduce3(&lt;X&gt;)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1905000" y="2667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Conclusions &amp; Future Work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Twister extends the MapReduce to iterative algorithms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Several iterative algorithms we have implemented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K-Means Clustering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Pagerank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Matrix Multiplication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Multi dimensional scaling (MDS)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Breadth First Search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Integrating </a:t>
            </a:r>
            <a:r>
              <a:rPr lang="en-US" dirty="0" smtClean="0">
                <a:solidFill>
                  <a:srgbClr val="002060"/>
                </a:solidFill>
              </a:rPr>
              <a:t>a distributed file </a:t>
            </a:r>
            <a:r>
              <a:rPr lang="en-US" dirty="0" smtClean="0">
                <a:solidFill>
                  <a:srgbClr val="002060"/>
                </a:solidFill>
              </a:rPr>
              <a:t>system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Programming with side effects yet support fault </a:t>
            </a:r>
            <a:r>
              <a:rPr lang="en-US" dirty="0" smtClean="0">
                <a:solidFill>
                  <a:srgbClr val="002060"/>
                </a:solidFill>
              </a:rPr>
              <a:t>tolerance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Acknowledgements to: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Co authors:</a:t>
            </a:r>
          </a:p>
          <a:p>
            <a:pPr lvl="1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002060"/>
                </a:solidFill>
              </a:rPr>
              <a:t>Hui Li, Binging Shang, Thilina Gunarathne</a:t>
            </a:r>
          </a:p>
          <a:p>
            <a:pPr lvl="1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002060"/>
                </a:solidFill>
              </a:rPr>
              <a:t>Seung-Hee Bae, Judy Qiu, Geoffrey Fox</a:t>
            </a:r>
          </a:p>
          <a:p>
            <a:pPr lvl="1"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School of Informatics and Computing </a:t>
            </a:r>
          </a:p>
          <a:p>
            <a:pPr lvl="1"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Indiana University Bloomington </a:t>
            </a:r>
          </a:p>
          <a:p>
            <a:pPr>
              <a:buClr>
                <a:srgbClr val="C00000"/>
              </a:buClr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2060"/>
                </a:solidFill>
              </a:rPr>
              <a:t>     	                       Team at IU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724400"/>
            <a:ext cx="251957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General MapReduce References: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Google MapReduce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Apache Hadoop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Microsoft DryadLINQ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Pregel </a:t>
            </a:r>
            <a:r>
              <a:rPr lang="en-US" dirty="0" smtClean="0"/>
              <a:t>: Large-scale graph computing at Google</a:t>
            </a:r>
          </a:p>
          <a:p>
            <a:pPr lvl="1"/>
            <a:r>
              <a:rPr lang="en-US" dirty="0" smtClean="0">
                <a:hlinkClick r:id="rId6"/>
              </a:rPr>
              <a:t>Sector/Sphere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All-Pairs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SAGA: MapReduce</a:t>
            </a:r>
            <a:endParaRPr lang="en-US" dirty="0" smtClean="0"/>
          </a:p>
          <a:p>
            <a:pPr lvl="1"/>
            <a:r>
              <a:rPr lang="en-US" dirty="0" smtClean="0">
                <a:hlinkClick r:id="rId9"/>
              </a:rPr>
              <a:t>Disco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Questions?	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Thank you!</a:t>
            </a:r>
            <a:endParaRPr lang="en-US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Hadoop (Google)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9445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HDFS stores blocks, manages replications, handle failures</a:t>
            </a:r>
          </a:p>
          <a:p>
            <a:r>
              <a:rPr lang="en-US" dirty="0" smtClean="0"/>
              <a:t>Map/reduce are Java processes, not long running</a:t>
            </a:r>
          </a:p>
          <a:p>
            <a:r>
              <a:rPr lang="en-US" dirty="0" smtClean="0"/>
              <a:t>Failed maps are re-executed, failed reducers collect data from maps again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429000" y="4953000"/>
            <a:ext cx="4114800" cy="539582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HDFS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90800" y="3200400"/>
            <a:ext cx="685800" cy="381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3429000" y="4191000"/>
            <a:ext cx="990600" cy="768182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Local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6705600" y="3276600"/>
            <a:ext cx="685800" cy="381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2057400"/>
            <a:ext cx="990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Tracker</a:t>
            </a:r>
            <a:endParaRPr lang="en-US" dirty="0"/>
          </a:p>
        </p:txBody>
      </p:sp>
      <p:cxnSp>
        <p:nvCxnSpPr>
          <p:cNvPr id="10" name="Curved Connector 9"/>
          <p:cNvCxnSpPr>
            <a:stCxn id="4" idx="2"/>
            <a:endCxn id="5" idx="2"/>
          </p:cNvCxnSpPr>
          <p:nvPr/>
        </p:nvCxnSpPr>
        <p:spPr>
          <a:xfrm rot="10800000">
            <a:off x="2590800" y="3390901"/>
            <a:ext cx="838200" cy="1831891"/>
          </a:xfrm>
          <a:prstGeom prst="curvedConnector3">
            <a:avLst>
              <a:gd name="adj1" fmla="val 127273"/>
            </a:avLst>
          </a:prstGeom>
          <a:ln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66800" y="1752600"/>
            <a:ext cx="9906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 Tracker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2057400" y="2133600"/>
            <a:ext cx="1524000" cy="1066800"/>
          </a:xfrm>
          <a:custGeom>
            <a:avLst/>
            <a:gdLst>
              <a:gd name="connsiteX0" fmla="*/ 1051560 w 1738884"/>
              <a:gd name="connsiteY0" fmla="*/ 1107948 h 1107948"/>
              <a:gd name="connsiteX1" fmla="*/ 1563624 w 1738884"/>
              <a:gd name="connsiteY1" fmla="*/ 166116 h 1107948"/>
              <a:gd name="connsiteX2" fmla="*/ 0 w 1738884"/>
              <a:gd name="connsiteY2" fmla="*/ 111252 h 110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8884" h="1107948">
                <a:moveTo>
                  <a:pt x="1051560" y="1107948"/>
                </a:moveTo>
                <a:cubicBezTo>
                  <a:pt x="1395222" y="720090"/>
                  <a:pt x="1738884" y="332232"/>
                  <a:pt x="1563624" y="166116"/>
                </a:cubicBezTo>
                <a:cubicBezTo>
                  <a:pt x="1388364" y="0"/>
                  <a:pt x="694182" y="55626"/>
                  <a:pt x="0" y="111252"/>
                </a:cubicBezTo>
              </a:path>
            </a:pathLst>
          </a:custGeom>
          <a:ln>
            <a:tailEnd type="triangle" w="lg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hape 23"/>
          <p:cNvCxnSpPr>
            <a:stCxn id="7" idx="4"/>
          </p:cNvCxnSpPr>
          <p:nvPr/>
        </p:nvCxnSpPr>
        <p:spPr>
          <a:xfrm rot="16200000" flipH="1">
            <a:off x="6570705" y="4135395"/>
            <a:ext cx="1450891" cy="495300"/>
          </a:xfrm>
          <a:prstGeom prst="curvedConnector4">
            <a:avLst>
              <a:gd name="adj1" fmla="val 18487"/>
              <a:gd name="adj2" fmla="val 146154"/>
            </a:avLst>
          </a:prstGeom>
          <a:ln>
            <a:tailEnd type="triangle" w="lg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6" idx="4"/>
            <a:endCxn id="7" idx="2"/>
          </p:cNvCxnSpPr>
          <p:nvPr/>
        </p:nvCxnSpPr>
        <p:spPr>
          <a:xfrm flipV="1">
            <a:off x="4419600" y="3467100"/>
            <a:ext cx="2286000" cy="110799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33800" y="2971800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Map output goes to local disk first</a:t>
            </a:r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6705600" y="2057400"/>
            <a:ext cx="990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Tracker</a:t>
            </a:r>
            <a:endParaRPr lang="en-US" dirty="0"/>
          </a:p>
        </p:txBody>
      </p:sp>
      <p:cxnSp>
        <p:nvCxnSpPr>
          <p:cNvPr id="47" name="Shape 46"/>
          <p:cNvCxnSpPr>
            <a:stCxn id="5" idx="6"/>
            <a:endCxn id="6" idx="1"/>
          </p:cNvCxnSpPr>
          <p:nvPr/>
        </p:nvCxnSpPr>
        <p:spPr>
          <a:xfrm>
            <a:off x="3276600" y="3390900"/>
            <a:ext cx="647700" cy="8001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Flowchart: Magnetic Disk 48"/>
          <p:cNvSpPr/>
          <p:nvPr/>
        </p:nvSpPr>
        <p:spPr>
          <a:xfrm>
            <a:off x="6553200" y="4191000"/>
            <a:ext cx="990600" cy="768182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124200" y="1905000"/>
            <a:ext cx="1905000" cy="3733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324600" y="1905000"/>
            <a:ext cx="1828800" cy="3733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990600" y="38862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Map task reads</a:t>
            </a:r>
          </a:p>
          <a:p>
            <a:r>
              <a:rPr lang="en-US" sz="1400" b="1" dirty="0" smtClean="0"/>
              <a:t>Input data from HDFS</a:t>
            </a:r>
            <a:endParaRPr lang="en-US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133600" y="2286000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Task tracker notifies job tracker</a:t>
            </a:r>
          </a:p>
        </p:txBody>
      </p:sp>
      <p:sp>
        <p:nvSpPr>
          <p:cNvPr id="66" name="Freeform 65"/>
          <p:cNvSpPr/>
          <p:nvPr/>
        </p:nvSpPr>
        <p:spPr>
          <a:xfrm>
            <a:off x="2057400" y="1075944"/>
            <a:ext cx="4791456" cy="2225040"/>
          </a:xfrm>
          <a:custGeom>
            <a:avLst/>
            <a:gdLst>
              <a:gd name="connsiteX0" fmla="*/ 0 w 4983480"/>
              <a:gd name="connsiteY0" fmla="*/ 670560 h 2225040"/>
              <a:gd name="connsiteX1" fmla="*/ 3602736 w 4983480"/>
              <a:gd name="connsiteY1" fmla="*/ 259080 h 2225040"/>
              <a:gd name="connsiteX2" fmla="*/ 4983480 w 4983480"/>
              <a:gd name="connsiteY2" fmla="*/ 2225040 h 222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83480" h="2225040">
                <a:moveTo>
                  <a:pt x="0" y="670560"/>
                </a:moveTo>
                <a:cubicBezTo>
                  <a:pt x="1386078" y="335280"/>
                  <a:pt x="2772156" y="0"/>
                  <a:pt x="3602736" y="259080"/>
                </a:cubicBezTo>
                <a:cubicBezTo>
                  <a:pt x="4433316" y="518160"/>
                  <a:pt x="4708398" y="1371600"/>
                  <a:pt x="4983480" y="2225040"/>
                </a:cubicBezTo>
              </a:path>
            </a:pathLst>
          </a:custGeom>
          <a:ln>
            <a:tailEnd type="triangle" w="lg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943600" y="91440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Job tracker assigns some map outputs to a reducer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05400" y="274320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Reducer downloads map outputs using HTTP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620000" y="3581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Reduce output goes to HDFS</a:t>
            </a:r>
          </a:p>
        </p:txBody>
      </p:sp>
      <p:sp>
        <p:nvSpPr>
          <p:cNvPr id="73" name="Oval 72"/>
          <p:cNvSpPr/>
          <p:nvPr/>
        </p:nvSpPr>
        <p:spPr>
          <a:xfrm>
            <a:off x="2362200" y="44196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3429000" y="32766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2362200" y="19812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953000" y="11430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5410200" y="39624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7162800" y="37338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reeform 153"/>
          <p:cNvSpPr/>
          <p:nvPr/>
        </p:nvSpPr>
        <p:spPr>
          <a:xfrm>
            <a:off x="4803648" y="533400"/>
            <a:ext cx="4265676" cy="3363468"/>
          </a:xfrm>
          <a:custGeom>
            <a:avLst/>
            <a:gdLst>
              <a:gd name="connsiteX0" fmla="*/ 2587752 w 4265676"/>
              <a:gd name="connsiteY0" fmla="*/ 3363468 h 3363468"/>
              <a:gd name="connsiteX1" fmla="*/ 4114800 w 4265676"/>
              <a:gd name="connsiteY1" fmla="*/ 2293620 h 3363468"/>
              <a:gd name="connsiteX2" fmla="*/ 3493008 w 4265676"/>
              <a:gd name="connsiteY2" fmla="*/ 236220 h 3363468"/>
              <a:gd name="connsiteX3" fmla="*/ 0 w 4265676"/>
              <a:gd name="connsiteY3" fmla="*/ 876300 h 336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5676" h="3363468">
                <a:moveTo>
                  <a:pt x="2587752" y="3363468"/>
                </a:moveTo>
                <a:cubicBezTo>
                  <a:pt x="3275838" y="3089148"/>
                  <a:pt x="3963924" y="2814828"/>
                  <a:pt x="4114800" y="2293620"/>
                </a:cubicBezTo>
                <a:cubicBezTo>
                  <a:pt x="4265676" y="1772412"/>
                  <a:pt x="4178808" y="472440"/>
                  <a:pt x="3493008" y="236220"/>
                </a:cubicBezTo>
                <a:cubicBezTo>
                  <a:pt x="2807208" y="0"/>
                  <a:pt x="1403604" y="438150"/>
                  <a:pt x="0" y="876300"/>
                </a:cubicBezTo>
              </a:path>
            </a:pathLst>
          </a:custGeom>
          <a:ln>
            <a:tailEnd type="triangle" w="lg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Twister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715000"/>
            <a:ext cx="88392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Scripts for file manipulations</a:t>
            </a:r>
          </a:p>
          <a:p>
            <a:r>
              <a:rPr lang="en-US" dirty="0" smtClean="0"/>
              <a:t>Twister daemon is a process, but Map/Reduce tasks are Java Threads (Hybrid approach)</a:t>
            </a:r>
          </a:p>
        </p:txBody>
      </p:sp>
      <p:sp>
        <p:nvSpPr>
          <p:cNvPr id="47" name="Oval 46"/>
          <p:cNvSpPr/>
          <p:nvPr/>
        </p:nvSpPr>
        <p:spPr>
          <a:xfrm>
            <a:off x="3429000" y="3945636"/>
            <a:ext cx="685800" cy="381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8" name="Flowchart: Magnetic Disk 47"/>
          <p:cNvSpPr/>
          <p:nvPr/>
        </p:nvSpPr>
        <p:spPr>
          <a:xfrm>
            <a:off x="3581400" y="4707636"/>
            <a:ext cx="990600" cy="768182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Local</a:t>
            </a:r>
            <a:endParaRPr lang="en-US" sz="1600" dirty="0"/>
          </a:p>
        </p:txBody>
      </p:sp>
      <p:sp>
        <p:nvSpPr>
          <p:cNvPr id="49" name="Oval 48"/>
          <p:cNvSpPr/>
          <p:nvPr/>
        </p:nvSpPr>
        <p:spPr>
          <a:xfrm>
            <a:off x="6705600" y="3726328"/>
            <a:ext cx="685800" cy="37170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581400" y="2802636"/>
            <a:ext cx="990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Twister</a:t>
            </a:r>
          </a:p>
          <a:p>
            <a:pPr algn="ctr"/>
            <a:r>
              <a:rPr lang="en-US" dirty="0" smtClean="0"/>
              <a:t>Daemon</a:t>
            </a:r>
            <a:endParaRPr lang="en-US" dirty="0"/>
          </a:p>
        </p:txBody>
      </p:sp>
      <p:cxnSp>
        <p:nvCxnSpPr>
          <p:cNvPr id="51" name="Curved Connector 50"/>
          <p:cNvCxnSpPr>
            <a:stCxn id="48" idx="2"/>
            <a:endCxn id="47" idx="2"/>
          </p:cNvCxnSpPr>
          <p:nvPr/>
        </p:nvCxnSpPr>
        <p:spPr>
          <a:xfrm rot="10800000">
            <a:off x="3429000" y="4136137"/>
            <a:ext cx="152400" cy="955591"/>
          </a:xfrm>
          <a:prstGeom prst="curvedConnector3">
            <a:avLst>
              <a:gd name="adj1" fmla="val 250000"/>
            </a:avLst>
          </a:prstGeom>
          <a:ln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hape 53"/>
          <p:cNvCxnSpPr>
            <a:stCxn id="49" idx="4"/>
            <a:endCxn id="59" idx="1"/>
          </p:cNvCxnSpPr>
          <p:nvPr/>
        </p:nvCxnSpPr>
        <p:spPr>
          <a:xfrm rot="16200000" flipH="1">
            <a:off x="6848632" y="4297903"/>
            <a:ext cx="704537" cy="304800"/>
          </a:xfrm>
          <a:prstGeom prst="curved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hape 25"/>
          <p:cNvCxnSpPr>
            <a:stCxn id="47" idx="6"/>
            <a:endCxn id="49" idx="2"/>
          </p:cNvCxnSpPr>
          <p:nvPr/>
        </p:nvCxnSpPr>
        <p:spPr>
          <a:xfrm flipV="1">
            <a:off x="4114800" y="3912182"/>
            <a:ext cx="2590800" cy="22395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105400" y="4098036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Map output goes directly to reducer</a:t>
            </a:r>
            <a:endParaRPr lang="en-US" sz="1400" b="1" dirty="0"/>
          </a:p>
        </p:txBody>
      </p:sp>
      <p:sp>
        <p:nvSpPr>
          <p:cNvPr id="57" name="Rectangle 56"/>
          <p:cNvSpPr/>
          <p:nvPr/>
        </p:nvSpPr>
        <p:spPr>
          <a:xfrm>
            <a:off x="6858000" y="2802636"/>
            <a:ext cx="990600" cy="7434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Twister</a:t>
            </a:r>
          </a:p>
          <a:p>
            <a:pPr algn="ctr"/>
            <a:r>
              <a:rPr lang="en-US" dirty="0" smtClean="0"/>
              <a:t>Daemon</a:t>
            </a:r>
            <a:endParaRPr lang="en-US" dirty="0"/>
          </a:p>
        </p:txBody>
      </p:sp>
      <p:sp>
        <p:nvSpPr>
          <p:cNvPr id="59" name="Flowchart: Magnetic Disk 58"/>
          <p:cNvSpPr/>
          <p:nvPr/>
        </p:nvSpPr>
        <p:spPr>
          <a:xfrm>
            <a:off x="6858000" y="4802572"/>
            <a:ext cx="990600" cy="749446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124200" y="2650236"/>
            <a:ext cx="1905000" cy="2971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400800" y="2650236"/>
            <a:ext cx="1828800" cy="3048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620000" y="3793236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Reduce output goes to local disk OR </a:t>
            </a:r>
          </a:p>
          <a:p>
            <a:r>
              <a:rPr lang="en-US" sz="1400" b="1" dirty="0" smtClean="0"/>
              <a:t>to Combiner</a:t>
            </a:r>
          </a:p>
        </p:txBody>
      </p:sp>
      <p:sp>
        <p:nvSpPr>
          <p:cNvPr id="66" name="Oval 65"/>
          <p:cNvSpPr/>
          <p:nvPr/>
        </p:nvSpPr>
        <p:spPr>
          <a:xfrm>
            <a:off x="3048000" y="447903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5486400" y="379323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8763000" y="1735836"/>
            <a:ext cx="304800" cy="2973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133600" y="4250436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Read static data from local disk</a:t>
            </a:r>
            <a:endParaRPr lang="en-US" sz="1400" b="1" dirty="0"/>
          </a:p>
        </p:txBody>
      </p:sp>
      <p:cxnSp>
        <p:nvCxnSpPr>
          <p:cNvPr id="82" name="Curved Connector 81"/>
          <p:cNvCxnSpPr>
            <a:endCxn id="47" idx="2"/>
          </p:cNvCxnSpPr>
          <p:nvPr/>
        </p:nvCxnSpPr>
        <p:spPr>
          <a:xfrm rot="5400000">
            <a:off x="2781300" y="2612136"/>
            <a:ext cx="2171700" cy="876300"/>
          </a:xfrm>
          <a:prstGeom prst="curvedConnector4">
            <a:avLst>
              <a:gd name="adj1" fmla="val 26667"/>
              <a:gd name="adj2" fmla="val 126087"/>
            </a:avLst>
          </a:prstGeom>
          <a:ln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3048000" y="333603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4" name="Group 129"/>
          <p:cNvGrpSpPr/>
          <p:nvPr/>
        </p:nvGrpSpPr>
        <p:grpSpPr>
          <a:xfrm>
            <a:off x="6019800" y="1050036"/>
            <a:ext cx="2209800" cy="1295400"/>
            <a:chOff x="3962400" y="914400"/>
            <a:chExt cx="2209800" cy="1295400"/>
          </a:xfrm>
        </p:grpSpPr>
        <p:sp>
          <p:nvSpPr>
            <p:cNvPr id="87" name="Cloud 86"/>
            <p:cNvSpPr/>
            <p:nvPr/>
          </p:nvSpPr>
          <p:spPr>
            <a:xfrm>
              <a:off x="3962400" y="914400"/>
              <a:ext cx="2209800" cy="1295400"/>
            </a:xfrm>
            <a:prstGeom prst="cloud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gular Pentagon 95"/>
            <p:cNvSpPr/>
            <p:nvPr/>
          </p:nvSpPr>
          <p:spPr>
            <a:xfrm rot="21209460">
              <a:off x="4894000" y="1087348"/>
              <a:ext cx="381000" cy="325120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97" name="Regular Pentagon 96"/>
            <p:cNvSpPr/>
            <p:nvPr/>
          </p:nvSpPr>
          <p:spPr>
            <a:xfrm>
              <a:off x="4267200" y="1524000"/>
              <a:ext cx="381000" cy="325120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98" name="Regular Pentagon 97"/>
            <p:cNvSpPr/>
            <p:nvPr/>
          </p:nvSpPr>
          <p:spPr>
            <a:xfrm>
              <a:off x="4876800" y="1524000"/>
              <a:ext cx="381000" cy="325120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99" name="Regular Pentagon 98"/>
            <p:cNvSpPr/>
            <p:nvPr/>
          </p:nvSpPr>
          <p:spPr>
            <a:xfrm>
              <a:off x="5562600" y="1524000"/>
              <a:ext cx="381000" cy="325120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cxnSp>
          <p:nvCxnSpPr>
            <p:cNvPr id="101" name="Straight Connector 100"/>
            <p:cNvCxnSpPr>
              <a:stCxn id="96" idx="2"/>
              <a:endCxn id="97" idx="0"/>
            </p:cNvCxnSpPr>
            <p:nvPr/>
          </p:nvCxnSpPr>
          <p:spPr>
            <a:xfrm rot="5400000">
              <a:off x="4672208" y="1210258"/>
              <a:ext cx="99234" cy="52825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6" idx="4"/>
              <a:endCxn id="98" idx="0"/>
            </p:cNvCxnSpPr>
            <p:nvPr/>
          </p:nvCxnSpPr>
          <p:spPr>
            <a:xfrm rot="5400000">
              <a:off x="5080640" y="1384734"/>
              <a:ext cx="125927" cy="15260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6" idx="5"/>
              <a:endCxn id="99" idx="0"/>
            </p:cNvCxnSpPr>
            <p:nvPr/>
          </p:nvCxnSpPr>
          <p:spPr>
            <a:xfrm>
              <a:off x="5269422" y="1190184"/>
              <a:ext cx="483678" cy="33381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Straight Connector 113"/>
          <p:cNvCxnSpPr/>
          <p:nvPr/>
        </p:nvCxnSpPr>
        <p:spPr>
          <a:xfrm flipV="1">
            <a:off x="4800600" y="1369010"/>
            <a:ext cx="2147678" cy="21442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50" idx="0"/>
          </p:cNvCxnSpPr>
          <p:nvPr/>
        </p:nvCxnSpPr>
        <p:spPr>
          <a:xfrm rot="5400000">
            <a:off x="4828092" y="1233363"/>
            <a:ext cx="817881" cy="23206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57" idx="0"/>
          </p:cNvCxnSpPr>
          <p:nvPr/>
        </p:nvCxnSpPr>
        <p:spPr>
          <a:xfrm rot="5400000">
            <a:off x="7231828" y="2106227"/>
            <a:ext cx="817881" cy="5749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181600" y="2269236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Broker Connection</a:t>
            </a:r>
            <a:endParaRPr lang="en-US" sz="14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1066800" y="2726436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Receive static data  (1)</a:t>
            </a:r>
          </a:p>
          <a:p>
            <a:r>
              <a:rPr lang="en-US" sz="1400" b="1" dirty="0" smtClean="0"/>
              <a:t>OR</a:t>
            </a:r>
            <a:br>
              <a:rPr lang="en-US" sz="1400" b="1" dirty="0" smtClean="0"/>
            </a:br>
            <a:r>
              <a:rPr lang="en-US" sz="1400" b="1" dirty="0" smtClean="0"/>
              <a:t>Variable data (</a:t>
            </a:r>
            <a:r>
              <a:rPr lang="en-US" sz="1400" b="1" dirty="0" err="1" smtClean="0"/>
              <a:t>key,value</a:t>
            </a:r>
            <a:r>
              <a:rPr lang="en-US" sz="1400" b="1" dirty="0" smtClean="0"/>
              <a:t>)</a:t>
            </a:r>
          </a:p>
          <a:p>
            <a:r>
              <a:rPr lang="en-US" sz="1400" b="1" dirty="0" smtClean="0"/>
              <a:t>via the brokers (2)</a:t>
            </a:r>
            <a:endParaRPr lang="en-US" sz="1400" b="1" dirty="0"/>
          </a:p>
        </p:txBody>
      </p:sp>
      <p:sp>
        <p:nvSpPr>
          <p:cNvPr id="168" name="Oval 167"/>
          <p:cNvSpPr/>
          <p:nvPr/>
        </p:nvSpPr>
        <p:spPr>
          <a:xfrm>
            <a:off x="7010400" y="4326636"/>
            <a:ext cx="304800" cy="2973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9" name="Oval 168"/>
          <p:cNvSpPr/>
          <p:nvPr/>
        </p:nvSpPr>
        <p:spPr>
          <a:xfrm>
            <a:off x="3124200" y="287883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7239000" y="897636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Broker Network</a:t>
            </a:r>
            <a:endParaRPr lang="en-US" sz="1400" b="1" dirty="0"/>
          </a:p>
        </p:txBody>
      </p:sp>
      <p:grpSp>
        <p:nvGrpSpPr>
          <p:cNvPr id="5" name="Group 128"/>
          <p:cNvGrpSpPr/>
          <p:nvPr/>
        </p:nvGrpSpPr>
        <p:grpSpPr>
          <a:xfrm>
            <a:off x="3200400" y="745236"/>
            <a:ext cx="1676400" cy="1371600"/>
            <a:chOff x="304800" y="838200"/>
            <a:chExt cx="1828800" cy="1371600"/>
          </a:xfrm>
        </p:grpSpPr>
        <p:sp>
          <p:nvSpPr>
            <p:cNvPr id="72" name="Rectangle 71"/>
            <p:cNvSpPr/>
            <p:nvPr/>
          </p:nvSpPr>
          <p:spPr>
            <a:xfrm>
              <a:off x="304800" y="1143000"/>
              <a:ext cx="1828800" cy="1066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66800" y="1295400"/>
              <a:ext cx="9906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Twister</a:t>
              </a:r>
              <a:br>
                <a:rPr lang="en-US" dirty="0" smtClean="0"/>
              </a:br>
              <a:r>
                <a:rPr lang="en-US" dirty="0" smtClean="0"/>
                <a:t>Driver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3400" y="838200"/>
              <a:ext cx="15170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Main program</a:t>
              </a:r>
            </a:p>
          </p:txBody>
        </p:sp>
        <p:sp>
          <p:nvSpPr>
            <p:cNvPr id="77" name="Arc 76"/>
            <p:cNvSpPr/>
            <p:nvPr/>
          </p:nvSpPr>
          <p:spPr>
            <a:xfrm flipH="1" flipV="1">
              <a:off x="637309" y="1295400"/>
              <a:ext cx="381000" cy="762000"/>
            </a:xfrm>
            <a:prstGeom prst="arc">
              <a:avLst>
                <a:gd name="adj1" fmla="val 15037919"/>
                <a:gd name="adj2" fmla="val 8076127"/>
              </a:avLst>
            </a:prstGeom>
            <a:ln>
              <a:tailEnd type="triangle" w="lg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304800" y="685800"/>
            <a:ext cx="2954655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configureMaps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PartitionFile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partitionFile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configureMaps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(Value[] values)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configureReduce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(Value[] values)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String key=</a:t>
            </a: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addToMemCache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(Value </a:t>
            </a: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value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removeFromMemCache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(String key)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runMapReduce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runMapReduce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KeyValue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[] </a:t>
            </a: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keyValues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runMapReduceBCast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(Value </a:t>
            </a:r>
            <a:r>
              <a:rPr lang="en-US" sz="1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value</a:t>
            </a:r>
            <a:r>
              <a:rPr lang="en-US" sz="1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1143000" y="381000"/>
            <a:ext cx="1390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Twister API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Twister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914400"/>
            <a:ext cx="3810000" cy="2819400"/>
          </a:xfrm>
          <a:prstGeom prst="rect">
            <a:avLst/>
          </a:prstGeom>
        </p:spPr>
        <p:txBody>
          <a:bodyPr vert="horz" lIns="91435" tIns="45718" rIns="91435" bIns="45718" rtlCol="0">
            <a:normAutofit fontScale="70000" lnSpcReduction="20000"/>
          </a:bodyPr>
          <a:lstStyle/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In-memory MapReduce</a:t>
            </a: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Distinction on static data and variable data (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flow vs. 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flow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Cacheable 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map/reduce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tasks (long running tasks)</a:t>
            </a: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Combine operation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883" indent="-342883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Support fast intermediate data transfers</a:t>
            </a:r>
          </a:p>
          <a:p>
            <a:pPr marL="342883" indent="-342883">
              <a:spcBef>
                <a:spcPct val="20000"/>
              </a:spcBef>
              <a:buClr>
                <a:srgbClr val="C00000"/>
              </a:buClr>
            </a:pP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E4CF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48200" y="5181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Different synchronization and intercommunication mechanisms used by the parallel runtimes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4191000" y="1066800"/>
            <a:ext cx="4648200" cy="3370355"/>
            <a:chOff x="1807721" y="808977"/>
            <a:chExt cx="4648200" cy="3370355"/>
          </a:xfrm>
        </p:grpSpPr>
        <p:grpSp>
          <p:nvGrpSpPr>
            <p:cNvPr id="4" name="Group 26"/>
            <p:cNvGrpSpPr/>
            <p:nvPr/>
          </p:nvGrpSpPr>
          <p:grpSpPr>
            <a:xfrm>
              <a:off x="2743200" y="808977"/>
              <a:ext cx="3712721" cy="3094411"/>
              <a:chOff x="304800" y="1694153"/>
              <a:chExt cx="3712721" cy="3094411"/>
            </a:xfrm>
          </p:grpSpPr>
          <p:sp>
            <p:nvSpPr>
              <p:cNvPr id="20" name="Arc 19"/>
              <p:cNvSpPr/>
              <p:nvPr/>
            </p:nvSpPr>
            <p:spPr>
              <a:xfrm rot="3177236">
                <a:off x="1648167" y="2620252"/>
                <a:ext cx="2942011" cy="1394613"/>
              </a:xfrm>
              <a:prstGeom prst="arc">
                <a:avLst>
                  <a:gd name="adj1" fmla="val 9813537"/>
                  <a:gd name="adj2" fmla="val 1099694"/>
                </a:avLst>
              </a:prstGeom>
              <a:ln w="50800"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64721" y="3323576"/>
                <a:ext cx="2590800" cy="369332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Reduce (Key, List&lt;Value&gt;) 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64921" y="1694153"/>
                <a:ext cx="8933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C00000"/>
                    </a:solidFill>
                  </a:rPr>
                  <a:t>Iterate</a:t>
                </a: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rot="16200000" flipH="1">
                <a:off x="1296194" y="2972594"/>
                <a:ext cx="381000" cy="37941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304800" y="2667000"/>
                <a:ext cx="1849224" cy="369332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  <a:cs typeface="Courier New" pitchFamily="49" charset="0"/>
                  </a:rPr>
                  <a:t>Map(Key, Value) 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198121" y="4009376"/>
                <a:ext cx="2743199" cy="369332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Combine (Key, List&lt;Value&gt;)</a:t>
                </a:r>
                <a:endParaRPr lang="en-US" b="1" dirty="0">
                  <a:solidFill>
                    <a:schemeClr val="tx1"/>
                  </a:solidFill>
                  <a:latin typeface="+mj-lt"/>
                  <a:cs typeface="Courier New" pitchFamily="49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666999" y="2180576"/>
                <a:ext cx="1350522" cy="762000"/>
              </a:xfrm>
              <a:prstGeom prst="ellipse">
                <a:avLst/>
              </a:prstGeom>
              <a:ln w="25400"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User Program</a:t>
                </a:r>
                <a:endParaRPr lang="en-US" sz="1600" b="1" dirty="0"/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 rot="16200000" flipH="1">
                <a:off x="1883921" y="3704576"/>
                <a:ext cx="304800" cy="3048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4550921" y="3810000"/>
              <a:ext cx="990600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Close()</a:t>
              </a:r>
              <a:endParaRPr lang="en-US" b="1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26921" y="1066800"/>
              <a:ext cx="1295400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Configure()</a:t>
              </a:r>
              <a:endParaRPr lang="en-US" b="1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29" name="Straight Arrow Connector 28"/>
            <p:cNvCxnSpPr>
              <a:stCxn id="27" idx="2"/>
            </p:cNvCxnSpPr>
            <p:nvPr/>
          </p:nvCxnSpPr>
          <p:spPr>
            <a:xfrm rot="5400000">
              <a:off x="3498371" y="1605574"/>
              <a:ext cx="345692" cy="680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4762479" y="3674642"/>
              <a:ext cx="345692" cy="680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Left Arrow Callout 97"/>
            <p:cNvSpPr/>
            <p:nvPr/>
          </p:nvSpPr>
          <p:spPr>
            <a:xfrm flipH="1">
              <a:off x="1807721" y="990600"/>
              <a:ext cx="1143000" cy="533400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79538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Static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99" name="Left Arrow Callout 98"/>
            <p:cNvSpPr/>
            <p:nvPr/>
          </p:nvSpPr>
          <p:spPr>
            <a:xfrm flipH="1">
              <a:off x="1828800" y="2256777"/>
              <a:ext cx="1143000" cy="533400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80756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δ</a:t>
              </a:r>
              <a:r>
                <a:rPr lang="en-US" b="1" dirty="0" smtClean="0">
                  <a:solidFill>
                    <a:schemeClr val="tx1"/>
                  </a:solidFill>
                </a:rPr>
                <a:t> flow</a:t>
              </a:r>
            </a:p>
          </p:txBody>
        </p:sp>
        <p:cxnSp>
          <p:nvCxnSpPr>
            <p:cNvPr id="101" name="Straight Arrow Connector 100"/>
            <p:cNvCxnSpPr>
              <a:stCxn id="99" idx="1"/>
            </p:cNvCxnSpPr>
            <p:nvPr/>
          </p:nvCxnSpPr>
          <p:spPr>
            <a:xfrm flipV="1">
              <a:off x="2971800" y="2256777"/>
              <a:ext cx="91440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99" idx="1"/>
            </p:cNvCxnSpPr>
            <p:nvPr/>
          </p:nvCxnSpPr>
          <p:spPr>
            <a:xfrm>
              <a:off x="2971800" y="2523477"/>
              <a:ext cx="1371600" cy="4483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95601"/>
            <a:ext cx="3962400" cy="2733798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Publications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Jaliya Ekanayake, (Advisor: Geoffrey Fox)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Architecture and Performance of Runtime Environments for Data Intensive Scalable Computing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Accepted for the Doctoral Showcase, SuperComputing2009.</a:t>
            </a: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endParaRPr lang="en-US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Xiaohong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Qiu, Jaliya Ekanayake, Scott Beason, Thilina Gunarathne, Geoffrey Fox, Roger Barga, Dennis Gannon,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Cloud Technologies for Bioinformatics Applications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Accepted for publication in 2nd ACM Workshop on Many-Task Computing on Grids and Supercomputers, SuperComputing2009.</a:t>
            </a: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endParaRPr lang="en-US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Jaliya Ekanayake, Atilla Soner Balkir, Thilina Gunarathne, Geoffrey Fox, Christophe Poulain, Nelson Araujo, Roger Barga,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DryadLINQ for Scientific Analyses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Accepted for publication in Fifth IEEE International Conference on e-Science (eScience2009), Oxford, UK.</a:t>
            </a: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endParaRPr lang="en-US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Jaliya Ekanayake and Geoffrey Fox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, High Performance Parallel Computing with Clouds and Cloud Technologies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 First International Conference on Cloud Computing (CloudComp2009), Munich, Germany.   – An extended version of this paper goes to a book chapter.</a:t>
            </a: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endParaRPr lang="en-US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Geoffrey Fox, Seung-Hee Bae, Jaliya Ekanayake,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Xiaohong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Qiu, and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Huapeng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Yuan, Parallel Data Mining from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Multicore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to Cloudy Grids, High Performance Computing and Grids workshop, 2008.                 – An extended version of this paper goes to a book chapter.</a:t>
            </a: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endParaRPr lang="en-US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Jaliya Ekanayake, Shrideep Pallickara, Geoffrey Fox,  MapReduce for Data Intensive Scientific Analyses, Fourth IEEE International Conference on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eScience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2008, pp.277-284.</a:t>
            </a: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endParaRPr lang="en-US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Jaliya Ekanayake, Shrideep Pallickara, and Geoffrey Fox, A collaborative framework for scientific data analysis and visualization, Collaborative Technologies and Systems(CTS08), 2008, pp. 339-346.</a:t>
            </a: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endParaRPr lang="en-US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Shrideep Pallickara, Jaliya Ekanayake and Geoffrey Fox, A Scalable Approach for the Secure and Authorized Tracking of the Availability of Entities in Distributed Systems, 21st IEEE International Parallel &amp; Distributed Processing Symposium (IPDPS 2007).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2743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2000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Motivation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685800"/>
            <a:ext cx="1828800" cy="9144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Data Deluge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0" y="762000"/>
            <a:ext cx="2133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+mj-lt"/>
                <a:cs typeface="Aharoni" pitchFamily="2" charset="-79"/>
              </a:rPr>
              <a:t>MapReduce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19800" y="762000"/>
            <a:ext cx="22098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  <a:cs typeface="Aharoni" pitchFamily="2" charset="-79"/>
              </a:rPr>
              <a:t>Classic Parallel Runtimes (MPI)</a:t>
            </a:r>
            <a:endParaRPr lang="en-US" sz="2000" dirty="0">
              <a:latin typeface="+mj-lt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7526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Experiencing in many domains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1600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Data Centered, </a:t>
            </a:r>
            <a:r>
              <a:rPr lang="en-US" b="1" dirty="0" err="1" smtClean="0">
                <a:solidFill>
                  <a:srgbClr val="002060"/>
                </a:solidFill>
              </a:rPr>
              <a:t>QoS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1600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Efficient and Proven techniques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18" name="Group 35"/>
          <p:cNvGrpSpPr/>
          <p:nvPr/>
        </p:nvGrpSpPr>
        <p:grpSpPr>
          <a:xfrm>
            <a:off x="457200" y="5029200"/>
            <a:ext cx="1524000" cy="1512332"/>
            <a:chOff x="762000" y="1219200"/>
            <a:chExt cx="1524000" cy="1512332"/>
          </a:xfrm>
        </p:grpSpPr>
        <p:sp>
          <p:nvSpPr>
            <p:cNvPr id="19" name="TextBox 18"/>
            <p:cNvSpPr txBox="1"/>
            <p:nvPr/>
          </p:nvSpPr>
          <p:spPr>
            <a:xfrm>
              <a:off x="1066800" y="1219200"/>
              <a:ext cx="684803" cy="369332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  <p:grpSp>
          <p:nvGrpSpPr>
            <p:cNvPr id="20" name="Group 33"/>
            <p:cNvGrpSpPr/>
            <p:nvPr/>
          </p:nvGrpSpPr>
          <p:grpSpPr>
            <a:xfrm>
              <a:off x="762000" y="1600200"/>
              <a:ext cx="1524000" cy="1131332"/>
              <a:chOff x="762000" y="1600200"/>
              <a:chExt cx="1524000" cy="1131332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762000" y="18288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Arrow Connector 21"/>
              <p:cNvCxnSpPr>
                <a:endCxn id="21" idx="0"/>
              </p:cNvCxnSpPr>
              <p:nvPr/>
            </p:nvCxnSpPr>
            <p:spPr>
              <a:xfrm rot="5400000">
                <a:off x="800100" y="1714500"/>
                <a:ext cx="228600" cy="1588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5400000">
                <a:off x="800894" y="2247106"/>
                <a:ext cx="228600" cy="1588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1143000" y="18288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>
                <a:endCxn id="24" idx="0"/>
              </p:cNvCxnSpPr>
              <p:nvPr/>
            </p:nvCxnSpPr>
            <p:spPr>
              <a:xfrm rot="5400000">
                <a:off x="1181100" y="1714500"/>
                <a:ext cx="228600" cy="1588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5400000">
                <a:off x="1181894" y="2247106"/>
                <a:ext cx="228600" cy="1588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27" name="Group 27"/>
              <p:cNvGrpSpPr/>
              <p:nvPr/>
            </p:nvGrpSpPr>
            <p:grpSpPr>
              <a:xfrm>
                <a:off x="1981200" y="1600200"/>
                <a:ext cx="304800" cy="761206"/>
                <a:chOff x="1752600" y="1600994"/>
                <a:chExt cx="304800" cy="761206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Arrow Connector 32"/>
                <p:cNvCxnSpPr>
                  <a:endCxn id="32" idx="0"/>
                </p:cNvCxnSpPr>
                <p:nvPr/>
              </p:nvCxnSpPr>
              <p:spPr>
                <a:xfrm rot="5400000">
                  <a:off x="1790700" y="1714500"/>
                  <a:ext cx="228600" cy="1588"/>
                </a:xfrm>
                <a:prstGeom prst="straightConnector1">
                  <a:avLst/>
                </a:prstGeom>
                <a:ln w="12700">
                  <a:tailEnd type="triangle" w="lg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rot="5400000">
                  <a:off x="1791494" y="2247106"/>
                  <a:ext cx="228600" cy="1588"/>
                </a:xfrm>
                <a:prstGeom prst="straightConnector1">
                  <a:avLst/>
                </a:prstGeom>
                <a:ln w="12700">
                  <a:tailEnd type="triangle" w="lg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1143000" y="2362200"/>
                <a:ext cx="856325" cy="369332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Output</a:t>
                </a:r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600200" y="1981200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752600" y="1981200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371600" y="1600200"/>
                <a:ext cx="601447" cy="369332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map</a:t>
                </a:r>
                <a:endParaRPr lang="en-US" dirty="0"/>
              </a:p>
            </p:txBody>
          </p:sp>
        </p:grpSp>
      </p:grpSp>
      <p:grpSp>
        <p:nvGrpSpPr>
          <p:cNvPr id="35" name="Group 105"/>
          <p:cNvGrpSpPr/>
          <p:nvPr/>
        </p:nvGrpSpPr>
        <p:grpSpPr>
          <a:xfrm>
            <a:off x="2438400" y="4953000"/>
            <a:ext cx="2053274" cy="1600200"/>
            <a:chOff x="6705600" y="1905000"/>
            <a:chExt cx="2053274" cy="1600200"/>
          </a:xfrm>
        </p:grpSpPr>
        <p:sp>
          <p:nvSpPr>
            <p:cNvPr id="36" name="TextBox 35"/>
            <p:cNvSpPr txBox="1"/>
            <p:nvPr/>
          </p:nvSpPr>
          <p:spPr>
            <a:xfrm>
              <a:off x="7086600" y="1905000"/>
              <a:ext cx="684803" cy="369332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6705600" y="2438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endCxn id="37" idx="0"/>
            </p:cNvCxnSpPr>
            <p:nvPr/>
          </p:nvCxnSpPr>
          <p:spPr>
            <a:xfrm rot="5400000">
              <a:off x="6743700" y="2324100"/>
              <a:ext cx="228600" cy="1588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Arrow Connector 38"/>
            <p:cNvCxnSpPr>
              <a:stCxn id="37" idx="4"/>
              <a:endCxn id="49" idx="1"/>
            </p:cNvCxnSpPr>
            <p:nvPr/>
          </p:nvCxnSpPr>
          <p:spPr>
            <a:xfrm rot="16200000" flipH="1">
              <a:off x="6858000" y="2743199"/>
              <a:ext cx="273237" cy="273237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7086600" y="2438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endCxn id="40" idx="0"/>
            </p:cNvCxnSpPr>
            <p:nvPr/>
          </p:nvCxnSpPr>
          <p:spPr>
            <a:xfrm rot="5400000">
              <a:off x="7124700" y="2324100"/>
              <a:ext cx="228600" cy="1588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2" name="Straight Arrow Connector 41"/>
            <p:cNvCxnSpPr>
              <a:stCxn id="40" idx="4"/>
              <a:endCxn id="49" idx="0"/>
            </p:cNvCxnSpPr>
            <p:nvPr/>
          </p:nvCxnSpPr>
          <p:spPr>
            <a:xfrm rot="5400000">
              <a:off x="7124700" y="2857500"/>
              <a:ext cx="228600" cy="1588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7924800" y="2437606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>
              <a:endCxn id="43" idx="0"/>
            </p:cNvCxnSpPr>
            <p:nvPr/>
          </p:nvCxnSpPr>
          <p:spPr>
            <a:xfrm rot="5400000">
              <a:off x="7962900" y="2323306"/>
              <a:ext cx="228600" cy="1588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5" name="Straight Arrow Connector 44"/>
            <p:cNvCxnSpPr>
              <a:stCxn id="43" idx="4"/>
              <a:endCxn id="49" idx="7"/>
            </p:cNvCxnSpPr>
            <p:nvPr/>
          </p:nvCxnSpPr>
          <p:spPr>
            <a:xfrm rot="5400000">
              <a:off x="7574967" y="2514203"/>
              <a:ext cx="274031" cy="730437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7543800" y="2590800"/>
              <a:ext cx="45719" cy="45719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696200" y="2590800"/>
              <a:ext cx="45719" cy="45719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315200" y="2209800"/>
              <a:ext cx="601447" cy="369332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map</a:t>
              </a:r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7086600" y="2971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696200" y="2971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>
              <a:stCxn id="37" idx="4"/>
              <a:endCxn id="50" idx="1"/>
            </p:cNvCxnSpPr>
            <p:nvPr/>
          </p:nvCxnSpPr>
          <p:spPr>
            <a:xfrm rot="16200000" flipH="1">
              <a:off x="7162800" y="2438399"/>
              <a:ext cx="273237" cy="882837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2" name="Straight Arrow Connector 51"/>
            <p:cNvCxnSpPr>
              <a:stCxn id="40" idx="4"/>
              <a:endCxn id="50" idx="0"/>
            </p:cNvCxnSpPr>
            <p:nvPr/>
          </p:nvCxnSpPr>
          <p:spPr>
            <a:xfrm rot="16200000" flipH="1">
              <a:off x="7429500" y="2552700"/>
              <a:ext cx="228600" cy="609600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3" name="Straight Arrow Connector 52"/>
            <p:cNvCxnSpPr>
              <a:stCxn id="43" idx="4"/>
              <a:endCxn id="50" idx="7"/>
            </p:cNvCxnSpPr>
            <p:nvPr/>
          </p:nvCxnSpPr>
          <p:spPr>
            <a:xfrm rot="5400000">
              <a:off x="7879767" y="2819003"/>
              <a:ext cx="274031" cy="120837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7125494" y="3390106"/>
              <a:ext cx="228600" cy="1588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>
              <a:off x="7735094" y="3390106"/>
              <a:ext cx="228600" cy="1588"/>
            </a:xfrm>
            <a:prstGeom prst="straightConnector1">
              <a:avLst/>
            </a:prstGeom>
            <a:ln w="12700">
              <a:tailEnd type="triangle" w="lg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56" name="Group 102"/>
            <p:cNvGrpSpPr/>
            <p:nvPr/>
          </p:nvGrpSpPr>
          <p:grpSpPr>
            <a:xfrm>
              <a:off x="7467600" y="3124200"/>
              <a:ext cx="198119" cy="45719"/>
              <a:chOff x="7696200" y="2743200"/>
              <a:chExt cx="198119" cy="45719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7696200" y="2743200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848600" y="2743200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7924800" y="2971800"/>
              <a:ext cx="834074" cy="369332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reduce</a:t>
              </a:r>
              <a:endParaRPr lang="en-US" dirty="0"/>
            </a:p>
          </p:txBody>
        </p:sp>
      </p:grpSp>
      <p:grpSp>
        <p:nvGrpSpPr>
          <p:cNvPr id="60" name="Group 73"/>
          <p:cNvGrpSpPr/>
          <p:nvPr/>
        </p:nvGrpSpPr>
        <p:grpSpPr>
          <a:xfrm>
            <a:off x="4648200" y="4724400"/>
            <a:ext cx="2053274" cy="1880978"/>
            <a:chOff x="4724400" y="1371600"/>
            <a:chExt cx="2053274" cy="1880978"/>
          </a:xfrm>
        </p:grpSpPr>
        <p:sp>
          <p:nvSpPr>
            <p:cNvPr id="61" name="Arc 60"/>
            <p:cNvSpPr/>
            <p:nvPr/>
          </p:nvSpPr>
          <p:spPr>
            <a:xfrm rot="856400">
              <a:off x="5452446" y="1546558"/>
              <a:ext cx="1014734" cy="1706020"/>
            </a:xfrm>
            <a:prstGeom prst="arc">
              <a:avLst>
                <a:gd name="adj1" fmla="val 13184796"/>
                <a:gd name="adj2" fmla="val 6304267"/>
              </a:avLst>
            </a:prstGeom>
            <a:noFill/>
            <a:ln w="19050">
              <a:head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162"/>
            <p:cNvGrpSpPr/>
            <p:nvPr/>
          </p:nvGrpSpPr>
          <p:grpSpPr>
            <a:xfrm>
              <a:off x="4724400" y="1371600"/>
              <a:ext cx="2053274" cy="1828800"/>
              <a:chOff x="4572000" y="1676400"/>
              <a:chExt cx="2053274" cy="182880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4724400" y="1905000"/>
                <a:ext cx="684803" cy="369332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Input</a:t>
                </a:r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572000" y="24384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Arrow Connector 64"/>
              <p:cNvCxnSpPr>
                <a:endCxn id="64" idx="0"/>
              </p:cNvCxnSpPr>
              <p:nvPr/>
            </p:nvCxnSpPr>
            <p:spPr>
              <a:xfrm rot="5400000">
                <a:off x="4610100" y="2324100"/>
                <a:ext cx="228600" cy="1588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6" name="Straight Arrow Connector 65"/>
              <p:cNvCxnSpPr>
                <a:stCxn id="64" idx="4"/>
                <a:endCxn id="76" idx="1"/>
              </p:cNvCxnSpPr>
              <p:nvPr/>
            </p:nvCxnSpPr>
            <p:spPr>
              <a:xfrm rot="16200000" flipH="1">
                <a:off x="4724400" y="2743199"/>
                <a:ext cx="273237" cy="273237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4953000" y="24384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Arrow Connector 67"/>
              <p:cNvCxnSpPr>
                <a:endCxn id="67" idx="0"/>
              </p:cNvCxnSpPr>
              <p:nvPr/>
            </p:nvCxnSpPr>
            <p:spPr>
              <a:xfrm rot="5400000">
                <a:off x="4991100" y="2324100"/>
                <a:ext cx="228600" cy="1588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9" name="Straight Arrow Connector 68"/>
              <p:cNvCxnSpPr>
                <a:stCxn id="67" idx="4"/>
                <a:endCxn id="76" idx="0"/>
              </p:cNvCxnSpPr>
              <p:nvPr/>
            </p:nvCxnSpPr>
            <p:spPr>
              <a:xfrm rot="5400000">
                <a:off x="4991100" y="2857500"/>
                <a:ext cx="228600" cy="1588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70" name="Oval 69"/>
              <p:cNvSpPr/>
              <p:nvPr/>
            </p:nvSpPr>
            <p:spPr>
              <a:xfrm>
                <a:off x="5791200" y="2437606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Arrow Connector 70"/>
              <p:cNvCxnSpPr>
                <a:endCxn id="70" idx="0"/>
              </p:cNvCxnSpPr>
              <p:nvPr/>
            </p:nvCxnSpPr>
            <p:spPr>
              <a:xfrm rot="5400000">
                <a:off x="5829300" y="2323306"/>
                <a:ext cx="228600" cy="1588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2" name="Straight Arrow Connector 71"/>
              <p:cNvCxnSpPr>
                <a:stCxn id="70" idx="4"/>
                <a:endCxn id="76" idx="7"/>
              </p:cNvCxnSpPr>
              <p:nvPr/>
            </p:nvCxnSpPr>
            <p:spPr>
              <a:xfrm rot="5400000">
                <a:off x="5441367" y="2514203"/>
                <a:ext cx="274031" cy="730437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73" name="Oval 72"/>
              <p:cNvSpPr/>
              <p:nvPr/>
            </p:nvSpPr>
            <p:spPr>
              <a:xfrm>
                <a:off x="5410200" y="2590800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5562600" y="2590800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181600" y="2209800"/>
                <a:ext cx="601447" cy="369332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map</a:t>
                </a:r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4953000" y="2971800"/>
                <a:ext cx="304800" cy="3048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562600" y="2971800"/>
                <a:ext cx="304800" cy="3048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Arrow Connector 77"/>
              <p:cNvCxnSpPr>
                <a:stCxn id="64" idx="4"/>
                <a:endCxn id="77" idx="1"/>
              </p:cNvCxnSpPr>
              <p:nvPr/>
            </p:nvCxnSpPr>
            <p:spPr>
              <a:xfrm rot="16200000" flipH="1">
                <a:off x="5029200" y="2438399"/>
                <a:ext cx="273237" cy="882837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9" name="Straight Arrow Connector 78"/>
              <p:cNvCxnSpPr>
                <a:stCxn id="67" idx="4"/>
                <a:endCxn id="77" idx="0"/>
              </p:cNvCxnSpPr>
              <p:nvPr/>
            </p:nvCxnSpPr>
            <p:spPr>
              <a:xfrm rot="16200000" flipH="1">
                <a:off x="5295900" y="2552700"/>
                <a:ext cx="228600" cy="609600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0" name="Straight Arrow Connector 79"/>
              <p:cNvCxnSpPr>
                <a:stCxn id="70" idx="4"/>
                <a:endCxn id="77" idx="7"/>
              </p:cNvCxnSpPr>
              <p:nvPr/>
            </p:nvCxnSpPr>
            <p:spPr>
              <a:xfrm rot="5400000">
                <a:off x="5746167" y="2819003"/>
                <a:ext cx="274031" cy="120837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 rot="5400000">
                <a:off x="4991894" y="3390106"/>
                <a:ext cx="228600" cy="1588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rot="5400000">
                <a:off x="5601494" y="3390106"/>
                <a:ext cx="228600" cy="1588"/>
              </a:xfrm>
              <a:prstGeom prst="straightConnector1">
                <a:avLst/>
              </a:prstGeom>
              <a:ln w="12700">
                <a:tailEnd type="triangle" w="lg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83" name="Group 102"/>
              <p:cNvGrpSpPr/>
              <p:nvPr/>
            </p:nvGrpSpPr>
            <p:grpSpPr>
              <a:xfrm>
                <a:off x="5334000" y="3124200"/>
                <a:ext cx="198119" cy="45719"/>
                <a:chOff x="7696200" y="2743200"/>
                <a:chExt cx="198119" cy="45719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7696200" y="2743200"/>
                  <a:ext cx="45719" cy="45719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7848600" y="2743200"/>
                  <a:ext cx="45719" cy="45719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TextBox 83"/>
              <p:cNvSpPr txBox="1"/>
              <p:nvPr/>
            </p:nvSpPr>
            <p:spPr>
              <a:xfrm>
                <a:off x="5791200" y="2971800"/>
                <a:ext cx="834074" cy="369332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reduce</a:t>
                </a:r>
                <a:endParaRPr lang="en-US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5486400" y="1676400"/>
                <a:ext cx="1074590" cy="369332"/>
              </a:xfrm>
              <a:prstGeom prst="rect">
                <a:avLst/>
              </a:prstGeom>
              <a:ln w="19050"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iterations</a:t>
                </a:r>
                <a:endParaRPr lang="en-US" dirty="0"/>
              </a:p>
            </p:txBody>
          </p:sp>
        </p:grpSp>
      </p:grpSp>
      <p:grpSp>
        <p:nvGrpSpPr>
          <p:cNvPr id="88" name="Group 161"/>
          <p:cNvGrpSpPr/>
          <p:nvPr/>
        </p:nvGrpSpPr>
        <p:grpSpPr>
          <a:xfrm>
            <a:off x="7010400" y="4800600"/>
            <a:ext cx="1752600" cy="1676400"/>
            <a:chOff x="6934200" y="1828800"/>
            <a:chExt cx="1752600" cy="1676400"/>
          </a:xfrm>
          <a:noFill/>
        </p:grpSpPr>
        <p:sp>
          <p:nvSpPr>
            <p:cNvPr id="89" name="Rectangle 88"/>
            <p:cNvSpPr/>
            <p:nvPr/>
          </p:nvSpPr>
          <p:spPr>
            <a:xfrm>
              <a:off x="7162800" y="2057400"/>
              <a:ext cx="1295400" cy="1295400"/>
            </a:xfrm>
            <a:prstGeom prst="rect">
              <a:avLst/>
            </a:prstGeom>
            <a:grp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>
              <a:off x="6973094" y="2704306"/>
              <a:ext cx="1295400" cy="1588"/>
            </a:xfrm>
            <a:prstGeom prst="line">
              <a:avLst/>
            </a:prstGeom>
            <a:grp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7162800" y="2514600"/>
              <a:ext cx="1295400" cy="1588"/>
            </a:xfrm>
            <a:prstGeom prst="line">
              <a:avLst/>
            </a:prstGeom>
            <a:grp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162800" y="2819400"/>
              <a:ext cx="1295400" cy="1588"/>
            </a:xfrm>
            <a:prstGeom prst="line">
              <a:avLst/>
            </a:prstGeom>
            <a:grp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543800" y="2514600"/>
              <a:ext cx="410690" cy="369332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err="1" smtClean="0"/>
                <a:t>Pij</a:t>
              </a:r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rot="5400000" flipH="1" flipV="1">
              <a:off x="7658894" y="2247106"/>
              <a:ext cx="228600" cy="1588"/>
            </a:xfrm>
            <a:prstGeom prst="straightConnector1">
              <a:avLst/>
            </a:prstGeom>
            <a:grpFill/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10800000">
              <a:off x="7239000" y="2667000"/>
              <a:ext cx="228600" cy="1588"/>
            </a:xfrm>
            <a:prstGeom prst="straightConnector1">
              <a:avLst/>
            </a:prstGeom>
            <a:grpFill/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6" name="Arc 95"/>
            <p:cNvSpPr/>
            <p:nvPr/>
          </p:nvSpPr>
          <p:spPr>
            <a:xfrm flipV="1">
              <a:off x="6934200" y="2590800"/>
              <a:ext cx="1752600" cy="457200"/>
            </a:xfrm>
            <a:prstGeom prst="arc">
              <a:avLst>
                <a:gd name="adj1" fmla="val 10327336"/>
                <a:gd name="adj2" fmla="val 598130"/>
              </a:avLst>
            </a:prstGeom>
            <a:grpFill/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/>
          </p:nvSpPr>
          <p:spPr>
            <a:xfrm rot="16200000" flipV="1">
              <a:off x="7162800" y="2438400"/>
              <a:ext cx="1676400" cy="457200"/>
            </a:xfrm>
            <a:prstGeom prst="arc">
              <a:avLst>
                <a:gd name="adj1" fmla="val 10327336"/>
                <a:gd name="adj2" fmla="val 598130"/>
              </a:avLst>
            </a:prstGeom>
            <a:grpFill/>
            <a:ln w="19050">
              <a:headEnd type="arrow"/>
              <a:tailEnd type="non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Left-Right Arrow 107"/>
          <p:cNvSpPr/>
          <p:nvPr/>
        </p:nvSpPr>
        <p:spPr>
          <a:xfrm>
            <a:off x="1143000" y="2819400"/>
            <a:ext cx="7010400" cy="1524000"/>
          </a:xfrm>
          <a:prstGeom prst="leftRightArrow">
            <a:avLst>
              <a:gd name="adj1" fmla="val 67910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981200" y="3048000"/>
            <a:ext cx="5943600" cy="10668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cs typeface="Aharoni" pitchFamily="2" charset="-79"/>
              </a:rPr>
              <a:t>Expand the Applicability of MapReduce to more </a:t>
            </a:r>
            <a:r>
              <a:rPr lang="en-US" sz="2000" b="1" dirty="0" smtClean="0">
                <a:solidFill>
                  <a:srgbClr val="002060"/>
                </a:solidFill>
                <a:cs typeface="Aharoni" pitchFamily="2" charset="-79"/>
              </a:rPr>
              <a:t>classes</a:t>
            </a:r>
            <a:r>
              <a:rPr lang="en-US" sz="2000" dirty="0" smtClean="0">
                <a:cs typeface="Aharoni" pitchFamily="2" charset="-79"/>
              </a:rPr>
              <a:t> of Applications</a:t>
            </a:r>
            <a:endParaRPr lang="en-US" sz="2000" dirty="0">
              <a:cs typeface="Aharoni" pitchFamily="2" charset="-79"/>
            </a:endParaRPr>
          </a:p>
        </p:txBody>
      </p:sp>
      <p:pic>
        <p:nvPicPr>
          <p:cNvPr id="23554" name="Picture 2" descr="C:\Users\jekanaya\AppData\Local\Microsoft\Windows\Temporary Internet Files\Content.IE5\YZ9VVZR1\MC9003113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362200"/>
            <a:ext cx="810461" cy="919162"/>
          </a:xfrm>
          <a:prstGeom prst="rect">
            <a:avLst/>
          </a:prstGeom>
          <a:noFill/>
        </p:spPr>
      </p:pic>
      <p:sp>
        <p:nvSpPr>
          <p:cNvPr id="98" name="Lightning Bolt 97"/>
          <p:cNvSpPr/>
          <p:nvPr/>
        </p:nvSpPr>
        <p:spPr>
          <a:xfrm>
            <a:off x="3733800" y="2209800"/>
            <a:ext cx="914400" cy="533400"/>
          </a:xfrm>
          <a:prstGeom prst="lightningBol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Lightning Bolt 98"/>
          <p:cNvSpPr/>
          <p:nvPr/>
        </p:nvSpPr>
        <p:spPr>
          <a:xfrm flipH="1">
            <a:off x="5638800" y="2209800"/>
            <a:ext cx="838200" cy="533400"/>
          </a:xfrm>
          <a:prstGeom prst="lightningBol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304800" y="4495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Map-Only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514600" y="4495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MapReduce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495800" y="4267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Iterative MapReduce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010400" y="4419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More Extensions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Features of Existing Architectures(1)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800600"/>
          </a:xfrm>
        </p:spPr>
        <p:txBody>
          <a:bodyPr>
            <a:noAutofit/>
          </a:bodyPr>
          <a:lstStyle/>
          <a:p>
            <a:pPr marL="40005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Programming Model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MapReduce (Optionally “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map-only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”)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Focus on </a:t>
            </a:r>
            <a:r>
              <a:rPr lang="en-US" sz="2000" b="1" dirty="0" smtClean="0">
                <a:solidFill>
                  <a:srgbClr val="0070C0"/>
                </a:solidFill>
              </a:rPr>
              <a:t>Single Step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MapReduce computations (DryadLINQ supports more than one stage)</a:t>
            </a:r>
          </a:p>
          <a:p>
            <a:pPr marL="40005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Input and Output Handling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Distributed data access (HDFS in Hadoop, Sector in Sphere, and shared directories in Dryad)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Outputs normally goes to the distributed file systems</a:t>
            </a:r>
          </a:p>
          <a:p>
            <a:pPr marL="40005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Intermediate data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Transferred via file systems (Local disk-&gt; HTTP -&gt; local disk  in Hadoop)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Easy to support fault tolerance</a:t>
            </a:r>
          </a:p>
          <a:p>
            <a:pPr marL="800100" lvl="1">
              <a:buClr>
                <a:srgbClr val="C00000"/>
              </a:buClr>
            </a:pPr>
            <a:r>
              <a:rPr lang="en-US" sz="2000" b="1" dirty="0" smtClean="0">
                <a:solidFill>
                  <a:srgbClr val="0070C0"/>
                </a:solidFill>
              </a:rPr>
              <a:t>Considerably high latencies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6324600" cy="118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>
              <a:lnSpc>
                <a:spcPct val="110000"/>
              </a:lnSpc>
              <a:buClr>
                <a:srgbClr val="C00000"/>
              </a:buClr>
            </a:pPr>
            <a:r>
              <a:rPr lang="en-US" sz="2400" b="1" dirty="0" smtClean="0">
                <a:solidFill>
                  <a:srgbClr val="C00000"/>
                </a:solidFill>
              </a:rPr>
              <a:t>Google, Apache Hadoop, Sector/Sphere, </a:t>
            </a:r>
          </a:p>
          <a:p>
            <a:pPr marL="800100" lvl="1">
              <a:lnSpc>
                <a:spcPct val="110000"/>
              </a:lnSpc>
              <a:buClr>
                <a:srgbClr val="C00000"/>
              </a:buClr>
            </a:pPr>
            <a:r>
              <a:rPr lang="en-US" sz="2400" b="1" dirty="0" smtClean="0">
                <a:solidFill>
                  <a:srgbClr val="C00000"/>
                </a:solidFill>
              </a:rPr>
              <a:t>Dryad/DryadLINQ (DAG based)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Features of Existing Architectures(2)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10200"/>
          </a:xfrm>
        </p:spPr>
        <p:txBody>
          <a:bodyPr>
            <a:noAutofit/>
          </a:bodyPr>
          <a:lstStyle/>
          <a:p>
            <a:pPr marL="40005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Scheduling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sz="2000" b="1" dirty="0" smtClean="0">
                <a:solidFill>
                  <a:srgbClr val="0070C0"/>
                </a:solidFill>
              </a:rPr>
              <a:t>master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schedules tasks to </a:t>
            </a:r>
            <a:r>
              <a:rPr lang="en-US" sz="2000" b="1" dirty="0" smtClean="0">
                <a:solidFill>
                  <a:srgbClr val="0070C0"/>
                </a:solidFill>
              </a:rPr>
              <a:t>slaves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depending on the availability </a:t>
            </a:r>
          </a:p>
          <a:p>
            <a:pPr marL="800100" lvl="1">
              <a:buClr>
                <a:srgbClr val="C00000"/>
              </a:buClr>
            </a:pPr>
            <a:r>
              <a:rPr lang="en-US" sz="2000" b="1" dirty="0" smtClean="0">
                <a:solidFill>
                  <a:srgbClr val="0070C0"/>
                </a:solidFill>
              </a:rPr>
              <a:t>Dynamic Scheduling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 Hadoop, static scheduling in Dryad/DryadLINQ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Naturally load balancing</a:t>
            </a:r>
          </a:p>
          <a:p>
            <a:pPr marL="800100" lvl="1">
              <a:buClr>
                <a:srgbClr val="C00000"/>
              </a:buClr>
              <a:buNone/>
            </a:pPr>
            <a:endParaRPr lang="en-US" sz="1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0005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Fault Tolerance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Data flows through </a:t>
            </a:r>
            <a:r>
              <a:rPr lang="en-US" sz="2000" b="1" dirty="0" smtClean="0">
                <a:solidFill>
                  <a:srgbClr val="0070C0"/>
                </a:solidFill>
              </a:rPr>
              <a:t>disks-&gt;channels-&gt;disks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 master keeps track of the data products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Re-execution  of failed or slow tasks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Overheads are justifiable for large single step MapReduce computations</a:t>
            </a:r>
          </a:p>
          <a:p>
            <a:pPr marL="800100" lvl="1">
              <a:buClr>
                <a:srgbClr val="C00000"/>
              </a:buClr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Iterative MapReduce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 Programming Model for Iterative MapReduce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3962400" cy="4038600"/>
          </a:xfrm>
          <a:prstGeom prst="rect">
            <a:avLst/>
          </a:prstGeom>
        </p:spPr>
        <p:txBody>
          <a:bodyPr vert="horz" lIns="91435" tIns="45718" rIns="91435" bIns="45718" rtlCol="0">
            <a:normAutofit fontScale="77500" lnSpcReduction="20000"/>
          </a:bodyPr>
          <a:lstStyle/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Distributed data access</a:t>
            </a: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5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In-memory MapReduce</a:t>
            </a: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5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Distinction on static data and variable data 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flow vs.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flow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5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Cacheable 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map/reduce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tasks (long running tasks)</a:t>
            </a: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5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Combine operation</a:t>
            </a: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5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883" indent="-342883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Support fast intermediate data transfers</a:t>
            </a:r>
          </a:p>
          <a:p>
            <a:pPr marL="342883" indent="-342883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883" indent="-342883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883" indent="-342883">
              <a:spcBef>
                <a:spcPct val="20000"/>
              </a:spcBef>
              <a:buClr>
                <a:srgbClr val="C00000"/>
              </a:buClr>
            </a:pP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883" marR="0" lvl="0" indent="-34288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E4CF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11"/>
          <p:cNvGrpSpPr/>
          <p:nvPr/>
        </p:nvGrpSpPr>
        <p:grpSpPr>
          <a:xfrm>
            <a:off x="4191000" y="1447800"/>
            <a:ext cx="4648200" cy="3370355"/>
            <a:chOff x="1807721" y="808977"/>
            <a:chExt cx="4648200" cy="3370355"/>
          </a:xfrm>
        </p:grpSpPr>
        <p:grpSp>
          <p:nvGrpSpPr>
            <p:cNvPr id="4" name="Group 26"/>
            <p:cNvGrpSpPr/>
            <p:nvPr/>
          </p:nvGrpSpPr>
          <p:grpSpPr>
            <a:xfrm>
              <a:off x="2743200" y="808977"/>
              <a:ext cx="3712721" cy="3094411"/>
              <a:chOff x="304800" y="1694153"/>
              <a:chExt cx="3712721" cy="3094411"/>
            </a:xfrm>
          </p:grpSpPr>
          <p:sp>
            <p:nvSpPr>
              <p:cNvPr id="20" name="Arc 19"/>
              <p:cNvSpPr/>
              <p:nvPr/>
            </p:nvSpPr>
            <p:spPr>
              <a:xfrm rot="3177236">
                <a:off x="1648167" y="2620252"/>
                <a:ext cx="2942011" cy="1394613"/>
              </a:xfrm>
              <a:prstGeom prst="arc">
                <a:avLst>
                  <a:gd name="adj1" fmla="val 9813537"/>
                  <a:gd name="adj2" fmla="val 1099694"/>
                </a:avLst>
              </a:prstGeom>
              <a:ln w="50800">
                <a:solidFill>
                  <a:srgbClr val="00206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64721" y="3323576"/>
                <a:ext cx="2590800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Reduce (Key, List&lt;Value&gt;) 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64921" y="1694153"/>
                <a:ext cx="8933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C00000"/>
                    </a:solidFill>
                  </a:rPr>
                  <a:t>Iterate</a:t>
                </a: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rot="16200000" flipH="1">
                <a:off x="1296194" y="2972594"/>
                <a:ext cx="381000" cy="379412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304800" y="2667000"/>
                <a:ext cx="1849224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  <a:cs typeface="Courier New" pitchFamily="49" charset="0"/>
                  </a:rPr>
                  <a:t>Map(Key, Value) 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121921" y="4009376"/>
                <a:ext cx="2819399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Combine (</a:t>
                </a:r>
                <a:r>
                  <a:rPr lang="en-US" b="1" dirty="0" smtClean="0">
                    <a:solidFill>
                      <a:srgbClr val="0070C0"/>
                    </a:solidFill>
                    <a:latin typeface="+mj-lt"/>
                    <a:cs typeface="Courier New" pitchFamily="49" charset="0"/>
                  </a:rPr>
                  <a:t>Map</a:t>
                </a:r>
                <a:r>
                  <a:rPr lang="en-US" b="1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&lt;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Key,Value</a:t>
                </a:r>
                <a:r>
                  <a:rPr lang="en-US" b="1" dirty="0" smtClean="0">
                    <a:solidFill>
                      <a:schemeClr val="tx1"/>
                    </a:solidFill>
                    <a:latin typeface="+mj-lt"/>
                    <a:cs typeface="Courier New" pitchFamily="49" charset="0"/>
                  </a:rPr>
                  <a:t>&gt;)</a:t>
                </a:r>
                <a:endParaRPr lang="en-US" b="1" dirty="0">
                  <a:solidFill>
                    <a:schemeClr val="tx1"/>
                  </a:solidFill>
                  <a:latin typeface="+mj-lt"/>
                  <a:cs typeface="Courier New" pitchFamily="49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666999" y="2180576"/>
                <a:ext cx="1350522" cy="762000"/>
              </a:xfrm>
              <a:prstGeom prst="ellipse">
                <a:avLst/>
              </a:prstGeom>
              <a:ln w="25400"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User Program</a:t>
                </a:r>
                <a:endParaRPr lang="en-US" sz="1600" b="1" dirty="0"/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 rot="16200000" flipH="1">
                <a:off x="1883921" y="3704576"/>
                <a:ext cx="304800" cy="30480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4550921" y="3810000"/>
              <a:ext cx="990600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Close()</a:t>
              </a:r>
              <a:endParaRPr lang="en-US" b="1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26921" y="1066800"/>
              <a:ext cx="1295400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Configure()</a:t>
              </a:r>
              <a:endParaRPr lang="en-US" b="1" dirty="0">
                <a:solidFill>
                  <a:schemeClr val="tx1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29" name="Straight Arrow Connector 28"/>
            <p:cNvCxnSpPr>
              <a:stCxn id="27" idx="2"/>
            </p:cNvCxnSpPr>
            <p:nvPr/>
          </p:nvCxnSpPr>
          <p:spPr>
            <a:xfrm rot="5400000">
              <a:off x="3498371" y="1605574"/>
              <a:ext cx="345692" cy="680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4762479" y="3674642"/>
              <a:ext cx="345692" cy="680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Left Arrow Callout 97"/>
            <p:cNvSpPr/>
            <p:nvPr/>
          </p:nvSpPr>
          <p:spPr>
            <a:xfrm flipH="1">
              <a:off x="1807721" y="990600"/>
              <a:ext cx="1143000" cy="533400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79538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Static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99" name="Left Arrow Callout 98"/>
            <p:cNvSpPr/>
            <p:nvPr/>
          </p:nvSpPr>
          <p:spPr>
            <a:xfrm flipH="1">
              <a:off x="1828800" y="2256777"/>
              <a:ext cx="1143000" cy="533400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80756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δ</a:t>
              </a:r>
              <a:r>
                <a:rPr lang="en-US" b="1" dirty="0" smtClean="0">
                  <a:solidFill>
                    <a:schemeClr val="tx1"/>
                  </a:solidFill>
                </a:rPr>
                <a:t> flow</a:t>
              </a:r>
            </a:p>
          </p:txBody>
        </p:sp>
        <p:cxnSp>
          <p:nvCxnSpPr>
            <p:cNvPr id="101" name="Straight Arrow Connector 100"/>
            <p:cNvCxnSpPr>
              <a:stCxn id="99" idx="1"/>
            </p:cNvCxnSpPr>
            <p:nvPr/>
          </p:nvCxnSpPr>
          <p:spPr>
            <a:xfrm flipV="1">
              <a:off x="2971800" y="2256777"/>
              <a:ext cx="914400" cy="266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99" idx="1"/>
            </p:cNvCxnSpPr>
            <p:nvPr/>
          </p:nvCxnSpPr>
          <p:spPr>
            <a:xfrm>
              <a:off x="2971800" y="2523477"/>
              <a:ext cx="1371600" cy="44832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Rectangle 126"/>
          <p:cNvSpPr/>
          <p:nvPr/>
        </p:nvSpPr>
        <p:spPr>
          <a:xfrm>
            <a:off x="457200" y="5334000"/>
            <a:ext cx="8382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Twister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Constraints for </a:t>
            </a:r>
            <a:r>
              <a:rPr lang="en-US" sz="2000" b="1" dirty="0" smtClean="0">
                <a:solidFill>
                  <a:srgbClr val="C00000"/>
                </a:solidFill>
              </a:rPr>
              <a:t>Side Effect Free </a:t>
            </a:r>
            <a:r>
              <a:rPr lang="en-US" sz="2000" b="1" dirty="0" smtClean="0">
                <a:solidFill>
                  <a:srgbClr val="002060"/>
                </a:solidFill>
              </a:rPr>
              <a:t>map/reduce tasks</a:t>
            </a:r>
          </a:p>
          <a:p>
            <a:endParaRPr lang="en-US" sz="600" dirty="0" smtClean="0"/>
          </a:p>
          <a:p>
            <a:r>
              <a:rPr lang="en-US" sz="2400" dirty="0" smtClean="0"/>
              <a:t>Computation Complexity &gt;&gt; Complexity of Size of the </a:t>
            </a:r>
            <a:r>
              <a:rPr lang="en-US" sz="2400" dirty="0" smtClean="0"/>
              <a:t>Mutant Data (State)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Twister</a:t>
            </a:r>
            <a:r>
              <a:rPr lang="en-US" dirty="0" smtClean="0">
                <a:solidFill>
                  <a:srgbClr val="002060"/>
                </a:solidFill>
              </a:rPr>
              <a:t> Programming Model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3" name="Group 94"/>
          <p:cNvGrpSpPr/>
          <p:nvPr/>
        </p:nvGrpSpPr>
        <p:grpSpPr>
          <a:xfrm>
            <a:off x="457200" y="685800"/>
            <a:ext cx="8153400" cy="6172200"/>
            <a:chOff x="304800" y="685800"/>
            <a:chExt cx="8153400" cy="617220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838200" y="762000"/>
              <a:ext cx="7620000" cy="1600200"/>
            </a:xfrm>
            <a:prstGeom prst="roundRect">
              <a:avLst>
                <a:gd name="adj" fmla="val 1120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90600" y="1143000"/>
              <a:ext cx="2362200" cy="30480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configureMaps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(..)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3352800" y="1143000"/>
              <a:ext cx="538914" cy="1832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4343400" y="5334000"/>
              <a:ext cx="4114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Two configuration options :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Using local disks (only for maps)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Using pub-sub bus 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990600" y="1600200"/>
              <a:ext cx="2514600" cy="30480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configureReduce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(..)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2" name="AutoShape 8"/>
            <p:cNvCxnSpPr>
              <a:cxnSpLocks noChangeShapeType="1"/>
              <a:stCxn id="1031" idx="3"/>
            </p:cNvCxnSpPr>
            <p:nvPr/>
          </p:nvCxnSpPr>
          <p:spPr bwMode="auto">
            <a:xfrm flipV="1">
              <a:off x="3505200" y="1600201"/>
              <a:ext cx="382203" cy="152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838200" y="2895600"/>
              <a:ext cx="7620000" cy="2209800"/>
            </a:xfrm>
            <a:prstGeom prst="roundRect">
              <a:avLst>
                <a:gd name="adj" fmla="val 755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565107" y="4026969"/>
              <a:ext cx="269457" cy="280236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6179469" y="4026969"/>
              <a:ext cx="269457" cy="280236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226668" y="3315602"/>
              <a:ext cx="269457" cy="280236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6839100" y="4026969"/>
              <a:ext cx="269457" cy="280236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834564" y="3315602"/>
              <a:ext cx="269457" cy="280236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295400" y="3048009"/>
              <a:ext cx="2590383" cy="304513"/>
              <a:chOff x="1453" y="5453"/>
              <a:chExt cx="3605" cy="353"/>
            </a:xfrm>
          </p:grpSpPr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1453" y="5453"/>
                <a:ext cx="3075" cy="353"/>
              </a:xfrm>
              <a:prstGeom prst="rect">
                <a:avLst/>
              </a:prstGeom>
              <a:solidFill>
                <a:srgbClr val="DDD8C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runMapReduce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(..)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41" name="AutoShape 17"/>
              <p:cNvCxnSpPr>
                <a:cxnSpLocks noChangeShapeType="1"/>
                <a:stCxn id="1040" idx="3"/>
              </p:cNvCxnSpPr>
              <p:nvPr/>
            </p:nvCxnSpPr>
            <p:spPr bwMode="auto">
              <a:xfrm>
                <a:off x="4528" y="5630"/>
                <a:ext cx="53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7162449" y="3315602"/>
              <a:ext cx="269457" cy="280236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6487728" y="3315602"/>
              <a:ext cx="269457" cy="280236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5683668" y="3865295"/>
              <a:ext cx="0" cy="1616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>
              <a:off x="6315276" y="3865295"/>
              <a:ext cx="0" cy="1616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>
              <a:off x="6951195" y="3865295"/>
              <a:ext cx="0" cy="1616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>
              <a:off x="5409899" y="3595838"/>
              <a:ext cx="273769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 flipH="1">
              <a:off x="5683668" y="3595838"/>
              <a:ext cx="269457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9" name="AutoShape 25"/>
            <p:cNvCxnSpPr>
              <a:cxnSpLocks noChangeShapeType="1"/>
            </p:cNvCxnSpPr>
            <p:nvPr/>
          </p:nvCxnSpPr>
          <p:spPr bwMode="auto">
            <a:xfrm flipH="1">
              <a:off x="5683668" y="3595838"/>
              <a:ext cx="901065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 flipH="1">
              <a:off x="5683668" y="3595838"/>
              <a:ext cx="1595187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5409899" y="3595838"/>
              <a:ext cx="905376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>
              <a:off x="5953125" y="3595838"/>
              <a:ext cx="362151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H="1">
              <a:off x="6315276" y="3595838"/>
              <a:ext cx="269457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4" name="AutoShape 30"/>
            <p:cNvCxnSpPr>
              <a:cxnSpLocks noChangeShapeType="1"/>
            </p:cNvCxnSpPr>
            <p:nvPr/>
          </p:nvCxnSpPr>
          <p:spPr bwMode="auto">
            <a:xfrm flipH="1">
              <a:off x="6315276" y="3595838"/>
              <a:ext cx="905376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>
              <a:off x="5409899" y="3595838"/>
              <a:ext cx="1541295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5953125" y="3595838"/>
              <a:ext cx="99807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>
              <a:off x="6584733" y="3595838"/>
              <a:ext cx="366462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8" name="AutoShape 34"/>
            <p:cNvCxnSpPr>
              <a:cxnSpLocks noChangeShapeType="1"/>
            </p:cNvCxnSpPr>
            <p:nvPr/>
          </p:nvCxnSpPr>
          <p:spPr bwMode="auto">
            <a:xfrm flipH="1">
              <a:off x="6951195" y="3595838"/>
              <a:ext cx="32766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>
              <a:off x="5338763" y="3046145"/>
              <a:ext cx="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0" name="AutoShape 36"/>
            <p:cNvCxnSpPr>
              <a:cxnSpLocks noChangeShapeType="1"/>
            </p:cNvCxnSpPr>
            <p:nvPr/>
          </p:nvCxnSpPr>
          <p:spPr bwMode="auto">
            <a:xfrm>
              <a:off x="5953125" y="3046145"/>
              <a:ext cx="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1" name="AutoShape 37"/>
            <p:cNvCxnSpPr>
              <a:cxnSpLocks noChangeShapeType="1"/>
            </p:cNvCxnSpPr>
            <p:nvPr/>
          </p:nvCxnSpPr>
          <p:spPr bwMode="auto">
            <a:xfrm>
              <a:off x="6584733" y="3035367"/>
              <a:ext cx="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2" name="AutoShape 38"/>
            <p:cNvCxnSpPr>
              <a:cxnSpLocks noChangeShapeType="1"/>
            </p:cNvCxnSpPr>
            <p:nvPr/>
          </p:nvCxnSpPr>
          <p:spPr bwMode="auto">
            <a:xfrm>
              <a:off x="7278855" y="3035367"/>
              <a:ext cx="0" cy="26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63" name="Text Box 39"/>
            <p:cNvSpPr txBox="1">
              <a:spLocks noChangeArrowheads="1"/>
            </p:cNvSpPr>
            <p:nvPr/>
          </p:nvSpPr>
          <p:spPr bwMode="auto">
            <a:xfrm>
              <a:off x="990600" y="2514600"/>
              <a:ext cx="2362200" cy="30480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while(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urier New" pitchFamily="49" charset="0"/>
                  <a:cs typeface="Arial" pitchFamily="34" charset="0"/>
                </a:rPr>
                <a:t>condition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){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Oval 40"/>
            <p:cNvSpPr>
              <a:spLocks noChangeArrowheads="1"/>
            </p:cNvSpPr>
            <p:nvPr/>
          </p:nvSpPr>
          <p:spPr bwMode="auto">
            <a:xfrm>
              <a:off x="2978317" y="4706002"/>
              <a:ext cx="269457" cy="2802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65" name="AutoShape 41"/>
            <p:cNvCxnSpPr>
              <a:cxnSpLocks noChangeShapeType="1"/>
            </p:cNvCxnSpPr>
            <p:nvPr/>
          </p:nvCxnSpPr>
          <p:spPr bwMode="auto">
            <a:xfrm>
              <a:off x="3118435" y="4544327"/>
              <a:ext cx="0" cy="1616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 flipH="1">
              <a:off x="3118435" y="4544327"/>
              <a:ext cx="383276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67" name="Text Box 43"/>
            <p:cNvSpPr txBox="1">
              <a:spLocks noChangeArrowheads="1"/>
            </p:cNvSpPr>
            <p:nvPr/>
          </p:nvSpPr>
          <p:spPr bwMode="auto">
            <a:xfrm>
              <a:off x="1066800" y="5715000"/>
              <a:ext cx="1853866" cy="30480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} //end while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Text Box 44"/>
            <p:cNvSpPr txBox="1">
              <a:spLocks noChangeArrowheads="1"/>
            </p:cNvSpPr>
            <p:nvPr/>
          </p:nvSpPr>
          <p:spPr bwMode="auto">
            <a:xfrm>
              <a:off x="1295400" y="5257800"/>
              <a:ext cx="2286000" cy="30480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urier New" pitchFamily="49" charset="0"/>
                  <a:cs typeface="Arial" pitchFamily="34" charset="0"/>
                </a:rPr>
                <a:t>updateCondition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urier New" pitchFamily="49" charset="0"/>
                  <a:cs typeface="Arial" pitchFamily="34" charset="0"/>
                </a:rPr>
                <a:t>()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4572000" y="838200"/>
              <a:ext cx="1353753" cy="1293395"/>
              <a:chOff x="4782" y="2508"/>
              <a:chExt cx="1884" cy="1800"/>
            </a:xfrm>
          </p:grpSpPr>
          <p:grpSp>
            <p:nvGrpSpPr>
              <p:cNvPr id="6" name="Group 46"/>
              <p:cNvGrpSpPr>
                <a:grpSpLocks/>
              </p:cNvGrpSpPr>
              <p:nvPr/>
            </p:nvGrpSpPr>
            <p:grpSpPr bwMode="auto">
              <a:xfrm>
                <a:off x="4782" y="2508"/>
                <a:ext cx="1884" cy="1800"/>
                <a:chOff x="8145" y="2478"/>
                <a:chExt cx="1884" cy="1800"/>
              </a:xfrm>
            </p:grpSpPr>
            <p:sp>
              <p:nvSpPr>
                <p:cNvPr id="1071" name="AutoShape 47"/>
                <p:cNvSpPr>
                  <a:spLocks noChangeArrowheads="1"/>
                </p:cNvSpPr>
                <p:nvPr/>
              </p:nvSpPr>
              <p:spPr bwMode="auto">
                <a:xfrm>
                  <a:off x="8145" y="2733"/>
                  <a:ext cx="1884" cy="154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2" name="Oval 48"/>
                <p:cNvSpPr>
                  <a:spLocks noChangeArrowheads="1"/>
                </p:cNvSpPr>
                <p:nvPr/>
              </p:nvSpPr>
              <p:spPr bwMode="auto">
                <a:xfrm>
                  <a:off x="8280" y="3648"/>
                  <a:ext cx="375" cy="390"/>
                </a:xfrm>
                <a:prstGeom prst="ellipse">
                  <a:avLst/>
                </a:prstGeom>
                <a:solidFill>
                  <a:srgbClr val="00B0F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3" name="Oval 49"/>
                <p:cNvSpPr>
                  <a:spLocks noChangeArrowheads="1"/>
                </p:cNvSpPr>
                <p:nvPr/>
              </p:nvSpPr>
              <p:spPr bwMode="auto">
                <a:xfrm>
                  <a:off x="8436" y="3648"/>
                  <a:ext cx="375" cy="390"/>
                </a:xfrm>
                <a:prstGeom prst="ellipse">
                  <a:avLst/>
                </a:prstGeom>
                <a:solidFill>
                  <a:srgbClr val="00B0F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4" name="Oval 50"/>
                <p:cNvSpPr>
                  <a:spLocks noChangeArrowheads="1"/>
                </p:cNvSpPr>
                <p:nvPr/>
              </p:nvSpPr>
              <p:spPr bwMode="auto">
                <a:xfrm>
                  <a:off x="8595" y="3648"/>
                  <a:ext cx="375" cy="390"/>
                </a:xfrm>
                <a:prstGeom prst="ellipse">
                  <a:avLst/>
                </a:prstGeom>
                <a:solidFill>
                  <a:srgbClr val="00B0F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5" name="AutoShape 51"/>
                <p:cNvSpPr>
                  <a:spLocks noChangeArrowheads="1"/>
                </p:cNvSpPr>
                <p:nvPr/>
              </p:nvSpPr>
              <p:spPr bwMode="auto">
                <a:xfrm>
                  <a:off x="9339" y="2883"/>
                  <a:ext cx="585" cy="330"/>
                </a:xfrm>
                <a:prstGeom prst="flowChartMagneticDisk">
                  <a:avLst/>
                </a:prstGeom>
                <a:solidFill>
                  <a:srgbClr val="D9959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6" name="Oval 52"/>
                <p:cNvSpPr>
                  <a:spLocks noChangeArrowheads="1"/>
                </p:cNvSpPr>
                <p:nvPr/>
              </p:nvSpPr>
              <p:spPr bwMode="auto">
                <a:xfrm>
                  <a:off x="9234" y="3663"/>
                  <a:ext cx="375" cy="390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7" name="Oval 53"/>
                <p:cNvSpPr>
                  <a:spLocks noChangeArrowheads="1"/>
                </p:cNvSpPr>
                <p:nvPr/>
              </p:nvSpPr>
              <p:spPr bwMode="auto">
                <a:xfrm>
                  <a:off x="9390" y="3663"/>
                  <a:ext cx="375" cy="390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8" name="Oval 54"/>
                <p:cNvSpPr>
                  <a:spLocks noChangeArrowheads="1"/>
                </p:cNvSpPr>
                <p:nvPr/>
              </p:nvSpPr>
              <p:spPr bwMode="auto">
                <a:xfrm>
                  <a:off x="9549" y="3663"/>
                  <a:ext cx="375" cy="390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079" name="AutoShape 55"/>
                <p:cNvCxnSpPr>
                  <a:cxnSpLocks noChangeShapeType="1"/>
                </p:cNvCxnSpPr>
                <p:nvPr/>
              </p:nvCxnSpPr>
              <p:spPr bwMode="auto">
                <a:xfrm>
                  <a:off x="9609" y="3213"/>
                  <a:ext cx="0" cy="45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80" name="AutoShape 56"/>
                <p:cNvCxnSpPr>
                  <a:cxnSpLocks noChangeShapeType="1"/>
                </p:cNvCxnSpPr>
                <p:nvPr/>
              </p:nvCxnSpPr>
              <p:spPr bwMode="auto">
                <a:xfrm>
                  <a:off x="8595" y="2478"/>
                  <a:ext cx="0" cy="117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81" name="AutoShape 57"/>
                <p:cNvCxnSpPr>
                  <a:cxnSpLocks noChangeShapeType="1"/>
                </p:cNvCxnSpPr>
                <p:nvPr/>
              </p:nvCxnSpPr>
              <p:spPr bwMode="auto">
                <a:xfrm>
                  <a:off x="8595" y="2478"/>
                  <a:ext cx="954" cy="11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cxnSp>
            <p:nvCxnSpPr>
              <p:cNvPr id="1082" name="AutoShape 58"/>
              <p:cNvCxnSpPr>
                <a:cxnSpLocks noChangeShapeType="1"/>
              </p:cNvCxnSpPr>
              <p:nvPr/>
            </p:nvCxnSpPr>
            <p:spPr bwMode="auto">
              <a:xfrm>
                <a:off x="5661" y="3885"/>
                <a:ext cx="159" cy="0"/>
              </a:xfrm>
              <a:prstGeom prst="straightConnector1">
                <a:avLst/>
              </a:prstGeom>
              <a:noFill/>
              <a:ln w="3810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</p:grpSp>
        <p:grpSp>
          <p:nvGrpSpPr>
            <p:cNvPr id="7" name="Group 59"/>
            <p:cNvGrpSpPr>
              <a:grpSpLocks/>
            </p:cNvGrpSpPr>
            <p:nvPr/>
          </p:nvGrpSpPr>
          <p:grpSpPr bwMode="auto">
            <a:xfrm>
              <a:off x="6400800" y="838200"/>
              <a:ext cx="1353753" cy="1293395"/>
              <a:chOff x="7005" y="2508"/>
              <a:chExt cx="1884" cy="1800"/>
            </a:xfrm>
          </p:grpSpPr>
          <p:grpSp>
            <p:nvGrpSpPr>
              <p:cNvPr id="8" name="Group 60"/>
              <p:cNvGrpSpPr>
                <a:grpSpLocks/>
              </p:cNvGrpSpPr>
              <p:nvPr/>
            </p:nvGrpSpPr>
            <p:grpSpPr bwMode="auto">
              <a:xfrm>
                <a:off x="7005" y="2508"/>
                <a:ext cx="1884" cy="1800"/>
                <a:chOff x="8145" y="2478"/>
                <a:chExt cx="1884" cy="1800"/>
              </a:xfrm>
            </p:grpSpPr>
            <p:sp>
              <p:nvSpPr>
                <p:cNvPr id="1085" name="AutoShape 61"/>
                <p:cNvSpPr>
                  <a:spLocks noChangeArrowheads="1"/>
                </p:cNvSpPr>
                <p:nvPr/>
              </p:nvSpPr>
              <p:spPr bwMode="auto">
                <a:xfrm>
                  <a:off x="8145" y="2733"/>
                  <a:ext cx="1884" cy="154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6" name="Oval 62"/>
                <p:cNvSpPr>
                  <a:spLocks noChangeArrowheads="1"/>
                </p:cNvSpPr>
                <p:nvPr/>
              </p:nvSpPr>
              <p:spPr bwMode="auto">
                <a:xfrm>
                  <a:off x="8280" y="3648"/>
                  <a:ext cx="375" cy="390"/>
                </a:xfrm>
                <a:prstGeom prst="ellipse">
                  <a:avLst/>
                </a:prstGeom>
                <a:solidFill>
                  <a:srgbClr val="00B0F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7" name="Oval 63"/>
                <p:cNvSpPr>
                  <a:spLocks noChangeArrowheads="1"/>
                </p:cNvSpPr>
                <p:nvPr/>
              </p:nvSpPr>
              <p:spPr bwMode="auto">
                <a:xfrm>
                  <a:off x="8436" y="3648"/>
                  <a:ext cx="375" cy="390"/>
                </a:xfrm>
                <a:prstGeom prst="ellipse">
                  <a:avLst/>
                </a:prstGeom>
                <a:solidFill>
                  <a:srgbClr val="00B0F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8" name="Oval 64"/>
                <p:cNvSpPr>
                  <a:spLocks noChangeArrowheads="1"/>
                </p:cNvSpPr>
                <p:nvPr/>
              </p:nvSpPr>
              <p:spPr bwMode="auto">
                <a:xfrm>
                  <a:off x="8595" y="3648"/>
                  <a:ext cx="375" cy="390"/>
                </a:xfrm>
                <a:prstGeom prst="ellipse">
                  <a:avLst/>
                </a:prstGeom>
                <a:solidFill>
                  <a:srgbClr val="00B0F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9" name="AutoShape 65"/>
                <p:cNvSpPr>
                  <a:spLocks noChangeArrowheads="1"/>
                </p:cNvSpPr>
                <p:nvPr/>
              </p:nvSpPr>
              <p:spPr bwMode="auto">
                <a:xfrm>
                  <a:off x="9339" y="2883"/>
                  <a:ext cx="585" cy="330"/>
                </a:xfrm>
                <a:prstGeom prst="flowChartMagneticDisk">
                  <a:avLst/>
                </a:prstGeom>
                <a:solidFill>
                  <a:srgbClr val="D9959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" name="Oval 66"/>
                <p:cNvSpPr>
                  <a:spLocks noChangeArrowheads="1"/>
                </p:cNvSpPr>
                <p:nvPr/>
              </p:nvSpPr>
              <p:spPr bwMode="auto">
                <a:xfrm>
                  <a:off x="9234" y="3663"/>
                  <a:ext cx="375" cy="390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1" name="Oval 67"/>
                <p:cNvSpPr>
                  <a:spLocks noChangeArrowheads="1"/>
                </p:cNvSpPr>
                <p:nvPr/>
              </p:nvSpPr>
              <p:spPr bwMode="auto">
                <a:xfrm>
                  <a:off x="9390" y="3663"/>
                  <a:ext cx="375" cy="390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2" name="Oval 68"/>
                <p:cNvSpPr>
                  <a:spLocks noChangeArrowheads="1"/>
                </p:cNvSpPr>
                <p:nvPr/>
              </p:nvSpPr>
              <p:spPr bwMode="auto">
                <a:xfrm>
                  <a:off x="9549" y="3663"/>
                  <a:ext cx="375" cy="390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093" name="AutoShape 69"/>
                <p:cNvCxnSpPr>
                  <a:cxnSpLocks noChangeShapeType="1"/>
                </p:cNvCxnSpPr>
                <p:nvPr/>
              </p:nvCxnSpPr>
              <p:spPr bwMode="auto">
                <a:xfrm>
                  <a:off x="9609" y="3213"/>
                  <a:ext cx="0" cy="45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94" name="AutoShape 70"/>
                <p:cNvCxnSpPr>
                  <a:cxnSpLocks noChangeShapeType="1"/>
                </p:cNvCxnSpPr>
                <p:nvPr/>
              </p:nvCxnSpPr>
              <p:spPr bwMode="auto">
                <a:xfrm>
                  <a:off x="8595" y="2478"/>
                  <a:ext cx="0" cy="117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95" name="AutoShape 71"/>
                <p:cNvCxnSpPr>
                  <a:cxnSpLocks noChangeShapeType="1"/>
                </p:cNvCxnSpPr>
                <p:nvPr/>
              </p:nvCxnSpPr>
              <p:spPr bwMode="auto">
                <a:xfrm>
                  <a:off x="8595" y="2478"/>
                  <a:ext cx="954" cy="11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cxnSp>
            <p:nvCxnSpPr>
              <p:cNvPr id="1096" name="AutoShape 72"/>
              <p:cNvCxnSpPr>
                <a:cxnSpLocks noChangeShapeType="1"/>
              </p:cNvCxnSpPr>
              <p:nvPr/>
            </p:nvCxnSpPr>
            <p:spPr bwMode="auto">
              <a:xfrm>
                <a:off x="7905" y="3885"/>
                <a:ext cx="159" cy="0"/>
              </a:xfrm>
              <a:prstGeom prst="straightConnector1">
                <a:avLst/>
              </a:prstGeom>
              <a:noFill/>
              <a:ln w="3810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</p:grpSp>
        <p:cxnSp>
          <p:nvCxnSpPr>
            <p:cNvPr id="1097" name="AutoShape 73"/>
            <p:cNvCxnSpPr>
              <a:cxnSpLocks noChangeShapeType="1"/>
            </p:cNvCxnSpPr>
            <p:nvPr/>
          </p:nvCxnSpPr>
          <p:spPr bwMode="auto">
            <a:xfrm>
              <a:off x="5683668" y="4307205"/>
              <a:ext cx="0" cy="2371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98" name="AutoShape 74"/>
            <p:cNvCxnSpPr>
              <a:cxnSpLocks noChangeShapeType="1"/>
            </p:cNvCxnSpPr>
            <p:nvPr/>
          </p:nvCxnSpPr>
          <p:spPr bwMode="auto">
            <a:xfrm>
              <a:off x="6300186" y="4307205"/>
              <a:ext cx="0" cy="2371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99" name="AutoShape 75"/>
            <p:cNvCxnSpPr>
              <a:cxnSpLocks noChangeShapeType="1"/>
            </p:cNvCxnSpPr>
            <p:nvPr/>
          </p:nvCxnSpPr>
          <p:spPr bwMode="auto">
            <a:xfrm>
              <a:off x="6951195" y="4307205"/>
              <a:ext cx="0" cy="2371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100" name="Arc 76"/>
            <p:cNvSpPr>
              <a:spLocks/>
            </p:cNvSpPr>
            <p:nvPr/>
          </p:nvSpPr>
          <p:spPr bwMode="auto">
            <a:xfrm flipH="1" flipV="1">
              <a:off x="457199" y="2438399"/>
              <a:ext cx="435443" cy="3581400"/>
            </a:xfrm>
            <a:custGeom>
              <a:avLst/>
              <a:gdLst>
                <a:gd name="G0" fmla="+- 8892 0 0"/>
                <a:gd name="G1" fmla="+- 21600 0 0"/>
                <a:gd name="G2" fmla="+- 21600 0 0"/>
                <a:gd name="T0" fmla="*/ 0 w 30492"/>
                <a:gd name="T1" fmla="*/ 1915 h 43200"/>
                <a:gd name="T2" fmla="*/ 590 w 30492"/>
                <a:gd name="T3" fmla="*/ 41541 h 43200"/>
                <a:gd name="T4" fmla="*/ 8892 w 3049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492" h="43200" fill="none" extrusionOk="0">
                  <a:moveTo>
                    <a:pt x="0" y="1915"/>
                  </a:moveTo>
                  <a:cubicBezTo>
                    <a:pt x="2794" y="652"/>
                    <a:pt x="5825" y="-1"/>
                    <a:pt x="8892" y="0"/>
                  </a:cubicBezTo>
                  <a:cubicBezTo>
                    <a:pt x="20821" y="0"/>
                    <a:pt x="30492" y="9670"/>
                    <a:pt x="30492" y="21600"/>
                  </a:cubicBezTo>
                  <a:cubicBezTo>
                    <a:pt x="30492" y="33529"/>
                    <a:pt x="20821" y="43200"/>
                    <a:pt x="8892" y="43200"/>
                  </a:cubicBezTo>
                  <a:cubicBezTo>
                    <a:pt x="6042" y="43200"/>
                    <a:pt x="3220" y="42636"/>
                    <a:pt x="590" y="41540"/>
                  </a:cubicBezTo>
                </a:path>
                <a:path w="30492" h="43200" stroke="0" extrusionOk="0">
                  <a:moveTo>
                    <a:pt x="0" y="1915"/>
                  </a:moveTo>
                  <a:cubicBezTo>
                    <a:pt x="2794" y="652"/>
                    <a:pt x="5825" y="-1"/>
                    <a:pt x="8892" y="0"/>
                  </a:cubicBezTo>
                  <a:cubicBezTo>
                    <a:pt x="20821" y="0"/>
                    <a:pt x="30492" y="9670"/>
                    <a:pt x="30492" y="21600"/>
                  </a:cubicBezTo>
                  <a:cubicBezTo>
                    <a:pt x="30492" y="33529"/>
                    <a:pt x="20821" y="43200"/>
                    <a:pt x="8892" y="43200"/>
                  </a:cubicBezTo>
                  <a:cubicBezTo>
                    <a:pt x="6042" y="43200"/>
                    <a:pt x="3220" y="42636"/>
                    <a:pt x="590" y="41540"/>
                  </a:cubicBezTo>
                  <a:lnTo>
                    <a:pt x="889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Text Box 77"/>
            <p:cNvSpPr txBox="1">
              <a:spLocks noChangeArrowheads="1"/>
            </p:cNvSpPr>
            <p:nvPr/>
          </p:nvSpPr>
          <p:spPr bwMode="auto">
            <a:xfrm>
              <a:off x="1066800" y="6096000"/>
              <a:ext cx="1853866" cy="30480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close()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304800" y="685800"/>
              <a:ext cx="3429000" cy="579120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Text Box 79"/>
            <p:cNvSpPr txBox="1">
              <a:spLocks noChangeArrowheads="1"/>
            </p:cNvSpPr>
            <p:nvPr/>
          </p:nvSpPr>
          <p:spPr bwMode="auto">
            <a:xfrm>
              <a:off x="533400" y="6477000"/>
              <a:ext cx="3581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User program’s process space</a:t>
              </a:r>
            </a:p>
          </p:txBody>
        </p:sp>
        <p:sp>
          <p:nvSpPr>
            <p:cNvPr id="1104" name="Text Box 80"/>
            <p:cNvSpPr txBox="1">
              <a:spLocks noChangeArrowheads="1"/>
            </p:cNvSpPr>
            <p:nvPr/>
          </p:nvSpPr>
          <p:spPr bwMode="auto">
            <a:xfrm>
              <a:off x="1828800" y="4419600"/>
              <a:ext cx="1713748" cy="323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cs typeface="Arial" pitchFamily="34" charset="0"/>
                </a:rPr>
                <a:t>Combine()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operation</a:t>
              </a:r>
            </a:p>
          </p:txBody>
        </p:sp>
        <p:sp>
          <p:nvSpPr>
            <p:cNvPr id="1105" name="Text Box 81"/>
            <p:cNvSpPr txBox="1">
              <a:spLocks noChangeArrowheads="1"/>
            </p:cNvSpPr>
            <p:nvPr/>
          </p:nvSpPr>
          <p:spPr bwMode="auto">
            <a:xfrm>
              <a:off x="7056822" y="4026969"/>
              <a:ext cx="1096578" cy="392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cs typeface="Arial" pitchFamily="34" charset="0"/>
                </a:rPr>
                <a:t>Reduce()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Text Box 82"/>
            <p:cNvSpPr txBox="1">
              <a:spLocks noChangeArrowheads="1"/>
            </p:cNvSpPr>
            <p:nvPr/>
          </p:nvSpPr>
          <p:spPr bwMode="auto">
            <a:xfrm>
              <a:off x="7237897" y="3541946"/>
              <a:ext cx="763103" cy="323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cs typeface="Arial" pitchFamily="34" charset="0"/>
                </a:rPr>
                <a:t>Map()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Text Box 83"/>
            <p:cNvSpPr txBox="1">
              <a:spLocks noChangeArrowheads="1"/>
            </p:cNvSpPr>
            <p:nvPr/>
          </p:nvSpPr>
          <p:spPr bwMode="auto">
            <a:xfrm>
              <a:off x="5181600" y="762000"/>
              <a:ext cx="17526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Worker Nodes</a:t>
              </a:r>
            </a:p>
          </p:txBody>
        </p:sp>
        <p:sp>
          <p:nvSpPr>
            <p:cNvPr id="1108" name="Text Box 84"/>
            <p:cNvSpPr txBox="1">
              <a:spLocks noChangeArrowheads="1"/>
            </p:cNvSpPr>
            <p:nvPr/>
          </p:nvSpPr>
          <p:spPr bwMode="auto">
            <a:xfrm>
              <a:off x="4419600" y="4495800"/>
              <a:ext cx="3048000" cy="743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Communications/data transfers via the pub-sub broker network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cxnSp>
          <p:nvCxnSpPr>
            <p:cNvPr id="1109" name="AutoShape 85"/>
            <p:cNvCxnSpPr>
              <a:cxnSpLocks noChangeShapeType="1"/>
            </p:cNvCxnSpPr>
            <p:nvPr/>
          </p:nvCxnSpPr>
          <p:spPr bwMode="auto">
            <a:xfrm>
              <a:off x="6096000" y="1600200"/>
              <a:ext cx="135806" cy="0"/>
            </a:xfrm>
            <a:prstGeom prst="straightConnector1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grpSp>
          <p:nvGrpSpPr>
            <p:cNvPr id="9" name="Group 86"/>
            <p:cNvGrpSpPr>
              <a:grpSpLocks/>
            </p:cNvGrpSpPr>
            <p:nvPr/>
          </p:nvGrpSpPr>
          <p:grpSpPr bwMode="auto">
            <a:xfrm>
              <a:off x="304800" y="3810000"/>
              <a:ext cx="1371600" cy="533400"/>
              <a:chOff x="2264" y="5748"/>
              <a:chExt cx="1410" cy="540"/>
            </a:xfrm>
          </p:grpSpPr>
          <p:sp>
            <p:nvSpPr>
              <p:cNvPr id="1111" name="Oval 87"/>
              <p:cNvSpPr>
                <a:spLocks noChangeArrowheads="1"/>
              </p:cNvSpPr>
              <p:nvPr/>
            </p:nvSpPr>
            <p:spPr bwMode="auto">
              <a:xfrm>
                <a:off x="2264" y="5748"/>
                <a:ext cx="1366" cy="54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2" name="Text Box 88"/>
              <p:cNvSpPr txBox="1">
                <a:spLocks noChangeArrowheads="1"/>
              </p:cNvSpPr>
              <p:nvPr/>
            </p:nvSpPr>
            <p:spPr bwMode="auto">
              <a:xfrm>
                <a:off x="2264" y="5825"/>
                <a:ext cx="1410" cy="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mbria" pitchFamily="18" charset="0"/>
                    <a:cs typeface="Arial" pitchFamily="34" charset="0"/>
                  </a:rPr>
                  <a:t>  Iterations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13" name="Text Box 89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3429000" cy="541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May send &lt;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Key,Value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&gt; pairs directly</a:t>
              </a:r>
            </a:p>
          </p:txBody>
        </p:sp>
      </p:grpSp>
      <p:sp>
        <p:nvSpPr>
          <p:cNvPr id="94" name="Text Box 83"/>
          <p:cNvSpPr txBox="1">
            <a:spLocks noChangeArrowheads="1"/>
          </p:cNvSpPr>
          <p:nvPr/>
        </p:nvSpPr>
        <p:spPr bwMode="auto">
          <a:xfrm>
            <a:off x="7696200" y="12954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Local Disk</a:t>
            </a:r>
          </a:p>
        </p:txBody>
      </p:sp>
      <p:sp>
        <p:nvSpPr>
          <p:cNvPr id="92" name="Text Box 83"/>
          <p:cNvSpPr txBox="1">
            <a:spLocks noChangeArrowheads="1"/>
          </p:cNvSpPr>
          <p:nvPr/>
        </p:nvSpPr>
        <p:spPr bwMode="auto">
          <a:xfrm>
            <a:off x="5715000" y="23622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Cacheable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map/reduce tasks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96" name="Straight Arrow Connector 95"/>
          <p:cNvCxnSpPr>
            <a:endCxn id="1074" idx="4"/>
          </p:cNvCxnSpPr>
          <p:nvPr/>
        </p:nvCxnSpPr>
        <p:spPr>
          <a:xfrm rot="10800000">
            <a:off x="5182478" y="1959144"/>
            <a:ext cx="1142122" cy="479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6324600" y="19812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6324600" y="19812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0800000">
            <a:off x="5791200" y="19812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Twister API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04800" y="1219200"/>
            <a:ext cx="8534400" cy="469051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configureMaps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PartitionFile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partitionFile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configureMaps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(Value[] values)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configureReduce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(Value[] values)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runMapReduce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runMapReduce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KeyValue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[]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keyValues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runMapReduceBCast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(Value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value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MapOutputCollector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collector, Key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Value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solidFill>
                <a:srgbClr val="00206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reduce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ReduceOutputCollector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collector, Key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key,List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&lt;Value&gt; values)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combine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(Map&lt;Key, Value&gt;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keyValues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Twister Architecture 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222" name="Group 221"/>
          <p:cNvGrpSpPr/>
          <p:nvPr/>
        </p:nvGrpSpPr>
        <p:grpSpPr>
          <a:xfrm>
            <a:off x="914400" y="762000"/>
            <a:ext cx="7467600" cy="5596354"/>
            <a:chOff x="685800" y="762000"/>
            <a:chExt cx="7467600" cy="5596354"/>
          </a:xfrm>
        </p:grpSpPr>
        <p:sp>
          <p:nvSpPr>
            <p:cNvPr id="60" name="Rounded Rectangle 59"/>
            <p:cNvSpPr/>
            <p:nvPr/>
          </p:nvSpPr>
          <p:spPr>
            <a:xfrm>
              <a:off x="685800" y="2590800"/>
              <a:ext cx="2743200" cy="3733800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410200" y="2590800"/>
              <a:ext cx="2743200" cy="3733800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066800" y="5181600"/>
              <a:ext cx="6629400" cy="838200"/>
            </a:xfrm>
            <a:prstGeom prst="rect">
              <a:avLst/>
            </a:prstGeom>
            <a:solidFill>
              <a:srgbClr val="E6F1F2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096000" y="6019800"/>
              <a:ext cx="12995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Worker Node</a:t>
              </a:r>
              <a:endParaRPr lang="en-US" sz="1600" dirty="0"/>
            </a:p>
          </p:txBody>
        </p:sp>
        <p:grpSp>
          <p:nvGrpSpPr>
            <p:cNvPr id="81" name="Group 63"/>
            <p:cNvGrpSpPr/>
            <p:nvPr/>
          </p:nvGrpSpPr>
          <p:grpSpPr>
            <a:xfrm>
              <a:off x="6019800" y="5334000"/>
              <a:ext cx="1447800" cy="533400"/>
              <a:chOff x="990600" y="4876800"/>
              <a:chExt cx="1447800" cy="533400"/>
            </a:xfrm>
          </p:grpSpPr>
          <p:sp>
            <p:nvSpPr>
              <p:cNvPr id="91" name="Flowchart: Magnetic Disk 90"/>
              <p:cNvSpPr/>
              <p:nvPr/>
            </p:nvSpPr>
            <p:spPr>
              <a:xfrm>
                <a:off x="990600" y="4876800"/>
                <a:ext cx="1447800" cy="533400"/>
              </a:xfrm>
              <a:prstGeom prst="flowChartMagneticDisk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219200" y="5029200"/>
                <a:ext cx="10020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Local Disk</a:t>
                </a:r>
                <a:endParaRPr lang="en-US" sz="1600" dirty="0"/>
              </a:p>
            </p:txBody>
          </p:sp>
        </p:grpSp>
        <p:grpSp>
          <p:nvGrpSpPr>
            <p:cNvPr id="82" name="Group 72"/>
            <p:cNvGrpSpPr/>
            <p:nvPr/>
          </p:nvGrpSpPr>
          <p:grpSpPr>
            <a:xfrm>
              <a:off x="5638800" y="4191000"/>
              <a:ext cx="2286000" cy="762000"/>
              <a:chOff x="762000" y="4038600"/>
              <a:chExt cx="2286000" cy="7620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752600" y="4038600"/>
                <a:ext cx="12137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Worker Pool</a:t>
                </a:r>
                <a:endParaRPr lang="en-US" sz="1600" dirty="0"/>
              </a:p>
            </p:txBody>
          </p:sp>
        </p:grpSp>
        <p:sp>
          <p:nvSpPr>
            <p:cNvPr id="83" name="Rectangle 82"/>
            <p:cNvSpPr/>
            <p:nvPr/>
          </p:nvSpPr>
          <p:spPr>
            <a:xfrm>
              <a:off x="5562600" y="2971800"/>
              <a:ext cx="2438400" cy="2057400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715000" y="2667000"/>
              <a:ext cx="15421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Twister Daemon</a:t>
              </a:r>
              <a:endParaRPr lang="en-US" sz="1600" dirty="0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762000" y="762000"/>
              <a:ext cx="1905000" cy="1600200"/>
              <a:chOff x="609600" y="914400"/>
              <a:chExt cx="1905000" cy="16002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609600" y="1219200"/>
                <a:ext cx="1905000" cy="1295400"/>
              </a:xfrm>
              <a:prstGeom prst="roundRect">
                <a:avLst>
                  <a:gd name="adj" fmla="val 10785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38200" y="1371600"/>
                <a:ext cx="1447800" cy="990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14400" y="914400"/>
                <a:ext cx="12750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Master Node</a:t>
                </a:r>
                <a:endParaRPr lang="en-US" sz="1600" dirty="0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1066800" y="1447800"/>
                <a:ext cx="1019175" cy="609600"/>
                <a:chOff x="990600" y="1447800"/>
                <a:chExt cx="1019175" cy="609600"/>
              </a:xfrm>
            </p:grpSpPr>
            <p:sp>
              <p:nvSpPr>
                <p:cNvPr id="7" name="Rounded Rectangle 6"/>
                <p:cNvSpPr/>
                <p:nvPr/>
              </p:nvSpPr>
              <p:spPr>
                <a:xfrm>
                  <a:off x="990600" y="1447800"/>
                  <a:ext cx="1019175" cy="609600"/>
                </a:xfrm>
                <a:prstGeom prst="roundRect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066800" y="1447800"/>
                  <a:ext cx="8352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Twister </a:t>
                  </a:r>
                </a:p>
                <a:p>
                  <a:pPr algn="ctr"/>
                  <a:r>
                    <a:rPr lang="en-US" sz="1600" dirty="0" smtClean="0"/>
                    <a:t>Driver</a:t>
                  </a:r>
                  <a:endParaRPr lang="en-US" sz="1600" dirty="0"/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838200" y="2057400"/>
                <a:ext cx="13665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Main Program</a:t>
                </a:r>
                <a:endParaRPr lang="en-US" sz="1600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3124200" y="914400"/>
              <a:ext cx="4740222" cy="1371600"/>
              <a:chOff x="4038600" y="1066800"/>
              <a:chExt cx="4740222" cy="1371600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4038600" y="1066800"/>
                <a:ext cx="2743200" cy="1371600"/>
                <a:chOff x="4038600" y="1219200"/>
                <a:chExt cx="2590800" cy="1295400"/>
              </a:xfrm>
            </p:grpSpPr>
            <p:sp>
              <p:nvSpPr>
                <p:cNvPr id="48" name="Cloud 47"/>
                <p:cNvSpPr/>
                <p:nvPr/>
              </p:nvSpPr>
              <p:spPr>
                <a:xfrm>
                  <a:off x="4038600" y="1219200"/>
                  <a:ext cx="2590800" cy="1295400"/>
                </a:xfrm>
                <a:prstGeom prst="cloud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" name="Group 14"/>
                <p:cNvGrpSpPr/>
                <p:nvPr/>
              </p:nvGrpSpPr>
              <p:grpSpPr>
                <a:xfrm>
                  <a:off x="4724400" y="1371600"/>
                  <a:ext cx="304800" cy="338554"/>
                  <a:chOff x="4572000" y="1371600"/>
                  <a:chExt cx="304800" cy="338554"/>
                </a:xfrm>
              </p:grpSpPr>
              <p:sp>
                <p:nvSpPr>
                  <p:cNvPr id="13" name="Hexagon 12"/>
                  <p:cNvSpPr/>
                  <p:nvPr/>
                </p:nvSpPr>
                <p:spPr>
                  <a:xfrm>
                    <a:off x="4572000" y="1447800"/>
                    <a:ext cx="304800" cy="228600"/>
                  </a:xfrm>
                  <a:prstGeom prst="hexagon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572000" y="1371600"/>
                    <a:ext cx="29687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B</a:t>
                    </a:r>
                    <a:endParaRPr lang="en-US" sz="1600" dirty="0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5334000" y="1866900"/>
                  <a:ext cx="304800" cy="338554"/>
                  <a:chOff x="4572000" y="1409700"/>
                  <a:chExt cx="304800" cy="338554"/>
                </a:xfrm>
              </p:grpSpPr>
              <p:sp>
                <p:nvSpPr>
                  <p:cNvPr id="18" name="Hexagon 17"/>
                  <p:cNvSpPr/>
                  <p:nvPr/>
                </p:nvSpPr>
                <p:spPr>
                  <a:xfrm>
                    <a:off x="4572000" y="1447800"/>
                    <a:ext cx="304800" cy="228600"/>
                  </a:xfrm>
                  <a:prstGeom prst="hexagon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572000" y="1409700"/>
                    <a:ext cx="29687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B</a:t>
                    </a:r>
                    <a:endParaRPr lang="en-US" sz="16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6019800" y="1676400"/>
                  <a:ext cx="304800" cy="338554"/>
                  <a:chOff x="4572000" y="1371600"/>
                  <a:chExt cx="304800" cy="338554"/>
                </a:xfrm>
              </p:grpSpPr>
              <p:sp>
                <p:nvSpPr>
                  <p:cNvPr id="21" name="Hexagon 20"/>
                  <p:cNvSpPr/>
                  <p:nvPr/>
                </p:nvSpPr>
                <p:spPr>
                  <a:xfrm>
                    <a:off x="4572000" y="1447800"/>
                    <a:ext cx="304800" cy="228600"/>
                  </a:xfrm>
                  <a:prstGeom prst="hexagon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4572000" y="1371600"/>
                    <a:ext cx="29687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B</a:t>
                    </a:r>
                    <a:endParaRPr lang="en-US" sz="1600" dirty="0"/>
                  </a:p>
                </p:txBody>
              </p:sp>
            </p:grpSp>
            <p:grpSp>
              <p:nvGrpSpPr>
                <p:cNvPr id="23" name="Group 22"/>
                <p:cNvGrpSpPr/>
                <p:nvPr/>
              </p:nvGrpSpPr>
              <p:grpSpPr>
                <a:xfrm>
                  <a:off x="4495800" y="1905000"/>
                  <a:ext cx="304800" cy="338554"/>
                  <a:chOff x="4572000" y="1371600"/>
                  <a:chExt cx="304800" cy="338554"/>
                </a:xfrm>
              </p:grpSpPr>
              <p:sp>
                <p:nvSpPr>
                  <p:cNvPr id="24" name="Hexagon 23"/>
                  <p:cNvSpPr/>
                  <p:nvPr/>
                </p:nvSpPr>
                <p:spPr>
                  <a:xfrm>
                    <a:off x="4572000" y="1447800"/>
                    <a:ext cx="304800" cy="228600"/>
                  </a:xfrm>
                  <a:prstGeom prst="hexagon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4572000" y="1371600"/>
                    <a:ext cx="29687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B</a:t>
                    </a:r>
                    <a:endParaRPr lang="en-US" sz="1600" dirty="0"/>
                  </a:p>
                </p:txBody>
              </p:sp>
            </p:grpSp>
            <p:cxnSp>
              <p:nvCxnSpPr>
                <p:cNvPr id="27" name="Straight Arrow Connector 26"/>
                <p:cNvCxnSpPr/>
                <p:nvPr/>
              </p:nvCxnSpPr>
              <p:spPr>
                <a:xfrm>
                  <a:off x="4974167" y="1651000"/>
                  <a:ext cx="431800" cy="287867"/>
                </a:xfrm>
                <a:prstGeom prst="straightConnector1">
                  <a:avLst/>
                </a:prstGeom>
                <a:ln w="12700">
                  <a:headEnd type="stealth"/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19" idx="1"/>
                </p:cNvCxnSpPr>
                <p:nvPr/>
              </p:nvCxnSpPr>
              <p:spPr>
                <a:xfrm rot="10800000" flipV="1">
                  <a:off x="4758267" y="2036177"/>
                  <a:ext cx="575733" cy="110178"/>
                </a:xfrm>
                <a:prstGeom prst="straightConnector1">
                  <a:avLst/>
                </a:prstGeom>
                <a:ln w="12700">
                  <a:headEnd type="stealth"/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stCxn id="14" idx="3"/>
                  <a:endCxn id="22" idx="1"/>
                </p:cNvCxnSpPr>
                <p:nvPr/>
              </p:nvCxnSpPr>
              <p:spPr>
                <a:xfrm>
                  <a:off x="5021276" y="1540877"/>
                  <a:ext cx="998524" cy="304800"/>
                </a:xfrm>
                <a:prstGeom prst="straightConnector1">
                  <a:avLst/>
                </a:prstGeom>
                <a:ln w="12700">
                  <a:headEnd type="stealth"/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19" idx="3"/>
                  <a:endCxn id="22" idx="1"/>
                </p:cNvCxnSpPr>
                <p:nvPr/>
              </p:nvCxnSpPr>
              <p:spPr>
                <a:xfrm flipV="1">
                  <a:off x="5630876" y="1845677"/>
                  <a:ext cx="388924" cy="190500"/>
                </a:xfrm>
                <a:prstGeom prst="straightConnector1">
                  <a:avLst/>
                </a:prstGeom>
                <a:ln w="12700">
                  <a:headEnd type="stealth"/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>
                  <a:stCxn id="14" idx="2"/>
                </p:cNvCxnSpPr>
                <p:nvPr/>
              </p:nvCxnSpPr>
              <p:spPr>
                <a:xfrm rot="5400000">
                  <a:off x="4624996" y="1733358"/>
                  <a:ext cx="271046" cy="224638"/>
                </a:xfrm>
                <a:prstGeom prst="straightConnector1">
                  <a:avLst/>
                </a:prstGeom>
                <a:ln w="12700">
                  <a:headEnd type="stealth"/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TextBox 49"/>
              <p:cNvSpPr txBox="1"/>
              <p:nvPr/>
            </p:nvSpPr>
            <p:spPr>
              <a:xfrm>
                <a:off x="6781800" y="1219200"/>
                <a:ext cx="199702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Pub/sub </a:t>
                </a:r>
              </a:p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Broker Network</a:t>
                </a:r>
                <a:endParaRPr lang="en-US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1371600" y="6019800"/>
              <a:ext cx="12995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Worker Node</a:t>
              </a:r>
              <a:endParaRPr lang="en-US" sz="1600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295400" y="5334000"/>
              <a:ext cx="1447800" cy="533400"/>
              <a:chOff x="990600" y="4876800"/>
              <a:chExt cx="1447800" cy="533400"/>
            </a:xfrm>
          </p:grpSpPr>
          <p:sp>
            <p:nvSpPr>
              <p:cNvPr id="62" name="Flowchart: Magnetic Disk 61"/>
              <p:cNvSpPr/>
              <p:nvPr/>
            </p:nvSpPr>
            <p:spPr>
              <a:xfrm>
                <a:off x="990600" y="4876800"/>
                <a:ext cx="1447800" cy="533400"/>
              </a:xfrm>
              <a:prstGeom prst="flowChartMagneticDisk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219200" y="5029200"/>
                <a:ext cx="10020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Local Disk</a:t>
                </a:r>
                <a:endParaRPr lang="en-US" sz="1600" dirty="0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914400" y="4191000"/>
              <a:ext cx="2286000" cy="762000"/>
              <a:chOff x="762000" y="4038600"/>
              <a:chExt cx="2286000" cy="7620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752600" y="4038600"/>
                <a:ext cx="12137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Worker Pool</a:t>
                </a:r>
                <a:endParaRPr lang="en-US" sz="1600" dirty="0"/>
              </a:p>
            </p:txBody>
          </p:sp>
        </p:grpSp>
        <p:sp>
          <p:nvSpPr>
            <p:cNvPr id="75" name="Rectangle 74"/>
            <p:cNvSpPr/>
            <p:nvPr/>
          </p:nvSpPr>
          <p:spPr>
            <a:xfrm>
              <a:off x="838200" y="2971800"/>
              <a:ext cx="2438400" cy="2057400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90600" y="2667000"/>
              <a:ext cx="15421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Twister Daemon</a:t>
              </a:r>
              <a:endParaRPr lang="en-US" sz="1600" dirty="0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1066800" y="3124200"/>
              <a:ext cx="6629400" cy="1066800"/>
            </a:xfrm>
            <a:prstGeom prst="roundRect">
              <a:avLst>
                <a:gd name="adj" fmla="val 50000"/>
              </a:avLst>
            </a:prstGeom>
            <a:solidFill>
              <a:srgbClr val="E6ED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12"/>
            <p:cNvSpPr>
              <a:spLocks noChangeArrowheads="1"/>
            </p:cNvSpPr>
            <p:nvPr/>
          </p:nvSpPr>
          <p:spPr bwMode="auto">
            <a:xfrm>
              <a:off x="1524000" y="3200400"/>
              <a:ext cx="269457" cy="280236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Oval 14"/>
            <p:cNvSpPr>
              <a:spLocks noChangeArrowheads="1"/>
            </p:cNvSpPr>
            <p:nvPr/>
          </p:nvSpPr>
          <p:spPr bwMode="auto">
            <a:xfrm>
              <a:off x="2743200" y="3200400"/>
              <a:ext cx="269457" cy="280236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18"/>
            <p:cNvSpPr>
              <a:spLocks noChangeArrowheads="1"/>
            </p:cNvSpPr>
            <p:nvPr/>
          </p:nvSpPr>
          <p:spPr bwMode="auto">
            <a:xfrm>
              <a:off x="3962400" y="3200400"/>
              <a:ext cx="269457" cy="280236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Oval 18"/>
            <p:cNvSpPr>
              <a:spLocks noChangeArrowheads="1"/>
            </p:cNvSpPr>
            <p:nvPr/>
          </p:nvSpPr>
          <p:spPr bwMode="auto">
            <a:xfrm>
              <a:off x="7086600" y="3200400"/>
              <a:ext cx="269457" cy="280236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19"/>
            <p:cNvSpPr>
              <a:spLocks noChangeArrowheads="1"/>
            </p:cNvSpPr>
            <p:nvPr/>
          </p:nvSpPr>
          <p:spPr bwMode="auto">
            <a:xfrm>
              <a:off x="5867400" y="3200400"/>
              <a:ext cx="269457" cy="280236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10"/>
            <p:cNvSpPr>
              <a:spLocks noChangeArrowheads="1"/>
            </p:cNvSpPr>
            <p:nvPr/>
          </p:nvSpPr>
          <p:spPr bwMode="auto">
            <a:xfrm>
              <a:off x="2128838" y="3810000"/>
              <a:ext cx="269457" cy="280236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13"/>
            <p:cNvSpPr>
              <a:spLocks noChangeArrowheads="1"/>
            </p:cNvSpPr>
            <p:nvPr/>
          </p:nvSpPr>
          <p:spPr bwMode="auto">
            <a:xfrm>
              <a:off x="4093393" y="3810000"/>
              <a:ext cx="269457" cy="280236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13"/>
            <p:cNvSpPr>
              <a:spLocks noChangeArrowheads="1"/>
            </p:cNvSpPr>
            <p:nvPr/>
          </p:nvSpPr>
          <p:spPr bwMode="auto">
            <a:xfrm>
              <a:off x="6324600" y="3810000"/>
              <a:ext cx="269457" cy="280236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0" name="Straight Connector 109"/>
            <p:cNvCxnSpPr>
              <a:stCxn id="95" idx="5"/>
              <a:endCxn id="103" idx="0"/>
            </p:cNvCxnSpPr>
            <p:nvPr/>
          </p:nvCxnSpPr>
          <p:spPr>
            <a:xfrm rot="16200000" flipH="1">
              <a:off x="1823579" y="3370012"/>
              <a:ext cx="370404" cy="509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95" idx="5"/>
              <a:endCxn id="105" idx="1"/>
            </p:cNvCxnSpPr>
            <p:nvPr/>
          </p:nvCxnSpPr>
          <p:spPr>
            <a:xfrm rot="16200000" flipH="1">
              <a:off x="2737703" y="2455889"/>
              <a:ext cx="411444" cy="2378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95" idx="5"/>
              <a:endCxn id="108" idx="0"/>
            </p:cNvCxnSpPr>
            <p:nvPr/>
          </p:nvCxnSpPr>
          <p:spPr>
            <a:xfrm rot="16200000" flipH="1">
              <a:off x="3921460" y="1272131"/>
              <a:ext cx="370404" cy="4705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96" idx="4"/>
              <a:endCxn id="103" idx="0"/>
            </p:cNvCxnSpPr>
            <p:nvPr/>
          </p:nvCxnSpPr>
          <p:spPr>
            <a:xfrm rot="5400000">
              <a:off x="2406066" y="3338137"/>
              <a:ext cx="329364" cy="614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96" idx="4"/>
              <a:endCxn id="105" idx="1"/>
            </p:cNvCxnSpPr>
            <p:nvPr/>
          </p:nvCxnSpPr>
          <p:spPr>
            <a:xfrm rot="16200000" flipH="1">
              <a:off x="3320189" y="3038375"/>
              <a:ext cx="370404" cy="12549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96" idx="4"/>
              <a:endCxn id="108" idx="0"/>
            </p:cNvCxnSpPr>
            <p:nvPr/>
          </p:nvCxnSpPr>
          <p:spPr>
            <a:xfrm rot="16200000" flipH="1">
              <a:off x="4503947" y="1854618"/>
              <a:ext cx="329364" cy="3581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97" idx="4"/>
              <a:endCxn id="103" idx="0"/>
            </p:cNvCxnSpPr>
            <p:nvPr/>
          </p:nvCxnSpPr>
          <p:spPr>
            <a:xfrm rot="5400000">
              <a:off x="3015666" y="2728537"/>
              <a:ext cx="329364" cy="18335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97" idx="4"/>
              <a:endCxn id="105" idx="0"/>
            </p:cNvCxnSpPr>
            <p:nvPr/>
          </p:nvCxnSpPr>
          <p:spPr>
            <a:xfrm rot="16200000" flipH="1">
              <a:off x="3997943" y="3579821"/>
              <a:ext cx="329364" cy="1309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97" idx="4"/>
              <a:endCxn id="108" idx="0"/>
            </p:cNvCxnSpPr>
            <p:nvPr/>
          </p:nvCxnSpPr>
          <p:spPr>
            <a:xfrm rot="16200000" flipH="1">
              <a:off x="5113547" y="2464218"/>
              <a:ext cx="329364" cy="2362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02" idx="4"/>
            </p:cNvCxnSpPr>
            <p:nvPr/>
          </p:nvCxnSpPr>
          <p:spPr>
            <a:xfrm rot="5400000">
              <a:off x="3979383" y="1787254"/>
              <a:ext cx="329364" cy="3716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02" idx="4"/>
              <a:endCxn id="105" idx="7"/>
            </p:cNvCxnSpPr>
            <p:nvPr/>
          </p:nvCxnSpPr>
          <p:spPr>
            <a:xfrm rot="5400000">
              <a:off x="4977557" y="2826468"/>
              <a:ext cx="370404" cy="1678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02" idx="3"/>
              <a:endCxn id="108" idx="7"/>
            </p:cNvCxnSpPr>
            <p:nvPr/>
          </p:nvCxnSpPr>
          <p:spPr>
            <a:xfrm rot="16200000" flipH="1">
              <a:off x="6025006" y="3321450"/>
              <a:ext cx="411444" cy="6477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01" idx="4"/>
              <a:endCxn id="103" idx="0"/>
            </p:cNvCxnSpPr>
            <p:nvPr/>
          </p:nvCxnSpPr>
          <p:spPr>
            <a:xfrm rot="5400000">
              <a:off x="4577766" y="1166437"/>
              <a:ext cx="329364" cy="4957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01" idx="4"/>
              <a:endCxn id="105" idx="7"/>
            </p:cNvCxnSpPr>
            <p:nvPr/>
          </p:nvCxnSpPr>
          <p:spPr>
            <a:xfrm rot="5400000">
              <a:off x="5587157" y="2216868"/>
              <a:ext cx="370404" cy="28979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01" idx="4"/>
              <a:endCxn id="108" idx="0"/>
            </p:cNvCxnSpPr>
            <p:nvPr/>
          </p:nvCxnSpPr>
          <p:spPr>
            <a:xfrm rot="5400000">
              <a:off x="6675647" y="3264318"/>
              <a:ext cx="329364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7" name="Picture 3" descr="C:\Users\jekanaya\AppData\Local\Microsoft\Windows\Temporary Internet Files\Content.IE5\ILHW1VXR\MC90037102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000" y="4495801"/>
              <a:ext cx="762000" cy="513396"/>
            </a:xfrm>
            <a:prstGeom prst="rect">
              <a:avLst/>
            </a:prstGeom>
            <a:noFill/>
          </p:spPr>
        </p:pic>
        <p:pic>
          <p:nvPicPr>
            <p:cNvPr id="166" name="Picture 3" descr="C:\Users\jekanaya\AppData\Local\Microsoft\Windows\Temporary Internet Files\Content.IE5\ILHW1VXR\MC90037102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4495800"/>
              <a:ext cx="762000" cy="513396"/>
            </a:xfrm>
            <a:prstGeom prst="rect">
              <a:avLst/>
            </a:prstGeom>
            <a:noFill/>
          </p:spPr>
        </p:pic>
        <p:pic>
          <p:nvPicPr>
            <p:cNvPr id="167" name="Picture 3" descr="C:\Users\jekanaya\AppData\Local\Microsoft\Windows\Temporary Internet Files\Content.IE5\ILHW1VXR\MC90037102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67400" y="4495800"/>
              <a:ext cx="762000" cy="513396"/>
            </a:xfrm>
            <a:prstGeom prst="rect">
              <a:avLst/>
            </a:prstGeom>
            <a:noFill/>
          </p:spPr>
        </p:pic>
        <p:pic>
          <p:nvPicPr>
            <p:cNvPr id="168" name="Picture 3" descr="C:\Users\jekanaya\AppData\Local\Microsoft\Windows\Temporary Internet Files\Content.IE5\ILHW1VXR\MC90037102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0" y="4495800"/>
              <a:ext cx="762000" cy="513396"/>
            </a:xfrm>
            <a:prstGeom prst="rect">
              <a:avLst/>
            </a:prstGeom>
            <a:noFill/>
          </p:spPr>
        </p:pic>
        <p:sp>
          <p:nvSpPr>
            <p:cNvPr id="171" name="TextBox 170"/>
            <p:cNvSpPr txBox="1"/>
            <p:nvPr/>
          </p:nvSpPr>
          <p:spPr>
            <a:xfrm>
              <a:off x="2971800" y="5181600"/>
              <a:ext cx="3048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Scripts perform:</a:t>
              </a:r>
            </a:p>
            <a:p>
              <a:r>
                <a:rPr lang="en-US" sz="1600" dirty="0" smtClean="0"/>
                <a:t>Data distribution, data collection, and partition file creation</a:t>
              </a:r>
              <a:endParaRPr lang="en-US" sz="16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752600" y="31242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map</a:t>
              </a:r>
              <a:endParaRPr lang="en-US" sz="1600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371600" y="37338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reduce</a:t>
              </a:r>
              <a:endParaRPr lang="en-US" sz="1600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514600" y="3810000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Cacheable tasks</a:t>
              </a:r>
              <a:endParaRPr lang="en-US" sz="160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581400" y="2209800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One broker serves several Twister daemons</a:t>
              </a:r>
              <a:endParaRPr lang="en-US" sz="1600" dirty="0"/>
            </a:p>
          </p:txBody>
        </p:sp>
        <p:cxnSp>
          <p:nvCxnSpPr>
            <p:cNvPr id="192" name="Straight Connector 191"/>
            <p:cNvCxnSpPr/>
            <p:nvPr/>
          </p:nvCxnSpPr>
          <p:spPr>
            <a:xfrm>
              <a:off x="4191000" y="4800600"/>
              <a:ext cx="457200" cy="0"/>
            </a:xfrm>
            <a:prstGeom prst="line">
              <a:avLst/>
            </a:prstGeom>
            <a:ln w="101600" cap="rnd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4876800" y="3352800"/>
              <a:ext cx="304800" cy="0"/>
            </a:xfrm>
            <a:prstGeom prst="line">
              <a:avLst/>
            </a:prstGeom>
            <a:ln w="53975" cap="rnd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029200" y="3962400"/>
              <a:ext cx="152400" cy="0"/>
            </a:xfrm>
            <a:prstGeom prst="line">
              <a:avLst/>
            </a:prstGeom>
            <a:ln w="53975" cap="rnd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>
              <a:endCxn id="25" idx="2"/>
            </p:cNvCxnSpPr>
            <p:nvPr/>
          </p:nvCxnSpPr>
          <p:spPr>
            <a:xfrm rot="5400000" flipH="1" flipV="1">
              <a:off x="2882237" y="2088573"/>
              <a:ext cx="972790" cy="793664"/>
            </a:xfrm>
            <a:prstGeom prst="straightConnector1">
              <a:avLst/>
            </a:prstGeom>
            <a:ln w="41275">
              <a:solidFill>
                <a:srgbClr val="002060"/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/>
            <p:nvPr/>
          </p:nvCxnSpPr>
          <p:spPr>
            <a:xfrm rot="16200000" flipV="1">
              <a:off x="4724400" y="2057400"/>
              <a:ext cx="990600" cy="838200"/>
            </a:xfrm>
            <a:prstGeom prst="straightConnector1">
              <a:avLst/>
            </a:prstGeom>
            <a:ln w="41275">
              <a:solidFill>
                <a:srgbClr val="002060"/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/>
            <p:nvPr/>
          </p:nvCxnSpPr>
          <p:spPr>
            <a:xfrm rot="10800000">
              <a:off x="2362200" y="1524000"/>
              <a:ext cx="990600" cy="1588"/>
            </a:xfrm>
            <a:prstGeom prst="straightConnector1">
              <a:avLst/>
            </a:prstGeom>
            <a:ln w="41275">
              <a:solidFill>
                <a:srgbClr val="002060"/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11500</TotalTime>
  <Words>1809</Words>
  <Application>Microsoft Office PowerPoint</Application>
  <PresentationFormat>On-screen Show (4:3)</PresentationFormat>
  <Paragraphs>452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Twister: A Runtime for Iterative MapReduce</vt:lpstr>
      <vt:lpstr>Acknowledgements to:</vt:lpstr>
      <vt:lpstr>Motivation</vt:lpstr>
      <vt:lpstr>Features of Existing Architectures(1)</vt:lpstr>
      <vt:lpstr>Features of Existing Architectures(2)</vt:lpstr>
      <vt:lpstr>A Programming Model for Iterative MapReduce</vt:lpstr>
      <vt:lpstr>Twister Programming Model</vt:lpstr>
      <vt:lpstr>Twister API</vt:lpstr>
      <vt:lpstr>Twister Architecture </vt:lpstr>
      <vt:lpstr>Input/Output Handling</vt:lpstr>
      <vt:lpstr>Partition File</vt:lpstr>
      <vt:lpstr>The use of pub/sub messaging</vt:lpstr>
      <vt:lpstr>Scheduling</vt:lpstr>
      <vt:lpstr>Fault Tolerance</vt:lpstr>
      <vt:lpstr>Performance Evaluation</vt:lpstr>
      <vt:lpstr>Pair wise Sequence Comparison using Smith Waterman Gotoh</vt:lpstr>
      <vt:lpstr>Pagerank – An Iterative MapReduce Algorithm</vt:lpstr>
      <vt:lpstr>Multi-dimensional Scaling</vt:lpstr>
      <vt:lpstr>Conclusions &amp; Future Work</vt:lpstr>
      <vt:lpstr>Related Work</vt:lpstr>
      <vt:lpstr>Questions? </vt:lpstr>
      <vt:lpstr>Extra Slides</vt:lpstr>
      <vt:lpstr>Hadoop (Google) Architecture</vt:lpstr>
      <vt:lpstr>Twister Architecture</vt:lpstr>
      <vt:lpstr>Twister</vt:lpstr>
      <vt:lpstr>Publications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ptl</dc:creator>
  <cp:lastModifiedBy>jekanaya</cp:lastModifiedBy>
  <cp:revision>454</cp:revision>
  <dcterms:created xsi:type="dcterms:W3CDTF">2009-06-10T17:55:05Z</dcterms:created>
  <dcterms:modified xsi:type="dcterms:W3CDTF">2010-06-22T16:34:21Z</dcterms:modified>
</cp:coreProperties>
</file>