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261" r:id="rId4"/>
    <p:sldId id="291" r:id="rId5"/>
    <p:sldId id="265" r:id="rId6"/>
    <p:sldId id="314" r:id="rId7"/>
    <p:sldId id="312" r:id="rId8"/>
    <p:sldId id="306" r:id="rId9"/>
    <p:sldId id="308" r:id="rId10"/>
    <p:sldId id="307" r:id="rId11"/>
    <p:sldId id="300" r:id="rId12"/>
    <p:sldId id="310" r:id="rId13"/>
    <p:sldId id="311" r:id="rId14"/>
    <p:sldId id="301" r:id="rId15"/>
    <p:sldId id="320" r:id="rId16"/>
    <p:sldId id="322" r:id="rId17"/>
    <p:sldId id="309" r:id="rId18"/>
    <p:sldId id="315" r:id="rId19"/>
    <p:sldId id="296" r:id="rId20"/>
    <p:sldId id="323" r:id="rId21"/>
    <p:sldId id="317" r:id="rId22"/>
    <p:sldId id="273" r:id="rId23"/>
    <p:sldId id="302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5700FF"/>
    <a:srgbClr val="010000"/>
    <a:srgbClr val="C8995A"/>
    <a:srgbClr val="2F2FA4"/>
    <a:srgbClr val="F30032"/>
    <a:srgbClr val="3100FF"/>
    <a:srgbClr val="D30029"/>
    <a:srgbClr val="E2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84859" autoAdjust="0"/>
  </p:normalViewPr>
  <p:slideViewPr>
    <p:cSldViewPr snapToObjects="1"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241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C312-AEA9-FC48-BB46-03BB5D96194D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29A4-555A-4E4D-9DC8-E45802AF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37FF-6568-F243-BB68-AF24F1D3C5A7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12F6-8783-B54E-BD62-66C75C774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Microarray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EC2 HM4XL</a:t>
            </a:r>
            <a:r>
              <a:rPr lang="en-US" sz="1000" baseline="0" dirty="0" smtClean="0"/>
              <a:t> -  High memory large instances (8 * 3.25 </a:t>
            </a:r>
            <a:r>
              <a:rPr lang="en-US" sz="1000" baseline="0" dirty="0" err="1" smtClean="0"/>
              <a:t>Ghz</a:t>
            </a:r>
            <a:r>
              <a:rPr lang="en-US" sz="1000" baseline="0" dirty="0" smtClean="0"/>
              <a:t> cores, 68GB memory)</a:t>
            </a:r>
          </a:p>
          <a:p>
            <a:r>
              <a:rPr lang="en-US" sz="1000" baseline="0" dirty="0" smtClean="0"/>
              <a:t>EC2 HCXL – High CPU extra large (8 * 2.4 </a:t>
            </a:r>
            <a:r>
              <a:rPr lang="en-US" sz="1000" baseline="0" dirty="0" err="1" smtClean="0"/>
              <a:t>Ghz</a:t>
            </a:r>
            <a:r>
              <a:rPr lang="en-US" sz="1000" baseline="0" dirty="0" smtClean="0"/>
              <a:t>, 7GB memory)</a:t>
            </a:r>
          </a:p>
          <a:p>
            <a:r>
              <a:rPr lang="en-US" sz="1000" baseline="0" dirty="0" smtClean="0"/>
              <a:t>EC2 Large – 2 * 2.4 </a:t>
            </a:r>
            <a:r>
              <a:rPr lang="en-US" sz="1000" baseline="0" dirty="0" err="1" smtClean="0"/>
              <a:t>Ghz</a:t>
            </a:r>
            <a:r>
              <a:rPr lang="en-US" sz="1000" baseline="0" dirty="0" smtClean="0"/>
              <a:t> , 7.5 GB memory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GTM interpolation is memory bound. Hence, less cores per memory (less memory &amp; memory bandwidth contention)  has the advantage. </a:t>
            </a:r>
            <a:r>
              <a:rPr lang="en-US" sz="1000" baseline="0" dirty="0" err="1" smtClean="0"/>
              <a:t>DryadLINQ</a:t>
            </a:r>
            <a:r>
              <a:rPr lang="en-US" sz="1000" baseline="0" dirty="0" smtClean="0"/>
              <a:t> efficiency suffers due to 16 core 16 GB machines.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Efficiency drop in</a:t>
            </a:r>
            <a:r>
              <a:rPr lang="en-US" baseline="0" dirty="0" smtClean="0"/>
              <a:t> MDS </a:t>
            </a:r>
            <a:r>
              <a:rPr lang="en-US" baseline="0" dirty="0" err="1" smtClean="0"/>
              <a:t>DryadLINQ</a:t>
            </a:r>
            <a:r>
              <a:rPr lang="en-US" baseline="0" dirty="0" smtClean="0"/>
              <a:t> at the last point is due to unbalanced partition (2600 blocks in to 768 cores)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600D-AF35-644E-BF02-E330E6F24622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132F-3CB9-BA45-A163-DC609162755B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407-946F-0844-B5C2-096A960B99D0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BC5-14D8-EA4E-AEE8-9C14A1A08A9F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FD76-96C1-7040-982A-387CFA9680C3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5BD-0226-3D4D-80AB-AA0A8D5DECA9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AEB-A381-6C4D-8C07-56BFB5978942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ACA9-1164-2849-833B-ADBCC3634E89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C44-782A-C748-BAC6-888517D39071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7931-D24E-5E4C-A6AA-FCC1D053D19C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BC1-857F-8F44-8D85-21450A5F5392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CC3E-D94A-D347-BF69-09B52EC20201}" type="datetime1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2F2FA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F2FA4"/>
        </a:buClr>
        <a:buFont typeface="Lucida Grande"/>
        <a:buChar char="▸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bae\researches\myPapers\PPTs\hpdc_intpol\GTM3D_ctd_disease.wm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05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Dimension Reduction and Visualization of Large High-Dimensional Data </a:t>
            </a:r>
            <a:br>
              <a:rPr lang="en-US" sz="3600" dirty="0" smtClean="0"/>
            </a:br>
            <a:r>
              <a:rPr lang="en-US" sz="3600" dirty="0" smtClean="0"/>
              <a:t>via Interpolation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981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Seung-Hee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Jong</a:t>
            </a:r>
            <a:r>
              <a:rPr lang="en-US" sz="2400" dirty="0" smtClean="0">
                <a:solidFill>
                  <a:schemeClr val="tx1"/>
                </a:solidFill>
              </a:rPr>
              <a:t> Youl Choi, Judy </a:t>
            </a:r>
            <a:r>
              <a:rPr lang="en-US" sz="2400" dirty="0" err="1" smtClean="0">
                <a:solidFill>
                  <a:schemeClr val="tx1"/>
                </a:solidFill>
              </a:rPr>
              <a:t>Qiu</a:t>
            </a:r>
            <a:r>
              <a:rPr lang="en-US" sz="2400" dirty="0" smtClean="0">
                <a:solidFill>
                  <a:schemeClr val="tx1"/>
                </a:solidFill>
              </a:rPr>
              <a:t>, and Geoffrey Fox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School of Informatics and Computing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Pervasive Technology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Indiana University</a:t>
            </a:r>
          </a:p>
        </p:txBody>
      </p:sp>
      <p:pic>
        <p:nvPicPr>
          <p:cNvPr id="11" name="Picture 7" descr="C:\Users\yangruan\Documents\IUB\2nd Semester\RA\CTS09 POSTER\IU_Pervasive_Tech\IU_Pervasive_Tech\VERTICAL\V_TIFF\IU_PrvTchInst.V.CMYK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284844"/>
            <a:ext cx="3220423" cy="13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648200" y="5284844"/>
            <a:ext cx="3750702" cy="1420756"/>
            <a:chOff x="4648200" y="5284844"/>
            <a:chExt cx="3750702" cy="1420756"/>
          </a:xfrm>
        </p:grpSpPr>
        <p:sp>
          <p:nvSpPr>
            <p:cNvPr id="12" name="TextBox 11"/>
            <p:cNvSpPr txBox="1"/>
            <p:nvPr/>
          </p:nvSpPr>
          <p:spPr>
            <a:xfrm>
              <a:off x="4648200" y="5953780"/>
              <a:ext cx="37507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C00000"/>
                  </a:solidFill>
                  <a:latin typeface="+mn-lt"/>
                </a:rPr>
                <a:t>A</a:t>
              </a:r>
              <a:r>
                <a:rPr lang="en-US" sz="2800" b="1" dirty="0">
                  <a:solidFill>
                    <a:srgbClr val="D5D000"/>
                  </a:solidFill>
                  <a:latin typeface="+mn-lt"/>
                </a:rPr>
                <a:t>L</a:t>
              </a: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00E605"/>
                  </a:solidFill>
                  <a:latin typeface="+mn-lt"/>
                </a:rPr>
                <a:t>A</a:t>
              </a:r>
              <a:r>
                <a:rPr lang="en-US" sz="2800" dirty="0">
                  <a:latin typeface="+mn-lt"/>
                </a:rPr>
                <a:t> project</a:t>
              </a:r>
              <a:r>
                <a:rPr lang="en-US" sz="2800" dirty="0" smtClean="0">
                  <a:latin typeface="+mn-lt"/>
                </a:rPr>
                <a:t> 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13" name="Picture 4" descr="http://salsahpc.indiana.edu/sites/default/files/acquia_slat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7102" y="5284844"/>
              <a:ext cx="2107118" cy="58255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648200" y="6274713"/>
              <a:ext cx="375070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http://</a:t>
              </a:r>
              <a:r>
                <a:rPr lang="en-US" sz="2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salsahpc.indiana.edu</a:t>
              </a:r>
              <a:endPara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it is given the position of K latent points based on the sample data in the latent space.</a:t>
            </a:r>
          </a:p>
          <a:p>
            <a:pPr lvl="1"/>
            <a:r>
              <a:rPr lang="en-US" dirty="0" smtClean="0"/>
              <a:t>The most time consuming part of GTM</a:t>
            </a:r>
          </a:p>
          <a:p>
            <a:r>
              <a:rPr lang="en-US" dirty="0" smtClean="0"/>
              <a:t>Out-of-samples (N-n) are positioned directly </a:t>
            </a:r>
            <a:r>
              <a:rPr lang="en-US" dirty="0" err="1" smtClean="0"/>
              <a:t>w.r.t</a:t>
            </a:r>
            <a:r>
              <a:rPr lang="en-US" dirty="0" smtClean="0"/>
              <a:t>. Gaussian Mixture Model between the new point and the given position of K latent points.</a:t>
            </a:r>
          </a:p>
          <a:p>
            <a:r>
              <a:rPr lang="en-US" dirty="0" smtClean="0"/>
              <a:t>Computational Complexity – O(M), M = N-n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700" y="2298700"/>
            <a:ext cx="8851900" cy="29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136900"/>
            <a:ext cx="8851900" cy="29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441700"/>
            <a:ext cx="8851900" cy="292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" y="1879600"/>
            <a:ext cx="9181958" cy="310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Comparison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GTM_intp_qua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8365"/>
            <a:ext cx="4642044" cy="3696035"/>
          </a:xfrm>
          <a:prstGeom prst="rect">
            <a:avLst/>
          </a:prstGeom>
        </p:spPr>
      </p:pic>
      <p:pic>
        <p:nvPicPr>
          <p:cNvPr id="6" name="Picture 5" descr="MDS_intp_qual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45" y="1028365"/>
            <a:ext cx="4460969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600365"/>
            <a:ext cx="383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GTM interpolation quality comparison</a:t>
            </a:r>
          </a:p>
          <a:p>
            <a:r>
              <a:rPr lang="en-US" dirty="0" err="1" smtClean="0"/>
              <a:t>w.r.t</a:t>
            </a:r>
            <a:r>
              <a:rPr lang="en-US" dirty="0" smtClean="0"/>
              <a:t>. different sample size of N = 100k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600365"/>
            <a:ext cx="3831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MDS interpolation quality comparison</a:t>
            </a:r>
          </a:p>
          <a:p>
            <a:r>
              <a:rPr lang="en-US" dirty="0" err="1" smtClean="0"/>
              <a:t>w.r.t</a:t>
            </a:r>
            <a:r>
              <a:rPr lang="en-US" dirty="0" smtClean="0"/>
              <a:t>. different sample size of N = 100k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Comparison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MDS_intp_quality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3975665" cy="3988051"/>
          </a:xfrm>
          <a:prstGeom prst="rect">
            <a:avLst/>
          </a:prstGeom>
        </p:spPr>
      </p:pic>
      <p:pic>
        <p:nvPicPr>
          <p:cNvPr id="5" name="Picture 4" descr="GTM_intp_quality_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233384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82734"/>
            <a:ext cx="357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GTM interpolation quality </a:t>
            </a:r>
            <a:r>
              <a:rPr lang="en-US" dirty="0" smtClean="0"/>
              <a:t>up to 2M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2462" y="5682734"/>
            <a:ext cx="357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MDS interpolation quality </a:t>
            </a:r>
            <a:r>
              <a:rPr lang="en-US" dirty="0" smtClean="0"/>
              <a:t>up to 2M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59870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GTM parallel efficiency 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Cluster-II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595475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MDS parallel efficiency 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Cluster-II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arallel_efficiency_M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03939"/>
            <a:ext cx="4495800" cy="4400908"/>
          </a:xfrm>
          <a:prstGeom prst="rect">
            <a:avLst/>
          </a:prstGeom>
        </p:spPr>
      </p:pic>
      <p:pic>
        <p:nvPicPr>
          <p:cNvPr id="12" name="Content Placeholder 11" descr="parallel_efficiency_GTM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03939"/>
            <a:ext cx="4495800" cy="4404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Interpolation via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1143000"/>
            <a:ext cx="8772067" cy="4750964"/>
            <a:chOff x="152400" y="1295400"/>
            <a:chExt cx="8772067" cy="5209540"/>
          </a:xfrm>
        </p:grpSpPr>
        <p:pic>
          <p:nvPicPr>
            <p:cNvPr id="6" name="Picture 2" descr="C:\Users\thilina\Documents\papers\pubchem\5_2\fig10.png"/>
            <p:cNvPicPr>
              <a:picLocks noChangeAspect="1" noChangeArrowheads="1"/>
            </p:cNvPicPr>
            <p:nvPr/>
          </p:nvPicPr>
          <p:blipFill>
            <a:blip r:embed="rId3" cstate="print"/>
            <a:srcRect l="6154" t="7692" r="7692" b="1923"/>
            <a:stretch>
              <a:fillRect/>
            </a:stretch>
          </p:blipFill>
          <p:spPr bwMode="auto">
            <a:xfrm>
              <a:off x="4648200" y="1323340"/>
              <a:ext cx="4114800" cy="3429000"/>
            </a:xfrm>
            <a:prstGeom prst="rect">
              <a:avLst/>
            </a:prstGeom>
            <a:noFill/>
          </p:spPr>
        </p:pic>
        <p:pic>
          <p:nvPicPr>
            <p:cNvPr id="7" name="Picture 3" descr="C:\Users\thilina\Documents\papers\pubchem\5_2\fig9.png"/>
            <p:cNvPicPr>
              <a:picLocks noChangeAspect="1" noChangeArrowheads="1"/>
            </p:cNvPicPr>
            <p:nvPr/>
          </p:nvPicPr>
          <p:blipFill>
            <a:blip r:embed="rId4" cstate="print"/>
            <a:srcRect l="4348" t="7273" r="8696" b="3636"/>
            <a:stretch>
              <a:fillRect/>
            </a:stretch>
          </p:blipFill>
          <p:spPr bwMode="auto">
            <a:xfrm>
              <a:off x="152400" y="1295400"/>
              <a:ext cx="4343400" cy="3456940"/>
            </a:xfrm>
            <a:prstGeom prst="rect">
              <a:avLst/>
            </a:prstGeom>
            <a:noFill/>
          </p:spPr>
        </p:pic>
        <p:sp>
          <p:nvSpPr>
            <p:cNvPr id="8" name="Content Placeholder 4"/>
            <p:cNvSpPr txBox="1">
              <a:spLocks/>
            </p:cNvSpPr>
            <p:nvPr/>
          </p:nvSpPr>
          <p:spPr>
            <a:xfrm>
              <a:off x="457200" y="4904740"/>
              <a:ext cx="3581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GTM Interpolation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parallel efficiency</a:t>
              </a:r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4648200" y="4828540"/>
              <a:ext cx="3810000" cy="868363"/>
            </a:xfrm>
            <a:prstGeom prst="rect">
              <a:avLst/>
            </a:prstGeom>
          </p:spPr>
          <p:txBody>
            <a:bodyPr>
              <a:normAutofit fontScale="55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GTM Interpolation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–Time per core to process 100k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data points per core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5581610"/>
              <a:ext cx="86196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26.4 million </a:t>
              </a:r>
              <a:r>
                <a:rPr lang="en-US" b="1" dirty="0" err="1" smtClean="0"/>
                <a:t>pubchem</a:t>
              </a:r>
              <a:r>
                <a:rPr lang="en-US" b="1" dirty="0" smtClean="0"/>
                <a:t> data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err="1" smtClean="0"/>
                <a:t>DryadLINQ</a:t>
              </a:r>
              <a:r>
                <a:rPr lang="en-US" b="1" dirty="0" smtClean="0"/>
                <a:t> using a 16 core machine with 16 GB, </a:t>
              </a:r>
              <a:r>
                <a:rPr lang="en-US" b="1" dirty="0" err="1" smtClean="0"/>
                <a:t>Hadoop</a:t>
              </a:r>
              <a:r>
                <a:rPr lang="en-US" b="1" dirty="0" smtClean="0"/>
                <a:t> 8 core with 48 GB, Azure small </a:t>
              </a:r>
              <a:br>
                <a:rPr lang="en-US" b="1" dirty="0" smtClean="0"/>
              </a:br>
              <a:r>
                <a:rPr lang="en-US" b="1" dirty="0" smtClean="0"/>
                <a:t>instances with 1 core  with 1.7 GB.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6096000"/>
            <a:ext cx="888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Thilina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Gunarathne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-Lon Wu, Judy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Qiu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and Geoffrey Fox, “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Cloud Computing Paradigms for Pleasingly Parallel </a:t>
            </a:r>
          </a:p>
          <a:p>
            <a:pPr marL="0" lvl="1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Biomedical Applications,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Proceedings of ECMLS Workshop of ACM HPDC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Interpolation via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305800" cy="5635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DryadLINQ</a:t>
            </a:r>
            <a:r>
              <a:rPr lang="en-US" b="1" dirty="0" smtClean="0"/>
              <a:t> on 32 nodes X 24 Cores cluster with 48 GB per node. Azure using small instances</a:t>
            </a:r>
            <a:endParaRPr lang="en-US" b="1" dirty="0"/>
          </a:p>
        </p:txBody>
      </p:sp>
      <p:pic>
        <p:nvPicPr>
          <p:cNvPr id="7" name="Picture 4" descr="C:\Users\thilina\Documents\papers\pubchem\0425_figure_4_6_10\fig10.png"/>
          <p:cNvPicPr>
            <a:picLocks noChangeAspect="1" noChangeArrowheads="1"/>
          </p:cNvPicPr>
          <p:nvPr/>
        </p:nvPicPr>
        <p:blipFill>
          <a:blip r:embed="rId3" cstate="print"/>
          <a:srcRect l="1562" t="6212" r="1562" b="2678"/>
          <a:stretch>
            <a:fillRect/>
          </a:stretch>
        </p:blipFill>
        <p:spPr bwMode="auto">
          <a:xfrm>
            <a:off x="0" y="1600200"/>
            <a:ext cx="4572000" cy="3200400"/>
          </a:xfrm>
          <a:prstGeom prst="rect">
            <a:avLst/>
          </a:prstGeom>
          <a:noFill/>
        </p:spPr>
      </p:pic>
      <p:pic>
        <p:nvPicPr>
          <p:cNvPr id="8" name="Picture 5" descr="C:\Users\thilina\Documents\papers\pubchem\03190409_all_graphs\mds_with_e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52600"/>
            <a:ext cx="4298821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7899" y="5877580"/>
            <a:ext cx="888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Thilina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Gunarathne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-Lon Wu, Judy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Qiu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and Geoffrey Fox, “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Cloud Computing Paradigms for Pleasingly Parallel </a:t>
            </a:r>
          </a:p>
          <a:p>
            <a:pPr marL="0" lvl="1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Biomedical Applications,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Proceedings of ECMLS Workshop of ACM HPDC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Interpolation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60198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libri" pitchFamily="34" charset="0"/>
              </a:rPr>
              <a:t>PubChem</a:t>
            </a:r>
            <a:r>
              <a:rPr lang="en-US" b="1" i="1" dirty="0" smtClean="0">
                <a:latin typeface="Calibri" pitchFamily="34" charset="0"/>
              </a:rPr>
              <a:t> data visualization by using MDS (100k) and Interpolation (100k+100k)</a:t>
            </a:r>
            <a:r>
              <a:rPr lang="en-US" dirty="0" smtClean="0">
                <a:latin typeface="Calibri" pitchFamily="34" charset="0"/>
              </a:rPr>
              <a:t>. </a:t>
            </a:r>
          </a:p>
        </p:txBody>
      </p:sp>
      <p:pic>
        <p:nvPicPr>
          <p:cNvPr id="7" name="Picture 6" descr="MDS_intpol_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719"/>
            <a:ext cx="9144000" cy="522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Interpolation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GTM_2M_INTP.png"/>
          <p:cNvPicPr>
            <a:picLocks noChangeAspect="1"/>
          </p:cNvPicPr>
          <p:nvPr/>
        </p:nvPicPr>
        <p:blipFill>
          <a:blip r:embed="rId2"/>
          <a:srcRect l="14294" t="17545" r="13185" b="15464"/>
          <a:stretch>
            <a:fillRect/>
          </a:stretch>
        </p:blipFill>
        <p:spPr>
          <a:xfrm>
            <a:off x="4724400" y="1600200"/>
            <a:ext cx="4273489" cy="4079240"/>
          </a:xfrm>
          <a:prstGeom prst="rect">
            <a:avLst/>
          </a:prstGeom>
        </p:spPr>
      </p:pic>
      <p:pic>
        <p:nvPicPr>
          <p:cNvPr id="7" name="Picture 6" descr="GTM_2M_INTP_sample.png"/>
          <p:cNvPicPr>
            <a:picLocks noChangeAspect="1"/>
          </p:cNvPicPr>
          <p:nvPr/>
        </p:nvPicPr>
        <p:blipFill>
          <a:blip r:embed="rId3"/>
          <a:srcRect l="10113" t="17742" r="14037" b="14516"/>
          <a:stretch>
            <a:fillRect/>
          </a:stretch>
        </p:blipFill>
        <p:spPr>
          <a:xfrm>
            <a:off x="48986" y="1600200"/>
            <a:ext cx="4370614" cy="407924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6033184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libri" pitchFamily="34" charset="0"/>
              </a:rPr>
              <a:t>PubChem</a:t>
            </a:r>
            <a:r>
              <a:rPr lang="en-US" b="1" i="1" dirty="0" smtClean="0">
                <a:latin typeface="Calibri" pitchFamily="34" charset="0"/>
              </a:rPr>
              <a:t> data visualization by using GTM (100k) and Interpolation (2M + 100k)</a:t>
            </a:r>
            <a:r>
              <a:rPr lang="en-US" dirty="0" smtClean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Dimension reduction algorithms (e.g. GTM </a:t>
            </a:r>
            <a:r>
              <a:rPr lang="en-US" dirty="0" smtClean="0"/>
              <a:t>and MDS) are computation and memory intensive applications.</a:t>
            </a:r>
          </a:p>
          <a:p>
            <a:r>
              <a:rPr lang="en-US" dirty="0" smtClean="0"/>
              <a:t>Apply interpolation (out-of-sample) approach to GTM and MDS in order to process and visualize large- and high-dimensional dataset.</a:t>
            </a:r>
          </a:p>
          <a:p>
            <a:r>
              <a:rPr lang="en-US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is possible to </a:t>
            </a:r>
            <a:r>
              <a:rPr lang="en-US" dirty="0" smtClean="0"/>
              <a:t>process millions data point via interpolation.</a:t>
            </a:r>
          </a:p>
          <a:p>
            <a:r>
              <a:rPr lang="en-US" dirty="0" smtClean="0"/>
              <a:t>Could be parallelized by </a:t>
            </a:r>
            <a:r>
              <a:rPr lang="en-US" dirty="0" err="1" smtClean="0"/>
              <a:t>MapReduce</a:t>
            </a:r>
            <a:r>
              <a:rPr lang="en-US" dirty="0" smtClean="0"/>
              <a:t> fashion as well as </a:t>
            </a:r>
            <a:r>
              <a:rPr lang="en-US" smtClean="0"/>
              <a:t>MPI fashion.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Point Data Visualization</a:t>
            </a:r>
          </a:p>
          <a:p>
            <a:r>
              <a:rPr lang="en-US" dirty="0" smtClean="0"/>
              <a:t>Review of Dimension Reduction Algorithms.</a:t>
            </a:r>
          </a:p>
          <a:p>
            <a:pPr lvl="1"/>
            <a:r>
              <a:rPr lang="en-US" dirty="0" smtClean="0"/>
              <a:t>Multidimensional Scaling (MDS)</a:t>
            </a:r>
          </a:p>
          <a:p>
            <a:pPr lvl="1"/>
            <a:r>
              <a:rPr lang="en-US" dirty="0" smtClean="0"/>
              <a:t>Generative Topographic Mapping (GTM)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MDS Interpolation</a:t>
            </a:r>
          </a:p>
          <a:p>
            <a:pPr lvl="1"/>
            <a:r>
              <a:rPr lang="en-US" dirty="0" smtClean="0"/>
              <a:t>GTM Interpolation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available as a Service</a:t>
            </a:r>
            <a:endParaRPr lang="en-US" b="1" dirty="0" smtClean="0"/>
          </a:p>
          <a:p>
            <a:r>
              <a:rPr lang="en-US" b="1" dirty="0" smtClean="0"/>
              <a:t>Hierarchical Interpolation</a:t>
            </a:r>
            <a:r>
              <a:rPr lang="en-US" dirty="0" smtClean="0"/>
              <a:t> could reduce the computational complexity 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O(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internal collaborators in School of Informatics and Computing at IUB</a:t>
            </a:r>
          </a:p>
          <a:p>
            <a:pPr lvl="1"/>
            <a:r>
              <a:rPr lang="en-US" dirty="0" smtClean="0"/>
              <a:t>Prof. David Wild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Qian</a:t>
            </a:r>
            <a:r>
              <a:rPr lang="en-US" dirty="0" smtClean="0"/>
              <a:t> Zhu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1861066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Thank you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Question?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781800" cy="46166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Email me at sebae@cs.indiana.edu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K centers for N data </a:t>
            </a:r>
          </a:p>
          <a:p>
            <a:pPr lvl="1"/>
            <a:r>
              <a:rPr lang="en-US" dirty="0" smtClean="0"/>
              <a:t>K-clustering problem, known as NP-hard</a:t>
            </a:r>
          </a:p>
          <a:p>
            <a:pPr lvl="1"/>
            <a:r>
              <a:rPr lang="en-US" dirty="0" smtClean="0"/>
              <a:t>Use Expectation-Maximization (EM) method</a:t>
            </a:r>
          </a:p>
          <a:p>
            <a:r>
              <a:rPr lang="en-US" dirty="0" smtClean="0"/>
              <a:t>EM algorithm</a:t>
            </a:r>
          </a:p>
          <a:p>
            <a:pPr lvl="1"/>
            <a:r>
              <a:rPr lang="en-US" dirty="0" smtClean="0"/>
              <a:t>Find local optimal solution iteratively until converge</a:t>
            </a:r>
          </a:p>
          <a:p>
            <a:pPr lvl="1"/>
            <a:r>
              <a:rPr lang="en-US" dirty="0" smtClean="0"/>
              <a:t>E-step: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M-step: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55900" y="3740150"/>
            <a:ext cx="44450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59100" y="4565650"/>
            <a:ext cx="43561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95600"/>
          </a:xfrm>
        </p:spPr>
        <p:txBody>
          <a:bodyPr/>
          <a:lstStyle/>
          <a:p>
            <a:r>
              <a:rPr lang="en-US" dirty="0" smtClean="0"/>
              <a:t>Interpolation is pleasingly parallel application</a:t>
            </a:r>
          </a:p>
          <a:p>
            <a:pPr lvl="1"/>
            <a:r>
              <a:rPr lang="en-US" dirty="0" smtClean="0"/>
              <a:t>Out-of-sample data are independent each other.</a:t>
            </a:r>
          </a:p>
          <a:p>
            <a:r>
              <a:rPr lang="en-US" dirty="0" smtClean="0"/>
              <a:t>We can parallelize interpolation app. by </a:t>
            </a:r>
            <a:r>
              <a:rPr lang="en-US" b="1" dirty="0" err="1" smtClean="0"/>
              <a:t>MapReduce</a:t>
            </a:r>
            <a:r>
              <a:rPr lang="en-US" b="1" dirty="0" smtClean="0"/>
              <a:t> fashion</a:t>
            </a:r>
            <a:r>
              <a:rPr lang="en-US" dirty="0" smtClean="0"/>
              <a:t> as well as MPI fashion.</a:t>
            </a:r>
          </a:p>
          <a:p>
            <a:pPr lvl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Thilina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Gunarathne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-Lon Wu, Judy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Qiu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and Geoffrey Fox, “Cloud Computing Paradigms for Pleasingly Parallel Biomedical Applications,” in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Proceedings of ECMLS Workshop of ACM HPDC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685800" y="4343400"/>
            <a:ext cx="7696200" cy="1893332"/>
            <a:chOff x="685800" y="4343400"/>
            <a:chExt cx="7696200" cy="1893332"/>
          </a:xfrm>
        </p:grpSpPr>
        <p:sp>
          <p:nvSpPr>
            <p:cNvPr id="10" name="Rectangle 9"/>
            <p:cNvSpPr/>
            <p:nvPr/>
          </p:nvSpPr>
          <p:spPr>
            <a:xfrm>
              <a:off x="685800" y="4343400"/>
              <a:ext cx="17526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n</a:t>
              </a:r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</a:t>
              </a:r>
              <a:b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</a:br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In-sample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4953000"/>
              <a:ext cx="17526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N-</a:t>
              </a:r>
              <a:r>
                <a:rPr lang="en-US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n</a:t>
              </a:r>
              <a:endParaRPr lang="en-US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Out-of-sample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5867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Total N data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600" y="4408714"/>
              <a:ext cx="1447800" cy="4753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Training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5134428"/>
              <a:ext cx="1447800" cy="5515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Interpolation</a:t>
              </a:r>
            </a:p>
          </p:txBody>
        </p:sp>
        <p:cxnSp>
          <p:nvCxnSpPr>
            <p:cNvPr id="15" name="Straight Arrow Connector 14"/>
            <p:cNvCxnSpPr>
              <a:stCxn id="10" idx="3"/>
              <a:endCxn id="13" idx="1"/>
            </p:cNvCxnSpPr>
            <p:nvPr/>
          </p:nvCxnSpPr>
          <p:spPr>
            <a:xfrm flipV="1">
              <a:off x="2438400" y="4646386"/>
              <a:ext cx="457200" cy="18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hape 15"/>
            <p:cNvCxnSpPr>
              <a:stCxn id="13" idx="3"/>
              <a:endCxn id="14" idx="0"/>
            </p:cNvCxnSpPr>
            <p:nvPr/>
          </p:nvCxnSpPr>
          <p:spPr>
            <a:xfrm>
              <a:off x="4343400" y="4646386"/>
              <a:ext cx="952500" cy="488042"/>
            </a:xfrm>
            <a:prstGeom prst="bentConnector2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4" idx="1"/>
            </p:cNvCxnSpPr>
            <p:nvPr/>
          </p:nvCxnSpPr>
          <p:spPr>
            <a:xfrm>
              <a:off x="2438400" y="5410200"/>
              <a:ext cx="213360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3434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Trained data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cxnSp>
          <p:nvCxnSpPr>
            <p:cNvPr id="19" name="Straight Arrow Connector 18"/>
            <p:cNvCxnSpPr>
              <a:stCxn id="14" idx="3"/>
            </p:cNvCxnSpPr>
            <p:nvPr/>
          </p:nvCxnSpPr>
          <p:spPr>
            <a:xfrm>
              <a:off x="6019800" y="5410200"/>
              <a:ext cx="76200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781800" y="4953000"/>
              <a:ext cx="16002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Interpolated map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685800" y="4953000"/>
            <a:ext cx="1752600" cy="914400"/>
            <a:chOff x="685800" y="4953000"/>
            <a:chExt cx="1752600" cy="914400"/>
          </a:xfrm>
        </p:grpSpPr>
        <p:sp>
          <p:nvSpPr>
            <p:cNvPr id="22" name="Rectangle 21"/>
            <p:cNvSpPr/>
            <p:nvPr/>
          </p:nvSpPr>
          <p:spPr>
            <a:xfrm>
              <a:off x="685800" y="4953000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5134428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5321074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2000" dirty="0" smtClean="0"/>
                <a:t>......</a:t>
              </a:r>
            </a:p>
            <a:p>
              <a:pPr algn="ctr">
                <a:spcAft>
                  <a:spcPts val="600"/>
                </a:spcAft>
              </a:pPr>
              <a:endParaRPr lang="en-US" sz="3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5502502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P-1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5685972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399"/>
            <a:ext cx="4495800" cy="4876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Visualize high-dimensional data as points in 2D or 3D by dimension reduction.</a:t>
            </a:r>
          </a:p>
          <a:p>
            <a:r>
              <a:rPr lang="en-US" dirty="0" smtClean="0"/>
              <a:t>Distances in target dimension approximate to the distances in the original HD space.</a:t>
            </a:r>
          </a:p>
          <a:p>
            <a:r>
              <a:rPr lang="en-US" dirty="0" smtClean="0"/>
              <a:t>Interactively browse data</a:t>
            </a:r>
          </a:p>
          <a:p>
            <a:r>
              <a:rPr lang="en-US" dirty="0" smtClean="0"/>
              <a:t>Easy to recognize clusters or groups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53001" y="495299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/>
              <a:t>An example of chemical data (</a:t>
            </a:r>
            <a:r>
              <a:rPr lang="en-US" b="1" i="1" dirty="0" err="1" smtClean="0"/>
              <a:t>PubChem</a:t>
            </a:r>
            <a:r>
              <a:rPr lang="en-US" b="1" i="1" dirty="0" smtClean="0"/>
              <a:t>)</a:t>
            </a:r>
          </a:p>
          <a:p>
            <a:pPr marL="0" lvl="1"/>
            <a:r>
              <a:rPr lang="en-US" dirty="0" smtClean="0">
                <a:cs typeface="Arial"/>
              </a:rPr>
              <a:t>Visualization to display disease-gene relationship, aiming at finding cause-effect relationships between disease and genes.</a:t>
            </a:r>
          </a:p>
          <a:p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GTM3D_ctd_disea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24400" y="990600"/>
            <a:ext cx="4419600" cy="35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dissimilarity matrix</a:t>
            </a:r>
          </a:p>
          <a:p>
            <a:pPr lvl="1"/>
            <a:r>
              <a:rPr lang="en-US" dirty="0" smtClean="0"/>
              <a:t>N-by-N matrix</a:t>
            </a:r>
          </a:p>
          <a:p>
            <a:pPr lvl="1"/>
            <a:r>
              <a:rPr lang="en-US" dirty="0" smtClean="0"/>
              <a:t>Each element can be a distance, score, rank, … </a:t>
            </a:r>
          </a:p>
          <a:p>
            <a:r>
              <a:rPr lang="en-US" dirty="0" smtClean="0"/>
              <a:t>Given Δ, find a mapping in the target dimension</a:t>
            </a:r>
          </a:p>
          <a:p>
            <a:r>
              <a:rPr lang="en-US" dirty="0" smtClean="0"/>
              <a:t>Criteria (or objective function)</a:t>
            </a:r>
          </a:p>
          <a:p>
            <a:pPr lvl="1"/>
            <a:r>
              <a:rPr lang="en-US" dirty="0" smtClean="0"/>
              <a:t>STRESS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SSTRESS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SMACOF is one of algorithms to solve MDS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3657600"/>
            <a:ext cx="5670550" cy="171286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10200" y="1346200"/>
            <a:ext cx="17018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Topographic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2934"/>
            <a:ext cx="8229600" cy="3498542"/>
          </a:xfrm>
        </p:spPr>
        <p:txBody>
          <a:bodyPr>
            <a:normAutofit/>
          </a:bodyPr>
          <a:lstStyle/>
          <a:p>
            <a:r>
              <a:rPr lang="en-US" dirty="0" smtClean="0"/>
              <a:t>Input is high-dimensional vector points </a:t>
            </a:r>
          </a:p>
          <a:p>
            <a:r>
              <a:rPr lang="en-US" dirty="0" smtClean="0"/>
              <a:t>Latent Variable Model (LVM)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K latent variables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Map K latent points to the data space by using a non-linear function </a:t>
            </a:r>
            <a:r>
              <a:rPr lang="en-US" i="1" dirty="0" smtClean="0"/>
              <a:t>f </a:t>
            </a:r>
            <a:r>
              <a:rPr lang="en-US" dirty="0" smtClean="0"/>
              <a:t>(by EM approach)</a:t>
            </a:r>
            <a:endParaRPr lang="en-US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Construct maps of data points in the latent space based on Gaussian Mixture Model </a:t>
            </a:r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742563"/>
            <a:ext cx="5181600" cy="24095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3200" y="2352185"/>
            <a:ext cx="1828800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vs.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GTM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MDS (SMACOF)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00201" y="32766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32766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STRESS or SSTRESS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54074" y="3276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607360" y="39624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O(KN) (K &lt;&lt; N)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807759" y="39624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1233" y="3962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Complexity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12827" y="2057400"/>
            <a:ext cx="7346212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 smtClean="0"/>
              <a:t> Non-linear dimension reduction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Find an optimal configuration in a lower-dimension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Iterative optimization method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66700" y="2057400"/>
            <a:ext cx="126992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Purpose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600201" y="4648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4800600" y="46482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Iterative </a:t>
            </a:r>
            <a:r>
              <a:rPr lang="en-US" sz="2000" dirty="0" err="1" smtClean="0"/>
              <a:t>Majorization</a:t>
            </a:r>
            <a:r>
              <a:rPr lang="en-US" sz="2000" dirty="0" smtClean="0"/>
              <a:t> (EM-like)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54074" y="46482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</a:p>
          <a:p>
            <a:pPr algn="ctr"/>
            <a:r>
              <a:rPr lang="en-US" sz="1600" dirty="0" smtClean="0"/>
              <a:t>Method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600199" y="53340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Vector representation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800598" y="53340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Pairwise</a:t>
            </a:r>
            <a:r>
              <a:rPr lang="en-US" sz="2000" dirty="0" smtClean="0"/>
              <a:t> Distance as well as Vector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54072" y="53340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Input</a:t>
            </a:r>
          </a:p>
          <a:p>
            <a:pPr algn="ctr"/>
            <a:r>
              <a:rPr lang="en-US" sz="1600" dirty="0" smtClean="0"/>
              <a:t>Format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is getting larger and high-dimensional</a:t>
            </a:r>
          </a:p>
          <a:p>
            <a:pPr lvl="1"/>
            <a:r>
              <a:rPr lang="en-US" dirty="0" err="1" smtClean="0"/>
              <a:t>PubChem</a:t>
            </a:r>
            <a:r>
              <a:rPr lang="en-US" dirty="0" smtClean="0"/>
              <a:t> : database of 60M chemical compounds</a:t>
            </a:r>
          </a:p>
          <a:p>
            <a:pPr lvl="1"/>
            <a:r>
              <a:rPr lang="en-US" dirty="0" smtClean="0"/>
              <a:t>Our initial results on 100K sequences need to be extended to millions of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 smtClean="0"/>
              <a:t>Typical dimension 150-1000</a:t>
            </a:r>
            <a:endParaRPr lang="en-US" dirty="0" smtClean="0"/>
          </a:p>
          <a:p>
            <a:r>
              <a:rPr lang="en-US" dirty="0" smtClean="0"/>
              <a:t>MDS Results on 768 (32x24) core cluster with </a:t>
            </a:r>
            <a:r>
              <a:rPr lang="en-US" dirty="0" smtClean="0"/>
              <a:t>1.54TB </a:t>
            </a:r>
            <a:r>
              <a:rPr lang="en-US" dirty="0" smtClean="0"/>
              <a:t>memory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038600"/>
          <a:ext cx="82296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Data</a:t>
                      </a:r>
                      <a:r>
                        <a:rPr lang="en-US" sz="2000" b="1" baseline="0" dirty="0" smtClean="0"/>
                        <a:t>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Run</a:t>
                      </a:r>
                      <a:r>
                        <a:rPr lang="en-US" sz="2000" b="1" baseline="0" dirty="0" smtClean="0"/>
                        <a:t> time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Memory Requirement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100K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 hours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480 GB</a:t>
                      </a:r>
                      <a:endParaRPr lang="en-US" sz="2000" dirty="0"/>
                    </a:p>
                  </a:txBody>
                  <a:tcPr anchor="ctr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 million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750 hours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48 TB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50676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Interpolation</a:t>
            </a:r>
            <a:r>
              <a:rPr lang="en-US" sz="2800" dirty="0" smtClean="0"/>
              <a:t> reduces the computational </a:t>
            </a:r>
            <a:r>
              <a:rPr lang="en-US" sz="2800" dirty="0" smtClean="0"/>
              <a:t>complexity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O(n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(N-n)n)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Two-step procedure</a:t>
            </a:r>
          </a:p>
          <a:p>
            <a:pPr lvl="1"/>
            <a:r>
              <a:rPr lang="en-US" dirty="0" smtClean="0"/>
              <a:t>A dimension reduction alg. constructs a mapping of n sample data (among total N data) in target dimension.</a:t>
            </a:r>
          </a:p>
          <a:p>
            <a:pPr lvl="1"/>
            <a:r>
              <a:rPr lang="en-US" dirty="0" smtClean="0"/>
              <a:t>Remaining (N-n) out-of-samples are mapped in target dimension </a:t>
            </a:r>
            <a:r>
              <a:rPr lang="en-US" dirty="0" err="1" smtClean="0"/>
              <a:t>w.r.t</a:t>
            </a:r>
            <a:r>
              <a:rPr lang="en-US" dirty="0" smtClean="0"/>
              <a:t>. the constructed mapping of the n sample data w/o moving sample mappings.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0100" y="4528332"/>
            <a:ext cx="7696200" cy="1893332"/>
            <a:chOff x="685800" y="4343400"/>
            <a:chExt cx="7696200" cy="1893332"/>
          </a:xfrm>
        </p:grpSpPr>
        <p:sp>
          <p:nvSpPr>
            <p:cNvPr id="4" name="Rectangle 3"/>
            <p:cNvSpPr/>
            <p:nvPr/>
          </p:nvSpPr>
          <p:spPr>
            <a:xfrm>
              <a:off x="685800" y="4343400"/>
              <a:ext cx="17526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n</a:t>
              </a:r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</a:t>
              </a:r>
              <a:b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</a:br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In-sample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4953000"/>
              <a:ext cx="17526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N-</a:t>
              </a:r>
              <a:r>
                <a:rPr lang="en-US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n</a:t>
              </a:r>
              <a:endParaRPr lang="en-US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Out-of-sample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5867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Total N data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4408714"/>
              <a:ext cx="1447800" cy="4753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5134428"/>
              <a:ext cx="1447800" cy="5515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Interpolation</a:t>
              </a:r>
            </a:p>
          </p:txBody>
        </p:sp>
        <p:cxnSp>
          <p:nvCxnSpPr>
            <p:cNvPr id="9" name="Straight Arrow Connector 8"/>
            <p:cNvCxnSpPr>
              <a:stCxn id="4" idx="3"/>
              <a:endCxn id="7" idx="1"/>
            </p:cNvCxnSpPr>
            <p:nvPr/>
          </p:nvCxnSpPr>
          <p:spPr>
            <a:xfrm flipV="1">
              <a:off x="2438400" y="4646386"/>
              <a:ext cx="457200" cy="18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hape 9"/>
            <p:cNvCxnSpPr>
              <a:stCxn id="7" idx="3"/>
              <a:endCxn id="8" idx="0"/>
            </p:cNvCxnSpPr>
            <p:nvPr/>
          </p:nvCxnSpPr>
          <p:spPr>
            <a:xfrm>
              <a:off x="4343400" y="4646386"/>
              <a:ext cx="952500" cy="488042"/>
            </a:xfrm>
            <a:prstGeom prst="bentConnector2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3"/>
              <a:endCxn id="8" idx="1"/>
            </p:cNvCxnSpPr>
            <p:nvPr/>
          </p:nvCxnSpPr>
          <p:spPr>
            <a:xfrm>
              <a:off x="2438400" y="5410200"/>
              <a:ext cx="213360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3434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Trained data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>
              <a:off x="6019800" y="5410200"/>
              <a:ext cx="76200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781800" y="4953000"/>
              <a:ext cx="16002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Interpolated map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3886200" y="3886200"/>
            <a:ext cx="1524000" cy="565932"/>
          </a:xfrm>
          <a:prstGeom prst="wedgeEllipseCallout">
            <a:avLst>
              <a:gd name="adj1" fmla="val -50833"/>
              <a:gd name="adj2" fmla="val 6519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MPI</a:t>
            </a:r>
            <a:endParaRPr lang="en-US" sz="2000" b="1" dirty="0"/>
          </a:p>
        </p:txBody>
      </p:sp>
      <p:sp>
        <p:nvSpPr>
          <p:cNvPr id="19" name="Oval Callout 18"/>
          <p:cNvSpPr/>
          <p:nvPr/>
        </p:nvSpPr>
        <p:spPr>
          <a:xfrm>
            <a:off x="3657600" y="6052332"/>
            <a:ext cx="2057400" cy="669143"/>
          </a:xfrm>
          <a:prstGeom prst="wedgeEllipseCallout">
            <a:avLst>
              <a:gd name="adj1" fmla="val 36205"/>
              <a:gd name="adj2" fmla="val -7870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MapReduce</a:t>
            </a:r>
            <a:endParaRPr lang="en-US" sz="2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5105400"/>
            <a:ext cx="1752600" cy="914400"/>
            <a:chOff x="685800" y="4953000"/>
            <a:chExt cx="1752600" cy="914400"/>
          </a:xfrm>
        </p:grpSpPr>
        <p:sp>
          <p:nvSpPr>
            <p:cNvPr id="21" name="Rectangle 20"/>
            <p:cNvSpPr/>
            <p:nvPr/>
          </p:nvSpPr>
          <p:spPr>
            <a:xfrm>
              <a:off x="685800" y="4953000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5134428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5321074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2000" dirty="0" smtClean="0"/>
                <a:t>......</a:t>
              </a:r>
            </a:p>
            <a:p>
              <a:pPr algn="ctr">
                <a:spcAft>
                  <a:spcPts val="600"/>
                </a:spcAft>
              </a:pPr>
              <a:endParaRPr lang="en-US" sz="3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5502502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P-1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5685972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475"/>
          </a:xfrm>
        </p:spPr>
        <p:txBody>
          <a:bodyPr/>
          <a:lstStyle/>
          <a:p>
            <a:r>
              <a:rPr lang="en-US" dirty="0" smtClean="0"/>
              <a:t>Assume it is given the mappings of n sampled data in target dimension (result of normal MDS).</a:t>
            </a:r>
          </a:p>
          <a:p>
            <a:pPr lvl="1"/>
            <a:r>
              <a:rPr lang="en-US" dirty="0" smtClean="0"/>
              <a:t>Landmark points (do not move during interpolation)</a:t>
            </a:r>
          </a:p>
          <a:p>
            <a:r>
              <a:rPr lang="en-US" dirty="0" smtClean="0"/>
              <a:t>Out-of-samples (N-n) are interpolated based on the mappings of n sample points.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Find k-NN of the new point among n sample data.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Based on the mappings of k-NN, find a position for a new point by the proposed iterative </a:t>
            </a:r>
            <a:r>
              <a:rPr lang="en-US" dirty="0" err="1" smtClean="0"/>
              <a:t>majorizing</a:t>
            </a:r>
            <a:r>
              <a:rPr lang="en-US" dirty="0" smtClean="0"/>
              <a:t> approach.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Computational </a:t>
            </a:r>
            <a:r>
              <a:rPr lang="en-US" dirty="0" smtClean="0"/>
              <a:t>Complexity – O(</a:t>
            </a:r>
            <a:r>
              <a:rPr lang="en-US" dirty="0" err="1" smtClean="0"/>
              <a:t>Mn</a:t>
            </a:r>
            <a:r>
              <a:rPr lang="en-US" dirty="0" smtClean="0"/>
              <a:t>), M = N-n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8449</TotalTime>
  <Words>1161</Words>
  <Application>Microsoft Office PowerPoint</Application>
  <PresentationFormat>On-screen Show (4:3)</PresentationFormat>
  <Paragraphs>220</Paragraphs>
  <Slides>24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Dimension Reduction and Visualization of Large High-Dimensional Data  via Interpolation</vt:lpstr>
      <vt:lpstr>Outline</vt:lpstr>
      <vt:lpstr>Point Data Visualization</vt:lpstr>
      <vt:lpstr>Multi-Dimensional Scaling</vt:lpstr>
      <vt:lpstr>Generative Topographic Mapping</vt:lpstr>
      <vt:lpstr>GTM vs. MDS</vt:lpstr>
      <vt:lpstr>Challenges</vt:lpstr>
      <vt:lpstr>Interpolation Approach</vt:lpstr>
      <vt:lpstr>MDS Interpolation</vt:lpstr>
      <vt:lpstr>GTM Interpolation</vt:lpstr>
      <vt:lpstr>Experiment Environments</vt:lpstr>
      <vt:lpstr>Quality Comparison (1)</vt:lpstr>
      <vt:lpstr>Quality Comparison (2)</vt:lpstr>
      <vt:lpstr>Parallel Efficiency</vt:lpstr>
      <vt:lpstr>GTM Interpolation via MapReduce</vt:lpstr>
      <vt:lpstr>MDS Interpolation via MapReduce</vt:lpstr>
      <vt:lpstr>MDS Interpolation Map</vt:lpstr>
      <vt:lpstr>GTM Interpolation Map</vt:lpstr>
      <vt:lpstr>Conclusion</vt:lpstr>
      <vt:lpstr>Future Works</vt:lpstr>
      <vt:lpstr>Acknowledgment</vt:lpstr>
      <vt:lpstr>Slide 21</vt:lpstr>
      <vt:lpstr>EM optimization</vt:lpstr>
      <vt:lpstr>Parallelization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with  Generative Topographic Mapping</dc:title>
  <dc:creator>Jong Youl Choi</dc:creator>
  <cp:lastModifiedBy>sebae</cp:lastModifiedBy>
  <cp:revision>624</cp:revision>
  <cp:lastPrinted>2010-04-12T13:19:23Z</cp:lastPrinted>
  <dcterms:created xsi:type="dcterms:W3CDTF">2010-05-19T20:04:33Z</dcterms:created>
  <dcterms:modified xsi:type="dcterms:W3CDTF">2010-06-24T21:17:27Z</dcterms:modified>
</cp:coreProperties>
</file>