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58" r:id="rId3"/>
    <p:sldMasterId id="2147483770" r:id="rId4"/>
    <p:sldMasterId id="2147483778" r:id="rId5"/>
  </p:sldMasterIdLst>
  <p:notesMasterIdLst>
    <p:notesMasterId r:id="rId22"/>
  </p:notesMasterIdLst>
  <p:sldIdLst>
    <p:sldId id="424" r:id="rId6"/>
    <p:sldId id="455" r:id="rId7"/>
    <p:sldId id="300" r:id="rId8"/>
    <p:sldId id="585" r:id="rId9"/>
    <p:sldId id="589" r:id="rId10"/>
    <p:sldId id="590" r:id="rId11"/>
    <p:sldId id="583" r:id="rId12"/>
    <p:sldId id="591" r:id="rId13"/>
    <p:sldId id="582" r:id="rId14"/>
    <p:sldId id="581" r:id="rId15"/>
    <p:sldId id="586" r:id="rId16"/>
    <p:sldId id="576" r:id="rId17"/>
    <p:sldId id="580" r:id="rId18"/>
    <p:sldId id="588" r:id="rId19"/>
    <p:sldId id="587" r:id="rId20"/>
    <p:sldId id="5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89146" autoAdjust="0"/>
  </p:normalViewPr>
  <p:slideViewPr>
    <p:cSldViewPr>
      <p:cViewPr varScale="1">
        <p:scale>
          <a:sx n="86" d="100"/>
          <a:sy n="86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61917841665148E-2"/>
          <c:y val="6.1204647213215981E-2"/>
          <c:w val="0.86152093633644633"/>
          <c:h val="0.77094063609695851"/>
        </c:manualLayout>
      </c:layout>
      <c:scatterChart>
        <c:scatterStyle val="smoothMarker"/>
        <c:varyColors val="0"/>
        <c:ser>
          <c:idx val="0"/>
          <c:order val="0"/>
          <c:tx>
            <c:v>Execution Time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205.21799999999999</c:v>
                </c:pt>
                <c:pt idx="1">
                  <c:v>347.51600000000002</c:v>
                </c:pt>
                <c:pt idx="2">
                  <c:v>500.93900000000002</c:v>
                </c:pt>
                <c:pt idx="3">
                  <c:v>626.16300000000001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675392"/>
        <c:axId val="253741696"/>
      </c:scatterChart>
      <c:valAx>
        <c:axId val="25367539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38388192028322043"/>
              <c:y val="0.88134784622510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3741696"/>
        <c:crosses val="autoZero"/>
        <c:crossBetween val="midCat"/>
        <c:majorUnit val="5"/>
      </c:valAx>
      <c:valAx>
        <c:axId val="2537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75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637505340902164"/>
          <c:y val="0.49852477999073647"/>
          <c:w val="0.25500473051333705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840769903762"/>
          <c:y val="0.10684055118110236"/>
          <c:w val="0.83952427821522313"/>
          <c:h val="0.71954882794823061"/>
        </c:manualLayout>
      </c:layout>
      <c:scatterChart>
        <c:scatterStyle val="smoothMarker"/>
        <c:varyColors val="0"/>
        <c:ser>
          <c:idx val="0"/>
          <c:order val="0"/>
          <c:tx>
            <c:v>Time Per Iteration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41.043599999999998</c:v>
                </c:pt>
                <c:pt idx="1">
                  <c:v>34.751599999999996</c:v>
                </c:pt>
                <c:pt idx="2">
                  <c:v>33.395933333333332</c:v>
                </c:pt>
                <c:pt idx="3">
                  <c:v>31.308150000000001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167872"/>
        <c:axId val="253170048"/>
      </c:scatterChart>
      <c:valAx>
        <c:axId val="25316787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40860816089849233"/>
              <c:y val="0.8666377047696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3170048"/>
        <c:crosses val="autoZero"/>
        <c:crossBetween val="midCat"/>
        <c:majorUnit val="5"/>
      </c:valAx>
      <c:valAx>
        <c:axId val="253170048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167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165491668192644"/>
          <c:y val="0.2971935309556894"/>
          <c:w val="0.29236800341817737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5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5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22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8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0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ea typeface="ＭＳ Ｐゴシック" pitchFamily="34" charset="-128"/>
              </a:rPr>
              <a:t>S</a:t>
            </a:r>
            <a:r>
              <a:rPr lang="en-US" b="1" i="1" dirty="0">
                <a:solidFill>
                  <a:srgbClr val="E40701"/>
                </a:solidFill>
                <a:ea typeface="ＭＳ Ｐゴシック" pitchFamily="34" charset="-128"/>
              </a:rPr>
              <a:t>A</a:t>
            </a:r>
            <a:r>
              <a:rPr lang="en-US" b="1" i="1" dirty="0">
                <a:solidFill>
                  <a:srgbClr val="EFBA00"/>
                </a:solidFill>
                <a:ea typeface="ＭＳ Ｐゴシック" pitchFamily="34" charset="-128"/>
              </a:rPr>
              <a:t>L</a:t>
            </a:r>
            <a:r>
              <a:rPr lang="en-US" b="1" i="1" dirty="0">
                <a:solidFill>
                  <a:srgbClr val="1851CE"/>
                </a:solidFill>
                <a:ea typeface="ＭＳ Ｐゴシック" pitchFamily="34" charset="-128"/>
              </a:rPr>
              <a:t>S</a:t>
            </a:r>
            <a:r>
              <a:rPr lang="en-US" b="1" i="1" dirty="0">
                <a:solidFill>
                  <a:srgbClr val="18A221"/>
                </a:solidFill>
                <a:ea typeface="ＭＳ Ｐゴシック" pitchFamily="34" charset="-128"/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2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0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73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01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8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82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8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8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10/10/2011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ash.ucsd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turegrid.org/" TargetMode="External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000" b="1" i="1" dirty="0"/>
              <a:t>Security: systems, </a:t>
            </a:r>
            <a:r>
              <a:rPr lang="en-US" sz="4000" b="1" i="1" dirty="0">
                <a:solidFill>
                  <a:srgbClr val="FF0000"/>
                </a:solidFill>
              </a:rPr>
              <a:t>clouds</a:t>
            </a:r>
            <a:r>
              <a:rPr lang="en-US" sz="4000" b="1" i="1" dirty="0"/>
              <a:t>, models, and privacy challenges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771" y="2438400"/>
            <a:ext cx="9144000" cy="9906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iDASH</a:t>
            </a:r>
            <a:r>
              <a:rPr lang="en-US" sz="2400" b="1" dirty="0" smtClean="0"/>
              <a:t> Symposium </a:t>
            </a:r>
            <a:r>
              <a:rPr lang="en-US" sz="2400" b="1" dirty="0" smtClean="0">
                <a:hlinkClick r:id="rId3"/>
              </a:rPr>
              <a:t>http://idash.ucsd.edu</a:t>
            </a:r>
            <a:endParaRPr lang="en-US" sz="2400" b="1" dirty="0" smtClean="0"/>
          </a:p>
          <a:p>
            <a:r>
              <a:rPr lang="en-US" sz="2400" b="1" dirty="0" smtClean="0"/>
              <a:t>San Diego </a:t>
            </a:r>
            <a:r>
              <a:rPr lang="en-US" sz="2400" b="1" dirty="0" smtClean="0"/>
              <a:t>CA   October 10-11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6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Approaches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219200"/>
            <a:ext cx="8991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Rich access control </a:t>
            </a:r>
            <a:r>
              <a:rPr lang="en-US" dirty="0" smtClean="0"/>
              <a:t>with roles and sensitivity to combined datasets  </a:t>
            </a:r>
          </a:p>
          <a:p>
            <a:r>
              <a:rPr lang="en-US" b="1" dirty="0" err="1" smtClean="0"/>
              <a:t>Anonymization</a:t>
            </a:r>
            <a:r>
              <a:rPr lang="en-US" dirty="0" smtClean="0"/>
              <a:t> &amp; </a:t>
            </a:r>
            <a:r>
              <a:rPr lang="en-US" b="1" dirty="0" smtClean="0"/>
              <a:t>Differential Privacy </a:t>
            </a:r>
            <a:r>
              <a:rPr lang="en-US" dirty="0" smtClean="0"/>
              <a:t>– defend against  sophisticated datamining </a:t>
            </a:r>
            <a:r>
              <a:rPr lang="en-US" dirty="0"/>
              <a:t>and establish trust that it </a:t>
            </a:r>
            <a:r>
              <a:rPr lang="en-US" dirty="0" smtClean="0"/>
              <a:t>can</a:t>
            </a:r>
          </a:p>
          <a:p>
            <a:r>
              <a:rPr lang="en-US" b="1" dirty="0" smtClean="0"/>
              <a:t>Secure environments </a:t>
            </a:r>
            <a:r>
              <a:rPr lang="en-US" dirty="0" smtClean="0"/>
              <a:t>(systems) such as Amazon Virtual Private Cloud – defend against sophisticated attacks and establish trust that it can</a:t>
            </a:r>
          </a:p>
          <a:p>
            <a:r>
              <a:rPr lang="en-US" b="1" dirty="0"/>
              <a:t>Application specific </a:t>
            </a:r>
            <a:r>
              <a:rPr lang="en-US" dirty="0"/>
              <a:t>approaches such as database privacy</a:t>
            </a:r>
          </a:p>
          <a:p>
            <a:r>
              <a:rPr lang="en-US" b="1" dirty="0" smtClean="0"/>
              <a:t>Hierarchical algorithms </a:t>
            </a:r>
            <a:r>
              <a:rPr lang="en-US" dirty="0" smtClean="0"/>
              <a:t>where sensitive computations need modest computing on non-shared </a:t>
            </a:r>
            <a:r>
              <a:rPr lang="en-US" dirty="0" smtClean="0"/>
              <a:t>resources</a:t>
            </a:r>
          </a:p>
          <a:p>
            <a:r>
              <a:rPr lang="en-US" b="1" dirty="0" smtClean="0"/>
              <a:t>Iterative MapReduce </a:t>
            </a:r>
            <a:r>
              <a:rPr lang="en-US" dirty="0" smtClean="0"/>
              <a:t>can be built on </a:t>
            </a:r>
            <a:r>
              <a:rPr lang="en-US" b="1" dirty="0" smtClean="0"/>
              <a:t>classic pub-sub communication software</a:t>
            </a:r>
            <a:r>
              <a:rPr lang="en-US" dirty="0" smtClean="0"/>
              <a:t> with known security approaches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900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3497581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</a:rPr>
              <a:t>Ruan</a:t>
            </a:r>
            <a:r>
              <a:rPr lang="en-US" sz="2500" dirty="0" smtClean="0">
                <a:solidFill>
                  <a:srgbClr val="000000"/>
                </a:solidFill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</a:rPr>
              <a:t>Tak</a:t>
            </a:r>
            <a:r>
              <a:rPr lang="en-US" sz="2500" dirty="0" smtClean="0">
                <a:solidFill>
                  <a:srgbClr val="000000"/>
                </a:solidFill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73" y="5334000"/>
            <a:ext cx="6473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Twister4Azure</a:t>
            </a:r>
            <a:r>
              <a:rPr lang="en-US" sz="2400" dirty="0"/>
              <a:t> </a:t>
            </a:r>
            <a:r>
              <a:rPr lang="en-US" sz="2400" dirty="0" smtClean="0"/>
              <a:t>to be released May 2011</a:t>
            </a:r>
          </a:p>
          <a:p>
            <a:r>
              <a:rPr lang="en-US" sz="2400" b="1" dirty="0" smtClean="0"/>
              <a:t>MapReduceRoles4Azure </a:t>
            </a:r>
            <a:r>
              <a:rPr lang="en-US" sz="2400" dirty="0"/>
              <a:t>available now at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http://</a:t>
            </a:r>
            <a:r>
              <a:rPr lang="en-US" sz="2400" dirty="0">
                <a:solidFill>
                  <a:srgbClr val="FF0000"/>
                </a:solidFill>
              </a:rPr>
              <a:t>salsahpc.indiana.edu/mapreduceroles4azure/ </a:t>
            </a:r>
          </a:p>
        </p:txBody>
      </p:sp>
    </p:spTree>
    <p:extLst>
      <p:ext uri="{BB962C8B-B14F-4D97-AF65-F5344CB8AC3E}">
        <p14:creationId xmlns:p14="http://schemas.microsoft.com/office/powerpoint/2010/main" val="21804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76"/>
            <a:ext cx="9165749" cy="52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14" y="13402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Comparisons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1293847"/>
            <a:ext cx="3124200" cy="3201953"/>
            <a:chOff x="5943600" y="1143000"/>
            <a:chExt cx="3124200" cy="32019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27775"/>
              <a:ext cx="3124200" cy="261717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575586" y="1143000"/>
              <a:ext cx="19364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Smith Waterman 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Sequence Alignment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0800" y="4455891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14400"/>
          </a:xfrm>
        </p:spPr>
        <p:txBody>
          <a:bodyPr/>
          <a:lstStyle/>
          <a:p>
            <a:r>
              <a:rPr lang="en-US" dirty="0" smtClean="0"/>
              <a:t>Multidimensional Scaling MDS   </a:t>
            </a:r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120737"/>
              </p:ext>
            </p:extLst>
          </p:nvPr>
        </p:nvGraphicFramePr>
        <p:xfrm>
          <a:off x="381000" y="914400"/>
          <a:ext cx="655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463459"/>
              </p:ext>
            </p:extLst>
          </p:nvPr>
        </p:nvGraphicFramePr>
        <p:xfrm>
          <a:off x="228600" y="3482951"/>
          <a:ext cx="655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7043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30,000*30,000 Data points, 15 instances, 3 MR steps per iteration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30 Map tasks per application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65890"/>
              </p:ext>
            </p:extLst>
          </p:nvPr>
        </p:nvGraphicFramePr>
        <p:xfrm>
          <a:off x="6629400" y="1066800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Instances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3657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Probably super linear as used small instances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266329"/>
            <a:ext cx="79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 Scaling to  10’s of millions with Twister on cloud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Philosophy of </a:t>
            </a:r>
            <a:br>
              <a:rPr lang="en-US" b="1" dirty="0" smtClean="0"/>
            </a:br>
            <a:r>
              <a:rPr lang="en-US" b="1" dirty="0" smtClean="0"/>
              <a:t>Clouds and Grids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 (data-sets)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</a:t>
            </a:r>
            <a:r>
              <a:rPr lang="en-US" sz="2400" dirty="0" smtClean="0">
                <a:solidFill>
                  <a:srgbClr val="FF0000"/>
                </a:solidFill>
              </a:rPr>
              <a:t>continue to replace </a:t>
            </a:r>
            <a:r>
              <a:rPr lang="en-US" sz="2400" dirty="0" smtClean="0">
                <a:solidFill>
                  <a:srgbClr val="FF0000"/>
                </a:solidFill>
              </a:rPr>
              <a:t>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currently </a:t>
            </a:r>
            <a:r>
              <a:rPr lang="en-US" sz="2400" dirty="0" smtClean="0"/>
              <a:t>limited</a:t>
            </a:r>
          </a:p>
          <a:p>
            <a:pPr lvl="1"/>
            <a:r>
              <a:rPr lang="en-US" sz="2400" dirty="0" smtClean="0"/>
              <a:t>Still shared for cost effectiveness?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either MPI 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Aspects of 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Data Parallel File system </a:t>
            </a:r>
            <a:r>
              <a:rPr lang="en-US" sz="2400" dirty="0" smtClean="0"/>
              <a:t>as in HDFS and Bigtable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Biomedical Cloud </a:t>
            </a:r>
            <a:r>
              <a:rPr lang="en-US" b="1" dirty="0" smtClean="0"/>
              <a:t>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Operating cost </a:t>
            </a:r>
            <a:r>
              <a:rPr lang="en-US" dirty="0" smtClean="0"/>
              <a:t>of a large </a:t>
            </a:r>
            <a:r>
              <a:rPr lang="en-US" b="1" dirty="0" smtClean="0"/>
              <a:t>shared (public) cloud ~20% </a:t>
            </a:r>
            <a:r>
              <a:rPr lang="en-US" dirty="0" smtClean="0"/>
              <a:t>that of traditional cluster</a:t>
            </a:r>
          </a:p>
          <a:p>
            <a:r>
              <a:rPr lang="en-US" b="1" dirty="0" smtClean="0"/>
              <a:t>Gene sequencing cost </a:t>
            </a:r>
            <a:r>
              <a:rPr lang="en-US" dirty="0" smtClean="0"/>
              <a:t>decreasing much faster than Moore’s law</a:t>
            </a:r>
          </a:p>
          <a:p>
            <a:r>
              <a:rPr lang="en-US" dirty="0" smtClean="0"/>
              <a:t>Biomedical computing </a:t>
            </a:r>
            <a:r>
              <a:rPr lang="en-US" b="1" dirty="0" smtClean="0"/>
              <a:t>does not need low </a:t>
            </a:r>
            <a:r>
              <a:rPr lang="en-US" b="1" dirty="0" smtClean="0"/>
              <a:t>latency </a:t>
            </a:r>
            <a:r>
              <a:rPr lang="en-US" b="1" dirty="0" smtClean="0"/>
              <a:t>(microsecond) synchronization</a:t>
            </a:r>
            <a:r>
              <a:rPr lang="en-US" dirty="0" smtClean="0"/>
              <a:t> of HPC Cluster</a:t>
            </a:r>
          </a:p>
          <a:p>
            <a:pPr lvl="1"/>
            <a:r>
              <a:rPr lang="en-US" dirty="0" smtClean="0"/>
              <a:t>Amazon a  factor of 6 less effective on HPC workloads than state of art HPC cluster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>
                <a:solidFill>
                  <a:srgbClr val="FF0000"/>
                </a:solidFill>
              </a:rPr>
              <a:t>Clouds work for biomedical applications if we can make convenient and address privacy and trust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Deduce natural infrastructure for biomedical data analysis is cloud plus (iterative) MapReduce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likely to be dominant usage model</a:t>
            </a:r>
          </a:p>
          <a:p>
            <a:pPr lvl="1"/>
            <a:r>
              <a:rPr lang="en-US" dirty="0" smtClean="0"/>
              <a:t>Paid by “credit card” whether commercial, government or academic</a:t>
            </a:r>
          </a:p>
          <a:p>
            <a:pPr lvl="1"/>
            <a:r>
              <a:rPr lang="en-US" dirty="0" smtClean="0"/>
              <a:t>“standard” services like BLAST plus services with your </a:t>
            </a:r>
            <a:r>
              <a:rPr lang="en-US" dirty="0" smtClean="0"/>
              <a:t>software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6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Modern Data System Architecture I?</a:t>
            </a:r>
            <a:endParaRPr lang="en-US" b="1" dirty="0"/>
          </a:p>
        </p:txBody>
      </p:sp>
      <p:sp>
        <p:nvSpPr>
          <p:cNvPr id="4" name="Content Placeholder 2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Traditionally each new instrument or major project has a new data center established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e.g. in Astronomy each wavelength has its data center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Such centers offer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Data access with low level FTP/Web interface OR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Database access or other sophisticated search (e.g. GIS)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No agreement across fields if significant computing needed on data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tend to need substantial computing from assembly, alignment, clustering, ….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“Old model” was scientist downloading data  for analysis in local computer system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Is this realistic with multi-petabyte datasets?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Maybe with Content Delivery Network (Caching)</a:t>
            </a:r>
          </a:p>
        </p:txBody>
      </p:sp>
    </p:spTree>
    <p:extLst>
      <p:ext uri="{BB962C8B-B14F-4D97-AF65-F5344CB8AC3E}">
        <p14:creationId xmlns:p14="http://schemas.microsoft.com/office/powerpoint/2010/main" val="1423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Modern Data System Architecture II?</a:t>
            </a:r>
            <a:endParaRPr lang="en-US" b="1" dirty="0"/>
          </a:p>
        </p:txBody>
      </p:sp>
      <p:sp>
        <p:nvSpPr>
          <p:cNvPr id="4" name="Content Placeholder 2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are taught to “</a:t>
            </a:r>
            <a:r>
              <a:rPr lang="en-US" sz="2800" b="1" dirty="0" smtClean="0"/>
              <a:t>bring the computing to the data</a:t>
            </a:r>
            <a:r>
              <a:rPr lang="en-US" sz="2800" dirty="0" smtClean="0"/>
              <a:t>” but</a:t>
            </a:r>
          </a:p>
          <a:p>
            <a:pPr lvl="1"/>
            <a:r>
              <a:rPr lang="en-US" sz="2400" dirty="0" smtClean="0"/>
              <a:t>Downloading data from central repository violates this</a:t>
            </a:r>
          </a:p>
          <a:p>
            <a:r>
              <a:rPr lang="en-US" sz="2800" dirty="0" smtClean="0"/>
              <a:t>Could have a giant cloud with a co-located giant data store but not very plausible politically or technically</a:t>
            </a:r>
          </a:p>
          <a:p>
            <a:r>
              <a:rPr lang="en-US" sz="2800" dirty="0" smtClean="0"/>
              <a:t>More likely </a:t>
            </a:r>
            <a:r>
              <a:rPr lang="en-US" sz="2800" b="1" dirty="0" smtClean="0"/>
              <a:t>multiple distributed 1-10 petabyte data archives with associated cloud </a:t>
            </a:r>
            <a:r>
              <a:rPr lang="en-US" sz="2800" dirty="0" smtClean="0"/>
              <a:t>(MapReduce) infrastructure</a:t>
            </a:r>
          </a:p>
          <a:p>
            <a:pPr lvl="1"/>
            <a:r>
              <a:rPr lang="en-US" sz="2400" dirty="0" smtClean="0"/>
              <a:t>Analyses could still involve data and computing from multiple such environments</a:t>
            </a:r>
          </a:p>
          <a:p>
            <a:pPr lvl="1"/>
            <a:r>
              <a:rPr lang="en-US" sz="2400" dirty="0" smtClean="0"/>
              <a:t>Need hierarchical algorithms but usually natural</a:t>
            </a:r>
          </a:p>
          <a:p>
            <a:r>
              <a:rPr lang="en-US" dirty="0" smtClean="0"/>
              <a:t>These can be private or public clouds</a:t>
            </a:r>
          </a:p>
          <a:p>
            <a:r>
              <a:rPr lang="en-US" dirty="0" smtClean="0"/>
              <a:t>For cost reasons, they will always be </a:t>
            </a:r>
            <a:r>
              <a:rPr lang="en-US" b="1" dirty="0" smtClean="0"/>
              <a:t>multi-user shared systems </a:t>
            </a:r>
            <a:r>
              <a:rPr lang="en-US" dirty="0" smtClean="0"/>
              <a:t>but can be ~single function</a:t>
            </a:r>
          </a:p>
        </p:txBody>
      </p:sp>
    </p:spTree>
    <p:extLst>
      <p:ext uri="{BB962C8B-B14F-4D97-AF65-F5344CB8AC3E}">
        <p14:creationId xmlns:p14="http://schemas.microsoft.com/office/powerpoint/2010/main" val="26544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Computing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Public Clouds</a:t>
            </a:r>
            <a:r>
              <a:rPr lang="en-US" dirty="0" smtClean="0"/>
              <a:t> are </a:t>
            </a:r>
            <a:r>
              <a:rPr lang="en-US" b="1" dirty="0" smtClean="0"/>
              <a:t>elastic</a:t>
            </a:r>
            <a:r>
              <a:rPr lang="en-US" dirty="0" smtClean="0"/>
              <a:t> (can be scaled up and down) as large and </a:t>
            </a:r>
            <a:r>
              <a:rPr lang="en-US" b="1" dirty="0" smtClean="0"/>
              <a:t>shared</a:t>
            </a:r>
          </a:p>
          <a:p>
            <a:pPr lvl="1"/>
            <a:r>
              <a:rPr lang="en-US" b="1" dirty="0" smtClean="0"/>
              <a:t>Sharing</a:t>
            </a:r>
            <a:r>
              <a:rPr lang="en-US" dirty="0" smtClean="0"/>
              <a:t> implies </a:t>
            </a:r>
            <a:r>
              <a:rPr lang="en-US" b="1" dirty="0" smtClean="0"/>
              <a:t>privacy</a:t>
            </a:r>
            <a:r>
              <a:rPr lang="en-US" dirty="0" smtClean="0"/>
              <a:t> and security concerns; need to learn how to use shared facilities</a:t>
            </a:r>
          </a:p>
          <a:p>
            <a:r>
              <a:rPr lang="en-US" b="1" dirty="0" smtClean="0"/>
              <a:t>Private clouds </a:t>
            </a:r>
            <a:r>
              <a:rPr lang="en-US" dirty="0" smtClean="0"/>
              <a:t>are not easy to make elastic or cost effective (as too small)</a:t>
            </a:r>
          </a:p>
          <a:p>
            <a:pPr lvl="1"/>
            <a:r>
              <a:rPr lang="en-US" dirty="0" smtClean="0"/>
              <a:t>Need to support public (aka shared) and private clouds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100X more secure than your infrastructure” (Bio-IT Boston April 2011)</a:t>
            </a:r>
          </a:p>
          <a:p>
            <a:pPr lvl="1"/>
            <a:r>
              <a:rPr lang="en-US" dirty="0" smtClean="0"/>
              <a:t>But how do we establish this trust?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more or less useless as NIH will only let us run 20% of our genomic data on it so not worth the effort to port software to cloud” (Bio-IT Boston)</a:t>
            </a:r>
          </a:p>
          <a:p>
            <a:pPr lvl="1"/>
            <a:r>
              <a:rPr lang="en-US" dirty="0" smtClean="0"/>
              <a:t>Need to establish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Inside Modern Data System Architecture III?</a:t>
            </a:r>
            <a:endParaRPr lang="en-US" b="1" dirty="0"/>
          </a:p>
        </p:txBody>
      </p:sp>
      <p:sp>
        <p:nvSpPr>
          <p:cNvPr id="4" name="Content Placeholder 2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Even within our cloud, we can examine data architecture with ~3 major choices</a:t>
            </a:r>
            <a:endParaRPr lang="en-US" sz="2800" dirty="0"/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Shared </a:t>
            </a:r>
            <a:r>
              <a:rPr lang="en-US" sz="2400" dirty="0"/>
              <a:t>file system (Lustre, </a:t>
            </a:r>
            <a:r>
              <a:rPr lang="en-US" sz="2400" dirty="0" smtClean="0"/>
              <a:t>GPFS, NFS </a:t>
            </a:r>
            <a:r>
              <a:rPr lang="en-US" sz="2400" dirty="0"/>
              <a:t>…) </a:t>
            </a:r>
            <a:r>
              <a:rPr lang="en-US" sz="2400" dirty="0" smtClean="0"/>
              <a:t>as used </a:t>
            </a:r>
            <a:r>
              <a:rPr lang="en-US" sz="2400" dirty="0"/>
              <a:t>to support high performance computing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Object Store such as S3(Amazon) or Swift (OpenStack)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Data Parallel File Systems such as Hadoop or Google File Systems</a:t>
            </a:r>
          </a:p>
          <a:p>
            <a:r>
              <a:rPr lang="en-US" sz="2800" dirty="0" smtClean="0"/>
              <a:t>Shared File or Object Stores separate computing and data and are limited by bandwidth of compute cluster </a:t>
            </a:r>
            <a:r>
              <a:rPr lang="en-US" sz="2800" dirty="0" smtClean="0">
                <a:sym typeface="Wingdings" pitchFamily="2" charset="2"/>
              </a:rPr>
              <a:t>to storage system connection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Intra cluster bandwidth &gt;&gt; inter cluster bandwidth?</a:t>
            </a:r>
          </a:p>
          <a:p>
            <a:r>
              <a:rPr lang="en-US" sz="2800" dirty="0" smtClean="0"/>
              <a:t>Data Parallel File Systems </a:t>
            </a:r>
            <a:r>
              <a:rPr lang="en-US" sz="2800" dirty="0" err="1" smtClean="0"/>
              <a:t>canNOT</a:t>
            </a:r>
            <a:r>
              <a:rPr lang="en-US" sz="2800" dirty="0" smtClean="0"/>
              <a:t> put computing on same NODE as data in a multi-user environment</a:t>
            </a:r>
          </a:p>
          <a:p>
            <a:pPr lvl="1"/>
            <a:r>
              <a:rPr lang="en-US" sz="2400" b="1" dirty="0" smtClean="0"/>
              <a:t>Can put data on same CLUSTER as computing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67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1400"/>
              </p:ext>
            </p:extLst>
          </p:nvPr>
        </p:nvGraphicFramePr>
        <p:xfrm>
          <a:off x="497542" y="1085850"/>
          <a:ext cx="8148916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4" imgW="4571323" imgH="3428148" progId="PowerPoint.Slide.12">
                  <p:embed/>
                </p:oleObj>
              </mc:Choice>
              <mc:Fallback>
                <p:oleObj name="Slide" r:id="rId4" imgW="4571323" imgH="342814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342"/>
                      <a:stretch>
                        <a:fillRect/>
                      </a:stretch>
                    </p:blipFill>
                    <p:spPr bwMode="auto">
                      <a:xfrm>
                        <a:off x="497542" y="1085850"/>
                        <a:ext cx="8148916" cy="577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Traditional </a:t>
            </a:r>
            <a:r>
              <a:rPr lang="en-US" sz="4000" b="1" dirty="0" smtClean="0"/>
              <a:t>3-level File </a:t>
            </a:r>
            <a:r>
              <a:rPr lang="en-US" sz="4000" b="1" dirty="0" smtClean="0"/>
              <a:t>System?</a:t>
            </a:r>
            <a:endParaRPr lang="en-US" sz="4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1157</Words>
  <Application>Microsoft Office PowerPoint</Application>
  <PresentationFormat>On-screen Show (4:3)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3_Office Theme</vt:lpstr>
      <vt:lpstr>4_Office Theme</vt:lpstr>
      <vt:lpstr>Default Design</vt:lpstr>
      <vt:lpstr>1_Office Theme</vt:lpstr>
      <vt:lpstr>5_Office Theme</vt:lpstr>
      <vt:lpstr>Microsoft PowerPoint Slide</vt:lpstr>
      <vt:lpstr>Security: systems, clouds, models, and privacy challenges</vt:lpstr>
      <vt:lpstr>Philosophy of  Clouds and Grids</vt:lpstr>
      <vt:lpstr>2 Aspects of Cloud Computing:  Infrastructure and Runtimes</vt:lpstr>
      <vt:lpstr>Biomedical Cloud Issues</vt:lpstr>
      <vt:lpstr>What is Modern Data System Architecture I?</vt:lpstr>
      <vt:lpstr>What is Modern Data System Architecture II?</vt:lpstr>
      <vt:lpstr>Trustworthy Cloud Computing</vt:lpstr>
      <vt:lpstr>Inside Modern Data System Architecture III?</vt:lpstr>
      <vt:lpstr>Traditional 3-level File System?</vt:lpstr>
      <vt:lpstr>Data Parallel File System?</vt:lpstr>
      <vt:lpstr>Trustworthy Cloud Approaches</vt:lpstr>
      <vt:lpstr>Twister v0.9 March 15, 2011</vt:lpstr>
      <vt:lpstr>Twister4Azure  Architecture</vt:lpstr>
      <vt:lpstr>Performance Comparisons</vt:lpstr>
      <vt:lpstr>Multidimensional Scaling MDS   Performance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345</cp:revision>
  <dcterms:created xsi:type="dcterms:W3CDTF">2010-05-04T01:29:55Z</dcterms:created>
  <dcterms:modified xsi:type="dcterms:W3CDTF">2011-10-11T13:31:53Z</dcterms:modified>
</cp:coreProperties>
</file>