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8" r:id="rId3"/>
    <p:sldId id="289" r:id="rId4"/>
    <p:sldId id="290" r:id="rId5"/>
    <p:sldId id="267" r:id="rId6"/>
    <p:sldId id="307" r:id="rId7"/>
    <p:sldId id="314" r:id="rId8"/>
    <p:sldId id="315" r:id="rId9"/>
    <p:sldId id="309" r:id="rId10"/>
    <p:sldId id="310" r:id="rId11"/>
    <p:sldId id="312" r:id="rId12"/>
    <p:sldId id="268" r:id="rId13"/>
    <p:sldId id="269" r:id="rId14"/>
    <p:sldId id="301" r:id="rId15"/>
    <p:sldId id="272" r:id="rId16"/>
    <p:sldId id="270" r:id="rId17"/>
    <p:sldId id="271" r:id="rId18"/>
    <p:sldId id="279" r:id="rId19"/>
    <p:sldId id="291" r:id="rId20"/>
    <p:sldId id="306" r:id="rId21"/>
    <p:sldId id="292" r:id="rId22"/>
    <p:sldId id="293" r:id="rId23"/>
    <p:sldId id="296" r:id="rId24"/>
    <p:sldId id="304" r:id="rId25"/>
    <p:sldId id="297" r:id="rId26"/>
    <p:sldId id="299" r:id="rId27"/>
    <p:sldId id="281" r:id="rId28"/>
    <p:sldId id="305" r:id="rId29"/>
    <p:sldId id="282" r:id="rId30"/>
    <p:sldId id="30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49" autoAdjust="0"/>
  </p:normalViewPr>
  <p:slideViewPr>
    <p:cSldViewPr snapToGrid="0" snapToObjects="1">
      <p:cViewPr>
        <p:scale>
          <a:sx n="100" d="100"/>
          <a:sy n="100" d="100"/>
        </p:scale>
        <p:origin x="-15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76C99-87C5-3B4C-92BE-60CE55A46669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628B6-5046-2E4B-A570-0B51B537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0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41A73-544E-424C-B13B-EEA4A4E3AF8F}" type="slidenum">
              <a:rPr lang="en-US"/>
              <a:pPr/>
              <a:t>9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8266B-9C91-D54D-A926-EF9C563751E3}" type="slidenum">
              <a:rPr lang="en-US"/>
              <a:pPr/>
              <a:t>10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B4BC0-2D96-1044-A624-E6D75872BA17}" type="slidenum">
              <a:rPr lang="en-US"/>
              <a:pPr/>
              <a:t>11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8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3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1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2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5/17/13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0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5/17/13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0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E7FE-D56C-C14B-B217-B9F6976D1144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0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778"/>
            <a:ext cx="8229600" cy="475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9E7FE-D56C-C14B-B217-B9F6976D1144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E8446-FE6A-5344-8441-D2908F4B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3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ion.soic.indiana.edu/icelaye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19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Layer-finding in Radar Echograms using Probabilistic Graphical Models</a:t>
            </a:r>
            <a:endParaRPr lang="en-US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95056" y="3077578"/>
            <a:ext cx="6199187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David Crandall</a:t>
            </a:r>
          </a:p>
          <a:p>
            <a:pPr algn="l"/>
            <a:r>
              <a:rPr lang="en-US" sz="22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Geoffrey C. Fox</a:t>
            </a:r>
            <a:endParaRPr lang="en-US" sz="2200" dirty="0" smtClean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School of Informatics and Computing</a:t>
            </a:r>
          </a:p>
          <a:p>
            <a:pPr algn="l"/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Indiana University, USA</a:t>
            </a:r>
          </a:p>
          <a:p>
            <a:pPr algn="l"/>
            <a:endParaRPr lang="en-US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endParaRPr lang="en-US" sz="1800" dirty="0" smtClean="0"/>
          </a:p>
          <a:p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807" y="3266606"/>
            <a:ext cx="1015999" cy="130657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08" y="5376723"/>
            <a:ext cx="1996167" cy="815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695056" y="5080974"/>
            <a:ext cx="6199187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John D. Paden</a:t>
            </a:r>
            <a:endParaRPr lang="en-US" sz="2200" dirty="0" smtClean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Center for Remote Sensing of Ice Sheets</a:t>
            </a:r>
          </a:p>
          <a:p>
            <a:pPr algn="l"/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38000"/>
                    </a:srgbClr>
                  </a:outerShdw>
                </a:effectLst>
              </a:rPr>
              <a:t>University of Kansas, USA</a:t>
            </a:r>
          </a:p>
          <a:p>
            <a:pPr algn="l"/>
            <a:endParaRPr lang="en-US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l"/>
            <a:endParaRPr lang="en-US" sz="1800" dirty="0" smtClean="0"/>
          </a:p>
          <a:p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32" y="6489700"/>
            <a:ext cx="791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International Conference on Pattern Recognition (ICPR), </a:t>
            </a:r>
            <a:r>
              <a:rPr lang="en-US" dirty="0" smtClean="0"/>
              <a:t>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0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“bicycle” localizations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271588"/>
            <a:ext cx="8229600" cy="4724400"/>
          </a:xfrm>
        </p:spPr>
        <p:txBody>
          <a:bodyPr/>
          <a:lstStyle/>
          <a:p>
            <a:r>
              <a:rPr lang="en-US" sz="2200" dirty="0"/>
              <a:t>Correct detections</a:t>
            </a:r>
            <a:r>
              <a:rPr lang="en-US" sz="2200" dirty="0" smtClean="0"/>
              <a:t>: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/>
              <a:t>False positives:</a:t>
            </a:r>
          </a:p>
        </p:txBody>
      </p:sp>
      <p:pic>
        <p:nvPicPr>
          <p:cNvPr id="294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760538"/>
            <a:ext cx="2743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6263" y="1790700"/>
            <a:ext cx="28067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492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2513" y="1889125"/>
            <a:ext cx="285908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492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8175" y="4643438"/>
            <a:ext cx="29368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492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" y="4554538"/>
            <a:ext cx="287655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2447_texture.eps"/>
          <p:cNvPicPr>
            <a:picLocks noChangeAspect="1"/>
          </p:cNvPicPr>
          <p:nvPr/>
        </p:nvPicPr>
        <p:blipFill>
          <a:blip r:embed="rId8"/>
          <a:srcRect t="2439"/>
          <a:stretch>
            <a:fillRect/>
          </a:stretch>
        </p:blipFill>
        <p:spPr>
          <a:xfrm>
            <a:off x="6305550" y="4643438"/>
            <a:ext cx="2685860" cy="1974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95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21" name="Rectangle 13"/>
          <p:cNvSpPr>
            <a:spLocks noChangeArrowheads="1"/>
          </p:cNvSpPr>
          <p:nvPr/>
        </p:nvSpPr>
        <p:spPr bwMode="auto">
          <a:xfrm>
            <a:off x="233363" y="1271588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r>
              <a:rPr lang="en-US" sz="2200">
                <a:latin typeface="Arial" pitchFamily="-65" charset="0"/>
                <a:ea typeface="Osaka" pitchFamily="-65" charset="-128"/>
                <a:cs typeface="Osaka" pitchFamily="-65" charset="-128"/>
              </a:rPr>
              <a:t>Correct detections: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endParaRPr lang="en-US" sz="2800">
              <a:latin typeface="Arial" pitchFamily="-65" charset="0"/>
              <a:ea typeface="Osaka" pitchFamily="-65" charset="-128"/>
              <a:cs typeface="Osaka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endParaRPr lang="en-US" sz="2800">
              <a:latin typeface="Arial" pitchFamily="-65" charset="0"/>
              <a:ea typeface="Osaka" pitchFamily="-65" charset="-128"/>
              <a:cs typeface="Osaka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endParaRPr lang="en-US" sz="2800">
              <a:latin typeface="Arial" pitchFamily="-65" charset="0"/>
              <a:ea typeface="Osaka" pitchFamily="-65" charset="-128"/>
              <a:cs typeface="Osaka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endParaRPr lang="en-US" sz="2800">
              <a:latin typeface="Arial" pitchFamily="-65" charset="0"/>
              <a:ea typeface="Osaka" pitchFamily="-65" charset="-128"/>
              <a:cs typeface="Osaka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endParaRPr lang="en-US" sz="2200">
              <a:latin typeface="Arial" pitchFamily="-65" charset="0"/>
              <a:ea typeface="Osaka" pitchFamily="-65" charset="-128"/>
              <a:cs typeface="Osaka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Times" pitchFamily="-65" charset="0"/>
              <a:buChar char="•"/>
            </a:pPr>
            <a:r>
              <a:rPr lang="en-US" sz="2200">
                <a:latin typeface="Arial" pitchFamily="-65" charset="0"/>
                <a:ea typeface="Osaka" pitchFamily="-65" charset="-128"/>
                <a:cs typeface="Osaka" pitchFamily="-65" charset="-128"/>
              </a:rPr>
              <a:t>False positives: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“TV/monitor” detections</a:t>
            </a:r>
          </a:p>
        </p:txBody>
      </p:sp>
      <p:pic>
        <p:nvPicPr>
          <p:cNvPr id="2990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1870075"/>
            <a:ext cx="2884487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90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6325" y="1919288"/>
            <a:ext cx="279558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901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325" y="4783138"/>
            <a:ext cx="259873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901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7200" y="1831975"/>
            <a:ext cx="202088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901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4772025"/>
            <a:ext cx="291623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9902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60713" y="4699000"/>
            <a:ext cx="2751137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95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38918"/>
          </a:xfrm>
        </p:spPr>
        <p:txBody>
          <a:bodyPr/>
          <a:lstStyle/>
          <a:p>
            <a:r>
              <a:rPr lang="en-US" dirty="0" smtClean="0"/>
              <a:t>Tiered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89378"/>
            <a:ext cx="5575300" cy="536222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Layer-finding is a </a:t>
            </a:r>
            <a:r>
              <a:rPr lang="en-US" sz="2600" i="1" dirty="0" smtClean="0"/>
              <a:t>tiered</a:t>
            </a:r>
            <a:r>
              <a:rPr lang="en-US" sz="2600" dirty="0" smtClean="0"/>
              <a:t> </a:t>
            </a:r>
            <a:r>
              <a:rPr lang="en-US" sz="2600" i="1" dirty="0" smtClean="0"/>
              <a:t>segmentation</a:t>
            </a:r>
            <a:r>
              <a:rPr lang="en-US" sz="2600" dirty="0" smtClean="0"/>
              <a:t> </a:t>
            </a:r>
            <a:r>
              <a:rPr lang="en-US" sz="2600" i="1" dirty="0" smtClean="0"/>
              <a:t>problem</a:t>
            </a:r>
            <a:r>
              <a:rPr lang="en-US" sz="2600" dirty="0" smtClean="0"/>
              <a:t> </a:t>
            </a:r>
            <a:r>
              <a:rPr lang="en-US" sz="2200" dirty="0" smtClean="0">
                <a:solidFill>
                  <a:srgbClr val="008000"/>
                </a:solidFill>
              </a:rPr>
              <a:t>[Felzenszwalb2010]</a:t>
            </a:r>
          </a:p>
          <a:p>
            <a:pPr lvl="1"/>
            <a:r>
              <a:rPr lang="en-US" dirty="0" smtClean="0"/>
              <a:t>Label each pixel with one of </a:t>
            </a:r>
            <a:r>
              <a:rPr lang="en-US" dirty="0" smtClean="0">
                <a:solidFill>
                  <a:schemeClr val="tx1"/>
                </a:solidFill>
                <a:latin typeface="Times"/>
                <a:cs typeface="Times"/>
              </a:rPr>
              <a:t>[1, </a:t>
            </a:r>
            <a:r>
              <a:rPr lang="en-US" i="1" dirty="0" smtClean="0">
                <a:solidFill>
                  <a:schemeClr val="tx1"/>
                </a:solidFill>
                <a:latin typeface="Times"/>
                <a:cs typeface="Times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Times"/>
                <a:cs typeface="Times"/>
              </a:rPr>
              <a:t>+1],</a:t>
            </a:r>
            <a:r>
              <a:rPr lang="en-US" dirty="0" smtClean="0"/>
              <a:t> under the constraint that if </a:t>
            </a:r>
            <a:r>
              <a:rPr lang="en-US" i="1" dirty="0">
                <a:latin typeface="Times"/>
                <a:cs typeface="Times"/>
              </a:rPr>
              <a:t>y</a:t>
            </a:r>
            <a:r>
              <a:rPr lang="en-US" i="1" dirty="0" smtClean="0">
                <a:latin typeface="Times"/>
                <a:cs typeface="Times"/>
              </a:rPr>
              <a:t> &lt; </a:t>
            </a:r>
            <a:r>
              <a:rPr lang="en-US" i="1" dirty="0">
                <a:latin typeface="Times"/>
                <a:cs typeface="Times"/>
              </a:rPr>
              <a:t>y</a:t>
            </a:r>
            <a:r>
              <a:rPr lang="en-US" i="1" dirty="0" smtClean="0"/>
              <a:t>’,</a:t>
            </a:r>
            <a:r>
              <a:rPr lang="en-US" dirty="0" smtClean="0"/>
              <a:t> label of </a:t>
            </a:r>
            <a:r>
              <a:rPr lang="en-US" i="1" dirty="0" smtClean="0">
                <a:latin typeface="Times"/>
                <a:cs typeface="Times"/>
              </a:rPr>
              <a:t>(x, </a:t>
            </a:r>
            <a:r>
              <a:rPr lang="en-US" i="1" dirty="0">
                <a:latin typeface="Times"/>
                <a:cs typeface="Times"/>
              </a:rPr>
              <a:t>y</a:t>
            </a:r>
            <a:r>
              <a:rPr lang="en-US" i="1" dirty="0" smtClean="0">
                <a:latin typeface="Times"/>
                <a:cs typeface="Times"/>
              </a:rPr>
              <a:t>)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smtClean="0"/>
              <a:t>≤ label of </a:t>
            </a:r>
            <a:r>
              <a:rPr lang="en-US" i="1" dirty="0" smtClean="0">
                <a:latin typeface="Times"/>
                <a:cs typeface="Times"/>
              </a:rPr>
              <a:t>(x, y’)</a:t>
            </a:r>
            <a:r>
              <a:rPr lang="en-US" i="1" dirty="0" smtClean="0"/>
              <a:t> </a:t>
            </a:r>
            <a:r>
              <a:rPr lang="en-US" dirty="0" smtClean="0"/>
              <a:t>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273233"/>
            <a:ext cx="3187700" cy="22851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5" name="Group 34"/>
          <p:cNvGrpSpPr/>
          <p:nvPr/>
        </p:nvGrpSpPr>
        <p:grpSpPr>
          <a:xfrm>
            <a:off x="7124700" y="1273233"/>
            <a:ext cx="127000" cy="2285199"/>
            <a:chOff x="7124700" y="1273233"/>
            <a:chExt cx="127000" cy="228519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124700" y="1273233"/>
              <a:ext cx="0" cy="2285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251700" y="1273233"/>
              <a:ext cx="0" cy="2285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01600" y="4178358"/>
            <a:ext cx="8229600" cy="2273242"/>
            <a:chOff x="101600" y="4178358"/>
            <a:chExt cx="8229600" cy="2273242"/>
          </a:xfrm>
        </p:grpSpPr>
        <p:grpSp>
          <p:nvGrpSpPr>
            <p:cNvPr id="36" name="Group 35"/>
            <p:cNvGrpSpPr/>
            <p:nvPr/>
          </p:nvGrpSpPr>
          <p:grpSpPr>
            <a:xfrm>
              <a:off x="1406525" y="4752493"/>
              <a:ext cx="6670675" cy="1208683"/>
              <a:chOff x="1406525" y="4752493"/>
              <a:chExt cx="6670675" cy="120868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6525" y="4752493"/>
                <a:ext cx="1968500" cy="39265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1399" y="5530067"/>
                <a:ext cx="2255801" cy="431109"/>
              </a:xfrm>
              <a:prstGeom prst="rect">
                <a:avLst/>
              </a:prstGeom>
            </p:spPr>
          </p:pic>
        </p:grp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01600" y="4178358"/>
              <a:ext cx="8229600" cy="22732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Equivalently, find </a:t>
              </a:r>
              <a:r>
                <a:rPr lang="en-US" i="1" dirty="0" smtClean="0"/>
                <a:t>K</a:t>
              </a:r>
              <a:r>
                <a:rPr lang="en-US" dirty="0" smtClean="0"/>
                <a:t> boundaries in each column</a:t>
              </a:r>
            </a:p>
            <a:p>
              <a:pPr lvl="1"/>
              <a:r>
                <a:rPr lang="en-US" dirty="0" smtClean="0"/>
                <a:t>Let                               denote the row indices of the </a:t>
              </a:r>
              <a:r>
                <a:rPr lang="en-US" i="1" dirty="0" smtClean="0"/>
                <a:t>K</a:t>
              </a:r>
              <a:r>
                <a:rPr lang="en-US" dirty="0" smtClean="0"/>
                <a:t> region boundaries in column </a:t>
              </a:r>
              <a:r>
                <a:rPr lang="en-US" i="1" dirty="0" err="1" smtClean="0"/>
                <a:t>i</a:t>
              </a:r>
              <a:endParaRPr lang="en-US" dirty="0" smtClean="0"/>
            </a:p>
            <a:p>
              <a:pPr lvl="1"/>
              <a:r>
                <a:rPr lang="en-US" dirty="0" smtClean="0"/>
                <a:t>Goal is to find labeling of whole image, </a:t>
              </a:r>
            </a:p>
            <a:p>
              <a:pPr marL="457200" lvl="1" indent="0">
                <a:buFont typeface="Arial"/>
                <a:buNone/>
              </a:pP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987220" y="3505231"/>
            <a:ext cx="47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"/>
                <a:cs typeface="Times"/>
              </a:rPr>
              <a:t>L</a:t>
            </a:r>
            <a:r>
              <a:rPr lang="en-US" sz="2400" i="1" baseline="-25000" dirty="0" smtClean="0">
                <a:latin typeface="Times"/>
                <a:cs typeface="Times"/>
              </a:rPr>
              <a:t>i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335079" y="1405991"/>
            <a:ext cx="789621" cy="1575556"/>
            <a:chOff x="6335079" y="1405991"/>
            <a:chExt cx="789621" cy="1575556"/>
          </a:xfrm>
        </p:grpSpPr>
        <p:sp>
          <p:nvSpPr>
            <p:cNvPr id="18" name="Rectangle 17"/>
            <p:cNvSpPr/>
            <p:nvPr/>
          </p:nvSpPr>
          <p:spPr>
            <a:xfrm>
              <a:off x="6375609" y="1405991"/>
              <a:ext cx="4950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</a:t>
              </a:r>
              <a:r>
                <a:rPr lang="en-US" sz="2400" i="1" baseline="30000" dirty="0" smtClean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49842" y="1793724"/>
              <a:ext cx="497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</a:t>
              </a:r>
              <a:r>
                <a:rPr lang="en-US" sz="2400" i="1" baseline="30000" dirty="0">
                  <a:latin typeface="Times"/>
                  <a:cs typeface="Times"/>
                </a:rPr>
                <a:t>2</a:t>
              </a:r>
              <a:endParaRPr lang="en-US" sz="2400" i="1" baseline="30000" dirty="0" smtClean="0">
                <a:latin typeface="Times"/>
                <a:cs typeface="Time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35079" y="2519882"/>
              <a:ext cx="497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i</a:t>
              </a:r>
              <a:r>
                <a:rPr lang="en-US" sz="2400" i="1" baseline="300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3</a:t>
              </a:r>
              <a:endParaRPr lang="en-US" sz="2400" i="1" baseline="300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756400" y="16891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756400" y="20828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756400" y="27813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8788400" y="1319770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766140" y="1873357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651840" y="2612215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80370" y="3130994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56300" y="1824345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32" y="6489700"/>
            <a:ext cx="791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International Conference on Pattern Recognition (ICPR), </a:t>
            </a:r>
            <a:r>
              <a:rPr lang="en-US" dirty="0" smtClean="0"/>
              <a:t>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5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find most-likely labeling given image </a:t>
            </a:r>
            <a:r>
              <a:rPr lang="en-US" i="1" dirty="0" smtClean="0">
                <a:latin typeface="Times"/>
                <a:cs typeface="Times"/>
              </a:rPr>
              <a:t>I</a:t>
            </a:r>
            <a:r>
              <a:rPr lang="en-US" dirty="0" smtClean="0">
                <a:latin typeface="Times"/>
                <a:cs typeface="Times"/>
              </a:rPr>
              <a:t>,</a:t>
            </a:r>
          </a:p>
          <a:p>
            <a:endParaRPr lang="en-US" dirty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pPr marL="0" indent="0">
              <a:buNone/>
            </a:pPr>
            <a:endParaRPr lang="en-US" dirty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 smtClean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942836"/>
            <a:ext cx="6083300" cy="6675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78251" y="2906673"/>
            <a:ext cx="2444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Likelihood term</a:t>
            </a:r>
            <a:r>
              <a:rPr lang="en-US" dirty="0" smtClean="0"/>
              <a:t> models how well labeling agrees with image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75400" y="2906673"/>
            <a:ext cx="2768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Prior term</a:t>
            </a:r>
            <a:r>
              <a:rPr lang="en-US" dirty="0" smtClean="0"/>
              <a:t> models how well labeling agrees with typical ice layer properties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97500" y="2444750"/>
            <a:ext cx="539750" cy="461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>
          <a:xfrm flipH="1" flipV="1">
            <a:off x="6910388" y="2455663"/>
            <a:ext cx="849312" cy="451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4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75" y="1847121"/>
            <a:ext cx="5707697" cy="861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encourages smooth, non-crossing boundaries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2649" y="3105267"/>
            <a:ext cx="3175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Zero-mean Gaussian </a:t>
            </a:r>
            <a:r>
              <a:rPr lang="en-US" dirty="0" smtClean="0"/>
              <a:t>penalizes discontinuities in layer boundaries across columns</a:t>
            </a:r>
            <a:r>
              <a:rPr lang="en-US" b="1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3740150" y="2661581"/>
            <a:ext cx="679450" cy="443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184774" y="3121142"/>
            <a:ext cx="3413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Repulsive term </a:t>
            </a:r>
            <a:r>
              <a:rPr lang="en-US" dirty="0" smtClean="0"/>
              <a:t>prevents boundary crossings; is 0 if </a:t>
            </a:r>
          </a:p>
          <a:p>
            <a:pPr algn="ctr"/>
            <a:r>
              <a:rPr lang="en-US" dirty="0" smtClean="0"/>
              <a:t>                  and uniform otherwise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6273800" y="2540000"/>
            <a:ext cx="617537" cy="581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76" y="3730345"/>
            <a:ext cx="873124" cy="29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24" y="4399657"/>
            <a:ext cx="3187700" cy="22851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4225924" y="4399657"/>
            <a:ext cx="127000" cy="2285199"/>
            <a:chOff x="7124700" y="1273233"/>
            <a:chExt cx="127000" cy="228519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124700" y="1273233"/>
              <a:ext cx="0" cy="2285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251700" y="1273233"/>
              <a:ext cx="0" cy="2285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436303" y="4532415"/>
            <a:ext cx="789621" cy="1575556"/>
            <a:chOff x="6335079" y="1405991"/>
            <a:chExt cx="789621" cy="1575556"/>
          </a:xfrm>
        </p:grpSpPr>
        <p:sp>
          <p:nvSpPr>
            <p:cNvPr id="22" name="Rectangle 21"/>
            <p:cNvSpPr/>
            <p:nvPr/>
          </p:nvSpPr>
          <p:spPr>
            <a:xfrm>
              <a:off x="6375609" y="1405991"/>
              <a:ext cx="4950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</a:t>
              </a:r>
              <a:r>
                <a:rPr lang="en-US" sz="2400" i="1" baseline="30000" dirty="0" smtClean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49842" y="1793724"/>
              <a:ext cx="497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</a:t>
              </a:r>
              <a:r>
                <a:rPr lang="en-US" sz="2400" i="1" baseline="30000" dirty="0">
                  <a:latin typeface="Times"/>
                  <a:cs typeface="Times"/>
                </a:rPr>
                <a:t>2</a:t>
              </a:r>
              <a:endParaRPr lang="en-US" sz="2400" i="1" baseline="30000" dirty="0" smtClean="0">
                <a:latin typeface="Times"/>
                <a:cs typeface="Time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35079" y="2519882"/>
              <a:ext cx="497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i</a:t>
              </a:r>
              <a:r>
                <a:rPr lang="en-US" sz="2400" i="1" baseline="300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"/>
                  <a:cs typeface="Times"/>
                </a:rPr>
                <a:t>3</a:t>
              </a:r>
              <a:endParaRPr lang="en-US" sz="2400" i="1" baseline="300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756400" y="16891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756400" y="20828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756400" y="2781302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568824" y="4440367"/>
            <a:ext cx="976660" cy="566413"/>
            <a:chOff x="4606924" y="4275267"/>
            <a:chExt cx="976660" cy="566413"/>
          </a:xfrm>
        </p:grpSpPr>
        <p:sp>
          <p:nvSpPr>
            <p:cNvPr id="29" name="Rectangle 28"/>
            <p:cNvSpPr/>
            <p:nvPr/>
          </p:nvSpPr>
          <p:spPr>
            <a:xfrm>
              <a:off x="4950033" y="4380015"/>
              <a:ext cx="633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latin typeface="Times"/>
                  <a:cs typeface="Times"/>
                </a:rPr>
                <a:t>i+1</a:t>
              </a:r>
              <a:endParaRPr lang="en-US" sz="2400" i="1" baseline="30000" dirty="0" smtClean="0">
                <a:latin typeface="Times"/>
                <a:cs typeface="Times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4606924" y="4663126"/>
              <a:ext cx="368300" cy="91922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073938" y="4275267"/>
              <a:ext cx="3147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baseline="-25000" dirty="0" smtClean="0">
                  <a:latin typeface="Times"/>
                  <a:cs typeface="Times"/>
                </a:rPr>
                <a:t>1</a:t>
              </a:r>
              <a:endParaRPr lang="en-US" sz="2400" i="1" baseline="30000" dirty="0" smtClean="0">
                <a:latin typeface="Times"/>
                <a:cs typeface="Times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4479924" y="4399657"/>
            <a:ext cx="0" cy="2285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543424" y="4897567"/>
            <a:ext cx="976660" cy="566413"/>
            <a:chOff x="4606924" y="4275267"/>
            <a:chExt cx="976660" cy="566413"/>
          </a:xfrm>
        </p:grpSpPr>
        <p:sp>
          <p:nvSpPr>
            <p:cNvPr id="40" name="Rectangle 39"/>
            <p:cNvSpPr/>
            <p:nvPr/>
          </p:nvSpPr>
          <p:spPr>
            <a:xfrm>
              <a:off x="4950033" y="4380015"/>
              <a:ext cx="633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  <a:latin typeface="Times"/>
                  <a:cs typeface="Times"/>
                </a:rPr>
                <a:t>i+1</a:t>
              </a:r>
              <a:endParaRPr lang="en-US" sz="2400" i="1" baseline="300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 flipV="1">
              <a:off x="4606924" y="4485326"/>
              <a:ext cx="368300" cy="13970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5073938" y="4275267"/>
              <a:ext cx="3147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baseline="-25000" dirty="0">
                  <a:solidFill>
                    <a:schemeClr val="bg1"/>
                  </a:solidFill>
                  <a:latin typeface="Times"/>
                  <a:cs typeface="Times"/>
                </a:rPr>
                <a:t>2</a:t>
              </a:r>
              <a:endParaRPr lang="en-US" sz="2400" i="1" baseline="300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30724" y="5456367"/>
            <a:ext cx="976660" cy="566413"/>
            <a:chOff x="4606924" y="4275267"/>
            <a:chExt cx="976660" cy="566413"/>
          </a:xfrm>
        </p:grpSpPr>
        <p:sp>
          <p:nvSpPr>
            <p:cNvPr id="44" name="Rectangle 43"/>
            <p:cNvSpPr/>
            <p:nvPr/>
          </p:nvSpPr>
          <p:spPr>
            <a:xfrm>
              <a:off x="4950033" y="4380015"/>
              <a:ext cx="633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latin typeface="Times"/>
                  <a:cs typeface="Times"/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  <a:latin typeface="Times"/>
                  <a:cs typeface="Times"/>
                </a:rPr>
                <a:t>i+1</a:t>
              </a:r>
              <a:endParaRPr lang="en-US" sz="2400" i="1" baseline="300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4606924" y="4663126"/>
              <a:ext cx="368300" cy="0"/>
            </a:xfrm>
            <a:prstGeom prst="straightConnector1">
              <a:avLst/>
            </a:prstGeom>
            <a:ln>
              <a:tailEnd type="arrow"/>
            </a:ln>
            <a:effectLst>
              <a:outerShdw dist="38100" dir="2700000" sx="93000" sy="93000" algn="tl" rotWithShape="0">
                <a:schemeClr val="bg1">
                  <a:alpha val="87000"/>
                </a:scheme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073938" y="4275267"/>
              <a:ext cx="3147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baseline="-25000" dirty="0">
                  <a:solidFill>
                    <a:schemeClr val="bg1"/>
                  </a:solidFill>
                  <a:latin typeface="Times"/>
                  <a:cs typeface="Times"/>
                </a:rPr>
                <a:t>3</a:t>
              </a:r>
              <a:endParaRPr lang="en-US" sz="2400" i="1" baseline="30000" dirty="0" smtClean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4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3" descr="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3" t="16009" r="37999" b="36524"/>
          <a:stretch/>
        </p:blipFill>
        <p:spPr>
          <a:xfrm>
            <a:off x="7804150" y="1591686"/>
            <a:ext cx="1028700" cy="185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938918"/>
          </a:xfrm>
        </p:spPr>
        <p:txBody>
          <a:bodyPr/>
          <a:lstStyle/>
          <a:p>
            <a:r>
              <a:rPr lang="en-US" dirty="0" smtClean="0"/>
              <a:t>Likelihood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278"/>
            <a:ext cx="7435850" cy="4757386"/>
          </a:xfrm>
        </p:spPr>
        <p:txBody>
          <a:bodyPr/>
          <a:lstStyle/>
          <a:p>
            <a:r>
              <a:rPr lang="en-US" dirty="0" smtClean="0"/>
              <a:t>Likelihood term encourages labels to coincide with layer boundary features (e.g. edges)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Learn a single-column appearance template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consisting of Gaussians at each position </a:t>
            </a:r>
            <a:r>
              <a:rPr lang="en-US" i="1" dirty="0" smtClean="0"/>
              <a:t>p</a:t>
            </a:r>
            <a:r>
              <a:rPr lang="en-US" dirty="0" smtClean="0"/>
              <a:t>, with</a:t>
            </a:r>
          </a:p>
          <a:p>
            <a:pPr lvl="1"/>
            <a:r>
              <a:rPr lang="en-US" dirty="0" smtClean="0"/>
              <a:t>Also learn a simple background model, with</a:t>
            </a:r>
          </a:p>
          <a:p>
            <a:pPr lvl="1"/>
            <a:r>
              <a:rPr lang="en-US" dirty="0" smtClean="0"/>
              <a:t>Then likelihood for each column is, 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8318500" y="2997200"/>
            <a:ext cx="673100" cy="2856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2338607"/>
            <a:ext cx="2908300" cy="84909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01700" y="5418067"/>
            <a:ext cx="6635750" cy="951651"/>
            <a:chOff x="2298700" y="5085547"/>
            <a:chExt cx="6540500" cy="9379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5050" y="5085547"/>
              <a:ext cx="5264150" cy="82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65939"/>
            <a:stretch/>
          </p:blipFill>
          <p:spPr>
            <a:xfrm>
              <a:off x="2298700" y="5174447"/>
              <a:ext cx="990600" cy="8490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31877" r="58079"/>
            <a:stretch/>
          </p:blipFill>
          <p:spPr>
            <a:xfrm>
              <a:off x="3270250" y="5149047"/>
              <a:ext cx="292100" cy="84909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5283" r="2050" b="58325"/>
          <a:stretch/>
        </p:blipFill>
        <p:spPr>
          <a:xfrm>
            <a:off x="7175500" y="3833014"/>
            <a:ext cx="717550" cy="36989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8686800" y="3664042"/>
            <a:ext cx="304800" cy="2189166"/>
            <a:chOff x="8128000" y="3626071"/>
            <a:chExt cx="406400" cy="2844798"/>
          </a:xfrm>
        </p:grpSpPr>
        <p:sp>
          <p:nvSpPr>
            <p:cNvPr id="20" name="Rectangle 19"/>
            <p:cNvSpPr/>
            <p:nvPr/>
          </p:nvSpPr>
          <p:spPr>
            <a:xfrm>
              <a:off x="8128000" y="3626071"/>
              <a:ext cx="406400" cy="4063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28000" y="4032473"/>
              <a:ext cx="406400" cy="40639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28000" y="4438872"/>
              <a:ext cx="406400" cy="4063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28000" y="4845274"/>
              <a:ext cx="406400" cy="40639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28000" y="5251676"/>
              <a:ext cx="406400" cy="4063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28000" y="5658078"/>
              <a:ext cx="406400" cy="4063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28000" y="6064478"/>
              <a:ext cx="406400" cy="4063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050" y="4356716"/>
            <a:ext cx="776518" cy="27093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204200" y="2628900"/>
            <a:ext cx="101600" cy="353793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8305800" y="2628900"/>
            <a:ext cx="685800" cy="10351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29600" y="2654300"/>
            <a:ext cx="457200" cy="10097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04200" y="2941015"/>
            <a:ext cx="457200" cy="29121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6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inference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48178"/>
            <a:ext cx="4673598" cy="1704622"/>
          </a:xfrm>
        </p:spPr>
        <p:txBody>
          <a:bodyPr>
            <a:normAutofit/>
          </a:bodyPr>
          <a:lstStyle/>
          <a:p>
            <a:r>
              <a:rPr lang="en-US" dirty="0" smtClean="0"/>
              <a:t>Finding </a:t>
            </a:r>
            <a:r>
              <a:rPr lang="en-US" i="1" dirty="0" smtClean="0">
                <a:latin typeface="Times"/>
                <a:cs typeface="Times"/>
              </a:rPr>
              <a:t>L</a:t>
            </a:r>
            <a:r>
              <a:rPr lang="en-US" i="1" dirty="0" smtClean="0"/>
              <a:t> </a:t>
            </a:r>
            <a:r>
              <a:rPr lang="en-US" dirty="0" smtClean="0"/>
              <a:t>that maximizes </a:t>
            </a:r>
            <a:r>
              <a:rPr lang="en-US" dirty="0" smtClean="0">
                <a:latin typeface="Times"/>
                <a:cs typeface="Times"/>
              </a:rPr>
              <a:t>P</a:t>
            </a:r>
            <a:r>
              <a:rPr lang="en-US" i="1" dirty="0" smtClean="0">
                <a:latin typeface="Times"/>
                <a:cs typeface="Times"/>
              </a:rPr>
              <a:t>(L | I) </a:t>
            </a:r>
            <a:r>
              <a:rPr lang="en-US" dirty="0" smtClean="0"/>
              <a:t>involves inference on a Markov Random Field</a:t>
            </a:r>
          </a:p>
        </p:txBody>
      </p:sp>
      <p:pic>
        <p:nvPicPr>
          <p:cNvPr id="6" name="Content Placeholder 3" descr="ice-mrf.pd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" b="390"/>
          <a:stretch>
            <a:fillRect/>
          </a:stretch>
        </p:blipFill>
        <p:spPr>
          <a:xfrm>
            <a:off x="5194181" y="1229078"/>
            <a:ext cx="3543419" cy="194874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4501" y="3121378"/>
            <a:ext cx="8110582" cy="548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Simplify problem by solving each row of MRF in succession, using the Viterbi algorithm</a:t>
            </a:r>
          </a:p>
          <a:p>
            <a:pPr lvl="1"/>
            <a:r>
              <a:rPr lang="en-US" dirty="0" smtClean="0"/>
              <a:t>Naïve Viterbi requires </a:t>
            </a:r>
            <a:r>
              <a:rPr lang="en-US" i="1" dirty="0" smtClean="0"/>
              <a:t>O(Kmn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dirty="0" smtClean="0"/>
              <a:t> time, for </a:t>
            </a:r>
            <a:r>
              <a:rPr lang="en-US" i="1" dirty="0" smtClean="0"/>
              <a:t>m</a:t>
            </a:r>
            <a:r>
              <a:rPr lang="en-US" dirty="0" smtClean="0"/>
              <a:t> x </a:t>
            </a:r>
            <a:r>
              <a:rPr lang="en-US" i="1" dirty="0" smtClean="0"/>
              <a:t>n</a:t>
            </a:r>
            <a:r>
              <a:rPr lang="en-US" dirty="0" smtClean="0"/>
              <a:t> echogram with K layer boundaries</a:t>
            </a:r>
          </a:p>
          <a:p>
            <a:pPr lvl="1"/>
            <a:r>
              <a:rPr lang="en-US" dirty="0" smtClean="0"/>
              <a:t>Can use min-convolutions to speed up Viterbi (because of the Gaussian prior), reducing time to </a:t>
            </a:r>
            <a:r>
              <a:rPr lang="en-US" i="1" dirty="0" smtClean="0"/>
              <a:t>O(</a:t>
            </a:r>
            <a:r>
              <a:rPr lang="en-US" i="1" dirty="0" err="1" smtClean="0"/>
              <a:t>Kmn</a:t>
            </a:r>
            <a:r>
              <a:rPr lang="en-US" i="1" dirty="0"/>
              <a:t>) </a:t>
            </a:r>
            <a:r>
              <a:rPr lang="en-US" sz="1800" dirty="0">
                <a:solidFill>
                  <a:srgbClr val="008000"/>
                </a:solidFill>
              </a:rPr>
              <a:t>[Crandall2008]</a:t>
            </a:r>
            <a:endParaRPr lang="en-US" sz="1800" i="1" dirty="0" smtClean="0"/>
          </a:p>
          <a:p>
            <a:pPr lvl="1"/>
            <a:r>
              <a:rPr lang="en-US" dirty="0" smtClean="0"/>
              <a:t>Very fast: ~100ms per image</a:t>
            </a:r>
            <a:endParaRPr lang="en-US" sz="2000" i="1" dirty="0" smtClean="0">
              <a:solidFill>
                <a:srgbClr val="008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0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with 827 echograms from Antarctica</a:t>
            </a:r>
          </a:p>
          <a:p>
            <a:pPr lvl="1"/>
            <a:r>
              <a:rPr lang="en-US" dirty="0" smtClean="0"/>
              <a:t>From Multichannel Coherent Radar Depth Sounder system in 2009 NASA Operation Ice Bridge </a:t>
            </a:r>
            <a:r>
              <a:rPr lang="en-US" sz="1800" dirty="0" smtClean="0">
                <a:solidFill>
                  <a:schemeClr val="accent2"/>
                </a:solidFill>
              </a:rPr>
              <a:t>[Allen12]</a:t>
            </a:r>
          </a:p>
          <a:p>
            <a:pPr lvl="1"/>
            <a:r>
              <a:rPr lang="en-US" dirty="0" smtClean="0"/>
              <a:t>About 24,810 km of flight data</a:t>
            </a:r>
          </a:p>
          <a:p>
            <a:pPr lvl="1"/>
            <a:r>
              <a:rPr lang="en-US" dirty="0" smtClean="0"/>
              <a:t>Split into equal-size training and test datasets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3950836"/>
            <a:ext cx="3365500" cy="2526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963" y="3950836"/>
            <a:ext cx="1980687" cy="2635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Users\Geoffrey Fox\Desktop\IMGP429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r="18880"/>
          <a:stretch/>
        </p:blipFill>
        <p:spPr bwMode="auto">
          <a:xfrm>
            <a:off x="6313127" y="3950835"/>
            <a:ext cx="2373673" cy="2635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8" y="138980"/>
            <a:ext cx="4063219" cy="3047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348793" y="3359859"/>
            <a:ext cx="3994607" cy="3062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3" y="3359858"/>
            <a:ext cx="3988056" cy="2991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0588" y="2687967"/>
            <a:ext cx="406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Original echogram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48793" y="5972932"/>
            <a:ext cx="408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Automatic labeling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627073" y="5972932"/>
            <a:ext cx="395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Ground truth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1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8" y="138980"/>
            <a:ext cx="4063219" cy="304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/>
          <a:stretch/>
        </p:blipFill>
        <p:spPr>
          <a:xfrm>
            <a:off x="348793" y="3359859"/>
            <a:ext cx="3994607" cy="3062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3" y="3359858"/>
            <a:ext cx="3988055" cy="2991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0588" y="2687967"/>
            <a:ext cx="406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Original echogram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48793" y="5972932"/>
            <a:ext cx="408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Automatic labeling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627073" y="5972932"/>
            <a:ext cx="395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Ground truth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0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938918"/>
          </a:xfrm>
        </p:spPr>
        <p:txBody>
          <a:bodyPr/>
          <a:lstStyle/>
          <a:p>
            <a:r>
              <a:rPr lang="en-US" dirty="0"/>
              <a:t>Ice sheet radar echograms</a:t>
            </a:r>
          </a:p>
        </p:txBody>
      </p:sp>
      <p:pic>
        <p:nvPicPr>
          <p:cNvPr id="6" name="Content Placeholder 5" descr="20091016_seg1_23_18080323_0map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r="56636" b="42381"/>
          <a:stretch/>
        </p:blipFill>
        <p:spPr>
          <a:xfrm>
            <a:off x="457200" y="784578"/>
            <a:ext cx="3221646" cy="2593622"/>
          </a:xfrm>
        </p:spPr>
      </p:pic>
      <p:pic>
        <p:nvPicPr>
          <p:cNvPr id="7" name="Content Placeholder 5" descr="20091016_seg1_23_18080323_0map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5" t="23210" r="2623" b="15520"/>
          <a:stretch/>
        </p:blipFill>
        <p:spPr>
          <a:xfrm>
            <a:off x="4021943" y="1009323"/>
            <a:ext cx="2747157" cy="245674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3402" y="3466067"/>
            <a:ext cx="7759698" cy="3316957"/>
            <a:chOff x="533402" y="3466067"/>
            <a:chExt cx="7759698" cy="3316957"/>
          </a:xfrm>
        </p:grpSpPr>
        <p:pic>
          <p:nvPicPr>
            <p:cNvPr id="8" name="Content Placeholder 3" descr="2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t="11458" r="9259" b="11458"/>
            <a:stretch/>
          </p:blipFill>
          <p:spPr>
            <a:xfrm>
              <a:off x="889000" y="3771899"/>
              <a:ext cx="7404100" cy="30111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02734" y="3466067"/>
              <a:ext cx="2545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along flight line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457895" y="4684331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below aircraft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92668" y="6019560"/>
              <a:ext cx="5832" cy="5533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372370" y="3698400"/>
              <a:ext cx="6535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018" y="1136061"/>
            <a:ext cx="1845381" cy="2242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36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9" y="138980"/>
            <a:ext cx="4063217" cy="304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5"/>
          <a:stretch/>
        </p:blipFill>
        <p:spPr>
          <a:xfrm>
            <a:off x="348793" y="3367827"/>
            <a:ext cx="3905707" cy="2995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3" y="3359858"/>
            <a:ext cx="3988055" cy="2991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0588" y="2687967"/>
            <a:ext cx="406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Original echogram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48793" y="5972932"/>
            <a:ext cx="408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Automatic labeling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627073" y="5972932"/>
            <a:ext cx="395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Ground truth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6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3-g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9620" r="10063" b="12089"/>
          <a:stretch/>
        </p:blipFill>
        <p:spPr>
          <a:xfrm>
            <a:off x="4597973" y="3359858"/>
            <a:ext cx="3873674" cy="2960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23-our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9620" r="9846" b="11510"/>
          <a:stretch/>
        </p:blipFill>
        <p:spPr>
          <a:xfrm>
            <a:off x="471208" y="3359857"/>
            <a:ext cx="3862870" cy="2991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2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8095" r="9890" b="13340"/>
          <a:stretch/>
        </p:blipFill>
        <p:spPr>
          <a:xfrm>
            <a:off x="2390587" y="138980"/>
            <a:ext cx="4063220" cy="304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0588" y="2687967"/>
            <a:ext cx="406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Original echogram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48793" y="5972932"/>
            <a:ext cx="408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Automatic labeling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627073" y="5972932"/>
            <a:ext cx="395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Ground truth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108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/>
          <a:stretch/>
        </p:blipFill>
        <p:spPr>
          <a:xfrm>
            <a:off x="1507073" y="1410601"/>
            <a:ext cx="6214528" cy="4580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938918"/>
          </a:xfrm>
        </p:spPr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507067" y="1410601"/>
            <a:ext cx="6189134" cy="4580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938918"/>
          </a:xfrm>
        </p:spPr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13732" y="5372428"/>
            <a:ext cx="5040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2601" y="5464067"/>
            <a:ext cx="40821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solidFill>
                  <a:schemeClr val="accent3"/>
                </a:solidFill>
              </a:rPr>
              <a:t>*</a:t>
            </a:r>
          </a:p>
        </p:txBody>
      </p:sp>
      <p:sp>
        <p:nvSpPr>
          <p:cNvPr id="6" name="Rectangle 5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7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507067" y="1410601"/>
            <a:ext cx="6189134" cy="4580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938918"/>
          </a:xfrm>
        </p:spPr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13732" y="5372428"/>
            <a:ext cx="5040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2601" y="5464067"/>
            <a:ext cx="40821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solidFill>
                  <a:schemeClr val="accent3"/>
                </a:solidFill>
              </a:rPr>
              <a:t>*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886200" y="5854700"/>
            <a:ext cx="231546" cy="55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06024" y="6228834"/>
            <a:ext cx="476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Modify </a:t>
            </a:r>
            <a:r>
              <a:rPr lang="en-US" i="1" dirty="0" smtClean="0">
                <a:latin typeface="Times"/>
                <a:cs typeface="Times"/>
              </a:rPr>
              <a:t>P(L) </a:t>
            </a:r>
            <a:r>
              <a:rPr lang="en-US" dirty="0" smtClean="0"/>
              <a:t>such that this label has probability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50" y="1410601"/>
            <a:ext cx="6106756" cy="4580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938918"/>
          </a:xfrm>
        </p:spPr>
        <p:txBody>
          <a:bodyPr/>
          <a:lstStyle/>
          <a:p>
            <a:r>
              <a:rPr lang="en-US" dirty="0" smtClean="0"/>
              <a:t>User interaction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13732" y="5372428"/>
            <a:ext cx="5040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2601" y="5464067"/>
            <a:ext cx="40821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solidFill>
                  <a:schemeClr val="accent3"/>
                </a:solidFill>
              </a:rPr>
              <a:t>*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886200" y="5854700"/>
            <a:ext cx="231546" cy="55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06024" y="6228834"/>
            <a:ext cx="476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Modify </a:t>
            </a:r>
            <a:r>
              <a:rPr lang="en-US" i="1" dirty="0" smtClean="0">
                <a:latin typeface="Times"/>
                <a:cs typeface="Times"/>
              </a:rPr>
              <a:t>P(L) </a:t>
            </a:r>
            <a:r>
              <a:rPr lang="en-US" dirty="0" smtClean="0"/>
              <a:t>such that this label has probability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6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938918"/>
          </a:xfrm>
        </p:spPr>
        <p:txBody>
          <a:bodyPr/>
          <a:lstStyle/>
          <a:p>
            <a:r>
              <a:rPr lang="en-US" dirty="0" smtClean="0"/>
              <a:t>Sampling from the posterior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678"/>
            <a:ext cx="8229600" cy="4757386"/>
          </a:xfrm>
        </p:spPr>
        <p:txBody>
          <a:bodyPr/>
          <a:lstStyle/>
          <a:p>
            <a:r>
              <a:rPr lang="en-US" dirty="0" smtClean="0"/>
              <a:t>Instead of maximizing </a:t>
            </a:r>
            <a:r>
              <a:rPr lang="en-US" i="1" dirty="0" smtClean="0">
                <a:latin typeface="Times"/>
                <a:cs typeface="Times"/>
              </a:rPr>
              <a:t>P(L|I)</a:t>
            </a:r>
            <a:r>
              <a:rPr lang="en-US" dirty="0" smtClean="0"/>
              <a:t>, sample from it</a:t>
            </a:r>
            <a:endParaRPr lang="en-US" dirty="0"/>
          </a:p>
        </p:txBody>
      </p:sp>
      <p:pic>
        <p:nvPicPr>
          <p:cNvPr id="6" name="Picture 5" descr="sampl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2" y="1714768"/>
            <a:ext cx="3200400" cy="2400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4711701" y="1714768"/>
            <a:ext cx="3200400" cy="2400300"/>
            <a:chOff x="4711701" y="1714768"/>
            <a:chExt cx="3200400" cy="2400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 descr="sample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701" y="1714768"/>
              <a:ext cx="3200400" cy="2400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774398" y="1809234"/>
              <a:ext cx="1043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Sample 1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17602" y="4406900"/>
            <a:ext cx="3200400" cy="2400300"/>
            <a:chOff x="1117602" y="4406900"/>
            <a:chExt cx="3200400" cy="2400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sample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" r="3211" b="6684"/>
            <a:stretch/>
          </p:blipFill>
          <p:spPr>
            <a:xfrm>
              <a:off x="1117602" y="4406900"/>
              <a:ext cx="3200400" cy="24003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142198" y="4539734"/>
              <a:ext cx="1043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Sample 2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11701" y="4406900"/>
            <a:ext cx="3200400" cy="2400300"/>
            <a:chOff x="4711701" y="4406900"/>
            <a:chExt cx="3200400" cy="2400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 descr="sample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701" y="4406900"/>
              <a:ext cx="3200400" cy="24003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744172" y="4507468"/>
              <a:ext cx="1043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Sample 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840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against simple baselines:</a:t>
            </a:r>
          </a:p>
          <a:p>
            <a:pPr lvl="1"/>
            <a:r>
              <a:rPr lang="en-US" b="1" dirty="0" smtClean="0"/>
              <a:t>Fixed </a:t>
            </a:r>
            <a:r>
              <a:rPr lang="en-US" dirty="0" smtClean="0"/>
              <a:t>simply draws a straight line at mean layer depth</a:t>
            </a:r>
          </a:p>
          <a:p>
            <a:pPr lvl="1"/>
            <a:r>
              <a:rPr lang="en-US" b="1" dirty="0" err="1" smtClean="0"/>
              <a:t>AppearOnly</a:t>
            </a:r>
            <a:r>
              <a:rPr lang="en-US" dirty="0" smtClean="0"/>
              <a:t> maximizes likelihood term only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285" b="42452"/>
          <a:stretch/>
        </p:blipFill>
        <p:spPr>
          <a:xfrm>
            <a:off x="774598" y="2971800"/>
            <a:ext cx="7483578" cy="1866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1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against simple baselines:</a:t>
            </a:r>
          </a:p>
          <a:p>
            <a:pPr lvl="1"/>
            <a:r>
              <a:rPr lang="en-US" b="1" dirty="0" smtClean="0"/>
              <a:t>Fixed </a:t>
            </a:r>
            <a:r>
              <a:rPr lang="en-US" dirty="0" smtClean="0"/>
              <a:t>simply draws a straight line at mean layer depth</a:t>
            </a:r>
          </a:p>
          <a:p>
            <a:pPr lvl="1"/>
            <a:r>
              <a:rPr lang="en-US" b="1" dirty="0" err="1" smtClean="0"/>
              <a:t>AppearOnly</a:t>
            </a:r>
            <a:r>
              <a:rPr lang="en-US" dirty="0" smtClean="0"/>
              <a:t> maximizes likelihood term only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r>
              <a:rPr lang="en-US" dirty="0" smtClean="0"/>
              <a:t>Further improvement with human interaction: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5264"/>
          <a:stretch/>
        </p:blipFill>
        <p:spPr>
          <a:xfrm>
            <a:off x="774598" y="5448300"/>
            <a:ext cx="7483578" cy="1372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285" b="42452"/>
          <a:stretch/>
        </p:blipFill>
        <p:spPr>
          <a:xfrm>
            <a:off x="774598" y="2971800"/>
            <a:ext cx="7483578" cy="1866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32" y="6489700"/>
            <a:ext cx="320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Crandall, Fox, Paden, </a:t>
            </a:r>
            <a:r>
              <a:rPr lang="en-US" i="1" dirty="0" smtClean="0"/>
              <a:t>ICPR</a:t>
            </a:r>
            <a:r>
              <a:rPr lang="en-US" dirty="0" smtClean="0"/>
              <a:t>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2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38918"/>
          </a:xfrm>
        </p:spPr>
        <p:txBody>
          <a:bodyPr/>
          <a:lstStyle/>
          <a:p>
            <a:r>
              <a:rPr lang="en-US" dirty="0" smtClean="0"/>
              <a:t>Summary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378"/>
            <a:ext cx="8229600" cy="4757386"/>
          </a:xfrm>
        </p:spPr>
        <p:txBody>
          <a:bodyPr>
            <a:normAutofit/>
          </a:bodyPr>
          <a:lstStyle/>
          <a:p>
            <a:r>
              <a:rPr lang="en-US" dirty="0" smtClean="0"/>
              <a:t>We present a probabilistic technique for ice sheet layer-finding from radar echograms</a:t>
            </a:r>
          </a:p>
          <a:p>
            <a:pPr lvl="1"/>
            <a:r>
              <a:rPr lang="en-US" dirty="0" smtClean="0"/>
              <a:t>Inference is robust to noise and very fast</a:t>
            </a:r>
          </a:p>
          <a:p>
            <a:pPr lvl="1"/>
            <a:r>
              <a:rPr lang="en-US" dirty="0" smtClean="0"/>
              <a:t>Parameters can be learned from training data</a:t>
            </a:r>
          </a:p>
          <a:p>
            <a:pPr lvl="1"/>
            <a:r>
              <a:rPr lang="en-US" dirty="0" smtClean="0"/>
              <a:t>Easily include evidence from external sources</a:t>
            </a:r>
          </a:p>
          <a:p>
            <a:r>
              <a:rPr lang="en-US" dirty="0" smtClean="0"/>
              <a:t>Ongoing work: Internal layer-finding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949701"/>
            <a:ext cx="8675926" cy="278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45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33402" y="3466067"/>
            <a:ext cx="7759698" cy="3316957"/>
            <a:chOff x="533402" y="3466067"/>
            <a:chExt cx="7759698" cy="3316957"/>
          </a:xfrm>
        </p:grpSpPr>
        <p:pic>
          <p:nvPicPr>
            <p:cNvPr id="20" name="Content Placeholder 3" descr="2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t="11458" r="9259" b="11458"/>
            <a:stretch/>
          </p:blipFill>
          <p:spPr>
            <a:xfrm>
              <a:off x="889000" y="3771899"/>
              <a:ext cx="7404100" cy="30111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02734" y="3466067"/>
              <a:ext cx="2545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along flight line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457895" y="4684331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below aircraft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92668" y="6019560"/>
              <a:ext cx="5832" cy="5533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372370" y="3698400"/>
              <a:ext cx="6535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938918"/>
          </a:xfrm>
        </p:spPr>
        <p:txBody>
          <a:bodyPr/>
          <a:lstStyle/>
          <a:p>
            <a:r>
              <a:rPr lang="en-US" dirty="0" smtClean="0"/>
              <a:t>Ice sheet radar echograms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546600" y="5728158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Bedrock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2895600" y="4712158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Ice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3981449" y="3771899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Air</a:t>
            </a:r>
            <a:endParaRPr lang="en-US" sz="2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Content Placeholder 5" descr="20091016_seg1_23_18080323_0map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r="56636" b="42381"/>
          <a:stretch/>
        </p:blipFill>
        <p:spPr>
          <a:xfrm>
            <a:off x="457200" y="784578"/>
            <a:ext cx="3221646" cy="2593622"/>
          </a:xfrm>
          <a:prstGeom prst="rect">
            <a:avLst/>
          </a:prstGeom>
        </p:spPr>
      </p:pic>
      <p:pic>
        <p:nvPicPr>
          <p:cNvPr id="26" name="Content Placeholder 5" descr="20091016_seg1_23_18080323_0map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5" t="23210" r="2623" b="15520"/>
          <a:stretch/>
        </p:blipFill>
        <p:spPr>
          <a:xfrm>
            <a:off x="4021943" y="1009323"/>
            <a:ext cx="2747157" cy="24567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018" y="1136061"/>
            <a:ext cx="1845381" cy="2242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24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078"/>
            <a:ext cx="8229600" cy="47573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More information available at:</a:t>
            </a:r>
          </a:p>
          <a:p>
            <a:pPr marL="0" indent="0" algn="ctr">
              <a:buNone/>
            </a:pPr>
            <a:r>
              <a:rPr lang="en-US" sz="2600" b="1" dirty="0" smtClean="0">
                <a:hlinkClick r:id="rId2"/>
              </a:rPr>
              <a:t>http://vision.soic.indiana.edu/icelayers/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This work was supported in part by: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938918"/>
          </a:xfrm>
        </p:spPr>
        <p:txBody>
          <a:bodyPr/>
          <a:lstStyle/>
          <a:p>
            <a:r>
              <a:rPr lang="en-US" b="1" i="1" dirty="0" smtClean="0"/>
              <a:t>Thanks!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80" y="5415982"/>
            <a:ext cx="1102675" cy="110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993" y="5464438"/>
            <a:ext cx="1142345" cy="978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581" y="5454848"/>
            <a:ext cx="778561" cy="1002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352" y="5412580"/>
            <a:ext cx="684748" cy="11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3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229600" cy="938918"/>
          </a:xfrm>
        </p:spPr>
        <p:txBody>
          <a:bodyPr/>
          <a:lstStyle/>
          <a:p>
            <a:r>
              <a:rPr lang="en-US" dirty="0" smtClean="0"/>
              <a:t>Ice sheet radar echograms</a:t>
            </a:r>
            <a:endParaRPr lang="en-US" dirty="0"/>
          </a:p>
        </p:txBody>
      </p:sp>
      <p:pic>
        <p:nvPicPr>
          <p:cNvPr id="9" name="Content Placeholder 5" descr="23-g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11137" r="10037" b="11812"/>
          <a:stretch/>
        </p:blipFill>
        <p:spPr>
          <a:xfrm>
            <a:off x="914400" y="3771899"/>
            <a:ext cx="7289800" cy="2984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V="1">
            <a:off x="4546600" y="5728158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Bedrock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2895600" y="4712158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Ice</a:t>
            </a:r>
            <a:endParaRPr lang="en-US" sz="22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3402" y="3466067"/>
            <a:ext cx="3492500" cy="3106891"/>
            <a:chOff x="533402" y="3466067"/>
            <a:chExt cx="3492500" cy="3106891"/>
          </a:xfrm>
        </p:grpSpPr>
        <p:sp>
          <p:nvSpPr>
            <p:cNvPr id="21" name="Rectangle 20"/>
            <p:cNvSpPr/>
            <p:nvPr/>
          </p:nvSpPr>
          <p:spPr>
            <a:xfrm>
              <a:off x="902734" y="3466067"/>
              <a:ext cx="2545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along flight line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457895" y="4684331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Distance below aircraft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92668" y="6019560"/>
              <a:ext cx="5832" cy="5533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372370" y="3698400"/>
              <a:ext cx="6535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 rot="10800000" flipV="1">
            <a:off x="3981449" y="3771899"/>
            <a:ext cx="113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Air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Content Placeholder 5" descr="20091016_seg1_23_18080323_0map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r="56636" b="42381"/>
          <a:stretch/>
        </p:blipFill>
        <p:spPr>
          <a:xfrm>
            <a:off x="457200" y="784578"/>
            <a:ext cx="3221646" cy="2593622"/>
          </a:xfrm>
          <a:prstGeom prst="rect">
            <a:avLst/>
          </a:prstGeom>
        </p:spPr>
      </p:pic>
      <p:pic>
        <p:nvPicPr>
          <p:cNvPr id="27" name="Content Placeholder 5" descr="20091016_seg1_23_18080323_0map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5" t="23210" r="2623" b="15520"/>
          <a:stretch/>
        </p:blipFill>
        <p:spPr>
          <a:xfrm>
            <a:off x="4021943" y="1009323"/>
            <a:ext cx="2747157" cy="24567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018" y="1136061"/>
            <a:ext cx="1845381" cy="2242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8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7100" cy="5001041"/>
          </a:xfrm>
        </p:spPr>
        <p:txBody>
          <a:bodyPr/>
          <a:lstStyle/>
          <a:p>
            <a:r>
              <a:rPr lang="en-US" dirty="0" smtClean="0"/>
              <a:t>Subsurface imaging </a:t>
            </a:r>
          </a:p>
          <a:p>
            <a:pPr lvl="1"/>
            <a:r>
              <a:rPr lang="en-US" dirty="0" smtClean="0"/>
              <a:t>[Turk2011], [Allen2012], …</a:t>
            </a:r>
          </a:p>
          <a:p>
            <a:r>
              <a:rPr lang="en-US" dirty="0"/>
              <a:t>Buried object detection </a:t>
            </a:r>
          </a:p>
          <a:p>
            <a:pPr lvl="1"/>
            <a:r>
              <a:rPr lang="en-US" dirty="0" smtClean="0"/>
              <a:t>[Trucco1999], [Gader2001], [</a:t>
            </a:r>
            <a:r>
              <a:rPr lang="en-US" dirty="0"/>
              <a:t>Frigui2005</a:t>
            </a:r>
            <a:r>
              <a:rPr lang="en-US" dirty="0" smtClean="0"/>
              <a:t>], …</a:t>
            </a:r>
          </a:p>
          <a:p>
            <a:r>
              <a:rPr lang="en-US" dirty="0" smtClean="0"/>
              <a:t>Layer finding in ground-penetrating echograms </a:t>
            </a:r>
          </a:p>
          <a:p>
            <a:pPr lvl="1"/>
            <a:r>
              <a:rPr lang="en-US" dirty="0" smtClean="0"/>
              <a:t>[Freeman2010], [Ferro2011], …</a:t>
            </a:r>
          </a:p>
          <a:p>
            <a:pPr lvl="1"/>
            <a:endParaRPr lang="en-US" dirty="0"/>
          </a:p>
          <a:p>
            <a:r>
              <a:rPr lang="en-US" dirty="0"/>
              <a:t>General-purpose image segmentation</a:t>
            </a:r>
          </a:p>
          <a:p>
            <a:pPr lvl="1"/>
            <a:r>
              <a:rPr lang="en-US" dirty="0"/>
              <a:t>[Haralick1985], [Kass1998], [Shi2000], [Felzenszwalb2004], 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8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approaches to CV</a:t>
            </a:r>
            <a:endParaRPr lang="en-US" dirty="0"/>
          </a:p>
        </p:txBody>
      </p:sp>
      <p:pic>
        <p:nvPicPr>
          <p:cNvPr id="4" name="Picture 3" descr="bicyc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13075" r="8840" b="12154"/>
          <a:stretch/>
        </p:blipFill>
        <p:spPr>
          <a:xfrm>
            <a:off x="2882900" y="1213556"/>
            <a:ext cx="5029200" cy="38094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17500" y="1477609"/>
            <a:ext cx="2171700" cy="5905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detection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  <a:endCxn id="12" idx="0"/>
          </p:cNvCxnSpPr>
          <p:nvPr/>
        </p:nvCxnSpPr>
        <p:spPr>
          <a:xfrm>
            <a:off x="1403350" y="2068159"/>
            <a:ext cx="0" cy="44132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17500" y="2509485"/>
            <a:ext cx="2171700" cy="9810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edge pixels into lines and circles</a:t>
            </a:r>
            <a:endParaRPr lang="en-US" dirty="0"/>
          </a:p>
        </p:txBody>
      </p:sp>
      <p:pic>
        <p:nvPicPr>
          <p:cNvPr id="18" name="Picture 17" descr="Untitle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492641"/>
            <a:ext cx="5034961" cy="38097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1409700" y="3490558"/>
            <a:ext cx="0" cy="44132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7500" y="3931884"/>
            <a:ext cx="2171700" cy="96837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Assemble lines &amp; circles into objects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594100" y="1883618"/>
            <a:ext cx="5060361" cy="3818681"/>
            <a:chOff x="3556000" y="1870918"/>
            <a:chExt cx="5060361" cy="38186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angle 24"/>
            <p:cNvSpPr/>
            <p:nvPr/>
          </p:nvSpPr>
          <p:spPr>
            <a:xfrm>
              <a:off x="3556000" y="1879853"/>
              <a:ext cx="5034961" cy="38097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Untitled6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5" y="1870918"/>
              <a:ext cx="5041056" cy="381584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4637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approaches to CV</a:t>
            </a:r>
            <a:endParaRPr lang="en-US" dirty="0"/>
          </a:p>
        </p:txBody>
      </p:sp>
      <p:pic>
        <p:nvPicPr>
          <p:cNvPr id="4" name="Picture 3" descr="bicyc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13075" r="8840" b="12154"/>
          <a:stretch/>
        </p:blipFill>
        <p:spPr>
          <a:xfrm>
            <a:off x="2882900" y="1213556"/>
            <a:ext cx="5029200" cy="38094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17500" y="1477609"/>
            <a:ext cx="2171700" cy="5905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detection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17500" y="2068159"/>
            <a:ext cx="2171700" cy="1422400"/>
            <a:chOff x="317500" y="2068159"/>
            <a:chExt cx="2171700" cy="1422400"/>
          </a:xfrm>
        </p:grpSpPr>
        <p:cxnSp>
          <p:nvCxnSpPr>
            <p:cNvPr id="10" name="Straight Arrow Connector 9"/>
            <p:cNvCxnSpPr>
              <a:stCxn id="8" idx="2"/>
              <a:endCxn id="12" idx="0"/>
            </p:cNvCxnSpPr>
            <p:nvPr/>
          </p:nvCxnSpPr>
          <p:spPr>
            <a:xfrm>
              <a:off x="1403350" y="2068159"/>
              <a:ext cx="0" cy="44132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317500" y="2509485"/>
              <a:ext cx="2171700" cy="98107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Group edge pixels into line and curve fragments</a:t>
              </a:r>
              <a:endParaRPr lang="en-US" dirty="0"/>
            </a:p>
          </p:txBody>
        </p:sp>
      </p:grpSp>
      <p:pic>
        <p:nvPicPr>
          <p:cNvPr id="18" name="Picture 17" descr="Untitle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492641"/>
            <a:ext cx="5034961" cy="38097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25"/>
          <p:cNvGrpSpPr/>
          <p:nvPr/>
        </p:nvGrpSpPr>
        <p:grpSpPr>
          <a:xfrm>
            <a:off x="3594100" y="1883618"/>
            <a:ext cx="5060361" cy="3818681"/>
            <a:chOff x="3556000" y="1870918"/>
            <a:chExt cx="5060361" cy="38186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angle 24"/>
            <p:cNvSpPr/>
            <p:nvPr/>
          </p:nvSpPr>
          <p:spPr>
            <a:xfrm>
              <a:off x="3556000" y="1879853"/>
              <a:ext cx="5034961" cy="38097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Untitled6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05" y="1870918"/>
              <a:ext cx="5041056" cy="381584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317500" y="3490558"/>
            <a:ext cx="2171700" cy="1420459"/>
            <a:chOff x="317500" y="3490558"/>
            <a:chExt cx="2171700" cy="1420459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409700" y="3490558"/>
              <a:ext cx="0" cy="44132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317500" y="3929943"/>
              <a:ext cx="2171700" cy="98107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Grow line and curve fragments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3850" y="4925658"/>
            <a:ext cx="2171700" cy="1420459"/>
            <a:chOff x="323850" y="4925658"/>
            <a:chExt cx="2171700" cy="1420459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416050" y="4925658"/>
              <a:ext cx="0" cy="44132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323850" y="5365043"/>
              <a:ext cx="2171700" cy="98107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Group nearby line and curve fragments together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95550" y="5814268"/>
            <a:ext cx="2559050" cy="968375"/>
            <a:chOff x="2495550" y="5814268"/>
            <a:chExt cx="2559050" cy="968375"/>
          </a:xfrm>
        </p:grpSpPr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>
              <a:off x="2495550" y="5855580"/>
              <a:ext cx="387350" cy="38012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2882900" y="5814268"/>
              <a:ext cx="2171700" cy="968375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Break apart complex fragments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54600" y="5814268"/>
            <a:ext cx="2654300" cy="968375"/>
            <a:chOff x="5054600" y="5814268"/>
            <a:chExt cx="2654300" cy="968375"/>
          </a:xfrm>
        </p:grpSpPr>
        <p:cxnSp>
          <p:nvCxnSpPr>
            <p:cNvPr id="13" name="Straight Arrow Connector 12"/>
            <p:cNvCxnSpPr>
              <a:stCxn id="21" idx="3"/>
            </p:cNvCxnSpPr>
            <p:nvPr/>
          </p:nvCxnSpPr>
          <p:spPr>
            <a:xfrm>
              <a:off x="5054600" y="6298456"/>
              <a:ext cx="4826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5537200" y="5814268"/>
              <a:ext cx="2171700" cy="968375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Group into circles and curves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72300" y="4398609"/>
            <a:ext cx="2171700" cy="1899847"/>
            <a:chOff x="6972300" y="4398609"/>
            <a:chExt cx="2171700" cy="1899847"/>
          </a:xfrm>
        </p:grpSpPr>
        <p:sp>
          <p:nvSpPr>
            <p:cNvPr id="20" name="Rounded Rectangle 19"/>
            <p:cNvSpPr/>
            <p:nvPr/>
          </p:nvSpPr>
          <p:spPr>
            <a:xfrm>
              <a:off x="6972300" y="4398609"/>
              <a:ext cx="2171700" cy="968375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Assemble lines &amp; circles into objects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7727361" y="5366984"/>
              <a:ext cx="311739" cy="93147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173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“Unified” approaches to 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features derived from raw image data</a:t>
            </a:r>
          </a:p>
          <a:p>
            <a:r>
              <a:rPr lang="en-US" dirty="0" smtClean="0"/>
              <a:t>Consider all evidence together, at the same time</a:t>
            </a:r>
          </a:p>
          <a:p>
            <a:pPr lvl="1"/>
            <a:r>
              <a:rPr lang="en-US" dirty="0" smtClean="0"/>
              <a:t>Probabilistic frameworks can naturally model uncertainty and combine weak evidence</a:t>
            </a:r>
          </a:p>
          <a:p>
            <a:pPr lvl="1"/>
            <a:r>
              <a:rPr lang="en-US" dirty="0" smtClean="0"/>
              <a:t>Probabilistic graphical models provide framework for making inference tractable (see e.g. </a:t>
            </a:r>
            <a:r>
              <a:rPr lang="en-US" dirty="0" err="1" smtClean="0"/>
              <a:t>Koller</a:t>
            </a:r>
            <a:r>
              <a:rPr lang="en-US" dirty="0" smtClean="0"/>
              <a:t> 2009)</a:t>
            </a:r>
          </a:p>
          <a:p>
            <a:r>
              <a:rPr lang="en-US" dirty="0" smtClean="0"/>
              <a:t>Set parameters and thresholds automatically, by learning from training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5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300" y="173038"/>
            <a:ext cx="4419600" cy="938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Unified inference 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18525" name="Group 61"/>
          <p:cNvGrpSpPr>
            <a:grpSpLocks/>
          </p:cNvGrpSpPr>
          <p:nvPr/>
        </p:nvGrpSpPr>
        <p:grpSpPr bwMode="auto">
          <a:xfrm>
            <a:off x="817563" y="2644775"/>
            <a:ext cx="3695700" cy="3790950"/>
            <a:chOff x="1760" y="1716"/>
            <a:chExt cx="2328" cy="2388"/>
          </a:xfrm>
        </p:grpSpPr>
        <p:pic>
          <p:nvPicPr>
            <p:cNvPr id="318477" name="Picture 13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" y="1932"/>
              <a:ext cx="725" cy="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81" name="Picture 17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" y="2924"/>
              <a:ext cx="725" cy="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82" name="Picture 18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" y="2924"/>
              <a:ext cx="725" cy="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8484" name="Rectangle 20"/>
            <p:cNvSpPr>
              <a:spLocks noChangeArrowheads="1"/>
            </p:cNvSpPr>
            <p:nvPr/>
          </p:nvSpPr>
          <p:spPr bwMode="auto">
            <a:xfrm>
              <a:off x="1856" y="1716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" charset="0"/>
                  <a:ea typeface="Osaka" charset="0"/>
                  <a:cs typeface="Osaka" charset="0"/>
                </a:rPr>
                <a:t>Left eye</a:t>
              </a:r>
              <a:endParaRPr lang="en-US" sz="3600">
                <a:solidFill>
                  <a:srgbClr val="0000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18485" name="Rectangle 21"/>
            <p:cNvSpPr>
              <a:spLocks noChangeArrowheads="1"/>
            </p:cNvSpPr>
            <p:nvPr/>
          </p:nvSpPr>
          <p:spPr bwMode="auto">
            <a:xfrm>
              <a:off x="2592" y="1716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" charset="0"/>
                  <a:ea typeface="Osaka" charset="0"/>
                  <a:cs typeface="Osaka" charset="0"/>
                </a:rPr>
                <a:t>Right eye</a:t>
              </a:r>
              <a:endParaRPr lang="en-US" sz="3600">
                <a:solidFill>
                  <a:srgbClr val="0000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18486" name="Rectangle 22"/>
            <p:cNvSpPr>
              <a:spLocks noChangeArrowheads="1"/>
            </p:cNvSpPr>
            <p:nvPr/>
          </p:nvSpPr>
          <p:spPr bwMode="auto">
            <a:xfrm>
              <a:off x="3496" y="1716"/>
              <a:ext cx="4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" charset="0"/>
                  <a:ea typeface="Osaka" charset="0"/>
                  <a:cs typeface="Osaka" charset="0"/>
                </a:rPr>
                <a:t>Nose</a:t>
              </a:r>
            </a:p>
          </p:txBody>
        </p:sp>
        <p:sp>
          <p:nvSpPr>
            <p:cNvPr id="318487" name="Rectangle 23"/>
            <p:cNvSpPr>
              <a:spLocks noChangeArrowheads="1"/>
            </p:cNvSpPr>
            <p:nvPr/>
          </p:nvSpPr>
          <p:spPr bwMode="auto">
            <a:xfrm>
              <a:off x="3560" y="3892"/>
              <a:ext cx="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" charset="0"/>
                  <a:ea typeface="Osaka" charset="0"/>
                  <a:cs typeface="Osaka" charset="0"/>
                </a:rPr>
                <a:t>Chin</a:t>
              </a:r>
              <a:endParaRPr lang="en-US" sz="3600">
                <a:solidFill>
                  <a:srgbClr val="0000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18488" name="Rectangle 24"/>
            <p:cNvSpPr>
              <a:spLocks noChangeArrowheads="1"/>
            </p:cNvSpPr>
            <p:nvPr/>
          </p:nvSpPr>
          <p:spPr bwMode="auto">
            <a:xfrm>
              <a:off x="2488" y="3892"/>
              <a:ext cx="8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" charset="0"/>
                  <a:ea typeface="Osaka" charset="0"/>
                  <a:cs typeface="Osaka" charset="0"/>
                </a:rPr>
                <a:t>Right mouth</a:t>
              </a:r>
              <a:endParaRPr lang="en-US" sz="3600">
                <a:solidFill>
                  <a:srgbClr val="0000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18489" name="Rectangle 25"/>
            <p:cNvSpPr>
              <a:spLocks noChangeArrowheads="1"/>
            </p:cNvSpPr>
            <p:nvPr/>
          </p:nvSpPr>
          <p:spPr bwMode="auto">
            <a:xfrm>
              <a:off x="1808" y="3892"/>
              <a:ext cx="7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Arial" charset="0"/>
                  <a:ea typeface="Osaka" charset="0"/>
                  <a:cs typeface="Osaka" charset="0"/>
                </a:rPr>
                <a:t>Left mouth</a:t>
              </a:r>
            </a:p>
          </p:txBody>
        </p:sp>
        <p:pic>
          <p:nvPicPr>
            <p:cNvPr id="318492" name="Picture 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" y="1936"/>
              <a:ext cx="726" cy="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93" name="Picture 2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932"/>
              <a:ext cx="726" cy="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94" name="Picture 3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" y="2928"/>
              <a:ext cx="726" cy="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18524" name="Group 60"/>
          <p:cNvGrpSpPr>
            <a:grpSpLocks/>
          </p:cNvGrpSpPr>
          <p:nvPr/>
        </p:nvGrpSpPr>
        <p:grpSpPr bwMode="auto">
          <a:xfrm>
            <a:off x="2665413" y="931863"/>
            <a:ext cx="1358900" cy="1631950"/>
            <a:chOff x="304" y="3068"/>
            <a:chExt cx="856" cy="1028"/>
          </a:xfrm>
        </p:grpSpPr>
        <p:sp>
          <p:nvSpPr>
            <p:cNvPr id="318513" name="Line 49"/>
            <p:cNvSpPr>
              <a:spLocks noChangeShapeType="1"/>
            </p:cNvSpPr>
            <p:nvPr/>
          </p:nvSpPr>
          <p:spPr bwMode="auto">
            <a:xfrm flipV="1">
              <a:off x="408" y="3488"/>
              <a:ext cx="296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09" name="Line 45"/>
            <p:cNvSpPr>
              <a:spLocks noChangeShapeType="1"/>
            </p:cNvSpPr>
            <p:nvPr/>
          </p:nvSpPr>
          <p:spPr bwMode="auto">
            <a:xfrm flipH="1" flipV="1">
              <a:off x="456" y="3144"/>
              <a:ext cx="200" cy="2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10" name="Line 46"/>
            <p:cNvSpPr>
              <a:spLocks noChangeShapeType="1"/>
            </p:cNvSpPr>
            <p:nvPr/>
          </p:nvSpPr>
          <p:spPr bwMode="auto">
            <a:xfrm flipV="1">
              <a:off x="728" y="3120"/>
              <a:ext cx="312" cy="35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11" name="Line 47"/>
            <p:cNvSpPr>
              <a:spLocks noChangeShapeType="1"/>
            </p:cNvSpPr>
            <p:nvPr/>
          </p:nvSpPr>
          <p:spPr bwMode="auto">
            <a:xfrm flipH="1" flipV="1">
              <a:off x="720" y="3488"/>
              <a:ext cx="304" cy="2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12" name="Line 48"/>
            <p:cNvSpPr>
              <a:spLocks noChangeShapeType="1"/>
            </p:cNvSpPr>
            <p:nvPr/>
          </p:nvSpPr>
          <p:spPr bwMode="auto">
            <a:xfrm flipV="1">
              <a:off x="688" y="3496"/>
              <a:ext cx="24" cy="50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8495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" y="3068"/>
              <a:ext cx="22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96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3068"/>
              <a:ext cx="26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97" name="Picture 3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68"/>
              <a:ext cx="279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98" name="Picture 3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3672"/>
              <a:ext cx="21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499" name="Picture 3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656"/>
              <a:ext cx="184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8500" name="Picture 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3931"/>
              <a:ext cx="30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318516" name="Picture 5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58775"/>
            <a:ext cx="17526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64919" y="2508250"/>
            <a:ext cx="1939081" cy="1910546"/>
            <a:chOff x="4664919" y="2508250"/>
            <a:chExt cx="1939081" cy="1910546"/>
          </a:xfrm>
        </p:grpSpPr>
        <p:sp>
          <p:nvSpPr>
            <p:cNvPr id="41" name="Rounded Rectangle 40"/>
            <p:cNvSpPr/>
            <p:nvPr/>
          </p:nvSpPr>
          <p:spPr>
            <a:xfrm>
              <a:off x="4940300" y="2508250"/>
              <a:ext cx="1663700" cy="116205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Graphical </a:t>
              </a:r>
            </a:p>
            <a:p>
              <a:pPr algn="ctr"/>
              <a:r>
                <a:rPr lang="en-US" dirty="0" smtClean="0"/>
                <a:t>model </a:t>
              </a:r>
            </a:p>
            <a:p>
              <a:pPr algn="ctr"/>
              <a:r>
                <a:rPr lang="en-US" dirty="0" smtClean="0"/>
                <a:t>inference</a:t>
              </a:r>
              <a:endParaRPr lang="en-US" dirty="0"/>
            </a:p>
          </p:txBody>
        </p:sp>
        <p:sp>
          <p:nvSpPr>
            <p:cNvPr id="2" name="Right Arrow 1"/>
            <p:cNvSpPr/>
            <p:nvPr/>
          </p:nvSpPr>
          <p:spPr>
            <a:xfrm rot="18625555">
              <a:off x="4595069" y="3891746"/>
              <a:ext cx="596900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74705" y="1611313"/>
            <a:ext cx="1938289" cy="2235200"/>
            <a:chOff x="6774705" y="1611313"/>
            <a:chExt cx="1938289" cy="2235200"/>
          </a:xfrm>
        </p:grpSpPr>
        <p:grpSp>
          <p:nvGrpSpPr>
            <p:cNvPr id="318526" name="Group 62"/>
            <p:cNvGrpSpPr>
              <a:grpSpLocks/>
            </p:cNvGrpSpPr>
            <p:nvPr/>
          </p:nvGrpSpPr>
          <p:grpSpPr bwMode="auto">
            <a:xfrm>
              <a:off x="7466806" y="1611313"/>
              <a:ext cx="1246188" cy="2235200"/>
              <a:chOff x="4656" y="1620"/>
              <a:chExt cx="785" cy="1408"/>
            </a:xfrm>
          </p:grpSpPr>
          <p:pic>
            <p:nvPicPr>
              <p:cNvPr id="318514" name="Picture 50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7" y="1964"/>
                <a:ext cx="724" cy="10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18515" name="Rectangle 51"/>
              <p:cNvSpPr>
                <a:spLocks noChangeArrowheads="1"/>
              </p:cNvSpPr>
              <p:nvPr/>
            </p:nvSpPr>
            <p:spPr bwMode="auto">
              <a:xfrm>
                <a:off x="4656" y="1620"/>
                <a:ext cx="785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FF"/>
                    </a:solidFill>
                    <a:latin typeface="Arial" charset="0"/>
                    <a:ea typeface="Osaka" charset="0"/>
                    <a:cs typeface="Osaka" charset="0"/>
                  </a:rPr>
                  <a:t>Marginal on</a:t>
                </a:r>
              </a:p>
              <a:p>
                <a:pPr algn="ctr"/>
                <a:r>
                  <a:rPr lang="en-US" sz="1600">
                    <a:solidFill>
                      <a:srgbClr val="0000FF"/>
                    </a:solidFill>
                    <a:latin typeface="Arial" charset="0"/>
                    <a:ea typeface="Osaka" charset="0"/>
                    <a:cs typeface="Osaka" charset="0"/>
                  </a:rPr>
                  <a:t>Nose</a:t>
                </a:r>
              </a:p>
            </p:txBody>
          </p:sp>
        </p:grpSp>
        <p:sp>
          <p:nvSpPr>
            <p:cNvPr id="43" name="Right Arrow 42"/>
            <p:cNvSpPr/>
            <p:nvPr/>
          </p:nvSpPr>
          <p:spPr>
            <a:xfrm>
              <a:off x="6774705" y="2819400"/>
              <a:ext cx="596900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27888" y="4070329"/>
            <a:ext cx="1624012" cy="2724171"/>
            <a:chOff x="7227888" y="4070329"/>
            <a:chExt cx="1624012" cy="2724171"/>
          </a:xfrm>
        </p:grpSpPr>
        <p:grpSp>
          <p:nvGrpSpPr>
            <p:cNvPr id="318527" name="Group 63"/>
            <p:cNvGrpSpPr>
              <a:grpSpLocks/>
            </p:cNvGrpSpPr>
            <p:nvPr/>
          </p:nvGrpSpPr>
          <p:grpSpPr bwMode="auto">
            <a:xfrm>
              <a:off x="7227888" y="4953000"/>
              <a:ext cx="1624012" cy="1841500"/>
              <a:chOff x="4553" y="3120"/>
              <a:chExt cx="1023" cy="1160"/>
            </a:xfrm>
          </p:grpSpPr>
          <p:pic>
            <p:nvPicPr>
              <p:cNvPr id="318517" name="Picture 5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3" y="3120"/>
                <a:ext cx="1023" cy="1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18518" name="Rectangle 54"/>
              <p:cNvSpPr>
                <a:spLocks noChangeArrowheads="1"/>
              </p:cNvSpPr>
              <p:nvPr/>
            </p:nvSpPr>
            <p:spPr bwMode="auto">
              <a:xfrm>
                <a:off x="4856" y="3608"/>
                <a:ext cx="104" cy="11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19" name="Rectangle 55"/>
              <p:cNvSpPr>
                <a:spLocks noChangeArrowheads="1"/>
              </p:cNvSpPr>
              <p:nvPr/>
            </p:nvSpPr>
            <p:spPr bwMode="auto">
              <a:xfrm>
                <a:off x="5128" y="3624"/>
                <a:ext cx="104" cy="11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20" name="Rectangle 56"/>
              <p:cNvSpPr>
                <a:spLocks noChangeArrowheads="1"/>
              </p:cNvSpPr>
              <p:nvPr/>
            </p:nvSpPr>
            <p:spPr bwMode="auto">
              <a:xfrm>
                <a:off x="4992" y="3808"/>
                <a:ext cx="104" cy="11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21" name="Rectangle 57"/>
              <p:cNvSpPr>
                <a:spLocks noChangeArrowheads="1"/>
              </p:cNvSpPr>
              <p:nvPr/>
            </p:nvSpPr>
            <p:spPr bwMode="auto">
              <a:xfrm>
                <a:off x="4888" y="3920"/>
                <a:ext cx="104" cy="11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22" name="Rectangle 58"/>
              <p:cNvSpPr>
                <a:spLocks noChangeArrowheads="1"/>
              </p:cNvSpPr>
              <p:nvPr/>
            </p:nvSpPr>
            <p:spPr bwMode="auto">
              <a:xfrm>
                <a:off x="5072" y="3920"/>
                <a:ext cx="104" cy="11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23" name="Rectangle 59"/>
              <p:cNvSpPr>
                <a:spLocks noChangeArrowheads="1"/>
              </p:cNvSpPr>
              <p:nvPr/>
            </p:nvSpPr>
            <p:spPr bwMode="auto">
              <a:xfrm>
                <a:off x="5000" y="4088"/>
                <a:ext cx="104" cy="11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Right Arrow 43"/>
            <p:cNvSpPr/>
            <p:nvPr/>
          </p:nvSpPr>
          <p:spPr>
            <a:xfrm rot="5400000">
              <a:off x="7708900" y="4140179"/>
              <a:ext cx="596900" cy="457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832" y="6489700"/>
            <a:ext cx="5384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From: Crandall, </a:t>
            </a:r>
            <a:r>
              <a:rPr lang="en-US" dirty="0" err="1" smtClean="0"/>
              <a:t>Felszenswalb</a:t>
            </a:r>
            <a:r>
              <a:rPr lang="en-US" dirty="0" smtClean="0"/>
              <a:t>, </a:t>
            </a:r>
            <a:r>
              <a:rPr lang="en-US" dirty="0" err="1" smtClean="0"/>
              <a:t>Huttenlocher</a:t>
            </a:r>
            <a:r>
              <a:rPr lang="en-US" dirty="0" smtClean="0"/>
              <a:t>, </a:t>
            </a:r>
            <a:r>
              <a:rPr lang="en-US" i="1" dirty="0" smtClean="0"/>
              <a:t>CVPR</a:t>
            </a:r>
            <a:r>
              <a:rPr lang="en-US" dirty="0" smtClean="0"/>
              <a:t> 2005.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6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15218</TotalTime>
  <Words>1037</Words>
  <Application>Microsoft Macintosh PowerPoint</Application>
  <PresentationFormat>On-screen Show (4:3)</PresentationFormat>
  <Paragraphs>221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Layer-finding in Radar Echograms using Probabilistic Graphical Models</vt:lpstr>
      <vt:lpstr>Ice sheet radar echograms</vt:lpstr>
      <vt:lpstr>Ice sheet radar echograms</vt:lpstr>
      <vt:lpstr>Ice sheet radar echograms</vt:lpstr>
      <vt:lpstr>Related work</vt:lpstr>
      <vt:lpstr>Pipelined approaches to CV</vt:lpstr>
      <vt:lpstr>Pipelined approaches to CV</vt:lpstr>
      <vt:lpstr>“Unified” approaches to CV</vt:lpstr>
      <vt:lpstr>Unified inference  example</vt:lpstr>
      <vt:lpstr>Sample “bicycle” localizations</vt:lpstr>
      <vt:lpstr>Sample “TV/monitor” detections</vt:lpstr>
      <vt:lpstr>Tiered segmentation</vt:lpstr>
      <vt:lpstr>Probabilistic formulation</vt:lpstr>
      <vt:lpstr>Prior term</vt:lpstr>
      <vt:lpstr>Likelihood term</vt:lpstr>
      <vt:lpstr>Efficient inference </vt:lpstr>
      <vt:lpstr>Experimental results</vt:lpstr>
      <vt:lpstr>PowerPoint Presentation</vt:lpstr>
      <vt:lpstr>PowerPoint Presentation</vt:lpstr>
      <vt:lpstr>PowerPoint Presentation</vt:lpstr>
      <vt:lpstr>PowerPoint Presentation</vt:lpstr>
      <vt:lpstr>User interaction</vt:lpstr>
      <vt:lpstr>User interaction</vt:lpstr>
      <vt:lpstr>User interaction</vt:lpstr>
      <vt:lpstr>User interaction</vt:lpstr>
      <vt:lpstr>Sampling from the posterior</vt:lpstr>
      <vt:lpstr>Quantitative results</vt:lpstr>
      <vt:lpstr>Quantitative results</vt:lpstr>
      <vt:lpstr>Summary and Future work</vt:lpstr>
      <vt:lpstr>Thanks!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Layer-finding in Radar Echograms using Probabilistic Graphical Models</dc:title>
  <dc:creator>David Crandall</dc:creator>
  <cp:lastModifiedBy>David Crandall</cp:lastModifiedBy>
  <cp:revision>66</cp:revision>
  <dcterms:created xsi:type="dcterms:W3CDTF">2012-11-08T06:19:32Z</dcterms:created>
  <dcterms:modified xsi:type="dcterms:W3CDTF">2013-05-17T14:37:01Z</dcterms:modified>
</cp:coreProperties>
</file>