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75"/>
  </p:notesMasterIdLst>
  <p:sldIdLst>
    <p:sldId id="256" r:id="rId2"/>
    <p:sldId id="265" r:id="rId3"/>
    <p:sldId id="266" r:id="rId4"/>
    <p:sldId id="267" r:id="rId5"/>
    <p:sldId id="268" r:id="rId6"/>
    <p:sldId id="270" r:id="rId7"/>
    <p:sldId id="271" r:id="rId8"/>
    <p:sldId id="272" r:id="rId9"/>
    <p:sldId id="274" r:id="rId10"/>
    <p:sldId id="275" r:id="rId11"/>
    <p:sldId id="276" r:id="rId12"/>
    <p:sldId id="277" r:id="rId13"/>
    <p:sldId id="278" r:id="rId14"/>
    <p:sldId id="279" r:id="rId15"/>
    <p:sldId id="280" r:id="rId16"/>
    <p:sldId id="281" r:id="rId17"/>
    <p:sldId id="282" r:id="rId18"/>
    <p:sldId id="283" r:id="rId19"/>
    <p:sldId id="284" r:id="rId20"/>
    <p:sldId id="297" r:id="rId21"/>
    <p:sldId id="288" r:id="rId22"/>
    <p:sldId id="289" r:id="rId23"/>
    <p:sldId id="294" r:id="rId24"/>
    <p:sldId id="295" r:id="rId25"/>
    <p:sldId id="298" r:id="rId26"/>
    <p:sldId id="299" r:id="rId27"/>
    <p:sldId id="300" r:id="rId28"/>
    <p:sldId id="301" r:id="rId29"/>
    <p:sldId id="302" r:id="rId30"/>
    <p:sldId id="303" r:id="rId31"/>
    <p:sldId id="306" r:id="rId32"/>
    <p:sldId id="307" r:id="rId33"/>
    <p:sldId id="305" r:id="rId34"/>
    <p:sldId id="308" r:id="rId35"/>
    <p:sldId id="329" r:id="rId36"/>
    <p:sldId id="330" r:id="rId37"/>
    <p:sldId id="331" r:id="rId38"/>
    <p:sldId id="332" r:id="rId39"/>
    <p:sldId id="310" r:id="rId40"/>
    <p:sldId id="309" r:id="rId41"/>
    <p:sldId id="333" r:id="rId42"/>
    <p:sldId id="334" r:id="rId43"/>
    <p:sldId id="345" r:id="rId44"/>
    <p:sldId id="349" r:id="rId45"/>
    <p:sldId id="350" r:id="rId46"/>
    <p:sldId id="351" r:id="rId47"/>
    <p:sldId id="352" r:id="rId48"/>
    <p:sldId id="353" r:id="rId49"/>
    <p:sldId id="354" r:id="rId50"/>
    <p:sldId id="377" r:id="rId51"/>
    <p:sldId id="378"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9" r:id="rId67"/>
    <p:sldId id="370" r:id="rId68"/>
    <p:sldId id="371" r:id="rId69"/>
    <p:sldId id="372" r:id="rId70"/>
    <p:sldId id="373" r:id="rId71"/>
    <p:sldId id="374" r:id="rId72"/>
    <p:sldId id="375" r:id="rId73"/>
    <p:sldId id="376" r:id="rId74"/>
  </p:sldIdLst>
  <p:sldSz cx="9144000" cy="6858000" type="screen4x3"/>
  <p:notesSz cx="6858000" cy="9144000"/>
  <p:defaultTextStyle>
    <a:defPPr>
      <a:defRPr lang="en-US"/>
    </a:defPPr>
    <a:lvl1pPr marL="0" algn="l" defTabSz="457191" rtl="0" eaLnBrk="1" latinLnBrk="0" hangingPunct="1">
      <a:defRPr sz="1800" kern="1200">
        <a:solidFill>
          <a:schemeClr val="tx1"/>
        </a:solidFill>
        <a:latin typeface="+mn-lt"/>
        <a:ea typeface="+mn-ea"/>
        <a:cs typeface="+mn-cs"/>
      </a:defRPr>
    </a:lvl1pPr>
    <a:lvl2pPr marL="457191" algn="l" defTabSz="457191" rtl="0" eaLnBrk="1" latinLnBrk="0" hangingPunct="1">
      <a:defRPr sz="1800" kern="1200">
        <a:solidFill>
          <a:schemeClr val="tx1"/>
        </a:solidFill>
        <a:latin typeface="+mn-lt"/>
        <a:ea typeface="+mn-ea"/>
        <a:cs typeface="+mn-cs"/>
      </a:defRPr>
    </a:lvl2pPr>
    <a:lvl3pPr marL="914382" algn="l" defTabSz="457191" rtl="0" eaLnBrk="1" latinLnBrk="0" hangingPunct="1">
      <a:defRPr sz="1800" kern="1200">
        <a:solidFill>
          <a:schemeClr val="tx1"/>
        </a:solidFill>
        <a:latin typeface="+mn-lt"/>
        <a:ea typeface="+mn-ea"/>
        <a:cs typeface="+mn-cs"/>
      </a:defRPr>
    </a:lvl3pPr>
    <a:lvl4pPr marL="1371573" algn="l" defTabSz="457191" rtl="0" eaLnBrk="1" latinLnBrk="0" hangingPunct="1">
      <a:defRPr sz="1800" kern="1200">
        <a:solidFill>
          <a:schemeClr val="tx1"/>
        </a:solidFill>
        <a:latin typeface="+mn-lt"/>
        <a:ea typeface="+mn-ea"/>
        <a:cs typeface="+mn-cs"/>
      </a:defRPr>
    </a:lvl4pPr>
    <a:lvl5pPr marL="1828764" algn="l" defTabSz="457191" rtl="0" eaLnBrk="1" latinLnBrk="0" hangingPunct="1">
      <a:defRPr sz="1800" kern="1200">
        <a:solidFill>
          <a:schemeClr val="tx1"/>
        </a:solidFill>
        <a:latin typeface="+mn-lt"/>
        <a:ea typeface="+mn-ea"/>
        <a:cs typeface="+mn-cs"/>
      </a:defRPr>
    </a:lvl5pPr>
    <a:lvl6pPr marL="2285955" algn="l" defTabSz="457191" rtl="0" eaLnBrk="1" latinLnBrk="0" hangingPunct="1">
      <a:defRPr sz="1800" kern="1200">
        <a:solidFill>
          <a:schemeClr val="tx1"/>
        </a:solidFill>
        <a:latin typeface="+mn-lt"/>
        <a:ea typeface="+mn-ea"/>
        <a:cs typeface="+mn-cs"/>
      </a:defRPr>
    </a:lvl6pPr>
    <a:lvl7pPr marL="2743146" algn="l" defTabSz="457191" rtl="0" eaLnBrk="1" latinLnBrk="0" hangingPunct="1">
      <a:defRPr sz="1800" kern="1200">
        <a:solidFill>
          <a:schemeClr val="tx1"/>
        </a:solidFill>
        <a:latin typeface="+mn-lt"/>
        <a:ea typeface="+mn-ea"/>
        <a:cs typeface="+mn-cs"/>
      </a:defRPr>
    </a:lvl7pPr>
    <a:lvl8pPr marL="3200336" algn="l" defTabSz="457191" rtl="0" eaLnBrk="1" latinLnBrk="0" hangingPunct="1">
      <a:defRPr sz="1800" kern="1200">
        <a:solidFill>
          <a:schemeClr val="tx1"/>
        </a:solidFill>
        <a:latin typeface="+mn-lt"/>
        <a:ea typeface="+mn-ea"/>
        <a:cs typeface="+mn-cs"/>
      </a:defRPr>
    </a:lvl8pPr>
    <a:lvl9pPr marL="3657526" algn="l" defTabSz="457191"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57E70B-9CD4-154F-A7A0-0A3E2D9B0818}">
          <p14:sldIdLst>
            <p14:sldId id="256"/>
          </p14:sldIdLst>
        </p14:section>
        <p14:section name="Acknowledgement" id="{6EDCDE5F-5F97-7541-A2CF-36D160C82CCA}">
          <p14:sldIdLst>
            <p14:sldId id="265"/>
            <p14:sldId id="266"/>
            <p14:sldId id="267"/>
          </p14:sldIdLst>
        </p14:section>
        <p14:section name="Outline" id="{EAF8CFFD-E32A-AC46-9735-1CE2F4C2AEA0}">
          <p14:sldIdLst>
            <p14:sldId id="268"/>
          </p14:sldIdLst>
        </p14:section>
        <p14:section name="FutureGrid" id="{49AE1981-4CE4-5F44-9942-01222DD0C445}">
          <p14:sldIdLst>
            <p14:sldId id="270"/>
            <p14:sldId id="271"/>
            <p14:sldId id="272"/>
            <p14:sldId id="274"/>
            <p14:sldId id="275"/>
            <p14:sldId id="276"/>
            <p14:sldId id="277"/>
            <p14:sldId id="278"/>
            <p14:sldId id="279"/>
            <p14:sldId id="280"/>
            <p14:sldId id="281"/>
            <p14:sldId id="282"/>
            <p14:sldId id="283"/>
            <p14:sldId id="284"/>
            <p14:sldId id="297"/>
            <p14:sldId id="288"/>
            <p14:sldId id="289"/>
          </p14:sldIdLst>
        </p14:section>
        <p14:section name="Software Architecture" id="{1577C1FA-A87D-F54C-ABB3-BE9402C3BFF5}">
          <p14:sldIdLst>
            <p14:sldId id="294"/>
            <p14:sldId id="295"/>
          </p14:sldIdLst>
        </p14:section>
        <p14:section name="Existing Services" id="{A3E8E9FB-7BA4-FD4C-9CF2-525C00344AC9}">
          <p14:sldIdLst>
            <p14:sldId id="298"/>
            <p14:sldId id="299"/>
            <p14:sldId id="300"/>
            <p14:sldId id="301"/>
            <p14:sldId id="302"/>
            <p14:sldId id="303"/>
          </p14:sldIdLst>
        </p14:section>
        <p14:section name="Portal" id="{3FF4D1DE-7A59-A743-9793-E84AF4B2B9A6}">
          <p14:sldIdLst>
            <p14:sldId id="306"/>
            <p14:sldId id="307"/>
            <p14:sldId id="305"/>
            <p14:sldId id="308"/>
            <p14:sldId id="329"/>
            <p14:sldId id="330"/>
            <p14:sldId id="331"/>
            <p14:sldId id="332"/>
            <p14:sldId id="310"/>
            <p14:sldId id="309"/>
            <p14:sldId id="333"/>
            <p14:sldId id="334"/>
          </p14:sldIdLst>
        </p14:section>
        <p14:section name="RAIN" id="{0CA8043B-8098-1246-B89D-862B0B1BDB08}">
          <p14:sldIdLst/>
        </p14:section>
        <p14:section name="RAIN" id="{52199CDF-72B6-3545-872D-FB2FE2CA1063}">
          <p14:sldIdLst>
            <p14:sldId id="345"/>
            <p14:sldId id="349"/>
            <p14:sldId id="350"/>
            <p14:sldId id="351"/>
            <p14:sldId id="352"/>
            <p14:sldId id="353"/>
            <p14:sldId id="354"/>
            <p14:sldId id="377"/>
            <p14:sldId id="378"/>
            <p14:sldId id="356"/>
            <p14:sldId id="357"/>
            <p14:sldId id="358"/>
            <p14:sldId id="359"/>
            <p14:sldId id="360"/>
            <p14:sldId id="361"/>
            <p14:sldId id="362"/>
            <p14:sldId id="363"/>
            <p14:sldId id="364"/>
            <p14:sldId id="365"/>
            <p14:sldId id="366"/>
            <p14:sldId id="367"/>
            <p14:sldId id="368"/>
            <p14:sldId id="369"/>
            <p14:sldId id="379"/>
            <p14:sldId id="370"/>
            <p14:sldId id="371"/>
            <p14:sldId id="372"/>
            <p14:sldId id="373"/>
            <p14:sldId id="374"/>
            <p14:sldId id="375"/>
          </p14:sldIdLst>
        </p14:section>
        <p14:section name="Conclusion" id="{806D3361-EDFB-CE40-A0E4-E57B5EC0FB26}">
          <p14:sldIdLst>
            <p14:sldId id="3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2" autoAdjust="0"/>
    <p:restoredTop sz="94660"/>
  </p:normalViewPr>
  <p:slideViewPr>
    <p:cSldViewPr snapToGrid="0" snapToObjects="1">
      <p:cViewPr varScale="1">
        <p:scale>
          <a:sx n="66" d="100"/>
          <a:sy n="66" d="100"/>
        </p:scale>
        <p:origin x="-104" y="-4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a:t>Total Provisioning </a:t>
            </a:r>
            <a:r>
              <a:rPr lang="en-US" dirty="0" smtClean="0"/>
              <a:t>Time </a:t>
            </a:r>
            <a:br>
              <a:rPr lang="en-US" dirty="0" smtClean="0"/>
            </a:br>
            <a:r>
              <a:rPr lang="en-US" dirty="0" smtClean="0"/>
              <a:t>minutes</a:t>
            </a:r>
            <a:endParaRPr lang="en-US" dirty="0"/>
          </a:p>
        </c:rich>
      </c:tx>
      <c:layout>
        <c:manualLayout>
          <c:xMode val="edge"/>
          <c:yMode val="edge"/>
          <c:x val="0.00128127734033246"/>
          <c:y val="0.0"/>
        </c:manualLayout>
      </c:layout>
      <c:overlay val="0"/>
    </c:title>
    <c:autoTitleDeleted val="0"/>
    <c:plotArea>
      <c:layout>
        <c:manualLayout>
          <c:layoutTarget val="inner"/>
          <c:xMode val="edge"/>
          <c:yMode val="edge"/>
          <c:x val="0.0680219816272968"/>
          <c:y val="0.182471159128365"/>
          <c:w val="0.913922462817147"/>
          <c:h val="0.711013855826161"/>
        </c:manualLayout>
      </c:layout>
      <c:lineChart>
        <c:grouping val="stacked"/>
        <c:varyColors val="0"/>
        <c:ser>
          <c:idx val="1"/>
          <c:order val="0"/>
          <c:tx>
            <c:strRef>
              <c:f>Sheet1!$B$1</c:f>
              <c:strCache>
                <c:ptCount val="1"/>
                <c:pt idx="0">
                  <c:v>Time</c:v>
                </c:pt>
              </c:strCache>
            </c:strRef>
          </c:tx>
          <c:spPr>
            <a:ln w="44450"/>
          </c:spPr>
          <c:marker>
            <c:symbol val="diamond"/>
            <c:size val="15"/>
          </c:marker>
          <c:cat>
            <c:numRef>
              <c:f>Sheet1!$A$2:$A$5</c:f>
              <c:numCache>
                <c:formatCode>General</c:formatCode>
                <c:ptCount val="4"/>
                <c:pt idx="0">
                  <c:v>4.0</c:v>
                </c:pt>
                <c:pt idx="1">
                  <c:v>8.0</c:v>
                </c:pt>
                <c:pt idx="2">
                  <c:v>16.0</c:v>
                </c:pt>
                <c:pt idx="3">
                  <c:v>32.0</c:v>
                </c:pt>
              </c:numCache>
            </c:numRef>
          </c:cat>
          <c:val>
            <c:numRef>
              <c:f>Sheet1!$B$2:$B$5</c:f>
              <c:numCache>
                <c:formatCode>h:mm:ss</c:formatCode>
                <c:ptCount val="4"/>
                <c:pt idx="0">
                  <c:v>0.00263888888888898</c:v>
                </c:pt>
                <c:pt idx="1">
                  <c:v>0.00253472222222232</c:v>
                </c:pt>
                <c:pt idx="2">
                  <c:v>0.00270833333333346</c:v>
                </c:pt>
                <c:pt idx="3">
                  <c:v>0.00281249999999999</c:v>
                </c:pt>
              </c:numCache>
            </c:numRef>
          </c:val>
          <c:smooth val="0"/>
        </c:ser>
        <c:dLbls>
          <c:showLegendKey val="0"/>
          <c:showVal val="0"/>
          <c:showCatName val="0"/>
          <c:showSerName val="0"/>
          <c:showPercent val="0"/>
          <c:showBubbleSize val="0"/>
        </c:dLbls>
        <c:marker val="1"/>
        <c:smooth val="0"/>
        <c:axId val="422108744"/>
        <c:axId val="1607432"/>
      </c:lineChart>
      <c:catAx>
        <c:axId val="422108744"/>
        <c:scaling>
          <c:orientation val="minMax"/>
        </c:scaling>
        <c:delete val="0"/>
        <c:axPos val="b"/>
        <c:numFmt formatCode="General" sourceLinked="1"/>
        <c:majorTickMark val="out"/>
        <c:minorTickMark val="none"/>
        <c:tickLblPos val="nextTo"/>
        <c:spPr>
          <a:ln w="19050" cmpd="sng"/>
        </c:spPr>
        <c:txPr>
          <a:bodyPr/>
          <a:lstStyle/>
          <a:p>
            <a:pPr>
              <a:defRPr sz="1400" b="1" i="0" baseline="0"/>
            </a:pPr>
            <a:endParaRPr lang="en-US"/>
          </a:p>
        </c:txPr>
        <c:crossAx val="1607432"/>
        <c:crosses val="autoZero"/>
        <c:auto val="1"/>
        <c:lblAlgn val="ctr"/>
        <c:lblOffset val="100"/>
        <c:noMultiLvlLbl val="0"/>
      </c:catAx>
      <c:valAx>
        <c:axId val="1607432"/>
        <c:scaling>
          <c:orientation val="minMax"/>
          <c:max val="0.00300000000000001"/>
          <c:min val="0.0"/>
        </c:scaling>
        <c:delete val="0"/>
        <c:axPos val="l"/>
        <c:majorGridlines/>
        <c:numFmt formatCode="h:mm:ss" sourceLinked="1"/>
        <c:majorTickMark val="out"/>
        <c:minorTickMark val="none"/>
        <c:tickLblPos val="nextTo"/>
        <c:crossAx val="422108744"/>
        <c:crosses val="autoZero"/>
        <c:crossBetween val="between"/>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a:t>Total Provisioning </a:t>
            </a:r>
            <a:r>
              <a:rPr lang="en-US" dirty="0" smtClean="0"/>
              <a:t>Time </a:t>
            </a:r>
            <a:br>
              <a:rPr lang="en-US" dirty="0" smtClean="0"/>
            </a:br>
            <a:r>
              <a:rPr lang="en-US" dirty="0" smtClean="0"/>
              <a:t>minutes</a:t>
            </a:r>
            <a:endParaRPr lang="en-US" dirty="0"/>
          </a:p>
        </c:rich>
      </c:tx>
      <c:layout>
        <c:manualLayout>
          <c:xMode val="edge"/>
          <c:yMode val="edge"/>
          <c:x val="0.00128127734033246"/>
          <c:y val="0.0"/>
        </c:manualLayout>
      </c:layout>
      <c:overlay val="0"/>
    </c:title>
    <c:autoTitleDeleted val="0"/>
    <c:plotArea>
      <c:layout>
        <c:manualLayout>
          <c:layoutTarget val="inner"/>
          <c:xMode val="edge"/>
          <c:yMode val="edge"/>
          <c:x val="0.0680219816272968"/>
          <c:y val="0.182471159128365"/>
          <c:w val="0.913922462817147"/>
          <c:h val="0.711013855826161"/>
        </c:manualLayout>
      </c:layout>
      <c:lineChart>
        <c:grouping val="stacked"/>
        <c:varyColors val="0"/>
        <c:ser>
          <c:idx val="1"/>
          <c:order val="0"/>
          <c:tx>
            <c:strRef>
              <c:f>Sheet1!$B$1</c:f>
              <c:strCache>
                <c:ptCount val="1"/>
                <c:pt idx="0">
                  <c:v>Time</c:v>
                </c:pt>
              </c:strCache>
            </c:strRef>
          </c:tx>
          <c:spPr>
            <a:ln w="44450"/>
          </c:spPr>
          <c:marker>
            <c:symbol val="diamond"/>
            <c:size val="15"/>
          </c:marker>
          <c:cat>
            <c:numRef>
              <c:f>Sheet1!$A$2:$A$5</c:f>
              <c:numCache>
                <c:formatCode>General</c:formatCode>
                <c:ptCount val="4"/>
                <c:pt idx="0">
                  <c:v>4.0</c:v>
                </c:pt>
                <c:pt idx="1">
                  <c:v>8.0</c:v>
                </c:pt>
                <c:pt idx="2">
                  <c:v>16.0</c:v>
                </c:pt>
                <c:pt idx="3">
                  <c:v>32.0</c:v>
                </c:pt>
              </c:numCache>
            </c:numRef>
          </c:cat>
          <c:val>
            <c:numRef>
              <c:f>Sheet1!$B$2:$B$5</c:f>
              <c:numCache>
                <c:formatCode>h:mm:ss</c:formatCode>
                <c:ptCount val="4"/>
                <c:pt idx="0">
                  <c:v>0.00263888888888898</c:v>
                </c:pt>
                <c:pt idx="1">
                  <c:v>0.00253472222222232</c:v>
                </c:pt>
                <c:pt idx="2">
                  <c:v>0.00270833333333346</c:v>
                </c:pt>
                <c:pt idx="3">
                  <c:v>0.00281249999999999</c:v>
                </c:pt>
              </c:numCache>
            </c:numRef>
          </c:val>
          <c:smooth val="0"/>
        </c:ser>
        <c:dLbls>
          <c:showLegendKey val="0"/>
          <c:showVal val="0"/>
          <c:showCatName val="0"/>
          <c:showSerName val="0"/>
          <c:showPercent val="0"/>
          <c:showBubbleSize val="0"/>
        </c:dLbls>
        <c:marker val="1"/>
        <c:smooth val="0"/>
        <c:axId val="585230568"/>
        <c:axId val="585233704"/>
      </c:lineChart>
      <c:catAx>
        <c:axId val="585230568"/>
        <c:scaling>
          <c:orientation val="minMax"/>
        </c:scaling>
        <c:delete val="0"/>
        <c:axPos val="b"/>
        <c:numFmt formatCode="General" sourceLinked="1"/>
        <c:majorTickMark val="out"/>
        <c:minorTickMark val="none"/>
        <c:tickLblPos val="nextTo"/>
        <c:spPr>
          <a:ln w="19050" cmpd="sng"/>
        </c:spPr>
        <c:txPr>
          <a:bodyPr/>
          <a:lstStyle/>
          <a:p>
            <a:pPr>
              <a:defRPr sz="1400" b="1" i="0" baseline="0"/>
            </a:pPr>
            <a:endParaRPr lang="en-US"/>
          </a:p>
        </c:txPr>
        <c:crossAx val="585233704"/>
        <c:crosses val="autoZero"/>
        <c:auto val="1"/>
        <c:lblAlgn val="ctr"/>
        <c:lblOffset val="100"/>
        <c:noMultiLvlLbl val="0"/>
      </c:catAx>
      <c:valAx>
        <c:axId val="585233704"/>
        <c:scaling>
          <c:orientation val="minMax"/>
          <c:max val="0.00300000000000001"/>
          <c:min val="0.0"/>
        </c:scaling>
        <c:delete val="0"/>
        <c:axPos val="l"/>
        <c:majorGridlines/>
        <c:numFmt formatCode="h:mm:ss" sourceLinked="1"/>
        <c:majorTickMark val="out"/>
        <c:minorTickMark val="none"/>
        <c:tickLblPos val="nextTo"/>
        <c:crossAx val="585230568"/>
        <c:crosses val="autoZero"/>
        <c:crossBetween val="between"/>
      </c:valAx>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(Sphere/Sector)</a:t>
          </a:r>
          <a:endParaRPr lang="en-US" dirty="0">
            <a:solidFill>
              <a:schemeClr val="tx1"/>
            </a:solidFill>
          </a:endParaRP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smtClean="0">
              <a:solidFill>
                <a:schemeClr val="tx1"/>
              </a:solidFill>
            </a:rPr>
            <a:t>Others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B60D42D5-988A-E24E-8304-26BAC3A825D5}">
      <dgm:prSet phldrT="[Text]"/>
      <dgm:spPr/>
      <dgm:t>
        <a:bodyPr/>
        <a:lstStyle/>
        <a:p>
          <a:r>
            <a:rPr lang="en-US" dirty="0" smtClean="0">
              <a:solidFill>
                <a:schemeClr val="tx1"/>
              </a:solidFill>
            </a:rPr>
            <a:t>(</a:t>
          </a:r>
          <a:r>
            <a:rPr lang="en-US" dirty="0" err="1" smtClean="0">
              <a:solidFill>
                <a:schemeClr val="tx1"/>
              </a:solidFill>
            </a:rPr>
            <a:t>OpenStack</a:t>
          </a:r>
          <a:r>
            <a:rPr lang="en-US" dirty="0" smtClean="0">
              <a:solidFill>
                <a:schemeClr val="tx1"/>
              </a:solidFill>
            </a:rPr>
            <a:t>)</a:t>
          </a:r>
        </a:p>
        <a:p>
          <a:r>
            <a:rPr lang="en-US" dirty="0" smtClean="0">
              <a:solidFill>
                <a:schemeClr val="tx1"/>
              </a:solidFill>
            </a:rPr>
            <a:t>(</a:t>
          </a:r>
          <a:r>
            <a:rPr lang="en-US" dirty="0" err="1" smtClean="0">
              <a:solidFill>
                <a:schemeClr val="tx1"/>
              </a:solidFill>
            </a:rPr>
            <a:t>OpenNebula</a:t>
          </a:r>
          <a:r>
            <a:rPr lang="en-US" dirty="0" smtClean="0">
              <a:solidFill>
                <a:schemeClr val="tx1"/>
              </a:solidFill>
            </a:rPr>
            <a:t>)</a:t>
          </a:r>
        </a:p>
      </dgm:t>
    </dgm:pt>
    <dgm:pt modelId="{DAF69B01-D17A-D34D-975F-F08C618F5D8C}" type="parTrans" cxnId="{D9F3E9EA-A1A4-FF40-A181-134ACEF0F3F1}">
      <dgm:prSet/>
      <dgm:spPr/>
      <dgm:t>
        <a:bodyPr/>
        <a:lstStyle/>
        <a:p>
          <a:endParaRPr lang="en-US">
            <a:solidFill>
              <a:schemeClr val="tx1"/>
            </a:solidFill>
          </a:endParaRPr>
        </a:p>
      </dgm:t>
    </dgm:pt>
    <dgm:pt modelId="{B0C555FE-206A-4548-9046-657AF06BC304}" type="sibTrans" cxnId="{D9F3E9EA-A1A4-FF40-A181-134ACEF0F3F1}">
      <dgm:prSet/>
      <dgm:spPr/>
      <dgm:t>
        <a:bodyPr/>
        <a:lstStyle/>
        <a:p>
          <a:endParaRPr lang="en-US">
            <a:solidFill>
              <a:schemeClr val="tx1"/>
            </a:solidFill>
          </a:endParaRPr>
        </a:p>
      </dgm:t>
    </dgm:pt>
    <dgm:pt modelId="{5A7046D3-038A-0946-B8DA-75F41CDB8098}">
      <dgm:prSet phldrT="[Text]"/>
      <dgm:spPr/>
      <dgm:t>
        <a:bodyPr/>
        <a:lstStyle/>
        <a:p>
          <a:r>
            <a:rPr lang="en-US" b="1" dirty="0" smtClean="0">
              <a:solidFill>
                <a:schemeClr val="tx1"/>
              </a:solidFill>
            </a:rPr>
            <a:t>HPCC</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smtClean="0">
              <a:solidFill>
                <a:schemeClr val="tx1"/>
              </a:solidFill>
            </a:rPr>
            <a:t>(</a:t>
          </a:r>
          <a:r>
            <a:rPr lang="en-US" dirty="0" err="1" smtClean="0">
              <a:solidFill>
                <a:schemeClr val="tx1"/>
              </a:solidFill>
            </a:rPr>
            <a:t>Exper</a:t>
          </a:r>
          <a:r>
            <a:rPr lang="en-US" dirty="0" smtClean="0">
              <a:solidFill>
                <a:schemeClr val="tx1"/>
              </a:solidFill>
            </a:rPr>
            <a:t>. </a:t>
          </a:r>
          <a:r>
            <a:rPr lang="en-US" dirty="0" err="1" smtClean="0">
              <a:solidFill>
                <a:schemeClr val="tx1"/>
              </a:solidFill>
            </a:rPr>
            <a:t>Manag</a:t>
          </a:r>
          <a:r>
            <a:rPr lang="en-US" dirty="0" smtClean="0">
              <a:solidFill>
                <a:schemeClr val="tx1"/>
              </a:solidFill>
            </a:rPr>
            <a:t>./(Pegasus</a:t>
          </a:r>
        </a:p>
        <a:p>
          <a:r>
            <a:rPr lang="en-US" dirty="0" smtClean="0">
              <a:solidFill>
                <a:schemeClr val="tx1"/>
              </a:solidFill>
            </a:rPr>
            <a:t>(Rain)</a:t>
          </a:r>
          <a:endParaRPr lang="en-US" dirty="0">
            <a:solidFill>
              <a:schemeClr val="tx1"/>
            </a:solidFill>
          </a:endParaRP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r>
            <a:rPr lang="en-US" dirty="0" err="1" smtClean="0">
              <a:solidFill>
                <a:schemeClr val="tx1"/>
              </a:solidFill>
            </a:rPr>
            <a:t>ScaleMP</a:t>
          </a:r>
          <a:endParaRPr lang="en-US" dirty="0" smtClean="0">
            <a:solidFill>
              <a:schemeClr val="tx1"/>
            </a:solidFill>
          </a:endParaRPr>
        </a:p>
        <a:p>
          <a:r>
            <a:rPr lang="en-US" dirty="0" smtClean="0">
              <a:solidFill>
                <a:schemeClr val="tx1"/>
              </a:solidFill>
            </a:rPr>
            <a:t>(XD Stack)</a:t>
          </a:r>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smtClean="0">
              <a:solidFill>
                <a:schemeClr val="tx1"/>
              </a:solidFill>
            </a:rPr>
            <a:t>Grid</a:t>
          </a: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40B38BEA-C622-364C-84B9-6140B9C5CEFC}">
      <dgm:prSet phldrT="[Text]"/>
      <dgm:spPr/>
      <dgm:t>
        <a:bodyPr/>
        <a:lstStyle/>
        <a:p>
          <a:r>
            <a:rPr lang="en-US" dirty="0" smtClean="0">
              <a:solidFill>
                <a:schemeClr val="tx1"/>
              </a:solidFill>
            </a:rPr>
            <a:t>(Globus)</a:t>
          </a:r>
        </a:p>
      </dgm:t>
    </dgm:pt>
    <dgm:pt modelId="{A3AA7D62-58B5-D046-8EDD-92230266FE87}" type="parTrans" cxnId="{8E00A6C4-2934-6642-BFD2-07B2D3CC1CFD}">
      <dgm:prSet/>
      <dgm:spPr/>
      <dgm:t>
        <a:bodyPr/>
        <a:lstStyle/>
        <a:p>
          <a:endParaRPr lang="en-US"/>
        </a:p>
      </dgm:t>
    </dgm:pt>
    <dgm:pt modelId="{6B944954-F6FD-694D-82D7-45F56085484A}" type="sibTrans" cxnId="{8E00A6C4-2934-6642-BFD2-07B2D3CC1CFD}">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30A7B5DD-430C-6145-A16D-7C2FDE5CB5B7}" srcId="{BC9F2A18-750B-4B4C-A4EC-B99B3AD9147E}" destId="{5A7046D3-038A-0946-B8DA-75F41CDB8098}" srcOrd="3" destOrd="0" parTransId="{0419978C-A7C8-1543-85E4-1D569901ECA8}" sibTransId="{E685CBAC-3E38-B04B-BB70-1B815B7C700B}"/>
    <dgm:cxn modelId="{088B854B-B26F-8849-8CE3-A6EB7F5AB03B}" srcId="{6CDF5F64-414F-D844-B808-8DE56011DFCC}" destId="{77E39105-775B-3D4D-96C5-14E4CB4110EC}" srcOrd="0" destOrd="0" parTransId="{1D851525-FC51-124E-BF61-6EAD15DECF8F}" sibTransId="{4A06103D-9205-AE42-86B4-F52C3CAB4109}"/>
    <dgm:cxn modelId="{293C6E61-407E-F74F-87D9-E92144607F21}" type="presOf" srcId="{88F0A5CC-9F8E-174C-AE0C-29EEDDBD234C}" destId="{9851CF6D-0542-A945-8BD9-8B164A9FF6AF}" srcOrd="0" destOrd="0" presId="urn:microsoft.com/office/officeart/2009/3/layout/IncreasingArrowsProcess"/>
    <dgm:cxn modelId="{E99EE298-CD4F-4346-A4E9-C12A4312159C}" srcId="{BC9F2A18-750B-4B4C-A4EC-B99B3AD9147E}" destId="{900669E4-87A7-5C49-A5E1-84963CF81AAA}" srcOrd="4" destOrd="0" parTransId="{48CB76D8-C95C-C542-8EAD-6936024C9B61}" sibTransId="{E735B69B-BF92-4F49-8A1E-28B0FBA8900F}"/>
    <dgm:cxn modelId="{3CEABC5A-6AB4-2D4C-9B60-C3ACB689A822}" type="presOf" srcId="{0978C417-F862-CD43-A9F3-06E174FE3968}" destId="{065D51E9-B6DC-154D-B583-B4EBD21A9523}" srcOrd="0" destOrd="0" presId="urn:microsoft.com/office/officeart/2009/3/layout/IncreasingArrowsProcess"/>
    <dgm:cxn modelId="{0018202D-690F-0245-959A-3FE684E0F963}" srcId="{900669E4-87A7-5C49-A5E1-84963CF81AAA}" destId="{EABFDB4B-76EE-F049-B783-32FF7B78C31E}" srcOrd="0" destOrd="0" parTransId="{A6ED6357-12FB-3B4E-8FF5-428654C8A164}" sibTransId="{C971DEF7-5387-2C46-931F-E8207366730B}"/>
    <dgm:cxn modelId="{BC4F0240-5CEA-9B43-BE7F-16F30CE567AC}" srcId="{BC9F2A18-750B-4B4C-A4EC-B99B3AD9147E}" destId="{6CDF5F64-414F-D844-B808-8DE56011DFCC}" srcOrd="1" destOrd="0" parTransId="{C3D185EA-0AFB-3242-840B-C931260D2B60}" sibTransId="{9F6BCFDB-F6B4-B147-AE85-AA2A0CE3B3EB}"/>
    <dgm:cxn modelId="{7049B422-A4E4-D642-B632-9777BB2AE022}" srcId="{5A7046D3-038A-0946-B8DA-75F41CDB8098}" destId="{065941A5-0E5F-0C49-AFA9-A922E2BA80E1}" srcOrd="1" destOrd="0" parTransId="{188DF1D5-2BAF-E940-B7BC-396FC0A0D14D}" sibTransId="{76B550A4-8A47-9244-A523-778147389CDF}"/>
    <dgm:cxn modelId="{252FC8C2-8BDE-3745-88B3-5BE5BE13262E}" type="presOf" srcId="{3B86A249-6530-5146-AE38-057A914E849E}" destId="{9851CF6D-0542-A945-8BD9-8B164A9FF6AF}" srcOrd="0" destOrd="1" presId="urn:microsoft.com/office/officeart/2009/3/layout/IncreasingArrowsProcess"/>
    <dgm:cxn modelId="{0835E9E3-0068-D547-8CFA-E68BC901B1DE}" srcId="{0978C417-F862-CD43-A9F3-06E174FE3968}" destId="{88F0A5CC-9F8E-174C-AE0C-29EEDDBD234C}" srcOrd="0" destOrd="0" parTransId="{8A2D67B5-79A1-8F46-993A-2E936B5B7683}" sibTransId="{B55343E9-30DA-4C45-A556-6E4FDE0A7AFF}"/>
    <dgm:cxn modelId="{A0E6F93E-345D-4A45-8993-8036E77D39C2}" type="presOf" srcId="{EABFDB4B-76EE-F049-B783-32FF7B78C31E}" destId="{AE11D181-40CD-AA43-A283-DD58DD43E998}" srcOrd="0" destOrd="0" presId="urn:microsoft.com/office/officeart/2009/3/layout/IncreasingArrowsProcess"/>
    <dgm:cxn modelId="{9AA1CF0F-E157-E64F-8C7D-B49D4442E186}" type="presOf" srcId="{37731C80-0523-E749-9660-C07AA0EBA3FF}" destId="{AE11D181-40CD-AA43-A283-DD58DD43E998}" srcOrd="0" destOrd="1" presId="urn:microsoft.com/office/officeart/2009/3/layout/IncreasingArrowsProcess"/>
    <dgm:cxn modelId="{34579656-E8D5-544B-998D-CE4F92AA796C}" type="presOf" srcId="{B60D42D5-988A-E24E-8304-26BAC3A825D5}" destId="{FBB464ED-33D5-3C42-9389-977FC034AD32}" srcOrd="0" destOrd="2"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8E00A6C4-2934-6642-BFD2-07B2D3CC1CFD}" srcId="{0978C417-F862-CD43-A9F3-06E174FE3968}" destId="{40B38BEA-C622-364C-84B9-6140B9C5CEFC}" srcOrd="2" destOrd="0" parTransId="{A3AA7D62-58B5-D046-8EDD-92230266FE87}" sibTransId="{6B944954-F6FD-694D-82D7-45F56085484A}"/>
    <dgm:cxn modelId="{30D53359-F27F-EE4D-AF64-598D3D873CDF}" type="presOf" srcId="{B022D9ED-1E87-A541-B5E6-99C6F5FA8271}" destId="{B49B3F43-B447-2E46-8542-2721C3CCA994}" srcOrd="0" destOrd="0" presId="urn:microsoft.com/office/officeart/2009/3/layout/IncreasingArrowsProcess"/>
    <dgm:cxn modelId="{DFA20989-328B-8742-AC84-1F0E2256AC92}" type="presOf" srcId="{BC9F2A18-750B-4B4C-A4EC-B99B3AD9147E}" destId="{965C2627-9758-4643-9FBE-55143086510A}" srcOrd="0" destOrd="0" presId="urn:microsoft.com/office/officeart/2009/3/layout/IncreasingArrowsProcess"/>
    <dgm:cxn modelId="{5ED0391A-C113-674B-B185-3B38A932C0C5}" type="presOf" srcId="{40B38BEA-C622-364C-84B9-6140B9C5CEFC}" destId="{9851CF6D-0542-A945-8BD9-8B164A9FF6AF}" srcOrd="0" destOrd="2" presId="urn:microsoft.com/office/officeart/2009/3/layout/IncreasingArrowsProcess"/>
    <dgm:cxn modelId="{4D85D354-5F51-6344-B970-1D6D75F600A7}" type="presOf" srcId="{5C0E77E8-8A50-054C-A4BF-0C8C401EC59E}" destId="{61F6C000-BD56-7B4F-B80D-4349F954432A}" srcOrd="0" destOrd="0" presId="urn:microsoft.com/office/officeart/2009/3/layout/IncreasingArrowsProcess"/>
    <dgm:cxn modelId="{84771C31-D334-6F42-B4F4-BAAD287521F3}" type="presOf" srcId="{C4D23F30-1676-4149-A194-9F660BF1A352}" destId="{25E35677-269D-7F46-82BA-4AC7CFDF4204}" srcOrd="0" destOrd="2" presId="urn:microsoft.com/office/officeart/2009/3/layout/IncreasingArrowsProcess"/>
    <dgm:cxn modelId="{B32E9933-93F6-3C4D-BBED-4F477EB73538}" type="presOf" srcId="{065941A5-0E5F-0C49-AFA9-A922E2BA80E1}" destId="{25E35677-269D-7F46-82BA-4AC7CFDF4204}" srcOrd="0" destOrd="1" presId="urn:microsoft.com/office/officeart/2009/3/layout/IncreasingArrowsProcess"/>
    <dgm:cxn modelId="{1343413D-CAE2-C243-AAD4-C7F8096D7E7E}" srcId="{BC9F2A18-750B-4B4C-A4EC-B99B3AD9147E}" destId="{5C0E77E8-8A50-054C-A4BF-0C8C401EC59E}" srcOrd="0" destOrd="0" parTransId="{358F9871-618B-FC42-807A-7E5B5464CE9B}" sibTransId="{ECA20274-7C5A-E84E-A279-F2B4D04FC6C8}"/>
    <dgm:cxn modelId="{66A78A74-827D-2444-8460-011BCE18D1C1}" srcId="{6CDF5F64-414F-D844-B808-8DE56011DFCC}" destId="{9E1BC4AA-3D23-D343-9B78-C041D11A00F6}" srcOrd="1" destOrd="0" parTransId="{2EE16838-9F9A-794B-A322-BB401824A5EB}" sibTransId="{128790BC-0A01-8F45-A7C7-2E241B3E26F9}"/>
    <dgm:cxn modelId="{C29E2315-D2DE-DA4F-A441-AB65012611BA}" type="presOf" srcId="{E385DA56-1A68-BD48-8B1C-E528C49559A4}" destId="{25E35677-269D-7F46-82BA-4AC7CFDF4204}" srcOrd="0" destOrd="0" presId="urn:microsoft.com/office/officeart/2009/3/layout/IncreasingArrowsProcess"/>
    <dgm:cxn modelId="{EA05F9B1-BFA5-DB4B-ADD6-556BC65236E1}" type="presOf" srcId="{900669E4-87A7-5C49-A5E1-84963CF81AAA}" destId="{CB24CEDB-B0EF-C743-825D-AA776BAE9D7F}" srcOrd="0" destOrd="0" presId="urn:microsoft.com/office/officeart/2009/3/layout/IncreasingArrowsProcess"/>
    <dgm:cxn modelId="{C3676802-CC69-194D-A5FF-7BB1CBCE64CD}" type="presOf" srcId="{77E39105-775B-3D4D-96C5-14E4CB4110EC}" destId="{FBB464ED-33D5-3C42-9389-977FC034AD32}" srcOrd="0" destOrd="0" presId="urn:microsoft.com/office/officeart/2009/3/layout/IncreasingArrowsProcess"/>
    <dgm:cxn modelId="{20569461-D2BD-6844-B884-BA32A43641F4}" type="presOf" srcId="{9E1BC4AA-3D23-D343-9B78-C041D11A00F6}" destId="{FBB464ED-33D5-3C42-9389-977FC034AD32}" srcOrd="0" destOrd="1" presId="urn:microsoft.com/office/officeart/2009/3/layout/IncreasingArrowsProcess"/>
    <dgm:cxn modelId="{3AE1E2D7-DC4D-DE49-A970-8542EEFC655E}" type="presOf" srcId="{6CDF5F64-414F-D844-B808-8DE56011DFCC}" destId="{1685D736-5D8C-2648-9245-8271052F4346}" srcOrd="0" destOrd="0"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CC3DAE14-7994-254B-8724-8FCB090F70D9}" srcId="{BC9F2A18-750B-4B4C-A4EC-B99B3AD9147E}" destId="{0978C417-F862-CD43-A9F3-06E174FE3968}" srcOrd="2" destOrd="0" parTransId="{26E577AA-4079-F64E-A353-21190E020C27}" sibTransId="{E78659F1-10F7-F149-935B-27EF599664DB}"/>
    <dgm:cxn modelId="{D5EB61E7-1925-CD45-B277-DF878CD87624}" type="presOf" srcId="{5A7046D3-038A-0946-B8DA-75F41CDB8098}" destId="{FCFEE869-3260-8848-805B-21255263F0C6}" srcOrd="0" destOrd="0"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D9F3E9EA-A1A4-FF40-A181-134ACEF0F3F1}" srcId="{6CDF5F64-414F-D844-B808-8DE56011DFCC}" destId="{B60D42D5-988A-E24E-8304-26BAC3A825D5}" srcOrd="2" destOrd="0" parTransId="{DAF69B01-D17A-D34D-975F-F08C618F5D8C}" sibTransId="{B0C555FE-206A-4548-9046-657AF06BC304}"/>
    <dgm:cxn modelId="{41FFE48F-F19A-5746-9751-96CBBFC7A824}" srcId="{5A7046D3-038A-0946-B8DA-75F41CDB8098}" destId="{E385DA56-1A68-BD48-8B1C-E528C49559A4}" srcOrd="0" destOrd="0" parTransId="{EAE8014A-57D1-9B46-8042-5B1097EBB4B9}" sibTransId="{C67F296C-430E-9844-8828-E585EFC2EF3C}"/>
    <dgm:cxn modelId="{500135F7-8CDF-EC4E-8692-948B6BEBC388}" srcId="{5A7046D3-038A-0946-B8DA-75F41CDB8098}" destId="{C4D23F30-1676-4149-A194-9F660BF1A352}" srcOrd="2" destOrd="0" parTransId="{66CF13D5-6723-9346-AA22-DDE3BF4412EF}" sibTransId="{BCF3534D-FDA1-484F-9BBE-7560EC043721}"/>
    <dgm:cxn modelId="{6C754909-00C5-2A4B-8A19-B3C215292E26}" type="presParOf" srcId="{965C2627-9758-4643-9FBE-55143086510A}" destId="{61F6C000-BD56-7B4F-B80D-4349F954432A}" srcOrd="0" destOrd="0" presId="urn:microsoft.com/office/officeart/2009/3/layout/IncreasingArrowsProcess"/>
    <dgm:cxn modelId="{5310612B-663B-7C46-81A3-611A6A64E794}" type="presParOf" srcId="{965C2627-9758-4643-9FBE-55143086510A}" destId="{B49B3F43-B447-2E46-8542-2721C3CCA994}" srcOrd="1" destOrd="0" presId="urn:microsoft.com/office/officeart/2009/3/layout/IncreasingArrowsProcess"/>
    <dgm:cxn modelId="{EC4BB5DC-0BA5-3C4F-8EFD-070F611CEEB7}" type="presParOf" srcId="{965C2627-9758-4643-9FBE-55143086510A}" destId="{1685D736-5D8C-2648-9245-8271052F4346}" srcOrd="2" destOrd="0" presId="urn:microsoft.com/office/officeart/2009/3/layout/IncreasingArrowsProcess"/>
    <dgm:cxn modelId="{7603F54D-E295-1842-9B4B-9CCDE02694D3}" type="presParOf" srcId="{965C2627-9758-4643-9FBE-55143086510A}" destId="{FBB464ED-33D5-3C42-9389-977FC034AD32}" srcOrd="3" destOrd="0" presId="urn:microsoft.com/office/officeart/2009/3/layout/IncreasingArrowsProcess"/>
    <dgm:cxn modelId="{9533CE92-DA49-484D-A2BF-3C6757A2560F}" type="presParOf" srcId="{965C2627-9758-4643-9FBE-55143086510A}" destId="{065D51E9-B6DC-154D-B583-B4EBD21A9523}" srcOrd="4" destOrd="0" presId="urn:microsoft.com/office/officeart/2009/3/layout/IncreasingArrowsProcess"/>
    <dgm:cxn modelId="{B4819FD6-B607-894F-9035-702CE01F400F}" type="presParOf" srcId="{965C2627-9758-4643-9FBE-55143086510A}" destId="{9851CF6D-0542-A945-8BD9-8B164A9FF6AF}" srcOrd="5" destOrd="0" presId="urn:microsoft.com/office/officeart/2009/3/layout/IncreasingArrowsProcess"/>
    <dgm:cxn modelId="{00FFE0F5-7DAA-8E41-80F2-57A95CE9E1BC}" type="presParOf" srcId="{965C2627-9758-4643-9FBE-55143086510A}" destId="{FCFEE869-3260-8848-805B-21255263F0C6}" srcOrd="6" destOrd="0" presId="urn:microsoft.com/office/officeart/2009/3/layout/IncreasingArrowsProcess"/>
    <dgm:cxn modelId="{DCD13D57-6A9D-644F-B977-E111101B7BB5}" type="presParOf" srcId="{965C2627-9758-4643-9FBE-55143086510A}" destId="{25E35677-269D-7F46-82BA-4AC7CFDF4204}" srcOrd="7" destOrd="0" presId="urn:microsoft.com/office/officeart/2009/3/layout/IncreasingArrowsProcess"/>
    <dgm:cxn modelId="{D2899983-B4C8-F74F-B0CD-2BCD2E89A513}" type="presParOf" srcId="{965C2627-9758-4643-9FBE-55143086510A}" destId="{CB24CEDB-B0EF-C743-825D-AA776BAE9D7F}" srcOrd="8" destOrd="0" presId="urn:microsoft.com/office/officeart/2009/3/layout/IncreasingArrowsProcess"/>
    <dgm:cxn modelId="{8B401A10-4B82-3F4E-B054-3DEEBADCCF49}"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6C000-BD56-7B4F-B80D-4349F954432A}">
      <dsp:nvSpPr>
        <dsp:cNvPr id="0" name=""/>
        <dsp:cNvSpPr/>
      </dsp:nvSpPr>
      <dsp:spPr>
        <a:xfrm>
          <a:off x="0" y="337158"/>
          <a:ext cx="7467600" cy="1085998"/>
        </a:xfrm>
        <a:prstGeom prst="rightArrow">
          <a:avLst>
            <a:gd name="adj1" fmla="val 50000"/>
            <a:gd name="adj2" fmla="val 50000"/>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PaaS</a:t>
          </a:r>
          <a:endParaRPr lang="en-US" sz="2000" b="1" kern="1200" dirty="0">
            <a:solidFill>
              <a:schemeClr val="tx1"/>
            </a:solidFill>
          </a:endParaRPr>
        </a:p>
      </dsp:txBody>
      <dsp:txXfrm>
        <a:off x="0" y="608658"/>
        <a:ext cx="7196101" cy="542999"/>
      </dsp:txXfrm>
    </dsp:sp>
    <dsp:sp modelId="{B49B3F43-B447-2E46-8542-2721C3CCA994}">
      <dsp:nvSpPr>
        <dsp:cNvPr id="0" name=""/>
        <dsp:cNvSpPr/>
      </dsp:nvSpPr>
      <dsp:spPr>
        <a:xfrm>
          <a:off x="0" y="1173218"/>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err="1" smtClean="0">
              <a:solidFill>
                <a:schemeClr val="tx1"/>
              </a:solidFill>
            </a:rPr>
            <a:t>Hadoop</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(Twister)</a:t>
          </a:r>
        </a:p>
        <a:p>
          <a:pPr lvl="0" algn="l" defTabSz="666750">
            <a:lnSpc>
              <a:spcPct val="90000"/>
            </a:lnSpc>
            <a:spcBef>
              <a:spcPct val="0"/>
            </a:spcBef>
            <a:spcAft>
              <a:spcPct val="35000"/>
            </a:spcAft>
          </a:pPr>
          <a:r>
            <a:rPr lang="en-US" sz="1500" kern="1200" dirty="0" smtClean="0">
              <a:solidFill>
                <a:schemeClr val="tx1"/>
              </a:solidFill>
            </a:rPr>
            <a:t>(Sphere/Sector)</a:t>
          </a:r>
          <a:endParaRPr lang="en-US" sz="1500" kern="1200" dirty="0">
            <a:solidFill>
              <a:schemeClr val="tx1"/>
            </a:solidFill>
          </a:endParaRPr>
        </a:p>
      </dsp:txBody>
      <dsp:txXfrm>
        <a:off x="0" y="1173218"/>
        <a:ext cx="1380161" cy="1994067"/>
      </dsp:txXfrm>
    </dsp:sp>
    <dsp:sp modelId="{1685D736-5D8C-2648-9245-8271052F4346}">
      <dsp:nvSpPr>
        <dsp:cNvPr id="0" name=""/>
        <dsp:cNvSpPr/>
      </dsp:nvSpPr>
      <dsp:spPr>
        <a:xfrm>
          <a:off x="1380012" y="699297"/>
          <a:ext cx="6087587"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IaaS</a:t>
          </a:r>
          <a:endParaRPr lang="en-US" sz="2000" b="1" kern="1200" dirty="0">
            <a:solidFill>
              <a:schemeClr val="tx1"/>
            </a:solidFill>
          </a:endParaRPr>
        </a:p>
      </dsp:txBody>
      <dsp:txXfrm>
        <a:off x="1380012" y="970797"/>
        <a:ext cx="5816088" cy="542999"/>
      </dsp:txXfrm>
    </dsp:sp>
    <dsp:sp modelId="{FBB464ED-33D5-3C42-9389-977FC034AD32}">
      <dsp:nvSpPr>
        <dsp:cNvPr id="0" name=""/>
        <dsp:cNvSpPr/>
      </dsp:nvSpPr>
      <dsp:spPr>
        <a:xfrm>
          <a:off x="1380012" y="1535357"/>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Nimbus</a:t>
          </a:r>
          <a:endParaRPr lang="en-US" sz="1500" kern="1200" dirty="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Eucalyptus</a:t>
          </a:r>
        </a:p>
        <a:p>
          <a:pPr lvl="0" algn="l" defTabSz="666750">
            <a:lnSpc>
              <a:spcPct val="90000"/>
            </a:lnSpc>
            <a:spcBef>
              <a:spcPct val="0"/>
            </a:spcBef>
            <a:spcAft>
              <a:spcPct val="35000"/>
            </a:spcAft>
          </a:pPr>
          <a:r>
            <a:rPr lang="en-US" sz="1500" kern="1200" dirty="0" err="1" smtClean="0">
              <a:solidFill>
                <a:schemeClr val="tx1"/>
              </a:solidFill>
            </a:rPr>
            <a:t>ViNE</a:t>
          </a:r>
          <a:endParaRPr lang="en-US" sz="1500" kern="1200" dirty="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a:t>
          </a:r>
          <a:r>
            <a:rPr lang="en-US" sz="1500" kern="1200" dirty="0" err="1" smtClean="0">
              <a:solidFill>
                <a:schemeClr val="tx1"/>
              </a:solidFill>
            </a:rPr>
            <a:t>OpenStack</a:t>
          </a:r>
          <a:r>
            <a:rPr lang="en-US" sz="1500" kern="1200" dirty="0" smtClean="0">
              <a:solidFill>
                <a:schemeClr val="tx1"/>
              </a:solidFill>
            </a:rPr>
            <a:t>)</a:t>
          </a:r>
        </a:p>
        <a:p>
          <a:pPr lvl="0" algn="l" defTabSz="666750">
            <a:lnSpc>
              <a:spcPct val="90000"/>
            </a:lnSpc>
            <a:spcBef>
              <a:spcPct val="0"/>
            </a:spcBef>
            <a:spcAft>
              <a:spcPct val="35000"/>
            </a:spcAft>
          </a:pPr>
          <a:r>
            <a:rPr lang="en-US" sz="1500" kern="1200" dirty="0" smtClean="0">
              <a:solidFill>
                <a:schemeClr val="tx1"/>
              </a:solidFill>
            </a:rPr>
            <a:t>(</a:t>
          </a:r>
          <a:r>
            <a:rPr lang="en-US" sz="1500" kern="1200" dirty="0" err="1" smtClean="0">
              <a:solidFill>
                <a:schemeClr val="tx1"/>
              </a:solidFill>
            </a:rPr>
            <a:t>OpenNebula</a:t>
          </a:r>
          <a:r>
            <a:rPr lang="en-US" sz="1500" kern="1200" dirty="0" smtClean="0">
              <a:solidFill>
                <a:schemeClr val="tx1"/>
              </a:solidFill>
            </a:rPr>
            <a:t>)</a:t>
          </a:r>
        </a:p>
      </dsp:txBody>
      <dsp:txXfrm>
        <a:off x="1380012" y="1535357"/>
        <a:ext cx="1380161" cy="1994067"/>
      </dsp:txXfrm>
    </dsp:sp>
    <dsp:sp modelId="{065D51E9-B6DC-154D-B583-B4EBD21A9523}">
      <dsp:nvSpPr>
        <dsp:cNvPr id="0" name=""/>
        <dsp:cNvSpPr/>
      </dsp:nvSpPr>
      <dsp:spPr>
        <a:xfrm>
          <a:off x="2760024" y="1061436"/>
          <a:ext cx="4707575" cy="1085998"/>
        </a:xfrm>
        <a:prstGeom prst="rightArrow">
          <a:avLst>
            <a:gd name="adj1" fmla="val 50000"/>
            <a:gd name="adj2" fmla="val 50000"/>
          </a:avLst>
        </a:prstGeom>
        <a:solidFill>
          <a:schemeClr val="accent3">
            <a:shade val="50000"/>
            <a:hueOff val="214045"/>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Grid</a:t>
          </a:r>
        </a:p>
      </dsp:txBody>
      <dsp:txXfrm>
        <a:off x="2760024" y="1332936"/>
        <a:ext cx="4436076" cy="542999"/>
      </dsp:txXfrm>
    </dsp:sp>
    <dsp:sp modelId="{9851CF6D-0542-A945-8BD9-8B164A9FF6AF}">
      <dsp:nvSpPr>
        <dsp:cNvPr id="0" name=""/>
        <dsp:cNvSpPr/>
      </dsp:nvSpPr>
      <dsp:spPr>
        <a:xfrm>
          <a:off x="2760024" y="1897496"/>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Genesis II</a:t>
          </a:r>
        </a:p>
        <a:p>
          <a:pPr lvl="0" algn="l" defTabSz="666750">
            <a:lnSpc>
              <a:spcPct val="90000"/>
            </a:lnSpc>
            <a:spcBef>
              <a:spcPct val="0"/>
            </a:spcBef>
            <a:spcAft>
              <a:spcPct val="35000"/>
            </a:spcAft>
          </a:pPr>
          <a:r>
            <a:rPr lang="en-US" sz="1500" kern="1200" dirty="0" err="1" smtClean="0">
              <a:solidFill>
                <a:schemeClr val="tx1"/>
              </a:solidFill>
            </a:rPr>
            <a:t>Unicore</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SAGA</a:t>
          </a:r>
        </a:p>
        <a:p>
          <a:pPr lvl="0" algn="l" defTabSz="666750">
            <a:lnSpc>
              <a:spcPct val="90000"/>
            </a:lnSpc>
            <a:spcBef>
              <a:spcPct val="0"/>
            </a:spcBef>
            <a:spcAft>
              <a:spcPct val="35000"/>
            </a:spcAft>
          </a:pPr>
          <a:r>
            <a:rPr lang="en-US" sz="1500" kern="1200" dirty="0" smtClean="0">
              <a:solidFill>
                <a:schemeClr val="tx1"/>
              </a:solidFill>
            </a:rPr>
            <a:t>(Globus)</a:t>
          </a:r>
        </a:p>
      </dsp:txBody>
      <dsp:txXfrm>
        <a:off x="2760024" y="1897496"/>
        <a:ext cx="1380161" cy="1994067"/>
      </dsp:txXfrm>
    </dsp:sp>
    <dsp:sp modelId="{FCFEE869-3260-8848-805B-21255263F0C6}">
      <dsp:nvSpPr>
        <dsp:cNvPr id="0" name=""/>
        <dsp:cNvSpPr/>
      </dsp:nvSpPr>
      <dsp:spPr>
        <a:xfrm>
          <a:off x="4140784" y="1423575"/>
          <a:ext cx="3326815" cy="1085998"/>
        </a:xfrm>
        <a:prstGeom prst="rightArrow">
          <a:avLst>
            <a:gd name="adj1" fmla="val 50000"/>
            <a:gd name="adj2" fmla="val 50000"/>
          </a:avLst>
        </a:prstGeom>
        <a:solidFill>
          <a:schemeClr val="accent3">
            <a:shade val="50000"/>
            <a:hueOff val="214045"/>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HPCC</a:t>
          </a:r>
          <a:endParaRPr lang="en-US" sz="2000" b="1" kern="1200" dirty="0">
            <a:solidFill>
              <a:schemeClr val="tx1"/>
            </a:solidFill>
          </a:endParaRPr>
        </a:p>
      </dsp:txBody>
      <dsp:txXfrm>
        <a:off x="4140784" y="1695075"/>
        <a:ext cx="3055316" cy="542999"/>
      </dsp:txXfrm>
    </dsp:sp>
    <dsp:sp modelId="{25E35677-269D-7F46-82BA-4AC7CFDF4204}">
      <dsp:nvSpPr>
        <dsp:cNvPr id="0" name=""/>
        <dsp:cNvSpPr/>
      </dsp:nvSpPr>
      <dsp:spPr>
        <a:xfrm>
          <a:off x="4140784" y="2259635"/>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MPI</a:t>
          </a:r>
          <a:endParaRPr lang="en-US" sz="1500" kern="1200" dirty="0">
            <a:solidFill>
              <a:schemeClr val="tx1"/>
            </a:solidFill>
          </a:endParaRPr>
        </a:p>
        <a:p>
          <a:pPr lvl="0" algn="l" defTabSz="666750">
            <a:lnSpc>
              <a:spcPct val="90000"/>
            </a:lnSpc>
            <a:spcBef>
              <a:spcPct val="0"/>
            </a:spcBef>
            <a:spcAft>
              <a:spcPct val="35000"/>
            </a:spcAft>
          </a:pPr>
          <a:r>
            <a:rPr lang="en-US" sz="1500" kern="1200" dirty="0" err="1" smtClean="0">
              <a:solidFill>
                <a:schemeClr val="tx1"/>
              </a:solidFill>
            </a:rPr>
            <a:t>OpenMP</a:t>
          </a:r>
          <a:endParaRPr lang="en-US" sz="1500" kern="1200" dirty="0">
            <a:solidFill>
              <a:schemeClr val="tx1"/>
            </a:solidFill>
          </a:endParaRPr>
        </a:p>
        <a:p>
          <a:pPr lvl="0" algn="l" defTabSz="666750">
            <a:lnSpc>
              <a:spcPct val="90000"/>
            </a:lnSpc>
            <a:spcBef>
              <a:spcPct val="0"/>
            </a:spcBef>
            <a:spcAft>
              <a:spcPct val="35000"/>
            </a:spcAft>
          </a:pPr>
          <a:r>
            <a:rPr lang="en-US" sz="1500" kern="1200" dirty="0" err="1" smtClean="0">
              <a:solidFill>
                <a:schemeClr val="tx1"/>
              </a:solidFill>
            </a:rPr>
            <a:t>ScaleMP</a:t>
          </a:r>
          <a:endParaRPr lang="en-US" sz="1500" kern="1200" dirty="0" smtClean="0">
            <a:solidFill>
              <a:schemeClr val="tx1"/>
            </a:solidFill>
          </a:endParaRPr>
        </a:p>
        <a:p>
          <a:pPr lvl="0" algn="l" defTabSz="666750">
            <a:lnSpc>
              <a:spcPct val="90000"/>
            </a:lnSpc>
            <a:spcBef>
              <a:spcPct val="0"/>
            </a:spcBef>
            <a:spcAft>
              <a:spcPct val="35000"/>
            </a:spcAft>
          </a:pPr>
          <a:r>
            <a:rPr lang="en-US" sz="1500" kern="1200" dirty="0" smtClean="0">
              <a:solidFill>
                <a:schemeClr val="tx1"/>
              </a:solidFill>
            </a:rPr>
            <a:t>(XD Stack)</a:t>
          </a:r>
          <a:endParaRPr lang="en-US" sz="1500" kern="1200" dirty="0">
            <a:solidFill>
              <a:schemeClr val="tx1"/>
            </a:solidFill>
          </a:endParaRPr>
        </a:p>
      </dsp:txBody>
      <dsp:txXfrm>
        <a:off x="4140784" y="2259635"/>
        <a:ext cx="1380161" cy="1994067"/>
      </dsp:txXfrm>
    </dsp:sp>
    <dsp:sp modelId="{CB24CEDB-B0EF-C743-825D-AA776BAE9D7F}">
      <dsp:nvSpPr>
        <dsp:cNvPr id="0" name=""/>
        <dsp:cNvSpPr/>
      </dsp:nvSpPr>
      <dsp:spPr>
        <a:xfrm>
          <a:off x="5520796" y="1785714"/>
          <a:ext cx="1946803"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Others</a:t>
          </a:r>
          <a:endParaRPr lang="en-US" sz="2000" b="1" kern="1200" dirty="0">
            <a:solidFill>
              <a:schemeClr val="tx1"/>
            </a:solidFill>
          </a:endParaRPr>
        </a:p>
      </dsp:txBody>
      <dsp:txXfrm>
        <a:off x="5520796" y="2057214"/>
        <a:ext cx="1675304" cy="542999"/>
      </dsp:txXfrm>
    </dsp:sp>
    <dsp:sp modelId="{AE11D181-40CD-AA43-A283-DD58DD43E998}">
      <dsp:nvSpPr>
        <dsp:cNvPr id="0" name=""/>
        <dsp:cNvSpPr/>
      </dsp:nvSpPr>
      <dsp:spPr>
        <a:xfrm>
          <a:off x="5520796" y="2621774"/>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chemeClr val="tx1"/>
              </a:solidFill>
            </a:rPr>
            <a:t>Portal</a:t>
          </a:r>
        </a:p>
        <a:p>
          <a:pPr lvl="0" algn="l" defTabSz="666750">
            <a:lnSpc>
              <a:spcPct val="90000"/>
            </a:lnSpc>
            <a:spcBef>
              <a:spcPct val="0"/>
            </a:spcBef>
            <a:spcAft>
              <a:spcPct val="35000"/>
            </a:spcAft>
          </a:pPr>
          <a:r>
            <a:rPr lang="en-US" sz="1500" kern="1200" dirty="0" smtClean="0">
              <a:solidFill>
                <a:schemeClr val="tx1"/>
              </a:solidFill>
            </a:rPr>
            <a:t>Inca</a:t>
          </a:r>
        </a:p>
        <a:p>
          <a:pPr lvl="0" algn="l" defTabSz="666750">
            <a:lnSpc>
              <a:spcPct val="90000"/>
            </a:lnSpc>
            <a:spcBef>
              <a:spcPct val="0"/>
            </a:spcBef>
            <a:spcAft>
              <a:spcPct val="35000"/>
            </a:spcAft>
          </a:pPr>
          <a:r>
            <a:rPr lang="en-US" sz="1500" kern="1200" dirty="0" smtClean="0">
              <a:solidFill>
                <a:schemeClr val="tx1"/>
              </a:solidFill>
            </a:rPr>
            <a:t>Ganglia</a:t>
          </a:r>
        </a:p>
        <a:p>
          <a:pPr lvl="0" algn="l" defTabSz="666750">
            <a:lnSpc>
              <a:spcPct val="90000"/>
            </a:lnSpc>
            <a:spcBef>
              <a:spcPct val="0"/>
            </a:spcBef>
            <a:spcAft>
              <a:spcPct val="35000"/>
            </a:spcAft>
          </a:pPr>
          <a:r>
            <a:rPr lang="en-US" sz="1500" kern="1200" dirty="0" smtClean="0">
              <a:solidFill>
                <a:schemeClr val="tx1"/>
              </a:solidFill>
            </a:rPr>
            <a:t>(</a:t>
          </a:r>
          <a:r>
            <a:rPr lang="en-US" sz="1500" kern="1200" dirty="0" err="1" smtClean="0">
              <a:solidFill>
                <a:schemeClr val="tx1"/>
              </a:solidFill>
            </a:rPr>
            <a:t>Exper</a:t>
          </a:r>
          <a:r>
            <a:rPr lang="en-US" sz="1500" kern="1200" dirty="0" smtClean="0">
              <a:solidFill>
                <a:schemeClr val="tx1"/>
              </a:solidFill>
            </a:rPr>
            <a:t>. </a:t>
          </a:r>
          <a:r>
            <a:rPr lang="en-US" sz="1500" kern="1200" dirty="0" err="1" smtClean="0">
              <a:solidFill>
                <a:schemeClr val="tx1"/>
              </a:solidFill>
            </a:rPr>
            <a:t>Manag</a:t>
          </a:r>
          <a:r>
            <a:rPr lang="en-US" sz="1500" kern="1200" dirty="0" smtClean="0">
              <a:solidFill>
                <a:schemeClr val="tx1"/>
              </a:solidFill>
            </a:rPr>
            <a:t>./(Pegasus</a:t>
          </a:r>
        </a:p>
        <a:p>
          <a:pPr lvl="0" algn="l" defTabSz="666750">
            <a:lnSpc>
              <a:spcPct val="90000"/>
            </a:lnSpc>
            <a:spcBef>
              <a:spcPct val="0"/>
            </a:spcBef>
            <a:spcAft>
              <a:spcPct val="35000"/>
            </a:spcAft>
          </a:pPr>
          <a:r>
            <a:rPr lang="en-US" sz="1500" kern="1200" dirty="0" smtClean="0">
              <a:solidFill>
                <a:schemeClr val="tx1"/>
              </a:solidFill>
            </a:rPr>
            <a:t>(Rain)</a:t>
          </a:r>
          <a:endParaRPr lang="en-US" sz="1500" kern="1200" dirty="0">
            <a:solidFill>
              <a:schemeClr val="tx1"/>
            </a:solidFill>
          </a:endParaRPr>
        </a:p>
      </dsp:txBody>
      <dsp:txXfrm>
        <a:off x="5520796" y="2621774"/>
        <a:ext cx="1380161" cy="199406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589A5-9BDD-8B46-819B-86609A25FAC8}" type="datetimeFigureOut">
              <a:rPr lang="en-US" smtClean="0"/>
              <a:t>10/13/11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B12F0-16BF-DF40-8FA7-9A68364F6F8B}" type="slidenum">
              <a:rPr lang="en-US" smtClean="0"/>
              <a:t>‹#›</a:t>
            </a:fld>
            <a:endParaRPr lang="en-US"/>
          </a:p>
        </p:txBody>
      </p:sp>
    </p:spTree>
    <p:extLst>
      <p:ext uri="{BB962C8B-B14F-4D97-AF65-F5344CB8AC3E}">
        <p14:creationId xmlns:p14="http://schemas.microsoft.com/office/powerpoint/2010/main" val="3246038746"/>
      </p:ext>
    </p:extLst>
  </p:cSld>
  <p:clrMap bg1="lt1" tx1="dk1" bg2="lt2" tx2="dk2" accent1="accent1" accent2="accent2" accent3="accent3" accent4="accent4" accent5="accent5" accent6="accent6" hlink="hlink" folHlink="folHlink"/>
  <p:notesStyle>
    <a:lvl1pPr marL="0" algn="l" defTabSz="457191" rtl="0" eaLnBrk="1" latinLnBrk="0" hangingPunct="1">
      <a:defRPr sz="1200" kern="1200">
        <a:solidFill>
          <a:schemeClr val="tx1"/>
        </a:solidFill>
        <a:latin typeface="+mn-lt"/>
        <a:ea typeface="+mn-ea"/>
        <a:cs typeface="+mn-cs"/>
      </a:defRPr>
    </a:lvl1pPr>
    <a:lvl2pPr marL="457191" algn="l" defTabSz="457191" rtl="0" eaLnBrk="1" latinLnBrk="0" hangingPunct="1">
      <a:defRPr sz="1200" kern="1200">
        <a:solidFill>
          <a:schemeClr val="tx1"/>
        </a:solidFill>
        <a:latin typeface="+mn-lt"/>
        <a:ea typeface="+mn-ea"/>
        <a:cs typeface="+mn-cs"/>
      </a:defRPr>
    </a:lvl2pPr>
    <a:lvl3pPr marL="914382" algn="l" defTabSz="457191" rtl="0" eaLnBrk="1" latinLnBrk="0" hangingPunct="1">
      <a:defRPr sz="1200" kern="1200">
        <a:solidFill>
          <a:schemeClr val="tx1"/>
        </a:solidFill>
        <a:latin typeface="+mn-lt"/>
        <a:ea typeface="+mn-ea"/>
        <a:cs typeface="+mn-cs"/>
      </a:defRPr>
    </a:lvl3pPr>
    <a:lvl4pPr marL="1371573" algn="l" defTabSz="457191" rtl="0" eaLnBrk="1" latinLnBrk="0" hangingPunct="1">
      <a:defRPr sz="1200" kern="1200">
        <a:solidFill>
          <a:schemeClr val="tx1"/>
        </a:solidFill>
        <a:latin typeface="+mn-lt"/>
        <a:ea typeface="+mn-ea"/>
        <a:cs typeface="+mn-cs"/>
      </a:defRPr>
    </a:lvl4pPr>
    <a:lvl5pPr marL="1828764" algn="l" defTabSz="457191" rtl="0" eaLnBrk="1" latinLnBrk="0" hangingPunct="1">
      <a:defRPr sz="1200" kern="1200">
        <a:solidFill>
          <a:schemeClr val="tx1"/>
        </a:solidFill>
        <a:latin typeface="+mn-lt"/>
        <a:ea typeface="+mn-ea"/>
        <a:cs typeface="+mn-cs"/>
      </a:defRPr>
    </a:lvl5pPr>
    <a:lvl6pPr marL="2285955" algn="l" defTabSz="457191" rtl="0" eaLnBrk="1" latinLnBrk="0" hangingPunct="1">
      <a:defRPr sz="1200" kern="1200">
        <a:solidFill>
          <a:schemeClr val="tx1"/>
        </a:solidFill>
        <a:latin typeface="+mn-lt"/>
        <a:ea typeface="+mn-ea"/>
        <a:cs typeface="+mn-cs"/>
      </a:defRPr>
    </a:lvl6pPr>
    <a:lvl7pPr marL="2743146" algn="l" defTabSz="457191" rtl="0" eaLnBrk="1" latinLnBrk="0" hangingPunct="1">
      <a:defRPr sz="1200" kern="1200">
        <a:solidFill>
          <a:schemeClr val="tx1"/>
        </a:solidFill>
        <a:latin typeface="+mn-lt"/>
        <a:ea typeface="+mn-ea"/>
        <a:cs typeface="+mn-cs"/>
      </a:defRPr>
    </a:lvl7pPr>
    <a:lvl8pPr marL="3200336" algn="l" defTabSz="457191" rtl="0" eaLnBrk="1" latinLnBrk="0" hangingPunct="1">
      <a:defRPr sz="1200" kern="1200">
        <a:solidFill>
          <a:schemeClr val="tx1"/>
        </a:solidFill>
        <a:latin typeface="+mn-lt"/>
        <a:ea typeface="+mn-ea"/>
        <a:cs typeface="+mn-cs"/>
      </a:defRPr>
    </a:lvl8pPr>
    <a:lvl9pPr marL="3657526" algn="l" defTabSz="4571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263645-E245-4B8F-B195-5B3F438EF4BC}" type="slidenum">
              <a:rPr lang="en-US" smtClean="0"/>
              <a:t>16</a:t>
            </a:fld>
            <a:endParaRPr lang="en-US"/>
          </a:p>
        </p:txBody>
      </p:sp>
    </p:spTree>
    <p:extLst>
      <p:ext uri="{BB962C8B-B14F-4D97-AF65-F5344CB8AC3E}">
        <p14:creationId xmlns:p14="http://schemas.microsoft.com/office/powerpoint/2010/main" val="198748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263645-E245-4B8F-B195-5B3F438EF4BC}" type="slidenum">
              <a:rPr lang="en-US" smtClean="0"/>
              <a:t>23</a:t>
            </a:fld>
            <a:endParaRPr lang="en-US"/>
          </a:p>
        </p:txBody>
      </p:sp>
    </p:spTree>
    <p:extLst>
      <p:ext uri="{BB962C8B-B14F-4D97-AF65-F5344CB8AC3E}">
        <p14:creationId xmlns:p14="http://schemas.microsoft.com/office/powerpoint/2010/main" val="290813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263645-E245-4B8F-B195-5B3F438EF4BC}" type="slidenum">
              <a:rPr lang="en-US" smtClean="0"/>
              <a:t>24</a:t>
            </a:fld>
            <a:endParaRPr lang="en-US"/>
          </a:p>
        </p:txBody>
      </p:sp>
    </p:spTree>
    <p:extLst>
      <p:ext uri="{BB962C8B-B14F-4D97-AF65-F5344CB8AC3E}">
        <p14:creationId xmlns:p14="http://schemas.microsoft.com/office/powerpoint/2010/main" val="3386511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E1CC0-8347-4730-95AF-0472270AE2A8}" type="slidenum">
              <a:rPr lang="en-US"/>
              <a:t>41</a:t>
            </a:fld>
            <a:endParaRPr lang="en-US"/>
          </a:p>
        </p:txBody>
      </p:sp>
    </p:spTree>
    <p:extLst>
      <p:ext uri="{BB962C8B-B14F-4D97-AF65-F5344CB8AC3E}">
        <p14:creationId xmlns:p14="http://schemas.microsoft.com/office/powerpoint/2010/main" val="404523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client requests an image that fulfill some requirements.</a:t>
            </a:r>
          </a:p>
          <a:p>
            <a:r>
              <a:rPr lang="en-US" dirty="0" smtClean="0"/>
              <a:t>2. The Image Generate Server deploy a VM to create the image. The image can be created from scratch or we can use a base image stored in the repository (2.0).</a:t>
            </a:r>
          </a:p>
          <a:p>
            <a:r>
              <a:rPr lang="en-US" dirty="0" smtClean="0"/>
              <a:t>3. The new image is registered in the BCFG2 server.</a:t>
            </a:r>
          </a:p>
          <a:p>
            <a:r>
              <a:rPr lang="en-US" dirty="0" smtClean="0"/>
              <a:t>4. The image is stored in the Image repository or it is given to the user. The first option is the default one because in this way the image is flagged as secure.</a:t>
            </a:r>
          </a:p>
        </p:txBody>
      </p:sp>
      <p:sp>
        <p:nvSpPr>
          <p:cNvPr id="4" name="Slide Number Placeholder 3"/>
          <p:cNvSpPr>
            <a:spLocks noGrp="1"/>
          </p:cNvSpPr>
          <p:nvPr>
            <p:ph type="sldNum" sz="quarter" idx="10"/>
          </p:nvPr>
        </p:nvSpPr>
        <p:spPr/>
        <p:txBody>
          <a:bodyPr/>
          <a:lstStyle/>
          <a:p>
            <a:pPr>
              <a:defRPr/>
            </a:pPr>
            <a:fld id="{01ED6563-0379-C149-A31B-33B0F5D009C4}" type="slidenum">
              <a:rPr lang="en-US" smtClean="0"/>
              <a:pPr>
                <a:defRPr/>
              </a:pPr>
              <a:t>52</a:t>
            </a:fld>
            <a:endParaRPr lang="en-US"/>
          </a:p>
        </p:txBody>
      </p:sp>
    </p:spTree>
    <p:extLst>
      <p:ext uri="{BB962C8B-B14F-4D97-AF65-F5344CB8AC3E}">
        <p14:creationId xmlns:p14="http://schemas.microsoft.com/office/powerpoint/2010/main" val="2476904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ES" dirty="0" err="1" smtClean="0"/>
              <a:t>User</a:t>
            </a:r>
            <a:r>
              <a:rPr lang="es-ES" dirty="0" smtClean="0"/>
              <a:t> </a:t>
            </a:r>
            <a:r>
              <a:rPr lang="es-ES" dirty="0" err="1" smtClean="0"/>
              <a:t>want</a:t>
            </a:r>
            <a:r>
              <a:rPr lang="es-ES" dirty="0" smtClean="0"/>
              <a:t> </a:t>
            </a:r>
            <a:r>
              <a:rPr lang="es-ES" dirty="0" err="1" smtClean="0"/>
              <a:t>to</a:t>
            </a:r>
            <a:r>
              <a:rPr lang="es-ES" dirty="0" smtClean="0"/>
              <a:t> </a:t>
            </a:r>
            <a:r>
              <a:rPr lang="es-ES" dirty="0" err="1" smtClean="0"/>
              <a:t>deploy</a:t>
            </a:r>
            <a:r>
              <a:rPr lang="es-ES" dirty="0" smtClean="0"/>
              <a:t> </a:t>
            </a:r>
            <a:r>
              <a:rPr lang="es-ES" dirty="0" err="1" smtClean="0"/>
              <a:t>an</a:t>
            </a:r>
            <a:r>
              <a:rPr lang="es-ES" dirty="0" smtClean="0"/>
              <a:t> </a:t>
            </a:r>
            <a:r>
              <a:rPr lang="es-ES" dirty="0" err="1" smtClean="0"/>
              <a:t>image</a:t>
            </a:r>
            <a:r>
              <a:rPr lang="es-ES" baseline="0" dirty="0" smtClean="0"/>
              <a:t> </a:t>
            </a:r>
            <a:r>
              <a:rPr lang="es-ES" baseline="0" dirty="0" err="1" smtClean="0"/>
              <a:t>into</a:t>
            </a:r>
            <a:r>
              <a:rPr lang="es-ES" baseline="0" dirty="0" smtClean="0"/>
              <a:t> HPC </a:t>
            </a:r>
            <a:r>
              <a:rPr lang="es-ES" baseline="0" dirty="0" err="1" smtClean="0"/>
              <a:t>or</a:t>
            </a:r>
            <a:r>
              <a:rPr lang="es-ES" baseline="0" dirty="0" smtClean="0"/>
              <a:t> </a:t>
            </a:r>
            <a:r>
              <a:rPr lang="es-ES" baseline="0" dirty="0" err="1" smtClean="0"/>
              <a:t>some</a:t>
            </a:r>
            <a:r>
              <a:rPr lang="es-ES" baseline="0" dirty="0" smtClean="0"/>
              <a:t> </a:t>
            </a:r>
            <a:r>
              <a:rPr lang="es-ES" baseline="0" dirty="0" err="1" smtClean="0"/>
              <a:t>IaaS</a:t>
            </a:r>
            <a:r>
              <a:rPr lang="es-ES" baseline="0" dirty="0" smtClean="0"/>
              <a:t> </a:t>
            </a:r>
            <a:r>
              <a:rPr lang="es-ES" baseline="0" dirty="0" err="1" smtClean="0"/>
              <a:t>framework</a:t>
            </a:r>
            <a:r>
              <a:rPr lang="es-ES" baseline="0" dirty="0" smtClean="0"/>
              <a:t>.</a:t>
            </a:r>
          </a:p>
          <a:p>
            <a:pPr marL="228600" indent="-228600">
              <a:buAutoNum type="arabicPeriod"/>
            </a:pPr>
            <a:r>
              <a:rPr lang="es-ES" baseline="0" dirty="0" err="1" smtClean="0"/>
              <a:t>The</a:t>
            </a:r>
            <a:r>
              <a:rPr lang="es-ES" baseline="0" dirty="0" smtClean="0"/>
              <a:t> </a:t>
            </a:r>
            <a:r>
              <a:rPr lang="es-ES" baseline="0" dirty="0" err="1" smtClean="0"/>
              <a:t>image</a:t>
            </a:r>
            <a:r>
              <a:rPr lang="es-ES" baseline="0" dirty="0" smtClean="0"/>
              <a:t> </a:t>
            </a:r>
            <a:r>
              <a:rPr lang="es-ES" baseline="0" dirty="0" err="1" smtClean="0"/>
              <a:t>is</a:t>
            </a:r>
            <a:r>
              <a:rPr lang="es-ES" baseline="0" dirty="0" smtClean="0"/>
              <a:t> </a:t>
            </a:r>
            <a:r>
              <a:rPr lang="es-ES" baseline="0" dirty="0" err="1" smtClean="0"/>
              <a:t>retrieved</a:t>
            </a:r>
            <a:r>
              <a:rPr lang="es-ES" baseline="0" dirty="0" smtClean="0"/>
              <a:t> </a:t>
            </a:r>
            <a:r>
              <a:rPr lang="es-ES" baseline="0" dirty="0" err="1" smtClean="0"/>
              <a:t>from</a:t>
            </a:r>
            <a:r>
              <a:rPr lang="es-ES" baseline="0" dirty="0" smtClean="0"/>
              <a:t> </a:t>
            </a:r>
            <a:r>
              <a:rPr lang="es-ES" baseline="0" dirty="0" err="1" smtClean="0"/>
              <a:t>Image</a:t>
            </a:r>
            <a:r>
              <a:rPr lang="es-ES" baseline="0" dirty="0" smtClean="0"/>
              <a:t> </a:t>
            </a:r>
            <a:r>
              <a:rPr lang="es-ES" baseline="0" dirty="0" err="1" smtClean="0"/>
              <a:t>Repository</a:t>
            </a:r>
            <a:r>
              <a:rPr lang="es-ES" baseline="0" dirty="0" smtClean="0"/>
              <a:t>. </a:t>
            </a:r>
            <a:r>
              <a:rPr lang="es-ES" baseline="0" dirty="0" err="1" smtClean="0"/>
              <a:t>Optionally</a:t>
            </a:r>
            <a:r>
              <a:rPr lang="es-ES" baseline="0" dirty="0" smtClean="0"/>
              <a:t> </a:t>
            </a:r>
            <a:r>
              <a:rPr lang="es-ES" baseline="0" dirty="0" err="1" smtClean="0"/>
              <a:t>the</a:t>
            </a:r>
            <a:r>
              <a:rPr lang="es-ES" baseline="0" dirty="0" smtClean="0"/>
              <a:t> </a:t>
            </a:r>
            <a:r>
              <a:rPr lang="es-ES" baseline="0" dirty="0" err="1" smtClean="0"/>
              <a:t>user</a:t>
            </a:r>
            <a:r>
              <a:rPr lang="es-ES" baseline="0" dirty="0" smtClean="0"/>
              <a:t> can </a:t>
            </a:r>
            <a:r>
              <a:rPr lang="es-ES" baseline="0" dirty="0" err="1" smtClean="0"/>
              <a:t>choose</a:t>
            </a:r>
            <a:r>
              <a:rPr lang="es-ES" baseline="0" dirty="0" smtClean="0"/>
              <a:t> </a:t>
            </a:r>
            <a:r>
              <a:rPr lang="es-ES" baseline="0" dirty="0" err="1" smtClean="0"/>
              <a:t>an</a:t>
            </a:r>
            <a:r>
              <a:rPr lang="es-ES" baseline="0" dirty="0" smtClean="0"/>
              <a:t> </a:t>
            </a:r>
            <a:r>
              <a:rPr lang="es-ES" baseline="0" dirty="0" err="1" smtClean="0"/>
              <a:t>image</a:t>
            </a:r>
            <a:r>
              <a:rPr lang="es-ES" baseline="0" dirty="0" smtClean="0"/>
              <a:t> </a:t>
            </a:r>
            <a:r>
              <a:rPr lang="es-ES" baseline="0" dirty="0" err="1" smtClean="0"/>
              <a:t>from</a:t>
            </a:r>
            <a:r>
              <a:rPr lang="es-ES" baseline="0" dirty="0" smtClean="0"/>
              <a:t> </a:t>
            </a:r>
            <a:r>
              <a:rPr lang="es-ES" baseline="0" dirty="0" err="1" smtClean="0"/>
              <a:t>his</a:t>
            </a:r>
            <a:r>
              <a:rPr lang="es-ES" baseline="0" dirty="0" smtClean="0"/>
              <a:t> local disk. </a:t>
            </a:r>
            <a:r>
              <a:rPr lang="es-ES" baseline="0" dirty="0" err="1" smtClean="0"/>
              <a:t>This</a:t>
            </a:r>
            <a:r>
              <a:rPr lang="es-ES" baseline="0" dirty="0" smtClean="0"/>
              <a:t> </a:t>
            </a:r>
            <a:r>
              <a:rPr lang="es-ES" baseline="0" dirty="0" err="1" smtClean="0"/>
              <a:t>option</a:t>
            </a:r>
            <a:r>
              <a:rPr lang="es-ES" baseline="0" dirty="0" smtClean="0"/>
              <a:t> </a:t>
            </a:r>
            <a:r>
              <a:rPr lang="es-ES" baseline="0" dirty="0" err="1" smtClean="0"/>
              <a:t>is</a:t>
            </a:r>
            <a:r>
              <a:rPr lang="es-ES" baseline="0" dirty="0" smtClean="0"/>
              <a:t> </a:t>
            </a:r>
            <a:r>
              <a:rPr lang="es-ES" baseline="0" dirty="0" err="1" smtClean="0"/>
              <a:t>not</a:t>
            </a:r>
            <a:r>
              <a:rPr lang="es-ES" baseline="0" dirty="0" smtClean="0"/>
              <a:t> </a:t>
            </a:r>
            <a:r>
              <a:rPr lang="es-ES" baseline="0" dirty="0" err="1" smtClean="0"/>
              <a:t>available</a:t>
            </a:r>
            <a:r>
              <a:rPr lang="es-ES" baseline="0" dirty="0" smtClean="0"/>
              <a:t> </a:t>
            </a:r>
            <a:r>
              <a:rPr lang="es-ES" baseline="0" dirty="0" err="1" smtClean="0"/>
              <a:t>for</a:t>
            </a:r>
            <a:r>
              <a:rPr lang="es-ES" baseline="0" dirty="0" smtClean="0"/>
              <a:t> HPC </a:t>
            </a:r>
            <a:r>
              <a:rPr lang="es-ES" baseline="0" dirty="0" err="1" smtClean="0"/>
              <a:t>deployment</a:t>
            </a:r>
            <a:r>
              <a:rPr lang="es-ES" baseline="0" dirty="0" smtClean="0"/>
              <a:t> </a:t>
            </a:r>
            <a:r>
              <a:rPr lang="es-ES" baseline="0" dirty="0" err="1" smtClean="0"/>
              <a:t>due</a:t>
            </a:r>
            <a:r>
              <a:rPr lang="es-ES" baseline="0" dirty="0" smtClean="0"/>
              <a:t> </a:t>
            </a:r>
            <a:r>
              <a:rPr lang="es-ES" baseline="0" dirty="0" err="1" smtClean="0"/>
              <a:t>to</a:t>
            </a:r>
            <a:r>
              <a:rPr lang="es-ES" baseline="0" dirty="0" smtClean="0"/>
              <a:t> </a:t>
            </a:r>
            <a:r>
              <a:rPr lang="es-ES" baseline="0" dirty="0" err="1" smtClean="0"/>
              <a:t>security</a:t>
            </a:r>
            <a:r>
              <a:rPr lang="es-ES" baseline="0" dirty="0" smtClean="0"/>
              <a:t> </a:t>
            </a:r>
            <a:r>
              <a:rPr lang="es-ES" baseline="0" dirty="0" err="1" smtClean="0"/>
              <a:t>reasons</a:t>
            </a:r>
            <a:endParaRPr lang="es-ES" baseline="0" dirty="0" smtClean="0"/>
          </a:p>
          <a:p>
            <a:pPr marL="228600" indent="-228600">
              <a:buAutoNum type="arabicPeriod"/>
            </a:pPr>
            <a:r>
              <a:rPr lang="es-ES" baseline="0" dirty="0" err="1" smtClean="0"/>
              <a:t>Deploy</a:t>
            </a:r>
            <a:r>
              <a:rPr lang="es-ES" baseline="0" dirty="0" smtClean="0"/>
              <a:t> server </a:t>
            </a:r>
            <a:r>
              <a:rPr lang="es-ES" baseline="0" dirty="0" err="1" smtClean="0"/>
              <a:t>customize</a:t>
            </a:r>
            <a:r>
              <a:rPr lang="es-ES" baseline="0" dirty="0" smtClean="0"/>
              <a:t> </a:t>
            </a:r>
            <a:r>
              <a:rPr lang="es-ES" baseline="0" dirty="0" err="1" smtClean="0"/>
              <a:t>the</a:t>
            </a:r>
            <a:r>
              <a:rPr lang="es-ES" baseline="0" dirty="0" smtClean="0"/>
              <a:t> </a:t>
            </a:r>
            <a:r>
              <a:rPr lang="es-ES" baseline="0" dirty="0" err="1" smtClean="0"/>
              <a:t>image</a:t>
            </a:r>
            <a:endParaRPr lang="es-ES" baseline="0" dirty="0" smtClean="0"/>
          </a:p>
          <a:p>
            <a:pPr marL="228600" indent="-228600">
              <a:buAutoNum type="arabicPeriod"/>
            </a:pPr>
            <a:r>
              <a:rPr lang="es-ES" baseline="0" dirty="0" err="1" smtClean="0"/>
              <a:t>The</a:t>
            </a:r>
            <a:r>
              <a:rPr lang="es-ES" baseline="0" dirty="0" smtClean="0"/>
              <a:t> </a:t>
            </a:r>
            <a:r>
              <a:rPr lang="es-ES" baseline="0" dirty="0" err="1" smtClean="0"/>
              <a:t>image</a:t>
            </a:r>
            <a:r>
              <a:rPr lang="es-ES" baseline="0" dirty="0" smtClean="0"/>
              <a:t> </a:t>
            </a:r>
            <a:r>
              <a:rPr lang="es-ES" baseline="0" dirty="0" err="1" smtClean="0"/>
              <a:t>is</a:t>
            </a:r>
            <a:r>
              <a:rPr lang="es-ES" baseline="0" dirty="0" smtClean="0"/>
              <a:t> </a:t>
            </a:r>
            <a:r>
              <a:rPr lang="es-ES" baseline="0" dirty="0" err="1" smtClean="0"/>
              <a:t>deployed</a:t>
            </a:r>
            <a:r>
              <a:rPr lang="es-ES" baseline="0" dirty="0" smtClean="0"/>
              <a:t> in </a:t>
            </a:r>
            <a:r>
              <a:rPr lang="es-ES" baseline="0" dirty="0" err="1" smtClean="0"/>
              <a:t>the</a:t>
            </a:r>
            <a:r>
              <a:rPr lang="es-ES" baseline="0" dirty="0" smtClean="0"/>
              <a:t> </a:t>
            </a:r>
            <a:r>
              <a:rPr lang="es-ES" baseline="0" dirty="0" err="1" smtClean="0"/>
              <a:t>corresponding</a:t>
            </a:r>
            <a:r>
              <a:rPr lang="es-ES" baseline="0" dirty="0" smtClean="0"/>
              <a:t> </a:t>
            </a:r>
            <a:r>
              <a:rPr lang="es-ES" baseline="0" dirty="0" err="1" smtClean="0"/>
              <a:t>infrastructure</a:t>
            </a:r>
            <a:endParaRPr lang="es-ES" baseline="0" dirty="0" smtClean="0"/>
          </a:p>
          <a:p>
            <a:pPr marL="228600" indent="-228600">
              <a:buAutoNum type="arabicPeriod"/>
            </a:pPr>
            <a:r>
              <a:rPr lang="es-ES" baseline="0" dirty="0" err="1" smtClean="0"/>
              <a:t>User</a:t>
            </a:r>
            <a:r>
              <a:rPr lang="es-ES" baseline="0" dirty="0" smtClean="0"/>
              <a:t> </a:t>
            </a:r>
            <a:r>
              <a:rPr lang="es-ES" baseline="0" dirty="0" err="1" smtClean="0"/>
              <a:t>get</a:t>
            </a:r>
            <a:r>
              <a:rPr lang="es-ES" baseline="0" dirty="0" smtClean="0"/>
              <a:t> </a:t>
            </a:r>
            <a:r>
              <a:rPr lang="es-ES" baseline="0" dirty="0" err="1" smtClean="0"/>
              <a:t>information</a:t>
            </a:r>
            <a:r>
              <a:rPr lang="es-ES" baseline="0" dirty="0" smtClean="0"/>
              <a:t> </a:t>
            </a:r>
            <a:r>
              <a:rPr lang="es-ES" baseline="0" dirty="0" err="1" smtClean="0"/>
              <a:t>about</a:t>
            </a:r>
            <a:r>
              <a:rPr lang="es-ES" baseline="0" dirty="0" smtClean="0"/>
              <a:t> </a:t>
            </a:r>
            <a:r>
              <a:rPr lang="es-ES" baseline="0" dirty="0" err="1" smtClean="0"/>
              <a:t>how</a:t>
            </a:r>
            <a:r>
              <a:rPr lang="es-ES" baseline="0" dirty="0" smtClean="0"/>
              <a:t> </a:t>
            </a:r>
            <a:r>
              <a:rPr lang="es-ES" baseline="0" dirty="0" err="1" smtClean="0"/>
              <a:t>to</a:t>
            </a:r>
            <a:r>
              <a:rPr lang="es-ES" baseline="0" dirty="0" smtClean="0"/>
              <a:t> use </a:t>
            </a:r>
            <a:r>
              <a:rPr lang="es-ES" baseline="0" dirty="0" err="1" smtClean="0"/>
              <a:t>its</a:t>
            </a:r>
            <a:r>
              <a:rPr lang="es-ES" baseline="0" dirty="0" smtClean="0"/>
              <a:t> </a:t>
            </a:r>
            <a:r>
              <a:rPr lang="es-ES" baseline="0" dirty="0" err="1" smtClean="0"/>
              <a:t>image</a:t>
            </a:r>
            <a:r>
              <a:rPr lang="es-ES" baseline="0" dirty="0" smtClean="0"/>
              <a:t>.</a:t>
            </a:r>
            <a:endParaRPr lang="es-ES" dirty="0"/>
          </a:p>
        </p:txBody>
      </p:sp>
      <p:sp>
        <p:nvSpPr>
          <p:cNvPr id="4" name="Slide Number Placeholder 3"/>
          <p:cNvSpPr>
            <a:spLocks noGrp="1"/>
          </p:cNvSpPr>
          <p:nvPr>
            <p:ph type="sldNum" sz="quarter" idx="10"/>
          </p:nvPr>
        </p:nvSpPr>
        <p:spPr/>
        <p:txBody>
          <a:bodyPr/>
          <a:lstStyle/>
          <a:p>
            <a:pPr>
              <a:defRPr/>
            </a:pPr>
            <a:fld id="{01ED6563-0379-C149-A31B-33B0F5D009C4}" type="slidenum">
              <a:rPr lang="en-US" smtClean="0"/>
              <a:pPr>
                <a:defRPr/>
              </a:pPr>
              <a:t>55</a:t>
            </a:fld>
            <a:endParaRPr lang="en-US"/>
          </a:p>
        </p:txBody>
      </p:sp>
    </p:spTree>
    <p:extLst>
      <p:ext uri="{BB962C8B-B14F-4D97-AF65-F5344CB8AC3E}">
        <p14:creationId xmlns:p14="http://schemas.microsoft.com/office/powerpoint/2010/main" val="1259466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E7238-03A3-42EA-AF91-937FDCA976AB}" type="slidenum">
              <a:rPr lang="en-US" smtClean="0">
                <a:solidFill>
                  <a:prstClr val="black"/>
                </a:solidFill>
              </a:rPr>
              <a:pPr/>
              <a:t>68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E7238-03A3-42EA-AF91-937FDCA976AB}"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14</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solidFill>
                  <a:prstClr val="black"/>
                </a:solidFill>
              </a: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237757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119912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25325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66608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113900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8168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251075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81099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51203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29119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12E876-081B-1141-8EA3-DE1D691139E9}" type="datetimeFigureOut">
              <a:rPr lang="en-US" smtClean="0"/>
              <a:t>10/13/11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34025802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9" tIns="45719" rIns="91439" bIns="45719"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9" tIns="45719" rIns="91439"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1"/>
            <a:ext cx="2133600" cy="365125"/>
          </a:xfrm>
          <a:prstGeom prst="rect">
            <a:avLst/>
          </a:prstGeom>
        </p:spPr>
        <p:txBody>
          <a:bodyPr vert="horz" wrap="square" lIns="91439" tIns="45719" rIns="91439" bIns="45719" numCol="1" anchor="ctr" anchorCtr="0" compatLnSpc="1">
            <a:prstTxWarp prst="textNoShape">
              <a:avLst/>
            </a:prstTxWarp>
          </a:bodyPr>
          <a:lstStyle>
            <a:lvl1pPr>
              <a:defRPr sz="1200">
                <a:solidFill>
                  <a:srgbClr val="898989"/>
                </a:solidFill>
                <a:latin typeface="Calibri" charset="0"/>
              </a:defRPr>
            </a:lvl1pPr>
          </a:lstStyle>
          <a:p>
            <a:fld id="{8512E876-081B-1141-8EA3-DE1D691139E9}" type="datetimeFigureOut">
              <a:rPr lang="en-US" smtClean="0"/>
              <a:t>10/13/11</a:t>
            </a:fld>
            <a:endParaRPr lang="en-US"/>
          </a:p>
        </p:txBody>
      </p:sp>
      <p:sp>
        <p:nvSpPr>
          <p:cNvPr id="5" name="Footer Placeholder 4"/>
          <p:cNvSpPr>
            <a:spLocks noGrp="1"/>
          </p:cNvSpPr>
          <p:nvPr>
            <p:ph type="ftr" sz="quarter" idx="3"/>
          </p:nvPr>
        </p:nvSpPr>
        <p:spPr>
          <a:xfrm>
            <a:off x="3124201" y="6356351"/>
            <a:ext cx="2895600" cy="365125"/>
          </a:xfrm>
          <a:prstGeom prst="rect">
            <a:avLst/>
          </a:prstGeom>
        </p:spPr>
        <p:txBody>
          <a:bodyPr vert="horz" wrap="square" lIns="91439" tIns="45719" rIns="91439" bIns="45719" numCol="1" anchor="ctr" anchorCtr="0" compatLnSpc="1">
            <a:prstTxWarp prst="textNoShape">
              <a:avLst/>
            </a:prstTxWarp>
          </a:bodyPr>
          <a:lstStyle>
            <a:lvl1pPr algn="ctr">
              <a:defRPr sz="11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39" tIns="45719" rIns="91439" bIns="45719" numCol="1" anchor="ctr" anchorCtr="0" compatLnSpc="1">
            <a:prstTxWarp prst="textNoShape">
              <a:avLst/>
            </a:prstTxWarp>
          </a:bodyPr>
          <a:lstStyle>
            <a:lvl1pPr algn="r">
              <a:defRPr sz="1200">
                <a:solidFill>
                  <a:srgbClr val="898989"/>
                </a:solidFill>
                <a:latin typeface="Calibri" charset="0"/>
              </a:defRPr>
            </a:lvl1pPr>
          </a:lstStyle>
          <a:p>
            <a:fld id="{14EB8B87-E7C0-334D-BEA7-32F58CF9455F}" type="slidenum">
              <a:rPr lang="en-US" smtClean="0"/>
              <a:t>‹#›</a:t>
            </a:fld>
            <a:endParaRPr lang="en-US"/>
          </a:p>
        </p:txBody>
      </p:sp>
      <p:pic>
        <p:nvPicPr>
          <p:cNvPr id="1031" name="Picture 6" descr="pixture_reloaded_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09925" y="6278563"/>
            <a:ext cx="7381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196" rtl="0" eaLnBrk="1" fontAlgn="base" hangingPunct="1">
        <a:spcBef>
          <a:spcPct val="0"/>
        </a:spcBef>
        <a:spcAft>
          <a:spcPct val="0"/>
        </a:spcAft>
        <a:defRPr sz="4400" b="1" kern="1200">
          <a:solidFill>
            <a:schemeClr val="tx1"/>
          </a:solidFill>
          <a:latin typeface="+mj-lt"/>
          <a:ea typeface="ＭＳ Ｐゴシック" charset="0"/>
          <a:cs typeface="ＭＳ Ｐゴシック" charset="0"/>
        </a:defRPr>
      </a:lvl1pPr>
      <a:lvl2pPr algn="ctr" defTabSz="457196"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196"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196"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196"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5pPr>
      <a:lvl6pPr marL="457196"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91"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87"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82"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6" indent="-342896" algn="l" defTabSz="457196"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43" indent="-285747" algn="l" defTabSz="457196"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988" indent="-228597" algn="l" defTabSz="457196"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184" indent="-228597" algn="l" defTabSz="457196"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379" indent="-228597" algn="l" defTabSz="457196"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aszewski@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aszewski@gmail.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uturegrid.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45093"/>
            <a:ext cx="7772400" cy="1470025"/>
          </a:xfrm>
        </p:spPr>
        <p:txBody>
          <a:bodyPr/>
          <a:lstStyle/>
          <a:p>
            <a:r>
              <a:rPr lang="en-US" dirty="0" smtClean="0"/>
              <a:t>Raining Compute Environments on Resources by Application Users</a:t>
            </a:r>
            <a:br>
              <a:rPr lang="en-US" dirty="0" smtClean="0"/>
            </a:br>
            <a:endParaRPr lang="en-US" dirty="0"/>
          </a:p>
        </p:txBody>
      </p:sp>
      <p:sp>
        <p:nvSpPr>
          <p:cNvPr id="3" name="Subtitle 2"/>
          <p:cNvSpPr>
            <a:spLocks noGrp="1"/>
          </p:cNvSpPr>
          <p:nvPr>
            <p:ph type="subTitle" idx="1"/>
          </p:nvPr>
        </p:nvSpPr>
        <p:spPr>
          <a:xfrm>
            <a:off x="203201" y="2717800"/>
            <a:ext cx="8771466" cy="1752600"/>
          </a:xfrm>
        </p:spPr>
        <p:txBody>
          <a:bodyPr/>
          <a:lstStyle/>
          <a:p>
            <a:r>
              <a:rPr lang="en-US" dirty="0" smtClean="0"/>
              <a:t>Gregor von Laszewski</a:t>
            </a:r>
          </a:p>
          <a:p>
            <a:r>
              <a:rPr lang="en-US" dirty="0" smtClean="0"/>
              <a:t>Indiana University</a:t>
            </a:r>
          </a:p>
          <a:p>
            <a:r>
              <a:rPr lang="en-US" dirty="0" smtClean="0">
                <a:hlinkClick r:id="rId2"/>
              </a:rPr>
              <a:t>laszewski@gmail.com</a:t>
            </a:r>
            <a:endParaRPr lang="en-US" dirty="0" smtClean="0"/>
          </a:p>
          <a:p>
            <a:endParaRPr lang="en-US" dirty="0"/>
          </a:p>
          <a:p>
            <a:r>
              <a:rPr lang="en-US" dirty="0" smtClean="0"/>
              <a:t>Open Cirrus Summit 2011, Oct. 13, 2011</a:t>
            </a:r>
            <a:endParaRPr lang="en-US" dirty="0"/>
          </a:p>
        </p:txBody>
      </p:sp>
    </p:spTree>
    <p:extLst>
      <p:ext uri="{BB962C8B-B14F-4D97-AF65-F5344CB8AC3E}">
        <p14:creationId xmlns:p14="http://schemas.microsoft.com/office/powerpoint/2010/main" val="151215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III</a:t>
            </a:r>
            <a:endParaRPr lang="en-US" b="1" dirty="0"/>
          </a:p>
        </p:txBody>
      </p:sp>
      <p:sp>
        <p:nvSpPr>
          <p:cNvPr id="3" name="Content Placeholder 2"/>
          <p:cNvSpPr>
            <a:spLocks noGrp="1"/>
          </p:cNvSpPr>
          <p:nvPr>
            <p:ph idx="1"/>
          </p:nvPr>
        </p:nvSpPr>
        <p:spPr>
          <a:xfrm>
            <a:off x="0" y="9144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dynamically provisioning </a:t>
            </a:r>
            <a:r>
              <a:rPr lang="en-US" sz="2400" dirty="0" smtClean="0">
                <a:latin typeface="Arial" pitchFamily="34" charset="0"/>
                <a:cs typeface="Arial" pitchFamily="34" charset="0"/>
              </a:rPr>
              <a:t>software as needed onto “bare-metal” using Moab/xCAT </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Hadoop, Dryad,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a:t>
            </a:r>
            <a:r>
              <a:rPr lang="en-US" sz="2000" dirty="0" err="1" smtClean="0">
                <a:latin typeface="Arial" pitchFamily="34" charset="0"/>
                <a:cs typeface="Arial" pitchFamily="34" charset="0"/>
              </a:rPr>
              <a:t>Xen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a:t>
            </a:r>
            <a:r>
              <a:rPr lang="en-US" sz="2000" dirty="0" err="1" smtClean="0">
                <a:latin typeface="Arial" pitchFamily="34" charset="0"/>
                <a:cs typeface="Arial" pitchFamily="34" charset="0"/>
              </a:rPr>
              <a:t>OpenNebula</a:t>
            </a:r>
            <a:r>
              <a:rPr lang="en-US" sz="2000" dirty="0" smtClean="0">
                <a:latin typeface="Arial" pitchFamily="34" charset="0"/>
                <a:cs typeface="Arial" pitchFamily="34" charset="0"/>
              </a:rPr>
              <a:t>, KVM, Windows …..</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~4000 (will grow to ~5000) distributed cores with a dedicated network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29119710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8038603"/>
              </p:ext>
            </p:extLst>
          </p:nvPr>
        </p:nvGraphicFramePr>
        <p:xfrm>
          <a:off x="0" y="1295400"/>
          <a:ext cx="9144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85800" y="5334000"/>
            <a:ext cx="7543800" cy="646331"/>
          </a:xfrm>
          <a:prstGeom prst="rect">
            <a:avLst/>
          </a:prstGeom>
          <a:noFill/>
        </p:spPr>
        <p:txBody>
          <a:bodyPr wrap="square" rtlCol="0">
            <a:spAutoFit/>
          </a:bodyPr>
          <a:lstStyle/>
          <a:p>
            <a:r>
              <a:rPr lang="en-US" dirty="0">
                <a:solidFill>
                  <a:prstClr val="black"/>
                </a:solidFill>
              </a:rPr>
              <a:t>Time elapsed between requesting a job and the jobs reported start time on the provisioned node. The numbers here are an average of 2 sets of experiments.</a:t>
            </a:r>
          </a:p>
        </p:txBody>
      </p:sp>
      <p:sp>
        <p:nvSpPr>
          <p:cNvPr id="7" name="TextBox 6"/>
          <p:cNvSpPr txBox="1"/>
          <p:nvPr/>
        </p:nvSpPr>
        <p:spPr>
          <a:xfrm>
            <a:off x="3352800" y="4876800"/>
            <a:ext cx="1848583" cy="369332"/>
          </a:xfrm>
          <a:prstGeom prst="rect">
            <a:avLst/>
          </a:prstGeom>
          <a:noFill/>
        </p:spPr>
        <p:txBody>
          <a:bodyPr wrap="none" rtlCol="0">
            <a:spAutoFit/>
          </a:bodyPr>
          <a:lstStyle/>
          <a:p>
            <a:r>
              <a:rPr lang="en-US" b="1" dirty="0">
                <a:solidFill>
                  <a:prstClr val="black"/>
                </a:solidFill>
              </a:rPr>
              <a:t>Number of nodes</a:t>
            </a:r>
          </a:p>
        </p:txBody>
      </p:sp>
    </p:spTree>
    <p:extLst>
      <p:ext uri="{BB962C8B-B14F-4D97-AF65-F5344CB8AC3E}">
        <p14:creationId xmlns:p14="http://schemas.microsoft.com/office/powerpoint/2010/main" val="22518411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smtClean="0"/>
              <a:t>have FutureGrid hardware</a:t>
            </a:r>
            <a:endParaRPr lang="en-US" sz="2200" dirty="0"/>
          </a:p>
        </p:txBody>
      </p:sp>
    </p:spTree>
    <p:extLst>
      <p:ext uri="{BB962C8B-B14F-4D97-AF65-F5344CB8AC3E}">
        <p14:creationId xmlns:p14="http://schemas.microsoft.com/office/powerpoint/2010/main" val="36691504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0" name="Group 29"/>
          <p:cNvGrpSpPr/>
          <p:nvPr/>
        </p:nvGrpSpPr>
        <p:grpSpPr>
          <a:xfrm>
            <a:off x="0" y="1371600"/>
            <a:ext cx="9037636" cy="4839366"/>
            <a:chOff x="0" y="838200"/>
            <a:chExt cx="9037636" cy="4839366"/>
          </a:xfrm>
        </p:grpSpPr>
        <p:pic>
          <p:nvPicPr>
            <p:cNvPr id="31"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spTree>
    <p:extLst>
      <p:ext uri="{BB962C8B-B14F-4D97-AF65-F5344CB8AC3E}">
        <p14:creationId xmlns:p14="http://schemas.microsoft.com/office/powerpoint/2010/main" val="4442473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nvPr>
        </p:nvGraphicFramePr>
        <p:xfrm>
          <a:off x="76201" y="1167447"/>
          <a:ext cx="8991599" cy="3937952"/>
        </p:xfrm>
        <a:graphic>
          <a:graphicData uri="http://schemas.openxmlformats.org/drawingml/2006/table">
            <a:tbl>
              <a:tblPr/>
              <a:tblGrid>
                <a:gridCol w="1523999"/>
                <a:gridCol w="762000"/>
                <a:gridCol w="1042749"/>
                <a:gridCol w="1132239"/>
                <a:gridCol w="1132238"/>
                <a:gridCol w="1132239"/>
                <a:gridCol w="817267"/>
                <a:gridCol w="144886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On Order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disk/memory </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 on nodes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1336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4960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18912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1353</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4136169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nvPr>
        </p:nvGraphicFramePr>
        <p:xfrm>
          <a:off x="209861" y="1343025"/>
          <a:ext cx="8934139" cy="2554416"/>
        </p:xfrm>
        <a:graphic>
          <a:graphicData uri="http://schemas.openxmlformats.org/drawingml/2006/table">
            <a:tbl>
              <a:tblPr firstRow="1" bandRow="1">
                <a:tableStyleId>{5C22544A-7EE6-4342-B048-85BDC9FD1C3A}</a:tableStyleId>
              </a:tblPr>
              <a:tblGrid>
                <a:gridCol w="2178912"/>
                <a:gridCol w="1940392"/>
                <a:gridCol w="1928257"/>
                <a:gridCol w="958321"/>
                <a:gridCol w="1928257"/>
              </a:tblGrid>
              <a:tr h="446106">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769992">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446106">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46106">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46106">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TextBox 3"/>
          <p:cNvSpPr txBox="1"/>
          <p:nvPr/>
        </p:nvSpPr>
        <p:spPr>
          <a:xfrm>
            <a:off x="609600" y="4343400"/>
            <a:ext cx="7332585" cy="369332"/>
          </a:xfrm>
          <a:prstGeom prst="rect">
            <a:avLst/>
          </a:prstGeom>
          <a:noFill/>
        </p:spPr>
        <p:txBody>
          <a:bodyPr wrap="none" rtlCol="0">
            <a:spAutoFit/>
          </a:bodyPr>
          <a:lstStyle/>
          <a:p>
            <a:r>
              <a:rPr lang="en-US" dirty="0" smtClean="0"/>
              <a:t>Will add substantially more </a:t>
            </a:r>
            <a:r>
              <a:rPr lang="en-US" b="1" dirty="0" smtClean="0"/>
              <a:t>disk on node </a:t>
            </a:r>
            <a:r>
              <a:rPr lang="en-US" dirty="0" smtClean="0"/>
              <a:t>and at IU and UF as </a:t>
            </a:r>
            <a:r>
              <a:rPr lang="en-US" b="1" dirty="0" smtClean="0"/>
              <a:t>shared storage</a:t>
            </a:r>
            <a:endParaRPr lang="en-US" b="1" dirty="0"/>
          </a:p>
        </p:txBody>
      </p:sp>
    </p:spTree>
    <p:extLst>
      <p:ext uri="{BB962C8B-B14F-4D97-AF65-F5344CB8AC3E}">
        <p14:creationId xmlns:p14="http://schemas.microsoft.com/office/powerpoint/2010/main" val="6659739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497205" y="320040"/>
            <a:ext cx="8149590" cy="1051560"/>
          </a:xfrm>
        </p:spPr>
        <p:txBody>
          <a:bodyPr lIns="0" tIns="0" rIns="0" bIns="0"/>
          <a:lstStyle/>
          <a:p>
            <a:pPr>
              <a:lnSpc>
                <a:spcPct val="95000"/>
              </a:lnSpc>
            </a:pPr>
            <a:r>
              <a:rPr lang="en-US">
                <a:solidFill>
                  <a:srgbClr val="000000"/>
                </a:solidFill>
                <a:latin typeface="Arial" charset="0"/>
              </a:rPr>
              <a:t>Network Impairment Device</a:t>
            </a:r>
          </a:p>
        </p:txBody>
      </p:sp>
      <p:sp>
        <p:nvSpPr>
          <p:cNvPr id="8196" name="Text Box 4"/>
          <p:cNvSpPr txBox="1">
            <a:spLocks noChangeArrowheads="1"/>
          </p:cNvSpPr>
          <p:nvPr/>
        </p:nvSpPr>
        <p:spPr bwMode="auto">
          <a:xfrm>
            <a:off x="215742" y="1493045"/>
            <a:ext cx="8712518" cy="421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pPr>
            <a:r>
              <a:rPr lang="en-US" sz="2900" dirty="0">
                <a:solidFill>
                  <a:srgbClr val="000000"/>
                </a:solidFill>
                <a:latin typeface="Arial" charset="0"/>
              </a:rPr>
              <a:t>Spirent XGEM Network Impairments Simulator for jitter, errors, delay, </a:t>
            </a:r>
            <a:r>
              <a:rPr lang="en-US" sz="2900" dirty="0" err="1">
                <a:solidFill>
                  <a:srgbClr val="000000"/>
                </a:solidFill>
                <a:latin typeface="Arial" charset="0"/>
              </a:rPr>
              <a:t>etc</a:t>
            </a:r>
            <a:endParaRPr lang="en-US" dirty="0"/>
          </a:p>
          <a:p>
            <a:pPr lvl="1">
              <a:lnSpc>
                <a:spcPct val="95000"/>
              </a:lnSpc>
              <a:buClr>
                <a:srgbClr val="000000"/>
              </a:buClr>
              <a:buSzPct val="100000"/>
              <a:buFontTx/>
              <a:buChar char="•"/>
            </a:pPr>
            <a:r>
              <a:rPr lang="en-US" sz="2900" dirty="0">
                <a:solidFill>
                  <a:srgbClr val="000000"/>
                </a:solidFill>
                <a:latin typeface="Arial" charset="0"/>
              </a:rPr>
              <a:t>Full Bidirectional 10G w/64 byte packets</a:t>
            </a:r>
            <a:endParaRPr lang="en-US" dirty="0"/>
          </a:p>
          <a:p>
            <a:pPr lvl="1">
              <a:lnSpc>
                <a:spcPct val="95000"/>
              </a:lnSpc>
              <a:buClr>
                <a:srgbClr val="000000"/>
              </a:buClr>
              <a:buSzPct val="100000"/>
              <a:buFontTx/>
              <a:buChar char="•"/>
            </a:pPr>
            <a:r>
              <a:rPr lang="en-US" sz="2900" dirty="0">
                <a:solidFill>
                  <a:srgbClr val="000000"/>
                </a:solidFill>
                <a:latin typeface="Arial" charset="0"/>
              </a:rPr>
              <a:t>up to 15 seconds introduced delay (in 16ns increments)</a:t>
            </a:r>
            <a:endParaRPr lang="en-US" dirty="0"/>
          </a:p>
          <a:p>
            <a:pPr lvl="1">
              <a:lnSpc>
                <a:spcPct val="95000"/>
              </a:lnSpc>
              <a:buClr>
                <a:srgbClr val="000000"/>
              </a:buClr>
              <a:buSzPct val="100000"/>
              <a:buFontTx/>
              <a:buChar char="•"/>
            </a:pPr>
            <a:r>
              <a:rPr lang="en-US" sz="2900" dirty="0">
                <a:solidFill>
                  <a:srgbClr val="000000"/>
                </a:solidFill>
                <a:latin typeface="Arial" charset="0"/>
              </a:rPr>
              <a:t>0-100% introduced packet loss in .0001% increments</a:t>
            </a:r>
            <a:endParaRPr lang="en-US" dirty="0"/>
          </a:p>
          <a:p>
            <a:pPr lvl="1">
              <a:lnSpc>
                <a:spcPct val="95000"/>
              </a:lnSpc>
              <a:buClr>
                <a:srgbClr val="000000"/>
              </a:buClr>
              <a:buSzPct val="100000"/>
              <a:buFontTx/>
              <a:buChar char="•"/>
            </a:pPr>
            <a:r>
              <a:rPr lang="en-US" sz="2900" dirty="0">
                <a:solidFill>
                  <a:srgbClr val="000000"/>
                </a:solidFill>
                <a:latin typeface="Arial" charset="0"/>
              </a:rPr>
              <a:t>Packet manipulation in first 2000 bytes</a:t>
            </a:r>
            <a:endParaRPr lang="en-US" dirty="0"/>
          </a:p>
          <a:p>
            <a:pPr lvl="1">
              <a:lnSpc>
                <a:spcPct val="95000"/>
              </a:lnSpc>
              <a:buClr>
                <a:srgbClr val="000000"/>
              </a:buClr>
              <a:buSzPct val="100000"/>
              <a:buFontTx/>
              <a:buChar char="•"/>
            </a:pPr>
            <a:r>
              <a:rPr lang="en-US" sz="2900" dirty="0">
                <a:solidFill>
                  <a:srgbClr val="000000"/>
                </a:solidFill>
                <a:latin typeface="Arial" charset="0"/>
              </a:rPr>
              <a:t>up to 16k frame size</a:t>
            </a:r>
            <a:endParaRPr lang="en-US" dirty="0"/>
          </a:p>
          <a:p>
            <a:pPr lvl="1">
              <a:lnSpc>
                <a:spcPct val="95000"/>
              </a:lnSpc>
              <a:buClr>
                <a:srgbClr val="000000"/>
              </a:buClr>
              <a:buSzPct val="100000"/>
              <a:buFontTx/>
              <a:buChar char="•"/>
            </a:pPr>
            <a:r>
              <a:rPr lang="en-US" sz="2900" dirty="0">
                <a:solidFill>
                  <a:srgbClr val="000000"/>
                </a:solidFill>
                <a:latin typeface="Arial" charset="0"/>
              </a:rPr>
              <a:t>TCL for scripting, HTML for manual configuration</a:t>
            </a:r>
            <a:endParaRPr lang="en-US" dirty="0"/>
          </a:p>
        </p:txBody>
      </p:sp>
    </p:spTree>
    <p:extLst>
      <p:ext uri="{BB962C8B-B14F-4D97-AF65-F5344CB8AC3E}">
        <p14:creationId xmlns:p14="http://schemas.microsoft.com/office/powerpoint/2010/main" val="38490711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10-09-14 at 3.25.16 PM.png"/>
          <p:cNvPicPr>
            <a:picLocks noChangeAspect="1"/>
          </p:cNvPicPr>
          <p:nvPr/>
        </p:nvPicPr>
        <p:blipFill>
          <a:blip r:embed="rId3" cstate="print"/>
          <a:srcRect t="34231" r="27131"/>
          <a:stretch>
            <a:fillRect/>
          </a:stretch>
        </p:blipFill>
        <p:spPr>
          <a:xfrm>
            <a:off x="54558" y="630815"/>
            <a:ext cx="9089442" cy="6227185"/>
          </a:xfrm>
          <a:prstGeom prst="rect">
            <a:avLst/>
          </a:prstGeom>
        </p:spPr>
      </p:pic>
      <p:sp>
        <p:nvSpPr>
          <p:cNvPr id="2" name="Title 1"/>
          <p:cNvSpPr>
            <a:spLocks noGrp="1"/>
          </p:cNvSpPr>
          <p:nvPr>
            <p:ph type="title"/>
          </p:nvPr>
        </p:nvSpPr>
        <p:spPr>
          <a:xfrm>
            <a:off x="0" y="0"/>
            <a:ext cx="9144000" cy="792447"/>
          </a:xfrm>
        </p:spPr>
        <p:txBody>
          <a:bodyPr/>
          <a:lstStyle/>
          <a:p>
            <a:r>
              <a:rPr lang="en-US" b="1" dirty="0" smtClean="0"/>
              <a:t>FutureGrid: Online Inca Summary</a:t>
            </a:r>
            <a:endParaRPr lang="en-US" b="1" dirty="0"/>
          </a:p>
        </p:txBody>
      </p:sp>
    </p:spTree>
    <p:extLst>
      <p:ext uri="{BB962C8B-B14F-4D97-AF65-F5344CB8AC3E}">
        <p14:creationId xmlns:p14="http://schemas.microsoft.com/office/powerpoint/2010/main" val="26768176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Cores_per_partition.png"/>
          <p:cNvPicPr/>
          <p:nvPr/>
        </p:nvPicPr>
        <p:blipFill>
          <a:blip r:embed="rId3" cstate="print"/>
          <a:stretch>
            <a:fillRect/>
          </a:stretch>
        </p:blipFill>
        <p:spPr>
          <a:xfrm>
            <a:off x="0" y="572078"/>
            <a:ext cx="9053280" cy="6285922"/>
          </a:xfrm>
          <a:prstGeom prst="rect">
            <a:avLst/>
          </a:prstGeom>
        </p:spPr>
      </p:pic>
      <p:sp>
        <p:nvSpPr>
          <p:cNvPr id="2" name="Title 1"/>
          <p:cNvSpPr>
            <a:spLocks noGrp="1"/>
          </p:cNvSpPr>
          <p:nvPr>
            <p:ph type="title"/>
          </p:nvPr>
        </p:nvSpPr>
        <p:spPr>
          <a:xfrm>
            <a:off x="1676400" y="1066800"/>
            <a:ext cx="7467600" cy="944847"/>
          </a:xfrm>
        </p:spPr>
        <p:txBody>
          <a:bodyPr/>
          <a:lstStyle/>
          <a:p>
            <a:r>
              <a:rPr lang="en-US" b="1" dirty="0" smtClean="0"/>
              <a:t>FutureGrid: </a:t>
            </a:r>
            <a:r>
              <a:rPr lang="en-US" dirty="0" smtClean="0"/>
              <a:t>Inca Monitoring</a:t>
            </a:r>
            <a:endParaRPr lang="en-US" b="1" dirty="0"/>
          </a:p>
        </p:txBody>
      </p:sp>
    </p:spTree>
    <p:extLst>
      <p:ext uri="{BB962C8B-B14F-4D97-AF65-F5344CB8AC3E}">
        <p14:creationId xmlns:p14="http://schemas.microsoft.com/office/powerpoint/2010/main" val="10811452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5 Use Types for FutureGrid</a:t>
            </a:r>
            <a:endParaRPr lang="en-US" dirty="0"/>
          </a:p>
        </p:txBody>
      </p:sp>
      <p:sp>
        <p:nvSpPr>
          <p:cNvPr id="3" name="Content Placeholder 2"/>
          <p:cNvSpPr>
            <a:spLocks noGrp="1"/>
          </p:cNvSpPr>
          <p:nvPr>
            <p:ph idx="1"/>
          </p:nvPr>
        </p:nvSpPr>
        <p:spPr>
          <a:xfrm>
            <a:off x="0" y="762000"/>
            <a:ext cx="9144000" cy="4525963"/>
          </a:xfrm>
        </p:spPr>
        <p:txBody>
          <a:bodyPr/>
          <a:lstStyle/>
          <a:p>
            <a:pPr>
              <a:spcBef>
                <a:spcPts val="0"/>
              </a:spcBef>
            </a:pPr>
            <a:r>
              <a:rPr lang="en-US" sz="2800" b="1" dirty="0" smtClean="0"/>
              <a:t>~100 </a:t>
            </a:r>
            <a:r>
              <a:rPr lang="en-US" sz="2800" dirty="0" smtClean="0"/>
              <a:t>approved projects over last 6 months</a:t>
            </a:r>
          </a:p>
          <a:p>
            <a:pPr>
              <a:spcBef>
                <a:spcPts val="0"/>
              </a:spcBef>
            </a:pPr>
            <a:r>
              <a:rPr lang="en-US" sz="2800" b="1" dirty="0" smtClean="0"/>
              <a:t>Training Education and Outreach</a:t>
            </a:r>
          </a:p>
          <a:p>
            <a:pPr lvl="1">
              <a:spcBef>
                <a:spcPts val="0"/>
              </a:spcBef>
            </a:pPr>
            <a:r>
              <a:rPr lang="en-US" sz="2400" dirty="0" smtClean="0"/>
              <a:t>Semester and short events; promising for non research intensive universities</a:t>
            </a:r>
          </a:p>
          <a:p>
            <a:pPr>
              <a:spcBef>
                <a:spcPts val="0"/>
              </a:spcBef>
            </a:pPr>
            <a:r>
              <a:rPr lang="en-US" sz="2800" b="1" dirty="0" smtClean="0"/>
              <a:t>Interoperability test-beds</a:t>
            </a:r>
          </a:p>
          <a:p>
            <a:pPr lvl="1">
              <a:spcBef>
                <a:spcPts val="0"/>
              </a:spcBef>
            </a:pPr>
            <a:r>
              <a:rPr lang="en-US" sz="2400" dirty="0" smtClean="0"/>
              <a:t>Grids and Clouds; </a:t>
            </a:r>
            <a:r>
              <a:rPr lang="en-US" sz="2400" b="1" dirty="0" smtClean="0"/>
              <a:t>Standards</a:t>
            </a:r>
            <a:r>
              <a:rPr lang="en-US" sz="2400" smtClean="0"/>
              <a:t>; Open Grid </a:t>
            </a:r>
            <a:r>
              <a:rPr lang="en-US" sz="2400" dirty="0" smtClean="0"/>
              <a:t>Forum OGF really needs</a:t>
            </a:r>
          </a:p>
          <a:p>
            <a:pPr>
              <a:spcBef>
                <a:spcPts val="0"/>
              </a:spcBef>
            </a:pPr>
            <a:r>
              <a:rPr lang="en-US" sz="2800" b="1" dirty="0" smtClean="0"/>
              <a:t>Domain Science applications</a:t>
            </a:r>
          </a:p>
          <a:p>
            <a:pPr lvl="1">
              <a:spcBef>
                <a:spcPts val="0"/>
              </a:spcBef>
            </a:pPr>
            <a:r>
              <a:rPr lang="en-US" sz="2400" dirty="0" smtClean="0"/>
              <a:t>Life science highlighted</a:t>
            </a:r>
          </a:p>
          <a:p>
            <a:pPr>
              <a:spcBef>
                <a:spcPts val="0"/>
              </a:spcBef>
            </a:pPr>
            <a:r>
              <a:rPr lang="en-US" sz="2800" b="1" dirty="0" smtClean="0"/>
              <a:t>Computer science</a:t>
            </a:r>
          </a:p>
          <a:p>
            <a:pPr lvl="1">
              <a:spcBef>
                <a:spcPts val="0"/>
              </a:spcBef>
            </a:pPr>
            <a:r>
              <a:rPr lang="en-US" sz="2400" dirty="0" smtClean="0"/>
              <a:t>Largest current category (&gt; 50%)</a:t>
            </a:r>
          </a:p>
          <a:p>
            <a:pPr>
              <a:spcBef>
                <a:spcPts val="0"/>
              </a:spcBef>
            </a:pPr>
            <a:r>
              <a:rPr lang="en-US" sz="2800" b="1" dirty="0" smtClean="0"/>
              <a:t>Computer Systems Evaluation</a:t>
            </a:r>
          </a:p>
          <a:p>
            <a:pPr lvl="1">
              <a:spcBef>
                <a:spcPts val="0"/>
              </a:spcBef>
            </a:pPr>
            <a:r>
              <a:rPr lang="en-US" sz="2400" dirty="0" smtClean="0"/>
              <a:t>TeraGrid (TIS, TAS, XSEDE), OSG, EGI</a:t>
            </a:r>
          </a:p>
          <a:p>
            <a:pPr>
              <a:spcBef>
                <a:spcPts val="0"/>
              </a:spcBef>
            </a:pPr>
            <a:r>
              <a:rPr lang="en-US" sz="2800" dirty="0" smtClean="0"/>
              <a:t>Clouds are meant to need less support than other models; FutureGrid needs more </a:t>
            </a:r>
            <a:r>
              <a:rPr lang="en-US" sz="2800" b="1" dirty="0" smtClean="0"/>
              <a:t>user support </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15897493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 People</a:t>
            </a:r>
            <a:endParaRPr lang="en-US" dirty="0"/>
          </a:p>
        </p:txBody>
      </p:sp>
      <p:sp>
        <p:nvSpPr>
          <p:cNvPr id="3" name="Content Placeholder 2"/>
          <p:cNvSpPr>
            <a:spLocks noGrp="1"/>
          </p:cNvSpPr>
          <p:nvPr>
            <p:ph idx="1"/>
          </p:nvPr>
        </p:nvSpPr>
        <p:spPr/>
        <p:txBody>
          <a:bodyPr/>
          <a:lstStyle/>
          <a:p>
            <a:r>
              <a:rPr lang="en-US" dirty="0" smtClean="0"/>
              <a:t>Many people have worked on </a:t>
            </a:r>
            <a:r>
              <a:rPr lang="en-US" dirty="0" err="1" smtClean="0"/>
              <a:t>FuturGrid</a:t>
            </a:r>
            <a:r>
              <a:rPr lang="en-US" dirty="0" smtClean="0"/>
              <a:t> and we are not be able to list all them here. </a:t>
            </a:r>
          </a:p>
          <a:p>
            <a:r>
              <a:rPr lang="en-US" dirty="0" smtClean="0"/>
              <a:t>We will attempt to keep a list available on the portal Web site.</a:t>
            </a:r>
          </a:p>
          <a:p>
            <a:r>
              <a:rPr lang="en-US" dirty="0" smtClean="0"/>
              <a:t>Many others have contributed to this tutorial!!</a:t>
            </a:r>
          </a:p>
          <a:p>
            <a:pPr lvl="2"/>
            <a:r>
              <a:rPr lang="en-US" dirty="0" smtClean="0"/>
              <a:t>Thanks!!</a:t>
            </a:r>
            <a:endParaRPr lang="en-US" dirty="0"/>
          </a:p>
          <a:p>
            <a:r>
              <a:rPr lang="en-US" dirty="0" smtClean="0"/>
              <a:t>https://</a:t>
            </a:r>
            <a:r>
              <a:rPr lang="en-US" dirty="0" err="1" smtClean="0"/>
              <a:t>portal.futuregrid.org</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4066852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b="1" smtClean="0"/>
              <a:t>FutureGrid Viral </a:t>
            </a:r>
            <a:r>
              <a:rPr lang="en-US" b="1" dirty="0" smtClean="0"/>
              <a:t>Growth Model</a:t>
            </a:r>
            <a:endParaRPr lang="en-US" b="1" dirty="0"/>
          </a:p>
        </p:txBody>
      </p:sp>
      <p:sp>
        <p:nvSpPr>
          <p:cNvPr id="3" name="Content Placeholder 2"/>
          <p:cNvSpPr>
            <a:spLocks noGrp="1"/>
          </p:cNvSpPr>
          <p:nvPr>
            <p:ph idx="1"/>
          </p:nvPr>
        </p:nvSpPr>
        <p:spPr>
          <a:xfrm>
            <a:off x="0" y="1143000"/>
            <a:ext cx="9220200" cy="4983163"/>
          </a:xfrm>
        </p:spPr>
        <p:txBody>
          <a:bodyPr/>
          <a:lstStyle/>
          <a:p>
            <a:r>
              <a:rPr lang="en-US" dirty="0" smtClean="0"/>
              <a:t>Users apply for a project</a:t>
            </a:r>
          </a:p>
          <a:p>
            <a:r>
              <a:rPr lang="en-US" dirty="0" smtClean="0"/>
              <a:t>Users improve/develop some software in project</a:t>
            </a:r>
          </a:p>
          <a:p>
            <a:r>
              <a:rPr lang="en-US" dirty="0" smtClean="0"/>
              <a:t>This project leads to new images which are placed in FutureGrid repository</a:t>
            </a:r>
          </a:p>
          <a:p>
            <a:r>
              <a:rPr lang="en-US" dirty="0" smtClean="0"/>
              <a:t>Project report and other web pages document use of new images</a:t>
            </a:r>
          </a:p>
          <a:p>
            <a:r>
              <a:rPr lang="en-US" dirty="0" smtClean="0"/>
              <a:t>Images are used by other users</a:t>
            </a:r>
          </a:p>
          <a:p>
            <a:r>
              <a:rPr lang="en-US" dirty="0" smtClean="0"/>
              <a:t>And so on ad infinitum ………</a:t>
            </a:r>
          </a:p>
          <a:p>
            <a:r>
              <a:rPr lang="en-US" b="1" dirty="0" smtClean="0">
                <a:solidFill>
                  <a:srgbClr val="FF0000"/>
                </a:solidFill>
              </a:rPr>
              <a:t>Please bring your nifty software up on FutureGrid!!</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5461923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fontScale="90000"/>
          </a:bodyPr>
          <a:lstStyle/>
          <a:p>
            <a:r>
              <a:rPr lang="en-US" b="1" dirty="0" smtClean="0"/>
              <a:t>OGF’10 Demo from Rennes</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SDSC</a:t>
            </a: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UF</a:t>
            </a: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UC</a:t>
            </a: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Lille</a:t>
            </a: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Rennes</a:t>
            </a: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Sophia</a:t>
            </a: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00400" y="4953000"/>
            <a:ext cx="3058609" cy="1477328"/>
          </a:xfrm>
          <a:prstGeom prst="rect">
            <a:avLst/>
          </a:prstGeom>
          <a:noFill/>
        </p:spPr>
        <p:txBody>
          <a:bodyPr wrap="square" rtlCol="0">
            <a:spAutoFit/>
          </a:bodyPr>
          <a:lstStyle/>
          <a:p>
            <a:pPr algn="ctr" defTabSz="457200"/>
            <a:r>
              <a:rPr lang="en-US" dirty="0" err="1">
                <a:solidFill>
                  <a:prstClr val="black"/>
                </a:solidFill>
              </a:rPr>
              <a:t>ViNe</a:t>
            </a:r>
            <a:r>
              <a:rPr lang="en-US" dirty="0">
                <a:solidFill>
                  <a:prstClr val="black"/>
                </a:solidFill>
              </a:rPr>
              <a:t> provided the necessary inter-cloud connectivity to deploy </a:t>
            </a:r>
            <a:r>
              <a:rPr lang="en-US" dirty="0" err="1">
                <a:solidFill>
                  <a:prstClr val="black"/>
                </a:solidFill>
              </a:rPr>
              <a:t>CloudBLAST</a:t>
            </a:r>
            <a:r>
              <a:rPr lang="en-US" dirty="0">
                <a:solidFill>
                  <a:prstClr val="black"/>
                </a:solidFill>
              </a:rPr>
              <a:t> across </a:t>
            </a:r>
            <a:r>
              <a:rPr lang="en-US" dirty="0" smtClean="0">
                <a:solidFill>
                  <a:prstClr val="black"/>
                </a:solidFill>
              </a:rPr>
              <a:t>6 </a:t>
            </a:r>
            <a:r>
              <a:rPr lang="en-US" dirty="0">
                <a:solidFill>
                  <a:prstClr val="black"/>
                </a:solidFill>
              </a:rPr>
              <a:t>Nimbus sites, with a mix of public and private subnets.</a:t>
            </a: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a:solidFill>
                  <a:prstClr val="black"/>
                </a:solidFill>
              </a:rPr>
              <a:t>Grid’5000 firewall</a:t>
            </a:r>
          </a:p>
        </p:txBody>
      </p:sp>
    </p:spTree>
    <p:extLst>
      <p:ext uri="{BB962C8B-B14F-4D97-AF65-F5344CB8AC3E}">
        <p14:creationId xmlns:p14="http://schemas.microsoft.com/office/powerpoint/2010/main" val="37181570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86800" cy="838200"/>
          </a:xfrm>
        </p:spPr>
        <p:txBody>
          <a:bodyPr/>
          <a:lstStyle/>
          <a:p>
            <a:r>
              <a:rPr lang="en-US" b="1" dirty="0" smtClean="0"/>
              <a:t>Education &amp; Outreach on FutureGrid</a:t>
            </a:r>
            <a:endParaRPr lang="en-US" b="1" dirty="0"/>
          </a:p>
        </p:txBody>
      </p:sp>
      <p:sp>
        <p:nvSpPr>
          <p:cNvPr id="3" name="Content Placeholder 2"/>
          <p:cNvSpPr>
            <a:spLocks noGrp="1"/>
          </p:cNvSpPr>
          <p:nvPr>
            <p:ph idx="1"/>
          </p:nvPr>
        </p:nvSpPr>
        <p:spPr>
          <a:xfrm>
            <a:off x="0" y="990600"/>
            <a:ext cx="9144000" cy="5257800"/>
          </a:xfrm>
        </p:spPr>
        <p:txBody>
          <a:bodyPr>
            <a:normAutofit lnSpcReduction="10000"/>
          </a:bodyPr>
          <a:lstStyle/>
          <a:p>
            <a:r>
              <a:rPr lang="en-US" sz="2400" dirty="0" smtClean="0"/>
              <a:t>Build up </a:t>
            </a:r>
            <a:r>
              <a:rPr lang="en-US" sz="2400" dirty="0" smtClean="0">
                <a:solidFill>
                  <a:srgbClr val="FF0000"/>
                </a:solidFill>
              </a:rPr>
              <a:t>tutorials</a:t>
            </a:r>
            <a:r>
              <a:rPr lang="en-US" sz="2400" dirty="0" smtClean="0"/>
              <a:t> on supported software</a:t>
            </a:r>
          </a:p>
          <a:p>
            <a:r>
              <a:rPr lang="en-US" sz="2400" dirty="0" smtClean="0"/>
              <a:t>Support development of curricula requiring privileges and </a:t>
            </a:r>
            <a:r>
              <a:rPr lang="en-US" sz="2400" dirty="0" smtClean="0">
                <a:solidFill>
                  <a:srgbClr val="FF0000"/>
                </a:solidFill>
              </a:rPr>
              <a:t>systems destruction capabilities </a:t>
            </a:r>
            <a:r>
              <a:rPr lang="en-US" sz="2400" dirty="0" smtClean="0"/>
              <a:t>that are hard to grant on conventional TeraGrid</a:t>
            </a:r>
          </a:p>
          <a:p>
            <a:r>
              <a:rPr lang="en-US" sz="2400" dirty="0" smtClean="0"/>
              <a:t>Offer suite of </a:t>
            </a:r>
            <a:r>
              <a:rPr lang="en-US" sz="2400" dirty="0" smtClean="0">
                <a:solidFill>
                  <a:srgbClr val="FF0000"/>
                </a:solidFill>
              </a:rPr>
              <a:t>appliances</a:t>
            </a:r>
            <a:r>
              <a:rPr lang="en-US" sz="2400" dirty="0" smtClean="0"/>
              <a:t> (customized VM based images) supporting online laboratories</a:t>
            </a:r>
          </a:p>
          <a:p>
            <a:r>
              <a:rPr lang="en-US" sz="2400" dirty="0" smtClean="0"/>
              <a:t>Supported ~200 students in </a:t>
            </a:r>
            <a:r>
              <a:rPr lang="en-US" sz="2400" dirty="0" smtClean="0">
                <a:solidFill>
                  <a:srgbClr val="FF0000"/>
                </a:solidFill>
              </a:rPr>
              <a:t>Virtual Summer School </a:t>
            </a:r>
            <a:r>
              <a:rPr lang="en-US" sz="2400" dirty="0" smtClean="0"/>
              <a:t>on “</a:t>
            </a:r>
            <a:r>
              <a:rPr lang="en-US" sz="2400" dirty="0" smtClean="0">
                <a:solidFill>
                  <a:srgbClr val="FF0000"/>
                </a:solidFill>
              </a:rPr>
              <a:t>Big Data</a:t>
            </a:r>
            <a:r>
              <a:rPr lang="en-US" sz="2400" dirty="0" smtClean="0"/>
              <a:t>” July 26-30 with set of certified images – first offering of FutureGrid 101 Class; </a:t>
            </a:r>
            <a:r>
              <a:rPr lang="en-US" sz="2400" dirty="0" smtClean="0">
                <a:solidFill>
                  <a:srgbClr val="FF0000"/>
                </a:solidFill>
              </a:rPr>
              <a:t>TeraGrid ‘10 </a:t>
            </a:r>
            <a:r>
              <a:rPr lang="en-US" sz="2400" dirty="0" smtClean="0"/>
              <a:t>“Cloud technologies, data-intensive science and the TG”; </a:t>
            </a:r>
            <a:r>
              <a:rPr lang="en-US" sz="2400" dirty="0" smtClean="0">
                <a:solidFill>
                  <a:srgbClr val="FF0000"/>
                </a:solidFill>
              </a:rPr>
              <a:t>CloudCom</a:t>
            </a:r>
            <a:r>
              <a:rPr lang="en-US" sz="2400" dirty="0" smtClean="0"/>
              <a:t> conference tutorials Nov 30-Dec 3 2010</a:t>
            </a:r>
          </a:p>
          <a:p>
            <a:r>
              <a:rPr lang="en-US" sz="2400" dirty="0" smtClean="0"/>
              <a:t>Experimental </a:t>
            </a:r>
            <a:r>
              <a:rPr lang="en-US" sz="2400" dirty="0" smtClean="0">
                <a:solidFill>
                  <a:srgbClr val="FF0000"/>
                </a:solidFill>
              </a:rPr>
              <a:t>class use </a:t>
            </a:r>
            <a:r>
              <a:rPr lang="en-US" sz="2400" dirty="0" smtClean="0"/>
              <a:t>fall semester at Indiana, Florida and LSU; follow up core distributed system class Spring at IU</a:t>
            </a:r>
          </a:p>
          <a:p>
            <a:r>
              <a:rPr lang="en-US" sz="2400" dirty="0" smtClean="0"/>
              <a:t>Offering  </a:t>
            </a:r>
            <a:r>
              <a:rPr lang="en-US" sz="2400" dirty="0" smtClean="0">
                <a:solidFill>
                  <a:srgbClr val="FF0000"/>
                </a:solidFill>
              </a:rPr>
              <a:t>ADMI</a:t>
            </a:r>
            <a:r>
              <a:rPr lang="en-US" sz="2400" dirty="0" smtClean="0"/>
              <a:t> (HBCU CS </a:t>
            </a:r>
            <a:r>
              <a:rPr lang="en-US" sz="2400" dirty="0" err="1" smtClean="0"/>
              <a:t>depts</a:t>
            </a:r>
            <a:r>
              <a:rPr lang="en-US" sz="2400" dirty="0" smtClean="0"/>
              <a:t>) Summer School on Clouds and REU program at Elizabeth City State University</a:t>
            </a:r>
          </a:p>
        </p:txBody>
      </p:sp>
    </p:spTree>
    <p:extLst>
      <p:ext uri="{BB962C8B-B14F-4D97-AF65-F5344CB8AC3E}">
        <p14:creationId xmlns:p14="http://schemas.microsoft.com/office/powerpoint/2010/main" val="41004393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Software Architecture</a:t>
            </a:r>
            <a:endParaRPr lang="en-US" dirty="0"/>
          </a:p>
        </p:txBody>
      </p:sp>
      <p:pic>
        <p:nvPicPr>
          <p:cNvPr id="4" name="Content Placeholder 3"/>
          <p:cNvPicPr>
            <a:picLocks noGrp="1" noChangeAspect="1"/>
          </p:cNvPicPr>
          <p:nvPr>
            <p:ph idx="1"/>
          </p:nvPr>
        </p:nvPicPr>
        <p:blipFill rotWithShape="1">
          <a:blip r:embed="rId3"/>
          <a:srcRect l="-419" t="-182" r="-1147" b="182"/>
          <a:stretch/>
        </p:blipFill>
        <p:spPr>
          <a:xfrm>
            <a:off x="228600" y="1447800"/>
            <a:ext cx="4604951" cy="4525963"/>
          </a:xfrm>
        </p:spPr>
      </p:pic>
      <p:sp>
        <p:nvSpPr>
          <p:cNvPr id="5" name="TextBox 4"/>
          <p:cNvSpPr txBox="1"/>
          <p:nvPr/>
        </p:nvSpPr>
        <p:spPr>
          <a:xfrm>
            <a:off x="5105400" y="2667000"/>
            <a:ext cx="3352800" cy="2246769"/>
          </a:xfrm>
          <a:prstGeom prst="rect">
            <a:avLst/>
          </a:prstGeom>
          <a:noFill/>
          <a:ln>
            <a:solidFill>
              <a:schemeClr val="tx1"/>
            </a:solidFill>
          </a:ln>
        </p:spPr>
        <p:txBody>
          <a:bodyPr wrap="square" rtlCol="0">
            <a:spAutoFit/>
          </a:bodyPr>
          <a:lstStyle/>
          <a:p>
            <a:pPr>
              <a:buFont typeface="Arial" pitchFamily="34" charset="0"/>
              <a:buChar char="•"/>
            </a:pPr>
            <a:r>
              <a:rPr lang="en-US" sz="2000" dirty="0" smtClean="0"/>
              <a:t> </a:t>
            </a:r>
            <a:r>
              <a:rPr lang="en-US" sz="2000" b="1" dirty="0" smtClean="0"/>
              <a:t>Note on Authentication and Authorization</a:t>
            </a:r>
          </a:p>
          <a:p>
            <a:pPr>
              <a:buFont typeface="Arial" pitchFamily="34" charset="0"/>
              <a:buChar char="•"/>
            </a:pPr>
            <a:r>
              <a:rPr lang="en-US" sz="2000" dirty="0" smtClean="0"/>
              <a:t> We have different environments and requirements from XSEDE</a:t>
            </a:r>
          </a:p>
          <a:p>
            <a:pPr>
              <a:buFont typeface="Arial" pitchFamily="34" charset="0"/>
              <a:buChar char="•"/>
            </a:pPr>
            <a:r>
              <a:rPr lang="en-US" sz="2000" dirty="0" smtClean="0"/>
              <a:t> Non trivial to integrate/align security model with XSEDE</a:t>
            </a:r>
            <a:endParaRPr lang="en-US" sz="2000" dirty="0"/>
          </a:p>
        </p:txBody>
      </p:sp>
    </p:spTree>
    <p:extLst>
      <p:ext uri="{BB962C8B-B14F-4D97-AF65-F5344CB8AC3E}">
        <p14:creationId xmlns:p14="http://schemas.microsoft.com/office/powerpoint/2010/main" val="39651899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02"/>
          </a:xfrm>
        </p:spPr>
        <p:txBody>
          <a:bodyPr/>
          <a:lstStyle/>
          <a:p>
            <a:r>
              <a:rPr lang="en-US" dirty="0" smtClean="0"/>
              <a:t>Detailed Software Architecture</a:t>
            </a:r>
            <a:endParaRPr lang="en-US" dirty="0"/>
          </a:p>
        </p:txBody>
      </p:sp>
      <p:pic>
        <p:nvPicPr>
          <p:cNvPr id="4" name="Content Placeholder 3"/>
          <p:cNvPicPr>
            <a:picLocks noGrp="1" noChangeAspect="1"/>
          </p:cNvPicPr>
          <p:nvPr>
            <p:ph idx="1"/>
          </p:nvPr>
        </p:nvPicPr>
        <p:blipFill>
          <a:blip r:embed="rId3"/>
          <a:srcRect l="-40756" r="-40756"/>
          <a:stretch>
            <a:fillRect/>
          </a:stretch>
        </p:blipFill>
        <p:spPr>
          <a:xfrm>
            <a:off x="-1027408" y="685800"/>
            <a:ext cx="11222968" cy="6172200"/>
          </a:xfrm>
        </p:spPr>
      </p:pic>
    </p:spTree>
    <p:extLst>
      <p:ext uri="{BB962C8B-B14F-4D97-AF65-F5344CB8AC3E}">
        <p14:creationId xmlns:p14="http://schemas.microsoft.com/office/powerpoint/2010/main" val="22677721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Existing Services</a:t>
            </a:r>
            <a:endParaRPr lang="en-US" dirty="0"/>
          </a:p>
        </p:txBody>
      </p:sp>
      <p:sp>
        <p:nvSpPr>
          <p:cNvPr id="3" name="Subtitle 2"/>
          <p:cNvSpPr>
            <a:spLocks noGrp="1"/>
          </p:cNvSpPr>
          <p:nvPr>
            <p:ph type="subTitle" idx="1"/>
          </p:nvPr>
        </p:nvSpPr>
        <p:spPr/>
        <p:txBody>
          <a:bodyPr/>
          <a:lstStyle/>
          <a:p>
            <a:r>
              <a:rPr lang="en-US" dirty="0" smtClean="0"/>
              <a:t>Gregor von Laszewski</a:t>
            </a:r>
          </a:p>
          <a:p>
            <a:r>
              <a:rPr lang="en-US" dirty="0" smtClean="0">
                <a:hlinkClick r:id="rId2"/>
              </a:rPr>
              <a:t>laszewski@gmail.com</a:t>
            </a:r>
            <a:endParaRPr lang="en-US" dirty="0" smtClean="0"/>
          </a:p>
        </p:txBody>
      </p:sp>
    </p:spTree>
    <p:extLst>
      <p:ext uri="{BB962C8B-B14F-4D97-AF65-F5344CB8AC3E}">
        <p14:creationId xmlns:p14="http://schemas.microsoft.com/office/powerpoint/2010/main" val="88785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PaaS</a:t>
            </a:r>
            <a:r>
              <a:rPr lang="en-US" dirty="0" smtClean="0"/>
              <a:t>: Platform as a Service</a:t>
            </a:r>
          </a:p>
          <a:p>
            <a:pPr lvl="1"/>
            <a:r>
              <a:rPr lang="en-US" dirty="0"/>
              <a:t>D</a:t>
            </a:r>
            <a:r>
              <a:rPr lang="en-US" dirty="0" smtClean="0"/>
              <a:t>elivery of a computing platform and solution stack</a:t>
            </a:r>
          </a:p>
          <a:p>
            <a:r>
              <a:rPr lang="en-US" dirty="0" err="1" smtClean="0"/>
              <a:t>IaaS</a:t>
            </a:r>
            <a:r>
              <a:rPr lang="en-US" dirty="0" smtClean="0"/>
              <a:t>: Infrastructure as a Service</a:t>
            </a:r>
          </a:p>
          <a:p>
            <a:pPr lvl="1"/>
            <a:r>
              <a:rPr lang="en-US" dirty="0" smtClean="0"/>
              <a:t>Deliver a compute infrastructure as a service</a:t>
            </a:r>
          </a:p>
          <a:p>
            <a:r>
              <a:rPr lang="en-US" dirty="0" smtClean="0"/>
              <a:t>Grid:</a:t>
            </a:r>
          </a:p>
          <a:p>
            <a:pPr lvl="1"/>
            <a:r>
              <a:rPr lang="en-US" dirty="0" smtClean="0"/>
              <a:t>Deliver services to support the creation of virtual organizations contributing resources</a:t>
            </a:r>
          </a:p>
          <a:p>
            <a:r>
              <a:rPr lang="en-US" dirty="0" smtClean="0"/>
              <a:t>HPCC: High </a:t>
            </a:r>
            <a:r>
              <a:rPr lang="en-US" dirty="0"/>
              <a:t>P</a:t>
            </a:r>
            <a:r>
              <a:rPr lang="en-US" dirty="0" smtClean="0"/>
              <a:t>erformance Computing Cluster</a:t>
            </a:r>
          </a:p>
          <a:p>
            <a:pPr lvl="1"/>
            <a:r>
              <a:rPr lang="en-US" dirty="0" smtClean="0"/>
              <a:t>Traditional high performance computing cluster environment</a:t>
            </a:r>
          </a:p>
          <a:p>
            <a:r>
              <a:rPr lang="en-US" dirty="0" smtClean="0"/>
              <a:t>Other Services</a:t>
            </a:r>
          </a:p>
          <a:p>
            <a:pPr lvl="1"/>
            <a:r>
              <a:rPr lang="en-US" dirty="0" smtClean="0"/>
              <a:t>Other services useful for the users as part of the FG service offerings </a:t>
            </a:r>
          </a:p>
          <a:p>
            <a:pPr lvl="1"/>
            <a:endParaRPr lang="en-US" dirty="0"/>
          </a:p>
        </p:txBody>
      </p:sp>
    </p:spTree>
    <p:extLst>
      <p:ext uri="{BB962C8B-B14F-4D97-AF65-F5344CB8AC3E}">
        <p14:creationId xmlns:p14="http://schemas.microsoft.com/office/powerpoint/2010/main" val="24869475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67400" y="2057400"/>
            <a:ext cx="3657600" cy="2407920"/>
          </a:xfrm>
          <a:prstGeom prst="rect">
            <a:avLst/>
          </a:prstGeom>
        </p:spPr>
      </p:pic>
      <p:sp>
        <p:nvSpPr>
          <p:cNvPr id="2" name="Title 1"/>
          <p:cNvSpPr>
            <a:spLocks noGrp="1"/>
          </p:cNvSpPr>
          <p:nvPr>
            <p:ph type="title"/>
          </p:nvPr>
        </p:nvSpPr>
        <p:spPr/>
        <p:txBody>
          <a:bodyPr/>
          <a:lstStyle/>
          <a:p>
            <a:r>
              <a:rPr lang="en-US" dirty="0" smtClean="0"/>
              <a:t>Selected List of 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5563178"/>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772400" y="1447800"/>
            <a:ext cx="12799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spc="200" dirty="0" smtClean="0">
                <a:ln w="29210">
                  <a:solidFill>
                    <a:srgbClr val="A6A6A6"/>
                  </a:solidFill>
                </a:ln>
                <a:solidFill>
                  <a:schemeClr val="tx1">
                    <a:alpha val="50000"/>
                  </a:schemeClr>
                </a:solidFill>
                <a:effectLst>
                  <a:innerShdw blurRad="50800" dist="50800" dir="8100000">
                    <a:srgbClr val="7D7D7D">
                      <a:alpha val="73000"/>
                    </a:srgbClr>
                  </a:innerShdw>
                </a:effectLst>
              </a:rPr>
              <a:t>User</a:t>
            </a:r>
            <a:endParaRPr lang="en-US" sz="2400"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9" name="Rectangle 8"/>
          <p:cNvSpPr/>
          <p:nvPr/>
        </p:nvSpPr>
        <p:spPr>
          <a:xfrm>
            <a:off x="381000" y="1447800"/>
            <a:ext cx="6934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10" name="Right Arrow 9"/>
          <p:cNvSpPr/>
          <p:nvPr/>
        </p:nvSpPr>
        <p:spPr>
          <a:xfrm>
            <a:off x="7391400" y="1596464"/>
            <a:ext cx="304800" cy="1561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09600" y="6248400"/>
            <a:ext cx="1689961" cy="276999"/>
          </a:xfrm>
          <a:prstGeom prst="rect">
            <a:avLst/>
          </a:prstGeom>
          <a:noFill/>
        </p:spPr>
        <p:txBody>
          <a:bodyPr wrap="none" rtlCol="0">
            <a:spAutoFit/>
          </a:bodyPr>
          <a:lstStyle/>
          <a:p>
            <a:r>
              <a:rPr lang="en-US" sz="1200" dirty="0" smtClean="0"/>
              <a:t>(will be added in future)</a:t>
            </a:r>
            <a:endParaRPr lang="en-US" sz="1200" dirty="0"/>
          </a:p>
        </p:txBody>
      </p:sp>
    </p:spTree>
    <p:extLst>
      <p:ext uri="{BB962C8B-B14F-4D97-AF65-F5344CB8AC3E}">
        <p14:creationId xmlns:p14="http://schemas.microsoft.com/office/powerpoint/2010/main" val="37652989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743200" cy="1143000"/>
          </a:xfrm>
        </p:spPr>
        <p:txBody>
          <a:bodyPr/>
          <a:lstStyle/>
          <a:p>
            <a:r>
              <a:rPr lang="en-US" dirty="0" smtClean="0"/>
              <a:t>Services Offered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2559616"/>
              </p:ext>
            </p:extLst>
          </p:nvPr>
        </p:nvGraphicFramePr>
        <p:xfrm>
          <a:off x="2971800" y="304800"/>
          <a:ext cx="5181600" cy="6477000"/>
        </p:xfrm>
        <a:graphic>
          <a:graphicData uri="http://schemas.openxmlformats.org/drawingml/2006/table">
            <a:tbl>
              <a:tblPr firstRow="1" bandRow="1">
                <a:tableStyleId>{69C7853C-536D-4A76-A0AE-DD22124D55A5}</a:tableStyleId>
              </a:tblPr>
              <a:tblGrid>
                <a:gridCol w="1600200"/>
                <a:gridCol w="533400"/>
                <a:gridCol w="609600"/>
                <a:gridCol w="533400"/>
                <a:gridCol w="533400"/>
                <a:gridCol w="533400"/>
                <a:gridCol w="457200"/>
                <a:gridCol w="381000"/>
              </a:tblGrid>
              <a:tr h="914400">
                <a:tc>
                  <a:txBody>
                    <a:bodyPr/>
                    <a:lstStyle/>
                    <a:p>
                      <a:endParaRPr lang="en-US" dirty="0">
                        <a:solidFill>
                          <a:schemeClr val="tx1"/>
                        </a:solidFill>
                      </a:endParaRPr>
                    </a:p>
                  </a:txBody>
                  <a:tcPr vert="vert"/>
                </a:tc>
                <a:tc>
                  <a:txBody>
                    <a:bodyPr/>
                    <a:lstStyle/>
                    <a:p>
                      <a:r>
                        <a:rPr lang="en-US" dirty="0" smtClean="0">
                          <a:solidFill>
                            <a:schemeClr val="tx1"/>
                          </a:solidFill>
                        </a:rPr>
                        <a:t>India</a:t>
                      </a:r>
                      <a:endParaRPr lang="en-US" dirty="0">
                        <a:solidFill>
                          <a:schemeClr val="tx1"/>
                        </a:solidFill>
                      </a:endParaRPr>
                    </a:p>
                  </a:txBody>
                  <a:tcPr vert="vert"/>
                </a:tc>
                <a:tc>
                  <a:txBody>
                    <a:bodyPr/>
                    <a:lstStyle/>
                    <a:p>
                      <a:r>
                        <a:rPr lang="en-US" dirty="0" smtClean="0">
                          <a:solidFill>
                            <a:schemeClr val="tx1"/>
                          </a:solidFill>
                        </a:rPr>
                        <a:t>Sierra</a:t>
                      </a:r>
                      <a:endParaRPr lang="en-US" dirty="0">
                        <a:solidFill>
                          <a:schemeClr val="tx1"/>
                        </a:solidFill>
                      </a:endParaRPr>
                    </a:p>
                  </a:txBody>
                  <a:tcPr vert="vert"/>
                </a:tc>
                <a:tc>
                  <a:txBody>
                    <a:bodyPr/>
                    <a:lstStyle/>
                    <a:p>
                      <a:r>
                        <a:rPr lang="en-US" dirty="0" smtClean="0">
                          <a:solidFill>
                            <a:schemeClr val="tx1"/>
                          </a:solidFill>
                        </a:rPr>
                        <a:t>Hotel</a:t>
                      </a:r>
                      <a:endParaRPr lang="en-US" dirty="0">
                        <a:solidFill>
                          <a:schemeClr val="tx1"/>
                        </a:solidFill>
                      </a:endParaRPr>
                    </a:p>
                  </a:txBody>
                  <a:tcPr vert="vert"/>
                </a:tc>
                <a:tc>
                  <a:txBody>
                    <a:bodyPr/>
                    <a:lstStyle/>
                    <a:p>
                      <a:r>
                        <a:rPr lang="en-US" dirty="0" smtClean="0">
                          <a:solidFill>
                            <a:schemeClr val="tx1"/>
                          </a:solidFill>
                        </a:rPr>
                        <a:t>Foxtrot</a:t>
                      </a:r>
                      <a:endParaRPr lang="en-US" dirty="0">
                        <a:solidFill>
                          <a:schemeClr val="tx1"/>
                        </a:solidFill>
                      </a:endParaRPr>
                    </a:p>
                  </a:txBody>
                  <a:tcPr vert="vert"/>
                </a:tc>
                <a:tc>
                  <a:txBody>
                    <a:bodyPr/>
                    <a:lstStyle/>
                    <a:p>
                      <a:r>
                        <a:rPr lang="en-US" dirty="0" smtClean="0">
                          <a:solidFill>
                            <a:schemeClr val="tx1"/>
                          </a:solidFill>
                        </a:rPr>
                        <a:t>Alamo</a:t>
                      </a:r>
                      <a:endParaRPr lang="en-US" dirty="0">
                        <a:solidFill>
                          <a:schemeClr val="tx1"/>
                        </a:solidFill>
                      </a:endParaRPr>
                    </a:p>
                  </a:txBody>
                  <a:tcPr vert="vert"/>
                </a:tc>
                <a:tc>
                  <a:txBody>
                    <a:bodyPr/>
                    <a:lstStyle/>
                    <a:p>
                      <a:r>
                        <a:rPr lang="en-US" dirty="0" err="1" smtClean="0">
                          <a:solidFill>
                            <a:schemeClr val="tx1"/>
                          </a:solidFill>
                        </a:rPr>
                        <a:t>Xray</a:t>
                      </a:r>
                      <a:endParaRPr lang="en-US" dirty="0">
                        <a:solidFill>
                          <a:schemeClr val="tx1"/>
                        </a:solidFill>
                      </a:endParaRPr>
                    </a:p>
                  </a:txBody>
                  <a:tcPr vert="vert"/>
                </a:tc>
                <a:tc>
                  <a:txBody>
                    <a:bodyPr/>
                    <a:lstStyle/>
                    <a:p>
                      <a:r>
                        <a:rPr lang="en-US" dirty="0" smtClean="0">
                          <a:solidFill>
                            <a:schemeClr val="tx1"/>
                          </a:solidFill>
                        </a:rPr>
                        <a:t>Bravo</a:t>
                      </a:r>
                      <a:endParaRPr lang="en-US" dirty="0">
                        <a:solidFill>
                          <a:schemeClr val="tx1"/>
                        </a:solidFill>
                      </a:endParaRPr>
                    </a:p>
                  </a:txBody>
                  <a:tcPr vert="vert"/>
                </a:tc>
              </a:tr>
              <a:tr h="370840">
                <a:tc>
                  <a:txBody>
                    <a:bodyPr/>
                    <a:lstStyle/>
                    <a:p>
                      <a:r>
                        <a:rPr lang="en-US" dirty="0" err="1" smtClean="0"/>
                        <a:t>myHadoop</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Nimbus</a:t>
                      </a: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Eucalyptus</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ViNe</a:t>
                      </a:r>
                      <a:r>
                        <a:rPr lang="en-US" baseline="30000" dirty="0" smtClean="0"/>
                        <a:t>1</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Genesis II</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r>
              <a:tr h="370840">
                <a:tc>
                  <a:txBody>
                    <a:bodyPr/>
                    <a:lstStyle/>
                    <a:p>
                      <a:r>
                        <a:rPr lang="en-US" dirty="0" err="1" smtClean="0"/>
                        <a:t>Unicore</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r>
              <a:tr h="370840">
                <a:tc>
                  <a:txBody>
                    <a:bodyPr/>
                    <a:lstStyle/>
                    <a:p>
                      <a:r>
                        <a:rPr lang="en-US" dirty="0" smtClean="0"/>
                        <a:t>MPI</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r>
              <a:tr h="370840">
                <a:tc>
                  <a:txBody>
                    <a:bodyPr/>
                    <a:lstStyle/>
                    <a:p>
                      <a:r>
                        <a:rPr lang="en-US" dirty="0" err="1" smtClean="0"/>
                        <a:t>OpenMP</a:t>
                      </a:r>
                      <a:r>
                        <a:rPr lang="en-US" dirty="0" smtClean="0"/>
                        <a:t> </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r>
              <a:tr h="370840">
                <a:tc>
                  <a:txBody>
                    <a:bodyPr/>
                    <a:lstStyle/>
                    <a:p>
                      <a:r>
                        <a:rPr lang="en-US" dirty="0" err="1" smtClean="0"/>
                        <a:t>ScaleMP</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Ganglia</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Pegasus</a:t>
                      </a:r>
                      <a:r>
                        <a:rPr lang="en-US" baseline="30000" dirty="0" smtClean="0"/>
                        <a:t>3</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a:txBody>
                    <a:bodyPr/>
                    <a:lstStyle/>
                    <a:p>
                      <a:r>
                        <a:rPr lang="en-US" dirty="0" smtClean="0"/>
                        <a:t>Inca</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a:txBody>
                    <a:bodyPr/>
                    <a:lstStyle/>
                    <a:p>
                      <a:r>
                        <a:rPr lang="en-US" dirty="0" smtClean="0"/>
                        <a:t>Portal</a:t>
                      </a:r>
                      <a:r>
                        <a:rPr lang="en-US" baseline="30000" dirty="0" smtClean="0"/>
                        <a:t>2</a:t>
                      </a:r>
                      <a:endParaRPr lang="en-US" dirty="0"/>
                    </a:p>
                  </a:txBody>
                  <a:tcPr/>
                </a:tc>
                <a:tc>
                  <a:txBody>
                    <a:bodyPr/>
                    <a:lstStyle/>
                    <a:p>
                      <a:pPr algn="ctr"/>
                      <a:r>
                        <a:rPr lang="en-US" dirty="0" smtClean="0">
                          <a:latin typeface="Wingdings"/>
                          <a:ea typeface="Wingdings"/>
                          <a:cs typeface="Wingdings"/>
                          <a:sym typeface="Wingdings"/>
                        </a:rPr>
                        <a:t></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Wingdings"/>
                          <a:ea typeface="Wingdings"/>
                          <a:cs typeface="Wingdings"/>
                          <a:sym typeface="Wingdings"/>
                        </a:rPr>
                        <a:t></a:t>
                      </a:r>
                      <a:endParaRPr lang="en-US" dirty="0" smtClean="0"/>
                    </a:p>
                  </a:txBody>
                  <a:tcPr/>
                </a:tc>
                <a:tc>
                  <a:txBody>
                    <a:bodyPr/>
                    <a:lstStyle/>
                    <a:p>
                      <a:pPr algn="ctr"/>
                      <a:endParaRPr lang="en-US" dirty="0"/>
                    </a:p>
                  </a:txBody>
                  <a:tcPr/>
                </a:tc>
              </a:tr>
              <a:tr h="370840">
                <a:tc>
                  <a:txBody>
                    <a:bodyPr/>
                    <a:lstStyle/>
                    <a:p>
                      <a:r>
                        <a:rPr lang="en-US" dirty="0" smtClean="0"/>
                        <a:t>PAPI</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p>
                  </a:txBody>
                  <a:tcPr/>
                </a:tc>
                <a:tc>
                  <a:txBody>
                    <a:bodyPr/>
                    <a:lstStyle/>
                    <a:p>
                      <a:pPr algn="ctr"/>
                      <a:endParaRPr lang="en-US" dirty="0"/>
                    </a:p>
                  </a:txBody>
                  <a:tcPr/>
                </a:tc>
              </a:tr>
              <a:tr h="370840">
                <a:tc>
                  <a:txBody>
                    <a:bodyPr/>
                    <a:lstStyle/>
                    <a:p>
                      <a:r>
                        <a:rPr lang="en-US" dirty="0" err="1" smtClean="0"/>
                        <a:t>Vampir</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
        <p:nvSpPr>
          <p:cNvPr id="3" name="TextBox 2"/>
          <p:cNvSpPr txBox="1"/>
          <p:nvPr/>
        </p:nvSpPr>
        <p:spPr>
          <a:xfrm>
            <a:off x="304800" y="1676400"/>
            <a:ext cx="2438400" cy="3416320"/>
          </a:xfrm>
          <a:prstGeom prst="rect">
            <a:avLst/>
          </a:prstGeom>
          <a:noFill/>
        </p:spPr>
        <p:txBody>
          <a:bodyPr wrap="square" rtlCol="0">
            <a:spAutoFit/>
          </a:bodyPr>
          <a:lstStyle/>
          <a:p>
            <a:pPr marL="342900" indent="-342900">
              <a:buFont typeface="+mj-lt"/>
              <a:buAutoNum type="arabicPeriod"/>
            </a:pPr>
            <a:r>
              <a:rPr lang="en-US" dirty="0" err="1" smtClean="0">
                <a:ea typeface="Zapf Dingbats"/>
                <a:cs typeface="Zapf Dingbats"/>
                <a:sym typeface="Zapf Dingbats"/>
              </a:rPr>
              <a:t>ViNe</a:t>
            </a:r>
            <a:r>
              <a:rPr lang="en-US" dirty="0" smtClean="0">
                <a:ea typeface="Zapf Dingbats"/>
                <a:cs typeface="Zapf Dingbats"/>
                <a:sym typeface="Zapf Dingbats"/>
              </a:rPr>
              <a:t> </a:t>
            </a:r>
            <a:r>
              <a:rPr lang="en-US" dirty="0">
                <a:ea typeface="Zapf Dingbats"/>
                <a:cs typeface="Zapf Dingbats"/>
                <a:sym typeface="Zapf Dingbats"/>
              </a:rPr>
              <a:t>can be installed on the </a:t>
            </a:r>
            <a:br>
              <a:rPr lang="en-US" dirty="0">
                <a:ea typeface="Zapf Dingbats"/>
                <a:cs typeface="Zapf Dingbats"/>
                <a:sym typeface="Zapf Dingbats"/>
              </a:rPr>
            </a:br>
            <a:r>
              <a:rPr lang="en-US" dirty="0">
                <a:ea typeface="Zapf Dingbats"/>
                <a:cs typeface="Zapf Dingbats"/>
                <a:sym typeface="Zapf Dingbats"/>
              </a:rPr>
              <a:t>other resources via    </a:t>
            </a:r>
            <a:r>
              <a:rPr lang="en-US" dirty="0" smtClean="0">
                <a:ea typeface="Zapf Dingbats"/>
                <a:cs typeface="Zapf Dingbats"/>
                <a:sym typeface="Zapf Dingbats"/>
              </a:rPr>
              <a:t>Nimbus </a:t>
            </a:r>
            <a:r>
              <a:rPr lang="en-US" dirty="0">
                <a:latin typeface="Wingdings"/>
                <a:ea typeface="Wingdings"/>
                <a:cs typeface="Wingdings"/>
                <a:sym typeface="Wingdings"/>
              </a:rPr>
              <a:t></a:t>
            </a:r>
            <a:endParaRPr lang="en-US" dirty="0" smtClean="0">
              <a:ea typeface="Zapf Dingbats"/>
              <a:cs typeface="Zapf Dingbats"/>
              <a:sym typeface="Zapf Dingbats"/>
            </a:endParaRPr>
          </a:p>
          <a:p>
            <a:pPr marL="342900" indent="-342900">
              <a:buFont typeface="+mj-lt"/>
              <a:buAutoNum type="arabicPeriod"/>
            </a:pPr>
            <a:r>
              <a:rPr lang="en-US" dirty="0" smtClean="0">
                <a:sym typeface="Wingdings"/>
              </a:rPr>
              <a:t>Access to the resource is  requested through the portal </a:t>
            </a:r>
            <a:r>
              <a:rPr lang="en-US" dirty="0" smtClean="0">
                <a:latin typeface="Wingdings"/>
                <a:ea typeface="Wingdings"/>
                <a:cs typeface="Wingdings"/>
                <a:sym typeface="Wingdings"/>
              </a:rPr>
              <a:t></a:t>
            </a:r>
          </a:p>
          <a:p>
            <a:pPr marL="342900" indent="-342900">
              <a:buFont typeface="+mj-lt"/>
              <a:buAutoNum type="arabicPeriod"/>
            </a:pPr>
            <a:r>
              <a:rPr lang="en-US" dirty="0" smtClean="0">
                <a:ea typeface="Wingdings"/>
                <a:cs typeface="Wingdings"/>
                <a:sym typeface="Wingdings"/>
              </a:rPr>
              <a:t>Pegasus available via Nimbus and Eucalyptus images</a:t>
            </a:r>
            <a:endParaRPr lang="en-US" dirty="0" smtClean="0">
              <a:sym typeface="Wingdings"/>
            </a:endParaRPr>
          </a:p>
          <a:p>
            <a:endParaRPr lang="en-US" dirty="0"/>
          </a:p>
        </p:txBody>
      </p:sp>
    </p:spTree>
    <p:extLst>
      <p:ext uri="{BB962C8B-B14F-4D97-AF65-F5344CB8AC3E}">
        <p14:creationId xmlns:p14="http://schemas.microsoft.com/office/powerpoint/2010/main" val="3514590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Services should we install?</a:t>
            </a:r>
            <a:endParaRPr lang="en-US" dirty="0"/>
          </a:p>
        </p:txBody>
      </p:sp>
      <p:sp>
        <p:nvSpPr>
          <p:cNvPr id="3" name="Content Placeholder 2"/>
          <p:cNvSpPr>
            <a:spLocks noGrp="1"/>
          </p:cNvSpPr>
          <p:nvPr>
            <p:ph idx="1"/>
          </p:nvPr>
        </p:nvSpPr>
        <p:spPr/>
        <p:txBody>
          <a:bodyPr/>
          <a:lstStyle/>
          <a:p>
            <a:r>
              <a:rPr lang="en-US" dirty="0" smtClean="0"/>
              <a:t>We look at statistics on what users request</a:t>
            </a:r>
          </a:p>
          <a:p>
            <a:r>
              <a:rPr lang="en-US" dirty="0" smtClean="0"/>
              <a:t>We look at interesting projects as part of the project description</a:t>
            </a:r>
          </a:p>
          <a:p>
            <a:r>
              <a:rPr lang="en-US" dirty="0" smtClean="0"/>
              <a:t>We look for projects which we intend to integrate with: e.g. XD TAS, XD XSEDE</a:t>
            </a:r>
          </a:p>
          <a:p>
            <a:r>
              <a:rPr lang="en-US" dirty="0" smtClean="0"/>
              <a:t>We leverage experience from the community</a:t>
            </a:r>
            <a:endParaRPr lang="en-US" dirty="0"/>
          </a:p>
        </p:txBody>
      </p:sp>
    </p:spTree>
    <p:extLst>
      <p:ext uri="{BB962C8B-B14F-4D97-AF65-F5344CB8AC3E}">
        <p14:creationId xmlns:p14="http://schemas.microsoft.com/office/powerpoint/2010/main" val="297659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The </a:t>
            </a:r>
            <a:r>
              <a:rPr lang="en-US" dirty="0"/>
              <a:t>FutureGrid project is funded by the National Science Foundation (NSF) and is led by Indiana University with University of Chicago, University of Florida, San Diego Supercomputing Center, Texas Advanced Computing Center, University of Virginia, University of Tennessee, University of Southern California, Dresden, Purdue University, and Grid 5000 as partner sites.</a:t>
            </a:r>
          </a:p>
        </p:txBody>
      </p:sp>
    </p:spTree>
    <p:extLst>
      <p:ext uri="{BB962C8B-B14F-4D97-AF65-F5344CB8AC3E}">
        <p14:creationId xmlns:p14="http://schemas.microsoft.com/office/powerpoint/2010/main" val="3860613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demand influences service deployment</a:t>
            </a:r>
            <a:endParaRPr lang="en-US" dirty="0"/>
          </a:p>
        </p:txBody>
      </p:sp>
      <p:sp>
        <p:nvSpPr>
          <p:cNvPr id="3" name="Content Placeholder 2"/>
          <p:cNvSpPr>
            <a:spLocks noGrp="1"/>
          </p:cNvSpPr>
          <p:nvPr>
            <p:ph sz="half" idx="1"/>
          </p:nvPr>
        </p:nvSpPr>
        <p:spPr/>
        <p:txBody>
          <a:bodyPr/>
          <a:lstStyle/>
          <a:p>
            <a:r>
              <a:rPr lang="en-US" dirty="0" smtClean="0"/>
              <a:t>Based on User input we focused on </a:t>
            </a:r>
          </a:p>
          <a:p>
            <a:pPr lvl="1"/>
            <a:r>
              <a:rPr lang="en-US" dirty="0" smtClean="0"/>
              <a:t>Nimbus (53%)</a:t>
            </a:r>
          </a:p>
          <a:p>
            <a:pPr lvl="1"/>
            <a:r>
              <a:rPr lang="en-US" dirty="0" smtClean="0"/>
              <a:t>Eucalyptus (51%)</a:t>
            </a:r>
          </a:p>
          <a:p>
            <a:pPr lvl="1"/>
            <a:r>
              <a:rPr lang="en-US" dirty="0" err="1" smtClean="0"/>
              <a:t>Hadoop</a:t>
            </a:r>
            <a:r>
              <a:rPr lang="en-US" dirty="0" smtClean="0"/>
              <a:t> (37%)</a:t>
            </a:r>
          </a:p>
          <a:p>
            <a:pPr lvl="1"/>
            <a:r>
              <a:rPr lang="en-US" dirty="0" smtClean="0"/>
              <a:t>HPC (36%)</a:t>
            </a:r>
            <a:endParaRPr lang="en-US" dirty="0"/>
          </a:p>
        </p:txBody>
      </p:sp>
      <p:pic>
        <p:nvPicPr>
          <p:cNvPr id="5" name="Content Placeholder 4" descr="chart1.png"/>
          <p:cNvPicPr>
            <a:picLocks noGrp="1" noChangeAspect="1"/>
          </p:cNvPicPr>
          <p:nvPr>
            <p:ph sz="half" idx="2"/>
          </p:nvPr>
        </p:nvPicPr>
        <p:blipFill>
          <a:blip r:embed="rId2">
            <a:extLst>
              <a:ext uri="{28A0092B-C50C-407E-A947-70E740481C1C}">
                <a14:useLocalDpi xmlns:a14="http://schemas.microsoft.com/office/drawing/2010/main" val="0"/>
              </a:ext>
            </a:extLst>
          </a:blip>
          <a:srcRect t="-62068" b="-62068"/>
          <a:stretch>
            <a:fillRect/>
          </a:stretch>
        </p:blipFill>
        <p:spPr>
          <a:xfrm>
            <a:off x="4648200" y="228600"/>
            <a:ext cx="4038600" cy="4525963"/>
          </a:xfrm>
        </p:spPr>
      </p:pic>
      <p:sp>
        <p:nvSpPr>
          <p:cNvPr id="6" name="Content Placeholder 2"/>
          <p:cNvSpPr txBox="1">
            <a:spLocks/>
          </p:cNvSpPr>
          <p:nvPr/>
        </p:nvSpPr>
        <p:spPr bwMode="auto">
          <a:xfrm>
            <a:off x="4648200" y="3505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200" dirty="0"/>
              <a:t>Eucalyptus: 64(50.8%)</a:t>
            </a:r>
          </a:p>
          <a:p>
            <a:r>
              <a:rPr lang="en-US" sz="1200" dirty="0"/>
              <a:t>High Performance Computing Environment: 45(35.7%)</a:t>
            </a:r>
          </a:p>
          <a:p>
            <a:r>
              <a:rPr lang="en-US" sz="1200" dirty="0"/>
              <a:t>Nimbus: 67(53.2%)</a:t>
            </a:r>
          </a:p>
          <a:p>
            <a:r>
              <a:rPr lang="en-US" sz="1200" dirty="0" err="1"/>
              <a:t>Hadoop</a:t>
            </a:r>
            <a:r>
              <a:rPr lang="en-US" sz="1200" dirty="0"/>
              <a:t>: 47(37.3%)</a:t>
            </a:r>
          </a:p>
          <a:p>
            <a:r>
              <a:rPr lang="en-US" sz="1200" dirty="0" err="1"/>
              <a:t>MapReduce</a:t>
            </a:r>
            <a:r>
              <a:rPr lang="en-US" sz="1200" dirty="0"/>
              <a:t>: 42(33.3%)</a:t>
            </a:r>
          </a:p>
          <a:p>
            <a:r>
              <a:rPr lang="en-US" sz="1200" dirty="0"/>
              <a:t>Twister: 20(15.9%)</a:t>
            </a:r>
          </a:p>
          <a:p>
            <a:r>
              <a:rPr lang="en-US" sz="1200" dirty="0" err="1"/>
              <a:t>OpenNebula</a:t>
            </a:r>
            <a:r>
              <a:rPr lang="en-US" sz="1200" dirty="0"/>
              <a:t>: 14(11.1%)</a:t>
            </a:r>
          </a:p>
          <a:p>
            <a:r>
              <a:rPr lang="en-US" sz="1200" dirty="0"/>
              <a:t>Genesis II: 21(16.7%)</a:t>
            </a:r>
          </a:p>
          <a:p>
            <a:r>
              <a:rPr lang="en-US" sz="1200" dirty="0"/>
              <a:t>Common </a:t>
            </a:r>
            <a:r>
              <a:rPr lang="en-US" sz="1200" dirty="0" err="1"/>
              <a:t>TeraGrid</a:t>
            </a:r>
            <a:r>
              <a:rPr lang="en-US" sz="1200" dirty="0"/>
              <a:t> Software Stack: 34(27%)</a:t>
            </a:r>
          </a:p>
          <a:p>
            <a:r>
              <a:rPr lang="en-US" sz="1200" dirty="0" err="1"/>
              <a:t>Unicore</a:t>
            </a:r>
            <a:r>
              <a:rPr lang="en-US" sz="1200" dirty="0"/>
              <a:t> 6: 13(10.3%)</a:t>
            </a:r>
          </a:p>
          <a:p>
            <a:r>
              <a:rPr lang="en-US" sz="1200" dirty="0" err="1"/>
              <a:t>gLite</a:t>
            </a:r>
            <a:r>
              <a:rPr lang="en-US" sz="1200" dirty="0"/>
              <a:t>: 12(9.5%)</a:t>
            </a:r>
          </a:p>
          <a:p>
            <a:r>
              <a:rPr lang="en-US" sz="1200" dirty="0" err="1"/>
              <a:t>OpenStack</a:t>
            </a:r>
            <a:r>
              <a:rPr lang="en-US" sz="1200" dirty="0"/>
              <a:t>: 16(12.7%)</a:t>
            </a:r>
          </a:p>
        </p:txBody>
      </p:sp>
      <p:sp>
        <p:nvSpPr>
          <p:cNvPr id="7" name="TextBox 6"/>
          <p:cNvSpPr txBox="1"/>
          <p:nvPr/>
        </p:nvSpPr>
        <p:spPr>
          <a:xfrm>
            <a:off x="228601" y="5562600"/>
            <a:ext cx="4419600" cy="1200329"/>
          </a:xfrm>
          <a:prstGeom prst="rect">
            <a:avLst/>
          </a:prstGeom>
          <a:noFill/>
        </p:spPr>
        <p:txBody>
          <a:bodyPr wrap="square" rtlCol="0">
            <a:spAutoFit/>
          </a:bodyPr>
          <a:lstStyle/>
          <a:p>
            <a:r>
              <a:rPr lang="en-US" i="1" dirty="0" smtClean="0"/>
              <a:t>* Note: We will improve the way we gather statistics in order to avoid inaccuracy  during the information gathering at project and user registration time.</a:t>
            </a:r>
            <a:endParaRPr lang="en-US" i="1" dirty="0"/>
          </a:p>
        </p:txBody>
      </p:sp>
    </p:spTree>
    <p:extLst>
      <p:ext uri="{BB962C8B-B14F-4D97-AF65-F5344CB8AC3E}">
        <p14:creationId xmlns:p14="http://schemas.microsoft.com/office/powerpoint/2010/main" val="322458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ctrTitle"/>
          </p:nvPr>
        </p:nvSpPr>
        <p:spPr>
          <a:xfrm>
            <a:off x="725805" y="2175987"/>
            <a:ext cx="7692390" cy="1378743"/>
          </a:xfrm>
        </p:spPr>
        <p:txBody>
          <a:bodyPr lIns="0" tIns="0" rIns="0" bIns="0"/>
          <a:lstStyle/>
          <a:p>
            <a:pPr eaLnBrk="1" hangingPunct="1">
              <a:lnSpc>
                <a:spcPct val="95000"/>
              </a:lnSpc>
            </a:pPr>
            <a:r>
              <a:rPr lang="en-US">
                <a:solidFill>
                  <a:srgbClr val="000000"/>
                </a:solidFill>
                <a:latin typeface="Arial" charset="0"/>
              </a:rPr>
              <a:t>Portal</a:t>
            </a:r>
          </a:p>
        </p:txBody>
      </p:sp>
      <p:sp>
        <p:nvSpPr>
          <p:cNvPr id="13315" name="Rectangle 2"/>
          <p:cNvSpPr>
            <a:spLocks noGrp="1" noChangeArrowheads="1"/>
          </p:cNvSpPr>
          <p:nvPr>
            <p:ph type="subTitle" idx="1"/>
          </p:nvPr>
        </p:nvSpPr>
        <p:spPr>
          <a:xfrm>
            <a:off x="1411605" y="3931920"/>
            <a:ext cx="6320790" cy="1661637"/>
          </a:xfrm>
        </p:spPr>
        <p:txBody>
          <a:bodyPr lIns="0" tIns="0" rIns="0" bIns="0"/>
          <a:lstStyle/>
          <a:p>
            <a:pPr eaLnBrk="1" hangingPunct="1">
              <a:lnSpc>
                <a:spcPct val="95000"/>
              </a:lnSpc>
              <a:spcBef>
                <a:spcPct val="0"/>
              </a:spcBef>
            </a:pPr>
            <a:r>
              <a:rPr lang="en-US">
                <a:solidFill>
                  <a:srgbClr val="898989"/>
                </a:solidFill>
                <a:latin typeface="Arial" charset="0"/>
              </a:rPr>
              <a:t>Gregor von Laszewski</a:t>
            </a:r>
          </a:p>
        </p:txBody>
      </p:sp>
      <p:sp>
        <p:nvSpPr>
          <p:cNvPr id="2052" name="Text Box 4"/>
          <p:cNvSpPr txBox="1">
            <a:spLocks noChangeArrowheads="1"/>
          </p:cNvSpPr>
          <p:nvPr/>
        </p:nvSpPr>
        <p:spPr bwMode="auto">
          <a:xfrm>
            <a:off x="3164682" y="6457950"/>
            <a:ext cx="2814638" cy="16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2574635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1219200" cy="5592762"/>
          </a:xfrm>
        </p:spPr>
        <p:txBody>
          <a:bodyPr vert="vert270" lIns="0" tIns="0" rIns="0" bIns="0"/>
          <a:lstStyle/>
          <a:p>
            <a:pPr eaLnBrk="1" hangingPunct="1">
              <a:lnSpc>
                <a:spcPct val="95000"/>
              </a:lnSpc>
            </a:pPr>
            <a:r>
              <a:rPr lang="en-US" dirty="0">
                <a:solidFill>
                  <a:srgbClr val="000000"/>
                </a:solidFill>
                <a:latin typeface="Arial" charset="0"/>
              </a:rPr>
              <a:t>Portal Subsystem</a:t>
            </a:r>
          </a:p>
        </p:txBody>
      </p:sp>
      <p:pic>
        <p:nvPicPr>
          <p:cNvPr id="14339"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l="-51167" r="-51167"/>
          <a:stretch>
            <a:fillRect/>
          </a:stretch>
        </p:blipFill>
        <p:spPr>
          <a:xfrm>
            <a:off x="-1676401" y="-228600"/>
            <a:ext cx="13855515" cy="7620000"/>
          </a:xfrm>
        </p:spPr>
      </p:pic>
      <p:sp>
        <p:nvSpPr>
          <p:cNvPr id="3077" name="Text Box 5"/>
          <p:cNvSpPr txBox="1">
            <a:spLocks noChangeArrowheads="1"/>
          </p:cNvSpPr>
          <p:nvPr/>
        </p:nvSpPr>
        <p:spPr bwMode="auto">
          <a:xfrm>
            <a:off x="3164682" y="6457950"/>
            <a:ext cx="2814638" cy="16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2" name="Rectangle 1"/>
          <p:cNvSpPr/>
          <p:nvPr/>
        </p:nvSpPr>
        <p:spPr>
          <a:xfrm>
            <a:off x="2971800" y="6096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962400" y="6096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029200" y="6096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971800" y="51054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962400" y="51054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029200" y="510540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038600" y="5895975"/>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971800" y="5899150"/>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905000" y="123825"/>
            <a:ext cx="990600" cy="609600"/>
          </a:xfrm>
          <a:prstGeom prst="rect">
            <a:avLst/>
          </a:prstGeom>
          <a:noFill/>
          <a:ln w="3175" cmpd="sng">
            <a:solidFill>
              <a:srgbClr val="FF0000"/>
            </a:solidFill>
          </a:ln>
          <a:effectLst>
            <a:glow rad="101600">
              <a:srgbClr val="FF0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8814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Process: A new Project</a:t>
            </a:r>
            <a:endParaRPr lang="en-US" dirty="0"/>
          </a:p>
        </p:txBody>
      </p:sp>
      <p:pic>
        <p:nvPicPr>
          <p:cNvPr id="6" name="Content Placeholder 5" descr="Screen shot 2011-05-17 at 12.19.18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035" b="3035"/>
          <a:stretch/>
        </p:blipFill>
        <p:spPr/>
      </p:pic>
      <p:sp>
        <p:nvSpPr>
          <p:cNvPr id="8" name="Content Placeholder 7"/>
          <p:cNvSpPr>
            <a:spLocks noGrp="1"/>
          </p:cNvSpPr>
          <p:nvPr>
            <p:ph sz="half" idx="2"/>
          </p:nvPr>
        </p:nvSpPr>
        <p:spPr>
          <a:xfrm>
            <a:off x="4188959" y="1600200"/>
            <a:ext cx="4782869" cy="4525963"/>
          </a:xfrm>
        </p:spPr>
        <p:txBody>
          <a:bodyPr>
            <a:normAutofit fontScale="62500" lnSpcReduction="20000"/>
          </a:bodyPr>
          <a:lstStyle/>
          <a:p>
            <a:r>
              <a:rPr lang="en-US" b="1" dirty="0" smtClean="0"/>
              <a:t>(1) get a portal account</a:t>
            </a:r>
          </a:p>
          <a:p>
            <a:pPr lvl="1"/>
            <a:r>
              <a:rPr lang="en-US" i="1" dirty="0" smtClean="0"/>
              <a:t>portal account is approved</a:t>
            </a:r>
          </a:p>
          <a:p>
            <a:r>
              <a:rPr lang="en-US" b="1" dirty="0" smtClean="0"/>
              <a:t>(2) propose a project</a:t>
            </a:r>
          </a:p>
          <a:p>
            <a:pPr lvl="1"/>
            <a:r>
              <a:rPr lang="en-US" i="1" dirty="0" smtClean="0"/>
              <a:t>project is approved</a:t>
            </a:r>
          </a:p>
          <a:p>
            <a:r>
              <a:rPr lang="en-US" b="1" dirty="0" smtClean="0"/>
              <a:t>(3) ask your partners for their portal account names and add them to your projects as members</a:t>
            </a:r>
          </a:p>
          <a:p>
            <a:pPr lvl="1"/>
            <a:r>
              <a:rPr lang="en-US" i="1" dirty="0" smtClean="0"/>
              <a:t>No further approval needed</a:t>
            </a:r>
          </a:p>
          <a:p>
            <a:r>
              <a:rPr lang="en-US" b="1" dirty="0" smtClean="0"/>
              <a:t>(4) if you need an additional person being able to add members designate him as project manager (currently there can only be one).</a:t>
            </a:r>
          </a:p>
          <a:p>
            <a:pPr lvl="1"/>
            <a:r>
              <a:rPr lang="en-US" i="1" dirty="0" smtClean="0"/>
              <a:t>No further approval needed</a:t>
            </a:r>
          </a:p>
          <a:p>
            <a:pPr lvl="1"/>
            <a:endParaRPr lang="en-US" dirty="0" smtClean="0"/>
          </a:p>
          <a:p>
            <a:pPr marL="457200" lvl="1" indent="0">
              <a:buNone/>
            </a:pPr>
            <a:endParaRPr lang="en-US" dirty="0"/>
          </a:p>
          <a:p>
            <a:r>
              <a:rPr lang="en-US" b="1" dirty="0" smtClean="0"/>
              <a:t>You are in charge who is added or not!</a:t>
            </a:r>
          </a:p>
          <a:p>
            <a:pPr lvl="1"/>
            <a:r>
              <a:rPr lang="en-US" dirty="0" smtClean="0"/>
              <a:t>Similar model as in Web 2.0 Cloud services, e.g. </a:t>
            </a:r>
            <a:r>
              <a:rPr lang="en-US" dirty="0" err="1" smtClean="0"/>
              <a:t>sourceforge</a:t>
            </a:r>
            <a:endParaRPr lang="en-US" dirty="0" smtClean="0"/>
          </a:p>
        </p:txBody>
      </p:sp>
      <p:sp>
        <p:nvSpPr>
          <p:cNvPr id="10" name="TextBox 9"/>
          <p:cNvSpPr txBox="1"/>
          <p:nvPr/>
        </p:nvSpPr>
        <p:spPr>
          <a:xfrm>
            <a:off x="1192393" y="1933850"/>
            <a:ext cx="441647" cy="369332"/>
          </a:xfrm>
          <a:prstGeom prst="rect">
            <a:avLst/>
          </a:prstGeom>
          <a:noFill/>
        </p:spPr>
        <p:txBody>
          <a:bodyPr wrap="none" rtlCol="0">
            <a:spAutoFit/>
          </a:bodyPr>
          <a:lstStyle/>
          <a:p>
            <a:r>
              <a:rPr lang="en-US" dirty="0" smtClean="0"/>
              <a:t>(1)</a:t>
            </a:r>
            <a:endParaRPr lang="en-US" dirty="0"/>
          </a:p>
        </p:txBody>
      </p:sp>
      <p:sp>
        <p:nvSpPr>
          <p:cNvPr id="11" name="TextBox 10"/>
          <p:cNvSpPr txBox="1"/>
          <p:nvPr/>
        </p:nvSpPr>
        <p:spPr>
          <a:xfrm>
            <a:off x="1413217" y="3553883"/>
            <a:ext cx="441647" cy="369332"/>
          </a:xfrm>
          <a:prstGeom prst="rect">
            <a:avLst/>
          </a:prstGeom>
          <a:noFill/>
        </p:spPr>
        <p:txBody>
          <a:bodyPr wrap="none" rtlCol="0">
            <a:spAutoFit/>
          </a:bodyPr>
          <a:lstStyle/>
          <a:p>
            <a:r>
              <a:rPr lang="en-US" dirty="0" smtClean="0"/>
              <a:t>(2)</a:t>
            </a:r>
            <a:endParaRPr lang="en-US" dirty="0"/>
          </a:p>
        </p:txBody>
      </p:sp>
      <p:sp>
        <p:nvSpPr>
          <p:cNvPr id="12" name="TextBox 11"/>
          <p:cNvSpPr txBox="1"/>
          <p:nvPr/>
        </p:nvSpPr>
        <p:spPr>
          <a:xfrm>
            <a:off x="1696644" y="5773623"/>
            <a:ext cx="441647" cy="369332"/>
          </a:xfrm>
          <a:prstGeom prst="rect">
            <a:avLst/>
          </a:prstGeom>
          <a:noFill/>
        </p:spPr>
        <p:txBody>
          <a:bodyPr wrap="none" rtlCol="0">
            <a:spAutoFit/>
          </a:bodyPr>
          <a:lstStyle/>
          <a:p>
            <a:r>
              <a:rPr lang="en-US" dirty="0" smtClean="0"/>
              <a:t>(3)</a:t>
            </a:r>
            <a:endParaRPr lang="en-US" dirty="0"/>
          </a:p>
        </p:txBody>
      </p:sp>
      <p:sp>
        <p:nvSpPr>
          <p:cNvPr id="13" name="TextBox 12"/>
          <p:cNvSpPr txBox="1"/>
          <p:nvPr/>
        </p:nvSpPr>
        <p:spPr>
          <a:xfrm>
            <a:off x="3016398" y="5578731"/>
            <a:ext cx="441647"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2558854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0" tIns="0" rIns="0" bIns="0"/>
          <a:lstStyle/>
          <a:p>
            <a:pPr eaLnBrk="1" hangingPunct="1">
              <a:lnSpc>
                <a:spcPct val="95000"/>
              </a:lnSpc>
            </a:pPr>
            <a:r>
              <a:rPr lang="en-US">
                <a:solidFill>
                  <a:srgbClr val="000000"/>
                </a:solidFill>
                <a:latin typeface="Arial" charset="0"/>
              </a:rPr>
              <a:t>Simple Overview</a:t>
            </a:r>
          </a:p>
        </p:txBody>
      </p:sp>
      <p:pic>
        <p:nvPicPr>
          <p:cNvPr id="16387" name="Content Placeholder 2" descr="Screen shot 2011-05-18 at 12.32.14 PM.png"/>
          <p:cNvPicPr>
            <a:picLocks noGrp="1" noChangeAspect="1"/>
          </p:cNvPicPr>
          <p:nvPr>
            <p:ph idx="1"/>
          </p:nvPr>
        </p:nvPicPr>
        <p:blipFill>
          <a:blip r:embed="rId2">
            <a:extLst>
              <a:ext uri="{28A0092B-C50C-407E-A947-70E740481C1C}">
                <a14:useLocalDpi xmlns:a14="http://schemas.microsoft.com/office/drawing/2010/main" val="0"/>
              </a:ext>
            </a:extLst>
          </a:blip>
          <a:srcRect t="-2287" b="-2287"/>
          <a:stretch>
            <a:fillRect/>
          </a:stretch>
        </p:blipFill>
        <p:spPr>
          <a:xfrm>
            <a:off x="594360" y="1508760"/>
            <a:ext cx="8229600" cy="4526280"/>
          </a:xfrm>
        </p:spPr>
      </p:pic>
      <p:sp>
        <p:nvSpPr>
          <p:cNvPr id="5125" name="Text Box 5"/>
          <p:cNvSpPr txBox="1">
            <a:spLocks noChangeArrowheads="1"/>
          </p:cNvSpPr>
          <p:nvPr/>
        </p:nvSpPr>
        <p:spPr bwMode="auto">
          <a:xfrm>
            <a:off x="3164682" y="6457950"/>
            <a:ext cx="2814638" cy="16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2147190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libri" charset="0"/>
              </a:rPr>
              <a:t>Ganglia</a:t>
            </a:r>
          </a:p>
        </p:txBody>
      </p:sp>
      <p:pic>
        <p:nvPicPr>
          <p:cNvPr id="19458" name="Content Placeholder 3" descr="Screen shot 2011-05-18 at 12.43.44 PM.png"/>
          <p:cNvPicPr>
            <a:picLocks noGrp="1" noChangeAspect="1"/>
          </p:cNvPicPr>
          <p:nvPr>
            <p:ph idx="1"/>
          </p:nvPr>
        </p:nvPicPr>
        <p:blipFill>
          <a:blip r:embed="rId2">
            <a:extLst>
              <a:ext uri="{28A0092B-C50C-407E-A947-70E740481C1C}">
                <a14:useLocalDpi xmlns:a14="http://schemas.microsoft.com/office/drawing/2010/main" val="0"/>
              </a:ext>
            </a:extLst>
          </a:blip>
          <a:srcRect l="7668" r="7668"/>
          <a:stretch>
            <a:fillRect/>
          </a:stretch>
        </p:blipFill>
        <p:spPr/>
      </p:pic>
      <p:sp>
        <p:nvSpPr>
          <p:cNvPr id="19459" name="TextBox 4"/>
          <p:cNvSpPr txBox="1">
            <a:spLocks noChangeArrowheads="1"/>
          </p:cNvSpPr>
          <p:nvPr/>
        </p:nvSpPr>
        <p:spPr bwMode="auto">
          <a:xfrm>
            <a:off x="3954780" y="1234440"/>
            <a:ext cx="1256241"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On India</a:t>
            </a:r>
          </a:p>
        </p:txBody>
      </p:sp>
    </p:spTree>
    <p:extLst>
      <p:ext uri="{BB962C8B-B14F-4D97-AF65-F5344CB8AC3E}">
        <p14:creationId xmlns:p14="http://schemas.microsoft.com/office/powerpoint/2010/main" val="3813432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Projects</a:t>
            </a:r>
            <a:endParaRPr lang="en-US" dirty="0"/>
          </a:p>
        </p:txBody>
      </p:sp>
      <p:pic>
        <p:nvPicPr>
          <p:cNvPr id="4" name="Content Placeholder 3" descr="Screen shot 2011-07-17 at 6.41.12 PM.png"/>
          <p:cNvPicPr>
            <a:picLocks noGrp="1" noChangeAspect="1"/>
          </p:cNvPicPr>
          <p:nvPr>
            <p:ph idx="1"/>
          </p:nvPr>
        </p:nvPicPr>
        <p:blipFill>
          <a:blip r:embed="rId2">
            <a:extLst>
              <a:ext uri="{28A0092B-C50C-407E-A947-70E740481C1C}">
                <a14:useLocalDpi xmlns:a14="http://schemas.microsoft.com/office/drawing/2010/main" val="0"/>
              </a:ext>
            </a:extLst>
          </a:blip>
          <a:srcRect t="-4924" b="-4924"/>
          <a:stretch>
            <a:fillRect/>
          </a:stretch>
        </p:blipFill>
        <p:spPr/>
      </p:pic>
    </p:spTree>
    <p:extLst>
      <p:ext uri="{BB962C8B-B14F-4D97-AF65-F5344CB8AC3E}">
        <p14:creationId xmlns:p14="http://schemas.microsoft.com/office/powerpoint/2010/main" val="1932946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References</a:t>
            </a:r>
            <a:endParaRPr lang="en-US" dirty="0"/>
          </a:p>
        </p:txBody>
      </p:sp>
      <p:pic>
        <p:nvPicPr>
          <p:cNvPr id="4" name="Content Placeholder 3" descr="Screen shot 2011-07-17 at 6.42.04 PM.png"/>
          <p:cNvPicPr>
            <a:picLocks noGrp="1" noChangeAspect="1"/>
          </p:cNvPicPr>
          <p:nvPr>
            <p:ph idx="1"/>
          </p:nvPr>
        </p:nvPicPr>
        <p:blipFill>
          <a:blip r:embed="rId2">
            <a:extLst>
              <a:ext uri="{28A0092B-C50C-407E-A947-70E740481C1C}">
                <a14:useLocalDpi xmlns:a14="http://schemas.microsoft.com/office/drawing/2010/main" val="0"/>
              </a:ext>
            </a:extLst>
          </a:blip>
          <a:srcRect l="-7191" r="-7191"/>
          <a:stretch>
            <a:fillRect/>
          </a:stretch>
        </p:blipFill>
        <p:spPr/>
      </p:pic>
    </p:spTree>
    <p:extLst>
      <p:ext uri="{BB962C8B-B14F-4D97-AF65-F5344CB8AC3E}">
        <p14:creationId xmlns:p14="http://schemas.microsoft.com/office/powerpoint/2010/main" val="3515398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Pages I Manage</a:t>
            </a:r>
            <a:endParaRPr lang="en-US" dirty="0"/>
          </a:p>
        </p:txBody>
      </p:sp>
      <p:pic>
        <p:nvPicPr>
          <p:cNvPr id="4" name="Content Placeholder 3" descr="Screen shot 2011-07-17 at 6.41.51 PM.png"/>
          <p:cNvPicPr>
            <a:picLocks noGrp="1" noChangeAspect="1"/>
          </p:cNvPicPr>
          <p:nvPr>
            <p:ph idx="1"/>
          </p:nvPr>
        </p:nvPicPr>
        <p:blipFill>
          <a:blip r:embed="rId2">
            <a:extLst>
              <a:ext uri="{28A0092B-C50C-407E-A947-70E740481C1C}">
                <a14:useLocalDpi xmlns:a14="http://schemas.microsoft.com/office/drawing/2010/main" val="0"/>
              </a:ext>
            </a:extLst>
          </a:blip>
          <a:srcRect l="-18962" r="-18962"/>
          <a:stretch>
            <a:fillRect/>
          </a:stretch>
        </p:blipFill>
        <p:spPr/>
      </p:pic>
    </p:spTree>
    <p:extLst>
      <p:ext uri="{BB962C8B-B14F-4D97-AF65-F5344CB8AC3E}">
        <p14:creationId xmlns:p14="http://schemas.microsoft.com/office/powerpoint/2010/main" val="1475874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Forums</a:t>
            </a:r>
            <a:endParaRPr lang="en-US" dirty="0"/>
          </a:p>
        </p:txBody>
      </p:sp>
      <p:pic>
        <p:nvPicPr>
          <p:cNvPr id="6" name="Content Placeholder 5" descr="Screen shot 2011-07-17 at 6.39.01 PM.png"/>
          <p:cNvPicPr>
            <a:picLocks noGrp="1" noChangeAspect="1"/>
          </p:cNvPicPr>
          <p:nvPr>
            <p:ph idx="1"/>
          </p:nvPr>
        </p:nvPicPr>
        <p:blipFill>
          <a:blip r:embed="rId2">
            <a:extLst>
              <a:ext uri="{28A0092B-C50C-407E-A947-70E740481C1C}">
                <a14:useLocalDpi xmlns:a14="http://schemas.microsoft.com/office/drawing/2010/main" val="0"/>
              </a:ext>
            </a:extLst>
          </a:blip>
          <a:srcRect t="7954" b="7954"/>
          <a:stretch>
            <a:fillRect/>
          </a:stretch>
        </p:blipFill>
        <p:spPr/>
      </p:pic>
    </p:spTree>
    <p:extLst>
      <p:ext uri="{BB962C8B-B14F-4D97-AF65-F5344CB8AC3E}">
        <p14:creationId xmlns:p14="http://schemas.microsoft.com/office/powerpoint/2010/main" val="192298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of slides</a:t>
            </a:r>
            <a:endParaRPr lang="en-US" dirty="0"/>
          </a:p>
        </p:txBody>
      </p:sp>
      <p:sp>
        <p:nvSpPr>
          <p:cNvPr id="3" name="Content Placeholder 2"/>
          <p:cNvSpPr>
            <a:spLocks noGrp="1"/>
          </p:cNvSpPr>
          <p:nvPr>
            <p:ph idx="1"/>
          </p:nvPr>
        </p:nvSpPr>
        <p:spPr/>
        <p:txBody>
          <a:bodyPr>
            <a:normAutofit/>
          </a:bodyPr>
          <a:lstStyle/>
          <a:p>
            <a:r>
              <a:rPr lang="en-US" dirty="0" smtClean="0"/>
              <a:t>If you reuse the slides please indicate that they are copied from this tutorial. Include a link to </a:t>
            </a:r>
            <a:r>
              <a:rPr lang="en-US" dirty="0" smtClean="0">
                <a:hlinkClick r:id="rId2"/>
              </a:rPr>
              <a:t>https://portal.futuregrid.org</a:t>
            </a:r>
            <a:endParaRPr lang="en-US" dirty="0"/>
          </a:p>
          <a:p>
            <a:r>
              <a:rPr lang="en-US" dirty="0" smtClean="0"/>
              <a:t>We discourage the printing the tutorial material on paper due to two reasons:</a:t>
            </a:r>
          </a:p>
          <a:p>
            <a:pPr lvl="1"/>
            <a:r>
              <a:rPr lang="en-US" dirty="0" smtClean="0"/>
              <a:t>We like to minimize the impact on the environment for paper and ink usage</a:t>
            </a:r>
          </a:p>
          <a:p>
            <a:pPr lvl="1"/>
            <a:r>
              <a:rPr lang="en-US" dirty="0" smtClean="0"/>
              <a:t>We intend to keep the tutorials up to date on the Web site at https://</a:t>
            </a:r>
            <a:r>
              <a:rPr lang="en-US" dirty="0" err="1" smtClean="0"/>
              <a:t>portal.futuregrid.org</a:t>
            </a:r>
            <a:endParaRPr lang="en-US" dirty="0"/>
          </a:p>
        </p:txBody>
      </p:sp>
    </p:spTree>
    <p:extLst>
      <p:ext uri="{BB962C8B-B14F-4D97-AF65-F5344CB8AC3E}">
        <p14:creationId xmlns:p14="http://schemas.microsoft.com/office/powerpoint/2010/main" val="3024334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Ticket Queue</a:t>
            </a:r>
            <a:endParaRPr lang="en-US" dirty="0"/>
          </a:p>
        </p:txBody>
      </p:sp>
      <p:pic>
        <p:nvPicPr>
          <p:cNvPr id="4" name="Content Placeholder 3" descr="Screen shot 2011-07-17 at 6.36.33 PM.png"/>
          <p:cNvPicPr>
            <a:picLocks noGrp="1" noChangeAspect="1"/>
          </p:cNvPicPr>
          <p:nvPr>
            <p:ph idx="1"/>
          </p:nvPr>
        </p:nvPicPr>
        <p:blipFill>
          <a:blip r:embed="rId2">
            <a:extLst>
              <a:ext uri="{28A0092B-C50C-407E-A947-70E740481C1C}">
                <a14:useLocalDpi xmlns:a14="http://schemas.microsoft.com/office/drawing/2010/main" val="0"/>
              </a:ext>
            </a:extLst>
          </a:blip>
          <a:srcRect t="6898" b="6898"/>
          <a:stretch>
            <a:fillRect/>
          </a:stretch>
        </p:blipFill>
        <p:spPr/>
      </p:pic>
    </p:spTree>
    <p:extLst>
      <p:ext uri="{BB962C8B-B14F-4D97-AF65-F5344CB8AC3E}">
        <p14:creationId xmlns:p14="http://schemas.microsoft.com/office/powerpoint/2010/main" val="302573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General Portal Features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5766085"/>
              </p:ext>
            </p:extLst>
          </p:nvPr>
        </p:nvGraphicFramePr>
        <p:xfrm>
          <a:off x="1374520" y="864413"/>
          <a:ext cx="7033018" cy="5156695"/>
        </p:xfrm>
        <a:graphic>
          <a:graphicData uri="http://schemas.openxmlformats.org/drawingml/2006/table">
            <a:tbl>
              <a:tblPr firstRow="1" bandRow="1">
                <a:tableStyleId>{5C22544A-7EE6-4342-B048-85BDC9FD1C3A}</a:tableStyleId>
              </a:tblPr>
              <a:tblGrid>
                <a:gridCol w="2449262"/>
                <a:gridCol w="1486948"/>
                <a:gridCol w="1471533"/>
                <a:gridCol w="1625275"/>
              </a:tblGrid>
              <a:tr h="343788">
                <a:tc>
                  <a:txBody>
                    <a:bodyPr/>
                    <a:lstStyle/>
                    <a:p>
                      <a:endParaRPr lang="en-US" sz="1800" dirty="0"/>
                    </a:p>
                  </a:txBody>
                  <a:tcPr marT="18288" marB="18288"/>
                </a:tc>
                <a:tc>
                  <a:txBody>
                    <a:bodyPr/>
                    <a:lstStyle/>
                    <a:p>
                      <a:r>
                        <a:rPr lang="en-US" sz="1800" dirty="0" smtClean="0"/>
                        <a:t>Y1</a:t>
                      </a:r>
                      <a:endParaRPr lang="en-US" sz="1800" dirty="0"/>
                    </a:p>
                  </a:txBody>
                  <a:tcPr marT="18288" marB="18288"/>
                </a:tc>
                <a:tc>
                  <a:txBody>
                    <a:bodyPr/>
                    <a:lstStyle/>
                    <a:p>
                      <a:r>
                        <a:rPr lang="en-US" sz="1800" dirty="0" smtClean="0"/>
                        <a:t>Y2</a:t>
                      </a:r>
                      <a:endParaRPr lang="en-US" sz="1800" dirty="0"/>
                    </a:p>
                  </a:txBody>
                  <a:tcPr marT="18288" marB="18288"/>
                </a:tc>
                <a:tc>
                  <a:txBody>
                    <a:bodyPr/>
                    <a:lstStyle/>
                    <a:p>
                      <a:r>
                        <a:rPr lang="en-US" sz="1800" dirty="0" smtClean="0"/>
                        <a:t>Y3</a:t>
                      </a:r>
                      <a:endParaRPr lang="en-US" sz="1800" dirty="0"/>
                    </a:p>
                  </a:txBody>
                  <a:tcPr marT="18288" marB="18288"/>
                </a:tc>
              </a:tr>
              <a:tr h="326137">
                <a:tc>
                  <a:txBody>
                    <a:bodyPr/>
                    <a:lstStyle/>
                    <a:p>
                      <a:r>
                        <a:rPr lang="en-US" sz="1800" b="1" dirty="0" smtClean="0"/>
                        <a:t>Account Management</a:t>
                      </a:r>
                      <a:endParaRPr lang="en-US" sz="1800" b="1" dirty="0"/>
                    </a:p>
                  </a:txBody>
                  <a:tcPr marT="18288" marB="18288"/>
                </a:tc>
                <a:tc>
                  <a:txBody>
                    <a:bodyPr/>
                    <a:lstStyle/>
                    <a:p>
                      <a:r>
                        <a:rPr lang="en-US" sz="1800" b="1" dirty="0" smtClean="0"/>
                        <a:t>Partially</a:t>
                      </a:r>
                      <a:endParaRPr lang="en-US" sz="1800" b="1" dirty="0"/>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324606">
                <a:tc>
                  <a:txBody>
                    <a:bodyPr/>
                    <a:lstStyle/>
                    <a:p>
                      <a:r>
                        <a:rPr lang="en-US" sz="1800" b="1" dirty="0" smtClean="0"/>
                        <a:t>Project Management</a:t>
                      </a:r>
                      <a:endParaRPr lang="en-US" sz="1800" b="1" dirty="0"/>
                    </a:p>
                  </a:txBody>
                  <a:tcPr marT="18288" marB="18288"/>
                </a:tc>
                <a:tc>
                  <a:txBody>
                    <a:bodyPr/>
                    <a:lstStyle/>
                    <a:p>
                      <a:r>
                        <a:rPr lang="en-US" sz="1800" b="1" dirty="0" smtClean="0"/>
                        <a:t>Partially</a:t>
                      </a:r>
                      <a:endParaRPr lang="en-US" sz="1800" b="1" dirty="0"/>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343788">
                <a:tc>
                  <a:txBody>
                    <a:bodyPr/>
                    <a:lstStyle/>
                    <a:p>
                      <a:r>
                        <a:rPr lang="en-US" sz="1800" b="1" dirty="0" smtClean="0"/>
                        <a:t>Content Vetting</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535041">
                <a:tc>
                  <a:txBody>
                    <a:bodyPr/>
                    <a:lstStyle/>
                    <a:p>
                      <a:r>
                        <a:rPr lang="en-US" sz="1800" b="1" dirty="0" smtClean="0"/>
                        <a:t>Knowledgebase </a:t>
                      </a:r>
                      <a:br>
                        <a:rPr lang="en-US" sz="1800" b="1" dirty="0" smtClean="0"/>
                      </a:br>
                      <a:r>
                        <a:rPr lang="en-US" sz="1800" b="1" dirty="0" smtClean="0"/>
                        <a:t>in Portal/IUKB</a:t>
                      </a:r>
                      <a:endParaRPr lang="en-US" sz="1800" b="1" dirty="0"/>
                    </a:p>
                  </a:txBody>
                  <a:tcPr marT="18288" marB="18288"/>
                </a:tc>
                <a:tc>
                  <a:txBody>
                    <a:bodyPr/>
                    <a:lstStyle/>
                    <a:p>
                      <a:r>
                        <a:rPr lang="en-US" sz="1800" b="1" dirty="0" smtClean="0">
                          <a:solidFill>
                            <a:srgbClr val="FF0000"/>
                          </a:solidFill>
                        </a:rPr>
                        <a:t>No</a:t>
                      </a:r>
                      <a:r>
                        <a:rPr lang="en-US" sz="1800" b="1" dirty="0" smtClean="0">
                          <a:solidFill>
                            <a:schemeClr val="tx1"/>
                          </a:solidFill>
                        </a:rPr>
                        <a:t>/</a:t>
                      </a:r>
                      <a:r>
                        <a:rPr lang="en-US" sz="1800" b="1" dirty="0" smtClean="0">
                          <a:solidFill>
                            <a:srgbClr val="000000"/>
                          </a:solidFill>
                        </a:rPr>
                        <a:t>Partially</a:t>
                      </a:r>
                      <a:endParaRPr lang="en-US" sz="1800" b="1" dirty="0">
                        <a:solidFill>
                          <a:srgbClr val="000000"/>
                        </a:solidFill>
                      </a:endParaRPr>
                    </a:p>
                  </a:txBody>
                  <a:tcPr marT="18288" marB="18288"/>
                </a:tc>
                <a:tc>
                  <a:txBody>
                    <a:bodyPr/>
                    <a:lstStyle/>
                    <a:p>
                      <a:r>
                        <a:rPr lang="en-US" sz="1800" b="1" dirty="0" smtClean="0">
                          <a:solidFill>
                            <a:srgbClr val="008000"/>
                          </a:solidFill>
                        </a:rPr>
                        <a:t>Yes/</a:t>
                      </a:r>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Yes/Yes</a:t>
                      </a:r>
                      <a:endParaRPr lang="en-US" sz="1800" b="1" dirty="0">
                        <a:solidFill>
                          <a:srgbClr val="008000"/>
                        </a:solidFill>
                      </a:endParaRPr>
                    </a:p>
                  </a:txBody>
                  <a:tcPr marT="18288" marB="18288"/>
                </a:tc>
              </a:tr>
              <a:tr h="343788">
                <a:tc>
                  <a:txBody>
                    <a:bodyPr/>
                    <a:lstStyle/>
                    <a:p>
                      <a:r>
                        <a:rPr lang="en-US" sz="1800" b="1" dirty="0" smtClean="0"/>
                        <a:t>Forums</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343788">
                <a:tc>
                  <a:txBody>
                    <a:bodyPr/>
                    <a:lstStyle/>
                    <a:p>
                      <a:r>
                        <a:rPr lang="en-US" sz="1800" b="1" dirty="0" smtClean="0"/>
                        <a:t>ACL</a:t>
                      </a:r>
                      <a:endParaRPr lang="en-US" sz="1800" b="1" dirty="0"/>
                    </a:p>
                  </a:txBody>
                  <a:tcPr marT="18288" marB="18288"/>
                </a:tc>
                <a:tc>
                  <a:txBody>
                    <a:bodyPr/>
                    <a:lstStyle/>
                    <a:p>
                      <a:r>
                        <a:rPr lang="en-US" sz="1800" b="1" dirty="0" smtClean="0"/>
                        <a:t>Partially</a:t>
                      </a:r>
                      <a:endParaRPr lang="en-US" sz="1800" b="1" dirty="0"/>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343788">
                <a:tc>
                  <a:txBody>
                    <a:bodyPr/>
                    <a:lstStyle/>
                    <a:p>
                      <a:r>
                        <a:rPr lang="en-US" sz="1800" b="1" dirty="0" smtClean="0"/>
                        <a:t>Ticket System</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343788">
                <a:tc>
                  <a:txBody>
                    <a:bodyPr/>
                    <a:lstStyle/>
                    <a:p>
                      <a:r>
                        <a:rPr lang="en-US" sz="1800" b="1" dirty="0" smtClean="0"/>
                        <a:t>Community Space</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535041">
                <a:tc>
                  <a:txBody>
                    <a:bodyPr/>
                    <a:lstStyle/>
                    <a:p>
                      <a:r>
                        <a:rPr lang="en-US" sz="1800" b="1" dirty="0" smtClean="0"/>
                        <a:t>Bibliography Management</a:t>
                      </a:r>
                      <a:endParaRPr lang="en-US" sz="1800" b="1" dirty="0"/>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343788">
                <a:tc>
                  <a:txBody>
                    <a:bodyPr/>
                    <a:lstStyle/>
                    <a:p>
                      <a:r>
                        <a:rPr lang="en-US" sz="1800" b="1" dirty="0" smtClean="0"/>
                        <a:t>News</a:t>
                      </a:r>
                      <a:endParaRPr lang="en-US" sz="1800" b="1" dirty="0"/>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343788">
                <a:tc>
                  <a:txBody>
                    <a:bodyPr/>
                    <a:lstStyle/>
                    <a:p>
                      <a:r>
                        <a:rPr lang="en-US" sz="1800" b="1" dirty="0" smtClean="0"/>
                        <a:t>Outage Management</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535041">
                <a:tc>
                  <a:txBody>
                    <a:bodyPr/>
                    <a:lstStyle/>
                    <a:p>
                      <a:r>
                        <a:rPr lang="en-US" sz="1800" b="1" dirty="0" smtClean="0"/>
                        <a:t>SSO with </a:t>
                      </a:r>
                      <a:r>
                        <a:rPr lang="en-US" sz="1800" b="1" dirty="0" err="1" smtClean="0"/>
                        <a:t>OpenID</a:t>
                      </a:r>
                      <a:r>
                        <a:rPr lang="en-US" sz="1800" b="1" dirty="0" smtClean="0"/>
                        <a:t>/</a:t>
                      </a:r>
                      <a:r>
                        <a:rPr lang="en-US" sz="1800" b="1" dirty="0" err="1" smtClean="0"/>
                        <a:t>InCommon</a:t>
                      </a:r>
                      <a:endParaRPr lang="en-US" sz="1800" b="1" dirty="0"/>
                    </a:p>
                  </a:txBody>
                  <a:tcPr marT="18288" marB="18288"/>
                </a:tc>
                <a:tc>
                  <a:txBody>
                    <a:bodyPr/>
                    <a:lstStyle/>
                    <a:p>
                      <a:r>
                        <a:rPr lang="en-US" sz="1800" b="1" dirty="0" smtClean="0">
                          <a:solidFill>
                            <a:srgbClr val="FF0000"/>
                          </a:solidFill>
                        </a:rPr>
                        <a:t>No/No</a:t>
                      </a:r>
                      <a:endParaRPr lang="en-US" sz="1800" b="1" dirty="0">
                        <a:solidFill>
                          <a:srgbClr val="FF0000"/>
                        </a:solidFill>
                      </a:endParaRPr>
                    </a:p>
                  </a:txBody>
                  <a:tcPr marT="18288" marB="18288"/>
                </a:tc>
                <a:tc>
                  <a:txBody>
                    <a:bodyPr/>
                    <a:lstStyle/>
                    <a:p>
                      <a:r>
                        <a:rPr lang="en-US" sz="1800" b="1" dirty="0" smtClean="0">
                          <a:solidFill>
                            <a:srgbClr val="008000"/>
                          </a:solidFill>
                        </a:rPr>
                        <a:t>Yes</a:t>
                      </a:r>
                      <a:r>
                        <a:rPr lang="en-US" sz="1800" b="1" dirty="0" smtClean="0">
                          <a:solidFill>
                            <a:schemeClr val="tx1"/>
                          </a:solidFill>
                        </a:rPr>
                        <a:t>/</a:t>
                      </a:r>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Yes/Yes</a:t>
                      </a:r>
                      <a:endParaRPr lang="en-US" sz="1800" b="1" dirty="0">
                        <a:solidFill>
                          <a:srgbClr val="008000"/>
                        </a:solidFill>
                      </a:endParaRPr>
                    </a:p>
                  </a:txBody>
                  <a:tcPr marT="18288" marB="18288"/>
                </a:tc>
              </a:tr>
            </a:tbl>
          </a:graphicData>
        </a:graphic>
      </p:graphicFrame>
    </p:spTree>
    <p:extLst>
      <p:ext uri="{BB962C8B-B14F-4D97-AF65-F5344CB8AC3E}">
        <p14:creationId xmlns:p14="http://schemas.microsoft.com/office/powerpoint/2010/main" val="79441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Service Portal Interfaces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4602378"/>
              </p:ext>
            </p:extLst>
          </p:nvPr>
        </p:nvGraphicFramePr>
        <p:xfrm>
          <a:off x="233153" y="846138"/>
          <a:ext cx="8745066" cy="5196266"/>
        </p:xfrm>
        <a:graphic>
          <a:graphicData uri="http://schemas.openxmlformats.org/drawingml/2006/table">
            <a:tbl>
              <a:tblPr firstRow="1" bandRow="1">
                <a:tableStyleId>{5C22544A-7EE6-4342-B048-85BDC9FD1C3A}</a:tableStyleId>
              </a:tblPr>
              <a:tblGrid>
                <a:gridCol w="2473808"/>
                <a:gridCol w="1501850"/>
                <a:gridCol w="1486280"/>
                <a:gridCol w="1641564"/>
                <a:gridCol w="1641564"/>
              </a:tblGrid>
              <a:tr h="0">
                <a:tc>
                  <a:txBody>
                    <a:bodyPr/>
                    <a:lstStyle/>
                    <a:p>
                      <a:endParaRPr lang="en-US" sz="1800" dirty="0"/>
                    </a:p>
                  </a:txBody>
                  <a:tcPr marT="18288" marB="18288"/>
                </a:tc>
                <a:tc>
                  <a:txBody>
                    <a:bodyPr/>
                    <a:lstStyle/>
                    <a:p>
                      <a:r>
                        <a:rPr lang="en-US" sz="1800" dirty="0" smtClean="0"/>
                        <a:t>Y1</a:t>
                      </a:r>
                      <a:endParaRPr lang="en-US" sz="1800" dirty="0"/>
                    </a:p>
                  </a:txBody>
                  <a:tcPr marT="18288" marB="18288"/>
                </a:tc>
                <a:tc>
                  <a:txBody>
                    <a:bodyPr/>
                    <a:lstStyle/>
                    <a:p>
                      <a:r>
                        <a:rPr lang="en-US" sz="1800" dirty="0" smtClean="0"/>
                        <a:t>Y2</a:t>
                      </a:r>
                      <a:endParaRPr lang="en-US" sz="1800" dirty="0"/>
                    </a:p>
                  </a:txBody>
                  <a:tcPr marT="18288" marB="18288"/>
                </a:tc>
                <a:tc>
                  <a:txBody>
                    <a:bodyPr/>
                    <a:lstStyle/>
                    <a:p>
                      <a:r>
                        <a:rPr lang="en-US" sz="1800" dirty="0" smtClean="0"/>
                        <a:t>Y3</a:t>
                      </a:r>
                      <a:endParaRPr lang="en-US" sz="1800" dirty="0"/>
                    </a:p>
                  </a:txBody>
                  <a:tcPr marT="18288" marB="18288"/>
                </a:tc>
                <a:tc>
                  <a:txBody>
                    <a:bodyPr/>
                    <a:lstStyle/>
                    <a:p>
                      <a:r>
                        <a:rPr lang="en-US" sz="1800" dirty="0" smtClean="0"/>
                        <a:t>Y4</a:t>
                      </a:r>
                      <a:endParaRPr lang="en-US" sz="1800" dirty="0"/>
                    </a:p>
                  </a:txBody>
                  <a:tcPr marT="18288" marB="18288"/>
                </a:tc>
              </a:tr>
              <a:tr h="833931">
                <a:tc>
                  <a:txBody>
                    <a:bodyPr/>
                    <a:lstStyle/>
                    <a:p>
                      <a:r>
                        <a:rPr lang="en-US" sz="1800" b="1" dirty="0" smtClean="0"/>
                        <a:t>FG Status</a:t>
                      </a:r>
                      <a:endParaRPr lang="en-US" sz="1800" b="1" dirty="0"/>
                    </a:p>
                  </a:txBody>
                  <a:tcPr marT="18288" marB="182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Partially</a:t>
                      </a:r>
                    </a:p>
                  </a:txBody>
                  <a:tcPr marT="18288" marB="182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08000"/>
                          </a:solidFill>
                        </a:rPr>
                        <a:t>Yes</a:t>
                      </a:r>
                    </a:p>
                  </a:txBody>
                  <a:tcPr marT="18288" marB="18288"/>
                </a:tc>
                <a:tc>
                  <a:txBody>
                    <a:bodyPr/>
                    <a:lstStyle/>
                    <a:p>
                      <a:r>
                        <a:rPr lang="en-US" sz="1800" b="1" dirty="0" smtClean="0">
                          <a:solidFill>
                            <a:srgbClr val="008000"/>
                          </a:solidFill>
                        </a:rPr>
                        <a:t>Yes (significant</a:t>
                      </a:r>
                      <a:r>
                        <a:rPr lang="en-US" sz="1800" b="1" baseline="0" dirty="0" smtClean="0">
                          <a:solidFill>
                            <a:srgbClr val="008000"/>
                          </a:solidFill>
                        </a:rPr>
                        <a:t> impr</a:t>
                      </a:r>
                      <a:r>
                        <a:rPr lang="en-US" sz="1800" b="1" dirty="0" smtClean="0">
                          <a:solidFill>
                            <a:srgbClr val="008000"/>
                          </a:solidFill>
                        </a:rPr>
                        <a:t>ovements)</a:t>
                      </a:r>
                      <a:endParaRPr lang="en-US" sz="1800" b="1" dirty="0">
                        <a:solidFill>
                          <a:srgbClr val="008000"/>
                        </a:solidFill>
                      </a:endParaRPr>
                    </a:p>
                  </a:txBody>
                  <a:tcPr marT="18288" marB="182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008000"/>
                          </a:solidFill>
                        </a:rPr>
                        <a:t>Yes</a:t>
                      </a:r>
                    </a:p>
                    <a:p>
                      <a:endParaRPr lang="en-US" sz="1800" b="1" dirty="0">
                        <a:solidFill>
                          <a:srgbClr val="008000"/>
                        </a:solidFill>
                      </a:endParaRPr>
                    </a:p>
                  </a:txBody>
                  <a:tcPr marT="18288" marB="18288"/>
                </a:tc>
              </a:tr>
              <a:tr h="430416">
                <a:tc>
                  <a:txBody>
                    <a:bodyPr/>
                    <a:lstStyle/>
                    <a:p>
                      <a:r>
                        <a:rPr lang="en-US" sz="1800" b="1" dirty="0" smtClean="0"/>
                        <a:t>+ Performance Portal</a:t>
                      </a:r>
                      <a:endParaRPr lang="en-US" sz="1800" b="1" dirty="0"/>
                    </a:p>
                  </a:txBody>
                  <a:tcPr marT="18288" marB="182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No</a:t>
                      </a:r>
                    </a:p>
                  </a:txBody>
                  <a:tcPr marT="18288" marB="182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No</a:t>
                      </a: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239868">
                <a:tc>
                  <a:txBody>
                    <a:bodyPr/>
                    <a:lstStyle/>
                    <a:p>
                      <a:r>
                        <a:rPr lang="en-US" sz="1800" b="1" dirty="0" smtClean="0"/>
                        <a:t>Image Repository</a:t>
                      </a:r>
                      <a:endParaRPr lang="en-US" sz="1800" b="1" dirty="0"/>
                    </a:p>
                  </a:txBody>
                  <a:tcPr marT="18288" marB="182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No</a:t>
                      </a:r>
                    </a:p>
                  </a:txBody>
                  <a:tcPr marT="18288" marB="182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No</a:t>
                      </a: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238742">
                <a:tc>
                  <a:txBody>
                    <a:bodyPr/>
                    <a:lstStyle/>
                    <a:p>
                      <a:r>
                        <a:rPr lang="en-US" sz="1800" b="1" dirty="0" smtClean="0"/>
                        <a:t>Image Generation</a:t>
                      </a:r>
                      <a:endParaRPr lang="en-US" sz="1800" b="1" dirty="0"/>
                    </a:p>
                  </a:txBody>
                  <a:tcPr marT="18288" marB="182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No</a:t>
                      </a:r>
                    </a:p>
                  </a:txBody>
                  <a:tcPr marT="18288" marB="182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No</a:t>
                      </a: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252850">
                <a:tc>
                  <a:txBody>
                    <a:bodyPr/>
                    <a:lstStyle/>
                    <a:p>
                      <a:r>
                        <a:rPr lang="en-US" sz="1800" b="1" dirty="0" smtClean="0"/>
                        <a:t>RAIN</a:t>
                      </a:r>
                      <a:r>
                        <a:rPr lang="en-US" sz="1800" b="1" baseline="0" dirty="0" smtClean="0"/>
                        <a:t> - Images</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833931">
                <a:tc>
                  <a:txBody>
                    <a:bodyPr/>
                    <a:lstStyle/>
                    <a:p>
                      <a:r>
                        <a:rPr lang="en-US" sz="1800" b="1" dirty="0" smtClean="0"/>
                        <a:t>RAIN – Resource Reallocation/schedule/reservation</a:t>
                      </a:r>
                      <a:endParaRPr lang="en-US" sz="1800" b="1" dirty="0"/>
                    </a:p>
                  </a:txBody>
                  <a:tcPr marT="18288" marB="18288"/>
                </a:tc>
                <a:tc>
                  <a:txBody>
                    <a:bodyPr/>
                    <a:lstStyle/>
                    <a:p>
                      <a:r>
                        <a:rPr lang="en-US" sz="1800" b="1" dirty="0" smtClean="0">
                          <a:solidFill>
                            <a:srgbClr val="FF0000"/>
                          </a:solidFill>
                        </a:rPr>
                        <a:t>No</a:t>
                      </a:r>
                      <a:endParaRPr lang="en-US" sz="1800" b="1" dirty="0">
                        <a:solidFill>
                          <a:srgbClr val="000000"/>
                        </a:solidFill>
                      </a:endParaRPr>
                    </a:p>
                  </a:txBody>
                  <a:tcPr marT="18288" marB="18288"/>
                </a:tc>
                <a:tc>
                  <a:txBody>
                    <a:bodyPr/>
                    <a:lstStyle/>
                    <a:p>
                      <a:r>
                        <a:rPr lang="en-US" sz="1800" b="1" dirty="0" smtClean="0">
                          <a:solidFill>
                            <a:srgbClr val="FF0000"/>
                          </a:solidFill>
                        </a:rPr>
                        <a:t>No</a:t>
                      </a:r>
                      <a:endParaRPr lang="en-US" sz="1800" b="1" dirty="0">
                        <a:solidFill>
                          <a:srgbClr val="000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430416">
                <a:tc>
                  <a:txBody>
                    <a:bodyPr/>
                    <a:lstStyle/>
                    <a:p>
                      <a:r>
                        <a:rPr lang="en-US" sz="1800" b="1" dirty="0" smtClean="0"/>
                        <a:t>Experiment</a:t>
                      </a:r>
                      <a:r>
                        <a:rPr lang="en-US" sz="1800" b="1" baseline="0" dirty="0" smtClean="0"/>
                        <a:t> Management</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252850">
                <a:tc>
                  <a:txBody>
                    <a:bodyPr/>
                    <a:lstStyle/>
                    <a:p>
                      <a:r>
                        <a:rPr lang="en-US" sz="1800" b="1" dirty="0" smtClean="0"/>
                        <a:t>Eucalyptus</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 (?)</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252850">
                <a:tc>
                  <a:txBody>
                    <a:bodyPr/>
                    <a:lstStyle/>
                    <a:p>
                      <a:r>
                        <a:rPr lang="en-US" sz="1800" b="1" dirty="0" err="1" smtClean="0"/>
                        <a:t>OpenStack</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 (?)</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252850">
                <a:tc>
                  <a:txBody>
                    <a:bodyPr/>
                    <a:lstStyle/>
                    <a:p>
                      <a:r>
                        <a:rPr lang="en-US" sz="1800" b="1" dirty="0" smtClean="0"/>
                        <a:t>Storage</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Yes</a:t>
                      </a:r>
                      <a:r>
                        <a:rPr lang="en-US" sz="1800" b="1" baseline="0" dirty="0" smtClean="0">
                          <a:solidFill>
                            <a:srgbClr val="008000"/>
                          </a:solidFill>
                        </a:rPr>
                        <a:t> (?)</a:t>
                      </a:r>
                      <a:endParaRPr lang="en-US" sz="1800" b="1" dirty="0">
                        <a:solidFill>
                          <a:srgbClr val="008000"/>
                        </a:solidFill>
                      </a:endParaRPr>
                    </a:p>
                  </a:txBody>
                  <a:tcPr marT="18288" marB="18288"/>
                </a:tc>
                <a:tc>
                  <a:txBody>
                    <a:bodyPr/>
                    <a:lstStyle/>
                    <a:p>
                      <a:r>
                        <a:rPr lang="en-US" sz="1800" b="1" dirty="0" smtClean="0">
                          <a:solidFill>
                            <a:srgbClr val="008000"/>
                          </a:solidFill>
                        </a:rPr>
                        <a:t>Yes</a:t>
                      </a:r>
                      <a:endParaRPr lang="en-US" sz="1800" b="1" dirty="0">
                        <a:solidFill>
                          <a:srgbClr val="008000"/>
                        </a:solidFill>
                      </a:endParaRPr>
                    </a:p>
                  </a:txBody>
                  <a:tcPr marT="18288" marB="18288"/>
                </a:tc>
              </a:tr>
              <a:tr h="252850">
                <a:tc>
                  <a:txBody>
                    <a:bodyPr/>
                    <a:lstStyle/>
                    <a:p>
                      <a:r>
                        <a:rPr lang="en-US" sz="1800" b="1" dirty="0" smtClean="0"/>
                        <a:t>SSO XSEDE</a:t>
                      </a:r>
                      <a:endParaRPr lang="en-US" sz="1800" b="1" dirty="0"/>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FF0000"/>
                          </a:solidFill>
                        </a:rPr>
                        <a:t>No</a:t>
                      </a:r>
                      <a:endParaRPr lang="en-US" sz="1800" b="1" dirty="0">
                        <a:solidFill>
                          <a:srgbClr val="FF0000"/>
                        </a:solidFill>
                      </a:endParaRPr>
                    </a:p>
                  </a:txBody>
                  <a:tcPr marT="18288" marB="18288"/>
                </a:tc>
                <a:tc>
                  <a:txBody>
                    <a:bodyPr/>
                    <a:lstStyle/>
                    <a:p>
                      <a:r>
                        <a:rPr lang="en-US" sz="1800" b="1" dirty="0" smtClean="0">
                          <a:solidFill>
                            <a:srgbClr val="008000"/>
                          </a:solidFill>
                        </a:rPr>
                        <a:t>TBD</a:t>
                      </a:r>
                      <a:endParaRPr lang="en-US" sz="1800" b="1" dirty="0">
                        <a:solidFill>
                          <a:srgbClr val="008000"/>
                        </a:solidFill>
                      </a:endParaRPr>
                    </a:p>
                  </a:txBody>
                  <a:tcPr marT="18288" marB="18288"/>
                </a:tc>
                <a:tc>
                  <a:txBody>
                    <a:bodyPr/>
                    <a:lstStyle/>
                    <a:p>
                      <a:r>
                        <a:rPr lang="en-US" sz="1800" b="1" dirty="0" smtClean="0">
                          <a:solidFill>
                            <a:srgbClr val="008000"/>
                          </a:solidFill>
                        </a:rPr>
                        <a:t>TBD</a:t>
                      </a:r>
                      <a:endParaRPr lang="en-US" sz="1800" b="1" dirty="0">
                        <a:solidFill>
                          <a:srgbClr val="008000"/>
                        </a:solidFill>
                      </a:endParaRPr>
                    </a:p>
                  </a:txBody>
                  <a:tcPr marT="18288" marB="18288"/>
                </a:tc>
              </a:tr>
            </a:tbl>
          </a:graphicData>
        </a:graphic>
      </p:graphicFrame>
    </p:spTree>
    <p:extLst>
      <p:ext uri="{BB962C8B-B14F-4D97-AF65-F5344CB8AC3E}">
        <p14:creationId xmlns:p14="http://schemas.microsoft.com/office/powerpoint/2010/main" val="2927472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a:solidFill>
                  <a:srgbClr val="000000"/>
                </a:solidFill>
                <a:latin typeface="Arial" charset="0"/>
                <a:ea typeface="+mj-ea"/>
                <a:cs typeface="+mj-cs"/>
              </a:rPr>
              <a:t>Rain in FutureGrid</a:t>
            </a:r>
          </a:p>
        </p:txBody>
      </p:sp>
      <p:sp>
        <p:nvSpPr>
          <p:cNvPr id="922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1590" y="1062990"/>
            <a:ext cx="6560820" cy="538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7476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rcRect l="-40756" r="-40756"/>
          <a:stretch>
            <a:fillRect/>
          </a:stretch>
        </p:blipFill>
        <p:spPr bwMode="auto">
          <a:xfrm>
            <a:off x="-1027408" y="685800"/>
            <a:ext cx="1122296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2" name="Title 1"/>
          <p:cNvSpPr>
            <a:spLocks noGrp="1"/>
          </p:cNvSpPr>
          <p:nvPr>
            <p:ph type="title"/>
          </p:nvPr>
        </p:nvSpPr>
        <p:spPr>
          <a:xfrm>
            <a:off x="457200" y="-228600"/>
            <a:ext cx="8229600" cy="1143000"/>
          </a:xfrm>
        </p:spPr>
        <p:txBody>
          <a:bodyPr/>
          <a:lstStyle/>
          <a:p>
            <a:r>
              <a:rPr lang="en-US" dirty="0" smtClean="0"/>
              <a:t>Next we present selected Services</a:t>
            </a:r>
            <a:endParaRPr lang="en-US" dirty="0"/>
          </a:p>
        </p:txBody>
      </p:sp>
      <p:sp>
        <p:nvSpPr>
          <p:cNvPr id="12" name="TextBox 11"/>
          <p:cNvSpPr txBox="1"/>
          <p:nvPr/>
        </p:nvSpPr>
        <p:spPr>
          <a:xfrm>
            <a:off x="2971800" y="5638801"/>
            <a:ext cx="390474" cy="369330"/>
          </a:xfrm>
          <a:prstGeom prst="rect">
            <a:avLst/>
          </a:prstGeom>
          <a:noFill/>
          <a:effectLst>
            <a:outerShdw blurRad="50800" dist="38100" dir="2700000" algn="tl" rotWithShape="0">
              <a:srgbClr val="000000">
                <a:alpha val="43000"/>
              </a:srgbClr>
            </a:outerShdw>
          </a:effectLst>
        </p:spPr>
        <p:txBody>
          <a:bodyPr wrap="none" lIns="91439" tIns="45719" rIns="91439" bIns="45719"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13" name="TextBox 12"/>
          <p:cNvSpPr txBox="1"/>
          <p:nvPr/>
        </p:nvSpPr>
        <p:spPr>
          <a:xfrm>
            <a:off x="2999476" y="3138074"/>
            <a:ext cx="390474" cy="369330"/>
          </a:xfrm>
          <a:prstGeom prst="rect">
            <a:avLst/>
          </a:prstGeom>
          <a:noFill/>
          <a:effectLst>
            <a:outerShdw blurRad="50800" dist="38100" dir="2700000" algn="tl" rotWithShape="0">
              <a:srgbClr val="000000">
                <a:alpha val="43000"/>
              </a:srgbClr>
            </a:outerShdw>
          </a:effectLst>
        </p:spPr>
        <p:txBody>
          <a:bodyPr wrap="none" lIns="91439" tIns="45719" rIns="91439" bIns="45719"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14" name="TextBox 13"/>
          <p:cNvSpPr txBox="1"/>
          <p:nvPr/>
        </p:nvSpPr>
        <p:spPr>
          <a:xfrm>
            <a:off x="4023324" y="5056515"/>
            <a:ext cx="390474" cy="369330"/>
          </a:xfrm>
          <a:prstGeom prst="rect">
            <a:avLst/>
          </a:prstGeom>
          <a:noFill/>
          <a:effectLst>
            <a:outerShdw blurRad="50800" dist="38100" dir="2700000" algn="tl" rotWithShape="0">
              <a:srgbClr val="000000">
                <a:alpha val="43000"/>
              </a:srgbClr>
            </a:outerShdw>
          </a:effectLst>
        </p:spPr>
        <p:txBody>
          <a:bodyPr wrap="none" lIns="91439" tIns="45719" rIns="91439" bIns="45719"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Tree>
    <p:extLst>
      <p:ext uri="{BB962C8B-B14F-4D97-AF65-F5344CB8AC3E}">
        <p14:creationId xmlns:p14="http://schemas.microsoft.com/office/powerpoint/2010/main" val="36310480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 Management and Dynamic Provisioning</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Tree>
    <p:extLst>
      <p:ext uri="{BB962C8B-B14F-4D97-AF65-F5344CB8AC3E}">
        <p14:creationId xmlns:p14="http://schemas.microsoft.com/office/powerpoint/2010/main" val="4194128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atin typeface="Arial" charset="0"/>
                <a:cs typeface="Arial" charset="0"/>
              </a:rPr>
              <a:t>Terminology</a:t>
            </a:r>
          </a:p>
        </p:txBody>
      </p:sp>
      <p:sp>
        <p:nvSpPr>
          <p:cNvPr id="4" name="Content Placeholder 3"/>
          <p:cNvSpPr>
            <a:spLocks noGrp="1"/>
          </p:cNvSpPr>
          <p:nvPr>
            <p:ph idx="1"/>
          </p:nvPr>
        </p:nvSpPr>
        <p:spPr>
          <a:xfrm>
            <a:off x="457200" y="1600200"/>
            <a:ext cx="8229600" cy="4709160"/>
          </a:xfrm>
        </p:spPr>
        <p:txBody>
          <a:bodyPr>
            <a:normAutofit fontScale="70000" lnSpcReduction="20000"/>
          </a:bodyPr>
          <a:lstStyle/>
          <a:p>
            <a:pPr>
              <a:lnSpc>
                <a:spcPct val="120000"/>
              </a:lnSpc>
              <a:defRPr/>
            </a:pPr>
            <a:r>
              <a:rPr lang="en-US" b="1" dirty="0" smtClean="0">
                <a:latin typeface="Arial"/>
                <a:cs typeface="Arial"/>
              </a:rPr>
              <a:t>Image Management </a:t>
            </a:r>
            <a:r>
              <a:rPr lang="en-US" dirty="0" smtClean="0">
                <a:latin typeface="Arial"/>
                <a:cs typeface="Arial"/>
              </a:rPr>
              <a:t>provides the low level software (create</a:t>
            </a:r>
            <a:r>
              <a:rPr lang="en-US" dirty="0">
                <a:latin typeface="Arial"/>
                <a:cs typeface="Arial"/>
              </a:rPr>
              <a:t>, customize, store</a:t>
            </a:r>
            <a:r>
              <a:rPr lang="en-US" dirty="0" smtClean="0">
                <a:latin typeface="Arial"/>
                <a:cs typeface="Arial"/>
              </a:rPr>
              <a:t>, </a:t>
            </a:r>
            <a:r>
              <a:rPr lang="en-US" dirty="0">
                <a:latin typeface="Arial"/>
                <a:cs typeface="Arial"/>
              </a:rPr>
              <a:t>share and </a:t>
            </a:r>
            <a:r>
              <a:rPr lang="en-US" dirty="0" smtClean="0">
                <a:latin typeface="Arial"/>
                <a:cs typeface="Arial"/>
              </a:rPr>
              <a:t>deploy images) needed to achieve Dynamic Provisioning and Rain</a:t>
            </a:r>
          </a:p>
          <a:p>
            <a:pPr>
              <a:lnSpc>
                <a:spcPct val="120000"/>
              </a:lnSpc>
              <a:defRPr/>
            </a:pPr>
            <a:endParaRPr lang="en-US" sz="1500" dirty="0">
              <a:latin typeface="Arial"/>
              <a:cs typeface="Arial"/>
            </a:endParaRPr>
          </a:p>
          <a:p>
            <a:pPr>
              <a:lnSpc>
                <a:spcPct val="120000"/>
              </a:lnSpc>
              <a:defRPr/>
            </a:pPr>
            <a:r>
              <a:rPr lang="en-US" b="1" dirty="0" smtClean="0">
                <a:latin typeface="Arial"/>
                <a:cs typeface="Arial"/>
              </a:rPr>
              <a:t>Dynamic Provisioning</a:t>
            </a:r>
            <a:r>
              <a:rPr lang="en-US" dirty="0" smtClean="0">
                <a:latin typeface="Arial"/>
                <a:cs typeface="Arial"/>
              </a:rPr>
              <a:t> is in charge of providing </a:t>
            </a:r>
            <a:r>
              <a:rPr lang="en-US" i="1" dirty="0" smtClean="0">
                <a:latin typeface="Arial"/>
                <a:cs typeface="Arial"/>
              </a:rPr>
              <a:t>“machines”</a:t>
            </a:r>
            <a:r>
              <a:rPr lang="en-US" dirty="0" smtClean="0">
                <a:latin typeface="Arial"/>
                <a:cs typeface="Arial"/>
              </a:rPr>
              <a:t> with the requested OS. The requested OS must have been previously deployed in the infrastructure</a:t>
            </a:r>
          </a:p>
          <a:p>
            <a:pPr>
              <a:lnSpc>
                <a:spcPct val="120000"/>
              </a:lnSpc>
              <a:defRPr/>
            </a:pPr>
            <a:endParaRPr lang="en-US" sz="1700" b="1" dirty="0">
              <a:latin typeface="Arial"/>
              <a:cs typeface="Arial"/>
            </a:endParaRPr>
          </a:p>
          <a:p>
            <a:pPr>
              <a:lnSpc>
                <a:spcPct val="120000"/>
              </a:lnSpc>
              <a:defRPr/>
            </a:pPr>
            <a:r>
              <a:rPr lang="en-US" b="1" dirty="0" smtClean="0">
                <a:latin typeface="Arial"/>
                <a:cs typeface="Arial"/>
              </a:rPr>
              <a:t>RAIN</a:t>
            </a:r>
            <a:r>
              <a:rPr lang="en-US" dirty="0" smtClean="0">
                <a:latin typeface="Arial"/>
                <a:cs typeface="Arial"/>
              </a:rPr>
              <a:t> is our highest level component that uses Dynamic Provisioning and Image Management to provide custom environments that may or may not exits. Therefore, a Rain request may involve the creation, deployment and provision of one or more images in a set of machines</a:t>
            </a:r>
            <a:endParaRPr lang="en-US" dirty="0">
              <a:latin typeface="Arial"/>
              <a:cs typeface="Arial"/>
            </a:endParaRPr>
          </a:p>
        </p:txBody>
      </p:sp>
      <p:sp>
        <p:nvSpPr>
          <p:cNvPr id="2" name="Footer Placeholder 1"/>
          <p:cNvSpPr>
            <a:spLocks noGrp="1"/>
          </p:cNvSpPr>
          <p:nvPr>
            <p:ph type="ftr" sz="quarter" idx="11"/>
          </p:nvPr>
        </p:nvSpPr>
        <p:spPr/>
        <p:txBody>
          <a:bodyPr/>
          <a:lstStyle/>
          <a:p>
            <a:pPr>
              <a:defRPr/>
            </a:pPr>
            <a:r>
              <a:rPr lang="en-US"/>
              <a:t>http://futuregrid.org</a:t>
            </a:r>
            <a:endParaRPr lang="en-US" dirty="0"/>
          </a:p>
        </p:txBody>
      </p:sp>
    </p:spTree>
    <p:extLst>
      <p:ext uri="{BB962C8B-B14F-4D97-AF65-F5344CB8AC3E}">
        <p14:creationId xmlns:p14="http://schemas.microsoft.com/office/powerpoint/2010/main" val="30024426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Arial" charset="0"/>
                <a:cs typeface="Arial" charset="0"/>
              </a:rPr>
              <a:t>Motivation</a:t>
            </a:r>
          </a:p>
        </p:txBody>
      </p:sp>
      <p:sp>
        <p:nvSpPr>
          <p:cNvPr id="3" name="Content Placeholder 2"/>
          <p:cNvSpPr>
            <a:spLocks noGrp="1"/>
          </p:cNvSpPr>
          <p:nvPr>
            <p:ph idx="1"/>
          </p:nvPr>
        </p:nvSpPr>
        <p:spPr>
          <a:xfrm>
            <a:off x="457200" y="1600200"/>
            <a:ext cx="8229600" cy="4777740"/>
          </a:xfrm>
        </p:spPr>
        <p:txBody>
          <a:bodyPr>
            <a:normAutofit fontScale="92500"/>
          </a:bodyPr>
          <a:lstStyle/>
          <a:p>
            <a:pPr eaLnBrk="1" hangingPunct="1">
              <a:lnSpc>
                <a:spcPct val="110000"/>
              </a:lnSpc>
              <a:defRPr/>
            </a:pPr>
            <a:r>
              <a:rPr lang="en-US" sz="3300" dirty="0">
                <a:solidFill>
                  <a:srgbClr val="000000"/>
                </a:solidFill>
                <a:latin typeface="Arial"/>
                <a:cs typeface="Arial"/>
              </a:rPr>
              <a:t>The goal is to create and maintain platforms in custom FG images that can be retrieved, deployed, and provisioned on demand</a:t>
            </a:r>
          </a:p>
          <a:p>
            <a:pPr eaLnBrk="1" hangingPunct="1">
              <a:lnSpc>
                <a:spcPct val="110000"/>
              </a:lnSpc>
              <a:defRPr/>
            </a:pPr>
            <a:r>
              <a:rPr lang="en-US" sz="3300" dirty="0">
                <a:solidFill>
                  <a:srgbClr val="000000"/>
                </a:solidFill>
                <a:latin typeface="Arial"/>
                <a:cs typeface="Arial"/>
              </a:rPr>
              <a:t>Imagine the following scenario for FG:</a:t>
            </a:r>
          </a:p>
          <a:p>
            <a:pPr lvl="1" eaLnBrk="1" hangingPunct="1">
              <a:lnSpc>
                <a:spcPct val="110000"/>
              </a:lnSpc>
              <a:buClr>
                <a:srgbClr val="000000"/>
              </a:buClr>
              <a:buSzPct val="100000"/>
              <a:buFont typeface="Wingdings" charset="0"/>
              <a:buChar char="§"/>
              <a:defRPr/>
            </a:pPr>
            <a:r>
              <a:rPr lang="en-US" dirty="0" err="1">
                <a:solidFill>
                  <a:srgbClr val="000000"/>
                </a:solidFill>
                <a:latin typeface="Arial"/>
                <a:cs typeface="Arial"/>
              </a:rPr>
              <a:t>fg</a:t>
            </a:r>
            <a:r>
              <a:rPr lang="en-US" dirty="0">
                <a:solidFill>
                  <a:srgbClr val="000000"/>
                </a:solidFill>
                <a:latin typeface="Arial"/>
                <a:cs typeface="Arial"/>
              </a:rPr>
              <a:t>-image-generate –o </a:t>
            </a:r>
            <a:r>
              <a:rPr lang="en-US" dirty="0" err="1">
                <a:solidFill>
                  <a:srgbClr val="000000"/>
                </a:solidFill>
                <a:latin typeface="Arial"/>
                <a:cs typeface="Arial"/>
              </a:rPr>
              <a:t>ubuntu</a:t>
            </a:r>
            <a:r>
              <a:rPr lang="en-US" dirty="0">
                <a:solidFill>
                  <a:srgbClr val="000000"/>
                </a:solidFill>
                <a:latin typeface="Arial"/>
                <a:cs typeface="Arial"/>
              </a:rPr>
              <a:t> –v maverick -s openmpi-</a:t>
            </a:r>
            <a:r>
              <a:rPr lang="en-US" dirty="0" smtClean="0">
                <a:solidFill>
                  <a:srgbClr val="000000"/>
                </a:solidFill>
                <a:latin typeface="Arial"/>
                <a:cs typeface="Arial"/>
              </a:rPr>
              <a:t>bin,</a:t>
            </a:r>
            <a:r>
              <a:rPr lang="en-US" dirty="0">
                <a:solidFill>
                  <a:srgbClr val="000000"/>
                </a:solidFill>
                <a:latin typeface="Arial"/>
                <a:cs typeface="Arial"/>
              </a:rPr>
              <a:t>gcc,fftw2,emacs –n </a:t>
            </a:r>
            <a:r>
              <a:rPr lang="en-US" dirty="0" err="1">
                <a:solidFill>
                  <a:srgbClr val="000000"/>
                </a:solidFill>
                <a:latin typeface="Arial"/>
                <a:cs typeface="Arial"/>
              </a:rPr>
              <a:t>ubuntu-mpi-dev</a:t>
            </a:r>
            <a:r>
              <a:rPr lang="en-US" dirty="0">
                <a:solidFill>
                  <a:srgbClr val="000000"/>
                </a:solidFill>
                <a:latin typeface="Arial"/>
                <a:cs typeface="Arial"/>
              </a:rPr>
              <a:t> (store </a:t>
            </a:r>
            <a:r>
              <a:rPr lang="en-US" dirty="0" err="1">
                <a:solidFill>
                  <a:srgbClr val="000000"/>
                </a:solidFill>
                <a:latin typeface="Arial"/>
                <a:cs typeface="Arial"/>
              </a:rPr>
              <a:t>img</a:t>
            </a:r>
            <a:r>
              <a:rPr lang="en-US" dirty="0">
                <a:solidFill>
                  <a:srgbClr val="000000"/>
                </a:solidFill>
                <a:latin typeface="Arial"/>
                <a:cs typeface="Arial"/>
              </a:rPr>
              <a:t> in repo with id 1234)</a:t>
            </a:r>
            <a:endParaRPr lang="en-US" dirty="0">
              <a:latin typeface="Arial"/>
              <a:cs typeface="Arial"/>
            </a:endParaRPr>
          </a:p>
          <a:p>
            <a:pPr lvl="1" eaLnBrk="1" hangingPunct="1">
              <a:lnSpc>
                <a:spcPct val="110000"/>
              </a:lnSpc>
              <a:buClr>
                <a:srgbClr val="000000"/>
              </a:buClr>
              <a:buSzPct val="100000"/>
              <a:buFont typeface="Wingdings" charset="0"/>
              <a:buChar char="§"/>
              <a:defRPr/>
            </a:pPr>
            <a:r>
              <a:rPr lang="en-US" dirty="0" err="1">
                <a:solidFill>
                  <a:srgbClr val="000000"/>
                </a:solidFill>
                <a:latin typeface="Arial"/>
                <a:cs typeface="Arial"/>
              </a:rPr>
              <a:t>fg</a:t>
            </a:r>
            <a:r>
              <a:rPr lang="en-US" dirty="0">
                <a:solidFill>
                  <a:srgbClr val="000000"/>
                </a:solidFill>
                <a:latin typeface="Arial"/>
                <a:cs typeface="Arial"/>
              </a:rPr>
              <a:t>-image-deploy –x </a:t>
            </a:r>
            <a:r>
              <a:rPr lang="en-US" dirty="0" err="1">
                <a:solidFill>
                  <a:srgbClr val="000000"/>
                </a:solidFill>
                <a:latin typeface="Arial"/>
                <a:cs typeface="Arial"/>
              </a:rPr>
              <a:t>india.futuregrid.org</a:t>
            </a:r>
            <a:r>
              <a:rPr lang="en-US" dirty="0">
                <a:solidFill>
                  <a:srgbClr val="000000"/>
                </a:solidFill>
                <a:latin typeface="Arial"/>
                <a:cs typeface="Arial"/>
              </a:rPr>
              <a:t> –r 1234</a:t>
            </a:r>
            <a:endParaRPr lang="en-US" dirty="0">
              <a:latin typeface="Arial"/>
              <a:cs typeface="Arial"/>
            </a:endParaRPr>
          </a:p>
          <a:p>
            <a:pPr lvl="1" eaLnBrk="1" hangingPunct="1">
              <a:lnSpc>
                <a:spcPct val="110000"/>
              </a:lnSpc>
              <a:buClr>
                <a:srgbClr val="000000"/>
              </a:buClr>
              <a:buSzPct val="100000"/>
              <a:buFont typeface="Wingdings" charset="0"/>
              <a:buChar char="§"/>
              <a:defRPr/>
            </a:pPr>
            <a:r>
              <a:rPr lang="en-US" dirty="0" err="1">
                <a:solidFill>
                  <a:srgbClr val="000000"/>
                </a:solidFill>
                <a:latin typeface="Arial"/>
                <a:cs typeface="Arial"/>
              </a:rPr>
              <a:t>fg</a:t>
            </a:r>
            <a:r>
              <a:rPr lang="en-US" dirty="0">
                <a:solidFill>
                  <a:srgbClr val="000000"/>
                </a:solidFill>
                <a:latin typeface="Arial"/>
                <a:cs typeface="Arial"/>
              </a:rPr>
              <a:t>-rain –provision -n 32 </a:t>
            </a:r>
            <a:r>
              <a:rPr lang="en-US" dirty="0" err="1">
                <a:solidFill>
                  <a:srgbClr val="000000"/>
                </a:solidFill>
                <a:latin typeface="Arial"/>
                <a:cs typeface="Arial"/>
              </a:rPr>
              <a:t>ubuntu-mpi-dev</a:t>
            </a:r>
            <a:endParaRPr lang="en-US" dirty="0">
              <a:latin typeface="Arial"/>
              <a:cs typeface="Arial"/>
            </a:endParaRPr>
          </a:p>
        </p:txBody>
      </p:sp>
      <p:sp>
        <p:nvSpPr>
          <p:cNvPr id="2" name="Footer Placeholder 1"/>
          <p:cNvSpPr>
            <a:spLocks noGrp="1"/>
          </p:cNvSpPr>
          <p:nvPr>
            <p:ph type="ftr" sz="quarter" idx="11"/>
          </p:nvPr>
        </p:nvSpPr>
        <p:spPr/>
        <p:txBody>
          <a:bodyPr/>
          <a:lstStyle/>
          <a:p>
            <a:pPr>
              <a:defRPr/>
            </a:pPr>
            <a:r>
              <a:rPr lang="en-US"/>
              <a:t>http://futuregrid.org</a:t>
            </a:r>
            <a:endParaRPr lang="en-US" dirty="0"/>
          </a:p>
        </p:txBody>
      </p:sp>
    </p:spTree>
    <p:extLst>
      <p:ext uri="{BB962C8B-B14F-4D97-AF65-F5344CB8AC3E}">
        <p14:creationId xmlns:p14="http://schemas.microsoft.com/office/powerpoint/2010/main" val="62876476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Architecture</a:t>
            </a:r>
            <a:endParaRPr lang="en-US" noProof="0" dirty="0"/>
          </a:p>
        </p:txBody>
      </p:sp>
      <p:sp>
        <p:nvSpPr>
          <p:cNvPr id="11" name="Content Placeholder 10"/>
          <p:cNvSpPr>
            <a:spLocks noGrp="1"/>
          </p:cNvSpPr>
          <p:nvPr>
            <p:ph sz="half" idx="2"/>
          </p:nvPr>
        </p:nvSpPr>
        <p:spPr>
          <a:xfrm>
            <a:off x="294725" y="1225555"/>
            <a:ext cx="3934375" cy="5358125"/>
          </a:xfrm>
        </p:spPr>
        <p:txBody>
          <a:bodyPr>
            <a:normAutofit fontScale="92500" lnSpcReduction="10000"/>
          </a:bodyPr>
          <a:lstStyle/>
          <a:p>
            <a:pPr>
              <a:lnSpc>
                <a:spcPct val="120000"/>
              </a:lnSpc>
            </a:pPr>
            <a:r>
              <a:rPr lang="en-US" noProof="0" dirty="0" smtClean="0">
                <a:latin typeface="Arial" pitchFamily="34" charset="0"/>
                <a:cs typeface="Arial" pitchFamily="34" charset="0"/>
              </a:rPr>
              <a:t>Image </a:t>
            </a:r>
            <a:r>
              <a:rPr lang="en-US" noProof="0" dirty="0">
                <a:latin typeface="Arial" pitchFamily="34" charset="0"/>
                <a:cs typeface="Arial" pitchFamily="34" charset="0"/>
              </a:rPr>
              <a:t>management </a:t>
            </a:r>
            <a:r>
              <a:rPr lang="en-US" noProof="0" dirty="0" smtClean="0">
                <a:latin typeface="Arial" pitchFamily="34" charset="0"/>
                <a:cs typeface="Arial" pitchFamily="34" charset="0"/>
              </a:rPr>
              <a:t>is </a:t>
            </a:r>
            <a:r>
              <a:rPr lang="en-US" noProof="0" dirty="0">
                <a:latin typeface="Arial" pitchFamily="34" charset="0"/>
                <a:cs typeface="Arial" pitchFamily="34" charset="0"/>
              </a:rPr>
              <a:t>supported by a number of tightly-coupled services essential </a:t>
            </a:r>
            <a:r>
              <a:rPr lang="en-US" dirty="0" smtClean="0">
                <a:latin typeface="Arial" pitchFamily="34" charset="0"/>
                <a:cs typeface="Arial" pitchFamily="34" charset="0"/>
              </a:rPr>
              <a:t>for</a:t>
            </a:r>
            <a:r>
              <a:rPr lang="en-US" noProof="0" dirty="0" smtClean="0">
                <a:latin typeface="Arial" pitchFamily="34" charset="0"/>
                <a:cs typeface="Arial" pitchFamily="34" charset="0"/>
              </a:rPr>
              <a:t> FG </a:t>
            </a:r>
          </a:p>
          <a:p>
            <a:pPr>
              <a:lnSpc>
                <a:spcPct val="120000"/>
              </a:lnSpc>
            </a:pPr>
            <a:r>
              <a:rPr lang="en-US" noProof="0" dirty="0" smtClean="0">
                <a:latin typeface="Arial" pitchFamily="34" charset="0"/>
                <a:cs typeface="Arial" pitchFamily="34" charset="0"/>
              </a:rPr>
              <a:t>The major services are</a:t>
            </a:r>
          </a:p>
          <a:p>
            <a:pPr lvl="1">
              <a:lnSpc>
                <a:spcPct val="120000"/>
              </a:lnSpc>
            </a:pPr>
            <a:r>
              <a:rPr lang="en-US" noProof="0" dirty="0" smtClean="0">
                <a:latin typeface="Arial" pitchFamily="34" charset="0"/>
                <a:cs typeface="Arial" pitchFamily="34" charset="0"/>
              </a:rPr>
              <a:t>Image Repository</a:t>
            </a:r>
          </a:p>
          <a:p>
            <a:pPr lvl="1">
              <a:lnSpc>
                <a:spcPct val="120000"/>
              </a:lnSpc>
            </a:pPr>
            <a:r>
              <a:rPr lang="en-US" noProof="0" dirty="0">
                <a:latin typeface="Arial" pitchFamily="34" charset="0"/>
                <a:cs typeface="Arial" pitchFamily="34" charset="0"/>
              </a:rPr>
              <a:t>I</a:t>
            </a:r>
            <a:r>
              <a:rPr lang="en-US" noProof="0" dirty="0" smtClean="0">
                <a:latin typeface="Arial" pitchFamily="34" charset="0"/>
                <a:cs typeface="Arial" pitchFamily="34" charset="0"/>
              </a:rPr>
              <a:t>mage Generator</a:t>
            </a:r>
          </a:p>
          <a:p>
            <a:pPr lvl="1">
              <a:lnSpc>
                <a:spcPct val="120000"/>
              </a:lnSpc>
            </a:pPr>
            <a:r>
              <a:rPr lang="en-US" noProof="0" dirty="0" smtClean="0">
                <a:latin typeface="Arial" pitchFamily="34" charset="0"/>
                <a:cs typeface="Arial" pitchFamily="34" charset="0"/>
              </a:rPr>
              <a:t>Image Deployment</a:t>
            </a:r>
          </a:p>
          <a:p>
            <a:pPr lvl="1">
              <a:lnSpc>
                <a:spcPct val="120000"/>
              </a:lnSpc>
            </a:pPr>
            <a:r>
              <a:rPr lang="en-US" noProof="0" dirty="0" smtClean="0">
                <a:latin typeface="Arial" pitchFamily="34" charset="0"/>
                <a:cs typeface="Arial" pitchFamily="34" charset="0"/>
              </a:rPr>
              <a:t>RAIN – Dynamic provisioning</a:t>
            </a:r>
          </a:p>
          <a:p>
            <a:pPr lvl="1" algn="just">
              <a:lnSpc>
                <a:spcPct val="120000"/>
              </a:lnSpc>
            </a:pPr>
            <a:r>
              <a:rPr lang="en-US" noProof="0" dirty="0" smtClean="0">
                <a:latin typeface="Arial" pitchFamily="34" charset="0"/>
                <a:cs typeface="Arial" pitchFamily="34" charset="0"/>
              </a:rPr>
              <a:t>External Services</a:t>
            </a:r>
          </a:p>
        </p:txBody>
      </p:sp>
      <p:sp>
        <p:nvSpPr>
          <p:cNvPr id="4" name="Footer Placeholder 3"/>
          <p:cNvSpPr>
            <a:spLocks noGrp="1"/>
          </p:cNvSpPr>
          <p:nvPr>
            <p:ph type="ftr" sz="quarter" idx="11"/>
          </p:nvPr>
        </p:nvSpPr>
        <p:spPr/>
        <p:txBody>
          <a:bodyPr/>
          <a:lstStyle/>
          <a:p>
            <a:pPr>
              <a:defRPr/>
            </a:pPr>
            <a:r>
              <a:rPr lang="en-US" dirty="0" smtClean="0"/>
              <a:t>https://portal.futuregrid.org</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rcRect l="32" r="-281"/>
          <a:stretch>
            <a:fillRect/>
          </a:stretch>
        </p:blipFill>
        <p:spPr bwMode="auto">
          <a:xfrm>
            <a:off x="4183157" y="1419977"/>
            <a:ext cx="4911103" cy="451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733853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ctrTitle"/>
          </p:nvPr>
        </p:nvSpPr>
        <p:spPr>
          <a:xfrm>
            <a:off x="685800" y="2130267"/>
            <a:ext cx="7772400" cy="1470183"/>
          </a:xfrm>
        </p:spPr>
        <p:txBody>
          <a:bodyPr/>
          <a:lstStyle/>
          <a:p>
            <a:r>
              <a:rPr lang="en-US">
                <a:latin typeface="Calibri" charset="0"/>
              </a:rPr>
              <a:t>Image Management</a:t>
            </a:r>
          </a:p>
        </p:txBody>
      </p:sp>
      <p:sp>
        <p:nvSpPr>
          <p:cNvPr id="6" name="Subtitle 5"/>
          <p:cNvSpPr>
            <a:spLocks noGrp="1"/>
          </p:cNvSpPr>
          <p:nvPr>
            <p:ph type="subTitle" idx="1"/>
          </p:nvPr>
        </p:nvSpPr>
        <p:spPr>
          <a:xfrm>
            <a:off x="1371600" y="3886200"/>
            <a:ext cx="6400800" cy="1753077"/>
          </a:xfrm>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spTree>
    <p:extLst>
      <p:ext uri="{BB962C8B-B14F-4D97-AF65-F5344CB8AC3E}">
        <p14:creationId xmlns:p14="http://schemas.microsoft.com/office/powerpoint/2010/main" val="38051146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FutureGrid</a:t>
            </a:r>
            <a:br>
              <a:rPr lang="en-US" dirty="0" smtClean="0"/>
            </a:br>
            <a:endParaRPr lang="en-US" dirty="0" smtClean="0"/>
          </a:p>
          <a:p>
            <a:r>
              <a:rPr lang="en-US" dirty="0" smtClean="0"/>
              <a:t>Portal (we will skip this today)</a:t>
            </a:r>
          </a:p>
          <a:p>
            <a:endParaRPr lang="en-US" dirty="0" smtClean="0"/>
          </a:p>
          <a:p>
            <a:r>
              <a:rPr lang="en-US" dirty="0" smtClean="0"/>
              <a:t>Rain</a:t>
            </a:r>
            <a:br>
              <a:rPr lang="en-US" dirty="0" smtClean="0"/>
            </a:br>
            <a:endParaRPr lang="en-US" dirty="0" smtClean="0"/>
          </a:p>
          <a:p>
            <a:r>
              <a:rPr lang="en-US" dirty="0" smtClean="0"/>
              <a:t>Conclusions</a:t>
            </a:r>
            <a:endParaRPr lang="en-US" dirty="0"/>
          </a:p>
        </p:txBody>
      </p:sp>
    </p:spTree>
    <p:extLst>
      <p:ext uri="{BB962C8B-B14F-4D97-AF65-F5344CB8AC3E}">
        <p14:creationId xmlns:p14="http://schemas.microsoft.com/office/powerpoint/2010/main" val="143358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5123" name="Title 7"/>
          <p:cNvSpPr>
            <a:spLocks noGrp="1"/>
          </p:cNvSpPr>
          <p:nvPr>
            <p:ph type="title"/>
          </p:nvPr>
        </p:nvSpPr>
        <p:spPr/>
        <p:txBody>
          <a:bodyPr/>
          <a:lstStyle/>
          <a:p>
            <a:r>
              <a:rPr lang="en-US">
                <a:latin typeface="Calibri" charset="0"/>
              </a:rPr>
              <a:t>Image Generation</a:t>
            </a:r>
          </a:p>
        </p:txBody>
      </p:sp>
      <p:sp>
        <p:nvSpPr>
          <p:cNvPr id="3" name="Content Placeholder 2"/>
          <p:cNvSpPr>
            <a:spLocks noGrp="1"/>
          </p:cNvSpPr>
          <p:nvPr>
            <p:ph sz="half" idx="1"/>
          </p:nvPr>
        </p:nvSpPr>
        <p:spPr>
          <a:xfrm>
            <a:off x="457200" y="1600200"/>
            <a:ext cx="4039077" cy="4526280"/>
          </a:xfrm>
        </p:spPr>
        <p:txBody>
          <a:bodyPr>
            <a:normAutofit lnSpcReduction="10000"/>
          </a:bodyPr>
          <a:lstStyle/>
          <a:p>
            <a:pPr marL="742943" lvl="1" indent="-285747" defTabSz="457196">
              <a:lnSpc>
                <a:spcPct val="95000"/>
              </a:lnSpc>
              <a:buClr>
                <a:srgbClr val="000000"/>
              </a:buClr>
              <a:buSzPct val="100000"/>
              <a:buFontTx/>
              <a:buChar char="•"/>
              <a:defRPr/>
            </a:pPr>
            <a:r>
              <a:rPr lang="en-US" sz="1800" dirty="0">
                <a:solidFill>
                  <a:srgbClr val="000000"/>
                </a:solidFill>
                <a:latin typeface="Arial" charset="0"/>
              </a:rPr>
              <a:t>Users who want to create a new FG image specify the following:</a:t>
            </a:r>
            <a:endParaRPr lang="en-US" dirty="0" smtClean="0"/>
          </a:p>
          <a:p>
            <a:pPr marL="1142988" lvl="2" indent="-228597" defTabSz="457196">
              <a:lnSpc>
                <a:spcPct val="95000"/>
              </a:lnSpc>
              <a:buClr>
                <a:srgbClr val="000000"/>
              </a:buClr>
              <a:buSzPct val="80000"/>
              <a:buFont typeface="Courier New" charset="0"/>
              <a:buChar char="o"/>
              <a:defRPr/>
            </a:pPr>
            <a:r>
              <a:rPr lang="en-US" dirty="0">
                <a:solidFill>
                  <a:srgbClr val="000000"/>
                </a:solidFill>
                <a:latin typeface="Arial" charset="0"/>
              </a:rPr>
              <a:t>OS type</a:t>
            </a:r>
            <a:endParaRPr lang="en-US" dirty="0" smtClean="0"/>
          </a:p>
          <a:p>
            <a:pPr marL="1142988" lvl="2" indent="-228597" defTabSz="457196">
              <a:lnSpc>
                <a:spcPct val="95000"/>
              </a:lnSpc>
              <a:buClr>
                <a:srgbClr val="000000"/>
              </a:buClr>
              <a:buSzPct val="80000"/>
              <a:buFont typeface="Courier New" charset="0"/>
              <a:buChar char="o"/>
              <a:defRPr/>
            </a:pPr>
            <a:r>
              <a:rPr lang="en-US" dirty="0">
                <a:solidFill>
                  <a:srgbClr val="000000"/>
                </a:solidFill>
                <a:latin typeface="Arial" charset="0"/>
              </a:rPr>
              <a:t>OS version</a:t>
            </a:r>
            <a:endParaRPr lang="en-US" dirty="0" smtClean="0"/>
          </a:p>
          <a:p>
            <a:pPr marL="1142988" lvl="2" indent="-228597" defTabSz="457196">
              <a:lnSpc>
                <a:spcPct val="95000"/>
              </a:lnSpc>
              <a:buClr>
                <a:srgbClr val="000000"/>
              </a:buClr>
              <a:buSzPct val="80000"/>
              <a:buFont typeface="Courier New" charset="0"/>
              <a:buChar char="o"/>
              <a:defRPr/>
            </a:pPr>
            <a:r>
              <a:rPr lang="en-US" dirty="0">
                <a:solidFill>
                  <a:srgbClr val="000000"/>
                </a:solidFill>
                <a:latin typeface="Arial" charset="0"/>
              </a:rPr>
              <a:t>Architecture</a:t>
            </a:r>
            <a:endParaRPr lang="en-US" dirty="0" smtClean="0"/>
          </a:p>
          <a:p>
            <a:pPr marL="1142988" lvl="2" indent="-228597" defTabSz="457196">
              <a:lnSpc>
                <a:spcPct val="95000"/>
              </a:lnSpc>
              <a:buClr>
                <a:srgbClr val="000000"/>
              </a:buClr>
              <a:buSzPct val="80000"/>
              <a:buFont typeface="Courier New" charset="0"/>
              <a:buChar char="o"/>
              <a:defRPr/>
            </a:pPr>
            <a:r>
              <a:rPr lang="en-US" dirty="0">
                <a:solidFill>
                  <a:srgbClr val="000000"/>
                </a:solidFill>
                <a:latin typeface="Arial" charset="0"/>
              </a:rPr>
              <a:t>Kernel</a:t>
            </a:r>
            <a:endParaRPr lang="en-US" dirty="0" smtClean="0"/>
          </a:p>
          <a:p>
            <a:pPr marL="1142988" lvl="2" indent="-228597" defTabSz="457196">
              <a:lnSpc>
                <a:spcPct val="95000"/>
              </a:lnSpc>
              <a:buClr>
                <a:srgbClr val="000000"/>
              </a:buClr>
              <a:buSzPct val="80000"/>
              <a:buFont typeface="Courier New" charset="0"/>
              <a:buChar char="o"/>
              <a:defRPr/>
            </a:pPr>
            <a:r>
              <a:rPr lang="en-US" dirty="0">
                <a:solidFill>
                  <a:srgbClr val="000000"/>
                </a:solidFill>
                <a:latin typeface="Arial" charset="0"/>
              </a:rPr>
              <a:t>Software Packages</a:t>
            </a:r>
            <a:endParaRPr lang="en-US" dirty="0" smtClean="0"/>
          </a:p>
          <a:p>
            <a:pPr marL="742943" lvl="1" indent="-285747" defTabSz="457196">
              <a:lnSpc>
                <a:spcPct val="95000"/>
              </a:lnSpc>
              <a:buClr>
                <a:srgbClr val="000000"/>
              </a:buClr>
              <a:buSzPct val="100000"/>
              <a:buFontTx/>
              <a:buChar char="•"/>
              <a:defRPr/>
            </a:pPr>
            <a:r>
              <a:rPr lang="en-US" sz="1800" dirty="0">
                <a:solidFill>
                  <a:srgbClr val="000000"/>
                </a:solidFill>
                <a:latin typeface="Arial" charset="0"/>
              </a:rPr>
              <a:t>Image is generated, then deployed to specified target.</a:t>
            </a:r>
            <a:endParaRPr lang="en-US" dirty="0" smtClean="0"/>
          </a:p>
          <a:p>
            <a:pPr marL="742943" lvl="1" indent="-285747" defTabSz="457196">
              <a:lnSpc>
                <a:spcPct val="95000"/>
              </a:lnSpc>
              <a:buClr>
                <a:srgbClr val="000000"/>
              </a:buClr>
              <a:buSzPct val="100000"/>
              <a:buFontTx/>
              <a:buChar char="•"/>
              <a:defRPr/>
            </a:pPr>
            <a:r>
              <a:rPr lang="en-US" sz="1800" dirty="0">
                <a:solidFill>
                  <a:srgbClr val="000000"/>
                </a:solidFill>
                <a:latin typeface="Arial" charset="0"/>
              </a:rPr>
              <a:t>Deployed image gets continuously scanned, verified, and updated.</a:t>
            </a:r>
            <a:endParaRPr lang="en-US" dirty="0" smtClean="0"/>
          </a:p>
          <a:p>
            <a:pPr marL="742943" lvl="1" indent="-285747" defTabSz="457196">
              <a:lnSpc>
                <a:spcPct val="95000"/>
              </a:lnSpc>
              <a:buClr>
                <a:srgbClr val="000000"/>
              </a:buClr>
              <a:buSzPct val="100000"/>
              <a:buFontTx/>
              <a:buChar char="•"/>
              <a:defRPr/>
            </a:pPr>
            <a:r>
              <a:rPr lang="en-US" sz="1800" dirty="0">
                <a:solidFill>
                  <a:srgbClr val="000000"/>
                </a:solidFill>
                <a:latin typeface="Arial" charset="0"/>
              </a:rPr>
              <a:t>Images are now available for use on the target deployed system.</a:t>
            </a:r>
          </a:p>
          <a:p>
            <a:pPr marL="342896" indent="-342896" defTabSz="457196">
              <a:defRPr/>
            </a:pPr>
            <a:endParaRPr lang="en-US" dirty="0"/>
          </a:p>
        </p:txBody>
      </p:sp>
      <p:pic>
        <p:nvPicPr>
          <p:cNvPr id="512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l="-10767" r="-10767"/>
          <a:stretch>
            <a:fillRect/>
          </a:stretch>
        </p:blipFill>
        <p:spPr>
          <a:xfrm>
            <a:off x="4229100" y="1130142"/>
            <a:ext cx="4927759" cy="5522118"/>
          </a:xfrm>
        </p:spPr>
      </p:pic>
    </p:spTree>
    <p:extLst>
      <p:ext uri="{BB962C8B-B14F-4D97-AF65-F5344CB8AC3E}">
        <p14:creationId xmlns:p14="http://schemas.microsoft.com/office/powerpoint/2010/main" val="2089469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7-15 at 11.15.10 AM.png"/>
          <p:cNvPicPr>
            <a:picLocks noGrp="1" noChangeAspect="1"/>
          </p:cNvPicPr>
          <p:nvPr>
            <p:ph idx="1"/>
          </p:nvPr>
        </p:nvPicPr>
        <p:blipFill>
          <a:blip r:embed="rId2">
            <a:extLst>
              <a:ext uri="{28A0092B-C50C-407E-A947-70E740481C1C}">
                <a14:useLocalDpi xmlns:a14="http://schemas.microsoft.com/office/drawing/2010/main" val="0"/>
              </a:ext>
            </a:extLst>
          </a:blip>
          <a:srcRect l="-20949" r="-20949"/>
          <a:stretch>
            <a:fillRect/>
          </a:stretch>
        </p:blipFill>
        <p:spPr>
          <a:xfrm>
            <a:off x="-914400" y="228600"/>
            <a:ext cx="10723593" cy="5897563"/>
          </a:xfrm>
        </p:spPr>
      </p:pic>
      <p:sp>
        <p:nvSpPr>
          <p:cNvPr id="5" name="Rectangle 4"/>
          <p:cNvSpPr/>
          <p:nvPr/>
        </p:nvSpPr>
        <p:spPr>
          <a:xfrm>
            <a:off x="914400" y="2209800"/>
            <a:ext cx="381000" cy="304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14400" y="2819400"/>
            <a:ext cx="609600" cy="762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36980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err="1" smtClean="0"/>
              <a:t>Image</a:t>
            </a:r>
            <a:r>
              <a:rPr lang="es-ES" dirty="0" smtClean="0"/>
              <a:t> </a:t>
            </a:r>
            <a:r>
              <a:rPr lang="es-ES" dirty="0" err="1" smtClean="0"/>
              <a:t>Generation</a:t>
            </a:r>
            <a:r>
              <a:rPr lang="es-ES" dirty="0" smtClean="0"/>
              <a:t> (</a:t>
            </a:r>
            <a:r>
              <a:rPr lang="es-ES" dirty="0" err="1" smtClean="0"/>
              <a:t>Implementation</a:t>
            </a:r>
            <a:r>
              <a:rPr lang="es-ES" dirty="0" smtClean="0"/>
              <a:t> View)</a:t>
            </a:r>
            <a:endParaRPr lang="es-ES" dirty="0"/>
          </a:p>
        </p:txBody>
      </p:sp>
      <p:sp>
        <p:nvSpPr>
          <p:cNvPr id="7" name="Content Placeholder 6"/>
          <p:cNvSpPr>
            <a:spLocks noGrp="1"/>
          </p:cNvSpPr>
          <p:nvPr>
            <p:ph idx="1"/>
          </p:nvPr>
        </p:nvSpPr>
        <p:spPr/>
        <p:txBody>
          <a:bodyPr/>
          <a:lstStyle/>
          <a:p>
            <a:endParaRPr lang="es-ES"/>
          </a:p>
        </p:txBody>
      </p:sp>
      <p:sp>
        <p:nvSpPr>
          <p:cNvPr id="5" name="Footer Placeholder 4"/>
          <p:cNvSpPr>
            <a:spLocks noGrp="1"/>
          </p:cNvSpPr>
          <p:nvPr>
            <p:ph type="ftr" sz="quarter" idx="11"/>
          </p:nvPr>
        </p:nvSpPr>
        <p:spPr/>
        <p:txBody>
          <a:bodyPr/>
          <a:lstStyle/>
          <a:p>
            <a:pPr>
              <a:defRPr/>
            </a:pPr>
            <a:r>
              <a:rPr lang="en-US" smtClean="0"/>
              <a:t>http://futuregrid.org</a:t>
            </a: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 y="1552746"/>
            <a:ext cx="8092440" cy="47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93557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Image Verification </a:t>
            </a:r>
            <a:r>
              <a:rPr lang="en-US"/>
              <a:t>(I)</a:t>
            </a:r>
            <a:endParaRPr lang="en-US" noProof="0" dirty="0"/>
          </a:p>
        </p:txBody>
      </p:sp>
      <p:sp>
        <p:nvSpPr>
          <p:cNvPr id="9" name="Content Placeholder 8"/>
          <p:cNvSpPr>
            <a:spLocks noGrp="1"/>
          </p:cNvSpPr>
          <p:nvPr>
            <p:ph idx="1"/>
          </p:nvPr>
        </p:nvSpPr>
        <p:spPr/>
        <p:txBody>
          <a:bodyPr>
            <a:normAutofit fontScale="92500" lnSpcReduction="10000"/>
          </a:bodyPr>
          <a:lstStyle/>
          <a:p>
            <a:pPr algn="just"/>
            <a:r>
              <a:rPr lang="en-US" noProof="0" dirty="0" smtClean="0">
                <a:latin typeface="Arial" pitchFamily="34" charset="0"/>
                <a:cs typeface="Arial" pitchFamily="34" charset="0"/>
              </a:rPr>
              <a:t>Images will be verified to guarantee some minimum security requirements</a:t>
            </a:r>
          </a:p>
          <a:p>
            <a:pPr algn="just"/>
            <a:r>
              <a:rPr lang="en-US" noProof="0" dirty="0" smtClean="0">
                <a:latin typeface="Arial" pitchFamily="34" charset="0"/>
                <a:cs typeface="Arial" pitchFamily="34" charset="0"/>
              </a:rPr>
              <a:t>Only if the image passes predefined tests, it is marked as deployable</a:t>
            </a:r>
          </a:p>
          <a:p>
            <a:pPr algn="just"/>
            <a:r>
              <a:rPr lang="en-US" noProof="0" dirty="0" smtClean="0">
                <a:latin typeface="Arial" pitchFamily="34" charset="0"/>
                <a:cs typeface="Arial" pitchFamily="34" charset="0"/>
              </a:rPr>
              <a:t>Verification takes place several times on an image</a:t>
            </a:r>
          </a:p>
          <a:p>
            <a:pPr lvl="1" algn="just"/>
            <a:r>
              <a:rPr lang="en-US" noProof="0" dirty="0" smtClean="0">
                <a:latin typeface="Arial" pitchFamily="34" charset="0"/>
                <a:cs typeface="Arial" pitchFamily="34" charset="0"/>
              </a:rPr>
              <a:t>Time of generation</a:t>
            </a:r>
          </a:p>
          <a:p>
            <a:pPr lvl="1" algn="just"/>
            <a:r>
              <a:rPr lang="en-US" noProof="0" dirty="0" smtClean="0">
                <a:latin typeface="Arial" pitchFamily="34" charset="0"/>
                <a:cs typeface="Arial" pitchFamily="34" charset="0"/>
              </a:rPr>
              <a:t>Before and after the deployment</a:t>
            </a:r>
          </a:p>
          <a:p>
            <a:pPr lvl="1" algn="just"/>
            <a:r>
              <a:rPr lang="en-US" noProof="0" dirty="0" smtClean="0">
                <a:latin typeface="Arial" pitchFamily="34" charset="0"/>
                <a:cs typeface="Arial" pitchFamily="34" charset="0"/>
              </a:rPr>
              <a:t>Once a time threshold is reached</a:t>
            </a:r>
          </a:p>
          <a:p>
            <a:pPr lvl="1" algn="just"/>
            <a:r>
              <a:rPr lang="en-US" dirty="0" smtClean="0">
                <a:latin typeface="Arial" pitchFamily="34" charset="0"/>
                <a:cs typeface="Arial" pitchFamily="34" charset="0"/>
              </a:rPr>
              <a:t>Periodically</a:t>
            </a:r>
            <a:endParaRPr lang="en-US" noProof="0" dirty="0">
              <a:latin typeface="Arial" pitchFamily="34" charset="0"/>
              <a:cs typeface="Arial" pitchFamily="34" charset="0"/>
            </a:endParaRPr>
          </a:p>
        </p:txBody>
      </p:sp>
      <p:sp>
        <p:nvSpPr>
          <p:cNvPr id="7" name="Footer Placeholder 6"/>
          <p:cNvSpPr>
            <a:spLocks noGrp="1"/>
          </p:cNvSpPr>
          <p:nvPr>
            <p:ph type="ftr" sz="quarter" idx="11"/>
          </p:nvPr>
        </p:nvSpPr>
        <p:spPr/>
        <p:txBody>
          <a:bodyPr/>
          <a:lstStyle/>
          <a:p>
            <a:pPr>
              <a:defRPr/>
            </a:pPr>
            <a:r>
              <a:rPr lang="en-US" dirty="0" smtClean="0"/>
              <a:t>https://portal.futuregrid.org</a:t>
            </a:r>
            <a:endParaRPr lang="en-US" dirty="0"/>
          </a:p>
        </p:txBody>
      </p:sp>
    </p:spTree>
    <p:extLst>
      <p:ext uri="{BB962C8B-B14F-4D97-AF65-F5344CB8AC3E}">
        <p14:creationId xmlns:p14="http://schemas.microsoft.com/office/powerpoint/2010/main" val="47059248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lIns="0" tIns="0" rIns="0" bIns="0"/>
          <a:lstStyle/>
          <a:p>
            <a:pPr eaLnBrk="1" hangingPunct="1">
              <a:lnSpc>
                <a:spcPct val="95000"/>
              </a:lnSpc>
            </a:pPr>
            <a:r>
              <a:rPr lang="en-US" dirty="0">
                <a:solidFill>
                  <a:srgbClr val="000000"/>
                </a:solidFill>
                <a:latin typeface="Arial" charset="0"/>
                <a:cs typeface="Arial" charset="0"/>
              </a:rPr>
              <a:t>Image Deployment</a:t>
            </a:r>
          </a:p>
        </p:txBody>
      </p:sp>
      <p:sp>
        <p:nvSpPr>
          <p:cNvPr id="22531" name="Content Placeholder 1"/>
          <p:cNvSpPr>
            <a:spLocks noGrp="1"/>
          </p:cNvSpPr>
          <p:nvPr>
            <p:ph idx="1"/>
          </p:nvPr>
        </p:nvSpPr>
        <p:spPr>
          <a:xfrm>
            <a:off x="457200" y="1600200"/>
            <a:ext cx="8229600" cy="4640580"/>
          </a:xfrm>
        </p:spPr>
        <p:txBody>
          <a:bodyPr/>
          <a:lstStyle/>
          <a:p>
            <a:pPr eaLnBrk="1" hangingPunct="1"/>
            <a:r>
              <a:rPr lang="en-US" dirty="0">
                <a:latin typeface="Arial" charset="0"/>
                <a:cs typeface="Arial" charset="0"/>
              </a:rPr>
              <a:t>Customizes (network IP, DNS, file system table, kernel modules, </a:t>
            </a:r>
            <a:r>
              <a:rPr lang="en-US" dirty="0" err="1">
                <a:latin typeface="Arial" charset="0"/>
                <a:cs typeface="Arial" charset="0"/>
              </a:rPr>
              <a:t>etc</a:t>
            </a:r>
            <a:r>
              <a:rPr lang="en-US" dirty="0">
                <a:latin typeface="Arial" charset="0"/>
                <a:cs typeface="Arial" charset="0"/>
              </a:rPr>
              <a:t>) and deploys images for specific infrastructures </a:t>
            </a:r>
          </a:p>
          <a:p>
            <a:pPr eaLnBrk="1" hangingPunct="1"/>
            <a:r>
              <a:rPr lang="en-US" dirty="0">
                <a:latin typeface="Arial" charset="0"/>
                <a:cs typeface="Arial" charset="0"/>
              </a:rPr>
              <a:t>Two main infrastructures types</a:t>
            </a:r>
          </a:p>
          <a:p>
            <a:pPr lvl="1" eaLnBrk="1" hangingPunct="1"/>
            <a:r>
              <a:rPr lang="en-US" sz="2500" dirty="0">
                <a:latin typeface="Arial" charset="0"/>
                <a:cs typeface="Arial" charset="0"/>
              </a:rPr>
              <a:t>HPC deployment: it means that we are going to create network bootable images that can run in bare metal machines</a:t>
            </a:r>
          </a:p>
          <a:p>
            <a:pPr lvl="1" eaLnBrk="1" hangingPunct="1"/>
            <a:r>
              <a:rPr lang="en-US" sz="2500" dirty="0">
                <a:latin typeface="Arial" charset="0"/>
                <a:cs typeface="Arial" charset="0"/>
              </a:rPr>
              <a:t>Cloud deployment: it means that we are going to convert the images in VMs</a:t>
            </a:r>
          </a:p>
        </p:txBody>
      </p:sp>
      <p:sp>
        <p:nvSpPr>
          <p:cNvPr id="3" name="Footer Placeholder 2"/>
          <p:cNvSpPr>
            <a:spLocks noGrp="1"/>
          </p:cNvSpPr>
          <p:nvPr>
            <p:ph type="ftr" sz="quarter" idx="11"/>
          </p:nvPr>
        </p:nvSpPr>
        <p:spPr/>
        <p:txBody>
          <a:bodyPr/>
          <a:lstStyle/>
          <a:p>
            <a:pPr>
              <a:defRPr/>
            </a:pPr>
            <a:r>
              <a:rPr lang="en-US"/>
              <a:t>http://futuregrid.org</a:t>
            </a:r>
            <a:endParaRPr lang="en-US" dirty="0"/>
          </a:p>
        </p:txBody>
      </p:sp>
    </p:spTree>
    <p:extLst>
      <p:ext uri="{BB962C8B-B14F-4D97-AF65-F5344CB8AC3E}">
        <p14:creationId xmlns:p14="http://schemas.microsoft.com/office/powerpoint/2010/main" val="335689971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Arial" charset="0"/>
                <a:cs typeface="Arial" charset="0"/>
              </a:rPr>
              <a:t>Image </a:t>
            </a:r>
            <a:r>
              <a:rPr lang="en-US" dirty="0" smtClean="0">
                <a:solidFill>
                  <a:srgbClr val="000000"/>
                </a:solidFill>
                <a:latin typeface="Arial" charset="0"/>
                <a:cs typeface="Arial" charset="0"/>
              </a:rPr>
              <a:t>Deployment</a:t>
            </a:r>
            <a:br>
              <a:rPr lang="en-US" dirty="0" smtClean="0">
                <a:solidFill>
                  <a:srgbClr val="000000"/>
                </a:solidFill>
                <a:latin typeface="Arial" charset="0"/>
                <a:cs typeface="Arial" charset="0"/>
              </a:rPr>
            </a:br>
            <a:r>
              <a:rPr lang="es-ES" dirty="0"/>
              <a:t>(</a:t>
            </a:r>
            <a:r>
              <a:rPr lang="es-ES" dirty="0" err="1"/>
              <a:t>Implementation</a:t>
            </a:r>
            <a:r>
              <a:rPr lang="es-ES" dirty="0"/>
              <a:t> View)</a:t>
            </a:r>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580" y="1577340"/>
            <a:ext cx="6309360" cy="514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29045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Image Repository (I)</a:t>
            </a:r>
            <a:endParaRPr lang="en-US" noProof="0" dirty="0"/>
          </a:p>
        </p:txBody>
      </p:sp>
      <p:sp>
        <p:nvSpPr>
          <p:cNvPr id="3" name="Content Placeholder 2"/>
          <p:cNvSpPr>
            <a:spLocks noGrp="1"/>
          </p:cNvSpPr>
          <p:nvPr>
            <p:ph idx="1"/>
          </p:nvPr>
        </p:nvSpPr>
        <p:spPr/>
        <p:txBody>
          <a:bodyPr/>
          <a:lstStyle/>
          <a:p>
            <a:pPr algn="just"/>
            <a:r>
              <a:rPr lang="en-US" noProof="0" dirty="0" smtClean="0">
                <a:latin typeface="Arial" pitchFamily="34" charset="0"/>
                <a:cs typeface="Arial" pitchFamily="34" charset="0"/>
              </a:rPr>
              <a:t>Integrated service </a:t>
            </a:r>
            <a:r>
              <a:rPr lang="en-US" noProof="0" dirty="0">
                <a:latin typeface="Arial" pitchFamily="34" charset="0"/>
                <a:cs typeface="Arial" pitchFamily="34" charset="0"/>
              </a:rPr>
              <a:t>that </a:t>
            </a:r>
            <a:r>
              <a:rPr lang="en-US" noProof="0" dirty="0" smtClean="0">
                <a:latin typeface="Arial" pitchFamily="34" charset="0"/>
                <a:cs typeface="Arial" pitchFamily="34" charset="0"/>
              </a:rPr>
              <a:t>enables </a:t>
            </a:r>
            <a:r>
              <a:rPr lang="en-US" noProof="0" dirty="0">
                <a:latin typeface="Arial" pitchFamily="34" charset="0"/>
                <a:cs typeface="Arial" pitchFamily="34" charset="0"/>
              </a:rPr>
              <a:t>storing and </a:t>
            </a:r>
            <a:r>
              <a:rPr lang="en-US" noProof="0" dirty="0" smtClean="0">
                <a:latin typeface="Arial" pitchFamily="34" charset="0"/>
                <a:cs typeface="Arial" pitchFamily="34" charset="0"/>
              </a:rPr>
              <a:t>organizing </a:t>
            </a:r>
            <a:r>
              <a:rPr lang="en-US" noProof="0" dirty="0">
                <a:latin typeface="Arial" pitchFamily="34" charset="0"/>
                <a:cs typeface="Arial" pitchFamily="34" charset="0"/>
              </a:rPr>
              <a:t>images from multiple </a:t>
            </a:r>
            <a:r>
              <a:rPr lang="en-US" noProof="0" dirty="0" smtClean="0">
                <a:latin typeface="Arial" pitchFamily="34" charset="0"/>
                <a:cs typeface="Arial" pitchFamily="34" charset="0"/>
              </a:rPr>
              <a:t>cloud efforts </a:t>
            </a:r>
            <a:r>
              <a:rPr lang="en-US" noProof="0" dirty="0">
                <a:latin typeface="Arial" pitchFamily="34" charset="0"/>
                <a:cs typeface="Arial" pitchFamily="34" charset="0"/>
              </a:rPr>
              <a:t>in the same </a:t>
            </a:r>
            <a:r>
              <a:rPr lang="en-US" noProof="0" dirty="0" smtClean="0">
                <a:latin typeface="Arial" pitchFamily="34" charset="0"/>
                <a:cs typeface="Arial" pitchFamily="34" charset="0"/>
              </a:rPr>
              <a:t>repository</a:t>
            </a:r>
          </a:p>
          <a:p>
            <a:pPr algn="just"/>
            <a:r>
              <a:rPr lang="en-US" noProof="0" dirty="0" smtClean="0">
                <a:latin typeface="Arial" pitchFamily="34" charset="0"/>
                <a:cs typeface="Arial" pitchFamily="34" charset="0"/>
              </a:rPr>
              <a:t>Images are augmented with metadata to describe their properties like the </a:t>
            </a:r>
            <a:r>
              <a:rPr lang="en-US" noProof="0" dirty="0">
                <a:latin typeface="Arial" pitchFamily="34" charset="0"/>
                <a:cs typeface="Arial" pitchFamily="34" charset="0"/>
              </a:rPr>
              <a:t>software stack </a:t>
            </a:r>
            <a:r>
              <a:rPr lang="en-US" noProof="0" dirty="0" smtClean="0">
                <a:latin typeface="Arial" pitchFamily="34" charset="0"/>
                <a:cs typeface="Arial" pitchFamily="34" charset="0"/>
              </a:rPr>
              <a:t>installed or the OS</a:t>
            </a:r>
            <a:r>
              <a:rPr lang="en-US" noProof="0" dirty="0" smtClean="0">
                <a:effectLst/>
                <a:latin typeface="Arial" pitchFamily="34" charset="0"/>
                <a:cs typeface="Arial" pitchFamily="34" charset="0"/>
              </a:rPr>
              <a:t> </a:t>
            </a:r>
          </a:p>
          <a:p>
            <a:pPr algn="just"/>
            <a:r>
              <a:rPr lang="en-US" noProof="0" dirty="0" smtClean="0">
                <a:latin typeface="Arial" pitchFamily="34" charset="0"/>
                <a:cs typeface="Arial" pitchFamily="34" charset="0"/>
              </a:rPr>
              <a:t>Access to the images can be restricted to single users, groups of users or system administrators</a:t>
            </a:r>
          </a:p>
          <a:p>
            <a:pPr marL="0" indent="0" algn="just">
              <a:buNone/>
            </a:pPr>
            <a:endParaRPr lang="en-US" noProof="0" dirty="0" smtClean="0">
              <a:effectLst/>
            </a:endParaRPr>
          </a:p>
        </p:txBody>
      </p:sp>
      <p:sp>
        <p:nvSpPr>
          <p:cNvPr id="4" name="Footer Placeholder 3"/>
          <p:cNvSpPr>
            <a:spLocks noGrp="1"/>
          </p:cNvSpPr>
          <p:nvPr>
            <p:ph type="ftr" sz="quarter" idx="11"/>
          </p:nvPr>
        </p:nvSpPr>
        <p:spPr/>
        <p:txBody>
          <a:bodyPr/>
          <a:lstStyle/>
          <a:p>
            <a:pPr>
              <a:defRPr/>
            </a:pPr>
            <a:r>
              <a:rPr lang="en-US" dirty="0" smtClean="0"/>
              <a:t>https://portal.futuregrid.org</a:t>
            </a:r>
            <a:endParaRPr lang="en-US" dirty="0"/>
          </a:p>
        </p:txBody>
      </p:sp>
    </p:spTree>
    <p:extLst>
      <p:ext uri="{BB962C8B-B14F-4D97-AF65-F5344CB8AC3E}">
        <p14:creationId xmlns:p14="http://schemas.microsoft.com/office/powerpoint/2010/main" val="133501046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Image Repository (II)</a:t>
            </a:r>
            <a:endParaRPr lang="en-US" noProof="0" dirty="0"/>
          </a:p>
        </p:txBody>
      </p:sp>
      <p:sp>
        <p:nvSpPr>
          <p:cNvPr id="3" name="Content Placeholder 2"/>
          <p:cNvSpPr>
            <a:spLocks noGrp="1"/>
          </p:cNvSpPr>
          <p:nvPr>
            <p:ph idx="1"/>
          </p:nvPr>
        </p:nvSpPr>
        <p:spPr>
          <a:xfrm>
            <a:off x="457200" y="1600200"/>
            <a:ext cx="8572500" cy="4526280"/>
          </a:xfrm>
        </p:spPr>
        <p:txBody>
          <a:bodyPr>
            <a:normAutofit fontScale="92500" lnSpcReduction="10000"/>
          </a:bodyPr>
          <a:lstStyle/>
          <a:p>
            <a:r>
              <a:rPr lang="en-US" noProof="0" dirty="0" smtClean="0">
                <a:latin typeface="Arial" pitchFamily="34" charset="0"/>
                <a:cs typeface="Arial" pitchFamily="34" charset="0"/>
              </a:rPr>
              <a:t>Maintains data related with the </a:t>
            </a:r>
            <a:r>
              <a:rPr lang="en-US" u="sng" noProof="0" dirty="0" smtClean="0">
                <a:latin typeface="Arial" pitchFamily="34" charset="0"/>
                <a:cs typeface="Arial" pitchFamily="34" charset="0"/>
              </a:rPr>
              <a:t>usage</a:t>
            </a:r>
            <a:r>
              <a:rPr lang="en-US" noProof="0" dirty="0" smtClean="0">
                <a:latin typeface="Arial" pitchFamily="34" charset="0"/>
                <a:cs typeface="Arial" pitchFamily="34" charset="0"/>
              </a:rPr>
              <a:t> to assist performance monitoring and accounting</a:t>
            </a:r>
          </a:p>
          <a:p>
            <a:r>
              <a:rPr lang="en-US" u="sng" dirty="0" smtClean="0">
                <a:latin typeface="Arial" pitchFamily="34" charset="0"/>
                <a:cs typeface="Arial" pitchFamily="34" charset="0"/>
              </a:rPr>
              <a:t>Quota</a:t>
            </a:r>
            <a:r>
              <a:rPr lang="en-US" dirty="0" smtClean="0">
                <a:latin typeface="Arial" pitchFamily="34" charset="0"/>
                <a:cs typeface="Arial" pitchFamily="34" charset="0"/>
              </a:rPr>
              <a:t> management to avoid space restrictions</a:t>
            </a:r>
          </a:p>
          <a:p>
            <a:r>
              <a:rPr lang="en-US" u="sng" noProof="0" dirty="0" smtClean="0">
                <a:latin typeface="Arial" pitchFamily="34" charset="0"/>
                <a:cs typeface="Arial" pitchFamily="34" charset="0"/>
              </a:rPr>
              <a:t>Pedigree</a:t>
            </a:r>
            <a:r>
              <a:rPr lang="en-US" noProof="0" dirty="0" smtClean="0">
                <a:latin typeface="Arial" pitchFamily="34" charset="0"/>
                <a:cs typeface="Arial" pitchFamily="34" charset="0"/>
              </a:rPr>
              <a:t> to recreate image on demand </a:t>
            </a:r>
          </a:p>
          <a:p>
            <a:r>
              <a:rPr lang="en-US" noProof="0" dirty="0" smtClean="0">
                <a:latin typeface="Arial" pitchFamily="34" charset="0"/>
                <a:cs typeface="Arial" pitchFamily="34" charset="0"/>
              </a:rPr>
              <a:t>Repository’s interfaces: </a:t>
            </a:r>
            <a:r>
              <a:rPr lang="en-US" u="sng" noProof="0" dirty="0" smtClean="0">
                <a:latin typeface="Arial" pitchFamily="34" charset="0"/>
                <a:cs typeface="Arial" pitchFamily="34" charset="0"/>
              </a:rPr>
              <a:t>API's, a command line, an interactive shell, and a REST service</a:t>
            </a:r>
            <a:r>
              <a:rPr lang="en-US" noProof="0" dirty="0" smtClean="0">
                <a:latin typeface="Arial" pitchFamily="34" charset="0"/>
                <a:cs typeface="Arial" pitchFamily="34" charset="0"/>
              </a:rPr>
              <a:t> </a:t>
            </a:r>
          </a:p>
          <a:p>
            <a:r>
              <a:rPr lang="en-US" noProof="0" dirty="0" smtClean="0">
                <a:latin typeface="Arial" pitchFamily="34" charset="0"/>
                <a:cs typeface="Arial" pitchFamily="34" charset="0"/>
              </a:rPr>
              <a:t>Other cloud frameworks could integrate with this image repository by accessing it through an standard API </a:t>
            </a:r>
          </a:p>
        </p:txBody>
      </p:sp>
      <p:sp>
        <p:nvSpPr>
          <p:cNvPr id="4" name="Footer Placeholder 3"/>
          <p:cNvSpPr>
            <a:spLocks noGrp="1"/>
          </p:cNvSpPr>
          <p:nvPr>
            <p:ph type="ftr" sz="quarter" idx="11"/>
          </p:nvPr>
        </p:nvSpPr>
        <p:spPr/>
        <p:txBody>
          <a:bodyPr/>
          <a:lstStyle/>
          <a:p>
            <a:pPr>
              <a:defRPr/>
            </a:pPr>
            <a:r>
              <a:rPr lang="en-US" dirty="0" smtClean="0"/>
              <a:t>https://portal.futuregrid.org</a:t>
            </a:r>
            <a:endParaRPr lang="en-US" dirty="0"/>
          </a:p>
        </p:txBody>
      </p:sp>
    </p:spTree>
    <p:extLst>
      <p:ext uri="{BB962C8B-B14F-4D97-AF65-F5344CB8AC3E}">
        <p14:creationId xmlns:p14="http://schemas.microsoft.com/office/powerpoint/2010/main" val="277162304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atin typeface="Arial" charset="0"/>
                <a:cs typeface="Arial" charset="0"/>
              </a:rPr>
              <a:t>Image Repository II</a:t>
            </a:r>
          </a:p>
        </p:txBody>
      </p:sp>
      <p:pic>
        <p:nvPicPr>
          <p:cNvPr id="245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30" r="330"/>
          <a:stretch>
            <a:fillRect/>
          </a:stretch>
        </p:blipFill>
        <p:spPr>
          <a:xfrm>
            <a:off x="1280160" y="1440180"/>
            <a:ext cx="6613684" cy="4910614"/>
          </a:xfrm>
        </p:spPr>
      </p:pic>
      <p:sp>
        <p:nvSpPr>
          <p:cNvPr id="2" name="Footer Placeholder 1"/>
          <p:cNvSpPr>
            <a:spLocks noGrp="1"/>
          </p:cNvSpPr>
          <p:nvPr>
            <p:ph type="ftr" sz="quarter" idx="11"/>
          </p:nvPr>
        </p:nvSpPr>
        <p:spPr/>
        <p:txBody>
          <a:bodyPr/>
          <a:lstStyle/>
          <a:p>
            <a:pPr>
              <a:defRPr/>
            </a:pPr>
            <a:r>
              <a:rPr lang="en-US"/>
              <a:t>http://futuregrid.org</a:t>
            </a:r>
            <a:endParaRPr lang="en-US" dirty="0"/>
          </a:p>
        </p:txBody>
      </p:sp>
    </p:spTree>
    <p:extLst>
      <p:ext uri="{BB962C8B-B14F-4D97-AF65-F5344CB8AC3E}">
        <p14:creationId xmlns:p14="http://schemas.microsoft.com/office/powerpoint/2010/main" val="357516690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ctrTitle"/>
          </p:nvPr>
        </p:nvSpPr>
        <p:spPr>
          <a:xfrm>
            <a:off x="685800" y="2130267"/>
            <a:ext cx="7772400" cy="1470183"/>
          </a:xfrm>
        </p:spPr>
        <p:txBody>
          <a:bodyPr/>
          <a:lstStyle/>
          <a:p>
            <a:r>
              <a:rPr lang="en-US">
                <a:latin typeface="Calibri" charset="0"/>
              </a:rPr>
              <a:t>Rain – Dynamic Provisioning</a:t>
            </a:r>
          </a:p>
        </p:txBody>
      </p:sp>
      <p:sp>
        <p:nvSpPr>
          <p:cNvPr id="6" name="Subtitle 5"/>
          <p:cNvSpPr>
            <a:spLocks noGrp="1"/>
          </p:cNvSpPr>
          <p:nvPr>
            <p:ph type="subTitle" idx="1"/>
          </p:nvPr>
        </p:nvSpPr>
        <p:spPr>
          <a:xfrm>
            <a:off x="1371600" y="3886200"/>
            <a:ext cx="6400800" cy="1753077"/>
          </a:xfrm>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spTree>
    <p:extLst>
      <p:ext uri="{BB962C8B-B14F-4D97-AF65-F5344CB8AC3E}">
        <p14:creationId xmlns:p14="http://schemas.microsoft.com/office/powerpoint/2010/main" val="22313367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FutureGrid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2554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Arial" charset="0"/>
                <a:cs typeface="Arial" charset="0"/>
              </a:rPr>
              <a:t>Classical Dynamic Provisioning</a:t>
            </a:r>
          </a:p>
        </p:txBody>
      </p:sp>
      <p:sp>
        <p:nvSpPr>
          <p:cNvPr id="26626" name="Content Placeholder 2"/>
          <p:cNvSpPr>
            <a:spLocks noGrp="1"/>
          </p:cNvSpPr>
          <p:nvPr>
            <p:ph idx="1"/>
          </p:nvPr>
        </p:nvSpPr>
        <p:spPr/>
        <p:txBody>
          <a:bodyPr/>
          <a:lstStyle/>
          <a:p>
            <a:pPr>
              <a:buClr>
                <a:srgbClr val="000000"/>
              </a:buClr>
              <a:buFontTx/>
              <a:buChar char="•"/>
            </a:pPr>
            <a:r>
              <a:rPr lang="en-US">
                <a:solidFill>
                  <a:srgbClr val="000000"/>
                </a:solidFill>
                <a:latin typeface="Arial" charset="0"/>
                <a:cs typeface="Arial" charset="0"/>
              </a:rPr>
              <a:t>Dynamically partition a set of resources </a:t>
            </a:r>
            <a:endParaRPr lang="en-US">
              <a:latin typeface="Arial" charset="0"/>
              <a:cs typeface="Arial" charset="0"/>
            </a:endParaRPr>
          </a:p>
          <a:p>
            <a:pPr>
              <a:buClr>
                <a:srgbClr val="000000"/>
              </a:buClr>
              <a:buFontTx/>
              <a:buChar char="•"/>
            </a:pPr>
            <a:r>
              <a:rPr lang="en-US">
                <a:solidFill>
                  <a:srgbClr val="000000"/>
                </a:solidFill>
                <a:latin typeface="Arial" charset="0"/>
                <a:cs typeface="Arial" charset="0"/>
              </a:rPr>
              <a:t>Dynamically allocate resources to users</a:t>
            </a:r>
            <a:endParaRPr lang="en-US">
              <a:latin typeface="Arial" charset="0"/>
              <a:cs typeface="Arial" charset="0"/>
            </a:endParaRPr>
          </a:p>
          <a:p>
            <a:pPr>
              <a:buClr>
                <a:srgbClr val="000000"/>
              </a:buClr>
              <a:buFontTx/>
              <a:buChar char="•"/>
            </a:pPr>
            <a:r>
              <a:rPr lang="en-US">
                <a:solidFill>
                  <a:srgbClr val="000000"/>
                </a:solidFill>
                <a:latin typeface="Arial" charset="0"/>
                <a:cs typeface="Arial" charset="0"/>
              </a:rPr>
              <a:t>Dynamically define the environment that a resource is going to use</a:t>
            </a:r>
            <a:endParaRPr lang="en-US">
              <a:latin typeface="Arial" charset="0"/>
              <a:cs typeface="Arial" charset="0"/>
            </a:endParaRPr>
          </a:p>
          <a:p>
            <a:pPr>
              <a:buClr>
                <a:srgbClr val="000000"/>
              </a:buClr>
              <a:buFontTx/>
              <a:buChar char="•"/>
            </a:pPr>
            <a:r>
              <a:rPr lang="en-US">
                <a:solidFill>
                  <a:srgbClr val="000000"/>
                </a:solidFill>
                <a:latin typeface="Arial" charset="0"/>
                <a:cs typeface="Arial" charset="0"/>
              </a:rPr>
              <a:t>Dynamically assign them based on user request</a:t>
            </a:r>
            <a:endParaRPr lang="en-US">
              <a:latin typeface="Arial" charset="0"/>
              <a:cs typeface="Arial" charset="0"/>
            </a:endParaRPr>
          </a:p>
          <a:p>
            <a:pPr>
              <a:buClr>
                <a:srgbClr val="000000"/>
              </a:buClr>
              <a:buFontTx/>
              <a:buChar char="•"/>
            </a:pPr>
            <a:r>
              <a:rPr lang="en-US">
                <a:solidFill>
                  <a:srgbClr val="000000"/>
                </a:solidFill>
                <a:latin typeface="Arial" charset="0"/>
                <a:cs typeface="Arial" charset="0"/>
              </a:rPr>
              <a:t>Deallocate the resources so they can be dynamically allocated again</a:t>
            </a:r>
          </a:p>
          <a:p>
            <a:endParaRPr lang="en-US">
              <a:latin typeface="Arial" charset="0"/>
              <a:cs typeface="Arial" charset="0"/>
            </a:endParaRPr>
          </a:p>
        </p:txBody>
      </p:sp>
      <p:sp>
        <p:nvSpPr>
          <p:cNvPr id="2" name="Footer Placeholder 1"/>
          <p:cNvSpPr>
            <a:spLocks noGrp="1"/>
          </p:cNvSpPr>
          <p:nvPr>
            <p:ph type="ftr" sz="quarter" idx="11"/>
          </p:nvPr>
        </p:nvSpPr>
        <p:spPr/>
        <p:txBody>
          <a:bodyPr/>
          <a:lstStyle/>
          <a:p>
            <a:pPr>
              <a:defRPr/>
            </a:pPr>
            <a:r>
              <a:rPr lang="en-US"/>
              <a:t>http://futuregrid.org</a:t>
            </a:r>
            <a:endParaRPr lang="en-US" dirty="0"/>
          </a:p>
        </p:txBody>
      </p:sp>
    </p:spTree>
    <p:extLst>
      <p:ext uri="{BB962C8B-B14F-4D97-AF65-F5344CB8AC3E}">
        <p14:creationId xmlns:p14="http://schemas.microsoft.com/office/powerpoint/2010/main" val="224059342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lIns="0" tIns="0" rIns="0" bIns="0">
            <a:normAutofit fontScale="90000"/>
          </a:bodyPr>
          <a:lstStyle/>
          <a:p>
            <a:pPr eaLnBrk="1" hangingPunct="1">
              <a:lnSpc>
                <a:spcPct val="95000"/>
              </a:lnSpc>
              <a:defRPr/>
            </a:pPr>
            <a:r>
              <a:rPr lang="en-US" dirty="0">
                <a:solidFill>
                  <a:srgbClr val="000000"/>
                </a:solidFill>
                <a:latin typeface="Arial" charset="0"/>
                <a:ea typeface="+mj-ea"/>
                <a:cs typeface="+mj-cs"/>
              </a:rPr>
              <a:t>Use Cases of Dynamic Provisioning</a:t>
            </a:r>
          </a:p>
        </p:txBody>
      </p:sp>
      <p:sp>
        <p:nvSpPr>
          <p:cNvPr id="2" name="Content Placeholder 1"/>
          <p:cNvSpPr>
            <a:spLocks noGrp="1"/>
          </p:cNvSpPr>
          <p:nvPr>
            <p:ph idx="1"/>
          </p:nvPr>
        </p:nvSpPr>
        <p:spPr/>
        <p:txBody>
          <a:bodyPr>
            <a:normAutofit fontScale="92500" lnSpcReduction="10000"/>
          </a:bodyPr>
          <a:lstStyle/>
          <a:p>
            <a:pPr>
              <a:lnSpc>
                <a:spcPct val="95000"/>
              </a:lnSpc>
              <a:buClr>
                <a:srgbClr val="000000"/>
              </a:buClr>
              <a:buSzPct val="100000"/>
              <a:buFontTx/>
              <a:buChar char="•"/>
              <a:defRPr/>
            </a:pPr>
            <a:r>
              <a:rPr lang="en-US" sz="3000" dirty="0">
                <a:solidFill>
                  <a:srgbClr val="000000"/>
                </a:solidFill>
                <a:latin typeface="Arial" pitchFamily="34" charset="0"/>
                <a:cs typeface="Arial" pitchFamily="34" charset="0"/>
              </a:rPr>
              <a:t>Static provisioning: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200" dirty="0">
                <a:solidFill>
                  <a:srgbClr val="000000"/>
                </a:solidFill>
                <a:latin typeface="Arial" pitchFamily="34" charset="0"/>
                <a:cs typeface="Arial" pitchFamily="34" charset="0"/>
              </a:rPr>
              <a:t>Resources in a cluster may be statically reassigned based on the anticipated user requirements, part of an HPC or cloud service. It is still dynamic, but control is with the administrator. (Note some call this also dynamic provisioning.)</a:t>
            </a:r>
            <a:endParaRPr lang="en-US" dirty="0">
              <a:latin typeface="Arial" pitchFamily="34" charset="0"/>
              <a:cs typeface="Arial" pitchFamily="34" charset="0"/>
            </a:endParaRPr>
          </a:p>
          <a:p>
            <a:pPr>
              <a:lnSpc>
                <a:spcPct val="95000"/>
              </a:lnSpc>
              <a:buClr>
                <a:srgbClr val="000000"/>
              </a:buClr>
              <a:buSzPct val="100000"/>
              <a:buFontTx/>
              <a:buChar char="•"/>
              <a:defRPr/>
            </a:pPr>
            <a:r>
              <a:rPr lang="en-US" sz="3000" dirty="0">
                <a:solidFill>
                  <a:srgbClr val="000000"/>
                </a:solidFill>
                <a:latin typeface="Arial" pitchFamily="34" charset="0"/>
                <a:cs typeface="Arial" pitchFamily="34" charset="0"/>
              </a:rPr>
              <a:t>Automatic Dynamic provisioning: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200" dirty="0">
                <a:solidFill>
                  <a:srgbClr val="000000"/>
                </a:solidFill>
                <a:latin typeface="Arial" pitchFamily="34" charset="0"/>
                <a:cs typeface="Arial" pitchFamily="34" charset="0"/>
              </a:rPr>
              <a:t>Replace the administrator with intelligent scheduler. </a:t>
            </a:r>
            <a:endParaRPr lang="en-US" dirty="0">
              <a:latin typeface="Arial" pitchFamily="34" charset="0"/>
              <a:cs typeface="Arial" pitchFamily="34" charset="0"/>
            </a:endParaRPr>
          </a:p>
          <a:p>
            <a:pPr>
              <a:lnSpc>
                <a:spcPct val="95000"/>
              </a:lnSpc>
              <a:buClr>
                <a:srgbClr val="000000"/>
              </a:buClr>
              <a:buSzPct val="100000"/>
              <a:buFontTx/>
              <a:buChar char="•"/>
              <a:defRPr/>
            </a:pPr>
            <a:r>
              <a:rPr lang="en-US" sz="3000" dirty="0">
                <a:solidFill>
                  <a:srgbClr val="000000"/>
                </a:solidFill>
                <a:latin typeface="Arial" pitchFamily="34" charset="0"/>
                <a:cs typeface="Arial" pitchFamily="34" charset="0"/>
              </a:rPr>
              <a:t>Queue-based dynamic provisioning: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200" dirty="0">
                <a:solidFill>
                  <a:srgbClr val="000000"/>
                </a:solidFill>
                <a:latin typeface="Arial" pitchFamily="34" charset="0"/>
                <a:cs typeface="Arial" pitchFamily="34" charset="0"/>
              </a:rPr>
              <a:t>provisioning of images is time consuming, group jobs using a similar environment and reuse the image. User just sees queue.</a:t>
            </a:r>
            <a:endParaRPr lang="en-US" dirty="0">
              <a:latin typeface="Arial" pitchFamily="34" charset="0"/>
              <a:cs typeface="Arial" pitchFamily="34" charset="0"/>
            </a:endParaRPr>
          </a:p>
          <a:p>
            <a:pPr>
              <a:lnSpc>
                <a:spcPct val="95000"/>
              </a:lnSpc>
              <a:buClr>
                <a:srgbClr val="000000"/>
              </a:buClr>
              <a:buSzPct val="100000"/>
              <a:buFontTx/>
              <a:buChar char="•"/>
              <a:defRPr/>
            </a:pPr>
            <a:r>
              <a:rPr lang="en-US" sz="3000" dirty="0">
                <a:solidFill>
                  <a:srgbClr val="000000"/>
                </a:solidFill>
                <a:latin typeface="Arial" pitchFamily="34" charset="0"/>
                <a:cs typeface="Arial" pitchFamily="34" charset="0"/>
              </a:rPr>
              <a:t>Deployment: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200" dirty="0">
                <a:solidFill>
                  <a:srgbClr val="000000"/>
                </a:solidFill>
                <a:latin typeface="Arial" pitchFamily="34" charset="0"/>
                <a:cs typeface="Arial" pitchFamily="34" charset="0"/>
              </a:rPr>
              <a:t>dynamic provisioning features are provided by a combination of using XCAT and Moab</a:t>
            </a:r>
          </a:p>
          <a:p>
            <a:endParaRPr lang="es-ES" dirty="0"/>
          </a:p>
        </p:txBody>
      </p:sp>
      <p:sp>
        <p:nvSpPr>
          <p:cNvPr id="410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213130721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a:solidFill>
                  <a:srgbClr val="000000"/>
                </a:solidFill>
                <a:latin typeface="Arial" charset="0"/>
                <a:ea typeface="+mj-ea"/>
                <a:cs typeface="+mj-cs"/>
              </a:rPr>
              <a:t>Generic Reprovisioning</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115300" cy="558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3015411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lIns="0" tIns="0" rIns="0" bIns="0">
            <a:normAutofit fontScale="90000"/>
          </a:bodyPr>
          <a:lstStyle/>
          <a:p>
            <a:pPr eaLnBrk="1" hangingPunct="1">
              <a:lnSpc>
                <a:spcPct val="95000"/>
              </a:lnSpc>
              <a:defRPr/>
            </a:pPr>
            <a:r>
              <a:rPr lang="en-US" dirty="0">
                <a:solidFill>
                  <a:srgbClr val="000000"/>
                </a:solidFill>
                <a:latin typeface="Arial" charset="0"/>
                <a:ea typeface="+mj-ea"/>
                <a:cs typeface="+mj-cs"/>
              </a:rPr>
              <a:t>Dynamic Provisioning Examples</a:t>
            </a:r>
          </a:p>
        </p:txBody>
      </p:sp>
      <p:sp>
        <p:nvSpPr>
          <p:cNvPr id="3" name="Content Placeholder 2"/>
          <p:cNvSpPr>
            <a:spLocks noGrp="1"/>
          </p:cNvSpPr>
          <p:nvPr>
            <p:ph idx="1"/>
          </p:nvPr>
        </p:nvSpPr>
        <p:spPr/>
        <p:txBody>
          <a:bodyPr>
            <a:normAutofit fontScale="77500" lnSpcReduction="20000"/>
          </a:bodyPr>
          <a:lstStyle/>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virtual cluster with 30 nodes based on </a:t>
            </a:r>
            <a:r>
              <a:rPr lang="en-US" dirty="0" err="1">
                <a:solidFill>
                  <a:srgbClr val="000000"/>
                </a:solidFill>
                <a:latin typeface="Arial" pitchFamily="34" charset="0"/>
                <a:cs typeface="Arial" pitchFamily="34" charset="0"/>
              </a:rPr>
              <a:t>Xen</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15 KVM nodes each in Chicago and Texas linked to Azure and Grid5000</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Eucalyptus environment with 10 nodes</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32 MPI nodes running on first Linux and then </a:t>
            </a:r>
            <a:r>
              <a:rPr lang="en-US" dirty="0" smtClean="0">
                <a:solidFill>
                  <a:srgbClr val="000000"/>
                </a:solidFill>
                <a:latin typeface="Arial" pitchFamily="34" charset="0"/>
                <a:cs typeface="Arial" pitchFamily="34" charset="0"/>
              </a:rPr>
              <a:t>Windows</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a:t>
            </a:r>
            <a:r>
              <a:rPr lang="en-US" dirty="0" err="1">
                <a:solidFill>
                  <a:srgbClr val="000000"/>
                </a:solidFill>
                <a:latin typeface="Arial" pitchFamily="34" charset="0"/>
                <a:cs typeface="Arial" pitchFamily="34" charset="0"/>
              </a:rPr>
              <a:t>Hadoop</a:t>
            </a:r>
            <a:r>
              <a:rPr lang="en-US" dirty="0">
                <a:solidFill>
                  <a:srgbClr val="000000"/>
                </a:solidFill>
                <a:latin typeface="Arial" pitchFamily="34" charset="0"/>
                <a:cs typeface="Arial" pitchFamily="34" charset="0"/>
              </a:rPr>
              <a:t> environment with 160 nodes</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1000 BLAST instances linked to </a:t>
            </a:r>
            <a:r>
              <a:rPr lang="en-US" dirty="0" smtClean="0">
                <a:solidFill>
                  <a:srgbClr val="000000"/>
                </a:solidFill>
                <a:latin typeface="Arial" pitchFamily="34" charset="0"/>
                <a:cs typeface="Arial" pitchFamily="34" charset="0"/>
              </a:rPr>
              <a:t>Grid5000</a:t>
            </a:r>
            <a:endParaRPr lang="en-US" dirty="0">
              <a:solidFill>
                <a:srgbClr val="000000"/>
              </a:solidFill>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Run my application on </a:t>
            </a:r>
            <a:r>
              <a:rPr lang="en-US" dirty="0" err="1">
                <a:solidFill>
                  <a:srgbClr val="000000"/>
                </a:solidFill>
                <a:latin typeface="Arial" pitchFamily="34" charset="0"/>
                <a:cs typeface="Arial" pitchFamily="34" charset="0"/>
              </a:rPr>
              <a:t>Hadoop</a:t>
            </a:r>
            <a:r>
              <a:rPr lang="en-US" dirty="0">
                <a:solidFill>
                  <a:srgbClr val="000000"/>
                </a:solidFill>
                <a:latin typeface="Arial" pitchFamily="34" charset="0"/>
                <a:cs typeface="Arial" pitchFamily="34" charset="0"/>
              </a:rPr>
              <a:t>, Dryad, Amazon and Azure … and compare the performance</a:t>
            </a:r>
          </a:p>
          <a:p>
            <a:pPr marL="0" indent="0">
              <a:buNone/>
            </a:pPr>
            <a:endParaRPr lang="es-ES" dirty="0"/>
          </a:p>
        </p:txBody>
      </p:sp>
      <p:sp>
        <p:nvSpPr>
          <p:cNvPr id="6149"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3441616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fontScale="90000"/>
          </a:bodyPr>
          <a:lstStyle/>
          <a:p>
            <a:r>
              <a:rPr lang="en-US" dirty="0">
                <a:solidFill>
                  <a:srgbClr val="000000"/>
                </a:solidFill>
                <a:latin typeface="Arial" pitchFamily="34" charset="0"/>
                <a:cs typeface="Arial" pitchFamily="34" charset="0"/>
              </a:rPr>
              <a:t>From Dynamic Provisioning to </a:t>
            </a:r>
            <a:r>
              <a:rPr lang="ja-JP" altLang="en-US" dirty="0">
                <a:solidFill>
                  <a:srgbClr val="000000"/>
                </a:solidFill>
                <a:latin typeface="Arial" pitchFamily="34" charset="0"/>
                <a:cs typeface="Arial" pitchFamily="34" charset="0"/>
              </a:rPr>
              <a:t>“</a:t>
            </a:r>
            <a:r>
              <a:rPr lang="en-US" altLang="ja-JP" dirty="0">
                <a:solidFill>
                  <a:srgbClr val="000000"/>
                </a:solidFill>
                <a:latin typeface="Arial" pitchFamily="34" charset="0"/>
                <a:cs typeface="Arial" pitchFamily="34" charset="0"/>
              </a:rPr>
              <a:t>RAIN</a:t>
            </a:r>
            <a:r>
              <a:rPr lang="ja-JP" altLang="en-US" dirty="0">
                <a:solidFill>
                  <a:srgbClr val="000000"/>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46320"/>
          </a:xfrm>
        </p:spPr>
        <p:txBody>
          <a:bodyPr>
            <a:normAutofit fontScale="77500" lnSpcReduction="20000"/>
          </a:bodyPr>
          <a:lstStyle/>
          <a:p>
            <a:pPr>
              <a:lnSpc>
                <a:spcPct val="120000"/>
              </a:lnSpc>
              <a:buClr>
                <a:srgbClr val="000000"/>
              </a:buClr>
              <a:buSzPct val="100000"/>
              <a:buFontTx/>
              <a:buChar char="•"/>
              <a:defRPr/>
            </a:pPr>
            <a:r>
              <a:rPr lang="en-US" sz="3000" dirty="0">
                <a:solidFill>
                  <a:srgbClr val="000000"/>
                </a:solidFill>
                <a:latin typeface="Arial"/>
                <a:cs typeface="Arial"/>
              </a:rPr>
              <a:t>In FG, dynamic provisioning goes beyond the services offered by common scheduling tools that provide such features</a:t>
            </a:r>
            <a:endParaRPr lang="en-US" sz="3000" dirty="0">
              <a:latin typeface="Arial"/>
              <a:cs typeface="Arial"/>
            </a:endParaRPr>
          </a:p>
          <a:p>
            <a:pPr>
              <a:lnSpc>
                <a:spcPct val="120000"/>
              </a:lnSpc>
              <a:buClr>
                <a:srgbClr val="000000"/>
              </a:buClr>
              <a:buSzPct val="100000"/>
              <a:buFontTx/>
              <a:buChar char="•"/>
              <a:defRPr/>
            </a:pPr>
            <a:r>
              <a:rPr lang="en-US" sz="3000" dirty="0">
                <a:solidFill>
                  <a:srgbClr val="000000"/>
                </a:solidFill>
                <a:latin typeface="Arial"/>
                <a:cs typeface="Arial"/>
              </a:rPr>
              <a:t>RAIN (Runtime Adaptable </a:t>
            </a:r>
            <a:r>
              <a:rPr lang="en-US" sz="3000" dirty="0" err="1">
                <a:solidFill>
                  <a:srgbClr val="000000"/>
                </a:solidFill>
                <a:latin typeface="Arial"/>
                <a:cs typeface="Arial"/>
              </a:rPr>
              <a:t>INsertion</a:t>
            </a:r>
            <a:r>
              <a:rPr lang="en-US" sz="3000" dirty="0">
                <a:solidFill>
                  <a:srgbClr val="000000"/>
                </a:solidFill>
                <a:latin typeface="Arial"/>
                <a:cs typeface="Arial"/>
              </a:rPr>
              <a:t> Configurator)</a:t>
            </a:r>
          </a:p>
          <a:p>
            <a:pPr>
              <a:lnSpc>
                <a:spcPct val="120000"/>
              </a:lnSpc>
              <a:buClr>
                <a:srgbClr val="000000"/>
              </a:buClr>
              <a:buSzPct val="100000"/>
              <a:buFontTx/>
              <a:buChar char="•"/>
              <a:defRPr/>
            </a:pPr>
            <a:r>
              <a:rPr lang="en-US" sz="3000" dirty="0">
                <a:solidFill>
                  <a:srgbClr val="000000"/>
                </a:solidFill>
                <a:latin typeface="Arial"/>
                <a:cs typeface="Arial"/>
              </a:rPr>
              <a:t>We want to provide custom HPC environment, Cloud environment, or virtual networks on-demand with little effort</a:t>
            </a:r>
          </a:p>
          <a:p>
            <a:pPr>
              <a:lnSpc>
                <a:spcPct val="120000"/>
              </a:lnSpc>
              <a:buClr>
                <a:srgbClr val="000000"/>
              </a:buClr>
              <a:buSzPct val="100000"/>
              <a:buFontTx/>
              <a:buChar char="•"/>
              <a:defRPr/>
            </a:pPr>
            <a:r>
              <a:rPr lang="en-US" sz="3000" dirty="0">
                <a:solidFill>
                  <a:srgbClr val="000000"/>
                </a:solidFill>
                <a:latin typeface="Arial"/>
                <a:cs typeface="Arial"/>
              </a:rPr>
              <a:t>Example: “rain” a </a:t>
            </a:r>
            <a:r>
              <a:rPr lang="en-US" sz="3000" dirty="0" err="1">
                <a:solidFill>
                  <a:srgbClr val="000000"/>
                </a:solidFill>
                <a:latin typeface="Arial"/>
                <a:cs typeface="Arial"/>
              </a:rPr>
              <a:t>Hadoop</a:t>
            </a:r>
            <a:r>
              <a:rPr lang="en-US" sz="3000" dirty="0">
                <a:solidFill>
                  <a:srgbClr val="000000"/>
                </a:solidFill>
                <a:latin typeface="Arial"/>
                <a:cs typeface="Arial"/>
              </a:rPr>
              <a:t> environment into a set of machines</a:t>
            </a:r>
            <a:endParaRPr lang="en-US" sz="3000" dirty="0">
              <a:latin typeface="Arial"/>
              <a:cs typeface="Arial"/>
            </a:endParaRPr>
          </a:p>
          <a:p>
            <a:pPr lvl="1">
              <a:lnSpc>
                <a:spcPct val="120000"/>
              </a:lnSpc>
              <a:buClr>
                <a:srgbClr val="000000"/>
              </a:buClr>
              <a:buSzPct val="80000"/>
              <a:buFont typeface="Courier New" charset="0"/>
              <a:buChar char="o"/>
              <a:defRPr/>
            </a:pPr>
            <a:r>
              <a:rPr lang="en-US" sz="2500" dirty="0" err="1">
                <a:solidFill>
                  <a:srgbClr val="000000"/>
                </a:solidFill>
                <a:latin typeface="Arial"/>
                <a:cs typeface="Arial"/>
              </a:rPr>
              <a:t>fg</a:t>
            </a:r>
            <a:r>
              <a:rPr lang="en-US" sz="2500" dirty="0">
                <a:solidFill>
                  <a:srgbClr val="000000"/>
                </a:solidFill>
                <a:latin typeface="Arial"/>
                <a:cs typeface="Arial"/>
              </a:rPr>
              <a:t>-rain -n 8 -app </a:t>
            </a:r>
            <a:r>
              <a:rPr lang="en-US" sz="2500" dirty="0" err="1">
                <a:solidFill>
                  <a:srgbClr val="000000"/>
                </a:solidFill>
                <a:latin typeface="Arial"/>
                <a:cs typeface="Arial"/>
              </a:rPr>
              <a:t>Hadoop</a:t>
            </a:r>
            <a:r>
              <a:rPr lang="en-US" sz="2500" dirty="0">
                <a:solidFill>
                  <a:srgbClr val="000000"/>
                </a:solidFill>
                <a:latin typeface="Arial"/>
                <a:cs typeface="Arial"/>
              </a:rPr>
              <a:t> …</a:t>
            </a:r>
            <a:endParaRPr lang="en-US" sz="2500" dirty="0">
              <a:latin typeface="Arial"/>
              <a:cs typeface="Arial"/>
            </a:endParaRPr>
          </a:p>
          <a:p>
            <a:pPr lvl="1">
              <a:lnSpc>
                <a:spcPct val="120000"/>
              </a:lnSpc>
              <a:buClr>
                <a:srgbClr val="000000"/>
              </a:buClr>
              <a:buSzPct val="80000"/>
              <a:buFont typeface="Courier New" charset="0"/>
              <a:buChar char="o"/>
              <a:defRPr/>
            </a:pPr>
            <a:r>
              <a:rPr lang="en-US" sz="2500" dirty="0">
                <a:solidFill>
                  <a:srgbClr val="000000"/>
                </a:solidFill>
                <a:latin typeface="Arial"/>
                <a:cs typeface="Arial"/>
              </a:rPr>
              <a:t>Users and administrators do not have to set up the </a:t>
            </a:r>
            <a:r>
              <a:rPr lang="en-US" sz="2500" dirty="0" err="1">
                <a:solidFill>
                  <a:srgbClr val="000000"/>
                </a:solidFill>
                <a:latin typeface="Arial"/>
                <a:cs typeface="Arial"/>
              </a:rPr>
              <a:t>Hadoop</a:t>
            </a:r>
            <a:r>
              <a:rPr lang="en-US" sz="2500" dirty="0">
                <a:solidFill>
                  <a:srgbClr val="000000"/>
                </a:solidFill>
                <a:latin typeface="Arial"/>
                <a:cs typeface="Arial"/>
              </a:rPr>
              <a:t> environment as it is being done for them</a:t>
            </a:r>
            <a:endParaRPr lang="en-US" sz="2500" dirty="0">
              <a:latin typeface="Arial"/>
              <a:cs typeface="Arial"/>
            </a:endParaRPr>
          </a:p>
        </p:txBody>
      </p:sp>
      <p:sp>
        <p:nvSpPr>
          <p:cNvPr id="2" name="Footer Placeholder 1"/>
          <p:cNvSpPr>
            <a:spLocks noGrp="1"/>
          </p:cNvSpPr>
          <p:nvPr>
            <p:ph type="ftr" sz="quarter" idx="11"/>
          </p:nvPr>
        </p:nvSpPr>
        <p:spPr/>
        <p:txBody>
          <a:bodyPr/>
          <a:lstStyle/>
          <a:p>
            <a:pPr>
              <a:defRPr/>
            </a:pPr>
            <a:r>
              <a:rPr lang="en-US"/>
              <a:t>http://futuregrid.org</a:t>
            </a:r>
            <a:endParaRPr lang="en-US" dirty="0"/>
          </a:p>
        </p:txBody>
      </p:sp>
    </p:spTree>
    <p:extLst>
      <p:ext uri="{BB962C8B-B14F-4D97-AF65-F5344CB8AC3E}">
        <p14:creationId xmlns:p14="http://schemas.microsoft.com/office/powerpoint/2010/main" val="84642744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dirty="0">
                <a:solidFill>
                  <a:srgbClr val="000000"/>
                </a:solidFill>
                <a:latin typeface="Arial" charset="0"/>
                <a:ea typeface="+mj-ea"/>
                <a:cs typeface="+mj-cs"/>
              </a:rPr>
              <a:t>Future FG RAIN Commands</a:t>
            </a:r>
          </a:p>
        </p:txBody>
      </p:sp>
      <p:sp>
        <p:nvSpPr>
          <p:cNvPr id="8196" name="Text Box 4"/>
          <p:cNvSpPr txBox="1">
            <a:spLocks noChangeArrowheads="1"/>
          </p:cNvSpPr>
          <p:nvPr/>
        </p:nvSpPr>
        <p:spPr bwMode="auto">
          <a:xfrm>
            <a:off x="497205" y="1645920"/>
            <a:ext cx="8149590" cy="443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pitchFamily="18" charset="0"/>
                <a:ea typeface="MS PGothic" pitchFamily="34" charset="-128"/>
              </a:defRPr>
            </a:lvl1pPr>
            <a:lvl2pPr indent="-34290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eaLnBrk="1" hangingPunct="1">
              <a:lnSpc>
                <a:spcPct val="95000"/>
              </a:lnSpc>
              <a:buClr>
                <a:srgbClr val="000000"/>
              </a:buClr>
              <a:buSzPct val="100000"/>
              <a:buFontTx/>
              <a:buChar char="•"/>
            </a:pPr>
            <a:r>
              <a:rPr lang="en-US" sz="2800" dirty="0" err="1">
                <a:solidFill>
                  <a:srgbClr val="000000"/>
                </a:solidFill>
                <a:latin typeface="Arial" pitchFamily="34" charset="0"/>
              </a:rPr>
              <a:t>fg</a:t>
            </a:r>
            <a:r>
              <a:rPr lang="en-US" sz="2800" dirty="0">
                <a:solidFill>
                  <a:srgbClr val="000000"/>
                </a:solidFill>
                <a:latin typeface="Arial" pitchFamily="34" charset="0"/>
              </a:rPr>
              <a:t>-rain –h </a:t>
            </a:r>
            <a:r>
              <a:rPr lang="en-US" sz="2800" dirty="0" err="1">
                <a:solidFill>
                  <a:srgbClr val="000000"/>
                </a:solidFill>
                <a:latin typeface="Arial" pitchFamily="34" charset="0"/>
              </a:rPr>
              <a:t>hostfile</a:t>
            </a:r>
            <a:r>
              <a:rPr lang="en-US" sz="2800" dirty="0">
                <a:solidFill>
                  <a:srgbClr val="000000"/>
                </a:solidFill>
                <a:latin typeface="Arial" pitchFamily="34" charset="0"/>
              </a:rPr>
              <a:t> –</a:t>
            </a:r>
            <a:r>
              <a:rPr lang="en-US" sz="2800" dirty="0" err="1">
                <a:solidFill>
                  <a:srgbClr val="000000"/>
                </a:solidFill>
                <a:latin typeface="Arial" pitchFamily="34" charset="0"/>
              </a:rPr>
              <a:t>iaas</a:t>
            </a:r>
            <a:r>
              <a:rPr lang="en-US" sz="2800" dirty="0">
                <a:solidFill>
                  <a:srgbClr val="000000"/>
                </a:solidFill>
                <a:latin typeface="Arial" pitchFamily="34" charset="0"/>
              </a:rPr>
              <a:t> nimbus –image </a:t>
            </a:r>
            <a:r>
              <a:rPr lang="en-US" sz="2800" dirty="0" err="1">
                <a:solidFill>
                  <a:srgbClr val="000000"/>
                </a:solidFill>
                <a:latin typeface="Arial" pitchFamily="34" charset="0"/>
              </a:rPr>
              <a:t>img</a:t>
            </a:r>
            <a:endParaRPr lang="en-US" dirty="0"/>
          </a:p>
          <a:p>
            <a:pPr lvl="1" eaLnBrk="1" hangingPunct="1">
              <a:lnSpc>
                <a:spcPct val="95000"/>
              </a:lnSpc>
              <a:buClr>
                <a:srgbClr val="000000"/>
              </a:buClr>
              <a:buSzPct val="100000"/>
              <a:buFontTx/>
              <a:buChar char="•"/>
            </a:pPr>
            <a:r>
              <a:rPr lang="en-US" sz="2800" dirty="0" err="1">
                <a:solidFill>
                  <a:srgbClr val="000000"/>
                </a:solidFill>
                <a:latin typeface="Arial" pitchFamily="34" charset="0"/>
              </a:rPr>
              <a:t>fg</a:t>
            </a:r>
            <a:r>
              <a:rPr lang="en-US" sz="2800" dirty="0">
                <a:solidFill>
                  <a:srgbClr val="000000"/>
                </a:solidFill>
                <a:latin typeface="Arial" pitchFamily="34" charset="0"/>
              </a:rPr>
              <a:t>-rain –h </a:t>
            </a:r>
            <a:r>
              <a:rPr lang="en-US" sz="2800" dirty="0" err="1">
                <a:solidFill>
                  <a:srgbClr val="000000"/>
                </a:solidFill>
                <a:latin typeface="Arial" pitchFamily="34" charset="0"/>
              </a:rPr>
              <a:t>hostfile</a:t>
            </a:r>
            <a:r>
              <a:rPr lang="en-US" sz="2800" dirty="0">
                <a:solidFill>
                  <a:srgbClr val="000000"/>
                </a:solidFill>
                <a:latin typeface="Arial" pitchFamily="34" charset="0"/>
              </a:rPr>
              <a:t> –</a:t>
            </a:r>
            <a:r>
              <a:rPr lang="en-US" sz="2800" dirty="0" err="1">
                <a:solidFill>
                  <a:srgbClr val="000000"/>
                </a:solidFill>
                <a:latin typeface="Arial" pitchFamily="34" charset="0"/>
              </a:rPr>
              <a:t>paas</a:t>
            </a:r>
            <a:r>
              <a:rPr lang="en-US" sz="2800" dirty="0">
                <a:solidFill>
                  <a:srgbClr val="000000"/>
                </a:solidFill>
                <a:latin typeface="Arial" pitchFamily="34" charset="0"/>
              </a:rPr>
              <a:t> </a:t>
            </a:r>
            <a:r>
              <a:rPr lang="en-US" sz="2800" dirty="0" err="1">
                <a:solidFill>
                  <a:srgbClr val="000000"/>
                </a:solidFill>
                <a:latin typeface="Arial" pitchFamily="34" charset="0"/>
              </a:rPr>
              <a:t>hadoop</a:t>
            </a:r>
            <a:r>
              <a:rPr lang="en-US" sz="2800" dirty="0">
                <a:solidFill>
                  <a:srgbClr val="000000"/>
                </a:solidFill>
                <a:latin typeface="Arial" pitchFamily="34" charset="0"/>
              </a:rPr>
              <a:t> …</a:t>
            </a:r>
            <a:endParaRPr lang="en-US" dirty="0"/>
          </a:p>
          <a:p>
            <a:pPr lvl="1" eaLnBrk="1" hangingPunct="1">
              <a:lnSpc>
                <a:spcPct val="95000"/>
              </a:lnSpc>
              <a:buClr>
                <a:srgbClr val="000000"/>
              </a:buClr>
              <a:buSzPct val="100000"/>
              <a:buFontTx/>
              <a:buChar char="•"/>
            </a:pPr>
            <a:r>
              <a:rPr lang="en-US" sz="2800" dirty="0" err="1">
                <a:solidFill>
                  <a:srgbClr val="000000"/>
                </a:solidFill>
                <a:latin typeface="Arial" pitchFamily="34" charset="0"/>
              </a:rPr>
              <a:t>fg</a:t>
            </a:r>
            <a:r>
              <a:rPr lang="en-US" sz="2800" dirty="0">
                <a:solidFill>
                  <a:srgbClr val="000000"/>
                </a:solidFill>
                <a:latin typeface="Arial" pitchFamily="34" charset="0"/>
              </a:rPr>
              <a:t>-rain –h </a:t>
            </a:r>
            <a:r>
              <a:rPr lang="en-US" sz="2800" dirty="0" err="1">
                <a:solidFill>
                  <a:srgbClr val="000000"/>
                </a:solidFill>
                <a:latin typeface="Arial" pitchFamily="34" charset="0"/>
              </a:rPr>
              <a:t>hostfile</a:t>
            </a:r>
            <a:r>
              <a:rPr lang="en-US" sz="2800" dirty="0">
                <a:solidFill>
                  <a:srgbClr val="000000"/>
                </a:solidFill>
                <a:latin typeface="Arial" pitchFamily="34" charset="0"/>
              </a:rPr>
              <a:t> –</a:t>
            </a:r>
            <a:r>
              <a:rPr lang="en-US" sz="2800" dirty="0" err="1">
                <a:solidFill>
                  <a:srgbClr val="000000"/>
                </a:solidFill>
                <a:latin typeface="Arial" pitchFamily="34" charset="0"/>
              </a:rPr>
              <a:t>paas</a:t>
            </a:r>
            <a:r>
              <a:rPr lang="en-US" sz="2800" dirty="0">
                <a:solidFill>
                  <a:srgbClr val="000000"/>
                </a:solidFill>
                <a:latin typeface="Arial" pitchFamily="34" charset="0"/>
              </a:rPr>
              <a:t> dryad …</a:t>
            </a:r>
            <a:endParaRPr lang="en-US" dirty="0"/>
          </a:p>
          <a:p>
            <a:pPr lvl="1" eaLnBrk="1" hangingPunct="1">
              <a:lnSpc>
                <a:spcPct val="95000"/>
              </a:lnSpc>
              <a:buClr>
                <a:srgbClr val="000000"/>
              </a:buClr>
              <a:buSzPct val="100000"/>
              <a:buFontTx/>
              <a:buChar char="•"/>
            </a:pPr>
            <a:r>
              <a:rPr lang="en-US" sz="2800" dirty="0" err="1">
                <a:solidFill>
                  <a:srgbClr val="000000"/>
                </a:solidFill>
                <a:latin typeface="Arial" pitchFamily="34" charset="0"/>
              </a:rPr>
              <a:t>fg</a:t>
            </a:r>
            <a:r>
              <a:rPr lang="en-US" sz="2800" dirty="0">
                <a:solidFill>
                  <a:srgbClr val="000000"/>
                </a:solidFill>
                <a:latin typeface="Arial" pitchFamily="34" charset="0"/>
              </a:rPr>
              <a:t>-rain –h </a:t>
            </a:r>
            <a:r>
              <a:rPr lang="en-US" sz="2800" dirty="0" err="1">
                <a:solidFill>
                  <a:srgbClr val="000000"/>
                </a:solidFill>
                <a:latin typeface="Arial" pitchFamily="34" charset="0"/>
              </a:rPr>
              <a:t>hostfile</a:t>
            </a:r>
            <a:r>
              <a:rPr lang="en-US" sz="2800" dirty="0">
                <a:solidFill>
                  <a:srgbClr val="000000"/>
                </a:solidFill>
                <a:latin typeface="Arial" pitchFamily="34" charset="0"/>
              </a:rPr>
              <a:t> –</a:t>
            </a:r>
            <a:r>
              <a:rPr lang="en-US" sz="2800" dirty="0" err="1">
                <a:solidFill>
                  <a:srgbClr val="000000"/>
                </a:solidFill>
                <a:latin typeface="Arial" pitchFamily="34" charset="0"/>
              </a:rPr>
              <a:t>gaas</a:t>
            </a:r>
            <a:r>
              <a:rPr lang="en-US" sz="2800" dirty="0">
                <a:solidFill>
                  <a:srgbClr val="000000"/>
                </a:solidFill>
                <a:latin typeface="Arial" pitchFamily="34" charset="0"/>
              </a:rPr>
              <a:t> </a:t>
            </a:r>
            <a:r>
              <a:rPr lang="en-US" sz="2800" dirty="0" err="1">
                <a:solidFill>
                  <a:srgbClr val="000000"/>
                </a:solidFill>
                <a:latin typeface="Arial" pitchFamily="34" charset="0"/>
              </a:rPr>
              <a:t>gLite</a:t>
            </a:r>
            <a:r>
              <a:rPr lang="en-US" sz="2800" dirty="0">
                <a:solidFill>
                  <a:srgbClr val="000000"/>
                </a:solidFill>
                <a:latin typeface="Arial" pitchFamily="34" charset="0"/>
              </a:rPr>
              <a:t> …</a:t>
            </a:r>
            <a:endParaRPr lang="en-US" dirty="0"/>
          </a:p>
          <a:p>
            <a:pPr eaLnBrk="1" hangingPunct="1">
              <a:lnSpc>
                <a:spcPct val="95000"/>
              </a:lnSpc>
            </a:pPr>
            <a:endParaRPr lang="en-US" sz="3200" dirty="0">
              <a:solidFill>
                <a:srgbClr val="000000"/>
              </a:solidFill>
              <a:latin typeface="Arial" pitchFamily="34" charset="0"/>
            </a:endParaRPr>
          </a:p>
          <a:p>
            <a:pPr lvl="1" eaLnBrk="1" hangingPunct="1">
              <a:lnSpc>
                <a:spcPct val="95000"/>
              </a:lnSpc>
              <a:buClr>
                <a:srgbClr val="000000"/>
              </a:buClr>
              <a:buSzPct val="100000"/>
              <a:buFontTx/>
              <a:buChar char="•"/>
            </a:pPr>
            <a:r>
              <a:rPr lang="en-US" sz="2800" dirty="0" err="1">
                <a:solidFill>
                  <a:srgbClr val="000000"/>
                </a:solidFill>
                <a:latin typeface="Arial" pitchFamily="34" charset="0"/>
              </a:rPr>
              <a:t>fg</a:t>
            </a:r>
            <a:r>
              <a:rPr lang="en-US" sz="2800" dirty="0">
                <a:solidFill>
                  <a:srgbClr val="000000"/>
                </a:solidFill>
                <a:latin typeface="Arial" pitchFamily="34" charset="0"/>
              </a:rPr>
              <a:t>-rain –h </a:t>
            </a:r>
            <a:r>
              <a:rPr lang="en-US" sz="2800" dirty="0" err="1">
                <a:solidFill>
                  <a:srgbClr val="000000"/>
                </a:solidFill>
                <a:latin typeface="Arial" pitchFamily="34" charset="0"/>
              </a:rPr>
              <a:t>hostfile</a:t>
            </a:r>
            <a:r>
              <a:rPr lang="en-US" sz="2800" dirty="0">
                <a:solidFill>
                  <a:srgbClr val="000000"/>
                </a:solidFill>
                <a:latin typeface="Arial" pitchFamily="34" charset="0"/>
              </a:rPr>
              <a:t> –image </a:t>
            </a:r>
            <a:r>
              <a:rPr lang="en-US" sz="2800" dirty="0" err="1">
                <a:solidFill>
                  <a:srgbClr val="000000"/>
                </a:solidFill>
                <a:latin typeface="Arial" pitchFamily="34" charset="0"/>
              </a:rPr>
              <a:t>img</a:t>
            </a:r>
            <a:endParaRPr lang="en-US" dirty="0"/>
          </a:p>
          <a:p>
            <a:pPr eaLnBrk="1" hangingPunct="1">
              <a:lnSpc>
                <a:spcPct val="95000"/>
              </a:lnSpc>
            </a:pPr>
            <a:endParaRPr lang="en-US" sz="3200" dirty="0">
              <a:solidFill>
                <a:srgbClr val="000000"/>
              </a:solidFill>
              <a:latin typeface="Arial" pitchFamily="34" charset="0"/>
            </a:endParaRPr>
          </a:p>
          <a:p>
            <a:pPr lvl="1" eaLnBrk="1" hangingPunct="1">
              <a:lnSpc>
                <a:spcPct val="95000"/>
              </a:lnSpc>
              <a:buClr>
                <a:srgbClr val="000000"/>
              </a:buClr>
              <a:buSzPct val="100000"/>
              <a:buFontTx/>
              <a:buChar char="•"/>
            </a:pPr>
            <a:r>
              <a:rPr lang="en-US" sz="2800" dirty="0">
                <a:solidFill>
                  <a:srgbClr val="000000"/>
                </a:solidFill>
                <a:latin typeface="Arial" pitchFamily="34" charset="0"/>
              </a:rPr>
              <a:t>Additional Authorization is required to use </a:t>
            </a:r>
            <a:r>
              <a:rPr lang="en-US" sz="2800" dirty="0" err="1">
                <a:solidFill>
                  <a:srgbClr val="000000"/>
                </a:solidFill>
                <a:latin typeface="Arial" pitchFamily="34" charset="0"/>
              </a:rPr>
              <a:t>fg</a:t>
            </a:r>
            <a:r>
              <a:rPr lang="en-US" sz="2800" dirty="0">
                <a:solidFill>
                  <a:srgbClr val="000000"/>
                </a:solidFill>
                <a:latin typeface="Arial" pitchFamily="34" charset="0"/>
              </a:rPr>
              <a:t>-rain without virtualization.</a:t>
            </a:r>
            <a:endParaRPr lang="en-US" dirty="0"/>
          </a:p>
          <a:p>
            <a:pPr eaLnBrk="1" hangingPunct="1">
              <a:lnSpc>
                <a:spcPct val="95000"/>
              </a:lnSpc>
              <a:buClr>
                <a:srgbClr val="000000"/>
              </a:buClr>
              <a:buSzPct val="100000"/>
            </a:pPr>
            <a:endParaRPr lang="en-US" sz="3200" dirty="0">
              <a:solidFill>
                <a:srgbClr val="000000"/>
              </a:solidFill>
              <a:latin typeface="Arial" pitchFamily="34" charset="0"/>
            </a:endParaRPr>
          </a:p>
        </p:txBody>
      </p:sp>
      <p:sp>
        <p:nvSpPr>
          <p:cNvPr id="8197"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279467351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What</a:t>
            </a:r>
            <a:r>
              <a:rPr lang="es-ES" dirty="0" smtClean="0"/>
              <a:t> </a:t>
            </a:r>
            <a:r>
              <a:rPr lang="es-ES" dirty="0" err="1" smtClean="0"/>
              <a:t>happens</a:t>
            </a:r>
            <a:r>
              <a:rPr lang="es-ES" dirty="0" smtClean="0"/>
              <a:t> </a:t>
            </a:r>
            <a:r>
              <a:rPr lang="es-ES" dirty="0" err="1" smtClean="0"/>
              <a:t>internally</a:t>
            </a:r>
            <a:r>
              <a:rPr lang="es-ES" dirty="0" smtClean="0"/>
              <a:t> in RAIN ?</a:t>
            </a:r>
            <a:endParaRPr lang="es-ES" dirty="0"/>
          </a:p>
        </p:txBody>
      </p:sp>
      <p:sp>
        <p:nvSpPr>
          <p:cNvPr id="3" name="2 Marcador de contenido"/>
          <p:cNvSpPr>
            <a:spLocks noGrp="1"/>
          </p:cNvSpPr>
          <p:nvPr>
            <p:ph idx="1"/>
          </p:nvPr>
        </p:nvSpPr>
        <p:spPr>
          <a:xfrm>
            <a:off x="457200" y="1340769"/>
            <a:ext cx="8229600" cy="4785395"/>
          </a:xfrm>
        </p:spPr>
        <p:txBody>
          <a:bodyPr>
            <a:normAutofit fontScale="92500"/>
          </a:bodyPr>
          <a:lstStyle/>
          <a:p>
            <a:r>
              <a:rPr lang="es-ES" dirty="0" err="1" smtClean="0"/>
              <a:t>Generate</a:t>
            </a:r>
            <a:r>
              <a:rPr lang="es-ES" dirty="0" smtClean="0"/>
              <a:t> a </a:t>
            </a:r>
            <a:r>
              <a:rPr lang="es-ES" dirty="0" err="1" smtClean="0"/>
              <a:t>Centos</a:t>
            </a:r>
            <a:r>
              <a:rPr lang="es-ES" dirty="0" smtClean="0"/>
              <a:t> </a:t>
            </a:r>
            <a:r>
              <a:rPr lang="es-ES" dirty="0" err="1" smtClean="0"/>
              <a:t>image</a:t>
            </a:r>
            <a:r>
              <a:rPr lang="es-ES" dirty="0" smtClean="0"/>
              <a:t> </a:t>
            </a:r>
            <a:r>
              <a:rPr lang="es-ES" dirty="0" err="1" smtClean="0"/>
              <a:t>with</a:t>
            </a:r>
            <a:r>
              <a:rPr lang="es-ES" dirty="0" smtClean="0"/>
              <a:t> </a:t>
            </a:r>
            <a:r>
              <a:rPr lang="es-ES" dirty="0" err="1" smtClean="0"/>
              <a:t>several</a:t>
            </a:r>
            <a:r>
              <a:rPr lang="es-ES" dirty="0" smtClean="0"/>
              <a:t> </a:t>
            </a:r>
            <a:r>
              <a:rPr lang="es-ES" dirty="0" err="1" smtClean="0"/>
              <a:t>packages</a:t>
            </a:r>
            <a:endParaRPr lang="es-ES" dirty="0" smtClean="0"/>
          </a:p>
          <a:p>
            <a:pPr lvl="1"/>
            <a:r>
              <a:rPr lang="es-ES" b="1" dirty="0" err="1" smtClean="0"/>
              <a:t>fg-image-generate</a:t>
            </a:r>
            <a:r>
              <a:rPr lang="es-ES" b="1" dirty="0" smtClean="0"/>
              <a:t> –o </a:t>
            </a:r>
            <a:r>
              <a:rPr lang="es-ES" b="1" dirty="0" err="1" smtClean="0">
                <a:solidFill>
                  <a:srgbClr val="FF0000"/>
                </a:solidFill>
              </a:rPr>
              <a:t>centos</a:t>
            </a:r>
            <a:r>
              <a:rPr lang="es-ES" b="1" dirty="0" smtClean="0">
                <a:solidFill>
                  <a:srgbClr val="FF0000"/>
                </a:solidFill>
              </a:rPr>
              <a:t> </a:t>
            </a:r>
            <a:r>
              <a:rPr lang="es-ES" b="1" dirty="0" smtClean="0"/>
              <a:t>–v </a:t>
            </a:r>
            <a:r>
              <a:rPr lang="es-ES" b="1" dirty="0" smtClean="0">
                <a:solidFill>
                  <a:srgbClr val="FF0000"/>
                </a:solidFill>
              </a:rPr>
              <a:t>5.6</a:t>
            </a:r>
            <a:r>
              <a:rPr lang="es-ES" b="1" dirty="0" smtClean="0"/>
              <a:t> –a </a:t>
            </a:r>
            <a:r>
              <a:rPr lang="es-ES" b="1" dirty="0" smtClean="0">
                <a:solidFill>
                  <a:srgbClr val="FF0000"/>
                </a:solidFill>
              </a:rPr>
              <a:t>x86_64</a:t>
            </a:r>
            <a:r>
              <a:rPr lang="es-ES" b="1" dirty="0" smtClean="0"/>
              <a:t> –s </a:t>
            </a:r>
            <a:r>
              <a:rPr lang="es-ES" b="1" dirty="0" err="1" smtClean="0">
                <a:solidFill>
                  <a:schemeClr val="accent1"/>
                </a:solidFill>
              </a:rPr>
              <a:t>emacs</a:t>
            </a:r>
            <a:r>
              <a:rPr lang="es-ES" b="1" dirty="0" smtClean="0">
                <a:solidFill>
                  <a:schemeClr val="accent1"/>
                </a:solidFill>
              </a:rPr>
              <a:t>, </a:t>
            </a:r>
            <a:r>
              <a:rPr lang="es-ES" b="1" dirty="0" err="1" smtClean="0">
                <a:solidFill>
                  <a:schemeClr val="accent1"/>
                </a:solidFill>
              </a:rPr>
              <a:t>openmpi</a:t>
            </a:r>
            <a:r>
              <a:rPr lang="es-ES" b="1" dirty="0" smtClean="0">
                <a:solidFill>
                  <a:schemeClr val="accent1"/>
                </a:solidFill>
              </a:rPr>
              <a:t> </a:t>
            </a:r>
            <a:r>
              <a:rPr lang="es-ES" b="1" dirty="0" smtClean="0"/>
              <a:t>–u </a:t>
            </a:r>
            <a:r>
              <a:rPr lang="es-ES" b="1" dirty="0" err="1" smtClean="0">
                <a:solidFill>
                  <a:srgbClr val="FF0000"/>
                </a:solidFill>
              </a:rPr>
              <a:t>javi</a:t>
            </a:r>
            <a:endParaRPr lang="es-ES" b="1" dirty="0" smtClean="0">
              <a:solidFill>
                <a:srgbClr val="FF0000"/>
              </a:solidFill>
            </a:endParaRPr>
          </a:p>
          <a:p>
            <a:pPr lvl="1"/>
            <a:r>
              <a:rPr lang="es-ES" b="1" dirty="0" smtClean="0">
                <a:solidFill>
                  <a:srgbClr val="FF0000"/>
                </a:solidFill>
              </a:rPr>
              <a:t>&gt; </a:t>
            </a:r>
            <a:r>
              <a:rPr lang="es-ES" b="1" dirty="0" err="1" smtClean="0">
                <a:solidFill>
                  <a:srgbClr val="FF0000"/>
                </a:solidFill>
              </a:rPr>
              <a:t>returns</a:t>
            </a:r>
            <a:r>
              <a:rPr lang="es-ES" b="1" dirty="0" smtClean="0">
                <a:solidFill>
                  <a:srgbClr val="FF0000"/>
                </a:solidFill>
              </a:rPr>
              <a:t> </a:t>
            </a:r>
            <a:r>
              <a:rPr lang="es-ES" b="1" dirty="0" err="1" smtClean="0">
                <a:solidFill>
                  <a:srgbClr val="FF0000"/>
                </a:solidFill>
              </a:rPr>
              <a:t>image</a:t>
            </a:r>
            <a:r>
              <a:rPr lang="es-ES" b="1" dirty="0">
                <a:solidFill>
                  <a:srgbClr val="FF0000"/>
                </a:solidFill>
              </a:rPr>
              <a:t>:</a:t>
            </a:r>
            <a:r>
              <a:rPr lang="es-ES" b="1" dirty="0" smtClean="0">
                <a:solidFill>
                  <a:srgbClr val="FF0000"/>
                </a:solidFill>
              </a:rPr>
              <a:t> </a:t>
            </a:r>
            <a:r>
              <a:rPr lang="es-ES" b="1" u="sng" dirty="0" smtClean="0">
                <a:solidFill>
                  <a:srgbClr val="FF0000"/>
                </a:solidFill>
              </a:rPr>
              <a:t>centosjavi3058834494</a:t>
            </a:r>
            <a:r>
              <a:rPr lang="es-ES" b="1" dirty="0">
                <a:solidFill>
                  <a:srgbClr val="FF0000"/>
                </a:solidFill>
              </a:rPr>
              <a:t>.tgz</a:t>
            </a:r>
            <a:r>
              <a:rPr lang="es-ES" b="1" dirty="0"/>
              <a:t> </a:t>
            </a:r>
            <a:endParaRPr lang="es-ES" b="1" dirty="0" smtClean="0">
              <a:solidFill>
                <a:srgbClr val="FF0000"/>
              </a:solidFill>
            </a:endParaRPr>
          </a:p>
          <a:p>
            <a:r>
              <a:rPr lang="es-ES" dirty="0" err="1"/>
              <a:t>Deploy</a:t>
            </a:r>
            <a:r>
              <a:rPr lang="es-ES" dirty="0"/>
              <a:t> </a:t>
            </a:r>
            <a:r>
              <a:rPr lang="es-ES" dirty="0" err="1"/>
              <a:t>the</a:t>
            </a:r>
            <a:r>
              <a:rPr lang="es-ES" dirty="0"/>
              <a:t> </a:t>
            </a:r>
            <a:r>
              <a:rPr lang="es-ES" dirty="0" err="1"/>
              <a:t>image</a:t>
            </a:r>
            <a:r>
              <a:rPr lang="es-ES" dirty="0"/>
              <a:t> </a:t>
            </a:r>
            <a:r>
              <a:rPr lang="es-ES" dirty="0" err="1"/>
              <a:t>for</a:t>
            </a:r>
            <a:r>
              <a:rPr lang="es-ES" dirty="0"/>
              <a:t> HPC (</a:t>
            </a:r>
            <a:r>
              <a:rPr lang="es-ES" dirty="0" err="1"/>
              <a:t>xCAT</a:t>
            </a:r>
            <a:r>
              <a:rPr lang="es-ES" dirty="0"/>
              <a:t>)</a:t>
            </a:r>
          </a:p>
          <a:p>
            <a:pPr lvl="1"/>
            <a:r>
              <a:rPr lang="es-ES" b="1" dirty="0"/>
              <a:t>./</a:t>
            </a:r>
            <a:r>
              <a:rPr lang="es-ES" b="1" dirty="0" err="1"/>
              <a:t>fg-image</a:t>
            </a:r>
            <a:r>
              <a:rPr lang="es-ES" b="1" dirty="0" err="1" smtClean="0"/>
              <a:t>-register</a:t>
            </a:r>
            <a:r>
              <a:rPr lang="es-ES" b="1" dirty="0" smtClean="0"/>
              <a:t> </a:t>
            </a:r>
            <a:r>
              <a:rPr lang="es-ES" b="1" dirty="0" smtClean="0">
                <a:solidFill>
                  <a:srgbClr val="3366FF"/>
                </a:solidFill>
              </a:rPr>
              <a:t>-</a:t>
            </a:r>
            <a:r>
              <a:rPr lang="es-ES" b="1" dirty="0">
                <a:solidFill>
                  <a:srgbClr val="3366FF"/>
                </a:solidFill>
              </a:rPr>
              <a:t>x im1r </a:t>
            </a:r>
            <a:r>
              <a:rPr lang="en-US" b="1" dirty="0">
                <a:solidFill>
                  <a:srgbClr val="3366FF"/>
                </a:solidFill>
              </a:rPr>
              <a:t>–</a:t>
            </a:r>
            <a:r>
              <a:rPr lang="es-ES" b="1" dirty="0">
                <a:solidFill>
                  <a:srgbClr val="3366FF"/>
                </a:solidFill>
              </a:rPr>
              <a:t>m india -s india -t /N/</a:t>
            </a:r>
            <a:r>
              <a:rPr lang="es-ES" b="1" dirty="0" err="1">
                <a:solidFill>
                  <a:srgbClr val="3366FF"/>
                </a:solidFill>
              </a:rPr>
              <a:t>scratch</a:t>
            </a:r>
            <a:r>
              <a:rPr lang="es-ES" b="1" dirty="0">
                <a:solidFill>
                  <a:srgbClr val="3366FF"/>
                </a:solidFill>
              </a:rPr>
              <a:t>/ </a:t>
            </a:r>
            <a:r>
              <a:rPr lang="es-ES" b="1" dirty="0" smtClean="0"/>
              <a:t>-i </a:t>
            </a:r>
            <a:r>
              <a:rPr lang="es-ES" b="1" u="sng" dirty="0" smtClean="0">
                <a:solidFill>
                  <a:srgbClr val="FF0000"/>
                </a:solidFill>
              </a:rPr>
              <a:t>centosjavi3058834494</a:t>
            </a:r>
            <a:r>
              <a:rPr lang="es-ES" b="1" dirty="0">
                <a:solidFill>
                  <a:srgbClr val="FF0000"/>
                </a:solidFill>
              </a:rPr>
              <a:t>.tgz</a:t>
            </a:r>
            <a:r>
              <a:rPr lang="es-ES" b="1" dirty="0"/>
              <a:t> -u </a:t>
            </a:r>
            <a:r>
              <a:rPr lang="es-ES" b="1" dirty="0" err="1" smtClean="0"/>
              <a:t>jdiaz</a:t>
            </a:r>
            <a:r>
              <a:rPr lang="es-ES" b="1" dirty="0" smtClean="0"/>
              <a:t/>
            </a:r>
            <a:br>
              <a:rPr lang="es-ES" b="1" dirty="0" smtClean="0"/>
            </a:br>
            <a:endParaRPr lang="es-ES" b="1" dirty="0"/>
          </a:p>
          <a:p>
            <a:r>
              <a:rPr lang="en-US" dirty="0" smtClean="0"/>
              <a:t>Submit a job with that image</a:t>
            </a:r>
          </a:p>
          <a:p>
            <a:pPr lvl="1"/>
            <a:r>
              <a:rPr lang="en-US" dirty="0" err="1" smtClean="0"/>
              <a:t>qsub</a:t>
            </a:r>
            <a:r>
              <a:rPr lang="en-US" dirty="0" smtClean="0"/>
              <a:t> </a:t>
            </a:r>
            <a:r>
              <a:rPr lang="en-US" dirty="0"/>
              <a:t>-l </a:t>
            </a:r>
            <a:r>
              <a:rPr lang="en-US" dirty="0" err="1"/>
              <a:t>os</a:t>
            </a:r>
            <a:r>
              <a:rPr lang="en-US" dirty="0"/>
              <a:t>=</a:t>
            </a:r>
            <a:r>
              <a:rPr lang="en-US" b="1" u="sng" dirty="0">
                <a:solidFill>
                  <a:srgbClr val="FF0000"/>
                </a:solidFill>
              </a:rPr>
              <a:t>centosjavi3058834494</a:t>
            </a:r>
            <a:r>
              <a:rPr lang="en-US" dirty="0"/>
              <a:t> </a:t>
            </a:r>
            <a:r>
              <a:rPr lang="en-US" dirty="0" err="1"/>
              <a:t>testjob.sh</a:t>
            </a:r>
            <a:endParaRPr lang="en-US" dirty="0"/>
          </a:p>
          <a:p>
            <a:endParaRPr lang="es-ES" b="1" dirty="0"/>
          </a:p>
          <a:p>
            <a:pPr lvl="1"/>
            <a:endParaRPr lang="es-ES" b="1" dirty="0" smtClean="0">
              <a:solidFill>
                <a:srgbClr val="FF0000"/>
              </a:solidFill>
            </a:endParaRPr>
          </a:p>
          <a:p>
            <a:pPr>
              <a:buNone/>
            </a:pPr>
            <a:endParaRPr lang="es-ES" dirty="0"/>
          </a:p>
        </p:txBody>
      </p:sp>
      <p:sp>
        <p:nvSpPr>
          <p:cNvPr id="5" name="32-Point Star 4"/>
          <p:cNvSpPr/>
          <p:nvPr/>
        </p:nvSpPr>
        <p:spPr>
          <a:xfrm>
            <a:off x="7373328" y="-31811"/>
            <a:ext cx="1814900" cy="612899"/>
          </a:xfrm>
          <a:prstGeom prst="star32">
            <a:avLst/>
          </a:prstGeom>
        </p:spPr>
        <p:style>
          <a:lnRef idx="0">
            <a:schemeClr val="dk1"/>
          </a:lnRef>
          <a:fillRef idx="3">
            <a:schemeClr val="dk1"/>
          </a:fillRef>
          <a:effectRef idx="3">
            <a:schemeClr val="dk1"/>
          </a:effectRef>
          <a:fontRef idx="minor">
            <a:schemeClr val="lt1"/>
          </a:fontRef>
        </p:style>
        <p:txBody>
          <a:bodyPr lIns="91439" tIns="45719" rIns="91439" bIns="45719" rtlCol="0" anchor="ctr"/>
          <a:lstStyle/>
          <a:p>
            <a:pPr algn="ctr"/>
            <a:r>
              <a:rPr lang="en-US" sz="1200" dirty="0"/>
              <a:t>Technology Preview</a:t>
            </a:r>
          </a:p>
        </p:txBody>
      </p:sp>
    </p:spTree>
    <p:extLst>
      <p:ext uri="{BB962C8B-B14F-4D97-AF65-F5344CB8AC3E}">
        <p14:creationId xmlns:p14="http://schemas.microsoft.com/office/powerpoint/2010/main" val="387802983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a:solidFill>
                  <a:srgbClr val="000000"/>
                </a:solidFill>
                <a:latin typeface="Arial" charset="0"/>
                <a:ea typeface="+mj-ea"/>
                <a:cs typeface="+mj-cs"/>
              </a:rPr>
              <a:t>Rain in FutureGrid</a:t>
            </a:r>
          </a:p>
        </p:txBody>
      </p:sp>
      <p:sp>
        <p:nvSpPr>
          <p:cNvPr id="922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1590" y="1062990"/>
            <a:ext cx="6560820" cy="538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62387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794977"/>
              </p:ext>
            </p:extLst>
          </p:nvPr>
        </p:nvGraphicFramePr>
        <p:xfrm>
          <a:off x="0" y="1295401"/>
          <a:ext cx="9144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85800" y="5334001"/>
            <a:ext cx="7543800" cy="646329"/>
          </a:xfrm>
          <a:prstGeom prst="rect">
            <a:avLst/>
          </a:prstGeom>
          <a:noFill/>
        </p:spPr>
        <p:txBody>
          <a:bodyPr wrap="square" lIns="91439" tIns="45719" rIns="91439" bIns="45719" rtlCol="0">
            <a:spAutoFit/>
          </a:bodyPr>
          <a:lstStyle/>
          <a:p>
            <a:r>
              <a:rPr lang="en-US" dirty="0">
                <a:solidFill>
                  <a:prstClr val="black"/>
                </a:solidFill>
              </a:rPr>
              <a:t>Time elapsed between requesting a job and the jobs reported start time on the provisioned node. The numbers here are an average of 2 sets of experiments.</a:t>
            </a:r>
          </a:p>
        </p:txBody>
      </p:sp>
      <p:sp>
        <p:nvSpPr>
          <p:cNvPr id="7" name="TextBox 6"/>
          <p:cNvSpPr txBox="1"/>
          <p:nvPr/>
        </p:nvSpPr>
        <p:spPr>
          <a:xfrm>
            <a:off x="3352801" y="4876800"/>
            <a:ext cx="1852113" cy="369330"/>
          </a:xfrm>
          <a:prstGeom prst="rect">
            <a:avLst/>
          </a:prstGeom>
          <a:noFill/>
        </p:spPr>
        <p:txBody>
          <a:bodyPr wrap="none" lIns="91439" tIns="45719" rIns="91439" bIns="45719" rtlCol="0">
            <a:spAutoFit/>
          </a:bodyPr>
          <a:lstStyle/>
          <a:p>
            <a:r>
              <a:rPr lang="en-US" b="1" dirty="0">
                <a:solidFill>
                  <a:prstClr val="black"/>
                </a:solidFill>
              </a:rPr>
              <a:t>Number of nodes</a:t>
            </a:r>
          </a:p>
        </p:txBody>
      </p:sp>
    </p:spTree>
    <p:extLst>
      <p:ext uri="{BB962C8B-B14F-4D97-AF65-F5344CB8AC3E}">
        <p14:creationId xmlns:p14="http://schemas.microsoft.com/office/powerpoint/2010/main" val="94317503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ctrTitle"/>
          </p:nvPr>
        </p:nvSpPr>
        <p:spPr>
          <a:xfrm>
            <a:off x="685800" y="2130267"/>
            <a:ext cx="7772400" cy="1470183"/>
          </a:xfrm>
        </p:spPr>
        <p:txBody>
          <a:bodyPr/>
          <a:lstStyle/>
          <a:p>
            <a:pPr eaLnBrk="1" hangingPunct="1"/>
            <a:r>
              <a:rPr lang="en-US" dirty="0">
                <a:latin typeface="Arial" charset="0"/>
                <a:cs typeface="Arial" charset="0"/>
              </a:rPr>
              <a:t>Status and </a:t>
            </a:r>
            <a:r>
              <a:rPr lang="en-US" dirty="0" smtClean="0">
                <a:latin typeface="Arial" charset="0"/>
                <a:cs typeface="Arial" charset="0"/>
              </a:rPr>
              <a:t>Plan </a:t>
            </a:r>
            <a:endParaRPr lang="en-US" dirty="0">
              <a:latin typeface="Arial" charset="0"/>
              <a:cs typeface="Arial" charset="0"/>
            </a:endParaRPr>
          </a:p>
        </p:txBody>
      </p:sp>
      <p:sp>
        <p:nvSpPr>
          <p:cNvPr id="5" name="Subtitle 4"/>
          <p:cNvSpPr>
            <a:spLocks noGrp="1"/>
          </p:cNvSpPr>
          <p:nvPr>
            <p:ph type="subTitle" idx="1"/>
          </p:nvPr>
        </p:nvSpPr>
        <p:spPr>
          <a:xfrm>
            <a:off x="1371600" y="3886200"/>
            <a:ext cx="6400800" cy="1753077"/>
          </a:xfrm>
        </p:spPr>
        <p:txBody>
          <a:bodyPr/>
          <a:lstStyle/>
          <a:p>
            <a:pPr eaLnBrk="1" hangingPunct="1">
              <a:defRPr/>
            </a:pPr>
            <a:endParaRPr lang="en-US"/>
          </a:p>
        </p:txBody>
      </p:sp>
      <p:sp>
        <p:nvSpPr>
          <p:cNvPr id="2" name="Footer Placeholder 1"/>
          <p:cNvSpPr>
            <a:spLocks noGrp="1"/>
          </p:cNvSpPr>
          <p:nvPr>
            <p:ph type="ftr" sz="quarter" idx="11"/>
          </p:nvPr>
        </p:nvSpPr>
        <p:spPr/>
        <p:txBody>
          <a:bodyPr/>
          <a:lstStyle/>
          <a:p>
            <a:pPr>
              <a:defRPr/>
            </a:pPr>
            <a:r>
              <a:rPr lang="en-US"/>
              <a:t>http://futuregrid.org</a:t>
            </a:r>
          </a:p>
        </p:txBody>
      </p:sp>
    </p:spTree>
    <p:extLst>
      <p:ext uri="{BB962C8B-B14F-4D97-AF65-F5344CB8AC3E}">
        <p14:creationId xmlns:p14="http://schemas.microsoft.com/office/powerpoint/2010/main" val="34813672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Cyberinfrastructure Context</a:t>
            </a:r>
            <a:endParaRPr lang="en-US" b="1" dirty="0"/>
          </a:p>
        </p:txBody>
      </p:sp>
      <p:sp>
        <p:nvSpPr>
          <p:cNvPr id="3" name="Content Placeholder 2"/>
          <p:cNvSpPr>
            <a:spLocks noGrp="1"/>
          </p:cNvSpPr>
          <p:nvPr>
            <p:ph idx="1"/>
          </p:nvPr>
        </p:nvSpPr>
        <p:spPr>
          <a:xfrm>
            <a:off x="0" y="1600200"/>
            <a:ext cx="8686800" cy="4525963"/>
          </a:xfrm>
        </p:spPr>
        <p:txBody>
          <a:bodyPr>
            <a:normAutofit lnSpcReduction="10000"/>
          </a:bodyPr>
          <a:lstStyle/>
          <a:p>
            <a:r>
              <a:rPr lang="en-US" dirty="0" smtClean="0"/>
              <a:t>There are a rich set of facilities</a:t>
            </a:r>
          </a:p>
          <a:p>
            <a:pPr lvl="1"/>
            <a:r>
              <a:rPr lang="en-US" dirty="0" smtClean="0">
                <a:solidFill>
                  <a:srgbClr val="FF0000"/>
                </a:solidFill>
              </a:rPr>
              <a:t>Production TeraGrid </a:t>
            </a:r>
            <a:r>
              <a:rPr lang="en-US" dirty="0" smtClean="0"/>
              <a:t>facilities with distributed and shared memory</a:t>
            </a:r>
          </a:p>
          <a:p>
            <a:pPr lvl="1"/>
            <a:r>
              <a:rPr lang="en-US" dirty="0" smtClean="0"/>
              <a:t>Experimental “Track 2D” Awards</a:t>
            </a:r>
          </a:p>
          <a:p>
            <a:pPr lvl="2"/>
            <a:r>
              <a:rPr lang="en-US" dirty="0" smtClean="0">
                <a:solidFill>
                  <a:srgbClr val="FF0000"/>
                </a:solidFill>
              </a:rPr>
              <a:t>FutureGrid</a:t>
            </a:r>
            <a:r>
              <a:rPr lang="en-US" dirty="0" smtClean="0"/>
              <a:t>: Distributed Systems experiments cf. Grid5000</a:t>
            </a:r>
          </a:p>
          <a:p>
            <a:pPr lvl="2"/>
            <a:r>
              <a:rPr lang="en-US" dirty="0" smtClean="0">
                <a:solidFill>
                  <a:srgbClr val="FF0000"/>
                </a:solidFill>
              </a:rPr>
              <a:t>Keeneland</a:t>
            </a:r>
            <a:r>
              <a:rPr lang="en-US" dirty="0" smtClean="0"/>
              <a:t>: Powerful GPU Cluster</a:t>
            </a:r>
          </a:p>
          <a:p>
            <a:pPr lvl="2"/>
            <a:r>
              <a:rPr lang="en-US" dirty="0" smtClean="0">
                <a:solidFill>
                  <a:srgbClr val="FF0000"/>
                </a:solidFill>
              </a:rPr>
              <a:t>Gordon</a:t>
            </a:r>
            <a:r>
              <a:rPr lang="en-US" dirty="0" smtClean="0"/>
              <a:t>: Large (distributed) Shared memory system with SSD aimed at data analysis/visualization</a:t>
            </a:r>
          </a:p>
          <a:p>
            <a:pPr lvl="1"/>
            <a:r>
              <a:rPr lang="en-US" dirty="0" smtClean="0">
                <a:solidFill>
                  <a:srgbClr val="FF0000"/>
                </a:solidFill>
              </a:rPr>
              <a:t>Open Science Grid </a:t>
            </a:r>
            <a:r>
              <a:rPr lang="en-US" dirty="0" smtClean="0"/>
              <a:t>aimed at High Throughput computing and strong campus bridging</a:t>
            </a:r>
          </a:p>
          <a:p>
            <a:pPr lvl="2"/>
            <a:endParaRPr lang="en-US" dirty="0"/>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78895315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Image</a:t>
            </a:r>
            <a:r>
              <a:rPr lang="es-ES" dirty="0" smtClean="0"/>
              <a:t> </a:t>
            </a:r>
            <a:r>
              <a:rPr lang="es-ES" dirty="0" err="1" smtClean="0"/>
              <a:t>Generation</a:t>
            </a:r>
            <a:endParaRPr lang="es-E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8675063"/>
              </p:ext>
            </p:extLst>
          </p:nvPr>
        </p:nvGraphicFramePr>
        <p:xfrm>
          <a:off x="457200" y="1303020"/>
          <a:ext cx="8229600" cy="5202936"/>
        </p:xfrm>
        <a:graphic>
          <a:graphicData uri="http://schemas.openxmlformats.org/drawingml/2006/table">
            <a:tbl>
              <a:tblPr firstRow="1" bandRow="1">
                <a:tableStyleId>{5C22544A-7EE6-4342-B048-85BDC9FD1C3A}</a:tableStyleId>
              </a:tblPr>
              <a:tblGrid>
                <a:gridCol w="2057400"/>
                <a:gridCol w="2057400"/>
                <a:gridCol w="2057400"/>
                <a:gridCol w="2057400"/>
              </a:tblGrid>
              <a:tr h="333756">
                <a:tc>
                  <a:txBody>
                    <a:bodyPr/>
                    <a:lstStyle/>
                    <a:p>
                      <a:pPr algn="ctr"/>
                      <a:r>
                        <a:rPr lang="es-ES" sz="1600" dirty="0" err="1" smtClean="0">
                          <a:latin typeface="Arial" pitchFamily="34" charset="0"/>
                          <a:cs typeface="Arial" pitchFamily="34" charset="0"/>
                        </a:rPr>
                        <a:t>Feature</a:t>
                      </a:r>
                      <a:endParaRPr lang="es-ES" sz="1600" dirty="0">
                        <a:latin typeface="Arial" pitchFamily="34" charset="0"/>
                        <a:cs typeface="Arial" pitchFamily="34" charset="0"/>
                      </a:endParaRPr>
                    </a:p>
                  </a:txBody>
                  <a:tcPr marL="82296" marR="82296" marT="41148" marB="41148"/>
                </a:tc>
                <a:tc>
                  <a:txBody>
                    <a:bodyPr/>
                    <a:lstStyle/>
                    <a:p>
                      <a:pPr algn="ctr"/>
                      <a:r>
                        <a:rPr lang="es-ES" sz="1600" dirty="0" smtClean="0">
                          <a:latin typeface="Arial" pitchFamily="34" charset="0"/>
                          <a:cs typeface="Arial" pitchFamily="34" charset="0"/>
                        </a:rPr>
                        <a:t>Y1</a:t>
                      </a:r>
                      <a:endParaRPr lang="es-ES" sz="1600" dirty="0">
                        <a:latin typeface="Arial" pitchFamily="34" charset="0"/>
                        <a:cs typeface="Arial" pitchFamily="34" charset="0"/>
                      </a:endParaRPr>
                    </a:p>
                  </a:txBody>
                  <a:tcPr marL="82296" marR="82296" marT="41148" marB="41148"/>
                </a:tc>
                <a:tc>
                  <a:txBody>
                    <a:bodyPr/>
                    <a:lstStyle/>
                    <a:p>
                      <a:pPr algn="ctr"/>
                      <a:r>
                        <a:rPr lang="es-ES" sz="1600" dirty="0" smtClean="0">
                          <a:latin typeface="Arial" pitchFamily="34" charset="0"/>
                          <a:cs typeface="Arial" pitchFamily="34" charset="0"/>
                        </a:rPr>
                        <a:t>Y2</a:t>
                      </a:r>
                      <a:endParaRPr lang="es-ES" sz="1600" dirty="0">
                        <a:latin typeface="Arial" pitchFamily="34" charset="0"/>
                        <a:cs typeface="Arial" pitchFamily="34" charset="0"/>
                      </a:endParaRPr>
                    </a:p>
                  </a:txBody>
                  <a:tcPr marL="82296" marR="82296" marT="41148" marB="41148"/>
                </a:tc>
                <a:tc>
                  <a:txBody>
                    <a:bodyPr/>
                    <a:lstStyle/>
                    <a:p>
                      <a:pPr algn="ctr"/>
                      <a:r>
                        <a:rPr lang="es-ES" sz="1600" dirty="0" smtClean="0">
                          <a:latin typeface="Arial" pitchFamily="34" charset="0"/>
                          <a:cs typeface="Arial" pitchFamily="34" charset="0"/>
                        </a:rPr>
                        <a:t>Y3</a:t>
                      </a:r>
                      <a:endParaRPr lang="es-ES" sz="1600" dirty="0">
                        <a:latin typeface="Arial" pitchFamily="34" charset="0"/>
                        <a:cs typeface="Arial" pitchFamily="34" charset="0"/>
                      </a:endParaRPr>
                    </a:p>
                  </a:txBody>
                  <a:tcPr marL="82296" marR="82296" marT="41148" marB="41148"/>
                </a:tc>
              </a:tr>
              <a:tr h="1069848">
                <a:tc>
                  <a:txBody>
                    <a:bodyPr/>
                    <a:lstStyle/>
                    <a:p>
                      <a:r>
                        <a:rPr lang="es-ES" sz="1600" dirty="0" err="1" smtClean="0">
                          <a:latin typeface="Arial" pitchFamily="34" charset="0"/>
                          <a:cs typeface="Arial" pitchFamily="34" charset="0"/>
                        </a:rPr>
                        <a:t>Quality</a:t>
                      </a:r>
                      <a:endParaRPr lang="es-ES" sz="1600" dirty="0">
                        <a:latin typeface="Arial" pitchFamily="34" charset="0"/>
                        <a:cs typeface="Arial" pitchFamily="34" charset="0"/>
                      </a:endParaRPr>
                    </a:p>
                  </a:txBody>
                  <a:tcPr marL="82296" marR="82296" marT="41148" marB="41148"/>
                </a:tc>
                <a:tc>
                  <a:txBody>
                    <a:bodyPr/>
                    <a:lstStyle/>
                    <a:p>
                      <a:r>
                        <a:rPr lang="es-ES" sz="1600" dirty="0" err="1" smtClean="0">
                          <a:latin typeface="Arial" pitchFamily="34" charset="0"/>
                          <a:cs typeface="Arial" pitchFamily="34" charset="0"/>
                        </a:rPr>
                        <a:t>Prototype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proof</a:t>
                      </a:r>
                      <a:r>
                        <a:rPr lang="es-ES" sz="1600" dirty="0" smtClean="0">
                          <a:latin typeface="Arial" pitchFamily="34" charset="0"/>
                          <a:cs typeface="Arial" pitchFamily="34" charset="0"/>
                        </a:rPr>
                        <a:t> of concept scripts)</a:t>
                      </a:r>
                      <a:endParaRPr lang="es-ES" sz="1600" dirty="0">
                        <a:latin typeface="Arial" pitchFamily="34" charset="0"/>
                        <a:cs typeface="Arial" pitchFamily="34" charset="0"/>
                      </a:endParaRPr>
                    </a:p>
                  </a:txBody>
                  <a:tcPr marL="82296" marR="82296" marT="41148" marB="41148"/>
                </a:tc>
                <a:tc>
                  <a:txBody>
                    <a:bodyPr/>
                    <a:lstStyle/>
                    <a:p>
                      <a:r>
                        <a:rPr lang="es-ES" sz="1600" dirty="0" err="1" smtClean="0">
                          <a:latin typeface="Arial" pitchFamily="34" charset="0"/>
                          <a:cs typeface="Arial" pitchFamily="34" charset="0"/>
                        </a:rPr>
                        <a:t>Production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development</a:t>
                      </a:r>
                      <a:r>
                        <a:rPr lang="es-ES" sz="1600" dirty="0" smtClean="0">
                          <a:latin typeface="Arial" pitchFamily="34" charset="0"/>
                          <a:cs typeface="Arial" pitchFamily="34" charset="0"/>
                        </a:rPr>
                        <a:t> and </a:t>
                      </a:r>
                      <a:r>
                        <a:rPr lang="es-ES" sz="1600" dirty="0" err="1" smtClean="0">
                          <a:latin typeface="Arial" pitchFamily="34" charset="0"/>
                          <a:cs typeface="Arial" pitchFamily="34" charset="0"/>
                        </a:rPr>
                        <a:t>deployment</a:t>
                      </a:r>
                      <a:r>
                        <a:rPr lang="es-ES" sz="1600" dirty="0" smtClean="0">
                          <a:latin typeface="Arial" pitchFamily="34" charset="0"/>
                          <a:cs typeface="Arial" pitchFamily="34" charset="0"/>
                        </a:rPr>
                        <a:t> </a:t>
                      </a:r>
                      <a:r>
                        <a:rPr lang="es-ES" sz="1600" baseline="0" dirty="0" smtClean="0">
                          <a:latin typeface="Arial" pitchFamily="34" charset="0"/>
                          <a:cs typeface="Arial" pitchFamily="34" charset="0"/>
                        </a:rPr>
                        <a:t> </a:t>
                      </a:r>
                      <a:r>
                        <a:rPr lang="es-ES" sz="1600" dirty="0" err="1" smtClean="0">
                          <a:latin typeface="Arial" pitchFamily="34" charset="0"/>
                          <a:cs typeface="Arial" pitchFamily="34" charset="0"/>
                        </a:rPr>
                        <a:t>for</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selected</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users</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General </a:t>
                      </a:r>
                      <a:r>
                        <a:rPr lang="es-ES" sz="1600" dirty="0" err="1" smtClean="0">
                          <a:latin typeface="Arial" pitchFamily="34" charset="0"/>
                          <a:cs typeface="Arial" pitchFamily="34" charset="0"/>
                        </a:rPr>
                        <a:t>Deployment</a:t>
                      </a:r>
                      <a:endParaRPr lang="es-ES" sz="1600" dirty="0">
                        <a:latin typeface="Arial" pitchFamily="34" charset="0"/>
                        <a:cs typeface="Arial" pitchFamily="34" charset="0"/>
                      </a:endParaRPr>
                    </a:p>
                  </a:txBody>
                  <a:tcPr marL="82296" marR="82296" marT="41148" marB="41148"/>
                </a:tc>
              </a:tr>
              <a:tr h="576072">
                <a:tc>
                  <a:txBody>
                    <a:bodyPr/>
                    <a:lstStyle/>
                    <a:p>
                      <a:r>
                        <a:rPr lang="es-ES" sz="1600" dirty="0" smtClean="0">
                          <a:latin typeface="Arial" pitchFamily="34" charset="0"/>
                          <a:cs typeface="Arial" pitchFamily="34" charset="0"/>
                        </a:rPr>
                        <a:t>OS </a:t>
                      </a:r>
                      <a:r>
                        <a:rPr lang="es-ES" sz="1600" dirty="0" err="1" smtClean="0">
                          <a:latin typeface="Arial" pitchFamily="34" charset="0"/>
                          <a:cs typeface="Arial" pitchFamily="34" charset="0"/>
                        </a:rPr>
                        <a:t>supported</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Ubuntu</a:t>
                      </a:r>
                      <a:endParaRPr lang="es-ES" sz="1600" dirty="0">
                        <a:latin typeface="Arial" pitchFamily="34" charset="0"/>
                        <a:cs typeface="Arial" pitchFamily="34" charset="0"/>
                      </a:endParaRPr>
                    </a:p>
                  </a:txBody>
                  <a:tcPr marL="82296" marR="82296" marT="41148" marB="41148"/>
                </a:tc>
                <a:tc>
                  <a:txBody>
                    <a:bodyPr/>
                    <a:lstStyle/>
                    <a:p>
                      <a:r>
                        <a:rPr lang="es-ES" sz="1600" dirty="0" err="1" smtClean="0">
                          <a:latin typeface="Arial" pitchFamily="34" charset="0"/>
                          <a:cs typeface="Arial" pitchFamily="34" charset="0"/>
                        </a:rPr>
                        <a:t>CentOS</a:t>
                      </a:r>
                      <a:r>
                        <a:rPr lang="es-ES" sz="1600" dirty="0" smtClean="0">
                          <a:latin typeface="Arial" pitchFamily="34" charset="0"/>
                          <a:cs typeface="Arial" pitchFamily="34" charset="0"/>
                        </a:rPr>
                        <a:t>/Ubuntu</a:t>
                      </a:r>
                      <a:endParaRPr lang="es-ES" sz="1600" dirty="0">
                        <a:latin typeface="Arial" pitchFamily="34" charset="0"/>
                        <a:cs typeface="Arial" pitchFamily="34" charset="0"/>
                      </a:endParaRPr>
                    </a:p>
                  </a:txBody>
                  <a:tcPr marL="82296" marR="82296" marT="41148" marB="41148"/>
                </a:tc>
                <a:tc>
                  <a:txBody>
                    <a:bodyPr/>
                    <a:lstStyle/>
                    <a:p>
                      <a:r>
                        <a:rPr lang="es-ES" sz="1600" dirty="0" err="1" smtClean="0">
                          <a:latin typeface="Arial" pitchFamily="34" charset="0"/>
                          <a:cs typeface="Arial" pitchFamily="34" charset="0"/>
                        </a:rPr>
                        <a:t>CentOS</a:t>
                      </a:r>
                      <a:r>
                        <a:rPr lang="es-ES" sz="1600" dirty="0" smtClean="0">
                          <a:latin typeface="Arial" pitchFamily="34" charset="0"/>
                          <a:cs typeface="Arial" pitchFamily="34" charset="0"/>
                        </a:rPr>
                        <a:t>/Ubuntu/</a:t>
                      </a:r>
                      <a:r>
                        <a:rPr lang="es-ES" sz="1600" dirty="0" err="1" smtClean="0">
                          <a:latin typeface="Arial" pitchFamily="34" charset="0"/>
                          <a:cs typeface="Arial" pitchFamily="34" charset="0"/>
                        </a:rPr>
                        <a:t>Fedora</a:t>
                      </a:r>
                      <a:r>
                        <a:rPr lang="es-ES" sz="1600" dirty="0" smtClean="0">
                          <a:latin typeface="Arial" pitchFamily="34" charset="0"/>
                          <a:cs typeface="Arial" pitchFamily="34" charset="0"/>
                        </a:rPr>
                        <a:t>/</a:t>
                      </a:r>
                      <a:r>
                        <a:rPr lang="es-ES" sz="1600" dirty="0" err="1" smtClean="0">
                          <a:latin typeface="Arial" pitchFamily="34" charset="0"/>
                          <a:cs typeface="Arial" pitchFamily="34" charset="0"/>
                        </a:rPr>
                        <a:t>Suse</a:t>
                      </a:r>
                      <a:endParaRPr lang="es-ES" sz="1600" dirty="0">
                        <a:latin typeface="Arial" pitchFamily="34" charset="0"/>
                        <a:cs typeface="Arial" pitchFamily="34" charset="0"/>
                      </a:endParaRPr>
                    </a:p>
                  </a:txBody>
                  <a:tcPr marL="82296" marR="82296" marT="41148" marB="41148"/>
                </a:tc>
              </a:tr>
              <a:tr h="333756">
                <a:tc>
                  <a:txBody>
                    <a:bodyPr/>
                    <a:lstStyle/>
                    <a:p>
                      <a:r>
                        <a:rPr lang="es-ES" sz="1600" dirty="0" err="1" smtClean="0">
                          <a:latin typeface="Arial" pitchFamily="34" charset="0"/>
                          <a:cs typeface="Arial" pitchFamily="34" charset="0"/>
                        </a:rPr>
                        <a:t>Multi-tenancy</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No</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marL="82296" marR="82296" marT="41148" marB="41148"/>
                </a:tc>
              </a:tr>
              <a:tr h="333756">
                <a:tc>
                  <a:txBody>
                    <a:bodyPr/>
                    <a:lstStyle/>
                    <a:p>
                      <a:r>
                        <a:rPr lang="es-ES" sz="1600" dirty="0" smtClean="0">
                          <a:latin typeface="Arial" pitchFamily="34" charset="0"/>
                          <a:cs typeface="Arial" pitchFamily="34" charset="0"/>
                        </a:rPr>
                        <a:t>Security</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No</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marL="82296" marR="82296" marT="41148" marB="41148"/>
                </a:tc>
              </a:tr>
              <a:tr h="333756">
                <a:tc>
                  <a:txBody>
                    <a:bodyPr/>
                    <a:lstStyle/>
                    <a:p>
                      <a:r>
                        <a:rPr lang="es-ES" sz="1600" dirty="0" err="1" smtClean="0">
                          <a:latin typeface="Arial" pitchFamily="34" charset="0"/>
                          <a:cs typeface="Arial" pitchFamily="34" charset="0"/>
                        </a:rPr>
                        <a:t>Authentication</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No</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 –</a:t>
                      </a:r>
                      <a:r>
                        <a:rPr lang="es-ES" sz="1600" baseline="0" dirty="0" smtClean="0">
                          <a:latin typeface="Arial" pitchFamily="34" charset="0"/>
                          <a:cs typeface="Arial" pitchFamily="34" charset="0"/>
                        </a:rPr>
                        <a:t> LDAP</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 - LDAP</a:t>
                      </a:r>
                      <a:endParaRPr lang="es-ES" sz="1600" dirty="0">
                        <a:latin typeface="Arial" pitchFamily="34" charset="0"/>
                        <a:cs typeface="Arial" pitchFamily="34" charset="0"/>
                      </a:endParaRPr>
                    </a:p>
                  </a:txBody>
                  <a:tcPr marL="82296" marR="82296" marT="41148" marB="41148"/>
                </a:tc>
              </a:tr>
              <a:tr h="576072">
                <a:tc>
                  <a:txBody>
                    <a:bodyPr/>
                    <a:lstStyle/>
                    <a:p>
                      <a:r>
                        <a:rPr lang="es-ES" sz="1600" dirty="0" err="1" smtClean="0">
                          <a:latin typeface="Arial" pitchFamily="34" charset="0"/>
                          <a:cs typeface="Arial" pitchFamily="34" charset="0"/>
                        </a:rPr>
                        <a:t>Client</a:t>
                      </a:r>
                      <a:r>
                        <a:rPr lang="es-ES" sz="1600" dirty="0" smtClean="0">
                          <a:latin typeface="Arial" pitchFamily="34" charset="0"/>
                          <a:cs typeface="Arial" pitchFamily="34" charset="0"/>
                        </a:rPr>
                        <a:t> Interface</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CLI</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CLI</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CLI,</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Rest</a:t>
                      </a:r>
                      <a:r>
                        <a:rPr lang="es-ES" sz="1600" baseline="0" dirty="0" smtClean="0">
                          <a:latin typeface="Arial" pitchFamily="34" charset="0"/>
                          <a:cs typeface="Arial" pitchFamily="34" charset="0"/>
                        </a:rPr>
                        <a:t> API, Portal Interface</a:t>
                      </a:r>
                      <a:endParaRPr lang="es-ES" sz="1600" dirty="0">
                        <a:latin typeface="Arial" pitchFamily="34" charset="0"/>
                        <a:cs typeface="Arial" pitchFamily="34" charset="0"/>
                      </a:endParaRPr>
                    </a:p>
                  </a:txBody>
                  <a:tcPr marL="82296" marR="82296" marT="41148" marB="41148"/>
                </a:tc>
              </a:tr>
              <a:tr h="1069848">
                <a:tc>
                  <a:txBody>
                    <a:bodyPr/>
                    <a:lstStyle/>
                    <a:p>
                      <a:r>
                        <a:rPr lang="es-ES" sz="1600" dirty="0" err="1" smtClean="0">
                          <a:latin typeface="Arial" pitchFamily="34" charset="0"/>
                          <a:cs typeface="Arial" pitchFamily="34" charset="0"/>
                        </a:rPr>
                        <a:t>Scalability</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No</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High (uses </a:t>
                      </a:r>
                      <a:r>
                        <a:rPr lang="es-ES" sz="1600" dirty="0" err="1" smtClean="0">
                          <a:latin typeface="Arial" pitchFamily="34" charset="0"/>
                          <a:cs typeface="Arial" pitchFamily="34" charset="0"/>
                        </a:rPr>
                        <a:t>OpenNebula</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to</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deploy</a:t>
                      </a:r>
                      <a:r>
                        <a:rPr lang="es-ES" sz="1600" baseline="0" dirty="0" smtClean="0">
                          <a:latin typeface="Arial" pitchFamily="34" charset="0"/>
                          <a:cs typeface="Arial" pitchFamily="34" charset="0"/>
                        </a:rPr>
                        <a:t> a VM per </a:t>
                      </a:r>
                      <a:r>
                        <a:rPr lang="es-ES" sz="1600" baseline="0" dirty="0" err="1" smtClean="0">
                          <a:latin typeface="Arial" pitchFamily="34" charset="0"/>
                          <a:cs typeface="Arial" pitchFamily="34" charset="0"/>
                        </a:rPr>
                        <a:t>request</a:t>
                      </a:r>
                      <a:r>
                        <a:rPr lang="es-ES" sz="1600" baseline="0" dirty="0" smtClean="0">
                          <a:latin typeface="Arial" pitchFamily="34" charset="0"/>
                          <a:cs typeface="Arial" pitchFamily="34" charset="0"/>
                        </a:rPr>
                        <a:t>)</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High (uses </a:t>
                      </a:r>
                      <a:r>
                        <a:rPr lang="es-ES" sz="1600" dirty="0" err="1" smtClean="0">
                          <a:latin typeface="Arial" pitchFamily="34" charset="0"/>
                          <a:cs typeface="Arial" pitchFamily="34" charset="0"/>
                        </a:rPr>
                        <a:t>OpenNebula</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to</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deploy</a:t>
                      </a:r>
                      <a:r>
                        <a:rPr lang="es-ES" sz="1600" baseline="0" dirty="0" smtClean="0">
                          <a:latin typeface="Arial" pitchFamily="34" charset="0"/>
                          <a:cs typeface="Arial" pitchFamily="34" charset="0"/>
                        </a:rPr>
                        <a:t> a VM per </a:t>
                      </a:r>
                      <a:r>
                        <a:rPr lang="es-ES" sz="1600" baseline="0" dirty="0" err="1" smtClean="0">
                          <a:latin typeface="Arial" pitchFamily="34" charset="0"/>
                          <a:cs typeface="Arial" pitchFamily="34" charset="0"/>
                        </a:rPr>
                        <a:t>request</a:t>
                      </a:r>
                      <a:r>
                        <a:rPr lang="es-ES" sz="1600" baseline="0" dirty="0" smtClean="0">
                          <a:latin typeface="Arial" pitchFamily="34" charset="0"/>
                          <a:cs typeface="Arial" pitchFamily="34" charset="0"/>
                        </a:rPr>
                        <a:t>)</a:t>
                      </a:r>
                      <a:endParaRPr lang="es-ES" sz="1600" dirty="0">
                        <a:latin typeface="Arial" pitchFamily="34" charset="0"/>
                        <a:cs typeface="Arial" pitchFamily="34" charset="0"/>
                      </a:endParaRPr>
                    </a:p>
                  </a:txBody>
                  <a:tcPr marL="82296" marR="82296" marT="41148" marB="41148"/>
                </a:tc>
              </a:tr>
              <a:tr h="576072">
                <a:tc>
                  <a:txBody>
                    <a:bodyPr/>
                    <a:lstStyle/>
                    <a:p>
                      <a:r>
                        <a:rPr lang="es-ES" sz="1600" dirty="0" err="1" smtClean="0">
                          <a:latin typeface="Arial" pitchFamily="34" charset="0"/>
                          <a:cs typeface="Arial" pitchFamily="34" charset="0"/>
                        </a:rPr>
                        <a:t>Interoperability</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Poor (</a:t>
                      </a:r>
                      <a:r>
                        <a:rPr lang="es-ES" sz="1600" dirty="0" err="1" smtClean="0">
                          <a:latin typeface="Arial" pitchFamily="34" charset="0"/>
                          <a:cs typeface="Arial" pitchFamily="34" charset="0"/>
                        </a:rPr>
                        <a:t>based</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on</a:t>
                      </a:r>
                      <a:r>
                        <a:rPr lang="es-ES" sz="1600" dirty="0" smtClean="0">
                          <a:latin typeface="Arial" pitchFamily="34" charset="0"/>
                          <a:cs typeface="Arial" pitchFamily="34" charset="0"/>
                        </a:rPr>
                        <a:t> base-</a:t>
                      </a:r>
                      <a:r>
                        <a:rPr lang="es-ES" sz="1600" dirty="0" err="1" smtClean="0">
                          <a:latin typeface="Arial" pitchFamily="34" charset="0"/>
                          <a:cs typeface="Arial" pitchFamily="34" charset="0"/>
                        </a:rPr>
                        <a:t>images</a:t>
                      </a:r>
                      <a:r>
                        <a:rPr lang="es-ES" sz="1600" dirty="0" smtClean="0">
                          <a:latin typeface="Arial" pitchFamily="34" charset="0"/>
                          <a:cs typeface="Arial" pitchFamily="34" charset="0"/>
                        </a:rPr>
                        <a:t>)</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High (VM</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with</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different</a:t>
                      </a:r>
                      <a:r>
                        <a:rPr lang="es-ES" sz="1600" baseline="0" dirty="0" smtClean="0">
                          <a:latin typeface="Arial" pitchFamily="34" charset="0"/>
                          <a:cs typeface="Arial" pitchFamily="34" charset="0"/>
                        </a:rPr>
                        <a:t> OS)</a:t>
                      </a:r>
                      <a:endParaRPr lang="es-ES" sz="1600" dirty="0">
                        <a:latin typeface="Arial" pitchFamily="34" charset="0"/>
                        <a:cs typeface="Arial" pitchFamily="34" charset="0"/>
                      </a:endParaRPr>
                    </a:p>
                  </a:txBody>
                  <a:tcPr marL="82296" marR="82296" marT="41148" marB="41148"/>
                </a:tc>
                <a:tc>
                  <a:txBody>
                    <a:bodyPr/>
                    <a:lstStyle/>
                    <a:p>
                      <a:pPr marL="0" marR="0" indent="0" algn="l" defTabSz="507995" rtl="0" eaLnBrk="1" fontAlgn="auto" latinLnBrk="0" hangingPunct="1">
                        <a:lnSpc>
                          <a:spcPct val="100000"/>
                        </a:lnSpc>
                        <a:spcBef>
                          <a:spcPts val="0"/>
                        </a:spcBef>
                        <a:spcAft>
                          <a:spcPts val="0"/>
                        </a:spcAft>
                        <a:buClrTx/>
                        <a:buSzTx/>
                        <a:buFontTx/>
                        <a:buNone/>
                        <a:tabLst/>
                        <a:defRPr/>
                      </a:pPr>
                      <a:r>
                        <a:rPr lang="es-ES" sz="1600" dirty="0" smtClean="0">
                          <a:latin typeface="Arial" pitchFamily="34" charset="0"/>
                          <a:cs typeface="Arial" pitchFamily="34" charset="0"/>
                        </a:rPr>
                        <a:t>High (VM</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with</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different</a:t>
                      </a:r>
                      <a:r>
                        <a:rPr lang="es-ES" sz="1600" baseline="0" dirty="0" smtClean="0">
                          <a:latin typeface="Arial" pitchFamily="34" charset="0"/>
                          <a:cs typeface="Arial" pitchFamily="34" charset="0"/>
                        </a:rPr>
                        <a:t> OS)</a:t>
                      </a:r>
                      <a:endParaRPr lang="es-ES" sz="1600" dirty="0" smtClean="0">
                        <a:latin typeface="Arial" pitchFamily="34" charset="0"/>
                        <a:cs typeface="Arial" pitchFamily="34" charset="0"/>
                      </a:endParaRPr>
                    </a:p>
                  </a:txBody>
                  <a:tcPr marL="82296" marR="82296" marT="41148" marB="41148"/>
                </a:tc>
              </a:tr>
            </a:tbl>
          </a:graphicData>
        </a:graphic>
      </p:graphicFrame>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spTree>
    <p:extLst>
      <p:ext uri="{BB962C8B-B14F-4D97-AF65-F5344CB8AC3E}">
        <p14:creationId xmlns:p14="http://schemas.microsoft.com/office/powerpoint/2010/main" val="165453892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Image</a:t>
            </a:r>
            <a:r>
              <a:rPr lang="es-ES" dirty="0" smtClean="0"/>
              <a:t> </a:t>
            </a:r>
            <a:r>
              <a:rPr lang="es-ES" dirty="0" err="1" smtClean="0"/>
              <a:t>Deployment</a:t>
            </a:r>
            <a:endParaRPr lang="es-ES" dirty="0"/>
          </a:p>
        </p:txBody>
      </p:sp>
      <p:sp>
        <p:nvSpPr>
          <p:cNvPr id="3" name="Content Placeholder 2"/>
          <p:cNvSpPr>
            <a:spLocks noGrp="1"/>
          </p:cNvSpPr>
          <p:nvPr>
            <p:ph idx="1"/>
          </p:nvPr>
        </p:nvSpPr>
        <p:spPr/>
        <p:txBody>
          <a:bodyPr/>
          <a:lstStyle/>
          <a:p>
            <a:endParaRPr lang="es-ES"/>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2498922854"/>
              </p:ext>
            </p:extLst>
          </p:nvPr>
        </p:nvGraphicFramePr>
        <p:xfrm>
          <a:off x="457200" y="1577340"/>
          <a:ext cx="8229600" cy="4672584"/>
        </p:xfrm>
        <a:graphic>
          <a:graphicData uri="http://schemas.openxmlformats.org/drawingml/2006/table">
            <a:tbl>
              <a:tblPr firstRow="1" bandRow="1">
                <a:tableStyleId>{5C22544A-7EE6-4342-B048-85BDC9FD1C3A}</a:tableStyleId>
              </a:tblPr>
              <a:tblGrid>
                <a:gridCol w="1714500"/>
                <a:gridCol w="2331720"/>
                <a:gridCol w="2125980"/>
                <a:gridCol w="2057400"/>
              </a:tblGrid>
              <a:tr h="379476">
                <a:tc>
                  <a:txBody>
                    <a:bodyPr/>
                    <a:lstStyle/>
                    <a:p>
                      <a:pPr algn="ctr"/>
                      <a:r>
                        <a:rPr lang="es-ES" sz="1600" dirty="0" err="1" smtClean="0">
                          <a:latin typeface="Arial" pitchFamily="34" charset="0"/>
                          <a:cs typeface="Arial" pitchFamily="34" charset="0"/>
                        </a:rPr>
                        <a:t>Feature</a:t>
                      </a:r>
                      <a:endParaRPr lang="es-ES" sz="1600" dirty="0">
                        <a:latin typeface="Arial" pitchFamily="34" charset="0"/>
                        <a:cs typeface="Arial" pitchFamily="34" charset="0"/>
                      </a:endParaRPr>
                    </a:p>
                  </a:txBody>
                  <a:tcPr marL="82296" marR="82296" marT="41148" marB="41148"/>
                </a:tc>
                <a:tc>
                  <a:txBody>
                    <a:bodyPr/>
                    <a:lstStyle/>
                    <a:p>
                      <a:pPr algn="ctr"/>
                      <a:r>
                        <a:rPr lang="es-ES" sz="1600" dirty="0" smtClean="0">
                          <a:latin typeface="Arial" pitchFamily="34" charset="0"/>
                          <a:cs typeface="Arial" pitchFamily="34" charset="0"/>
                        </a:rPr>
                        <a:t>Y1</a:t>
                      </a:r>
                      <a:endParaRPr lang="es-ES" sz="1600" dirty="0">
                        <a:latin typeface="Arial" pitchFamily="34" charset="0"/>
                        <a:cs typeface="Arial" pitchFamily="34" charset="0"/>
                      </a:endParaRPr>
                    </a:p>
                  </a:txBody>
                  <a:tcPr marL="82296" marR="82296" marT="41148" marB="41148"/>
                </a:tc>
                <a:tc>
                  <a:txBody>
                    <a:bodyPr/>
                    <a:lstStyle/>
                    <a:p>
                      <a:pPr algn="ctr"/>
                      <a:r>
                        <a:rPr lang="es-ES" sz="1600" dirty="0" smtClean="0">
                          <a:latin typeface="Arial" pitchFamily="34" charset="0"/>
                          <a:cs typeface="Arial" pitchFamily="34" charset="0"/>
                        </a:rPr>
                        <a:t>Y2</a:t>
                      </a:r>
                      <a:endParaRPr lang="es-ES" sz="1600" dirty="0">
                        <a:latin typeface="Arial" pitchFamily="34" charset="0"/>
                        <a:cs typeface="Arial" pitchFamily="34" charset="0"/>
                      </a:endParaRPr>
                    </a:p>
                  </a:txBody>
                  <a:tcPr marL="82296" marR="82296" marT="41148" marB="41148"/>
                </a:tc>
                <a:tc>
                  <a:txBody>
                    <a:bodyPr/>
                    <a:lstStyle/>
                    <a:p>
                      <a:pPr algn="ctr"/>
                      <a:r>
                        <a:rPr lang="es-ES" sz="1600" dirty="0" smtClean="0">
                          <a:latin typeface="Arial" pitchFamily="34" charset="0"/>
                          <a:cs typeface="Arial" pitchFamily="34" charset="0"/>
                        </a:rPr>
                        <a:t>Y3</a:t>
                      </a:r>
                      <a:endParaRPr lang="es-ES" sz="1600" dirty="0">
                        <a:latin typeface="Arial" pitchFamily="34" charset="0"/>
                        <a:cs typeface="Arial" pitchFamily="34" charset="0"/>
                      </a:endParaRPr>
                    </a:p>
                  </a:txBody>
                  <a:tcPr marL="82296" marR="82296" marT="41148" marB="41148"/>
                </a:tc>
              </a:tr>
              <a:tr h="1069848">
                <a:tc>
                  <a:txBody>
                    <a:bodyPr/>
                    <a:lstStyle/>
                    <a:p>
                      <a:r>
                        <a:rPr lang="es-ES" sz="1600" dirty="0" err="1" smtClean="0">
                          <a:latin typeface="Arial" pitchFamily="34" charset="0"/>
                          <a:cs typeface="Arial" pitchFamily="34" charset="0"/>
                        </a:rPr>
                        <a:t>Quality</a:t>
                      </a:r>
                      <a:endParaRPr lang="es-ES" sz="1600" dirty="0">
                        <a:latin typeface="Arial" pitchFamily="34" charset="0"/>
                        <a:cs typeface="Arial" pitchFamily="34" charset="0"/>
                      </a:endParaRPr>
                    </a:p>
                  </a:txBody>
                  <a:tcPr marL="82296" marR="82296" marT="41148" marB="41148"/>
                </a:tc>
                <a:tc>
                  <a:txBody>
                    <a:bodyPr/>
                    <a:lstStyle/>
                    <a:p>
                      <a:r>
                        <a:rPr lang="es-ES" sz="1600" dirty="0" err="1" smtClean="0">
                          <a:latin typeface="Arial" pitchFamily="34" charset="0"/>
                          <a:cs typeface="Arial" pitchFamily="34" charset="0"/>
                        </a:rPr>
                        <a:t>Prototype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proof</a:t>
                      </a:r>
                      <a:r>
                        <a:rPr lang="es-ES" sz="1600" dirty="0" smtClean="0">
                          <a:latin typeface="Arial" pitchFamily="34" charset="0"/>
                          <a:cs typeface="Arial" pitchFamily="34" charset="0"/>
                        </a:rPr>
                        <a:t> of concept scripts)</a:t>
                      </a:r>
                      <a:endParaRPr lang="es-ES" sz="1600" dirty="0">
                        <a:latin typeface="Arial" pitchFamily="34" charset="0"/>
                        <a:cs typeface="Arial" pitchFamily="34" charset="0"/>
                      </a:endParaRPr>
                    </a:p>
                  </a:txBody>
                  <a:tcPr marL="82296" marR="82296" marT="41148" marB="41148"/>
                </a:tc>
                <a:tc>
                  <a:txBody>
                    <a:bodyPr/>
                    <a:lstStyle/>
                    <a:p>
                      <a:r>
                        <a:rPr lang="es-ES" sz="1600" dirty="0" err="1" smtClean="0">
                          <a:latin typeface="Arial" pitchFamily="34" charset="0"/>
                          <a:cs typeface="Arial" pitchFamily="34" charset="0"/>
                        </a:rPr>
                        <a:t>Production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development</a:t>
                      </a:r>
                      <a:r>
                        <a:rPr lang="es-ES" sz="1600" dirty="0" smtClean="0">
                          <a:latin typeface="Arial" pitchFamily="34" charset="0"/>
                          <a:cs typeface="Arial" pitchFamily="34" charset="0"/>
                        </a:rPr>
                        <a:t> and </a:t>
                      </a:r>
                      <a:r>
                        <a:rPr lang="es-ES" sz="1600" dirty="0" err="1" smtClean="0">
                          <a:latin typeface="Arial" pitchFamily="34" charset="0"/>
                          <a:cs typeface="Arial" pitchFamily="34" charset="0"/>
                        </a:rPr>
                        <a:t>deployment</a:t>
                      </a:r>
                      <a:r>
                        <a:rPr lang="es-ES" sz="1600" dirty="0" smtClean="0">
                          <a:latin typeface="Arial" pitchFamily="34" charset="0"/>
                          <a:cs typeface="Arial" pitchFamily="34" charset="0"/>
                        </a:rPr>
                        <a:t> </a:t>
                      </a:r>
                      <a:r>
                        <a:rPr lang="es-ES" sz="1600" baseline="0" dirty="0" smtClean="0">
                          <a:latin typeface="Arial" pitchFamily="34" charset="0"/>
                          <a:cs typeface="Arial" pitchFamily="34" charset="0"/>
                        </a:rPr>
                        <a:t> </a:t>
                      </a:r>
                      <a:r>
                        <a:rPr lang="es-ES" sz="1600" dirty="0" err="1" smtClean="0">
                          <a:latin typeface="Arial" pitchFamily="34" charset="0"/>
                          <a:cs typeface="Arial" pitchFamily="34" charset="0"/>
                        </a:rPr>
                        <a:t>for</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selected</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users</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General </a:t>
                      </a:r>
                      <a:r>
                        <a:rPr lang="es-ES" sz="1600" dirty="0" err="1" smtClean="0">
                          <a:latin typeface="Arial" pitchFamily="34" charset="0"/>
                          <a:cs typeface="Arial" pitchFamily="34" charset="0"/>
                        </a:rPr>
                        <a:t>Deployment</a:t>
                      </a:r>
                      <a:endParaRPr lang="es-ES" sz="1600" dirty="0">
                        <a:latin typeface="Arial" pitchFamily="34" charset="0"/>
                        <a:cs typeface="Arial" pitchFamily="34" charset="0"/>
                      </a:endParaRPr>
                    </a:p>
                  </a:txBody>
                  <a:tcPr marL="82296" marR="82296" marT="41148" marB="41148"/>
                </a:tc>
              </a:tr>
              <a:tr h="1069848">
                <a:tc>
                  <a:txBody>
                    <a:bodyPr/>
                    <a:lstStyle/>
                    <a:p>
                      <a:r>
                        <a:rPr lang="es-ES" sz="1600" dirty="0" err="1" smtClean="0">
                          <a:latin typeface="Arial" pitchFamily="34" charset="0"/>
                          <a:cs typeface="Arial" pitchFamily="34" charset="0"/>
                        </a:rPr>
                        <a:t>Deployment</a:t>
                      </a:r>
                      <a:r>
                        <a:rPr lang="es-ES" sz="1600" dirty="0" smtClean="0">
                          <a:latin typeface="Arial" pitchFamily="34" charset="0"/>
                          <a:cs typeface="Arial" pitchFamily="34" charset="0"/>
                        </a:rPr>
                        <a:t> </a:t>
                      </a:r>
                    </a:p>
                    <a:p>
                      <a:r>
                        <a:rPr lang="es-ES" sz="1600" dirty="0" err="1" smtClean="0">
                          <a:latin typeface="Arial" pitchFamily="34" charset="0"/>
                          <a:cs typeface="Arial" pitchFamily="34" charset="0"/>
                        </a:rPr>
                        <a:t>type</a:t>
                      </a:r>
                      <a:endParaRPr lang="es-ES" sz="1600" dirty="0">
                        <a:latin typeface="Arial" pitchFamily="34" charset="0"/>
                        <a:cs typeface="Arial" pitchFamily="34" charset="0"/>
                      </a:endParaRPr>
                    </a:p>
                  </a:txBody>
                  <a:tcPr marL="82296" marR="82296" marT="41148" marB="41148"/>
                </a:tc>
                <a:tc>
                  <a:txBody>
                    <a:bodyPr/>
                    <a:lstStyle/>
                    <a:p>
                      <a:pPr marL="0" marR="0" indent="0" algn="l" defTabSz="507995"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latin typeface="Arial" pitchFamily="34" charset="0"/>
                          <a:ea typeface="+mn-ea"/>
                          <a:cs typeface="Arial" pitchFamily="34" charset="0"/>
                        </a:rPr>
                        <a:t>- </a:t>
                      </a:r>
                      <a:r>
                        <a:rPr lang="es-ES" sz="1600" kern="1200" dirty="0" err="1" smtClean="0">
                          <a:solidFill>
                            <a:schemeClr val="dk1"/>
                          </a:solidFill>
                          <a:latin typeface="Arial" pitchFamily="34" charset="0"/>
                          <a:ea typeface="+mn-ea"/>
                          <a:cs typeface="Arial" pitchFamily="34" charset="0"/>
                        </a:rPr>
                        <a:t>Eucalyptus</a:t>
                      </a:r>
                      <a:endParaRPr lang="es-ES" sz="1600" kern="1200" dirty="0" smtClean="0">
                        <a:solidFill>
                          <a:schemeClr val="dk1"/>
                        </a:solidFill>
                        <a:latin typeface="Arial" pitchFamily="34" charset="0"/>
                        <a:ea typeface="+mn-ea"/>
                        <a:cs typeface="Arial" pitchFamily="34" charset="0"/>
                      </a:endParaRPr>
                    </a:p>
                    <a:p>
                      <a:pPr marL="0" marR="0" indent="0" algn="l" defTabSz="507995"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latin typeface="Arial" pitchFamily="34" charset="0"/>
                          <a:ea typeface="+mn-ea"/>
                          <a:cs typeface="Arial" pitchFamily="34" charset="0"/>
                        </a:rPr>
                        <a:t>- </a:t>
                      </a:r>
                      <a:r>
                        <a:rPr lang="es-ES" sz="1600" kern="1200" dirty="0" err="1" smtClean="0">
                          <a:solidFill>
                            <a:schemeClr val="dk1"/>
                          </a:solidFill>
                          <a:latin typeface="Arial" pitchFamily="34" charset="0"/>
                          <a:ea typeface="+mn-ea"/>
                          <a:cs typeface="Arial" pitchFamily="34" charset="0"/>
                        </a:rPr>
                        <a:t>Proof</a:t>
                      </a:r>
                      <a:r>
                        <a:rPr lang="es-ES" sz="1600" kern="1200" baseline="0" dirty="0" smtClean="0">
                          <a:solidFill>
                            <a:schemeClr val="dk1"/>
                          </a:solidFill>
                          <a:latin typeface="Arial" pitchFamily="34" charset="0"/>
                          <a:ea typeface="+mn-ea"/>
                          <a:cs typeface="Arial" pitchFamily="34" charset="0"/>
                        </a:rPr>
                        <a:t> of Concept </a:t>
                      </a:r>
                      <a:r>
                        <a:rPr lang="es-ES" sz="1600" kern="1200" baseline="0" dirty="0" err="1" smtClean="0">
                          <a:solidFill>
                            <a:schemeClr val="dk1"/>
                          </a:solidFill>
                          <a:latin typeface="Arial" pitchFamily="34" charset="0"/>
                          <a:ea typeface="+mn-ea"/>
                          <a:cs typeface="Arial" pitchFamily="34" charset="0"/>
                        </a:rPr>
                        <a:t>for</a:t>
                      </a:r>
                      <a:r>
                        <a:rPr lang="es-ES" sz="1600" kern="1200" dirty="0" smtClean="0">
                          <a:solidFill>
                            <a:schemeClr val="dk1"/>
                          </a:solidFill>
                          <a:latin typeface="Arial" pitchFamily="34" charset="0"/>
                          <a:ea typeface="+mn-ea"/>
                          <a:cs typeface="Arial" pitchFamily="34" charset="0"/>
                        </a:rPr>
                        <a:t> HPC</a:t>
                      </a:r>
                      <a:endParaRPr lang="en-US" sz="1600" kern="1200" dirty="0" smtClean="0">
                        <a:solidFill>
                          <a:schemeClr val="dk1"/>
                        </a:solidFill>
                        <a:latin typeface="Arial" pitchFamily="34" charset="0"/>
                        <a:ea typeface="+mn-ea"/>
                        <a:cs typeface="Arial" pitchFamily="34" charset="0"/>
                      </a:endParaRPr>
                    </a:p>
                  </a:txBody>
                  <a:tcPr marL="82296" marR="82296" marT="41148" marB="41148"/>
                </a:tc>
                <a:tc>
                  <a:txBody>
                    <a:bodyPr/>
                    <a:lstStyle/>
                    <a:p>
                      <a:pPr marL="0" marR="0" indent="0" algn="l" defTabSz="507995" rtl="0" eaLnBrk="1" fontAlgn="auto" latinLnBrk="0" hangingPunct="1">
                        <a:lnSpc>
                          <a:spcPct val="100000"/>
                        </a:lnSpc>
                        <a:spcBef>
                          <a:spcPts val="0"/>
                        </a:spcBef>
                        <a:spcAft>
                          <a:spcPts val="0"/>
                        </a:spcAft>
                        <a:buClrTx/>
                        <a:buSzTx/>
                        <a:buFontTx/>
                        <a:buNone/>
                        <a:tabLst/>
                        <a:defRPr/>
                      </a:pPr>
                      <a:r>
                        <a:rPr lang="es-ES" sz="1600" kern="1200" dirty="0" err="1" smtClean="0">
                          <a:solidFill>
                            <a:schemeClr val="dk1"/>
                          </a:solidFill>
                          <a:latin typeface="Arial" pitchFamily="34" charset="0"/>
                          <a:ea typeface="+mn-ea"/>
                          <a:cs typeface="Arial" pitchFamily="34" charset="0"/>
                        </a:rPr>
                        <a:t>Eucalyptus</a:t>
                      </a:r>
                      <a:r>
                        <a:rPr lang="es-ES" sz="1600" kern="1200" dirty="0" smtClean="0">
                          <a:solidFill>
                            <a:schemeClr val="dk1"/>
                          </a:solidFill>
                          <a:latin typeface="Arial" pitchFamily="34" charset="0"/>
                          <a:ea typeface="+mn-ea"/>
                          <a:cs typeface="Arial" pitchFamily="34" charset="0"/>
                        </a:rPr>
                        <a:t>, HPC </a:t>
                      </a:r>
                      <a:r>
                        <a:rPr lang="en-US" sz="1600" kern="1200" dirty="0" smtClean="0">
                          <a:solidFill>
                            <a:schemeClr val="dk1"/>
                          </a:solidFill>
                          <a:latin typeface="Arial" pitchFamily="34" charset="0"/>
                          <a:ea typeface="+mn-ea"/>
                          <a:cs typeface="Arial" pitchFamily="34" charset="0"/>
                        </a:rPr>
                        <a:t>(Moab/torque – </a:t>
                      </a:r>
                      <a:r>
                        <a:rPr lang="en-US" sz="1600" kern="1200" dirty="0" err="1" smtClean="0">
                          <a:solidFill>
                            <a:schemeClr val="dk1"/>
                          </a:solidFill>
                          <a:latin typeface="Arial" pitchFamily="34" charset="0"/>
                          <a:ea typeface="+mn-ea"/>
                          <a:cs typeface="Arial" pitchFamily="34" charset="0"/>
                        </a:rPr>
                        <a:t>xCAT</a:t>
                      </a:r>
                      <a:r>
                        <a:rPr lang="en-US" sz="1600" kern="1200" dirty="0" smtClean="0">
                          <a:solidFill>
                            <a:schemeClr val="dk1"/>
                          </a:solidFill>
                          <a:latin typeface="Arial" pitchFamily="34" charset="0"/>
                          <a:ea typeface="+mn-ea"/>
                          <a:cs typeface="Arial" pitchFamily="34" charset="0"/>
                        </a:rPr>
                        <a:t>)</a:t>
                      </a:r>
                    </a:p>
                  </a:txBody>
                  <a:tcPr marL="82296" marR="82296" marT="41148" marB="41148"/>
                </a:tc>
                <a:tc>
                  <a:txBody>
                    <a:bodyPr/>
                    <a:lstStyle/>
                    <a:p>
                      <a:pPr marL="0" marR="0" indent="0" algn="l" defTabSz="507995" rtl="0" eaLnBrk="1" fontAlgn="auto" latinLnBrk="0" hangingPunct="1">
                        <a:lnSpc>
                          <a:spcPct val="100000"/>
                        </a:lnSpc>
                        <a:spcBef>
                          <a:spcPts val="0"/>
                        </a:spcBef>
                        <a:spcAft>
                          <a:spcPts val="0"/>
                        </a:spcAft>
                        <a:buClrTx/>
                        <a:buSzTx/>
                        <a:buFontTx/>
                        <a:buNone/>
                        <a:tabLst/>
                        <a:defRPr/>
                      </a:pPr>
                      <a:r>
                        <a:rPr lang="es-ES" sz="1600" kern="1200" dirty="0" err="1" smtClean="0">
                          <a:solidFill>
                            <a:schemeClr val="dk1"/>
                          </a:solidFill>
                          <a:latin typeface="Arial" pitchFamily="34" charset="0"/>
                          <a:ea typeface="+mn-ea"/>
                          <a:cs typeface="Arial" pitchFamily="34" charset="0"/>
                        </a:rPr>
                        <a:t>Eucalyptus</a:t>
                      </a:r>
                      <a:r>
                        <a:rPr lang="es-ES" sz="1600" kern="1200" dirty="0" smtClean="0">
                          <a:solidFill>
                            <a:schemeClr val="dk1"/>
                          </a:solidFill>
                          <a:latin typeface="Arial" pitchFamily="34" charset="0"/>
                          <a:ea typeface="+mn-ea"/>
                          <a:cs typeface="Arial" pitchFamily="34" charset="0"/>
                        </a:rPr>
                        <a:t>, </a:t>
                      </a:r>
                      <a:r>
                        <a:rPr lang="es-ES" sz="1600" kern="1200" dirty="0" err="1" smtClean="0">
                          <a:solidFill>
                            <a:schemeClr val="dk1"/>
                          </a:solidFill>
                          <a:latin typeface="Arial" pitchFamily="34" charset="0"/>
                          <a:ea typeface="+mn-ea"/>
                          <a:cs typeface="Arial" pitchFamily="34" charset="0"/>
                        </a:rPr>
                        <a:t>OpenStack</a:t>
                      </a:r>
                      <a:r>
                        <a:rPr lang="es-ES" sz="1600" kern="1200" dirty="0" smtClean="0">
                          <a:solidFill>
                            <a:schemeClr val="dk1"/>
                          </a:solidFill>
                          <a:latin typeface="Arial" pitchFamily="34" charset="0"/>
                          <a:ea typeface="+mn-ea"/>
                          <a:cs typeface="Arial" pitchFamily="34" charset="0"/>
                        </a:rPr>
                        <a:t>, </a:t>
                      </a:r>
                      <a:r>
                        <a:rPr lang="es-ES" sz="1600" kern="1200" dirty="0" err="1" smtClean="0">
                          <a:solidFill>
                            <a:schemeClr val="dk1"/>
                          </a:solidFill>
                          <a:latin typeface="Arial" pitchFamily="34" charset="0"/>
                          <a:ea typeface="+mn-ea"/>
                          <a:cs typeface="Arial" pitchFamily="34" charset="0"/>
                        </a:rPr>
                        <a:t>Nimbus</a:t>
                      </a:r>
                      <a:r>
                        <a:rPr lang="es-ES" sz="1600" kern="1200" dirty="0" smtClean="0">
                          <a:solidFill>
                            <a:schemeClr val="dk1"/>
                          </a:solidFill>
                          <a:latin typeface="Arial" pitchFamily="34" charset="0"/>
                          <a:ea typeface="+mn-ea"/>
                          <a:cs typeface="Arial" pitchFamily="34" charset="0"/>
                        </a:rPr>
                        <a:t>, </a:t>
                      </a:r>
                      <a:r>
                        <a:rPr lang="es-ES" sz="1600" kern="1200" dirty="0" err="1" smtClean="0">
                          <a:solidFill>
                            <a:schemeClr val="dk1"/>
                          </a:solidFill>
                          <a:latin typeface="Arial" pitchFamily="34" charset="0"/>
                          <a:ea typeface="+mn-ea"/>
                          <a:cs typeface="Arial" pitchFamily="34" charset="0"/>
                        </a:rPr>
                        <a:t>OpenNebula</a:t>
                      </a:r>
                      <a:r>
                        <a:rPr lang="es-ES" sz="1600" kern="1200" dirty="0" smtClean="0">
                          <a:solidFill>
                            <a:schemeClr val="dk1"/>
                          </a:solidFill>
                          <a:latin typeface="Arial" pitchFamily="34" charset="0"/>
                          <a:ea typeface="+mn-ea"/>
                          <a:cs typeface="Arial" pitchFamily="34" charset="0"/>
                        </a:rPr>
                        <a:t>, HPC </a:t>
                      </a:r>
                      <a:r>
                        <a:rPr lang="en-US" sz="1600" kern="1200" dirty="0" smtClean="0">
                          <a:solidFill>
                            <a:schemeClr val="dk1"/>
                          </a:solidFill>
                          <a:latin typeface="Arial" pitchFamily="34" charset="0"/>
                          <a:ea typeface="+mn-ea"/>
                          <a:cs typeface="Arial" pitchFamily="34" charset="0"/>
                        </a:rPr>
                        <a:t>(Moab/torque)</a:t>
                      </a:r>
                    </a:p>
                  </a:txBody>
                  <a:tcPr marL="82296" marR="82296" marT="41148" marB="41148"/>
                </a:tc>
              </a:tr>
              <a:tr h="576072">
                <a:tc>
                  <a:txBody>
                    <a:bodyPr/>
                    <a:lstStyle/>
                    <a:p>
                      <a:r>
                        <a:rPr lang="es-ES" sz="1600" dirty="0" smtClean="0">
                          <a:latin typeface="Arial" pitchFamily="34" charset="0"/>
                          <a:cs typeface="Arial" pitchFamily="34" charset="0"/>
                        </a:rPr>
                        <a:t>OS </a:t>
                      </a:r>
                      <a:r>
                        <a:rPr lang="es-ES" sz="1600" dirty="0" err="1" smtClean="0">
                          <a:latin typeface="Arial" pitchFamily="34" charset="0"/>
                          <a:cs typeface="Arial" pitchFamily="34" charset="0"/>
                        </a:rPr>
                        <a:t>supported</a:t>
                      </a:r>
                      <a:endParaRPr lang="es-ES" sz="1600" dirty="0">
                        <a:latin typeface="Arial" pitchFamily="34" charset="0"/>
                        <a:cs typeface="Arial" pitchFamily="34" charset="0"/>
                      </a:endParaRPr>
                    </a:p>
                  </a:txBody>
                  <a:tcPr marL="82296" marR="82296" marT="41148" marB="41148"/>
                </a:tc>
                <a:tc>
                  <a:txBody>
                    <a:bodyPr/>
                    <a:lstStyle/>
                    <a:p>
                      <a:pPr marL="0" indent="0">
                        <a:buFontTx/>
                        <a:buNone/>
                      </a:pPr>
                      <a:r>
                        <a:rPr lang="es-ES" sz="1600" kern="1200" dirty="0" smtClean="0">
                          <a:solidFill>
                            <a:schemeClr val="dk1"/>
                          </a:solidFill>
                          <a:latin typeface="Arial" pitchFamily="34" charset="0"/>
                          <a:ea typeface="+mn-ea"/>
                          <a:cs typeface="Arial" pitchFamily="34" charset="0"/>
                        </a:rPr>
                        <a:t>Ubuntu </a:t>
                      </a:r>
                      <a:r>
                        <a:rPr lang="es-ES" sz="1600" kern="1200" dirty="0" err="1" smtClean="0">
                          <a:solidFill>
                            <a:schemeClr val="dk1"/>
                          </a:solidFill>
                          <a:latin typeface="Arial" pitchFamily="34" charset="0"/>
                          <a:ea typeface="+mn-ea"/>
                          <a:cs typeface="Arial" pitchFamily="34" charset="0"/>
                        </a:rPr>
                        <a:t>for</a:t>
                      </a:r>
                      <a:r>
                        <a:rPr lang="es-ES" sz="1600" kern="1200" dirty="0" smtClean="0">
                          <a:solidFill>
                            <a:schemeClr val="dk1"/>
                          </a:solidFill>
                          <a:latin typeface="Arial" pitchFamily="34" charset="0"/>
                          <a:ea typeface="+mn-ea"/>
                          <a:cs typeface="Arial" pitchFamily="34" charset="0"/>
                        </a:rPr>
                        <a:t> </a:t>
                      </a:r>
                      <a:r>
                        <a:rPr lang="es-ES" sz="1600" kern="1200" dirty="0" err="1" smtClean="0">
                          <a:solidFill>
                            <a:schemeClr val="dk1"/>
                          </a:solidFill>
                          <a:latin typeface="Arial" pitchFamily="34" charset="0"/>
                          <a:ea typeface="+mn-ea"/>
                          <a:cs typeface="Arial" pitchFamily="34" charset="0"/>
                        </a:rPr>
                        <a:t>Eucalyptus</a:t>
                      </a:r>
                      <a:endParaRPr lang="es-ES" sz="1600" kern="1200" dirty="0" smtClean="0">
                        <a:solidFill>
                          <a:schemeClr val="dk1"/>
                        </a:solidFill>
                        <a:latin typeface="Arial" pitchFamily="34" charset="0"/>
                        <a:ea typeface="+mn-ea"/>
                        <a:cs typeface="Arial" pitchFamily="34" charset="0"/>
                      </a:endParaRPr>
                    </a:p>
                    <a:p>
                      <a:pPr marL="0" indent="0">
                        <a:buFontTx/>
                        <a:buNone/>
                      </a:pPr>
                      <a:endParaRPr lang="es-ES" sz="1600" kern="1200" dirty="0" smtClean="0">
                        <a:solidFill>
                          <a:schemeClr val="dk1"/>
                        </a:solidFill>
                        <a:latin typeface="Arial" pitchFamily="34" charset="0"/>
                        <a:ea typeface="+mn-ea"/>
                        <a:cs typeface="Arial" pitchFamily="34" charset="0"/>
                      </a:endParaRPr>
                    </a:p>
                  </a:txBody>
                  <a:tcPr marL="82296" marR="82296" marT="41148" marB="41148"/>
                </a:tc>
                <a:tc>
                  <a:txBody>
                    <a:bodyPr/>
                    <a:lstStyle/>
                    <a:p>
                      <a:r>
                        <a:rPr lang="en-US" sz="1600" kern="1200" dirty="0" err="1" smtClean="0">
                          <a:solidFill>
                            <a:schemeClr val="dk1"/>
                          </a:solidFill>
                          <a:latin typeface="Arial" pitchFamily="34" charset="0"/>
                          <a:ea typeface="+mn-ea"/>
                          <a:cs typeface="Arial" pitchFamily="34" charset="0"/>
                        </a:rPr>
                        <a:t>CentOS</a:t>
                      </a:r>
                      <a:r>
                        <a:rPr lang="en-US" sz="1600" kern="1200" baseline="0" dirty="0" smtClean="0">
                          <a:solidFill>
                            <a:schemeClr val="dk1"/>
                          </a:solidFill>
                          <a:latin typeface="Arial" pitchFamily="34" charset="0"/>
                          <a:ea typeface="+mn-ea"/>
                          <a:cs typeface="Arial" pitchFamily="34" charset="0"/>
                        </a:rPr>
                        <a:t> for HPC</a:t>
                      </a:r>
                      <a:endParaRPr lang="en-US" sz="1600" kern="1200" dirty="0" smtClean="0">
                        <a:solidFill>
                          <a:schemeClr val="dk1"/>
                        </a:solidFill>
                        <a:latin typeface="Arial" pitchFamily="34" charset="0"/>
                        <a:ea typeface="+mn-ea"/>
                        <a:cs typeface="Arial" pitchFamily="34" charset="0"/>
                      </a:endParaRPr>
                    </a:p>
                  </a:txBody>
                  <a:tcPr marL="82296" marR="82296" marT="41148" marB="41148"/>
                </a:tc>
                <a:tc>
                  <a:txBody>
                    <a:bodyPr/>
                    <a:lstStyle/>
                    <a:p>
                      <a:r>
                        <a:rPr lang="es-ES" sz="1600" dirty="0" err="1" smtClean="0">
                          <a:latin typeface="Arial" pitchFamily="34" charset="0"/>
                          <a:cs typeface="Arial" pitchFamily="34" charset="0"/>
                        </a:rPr>
                        <a:t>CentOS</a:t>
                      </a:r>
                      <a:r>
                        <a:rPr lang="es-ES" sz="1600" dirty="0" smtClean="0">
                          <a:latin typeface="Arial" pitchFamily="34" charset="0"/>
                          <a:cs typeface="Arial" pitchFamily="34" charset="0"/>
                        </a:rPr>
                        <a:t>/Ubuntu/</a:t>
                      </a:r>
                      <a:r>
                        <a:rPr lang="es-ES" sz="1600" dirty="0" err="1" smtClean="0">
                          <a:latin typeface="Arial" pitchFamily="34" charset="0"/>
                          <a:cs typeface="Arial" pitchFamily="34" charset="0"/>
                        </a:rPr>
                        <a:t>Fedora</a:t>
                      </a:r>
                      <a:r>
                        <a:rPr lang="es-ES" sz="1600" dirty="0" smtClean="0">
                          <a:latin typeface="Arial" pitchFamily="34" charset="0"/>
                          <a:cs typeface="Arial" pitchFamily="34" charset="0"/>
                        </a:rPr>
                        <a:t>/</a:t>
                      </a:r>
                      <a:r>
                        <a:rPr lang="es-ES" sz="1600" dirty="0" err="1" smtClean="0">
                          <a:latin typeface="Arial" pitchFamily="34" charset="0"/>
                          <a:cs typeface="Arial" pitchFamily="34" charset="0"/>
                        </a:rPr>
                        <a:t>Suse</a:t>
                      </a:r>
                      <a:endParaRPr lang="es-ES" sz="1600" dirty="0">
                        <a:latin typeface="Arial" pitchFamily="34" charset="0"/>
                        <a:cs typeface="Arial" pitchFamily="34" charset="0"/>
                      </a:endParaRPr>
                    </a:p>
                  </a:txBody>
                  <a:tcPr marL="82296" marR="82296" marT="41148" marB="41148"/>
                </a:tc>
              </a:tr>
              <a:tr h="333756">
                <a:tc>
                  <a:txBody>
                    <a:bodyPr/>
                    <a:lstStyle/>
                    <a:p>
                      <a:r>
                        <a:rPr lang="es-ES" sz="1600" dirty="0" err="1" smtClean="0">
                          <a:latin typeface="Arial" pitchFamily="34" charset="0"/>
                          <a:cs typeface="Arial" pitchFamily="34" charset="0"/>
                        </a:rPr>
                        <a:t>Multi-tenancy</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No</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marL="82296" marR="82296" marT="41148" marB="41148"/>
                </a:tc>
              </a:tr>
              <a:tr h="333756">
                <a:tc>
                  <a:txBody>
                    <a:bodyPr/>
                    <a:lstStyle/>
                    <a:p>
                      <a:r>
                        <a:rPr lang="es-ES" sz="1600" dirty="0" smtClean="0">
                          <a:latin typeface="Arial" pitchFamily="34" charset="0"/>
                          <a:cs typeface="Arial" pitchFamily="34" charset="0"/>
                        </a:rPr>
                        <a:t>Security</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No</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marL="82296" marR="82296" marT="41148" marB="41148"/>
                </a:tc>
              </a:tr>
              <a:tr h="333756">
                <a:tc>
                  <a:txBody>
                    <a:bodyPr/>
                    <a:lstStyle/>
                    <a:p>
                      <a:r>
                        <a:rPr lang="es-ES" sz="1600" dirty="0" err="1" smtClean="0">
                          <a:latin typeface="Arial" pitchFamily="34" charset="0"/>
                          <a:cs typeface="Arial" pitchFamily="34" charset="0"/>
                        </a:rPr>
                        <a:t>Authentication</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No</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 –</a:t>
                      </a:r>
                      <a:r>
                        <a:rPr lang="es-ES" sz="1600" baseline="0" dirty="0" smtClean="0">
                          <a:latin typeface="Arial" pitchFamily="34" charset="0"/>
                          <a:cs typeface="Arial" pitchFamily="34" charset="0"/>
                        </a:rPr>
                        <a:t> LDAP</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Yes - LDAP</a:t>
                      </a:r>
                      <a:endParaRPr lang="es-ES" sz="1600" dirty="0">
                        <a:latin typeface="Arial" pitchFamily="34" charset="0"/>
                        <a:cs typeface="Arial" pitchFamily="34" charset="0"/>
                      </a:endParaRPr>
                    </a:p>
                  </a:txBody>
                  <a:tcPr marL="82296" marR="82296" marT="41148" marB="41148"/>
                </a:tc>
              </a:tr>
              <a:tr h="576072">
                <a:tc>
                  <a:txBody>
                    <a:bodyPr/>
                    <a:lstStyle/>
                    <a:p>
                      <a:r>
                        <a:rPr lang="es-ES" sz="1600" dirty="0" err="1" smtClean="0">
                          <a:latin typeface="Arial" pitchFamily="34" charset="0"/>
                          <a:cs typeface="Arial" pitchFamily="34" charset="0"/>
                        </a:rPr>
                        <a:t>Client</a:t>
                      </a:r>
                      <a:r>
                        <a:rPr lang="es-ES" sz="1600" dirty="0" smtClean="0">
                          <a:latin typeface="Arial" pitchFamily="34" charset="0"/>
                          <a:cs typeface="Arial" pitchFamily="34" charset="0"/>
                        </a:rPr>
                        <a:t> Interface</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CLI</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CLI</a:t>
                      </a:r>
                      <a:endParaRPr lang="es-ES" sz="1600" dirty="0">
                        <a:latin typeface="Arial" pitchFamily="34" charset="0"/>
                        <a:cs typeface="Arial" pitchFamily="34" charset="0"/>
                      </a:endParaRPr>
                    </a:p>
                  </a:txBody>
                  <a:tcPr marL="82296" marR="82296" marT="41148" marB="41148"/>
                </a:tc>
                <a:tc>
                  <a:txBody>
                    <a:bodyPr/>
                    <a:lstStyle/>
                    <a:p>
                      <a:r>
                        <a:rPr lang="es-ES" sz="1600" dirty="0" smtClean="0">
                          <a:latin typeface="Arial" pitchFamily="34" charset="0"/>
                          <a:cs typeface="Arial" pitchFamily="34" charset="0"/>
                        </a:rPr>
                        <a:t>CLI,</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Rest</a:t>
                      </a:r>
                      <a:r>
                        <a:rPr lang="es-ES" sz="1600" baseline="0" dirty="0" smtClean="0">
                          <a:latin typeface="Arial" pitchFamily="34" charset="0"/>
                          <a:cs typeface="Arial" pitchFamily="34" charset="0"/>
                        </a:rPr>
                        <a:t> API, Portal Interface</a:t>
                      </a:r>
                      <a:endParaRPr lang="es-ES" sz="1600" dirty="0">
                        <a:latin typeface="Arial" pitchFamily="34" charset="0"/>
                        <a:cs typeface="Arial" pitchFamily="34" charset="0"/>
                      </a:endParaRPr>
                    </a:p>
                  </a:txBody>
                  <a:tcPr marL="82296" marR="82296" marT="41148" marB="41148"/>
                </a:tc>
              </a:tr>
            </a:tbl>
          </a:graphicData>
        </a:graphic>
      </p:graphicFrame>
    </p:spTree>
    <p:extLst>
      <p:ext uri="{BB962C8B-B14F-4D97-AF65-F5344CB8AC3E}">
        <p14:creationId xmlns:p14="http://schemas.microsoft.com/office/powerpoint/2010/main" val="276785097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Image</a:t>
            </a:r>
            <a:r>
              <a:rPr lang="es-ES" dirty="0" smtClean="0"/>
              <a:t> </a:t>
            </a:r>
            <a:r>
              <a:rPr lang="es-ES" dirty="0" err="1" smtClean="0"/>
              <a:t>Repository</a:t>
            </a:r>
            <a:endParaRPr lang="es-ES" dirty="0"/>
          </a:p>
        </p:txBody>
      </p:sp>
      <p:sp>
        <p:nvSpPr>
          <p:cNvPr id="3" name="Content Placeholder 2"/>
          <p:cNvSpPr>
            <a:spLocks noGrp="1"/>
          </p:cNvSpPr>
          <p:nvPr>
            <p:ph idx="1"/>
          </p:nvPr>
        </p:nvSpPr>
        <p:spPr/>
        <p:txBody>
          <a:bodyPr/>
          <a:lstStyle/>
          <a:p>
            <a:endParaRPr lang="es-ES"/>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1314149534"/>
              </p:ext>
            </p:extLst>
          </p:nvPr>
        </p:nvGraphicFramePr>
        <p:xfrm>
          <a:off x="457200" y="1371600"/>
          <a:ext cx="8229600" cy="4983480"/>
        </p:xfrm>
        <a:graphic>
          <a:graphicData uri="http://schemas.openxmlformats.org/drawingml/2006/table">
            <a:tbl>
              <a:tblPr firstRow="1" bandRow="1">
                <a:tableStyleId>{5C22544A-7EE6-4342-B048-85BDC9FD1C3A}</a:tableStyleId>
              </a:tblPr>
              <a:tblGrid>
                <a:gridCol w="2057400"/>
                <a:gridCol w="2057400"/>
                <a:gridCol w="2057400"/>
                <a:gridCol w="2057400"/>
              </a:tblGrid>
              <a:tr h="333756">
                <a:tc>
                  <a:txBody>
                    <a:bodyPr/>
                    <a:lstStyle/>
                    <a:p>
                      <a:pPr algn="ctr"/>
                      <a:r>
                        <a:rPr lang="es-ES" sz="1400" dirty="0" err="1" smtClean="0">
                          <a:latin typeface="Arial" pitchFamily="34" charset="0"/>
                          <a:cs typeface="Arial" pitchFamily="34" charset="0"/>
                        </a:rPr>
                        <a:t>Feature</a:t>
                      </a:r>
                      <a:endParaRPr lang="es-ES" sz="1400" dirty="0">
                        <a:latin typeface="Arial" pitchFamily="34" charset="0"/>
                        <a:cs typeface="Arial" pitchFamily="34" charset="0"/>
                      </a:endParaRPr>
                    </a:p>
                  </a:txBody>
                  <a:tcPr marL="82296" marR="82296" marT="41148" marB="41148"/>
                </a:tc>
                <a:tc>
                  <a:txBody>
                    <a:bodyPr/>
                    <a:lstStyle/>
                    <a:p>
                      <a:pPr algn="ctr"/>
                      <a:r>
                        <a:rPr lang="es-ES" sz="1400" dirty="0" smtClean="0">
                          <a:latin typeface="Arial" pitchFamily="34" charset="0"/>
                          <a:cs typeface="Arial" pitchFamily="34" charset="0"/>
                        </a:rPr>
                        <a:t>Y1</a:t>
                      </a:r>
                      <a:endParaRPr lang="es-ES" sz="1400" dirty="0">
                        <a:latin typeface="Arial" pitchFamily="34" charset="0"/>
                        <a:cs typeface="Arial" pitchFamily="34" charset="0"/>
                      </a:endParaRPr>
                    </a:p>
                  </a:txBody>
                  <a:tcPr marL="82296" marR="82296" marT="41148" marB="41148"/>
                </a:tc>
                <a:tc>
                  <a:txBody>
                    <a:bodyPr/>
                    <a:lstStyle/>
                    <a:p>
                      <a:pPr algn="ctr"/>
                      <a:r>
                        <a:rPr lang="es-ES" sz="1400" dirty="0" smtClean="0">
                          <a:latin typeface="Arial" pitchFamily="34" charset="0"/>
                          <a:cs typeface="Arial" pitchFamily="34" charset="0"/>
                        </a:rPr>
                        <a:t>Y2</a:t>
                      </a:r>
                      <a:endParaRPr lang="es-ES" sz="1400" dirty="0">
                        <a:latin typeface="Arial" pitchFamily="34" charset="0"/>
                        <a:cs typeface="Arial" pitchFamily="34" charset="0"/>
                      </a:endParaRPr>
                    </a:p>
                  </a:txBody>
                  <a:tcPr marL="82296" marR="82296" marT="41148" marB="41148"/>
                </a:tc>
                <a:tc>
                  <a:txBody>
                    <a:bodyPr/>
                    <a:lstStyle/>
                    <a:p>
                      <a:pPr algn="ctr"/>
                      <a:r>
                        <a:rPr lang="es-ES" sz="1400" dirty="0" smtClean="0">
                          <a:latin typeface="Arial" pitchFamily="34" charset="0"/>
                          <a:cs typeface="Arial" pitchFamily="34" charset="0"/>
                        </a:rPr>
                        <a:t>Y3</a:t>
                      </a:r>
                      <a:endParaRPr lang="es-ES" sz="1400" dirty="0">
                        <a:latin typeface="Arial" pitchFamily="34" charset="0"/>
                        <a:cs typeface="Arial" pitchFamily="34" charset="0"/>
                      </a:endParaRPr>
                    </a:p>
                  </a:txBody>
                  <a:tcPr marL="82296" marR="82296" marT="41148" marB="41148"/>
                </a:tc>
              </a:tr>
              <a:tr h="521208">
                <a:tc>
                  <a:txBody>
                    <a:bodyPr/>
                    <a:lstStyle/>
                    <a:p>
                      <a:r>
                        <a:rPr lang="es-ES" sz="1400" dirty="0" err="1" smtClean="0">
                          <a:latin typeface="Arial" pitchFamily="34" charset="0"/>
                          <a:cs typeface="Arial" pitchFamily="34" charset="0"/>
                        </a:rPr>
                        <a:t>Quality</a:t>
                      </a:r>
                      <a:endParaRPr lang="es-ES" sz="1400" dirty="0">
                        <a:latin typeface="Arial" pitchFamily="34" charset="0"/>
                        <a:cs typeface="Arial" pitchFamily="34" charset="0"/>
                      </a:endParaRPr>
                    </a:p>
                  </a:txBody>
                  <a:tcPr marL="82296" marR="82296" marT="41148" marB="41148"/>
                </a:tc>
                <a:tc>
                  <a:txBody>
                    <a:bodyPr/>
                    <a:lstStyle/>
                    <a:p>
                      <a:r>
                        <a:rPr lang="es-ES" sz="1400" dirty="0" err="1" smtClean="0">
                          <a:latin typeface="Arial" pitchFamily="34" charset="0"/>
                          <a:cs typeface="Arial" pitchFamily="34" charset="0"/>
                        </a:rPr>
                        <a:t>Early</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development</a:t>
                      </a:r>
                      <a:endParaRPr lang="es-ES" sz="1400" dirty="0">
                        <a:latin typeface="Arial" pitchFamily="34" charset="0"/>
                        <a:cs typeface="Arial" pitchFamily="34" charset="0"/>
                      </a:endParaRPr>
                    </a:p>
                  </a:txBody>
                  <a:tcPr marL="82296" marR="82296" marT="41148" marB="41148"/>
                </a:tc>
                <a:tc>
                  <a:txBody>
                    <a:bodyPr/>
                    <a:lstStyle/>
                    <a:p>
                      <a:r>
                        <a:rPr lang="es-ES" sz="1400" dirty="0" err="1" smtClean="0">
                          <a:latin typeface="Arial" pitchFamily="34" charset="0"/>
                          <a:cs typeface="Arial" pitchFamily="34" charset="0"/>
                        </a:rPr>
                        <a:t>Production</a:t>
                      </a:r>
                      <a:r>
                        <a:rPr lang="es-ES" sz="1400" baseline="0" dirty="0" smtClean="0">
                          <a:latin typeface="Arial" pitchFamily="34" charset="0"/>
                          <a:cs typeface="Arial" pitchFamily="34" charset="0"/>
                        </a:rPr>
                        <a:t> </a:t>
                      </a:r>
                      <a:r>
                        <a:rPr lang="es-ES" sz="1400" baseline="0" dirty="0" err="1" smtClean="0">
                          <a:latin typeface="Arial" pitchFamily="34" charset="0"/>
                          <a:cs typeface="Arial" pitchFamily="34" charset="0"/>
                        </a:rPr>
                        <a:t>development</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General </a:t>
                      </a:r>
                      <a:r>
                        <a:rPr lang="es-ES" sz="1400" dirty="0" err="1" smtClean="0">
                          <a:latin typeface="Arial" pitchFamily="34" charset="0"/>
                          <a:cs typeface="Arial" pitchFamily="34" charset="0"/>
                        </a:rPr>
                        <a:t>Deployment</a:t>
                      </a:r>
                      <a:endParaRPr lang="es-ES" sz="1400" dirty="0">
                        <a:latin typeface="Arial" pitchFamily="34" charset="0"/>
                        <a:cs typeface="Arial" pitchFamily="34" charset="0"/>
                      </a:endParaRPr>
                    </a:p>
                  </a:txBody>
                  <a:tcPr marL="82296" marR="82296" marT="41148" marB="41148"/>
                </a:tc>
              </a:tr>
              <a:tr h="521208">
                <a:tc>
                  <a:txBody>
                    <a:bodyPr/>
                    <a:lstStyle/>
                    <a:p>
                      <a:r>
                        <a:rPr lang="es-ES" sz="1400" dirty="0" err="1" smtClean="0">
                          <a:latin typeface="Arial" pitchFamily="34" charset="0"/>
                          <a:cs typeface="Arial" pitchFamily="34" charset="0"/>
                        </a:rPr>
                        <a:t>Client</a:t>
                      </a:r>
                      <a:r>
                        <a:rPr lang="es-ES" sz="1400" dirty="0" smtClean="0">
                          <a:latin typeface="Arial" pitchFamily="34" charset="0"/>
                          <a:cs typeface="Arial" pitchFamily="34" charset="0"/>
                        </a:rPr>
                        <a:t>-Server </a:t>
                      </a:r>
                      <a:r>
                        <a:rPr lang="es-ES" sz="1400" dirty="0" err="1" smtClean="0">
                          <a:latin typeface="Arial" pitchFamily="34" charset="0"/>
                          <a:cs typeface="Arial" pitchFamily="34" charset="0"/>
                        </a:rPr>
                        <a:t>Communication</a:t>
                      </a:r>
                      <a:endParaRPr lang="es-ES" sz="1400" dirty="0">
                        <a:latin typeface="Arial" pitchFamily="34" charset="0"/>
                        <a:cs typeface="Arial" pitchFamily="34" charset="0"/>
                      </a:endParaRPr>
                    </a:p>
                  </a:txBody>
                  <a:tcPr marL="82296" marR="82296" marT="41148" marB="41148"/>
                </a:tc>
                <a:tc>
                  <a:txBody>
                    <a:bodyPr/>
                    <a:lstStyle/>
                    <a:p>
                      <a:r>
                        <a:rPr lang="es-ES" sz="1400" dirty="0" err="1" smtClean="0">
                          <a:latin typeface="Arial" pitchFamily="34" charset="0"/>
                          <a:cs typeface="Arial" pitchFamily="34" charset="0"/>
                        </a:rPr>
                        <a:t>Ssh</a:t>
                      </a:r>
                      <a:endParaRPr lang="es-ES" sz="1400" dirty="0">
                        <a:latin typeface="Arial" pitchFamily="34" charset="0"/>
                        <a:cs typeface="Arial" pitchFamily="34" charset="0"/>
                      </a:endParaRPr>
                    </a:p>
                  </a:txBody>
                  <a:tcPr marL="82296" marR="82296" marT="41148" marB="41148"/>
                </a:tc>
                <a:tc>
                  <a:txBody>
                    <a:bodyPr/>
                    <a:lstStyle/>
                    <a:p>
                      <a:r>
                        <a:rPr lang="en-US" sz="1400" dirty="0" smtClean="0">
                          <a:latin typeface="Arial" pitchFamily="34" charset="0"/>
                          <a:cs typeface="Arial" pitchFamily="34" charset="0"/>
                        </a:rPr>
                        <a:t>TLS/SSL Sockets</a:t>
                      </a:r>
                      <a:endParaRPr lang="es-ES" sz="1400" dirty="0">
                        <a:latin typeface="Arial" pitchFamily="34" charset="0"/>
                        <a:cs typeface="Arial" pitchFamily="34" charset="0"/>
                      </a:endParaRPr>
                    </a:p>
                  </a:txBody>
                  <a:tcPr marL="82296" marR="82296" marT="41148" marB="41148"/>
                </a:tc>
                <a:tc>
                  <a:txBody>
                    <a:bodyPr/>
                    <a:lstStyle/>
                    <a:p>
                      <a:r>
                        <a:rPr lang="en-US" sz="1400" dirty="0" smtClean="0">
                          <a:latin typeface="Arial" pitchFamily="34" charset="0"/>
                          <a:cs typeface="Arial" pitchFamily="34" charset="0"/>
                        </a:rPr>
                        <a:t>TLS/SSL Sockets</a:t>
                      </a:r>
                      <a:endParaRPr lang="es-ES" sz="1400" dirty="0">
                        <a:latin typeface="Arial" pitchFamily="34" charset="0"/>
                        <a:cs typeface="Arial" pitchFamily="34" charset="0"/>
                      </a:endParaRPr>
                    </a:p>
                  </a:txBody>
                  <a:tcPr marL="82296" marR="82296" marT="41148" marB="41148"/>
                </a:tc>
              </a:tr>
              <a:tr h="333756">
                <a:tc>
                  <a:txBody>
                    <a:bodyPr/>
                    <a:lstStyle/>
                    <a:p>
                      <a:r>
                        <a:rPr lang="es-ES" sz="1400" dirty="0" err="1" smtClean="0">
                          <a:latin typeface="Arial" pitchFamily="34" charset="0"/>
                          <a:cs typeface="Arial" pitchFamily="34" charset="0"/>
                        </a:rPr>
                        <a:t>Multi-tenancy</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Yes – </a:t>
                      </a:r>
                      <a:r>
                        <a:rPr lang="es-ES" sz="1400" dirty="0" err="1" smtClean="0">
                          <a:latin typeface="Arial" pitchFamily="34" charset="0"/>
                          <a:cs typeface="Arial" pitchFamily="34" charset="0"/>
                        </a:rPr>
                        <a:t>limited</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Yes</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Yes</a:t>
                      </a:r>
                      <a:endParaRPr lang="es-ES" sz="1400" dirty="0">
                        <a:latin typeface="Arial" pitchFamily="34" charset="0"/>
                        <a:cs typeface="Arial" pitchFamily="34" charset="0"/>
                      </a:endParaRPr>
                    </a:p>
                  </a:txBody>
                  <a:tcPr marL="82296" marR="82296" marT="41148" marB="41148"/>
                </a:tc>
              </a:tr>
              <a:tr h="333756">
                <a:tc>
                  <a:txBody>
                    <a:bodyPr/>
                    <a:lstStyle/>
                    <a:p>
                      <a:r>
                        <a:rPr lang="es-ES" sz="1400" dirty="0" smtClean="0">
                          <a:latin typeface="Arial" pitchFamily="34" charset="0"/>
                          <a:cs typeface="Arial" pitchFamily="34" charset="0"/>
                        </a:rPr>
                        <a:t>Security</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Yes - </a:t>
                      </a:r>
                      <a:r>
                        <a:rPr lang="es-ES" sz="1400" dirty="0" err="1" smtClean="0">
                          <a:latin typeface="Arial" pitchFamily="34" charset="0"/>
                          <a:cs typeface="Arial" pitchFamily="34" charset="0"/>
                        </a:rPr>
                        <a:t>ssh</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Yes</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Yes</a:t>
                      </a:r>
                      <a:endParaRPr lang="es-ES" sz="1400" dirty="0">
                        <a:latin typeface="Arial" pitchFamily="34" charset="0"/>
                        <a:cs typeface="Arial" pitchFamily="34" charset="0"/>
                      </a:endParaRPr>
                    </a:p>
                  </a:txBody>
                  <a:tcPr marL="82296" marR="82296" marT="41148" marB="41148"/>
                </a:tc>
              </a:tr>
              <a:tr h="333756">
                <a:tc>
                  <a:txBody>
                    <a:bodyPr/>
                    <a:lstStyle/>
                    <a:p>
                      <a:r>
                        <a:rPr lang="es-ES" sz="1400" dirty="0" err="1" smtClean="0">
                          <a:latin typeface="Arial" pitchFamily="34" charset="0"/>
                          <a:cs typeface="Arial" pitchFamily="34" charset="0"/>
                        </a:rPr>
                        <a:t>Authentication</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Yes –</a:t>
                      </a:r>
                      <a:r>
                        <a:rPr lang="es-ES" sz="1400" baseline="0" dirty="0" smtClean="0">
                          <a:latin typeface="Arial" pitchFamily="34" charset="0"/>
                          <a:cs typeface="Arial" pitchFamily="34" charset="0"/>
                        </a:rPr>
                        <a:t> </a:t>
                      </a:r>
                      <a:r>
                        <a:rPr lang="es-ES" sz="1400" dirty="0" err="1" smtClean="0">
                          <a:latin typeface="Arial" pitchFamily="34" charset="0"/>
                          <a:cs typeface="Arial" pitchFamily="34" charset="0"/>
                        </a:rPr>
                        <a:t>ssh</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Yes –</a:t>
                      </a:r>
                      <a:r>
                        <a:rPr lang="es-ES" sz="1400" baseline="0" dirty="0" smtClean="0">
                          <a:latin typeface="Arial" pitchFamily="34" charset="0"/>
                          <a:cs typeface="Arial" pitchFamily="34" charset="0"/>
                        </a:rPr>
                        <a:t> LDAP</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Yes - LDAP</a:t>
                      </a:r>
                      <a:endParaRPr lang="es-ES" sz="1400" dirty="0">
                        <a:latin typeface="Arial" pitchFamily="34" charset="0"/>
                        <a:cs typeface="Arial" pitchFamily="34" charset="0"/>
                      </a:endParaRPr>
                    </a:p>
                  </a:txBody>
                  <a:tcPr marL="82296" marR="82296" marT="41148" marB="41148"/>
                </a:tc>
              </a:tr>
              <a:tr h="521208">
                <a:tc>
                  <a:txBody>
                    <a:bodyPr/>
                    <a:lstStyle/>
                    <a:p>
                      <a:r>
                        <a:rPr lang="es-ES" sz="1400" dirty="0" err="1" smtClean="0">
                          <a:latin typeface="Arial" pitchFamily="34" charset="0"/>
                          <a:cs typeface="Arial" pitchFamily="34" charset="0"/>
                        </a:rPr>
                        <a:t>Client</a:t>
                      </a:r>
                      <a:r>
                        <a:rPr lang="es-ES" sz="1400" dirty="0" smtClean="0">
                          <a:latin typeface="Arial" pitchFamily="34" charset="0"/>
                          <a:cs typeface="Arial" pitchFamily="34" charset="0"/>
                        </a:rPr>
                        <a:t> Interface</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CLI</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CLI, </a:t>
                      </a:r>
                      <a:r>
                        <a:rPr lang="es-ES" sz="1400" dirty="0" err="1" smtClean="0">
                          <a:latin typeface="Arial" pitchFamily="34" charset="0"/>
                          <a:cs typeface="Arial" pitchFamily="34" charset="0"/>
                        </a:rPr>
                        <a:t>Rest</a:t>
                      </a:r>
                      <a:r>
                        <a:rPr lang="es-ES" sz="1400" dirty="0" smtClean="0">
                          <a:latin typeface="Arial" pitchFamily="34" charset="0"/>
                          <a:cs typeface="Arial" pitchFamily="34" charset="0"/>
                        </a:rPr>
                        <a:t> API</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CLI,</a:t>
                      </a:r>
                      <a:r>
                        <a:rPr lang="es-ES" sz="1400" baseline="0" dirty="0" smtClean="0">
                          <a:latin typeface="Arial" pitchFamily="34" charset="0"/>
                          <a:cs typeface="Arial" pitchFamily="34" charset="0"/>
                        </a:rPr>
                        <a:t> </a:t>
                      </a:r>
                      <a:r>
                        <a:rPr lang="es-ES" sz="1400" baseline="0" dirty="0" err="1" smtClean="0">
                          <a:latin typeface="Arial" pitchFamily="34" charset="0"/>
                          <a:cs typeface="Arial" pitchFamily="34" charset="0"/>
                        </a:rPr>
                        <a:t>Rest</a:t>
                      </a:r>
                      <a:r>
                        <a:rPr lang="es-ES" sz="1400" baseline="0" dirty="0" smtClean="0">
                          <a:latin typeface="Arial" pitchFamily="34" charset="0"/>
                          <a:cs typeface="Arial" pitchFamily="34" charset="0"/>
                        </a:rPr>
                        <a:t> API, Portal Interface</a:t>
                      </a:r>
                      <a:endParaRPr lang="es-ES" sz="1400" dirty="0">
                        <a:latin typeface="Arial" pitchFamily="34" charset="0"/>
                        <a:cs typeface="Arial" pitchFamily="34" charset="0"/>
                      </a:endParaRPr>
                    </a:p>
                  </a:txBody>
                  <a:tcPr marL="82296" marR="82296" marT="41148" marB="41148"/>
                </a:tc>
              </a:tr>
              <a:tr h="521208">
                <a:tc>
                  <a:txBody>
                    <a:bodyPr/>
                    <a:lstStyle/>
                    <a:p>
                      <a:r>
                        <a:rPr lang="es-ES" sz="1400" dirty="0" err="1" smtClean="0">
                          <a:latin typeface="Arial" pitchFamily="34" charset="0"/>
                          <a:cs typeface="Arial" pitchFamily="34" charset="0"/>
                        </a:rPr>
                        <a:t>Manage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Images</a:t>
                      </a:r>
                      <a:endParaRPr lang="es-ES" sz="1400" dirty="0">
                        <a:latin typeface="Arial" pitchFamily="34" charset="0"/>
                        <a:cs typeface="Arial" pitchFamily="34" charset="0"/>
                      </a:endParaRPr>
                    </a:p>
                  </a:txBody>
                  <a:tcPr marL="82296" marR="82296" marT="41148" marB="41148"/>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Store, retrieve,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modify metadata, share</a:t>
                      </a:r>
                      <a:endParaRPr lang="es-ES" sz="1400" dirty="0" smtClean="0">
                        <a:latin typeface="Arial" pitchFamily="34" charset="0"/>
                        <a:cs typeface="Arial" pitchFamily="34" charset="0"/>
                      </a:endParaRPr>
                    </a:p>
                  </a:txBody>
                  <a:tcPr marL="82296" marR="82296" marT="41148" marB="41148"/>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Store, retrieve,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modify metadata, share</a:t>
                      </a:r>
                      <a:endParaRPr lang="es-ES" sz="1400" dirty="0">
                        <a:latin typeface="Arial" pitchFamily="34" charset="0"/>
                        <a:cs typeface="Arial" pitchFamily="34" charset="0"/>
                      </a:endParaRPr>
                    </a:p>
                  </a:txBody>
                  <a:tcPr marL="82296" marR="82296" marT="41148" marB="41148"/>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Store, retrieve,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modify metadata, share</a:t>
                      </a:r>
                      <a:endParaRPr lang="es-ES" sz="1400" dirty="0" smtClean="0">
                        <a:latin typeface="Arial" pitchFamily="34" charset="0"/>
                        <a:cs typeface="Arial" pitchFamily="34" charset="0"/>
                      </a:endParaRPr>
                    </a:p>
                  </a:txBody>
                  <a:tcPr marL="82296" marR="82296" marT="41148" marB="41148"/>
                </a:tc>
              </a:tr>
              <a:tr h="521208">
                <a:tc>
                  <a:txBody>
                    <a:bodyPr/>
                    <a:lstStyle/>
                    <a:p>
                      <a:r>
                        <a:rPr lang="es-ES" sz="1400" dirty="0" err="1" smtClean="0">
                          <a:latin typeface="Arial" pitchFamily="34" charset="0"/>
                          <a:cs typeface="Arial" pitchFamily="34" charset="0"/>
                        </a:rPr>
                        <a:t>Manage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Users</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No</a:t>
                      </a:r>
                      <a:endParaRPr lang="es-ES" sz="1400" dirty="0">
                        <a:latin typeface="Arial" pitchFamily="34" charset="0"/>
                        <a:cs typeface="Arial" pitchFamily="34" charset="0"/>
                      </a:endParaRPr>
                    </a:p>
                  </a:txBody>
                  <a:tcPr marL="82296" marR="82296" marT="41148" marB="41148"/>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users, roles and quotas</a:t>
                      </a:r>
                      <a:endParaRPr lang="es-ES" sz="1400" dirty="0">
                        <a:latin typeface="Arial" pitchFamily="34" charset="0"/>
                        <a:cs typeface="Arial" pitchFamily="34" charset="0"/>
                      </a:endParaRPr>
                    </a:p>
                  </a:txBody>
                  <a:tcPr marL="82296" marR="82296" marT="41148" marB="41148"/>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users, roles and quotas</a:t>
                      </a:r>
                      <a:endParaRPr lang="es-ES" sz="1400" dirty="0" smtClean="0">
                        <a:latin typeface="Arial" pitchFamily="34" charset="0"/>
                        <a:cs typeface="Arial" pitchFamily="34" charset="0"/>
                      </a:endParaRPr>
                    </a:p>
                  </a:txBody>
                  <a:tcPr marL="82296" marR="82296" marT="41148" marB="41148"/>
                </a:tc>
              </a:tr>
              <a:tr h="521208">
                <a:tc>
                  <a:txBody>
                    <a:bodyPr/>
                    <a:lstStyle/>
                    <a:p>
                      <a:r>
                        <a:rPr lang="es-ES" sz="1400" dirty="0" err="1" smtClean="0">
                          <a:latin typeface="Arial" pitchFamily="34" charset="0"/>
                          <a:cs typeface="Arial" pitchFamily="34" charset="0"/>
                        </a:rPr>
                        <a:t>Statistics</a:t>
                      </a:r>
                      <a:endParaRPr lang="es-ES" sz="1400" dirty="0">
                        <a:latin typeface="Arial" pitchFamily="34" charset="0"/>
                        <a:cs typeface="Arial" pitchFamily="34" charset="0"/>
                      </a:endParaRPr>
                    </a:p>
                  </a:txBody>
                  <a:tcPr marL="82296" marR="82296" marT="41148" marB="41148"/>
                </a:tc>
                <a:tc>
                  <a:txBody>
                    <a:bodyPr/>
                    <a:lstStyle/>
                    <a:p>
                      <a:r>
                        <a:rPr lang="es-ES" sz="1400" dirty="0" smtClean="0">
                          <a:latin typeface="Arial" pitchFamily="34" charset="0"/>
                          <a:cs typeface="Arial" pitchFamily="34" charset="0"/>
                        </a:rPr>
                        <a:t>No</a:t>
                      </a:r>
                      <a:endParaRPr lang="es-ES" sz="1400" dirty="0">
                        <a:latin typeface="Arial" pitchFamily="34" charset="0"/>
                        <a:cs typeface="Arial" pitchFamily="34" charset="0"/>
                      </a:endParaRPr>
                    </a:p>
                  </a:txBody>
                  <a:tcPr marL="82296" marR="82296" marT="41148" marB="41148"/>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s-ES" sz="1400" dirty="0" smtClean="0">
                          <a:latin typeface="Arial" pitchFamily="34" charset="0"/>
                          <a:cs typeface="Arial" pitchFamily="34" charset="0"/>
                        </a:rPr>
                        <a:t>Yes (#</a:t>
                      </a:r>
                      <a:r>
                        <a:rPr lang="es-ES" sz="1400" dirty="0" err="1" smtClean="0">
                          <a:latin typeface="Arial" pitchFamily="34" charset="0"/>
                          <a:cs typeface="Arial" pitchFamily="34" charset="0"/>
                        </a:rPr>
                        <a:t>Images</a:t>
                      </a:r>
                      <a:r>
                        <a:rPr lang="es-ES" sz="1400" baseline="0" dirty="0" smtClean="0">
                          <a:latin typeface="Arial" pitchFamily="34" charset="0"/>
                          <a:cs typeface="Arial" pitchFamily="34" charset="0"/>
                        </a:rPr>
                        <a:t>, </a:t>
                      </a:r>
                      <a:r>
                        <a:rPr lang="es-ES" sz="1400" baseline="0" dirty="0" err="1" smtClean="0">
                          <a:latin typeface="Arial" pitchFamily="34" charset="0"/>
                          <a:cs typeface="Arial" pitchFamily="34" charset="0"/>
                        </a:rPr>
                        <a:t>usage,logs</a:t>
                      </a:r>
                      <a:r>
                        <a:rPr lang="es-ES" sz="1400" baseline="0" dirty="0" smtClean="0">
                          <a:latin typeface="Arial" pitchFamily="34" charset="0"/>
                          <a:cs typeface="Arial" pitchFamily="34" charset="0"/>
                        </a:rPr>
                        <a:t>)</a:t>
                      </a:r>
                      <a:endParaRPr lang="es-ES" sz="1400" dirty="0">
                        <a:latin typeface="Arial" pitchFamily="34" charset="0"/>
                        <a:cs typeface="Arial" pitchFamily="34" charset="0"/>
                      </a:endParaRPr>
                    </a:p>
                  </a:txBody>
                  <a:tcPr marL="82296" marR="82296" marT="41148" marB="41148"/>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s-ES" sz="1400" dirty="0" smtClean="0">
                          <a:latin typeface="Arial" pitchFamily="34" charset="0"/>
                          <a:cs typeface="Arial" pitchFamily="34" charset="0"/>
                        </a:rPr>
                        <a:t>Yes (#</a:t>
                      </a:r>
                      <a:r>
                        <a:rPr lang="es-ES" sz="1400" dirty="0" err="1" smtClean="0">
                          <a:latin typeface="Arial" pitchFamily="34" charset="0"/>
                          <a:cs typeface="Arial" pitchFamily="34" charset="0"/>
                        </a:rPr>
                        <a:t>Images</a:t>
                      </a:r>
                      <a:r>
                        <a:rPr lang="es-ES" sz="1400" baseline="0" dirty="0" smtClean="0">
                          <a:latin typeface="Arial" pitchFamily="34" charset="0"/>
                          <a:cs typeface="Arial" pitchFamily="34" charset="0"/>
                        </a:rPr>
                        <a:t>, </a:t>
                      </a:r>
                      <a:r>
                        <a:rPr lang="es-ES" sz="1400" baseline="0" dirty="0" err="1" smtClean="0">
                          <a:latin typeface="Arial" pitchFamily="34" charset="0"/>
                          <a:cs typeface="Arial" pitchFamily="34" charset="0"/>
                        </a:rPr>
                        <a:t>usage,logs</a:t>
                      </a:r>
                      <a:r>
                        <a:rPr lang="es-ES" sz="1400" baseline="0" dirty="0" smtClean="0">
                          <a:latin typeface="Arial" pitchFamily="34" charset="0"/>
                          <a:cs typeface="Arial" pitchFamily="34" charset="0"/>
                        </a:rPr>
                        <a:t>)</a:t>
                      </a:r>
                      <a:endParaRPr lang="es-ES" sz="1400" dirty="0" smtClean="0">
                        <a:latin typeface="Arial" pitchFamily="34" charset="0"/>
                        <a:cs typeface="Arial" pitchFamily="34" charset="0"/>
                      </a:endParaRPr>
                    </a:p>
                  </a:txBody>
                  <a:tcPr marL="82296" marR="82296" marT="41148" marB="41148"/>
                </a:tc>
              </a:tr>
              <a:tr h="521208">
                <a:tc>
                  <a:txBody>
                    <a:bodyPr/>
                    <a:lstStyle/>
                    <a:p>
                      <a:r>
                        <a:rPr lang="es-ES" sz="1400" dirty="0" smtClean="0">
                          <a:latin typeface="Arial" pitchFamily="34" charset="0"/>
                          <a:cs typeface="Arial" pitchFamily="34" charset="0"/>
                        </a:rPr>
                        <a:t>Storage</a:t>
                      </a:r>
                      <a:r>
                        <a:rPr lang="es-ES" sz="1400" baseline="0" dirty="0" smtClean="0">
                          <a:latin typeface="Arial" pitchFamily="34" charset="0"/>
                          <a:cs typeface="Arial" pitchFamily="34" charset="0"/>
                        </a:rPr>
                        <a:t> </a:t>
                      </a:r>
                      <a:r>
                        <a:rPr lang="es-ES" sz="1400" baseline="0" dirty="0" err="1" smtClean="0">
                          <a:latin typeface="Arial" pitchFamily="34" charset="0"/>
                          <a:cs typeface="Arial" pitchFamily="34" charset="0"/>
                        </a:rPr>
                        <a:t>Backend</a:t>
                      </a:r>
                      <a:endParaRPr lang="es-ES" sz="1400" dirty="0">
                        <a:latin typeface="Arial" pitchFamily="34" charset="0"/>
                        <a:cs typeface="Arial" pitchFamily="34" charset="0"/>
                      </a:endParaRPr>
                    </a:p>
                  </a:txBody>
                  <a:tcPr marL="82296" marR="82296" marT="41148" marB="41148"/>
                </a:tc>
                <a:tc>
                  <a:txBody>
                    <a:bodyPr/>
                    <a:lstStyle/>
                    <a:p>
                      <a:r>
                        <a:rPr lang="es-ES" sz="1400" dirty="0" err="1" smtClean="0">
                          <a:latin typeface="Arial" pitchFamily="34" charset="0"/>
                          <a:cs typeface="Arial" pitchFamily="34" charset="0"/>
                        </a:rPr>
                        <a:t>Filesystem</a:t>
                      </a:r>
                      <a:endParaRPr lang="es-ES" sz="1400" dirty="0">
                        <a:latin typeface="Arial" pitchFamily="34" charset="0"/>
                        <a:cs typeface="Arial" pitchFamily="34" charset="0"/>
                      </a:endParaRPr>
                    </a:p>
                  </a:txBody>
                  <a:tcPr marL="82296" marR="82296" marT="41148" marB="41148"/>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s-ES" sz="1400" dirty="0" err="1" smtClean="0">
                          <a:latin typeface="Arial" pitchFamily="34" charset="0"/>
                          <a:cs typeface="Arial" pitchFamily="34" charset="0"/>
                        </a:rPr>
                        <a:t>Filesystem</a:t>
                      </a:r>
                      <a:r>
                        <a:rPr lang="es-ES" sz="1400" dirty="0" smtClean="0">
                          <a:latin typeface="Arial" pitchFamily="34" charset="0"/>
                          <a:cs typeface="Arial" pitchFamily="34" charset="0"/>
                        </a:rPr>
                        <a:t>,</a:t>
                      </a:r>
                      <a:r>
                        <a:rPr lang="es-ES" sz="1400" baseline="0" dirty="0" smtClean="0">
                          <a:latin typeface="Arial" pitchFamily="34" charset="0"/>
                          <a:cs typeface="Arial" pitchFamily="34" charset="0"/>
                        </a:rPr>
                        <a:t> </a:t>
                      </a:r>
                      <a:r>
                        <a:rPr lang="es-ES" sz="1400" baseline="0" dirty="0" err="1" smtClean="0">
                          <a:latin typeface="Arial" pitchFamily="34" charset="0"/>
                          <a:cs typeface="Arial" pitchFamily="34" charset="0"/>
                        </a:rPr>
                        <a:t>MongoDB</a:t>
                      </a:r>
                      <a:r>
                        <a:rPr lang="es-ES" sz="1400" baseline="0" dirty="0" smtClean="0">
                          <a:latin typeface="Arial" pitchFamily="34" charset="0"/>
                          <a:cs typeface="Arial" pitchFamily="34" charset="0"/>
                        </a:rPr>
                        <a:t>, </a:t>
                      </a:r>
                      <a:r>
                        <a:rPr lang="es-ES" sz="1400" baseline="0" dirty="0" err="1" smtClean="0">
                          <a:latin typeface="Arial" pitchFamily="34" charset="0"/>
                          <a:cs typeface="Arial" pitchFamily="34" charset="0"/>
                        </a:rPr>
                        <a:t>Cumulus</a:t>
                      </a:r>
                      <a:r>
                        <a:rPr lang="es-ES" sz="1400" baseline="0" dirty="0" smtClean="0">
                          <a:latin typeface="Arial" pitchFamily="34" charset="0"/>
                          <a:cs typeface="Arial" pitchFamily="34" charset="0"/>
                        </a:rPr>
                        <a:t>, Swift, </a:t>
                      </a:r>
                      <a:r>
                        <a:rPr lang="es-ES" sz="1400" baseline="0" dirty="0" err="1" smtClean="0">
                          <a:latin typeface="Arial" pitchFamily="34" charset="0"/>
                          <a:cs typeface="Arial" pitchFamily="34" charset="0"/>
                        </a:rPr>
                        <a:t>Mysql</a:t>
                      </a:r>
                      <a:endParaRPr lang="es-ES" sz="1400" dirty="0">
                        <a:latin typeface="Arial" pitchFamily="34" charset="0"/>
                        <a:cs typeface="Arial" pitchFamily="34" charset="0"/>
                      </a:endParaRPr>
                    </a:p>
                  </a:txBody>
                  <a:tcPr marL="82296" marR="82296" marT="41148" marB="41148"/>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s-ES" sz="1400" dirty="0" err="1" smtClean="0">
                          <a:latin typeface="Arial" pitchFamily="34" charset="0"/>
                          <a:cs typeface="Arial" pitchFamily="34" charset="0"/>
                        </a:rPr>
                        <a:t>Filesystem</a:t>
                      </a:r>
                      <a:r>
                        <a:rPr lang="es-ES" sz="1400" dirty="0" smtClean="0">
                          <a:latin typeface="Arial" pitchFamily="34" charset="0"/>
                          <a:cs typeface="Arial" pitchFamily="34" charset="0"/>
                        </a:rPr>
                        <a:t>,</a:t>
                      </a:r>
                      <a:r>
                        <a:rPr lang="es-ES" sz="1400" baseline="0" dirty="0" smtClean="0">
                          <a:latin typeface="Arial" pitchFamily="34" charset="0"/>
                          <a:cs typeface="Arial" pitchFamily="34" charset="0"/>
                        </a:rPr>
                        <a:t> </a:t>
                      </a:r>
                      <a:r>
                        <a:rPr lang="es-ES" sz="1400" baseline="0" dirty="0" err="1" smtClean="0">
                          <a:latin typeface="Arial" pitchFamily="34" charset="0"/>
                          <a:cs typeface="Arial" pitchFamily="34" charset="0"/>
                        </a:rPr>
                        <a:t>MongoDB</a:t>
                      </a:r>
                      <a:r>
                        <a:rPr lang="es-ES" sz="1400" baseline="0" dirty="0" smtClean="0">
                          <a:latin typeface="Arial" pitchFamily="34" charset="0"/>
                          <a:cs typeface="Arial" pitchFamily="34" charset="0"/>
                        </a:rPr>
                        <a:t>, </a:t>
                      </a:r>
                      <a:r>
                        <a:rPr lang="es-ES" sz="1400" baseline="0" dirty="0" err="1" smtClean="0">
                          <a:latin typeface="Arial" pitchFamily="34" charset="0"/>
                          <a:cs typeface="Arial" pitchFamily="34" charset="0"/>
                        </a:rPr>
                        <a:t>Cumulus</a:t>
                      </a:r>
                      <a:r>
                        <a:rPr lang="es-ES" sz="1400" baseline="0" dirty="0" smtClean="0">
                          <a:latin typeface="Arial" pitchFamily="34" charset="0"/>
                          <a:cs typeface="Arial" pitchFamily="34" charset="0"/>
                        </a:rPr>
                        <a:t>, Swift, </a:t>
                      </a:r>
                      <a:r>
                        <a:rPr lang="es-ES" sz="1400" baseline="0" dirty="0" err="1" smtClean="0">
                          <a:latin typeface="Arial" pitchFamily="34" charset="0"/>
                          <a:cs typeface="Arial" pitchFamily="34" charset="0"/>
                        </a:rPr>
                        <a:t>Mysql</a:t>
                      </a:r>
                      <a:endParaRPr lang="es-ES" sz="1400" dirty="0" smtClean="0">
                        <a:latin typeface="Arial" pitchFamily="34" charset="0"/>
                        <a:cs typeface="Arial" pitchFamily="34" charset="0"/>
                      </a:endParaRPr>
                    </a:p>
                  </a:txBody>
                  <a:tcPr marL="82296" marR="82296" marT="41148" marB="41148"/>
                </a:tc>
              </a:tr>
            </a:tbl>
          </a:graphicData>
        </a:graphic>
      </p:graphicFrame>
    </p:spTree>
    <p:extLst>
      <p:ext uri="{BB962C8B-B14F-4D97-AF65-F5344CB8AC3E}">
        <p14:creationId xmlns:p14="http://schemas.microsoft.com/office/powerpoint/2010/main" val="113162656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457200" y="1234440"/>
            <a:ext cx="8229600" cy="4526280"/>
          </a:xfrm>
        </p:spPr>
        <p:txBody>
          <a:bodyPr/>
          <a:lstStyle/>
          <a:p>
            <a:r>
              <a:rPr lang="en-US" dirty="0" smtClean="0"/>
              <a:t>Users can customize bare metal images</a:t>
            </a:r>
          </a:p>
          <a:p>
            <a:r>
              <a:rPr lang="en-US" dirty="0" smtClean="0"/>
              <a:t>We provide base images that can be extended</a:t>
            </a:r>
          </a:p>
          <a:p>
            <a:r>
              <a:rPr lang="en-US" dirty="0" smtClean="0"/>
              <a:t>We have developed an environment allowing multiple users to do this at the same time</a:t>
            </a:r>
          </a:p>
          <a:p>
            <a:r>
              <a:rPr lang="en-US" dirty="0" smtClean="0"/>
              <a:t>Changing version of XCAT</a:t>
            </a:r>
          </a:p>
          <a:p>
            <a:r>
              <a:rPr lang="en-US" dirty="0" smtClean="0"/>
              <a:t>Moab supports a different kind of dynamic provisioning. E.g. Administrator needs to provide the image (not scalable)</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spTree>
    <p:extLst>
      <p:ext uri="{BB962C8B-B14F-4D97-AF65-F5344CB8AC3E}">
        <p14:creationId xmlns:p14="http://schemas.microsoft.com/office/powerpoint/2010/main" val="184427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FutureGrid is an </a:t>
            </a:r>
            <a:r>
              <a:rPr lang="en-US" sz="2500" dirty="0" smtClean="0">
                <a:solidFill>
                  <a:srgbClr val="FF0000"/>
                </a:solidFill>
                <a:cs typeface="Times New Roman" pitchFamily="18" charset="0"/>
              </a:rPr>
              <a:t>international testbed </a:t>
            </a:r>
            <a:r>
              <a:rPr lang="en-US" sz="2500" dirty="0" smtClean="0">
                <a:cs typeface="Times New Roman" pitchFamily="18" charset="0"/>
              </a:rPr>
              <a:t>modeled on Grid5000</a:t>
            </a:r>
          </a:p>
          <a:p>
            <a:r>
              <a:rPr lang="en-US" sz="2500" dirty="0" smtClean="0"/>
              <a:t>Supporting international </a:t>
            </a:r>
            <a:r>
              <a:rPr lang="en-US" sz="2500" dirty="0" smtClean="0">
                <a:solidFill>
                  <a:srgbClr val="FF0000"/>
                </a:solidFill>
              </a:rPr>
              <a:t>Computer Science </a:t>
            </a:r>
            <a:r>
              <a:rPr lang="en-US" sz="2500" dirty="0" smtClean="0"/>
              <a:t>and </a:t>
            </a:r>
            <a:r>
              <a:rPr lang="en-US" sz="2500" dirty="0" smtClean="0">
                <a:solidFill>
                  <a:srgbClr val="FF0000"/>
                </a:solidFill>
              </a:rPr>
              <a:t>Computational Science </a:t>
            </a:r>
            <a:r>
              <a:rPr lang="en-US" sz="2500" dirty="0" smtClean="0"/>
              <a:t>research in cloud, grid and parallel computing (HPC)</a:t>
            </a:r>
            <a:endParaRPr lang="en-US" sz="2500" dirty="0" smtClean="0">
              <a:solidFill>
                <a:srgbClr val="FF0000"/>
              </a:solidFill>
            </a:endParaRPr>
          </a:p>
          <a:p>
            <a:pPr lvl="1"/>
            <a:r>
              <a:rPr lang="en-US" sz="2500" dirty="0" smtClean="0"/>
              <a:t>Industry and Academia</a:t>
            </a:r>
          </a:p>
          <a:p>
            <a:r>
              <a:rPr lang="en-US" sz="2500" dirty="0" smtClean="0">
                <a:cs typeface="Times New Roman" pitchFamily="18" charset="0"/>
              </a:rPr>
              <a:t>The FutureGrid testbed provides to its users:</a:t>
            </a:r>
          </a:p>
          <a:p>
            <a:pPr lvl="1"/>
            <a:r>
              <a:rPr lang="en-US" sz="2500" dirty="0" smtClean="0">
                <a:cs typeface="Times New Roman" pitchFamily="18" charset="0"/>
              </a:rPr>
              <a:t>A flexible development and testing platform for middleware and application users looking at </a:t>
            </a:r>
            <a:r>
              <a:rPr lang="en-US" sz="2500" dirty="0" smtClean="0">
                <a:solidFill>
                  <a:srgbClr val="FF0000"/>
                </a:solidFill>
                <a:cs typeface="Times New Roman" pitchFamily="18" charset="0"/>
              </a:rPr>
              <a:t>interoperability</a:t>
            </a:r>
            <a:r>
              <a:rPr lang="en-US" sz="2500" dirty="0" smtClean="0">
                <a:cs typeface="Times New Roman" pitchFamily="18" charset="0"/>
              </a:rPr>
              <a:t>, </a:t>
            </a:r>
            <a:r>
              <a:rPr lang="en-US" sz="2500" dirty="0" smtClean="0">
                <a:solidFill>
                  <a:srgbClr val="FF0000"/>
                </a:solidFill>
                <a:cs typeface="Times New Roman" pitchFamily="18" charset="0"/>
              </a:rPr>
              <a:t>functionality</a:t>
            </a:r>
            <a:r>
              <a:rPr lang="en-US" sz="2500" dirty="0" smtClean="0">
                <a:cs typeface="Times New Roman" pitchFamily="18" charset="0"/>
              </a:rPr>
              <a:t>, </a:t>
            </a:r>
            <a:r>
              <a:rPr lang="en-US" sz="2500" dirty="0" smtClean="0">
                <a:solidFill>
                  <a:srgbClr val="FF0000"/>
                </a:solidFill>
                <a:cs typeface="Times New Roman" pitchFamily="18" charset="0"/>
              </a:rPr>
              <a:t>performance</a:t>
            </a:r>
            <a:r>
              <a:rPr lang="en-US" sz="2500" dirty="0" smtClean="0">
                <a:cs typeface="Times New Roman" pitchFamily="18" charset="0"/>
              </a:rPr>
              <a:t> or </a:t>
            </a:r>
            <a:r>
              <a:rPr lang="en-US" sz="2500" dirty="0" smtClean="0">
                <a:solidFill>
                  <a:srgbClr val="FF0000"/>
                </a:solidFill>
                <a:cs typeface="Times New Roman" pitchFamily="18" charset="0"/>
              </a:rPr>
              <a:t>evaluation</a:t>
            </a:r>
          </a:p>
          <a:p>
            <a:pPr lvl="1"/>
            <a:r>
              <a:rPr lang="en-US" sz="2500" dirty="0" smtClean="0">
                <a:cs typeface="Times New Roman" pitchFamily="18" charset="0"/>
              </a:rPr>
              <a:t>Each use of FutureGrid is an</a:t>
            </a:r>
            <a:r>
              <a:rPr lang="en-US" sz="2500" dirty="0" smtClean="0">
                <a:solidFill>
                  <a:srgbClr val="FF0000"/>
                </a:solidFill>
                <a:cs typeface="Times New Roman" pitchFamily="18" charset="0"/>
              </a:rPr>
              <a:t> experiment </a:t>
            </a:r>
            <a:r>
              <a:rPr lang="en-US" sz="2500" dirty="0" smtClean="0">
                <a:cs typeface="Times New Roman" pitchFamily="18" charset="0"/>
              </a:rPr>
              <a:t>that is </a:t>
            </a:r>
            <a:r>
              <a:rPr lang="en-US" sz="2500" dirty="0" smtClean="0">
                <a:solidFill>
                  <a:srgbClr val="FF0000"/>
                </a:solidFill>
                <a:cs typeface="Times New Roman" pitchFamily="18" charset="0"/>
              </a:rPr>
              <a:t>reproducible</a:t>
            </a:r>
          </a:p>
          <a:p>
            <a:pPr lvl="1"/>
            <a:r>
              <a:rPr lang="en-US" sz="2500" dirty="0" smtClean="0">
                <a:cs typeface="Times New Roman" pitchFamily="18" charset="0"/>
              </a:rPr>
              <a:t>A rich </a:t>
            </a:r>
            <a:r>
              <a:rPr lang="en-US" sz="2500" dirty="0" smtClean="0">
                <a:solidFill>
                  <a:srgbClr val="FF0000"/>
                </a:solidFill>
                <a:cs typeface="Times New Roman" pitchFamily="18" charset="0"/>
              </a:rPr>
              <a:t>education and teaching </a:t>
            </a:r>
            <a:r>
              <a:rPr lang="en-US" sz="2500" dirty="0" smtClean="0">
                <a:cs typeface="Times New Roman" pitchFamily="18" charset="0"/>
              </a:rPr>
              <a:t>platform for advanced cyberinfrastructure (computer science) classes</a:t>
            </a:r>
            <a:endParaRPr lang="en-US" sz="2500" dirty="0" smtClean="0"/>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438256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FutureGrid has a complementary focus to both the Open Science Grid and the other parts of TeraGrid. </a:t>
            </a:r>
          </a:p>
          <a:p>
            <a:pPr lvl="1"/>
            <a:r>
              <a:rPr lang="en-US" sz="2400" dirty="0" smtClean="0">
                <a:cs typeface="Times New Roman" pitchFamily="18" charset="0"/>
              </a:rPr>
              <a:t>FutureGrid is </a:t>
            </a:r>
            <a:r>
              <a:rPr lang="en-US" sz="2400" dirty="0" smtClean="0">
                <a:solidFill>
                  <a:srgbClr val="FF0000"/>
                </a:solidFill>
                <a:cs typeface="Times New Roman" pitchFamily="18" charset="0"/>
              </a:rPr>
              <a:t>user-customizable</a:t>
            </a:r>
            <a:r>
              <a:rPr lang="en-US" sz="2400" dirty="0" smtClean="0">
                <a:cs typeface="Times New Roman" pitchFamily="18" charset="0"/>
              </a:rPr>
              <a:t>, </a:t>
            </a:r>
            <a:r>
              <a:rPr lang="en-US" sz="2400" dirty="0" smtClean="0">
                <a:solidFill>
                  <a:srgbClr val="FF0000"/>
                </a:solidFill>
                <a:cs typeface="Times New Roman" pitchFamily="18" charset="0"/>
              </a:rPr>
              <a:t>accessed interactively </a:t>
            </a:r>
            <a:r>
              <a:rPr lang="en-US" sz="2400" dirty="0" smtClean="0">
                <a:cs typeface="Times New Roman" pitchFamily="18" charset="0"/>
              </a:rPr>
              <a:t>and supports </a:t>
            </a:r>
            <a:r>
              <a:rPr lang="en-US" sz="2400" dirty="0" smtClean="0">
                <a:solidFill>
                  <a:srgbClr val="FF0000"/>
                </a:solidFill>
                <a:cs typeface="Times New Roman" pitchFamily="18" charset="0"/>
              </a:rPr>
              <a:t>Grid</a:t>
            </a:r>
            <a:r>
              <a:rPr lang="en-US" sz="2400" dirty="0" smtClean="0">
                <a:cs typeface="Times New Roman" pitchFamily="18" charset="0"/>
              </a:rPr>
              <a:t>, </a:t>
            </a:r>
            <a:r>
              <a:rPr lang="en-US" sz="2400" dirty="0" smtClean="0">
                <a:solidFill>
                  <a:srgbClr val="FF0000"/>
                </a:solidFill>
                <a:cs typeface="Times New Roman" pitchFamily="18" charset="0"/>
              </a:rPr>
              <a:t>Cloud</a:t>
            </a:r>
            <a:r>
              <a:rPr lang="en-US" sz="2400" dirty="0" smtClean="0">
                <a:cs typeface="Times New Roman" pitchFamily="18" charset="0"/>
              </a:rPr>
              <a:t> and </a:t>
            </a:r>
            <a:r>
              <a:rPr lang="en-US" sz="2400" dirty="0" smtClean="0">
                <a:solidFill>
                  <a:srgbClr val="FF0000"/>
                </a:solidFill>
                <a:cs typeface="Times New Roman" pitchFamily="18" charset="0"/>
              </a:rPr>
              <a:t>HPC </a:t>
            </a:r>
            <a:r>
              <a:rPr lang="en-US" sz="2400" dirty="0" smtClean="0">
                <a:cs typeface="Times New Roman" pitchFamily="18" charset="0"/>
              </a:rPr>
              <a:t>software with and without virtualization.  </a:t>
            </a:r>
          </a:p>
          <a:p>
            <a:pPr lvl="1"/>
            <a:r>
              <a:rPr lang="en-US" sz="2400" dirty="0" smtClean="0">
                <a:cs typeface="Times New Roman" pitchFamily="18" charset="0"/>
              </a:rPr>
              <a:t>FutureGrid is an experimental platform where </a:t>
            </a:r>
            <a:r>
              <a:rPr lang="en-US" sz="2400" dirty="0" smtClean="0">
                <a:solidFill>
                  <a:srgbClr val="FF0000"/>
                </a:solidFill>
                <a:cs typeface="Times New Roman" pitchFamily="18" charset="0"/>
              </a:rPr>
              <a:t>computer science </a:t>
            </a:r>
            <a:r>
              <a:rPr lang="en-US" sz="2400" dirty="0" smtClean="0">
                <a:cs typeface="Times New Roman" pitchFamily="18" charset="0"/>
              </a:rPr>
              <a:t>applications can explore many facets of distributed systems </a:t>
            </a:r>
          </a:p>
          <a:p>
            <a:pPr lvl="1"/>
            <a:r>
              <a:rPr lang="en-US" sz="2400" dirty="0" smtClean="0">
                <a:cs typeface="Times New Roman" pitchFamily="18" charset="0"/>
              </a:rPr>
              <a:t>and  where </a:t>
            </a:r>
            <a:r>
              <a:rPr lang="en-US" sz="2400" dirty="0" smtClean="0">
                <a:solidFill>
                  <a:srgbClr val="FF0000"/>
                </a:solidFill>
                <a:cs typeface="Times New Roman" pitchFamily="18" charset="0"/>
              </a:rPr>
              <a:t>domain sciences </a:t>
            </a:r>
            <a:r>
              <a:rPr lang="en-US" sz="2400" dirty="0" smtClean="0">
                <a:cs typeface="Times New Roman" pitchFamily="18" charset="0"/>
              </a:rPr>
              <a:t>can explore various deployment scenarios and tuning parameters and in the future possibly migrate to the large-scale national Cyberinfrastructure. </a:t>
            </a:r>
          </a:p>
          <a:p>
            <a:pPr lvl="1"/>
            <a:r>
              <a:rPr lang="en-US" sz="2400" dirty="0" smtClean="0">
                <a:cs typeface="Times New Roman" pitchFamily="18" charset="0"/>
              </a:rPr>
              <a:t>FutureGrid supports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err="1" smtClean="0">
                <a:cs typeface="Times New Roman" pitchFamily="18" charset="0"/>
              </a:rPr>
              <a:t>Testbeds</a:t>
            </a:r>
            <a:r>
              <a:rPr lang="en-US" sz="2400" dirty="0" smtClean="0">
                <a:cs typeface="Times New Roman" pitchFamily="18" charset="0"/>
              </a:rPr>
              <a:t> – OGF really needed!</a:t>
            </a:r>
          </a:p>
          <a:p>
            <a:r>
              <a:rPr lang="en-US" sz="2400" dirty="0" smtClean="0"/>
              <a:t>Note much of current use Education, Computer Science Systems and Biology/Bioinformatics</a:t>
            </a:r>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048988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g-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fg-theme.thmx</Template>
  <TotalTime>492</TotalTime>
  <Words>3903</Words>
  <Application>Microsoft Macintosh PowerPoint</Application>
  <PresentationFormat>On-screen Show (4:3)</PresentationFormat>
  <Paragraphs>833</Paragraphs>
  <Slides>73</Slides>
  <Notes>22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fg-theme</vt:lpstr>
      <vt:lpstr>Raining Compute Environments on Resources by Application Users </vt:lpstr>
      <vt:lpstr>Acknowledgment: People</vt:lpstr>
      <vt:lpstr>Acknowledgement</vt:lpstr>
      <vt:lpstr>Reuse of slides</vt:lpstr>
      <vt:lpstr>Outline</vt:lpstr>
      <vt:lpstr>FutureGrid</vt:lpstr>
      <vt:lpstr>US Cyberinfrastructure Context</vt:lpstr>
      <vt:lpstr>FutureGrid key Concepts I</vt:lpstr>
      <vt:lpstr>FutureGrid key Concepts II</vt:lpstr>
      <vt:lpstr>FutureGrid key Concepts III</vt:lpstr>
      <vt:lpstr>Dynamic Provisioning Results</vt:lpstr>
      <vt:lpstr>FutureGrid Partners</vt:lpstr>
      <vt:lpstr>FutureGrid:  a Grid/Cloud/HPC Testbed</vt:lpstr>
      <vt:lpstr>Compute Hardware</vt:lpstr>
      <vt:lpstr>Storage Hardware</vt:lpstr>
      <vt:lpstr>Network Impairment Device</vt:lpstr>
      <vt:lpstr>FutureGrid: Online Inca Summary</vt:lpstr>
      <vt:lpstr>FutureGrid: Inca Monitoring</vt:lpstr>
      <vt:lpstr>5 Use Types for FutureGrid</vt:lpstr>
      <vt:lpstr>FutureGrid Viral Growth Model</vt:lpstr>
      <vt:lpstr>OGF’10 Demo from Rennes</vt:lpstr>
      <vt:lpstr>Education &amp; Outreach on FutureGrid</vt:lpstr>
      <vt:lpstr>FutureGrid Software Architecture</vt:lpstr>
      <vt:lpstr>Detailed Software Architecture</vt:lpstr>
      <vt:lpstr>Overview of Existing Services</vt:lpstr>
      <vt:lpstr>Categories</vt:lpstr>
      <vt:lpstr>Selected List of Services Offered</vt:lpstr>
      <vt:lpstr>Services Offered</vt:lpstr>
      <vt:lpstr>Which Services should we install?</vt:lpstr>
      <vt:lpstr>User demand influences service deployment</vt:lpstr>
      <vt:lpstr>Portal</vt:lpstr>
      <vt:lpstr>Portal Subsystem</vt:lpstr>
      <vt:lpstr>The Process: A new Project</vt:lpstr>
      <vt:lpstr>Simple Overview</vt:lpstr>
      <vt:lpstr>Ganglia</vt:lpstr>
      <vt:lpstr>My Projects</vt:lpstr>
      <vt:lpstr>My References</vt:lpstr>
      <vt:lpstr>Pages I Manage</vt:lpstr>
      <vt:lpstr>Forums</vt:lpstr>
      <vt:lpstr>My Ticket Queue</vt:lpstr>
      <vt:lpstr>General Portal Features</vt:lpstr>
      <vt:lpstr>Service Portal Interfaces</vt:lpstr>
      <vt:lpstr>Rain in FutureGrid</vt:lpstr>
      <vt:lpstr>Next we present selected Services</vt:lpstr>
      <vt:lpstr>Image Management and Dynamic Provisioning</vt:lpstr>
      <vt:lpstr>Terminology</vt:lpstr>
      <vt:lpstr>Motivation</vt:lpstr>
      <vt:lpstr>Architecture</vt:lpstr>
      <vt:lpstr>Image Management</vt:lpstr>
      <vt:lpstr>Image Generation</vt:lpstr>
      <vt:lpstr>PowerPoint Presentation</vt:lpstr>
      <vt:lpstr>Image Generation (Implementation View)</vt:lpstr>
      <vt:lpstr>Image Verification (I)</vt:lpstr>
      <vt:lpstr>Image Deployment</vt:lpstr>
      <vt:lpstr>Image Deployment (Implementation View)</vt:lpstr>
      <vt:lpstr>Image Repository (I)</vt:lpstr>
      <vt:lpstr>Image Repository (II)</vt:lpstr>
      <vt:lpstr>Image Repository II</vt:lpstr>
      <vt:lpstr>Rain – Dynamic Provisioning</vt:lpstr>
      <vt:lpstr>Classical Dynamic Provisioning</vt:lpstr>
      <vt:lpstr>Use Cases of Dynamic Provisioning</vt:lpstr>
      <vt:lpstr>Generic Reprovisioning</vt:lpstr>
      <vt:lpstr>Dynamic Provisioning Examples</vt:lpstr>
      <vt:lpstr>From Dynamic Provisioning to “RAIN”</vt:lpstr>
      <vt:lpstr>Future FG RAIN Commands</vt:lpstr>
      <vt:lpstr>What happens internally in RAIN ?</vt:lpstr>
      <vt:lpstr>Rain in FutureGrid</vt:lpstr>
      <vt:lpstr>Dynamic Provisioning Results</vt:lpstr>
      <vt:lpstr>Status and Plan </vt:lpstr>
      <vt:lpstr>Image Generation</vt:lpstr>
      <vt:lpstr>Image Deployment</vt:lpstr>
      <vt:lpstr>Image Repository</vt:lpstr>
      <vt:lpstr>Lessons Learned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FutureGrid and Cyber a</dc:title>
  <dc:creator>Gregor von Laszewski</dc:creator>
  <cp:lastModifiedBy>Gregor von Laszewski</cp:lastModifiedBy>
  <cp:revision>14</cp:revision>
  <dcterms:created xsi:type="dcterms:W3CDTF">2011-10-05T15:51:36Z</dcterms:created>
  <dcterms:modified xsi:type="dcterms:W3CDTF">2011-10-13T12:29:05Z</dcterms:modified>
</cp:coreProperties>
</file>