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57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Ryan:Documents:Dropbox:myPaper:PhylogeneticTreewithClustering:Mantel%20test%20results_II_yangrua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Ryan:Documents:Dropbox:myPaper:PhylogeneticTreewithClustering:edge_su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Ryan:Documents:Dropbox:myPaper:PhylogeneticTreewithClustering:edge_sum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50146270778699"/>
          <c:y val="0.12344414440990301"/>
          <c:w val="0.83996438921697303"/>
          <c:h val="0.75643377430847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 MSA</c:v>
                </c:pt>
              </c:strCache>
            </c:strRef>
          </c:tx>
          <c:spPr>
            <a:pattFill prst="dkUpDiag">
              <a:fgClr>
                <a:sysClr val="windowText" lastClr="000000"/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Sheet3!$B$2:$B$3</c:f>
              <c:strCache>
                <c:ptCount val="2"/>
                <c:pt idx="0">
                  <c:v>599nts 454 optimized</c:v>
                </c:pt>
                <c:pt idx="1">
                  <c:v>999nts</c:v>
                </c:pt>
              </c:strCache>
            </c:strRef>
          </c:cat>
          <c:val>
            <c:numRef>
              <c:f>Sheet3!$C$2:$C$3</c:f>
              <c:numCache>
                <c:formatCode>General</c:formatCode>
                <c:ptCount val="2"/>
                <c:pt idx="0">
                  <c:v>0.95779999999999998</c:v>
                </c:pt>
                <c:pt idx="1">
                  <c:v>0.97370000000000001</c:v>
                </c:pt>
              </c:numCache>
            </c:numRef>
          </c:val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SWG</c:v>
                </c:pt>
              </c:strCache>
            </c:strRef>
          </c:tx>
          <c:spPr>
            <a:pattFill prst="dkHorz">
              <a:fgClr>
                <a:sysClr val="windowText" lastClr="000000">
                  <a:lumMod val="85000"/>
                  <a:lumOff val="1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Sheet3!$B$2:$B$3</c:f>
              <c:strCache>
                <c:ptCount val="2"/>
                <c:pt idx="0">
                  <c:v>599nts 454 optimized</c:v>
                </c:pt>
                <c:pt idx="1">
                  <c:v>999nts</c:v>
                </c:pt>
              </c:strCache>
            </c:strRef>
          </c:cat>
          <c:val>
            <c:numRef>
              <c:f>Sheet3!$D$2:$D$3</c:f>
              <c:numCache>
                <c:formatCode>General</c:formatCode>
                <c:ptCount val="2"/>
                <c:pt idx="0">
                  <c:v>0.79749999999999999</c:v>
                </c:pt>
                <c:pt idx="1">
                  <c:v>0.88200000000000001</c:v>
                </c:pt>
              </c:numCache>
            </c:numRef>
          </c:val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NW</c:v>
                </c:pt>
              </c:strCache>
            </c:strRef>
          </c:tx>
          <c:spPr>
            <a:pattFill prst="pct75">
              <a:fgClr>
                <a:sysClr val="window" lastClr="FFFFFF">
                  <a:lumMod val="7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Sheet3!$B$2:$B$3</c:f>
              <c:strCache>
                <c:ptCount val="2"/>
                <c:pt idx="0">
                  <c:v>599nts 454 optimized</c:v>
                </c:pt>
                <c:pt idx="1">
                  <c:v>999nts</c:v>
                </c:pt>
              </c:strCache>
            </c:strRef>
          </c:cat>
          <c:val>
            <c:numRef>
              <c:f>Sheet3!$E$2:$E$3</c:f>
              <c:numCache>
                <c:formatCode>General</c:formatCode>
                <c:ptCount val="2"/>
                <c:pt idx="0">
                  <c:v>0.82110000000000005</c:v>
                </c:pt>
                <c:pt idx="1">
                  <c:v>0.89190000000000003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072376"/>
        <c:axId val="666072768"/>
      </c:barChart>
      <c:catAx>
        <c:axId val="666072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072768"/>
        <c:crosses val="autoZero"/>
        <c:auto val="1"/>
        <c:lblAlgn val="ctr"/>
        <c:lblOffset val="100"/>
        <c:noMultiLvlLbl val="0"/>
      </c:catAx>
      <c:valAx>
        <c:axId val="666072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Correlation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6072376"/>
        <c:crosses val="autoZero"/>
        <c:crossBetween val="between"/>
      </c:valAx>
      <c:spPr>
        <a:pattFill prst="dotGrid">
          <a:fgClr>
            <a:schemeClr val="bg2">
              <a:lumMod val="90000"/>
            </a:schemeClr>
          </a:fgClr>
          <a:bgClr>
            <a:schemeClr val="bg1"/>
          </a:bgClr>
        </a:pattFill>
        <a:ln>
          <a:noFill/>
        </a:ln>
      </c:spPr>
    </c:plotArea>
    <c:legend>
      <c:legendPos val="r"/>
      <c:layout>
        <c:manualLayout>
          <c:xMode val="edge"/>
          <c:yMode val="edge"/>
          <c:x val="0.19548406058617701"/>
          <c:y val="3.1393810148731403E-2"/>
          <c:w val="0.62560897340662602"/>
          <c:h val="0.10994427366725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599nts with 454 optimized</a:t>
            </a:r>
          </a:p>
        </c:rich>
      </c:tx>
      <c:layout>
        <c:manualLayout>
          <c:xMode val="edge"/>
          <c:yMode val="edge"/>
          <c:x val="0.2483301891951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0146270778699"/>
          <c:y val="0.12344414440990301"/>
          <c:w val="0.83996438921697303"/>
          <c:h val="0.75643377430847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WDA-SMACOF</c:v>
                </c:pt>
              </c:strCache>
            </c:strRef>
          </c:tx>
          <c:spPr>
            <a:pattFill prst="dkUpDiag">
              <a:fgClr>
                <a:sysClr val="windowText" lastClr="000000"/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Sheet1!$A$3:$A$5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19.032437461799201</c:v>
                </c:pt>
                <c:pt idx="1">
                  <c:v>20.772913820354091</c:v>
                </c:pt>
                <c:pt idx="2">
                  <c:v>22.3003502946972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LMA</c:v>
                </c:pt>
              </c:strCache>
            </c:strRef>
          </c:tx>
          <c:spPr>
            <a:pattFill prst="narHorz">
              <a:fgClr>
                <a:sysClr val="windowText" lastClr="000000">
                  <a:lumMod val="85000"/>
                  <a:lumOff val="1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Sheet1!$A$3:$A$5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23.995624087197879</c:v>
                </c:pt>
                <c:pt idx="1">
                  <c:v>23.6006811032603</c:v>
                </c:pt>
                <c:pt idx="2">
                  <c:v>25.970287922203699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EM-SMACOF</c:v>
                </c:pt>
              </c:strCache>
            </c:strRef>
          </c:tx>
          <c:spPr>
            <a:pattFill prst="pct75">
              <a:fgClr>
                <a:sysClr val="window" lastClr="FFFFFF">
                  <a:lumMod val="7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Sheet1!$A$3:$A$5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20.462291812357581</c:v>
                </c:pt>
                <c:pt idx="1">
                  <c:v>22.0393676912256</c:v>
                </c:pt>
                <c:pt idx="2">
                  <c:v>25.831664533408109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062968"/>
        <c:axId val="666063360"/>
      </c:barChart>
      <c:catAx>
        <c:axId val="666062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063360"/>
        <c:crosses val="autoZero"/>
        <c:auto val="1"/>
        <c:lblAlgn val="ctr"/>
        <c:lblOffset val="100"/>
        <c:noMultiLvlLbl val="0"/>
      </c:catAx>
      <c:valAx>
        <c:axId val="6660633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Edge Sum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6062968"/>
        <c:crosses val="autoZero"/>
        <c:crossBetween val="between"/>
      </c:valAx>
      <c:spPr>
        <a:pattFill prst="dotGrid">
          <a:fgClr>
            <a:schemeClr val="bg2">
              <a:lumMod val="90000"/>
            </a:schemeClr>
          </a:fgClr>
          <a:bgClr>
            <a:schemeClr val="bg1"/>
          </a:bgClr>
        </a:pattFill>
        <a:ln>
          <a:noFill/>
        </a:ln>
      </c:spPr>
    </c:plotArea>
    <c:legend>
      <c:legendPos val="r"/>
      <c:layout>
        <c:manualLayout>
          <c:xMode val="edge"/>
          <c:yMode val="edge"/>
          <c:x val="0.16510211614173201"/>
          <c:y val="5.91715879265092E-2"/>
          <c:w val="0.67769233923884498"/>
          <c:h val="0.10994427366725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999nts</a:t>
            </a:r>
          </a:p>
        </c:rich>
      </c:tx>
      <c:layout>
        <c:manualLayout>
          <c:xMode val="edge"/>
          <c:yMode val="edge"/>
          <c:x val="0.409519562007873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0146270778699"/>
          <c:y val="0.12344414440990301"/>
          <c:w val="0.83996438921697303"/>
          <c:h val="0.75643377430847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WDA-SMACOF</c:v>
                </c:pt>
              </c:strCache>
            </c:strRef>
          </c:tx>
          <c:spPr>
            <a:pattFill prst="dkUpDiag">
              <a:fgClr>
                <a:sysClr val="windowText" lastClr="000000"/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Sheet1!$A$9:$A$11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13.6243097261038</c:v>
                </c:pt>
                <c:pt idx="1">
                  <c:v>12.751226176216999</c:v>
                </c:pt>
                <c:pt idx="2">
                  <c:v>14.2486197449667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LMA</c:v>
                </c:pt>
              </c:strCache>
            </c:strRef>
          </c:tx>
          <c:spPr>
            <a:pattFill prst="narHorz">
              <a:fgClr>
                <a:sysClr val="windowText" lastClr="000000">
                  <a:lumMod val="85000"/>
                  <a:lumOff val="1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Sheet1!$A$9:$A$11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Sheet1!$C$9:$C$11</c:f>
              <c:numCache>
                <c:formatCode>General</c:formatCode>
                <c:ptCount val="3"/>
                <c:pt idx="0">
                  <c:v>16.361304378719701</c:v>
                </c:pt>
                <c:pt idx="1">
                  <c:v>19.985503733914179</c:v>
                </c:pt>
                <c:pt idx="2">
                  <c:v>22.888717448739879</c:v>
                </c:pt>
              </c:numCache>
            </c:numRef>
          </c:val>
        </c:ser>
        <c:ser>
          <c:idx val="2"/>
          <c:order val="2"/>
          <c:tx>
            <c:strRef>
              <c:f>Sheet1!$D$8</c:f>
              <c:strCache>
                <c:ptCount val="1"/>
                <c:pt idx="0">
                  <c:v>EM-SMACOF</c:v>
                </c:pt>
              </c:strCache>
            </c:strRef>
          </c:tx>
          <c:spPr>
            <a:pattFill prst="pct75">
              <a:fgClr>
                <a:sysClr val="window" lastClr="FFFFFF">
                  <a:lumMod val="75000"/>
                </a:sysClr>
              </a:fgClr>
              <a:bgClr>
                <a:prstClr val="white"/>
              </a:bgClr>
            </a:pattFill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</c:errBars>
          <c:cat>
            <c:strRef>
              <c:f>Sheet1!$A$9:$A$11</c:f>
              <c:strCache>
                <c:ptCount val="3"/>
                <c:pt idx="0">
                  <c:v>MSA</c:v>
                </c:pt>
                <c:pt idx="1">
                  <c:v>SWG</c:v>
                </c:pt>
                <c:pt idx="2">
                  <c:v>NW</c:v>
                </c:pt>
              </c:strCache>
            </c:strRef>
          </c:cat>
          <c:val>
            <c:numRef>
              <c:f>Sheet1!$D$9:$D$11</c:f>
              <c:numCache>
                <c:formatCode>General</c:formatCode>
                <c:ptCount val="3"/>
                <c:pt idx="0">
                  <c:v>18.735243367558699</c:v>
                </c:pt>
                <c:pt idx="1">
                  <c:v>17.41267457506628</c:v>
                </c:pt>
                <c:pt idx="2">
                  <c:v>22.434173390322002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064144"/>
        <c:axId val="661224744"/>
      </c:barChart>
      <c:catAx>
        <c:axId val="66606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1224744"/>
        <c:crosses val="autoZero"/>
        <c:auto val="1"/>
        <c:lblAlgn val="ctr"/>
        <c:lblOffset val="100"/>
        <c:noMultiLvlLbl val="0"/>
      </c:catAx>
      <c:valAx>
        <c:axId val="6612247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Edge Sum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6064144"/>
        <c:crosses val="autoZero"/>
        <c:crossBetween val="between"/>
      </c:valAx>
      <c:spPr>
        <a:pattFill prst="dotGrid">
          <a:fgClr>
            <a:schemeClr val="bg2">
              <a:lumMod val="90000"/>
            </a:schemeClr>
          </a:fgClr>
          <a:bgClr>
            <a:schemeClr val="bg1"/>
          </a:bgClr>
        </a:pattFill>
        <a:ln>
          <a:noFill/>
        </a:ln>
      </c:spPr>
    </c:plotArea>
    <c:legend>
      <c:legendPos val="r"/>
      <c:layout>
        <c:manualLayout>
          <c:xMode val="edge"/>
          <c:yMode val="edge"/>
          <c:x val="0.13037989391950999"/>
          <c:y val="5.8823400213048702E-2"/>
          <c:w val="0.72109511701662299"/>
          <c:h val="0.10994427366725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3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7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3CF2-C1D9-2A4A-9AF3-CCD5E8C6F30C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708B-2639-244B-AF87-34ECC275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2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80" y="986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DACIDR for Gene Analysis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244"/>
            <a:ext cx="9038493" cy="4525963"/>
          </a:xfrm>
        </p:spPr>
        <p:txBody>
          <a:bodyPr>
            <a:normAutofit/>
          </a:bodyPr>
          <a:lstStyle/>
          <a:p>
            <a:pPr marL="342714" lvl="1" indent="-342714">
              <a:buFont typeface="Arial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Deterministic Annealing Clustering and Interpolative Dimension Reduction </a:t>
            </a:r>
            <a:r>
              <a:rPr lang="en-US" dirty="0" smtClean="0">
                <a:latin typeface="Cambria" panose="02040503050406030204" pitchFamily="18" charset="0"/>
              </a:rPr>
              <a:t>Method (DACIDR)</a:t>
            </a:r>
            <a:endParaRPr lang="en-US" dirty="0">
              <a:latin typeface="Cambria" panose="02040503050406030204" pitchFamily="18" charset="0"/>
            </a:endParaRPr>
          </a:p>
          <a:p>
            <a:pPr marL="342714" lvl="1" indent="-342714">
              <a:buFont typeface="Arial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Use Hadoop for pleasingly parallel applications, and Twister </a:t>
            </a:r>
            <a:r>
              <a:rPr lang="en-US" dirty="0" smtClean="0">
                <a:latin typeface="Cambria" panose="02040503050406030204" pitchFamily="18" charset="0"/>
              </a:rPr>
              <a:t>(replacing by Yarn) for </a:t>
            </a:r>
            <a:r>
              <a:rPr lang="en-US" dirty="0" smtClean="0">
                <a:latin typeface="Cambria" panose="02040503050406030204" pitchFamily="18" charset="0"/>
              </a:rPr>
              <a:t>iterative MapReduce applications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66380" y="4496477"/>
            <a:ext cx="1680115" cy="926455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All-Pair Sequence Alignment</a:t>
            </a:r>
            <a:endParaRPr 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391666" y="4617095"/>
            <a:ext cx="1501335" cy="60960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Streaming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570456" y="3954962"/>
            <a:ext cx="2196546" cy="844917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Pairwise Clustering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570458" y="5040528"/>
            <a:ext cx="2196544" cy="831098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Multidimensional Scaling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7144740" y="4611099"/>
            <a:ext cx="1501335" cy="60960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Visualization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cxnSp>
        <p:nvCxnSpPr>
          <p:cNvPr id="16" name="Elbow Connector 15"/>
          <p:cNvCxnSpPr>
            <a:stCxn id="5" idx="3"/>
            <a:endCxn id="7" idx="1"/>
          </p:cNvCxnSpPr>
          <p:nvPr/>
        </p:nvCxnSpPr>
        <p:spPr>
          <a:xfrm flipV="1">
            <a:off x="1946495" y="4377421"/>
            <a:ext cx="623961" cy="5822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3"/>
            <a:endCxn id="8" idx="1"/>
          </p:cNvCxnSpPr>
          <p:nvPr/>
        </p:nvCxnSpPr>
        <p:spPr>
          <a:xfrm>
            <a:off x="1946495" y="4959705"/>
            <a:ext cx="623963" cy="4963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6" idx="1"/>
          </p:cNvCxnSpPr>
          <p:nvPr/>
        </p:nvCxnSpPr>
        <p:spPr>
          <a:xfrm>
            <a:off x="4767002" y="4377421"/>
            <a:ext cx="624664" cy="5444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3"/>
            <a:endCxn id="6" idx="1"/>
          </p:cNvCxnSpPr>
          <p:nvPr/>
        </p:nvCxnSpPr>
        <p:spPr>
          <a:xfrm flipV="1">
            <a:off x="4767002" y="4921895"/>
            <a:ext cx="624664" cy="53418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3"/>
            <a:endCxn id="12" idx="1"/>
          </p:cNvCxnSpPr>
          <p:nvPr/>
        </p:nvCxnSpPr>
        <p:spPr>
          <a:xfrm flipV="1">
            <a:off x="6893001" y="4915899"/>
            <a:ext cx="251739" cy="5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954" y="5943720"/>
            <a:ext cx="330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Simplified Flow Chart of DACIDR</a:t>
            </a:r>
            <a:endParaRPr lang="en-US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PWA </a:t>
            </a:r>
            <a:r>
              <a:rPr lang="en-US" dirty="0" err="1" smtClean="0">
                <a:latin typeface="Cambria"/>
                <a:cs typeface="Cambria"/>
              </a:rPr>
              <a:t>vs</a:t>
            </a:r>
            <a:r>
              <a:rPr lang="en-US" dirty="0" smtClean="0">
                <a:latin typeface="Cambria"/>
                <a:cs typeface="Cambria"/>
              </a:rPr>
              <a:t> MSA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22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Pairwise sequence alignment (PWA) </a:t>
            </a:r>
            <a:r>
              <a:rPr lang="en-US" sz="2800" dirty="0" smtClean="0">
                <a:latin typeface="Cambria"/>
                <a:cs typeface="Cambria"/>
              </a:rPr>
              <a:t>is much faster and has </a:t>
            </a:r>
            <a:r>
              <a:rPr lang="en-US" sz="2800" dirty="0" smtClean="0">
                <a:latin typeface="Cambria"/>
                <a:cs typeface="Cambria"/>
              </a:rPr>
              <a:t>very high correlation with multiple sequence alignment (MSA).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61297847"/>
              </p:ext>
            </p:extLst>
          </p:nvPr>
        </p:nvGraphicFramePr>
        <p:xfrm>
          <a:off x="2422516" y="2754874"/>
          <a:ext cx="4304629" cy="3023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56644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comparison using Mantel between distances generated by three sequence alignment methods and </a:t>
            </a:r>
            <a:r>
              <a:rPr lang="en-US" dirty="0" err="1"/>
              <a:t>RAxML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Summarize a million Fungi Sequences</a:t>
            </a:r>
            <a:br>
              <a:rPr lang="en-US" dirty="0" smtClean="0">
                <a:latin typeface="Cambria"/>
                <a:cs typeface="Cambria"/>
              </a:rPr>
            </a:br>
            <a:r>
              <a:rPr lang="en-US" dirty="0" smtClean="0">
                <a:latin typeface="Cambria"/>
                <a:cs typeface="Cambria"/>
              </a:rPr>
              <a:t>Spherical </a:t>
            </a:r>
            <a:r>
              <a:rPr lang="en-US" dirty="0" smtClean="0">
                <a:latin typeface="Cambria"/>
                <a:cs typeface="Cambria"/>
              </a:rPr>
              <a:t>Phylogram Visualization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78" y="1417638"/>
            <a:ext cx="2862492" cy="51533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41" y="1600200"/>
            <a:ext cx="2567940" cy="2286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41" y="4185359"/>
            <a:ext cx="2567940" cy="2286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6471359"/>
            <a:ext cx="3605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RAxML</a:t>
            </a:r>
            <a:r>
              <a:rPr lang="en-US" b="1" dirty="0" smtClean="0"/>
              <a:t> result visualized in </a:t>
            </a:r>
            <a:r>
              <a:rPr lang="en-US" b="1" dirty="0" err="1"/>
              <a:t>FigTree</a:t>
            </a:r>
            <a:r>
              <a:rPr lang="en-US" b="1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76720" y="6439093"/>
            <a:ext cx="427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Spherical Phylogram visualized in </a:t>
            </a:r>
            <a:r>
              <a:rPr lang="en-US" b="1" dirty="0" err="1" smtClean="0"/>
              <a:t>PlotViz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MDS methods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Sum of branch lengths will be lower if a better dimension reduction method is used.</a:t>
            </a:r>
          </a:p>
          <a:p>
            <a:r>
              <a:rPr lang="en-US" sz="2800" dirty="0" smtClean="0">
                <a:latin typeface="Cambria"/>
                <a:cs typeface="Cambria"/>
              </a:rPr>
              <a:t>WDA-SMACOF finds global optima</a:t>
            </a:r>
            <a:endParaRPr lang="en-US" sz="2800" dirty="0">
              <a:latin typeface="Cambria"/>
              <a:cs typeface="Cambria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54607099"/>
              </p:ext>
            </p:extLst>
          </p:nvPr>
        </p:nvGraphicFramePr>
        <p:xfrm>
          <a:off x="457199" y="3513855"/>
          <a:ext cx="4107651" cy="2417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9988191"/>
              </p:ext>
            </p:extLst>
          </p:nvPr>
        </p:nvGraphicFramePr>
        <p:xfrm>
          <a:off x="4791176" y="3513855"/>
          <a:ext cx="3895624" cy="241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175906" y="5931649"/>
            <a:ext cx="7230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Sum </a:t>
            </a:r>
            <a:r>
              <a:rPr lang="en-US" b="1" dirty="0"/>
              <a:t>of branch lengths of the SP generated in 3D space on 599nts dataset optimized with 454 sequences</a:t>
            </a:r>
            <a:r>
              <a:rPr lang="en-US" b="1" dirty="0" smtClean="0">
                <a:effectLst/>
              </a:rPr>
              <a:t> and 999nts dataset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29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52701&quot;&gt;&lt;object type=&quot;3&quot; unique_id=&quot;152702&quot;&gt;&lt;property id=&quot;20148&quot; value=&quot;5&quot;/&gt;&lt;property id=&quot;20300&quot; value=&quot;Slide 1 - &amp;quot;DACIDR for Gene Analysis&amp;quot;&quot;/&gt;&lt;property id=&quot;20307&quot; value=&quot;261&quot;/&gt;&lt;/object&gt;&lt;object type=&quot;3&quot; unique_id=&quot;152703&quot;&gt;&lt;property id=&quot;20148&quot; value=&quot;5&quot;/&gt;&lt;property id=&quot;20300&quot; value=&quot;Slide 2 - &amp;quot;PWA vs MSA&amp;quot;&quot;/&gt;&lt;property id=&quot;20307&quot; value=&quot;259&quot;/&gt;&lt;/object&gt;&lt;object type=&quot;3&quot; unique_id=&quot;152704&quot;&gt;&lt;property id=&quot;20148&quot; value=&quot;5&quot;/&gt;&lt;property id=&quot;20300&quot; value=&quot;Slide 3 - &amp;quot;Summarize a million Fungi Sequences Spherical Phylogram Visualization&amp;quot;&quot;/&gt;&lt;property id=&quot;20307&quot; value=&quot;257&quot;/&gt;&lt;/object&gt;&lt;object type=&quot;3&quot; unique_id=&quot;152705&quot;&gt;&lt;property id=&quot;20148&quot; value=&quot;5&quot;/&gt;&lt;property id=&quot;20300&quot; value=&quot;Slide 4 - &amp;quot;MDS methods&amp;quot;&quot;/&gt;&lt;property id=&quot;20307&quot; value=&quot;258&quot;/&gt;&lt;/object&gt;&lt;/object&gt;&lt;object type=&quot;8&quot; unique_id=&quot;15271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154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Cambria</vt:lpstr>
      <vt:lpstr>Times New Roman</vt:lpstr>
      <vt:lpstr>Office Theme</vt:lpstr>
      <vt:lpstr>DACIDR for Gene Analysis</vt:lpstr>
      <vt:lpstr>PWA vs MSA</vt:lpstr>
      <vt:lpstr>Summarize a million Fungi Sequences Spherical Phylogram Visualization</vt:lpstr>
      <vt:lpstr>MDS methods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Ruan</dc:creator>
  <cp:lastModifiedBy>Geoffrey Fox</cp:lastModifiedBy>
  <cp:revision>6</cp:revision>
  <dcterms:created xsi:type="dcterms:W3CDTF">2014-03-19T03:13:19Z</dcterms:created>
  <dcterms:modified xsi:type="dcterms:W3CDTF">2014-03-19T11:53:57Z</dcterms:modified>
</cp:coreProperties>
</file>