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2" r:id="rId2"/>
    <p:sldId id="263" r:id="rId3"/>
    <p:sldId id="265" r:id="rId4"/>
    <p:sldId id="264" r:id="rId5"/>
    <p:sldId id="267" r:id="rId6"/>
    <p:sldId id="269" r:id="rId7"/>
    <p:sldId id="266" r:id="rId8"/>
    <p:sldId id="270" r:id="rId9"/>
    <p:sldId id="261" r:id="rId10"/>
    <p:sldId id="282" r:id="rId11"/>
    <p:sldId id="272" r:id="rId12"/>
    <p:sldId id="268" r:id="rId13"/>
    <p:sldId id="279" r:id="rId14"/>
    <p:sldId id="281" r:id="rId15"/>
    <p:sldId id="276" r:id="rId16"/>
    <p:sldId id="273" r:id="rId17"/>
    <p:sldId id="278" r:id="rId18"/>
    <p:sldId id="277" r:id="rId19"/>
    <p:sldId id="283" r:id="rId20"/>
    <p:sldId id="284" r:id="rId21"/>
    <p:sldId id="257" r:id="rId22"/>
    <p:sldId id="259" r:id="rId23"/>
    <p:sldId id="258" r:id="rId24"/>
    <p:sldId id="274" r:id="rId25"/>
    <p:sldId id="280" r:id="rId26"/>
    <p:sldId id="286"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920"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yan:Documents:Dropbox:myPaper:PhylogeneticTreewithClustering:Mantel%20test%20results_II_yangrua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Ryan:Documents:Dropbox:myPaper:PhylogeneticTreewithClustering:edge_sum.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Ryan:Documents:Dropbox:myPaper:PhylogeneticTreewithClustering:edge_su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yan:Documents:Dropbox:PhD_Proposal:Final_te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01462707787"/>
          <c:y val="0.123444144409903"/>
          <c:w val="0.839964389216973"/>
          <c:h val="0.756433774308471"/>
        </c:manualLayout>
      </c:layout>
      <c:barChart>
        <c:barDir val="col"/>
        <c:grouping val="clustered"/>
        <c:varyColors val="0"/>
        <c:ser>
          <c:idx val="0"/>
          <c:order val="0"/>
          <c:tx>
            <c:strRef>
              <c:f>Sheet3!$C$1</c:f>
              <c:strCache>
                <c:ptCount val="1"/>
                <c:pt idx="0">
                  <c:v> MSA</c:v>
                </c:pt>
              </c:strCache>
            </c:strRef>
          </c:tx>
          <c:spPr>
            <a:pattFill prst="dkUpDiag">
              <a:fgClr>
                <a:sysClr val="windowText" lastClr="000000"/>
              </a:fgClr>
              <a:bgClr>
                <a:prstClr val="white"/>
              </a:bgClr>
            </a:pattFill>
          </c:spPr>
          <c:invertIfNegative val="0"/>
          <c:errBars>
            <c:errBarType val="both"/>
            <c:errValType val="cust"/>
            <c:noEndCap val="0"/>
            <c:plus>
              <c:numLit>
                <c:ptCount val="0"/>
              </c:numLit>
            </c:plus>
            <c:minus>
              <c:numLit>
                <c:ptCount val="0"/>
              </c:numLit>
            </c:minus>
          </c:errBars>
          <c:cat>
            <c:strRef>
              <c:f>Sheet3!$B$2:$B$3</c:f>
              <c:strCache>
                <c:ptCount val="2"/>
                <c:pt idx="0">
                  <c:v>599nts 454 optimized</c:v>
                </c:pt>
                <c:pt idx="1">
                  <c:v>999nts</c:v>
                </c:pt>
              </c:strCache>
            </c:strRef>
          </c:cat>
          <c:val>
            <c:numRef>
              <c:f>Sheet3!$C$2:$C$3</c:f>
              <c:numCache>
                <c:formatCode>General</c:formatCode>
                <c:ptCount val="2"/>
                <c:pt idx="0">
                  <c:v>0.9578</c:v>
                </c:pt>
                <c:pt idx="1">
                  <c:v>0.9737</c:v>
                </c:pt>
              </c:numCache>
            </c:numRef>
          </c:val>
        </c:ser>
        <c:ser>
          <c:idx val="1"/>
          <c:order val="1"/>
          <c:tx>
            <c:strRef>
              <c:f>Sheet3!$D$1</c:f>
              <c:strCache>
                <c:ptCount val="1"/>
                <c:pt idx="0">
                  <c:v>SWG</c:v>
                </c:pt>
              </c:strCache>
            </c:strRef>
          </c:tx>
          <c:spPr>
            <a:pattFill prst="dkHorz">
              <a:fgClr>
                <a:sysClr val="windowText" lastClr="000000">
                  <a:lumMod val="85000"/>
                  <a:lumOff val="15000"/>
                </a:sysClr>
              </a:fgClr>
              <a:bgClr>
                <a:prstClr val="white"/>
              </a:bgClr>
            </a:pattFill>
          </c:spPr>
          <c:invertIfNegative val="0"/>
          <c:errBars>
            <c:errBarType val="both"/>
            <c:errValType val="cust"/>
            <c:noEndCap val="0"/>
            <c:plus>
              <c:numLit>
                <c:ptCount val="0"/>
              </c:numLit>
            </c:plus>
            <c:minus>
              <c:numLit>
                <c:ptCount val="0"/>
              </c:numLit>
            </c:minus>
          </c:errBars>
          <c:cat>
            <c:strRef>
              <c:f>Sheet3!$B$2:$B$3</c:f>
              <c:strCache>
                <c:ptCount val="2"/>
                <c:pt idx="0">
                  <c:v>599nts 454 optimized</c:v>
                </c:pt>
                <c:pt idx="1">
                  <c:v>999nts</c:v>
                </c:pt>
              </c:strCache>
            </c:strRef>
          </c:cat>
          <c:val>
            <c:numRef>
              <c:f>Sheet3!$D$2:$D$3</c:f>
              <c:numCache>
                <c:formatCode>General</c:formatCode>
                <c:ptCount val="2"/>
                <c:pt idx="0">
                  <c:v>0.7975</c:v>
                </c:pt>
                <c:pt idx="1">
                  <c:v>0.882</c:v>
                </c:pt>
              </c:numCache>
            </c:numRef>
          </c:val>
        </c:ser>
        <c:ser>
          <c:idx val="2"/>
          <c:order val="2"/>
          <c:tx>
            <c:strRef>
              <c:f>Sheet3!$E$1</c:f>
              <c:strCache>
                <c:ptCount val="1"/>
                <c:pt idx="0">
                  <c:v>NW</c:v>
                </c:pt>
              </c:strCache>
            </c:strRef>
          </c:tx>
          <c:spPr>
            <a:pattFill prst="pct75">
              <a:fgClr>
                <a:sysClr val="window" lastClr="FFFFFF">
                  <a:lumMod val="75000"/>
                </a:sysClr>
              </a:fgClr>
              <a:bgClr>
                <a:prstClr val="white"/>
              </a:bgClr>
            </a:pattFill>
          </c:spPr>
          <c:invertIfNegative val="0"/>
          <c:errBars>
            <c:errBarType val="both"/>
            <c:errValType val="cust"/>
            <c:noEndCap val="0"/>
            <c:plus>
              <c:numLit>
                <c:ptCount val="0"/>
              </c:numLit>
            </c:plus>
            <c:minus>
              <c:numLit>
                <c:ptCount val="0"/>
              </c:numLit>
            </c:minus>
          </c:errBars>
          <c:cat>
            <c:strRef>
              <c:f>Sheet3!$B$2:$B$3</c:f>
              <c:strCache>
                <c:ptCount val="2"/>
                <c:pt idx="0">
                  <c:v>599nts 454 optimized</c:v>
                </c:pt>
                <c:pt idx="1">
                  <c:v>999nts</c:v>
                </c:pt>
              </c:strCache>
            </c:strRef>
          </c:cat>
          <c:val>
            <c:numRef>
              <c:f>Sheet3!$E$2:$E$3</c:f>
              <c:numCache>
                <c:formatCode>General</c:formatCode>
                <c:ptCount val="2"/>
                <c:pt idx="0">
                  <c:v>0.8211</c:v>
                </c:pt>
                <c:pt idx="1">
                  <c:v>0.8919</c:v>
                </c:pt>
              </c:numCache>
            </c:numRef>
          </c:val>
        </c:ser>
        <c:dLbls>
          <c:showLegendKey val="0"/>
          <c:showVal val="0"/>
          <c:showCatName val="0"/>
          <c:showSerName val="0"/>
          <c:showPercent val="0"/>
          <c:showBubbleSize val="0"/>
        </c:dLbls>
        <c:gapWidth val="150"/>
        <c:axId val="-2075105816"/>
        <c:axId val="-2061527016"/>
      </c:barChart>
      <c:catAx>
        <c:axId val="-2075105816"/>
        <c:scaling>
          <c:orientation val="minMax"/>
        </c:scaling>
        <c:delete val="0"/>
        <c:axPos val="b"/>
        <c:numFmt formatCode="General" sourceLinked="0"/>
        <c:majorTickMark val="out"/>
        <c:minorTickMark val="none"/>
        <c:tickLblPos val="nextTo"/>
        <c:crossAx val="-2061527016"/>
        <c:crosses val="autoZero"/>
        <c:auto val="1"/>
        <c:lblAlgn val="ctr"/>
        <c:lblOffset val="100"/>
        <c:noMultiLvlLbl val="0"/>
      </c:catAx>
      <c:valAx>
        <c:axId val="-2061527016"/>
        <c:scaling>
          <c:orientation val="minMax"/>
        </c:scaling>
        <c:delete val="0"/>
        <c:axPos val="l"/>
        <c:majorGridlines>
          <c:spPr>
            <a:ln>
              <a:noFill/>
            </a:ln>
          </c:spPr>
        </c:majorGridlines>
        <c:minorGridlines>
          <c:spPr>
            <a:ln>
              <a:noFill/>
            </a:ln>
          </c:spPr>
        </c:minorGridlines>
        <c:title>
          <c:tx>
            <c:rich>
              <a:bodyPr rot="-5400000" vert="horz"/>
              <a:lstStyle/>
              <a:p>
                <a:pPr>
                  <a:defRPr/>
                </a:pPr>
                <a:r>
                  <a:rPr lang="en-US"/>
                  <a:t>Correlation</a:t>
                </a:r>
              </a:p>
            </c:rich>
          </c:tx>
          <c:layout/>
          <c:overlay val="0"/>
        </c:title>
        <c:numFmt formatCode="General" sourceLinked="1"/>
        <c:majorTickMark val="out"/>
        <c:minorTickMark val="none"/>
        <c:tickLblPos val="nextTo"/>
        <c:crossAx val="-2075105816"/>
        <c:crosses val="autoZero"/>
        <c:crossBetween val="between"/>
      </c:valAx>
      <c:spPr>
        <a:pattFill prst="dotGrid">
          <a:fgClr>
            <a:schemeClr val="bg2">
              <a:lumMod val="90000"/>
            </a:schemeClr>
          </a:fgClr>
          <a:bgClr>
            <a:schemeClr val="bg1"/>
          </a:bgClr>
        </a:pattFill>
        <a:ln>
          <a:noFill/>
        </a:ln>
      </c:spPr>
    </c:plotArea>
    <c:legend>
      <c:legendPos val="r"/>
      <c:layout>
        <c:manualLayout>
          <c:xMode val="edge"/>
          <c:yMode val="edge"/>
          <c:x val="0.195484060586177"/>
          <c:y val="0.0313938101487314"/>
          <c:w val="0.625608973406626"/>
          <c:h val="0.109944273667253"/>
        </c:manualLayout>
      </c:layout>
      <c:overlay val="0"/>
    </c:legend>
    <c:plotVisOnly val="1"/>
    <c:dispBlanksAs val="gap"/>
    <c:showDLblsOverMax val="0"/>
  </c:chart>
  <c:spPr>
    <a:ln>
      <a:noFill/>
    </a:ln>
  </c:spPr>
  <c:txPr>
    <a:bodyPr/>
    <a:lstStyle/>
    <a:p>
      <a:pPr>
        <a:defRPr sz="1400">
          <a:latin typeface="Times New Roman"/>
          <a:cs typeface="Times New Roma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599nts with 454 optimized</a:t>
            </a:r>
          </a:p>
        </c:rich>
      </c:tx>
      <c:layout>
        <c:manualLayout>
          <c:xMode val="edge"/>
          <c:yMode val="edge"/>
          <c:x val="0.248330189195101"/>
          <c:y val="0.0"/>
        </c:manualLayout>
      </c:layout>
      <c:overlay val="0"/>
    </c:title>
    <c:autoTitleDeleted val="0"/>
    <c:plotArea>
      <c:layout>
        <c:manualLayout>
          <c:layoutTarget val="inner"/>
          <c:xMode val="edge"/>
          <c:yMode val="edge"/>
          <c:x val="0.146501462707787"/>
          <c:y val="0.123444144409903"/>
          <c:w val="0.839964389216973"/>
          <c:h val="0.756433774308471"/>
        </c:manualLayout>
      </c:layout>
      <c:barChart>
        <c:barDir val="col"/>
        <c:grouping val="clustered"/>
        <c:varyColors val="0"/>
        <c:ser>
          <c:idx val="0"/>
          <c:order val="0"/>
          <c:tx>
            <c:strRef>
              <c:f>Sheet1!$B$2</c:f>
              <c:strCache>
                <c:ptCount val="1"/>
                <c:pt idx="0">
                  <c:v>WDA-SMACOF</c:v>
                </c:pt>
              </c:strCache>
            </c:strRef>
          </c:tx>
          <c:spPr>
            <a:pattFill prst="dkUpDiag">
              <a:fgClr>
                <a:sysClr val="windowText" lastClr="000000"/>
              </a:fgClr>
              <a:bgClr>
                <a:prstClr val="white"/>
              </a:bgClr>
            </a:pattFill>
          </c:spPr>
          <c:invertIfNegative val="0"/>
          <c:errBars>
            <c:errBarType val="both"/>
            <c:errValType val="cust"/>
            <c:noEndCap val="0"/>
            <c:plus>
              <c:numLit>
                <c:ptCount val="0"/>
              </c:numLit>
            </c:plus>
            <c:minus>
              <c:numLit>
                <c:ptCount val="0"/>
              </c:numLit>
            </c:minus>
          </c:errBars>
          <c:cat>
            <c:strRef>
              <c:f>Sheet1!$A$3:$A$5</c:f>
              <c:strCache>
                <c:ptCount val="3"/>
                <c:pt idx="0">
                  <c:v>MSA</c:v>
                </c:pt>
                <c:pt idx="1">
                  <c:v>SWG</c:v>
                </c:pt>
                <c:pt idx="2">
                  <c:v>NW</c:v>
                </c:pt>
              </c:strCache>
            </c:strRef>
          </c:cat>
          <c:val>
            <c:numRef>
              <c:f>Sheet1!$B$3:$B$5</c:f>
              <c:numCache>
                <c:formatCode>General</c:formatCode>
                <c:ptCount val="3"/>
                <c:pt idx="0">
                  <c:v>19.0324374617992</c:v>
                </c:pt>
                <c:pt idx="1">
                  <c:v>20.77291382035409</c:v>
                </c:pt>
                <c:pt idx="2">
                  <c:v>22.3003502946972</c:v>
                </c:pt>
              </c:numCache>
            </c:numRef>
          </c:val>
        </c:ser>
        <c:ser>
          <c:idx val="1"/>
          <c:order val="1"/>
          <c:tx>
            <c:strRef>
              <c:f>Sheet1!$C$2</c:f>
              <c:strCache>
                <c:ptCount val="1"/>
                <c:pt idx="0">
                  <c:v>LMA</c:v>
                </c:pt>
              </c:strCache>
            </c:strRef>
          </c:tx>
          <c:spPr>
            <a:pattFill prst="narHorz">
              <a:fgClr>
                <a:sysClr val="windowText" lastClr="000000">
                  <a:lumMod val="85000"/>
                  <a:lumOff val="15000"/>
                </a:sysClr>
              </a:fgClr>
              <a:bgClr>
                <a:prstClr val="white"/>
              </a:bgClr>
            </a:pattFill>
          </c:spPr>
          <c:invertIfNegative val="0"/>
          <c:errBars>
            <c:errBarType val="both"/>
            <c:errValType val="cust"/>
            <c:noEndCap val="0"/>
            <c:plus>
              <c:numLit>
                <c:ptCount val="0"/>
              </c:numLit>
            </c:plus>
            <c:minus>
              <c:numLit>
                <c:ptCount val="0"/>
              </c:numLit>
            </c:minus>
          </c:errBars>
          <c:cat>
            <c:strRef>
              <c:f>Sheet1!$A$3:$A$5</c:f>
              <c:strCache>
                <c:ptCount val="3"/>
                <c:pt idx="0">
                  <c:v>MSA</c:v>
                </c:pt>
                <c:pt idx="1">
                  <c:v>SWG</c:v>
                </c:pt>
                <c:pt idx="2">
                  <c:v>NW</c:v>
                </c:pt>
              </c:strCache>
            </c:strRef>
          </c:cat>
          <c:val>
            <c:numRef>
              <c:f>Sheet1!$C$3:$C$5</c:f>
              <c:numCache>
                <c:formatCode>General</c:formatCode>
                <c:ptCount val="3"/>
                <c:pt idx="0">
                  <c:v>23.99562408719785</c:v>
                </c:pt>
                <c:pt idx="1">
                  <c:v>23.6006811032603</c:v>
                </c:pt>
                <c:pt idx="2">
                  <c:v>25.9702879222037</c:v>
                </c:pt>
              </c:numCache>
            </c:numRef>
          </c:val>
        </c:ser>
        <c:ser>
          <c:idx val="2"/>
          <c:order val="2"/>
          <c:tx>
            <c:strRef>
              <c:f>Sheet1!$D$2</c:f>
              <c:strCache>
                <c:ptCount val="1"/>
                <c:pt idx="0">
                  <c:v>EM-SMACOF</c:v>
                </c:pt>
              </c:strCache>
            </c:strRef>
          </c:tx>
          <c:spPr>
            <a:pattFill prst="pct75">
              <a:fgClr>
                <a:sysClr val="window" lastClr="FFFFFF">
                  <a:lumMod val="75000"/>
                </a:sysClr>
              </a:fgClr>
              <a:bgClr>
                <a:prstClr val="white"/>
              </a:bgClr>
            </a:pattFill>
          </c:spPr>
          <c:invertIfNegative val="0"/>
          <c:errBars>
            <c:errBarType val="both"/>
            <c:errValType val="cust"/>
            <c:noEndCap val="0"/>
            <c:plus>
              <c:numLit>
                <c:ptCount val="0"/>
              </c:numLit>
            </c:plus>
            <c:minus>
              <c:numLit>
                <c:ptCount val="0"/>
              </c:numLit>
            </c:minus>
          </c:errBars>
          <c:cat>
            <c:strRef>
              <c:f>Sheet1!$A$3:$A$5</c:f>
              <c:strCache>
                <c:ptCount val="3"/>
                <c:pt idx="0">
                  <c:v>MSA</c:v>
                </c:pt>
                <c:pt idx="1">
                  <c:v>SWG</c:v>
                </c:pt>
                <c:pt idx="2">
                  <c:v>NW</c:v>
                </c:pt>
              </c:strCache>
            </c:strRef>
          </c:cat>
          <c:val>
            <c:numRef>
              <c:f>Sheet1!$D$3:$D$5</c:f>
              <c:numCache>
                <c:formatCode>General</c:formatCode>
                <c:ptCount val="3"/>
                <c:pt idx="0">
                  <c:v>20.46229181235758</c:v>
                </c:pt>
                <c:pt idx="1">
                  <c:v>22.0393676912256</c:v>
                </c:pt>
                <c:pt idx="2">
                  <c:v>25.83166453340811</c:v>
                </c:pt>
              </c:numCache>
            </c:numRef>
          </c:val>
        </c:ser>
        <c:dLbls>
          <c:showLegendKey val="0"/>
          <c:showVal val="0"/>
          <c:showCatName val="0"/>
          <c:showSerName val="0"/>
          <c:showPercent val="0"/>
          <c:showBubbleSize val="0"/>
        </c:dLbls>
        <c:gapWidth val="150"/>
        <c:axId val="-2061575368"/>
        <c:axId val="-2061590808"/>
      </c:barChart>
      <c:catAx>
        <c:axId val="-2061575368"/>
        <c:scaling>
          <c:orientation val="minMax"/>
        </c:scaling>
        <c:delete val="0"/>
        <c:axPos val="b"/>
        <c:numFmt formatCode="General" sourceLinked="0"/>
        <c:majorTickMark val="out"/>
        <c:minorTickMark val="none"/>
        <c:tickLblPos val="nextTo"/>
        <c:crossAx val="-2061590808"/>
        <c:crosses val="autoZero"/>
        <c:auto val="1"/>
        <c:lblAlgn val="ctr"/>
        <c:lblOffset val="100"/>
        <c:noMultiLvlLbl val="0"/>
      </c:catAx>
      <c:valAx>
        <c:axId val="-2061590808"/>
        <c:scaling>
          <c:orientation val="minMax"/>
        </c:scaling>
        <c:delete val="0"/>
        <c:axPos val="l"/>
        <c:majorGridlines>
          <c:spPr>
            <a:ln>
              <a:noFill/>
            </a:ln>
          </c:spPr>
        </c:majorGridlines>
        <c:minorGridlines>
          <c:spPr>
            <a:ln>
              <a:noFill/>
            </a:ln>
          </c:spPr>
        </c:minorGridlines>
        <c:title>
          <c:tx>
            <c:rich>
              <a:bodyPr rot="-5400000" vert="horz"/>
              <a:lstStyle/>
              <a:p>
                <a:pPr>
                  <a:defRPr/>
                </a:pPr>
                <a:r>
                  <a:rPr lang="en-US"/>
                  <a:t>Edge Sum</a:t>
                </a:r>
              </a:p>
            </c:rich>
          </c:tx>
          <c:layout/>
          <c:overlay val="0"/>
        </c:title>
        <c:numFmt formatCode="General" sourceLinked="1"/>
        <c:majorTickMark val="out"/>
        <c:minorTickMark val="none"/>
        <c:tickLblPos val="nextTo"/>
        <c:crossAx val="-2061575368"/>
        <c:crosses val="autoZero"/>
        <c:crossBetween val="between"/>
      </c:valAx>
      <c:spPr>
        <a:pattFill prst="dotGrid">
          <a:fgClr>
            <a:schemeClr val="bg2">
              <a:lumMod val="90000"/>
            </a:schemeClr>
          </a:fgClr>
          <a:bgClr>
            <a:schemeClr val="bg1"/>
          </a:bgClr>
        </a:pattFill>
        <a:ln>
          <a:noFill/>
        </a:ln>
      </c:spPr>
    </c:plotArea>
    <c:legend>
      <c:legendPos val="r"/>
      <c:layout>
        <c:manualLayout>
          <c:xMode val="edge"/>
          <c:yMode val="edge"/>
          <c:x val="0.165102116141732"/>
          <c:y val="0.0591715879265092"/>
          <c:w val="0.677692339238845"/>
          <c:h val="0.109944273667253"/>
        </c:manualLayout>
      </c:layout>
      <c:overlay val="0"/>
    </c:legend>
    <c:plotVisOnly val="1"/>
    <c:dispBlanksAs val="gap"/>
    <c:showDLblsOverMax val="0"/>
  </c:chart>
  <c:spPr>
    <a:ln>
      <a:noFill/>
    </a:ln>
  </c:spPr>
  <c:txPr>
    <a:bodyPr/>
    <a:lstStyle/>
    <a:p>
      <a:pPr>
        <a:defRPr sz="1200">
          <a:latin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999nts</a:t>
            </a:r>
          </a:p>
        </c:rich>
      </c:tx>
      <c:layout>
        <c:manualLayout>
          <c:xMode val="edge"/>
          <c:yMode val="edge"/>
          <c:x val="0.409519562007874"/>
          <c:y val="0.0"/>
        </c:manualLayout>
      </c:layout>
      <c:overlay val="0"/>
    </c:title>
    <c:autoTitleDeleted val="0"/>
    <c:plotArea>
      <c:layout>
        <c:manualLayout>
          <c:layoutTarget val="inner"/>
          <c:xMode val="edge"/>
          <c:yMode val="edge"/>
          <c:x val="0.146501462707787"/>
          <c:y val="0.123444144409903"/>
          <c:w val="0.839964389216973"/>
          <c:h val="0.756433774308471"/>
        </c:manualLayout>
      </c:layout>
      <c:barChart>
        <c:barDir val="col"/>
        <c:grouping val="clustered"/>
        <c:varyColors val="0"/>
        <c:ser>
          <c:idx val="0"/>
          <c:order val="0"/>
          <c:tx>
            <c:strRef>
              <c:f>Sheet1!$B$8</c:f>
              <c:strCache>
                <c:ptCount val="1"/>
                <c:pt idx="0">
                  <c:v>WDA-SMACOF</c:v>
                </c:pt>
              </c:strCache>
            </c:strRef>
          </c:tx>
          <c:spPr>
            <a:pattFill prst="dkUpDiag">
              <a:fgClr>
                <a:sysClr val="windowText" lastClr="000000"/>
              </a:fgClr>
              <a:bgClr>
                <a:prstClr val="white"/>
              </a:bgClr>
            </a:pattFill>
          </c:spPr>
          <c:invertIfNegative val="0"/>
          <c:errBars>
            <c:errBarType val="both"/>
            <c:errValType val="cust"/>
            <c:noEndCap val="0"/>
            <c:plus>
              <c:numLit>
                <c:ptCount val="0"/>
              </c:numLit>
            </c:plus>
            <c:minus>
              <c:numLit>
                <c:ptCount val="0"/>
              </c:numLit>
            </c:minus>
          </c:errBars>
          <c:cat>
            <c:strRef>
              <c:f>Sheet1!$A$9:$A$11</c:f>
              <c:strCache>
                <c:ptCount val="3"/>
                <c:pt idx="0">
                  <c:v>MSA</c:v>
                </c:pt>
                <c:pt idx="1">
                  <c:v>SWG</c:v>
                </c:pt>
                <c:pt idx="2">
                  <c:v>NW</c:v>
                </c:pt>
              </c:strCache>
            </c:strRef>
          </c:cat>
          <c:val>
            <c:numRef>
              <c:f>Sheet1!$B$9:$B$11</c:f>
              <c:numCache>
                <c:formatCode>General</c:formatCode>
                <c:ptCount val="3"/>
                <c:pt idx="0">
                  <c:v>13.6243097261038</c:v>
                </c:pt>
                <c:pt idx="1">
                  <c:v>12.751226176217</c:v>
                </c:pt>
                <c:pt idx="2">
                  <c:v>14.2486197449667</c:v>
                </c:pt>
              </c:numCache>
            </c:numRef>
          </c:val>
        </c:ser>
        <c:ser>
          <c:idx val="1"/>
          <c:order val="1"/>
          <c:tx>
            <c:strRef>
              <c:f>Sheet1!$C$8</c:f>
              <c:strCache>
                <c:ptCount val="1"/>
                <c:pt idx="0">
                  <c:v>LMA</c:v>
                </c:pt>
              </c:strCache>
            </c:strRef>
          </c:tx>
          <c:spPr>
            <a:pattFill prst="narHorz">
              <a:fgClr>
                <a:sysClr val="windowText" lastClr="000000">
                  <a:lumMod val="85000"/>
                  <a:lumOff val="15000"/>
                </a:sysClr>
              </a:fgClr>
              <a:bgClr>
                <a:prstClr val="white"/>
              </a:bgClr>
            </a:pattFill>
          </c:spPr>
          <c:invertIfNegative val="0"/>
          <c:errBars>
            <c:errBarType val="both"/>
            <c:errValType val="cust"/>
            <c:noEndCap val="0"/>
            <c:plus>
              <c:numLit>
                <c:ptCount val="0"/>
              </c:numLit>
            </c:plus>
            <c:minus>
              <c:numLit>
                <c:ptCount val="0"/>
              </c:numLit>
            </c:minus>
          </c:errBars>
          <c:cat>
            <c:strRef>
              <c:f>Sheet1!$A$9:$A$11</c:f>
              <c:strCache>
                <c:ptCount val="3"/>
                <c:pt idx="0">
                  <c:v>MSA</c:v>
                </c:pt>
                <c:pt idx="1">
                  <c:v>SWG</c:v>
                </c:pt>
                <c:pt idx="2">
                  <c:v>NW</c:v>
                </c:pt>
              </c:strCache>
            </c:strRef>
          </c:cat>
          <c:val>
            <c:numRef>
              <c:f>Sheet1!$C$9:$C$11</c:f>
              <c:numCache>
                <c:formatCode>General</c:formatCode>
                <c:ptCount val="3"/>
                <c:pt idx="0">
                  <c:v>16.3613043787197</c:v>
                </c:pt>
                <c:pt idx="1">
                  <c:v>19.98550373391418</c:v>
                </c:pt>
                <c:pt idx="2">
                  <c:v>22.88871744873988</c:v>
                </c:pt>
              </c:numCache>
            </c:numRef>
          </c:val>
        </c:ser>
        <c:ser>
          <c:idx val="2"/>
          <c:order val="2"/>
          <c:tx>
            <c:strRef>
              <c:f>Sheet1!$D$8</c:f>
              <c:strCache>
                <c:ptCount val="1"/>
                <c:pt idx="0">
                  <c:v>EM-SMACOF</c:v>
                </c:pt>
              </c:strCache>
            </c:strRef>
          </c:tx>
          <c:spPr>
            <a:pattFill prst="pct75">
              <a:fgClr>
                <a:sysClr val="window" lastClr="FFFFFF">
                  <a:lumMod val="75000"/>
                </a:sysClr>
              </a:fgClr>
              <a:bgClr>
                <a:prstClr val="white"/>
              </a:bgClr>
            </a:pattFill>
          </c:spPr>
          <c:invertIfNegative val="0"/>
          <c:errBars>
            <c:errBarType val="both"/>
            <c:errValType val="cust"/>
            <c:noEndCap val="0"/>
            <c:plus>
              <c:numLit>
                <c:ptCount val="0"/>
              </c:numLit>
            </c:plus>
            <c:minus>
              <c:numLit>
                <c:ptCount val="0"/>
              </c:numLit>
            </c:minus>
          </c:errBars>
          <c:cat>
            <c:strRef>
              <c:f>Sheet1!$A$9:$A$11</c:f>
              <c:strCache>
                <c:ptCount val="3"/>
                <c:pt idx="0">
                  <c:v>MSA</c:v>
                </c:pt>
                <c:pt idx="1">
                  <c:v>SWG</c:v>
                </c:pt>
                <c:pt idx="2">
                  <c:v>NW</c:v>
                </c:pt>
              </c:strCache>
            </c:strRef>
          </c:cat>
          <c:val>
            <c:numRef>
              <c:f>Sheet1!$D$9:$D$11</c:f>
              <c:numCache>
                <c:formatCode>General</c:formatCode>
                <c:ptCount val="3"/>
                <c:pt idx="0">
                  <c:v>18.7352433675587</c:v>
                </c:pt>
                <c:pt idx="1">
                  <c:v>17.41267457506628</c:v>
                </c:pt>
                <c:pt idx="2">
                  <c:v>22.434173390322</c:v>
                </c:pt>
              </c:numCache>
            </c:numRef>
          </c:val>
        </c:ser>
        <c:dLbls>
          <c:showLegendKey val="0"/>
          <c:showVal val="0"/>
          <c:showCatName val="0"/>
          <c:showSerName val="0"/>
          <c:showPercent val="0"/>
          <c:showBubbleSize val="0"/>
        </c:dLbls>
        <c:gapWidth val="150"/>
        <c:axId val="-2061660088"/>
        <c:axId val="-2061657032"/>
      </c:barChart>
      <c:catAx>
        <c:axId val="-2061660088"/>
        <c:scaling>
          <c:orientation val="minMax"/>
        </c:scaling>
        <c:delete val="0"/>
        <c:axPos val="b"/>
        <c:numFmt formatCode="General" sourceLinked="0"/>
        <c:majorTickMark val="out"/>
        <c:minorTickMark val="none"/>
        <c:tickLblPos val="nextTo"/>
        <c:crossAx val="-2061657032"/>
        <c:crosses val="autoZero"/>
        <c:auto val="1"/>
        <c:lblAlgn val="ctr"/>
        <c:lblOffset val="100"/>
        <c:noMultiLvlLbl val="0"/>
      </c:catAx>
      <c:valAx>
        <c:axId val="-2061657032"/>
        <c:scaling>
          <c:orientation val="minMax"/>
        </c:scaling>
        <c:delete val="0"/>
        <c:axPos val="l"/>
        <c:majorGridlines>
          <c:spPr>
            <a:ln>
              <a:noFill/>
            </a:ln>
          </c:spPr>
        </c:majorGridlines>
        <c:minorGridlines>
          <c:spPr>
            <a:ln>
              <a:noFill/>
            </a:ln>
          </c:spPr>
        </c:minorGridlines>
        <c:title>
          <c:tx>
            <c:rich>
              <a:bodyPr rot="-5400000" vert="horz"/>
              <a:lstStyle/>
              <a:p>
                <a:pPr>
                  <a:defRPr/>
                </a:pPr>
                <a:r>
                  <a:rPr lang="en-US"/>
                  <a:t>Edge Sum</a:t>
                </a:r>
              </a:p>
            </c:rich>
          </c:tx>
          <c:layout/>
          <c:overlay val="0"/>
        </c:title>
        <c:numFmt formatCode="General" sourceLinked="1"/>
        <c:majorTickMark val="out"/>
        <c:minorTickMark val="none"/>
        <c:tickLblPos val="nextTo"/>
        <c:crossAx val="-2061660088"/>
        <c:crosses val="autoZero"/>
        <c:crossBetween val="between"/>
      </c:valAx>
      <c:spPr>
        <a:pattFill prst="dotGrid">
          <a:fgClr>
            <a:schemeClr val="bg2">
              <a:lumMod val="90000"/>
            </a:schemeClr>
          </a:fgClr>
          <a:bgClr>
            <a:schemeClr val="bg1"/>
          </a:bgClr>
        </a:pattFill>
        <a:ln>
          <a:noFill/>
        </a:ln>
      </c:spPr>
    </c:plotArea>
    <c:legend>
      <c:legendPos val="r"/>
      <c:layout>
        <c:manualLayout>
          <c:xMode val="edge"/>
          <c:yMode val="edge"/>
          <c:x val="0.13037989391951"/>
          <c:y val="0.0588234002130487"/>
          <c:w val="0.721095117016623"/>
          <c:h val="0.109944273667253"/>
        </c:manualLayout>
      </c:layout>
      <c:overlay val="0"/>
    </c:legend>
    <c:plotVisOnly val="1"/>
    <c:dispBlanksAs val="gap"/>
    <c:showDLblsOverMax val="0"/>
  </c:chart>
  <c:spPr>
    <a:ln>
      <a:noFill/>
    </a:ln>
  </c:spPr>
  <c:txPr>
    <a:bodyPr/>
    <a:lstStyle/>
    <a:p>
      <a:pPr>
        <a:defRPr sz="1200">
          <a:latin typeface="Times New Roman"/>
          <a:cs typeface="Times New Roman"/>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7256999125109"/>
          <c:y val="0.0601851851851852"/>
          <c:w val="0.862743000874891"/>
          <c:h val="0.822469378827647"/>
        </c:manualLayout>
      </c:layout>
      <c:barChart>
        <c:barDir val="col"/>
        <c:grouping val="clustered"/>
        <c:varyColors val="0"/>
        <c:ser>
          <c:idx val="0"/>
          <c:order val="0"/>
          <c:tx>
            <c:strRef>
              <c:f>edge_sum!$B$1</c:f>
              <c:strCache>
                <c:ptCount val="1"/>
                <c:pt idx="0">
                  <c:v>SMACOF</c:v>
                </c:pt>
              </c:strCache>
            </c:strRef>
          </c:tx>
          <c:invertIfNegative val="0"/>
          <c:cat>
            <c:strRef>
              <c:f>edge_sum!$A$2:$A$3</c:f>
              <c:strCache>
                <c:ptCount val="2"/>
                <c:pt idx="0">
                  <c:v>599nts</c:v>
                </c:pt>
                <c:pt idx="1">
                  <c:v>999nts</c:v>
                </c:pt>
              </c:strCache>
            </c:strRef>
          </c:cat>
          <c:val>
            <c:numRef>
              <c:f>edge_sum!$B$2:$B$3</c:f>
              <c:numCache>
                <c:formatCode>General</c:formatCode>
                <c:ptCount val="2"/>
                <c:pt idx="0">
                  <c:v>19.42</c:v>
                </c:pt>
                <c:pt idx="1">
                  <c:v>18.32</c:v>
                </c:pt>
              </c:numCache>
            </c:numRef>
          </c:val>
        </c:ser>
        <c:ser>
          <c:idx val="1"/>
          <c:order val="1"/>
          <c:tx>
            <c:strRef>
              <c:f>edge_sum!$C$1</c:f>
              <c:strCache>
                <c:ptCount val="1"/>
                <c:pt idx="0">
                  <c:v>WDA-SMACOF</c:v>
                </c:pt>
              </c:strCache>
            </c:strRef>
          </c:tx>
          <c:invertIfNegative val="0"/>
          <c:cat>
            <c:strRef>
              <c:f>edge_sum!$A$2:$A$3</c:f>
              <c:strCache>
                <c:ptCount val="2"/>
                <c:pt idx="0">
                  <c:v>599nts</c:v>
                </c:pt>
                <c:pt idx="1">
                  <c:v>999nts</c:v>
                </c:pt>
              </c:strCache>
            </c:strRef>
          </c:cat>
          <c:val>
            <c:numRef>
              <c:f>edge_sum!$C$2:$C$3</c:f>
              <c:numCache>
                <c:formatCode>General</c:formatCode>
                <c:ptCount val="2"/>
                <c:pt idx="0">
                  <c:v>16.02</c:v>
                </c:pt>
                <c:pt idx="1">
                  <c:v>14.62</c:v>
                </c:pt>
              </c:numCache>
            </c:numRef>
          </c:val>
        </c:ser>
        <c:dLbls>
          <c:showLegendKey val="0"/>
          <c:showVal val="0"/>
          <c:showCatName val="0"/>
          <c:showSerName val="0"/>
          <c:showPercent val="0"/>
          <c:showBubbleSize val="0"/>
        </c:dLbls>
        <c:gapWidth val="150"/>
        <c:axId val="-2062042344"/>
        <c:axId val="-2062104712"/>
      </c:barChart>
      <c:catAx>
        <c:axId val="-2062042344"/>
        <c:scaling>
          <c:orientation val="minMax"/>
        </c:scaling>
        <c:delete val="0"/>
        <c:axPos val="b"/>
        <c:majorTickMark val="out"/>
        <c:minorTickMark val="none"/>
        <c:tickLblPos val="nextTo"/>
        <c:crossAx val="-2062104712"/>
        <c:crosses val="autoZero"/>
        <c:auto val="1"/>
        <c:lblAlgn val="ctr"/>
        <c:lblOffset val="100"/>
        <c:noMultiLvlLbl val="0"/>
      </c:catAx>
      <c:valAx>
        <c:axId val="-2062104712"/>
        <c:scaling>
          <c:orientation val="minMax"/>
        </c:scaling>
        <c:delete val="0"/>
        <c:axPos val="l"/>
        <c:majorGridlines/>
        <c:title>
          <c:tx>
            <c:rich>
              <a:bodyPr rot="-5400000" vert="horz"/>
              <a:lstStyle/>
              <a:p>
                <a:pPr>
                  <a:defRPr/>
                </a:pPr>
                <a:r>
                  <a:rPr lang="en-US"/>
                  <a:t>Edge Sum</a:t>
                </a:r>
              </a:p>
            </c:rich>
          </c:tx>
          <c:layout/>
          <c:overlay val="0"/>
        </c:title>
        <c:numFmt formatCode="General" sourceLinked="1"/>
        <c:majorTickMark val="out"/>
        <c:minorTickMark val="none"/>
        <c:tickLblPos val="nextTo"/>
        <c:crossAx val="-2062042344"/>
        <c:crosses val="autoZero"/>
        <c:crossBetween val="between"/>
      </c:valAx>
    </c:plotArea>
    <c:legend>
      <c:legendPos val="r"/>
      <c:layout>
        <c:manualLayout>
          <c:xMode val="edge"/>
          <c:yMode val="edge"/>
          <c:x val="0.318445975503062"/>
          <c:y val="0.0598013269174686"/>
          <c:w val="0.525636197649207"/>
          <c:h val="0.185952901720618"/>
        </c:manualLayout>
      </c:layout>
      <c:overlay val="0"/>
    </c:legend>
    <c:plotVisOnly val="1"/>
    <c:dispBlanksAs val="gap"/>
    <c:showDLblsOverMax val="0"/>
  </c:chart>
  <c:txPr>
    <a:bodyPr/>
    <a:lstStyle/>
    <a:p>
      <a:pPr>
        <a:defRPr sz="12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5CA2B-9A41-4638-AFC7-A4D86EB4C640}" type="datetimeFigureOut">
              <a:rPr lang="en-US" smtClean="0"/>
              <a:t>5/26/14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986C9-6B4C-485E-9EE1-2D955853D69C}" type="slidenum">
              <a:rPr lang="en-US" smtClean="0"/>
              <a:t>‹#›</a:t>
            </a:fld>
            <a:endParaRPr lang="en-US"/>
          </a:p>
        </p:txBody>
      </p:sp>
    </p:spTree>
    <p:extLst>
      <p:ext uri="{BB962C8B-B14F-4D97-AF65-F5344CB8AC3E}">
        <p14:creationId xmlns:p14="http://schemas.microsoft.com/office/powerpoint/2010/main" val="106808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new data</a:t>
            </a:r>
          </a:p>
          <a:p>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27</a:t>
            </a:fld>
            <a:endParaRPr lang="en-US"/>
          </a:p>
        </p:txBody>
      </p:sp>
    </p:spTree>
    <p:extLst>
      <p:ext uri="{BB962C8B-B14F-4D97-AF65-F5344CB8AC3E}">
        <p14:creationId xmlns:p14="http://schemas.microsoft.com/office/powerpoint/2010/main" val="22897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F7F03CF2-C1D9-2A4A-9AF3-CCD5E8C6F30C}" type="datetimeFigureOut">
              <a:rPr lang="en-US" smtClean="0"/>
              <a:t>5/26/14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165724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03CF2-C1D9-2A4A-9AF3-CCD5E8C6F30C}" type="datetimeFigureOut">
              <a:rPr lang="en-US" smtClean="0"/>
              <a:t>5/26/14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275602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03CF2-C1D9-2A4A-9AF3-CCD5E8C6F30C}" type="datetimeFigureOut">
              <a:rPr lang="en-US" smtClean="0"/>
              <a:t>5/26/14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250815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03CF2-C1D9-2A4A-9AF3-CCD5E8C6F30C}" type="datetimeFigureOut">
              <a:rPr lang="en-US" smtClean="0"/>
              <a:t>5/26/14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37316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03CF2-C1D9-2A4A-9AF3-CCD5E8C6F30C}" type="datetimeFigureOut">
              <a:rPr lang="en-US" smtClean="0"/>
              <a:t>5/26/14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198063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03CF2-C1D9-2A4A-9AF3-CCD5E8C6F30C}" type="datetimeFigureOut">
              <a:rPr lang="en-US" smtClean="0"/>
              <a:t>5/26/14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33046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03CF2-C1D9-2A4A-9AF3-CCD5E8C6F30C}" type="datetimeFigureOut">
              <a:rPr lang="en-US" smtClean="0"/>
              <a:t>5/26/14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418493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03CF2-C1D9-2A4A-9AF3-CCD5E8C6F30C}" type="datetimeFigureOut">
              <a:rPr lang="en-US" smtClean="0"/>
              <a:t>5/26/14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169759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03CF2-C1D9-2A4A-9AF3-CCD5E8C6F30C}" type="datetimeFigureOut">
              <a:rPr lang="en-US" smtClean="0"/>
              <a:t>5/26/14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178657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03CF2-C1D9-2A4A-9AF3-CCD5E8C6F30C}" type="datetimeFigureOut">
              <a:rPr lang="en-US" smtClean="0"/>
              <a:t>5/26/14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3674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03CF2-C1D9-2A4A-9AF3-CCD5E8C6F30C}" type="datetimeFigureOut">
              <a:rPr lang="en-US" smtClean="0"/>
              <a:t>5/26/14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9708B-2639-244B-AF87-34ECC275CA6A}" type="slidenum">
              <a:rPr lang="en-US" smtClean="0"/>
              <a:t>‹#›</a:t>
            </a:fld>
            <a:endParaRPr lang="en-US"/>
          </a:p>
        </p:txBody>
      </p:sp>
    </p:spTree>
    <p:extLst>
      <p:ext uri="{BB962C8B-B14F-4D97-AF65-F5344CB8AC3E}">
        <p14:creationId xmlns:p14="http://schemas.microsoft.com/office/powerpoint/2010/main" val="4148136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03CF2-C1D9-2A4A-9AF3-CCD5E8C6F30C}" type="datetimeFigureOut">
              <a:rPr lang="en-US" smtClean="0"/>
              <a:t>5/26/14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9708B-2639-244B-AF87-34ECC275CA6A}" type="slidenum">
              <a:rPr lang="en-US" smtClean="0"/>
              <a:t>‹#›</a:t>
            </a:fld>
            <a:endParaRPr lang="en-US"/>
          </a:p>
        </p:txBody>
      </p:sp>
    </p:spTree>
    <p:extLst>
      <p:ext uri="{BB962C8B-B14F-4D97-AF65-F5344CB8AC3E}">
        <p14:creationId xmlns:p14="http://schemas.microsoft.com/office/powerpoint/2010/main" val="130682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oleObject" Target="../embeddings/oleObject2.bin"/><Relationship Id="rId6" Type="http://schemas.openxmlformats.org/officeDocument/2006/relationships/image" Target="../media/image8.emf"/><Relationship Id="rId7" Type="http://schemas.openxmlformats.org/officeDocument/2006/relationships/oleObject" Target="../embeddings/oleObject3.bin"/><Relationship Id="rId8" Type="http://schemas.openxmlformats.org/officeDocument/2006/relationships/image" Target="../media/image9.emf"/><Relationship Id="rId9" Type="http://schemas.openxmlformats.org/officeDocument/2006/relationships/oleObject" Target="../embeddings/oleObject4.bin"/><Relationship Id="rId10"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lhouse@indiana.edu" TargetMode="External"/><Relationship Id="rId4" Type="http://schemas.openxmlformats.org/officeDocument/2006/relationships/hyperlink" Target="mailto:gcf@indiana.edu" TargetMode="External"/><Relationship Id="rId1" Type="http://schemas.openxmlformats.org/officeDocument/2006/relationships/slideLayout" Target="../slideLayouts/slideLayout2.xml"/><Relationship Id="rId2" Type="http://schemas.openxmlformats.org/officeDocument/2006/relationships/hyperlink" Target="mailto:yangruan@indiana.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file:///\\localhost\Users\Ryan\Documents\Dropbox\PhD_Proposal\831_msa_wdasmacof_sp_colored.pviz" TargetMode="External"/><Relationship Id="rId4" Type="http://schemas.openxmlformats.org/officeDocument/2006/relationships/chart" Target="../charts/chart4.xm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64" y="2130425"/>
            <a:ext cx="8573632" cy="1470025"/>
          </a:xfrm>
        </p:spPr>
        <p:txBody>
          <a:bodyPr>
            <a:normAutofit fontScale="90000"/>
          </a:bodyPr>
          <a:lstStyle/>
          <a:p>
            <a:r>
              <a:rPr lang="en-US" dirty="0">
                <a:latin typeface="Cambria"/>
                <a:cs typeface="Cambria"/>
              </a:rPr>
              <a:t>Integration of Clustering and Multidimensional Scaling to Determine Phylogenetic Trees as Spherical </a:t>
            </a:r>
            <a:r>
              <a:rPr lang="en-US" dirty="0" smtClean="0">
                <a:latin typeface="Cambria"/>
                <a:cs typeface="Cambria"/>
              </a:rPr>
              <a:t>Phylogram</a:t>
            </a:r>
            <a:r>
              <a:rPr lang="en-US" dirty="0">
                <a:latin typeface="Cambria"/>
                <a:cs typeface="Cambria"/>
              </a:rPr>
              <a:t> Visualized in 3 Dimensions  </a:t>
            </a:r>
            <a:br>
              <a:rPr lang="en-US" dirty="0">
                <a:latin typeface="Cambria"/>
                <a:cs typeface="Cambria"/>
              </a:rPr>
            </a:br>
            <a:r>
              <a:rPr lang="en-US" dirty="0">
                <a:latin typeface="Cambria"/>
                <a:cs typeface="Cambria"/>
              </a:rPr>
              <a:t/>
            </a:r>
            <a:br>
              <a:rPr lang="en-US" dirty="0">
                <a:latin typeface="Cambria"/>
                <a:cs typeface="Cambria"/>
              </a:rPr>
            </a:br>
            <a:endParaRPr lang="en-US" dirty="0">
              <a:latin typeface="Cambria"/>
              <a:cs typeface="Cambria"/>
            </a:endParaRPr>
          </a:p>
        </p:txBody>
      </p:sp>
      <p:sp>
        <p:nvSpPr>
          <p:cNvPr id="3" name="Subtitle 2"/>
          <p:cNvSpPr>
            <a:spLocks noGrp="1"/>
          </p:cNvSpPr>
          <p:nvPr>
            <p:ph type="subTitle" idx="1"/>
          </p:nvPr>
        </p:nvSpPr>
        <p:spPr>
          <a:xfrm>
            <a:off x="1371600" y="4463358"/>
            <a:ext cx="6400800" cy="1383671"/>
          </a:xfrm>
        </p:spPr>
        <p:txBody>
          <a:bodyPr/>
          <a:lstStyle/>
          <a:p>
            <a:r>
              <a:rPr lang="en-US" dirty="0" smtClean="0">
                <a:latin typeface="Cambria" panose="02040503050406030204" pitchFamily="18" charset="0"/>
              </a:rPr>
              <a:t>Presenter: Yang Ruan</a:t>
            </a:r>
          </a:p>
          <a:p>
            <a:r>
              <a:rPr lang="en-US" dirty="0" smtClean="0">
                <a:latin typeface="Cambria" panose="02040503050406030204" pitchFamily="18" charset="0"/>
              </a:rPr>
              <a:t>Indiana University Bloomington</a:t>
            </a:r>
            <a:endParaRPr lang="en-US" dirty="0">
              <a:latin typeface="Cambria" panose="02040503050406030204" pitchFamily="18" charset="0"/>
            </a:endParaRPr>
          </a:p>
        </p:txBody>
      </p:sp>
    </p:spTree>
    <p:extLst>
      <p:ext uri="{BB962C8B-B14F-4D97-AF65-F5344CB8AC3E}">
        <p14:creationId xmlns:p14="http://schemas.microsoft.com/office/powerpoint/2010/main" val="3417269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Traditional Phylogeneti</a:t>
            </a:r>
            <a:r>
              <a:rPr lang="en-US" dirty="0" smtClean="0">
                <a:latin typeface="Cambria"/>
                <a:cs typeface="Cambria"/>
              </a:rPr>
              <a:t>c Tree Construction</a:t>
            </a:r>
            <a:endParaRPr lang="en-US" dirty="0">
              <a:latin typeface="Cambria"/>
              <a:cs typeface="Cambria"/>
            </a:endParaRPr>
          </a:p>
        </p:txBody>
      </p:sp>
      <p:sp>
        <p:nvSpPr>
          <p:cNvPr id="3" name="Content Placeholder 2"/>
          <p:cNvSpPr>
            <a:spLocks noGrp="1"/>
          </p:cNvSpPr>
          <p:nvPr>
            <p:ph idx="1"/>
          </p:nvPr>
        </p:nvSpPr>
        <p:spPr/>
        <p:txBody>
          <a:bodyPr/>
          <a:lstStyle/>
          <a:p>
            <a:r>
              <a:rPr lang="en-US" sz="2400" dirty="0" smtClean="0">
                <a:latin typeface="Cambria"/>
                <a:cs typeface="Cambria"/>
              </a:rPr>
              <a:t>Multiple Sequence Alignment (MSA)</a:t>
            </a:r>
          </a:p>
          <a:p>
            <a:pPr lvl="1"/>
            <a:r>
              <a:rPr lang="en-US" sz="2000" dirty="0" smtClean="0">
                <a:latin typeface="Cambria"/>
                <a:cs typeface="Cambria"/>
              </a:rPr>
              <a:t>Used </a:t>
            </a:r>
            <a:r>
              <a:rPr lang="en-US" sz="2000" dirty="0">
                <a:latin typeface="Cambria"/>
                <a:cs typeface="Cambria"/>
              </a:rPr>
              <a:t>for three or more sequences and </a:t>
            </a:r>
            <a:r>
              <a:rPr lang="en-US" sz="2000" dirty="0" smtClean="0">
                <a:latin typeface="Cambria"/>
                <a:cs typeface="Cambria"/>
              </a:rPr>
              <a:t>is usually </a:t>
            </a:r>
            <a:r>
              <a:rPr lang="en-US" sz="2000" dirty="0">
                <a:latin typeface="Cambria"/>
                <a:cs typeface="Cambria"/>
              </a:rPr>
              <a:t>used in phylogenetic analysis</a:t>
            </a:r>
            <a:r>
              <a:rPr lang="en-US" sz="2000" dirty="0" smtClean="0">
                <a:latin typeface="Cambria"/>
                <a:cs typeface="Cambria"/>
              </a:rPr>
              <a:t>.</a:t>
            </a:r>
            <a:r>
              <a:rPr lang="en-US" sz="2000" dirty="0">
                <a:latin typeface="Cambria"/>
                <a:cs typeface="Cambria"/>
              </a:rPr>
              <a:t> </a:t>
            </a:r>
            <a:endParaRPr lang="en-US" sz="2000" dirty="0" smtClean="0">
              <a:latin typeface="Cambria"/>
              <a:cs typeface="Cambria"/>
            </a:endParaRPr>
          </a:p>
          <a:p>
            <a:pPr lvl="1"/>
            <a:r>
              <a:rPr lang="en-US" sz="2000" dirty="0" smtClean="0">
                <a:latin typeface="Cambria"/>
                <a:cs typeface="Cambria"/>
              </a:rPr>
              <a:t>All sequences has to be aligned with all other sequences in each iteration.</a:t>
            </a:r>
          </a:p>
          <a:p>
            <a:pPr lvl="1"/>
            <a:r>
              <a:rPr lang="en-US" sz="2000" dirty="0" smtClean="0">
                <a:latin typeface="Cambria"/>
                <a:cs typeface="Cambria"/>
              </a:rPr>
              <a:t>It </a:t>
            </a:r>
            <a:r>
              <a:rPr lang="en-US" sz="2000" dirty="0">
                <a:latin typeface="Cambria"/>
                <a:cs typeface="Cambria"/>
              </a:rPr>
              <a:t>has a </a:t>
            </a:r>
            <a:r>
              <a:rPr lang="en-US" sz="2000" dirty="0" smtClean="0">
                <a:latin typeface="Cambria"/>
                <a:cs typeface="Cambria"/>
              </a:rPr>
              <a:t>higher </a:t>
            </a:r>
            <a:r>
              <a:rPr lang="en-US" sz="2000" dirty="0">
                <a:latin typeface="Cambria"/>
                <a:cs typeface="Cambria"/>
              </a:rPr>
              <a:t>computational cost </a:t>
            </a:r>
            <a:r>
              <a:rPr lang="en-US" sz="2000" dirty="0" smtClean="0">
                <a:latin typeface="Cambria"/>
                <a:cs typeface="Cambria"/>
              </a:rPr>
              <a:t>compared </a:t>
            </a:r>
            <a:r>
              <a:rPr lang="en-US" sz="2000" dirty="0">
                <a:latin typeface="Cambria"/>
                <a:cs typeface="Cambria"/>
              </a:rPr>
              <a:t>to </a:t>
            </a:r>
            <a:r>
              <a:rPr lang="en-US" sz="2000" dirty="0" smtClean="0">
                <a:latin typeface="Cambria"/>
                <a:cs typeface="Cambria"/>
              </a:rPr>
              <a:t>PWA.</a:t>
            </a:r>
          </a:p>
          <a:p>
            <a:r>
              <a:rPr lang="en-US" sz="2400" dirty="0" smtClean="0">
                <a:latin typeface="Cambria"/>
                <a:cs typeface="Cambria"/>
              </a:rPr>
              <a:t>A </a:t>
            </a:r>
            <a:r>
              <a:rPr lang="en-US" sz="2400" dirty="0" smtClean="0">
                <a:latin typeface="Cambria"/>
                <a:cs typeface="Cambria"/>
              </a:rPr>
              <a:t>popular tree construction </a:t>
            </a:r>
            <a:r>
              <a:rPr lang="en-US" sz="2400" dirty="0" smtClean="0">
                <a:latin typeface="Cambria"/>
                <a:cs typeface="Cambria"/>
              </a:rPr>
              <a:t>tool: </a:t>
            </a:r>
            <a:r>
              <a:rPr lang="en-US" sz="2400" dirty="0" err="1" smtClean="0">
                <a:latin typeface="Cambria"/>
                <a:cs typeface="Cambria"/>
              </a:rPr>
              <a:t>RAxML</a:t>
            </a:r>
            <a:r>
              <a:rPr lang="en-US" sz="2400" dirty="0" smtClean="0">
                <a:latin typeface="Cambria"/>
                <a:cs typeface="Cambria"/>
              </a:rPr>
              <a:t> </a:t>
            </a:r>
          </a:p>
          <a:p>
            <a:pPr lvl="1"/>
            <a:r>
              <a:rPr lang="en-US" sz="2000" dirty="0" smtClean="0">
                <a:latin typeface="Cambria"/>
                <a:cs typeface="Cambria"/>
              </a:rPr>
              <a:t>Reads from MSA result.</a:t>
            </a:r>
            <a:endParaRPr lang="en-US" sz="2000" dirty="0" smtClean="0">
              <a:latin typeface="Cambria"/>
              <a:cs typeface="Cambria"/>
            </a:endParaRPr>
          </a:p>
          <a:p>
            <a:pPr lvl="1"/>
            <a:r>
              <a:rPr lang="en-US" sz="2000" dirty="0" smtClean="0">
                <a:latin typeface="Cambria"/>
                <a:cs typeface="Cambria"/>
              </a:rPr>
              <a:t>A </a:t>
            </a:r>
            <a:r>
              <a:rPr lang="en-US" sz="2000" dirty="0" smtClean="0">
                <a:latin typeface="Cambria"/>
                <a:cs typeface="Cambria"/>
              </a:rPr>
              <a:t>standard maximum likelihood method used to generate phylogenetic trees from a MSA.</a:t>
            </a:r>
            <a:endParaRPr lang="en-US" sz="2000" dirty="0">
              <a:latin typeface="Cambria"/>
              <a:cs typeface="Cambria"/>
            </a:endParaRPr>
          </a:p>
          <a:p>
            <a:endParaRPr lang="en-US" sz="2400" dirty="0" smtClean="0">
              <a:latin typeface="Cambria"/>
              <a:cs typeface="Cambria"/>
            </a:endParaRPr>
          </a:p>
          <a:p>
            <a:endParaRPr lang="en-US" sz="2400" dirty="0">
              <a:latin typeface="Cambria"/>
              <a:cs typeface="Cambria"/>
            </a:endParaRPr>
          </a:p>
          <a:p>
            <a:endParaRPr lang="en-US" dirty="0">
              <a:latin typeface="Cambria"/>
              <a:cs typeface="Cambria"/>
            </a:endParaRPr>
          </a:p>
        </p:txBody>
      </p:sp>
    </p:spTree>
    <p:extLst>
      <p:ext uri="{BB962C8B-B14F-4D97-AF65-F5344CB8AC3E}">
        <p14:creationId xmlns:p14="http://schemas.microsoft.com/office/powerpoint/2010/main" val="12956587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Spherical Phylogram Construction</a:t>
            </a:r>
            <a:endParaRPr lang="en-US" dirty="0">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Traditional Phylogenetic Tree Display</a:t>
            </a:r>
          </a:p>
          <a:p>
            <a:r>
              <a:rPr lang="en-US" dirty="0" smtClean="0">
                <a:latin typeface="Cambria"/>
                <a:cs typeface="Cambria"/>
              </a:rPr>
              <a:t>Distance Calculation</a:t>
            </a:r>
          </a:p>
          <a:p>
            <a:pPr lvl="1"/>
            <a:r>
              <a:rPr lang="en-US" dirty="0" smtClean="0">
                <a:latin typeface="Cambria"/>
                <a:cs typeface="Cambria"/>
              </a:rPr>
              <a:t>Sum of Branches</a:t>
            </a:r>
          </a:p>
          <a:p>
            <a:pPr lvl="1"/>
            <a:r>
              <a:rPr lang="en-US" dirty="0" smtClean="0">
                <a:latin typeface="Cambria"/>
                <a:cs typeface="Cambria"/>
              </a:rPr>
              <a:t>Neighbor Joining</a:t>
            </a:r>
          </a:p>
          <a:p>
            <a:r>
              <a:rPr lang="en-US" dirty="0" smtClean="0">
                <a:latin typeface="Cambria"/>
                <a:cs typeface="Cambria"/>
              </a:rPr>
              <a:t>Interpolative Joining</a:t>
            </a:r>
          </a:p>
          <a:p>
            <a:endParaRPr lang="en-US" dirty="0">
              <a:latin typeface="Cambria"/>
              <a:cs typeface="Cambria"/>
            </a:endParaRPr>
          </a:p>
        </p:txBody>
      </p:sp>
    </p:spTree>
    <p:extLst>
      <p:ext uri="{BB962C8B-B14F-4D97-AF65-F5344CB8AC3E}">
        <p14:creationId xmlns:p14="http://schemas.microsoft.com/office/powerpoint/2010/main" val="747609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Phylogenetic Tree Display</a:t>
            </a:r>
            <a:endParaRPr lang="en-US" dirty="0">
              <a:latin typeface="Cambria"/>
              <a:cs typeface="Cambria"/>
            </a:endParaRPr>
          </a:p>
        </p:txBody>
      </p:sp>
      <p:sp>
        <p:nvSpPr>
          <p:cNvPr id="3" name="Content Placeholder 2"/>
          <p:cNvSpPr>
            <a:spLocks noGrp="1"/>
          </p:cNvSpPr>
          <p:nvPr>
            <p:ph idx="1"/>
          </p:nvPr>
        </p:nvSpPr>
        <p:spPr>
          <a:xfrm>
            <a:off x="457200" y="1276540"/>
            <a:ext cx="8229600" cy="4849624"/>
          </a:xfrm>
        </p:spPr>
        <p:txBody>
          <a:bodyPr/>
          <a:lstStyle/>
          <a:p>
            <a:r>
              <a:rPr lang="en-US" sz="2400" dirty="0" smtClean="0">
                <a:latin typeface="Cambria"/>
                <a:cs typeface="Cambria"/>
              </a:rPr>
              <a:t>Show </a:t>
            </a:r>
            <a:r>
              <a:rPr lang="en-US" sz="2400" dirty="0">
                <a:latin typeface="Cambria"/>
                <a:cs typeface="Cambria"/>
              </a:rPr>
              <a:t>the inferred evolutionary relationships among various biological </a:t>
            </a:r>
            <a:r>
              <a:rPr lang="en-US" sz="2400" dirty="0" smtClean="0">
                <a:latin typeface="Cambria"/>
                <a:cs typeface="Cambria"/>
              </a:rPr>
              <a:t>species by using diagrams.</a:t>
            </a:r>
            <a:endParaRPr lang="en-US" sz="2400" dirty="0">
              <a:latin typeface="Cambria"/>
              <a:cs typeface="Cambria"/>
            </a:endParaRPr>
          </a:p>
          <a:p>
            <a:r>
              <a:rPr lang="en-US" sz="2400" dirty="0" smtClean="0">
                <a:latin typeface="Cambria"/>
                <a:cs typeface="Cambria"/>
              </a:rPr>
              <a:t>2D/3D </a:t>
            </a:r>
            <a:r>
              <a:rPr lang="en-US" sz="2400" dirty="0">
                <a:latin typeface="Cambria"/>
                <a:cs typeface="Cambria"/>
              </a:rPr>
              <a:t>display, such as rectangular </a:t>
            </a:r>
            <a:r>
              <a:rPr lang="en-US" sz="2400" dirty="0" smtClean="0">
                <a:latin typeface="Cambria"/>
                <a:cs typeface="Cambria"/>
              </a:rPr>
              <a:t>or circular </a:t>
            </a:r>
            <a:r>
              <a:rPr lang="en-US" sz="2400" dirty="0" err="1">
                <a:latin typeface="Cambria"/>
                <a:cs typeface="Cambria"/>
              </a:rPr>
              <a:t>phylogram</a:t>
            </a:r>
            <a:r>
              <a:rPr lang="en-US" sz="2400" dirty="0">
                <a:latin typeface="Cambria"/>
                <a:cs typeface="Cambria"/>
              </a:rPr>
              <a:t>.</a:t>
            </a:r>
          </a:p>
          <a:p>
            <a:r>
              <a:rPr lang="en-US" sz="2400" dirty="0" smtClean="0">
                <a:latin typeface="Cambria"/>
                <a:cs typeface="Cambria"/>
              </a:rPr>
              <a:t>Preserves </a:t>
            </a:r>
            <a:r>
              <a:rPr lang="en-US" sz="2400" dirty="0">
                <a:latin typeface="Cambria"/>
                <a:cs typeface="Cambria"/>
              </a:rPr>
              <a:t>the proximity of children and their </a:t>
            </a:r>
            <a:r>
              <a:rPr lang="en-US" sz="2400" dirty="0" smtClean="0">
                <a:latin typeface="Cambria"/>
                <a:cs typeface="Cambria"/>
              </a:rPr>
              <a:t>parent.</a:t>
            </a:r>
            <a:endParaRPr lang="en-US" sz="2400" dirty="0">
              <a:latin typeface="Cambria"/>
              <a:cs typeface="Cambria"/>
            </a:endParaRPr>
          </a:p>
          <a:p>
            <a:endParaRPr lang="en-US" dirty="0">
              <a:latin typeface="Cambria"/>
              <a:cs typeface="Cambri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057" y="3411753"/>
            <a:ext cx="1677312" cy="29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458" y="3411753"/>
            <a:ext cx="3870546" cy="29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6258" y="6339286"/>
            <a:ext cx="2896496" cy="369332"/>
          </a:xfrm>
          <a:prstGeom prst="rect">
            <a:avLst/>
          </a:prstGeom>
          <a:noFill/>
        </p:spPr>
        <p:txBody>
          <a:bodyPr wrap="none" rtlCol="0">
            <a:spAutoFit/>
          </a:bodyPr>
          <a:lstStyle/>
          <a:p>
            <a:r>
              <a:rPr lang="en-US" dirty="0" smtClean="0">
                <a:latin typeface="Cambria"/>
                <a:cs typeface="Cambria"/>
              </a:rPr>
              <a:t>Example of a 2D Cladogram</a:t>
            </a:r>
            <a:endParaRPr lang="en-US" dirty="0">
              <a:latin typeface="Cambria"/>
              <a:cs typeface="Cambria"/>
            </a:endParaRPr>
          </a:p>
        </p:txBody>
      </p:sp>
      <p:sp>
        <p:nvSpPr>
          <p:cNvPr id="8" name="TextBox 7"/>
          <p:cNvSpPr txBox="1"/>
          <p:nvPr/>
        </p:nvSpPr>
        <p:spPr>
          <a:xfrm>
            <a:off x="4857450" y="6379958"/>
            <a:ext cx="3005951" cy="369332"/>
          </a:xfrm>
          <a:prstGeom prst="rect">
            <a:avLst/>
          </a:prstGeom>
          <a:noFill/>
        </p:spPr>
        <p:txBody>
          <a:bodyPr wrap="none" rtlCol="0">
            <a:spAutoFit/>
          </a:bodyPr>
          <a:lstStyle/>
          <a:p>
            <a:r>
              <a:rPr lang="en-US" dirty="0" smtClean="0">
                <a:latin typeface="Cambria"/>
                <a:cs typeface="Cambria"/>
              </a:rPr>
              <a:t>Examples of a 2D Phylogram</a:t>
            </a:r>
            <a:endParaRPr lang="en-US" dirty="0">
              <a:latin typeface="Cambria"/>
              <a:cs typeface="Cambria"/>
            </a:endParaRPr>
          </a:p>
        </p:txBody>
      </p:sp>
    </p:spTree>
    <p:extLst>
      <p:ext uri="{BB962C8B-B14F-4D97-AF65-F5344CB8AC3E}">
        <p14:creationId xmlns:p14="http://schemas.microsoft.com/office/powerpoint/2010/main" val="37269272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Distance Calculation (1)</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sz="2400" dirty="0" smtClean="0">
                <a:latin typeface="Cambria"/>
                <a:cs typeface="Cambria"/>
              </a:rPr>
              <a:t>Sum of Branches</a:t>
            </a:r>
          </a:p>
          <a:p>
            <a:pPr marL="914400" lvl="1" indent="-457200">
              <a:buFont typeface="+mj-lt"/>
              <a:buAutoNum type="arabicParenR"/>
            </a:pPr>
            <a:r>
              <a:rPr lang="en-US" sz="2000" dirty="0" smtClean="0">
                <a:latin typeface="Cambria"/>
                <a:cs typeface="Cambria"/>
              </a:rPr>
              <a:t>The </a:t>
            </a:r>
            <a:r>
              <a:rPr lang="en-US" sz="2000" dirty="0">
                <a:latin typeface="Cambria"/>
                <a:cs typeface="Cambria"/>
              </a:rPr>
              <a:t>distance between point C and E can be calculated by summing over branch(C, B), branch(B, A) and branch(A, </a:t>
            </a:r>
            <a:r>
              <a:rPr lang="en-US" sz="2000" dirty="0" smtClean="0">
                <a:latin typeface="Cambria"/>
                <a:cs typeface="Cambria"/>
              </a:rPr>
              <a:t>E</a:t>
            </a:r>
          </a:p>
          <a:p>
            <a:pPr marL="914400" lvl="1" indent="-457200">
              <a:buFont typeface="+mj-lt"/>
              <a:buAutoNum type="arabicParenR"/>
            </a:pPr>
            <a:r>
              <a:rPr lang="en-US" sz="2000" dirty="0" smtClean="0">
                <a:latin typeface="Cambria"/>
                <a:cs typeface="Cambria"/>
              </a:rPr>
              <a:t>Distance </a:t>
            </a:r>
            <a:r>
              <a:rPr lang="en-US" sz="2000" dirty="0">
                <a:latin typeface="Cambria"/>
                <a:cs typeface="Cambria"/>
              </a:rPr>
              <a:t>between leaf node C and </a:t>
            </a:r>
            <a:r>
              <a:rPr lang="en-US" sz="2000" dirty="0" smtClean="0">
                <a:latin typeface="Cambria"/>
                <a:cs typeface="Cambria"/>
              </a:rPr>
              <a:t>E </a:t>
            </a:r>
            <a:r>
              <a:rPr lang="en-US" sz="2000" dirty="0">
                <a:latin typeface="Cambria"/>
                <a:cs typeface="Cambria"/>
              </a:rPr>
              <a:t>shown in </a:t>
            </a:r>
            <a:r>
              <a:rPr lang="en-US" sz="2000" dirty="0" smtClean="0">
                <a:latin typeface="Cambria"/>
                <a:cs typeface="Cambria"/>
              </a:rPr>
              <a:t>(3) </a:t>
            </a:r>
            <a:r>
              <a:rPr lang="en-US" sz="2000" dirty="0">
                <a:latin typeface="Cambria"/>
                <a:cs typeface="Cambria"/>
              </a:rPr>
              <a:t>is clearly not equal to branch(B, C) + branch(B, D). </a:t>
            </a:r>
            <a:endParaRPr lang="en-US" sz="2000" dirty="0" smtClean="0">
              <a:latin typeface="Cambria"/>
              <a:cs typeface="Cambria"/>
            </a:endParaRPr>
          </a:p>
          <a:p>
            <a:pPr marL="914400" lvl="1" indent="-457200">
              <a:buFont typeface="+mj-lt"/>
              <a:buAutoNum type="arabicParenR"/>
            </a:pPr>
            <a:r>
              <a:rPr lang="en-US" sz="2000" dirty="0" smtClean="0">
                <a:latin typeface="Cambria"/>
                <a:cs typeface="Cambria"/>
              </a:rPr>
              <a:t>The </a:t>
            </a:r>
            <a:r>
              <a:rPr lang="en-US" sz="2000" dirty="0">
                <a:latin typeface="Cambria"/>
                <a:cs typeface="Cambria"/>
              </a:rPr>
              <a:t>result will have a high bias because different distances were used for leaf nodes.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82804" y="4536851"/>
            <a:ext cx="1512570" cy="113411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32860" y="4551486"/>
            <a:ext cx="1478280" cy="97345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501611" y="4529231"/>
            <a:ext cx="1645285" cy="981075"/>
          </a:xfrm>
          <a:prstGeom prst="rect">
            <a:avLst/>
          </a:prstGeom>
        </p:spPr>
      </p:pic>
      <p:sp>
        <p:nvSpPr>
          <p:cNvPr id="7" name="Rectangle 6"/>
          <p:cNvSpPr/>
          <p:nvPr/>
        </p:nvSpPr>
        <p:spPr>
          <a:xfrm>
            <a:off x="407405" y="5792596"/>
            <a:ext cx="2263367" cy="523220"/>
          </a:xfrm>
          <a:prstGeom prst="rect">
            <a:avLst/>
          </a:prstGeom>
        </p:spPr>
        <p:txBody>
          <a:bodyPr wrap="square">
            <a:spAutoFit/>
          </a:bodyPr>
          <a:lstStyle/>
          <a:p>
            <a:pPr algn="ctr"/>
            <a:r>
              <a:rPr lang="en-US" sz="1400" dirty="0" smtClean="0">
                <a:latin typeface="Cambria"/>
                <a:cs typeface="Cambria"/>
              </a:rPr>
              <a:t>(1) </a:t>
            </a:r>
            <a:r>
              <a:rPr lang="en-US" sz="1400" dirty="0">
                <a:latin typeface="Cambria"/>
                <a:cs typeface="Cambria"/>
              </a:rPr>
              <a:t>The </a:t>
            </a:r>
            <a:r>
              <a:rPr lang="en-US" sz="1400" dirty="0" err="1">
                <a:latin typeface="Cambria"/>
                <a:cs typeface="Cambria"/>
              </a:rPr>
              <a:t>cladogram</a:t>
            </a:r>
            <a:r>
              <a:rPr lang="en-US" sz="1400" dirty="0">
                <a:latin typeface="Cambria"/>
                <a:cs typeface="Cambria"/>
              </a:rPr>
              <a:t> of a tree with 5 nodes</a:t>
            </a:r>
          </a:p>
        </p:txBody>
      </p:sp>
      <p:sp>
        <p:nvSpPr>
          <p:cNvPr id="8" name="Rectangle 7"/>
          <p:cNvSpPr/>
          <p:nvPr/>
        </p:nvSpPr>
        <p:spPr>
          <a:xfrm>
            <a:off x="3081859" y="5788880"/>
            <a:ext cx="2784787" cy="738664"/>
          </a:xfrm>
          <a:prstGeom prst="rect">
            <a:avLst/>
          </a:prstGeom>
        </p:spPr>
        <p:txBody>
          <a:bodyPr wrap="square">
            <a:spAutoFit/>
          </a:bodyPr>
          <a:lstStyle/>
          <a:p>
            <a:pPr algn="ctr"/>
            <a:r>
              <a:rPr lang="en-US" sz="1400" dirty="0" smtClean="0">
                <a:latin typeface="Cambria"/>
                <a:cs typeface="Cambria"/>
              </a:rPr>
              <a:t>(2) </a:t>
            </a:r>
            <a:r>
              <a:rPr lang="en-US" sz="1400" dirty="0">
                <a:latin typeface="Cambria"/>
                <a:cs typeface="Cambria"/>
              </a:rPr>
              <a:t>The leaf nodes of the tree in 2D space after dimension reduction</a:t>
            </a:r>
          </a:p>
        </p:txBody>
      </p:sp>
      <p:sp>
        <p:nvSpPr>
          <p:cNvPr id="9" name="Rectangle 8"/>
          <p:cNvSpPr/>
          <p:nvPr/>
        </p:nvSpPr>
        <p:spPr>
          <a:xfrm>
            <a:off x="6165410" y="5788880"/>
            <a:ext cx="2851842" cy="523220"/>
          </a:xfrm>
          <a:prstGeom prst="rect">
            <a:avLst/>
          </a:prstGeom>
        </p:spPr>
        <p:txBody>
          <a:bodyPr wrap="square">
            <a:spAutoFit/>
          </a:bodyPr>
          <a:lstStyle/>
          <a:p>
            <a:pPr algn="ctr"/>
            <a:r>
              <a:rPr lang="en-US" sz="1400" dirty="0" smtClean="0">
                <a:latin typeface="Cambria"/>
                <a:cs typeface="Cambria"/>
              </a:rPr>
              <a:t>(3) </a:t>
            </a:r>
            <a:r>
              <a:rPr lang="en-US" sz="1400" dirty="0">
                <a:latin typeface="Cambria"/>
                <a:cs typeface="Cambria"/>
              </a:rPr>
              <a:t>The tree in 2D space after interpolation of the internal nodes</a:t>
            </a:r>
          </a:p>
        </p:txBody>
      </p:sp>
    </p:spTree>
    <p:extLst>
      <p:ext uri="{BB962C8B-B14F-4D97-AF65-F5344CB8AC3E}">
        <p14:creationId xmlns:p14="http://schemas.microsoft.com/office/powerpoint/2010/main" val="20219703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a:cs typeface="Cambria"/>
              </a:rPr>
              <a:t>Distance Calculation (2)</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Neighbor Joining</a:t>
            </a:r>
          </a:p>
          <a:p>
            <a:pPr lvl="1"/>
            <a:r>
              <a:rPr lang="en-US" sz="2000" dirty="0" smtClean="0">
                <a:latin typeface="Cambria" panose="02040503050406030204" pitchFamily="18" charset="0"/>
              </a:rPr>
              <a:t>Select a pair of existing nodes </a:t>
            </a:r>
            <a:r>
              <a:rPr lang="en-US" sz="2000" i="1" dirty="0" smtClean="0">
                <a:latin typeface="Cambria" panose="02040503050406030204" pitchFamily="18" charset="0"/>
              </a:rPr>
              <a:t>a</a:t>
            </a:r>
            <a:r>
              <a:rPr lang="en-US" sz="2000" dirty="0" smtClean="0">
                <a:latin typeface="Cambria" panose="02040503050406030204" pitchFamily="18" charset="0"/>
              </a:rPr>
              <a:t> and </a:t>
            </a:r>
            <a:r>
              <a:rPr lang="en-US" sz="2000" i="1" dirty="0" smtClean="0">
                <a:latin typeface="Cambria" panose="02040503050406030204" pitchFamily="18" charset="0"/>
              </a:rPr>
              <a:t>b</a:t>
            </a:r>
            <a:r>
              <a:rPr lang="en-US" sz="2000" dirty="0" smtClean="0">
                <a:latin typeface="Cambria" panose="02040503050406030204" pitchFamily="18" charset="0"/>
              </a:rPr>
              <a:t>, and find a new node </a:t>
            </a:r>
            <a:r>
              <a:rPr lang="en-US" sz="2000" i="1" dirty="0" smtClean="0">
                <a:latin typeface="Cambria" panose="02040503050406030204" pitchFamily="18" charset="0"/>
              </a:rPr>
              <a:t>c</a:t>
            </a:r>
            <a:r>
              <a:rPr lang="en-US" sz="2000" dirty="0" smtClean="0">
                <a:latin typeface="Cambria" panose="02040503050406030204" pitchFamily="18" charset="0"/>
              </a:rPr>
              <a:t>, all other existing nodes are denoted as </a:t>
            </a:r>
            <a:r>
              <a:rPr lang="en-US" sz="2000" i="1" dirty="0" smtClean="0">
                <a:latin typeface="Cambria" panose="02040503050406030204" pitchFamily="18" charset="0"/>
              </a:rPr>
              <a:t>k</a:t>
            </a:r>
            <a:r>
              <a:rPr lang="en-US" sz="2000" dirty="0" smtClean="0">
                <a:latin typeface="Cambria" panose="02040503050406030204" pitchFamily="18" charset="0"/>
              </a:rPr>
              <a:t>, and there are a total of </a:t>
            </a:r>
            <a:r>
              <a:rPr lang="en-US" sz="2000" i="1" dirty="0" smtClean="0">
                <a:latin typeface="Cambria" panose="02040503050406030204" pitchFamily="18" charset="0"/>
              </a:rPr>
              <a:t>r</a:t>
            </a:r>
            <a:r>
              <a:rPr lang="en-US" sz="2000" dirty="0" smtClean="0">
                <a:latin typeface="Cambria" panose="02040503050406030204" pitchFamily="18" charset="0"/>
              </a:rPr>
              <a:t> existing nodes. New node </a:t>
            </a:r>
            <a:r>
              <a:rPr lang="en-US" sz="2000" i="1" dirty="0" smtClean="0">
                <a:latin typeface="Cambria" panose="02040503050406030204" pitchFamily="18" charset="0"/>
              </a:rPr>
              <a:t>c</a:t>
            </a:r>
            <a:r>
              <a:rPr lang="en-US" sz="2000" dirty="0" smtClean="0">
                <a:latin typeface="Cambria" panose="02040503050406030204" pitchFamily="18" charset="0"/>
              </a:rPr>
              <a:t> has distance:</a:t>
            </a:r>
            <a:endParaRPr lang="en-US" sz="2000" dirty="0">
              <a:latin typeface="Cambria" panose="02040503050406030204" pitchFamily="18" charset="0"/>
            </a:endParaRPr>
          </a:p>
          <a:p>
            <a:pPr lvl="1"/>
            <a:endParaRPr lang="en-US" sz="2000" dirty="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a:p>
            <a:pPr lvl="1"/>
            <a:r>
              <a:rPr lang="en-US" sz="2000" dirty="0" smtClean="0">
                <a:latin typeface="Cambria" panose="02040503050406030204" pitchFamily="18" charset="0"/>
              </a:rPr>
              <a:t>The existing nodes are </a:t>
            </a:r>
            <a:r>
              <a:rPr lang="en-US" sz="2000" i="1" dirty="0" smtClean="0">
                <a:latin typeface="Cambria" panose="02040503050406030204" pitchFamily="18" charset="0"/>
              </a:rPr>
              <a:t>in-sample</a:t>
            </a:r>
            <a:r>
              <a:rPr lang="en-US" sz="2000" dirty="0" smtClean="0">
                <a:latin typeface="Cambria" panose="02040503050406030204" pitchFamily="18" charset="0"/>
              </a:rPr>
              <a:t> points in 3D, and the new node is an </a:t>
            </a:r>
            <a:r>
              <a:rPr lang="en-US" sz="2000" i="1" dirty="0" smtClean="0">
                <a:latin typeface="Cambria" panose="02040503050406030204" pitchFamily="18" charset="0"/>
              </a:rPr>
              <a:t>out-of-sample</a:t>
            </a:r>
            <a:r>
              <a:rPr lang="en-US" sz="2000" dirty="0" smtClean="0">
                <a:latin typeface="Cambria" panose="02040503050406030204" pitchFamily="18" charset="0"/>
              </a:rPr>
              <a:t> point, thus can be interpolated into 3D space.</a:t>
            </a: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p:txBody>
      </p:sp>
      <p:sp>
        <p:nvSpPr>
          <p:cNvPr id="7" name="TextBox 6"/>
          <p:cNvSpPr txBox="1"/>
          <p:nvPr/>
        </p:nvSpPr>
        <p:spPr>
          <a:xfrm>
            <a:off x="6851025" y="3565909"/>
            <a:ext cx="489236" cy="369332"/>
          </a:xfrm>
          <a:prstGeom prst="rect">
            <a:avLst/>
          </a:prstGeom>
          <a:noFill/>
        </p:spPr>
        <p:txBody>
          <a:bodyPr wrap="none" rtlCol="0">
            <a:spAutoFit/>
          </a:bodyPr>
          <a:lstStyle/>
          <a:p>
            <a:r>
              <a:rPr lang="en-US" dirty="0" smtClean="0">
                <a:latin typeface="Cambria"/>
                <a:cs typeface="Cambria"/>
              </a:rPr>
              <a:t>(1)</a:t>
            </a:r>
            <a:endParaRPr lang="en-US" dirty="0">
              <a:latin typeface="Cambria"/>
              <a:cs typeface="Cambria"/>
            </a:endParaRPr>
          </a:p>
        </p:txBody>
      </p:sp>
      <p:sp>
        <p:nvSpPr>
          <p:cNvPr id="8" name="TextBox 7"/>
          <p:cNvSpPr txBox="1"/>
          <p:nvPr/>
        </p:nvSpPr>
        <p:spPr>
          <a:xfrm>
            <a:off x="6858000" y="4175509"/>
            <a:ext cx="489236" cy="369332"/>
          </a:xfrm>
          <a:prstGeom prst="rect">
            <a:avLst/>
          </a:prstGeom>
          <a:noFill/>
        </p:spPr>
        <p:txBody>
          <a:bodyPr wrap="none" rtlCol="0">
            <a:spAutoFit/>
          </a:bodyPr>
          <a:lstStyle/>
          <a:p>
            <a:r>
              <a:rPr lang="en-US" dirty="0" smtClean="0">
                <a:latin typeface="Cambria"/>
                <a:cs typeface="Cambria"/>
              </a:rPr>
              <a:t>(</a:t>
            </a:r>
            <a:r>
              <a:rPr lang="en-US" dirty="0">
                <a:latin typeface="Cambria"/>
                <a:cs typeface="Cambria"/>
              </a:rPr>
              <a:t>2</a:t>
            </a:r>
            <a:r>
              <a:rPr lang="en-US" dirty="0" smtClean="0">
                <a:latin typeface="Cambria"/>
                <a:cs typeface="Cambria"/>
              </a:rPr>
              <a:t>)</a:t>
            </a:r>
            <a:endParaRPr lang="en-US" dirty="0">
              <a:latin typeface="Cambria"/>
              <a:cs typeface="Cambria"/>
            </a:endParaRPr>
          </a:p>
        </p:txBody>
      </p:sp>
      <p:sp>
        <p:nvSpPr>
          <p:cNvPr id="9" name="TextBox 8"/>
          <p:cNvSpPr txBox="1"/>
          <p:nvPr/>
        </p:nvSpPr>
        <p:spPr>
          <a:xfrm>
            <a:off x="6858000" y="4785109"/>
            <a:ext cx="489236" cy="369332"/>
          </a:xfrm>
          <a:prstGeom prst="rect">
            <a:avLst/>
          </a:prstGeom>
          <a:noFill/>
        </p:spPr>
        <p:txBody>
          <a:bodyPr wrap="none" rtlCol="0">
            <a:spAutoFit/>
          </a:bodyPr>
          <a:lstStyle/>
          <a:p>
            <a:r>
              <a:rPr lang="en-US" dirty="0" smtClean="0">
                <a:latin typeface="Cambria"/>
                <a:cs typeface="Cambria"/>
              </a:rPr>
              <a:t>(</a:t>
            </a:r>
            <a:r>
              <a:rPr lang="en-US" dirty="0">
                <a:latin typeface="Cambria"/>
                <a:cs typeface="Cambria"/>
              </a:rPr>
              <a:t>3</a:t>
            </a:r>
            <a:r>
              <a:rPr lang="en-US" dirty="0" smtClean="0">
                <a:latin typeface="Cambria"/>
                <a:cs typeface="Cambria"/>
              </a:rPr>
              <a:t>)</a:t>
            </a:r>
            <a:endParaRPr lang="en-US" dirty="0">
              <a:latin typeface="Cambria"/>
              <a:cs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71408214"/>
              </p:ext>
            </p:extLst>
          </p:nvPr>
        </p:nvGraphicFramePr>
        <p:xfrm>
          <a:off x="4514850" y="3319291"/>
          <a:ext cx="114300" cy="165100"/>
        </p:xfrm>
        <a:graphic>
          <a:graphicData uri="http://schemas.openxmlformats.org/presentationml/2006/ole">
            <mc:AlternateContent xmlns:mc="http://schemas.openxmlformats.org/markup-compatibility/2006">
              <mc:Choice xmlns:v="urn:schemas-microsoft-com:vml" Requires="v">
                <p:oleObj spid="_x0000_s4392"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19291"/>
                        <a:ext cx="114300" cy="165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65409661"/>
              </p:ext>
            </p:extLst>
          </p:nvPr>
        </p:nvGraphicFramePr>
        <p:xfrm>
          <a:off x="2423749" y="3077713"/>
          <a:ext cx="4281851" cy="1086128"/>
        </p:xfrm>
        <a:graphic>
          <a:graphicData uri="http://schemas.openxmlformats.org/presentationml/2006/ole">
            <mc:AlternateContent xmlns:mc="http://schemas.openxmlformats.org/markup-compatibility/2006">
              <mc:Choice xmlns:v="urn:schemas-microsoft-com:vml" Requires="v">
                <p:oleObj spid="_x0000_s4393" name="Equation" r:id="rId5" imgW="2603500" imgH="660400" progId="Equation.3">
                  <p:embed/>
                </p:oleObj>
              </mc:Choice>
              <mc:Fallback>
                <p:oleObj name="Equation" r:id="rId5" imgW="2603500" imgH="660400" progId="Equation.3">
                  <p:embed/>
                  <p:pic>
                    <p:nvPicPr>
                      <p:cNvPr id="0" name=""/>
                      <p:cNvPicPr/>
                      <p:nvPr/>
                    </p:nvPicPr>
                    <p:blipFill>
                      <a:blip r:embed="rId6"/>
                      <a:stretch>
                        <a:fillRect/>
                      </a:stretch>
                    </p:blipFill>
                    <p:spPr>
                      <a:xfrm>
                        <a:off x="2423749" y="3077713"/>
                        <a:ext cx="4281851" cy="108612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49503997"/>
              </p:ext>
            </p:extLst>
          </p:nvPr>
        </p:nvGraphicFramePr>
        <p:xfrm>
          <a:off x="2438400" y="4798841"/>
          <a:ext cx="4200525" cy="355600"/>
        </p:xfrm>
        <a:graphic>
          <a:graphicData uri="http://schemas.openxmlformats.org/presentationml/2006/ole">
            <mc:AlternateContent xmlns:mc="http://schemas.openxmlformats.org/markup-compatibility/2006">
              <mc:Choice xmlns:v="urn:schemas-microsoft-com:vml" Requires="v">
                <p:oleObj spid="_x0000_s4394" name="Equation" r:id="rId7" imgW="2400300" imgH="203200" progId="Equation.3">
                  <p:embed/>
                </p:oleObj>
              </mc:Choice>
              <mc:Fallback>
                <p:oleObj name="Equation" r:id="rId7" imgW="2400300" imgH="203200" progId="Equation.3">
                  <p:embed/>
                  <p:pic>
                    <p:nvPicPr>
                      <p:cNvPr id="0" name=""/>
                      <p:cNvPicPr/>
                      <p:nvPr/>
                    </p:nvPicPr>
                    <p:blipFill>
                      <a:blip r:embed="rId8"/>
                      <a:stretch>
                        <a:fillRect/>
                      </a:stretch>
                    </p:blipFill>
                    <p:spPr>
                      <a:xfrm>
                        <a:off x="2438400" y="4798841"/>
                        <a:ext cx="4200525" cy="355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46264419"/>
              </p:ext>
            </p:extLst>
          </p:nvPr>
        </p:nvGraphicFramePr>
        <p:xfrm>
          <a:off x="2438400" y="4250462"/>
          <a:ext cx="2524125" cy="370579"/>
        </p:xfrm>
        <a:graphic>
          <a:graphicData uri="http://schemas.openxmlformats.org/presentationml/2006/ole">
            <mc:AlternateContent xmlns:mc="http://schemas.openxmlformats.org/markup-compatibility/2006">
              <mc:Choice xmlns:v="urn:schemas-microsoft-com:vml" Requires="v">
                <p:oleObj spid="_x0000_s4395" name="Equation" r:id="rId9" imgW="1485900" imgH="203200" progId="Equation.3">
                  <p:embed/>
                </p:oleObj>
              </mc:Choice>
              <mc:Fallback>
                <p:oleObj name="Equation" r:id="rId9" imgW="1485900" imgH="203200" progId="Equation.3">
                  <p:embed/>
                  <p:pic>
                    <p:nvPicPr>
                      <p:cNvPr id="0" name=""/>
                      <p:cNvPicPr/>
                      <p:nvPr/>
                    </p:nvPicPr>
                    <p:blipFill>
                      <a:blip r:embed="rId10"/>
                      <a:stretch>
                        <a:fillRect/>
                      </a:stretch>
                    </p:blipFill>
                    <p:spPr>
                      <a:xfrm>
                        <a:off x="2438400" y="4250462"/>
                        <a:ext cx="2524125" cy="370579"/>
                      </a:xfrm>
                      <a:prstGeom prst="rect">
                        <a:avLst/>
                      </a:prstGeom>
                    </p:spPr>
                  </p:pic>
                </p:oleObj>
              </mc:Fallback>
            </mc:AlternateContent>
          </a:graphicData>
        </a:graphic>
      </p:graphicFrame>
    </p:spTree>
    <p:extLst>
      <p:ext uri="{BB962C8B-B14F-4D97-AF65-F5344CB8AC3E}">
        <p14:creationId xmlns:p14="http://schemas.microsoft.com/office/powerpoint/2010/main" val="4772636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Interpolative Joining</a:t>
            </a:r>
            <a:endParaRPr lang="en-US" dirty="0">
              <a:latin typeface="Cambria"/>
              <a:cs typeface="Cambria"/>
            </a:endParaRPr>
          </a:p>
        </p:txBody>
      </p:sp>
      <p:sp>
        <p:nvSpPr>
          <p:cNvPr id="3" name="Content Placeholder 2"/>
          <p:cNvSpPr>
            <a:spLocks noGrp="1"/>
          </p:cNvSpPr>
          <p:nvPr>
            <p:ph idx="1"/>
          </p:nvPr>
        </p:nvSpPr>
        <p:spPr>
          <a:xfrm>
            <a:off x="457200" y="1417638"/>
            <a:ext cx="4648200" cy="5278413"/>
          </a:xfrm>
        </p:spPr>
        <p:txBody>
          <a:bodyPr>
            <a:normAutofit lnSpcReduction="10000"/>
          </a:bodyPr>
          <a:lstStyle/>
          <a:p>
            <a:r>
              <a:rPr lang="en-US" sz="2400" dirty="0" smtClean="0">
                <a:latin typeface="Cambria" panose="02040503050406030204" pitchFamily="18" charset="0"/>
              </a:rPr>
              <a:t>Spherical Phylogram</a:t>
            </a:r>
          </a:p>
          <a:p>
            <a:pPr marL="914400" lvl="1" indent="-457200">
              <a:buFont typeface="+mj-lt"/>
              <a:buAutoNum type="arabicPeriod"/>
            </a:pPr>
            <a:r>
              <a:rPr lang="en-US" sz="2000" dirty="0" smtClean="0">
                <a:latin typeface="Cambria" panose="02040503050406030204" pitchFamily="18" charset="0"/>
              </a:rPr>
              <a:t>For </a:t>
            </a:r>
            <a:r>
              <a:rPr lang="en-US" sz="2000" dirty="0" smtClean="0">
                <a:latin typeface="Cambria" panose="02040503050406030204" pitchFamily="18" charset="0"/>
              </a:rPr>
              <a:t>each pair of leaf nodes, compute the distance their parent to them and the distances of their parent to all other existing nodes.</a:t>
            </a:r>
          </a:p>
          <a:p>
            <a:pPr marL="914400" lvl="1" indent="-457200">
              <a:buFont typeface="+mj-lt"/>
              <a:buAutoNum type="arabicPeriod"/>
            </a:pPr>
            <a:r>
              <a:rPr lang="en-US" sz="2000" dirty="0" smtClean="0">
                <a:latin typeface="Cambria" panose="02040503050406030204" pitchFamily="18" charset="0"/>
              </a:rPr>
              <a:t>Interpolate the parent into the 3D plot by using that </a:t>
            </a:r>
            <a:r>
              <a:rPr lang="en-US" sz="2000" dirty="0" smtClean="0">
                <a:latin typeface="Cambria" panose="02040503050406030204" pitchFamily="18" charset="0"/>
              </a:rPr>
              <a:t>distance.</a:t>
            </a:r>
          </a:p>
          <a:p>
            <a:pPr marL="914400" lvl="1" indent="-457200">
              <a:buFont typeface="+mj-lt"/>
              <a:buAutoNum type="arabicPeriod"/>
            </a:pPr>
            <a:r>
              <a:rPr lang="en-US" sz="2000" dirty="0" smtClean="0">
                <a:latin typeface="Cambria" panose="02040503050406030204" pitchFamily="18" charset="0"/>
              </a:rPr>
              <a:t>Remove two leaf nodes from leaf nodes set and make the newly interpolated point an in-sample point.</a:t>
            </a:r>
            <a:endParaRPr lang="en-US" sz="2000" dirty="0" smtClean="0">
              <a:latin typeface="Cambria" panose="02040503050406030204" pitchFamily="18" charset="0"/>
            </a:endParaRPr>
          </a:p>
          <a:p>
            <a:pPr lvl="1"/>
            <a:r>
              <a:rPr lang="en-US" sz="2000" dirty="0" smtClean="0">
                <a:latin typeface="Cambria" panose="02040503050406030204" pitchFamily="18" charset="0"/>
              </a:rPr>
              <a:t>Tree determined by</a:t>
            </a:r>
            <a:endParaRPr lang="en-US" sz="2000" dirty="0">
              <a:latin typeface="Cambria" panose="02040503050406030204" pitchFamily="18" charset="0"/>
            </a:endParaRPr>
          </a:p>
          <a:p>
            <a:pPr lvl="2"/>
            <a:r>
              <a:rPr lang="en-US" sz="1800" dirty="0">
                <a:latin typeface="Cambria" panose="02040503050406030204" pitchFamily="18" charset="0"/>
              </a:rPr>
              <a:t>Existing tree, e.g. From </a:t>
            </a:r>
            <a:r>
              <a:rPr lang="en-US" sz="1800" dirty="0" err="1" smtClean="0">
                <a:latin typeface="Cambria" panose="02040503050406030204" pitchFamily="18" charset="0"/>
              </a:rPr>
              <a:t>RAxML</a:t>
            </a:r>
            <a:endParaRPr lang="en-US" sz="1800" dirty="0">
              <a:latin typeface="Cambria" panose="02040503050406030204" pitchFamily="18" charset="0"/>
            </a:endParaRPr>
          </a:p>
          <a:p>
            <a:pPr lvl="2"/>
            <a:r>
              <a:rPr lang="en-US" sz="1800" dirty="0">
                <a:latin typeface="Cambria" panose="02040503050406030204" pitchFamily="18" charset="0"/>
              </a:rPr>
              <a:t>Generate tree, i.e. neighbor </a:t>
            </a:r>
            <a:r>
              <a:rPr lang="en-US" sz="1800" dirty="0" smtClean="0">
                <a:latin typeface="Cambria" panose="02040503050406030204" pitchFamily="18" charset="0"/>
              </a:rPr>
              <a:t>joining</a:t>
            </a:r>
            <a:endParaRPr lang="en-US" sz="1800" dirty="0">
              <a:latin typeface="Cambria" panose="020405030504060302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0" y="1600200"/>
            <a:ext cx="2895601" cy="21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615" y="4025900"/>
            <a:ext cx="2323015"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48094" y="6247106"/>
            <a:ext cx="2728055" cy="307777"/>
          </a:xfrm>
          <a:prstGeom prst="rect">
            <a:avLst/>
          </a:prstGeom>
          <a:noFill/>
        </p:spPr>
        <p:txBody>
          <a:bodyPr wrap="none" rtlCol="0">
            <a:spAutoFit/>
          </a:bodyPr>
          <a:lstStyle/>
          <a:p>
            <a:r>
              <a:rPr lang="en-US" sz="1400" b="1" dirty="0" smtClean="0">
                <a:latin typeface="Cambria" panose="02040503050406030204" pitchFamily="18" charset="0"/>
              </a:rPr>
              <a:t>Spherical Phylogram Examples</a:t>
            </a:r>
            <a:endParaRPr lang="en-US" sz="1400" b="1" dirty="0">
              <a:latin typeface="Cambria" panose="02040503050406030204" pitchFamily="18" charset="0"/>
            </a:endParaRPr>
          </a:p>
        </p:txBody>
      </p:sp>
    </p:spTree>
    <p:extLst>
      <p:ext uri="{BB962C8B-B14F-4D97-AF65-F5344CB8AC3E}">
        <p14:creationId xmlns:p14="http://schemas.microsoft.com/office/powerpoint/2010/main" val="5147154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Experiments</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dirty="0" smtClean="0">
                <a:latin typeface="Cambria"/>
                <a:cs typeface="Cambria"/>
              </a:rPr>
              <a:t>Environment</a:t>
            </a:r>
          </a:p>
          <a:p>
            <a:r>
              <a:rPr lang="en-US" dirty="0" smtClean="0">
                <a:latin typeface="Cambria"/>
                <a:cs typeface="Cambria"/>
              </a:rPr>
              <a:t>Dataset</a:t>
            </a:r>
          </a:p>
          <a:p>
            <a:r>
              <a:rPr lang="en-US" dirty="0" smtClean="0">
                <a:latin typeface="Cambria"/>
                <a:cs typeface="Cambria"/>
              </a:rPr>
              <a:t>Construct Spherical Phylogram</a:t>
            </a:r>
            <a:endParaRPr lang="en-US" dirty="0" smtClean="0">
              <a:latin typeface="Cambria"/>
              <a:cs typeface="Cambria"/>
            </a:endParaRPr>
          </a:p>
          <a:p>
            <a:pPr lvl="1"/>
            <a:r>
              <a:rPr lang="en-US" dirty="0" smtClean="0">
                <a:latin typeface="Cambria"/>
                <a:cs typeface="Cambria"/>
              </a:rPr>
              <a:t>Construct Phylogenetic Tree</a:t>
            </a:r>
            <a:endParaRPr lang="en-US" dirty="0" smtClean="0">
              <a:latin typeface="Cambria"/>
              <a:cs typeface="Cambria"/>
            </a:endParaRPr>
          </a:p>
          <a:p>
            <a:pPr lvl="1"/>
            <a:r>
              <a:rPr lang="en-US" dirty="0" smtClean="0">
                <a:latin typeface="Cambria"/>
                <a:cs typeface="Cambria"/>
              </a:rPr>
              <a:t>Dimension Reduction using DACIDR</a:t>
            </a:r>
          </a:p>
          <a:p>
            <a:pPr lvl="1"/>
            <a:r>
              <a:rPr lang="en-US" dirty="0" smtClean="0">
                <a:latin typeface="Cambria"/>
                <a:cs typeface="Cambria"/>
              </a:rPr>
              <a:t>Visualization Result</a:t>
            </a:r>
          </a:p>
          <a:p>
            <a:r>
              <a:rPr lang="en-US" dirty="0" smtClean="0">
                <a:latin typeface="Cambria"/>
                <a:cs typeface="Cambria"/>
              </a:rPr>
              <a:t>MSA vs PWA</a:t>
            </a:r>
          </a:p>
          <a:p>
            <a:r>
              <a:rPr lang="en-US" dirty="0" smtClean="0">
                <a:latin typeface="Cambria"/>
                <a:cs typeface="Cambria"/>
              </a:rPr>
              <a:t>WDA-SMACOF vs Other MDS methods</a:t>
            </a:r>
          </a:p>
          <a:p>
            <a:endParaRPr lang="en-US" dirty="0">
              <a:latin typeface="Cambria"/>
              <a:cs typeface="Cambria"/>
            </a:endParaRPr>
          </a:p>
        </p:txBody>
      </p:sp>
    </p:spTree>
    <p:extLst>
      <p:ext uri="{BB962C8B-B14F-4D97-AF65-F5344CB8AC3E}">
        <p14:creationId xmlns:p14="http://schemas.microsoft.com/office/powerpoint/2010/main" val="10077403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Environment</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dirty="0" smtClean="0">
                <a:latin typeface="Cambria"/>
                <a:cs typeface="Cambria"/>
              </a:rPr>
              <a:t>Running Environment</a:t>
            </a:r>
          </a:p>
          <a:p>
            <a:pPr lvl="1"/>
            <a:r>
              <a:rPr lang="en-US" dirty="0" smtClean="0">
                <a:latin typeface="Cambria"/>
                <a:cs typeface="Cambria"/>
              </a:rPr>
              <a:t>Quarry Cluster at Indiana University</a:t>
            </a:r>
          </a:p>
          <a:p>
            <a:pPr lvl="1"/>
            <a:r>
              <a:rPr lang="en-US" dirty="0" err="1" smtClean="0">
                <a:latin typeface="Cambria"/>
                <a:cs typeface="Cambria"/>
              </a:rPr>
              <a:t>Xray</a:t>
            </a:r>
            <a:r>
              <a:rPr lang="en-US" dirty="0" smtClean="0">
                <a:latin typeface="Cambria"/>
                <a:cs typeface="Cambria"/>
              </a:rPr>
              <a:t> Cluster of </a:t>
            </a:r>
            <a:r>
              <a:rPr lang="en-US" dirty="0" err="1" smtClean="0">
                <a:latin typeface="Cambria"/>
                <a:cs typeface="Cambria"/>
              </a:rPr>
              <a:t>FutureGrid</a:t>
            </a:r>
            <a:endParaRPr lang="en-US" dirty="0" smtClean="0">
              <a:latin typeface="Cambria"/>
              <a:cs typeface="Cambria"/>
            </a:endParaRPr>
          </a:p>
          <a:p>
            <a:r>
              <a:rPr lang="en-US" dirty="0" smtClean="0">
                <a:latin typeface="Cambria"/>
                <a:cs typeface="Cambria"/>
              </a:rPr>
              <a:t>Parallel Runtimes</a:t>
            </a:r>
          </a:p>
          <a:p>
            <a:pPr lvl="1"/>
            <a:r>
              <a:rPr lang="en-US" dirty="0" smtClean="0">
                <a:latin typeface="Cambria"/>
                <a:cs typeface="Cambria"/>
              </a:rPr>
              <a:t>Hadoop, Twister, MPI</a:t>
            </a:r>
          </a:p>
          <a:p>
            <a:r>
              <a:rPr lang="en-US" dirty="0" smtClean="0">
                <a:latin typeface="Cambria"/>
                <a:cs typeface="Cambria"/>
              </a:rPr>
              <a:t>Applications</a:t>
            </a:r>
          </a:p>
          <a:p>
            <a:pPr lvl="1"/>
            <a:r>
              <a:rPr lang="en-US" dirty="0" smtClean="0">
                <a:latin typeface="Cambria"/>
                <a:cs typeface="Cambria"/>
              </a:rPr>
              <a:t>DACIDR</a:t>
            </a:r>
          </a:p>
          <a:p>
            <a:pPr lvl="1"/>
            <a:r>
              <a:rPr lang="en-US" dirty="0" err="1" smtClean="0">
                <a:latin typeface="Cambria"/>
                <a:cs typeface="Cambria"/>
              </a:rPr>
              <a:t>RAxML</a:t>
            </a:r>
            <a:endParaRPr lang="en-US" dirty="0">
              <a:latin typeface="Cambria"/>
              <a:cs typeface="Cambria"/>
            </a:endParaRPr>
          </a:p>
        </p:txBody>
      </p:sp>
    </p:spTree>
    <p:extLst>
      <p:ext uri="{BB962C8B-B14F-4D97-AF65-F5344CB8AC3E}">
        <p14:creationId xmlns:p14="http://schemas.microsoft.com/office/powerpoint/2010/main" val="38716837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856"/>
            <a:ext cx="8229600" cy="1143000"/>
          </a:xfrm>
        </p:spPr>
        <p:txBody>
          <a:bodyPr/>
          <a:lstStyle/>
          <a:p>
            <a:r>
              <a:rPr lang="en-US" dirty="0" smtClean="0"/>
              <a:t>Dataset</a:t>
            </a:r>
            <a:endParaRPr lang="en-US" dirty="0"/>
          </a:p>
        </p:txBody>
      </p:sp>
      <p:sp>
        <p:nvSpPr>
          <p:cNvPr id="3" name="Content Placeholder 2"/>
          <p:cNvSpPr>
            <a:spLocks noGrp="1"/>
          </p:cNvSpPr>
          <p:nvPr>
            <p:ph idx="1"/>
          </p:nvPr>
        </p:nvSpPr>
        <p:spPr>
          <a:xfrm>
            <a:off x="457200" y="769661"/>
            <a:ext cx="8229600" cy="4739645"/>
          </a:xfrm>
        </p:spPr>
        <p:txBody>
          <a:bodyPr>
            <a:normAutofit fontScale="92500" lnSpcReduction="20000"/>
          </a:bodyPr>
          <a:lstStyle/>
          <a:p>
            <a:r>
              <a:rPr lang="en-US" sz="2800" dirty="0" smtClean="0">
                <a:latin typeface="Cambria"/>
                <a:cs typeface="Cambria"/>
              </a:rPr>
              <a:t>DNA sequences from genetically diverse </a:t>
            </a:r>
            <a:r>
              <a:rPr lang="en-US" sz="2800" dirty="0" err="1" smtClean="0">
                <a:latin typeface="Cambria"/>
                <a:cs typeface="Cambria"/>
              </a:rPr>
              <a:t>arbuscular</a:t>
            </a:r>
            <a:r>
              <a:rPr lang="en-US" sz="2800" dirty="0" smtClean="0">
                <a:latin typeface="Cambria"/>
                <a:cs typeface="Cambria"/>
              </a:rPr>
              <a:t> </a:t>
            </a:r>
            <a:r>
              <a:rPr lang="en-US" sz="2800" dirty="0" err="1" smtClean="0">
                <a:latin typeface="Cambria"/>
                <a:cs typeface="Cambria"/>
              </a:rPr>
              <a:t>mycorrhizal</a:t>
            </a:r>
            <a:r>
              <a:rPr lang="en-US" sz="2800" dirty="0" smtClean="0">
                <a:latin typeface="Cambria"/>
                <a:cs typeface="Cambria"/>
              </a:rPr>
              <a:t> (AM) fungi were selected from three sources to include as much of the known genetic variation as possible: </a:t>
            </a:r>
          </a:p>
          <a:p>
            <a:pPr marL="914400" lvl="1" indent="-457200">
              <a:buFont typeface="+mj-lt"/>
              <a:buAutoNum type="arabicPeriod"/>
            </a:pPr>
            <a:r>
              <a:rPr lang="en-US" sz="2400" dirty="0" smtClean="0">
                <a:latin typeface="Cambria"/>
                <a:cs typeface="Cambria"/>
              </a:rPr>
              <a:t>Sequences from the most comprehensive AM fungal phylogenetic tree to date (Kruger et al 2011)</a:t>
            </a:r>
            <a:endParaRPr lang="en-US" sz="2400" dirty="0">
              <a:latin typeface="Cambria"/>
              <a:cs typeface="Cambria"/>
            </a:endParaRPr>
          </a:p>
          <a:p>
            <a:pPr marL="914400" lvl="1" indent="-457200">
              <a:buFont typeface="+mj-lt"/>
              <a:buAutoNum type="arabicPeriod"/>
            </a:pPr>
            <a:r>
              <a:rPr lang="en-US" sz="2400" dirty="0" smtClean="0">
                <a:latin typeface="Cambria"/>
                <a:cs typeface="Cambria"/>
              </a:rPr>
              <a:t>Sequences supplemented with well-characterized </a:t>
            </a:r>
            <a:r>
              <a:rPr lang="en-US" sz="2400" dirty="0" err="1" smtClean="0">
                <a:latin typeface="Cambria"/>
                <a:cs typeface="Cambria"/>
              </a:rPr>
              <a:t>GenBank</a:t>
            </a:r>
            <a:r>
              <a:rPr lang="en-US" sz="2400" dirty="0" smtClean="0">
                <a:latin typeface="Cambria"/>
                <a:cs typeface="Cambria"/>
              </a:rPr>
              <a:t> sequences to expand the range of genetic variation</a:t>
            </a:r>
          </a:p>
          <a:p>
            <a:pPr marL="914400" lvl="1" indent="-457200">
              <a:buFont typeface="+mj-lt"/>
              <a:buAutoNum type="arabicPeriod"/>
            </a:pPr>
            <a:r>
              <a:rPr lang="en-US" sz="2400" dirty="0" smtClean="0">
                <a:latin typeface="Cambria"/>
                <a:cs typeface="Cambria"/>
              </a:rPr>
              <a:t>Representative sequences selected from clustering over 446k AM fungal sequences from spores using DACIDR</a:t>
            </a:r>
            <a:endParaRPr lang="en-US" sz="2400" dirty="0">
              <a:latin typeface="Cambria"/>
              <a:cs typeface="Cambria"/>
            </a:endParaRPr>
          </a:p>
          <a:p>
            <a:r>
              <a:rPr lang="en-US" sz="2600" dirty="0" smtClean="0">
                <a:latin typeface="Cambria"/>
                <a:cs typeface="Cambria"/>
              </a:rPr>
              <a:t>Two datasets (599nts and 999nts) with different trim lengths</a:t>
            </a:r>
          </a:p>
          <a:p>
            <a:pPr lvl="1"/>
            <a:r>
              <a:rPr lang="en-US" sz="2200" dirty="0" smtClean="0">
                <a:latin typeface="Cambria"/>
                <a:cs typeface="Cambria"/>
              </a:rPr>
              <a:t>599nts shorter than 999nts</a:t>
            </a:r>
          </a:p>
          <a:p>
            <a:pPr lvl="1"/>
            <a:r>
              <a:rPr lang="en-US" sz="2200" dirty="0" smtClean="0">
                <a:latin typeface="Cambria"/>
                <a:cs typeface="Cambria"/>
              </a:rPr>
              <a:t>599nts </a:t>
            </a:r>
            <a:r>
              <a:rPr lang="en-US" sz="2200" dirty="0">
                <a:latin typeface="Cambria"/>
                <a:cs typeface="Cambria"/>
              </a:rPr>
              <a:t>includes </a:t>
            </a:r>
            <a:r>
              <a:rPr lang="en-US" sz="2200" dirty="0" smtClean="0">
                <a:latin typeface="Cambria"/>
                <a:cs typeface="Cambria"/>
              </a:rPr>
              <a:t>representative sequences clustered with DACIDR</a:t>
            </a:r>
            <a:endParaRPr lang="en-US" sz="2200" dirty="0">
              <a:latin typeface="Cambria"/>
              <a:cs typeface="Cambria"/>
            </a:endParaRPr>
          </a:p>
        </p:txBody>
      </p:sp>
      <p:grpSp>
        <p:nvGrpSpPr>
          <p:cNvPr id="19" name="Group 18"/>
          <p:cNvGrpSpPr/>
          <p:nvPr/>
        </p:nvGrpSpPr>
        <p:grpSpPr>
          <a:xfrm>
            <a:off x="1244600" y="5362880"/>
            <a:ext cx="6672942" cy="1285909"/>
            <a:chOff x="457200" y="5079517"/>
            <a:chExt cx="6672942" cy="1285909"/>
          </a:xfrm>
        </p:grpSpPr>
        <p:cxnSp>
          <p:nvCxnSpPr>
            <p:cNvPr id="5" name="Straight Connector 4"/>
            <p:cNvCxnSpPr/>
            <p:nvPr/>
          </p:nvCxnSpPr>
          <p:spPr>
            <a:xfrm flipH="1">
              <a:off x="1904999" y="5593899"/>
              <a:ext cx="522514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904999" y="6176740"/>
              <a:ext cx="381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1894113" y="5183871"/>
              <a:ext cx="1" cy="118155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5617941"/>
              <a:ext cx="1230086" cy="400110"/>
            </a:xfrm>
            <a:prstGeom prst="rect">
              <a:avLst/>
            </a:prstGeom>
            <a:noFill/>
          </p:spPr>
          <p:txBody>
            <a:bodyPr wrap="square" rtlCol="0">
              <a:spAutoFit/>
            </a:bodyPr>
            <a:lstStyle/>
            <a:p>
              <a:r>
                <a:rPr lang="en-US" sz="2000" dirty="0" smtClean="0">
                  <a:latin typeface="Cambria"/>
                  <a:cs typeface="Cambria"/>
                </a:rPr>
                <a:t>Start</a:t>
              </a:r>
              <a:endParaRPr lang="en-US" sz="2000" dirty="0">
                <a:latin typeface="Cambria"/>
                <a:cs typeface="Cambria"/>
              </a:endParaRPr>
            </a:p>
          </p:txBody>
        </p:sp>
        <p:sp>
          <p:nvSpPr>
            <p:cNvPr id="12" name="TextBox 11"/>
            <p:cNvSpPr txBox="1"/>
            <p:nvPr/>
          </p:nvSpPr>
          <p:spPr>
            <a:xfrm>
              <a:off x="4071257" y="5079517"/>
              <a:ext cx="1230086" cy="400110"/>
            </a:xfrm>
            <a:prstGeom prst="rect">
              <a:avLst/>
            </a:prstGeom>
            <a:noFill/>
          </p:spPr>
          <p:txBody>
            <a:bodyPr wrap="square" rtlCol="0">
              <a:spAutoFit/>
            </a:bodyPr>
            <a:lstStyle/>
            <a:p>
              <a:r>
                <a:rPr lang="en-US" sz="2000" dirty="0" smtClean="0">
                  <a:latin typeface="Cambria"/>
                  <a:cs typeface="Cambria"/>
                </a:rPr>
                <a:t>999 </a:t>
              </a:r>
              <a:r>
                <a:rPr lang="en-US" sz="2000" dirty="0" err="1" smtClean="0">
                  <a:latin typeface="Cambria"/>
                  <a:cs typeface="Cambria"/>
                </a:rPr>
                <a:t>nts</a:t>
              </a:r>
              <a:endParaRPr lang="en-US" sz="2000" dirty="0">
                <a:latin typeface="Cambria"/>
                <a:cs typeface="Cambria"/>
              </a:endParaRPr>
            </a:p>
          </p:txBody>
        </p:sp>
        <p:cxnSp>
          <p:nvCxnSpPr>
            <p:cNvPr id="15" name="Straight Arrow Connector 14"/>
            <p:cNvCxnSpPr/>
            <p:nvPr/>
          </p:nvCxnSpPr>
          <p:spPr>
            <a:xfrm>
              <a:off x="1244600" y="5850169"/>
              <a:ext cx="6495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78513" y="5726705"/>
              <a:ext cx="1230086" cy="400110"/>
            </a:xfrm>
            <a:prstGeom prst="rect">
              <a:avLst/>
            </a:prstGeom>
            <a:noFill/>
          </p:spPr>
          <p:txBody>
            <a:bodyPr wrap="square" rtlCol="0">
              <a:spAutoFit/>
            </a:bodyPr>
            <a:lstStyle/>
            <a:p>
              <a:r>
                <a:rPr lang="en-US" sz="2000" dirty="0">
                  <a:latin typeface="Cambria"/>
                  <a:cs typeface="Cambria"/>
                </a:rPr>
                <a:t>5</a:t>
              </a:r>
              <a:r>
                <a:rPr lang="en-US" sz="2000" dirty="0" smtClean="0">
                  <a:latin typeface="Cambria"/>
                  <a:cs typeface="Cambria"/>
                </a:rPr>
                <a:t>99 </a:t>
              </a:r>
              <a:r>
                <a:rPr lang="en-US" sz="2000" dirty="0" err="1" smtClean="0">
                  <a:latin typeface="Cambria"/>
                  <a:cs typeface="Cambria"/>
                </a:rPr>
                <a:t>nts</a:t>
              </a:r>
              <a:endParaRPr lang="en-US" sz="2000" dirty="0">
                <a:latin typeface="Cambria"/>
                <a:cs typeface="Cambria"/>
              </a:endParaRPr>
            </a:p>
          </p:txBody>
        </p:sp>
      </p:grpSp>
    </p:spTree>
    <p:extLst>
      <p:ext uri="{BB962C8B-B14F-4D97-AF65-F5344CB8AC3E}">
        <p14:creationId xmlns:p14="http://schemas.microsoft.com/office/powerpoint/2010/main" val="42332225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Construct Spherical </a:t>
            </a:r>
            <a:r>
              <a:rPr lang="en-US" dirty="0" smtClean="0">
                <a:latin typeface="Cambria"/>
                <a:cs typeface="Cambria"/>
              </a:rPr>
              <a:t>Phylogram </a:t>
            </a:r>
            <a:r>
              <a:rPr lang="en-US" dirty="0" smtClean="0">
                <a:latin typeface="Cambria"/>
                <a:cs typeface="Cambria"/>
              </a:rPr>
              <a:t>(</a:t>
            </a:r>
            <a:r>
              <a:rPr lang="en-US" dirty="0" smtClean="0">
                <a:latin typeface="Cambria"/>
                <a:cs typeface="Cambria"/>
              </a:rPr>
              <a:t>1)</a:t>
            </a:r>
            <a:endParaRPr lang="en-US" dirty="0">
              <a:latin typeface="Cambria"/>
              <a:cs typeface="Cambria"/>
            </a:endParaRPr>
          </a:p>
        </p:txBody>
      </p:sp>
      <p:sp>
        <p:nvSpPr>
          <p:cNvPr id="3" name="Content Placeholder 2"/>
          <p:cNvSpPr>
            <a:spLocks noGrp="1"/>
          </p:cNvSpPr>
          <p:nvPr>
            <p:ph idx="1"/>
          </p:nvPr>
        </p:nvSpPr>
        <p:spPr>
          <a:xfrm>
            <a:off x="457200" y="1600200"/>
            <a:ext cx="8229600" cy="4858657"/>
          </a:xfrm>
        </p:spPr>
        <p:txBody>
          <a:bodyPr>
            <a:normAutofit/>
          </a:bodyPr>
          <a:lstStyle/>
          <a:p>
            <a:r>
              <a:rPr lang="en-US" sz="2800" dirty="0" smtClean="0">
                <a:latin typeface="Cambria"/>
                <a:cs typeface="Cambria"/>
              </a:rPr>
              <a:t>Phylogenetic Tree Generation</a:t>
            </a:r>
          </a:p>
          <a:p>
            <a:pPr lvl="1"/>
            <a:r>
              <a:rPr lang="en-US" sz="2400" dirty="0" smtClean="0">
                <a:latin typeface="Cambria"/>
                <a:cs typeface="Cambria"/>
              </a:rPr>
              <a:t>MSA is done by using MAFFT</a:t>
            </a:r>
          </a:p>
          <a:p>
            <a:pPr lvl="2"/>
            <a:r>
              <a:rPr lang="en-US" sz="2000" dirty="0" smtClean="0">
                <a:latin typeface="Cambria"/>
                <a:cs typeface="Cambria"/>
              </a:rPr>
              <a:t>Fix the </a:t>
            </a:r>
            <a:r>
              <a:rPr lang="en-US" sz="2000" dirty="0">
                <a:latin typeface="Cambria"/>
                <a:cs typeface="Cambria"/>
              </a:rPr>
              <a:t>existing alignment from </a:t>
            </a:r>
            <a:r>
              <a:rPr lang="en-US" sz="2000" dirty="0" smtClean="0">
                <a:latin typeface="Cambria"/>
                <a:cs typeface="Cambria"/>
              </a:rPr>
              <a:t>Kruger et al</a:t>
            </a:r>
          </a:p>
          <a:p>
            <a:pPr lvl="2"/>
            <a:r>
              <a:rPr lang="en-US" sz="2000" dirty="0" smtClean="0">
                <a:latin typeface="Cambria"/>
                <a:cs typeface="Cambria"/>
              </a:rPr>
              <a:t>Align </a:t>
            </a:r>
            <a:r>
              <a:rPr lang="en-US" sz="2000" dirty="0" err="1" smtClean="0">
                <a:latin typeface="Cambria"/>
                <a:cs typeface="Cambria"/>
              </a:rPr>
              <a:t>GenBank</a:t>
            </a:r>
            <a:r>
              <a:rPr lang="en-US" sz="2000" dirty="0" smtClean="0">
                <a:latin typeface="Cambria"/>
                <a:cs typeface="Cambria"/>
              </a:rPr>
              <a:t> </a:t>
            </a:r>
            <a:r>
              <a:rPr lang="en-US" sz="2000" dirty="0">
                <a:latin typeface="Cambria"/>
                <a:cs typeface="Cambria"/>
              </a:rPr>
              <a:t>and </a:t>
            </a:r>
            <a:r>
              <a:rPr lang="en-US" sz="2000" dirty="0" smtClean="0">
                <a:latin typeface="Cambria"/>
                <a:cs typeface="Cambria"/>
              </a:rPr>
              <a:t>DACIDR-clustered sequences </a:t>
            </a:r>
            <a:r>
              <a:rPr lang="en-US" sz="2000" dirty="0">
                <a:latin typeface="Cambria"/>
                <a:cs typeface="Cambria"/>
              </a:rPr>
              <a:t>to </a:t>
            </a:r>
            <a:r>
              <a:rPr lang="en-US" sz="2000" dirty="0" smtClean="0">
                <a:latin typeface="Cambria"/>
                <a:cs typeface="Cambria"/>
              </a:rPr>
              <a:t>the alignment from Kruger et al</a:t>
            </a:r>
            <a:endParaRPr lang="en-US" sz="2000" dirty="0">
              <a:latin typeface="Cambria"/>
              <a:cs typeface="Cambria"/>
            </a:endParaRPr>
          </a:p>
          <a:p>
            <a:pPr lvl="1"/>
            <a:r>
              <a:rPr lang="en-US" sz="2400" dirty="0" smtClean="0">
                <a:latin typeface="Cambria"/>
                <a:cs typeface="Cambria"/>
              </a:rPr>
              <a:t>Created </a:t>
            </a:r>
            <a:r>
              <a:rPr lang="en-US" sz="2400" dirty="0">
                <a:latin typeface="Cambria"/>
                <a:cs typeface="Cambria"/>
              </a:rPr>
              <a:t>a maximum likelihood </a:t>
            </a:r>
            <a:r>
              <a:rPr lang="en-US" sz="2400" dirty="0" err="1">
                <a:latin typeface="Cambria"/>
                <a:cs typeface="Cambria"/>
              </a:rPr>
              <a:t>unrooted</a:t>
            </a:r>
            <a:r>
              <a:rPr lang="en-US" sz="2400" dirty="0">
                <a:latin typeface="Cambria"/>
                <a:cs typeface="Cambria"/>
              </a:rPr>
              <a:t> phylogenetic tree </a:t>
            </a:r>
            <a:r>
              <a:rPr lang="en-US" sz="2400" dirty="0" smtClean="0">
                <a:latin typeface="Cambria"/>
                <a:cs typeface="Cambria"/>
              </a:rPr>
              <a:t>with </a:t>
            </a:r>
            <a:r>
              <a:rPr lang="en-US" sz="2400" dirty="0" err="1" smtClean="0">
                <a:latin typeface="Cambria"/>
                <a:cs typeface="Cambria"/>
              </a:rPr>
              <a:t>RAxML</a:t>
            </a:r>
            <a:endParaRPr lang="en-US" sz="2400" dirty="0" smtClean="0">
              <a:latin typeface="Cambria"/>
              <a:cs typeface="Cambria"/>
            </a:endParaRPr>
          </a:p>
          <a:p>
            <a:pPr lvl="2"/>
            <a:r>
              <a:rPr lang="en-US" sz="2000" dirty="0" smtClean="0">
                <a:latin typeface="Cambria"/>
                <a:cs typeface="Cambria"/>
              </a:rPr>
              <a:t> </a:t>
            </a:r>
            <a:r>
              <a:rPr lang="en-US" sz="2000" dirty="0">
                <a:latin typeface="Cambria"/>
                <a:cs typeface="Cambria"/>
              </a:rPr>
              <a:t>100 iterations </a:t>
            </a:r>
            <a:endParaRPr lang="en-US" sz="2000" dirty="0" smtClean="0">
              <a:latin typeface="Cambria"/>
              <a:cs typeface="Cambria"/>
            </a:endParaRPr>
          </a:p>
          <a:p>
            <a:pPr lvl="2"/>
            <a:r>
              <a:rPr lang="en-US" sz="2000" dirty="0">
                <a:latin typeface="Cambria"/>
                <a:cs typeface="Cambria"/>
              </a:rPr>
              <a:t>G</a:t>
            </a:r>
            <a:r>
              <a:rPr lang="en-US" sz="2000" dirty="0" smtClean="0">
                <a:latin typeface="Cambria"/>
                <a:cs typeface="Cambria"/>
              </a:rPr>
              <a:t>eneral </a:t>
            </a:r>
            <a:r>
              <a:rPr lang="en-US" sz="2000" dirty="0">
                <a:latin typeface="Cambria"/>
                <a:cs typeface="Cambria"/>
              </a:rPr>
              <a:t>time reversible (GTR) nucleotide substitution model </a:t>
            </a:r>
            <a:r>
              <a:rPr lang="en-US" sz="2000" dirty="0" smtClean="0">
                <a:latin typeface="Cambria"/>
                <a:cs typeface="Cambria"/>
              </a:rPr>
              <a:t>with </a:t>
            </a:r>
            <a:r>
              <a:rPr lang="en-US" sz="2000" dirty="0">
                <a:latin typeface="Cambria"/>
                <a:cs typeface="Cambria"/>
              </a:rPr>
              <a:t>gamma rate heterogeneity (GTRGAMMA). </a:t>
            </a:r>
            <a:endParaRPr lang="en-US" sz="2000" dirty="0" smtClean="0">
              <a:latin typeface="Cambria"/>
              <a:cs typeface="Cambria"/>
            </a:endParaRPr>
          </a:p>
          <a:p>
            <a:endParaRPr lang="en-US" sz="2400" dirty="0">
              <a:latin typeface="Cambria"/>
              <a:cs typeface="Cambria"/>
            </a:endParaRPr>
          </a:p>
        </p:txBody>
      </p:sp>
    </p:spTree>
    <p:extLst>
      <p:ext uri="{BB962C8B-B14F-4D97-AF65-F5344CB8AC3E}">
        <p14:creationId xmlns:p14="http://schemas.microsoft.com/office/powerpoint/2010/main" val="17942201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Outline</a:t>
            </a:r>
            <a:endParaRPr lang="en-US" dirty="0">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Motivation</a:t>
            </a:r>
          </a:p>
          <a:p>
            <a:r>
              <a:rPr lang="en-US" dirty="0" smtClean="0">
                <a:latin typeface="Cambria"/>
                <a:cs typeface="Cambria"/>
              </a:rPr>
              <a:t>Background</a:t>
            </a:r>
          </a:p>
          <a:p>
            <a:r>
              <a:rPr lang="en-US" dirty="0" smtClean="0">
                <a:latin typeface="Cambria"/>
                <a:cs typeface="Cambria"/>
              </a:rPr>
              <a:t>Spherical Phylogram Construction</a:t>
            </a:r>
            <a:endParaRPr lang="en-US" dirty="0" smtClean="0">
              <a:latin typeface="Cambria"/>
              <a:cs typeface="Cambria"/>
            </a:endParaRPr>
          </a:p>
          <a:p>
            <a:r>
              <a:rPr lang="en-US" dirty="0" smtClean="0">
                <a:latin typeface="Cambria"/>
                <a:cs typeface="Cambria"/>
              </a:rPr>
              <a:t>Experiment</a:t>
            </a:r>
          </a:p>
          <a:p>
            <a:r>
              <a:rPr lang="en-US" dirty="0" smtClean="0">
                <a:latin typeface="Cambria"/>
                <a:cs typeface="Cambria"/>
              </a:rPr>
              <a:t>Conclusions and Future Work</a:t>
            </a:r>
            <a:endParaRPr lang="en-US" dirty="0">
              <a:latin typeface="Cambria"/>
              <a:cs typeface="Cambria"/>
            </a:endParaRPr>
          </a:p>
        </p:txBody>
      </p:sp>
    </p:spTree>
    <p:extLst>
      <p:ext uri="{BB962C8B-B14F-4D97-AF65-F5344CB8AC3E}">
        <p14:creationId xmlns:p14="http://schemas.microsoft.com/office/powerpoint/2010/main" val="1703300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Construct Spherical Phylogram (</a:t>
            </a:r>
            <a:r>
              <a:rPr lang="en-US" dirty="0" smtClean="0">
                <a:latin typeface="Cambria"/>
                <a:cs typeface="Cambria"/>
              </a:rPr>
              <a:t>2)</a:t>
            </a:r>
            <a:endParaRPr lang="en-US" dirty="0">
              <a:latin typeface="Cambria"/>
              <a:cs typeface="Cambria"/>
            </a:endParaRPr>
          </a:p>
        </p:txBody>
      </p:sp>
      <p:sp>
        <p:nvSpPr>
          <p:cNvPr id="3" name="Content Placeholder 2"/>
          <p:cNvSpPr>
            <a:spLocks noGrp="1"/>
          </p:cNvSpPr>
          <p:nvPr>
            <p:ph idx="1"/>
          </p:nvPr>
        </p:nvSpPr>
        <p:spPr>
          <a:xfrm>
            <a:off x="457200" y="1600200"/>
            <a:ext cx="4458832" cy="4525963"/>
          </a:xfrm>
        </p:spPr>
        <p:txBody>
          <a:bodyPr/>
          <a:lstStyle/>
          <a:p>
            <a:r>
              <a:rPr lang="en-US" sz="2400" dirty="0" smtClean="0">
                <a:latin typeface="Cambria"/>
                <a:cs typeface="Cambria"/>
              </a:rPr>
              <a:t>MDS Visualization</a:t>
            </a:r>
          </a:p>
          <a:p>
            <a:pPr lvl="1"/>
            <a:r>
              <a:rPr lang="en-US" sz="2000" dirty="0" smtClean="0">
                <a:latin typeface="Cambria"/>
                <a:cs typeface="Cambria"/>
              </a:rPr>
              <a:t>Use simplified DACIDR to generate the plot in 3D</a:t>
            </a:r>
          </a:p>
          <a:p>
            <a:pPr lvl="1"/>
            <a:r>
              <a:rPr lang="en-US" sz="2000" dirty="0" smtClean="0">
                <a:latin typeface="Cambria"/>
                <a:cs typeface="Cambria"/>
              </a:rPr>
              <a:t>Distance Calculation from MSA, SWG, NW.</a:t>
            </a:r>
            <a:endParaRPr lang="en-US" sz="2000" dirty="0">
              <a:latin typeface="Cambria"/>
              <a:cs typeface="Cambria"/>
            </a:endParaRPr>
          </a:p>
        </p:txBody>
      </p:sp>
      <p:sp>
        <p:nvSpPr>
          <p:cNvPr id="4" name="Flowchart: Process 3"/>
          <p:cNvSpPr/>
          <p:nvPr/>
        </p:nvSpPr>
        <p:spPr>
          <a:xfrm>
            <a:off x="760509" y="4870071"/>
            <a:ext cx="1432814" cy="66156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SWG</a:t>
            </a:r>
            <a:endParaRPr lang="en-US" dirty="0">
              <a:latin typeface="Cambria"/>
              <a:cs typeface="Cambria"/>
            </a:endParaRPr>
          </a:p>
        </p:txBody>
      </p:sp>
      <p:sp>
        <p:nvSpPr>
          <p:cNvPr id="6" name="Flowchart: Document 5"/>
          <p:cNvSpPr/>
          <p:nvPr/>
        </p:nvSpPr>
        <p:spPr>
          <a:xfrm>
            <a:off x="2877632" y="4616376"/>
            <a:ext cx="1592366" cy="1147767"/>
          </a:xfrm>
          <a:prstGeom prst="flowChart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Dissimilarity Matrix</a:t>
            </a:r>
            <a:endParaRPr lang="en-US" dirty="0">
              <a:solidFill>
                <a:schemeClr val="tx1"/>
              </a:solidFill>
              <a:latin typeface="Cambria"/>
              <a:cs typeface="Cambria"/>
            </a:endParaRPr>
          </a:p>
        </p:txBody>
      </p:sp>
      <p:cxnSp>
        <p:nvCxnSpPr>
          <p:cNvPr id="8" name="Straight Arrow Connector 7"/>
          <p:cNvCxnSpPr>
            <a:stCxn id="4" idx="3"/>
            <a:endCxn id="6" idx="1"/>
          </p:cNvCxnSpPr>
          <p:nvPr/>
        </p:nvCxnSpPr>
        <p:spPr>
          <a:xfrm flipV="1">
            <a:off x="2193323" y="5190260"/>
            <a:ext cx="684309" cy="1059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Flowchart: Process 12"/>
          <p:cNvSpPr/>
          <p:nvPr/>
        </p:nvSpPr>
        <p:spPr>
          <a:xfrm>
            <a:off x="760509" y="3954162"/>
            <a:ext cx="1432814" cy="66156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MSA</a:t>
            </a:r>
            <a:endParaRPr lang="en-US" dirty="0">
              <a:latin typeface="Cambria"/>
              <a:cs typeface="Cambria"/>
            </a:endParaRPr>
          </a:p>
        </p:txBody>
      </p:sp>
      <p:sp>
        <p:nvSpPr>
          <p:cNvPr id="14" name="Flowchart: Process 13"/>
          <p:cNvSpPr/>
          <p:nvPr/>
        </p:nvSpPr>
        <p:spPr>
          <a:xfrm>
            <a:off x="760509" y="5738556"/>
            <a:ext cx="1432814" cy="66156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NW</a:t>
            </a:r>
            <a:endParaRPr lang="en-US" dirty="0">
              <a:latin typeface="Cambria"/>
              <a:cs typeface="Cambria"/>
            </a:endParaRPr>
          </a:p>
        </p:txBody>
      </p:sp>
      <p:sp>
        <p:nvSpPr>
          <p:cNvPr id="16" name="Flowchart: Process 15"/>
          <p:cNvSpPr/>
          <p:nvPr/>
        </p:nvSpPr>
        <p:spPr>
          <a:xfrm>
            <a:off x="5149931" y="4860324"/>
            <a:ext cx="1432814" cy="66156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MDS</a:t>
            </a:r>
            <a:endParaRPr lang="en-US" dirty="0">
              <a:latin typeface="Cambria"/>
              <a:cs typeface="Cambria"/>
            </a:endParaRPr>
          </a:p>
        </p:txBody>
      </p:sp>
      <p:sp>
        <p:nvSpPr>
          <p:cNvPr id="17" name="Flowchart: Document 16"/>
          <p:cNvSpPr/>
          <p:nvPr/>
        </p:nvSpPr>
        <p:spPr>
          <a:xfrm>
            <a:off x="7281389" y="4615065"/>
            <a:ext cx="1592366" cy="1147767"/>
          </a:xfrm>
          <a:prstGeom prst="flowChart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3D plot</a:t>
            </a:r>
            <a:endParaRPr lang="en-US" dirty="0">
              <a:solidFill>
                <a:schemeClr val="tx1"/>
              </a:solidFill>
              <a:latin typeface="Cambria"/>
              <a:cs typeface="Cambria"/>
            </a:endParaRPr>
          </a:p>
        </p:txBody>
      </p:sp>
      <p:cxnSp>
        <p:nvCxnSpPr>
          <p:cNvPr id="19" name="Straight Arrow Connector 18"/>
          <p:cNvCxnSpPr>
            <a:stCxn id="13" idx="3"/>
            <a:endCxn id="6" idx="1"/>
          </p:cNvCxnSpPr>
          <p:nvPr/>
        </p:nvCxnSpPr>
        <p:spPr>
          <a:xfrm>
            <a:off x="2193323" y="4284945"/>
            <a:ext cx="684309" cy="90531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 idx="3"/>
            <a:endCxn id="6" idx="1"/>
          </p:cNvCxnSpPr>
          <p:nvPr/>
        </p:nvCxnSpPr>
        <p:spPr>
          <a:xfrm flipV="1">
            <a:off x="2193323" y="5190260"/>
            <a:ext cx="684309" cy="87907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3"/>
            <a:endCxn id="16" idx="1"/>
          </p:cNvCxnSpPr>
          <p:nvPr/>
        </p:nvCxnSpPr>
        <p:spPr>
          <a:xfrm>
            <a:off x="4469998" y="5190260"/>
            <a:ext cx="679933" cy="84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6" idx="3"/>
            <a:endCxn id="17" idx="1"/>
          </p:cNvCxnSpPr>
          <p:nvPr/>
        </p:nvCxnSpPr>
        <p:spPr>
          <a:xfrm flipV="1">
            <a:off x="6582745" y="5188949"/>
            <a:ext cx="698644" cy="21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107" y="1600198"/>
            <a:ext cx="2835343" cy="2515763"/>
          </a:xfrm>
          <a:prstGeom prst="rect">
            <a:avLst/>
          </a:prstGeom>
        </p:spPr>
      </p:pic>
    </p:spTree>
    <p:extLst>
      <p:ext uri="{BB962C8B-B14F-4D97-AF65-F5344CB8AC3E}">
        <p14:creationId xmlns:p14="http://schemas.microsoft.com/office/powerpoint/2010/main" val="12103895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normAutofit fontScale="90000"/>
          </a:bodyPr>
          <a:lstStyle/>
          <a:p>
            <a:r>
              <a:rPr lang="en-US" dirty="0" smtClean="0">
                <a:latin typeface="Cambria"/>
                <a:cs typeface="Cambria"/>
              </a:rPr>
              <a:t>Construct Spherical </a:t>
            </a:r>
            <a:r>
              <a:rPr lang="en-US" dirty="0" smtClean="0">
                <a:latin typeface="Cambria"/>
                <a:cs typeface="Cambria"/>
              </a:rPr>
              <a:t>Phylogram </a:t>
            </a:r>
            <a:r>
              <a:rPr lang="en-US" dirty="0" smtClean="0">
                <a:latin typeface="Cambria"/>
                <a:cs typeface="Cambria"/>
              </a:rPr>
              <a:t>(</a:t>
            </a:r>
            <a:r>
              <a:rPr lang="en-US" dirty="0" smtClean="0">
                <a:latin typeface="Cambria"/>
                <a:cs typeface="Cambria"/>
              </a:rPr>
              <a:t>3)</a:t>
            </a:r>
            <a:endParaRPr lang="en-US" dirty="0">
              <a:latin typeface="Cambria"/>
              <a:cs typeface="Cambri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40678" y="670820"/>
            <a:ext cx="3277322" cy="5900160"/>
          </a:xfrm>
          <a:prstGeom prst="rect">
            <a:avLst/>
          </a:prstGeom>
        </p:spPr>
      </p:pic>
      <p:sp>
        <p:nvSpPr>
          <p:cNvPr id="7" name="Rectangle 6"/>
          <p:cNvSpPr/>
          <p:nvPr/>
        </p:nvSpPr>
        <p:spPr>
          <a:xfrm>
            <a:off x="457200" y="6471359"/>
            <a:ext cx="3605974" cy="369332"/>
          </a:xfrm>
          <a:prstGeom prst="rect">
            <a:avLst/>
          </a:prstGeom>
        </p:spPr>
        <p:txBody>
          <a:bodyPr wrap="square">
            <a:spAutoFit/>
          </a:bodyPr>
          <a:lstStyle/>
          <a:p>
            <a:r>
              <a:rPr lang="en-US" b="1" dirty="0" err="1" smtClean="0"/>
              <a:t>RAxML</a:t>
            </a:r>
            <a:r>
              <a:rPr lang="en-US" b="1" dirty="0" smtClean="0"/>
              <a:t> result visualized in </a:t>
            </a:r>
            <a:r>
              <a:rPr lang="en-US" b="1" dirty="0" err="1"/>
              <a:t>FigTree</a:t>
            </a:r>
            <a:r>
              <a:rPr lang="en-US" b="1" dirty="0"/>
              <a:t>.</a:t>
            </a:r>
            <a:r>
              <a:rPr lang="en-US" dirty="0" smtClean="0">
                <a:effectLst/>
              </a:rPr>
              <a:t> </a:t>
            </a:r>
            <a:endParaRPr lang="en-US" dirty="0"/>
          </a:p>
        </p:txBody>
      </p:sp>
      <p:sp>
        <p:nvSpPr>
          <p:cNvPr id="8" name="Rectangle 7"/>
          <p:cNvSpPr/>
          <p:nvPr/>
        </p:nvSpPr>
        <p:spPr>
          <a:xfrm>
            <a:off x="4976720" y="6439093"/>
            <a:ext cx="4278831" cy="369332"/>
          </a:xfrm>
          <a:prstGeom prst="rect">
            <a:avLst/>
          </a:prstGeom>
        </p:spPr>
        <p:txBody>
          <a:bodyPr wrap="square">
            <a:spAutoFit/>
          </a:bodyPr>
          <a:lstStyle/>
          <a:p>
            <a:r>
              <a:rPr lang="en-US" b="1" dirty="0" smtClean="0"/>
              <a:t>Spherical Phylogram visualized in </a:t>
            </a:r>
            <a:r>
              <a:rPr lang="en-US" b="1" dirty="0" err="1" smtClean="0"/>
              <a:t>PlotViz</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143" y="958546"/>
            <a:ext cx="2895530" cy="25228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142" y="3693362"/>
            <a:ext cx="2895531" cy="2522872"/>
          </a:xfrm>
          <a:prstGeom prst="rect">
            <a:avLst/>
          </a:prstGeom>
        </p:spPr>
      </p:pic>
    </p:spTree>
    <p:extLst>
      <p:ext uri="{BB962C8B-B14F-4D97-AF65-F5344CB8AC3E}">
        <p14:creationId xmlns:p14="http://schemas.microsoft.com/office/powerpoint/2010/main" val="27407872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latin typeface="Cambria"/>
                <a:cs typeface="Cambria"/>
              </a:rPr>
              <a:t>Correlation of distance values between PWA and MSA</a:t>
            </a:r>
            <a:endParaRPr lang="en-US" dirty="0">
              <a:latin typeface="Cambria"/>
              <a:cs typeface="Cambria"/>
            </a:endParaRPr>
          </a:p>
        </p:txBody>
      </p:sp>
      <p:sp>
        <p:nvSpPr>
          <p:cNvPr id="3" name="Content Placeholder 2"/>
          <p:cNvSpPr>
            <a:spLocks noGrp="1"/>
          </p:cNvSpPr>
          <p:nvPr>
            <p:ph idx="1"/>
          </p:nvPr>
        </p:nvSpPr>
        <p:spPr>
          <a:xfrm>
            <a:off x="217715" y="1461700"/>
            <a:ext cx="8690428" cy="4525963"/>
          </a:xfrm>
        </p:spPr>
        <p:txBody>
          <a:bodyPr>
            <a:normAutofit/>
          </a:bodyPr>
          <a:lstStyle/>
          <a:p>
            <a:r>
              <a:rPr lang="en-US" sz="2400" dirty="0" smtClean="0">
                <a:latin typeface="Cambria"/>
                <a:cs typeface="Cambria"/>
              </a:rPr>
              <a:t>Distance values for MSA, SWG and NW used in DACIDR were compared to baseline </a:t>
            </a:r>
            <a:r>
              <a:rPr lang="en-US" sz="2400" dirty="0" err="1" smtClean="0">
                <a:latin typeface="Cambria"/>
                <a:cs typeface="Cambria"/>
              </a:rPr>
              <a:t>RAxML</a:t>
            </a:r>
            <a:r>
              <a:rPr lang="en-US" sz="2400" dirty="0" smtClean="0">
                <a:latin typeface="Cambria"/>
                <a:cs typeface="Cambria"/>
              </a:rPr>
              <a:t> pairwise distance values</a:t>
            </a:r>
          </a:p>
          <a:p>
            <a:r>
              <a:rPr lang="en-US" sz="2400" dirty="0" smtClean="0">
                <a:latin typeface="Cambria"/>
                <a:cs typeface="Cambria"/>
              </a:rPr>
              <a:t>Higher correlations from Mantel test better match </a:t>
            </a:r>
            <a:r>
              <a:rPr lang="en-US" sz="2400" dirty="0" err="1" smtClean="0">
                <a:latin typeface="Cambria"/>
                <a:cs typeface="Cambria"/>
              </a:rPr>
              <a:t>RAxML</a:t>
            </a:r>
            <a:r>
              <a:rPr lang="en-US" sz="2400" dirty="0" smtClean="0">
                <a:latin typeface="Cambria"/>
                <a:cs typeface="Cambria"/>
              </a:rPr>
              <a:t> distances. All correlations statistically significant (</a:t>
            </a:r>
            <a:r>
              <a:rPr lang="en-US" sz="2400" i="1" dirty="0" smtClean="0">
                <a:latin typeface="Cambria"/>
                <a:cs typeface="Cambria"/>
              </a:rPr>
              <a:t>p</a:t>
            </a:r>
            <a:r>
              <a:rPr lang="en-US" sz="2400" dirty="0" smtClean="0">
                <a:latin typeface="Cambria"/>
                <a:cs typeface="Cambria"/>
              </a:rPr>
              <a:t> &lt; 0.001)</a:t>
            </a:r>
          </a:p>
          <a:p>
            <a:endParaRPr lang="en-US" sz="2400" dirty="0" smtClean="0">
              <a:latin typeface="Cambria"/>
              <a:cs typeface="Cambria"/>
            </a:endParaRPr>
          </a:p>
        </p:txBody>
      </p:sp>
      <p:graphicFrame>
        <p:nvGraphicFramePr>
          <p:cNvPr id="4" name="Chart 3"/>
          <p:cNvGraphicFramePr/>
          <p:nvPr>
            <p:extLst>
              <p:ext uri="{D42A27DB-BD31-4B8C-83A1-F6EECF244321}">
                <p14:modId xmlns:p14="http://schemas.microsoft.com/office/powerpoint/2010/main" val="793380569"/>
              </p:ext>
            </p:extLst>
          </p:nvPr>
        </p:nvGraphicFramePr>
        <p:xfrm>
          <a:off x="2422516" y="3093466"/>
          <a:ext cx="4304629" cy="302328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796142" y="5987663"/>
            <a:ext cx="6114143" cy="646331"/>
          </a:xfrm>
          <a:prstGeom prst="rect">
            <a:avLst/>
          </a:prstGeom>
        </p:spPr>
        <p:txBody>
          <a:bodyPr wrap="square">
            <a:spAutoFit/>
          </a:bodyPr>
          <a:lstStyle/>
          <a:p>
            <a:pPr algn="ctr"/>
            <a:r>
              <a:rPr lang="en-US" dirty="0" smtClean="0"/>
              <a:t>The </a:t>
            </a:r>
            <a:r>
              <a:rPr lang="en-US" dirty="0"/>
              <a:t>comparison using Mantel between distances generated by three sequence alignment methods and </a:t>
            </a:r>
            <a:r>
              <a:rPr lang="en-US" dirty="0" err="1"/>
              <a:t>RAxML</a:t>
            </a:r>
            <a:r>
              <a:rPr lang="en-US" dirty="0" smtClean="0">
                <a:effectLst/>
              </a:rPr>
              <a:t> </a:t>
            </a:r>
            <a:endParaRPr lang="en-US" dirty="0"/>
          </a:p>
        </p:txBody>
      </p:sp>
    </p:spTree>
    <p:extLst>
      <p:ext uri="{BB962C8B-B14F-4D97-AF65-F5344CB8AC3E}">
        <p14:creationId xmlns:p14="http://schemas.microsoft.com/office/powerpoint/2010/main" val="33070151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MDS methods</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sz="2400" dirty="0" smtClean="0">
                <a:latin typeface="Cambria"/>
                <a:cs typeface="Cambria"/>
              </a:rPr>
              <a:t>Sum of branch lengths will be lower if a better dimension reduction method is used.</a:t>
            </a:r>
          </a:p>
          <a:p>
            <a:r>
              <a:rPr lang="en-US" sz="2400" dirty="0" smtClean="0">
                <a:latin typeface="Cambria"/>
                <a:cs typeface="Cambria"/>
              </a:rPr>
              <a:t>WDA-SMACOF finds global optima</a:t>
            </a:r>
            <a:endParaRPr lang="en-US" sz="2400" dirty="0">
              <a:latin typeface="Cambria"/>
              <a:cs typeface="Cambria"/>
            </a:endParaRPr>
          </a:p>
        </p:txBody>
      </p:sp>
      <p:graphicFrame>
        <p:nvGraphicFramePr>
          <p:cNvPr id="5" name="Chart 4"/>
          <p:cNvGraphicFramePr/>
          <p:nvPr>
            <p:extLst>
              <p:ext uri="{D42A27DB-BD31-4B8C-83A1-F6EECF244321}">
                <p14:modId xmlns:p14="http://schemas.microsoft.com/office/powerpoint/2010/main" val="3354607099"/>
              </p:ext>
            </p:extLst>
          </p:nvPr>
        </p:nvGraphicFramePr>
        <p:xfrm>
          <a:off x="457199" y="3513855"/>
          <a:ext cx="4107651" cy="2417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049988191"/>
              </p:ext>
            </p:extLst>
          </p:nvPr>
        </p:nvGraphicFramePr>
        <p:xfrm>
          <a:off x="4791176" y="3513855"/>
          <a:ext cx="3895624" cy="241779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75906" y="5931649"/>
            <a:ext cx="7230539" cy="646331"/>
          </a:xfrm>
          <a:prstGeom prst="rect">
            <a:avLst/>
          </a:prstGeom>
        </p:spPr>
        <p:txBody>
          <a:bodyPr wrap="square">
            <a:spAutoFit/>
          </a:bodyPr>
          <a:lstStyle/>
          <a:p>
            <a:pPr algn="ctr"/>
            <a:r>
              <a:rPr lang="en-US" b="1" dirty="0" smtClean="0"/>
              <a:t>Sum </a:t>
            </a:r>
            <a:r>
              <a:rPr lang="en-US" b="1" dirty="0"/>
              <a:t>of branch lengths of the SP generated in 3D space on 599nts dataset optimized with 454 sequences</a:t>
            </a:r>
            <a:r>
              <a:rPr lang="en-US" b="1" dirty="0" smtClean="0">
                <a:effectLst/>
              </a:rPr>
              <a:t> and 999nts dataset</a:t>
            </a:r>
            <a:endParaRPr lang="en-US" b="1" dirty="0"/>
          </a:p>
        </p:txBody>
      </p:sp>
    </p:spTree>
    <p:extLst>
      <p:ext uri="{BB962C8B-B14F-4D97-AF65-F5344CB8AC3E}">
        <p14:creationId xmlns:p14="http://schemas.microsoft.com/office/powerpoint/2010/main" val="24529314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Conclusions and Future Work</a:t>
            </a:r>
            <a:endParaRPr lang="en-US" dirty="0">
              <a:latin typeface="Cambria"/>
              <a:cs typeface="Cambria"/>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Cambria"/>
                <a:cs typeface="Cambria"/>
              </a:rPr>
              <a:t>Conclusions</a:t>
            </a:r>
          </a:p>
          <a:p>
            <a:pPr lvl="1"/>
            <a:r>
              <a:rPr lang="en-US" dirty="0" smtClean="0">
                <a:latin typeface="Cambria"/>
                <a:cs typeface="Cambria"/>
              </a:rPr>
              <a:t>Spherical </a:t>
            </a:r>
            <a:r>
              <a:rPr lang="en-US" dirty="0" err="1" smtClean="0">
                <a:latin typeface="Cambria"/>
                <a:cs typeface="Cambria"/>
              </a:rPr>
              <a:t>Phylograms</a:t>
            </a:r>
            <a:r>
              <a:rPr lang="en-US" dirty="0" smtClean="0">
                <a:latin typeface="Cambria"/>
                <a:cs typeface="Cambria"/>
              </a:rPr>
              <a:t> give an efficient way of displaying phylogenetic tree and clustering result together.</a:t>
            </a:r>
          </a:p>
          <a:p>
            <a:pPr lvl="1"/>
            <a:r>
              <a:rPr lang="en-US" dirty="0" smtClean="0">
                <a:latin typeface="Cambria"/>
                <a:cs typeface="Cambria"/>
              </a:rPr>
              <a:t>For </a:t>
            </a:r>
            <a:r>
              <a:rPr lang="en-US" dirty="0" smtClean="0">
                <a:latin typeface="Cambria"/>
                <a:cs typeface="Cambria"/>
              </a:rPr>
              <a:t>sequence </a:t>
            </a:r>
            <a:r>
              <a:rPr lang="en-US" dirty="0" smtClean="0">
                <a:latin typeface="Cambria"/>
                <a:cs typeface="Cambria"/>
              </a:rPr>
              <a:t>analysis where datasets are large, the clustering could be used instead of phylogenetic analysis since it is much faster yet still gives reliable results. </a:t>
            </a:r>
            <a:endParaRPr lang="en-US" dirty="0">
              <a:latin typeface="Cambria"/>
              <a:cs typeface="Cambria"/>
            </a:endParaRPr>
          </a:p>
          <a:p>
            <a:r>
              <a:rPr lang="en-US" dirty="0" smtClean="0">
                <a:latin typeface="Cambria"/>
                <a:cs typeface="Cambria"/>
              </a:rPr>
              <a:t>Future improvements</a:t>
            </a:r>
          </a:p>
          <a:p>
            <a:pPr lvl="1"/>
            <a:r>
              <a:rPr lang="en-US" dirty="0" smtClean="0">
                <a:latin typeface="Cambria"/>
                <a:cs typeface="Cambria"/>
              </a:rPr>
              <a:t>Instead </a:t>
            </a:r>
            <a:r>
              <a:rPr lang="en-US" dirty="0">
                <a:latin typeface="Cambria"/>
                <a:cs typeface="Cambria"/>
              </a:rPr>
              <a:t>of just displaying the representative or consensus sequences from each cluster found from the original input dataset, it is possible to display the tree with entire dataset in the 3D space with the help of IJ. </a:t>
            </a:r>
            <a:endParaRPr lang="en-US" dirty="0" smtClean="0">
              <a:latin typeface="Cambria"/>
              <a:cs typeface="Cambria"/>
            </a:endParaRPr>
          </a:p>
          <a:p>
            <a:pPr lvl="1"/>
            <a:r>
              <a:rPr lang="en-US" dirty="0" smtClean="0">
                <a:latin typeface="Cambria"/>
                <a:cs typeface="Cambria"/>
              </a:rPr>
              <a:t>The interpolation </a:t>
            </a:r>
            <a:r>
              <a:rPr lang="en-US" dirty="0">
                <a:latin typeface="Cambria"/>
                <a:cs typeface="Cambria"/>
              </a:rPr>
              <a:t>algorithm used in DACIDR could also be improved to help identify the sequences that are poorly defined. </a:t>
            </a:r>
            <a:endParaRPr lang="en-US" dirty="0" smtClean="0">
              <a:latin typeface="Cambria"/>
              <a:cs typeface="Cambria"/>
            </a:endParaRPr>
          </a:p>
          <a:p>
            <a:pPr lvl="1"/>
            <a:r>
              <a:rPr lang="en-US" dirty="0" smtClean="0">
                <a:latin typeface="Cambria"/>
                <a:cs typeface="Cambria"/>
              </a:rPr>
              <a:t>Determine the phylogenetic </a:t>
            </a:r>
            <a:r>
              <a:rPr lang="en-US" dirty="0">
                <a:latin typeface="Cambria"/>
                <a:cs typeface="Cambria"/>
              </a:rPr>
              <a:t>t</a:t>
            </a:r>
            <a:r>
              <a:rPr lang="en-US" dirty="0" smtClean="0">
                <a:latin typeface="Cambria"/>
                <a:cs typeface="Cambria"/>
              </a:rPr>
              <a:t>ree without using </a:t>
            </a:r>
            <a:r>
              <a:rPr lang="en-US" dirty="0" err="1" smtClean="0">
                <a:latin typeface="Cambria"/>
                <a:cs typeface="Cambria"/>
              </a:rPr>
              <a:t>RAxML</a:t>
            </a:r>
            <a:r>
              <a:rPr lang="en-US" dirty="0" smtClean="0">
                <a:latin typeface="Cambria"/>
                <a:cs typeface="Cambria"/>
              </a:rPr>
              <a:t> but instead using a similar method on the distances generated after dimension reduction.</a:t>
            </a:r>
            <a:endParaRPr lang="en-US" dirty="0">
              <a:latin typeface="Cambria"/>
              <a:cs typeface="Cambria"/>
            </a:endParaRPr>
          </a:p>
        </p:txBody>
      </p:sp>
    </p:spTree>
    <p:extLst>
      <p:ext uri="{BB962C8B-B14F-4D97-AF65-F5344CB8AC3E}">
        <p14:creationId xmlns:p14="http://schemas.microsoft.com/office/powerpoint/2010/main" val="24257421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Yang </a:t>
            </a:r>
            <a:r>
              <a:rPr lang="en-US" dirty="0" err="1" smtClean="0"/>
              <a:t>Ruan</a:t>
            </a:r>
            <a:r>
              <a:rPr lang="en-US" dirty="0" smtClean="0"/>
              <a:t> (</a:t>
            </a:r>
            <a:r>
              <a:rPr lang="en-US" dirty="0" smtClean="0">
                <a:hlinkClick r:id="rId2"/>
              </a:rPr>
              <a:t>yangruan@indiana.edu</a:t>
            </a:r>
            <a:r>
              <a:rPr lang="en-US" dirty="0" smtClean="0"/>
              <a:t>)</a:t>
            </a:r>
          </a:p>
          <a:p>
            <a:r>
              <a:rPr lang="en-US" dirty="0" smtClean="0"/>
              <a:t>Geoffrey House (</a:t>
            </a:r>
            <a:r>
              <a:rPr lang="en-US" dirty="0" smtClean="0">
                <a:hlinkClick r:id="rId3"/>
              </a:rPr>
              <a:t>glhouse@indiana.edu</a:t>
            </a:r>
            <a:r>
              <a:rPr lang="en-US" dirty="0" smtClean="0"/>
              <a:t>)</a:t>
            </a:r>
          </a:p>
          <a:p>
            <a:r>
              <a:rPr lang="en-US" dirty="0" smtClean="0"/>
              <a:t>Geoffrey Fox (</a:t>
            </a:r>
            <a:r>
              <a:rPr lang="en-US" dirty="0" smtClean="0">
                <a:hlinkClick r:id="rId4"/>
              </a:rPr>
              <a:t>gcf@indiana.edu</a:t>
            </a:r>
            <a:r>
              <a:rPr lang="en-US" dirty="0" smtClean="0"/>
              <a:t>)</a:t>
            </a:r>
          </a:p>
        </p:txBody>
      </p:sp>
    </p:spTree>
    <p:extLst>
      <p:ext uri="{BB962C8B-B14F-4D97-AF65-F5344CB8AC3E}">
        <p14:creationId xmlns:p14="http://schemas.microsoft.com/office/powerpoint/2010/main" val="13294040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pipeline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25" y="1317172"/>
            <a:ext cx="8846111" cy="525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456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Why Local Optima Matters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000" dirty="0" smtClean="0">
                <a:latin typeface="Cambria" panose="02040503050406030204" pitchFamily="18" charset="0"/>
              </a:rPr>
              <a:t>Spherical Phylogram using different dimension reduction methods</a:t>
            </a:r>
          </a:p>
          <a:p>
            <a:pPr lvl="1"/>
            <a:r>
              <a:rPr lang="en-US" sz="1600" dirty="0" smtClean="0">
                <a:latin typeface="Cambria" panose="02040503050406030204" pitchFamily="18" charset="0"/>
              </a:rPr>
              <a:t>Edge Sum</a:t>
            </a:r>
          </a:p>
          <a:p>
            <a:pPr lvl="2"/>
            <a:r>
              <a:rPr lang="en-US" sz="1600" dirty="0" smtClean="0">
                <a:latin typeface="Cambria" panose="02040503050406030204" pitchFamily="18" charset="0"/>
              </a:rPr>
              <a:t>Sum over all the length of edges</a:t>
            </a:r>
          </a:p>
          <a:p>
            <a:pPr lvl="1"/>
            <a:r>
              <a:rPr lang="en-US" sz="1600" dirty="0" smtClean="0">
                <a:latin typeface="Cambria" panose="02040503050406030204" pitchFamily="18" charset="0"/>
              </a:rPr>
              <a:t>Local Optima (</a:t>
            </a:r>
            <a:r>
              <a:rPr lang="en-US" sz="1600" dirty="0" smtClean="0">
                <a:latin typeface="Cambria" panose="02040503050406030204" pitchFamily="18" charset="0"/>
                <a:hlinkClick r:id="rId3" action="ppaction://hlinkfile"/>
              </a:rPr>
              <a:t>examples</a:t>
            </a:r>
            <a:r>
              <a:rPr lang="en-US" sz="1600" dirty="0" smtClean="0">
                <a:latin typeface="Cambria" panose="02040503050406030204" pitchFamily="18" charset="0"/>
              </a:rPr>
              <a:t>)</a:t>
            </a:r>
          </a:p>
          <a:p>
            <a:pPr lvl="2"/>
            <a:r>
              <a:rPr lang="en-US" sz="1600" dirty="0" smtClean="0">
                <a:latin typeface="Cambria" panose="02040503050406030204" pitchFamily="18" charset="0"/>
              </a:rPr>
              <a:t>FR750020_Arc_Sch_K</a:t>
            </a:r>
          </a:p>
          <a:p>
            <a:pPr lvl="2"/>
            <a:r>
              <a:rPr lang="en-US" sz="1600" dirty="0" smtClean="0">
                <a:latin typeface="Cambria" panose="02040503050406030204" pitchFamily="18" charset="0"/>
              </a:rPr>
              <a:t>FR750022_Arc_Sch_K</a:t>
            </a:r>
            <a:endParaRPr lang="en-US" sz="1600" dirty="0">
              <a:latin typeface="Cambria" panose="02040503050406030204" pitchFamily="18" charset="0"/>
            </a:endParaRPr>
          </a:p>
          <a:p>
            <a:pPr lvl="1"/>
            <a:endParaRPr lang="en-US" sz="2000" dirty="0" smtClean="0">
              <a:latin typeface="Cambria" panose="02040503050406030204" pitchFamily="18" charset="0"/>
            </a:endParaRPr>
          </a:p>
          <a:p>
            <a:pPr lvl="1"/>
            <a:endParaRPr lang="en-US" sz="2000" dirty="0">
              <a:latin typeface="Cambria" panose="020405030504060302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499720703"/>
              </p:ext>
            </p:extLst>
          </p:nvPr>
        </p:nvGraphicFramePr>
        <p:xfrm>
          <a:off x="762000" y="3619500"/>
          <a:ext cx="35052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Screen Shot 2013-10-16 at 6.17.4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775" y="3733800"/>
            <a:ext cx="3600450" cy="2400300"/>
          </a:xfrm>
          <a:prstGeom prst="rect">
            <a:avLst/>
          </a:prstGeom>
        </p:spPr>
      </p:pic>
      <p:sp>
        <p:nvSpPr>
          <p:cNvPr id="5" name="Rectangle 4"/>
          <p:cNvSpPr/>
          <p:nvPr/>
        </p:nvSpPr>
        <p:spPr>
          <a:xfrm>
            <a:off x="3838575" y="2841248"/>
            <a:ext cx="5276850" cy="892552"/>
          </a:xfrm>
          <a:prstGeom prst="rect">
            <a:avLst/>
          </a:prstGeom>
        </p:spPr>
        <p:txBody>
          <a:bodyPr wrap="square">
            <a:spAutoFit/>
          </a:bodyPr>
          <a:lstStyle/>
          <a:p>
            <a:pPr lvl="2"/>
            <a:r>
              <a:rPr lang="en-US" b="1" dirty="0" smtClean="0">
                <a:latin typeface="Cambria" panose="02040503050406030204" pitchFamily="18" charset="0"/>
              </a:rPr>
              <a:t>Original distances from </a:t>
            </a:r>
            <a:r>
              <a:rPr lang="en-US" sz="1600" b="1" dirty="0" smtClean="0">
                <a:latin typeface="Cambria" panose="02040503050406030204" pitchFamily="18" charset="0"/>
              </a:rPr>
              <a:t>FR750020_Arc_Sch_K and FR750022_Arc_Sch_K to all other 832 points.</a:t>
            </a:r>
            <a:r>
              <a:rPr lang="en-US" b="1" dirty="0" smtClean="0">
                <a:latin typeface="Cambria" panose="02040503050406030204" pitchFamily="18" charset="0"/>
              </a:rPr>
              <a:t> </a:t>
            </a:r>
            <a:endParaRPr lang="en-US" b="1" dirty="0"/>
          </a:p>
        </p:txBody>
      </p:sp>
    </p:spTree>
    <p:extLst>
      <p:ext uri="{BB962C8B-B14F-4D97-AF65-F5344CB8AC3E}">
        <p14:creationId xmlns:p14="http://schemas.microsoft.com/office/powerpoint/2010/main" val="3149158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Motivation</a:t>
            </a:r>
            <a:endParaRPr lang="en-US" dirty="0">
              <a:latin typeface="Cambria"/>
              <a:cs typeface="Cambria"/>
            </a:endParaRPr>
          </a:p>
        </p:txBody>
      </p:sp>
      <p:sp>
        <p:nvSpPr>
          <p:cNvPr id="3" name="Content Placeholder 2"/>
          <p:cNvSpPr>
            <a:spLocks noGrp="1"/>
          </p:cNvSpPr>
          <p:nvPr>
            <p:ph idx="1"/>
          </p:nvPr>
        </p:nvSpPr>
        <p:spPr>
          <a:xfrm>
            <a:off x="457199" y="1600200"/>
            <a:ext cx="8450943" cy="4786086"/>
          </a:xfrm>
        </p:spPr>
        <p:txBody>
          <a:bodyPr>
            <a:normAutofit/>
          </a:bodyPr>
          <a:lstStyle/>
          <a:p>
            <a:r>
              <a:rPr lang="en-US" dirty="0" smtClean="0">
                <a:latin typeface="Cambria"/>
                <a:cs typeface="Cambria"/>
              </a:rPr>
              <a:t>Existing phylogenetic tree visualization methods (computationally slow) show the tree and clustering results separately.</a:t>
            </a:r>
          </a:p>
          <a:p>
            <a:r>
              <a:rPr lang="en-US" dirty="0" smtClean="0">
                <a:latin typeface="Cambria"/>
                <a:cs typeface="Cambria"/>
              </a:rPr>
              <a:t>We wanted to display the phylogenetic tree and the sequence clustering simultaneously</a:t>
            </a:r>
          </a:p>
          <a:p>
            <a:r>
              <a:rPr lang="en-US" dirty="0" smtClean="0">
                <a:latin typeface="Cambria"/>
                <a:cs typeface="Cambria"/>
              </a:rPr>
              <a:t>How well do sequence clusters from a fast clustering algorithm match the phylogenetic tree for genetically diverse DNA sequences?</a:t>
            </a:r>
            <a:endParaRPr lang="en-US" dirty="0">
              <a:latin typeface="Cambria"/>
              <a:cs typeface="Cambria"/>
            </a:endParaRPr>
          </a:p>
        </p:txBody>
      </p:sp>
    </p:spTree>
    <p:extLst>
      <p:ext uri="{BB962C8B-B14F-4D97-AF65-F5344CB8AC3E}">
        <p14:creationId xmlns:p14="http://schemas.microsoft.com/office/powerpoint/2010/main" val="23704322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Background</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dirty="0" smtClean="0">
                <a:latin typeface="Cambria"/>
                <a:cs typeface="Cambria"/>
              </a:rPr>
              <a:t>Pairwise Sequence Alignment</a:t>
            </a:r>
          </a:p>
          <a:p>
            <a:r>
              <a:rPr lang="en-US" dirty="0" smtClean="0">
                <a:latin typeface="Cambria"/>
                <a:cs typeface="Cambria"/>
              </a:rPr>
              <a:t>Distance Calculation</a:t>
            </a:r>
          </a:p>
          <a:p>
            <a:r>
              <a:rPr lang="en-US" dirty="0" smtClean="0">
                <a:latin typeface="Cambria"/>
                <a:cs typeface="Cambria"/>
              </a:rPr>
              <a:t>Multidimensional Scaling</a:t>
            </a:r>
          </a:p>
          <a:p>
            <a:r>
              <a:rPr lang="en-US" dirty="0" smtClean="0">
                <a:latin typeface="Cambria"/>
                <a:cs typeface="Cambria"/>
              </a:rPr>
              <a:t>Interpolation</a:t>
            </a:r>
          </a:p>
          <a:p>
            <a:r>
              <a:rPr lang="en-US" dirty="0" smtClean="0">
                <a:latin typeface="Cambria"/>
                <a:cs typeface="Cambria"/>
              </a:rPr>
              <a:t>DACIDR</a:t>
            </a:r>
          </a:p>
          <a:p>
            <a:r>
              <a:rPr lang="en-US" dirty="0" smtClean="0">
                <a:latin typeface="Cambria"/>
                <a:cs typeface="Cambria"/>
              </a:rPr>
              <a:t>Traditional Phylogenetic Tree Construction</a:t>
            </a:r>
            <a:endParaRPr lang="en-US" dirty="0" smtClean="0">
              <a:latin typeface="Cambria"/>
              <a:cs typeface="Cambria"/>
            </a:endParaRPr>
          </a:p>
          <a:p>
            <a:endParaRPr lang="en-US" dirty="0">
              <a:latin typeface="Cambria"/>
              <a:cs typeface="Cambria"/>
            </a:endParaRPr>
          </a:p>
        </p:txBody>
      </p:sp>
    </p:spTree>
    <p:extLst>
      <p:ext uri="{BB962C8B-B14F-4D97-AF65-F5344CB8AC3E}">
        <p14:creationId xmlns:p14="http://schemas.microsoft.com/office/powerpoint/2010/main" val="2812941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Pairwise Sequence Alignment (PWA)</a:t>
            </a:r>
            <a:endParaRPr lang="en-US" dirty="0">
              <a:latin typeface="Cambria"/>
              <a:cs typeface="Cambria"/>
            </a:endParaRPr>
          </a:p>
        </p:txBody>
      </p:sp>
      <p:sp>
        <p:nvSpPr>
          <p:cNvPr id="3" name="Content Placeholder 2"/>
          <p:cNvSpPr>
            <a:spLocks noGrp="1"/>
          </p:cNvSpPr>
          <p:nvPr>
            <p:ph idx="1"/>
          </p:nvPr>
        </p:nvSpPr>
        <p:spPr/>
        <p:txBody>
          <a:bodyPr>
            <a:normAutofit/>
          </a:bodyPr>
          <a:lstStyle/>
          <a:p>
            <a:r>
              <a:rPr lang="en-US" sz="2800" dirty="0" smtClean="0">
                <a:latin typeface="Cambria"/>
                <a:cs typeface="Cambria"/>
              </a:rPr>
              <a:t>Finds </a:t>
            </a:r>
            <a:r>
              <a:rPr lang="en-US" sz="2800" dirty="0">
                <a:latin typeface="Cambria"/>
                <a:cs typeface="Cambria"/>
              </a:rPr>
              <a:t>an overlapping region of the given two sequences that has the highest similarity as computed by a score measure</a:t>
            </a:r>
            <a:r>
              <a:rPr lang="en-US" sz="2800" dirty="0" smtClean="0">
                <a:latin typeface="Cambria"/>
                <a:cs typeface="Cambria"/>
              </a:rPr>
              <a:t>. </a:t>
            </a:r>
          </a:p>
          <a:p>
            <a:pPr lvl="1"/>
            <a:r>
              <a:rPr lang="en-US" sz="2400" dirty="0" smtClean="0">
                <a:latin typeface="Cambria"/>
                <a:cs typeface="Cambria"/>
              </a:rPr>
              <a:t>Global Alignment: the </a:t>
            </a:r>
            <a:r>
              <a:rPr lang="en-US" sz="2400" dirty="0">
                <a:latin typeface="Cambria"/>
                <a:cs typeface="Cambria"/>
              </a:rPr>
              <a:t>overlap </a:t>
            </a:r>
            <a:r>
              <a:rPr lang="en-US" sz="2400" dirty="0" smtClean="0">
                <a:latin typeface="Cambria"/>
                <a:cs typeface="Cambria"/>
              </a:rPr>
              <a:t>defined </a:t>
            </a:r>
            <a:r>
              <a:rPr lang="en-US" sz="2400" dirty="0">
                <a:latin typeface="Cambria"/>
                <a:cs typeface="Cambria"/>
              </a:rPr>
              <a:t>over the entire </a:t>
            </a:r>
            <a:r>
              <a:rPr lang="en-US" sz="2400" dirty="0" smtClean="0">
                <a:latin typeface="Cambria"/>
                <a:cs typeface="Cambria"/>
              </a:rPr>
              <a:t>length of the two sequences. E.g. Needleman-</a:t>
            </a:r>
            <a:r>
              <a:rPr lang="en-US" sz="2400" dirty="0" err="1" smtClean="0">
                <a:latin typeface="Cambria"/>
                <a:cs typeface="Cambria"/>
              </a:rPr>
              <a:t>Wunsch</a:t>
            </a:r>
            <a:r>
              <a:rPr lang="en-US" sz="2400" dirty="0" smtClean="0">
                <a:latin typeface="Cambria"/>
                <a:cs typeface="Cambria"/>
              </a:rPr>
              <a:t> </a:t>
            </a:r>
            <a:r>
              <a:rPr lang="en-US" sz="2400" dirty="0">
                <a:latin typeface="Cambria"/>
                <a:cs typeface="Cambria"/>
              </a:rPr>
              <a:t>(NW</a:t>
            </a:r>
            <a:r>
              <a:rPr lang="en-US" sz="2400" dirty="0" smtClean="0">
                <a:latin typeface="Cambria"/>
                <a:cs typeface="Cambria"/>
              </a:rPr>
              <a:t>). </a:t>
            </a:r>
          </a:p>
          <a:p>
            <a:pPr lvl="1"/>
            <a:r>
              <a:rPr lang="en-US" sz="2400" dirty="0" smtClean="0">
                <a:latin typeface="Cambria"/>
                <a:cs typeface="Cambria"/>
              </a:rPr>
              <a:t>Local Alignment: the overlap defined over </a:t>
            </a:r>
            <a:r>
              <a:rPr lang="en-US" sz="2400" dirty="0">
                <a:latin typeface="Cambria"/>
                <a:cs typeface="Cambria"/>
              </a:rPr>
              <a:t>a portion of the two </a:t>
            </a:r>
            <a:r>
              <a:rPr lang="en-US" sz="2400" dirty="0" smtClean="0">
                <a:latin typeface="Cambria"/>
                <a:cs typeface="Cambria"/>
              </a:rPr>
              <a:t>sequences. E.g. Smith-Waterman </a:t>
            </a:r>
            <a:r>
              <a:rPr lang="en-US" sz="2400" dirty="0" err="1">
                <a:latin typeface="Cambria"/>
                <a:cs typeface="Cambria"/>
              </a:rPr>
              <a:t>Gotoh</a:t>
            </a:r>
            <a:r>
              <a:rPr lang="en-US" sz="2400" dirty="0">
                <a:latin typeface="Cambria"/>
                <a:cs typeface="Cambria"/>
              </a:rPr>
              <a:t> (SWG</a:t>
            </a:r>
            <a:r>
              <a:rPr lang="en-US" sz="2400" dirty="0" smtClean="0">
                <a:latin typeface="Cambria"/>
                <a:cs typeface="Cambria"/>
              </a:rPr>
              <a:t>)</a:t>
            </a:r>
            <a:r>
              <a:rPr lang="en-US" sz="2400" dirty="0" smtClean="0">
                <a:latin typeface="Cambria"/>
                <a:cs typeface="Cambria"/>
              </a:rPr>
              <a:t>.</a:t>
            </a:r>
          </a:p>
          <a:p>
            <a:r>
              <a:rPr lang="en-US" sz="2800" dirty="0" smtClean="0">
                <a:latin typeface="Cambria"/>
                <a:cs typeface="Cambria"/>
              </a:rPr>
              <a:t>Each pair of sequence alignment computation is independent from each other.</a:t>
            </a:r>
            <a:endParaRPr lang="en-US" sz="2800" dirty="0">
              <a:latin typeface="Cambria"/>
              <a:cs typeface="Cambria"/>
            </a:endParaRPr>
          </a:p>
        </p:txBody>
      </p:sp>
    </p:spTree>
    <p:extLst>
      <p:ext uri="{BB962C8B-B14F-4D97-AF65-F5344CB8AC3E}">
        <p14:creationId xmlns:p14="http://schemas.microsoft.com/office/powerpoint/2010/main" val="8149623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Distance Calculation</a:t>
            </a:r>
            <a:endParaRPr lang="en-US" dirty="0">
              <a:latin typeface="Cambria"/>
              <a:cs typeface="Cambria"/>
            </a:endParaRPr>
          </a:p>
        </p:txBody>
      </p:sp>
      <p:sp>
        <p:nvSpPr>
          <p:cNvPr id="3" name="Content Placeholder 2"/>
          <p:cNvSpPr>
            <a:spLocks noGrp="1"/>
          </p:cNvSpPr>
          <p:nvPr>
            <p:ph idx="1"/>
          </p:nvPr>
        </p:nvSpPr>
        <p:spPr>
          <a:xfrm>
            <a:off x="416475" y="1567402"/>
            <a:ext cx="8229600" cy="4525963"/>
          </a:xfrm>
        </p:spPr>
        <p:txBody>
          <a:bodyPr>
            <a:normAutofit/>
          </a:bodyPr>
          <a:lstStyle/>
          <a:p>
            <a:r>
              <a:rPr lang="en-US" sz="2800" dirty="0" smtClean="0">
                <a:latin typeface="Cambria"/>
                <a:cs typeface="Cambria"/>
              </a:rPr>
              <a:t>Align Sequence and calculate.</a:t>
            </a:r>
          </a:p>
          <a:p>
            <a:pPr lvl="1"/>
            <a:r>
              <a:rPr lang="en-US" sz="2400" dirty="0" smtClean="0">
                <a:latin typeface="Cambria"/>
                <a:cs typeface="Cambria"/>
              </a:rPr>
              <a:t>E.g. use Percentage Identity (PID) </a:t>
            </a:r>
            <a:endParaRPr lang="en-US" sz="2400" dirty="0">
              <a:latin typeface="Cambria"/>
              <a:cs typeface="Cambria"/>
            </a:endParaRPr>
          </a:p>
        </p:txBody>
      </p:sp>
      <p:sp>
        <p:nvSpPr>
          <p:cNvPr id="4" name="Flowchart: Process 3"/>
          <p:cNvSpPr/>
          <p:nvPr/>
        </p:nvSpPr>
        <p:spPr>
          <a:xfrm>
            <a:off x="3618528" y="5114546"/>
            <a:ext cx="1680115" cy="1109858"/>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Pairwise </a:t>
            </a:r>
            <a:r>
              <a:rPr lang="en-US" dirty="0" smtClean="0">
                <a:solidFill>
                  <a:schemeClr val="tx1"/>
                </a:solidFill>
                <a:latin typeface="Cambria"/>
                <a:cs typeface="Cambria"/>
              </a:rPr>
              <a:t>Sequence Alignment</a:t>
            </a:r>
            <a:endParaRPr lang="en-US" dirty="0">
              <a:latin typeface="Cambria"/>
              <a:cs typeface="Cambria"/>
            </a:endParaRPr>
          </a:p>
        </p:txBody>
      </p:sp>
      <p:sp>
        <p:nvSpPr>
          <p:cNvPr id="14" name="Flowchart: Multidocument 13"/>
          <p:cNvSpPr/>
          <p:nvPr/>
        </p:nvSpPr>
        <p:spPr>
          <a:xfrm>
            <a:off x="777981" y="5014653"/>
            <a:ext cx="1627465" cy="1335612"/>
          </a:xfrm>
          <a:prstGeom prst="flowChartMulti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Sequence (FASTA) File</a:t>
            </a:r>
            <a:endParaRPr lang="en-US" dirty="0">
              <a:solidFill>
                <a:schemeClr val="tx1"/>
              </a:solidFill>
              <a:latin typeface="Cambria"/>
              <a:cs typeface="Cambria"/>
            </a:endParaRPr>
          </a:p>
        </p:txBody>
      </p:sp>
      <p:sp>
        <p:nvSpPr>
          <p:cNvPr id="15" name="Flowchart: Document 14"/>
          <p:cNvSpPr/>
          <p:nvPr/>
        </p:nvSpPr>
        <p:spPr>
          <a:xfrm>
            <a:off x="6404712" y="5088079"/>
            <a:ext cx="1592366" cy="1147767"/>
          </a:xfrm>
          <a:prstGeom prst="flowChart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a:cs typeface="Cambria"/>
              </a:rPr>
              <a:t>Dissimilarity Matrix</a:t>
            </a:r>
            <a:endParaRPr lang="en-US" dirty="0">
              <a:solidFill>
                <a:schemeClr val="tx1"/>
              </a:solidFill>
              <a:latin typeface="Cambria"/>
              <a:cs typeface="Cambria"/>
            </a:endParaRPr>
          </a:p>
        </p:txBody>
      </p:sp>
      <p:sp>
        <p:nvSpPr>
          <p:cNvPr id="58" name="TextBox 57"/>
          <p:cNvSpPr txBox="1"/>
          <p:nvPr/>
        </p:nvSpPr>
        <p:spPr>
          <a:xfrm>
            <a:off x="3386605" y="2647737"/>
            <a:ext cx="4885041" cy="369332"/>
          </a:xfrm>
          <a:prstGeom prst="rect">
            <a:avLst/>
          </a:prstGeom>
          <a:noFill/>
        </p:spPr>
        <p:txBody>
          <a:bodyPr wrap="square" rtlCol="0">
            <a:spAutoFit/>
          </a:bodyPr>
          <a:lstStyle/>
          <a:p>
            <a:r>
              <a:rPr lang="en-US" dirty="0" smtClean="0">
                <a:latin typeface="Cambria"/>
                <a:cs typeface="Cambria"/>
              </a:rPr>
              <a:t>ACATCCTTAACAA -  - ATTGC-ATC - AGT - CTA</a:t>
            </a:r>
            <a:endParaRPr lang="en-US" dirty="0">
              <a:latin typeface="Cambria"/>
              <a:cs typeface="Cambria"/>
            </a:endParaRPr>
          </a:p>
        </p:txBody>
      </p:sp>
      <p:sp>
        <p:nvSpPr>
          <p:cNvPr id="59" name="TextBox 58"/>
          <p:cNvSpPr txBox="1"/>
          <p:nvPr/>
        </p:nvSpPr>
        <p:spPr>
          <a:xfrm>
            <a:off x="3386606" y="3313029"/>
            <a:ext cx="4885040" cy="369332"/>
          </a:xfrm>
          <a:prstGeom prst="rect">
            <a:avLst/>
          </a:prstGeom>
          <a:noFill/>
        </p:spPr>
        <p:txBody>
          <a:bodyPr wrap="square" rtlCol="0">
            <a:spAutoFit/>
          </a:bodyPr>
          <a:lstStyle/>
          <a:p>
            <a:r>
              <a:rPr lang="en-US" dirty="0" smtClean="0">
                <a:latin typeface="Cambria"/>
                <a:cs typeface="Cambria"/>
              </a:rPr>
              <a:t>ACATCCTTAGC - - GAATT - - TATGAT - CACCA</a:t>
            </a:r>
            <a:endParaRPr lang="en-US" dirty="0">
              <a:latin typeface="Cambria"/>
              <a:cs typeface="Cambria"/>
            </a:endParaRPr>
          </a:p>
        </p:txBody>
      </p:sp>
      <p:cxnSp>
        <p:nvCxnSpPr>
          <p:cNvPr id="60" name="Straight Connector 59"/>
          <p:cNvCxnSpPr/>
          <p:nvPr/>
        </p:nvCxnSpPr>
        <p:spPr>
          <a:xfrm>
            <a:off x="3553482" y="3087679"/>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058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201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9725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249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773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4297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821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34582"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19190" y="3085721"/>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53782" y="3074053"/>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06182" y="3074053"/>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01382" y="3074053"/>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39582" y="3074053"/>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427240" y="3074053"/>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25382" y="3074053"/>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969967" y="4009843"/>
            <a:ext cx="4757842" cy="369332"/>
          </a:xfrm>
          <a:prstGeom prst="rect">
            <a:avLst/>
          </a:prstGeom>
          <a:noFill/>
        </p:spPr>
        <p:txBody>
          <a:bodyPr wrap="square" rtlCol="0">
            <a:spAutoFit/>
          </a:bodyPr>
          <a:lstStyle/>
          <a:p>
            <a:r>
              <a:rPr lang="en-US" dirty="0" smtClean="0">
                <a:latin typeface="Cambria"/>
                <a:cs typeface="Cambria"/>
              </a:rPr>
              <a:t>PID(A, B) = identical pairs / alignment length </a:t>
            </a:r>
            <a:endParaRPr lang="en-US" dirty="0">
              <a:latin typeface="Cambria"/>
              <a:cs typeface="Cambria"/>
            </a:endParaRPr>
          </a:p>
        </p:txBody>
      </p:sp>
      <p:cxnSp>
        <p:nvCxnSpPr>
          <p:cNvPr id="44" name="Straight Arrow Connector 43"/>
          <p:cNvCxnSpPr>
            <a:stCxn id="14" idx="3"/>
            <a:endCxn id="4" idx="1"/>
          </p:cNvCxnSpPr>
          <p:nvPr/>
        </p:nvCxnSpPr>
        <p:spPr>
          <a:xfrm flipV="1">
            <a:off x="2405446" y="5669475"/>
            <a:ext cx="1213082" cy="1298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 idx="3"/>
            <a:endCxn id="15" idx="1"/>
          </p:cNvCxnSpPr>
          <p:nvPr/>
        </p:nvCxnSpPr>
        <p:spPr>
          <a:xfrm flipV="1">
            <a:off x="5298643" y="5661963"/>
            <a:ext cx="1106069" cy="751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435923" y="2649695"/>
            <a:ext cx="1689557" cy="369332"/>
          </a:xfrm>
          <a:prstGeom prst="rect">
            <a:avLst/>
          </a:prstGeom>
          <a:noFill/>
        </p:spPr>
        <p:txBody>
          <a:bodyPr wrap="square" rtlCol="0">
            <a:spAutoFit/>
          </a:bodyPr>
          <a:lstStyle/>
          <a:p>
            <a:r>
              <a:rPr lang="en-US" dirty="0" smtClean="0">
                <a:latin typeface="Cambria"/>
                <a:cs typeface="Cambria"/>
              </a:rPr>
              <a:t>Sequence A:</a:t>
            </a:r>
            <a:endParaRPr lang="en-US" dirty="0">
              <a:latin typeface="Cambria"/>
              <a:cs typeface="Cambria"/>
            </a:endParaRPr>
          </a:p>
        </p:txBody>
      </p:sp>
      <p:sp>
        <p:nvSpPr>
          <p:cNvPr id="78" name="TextBox 77"/>
          <p:cNvSpPr txBox="1"/>
          <p:nvPr/>
        </p:nvSpPr>
        <p:spPr>
          <a:xfrm>
            <a:off x="1435923" y="3278703"/>
            <a:ext cx="1689557" cy="369332"/>
          </a:xfrm>
          <a:prstGeom prst="rect">
            <a:avLst/>
          </a:prstGeom>
          <a:noFill/>
        </p:spPr>
        <p:txBody>
          <a:bodyPr wrap="square" rtlCol="0">
            <a:spAutoFit/>
          </a:bodyPr>
          <a:lstStyle/>
          <a:p>
            <a:r>
              <a:rPr lang="en-US" dirty="0" smtClean="0">
                <a:latin typeface="Cambria"/>
                <a:cs typeface="Cambria"/>
              </a:rPr>
              <a:t>Sequence B:</a:t>
            </a:r>
            <a:endParaRPr lang="en-US" dirty="0">
              <a:latin typeface="Cambria"/>
              <a:cs typeface="Cambria"/>
            </a:endParaRPr>
          </a:p>
        </p:txBody>
      </p:sp>
    </p:spTree>
    <p:extLst>
      <p:ext uri="{BB962C8B-B14F-4D97-AF65-F5344CB8AC3E}">
        <p14:creationId xmlns:p14="http://schemas.microsoft.com/office/powerpoint/2010/main" val="21645467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Multidimensional Scaling</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A set of techniques that reduce the dimensionality of a certain dataset into a target dimension (usually 2 or 3)</a:t>
            </a:r>
          </a:p>
          <a:p>
            <a:r>
              <a:rPr lang="en-US" sz="2400" dirty="0" smtClean="0">
                <a:latin typeface="Cambria" panose="02040503050406030204" pitchFamily="18" charset="0"/>
              </a:rPr>
              <a:t>Scaling </a:t>
            </a:r>
            <a:r>
              <a:rPr lang="en-US" sz="2400" dirty="0" smtClean="0">
                <a:latin typeface="Cambria" panose="02040503050406030204" pitchFamily="18" charset="0"/>
              </a:rPr>
              <a:t>by Majorizing a Complicated Function (SMACOF) algorithm</a:t>
            </a:r>
            <a:r>
              <a:rPr lang="en-US" sz="2400" dirty="0" smtClean="0">
                <a:latin typeface="Cambria" panose="02040503050406030204" pitchFamily="18" charset="0"/>
              </a:rPr>
              <a:t>.</a:t>
            </a:r>
          </a:p>
          <a:p>
            <a:pPr lvl="1"/>
            <a:r>
              <a:rPr lang="en-US" sz="2000" dirty="0" smtClean="0">
                <a:latin typeface="Cambria" panose="02040503050406030204" pitchFamily="18" charset="0"/>
              </a:rPr>
              <a:t>EM-like algorithm, could trapped to local optima</a:t>
            </a:r>
          </a:p>
          <a:p>
            <a:pPr lvl="1"/>
            <a:r>
              <a:rPr lang="en-US" sz="2000" dirty="0" smtClean="0">
                <a:latin typeface="Cambria" panose="02040503050406030204" pitchFamily="18" charset="0"/>
              </a:rPr>
              <a:t>Weighting function requires an order N matrix inversion</a:t>
            </a:r>
          </a:p>
          <a:p>
            <a:r>
              <a:rPr lang="en-US" sz="2400" dirty="0" smtClean="0">
                <a:latin typeface="Cambria" panose="02040503050406030204" pitchFamily="18" charset="0"/>
              </a:rPr>
              <a:t>Weighted Deterministic Annealing SMACOF (WDA-SMACOF)</a:t>
            </a:r>
          </a:p>
          <a:p>
            <a:pPr lvl="1"/>
            <a:r>
              <a:rPr lang="en-US" sz="2000" dirty="0" smtClean="0">
                <a:latin typeface="Cambria" panose="02040503050406030204" pitchFamily="18" charset="0"/>
              </a:rPr>
              <a:t>Use Deterministi</a:t>
            </a:r>
            <a:r>
              <a:rPr lang="en-US" sz="2000" dirty="0" smtClean="0">
                <a:latin typeface="Cambria" panose="02040503050406030204" pitchFamily="18" charset="0"/>
              </a:rPr>
              <a:t>c Annealing technique to avoid local optima</a:t>
            </a:r>
          </a:p>
          <a:p>
            <a:pPr lvl="1"/>
            <a:r>
              <a:rPr lang="en-US" sz="2000" dirty="0" smtClean="0">
                <a:latin typeface="Cambria" panose="02040503050406030204" pitchFamily="18" charset="0"/>
              </a:rPr>
              <a:t>Use Conjugated Gradient to avoid matrix inversion for weighting function.</a:t>
            </a:r>
          </a:p>
          <a:p>
            <a:pPr lvl="1"/>
            <a:endParaRPr lang="en-US" sz="2000" dirty="0">
              <a:latin typeface="Cambria" panose="02040503050406030204" pitchFamily="18" charset="0"/>
            </a:endParaRPr>
          </a:p>
        </p:txBody>
      </p:sp>
    </p:spTree>
    <p:extLst>
      <p:ext uri="{BB962C8B-B14F-4D97-AF65-F5344CB8AC3E}">
        <p14:creationId xmlns:p14="http://schemas.microsoft.com/office/powerpoint/2010/main" val="2955381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lstStyle/>
          <a:p>
            <a:r>
              <a:rPr lang="en-US" dirty="0" smtClean="0">
                <a:latin typeface="Cambria"/>
                <a:cs typeface="Cambria"/>
              </a:rPr>
              <a:t>Interpolation</a:t>
            </a:r>
            <a:endParaRPr lang="en-US" dirty="0">
              <a:latin typeface="Cambria"/>
              <a:cs typeface="Cambria"/>
            </a:endParaRPr>
          </a:p>
        </p:txBody>
      </p:sp>
      <p:sp>
        <p:nvSpPr>
          <p:cNvPr id="3" name="Content Placeholder 2"/>
          <p:cNvSpPr>
            <a:spLocks noGrp="1"/>
          </p:cNvSpPr>
          <p:nvPr>
            <p:ph idx="1"/>
          </p:nvPr>
        </p:nvSpPr>
        <p:spPr>
          <a:xfrm>
            <a:off x="457200" y="1088571"/>
            <a:ext cx="8229600" cy="5037593"/>
          </a:xfrm>
        </p:spPr>
        <p:txBody>
          <a:bodyPr>
            <a:normAutofit/>
          </a:bodyPr>
          <a:lstStyle/>
          <a:p>
            <a:r>
              <a:rPr lang="en-US" sz="2400" dirty="0" smtClean="0">
                <a:latin typeface="Cambria"/>
                <a:cs typeface="Cambria"/>
              </a:rPr>
              <a:t>MDS </a:t>
            </a:r>
            <a:r>
              <a:rPr lang="en-US" sz="2400" dirty="0" smtClean="0">
                <a:latin typeface="Cambria"/>
                <a:cs typeface="Cambria"/>
              </a:rPr>
              <a:t>uses </a:t>
            </a:r>
            <a:r>
              <a:rPr lang="en-US" sz="2400" i="1" dirty="0" smtClean="0">
                <a:latin typeface="Cambria"/>
                <a:cs typeface="Cambria"/>
              </a:rPr>
              <a:t>O(N</a:t>
            </a:r>
            <a:r>
              <a:rPr lang="en-US" sz="2400" i="1" baseline="30000" dirty="0" smtClean="0">
                <a:latin typeface="Cambria"/>
                <a:cs typeface="Cambria"/>
              </a:rPr>
              <a:t>2</a:t>
            </a:r>
            <a:r>
              <a:rPr lang="en-US" sz="2400" i="1" dirty="0" smtClean="0">
                <a:latin typeface="Cambria"/>
                <a:cs typeface="Cambria"/>
              </a:rPr>
              <a:t>) </a:t>
            </a:r>
            <a:r>
              <a:rPr lang="en-US" sz="2400" dirty="0" smtClean="0">
                <a:latin typeface="Cambria"/>
                <a:cs typeface="Cambria"/>
              </a:rPr>
              <a:t>memory, limitation for very large data.</a:t>
            </a:r>
          </a:p>
          <a:p>
            <a:pPr lvl="1"/>
            <a:r>
              <a:rPr lang="en-US" sz="2000" dirty="0" smtClean="0">
                <a:latin typeface="Cambria"/>
                <a:cs typeface="Cambria"/>
              </a:rPr>
              <a:t>data is divided into two sets, in-sample set for MDS, out-of-sample set for interpolation.</a:t>
            </a:r>
            <a:endParaRPr lang="en-US" sz="2000" dirty="0" smtClean="0">
              <a:latin typeface="Cambria"/>
              <a:cs typeface="Cambria"/>
            </a:endParaRPr>
          </a:p>
          <a:p>
            <a:r>
              <a:rPr lang="en-US" sz="2400" dirty="0" smtClean="0">
                <a:latin typeface="Cambria"/>
                <a:cs typeface="Cambria"/>
              </a:rPr>
              <a:t>Majorizing Interpolative MDS (MI-MDS)</a:t>
            </a:r>
          </a:p>
          <a:p>
            <a:pPr lvl="1"/>
            <a:r>
              <a:rPr lang="en-US" sz="2000" dirty="0" smtClean="0">
                <a:latin typeface="Cambria"/>
                <a:cs typeface="Cambria"/>
              </a:rPr>
              <a:t>Interpolation algorithm that assumes all weights equal one</a:t>
            </a:r>
            <a:endParaRPr lang="en-US" sz="2000" dirty="0" smtClean="0">
              <a:latin typeface="Cambria"/>
              <a:cs typeface="Cambria"/>
            </a:endParaRPr>
          </a:p>
          <a:p>
            <a:r>
              <a:rPr lang="en-US" sz="2400" dirty="0" smtClean="0">
                <a:latin typeface="Cambria"/>
                <a:cs typeface="Cambria"/>
              </a:rPr>
              <a:t>Weighted Deterministic Annealing MI</a:t>
            </a:r>
            <a:r>
              <a:rPr lang="en-US" sz="2400" dirty="0" smtClean="0">
                <a:latin typeface="Cambria"/>
                <a:cs typeface="Cambria"/>
              </a:rPr>
              <a:t>-</a:t>
            </a:r>
            <a:r>
              <a:rPr lang="en-US" sz="2400" dirty="0" smtClean="0">
                <a:latin typeface="Cambria"/>
                <a:cs typeface="Cambria"/>
              </a:rPr>
              <a:t>MDS (WDA-MI-MDS)</a:t>
            </a:r>
          </a:p>
          <a:p>
            <a:pPr lvl="1"/>
            <a:r>
              <a:rPr lang="en-US" sz="2000" dirty="0" smtClean="0">
                <a:latin typeface="Cambria"/>
                <a:cs typeface="Cambria"/>
              </a:rPr>
              <a:t>Robust interpolation algorithm handles various weights</a:t>
            </a:r>
            <a:endParaRPr lang="en-US" sz="2000" dirty="0">
              <a:latin typeface="Cambria"/>
              <a:cs typeface="Cambria"/>
            </a:endParaRPr>
          </a:p>
        </p:txBody>
      </p:sp>
      <p:sp>
        <p:nvSpPr>
          <p:cNvPr id="4" name="TextBox 3"/>
          <p:cNvSpPr txBox="1"/>
          <p:nvPr/>
        </p:nvSpPr>
        <p:spPr>
          <a:xfrm>
            <a:off x="4767631" y="6429829"/>
            <a:ext cx="1838965" cy="369332"/>
          </a:xfrm>
          <a:prstGeom prst="rect">
            <a:avLst/>
          </a:prstGeom>
          <a:noFill/>
        </p:spPr>
        <p:txBody>
          <a:bodyPr wrap="none" rtlCol="0">
            <a:spAutoFit/>
          </a:bodyPr>
          <a:lstStyle/>
          <a:p>
            <a:r>
              <a:rPr lang="en-US" dirty="0" smtClean="0">
                <a:latin typeface="Cambria"/>
                <a:cs typeface="Cambria"/>
              </a:rPr>
              <a:t>in-sample points</a:t>
            </a:r>
            <a:endParaRPr lang="en-US" dirty="0">
              <a:latin typeface="Cambria"/>
              <a:cs typeface="Cambria"/>
            </a:endParaRPr>
          </a:p>
        </p:txBody>
      </p:sp>
      <p:sp>
        <p:nvSpPr>
          <p:cNvPr id="5" name="Rectangle 4"/>
          <p:cNvSpPr/>
          <p:nvPr/>
        </p:nvSpPr>
        <p:spPr>
          <a:xfrm>
            <a:off x="4467914" y="4219637"/>
            <a:ext cx="2438400" cy="228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6" name="Oval 5"/>
          <p:cNvSpPr/>
          <p:nvPr/>
        </p:nvSpPr>
        <p:spPr>
          <a:xfrm>
            <a:off x="4925114" y="4437675"/>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7" name="Oval 6"/>
          <p:cNvSpPr/>
          <p:nvPr/>
        </p:nvSpPr>
        <p:spPr>
          <a:xfrm>
            <a:off x="4925114" y="5733075"/>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8" name="Oval 7"/>
          <p:cNvSpPr/>
          <p:nvPr/>
        </p:nvSpPr>
        <p:spPr>
          <a:xfrm>
            <a:off x="5001314" y="5961675"/>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9" name="Oval 8"/>
          <p:cNvSpPr/>
          <p:nvPr/>
        </p:nvSpPr>
        <p:spPr>
          <a:xfrm>
            <a:off x="5610914" y="5134430"/>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10" name="Oval 9"/>
          <p:cNvSpPr/>
          <p:nvPr/>
        </p:nvSpPr>
        <p:spPr>
          <a:xfrm>
            <a:off x="5616978" y="5669657"/>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11" name="Oval 10"/>
          <p:cNvSpPr/>
          <p:nvPr/>
        </p:nvSpPr>
        <p:spPr>
          <a:xfrm>
            <a:off x="6296714" y="5462174"/>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12" name="Oval 11"/>
          <p:cNvSpPr/>
          <p:nvPr/>
        </p:nvSpPr>
        <p:spPr>
          <a:xfrm>
            <a:off x="6028882" y="5940859"/>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13" name="Oval 12"/>
          <p:cNvSpPr/>
          <p:nvPr/>
        </p:nvSpPr>
        <p:spPr>
          <a:xfrm>
            <a:off x="6525314" y="4590075"/>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a:cs typeface="Cambria"/>
            </a:endParaRPr>
          </a:p>
        </p:txBody>
      </p:sp>
      <p:sp>
        <p:nvSpPr>
          <p:cNvPr id="14" name="Oval 13"/>
          <p:cNvSpPr/>
          <p:nvPr/>
        </p:nvSpPr>
        <p:spPr>
          <a:xfrm>
            <a:off x="2298243" y="4409015"/>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15" name="Oval 14"/>
          <p:cNvSpPr/>
          <p:nvPr/>
        </p:nvSpPr>
        <p:spPr>
          <a:xfrm>
            <a:off x="2296742" y="4651945"/>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16" name="Oval 15"/>
          <p:cNvSpPr/>
          <p:nvPr/>
        </p:nvSpPr>
        <p:spPr>
          <a:xfrm>
            <a:off x="2296742" y="4860164"/>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17" name="Oval 16"/>
          <p:cNvSpPr/>
          <p:nvPr/>
        </p:nvSpPr>
        <p:spPr>
          <a:xfrm>
            <a:off x="2295241" y="5075935"/>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18" name="Oval 17"/>
          <p:cNvSpPr/>
          <p:nvPr/>
        </p:nvSpPr>
        <p:spPr>
          <a:xfrm>
            <a:off x="2305795" y="5294708"/>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19" name="Oval 18"/>
          <p:cNvSpPr/>
          <p:nvPr/>
        </p:nvSpPr>
        <p:spPr>
          <a:xfrm>
            <a:off x="2304294" y="5537638"/>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20" name="Oval 19"/>
          <p:cNvSpPr/>
          <p:nvPr/>
        </p:nvSpPr>
        <p:spPr>
          <a:xfrm>
            <a:off x="2313347" y="5745857"/>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21" name="Oval 20"/>
          <p:cNvSpPr/>
          <p:nvPr/>
        </p:nvSpPr>
        <p:spPr>
          <a:xfrm>
            <a:off x="2320899" y="5961628"/>
            <a:ext cx="76200" cy="7620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a:cs typeface="Cambria"/>
            </a:endParaRPr>
          </a:p>
        </p:txBody>
      </p:sp>
      <p:sp>
        <p:nvSpPr>
          <p:cNvPr id="22" name="TextBox 21"/>
          <p:cNvSpPr txBox="1"/>
          <p:nvPr/>
        </p:nvSpPr>
        <p:spPr>
          <a:xfrm>
            <a:off x="1390920" y="6394807"/>
            <a:ext cx="2274982" cy="369332"/>
          </a:xfrm>
          <a:prstGeom prst="rect">
            <a:avLst/>
          </a:prstGeom>
          <a:noFill/>
        </p:spPr>
        <p:txBody>
          <a:bodyPr wrap="none" rtlCol="0">
            <a:spAutoFit/>
          </a:bodyPr>
          <a:lstStyle/>
          <a:p>
            <a:r>
              <a:rPr lang="en-US" dirty="0" smtClean="0">
                <a:latin typeface="Cambria"/>
                <a:cs typeface="Cambria"/>
              </a:rPr>
              <a:t>Out-of-sample points</a:t>
            </a:r>
            <a:endParaRPr lang="en-US" dirty="0">
              <a:latin typeface="Cambria"/>
              <a:cs typeface="Cambria"/>
            </a:endParaRPr>
          </a:p>
        </p:txBody>
      </p:sp>
      <p:sp>
        <p:nvSpPr>
          <p:cNvPr id="23" name="TextBox 22"/>
          <p:cNvSpPr txBox="1"/>
          <p:nvPr/>
        </p:nvSpPr>
        <p:spPr>
          <a:xfrm>
            <a:off x="2199759" y="6083140"/>
            <a:ext cx="364202" cy="369332"/>
          </a:xfrm>
          <a:prstGeom prst="rect">
            <a:avLst/>
          </a:prstGeom>
          <a:noFill/>
        </p:spPr>
        <p:txBody>
          <a:bodyPr wrap="none" rtlCol="0">
            <a:spAutoFit/>
          </a:bodyPr>
          <a:lstStyle/>
          <a:p>
            <a:r>
              <a:rPr lang="en-US" dirty="0" smtClean="0">
                <a:solidFill>
                  <a:srgbClr val="FF0000"/>
                </a:solidFill>
                <a:latin typeface="Cambria"/>
                <a:cs typeface="Cambria"/>
              </a:rPr>
              <a:t>…</a:t>
            </a:r>
            <a:endParaRPr lang="en-US" dirty="0">
              <a:solidFill>
                <a:srgbClr val="FF0000"/>
              </a:solidFill>
              <a:latin typeface="Cambria"/>
              <a:cs typeface="Cambria"/>
            </a:endParaRPr>
          </a:p>
        </p:txBody>
      </p:sp>
      <p:cxnSp>
        <p:nvCxnSpPr>
          <p:cNvPr id="25" name="Straight Arrow Connector 24"/>
          <p:cNvCxnSpPr/>
          <p:nvPr/>
        </p:nvCxnSpPr>
        <p:spPr>
          <a:xfrm>
            <a:off x="2543123" y="4485215"/>
            <a:ext cx="2381991" cy="666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7139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DACIDR</a:t>
            </a:r>
            <a:endParaRPr lang="en-US" dirty="0">
              <a:latin typeface="+mn-lt"/>
            </a:endParaRPr>
          </a:p>
        </p:txBody>
      </p:sp>
      <p:sp>
        <p:nvSpPr>
          <p:cNvPr id="3" name="Content Placeholder 2"/>
          <p:cNvSpPr>
            <a:spLocks noGrp="1"/>
          </p:cNvSpPr>
          <p:nvPr>
            <p:ph idx="1"/>
          </p:nvPr>
        </p:nvSpPr>
        <p:spPr/>
        <p:txBody>
          <a:bodyPr>
            <a:normAutofit/>
          </a:bodyPr>
          <a:lstStyle/>
          <a:p>
            <a:pPr marL="342714" lvl="1" indent="-342714">
              <a:buFont typeface="Arial" pitchFamily="34" charset="0"/>
              <a:buChar char="•"/>
            </a:pPr>
            <a:r>
              <a:rPr lang="en-US" sz="2400" dirty="0">
                <a:latin typeface="Cambria" panose="02040503050406030204" pitchFamily="18" charset="0"/>
              </a:rPr>
              <a:t>Deterministic Annealing Clustering and Interpolative Dimension Reduction </a:t>
            </a:r>
            <a:r>
              <a:rPr lang="en-US" sz="2400" dirty="0" smtClean="0">
                <a:latin typeface="Cambria" panose="02040503050406030204" pitchFamily="18" charset="0"/>
              </a:rPr>
              <a:t>Method (DACIDR)</a:t>
            </a:r>
            <a:endParaRPr lang="en-US" sz="2400" dirty="0">
              <a:latin typeface="Cambria" panose="02040503050406030204" pitchFamily="18" charset="0"/>
            </a:endParaRPr>
          </a:p>
          <a:p>
            <a:pPr marL="342714" lvl="1" indent="-342714">
              <a:buFont typeface="Arial" pitchFamily="34" charset="0"/>
              <a:buChar char="•"/>
            </a:pPr>
            <a:r>
              <a:rPr lang="en-US" sz="2400" dirty="0" smtClean="0">
                <a:latin typeface="Cambria" panose="02040503050406030204" pitchFamily="18" charset="0"/>
              </a:rPr>
              <a:t>Use Hadoop for parallel applications, and Twister (Harp) for iterative MapReduce applications</a:t>
            </a:r>
            <a:endParaRPr lang="en-US" sz="2400" dirty="0">
              <a:latin typeface="Cambria" panose="02040503050406030204" pitchFamily="18" charset="0"/>
            </a:endParaRPr>
          </a:p>
        </p:txBody>
      </p:sp>
      <p:sp>
        <p:nvSpPr>
          <p:cNvPr id="5" name="Flowchart: Process 4"/>
          <p:cNvSpPr/>
          <p:nvPr/>
        </p:nvSpPr>
        <p:spPr>
          <a:xfrm>
            <a:off x="266380" y="4496477"/>
            <a:ext cx="1680115" cy="92645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All-Pair Sequence Alignment</a:t>
            </a:r>
            <a:endParaRPr lang="en-US" dirty="0">
              <a:latin typeface="Cambria" panose="02040503050406030204" pitchFamily="18" charset="0"/>
              <a:cs typeface="Times New Roman" pitchFamily="18" charset="0"/>
            </a:endParaRPr>
          </a:p>
        </p:txBody>
      </p:sp>
      <p:sp>
        <p:nvSpPr>
          <p:cNvPr id="6" name="Flowchart: Process 5"/>
          <p:cNvSpPr/>
          <p:nvPr/>
        </p:nvSpPr>
        <p:spPr>
          <a:xfrm>
            <a:off x="5391666" y="4617095"/>
            <a:ext cx="1501335" cy="609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Interpolation</a:t>
            </a:r>
            <a:endParaRPr lang="en-US" dirty="0">
              <a:solidFill>
                <a:schemeClr val="tx1"/>
              </a:solidFill>
              <a:latin typeface="Cambria" panose="02040503050406030204" pitchFamily="18" charset="0"/>
              <a:cs typeface="Times New Roman" pitchFamily="18" charset="0"/>
            </a:endParaRPr>
          </a:p>
        </p:txBody>
      </p:sp>
      <p:sp>
        <p:nvSpPr>
          <p:cNvPr id="7" name="Flowchart: Process 6"/>
          <p:cNvSpPr/>
          <p:nvPr/>
        </p:nvSpPr>
        <p:spPr>
          <a:xfrm>
            <a:off x="2570456" y="3954962"/>
            <a:ext cx="2196546" cy="84491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Pairwise Clustering</a:t>
            </a:r>
            <a:endParaRPr lang="en-US" dirty="0">
              <a:solidFill>
                <a:schemeClr val="tx1"/>
              </a:solidFill>
              <a:latin typeface="Cambria" panose="02040503050406030204" pitchFamily="18" charset="0"/>
              <a:cs typeface="Times New Roman" pitchFamily="18" charset="0"/>
            </a:endParaRPr>
          </a:p>
        </p:txBody>
      </p:sp>
      <p:sp>
        <p:nvSpPr>
          <p:cNvPr id="8" name="Flowchart: Process 7"/>
          <p:cNvSpPr/>
          <p:nvPr/>
        </p:nvSpPr>
        <p:spPr>
          <a:xfrm>
            <a:off x="2570458" y="5040528"/>
            <a:ext cx="2196544" cy="831098"/>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Multidimensional Scaling</a:t>
            </a:r>
            <a:endParaRPr lang="en-US" dirty="0">
              <a:solidFill>
                <a:schemeClr val="tx1"/>
              </a:solidFill>
              <a:latin typeface="Cambria" panose="02040503050406030204" pitchFamily="18" charset="0"/>
              <a:cs typeface="Times New Roman" pitchFamily="18" charset="0"/>
            </a:endParaRPr>
          </a:p>
        </p:txBody>
      </p:sp>
      <p:sp>
        <p:nvSpPr>
          <p:cNvPr id="12" name="Flowchart: Process 11"/>
          <p:cNvSpPr/>
          <p:nvPr/>
        </p:nvSpPr>
        <p:spPr>
          <a:xfrm>
            <a:off x="7144740" y="4611099"/>
            <a:ext cx="1501335" cy="609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cs typeface="Times New Roman" pitchFamily="18" charset="0"/>
              </a:rPr>
              <a:t>Visualization</a:t>
            </a:r>
            <a:endParaRPr lang="en-US" dirty="0">
              <a:solidFill>
                <a:schemeClr val="tx1"/>
              </a:solidFill>
              <a:latin typeface="Cambria" panose="02040503050406030204" pitchFamily="18" charset="0"/>
              <a:cs typeface="Times New Roman" pitchFamily="18" charset="0"/>
            </a:endParaRPr>
          </a:p>
        </p:txBody>
      </p:sp>
      <p:cxnSp>
        <p:nvCxnSpPr>
          <p:cNvPr id="16" name="Elbow Connector 15"/>
          <p:cNvCxnSpPr>
            <a:stCxn id="5" idx="3"/>
            <a:endCxn id="7" idx="1"/>
          </p:cNvCxnSpPr>
          <p:nvPr/>
        </p:nvCxnSpPr>
        <p:spPr>
          <a:xfrm flipV="1">
            <a:off x="1946495" y="4377421"/>
            <a:ext cx="623961" cy="58228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3"/>
            <a:endCxn id="8" idx="1"/>
          </p:cNvCxnSpPr>
          <p:nvPr/>
        </p:nvCxnSpPr>
        <p:spPr>
          <a:xfrm>
            <a:off x="1946495" y="4959705"/>
            <a:ext cx="623963" cy="49637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6" idx="1"/>
          </p:cNvCxnSpPr>
          <p:nvPr/>
        </p:nvCxnSpPr>
        <p:spPr>
          <a:xfrm>
            <a:off x="4767002" y="4377421"/>
            <a:ext cx="624664" cy="54447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3"/>
            <a:endCxn id="6" idx="1"/>
          </p:cNvCxnSpPr>
          <p:nvPr/>
        </p:nvCxnSpPr>
        <p:spPr>
          <a:xfrm flipV="1">
            <a:off x="4767002" y="4921895"/>
            <a:ext cx="624664" cy="53418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3"/>
            <a:endCxn id="12" idx="1"/>
          </p:cNvCxnSpPr>
          <p:nvPr/>
        </p:nvCxnSpPr>
        <p:spPr>
          <a:xfrm flipV="1">
            <a:off x="6893001" y="4915899"/>
            <a:ext cx="251739" cy="599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362954" y="5943720"/>
            <a:ext cx="3301801" cy="369332"/>
          </a:xfrm>
          <a:prstGeom prst="rect">
            <a:avLst/>
          </a:prstGeom>
          <a:noFill/>
        </p:spPr>
        <p:txBody>
          <a:bodyPr wrap="none" rtlCol="0">
            <a:spAutoFit/>
          </a:bodyPr>
          <a:lstStyle/>
          <a:p>
            <a:r>
              <a:rPr lang="en-US" i="1" dirty="0" smtClean="0">
                <a:latin typeface="Cambria" panose="02040503050406030204" pitchFamily="18" charset="0"/>
              </a:rPr>
              <a:t>Simplified Flow Chart of DACIDR</a:t>
            </a:r>
            <a:endParaRPr lang="en-US" i="1" dirty="0">
              <a:latin typeface="Cambria" panose="02040503050406030204" pitchFamily="18" charset="0"/>
            </a:endParaRPr>
          </a:p>
        </p:txBody>
      </p:sp>
      <p:sp>
        <p:nvSpPr>
          <p:cNvPr id="25" name="TextBox 24"/>
          <p:cNvSpPr txBox="1"/>
          <p:nvPr/>
        </p:nvSpPr>
        <p:spPr>
          <a:xfrm>
            <a:off x="706173" y="3766241"/>
            <a:ext cx="2263761" cy="2308324"/>
          </a:xfrm>
          <a:prstGeom prst="rect">
            <a:avLst/>
          </a:prstGeom>
          <a:noFill/>
          <a:ln w="25400">
            <a:solidFill>
              <a:schemeClr val="accent1"/>
            </a:solidFill>
          </a:ln>
        </p:spPr>
        <p:txBody>
          <a:bodyPr wrap="none" rtlCol="0">
            <a:spAutoFit/>
          </a:bodyPr>
          <a:lstStyle/>
          <a:p>
            <a:r>
              <a:rPr lang="pt-BR" dirty="0">
                <a:latin typeface="Cambria" panose="02040503050406030204" pitchFamily="18" charset="0"/>
              </a:rPr>
              <a:t>&gt;</a:t>
            </a:r>
            <a:r>
              <a:rPr lang="pt-BR" dirty="0" smtClean="0">
                <a:latin typeface="Cambria" panose="02040503050406030204" pitchFamily="18" charset="0"/>
              </a:rPr>
              <a:t>G4P2R5E01A49DL</a:t>
            </a:r>
          </a:p>
          <a:p>
            <a:r>
              <a:rPr lang="en-US" dirty="0" smtClean="0">
                <a:latin typeface="Cambria" panose="02040503050406030204" pitchFamily="18" charset="0"/>
              </a:rPr>
              <a:t>GTCGTTTAAAGCC…</a:t>
            </a:r>
          </a:p>
          <a:p>
            <a:r>
              <a:rPr lang="en-US" dirty="0" smtClean="0">
                <a:latin typeface="Cambria" panose="02040503050406030204" pitchFamily="18" charset="0"/>
              </a:rPr>
              <a:t>&gt;G4P2R5E01CT7SS</a:t>
            </a:r>
          </a:p>
          <a:p>
            <a:r>
              <a:rPr lang="en-US" dirty="0" smtClean="0">
                <a:latin typeface="Cambria" panose="02040503050406030204" pitchFamily="18" charset="0"/>
              </a:rPr>
              <a:t>GTCGTTTAAAGCC…</a:t>
            </a:r>
          </a:p>
          <a:p>
            <a:r>
              <a:rPr lang="en-US" dirty="0" smtClean="0">
                <a:latin typeface="Cambria" panose="02040503050406030204" pitchFamily="18" charset="0"/>
              </a:rPr>
              <a:t>…</a:t>
            </a:r>
          </a:p>
          <a:p>
            <a:r>
              <a:rPr lang="en-US" dirty="0" smtClean="0">
                <a:latin typeface="Cambria" panose="02040503050406030204" pitchFamily="18" charset="0"/>
              </a:rPr>
              <a:t>…</a:t>
            </a:r>
          </a:p>
          <a:p>
            <a:r>
              <a:rPr lang="en-US" dirty="0" smtClean="0">
                <a:latin typeface="Cambria" panose="02040503050406030204" pitchFamily="18" charset="0"/>
              </a:rPr>
              <a:t>&gt;G0H13NN01AMLS2</a:t>
            </a:r>
          </a:p>
          <a:p>
            <a:r>
              <a:rPr lang="en-US" dirty="0" smtClean="0">
                <a:latin typeface="Cambria" panose="02040503050406030204" pitchFamily="18" charset="0"/>
              </a:rPr>
              <a:t>GTCGTTTAAAGCC…</a:t>
            </a:r>
            <a:endParaRPr lang="en-US" dirty="0">
              <a:latin typeface="Cambria" panose="02040503050406030204" pitchFamily="18" charset="0"/>
            </a:endParaRPr>
          </a:p>
        </p:txBody>
      </p:sp>
      <p:sp>
        <p:nvSpPr>
          <p:cNvPr id="26" name="Right Arrow 25"/>
          <p:cNvSpPr/>
          <p:nvPr/>
        </p:nvSpPr>
        <p:spPr>
          <a:xfrm>
            <a:off x="3049940" y="4458466"/>
            <a:ext cx="1955549" cy="12842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7" name="TextBox 26"/>
          <p:cNvSpPr txBox="1"/>
          <p:nvPr/>
        </p:nvSpPr>
        <p:spPr>
          <a:xfrm>
            <a:off x="3049940" y="4781169"/>
            <a:ext cx="1680668" cy="584776"/>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b="1" dirty="0" smtClean="0">
                <a:solidFill>
                  <a:srgbClr val="FF0000"/>
                </a:solidFill>
                <a:latin typeface="Cambria" panose="02040503050406030204" pitchFamily="18" charset="0"/>
              </a:rPr>
              <a:t>DACIDR</a:t>
            </a:r>
            <a:endParaRPr lang="en-US" sz="3200" b="1" dirty="0">
              <a:solidFill>
                <a:srgbClr val="FF0000"/>
              </a:solidFill>
              <a:latin typeface="Cambria" panose="02040503050406030204" pitchFamily="18" charset="0"/>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372" y="4001730"/>
            <a:ext cx="3644497" cy="207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948482" y="6126163"/>
            <a:ext cx="1537472" cy="338554"/>
          </a:xfrm>
          <a:prstGeom prst="rect">
            <a:avLst/>
          </a:prstGeom>
          <a:noFill/>
        </p:spPr>
        <p:txBody>
          <a:bodyPr wrap="none" rtlCol="0">
            <a:spAutoFit/>
          </a:bodyPr>
          <a:lstStyle/>
          <a:p>
            <a:r>
              <a:rPr lang="en-US" sz="1600" i="1" dirty="0" smtClean="0">
                <a:latin typeface="Cambria" panose="02040503050406030204" pitchFamily="18" charset="0"/>
              </a:rPr>
              <a:t>Input FASTA file</a:t>
            </a:r>
            <a:endParaRPr lang="en-US" sz="1600" i="1" dirty="0">
              <a:latin typeface="Cambria" panose="02040503050406030204" pitchFamily="18" charset="0"/>
            </a:endParaRPr>
          </a:p>
        </p:txBody>
      </p:sp>
      <p:sp>
        <p:nvSpPr>
          <p:cNvPr id="30" name="TextBox 29"/>
          <p:cNvSpPr txBox="1"/>
          <p:nvPr/>
        </p:nvSpPr>
        <p:spPr>
          <a:xfrm>
            <a:off x="6062181" y="6126163"/>
            <a:ext cx="1603324" cy="338554"/>
          </a:xfrm>
          <a:prstGeom prst="rect">
            <a:avLst/>
          </a:prstGeom>
          <a:noFill/>
        </p:spPr>
        <p:txBody>
          <a:bodyPr wrap="none" rtlCol="0">
            <a:spAutoFit/>
          </a:bodyPr>
          <a:lstStyle/>
          <a:p>
            <a:r>
              <a:rPr lang="en-US" sz="1600" i="1" dirty="0" smtClean="0">
                <a:latin typeface="Cambria" panose="02040503050406030204" pitchFamily="18" charset="0"/>
              </a:rPr>
              <a:t>Output 3D result</a:t>
            </a:r>
            <a:endParaRPr lang="en-US" sz="1600" i="1" dirty="0">
              <a:latin typeface="Cambria" panose="02040503050406030204" pitchFamily="18" charset="0"/>
            </a:endParaRPr>
          </a:p>
        </p:txBody>
      </p:sp>
    </p:spTree>
    <p:extLst>
      <p:ext uri="{BB962C8B-B14F-4D97-AF65-F5344CB8AC3E}">
        <p14:creationId xmlns:p14="http://schemas.microsoft.com/office/powerpoint/2010/main" val="354346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3" presetClass="exit" presetSubtype="10" fill="hold" grpId="0" nodeType="withEffect">
                                  <p:stCondLst>
                                    <p:cond delay="0"/>
                                  </p:stCondLst>
                                  <p:childTnLst>
                                    <p:animEffect transition="out" filter="blinds(horizontal)">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par>
                                <p:cTn id="49" presetID="3" presetClass="entr" presetSubtype="1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linds(horizontal)">
                                      <p:cBhvr>
                                        <p:cTn id="51" dur="500"/>
                                        <p:tgtEl>
                                          <p:spTgt spid="2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45" grpId="0"/>
      <p:bldP spid="25" grpId="0" animBg="1"/>
      <p:bldP spid="26" grpId="0" animBg="1"/>
      <p:bldP spid="27"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765</TotalTime>
  <Words>1488</Words>
  <Application>Microsoft Macintosh PowerPoint</Application>
  <PresentationFormat>On-screen Show (4:3)</PresentationFormat>
  <Paragraphs>212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Integration of Clustering and Multidimensional Scaling to Determine Phylogenetic Trees as Spherical Phylogram Visualized in 3 Dimensions    </vt:lpstr>
      <vt:lpstr>Outline</vt:lpstr>
      <vt:lpstr>Motivation</vt:lpstr>
      <vt:lpstr>Background</vt:lpstr>
      <vt:lpstr>Pairwise Sequence Alignment (PWA)</vt:lpstr>
      <vt:lpstr>Distance Calculation</vt:lpstr>
      <vt:lpstr>Multidimensional Scaling</vt:lpstr>
      <vt:lpstr>Interpolation</vt:lpstr>
      <vt:lpstr>DACIDR</vt:lpstr>
      <vt:lpstr>Traditional Phylogenetic Tree Construction</vt:lpstr>
      <vt:lpstr>Spherical Phylogram Construction</vt:lpstr>
      <vt:lpstr>Phylogenetic Tree Display</vt:lpstr>
      <vt:lpstr>Distance Calculation (1)</vt:lpstr>
      <vt:lpstr>Distance Calculation (2)</vt:lpstr>
      <vt:lpstr>Interpolative Joining</vt:lpstr>
      <vt:lpstr>Experiments</vt:lpstr>
      <vt:lpstr>Environment</vt:lpstr>
      <vt:lpstr>Dataset</vt:lpstr>
      <vt:lpstr>Construct Spherical Phylogram (1)</vt:lpstr>
      <vt:lpstr>Construct Spherical Phylogram (2)</vt:lpstr>
      <vt:lpstr>Construct Spherical Phylogram (3)</vt:lpstr>
      <vt:lpstr>Correlation of distance values between PWA and MSA</vt:lpstr>
      <vt:lpstr>MDS methods</vt:lpstr>
      <vt:lpstr>Conclusions and Future Work</vt:lpstr>
      <vt:lpstr>Questions?</vt:lpstr>
      <vt:lpstr>Whole pipeline</vt:lpstr>
      <vt:lpstr>Why Local Optima Matters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Ruan</dc:creator>
  <cp:lastModifiedBy>Yang Ruan</cp:lastModifiedBy>
  <cp:revision>98</cp:revision>
  <dcterms:created xsi:type="dcterms:W3CDTF">2014-03-19T03:13:19Z</dcterms:created>
  <dcterms:modified xsi:type="dcterms:W3CDTF">2014-05-26T08:02:34Z</dcterms:modified>
</cp:coreProperties>
</file>