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88" r:id="rId4"/>
    <p:sldId id="267" r:id="rId5"/>
    <p:sldId id="328" r:id="rId6"/>
    <p:sldId id="262" r:id="rId7"/>
    <p:sldId id="263" r:id="rId8"/>
    <p:sldId id="324" r:id="rId9"/>
    <p:sldId id="260" r:id="rId10"/>
    <p:sldId id="268" r:id="rId11"/>
    <p:sldId id="269" r:id="rId12"/>
    <p:sldId id="289" r:id="rId13"/>
    <p:sldId id="271" r:id="rId14"/>
    <p:sldId id="272" r:id="rId15"/>
    <p:sldId id="274" r:id="rId16"/>
    <p:sldId id="275" r:id="rId17"/>
    <p:sldId id="276" r:id="rId18"/>
    <p:sldId id="277" r:id="rId19"/>
    <p:sldId id="331" r:id="rId20"/>
    <p:sldId id="278" r:id="rId21"/>
    <p:sldId id="296" r:id="rId22"/>
    <p:sldId id="279" r:id="rId23"/>
    <p:sldId id="298" r:id="rId24"/>
    <p:sldId id="280" r:id="rId25"/>
    <p:sldId id="299" r:id="rId26"/>
    <p:sldId id="281" r:id="rId27"/>
    <p:sldId id="321" r:id="rId28"/>
    <p:sldId id="322" r:id="rId29"/>
    <p:sldId id="323" r:id="rId30"/>
    <p:sldId id="291" r:id="rId31"/>
    <p:sldId id="283" r:id="rId32"/>
    <p:sldId id="300" r:id="rId33"/>
    <p:sldId id="305" r:id="rId34"/>
    <p:sldId id="295" r:id="rId35"/>
    <p:sldId id="325" r:id="rId36"/>
    <p:sldId id="326" r:id="rId37"/>
    <p:sldId id="327" r:id="rId38"/>
    <p:sldId id="306" r:id="rId39"/>
    <p:sldId id="290" r:id="rId40"/>
    <p:sldId id="293" r:id="rId41"/>
    <p:sldId id="294" r:id="rId42"/>
    <p:sldId id="307" r:id="rId43"/>
    <p:sldId id="308" r:id="rId44"/>
    <p:sldId id="312" r:id="rId45"/>
    <p:sldId id="313" r:id="rId46"/>
    <p:sldId id="314" r:id="rId47"/>
    <p:sldId id="329" r:id="rId48"/>
    <p:sldId id="316" r:id="rId49"/>
    <p:sldId id="330" r:id="rId50"/>
    <p:sldId id="318" r:id="rId51"/>
    <p:sldId id="315" r:id="rId52"/>
    <p:sldId id="320" r:id="rId53"/>
    <p:sldId id="311" r:id="rId54"/>
    <p:sldId id="31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31" autoAdjust="0"/>
  </p:normalViewPr>
  <p:slideViewPr>
    <p:cSldViewPr>
      <p:cViewPr>
        <p:scale>
          <a:sx n="70" d="100"/>
          <a:sy n="70" d="100"/>
        </p:scale>
        <p:origin x="-254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yan:Documents:HMDS:ComparisonOfMode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yan:Documents:HMDS:ComparisonOfMode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10k Sample in 100k Data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Stress!$A$9</c:f>
              <c:strCache>
                <c:ptCount val="1"/>
                <c:pt idx="0">
                  <c:v>standard-10k</c:v>
                </c:pt>
              </c:strCache>
            </c:strRef>
          </c:tx>
          <c:marker>
            <c:symbol val="none"/>
          </c:marker>
          <c:cat>
            <c:numRef>
              <c:f>Stress!$B$8:$F$8</c:f>
              <c:numCache>
                <c:formatCode>General</c:formatCode>
                <c:ptCount val="5"/>
                <c:pt idx="0">
                  <c:v>2.0</c:v>
                </c:pt>
                <c:pt idx="1">
                  <c:v>3.0</c:v>
                </c:pt>
                <c:pt idx="2">
                  <c:v>5.0</c:v>
                </c:pt>
                <c:pt idx="3">
                  <c:v>10.0</c:v>
                </c:pt>
                <c:pt idx="4">
                  <c:v>50.0</c:v>
                </c:pt>
              </c:numCache>
            </c:numRef>
          </c:cat>
          <c:val>
            <c:numRef>
              <c:f>Stress!$B$9:$F$9</c:f>
              <c:numCache>
                <c:formatCode>General</c:formatCode>
                <c:ptCount val="5"/>
                <c:pt idx="0">
                  <c:v>0.0409398782902607</c:v>
                </c:pt>
                <c:pt idx="1">
                  <c:v>0.0410598655771035</c:v>
                </c:pt>
                <c:pt idx="2">
                  <c:v>0.0406219692817292</c:v>
                </c:pt>
                <c:pt idx="3">
                  <c:v>0.0412315752035428</c:v>
                </c:pt>
                <c:pt idx="4">
                  <c:v>0.0415360124605301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Stress!$A$11</c:f>
              <c:strCache>
                <c:ptCount val="1"/>
                <c:pt idx="0">
                  <c:v>hmds-10k</c:v>
                </c:pt>
              </c:strCache>
            </c:strRef>
          </c:tx>
          <c:marker>
            <c:symbol val="none"/>
          </c:marker>
          <c:cat>
            <c:numRef>
              <c:f>Stress!$B$8:$F$8</c:f>
              <c:numCache>
                <c:formatCode>General</c:formatCode>
                <c:ptCount val="5"/>
                <c:pt idx="0">
                  <c:v>2.0</c:v>
                </c:pt>
                <c:pt idx="1">
                  <c:v>3.0</c:v>
                </c:pt>
                <c:pt idx="2">
                  <c:v>5.0</c:v>
                </c:pt>
                <c:pt idx="3">
                  <c:v>10.0</c:v>
                </c:pt>
                <c:pt idx="4">
                  <c:v>50.0</c:v>
                </c:pt>
              </c:numCache>
            </c:numRef>
          </c:cat>
          <c:val>
            <c:numRef>
              <c:f>Stress!$B$11:$F$11</c:f>
              <c:numCache>
                <c:formatCode>General</c:formatCode>
                <c:ptCount val="5"/>
                <c:pt idx="0">
                  <c:v>0.125198701356266</c:v>
                </c:pt>
                <c:pt idx="1">
                  <c:v>0.121472731736004</c:v>
                </c:pt>
                <c:pt idx="2">
                  <c:v>0.123234897484745</c:v>
                </c:pt>
                <c:pt idx="3">
                  <c:v>0.123569510729205</c:v>
                </c:pt>
                <c:pt idx="4">
                  <c:v>0.130449878507714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Stress!$A$13</c:f>
              <c:strCache>
                <c:ptCount val="1"/>
                <c:pt idx="0">
                  <c:v>heuristic-10k</c:v>
                </c:pt>
              </c:strCache>
            </c:strRef>
          </c:tx>
          <c:marker>
            <c:symbol val="none"/>
          </c:marker>
          <c:cat>
            <c:numRef>
              <c:f>Stress!$B$8:$F$8</c:f>
              <c:numCache>
                <c:formatCode>General</c:formatCode>
                <c:ptCount val="5"/>
                <c:pt idx="0">
                  <c:v>2.0</c:v>
                </c:pt>
                <c:pt idx="1">
                  <c:v>3.0</c:v>
                </c:pt>
                <c:pt idx="2">
                  <c:v>5.0</c:v>
                </c:pt>
                <c:pt idx="3">
                  <c:v>10.0</c:v>
                </c:pt>
                <c:pt idx="4">
                  <c:v>50.0</c:v>
                </c:pt>
              </c:numCache>
            </c:numRef>
          </c:cat>
          <c:val>
            <c:numRef>
              <c:f>Stress!$B$13:$F$13</c:f>
              <c:numCache>
                <c:formatCode>General</c:formatCode>
                <c:ptCount val="5"/>
                <c:pt idx="0">
                  <c:v>0.0610188730296242</c:v>
                </c:pt>
                <c:pt idx="1">
                  <c:v>0.0603213737202178</c:v>
                </c:pt>
                <c:pt idx="2">
                  <c:v>0.0560719351745037</c:v>
                </c:pt>
                <c:pt idx="3">
                  <c:v>0.0581521587116455</c:v>
                </c:pt>
                <c:pt idx="4">
                  <c:v>0.0582615113608348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Stress!$A$15</c:f>
              <c:strCache>
                <c:ptCount val="1"/>
                <c:pt idx="0">
                  <c:v>sample data stress</c:v>
                </c:pt>
              </c:strCache>
            </c:strRef>
          </c:tx>
          <c:marker>
            <c:symbol val="none"/>
          </c:marker>
          <c:cat>
            <c:numRef>
              <c:f>Stress!$B$8:$F$8</c:f>
              <c:numCache>
                <c:formatCode>General</c:formatCode>
                <c:ptCount val="5"/>
                <c:pt idx="0">
                  <c:v>2.0</c:v>
                </c:pt>
                <c:pt idx="1">
                  <c:v>3.0</c:v>
                </c:pt>
                <c:pt idx="2">
                  <c:v>5.0</c:v>
                </c:pt>
                <c:pt idx="3">
                  <c:v>10.0</c:v>
                </c:pt>
                <c:pt idx="4">
                  <c:v>50.0</c:v>
                </c:pt>
              </c:numCache>
            </c:numRef>
          </c:cat>
          <c:val>
            <c:numRef>
              <c:f>Stress!$B$15:$F$15</c:f>
              <c:numCache>
                <c:formatCode>General</c:formatCode>
                <c:ptCount val="5"/>
                <c:pt idx="0">
                  <c:v>0.033589539</c:v>
                </c:pt>
                <c:pt idx="1">
                  <c:v>0.033589539</c:v>
                </c:pt>
                <c:pt idx="2">
                  <c:v>0.033589539</c:v>
                </c:pt>
                <c:pt idx="3">
                  <c:v>0.033589539</c:v>
                </c:pt>
                <c:pt idx="4">
                  <c:v>0.033589539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460104"/>
        <c:axId val="606981608"/>
      </c:lineChart>
      <c:catAx>
        <c:axId val="522460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 value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6981608"/>
        <c:crosses val="autoZero"/>
        <c:auto val="1"/>
        <c:lblAlgn val="ctr"/>
        <c:lblOffset val="100"/>
        <c:noMultiLvlLbl val="0"/>
      </c:catAx>
      <c:valAx>
        <c:axId val="606981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Stress value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22460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 algn="ctr"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'Test on PolarGrid'!$A$16</c:f>
              <c:strCache>
                <c:ptCount val="1"/>
                <c:pt idx="0">
                  <c:v>10k</c:v>
                </c:pt>
              </c:strCache>
            </c:strRef>
          </c:tx>
          <c:invertIfNegative val="0"/>
          <c:cat>
            <c:strRef>
              <c:f>'Test on PolarGrid'!$B$15:$D$15</c:f>
              <c:strCache>
                <c:ptCount val="3"/>
                <c:pt idx="0">
                  <c:v>Standard</c:v>
                </c:pt>
                <c:pt idx="1">
                  <c:v>Hierachical</c:v>
                </c:pt>
                <c:pt idx="2">
                  <c:v>Hybrid</c:v>
                </c:pt>
              </c:strCache>
            </c:strRef>
          </c:cat>
          <c:val>
            <c:numRef>
              <c:f>'Test on PolarGrid'!$B$16:$D$16</c:f>
              <c:numCache>
                <c:formatCode>General</c:formatCode>
                <c:ptCount val="3"/>
                <c:pt idx="0">
                  <c:v>5670.598</c:v>
                </c:pt>
                <c:pt idx="1">
                  <c:v>441.0248000000001</c:v>
                </c:pt>
                <c:pt idx="2">
                  <c:v>2146.695</c:v>
                </c:pt>
              </c:numCache>
            </c:numRef>
          </c:val>
        </c:ser>
        <c:ser>
          <c:idx val="1"/>
          <c:order val="1"/>
          <c:tx>
            <c:strRef>
              <c:f>'Test on PolarGrid'!$A$17</c:f>
              <c:strCache>
                <c:ptCount val="1"/>
                <c:pt idx="0">
                  <c:v>50k</c:v>
                </c:pt>
              </c:strCache>
            </c:strRef>
          </c:tx>
          <c:invertIfNegative val="0"/>
          <c:cat>
            <c:strRef>
              <c:f>'Test on PolarGrid'!$B$15:$D$15</c:f>
              <c:strCache>
                <c:ptCount val="3"/>
                <c:pt idx="0">
                  <c:v>Standard</c:v>
                </c:pt>
                <c:pt idx="1">
                  <c:v>Hierachical</c:v>
                </c:pt>
                <c:pt idx="2">
                  <c:v>Hybrid</c:v>
                </c:pt>
              </c:strCache>
            </c:strRef>
          </c:cat>
          <c:val>
            <c:numRef>
              <c:f>'Test on PolarGrid'!$B$17:$D$17</c:f>
              <c:numCache>
                <c:formatCode>General</c:formatCode>
                <c:ptCount val="3"/>
                <c:pt idx="0">
                  <c:v>15790.812</c:v>
                </c:pt>
                <c:pt idx="1">
                  <c:v>864.7375999999997</c:v>
                </c:pt>
                <c:pt idx="2">
                  <c:v>6386.3368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663096"/>
        <c:axId val="522668552"/>
        <c:axId val="0"/>
      </c:bar3DChart>
      <c:catAx>
        <c:axId val="522663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Models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22668552"/>
        <c:crosses val="autoZero"/>
        <c:auto val="1"/>
        <c:lblAlgn val="ctr"/>
        <c:lblOffset val="100"/>
        <c:noMultiLvlLbl val="0"/>
      </c:catAx>
      <c:valAx>
        <c:axId val="522668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22663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'newest data on matrix multiply'!$A$30</c:f>
              <c:strCache>
                <c:ptCount val="1"/>
                <c:pt idx="0">
                  <c:v>Sequential</c:v>
                </c:pt>
              </c:strCache>
            </c:strRef>
          </c:tx>
          <c:invertIfNegative val="0"/>
          <c:cat>
            <c:strRef>
              <c:f>'newest data on matrix multiply'!$B$29:$D$29</c:f>
              <c:strCache>
                <c:ptCount val="3"/>
                <c:pt idx="0">
                  <c:v>RowPartition</c:v>
                </c:pt>
                <c:pt idx="1">
                  <c:v>RowColumnPartition</c:v>
                </c:pt>
                <c:pt idx="2">
                  <c:v>Fox-Hey</c:v>
                </c:pt>
              </c:strCache>
            </c:strRef>
          </c:cat>
          <c:val>
            <c:numRef>
              <c:f>'newest data on matrix multiply'!$B$30:$D$30</c:f>
              <c:numCache>
                <c:formatCode>General</c:formatCode>
                <c:ptCount val="3"/>
                <c:pt idx="0">
                  <c:v>17.3</c:v>
                </c:pt>
                <c:pt idx="1">
                  <c:v>9.794141999999998</c:v>
                </c:pt>
                <c:pt idx="2">
                  <c:v>16.38888</c:v>
                </c:pt>
              </c:numCache>
            </c:numRef>
          </c:val>
        </c:ser>
        <c:ser>
          <c:idx val="1"/>
          <c:order val="1"/>
          <c:tx>
            <c:strRef>
              <c:f>'newest data on matrix multiply'!$A$31</c:f>
              <c:strCache>
                <c:ptCount val="1"/>
                <c:pt idx="0">
                  <c:v>TPL</c:v>
                </c:pt>
              </c:strCache>
            </c:strRef>
          </c:tx>
          <c:invertIfNegative val="0"/>
          <c:cat>
            <c:strRef>
              <c:f>'newest data on matrix multiply'!$B$29:$D$29</c:f>
              <c:strCache>
                <c:ptCount val="3"/>
                <c:pt idx="0">
                  <c:v>RowPartition</c:v>
                </c:pt>
                <c:pt idx="1">
                  <c:v>RowColumnPartition</c:v>
                </c:pt>
                <c:pt idx="2">
                  <c:v>Fox-Hey</c:v>
                </c:pt>
              </c:strCache>
            </c:strRef>
          </c:cat>
          <c:val>
            <c:numRef>
              <c:f>'newest data on matrix multiply'!$B$31:$D$31</c:f>
              <c:numCache>
                <c:formatCode>General</c:formatCode>
                <c:ptCount val="3"/>
                <c:pt idx="0">
                  <c:v>131.7710302121595</c:v>
                </c:pt>
                <c:pt idx="1">
                  <c:v>93.70014251459042</c:v>
                </c:pt>
                <c:pt idx="2">
                  <c:v>85.63579722722905</c:v>
                </c:pt>
              </c:numCache>
            </c:numRef>
          </c:val>
        </c:ser>
        <c:ser>
          <c:idx val="2"/>
          <c:order val="2"/>
          <c:tx>
            <c:strRef>
              <c:f>'newest data on matrix multiply'!$A$32</c:f>
              <c:strCache>
                <c:ptCount val="1"/>
                <c:pt idx="0">
                  <c:v>Thread</c:v>
                </c:pt>
              </c:strCache>
            </c:strRef>
          </c:tx>
          <c:invertIfNegative val="0"/>
          <c:cat>
            <c:strRef>
              <c:f>'newest data on matrix multiply'!$B$29:$D$29</c:f>
              <c:strCache>
                <c:ptCount val="3"/>
                <c:pt idx="0">
                  <c:v>RowPartition</c:v>
                </c:pt>
                <c:pt idx="1">
                  <c:v>RowColumnPartition</c:v>
                </c:pt>
                <c:pt idx="2">
                  <c:v>Fox-Hey</c:v>
                </c:pt>
              </c:strCache>
            </c:strRef>
          </c:cat>
          <c:val>
            <c:numRef>
              <c:f>'newest data on matrix multiply'!$B$32:$D$32</c:f>
              <c:numCache>
                <c:formatCode>General</c:formatCode>
                <c:ptCount val="3"/>
                <c:pt idx="0">
                  <c:v>139.4501354490076</c:v>
                </c:pt>
                <c:pt idx="1">
                  <c:v>95.13092877776246</c:v>
                </c:pt>
                <c:pt idx="2">
                  <c:v>83.57031934737867</c:v>
                </c:pt>
              </c:numCache>
            </c:numRef>
          </c:val>
        </c:ser>
        <c:ser>
          <c:idx val="3"/>
          <c:order val="3"/>
          <c:tx>
            <c:strRef>
              <c:f>'newest data on matrix multiply'!$A$33</c:f>
              <c:strCache>
                <c:ptCount val="1"/>
                <c:pt idx="0">
                  <c:v>PLINQ</c:v>
                </c:pt>
              </c:strCache>
            </c:strRef>
          </c:tx>
          <c:invertIfNegative val="0"/>
          <c:cat>
            <c:strRef>
              <c:f>'newest data on matrix multiply'!$B$29:$D$29</c:f>
              <c:strCache>
                <c:ptCount val="3"/>
                <c:pt idx="0">
                  <c:v>RowPartition</c:v>
                </c:pt>
                <c:pt idx="1">
                  <c:v>RowColumnPartition</c:v>
                </c:pt>
                <c:pt idx="2">
                  <c:v>Fox-Hey</c:v>
                </c:pt>
              </c:strCache>
            </c:strRef>
          </c:cat>
          <c:val>
            <c:numRef>
              <c:f>'newest data on matrix multiply'!$B$33:$D$33</c:f>
              <c:numCache>
                <c:formatCode>General</c:formatCode>
                <c:ptCount val="3"/>
                <c:pt idx="0">
                  <c:v>156.2054612270547</c:v>
                </c:pt>
                <c:pt idx="1">
                  <c:v>104.6966587754716</c:v>
                </c:pt>
                <c:pt idx="2">
                  <c:v>128.8114485319853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6358856"/>
        <c:axId val="606364552"/>
        <c:axId val="0"/>
      </c:bar3DChart>
      <c:catAx>
        <c:axId val="606358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Different Matrix Multiplication Model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606364552"/>
        <c:crosses val="autoZero"/>
        <c:auto val="1"/>
        <c:lblAlgn val="ctr"/>
        <c:lblOffset val="100"/>
        <c:noMultiLvlLbl val="0"/>
      </c:catAx>
      <c:valAx>
        <c:axId val="606364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Speedup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6358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C7BEA-30D9-4141-A961-8AD166F0170D}" type="datetimeFigureOut">
              <a:rPr lang="en-US" smtClean="0"/>
              <a:t>8/24/11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A3DE5-9752-A246-93C9-5AA7075E3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04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C636A-F79C-4382-886E-7A5F2D5F7133}" type="datetimeFigureOut">
              <a:rPr lang="en-US" smtClean="0"/>
              <a:t>8/24/11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E3A34-B20B-451B-B175-FE094DA8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56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Merging computing models</a:t>
            </a:r>
          </a:p>
          <a:p>
            <a:r>
              <a:rPr lang="en-US" dirty="0" smtClean="0"/>
              <a:t>Give some examples, what kind</a:t>
            </a:r>
            <a:r>
              <a:rPr lang="en-US" baseline="0" dirty="0" smtClean="0"/>
              <a:t> of problems I tries to solve?</a:t>
            </a:r>
          </a:p>
          <a:p>
            <a:r>
              <a:rPr lang="en-US" baseline="0" dirty="0" smtClean="0"/>
              <a:t>Add slide number</a:t>
            </a:r>
          </a:p>
          <a:p>
            <a:r>
              <a:rPr lang="en-US" baseline="0" dirty="0" smtClean="0"/>
              <a:t>35 minutes talk and 1 hour total</a:t>
            </a:r>
          </a:p>
          <a:p>
            <a:r>
              <a:rPr lang="en-US" baseline="0" dirty="0" smtClean="0"/>
              <a:t>Hadoop slide</a:t>
            </a:r>
          </a:p>
          <a:p>
            <a:r>
              <a:rPr lang="en-US" baseline="0" dirty="0" smtClean="0"/>
              <a:t>Put the table to the end</a:t>
            </a:r>
          </a:p>
          <a:p>
            <a:r>
              <a:rPr lang="en-US" baseline="0" dirty="0" smtClean="0"/>
              <a:t>Add salsa </a:t>
            </a:r>
            <a:r>
              <a:rPr lang="en-US" baseline="0" dirty="0" err="1" smtClean="0"/>
              <a:t>hpc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dirty="0" smtClean="0"/>
              <a:t>One map per item</a:t>
            </a:r>
          </a:p>
          <a:p>
            <a:pPr marL="228600" indent="-228600">
              <a:buAutoNum type="arabicParenR"/>
            </a:pPr>
            <a:r>
              <a:rPr lang="en-US" dirty="0" smtClean="0"/>
              <a:t>Input is generated by each mapper as random sample point, use to evaluate the sampling function</a:t>
            </a:r>
          </a:p>
          <a:p>
            <a:pPr marL="228600" indent="-228600">
              <a:buAutoNum type="arabicParenR"/>
            </a:pPr>
            <a:r>
              <a:rPr lang="en-US" dirty="0" smtClean="0"/>
              <a:t>Only</a:t>
            </a:r>
            <a:r>
              <a:rPr lang="en-US" baseline="0" dirty="0" smtClean="0"/>
              <a:t> a s</a:t>
            </a:r>
            <a:r>
              <a:rPr lang="en-US" dirty="0" smtClean="0"/>
              <a:t>ingle reducer</a:t>
            </a:r>
            <a:r>
              <a:rPr lang="en-US" baseline="0" dirty="0" smtClean="0"/>
              <a:t> is used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Focused on Monte Carlo application</a:t>
            </a:r>
          </a:p>
          <a:p>
            <a:pPr marL="228600" indent="-228600">
              <a:buAutoNum type="arabicParenR"/>
            </a:pPr>
            <a:r>
              <a:rPr lang="en-US" dirty="0" smtClean="0"/>
              <a:t>Application</a:t>
            </a:r>
            <a:r>
              <a:rPr lang="en-US" baseline="0" dirty="0" smtClean="0"/>
              <a:t> is Black Scholes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37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For Mars and GPUMR has 128 processors on that GPU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90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The dimensionality k of the </a:t>
            </a:r>
            <a:r>
              <a:rPr lang="en-US" dirty="0" err="1" smtClean="0"/>
              <a:t>Dirichlet</a:t>
            </a:r>
            <a:r>
              <a:rPr lang="en-US" dirty="0" smtClean="0"/>
              <a:t> distribution is assumed known and fixed</a:t>
            </a:r>
          </a:p>
          <a:p>
            <a:pPr marL="228600" indent="-228600">
              <a:buAutoNum type="arabicParenR"/>
            </a:pPr>
            <a:r>
              <a:rPr lang="en-US" dirty="0" smtClean="0"/>
              <a:t>The word probabilities are parameterized by a k * V matrix </a:t>
            </a:r>
            <a:r>
              <a:rPr lang="el-GR" sz="1200" dirty="0" smtClean="0"/>
              <a:t>β</a:t>
            </a:r>
            <a:r>
              <a:rPr lang="en-US" sz="1200" dirty="0" smtClean="0"/>
              <a:t> where </a:t>
            </a:r>
            <a:r>
              <a:rPr lang="el-GR" sz="1200" dirty="0" smtClean="0"/>
              <a:t>β</a:t>
            </a:r>
            <a:r>
              <a:rPr lang="en-US" sz="1200" baseline="-25000" dirty="0" err="1" smtClean="0"/>
              <a:t>ij</a:t>
            </a:r>
            <a:r>
              <a:rPr lang="en-US" sz="1200" dirty="0" smtClean="0"/>
              <a:t> = p(</a:t>
            </a:r>
            <a:r>
              <a:rPr lang="en-US" sz="1200" dirty="0" err="1" smtClean="0"/>
              <a:t>w</a:t>
            </a:r>
            <a:r>
              <a:rPr lang="en-US" sz="1200" baseline="-25000" dirty="0" err="1" smtClean="0"/>
              <a:t>j</a:t>
            </a:r>
            <a:r>
              <a:rPr lang="en-US" sz="1200" dirty="0" smtClean="0"/>
              <a:t> = 1 | </a:t>
            </a:r>
            <a:r>
              <a:rPr lang="en-US" sz="1200" dirty="0" err="1" smtClean="0"/>
              <a:t>z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 = 1)</a:t>
            </a:r>
          </a:p>
          <a:p>
            <a:pPr marL="228600" indent="-228600">
              <a:buAutoNum type="arabicParenR"/>
            </a:pPr>
            <a:r>
              <a:rPr lang="en-US" sz="1200" dirty="0" smtClean="0"/>
              <a:t>The Poisson</a:t>
            </a:r>
            <a:r>
              <a:rPr lang="en-US" sz="1200" baseline="0" dirty="0" smtClean="0"/>
              <a:t> assumption is not critical to anything that document length distributions can be used as needed.</a:t>
            </a:r>
          </a:p>
          <a:p>
            <a:pPr marL="228600" indent="-228600">
              <a:buAutoNum type="arabicParenR"/>
            </a:pPr>
            <a:r>
              <a:rPr lang="en-US" sz="1200" baseline="0" dirty="0" smtClean="0"/>
              <a:t>N is independent from all the variables</a:t>
            </a:r>
          </a:p>
          <a:p>
            <a:pPr marL="228600" indent="-228600">
              <a:buAutoNum type="arabicParenR"/>
            </a:pPr>
            <a:r>
              <a:rPr lang="en-US" sz="1200" baseline="0" dirty="0" smtClean="0"/>
              <a:t>The </a:t>
            </a:r>
            <a:r>
              <a:rPr lang="en-US" sz="1200" baseline="0" dirty="0" err="1" smtClean="0"/>
              <a:t>Dirichlet</a:t>
            </a:r>
            <a:r>
              <a:rPr lang="en-US" sz="1200" baseline="0" dirty="0" smtClean="0"/>
              <a:t> is a convenient distribution on the simplex – it is in the exponential family, has finite dimensional sufficient statistics, and is conjugate to the multinomial distribution.</a:t>
            </a:r>
          </a:p>
          <a:p>
            <a:pPr marL="228600" indent="-228600">
              <a:buAutoNum type="arabicParenR"/>
            </a:pPr>
            <a:r>
              <a:rPr lang="en-US" sz="1200" baseline="0" dirty="0" smtClean="0"/>
              <a:t>Main difference between the </a:t>
            </a:r>
            <a:r>
              <a:rPr lang="en-US" sz="1200" baseline="0" dirty="0" err="1" smtClean="0"/>
              <a:t>pLSI</a:t>
            </a:r>
            <a:r>
              <a:rPr lang="en-US" sz="1200" baseline="0" dirty="0" smtClean="0"/>
              <a:t> and LDA is PLSI can only trained the sample dataset (where may leads to </a:t>
            </a:r>
            <a:r>
              <a:rPr lang="en-US" sz="1200" baseline="0" dirty="0" err="1" smtClean="0"/>
              <a:t>overfitting</a:t>
            </a:r>
            <a:r>
              <a:rPr lang="en-US" sz="1200" baseline="0" dirty="0" smtClean="0"/>
              <a:t>) while the LDA can predict the out-sample dataset by using </a:t>
            </a:r>
            <a:r>
              <a:rPr lang="en-US" sz="1200" baseline="0" dirty="0" err="1" smtClean="0"/>
              <a:t>dirichlet</a:t>
            </a:r>
            <a:r>
              <a:rPr lang="en-US" sz="1200" baseline="0" dirty="0" smtClean="0"/>
              <a:t>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86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Only use 2 processors for the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9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Fault</a:t>
            </a:r>
            <a:r>
              <a:rPr lang="en-US" baseline="0" dirty="0" smtClean="0"/>
              <a:t> tolerance: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aseline="0" dirty="0" smtClean="0"/>
              <a:t>(MPI) check point the workers before </a:t>
            </a:r>
            <a:r>
              <a:rPr lang="en-US" baseline="0" dirty="0" err="1" smtClean="0"/>
              <a:t>AllReduce</a:t>
            </a:r>
            <a:r>
              <a:rPr lang="en-US" baseline="0" dirty="0" smtClean="0"/>
              <a:t>, roll back if one or more workers failed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aseline="0" dirty="0" smtClean="0"/>
              <a:t>(MapReduce) map output were buffered on the local disk before shuffle. Use check point and make sure same map worker runs for same buffered data.</a:t>
            </a:r>
          </a:p>
          <a:p>
            <a:pPr marL="0" lvl="0" indent="0">
              <a:buFont typeface="+mj-lt"/>
              <a:buNone/>
            </a:pPr>
            <a:r>
              <a:rPr lang="en-US" baseline="0" dirty="0" smtClean="0"/>
              <a:t>2) Static Scheduling as D/P as each shard.</a:t>
            </a:r>
          </a:p>
          <a:p>
            <a:pPr marL="685800" lvl="1" indent="-228600"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15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One of the most efficient algorithms, among Newton-type algorithm</a:t>
            </a:r>
            <a:r>
              <a:rPr lang="en-US" baseline="0" dirty="0" smtClean="0"/>
              <a:t> which need a Hessian matrix </a:t>
            </a:r>
            <a:r>
              <a:rPr lang="en-US" i="1" baseline="0" dirty="0" smtClean="0"/>
              <a:t>O(N^3*m^3).</a:t>
            </a:r>
          </a:p>
          <a:p>
            <a:pPr marL="228600" indent="-228600">
              <a:buAutoNum type="arabicParenR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15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hdfs</a:t>
            </a:r>
            <a:r>
              <a:rPr lang="en-US" dirty="0" smtClean="0"/>
              <a:t>, </a:t>
            </a:r>
            <a:r>
              <a:rPr lang="en-US" dirty="0" err="1" smtClean="0"/>
              <a:t>namenode</a:t>
            </a:r>
            <a:r>
              <a:rPr lang="en-US" dirty="0" smtClean="0"/>
              <a:t>, </a:t>
            </a:r>
            <a:r>
              <a:rPr lang="en-US" dirty="0" err="1" smtClean="0"/>
              <a:t>datanode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09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Page rank and k-means</a:t>
            </a:r>
          </a:p>
          <a:p>
            <a:pPr marL="228600" indent="-228600">
              <a:buAutoNum type="arabicParenR"/>
            </a:pPr>
            <a:r>
              <a:rPr lang="en-US" dirty="0" smtClean="0"/>
              <a:t>Experiment was done on EC2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83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One RDD fails, the other RDDs can recover</a:t>
            </a:r>
            <a:r>
              <a:rPr lang="en-US" baseline="0" dirty="0" smtClean="0"/>
              <a:t> it without reloading. What if multiple partitions lost?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Nexus is a cluster manager which allows running multiple framework (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, Dryad, Spark) on same cluster. It’s more likely a resource manager.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Text search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logistic regression from two sets of points, trying to find best </a:t>
            </a:r>
            <a:r>
              <a:rPr lang="en-US" baseline="0" dirty="0" err="1" smtClean="0"/>
              <a:t>hyperplane</a:t>
            </a:r>
            <a:r>
              <a:rPr lang="en-US" baseline="0" dirty="0" smtClean="0"/>
              <a:t> w that </a:t>
            </a:r>
            <a:r>
              <a:rPr lang="en-US" baseline="0" dirty="0" err="1" smtClean="0"/>
              <a:t>seperates</a:t>
            </a:r>
            <a:r>
              <a:rPr lang="en-US" baseline="0" dirty="0" smtClean="0"/>
              <a:t> two set of points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ALS, has a R containing the know ratings for some user-movie pairs, has a M matrix m * k for each movie has k feature vector and a U matrix k * u each user’s rating for a k feature vector movie.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3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Partitioned either by manager assign each</a:t>
            </a:r>
            <a:r>
              <a:rPr lang="en-US" baseline="0" dirty="0" smtClean="0"/>
              <a:t> worker one or more partitions.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Each partition consisting of a set of vertices and all of those vertices’ out going edges.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Default partition is hash(ID) mod N where N is the number of </a:t>
            </a:r>
            <a:r>
              <a:rPr lang="en-US" baseline="0" dirty="0" err="1" smtClean="0"/>
              <a:t>parititions</a:t>
            </a:r>
            <a:r>
              <a:rPr lang="en-US" baseline="0" dirty="0" smtClean="0"/>
              <a:t>, ID is the vertex ID.</a:t>
            </a:r>
          </a:p>
          <a:p>
            <a:pPr marL="228600" indent="-228600">
              <a:buAutoNum type="arabicParenR"/>
            </a:pPr>
            <a:r>
              <a:rPr lang="en-US" dirty="0" smtClean="0"/>
              <a:t>A vertex can send out any number of</a:t>
            </a:r>
            <a:r>
              <a:rPr lang="en-US" baseline="0" dirty="0" smtClean="0"/>
              <a:t> messages in a </a:t>
            </a:r>
            <a:r>
              <a:rPr lang="en-US" baseline="0" dirty="0" err="1" smtClean="0"/>
              <a:t>SuperStep</a:t>
            </a:r>
            <a:r>
              <a:rPr lang="en-US" baseline="0" dirty="0" smtClean="0"/>
              <a:t> S, vertex can directly communicate with each other.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Communicate: message passing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Partition are on the local disk of compute node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Combiner: reduce several incoming messages to the same vertex by system.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Aggregator: like a combiner in twister, use to send out the global value to all vertex.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Page Rank, Shortest Paths, Bipartite Matching and a Semi-Clustering algorithm</a:t>
            </a:r>
            <a:endParaRPr lang="en-US" dirty="0" smtClean="0"/>
          </a:p>
          <a:p>
            <a:r>
              <a:rPr lang="en-US" dirty="0" smtClean="0"/>
              <a:t>----- </a:t>
            </a:r>
            <a:r>
              <a:rPr lang="en-US" dirty="0"/>
              <a:t>Meeting Notes (8/5/11 14:43) -----</a:t>
            </a:r>
          </a:p>
          <a:p>
            <a:r>
              <a:rPr lang="en-US" dirty="0"/>
              <a:t>partition strategy</a:t>
            </a:r>
          </a:p>
          <a:p>
            <a:r>
              <a:rPr lang="en-US" dirty="0"/>
              <a:t>messaging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Word count for example</a:t>
            </a:r>
          </a:p>
          <a:p>
            <a:pPr marL="228600" indent="-228600">
              <a:buAutoNum type="arabicParenR"/>
            </a:pPr>
            <a:r>
              <a:rPr lang="en-US" dirty="0" smtClean="0"/>
              <a:t>Sort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40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Use ray casting which is pleasantly parallel in volume rendering</a:t>
            </a:r>
          </a:p>
          <a:p>
            <a:pPr marL="228600" indent="-228600">
              <a:buAutoNum type="arabicParenR"/>
            </a:pPr>
            <a:r>
              <a:rPr lang="en-US" dirty="0" smtClean="0"/>
              <a:t>Any single partition/brick</a:t>
            </a:r>
            <a:r>
              <a:rPr lang="en-US" baseline="0" dirty="0" smtClean="0"/>
              <a:t> must be able to fit into the main memory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dirty="0" smtClean="0"/>
              <a:t>The reduce is done on CPU</a:t>
            </a:r>
          </a:p>
          <a:p>
            <a:pPr marL="228600" indent="-228600">
              <a:buAutoNum type="arabicParenR"/>
            </a:pPr>
            <a:r>
              <a:rPr lang="en-US" dirty="0" smtClean="0"/>
              <a:t>Map: use ray to discard un-intersect</a:t>
            </a:r>
            <a:r>
              <a:rPr lang="en-US" baseline="0" dirty="0" smtClean="0"/>
              <a:t> rays and remove the un-seen parts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Reduce: Draw the seen parts</a:t>
            </a:r>
            <a:endParaRPr lang="en-US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15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Use 8 ps3 to form a cluster with 8 nodes</a:t>
            </a:r>
          </a:p>
          <a:p>
            <a:pPr marL="228600" indent="-228600">
              <a:buAutoNum type="arabicParenR"/>
            </a:pPr>
            <a:r>
              <a:rPr lang="en-US" dirty="0" smtClean="0"/>
              <a:t>PPE:</a:t>
            </a:r>
            <a:r>
              <a:rPr lang="en-US" baseline="0" dirty="0" smtClean="0"/>
              <a:t> PowerPC Processing Element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SPE: Synergistic Processing Element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EIB: Element Interconnect Bus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BIC: Bus Interface Controller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MIC: Memory and I/O Controller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Divided the inputs into small work units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256 MB main memory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Linear regression, k-means and word 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4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err="1" smtClean="0"/>
              <a:t>Dirichlet</a:t>
            </a:r>
            <a:r>
              <a:rPr lang="en-US" dirty="0" smtClean="0"/>
              <a:t> distribution</a:t>
            </a:r>
          </a:p>
          <a:p>
            <a:pPr marL="228600" indent="-228600">
              <a:buAutoNum type="arabicParenR"/>
            </a:pPr>
            <a:r>
              <a:rPr lang="en-US" dirty="0" smtClean="0"/>
              <a:t>Parameters</a:t>
            </a:r>
            <a:r>
              <a:rPr lang="en-US" baseline="0" dirty="0" smtClean="0"/>
              <a:t> grows with the size of corpus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90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The dimensionality k of the </a:t>
            </a:r>
            <a:r>
              <a:rPr lang="en-US" dirty="0" err="1" smtClean="0"/>
              <a:t>Dirichlet</a:t>
            </a:r>
            <a:r>
              <a:rPr lang="en-US" dirty="0" smtClean="0"/>
              <a:t> distribution is assumed known and fixed</a:t>
            </a:r>
          </a:p>
          <a:p>
            <a:pPr marL="228600" indent="-228600">
              <a:buAutoNum type="arabicParenR"/>
            </a:pPr>
            <a:r>
              <a:rPr lang="en-US" dirty="0" smtClean="0"/>
              <a:t>The word probabilities are parameterized by a k * V matrix </a:t>
            </a:r>
            <a:r>
              <a:rPr lang="el-GR" sz="1200" dirty="0" smtClean="0"/>
              <a:t>β</a:t>
            </a:r>
            <a:r>
              <a:rPr lang="en-US" sz="1200" dirty="0" smtClean="0"/>
              <a:t> where </a:t>
            </a:r>
            <a:r>
              <a:rPr lang="el-GR" sz="1200" dirty="0" smtClean="0"/>
              <a:t>β</a:t>
            </a:r>
            <a:r>
              <a:rPr lang="en-US" sz="1200" baseline="-25000" dirty="0" err="1" smtClean="0"/>
              <a:t>ij</a:t>
            </a:r>
            <a:r>
              <a:rPr lang="en-US" sz="1200" dirty="0" smtClean="0"/>
              <a:t> = p(</a:t>
            </a:r>
            <a:r>
              <a:rPr lang="en-US" sz="1200" dirty="0" err="1" smtClean="0"/>
              <a:t>w</a:t>
            </a:r>
            <a:r>
              <a:rPr lang="en-US" sz="1200" baseline="-25000" dirty="0" err="1" smtClean="0"/>
              <a:t>j</a:t>
            </a:r>
            <a:r>
              <a:rPr lang="en-US" sz="1200" dirty="0" smtClean="0"/>
              <a:t> = 1 | </a:t>
            </a:r>
            <a:r>
              <a:rPr lang="en-US" sz="1200" dirty="0" err="1" smtClean="0"/>
              <a:t>z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 = 1)</a:t>
            </a:r>
          </a:p>
          <a:p>
            <a:pPr marL="228600" indent="-228600">
              <a:buAutoNum type="arabicParenR"/>
            </a:pPr>
            <a:r>
              <a:rPr lang="en-US" sz="1200" dirty="0" smtClean="0"/>
              <a:t>The Poisson</a:t>
            </a:r>
            <a:r>
              <a:rPr lang="en-US" sz="1200" baseline="0" dirty="0" smtClean="0"/>
              <a:t> assumption is not critical to anything that document length distributions can be used as needed.</a:t>
            </a:r>
          </a:p>
          <a:p>
            <a:pPr marL="228600" indent="-228600">
              <a:buAutoNum type="arabicParenR"/>
            </a:pPr>
            <a:r>
              <a:rPr lang="en-US" sz="1200" baseline="0" dirty="0" smtClean="0"/>
              <a:t>N is independent from all the variables</a:t>
            </a:r>
          </a:p>
          <a:p>
            <a:pPr marL="228600" indent="-228600">
              <a:buAutoNum type="arabicParenR"/>
            </a:pPr>
            <a:r>
              <a:rPr lang="en-US" sz="1200" baseline="0" dirty="0" smtClean="0"/>
              <a:t>The </a:t>
            </a:r>
            <a:r>
              <a:rPr lang="en-US" sz="1200" baseline="0" dirty="0" err="1" smtClean="0"/>
              <a:t>Dirichlet</a:t>
            </a:r>
            <a:r>
              <a:rPr lang="en-US" sz="1200" baseline="0" dirty="0" smtClean="0"/>
              <a:t> is a convenient distribution on the simplex – it is in the exponential family, has finite dimensional sufficient statistics, and is conjugate to the multinomial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86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Gibbs sampling converges</a:t>
            </a:r>
            <a:r>
              <a:rPr lang="en-US" baseline="0" dirty="0" smtClean="0"/>
              <a:t> faster than either VEM or 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97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matrix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simply a matrix with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aii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ajj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1,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aij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 and all other elements zero.</a:t>
            </a:r>
          </a:p>
          <a:p>
            <a:pPr marL="228600" indent="-228600">
              <a:buAutoNum type="arabicParenR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Transposed matrix :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转置矩阵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1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Can only handle two different input type? </a:t>
            </a:r>
          </a:p>
          <a:p>
            <a:pPr marL="228600" indent="-228600">
              <a:buAutoNum type="arabicParenR"/>
            </a:pPr>
            <a:r>
              <a:rPr lang="en-US" dirty="0" smtClean="0"/>
              <a:t>Red</a:t>
            </a:r>
            <a:r>
              <a:rPr lang="en-US" baseline="0" dirty="0" smtClean="0"/>
              <a:t> line: DFS access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Blue line: remote transfer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Blue doted line: internal transfer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Why mergers and reducers on same node? Reducer number = merger number?</a:t>
            </a:r>
            <a:endParaRPr lang="en-US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Channel include</a:t>
            </a:r>
            <a:r>
              <a:rPr lang="en-US" baseline="0" dirty="0" smtClean="0"/>
              <a:t> internal temporary files, TCP pipelines and shared memory.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Dynamic scheduling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Fault tolerance by keeping replicas, duplicate vertexes when running slow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SQL query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Data mining: MDS search service, extracts the query strings and builds a histogram of query frequency.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Terasort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bechmark</a:t>
            </a:r>
            <a:r>
              <a:rPr lang="en-US" baseline="0" dirty="0" smtClean="0"/>
              <a:t>, page rank, Sloan Digital Sky Survey database and machine learning iterative algorithms.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dirty="0"/>
          </a:p>
          <a:p>
            <a:r>
              <a:rPr lang="en-US" dirty="0"/>
              <a:t>----- Meeting Notes (8/5/11 14:43) -----</a:t>
            </a:r>
          </a:p>
          <a:p>
            <a:r>
              <a:rPr lang="en-US" dirty="0"/>
              <a:t>distinguish PLINQ from processes, thread</a:t>
            </a:r>
          </a:p>
          <a:p>
            <a:r>
              <a:rPr lang="en-US" dirty="0"/>
              <a:t>change the PLINQ to Dryad</a:t>
            </a:r>
          </a:p>
          <a:p>
            <a:r>
              <a:rPr lang="en-US" dirty="0"/>
              <a:t>threshold versus fixed number of iterations</a:t>
            </a:r>
          </a:p>
          <a:p>
            <a:r>
              <a:rPr lang="en-US" dirty="0"/>
              <a:t>check it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Fault tolerance:</a:t>
            </a:r>
            <a:r>
              <a:rPr lang="en-US" baseline="0" dirty="0" smtClean="0"/>
              <a:t> replicas, check point by heart beat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SWG, k-means and MDS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Cache the data in the first iteration and reuse them in the next computations.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6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(8/5/11 14:43) -----</a:t>
            </a:r>
          </a:p>
          <a:p>
            <a:r>
              <a:rPr lang="en-US" dirty="0"/>
              <a:t>add definition for iterative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5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Generate the results</a:t>
            </a:r>
            <a:r>
              <a:rPr lang="en-US" baseline="0" dirty="0" smtClean="0"/>
              <a:t> saved into array by pre-generate number of intermediate results, the total size of keys and the total size of values. Each mapper save the result in a different location.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Optimization: thread parallelism, Handling variable-sized type, Hashing, File manipulation.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06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No fault tolerance</a:t>
            </a:r>
          </a:p>
          <a:p>
            <a:pPr marL="228600" indent="-228600">
              <a:buAutoNum type="arabicParenR"/>
            </a:pPr>
            <a:r>
              <a:rPr lang="en-US" dirty="0" smtClean="0"/>
              <a:t>4 times faster than</a:t>
            </a:r>
            <a:r>
              <a:rPr lang="en-US" baseline="0" dirty="0" smtClean="0"/>
              <a:t> Mars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220C-D54C-FF44-A31B-02C12E046120}" type="datetime1">
              <a:rPr lang="en-US" smtClean="0"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25A0-A2F8-F443-B6F6-0BDDC5C4C620}" type="datetime1">
              <a:rPr lang="en-US" smtClean="0"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8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49C-3722-274B-A6CB-8E2318F257D6}" type="datetime1">
              <a:rPr lang="en-US" smtClean="0"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9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E9E9-F941-2C47-943B-DE66ACF3B465}" type="datetime1">
              <a:rPr lang="en-US" smtClean="0"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07E9-CC0B-F048-9404-4630AF818966}" type="datetime1">
              <a:rPr lang="en-US" smtClean="0"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F60-7935-7F42-A757-60C99C5AC045}" type="datetime1">
              <a:rPr lang="en-US" smtClean="0"/>
              <a:t>8/24/11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2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8521-3036-9743-8083-1AF473983399}" type="datetime1">
              <a:rPr lang="en-US" smtClean="0"/>
              <a:t>8/24/11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A12E-3CB3-1A44-A196-AEFFEBD2B4CE}" type="datetime1">
              <a:rPr lang="en-US" smtClean="0"/>
              <a:t>8/24/11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3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9DBA-A652-EF49-8DB1-51F1ED68E268}" type="datetime1">
              <a:rPr lang="en-US" smtClean="0"/>
              <a:t>8/24/11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4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D4B-2D02-7547-87BF-567B307AD6D3}" type="datetime1">
              <a:rPr lang="en-US" smtClean="0"/>
              <a:t>8/24/11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F343-E380-F445-B088-E217CC27B8AD}" type="datetime1">
              <a:rPr lang="en-US" smtClean="0"/>
              <a:t>8/24/11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8D2BF-93B0-FE46-8011-B8E74DFA84DD}" type="datetime1">
              <a:rPr lang="en-US" smtClean="0"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9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4.emf"/><Relationship Id="rId9" Type="http://schemas.openxmlformats.org/officeDocument/2006/relationships/chart" Target="../charts/chart1.xml"/><Relationship Id="rId10" Type="http://schemas.openxmlformats.org/officeDocument/2006/relationships/chart" Target="../charts/chart2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MapReduce, GPGPU and Iterative Data mining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Oral exam Yang </a:t>
            </a:r>
            <a:r>
              <a:rPr lang="en-US" dirty="0" err="1" smtClean="0"/>
              <a:t>Ruan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Purpose GPU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Runtimes on GPU</a:t>
            </a:r>
          </a:p>
          <a:p>
            <a:pPr lvl="1"/>
            <a:r>
              <a:rPr lang="en-US" dirty="0" smtClean="0"/>
              <a:t>CUDA</a:t>
            </a:r>
          </a:p>
          <a:p>
            <a:pPr lvl="1"/>
            <a:r>
              <a:rPr lang="en-US" dirty="0" err="1" smtClean="0"/>
              <a:t>OpenCL</a:t>
            </a:r>
            <a:endParaRPr lang="en-US" dirty="0" smtClean="0"/>
          </a:p>
          <a:p>
            <a:r>
              <a:rPr lang="en-US" dirty="0" smtClean="0"/>
              <a:t>Different MapReduce framework for Heterogeneous data</a:t>
            </a:r>
          </a:p>
          <a:p>
            <a:pPr lvl="1"/>
            <a:r>
              <a:rPr lang="en-US" dirty="0" smtClean="0"/>
              <a:t>Mars/Berkley’s MapReduce</a:t>
            </a:r>
          </a:p>
          <a:p>
            <a:pPr lvl="1"/>
            <a:r>
              <a:rPr lang="en-US" dirty="0" err="1" smtClean="0"/>
              <a:t>DisMarc</a:t>
            </a:r>
            <a:r>
              <a:rPr lang="en-US" dirty="0" smtClean="0"/>
              <a:t>/Volume Rendering MapReduce</a:t>
            </a:r>
          </a:p>
          <a:p>
            <a:pPr lvl="1"/>
            <a:r>
              <a:rPr lang="en-US" dirty="0" smtClean="0"/>
              <a:t>MITHRA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9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Scalable parallel programming model on heterogeneous data</a:t>
            </a:r>
          </a:p>
          <a:p>
            <a:r>
              <a:rPr lang="en-US" sz="2000" dirty="0" smtClean="0"/>
              <a:t>Based on </a:t>
            </a:r>
            <a:r>
              <a:rPr lang="en-US" sz="2000" dirty="0"/>
              <a:t>N</a:t>
            </a:r>
            <a:r>
              <a:rPr lang="en-US" sz="2000" dirty="0" smtClean="0"/>
              <a:t>VIDIA’s TESLA architecture</a:t>
            </a:r>
            <a:endParaRPr lang="en-US" sz="2000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822854" cy="425450"/>
          </a:xfrm>
        </p:spPr>
        <p:txBody>
          <a:bodyPr/>
          <a:lstStyle/>
          <a:p>
            <a:r>
              <a:rPr lang="en-US" smtClean="0"/>
              <a:t>http://developer.nvidia.com/category/zone/cuda-zone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74646" y="2896196"/>
            <a:ext cx="2030015" cy="12180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209550" rIns="209550" bIns="209550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 kern="1200"/>
          </a:p>
        </p:txBody>
      </p:sp>
      <p:sp>
        <p:nvSpPr>
          <p:cNvPr id="18" name="Rectangle 17"/>
          <p:cNvSpPr/>
          <p:nvPr/>
        </p:nvSpPr>
        <p:spPr>
          <a:xfrm>
            <a:off x="1384454" y="25146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CUDA Optimized Libraries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94961" y="2514600"/>
            <a:ext cx="2819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Integrated CPU + GPU C Source Code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84454" y="3276600"/>
            <a:ext cx="5929907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NVIDIA C Compiler (NVCC)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65854" y="3962400"/>
            <a:ext cx="2348507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 Host Code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65853" y="4691808"/>
            <a:ext cx="2348507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C Compiler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943819" y="5410200"/>
            <a:ext cx="2348507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384453" y="3962400"/>
            <a:ext cx="3110507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NVIDIA Assembly for Computing (PTX)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371601" y="4691808"/>
            <a:ext cx="1422553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CUDA Driver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60854" y="4691808"/>
            <a:ext cx="1434107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Profiler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371600" y="5410200"/>
            <a:ext cx="3123361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CPU(host) and GPU(device) are separate devices with separate DRAMs</a:t>
            </a:r>
          </a:p>
          <a:p>
            <a:r>
              <a:rPr lang="en-US" sz="2000" dirty="0" smtClean="0"/>
              <a:t>CUDA and </a:t>
            </a:r>
            <a:r>
              <a:rPr lang="en-US" sz="2000" dirty="0" err="1" smtClean="0"/>
              <a:t>openCL</a:t>
            </a:r>
            <a:r>
              <a:rPr lang="en-US" sz="2000" dirty="0" smtClean="0"/>
              <a:t> are two very similar libraries</a:t>
            </a:r>
            <a:endParaRPr lang="en-US" sz="2000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153649" y="6477000"/>
            <a:ext cx="4800600" cy="273050"/>
          </a:xfrm>
        </p:spPr>
        <p:txBody>
          <a:bodyPr/>
          <a:lstStyle/>
          <a:p>
            <a:r>
              <a:rPr lang="en-US" dirty="0" smtClean="0"/>
              <a:t>http://developer.nvidia.com/category/zone/cuda-zone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124200"/>
            <a:ext cx="2438400" cy="297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3124200"/>
            <a:ext cx="5181600" cy="297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3476469"/>
            <a:ext cx="838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4853066"/>
            <a:ext cx="990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Chipset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8384" y="4853066"/>
            <a:ext cx="838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81400" y="3705068"/>
            <a:ext cx="1447800" cy="19337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24500" y="3277848"/>
            <a:ext cx="2857500" cy="26657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91300" y="3519567"/>
            <a:ext cx="1562100" cy="1142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4600" y="3938667"/>
            <a:ext cx="1524000" cy="1142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4495800"/>
            <a:ext cx="1600200" cy="1142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Register</a:t>
            </a:r>
          </a:p>
          <a:p>
            <a:pPr algn="ctr"/>
            <a:r>
              <a:rPr lang="en-US" sz="1600" i="1" dirty="0" smtClean="0"/>
              <a:t>Shared Memory</a:t>
            </a:r>
            <a:endParaRPr lang="en-US" sz="1600" i="1" dirty="0"/>
          </a:p>
        </p:txBody>
      </p:sp>
      <p:sp>
        <p:nvSpPr>
          <p:cNvPr id="15" name="Rectangle 14"/>
          <p:cNvSpPr/>
          <p:nvPr/>
        </p:nvSpPr>
        <p:spPr>
          <a:xfrm>
            <a:off x="3810000" y="4848067"/>
            <a:ext cx="990600" cy="63833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Memory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200400"/>
            <a:ext cx="66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3984" y="3200400"/>
            <a:ext cx="104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06384" y="3733800"/>
            <a:ext cx="88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4038600"/>
            <a:ext cx="119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memory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11384" y="3276600"/>
            <a:ext cx="104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GPU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2819400" y="5081666"/>
            <a:ext cx="634584" cy="8556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4953000" y="5181600"/>
            <a:ext cx="634584" cy="8556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4953000" y="4267200"/>
            <a:ext cx="634584" cy="8556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48546" y="4477900"/>
            <a:ext cx="169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MultiProcessor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3897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MultiProcessor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3516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MultiProcessor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7" idx="2"/>
            <a:endCxn id="8" idx="0"/>
          </p:cNvCxnSpPr>
          <p:nvPr/>
        </p:nvCxnSpPr>
        <p:spPr>
          <a:xfrm>
            <a:off x="2171700" y="3933669"/>
            <a:ext cx="0" cy="9193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3"/>
            <a:endCxn id="8" idx="1"/>
          </p:cNvCxnSpPr>
          <p:nvPr/>
        </p:nvCxnSpPr>
        <p:spPr>
          <a:xfrm>
            <a:off x="1396584" y="5081666"/>
            <a:ext cx="2798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GPU MapReduce on single 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Mars</a:t>
            </a:r>
          </a:p>
          <a:p>
            <a:pPr lvl="1"/>
            <a:r>
              <a:rPr lang="en-US" sz="1600" dirty="0" smtClean="0"/>
              <a:t>Static scheduling</a:t>
            </a:r>
          </a:p>
          <a:p>
            <a:pPr lvl="1"/>
            <a:r>
              <a:rPr lang="en-US" sz="1600" dirty="0" smtClean="0"/>
              <a:t>Mapper: one thread per partition</a:t>
            </a:r>
          </a:p>
          <a:p>
            <a:pPr lvl="1"/>
            <a:r>
              <a:rPr lang="en-US" sz="1600" dirty="0" smtClean="0"/>
              <a:t>Reducer: one thread per key</a:t>
            </a:r>
          </a:p>
          <a:p>
            <a:pPr lvl="1"/>
            <a:r>
              <a:rPr lang="en-US" sz="1600" dirty="0" smtClean="0"/>
              <a:t>Hiding the GPU programming from</a:t>
            </a:r>
          </a:p>
          <a:p>
            <a:pPr marL="45720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the programmer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GPU MapReduce (</a:t>
            </a:r>
            <a:r>
              <a:rPr lang="en-US" sz="2000" dirty="0" smtClean="0">
                <a:solidFill>
                  <a:srgbClr val="FF0000"/>
                </a:solidFill>
              </a:rPr>
              <a:t>GPUMR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Use hierarchical reduce</a:t>
            </a:r>
            <a:endParaRPr lang="en-US" sz="1600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5791200" cy="365125"/>
          </a:xfrm>
        </p:spPr>
        <p:txBody>
          <a:bodyPr/>
          <a:lstStyle/>
          <a:p>
            <a:r>
              <a:rPr lang="en-US" dirty="0" err="1" smtClean="0"/>
              <a:t>Bingsheng</a:t>
            </a:r>
            <a:r>
              <a:rPr lang="en-US" dirty="0" smtClean="0"/>
              <a:t> He, </a:t>
            </a:r>
            <a:r>
              <a:rPr lang="en-US" dirty="0" err="1" smtClean="0"/>
              <a:t>Wenbin</a:t>
            </a:r>
            <a:r>
              <a:rPr lang="en-US" dirty="0" smtClean="0"/>
              <a:t> Fang, </a:t>
            </a:r>
            <a:r>
              <a:rPr lang="en-US" dirty="0" err="1" smtClean="0"/>
              <a:t>Qiong</a:t>
            </a:r>
            <a:r>
              <a:rPr lang="en-US" dirty="0" smtClean="0"/>
              <a:t> </a:t>
            </a:r>
            <a:r>
              <a:rPr lang="en-US" dirty="0" err="1" smtClean="0"/>
              <a:t>Luo</a:t>
            </a:r>
            <a:r>
              <a:rPr lang="en-US" dirty="0" smtClean="0"/>
              <a:t>, Naga K. </a:t>
            </a:r>
            <a:r>
              <a:rPr lang="en-US" dirty="0" err="1" smtClean="0"/>
              <a:t>Govindaraju</a:t>
            </a:r>
            <a:r>
              <a:rPr lang="en-US" dirty="0" smtClean="0"/>
              <a:t>, and </a:t>
            </a:r>
            <a:r>
              <a:rPr lang="en-US" dirty="0" err="1" smtClean="0"/>
              <a:t>Tuyong</a:t>
            </a:r>
            <a:r>
              <a:rPr lang="en-US" dirty="0" smtClean="0"/>
              <a:t> Wang. Mars: A MapReduce Framework on Graphics Processors. PACT 2008.</a:t>
            </a:r>
          </a:p>
          <a:p>
            <a:r>
              <a:rPr lang="en-US" i="1" dirty="0"/>
              <a:t>B. Catanzaro, N. </a:t>
            </a:r>
            <a:r>
              <a:rPr lang="en-US" i="1" dirty="0" err="1"/>
              <a:t>Sundaram</a:t>
            </a:r>
            <a:r>
              <a:rPr lang="en-US" i="1" dirty="0"/>
              <a:t>, and K. </a:t>
            </a:r>
            <a:r>
              <a:rPr lang="en-US" i="1" dirty="0" err="1"/>
              <a:t>Keutzer</a:t>
            </a:r>
            <a:r>
              <a:rPr lang="en-US" i="1" dirty="0"/>
              <a:t>. A map reduce framework for programming graphics processors. In Workshop on Software Tools for </a:t>
            </a:r>
            <a:r>
              <a:rPr lang="en-US" i="1" dirty="0" err="1"/>
              <a:t>MultiCore</a:t>
            </a:r>
            <a:r>
              <a:rPr lang="en-US" i="1" dirty="0"/>
              <a:t> Systems, 2008.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0710" y="1143000"/>
            <a:ext cx="1600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 Split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07380" y="3962400"/>
            <a:ext cx="157353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 Split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56910" y="21526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663690" y="21526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59780" y="3124200"/>
            <a:ext cx="1219200" cy="438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05500" y="5875020"/>
            <a:ext cx="1219200" cy="525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75960" y="4876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648450" y="4876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5863590" y="1885950"/>
            <a:ext cx="304800" cy="1905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5863590" y="2865120"/>
            <a:ext cx="304800" cy="1905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6777990" y="1885950"/>
            <a:ext cx="304800" cy="1905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6777990" y="2865120"/>
            <a:ext cx="304800" cy="1905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5890260" y="5543550"/>
            <a:ext cx="304800" cy="1905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6347460" y="3657600"/>
            <a:ext cx="304800" cy="1905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5890260" y="4610100"/>
            <a:ext cx="304800" cy="1905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6804660" y="5543550"/>
            <a:ext cx="304800" cy="1905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6804660" y="4617720"/>
            <a:ext cx="304800" cy="1905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9" idx="6"/>
          </p:cNvCxnSpPr>
          <p:nvPr/>
        </p:nvCxnSpPr>
        <p:spPr>
          <a:xfrm>
            <a:off x="7197090" y="2419350"/>
            <a:ext cx="6172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3"/>
          </p:cNvCxnSpPr>
          <p:nvPr/>
        </p:nvCxnSpPr>
        <p:spPr>
          <a:xfrm>
            <a:off x="7078980" y="3343275"/>
            <a:ext cx="73533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</p:cNvCxnSpPr>
          <p:nvPr/>
        </p:nvCxnSpPr>
        <p:spPr>
          <a:xfrm>
            <a:off x="7124700" y="6137910"/>
            <a:ext cx="68961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14310" y="2419350"/>
            <a:ext cx="0" cy="37185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6"/>
          </p:cNvCxnSpPr>
          <p:nvPr/>
        </p:nvCxnSpPr>
        <p:spPr>
          <a:xfrm>
            <a:off x="7181850" y="5143500"/>
            <a:ext cx="632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10500" y="2725638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GPU </a:t>
            </a:r>
          </a:p>
          <a:p>
            <a:pPr algn="ctr"/>
            <a:r>
              <a:rPr lang="en-US" dirty="0" smtClean="0"/>
              <a:t>Processing</a:t>
            </a:r>
            <a:endParaRPr lang="en-US" dirty="0"/>
          </a:p>
        </p:txBody>
      </p:sp>
      <p:cxnSp>
        <p:nvCxnSpPr>
          <p:cNvPr id="36" name="Straight Connector 35"/>
          <p:cNvCxnSpPr>
            <a:stCxn id="5" idx="1"/>
          </p:cNvCxnSpPr>
          <p:nvPr/>
        </p:nvCxnSpPr>
        <p:spPr>
          <a:xfrm flipH="1">
            <a:off x="4842510" y="1409700"/>
            <a:ext cx="8382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1"/>
          </p:cNvCxnSpPr>
          <p:nvPr/>
        </p:nvCxnSpPr>
        <p:spPr>
          <a:xfrm flipH="1">
            <a:off x="4842510" y="4229100"/>
            <a:ext cx="86487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42510" y="1409700"/>
            <a:ext cx="0" cy="28194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33800" y="1295400"/>
            <a:ext cx="111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Scheduler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n CPU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6" y="4495800"/>
            <a:ext cx="3349534" cy="137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82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 MapReduce on multiple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34290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Distributed MapReduce framework on GPU cluster (</a:t>
            </a:r>
            <a:r>
              <a:rPr lang="en-US" sz="2000" b="1" dirty="0" err="1" smtClean="0">
                <a:solidFill>
                  <a:srgbClr val="FF0000"/>
                </a:solidFill>
              </a:rPr>
              <a:t>DisMaRC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Use MPI (Message Passing Interface) cross node communication</a:t>
            </a:r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5791200" cy="365125"/>
          </a:xfrm>
        </p:spPr>
        <p:txBody>
          <a:bodyPr/>
          <a:lstStyle/>
          <a:p>
            <a:r>
              <a:rPr lang="en-US" dirty="0"/>
              <a:t>Jeff A. Stuart, Cheng-Kai Chen, Kwan-Liu Ma, John D. Owens, Multi-GPU Volume Rendering using </a:t>
            </a:r>
            <a:r>
              <a:rPr lang="en-US" dirty="0" smtClean="0"/>
              <a:t>MapReduce</a:t>
            </a:r>
          </a:p>
          <a:p>
            <a:r>
              <a:rPr lang="en-US" dirty="0" err="1" smtClean="0"/>
              <a:t>Alok</a:t>
            </a:r>
            <a:r>
              <a:rPr lang="en-US" dirty="0" smtClean="0"/>
              <a:t> </a:t>
            </a:r>
            <a:r>
              <a:rPr lang="en-US" dirty="0" err="1" smtClean="0"/>
              <a:t>Mooley</a:t>
            </a:r>
            <a:r>
              <a:rPr lang="en-US" dirty="0" smtClean="0"/>
              <a:t>, </a:t>
            </a:r>
            <a:r>
              <a:rPr lang="en-US" dirty="0" err="1" smtClean="0"/>
              <a:t>Karthik</a:t>
            </a:r>
            <a:r>
              <a:rPr lang="en-US" dirty="0" smtClean="0"/>
              <a:t> Murthy, </a:t>
            </a:r>
            <a:r>
              <a:rPr lang="en-US" dirty="0" err="1" smtClean="0"/>
              <a:t>Harshdeep</a:t>
            </a:r>
            <a:r>
              <a:rPr lang="en-US" dirty="0" smtClean="0"/>
              <a:t> Singh. </a:t>
            </a:r>
            <a:r>
              <a:rPr lang="en-US" dirty="0" err="1" smtClean="0"/>
              <a:t>DisMaRC</a:t>
            </a:r>
            <a:r>
              <a:rPr lang="en-US" dirty="0" smtClean="0"/>
              <a:t>: A Distributed Map Reduce framework on CUDA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4038600"/>
            <a:ext cx="762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57581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971800" y="4118610"/>
            <a:ext cx="5334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G1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971800" y="5410200"/>
            <a:ext cx="5334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86200" y="3810000"/>
            <a:ext cx="4572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86200" y="4495800"/>
            <a:ext cx="4572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86200" y="5410200"/>
            <a:ext cx="4572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0" y="457200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43600" y="4118610"/>
            <a:ext cx="5334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G1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943600" y="5410200"/>
            <a:ext cx="5334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858000" y="3810000"/>
            <a:ext cx="4572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858000" y="4495800"/>
            <a:ext cx="4572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858000" y="5410200"/>
            <a:ext cx="4572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48600" y="3886200"/>
            <a:ext cx="8382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1143000" y="4800600"/>
            <a:ext cx="304800" cy="152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391400" y="4724400"/>
            <a:ext cx="381000" cy="114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391400" y="4038600"/>
            <a:ext cx="381000" cy="114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391400" y="5600700"/>
            <a:ext cx="381000" cy="114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6" idx="3"/>
            <a:endCxn id="8" idx="1"/>
          </p:cNvCxnSpPr>
          <p:nvPr/>
        </p:nvCxnSpPr>
        <p:spPr>
          <a:xfrm flipV="1">
            <a:off x="2667000" y="4347210"/>
            <a:ext cx="30480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3"/>
            <a:endCxn id="9" idx="1"/>
          </p:cNvCxnSpPr>
          <p:nvPr/>
        </p:nvCxnSpPr>
        <p:spPr>
          <a:xfrm>
            <a:off x="2667000" y="4842510"/>
            <a:ext cx="304800" cy="796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  <a:endCxn id="10" idx="2"/>
          </p:cNvCxnSpPr>
          <p:nvPr/>
        </p:nvCxnSpPr>
        <p:spPr>
          <a:xfrm flipV="1">
            <a:off x="3505200" y="4038600"/>
            <a:ext cx="381000" cy="30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3"/>
            <a:endCxn id="11" idx="2"/>
          </p:cNvCxnSpPr>
          <p:nvPr/>
        </p:nvCxnSpPr>
        <p:spPr>
          <a:xfrm>
            <a:off x="3505200" y="4347210"/>
            <a:ext cx="381000" cy="37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3"/>
            <a:endCxn id="12" idx="2"/>
          </p:cNvCxnSpPr>
          <p:nvPr/>
        </p:nvCxnSpPr>
        <p:spPr>
          <a:xfrm>
            <a:off x="3505200" y="5638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 rot="2704790">
            <a:off x="4381500" y="4232897"/>
            <a:ext cx="381000" cy="114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9160790">
            <a:off x="4402811" y="5384368"/>
            <a:ext cx="486847" cy="12326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21375662">
            <a:off x="4394820" y="4696185"/>
            <a:ext cx="171285" cy="18639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13" idx="3"/>
            <a:endCxn id="14" idx="1"/>
          </p:cNvCxnSpPr>
          <p:nvPr/>
        </p:nvCxnSpPr>
        <p:spPr>
          <a:xfrm flipV="1">
            <a:off x="5715000" y="4347210"/>
            <a:ext cx="228600" cy="491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3" idx="3"/>
            <a:endCxn id="15" idx="1"/>
          </p:cNvCxnSpPr>
          <p:nvPr/>
        </p:nvCxnSpPr>
        <p:spPr>
          <a:xfrm>
            <a:off x="5715000" y="4838700"/>
            <a:ext cx="2286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3"/>
            <a:endCxn id="16" idx="2"/>
          </p:cNvCxnSpPr>
          <p:nvPr/>
        </p:nvCxnSpPr>
        <p:spPr>
          <a:xfrm flipV="1">
            <a:off x="6477000" y="4038600"/>
            <a:ext cx="381000" cy="30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4" idx="3"/>
            <a:endCxn id="17" idx="2"/>
          </p:cNvCxnSpPr>
          <p:nvPr/>
        </p:nvCxnSpPr>
        <p:spPr>
          <a:xfrm>
            <a:off x="6477000" y="4347210"/>
            <a:ext cx="381000" cy="37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3"/>
            <a:endCxn id="18" idx="2"/>
          </p:cNvCxnSpPr>
          <p:nvPr/>
        </p:nvCxnSpPr>
        <p:spPr>
          <a:xfrm>
            <a:off x="6477000" y="5638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971800" y="47244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943600" y="472795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48100" y="4964668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819900" y="49530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…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572000" y="3429000"/>
            <a:ext cx="74235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415646" y="3048000"/>
            <a:ext cx="1708762" cy="373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 keys &amp; </a:t>
            </a:r>
            <a:r>
              <a:rPr lang="en-US" dirty="0" err="1" smtClean="0"/>
              <a:t>vals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257800" y="3048000"/>
            <a:ext cx="1924050" cy="373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sorted keys &amp; </a:t>
            </a:r>
            <a:r>
              <a:rPr lang="en-US" dirty="0" err="1" smtClean="0"/>
              <a:t>vals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829300" y="34290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4823460" y="1333500"/>
            <a:ext cx="3429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Volume Rendering </a:t>
            </a:r>
            <a:r>
              <a:rPr lang="en-US" sz="2000" dirty="0"/>
              <a:t>MapReduce (</a:t>
            </a:r>
            <a:r>
              <a:rPr lang="en-US" sz="2000" b="1" dirty="0">
                <a:solidFill>
                  <a:srgbClr val="FF0000"/>
                </a:solidFill>
              </a:rPr>
              <a:t>VRMR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Use data streaming for cross node communication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397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48050" y="5230891"/>
            <a:ext cx="990600" cy="784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MITHRA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Based on Hadoop</a:t>
            </a:r>
            <a:r>
              <a:rPr lang="en-US" sz="2000" dirty="0"/>
              <a:t> </a:t>
            </a:r>
            <a:r>
              <a:rPr lang="en-US" sz="2000" dirty="0" smtClean="0"/>
              <a:t>for cross node communication, use Hadoop Streaming as mapper </a:t>
            </a:r>
          </a:p>
          <a:p>
            <a:r>
              <a:rPr lang="en-US" sz="2000" dirty="0" smtClean="0"/>
              <a:t>Use CUDA to write the map function kernel</a:t>
            </a:r>
          </a:p>
          <a:p>
            <a:r>
              <a:rPr lang="en-US" sz="2000" dirty="0" smtClean="0"/>
              <a:t>Intermediate key/value pairs will be grouped by just one key</a:t>
            </a:r>
            <a:endParaRPr lang="en-US" sz="2000" dirty="0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6629400" cy="365125"/>
          </a:xfrm>
        </p:spPr>
        <p:txBody>
          <a:bodyPr/>
          <a:lstStyle/>
          <a:p>
            <a:r>
              <a:rPr lang="en-US" dirty="0" smtClean="0"/>
              <a:t>Reza </a:t>
            </a:r>
            <a:r>
              <a:rPr lang="en-US" dirty="0" err="1" smtClean="0"/>
              <a:t>Farivar</a:t>
            </a:r>
            <a:r>
              <a:rPr lang="en-US" dirty="0" smtClean="0"/>
              <a:t>, et al, MITHRA: Multiple data Independent Tasks on a Heterogeneous Resource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354591"/>
            <a:ext cx="1066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62200" y="3478291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362200" y="4240291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62200" y="5482351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81400" y="5396626"/>
            <a:ext cx="685800" cy="4914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759187" y="4266961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48050" y="3390661"/>
            <a:ext cx="990600" cy="1409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81400" y="3463051"/>
            <a:ext cx="6858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581400" y="4148851"/>
            <a:ext cx="6858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048000" y="3630691"/>
            <a:ext cx="5334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48000" y="4354591"/>
            <a:ext cx="5334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48000" y="5596651"/>
            <a:ext cx="5334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405460">
            <a:off x="4568930" y="4407149"/>
            <a:ext cx="1037721" cy="1835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632517">
            <a:off x="4489508" y="5194282"/>
            <a:ext cx="1241309" cy="15331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424784">
            <a:off x="4522589" y="3898144"/>
            <a:ext cx="1247939" cy="2060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81400" y="3048000"/>
            <a:ext cx="127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 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50973" y="6015751"/>
            <a:ext cx="127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 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781800" y="4267200"/>
            <a:ext cx="1066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</a:t>
            </a:r>
            <a:endParaRPr lang="en-US" dirty="0"/>
          </a:p>
        </p:txBody>
      </p:sp>
      <p:cxnSp>
        <p:nvCxnSpPr>
          <p:cNvPr id="29" name="Straight Connector 28"/>
          <p:cNvCxnSpPr>
            <a:stCxn id="5" idx="3"/>
            <a:endCxn id="6" idx="2"/>
          </p:cNvCxnSpPr>
          <p:nvPr/>
        </p:nvCxnSpPr>
        <p:spPr>
          <a:xfrm flipV="1">
            <a:off x="1752600" y="3744991"/>
            <a:ext cx="609600" cy="8763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3"/>
            <a:endCxn id="7" idx="2"/>
          </p:cNvCxnSpPr>
          <p:nvPr/>
        </p:nvCxnSpPr>
        <p:spPr>
          <a:xfrm flipV="1">
            <a:off x="1752600" y="4506991"/>
            <a:ext cx="609600" cy="1143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8" idx="2"/>
          </p:cNvCxnSpPr>
          <p:nvPr/>
        </p:nvCxnSpPr>
        <p:spPr>
          <a:xfrm>
            <a:off x="1752600" y="4621291"/>
            <a:ext cx="609600" cy="11277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6"/>
            <a:endCxn id="27" idx="1"/>
          </p:cNvCxnSpPr>
          <p:nvPr/>
        </p:nvCxnSpPr>
        <p:spPr>
          <a:xfrm>
            <a:off x="6292587" y="4533661"/>
            <a:ext cx="489213" cy="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92680" y="49941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733800" y="484571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2" name="Straight Connector 41"/>
          <p:cNvCxnSpPr>
            <a:stCxn id="10" idx="3"/>
            <a:endCxn id="45" idx="1"/>
          </p:cNvCxnSpPr>
          <p:nvPr/>
        </p:nvCxnSpPr>
        <p:spPr>
          <a:xfrm flipV="1">
            <a:off x="4267200" y="3314700"/>
            <a:ext cx="1219200" cy="415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486400" y="3048000"/>
            <a:ext cx="1066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9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GPU MapReduce Framework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798785"/>
              </p:ext>
            </p:extLst>
          </p:nvPr>
        </p:nvGraphicFramePr>
        <p:xfrm>
          <a:off x="457200" y="1600200"/>
          <a:ext cx="8305801" cy="382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1186543"/>
                <a:gridCol w="979714"/>
                <a:gridCol w="1143000"/>
                <a:gridCol w="1436915"/>
                <a:gridCol w="1186543"/>
                <a:gridCol w="1186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MultiNode</a:t>
                      </a:r>
                      <a:endParaRPr lang="en-US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Fault tolerance</a:t>
                      </a:r>
                      <a:endParaRPr lang="en-US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Communi-cation</a:t>
                      </a:r>
                      <a:endParaRPr lang="en-US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GPU</a:t>
                      </a:r>
                      <a:r>
                        <a:rPr lang="en-US" baseline="0" dirty="0" smtClean="0"/>
                        <a:t> Programming</a:t>
                      </a:r>
                      <a:endParaRPr lang="en-US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Scheduling</a:t>
                      </a:r>
                      <a:endParaRPr lang="en-US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Largest Test</a:t>
                      </a:r>
                      <a:endParaRPr lang="en-US" dirty="0"/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node/</a:t>
                      </a:r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GPU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GPUMR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node/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1 GPU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DisMaRC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node/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4 GPU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VRMR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Streaming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node/ 32</a:t>
                      </a:r>
                      <a:r>
                        <a:rPr lang="en-US" baseline="0" dirty="0" smtClean="0"/>
                        <a:t> GPU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MITHRA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Hadoop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node/</a:t>
                      </a:r>
                    </a:p>
                    <a:p>
                      <a:pPr algn="ctr"/>
                      <a:r>
                        <a:rPr lang="en-US" dirty="0" smtClean="0"/>
                        <a:t>4 GPU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2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Latent </a:t>
            </a:r>
            <a:r>
              <a:rPr lang="en-US" dirty="0" err="1" smtClean="0"/>
              <a:t>Drichlet</a:t>
            </a:r>
            <a:r>
              <a:rPr lang="en-US" dirty="0" smtClean="0"/>
              <a:t> Allocation (LDA)</a:t>
            </a:r>
          </a:p>
          <a:p>
            <a:pPr lvl="1"/>
            <a:r>
              <a:rPr lang="en-US" dirty="0" smtClean="0"/>
              <a:t>Gibbs sampling in LDA</a:t>
            </a:r>
          </a:p>
          <a:p>
            <a:pPr lvl="1"/>
            <a:r>
              <a:rPr lang="en-US" dirty="0" smtClean="0"/>
              <a:t>Approximate Distributed LDA (AD-LDA)</a:t>
            </a:r>
          </a:p>
          <a:p>
            <a:pPr lvl="1"/>
            <a:r>
              <a:rPr lang="en-US" dirty="0" smtClean="0"/>
              <a:t>Parallel LDA (</a:t>
            </a:r>
            <a:r>
              <a:rPr lang="en-US" dirty="0" err="1" smtClean="0"/>
              <a:t>pLDA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Multidimensional Scaling</a:t>
            </a:r>
          </a:p>
          <a:p>
            <a:pPr lvl="1"/>
            <a:r>
              <a:rPr lang="en-US" dirty="0" smtClean="0"/>
              <a:t>Scaling by </a:t>
            </a:r>
            <a:r>
              <a:rPr lang="en-US" dirty="0" err="1" smtClean="0"/>
              <a:t>Majorizing</a:t>
            </a:r>
            <a:r>
              <a:rPr lang="en-US" dirty="0" smtClean="0"/>
              <a:t> a Complex Function (SMACOF)</a:t>
            </a:r>
          </a:p>
          <a:p>
            <a:pPr lvl="1"/>
            <a:r>
              <a:rPr lang="en-US" dirty="0" smtClean="0"/>
              <a:t>Parallel SMACOF</a:t>
            </a:r>
          </a:p>
          <a:p>
            <a:pPr lvl="1"/>
            <a:r>
              <a:rPr lang="en-US" dirty="0" smtClean="0"/>
              <a:t>MDS Interpolation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1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Text model use to generate documents</a:t>
                </a:r>
              </a:p>
              <a:p>
                <a:pPr lvl="1"/>
                <a:r>
                  <a:rPr lang="en-US" sz="1600" dirty="0" smtClean="0"/>
                  <a:t>Train the model from a sample data set</a:t>
                </a:r>
              </a:p>
              <a:p>
                <a:pPr lvl="1"/>
                <a:r>
                  <a:rPr lang="en-US" sz="1600" dirty="0" smtClean="0"/>
                  <a:t>Use the model to generate documents</a:t>
                </a:r>
              </a:p>
              <a:p>
                <a:r>
                  <a:rPr lang="en-US" sz="2000" dirty="0" smtClean="0"/>
                  <a:t>Generate process for LDA</a:t>
                </a:r>
              </a:p>
              <a:p>
                <a:pPr lvl="1"/>
                <a:r>
                  <a:rPr lang="en-US" sz="1600" dirty="0" smtClean="0"/>
                  <a:t>Choose </a:t>
                </a:r>
                <a:r>
                  <a:rPr lang="en-US" sz="1600" i="1" dirty="0" smtClean="0"/>
                  <a:t>N</a:t>
                </a:r>
                <a:r>
                  <a:rPr lang="en-US" sz="1600" dirty="0" smtClean="0"/>
                  <a:t> ~ Poisson(</a:t>
                </a:r>
                <a:r>
                  <a:rPr lang="el-GR" sz="1600" dirty="0" smtClean="0"/>
                  <a:t>ξ</a:t>
                </a:r>
                <a:r>
                  <a:rPr lang="en-US" sz="1600" dirty="0" smtClean="0"/>
                  <a:t>)</a:t>
                </a:r>
              </a:p>
              <a:p>
                <a:pPr lvl="1"/>
                <a:r>
                  <a:rPr lang="en-US" sz="1600" dirty="0" smtClean="0"/>
                  <a:t>Choose </a:t>
                </a:r>
                <a:r>
                  <a:rPr lang="el-GR" sz="1600" dirty="0" smtClean="0"/>
                  <a:t>θ</a:t>
                </a:r>
                <a:r>
                  <a:rPr lang="en-US" sz="1600" dirty="0" smtClean="0"/>
                  <a:t> ~ </a:t>
                </a:r>
                <a:r>
                  <a:rPr lang="en-US" sz="1600" dirty="0" err="1" smtClean="0"/>
                  <a:t>Dir</a:t>
                </a:r>
                <a:r>
                  <a:rPr lang="en-US" sz="1600" dirty="0" smtClean="0"/>
                  <a:t>(</a:t>
                </a:r>
                <a:r>
                  <a:rPr lang="el-GR" sz="1600" dirty="0" smtClean="0"/>
                  <a:t>α</a:t>
                </a:r>
                <a:r>
                  <a:rPr lang="en-US" sz="1600" dirty="0" smtClean="0"/>
                  <a:t>)</a:t>
                </a:r>
              </a:p>
              <a:p>
                <a:pPr lvl="1"/>
                <a:r>
                  <a:rPr lang="en-US" sz="1600" dirty="0" smtClean="0"/>
                  <a:t>For each of the N words </a:t>
                </a:r>
                <a:r>
                  <a:rPr lang="en-US" sz="1600" i="1" dirty="0" err="1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1600" baseline="-25000" dirty="0" err="1" smtClean="0"/>
                  <a:t>n</a:t>
                </a:r>
                <a:r>
                  <a:rPr lang="en-US" sz="1600" dirty="0" smtClean="0"/>
                  <a:t>:</a:t>
                </a:r>
              </a:p>
              <a:p>
                <a:pPr lvl="2"/>
                <a:r>
                  <a:rPr lang="en-US" sz="1600" dirty="0" smtClean="0"/>
                  <a:t>Choose a topic </a:t>
                </a:r>
                <a:r>
                  <a:rPr lang="en-US" sz="1600" dirty="0" err="1" smtClean="0"/>
                  <a:t>z</a:t>
                </a:r>
                <a:r>
                  <a:rPr lang="en-US" sz="1600" baseline="-25000" dirty="0" err="1" smtClean="0"/>
                  <a:t>n</a:t>
                </a:r>
                <a:r>
                  <a:rPr lang="en-US" sz="1600" dirty="0" smtClean="0"/>
                  <a:t> ~ Multinomial(</a:t>
                </a:r>
                <a:r>
                  <a:rPr lang="el-GR" sz="1600" dirty="0" smtClean="0"/>
                  <a:t>θ</a:t>
                </a:r>
                <a:r>
                  <a:rPr lang="en-US" sz="1600" dirty="0" smtClean="0"/>
                  <a:t>)</a:t>
                </a:r>
              </a:p>
              <a:p>
                <a:pPr lvl="2"/>
                <a:r>
                  <a:rPr lang="en-US" sz="1600" dirty="0" smtClean="0"/>
                  <a:t>Choose a word </a:t>
                </a:r>
                <a:r>
                  <a:rPr lang="en-US" sz="1600" i="1" dirty="0" err="1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1600" baseline="-25000" dirty="0" err="1" smtClean="0"/>
                  <a:t>n</a:t>
                </a:r>
                <a:r>
                  <a:rPr lang="en-US" sz="1600" dirty="0" smtClean="0"/>
                  <a:t> from p(</a:t>
                </a:r>
                <a:r>
                  <a:rPr lang="en-US" sz="1600" i="1" dirty="0" err="1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1600" baseline="-25000" dirty="0" err="1" smtClean="0"/>
                  <a:t>n</a:t>
                </a:r>
                <a:r>
                  <a:rPr lang="en-US" sz="1600" dirty="0" err="1" smtClean="0"/>
                  <a:t>|z</a:t>
                </a:r>
                <a:r>
                  <a:rPr lang="en-US" sz="1600" baseline="-25000" dirty="0" err="1" smtClean="0"/>
                  <a:t>n</a:t>
                </a:r>
                <a:r>
                  <a:rPr lang="en-US" sz="1600" dirty="0" smtClean="0"/>
                  <a:t>,</a:t>
                </a:r>
                <a:r>
                  <a:rPr lang="el-GR" sz="1600" dirty="0"/>
                  <a:t> </a:t>
                </a:r>
                <a:r>
                  <a:rPr lang="el-GR" sz="1600" dirty="0" smtClean="0"/>
                  <a:t>β</a:t>
                </a:r>
                <a:r>
                  <a:rPr lang="en-US" sz="1600" dirty="0" smtClean="0"/>
                  <a:t>)</a:t>
                </a:r>
              </a:p>
              <a:p>
                <a:r>
                  <a:rPr lang="en-US" sz="2000" dirty="0" smtClean="0"/>
                  <a:t>Training process for LDA</a:t>
                </a:r>
              </a:p>
              <a:p>
                <a:pPr lvl="1"/>
                <a:r>
                  <a:rPr lang="en-US" sz="1600" dirty="0" smtClean="0"/>
                  <a:t>Expectation Maximization method to estimate </a:t>
                </a:r>
                <a14:m>
                  <m:oMath xmlns:m="http://schemas.openxmlformats.org/officeDocument/2006/math" xmlns="">
                    <m:r>
                      <a:rPr lang="en-US" sz="1600" i="1">
                        <a:latin typeface="Cambria Math"/>
                      </a:rPr>
                      <m:t>𝛼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 smtClean="0">
                        <a:latin typeface="Cambria Math"/>
                      </a:rPr>
                      <m:t>𝛽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458200" cy="4525963"/>
              </a:xfrm>
              <a:blipFill rotWithShape="1">
                <a:blip r:embed="rId3"/>
                <a:stretch>
                  <a:fillRect l="-649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ooter Placeholder 81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5791200" cy="365125"/>
          </a:xfrm>
        </p:spPr>
        <p:txBody>
          <a:bodyPr/>
          <a:lstStyle/>
          <a:p>
            <a:r>
              <a:rPr lang="en-US" dirty="0" err="1" smtClean="0"/>
              <a:t>Blei</a:t>
            </a:r>
            <a:r>
              <a:rPr lang="en-US" dirty="0" smtClean="0"/>
              <a:t>, D. M., A. Y. Ng, et al. (2003). "Latent </a:t>
            </a:r>
            <a:r>
              <a:rPr lang="en-US" dirty="0" err="1" smtClean="0"/>
              <a:t>Dirichlet</a:t>
            </a:r>
            <a:r>
              <a:rPr lang="en-US" dirty="0" smtClean="0"/>
              <a:t> allocation." Journal of Machine Learning Research 3: 993-1022.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248398" y="2438400"/>
            <a:ext cx="2091690" cy="312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695121" y="3432810"/>
            <a:ext cx="1198245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35165" y="1604010"/>
            <a:ext cx="533400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7035165" y="2598420"/>
            <a:ext cx="533400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035165" y="3733800"/>
            <a:ext cx="533400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035165" y="465201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8534400" y="4652010"/>
            <a:ext cx="533400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267448" y="5185410"/>
            <a:ext cx="4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695121" y="5000744"/>
            <a:ext cx="4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62" idx="4"/>
            <a:endCxn id="63" idx="0"/>
          </p:cNvCxnSpPr>
          <p:nvPr/>
        </p:nvCxnSpPr>
        <p:spPr>
          <a:xfrm>
            <a:off x="7301865" y="2137410"/>
            <a:ext cx="0" cy="4610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4" idx="0"/>
          </p:cNvCxnSpPr>
          <p:nvPr/>
        </p:nvCxnSpPr>
        <p:spPr>
          <a:xfrm>
            <a:off x="7301865" y="3131820"/>
            <a:ext cx="0" cy="6019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4" idx="4"/>
            <a:endCxn id="65" idx="0"/>
          </p:cNvCxnSpPr>
          <p:nvPr/>
        </p:nvCxnSpPr>
        <p:spPr>
          <a:xfrm>
            <a:off x="7301865" y="4267200"/>
            <a:ext cx="0" cy="3848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6" idx="2"/>
            <a:endCxn id="65" idx="6"/>
          </p:cNvCxnSpPr>
          <p:nvPr/>
        </p:nvCxnSpPr>
        <p:spPr>
          <a:xfrm flipH="1">
            <a:off x="7568565" y="4918710"/>
            <a:ext cx="96583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9569" b="14245"/>
          <a:stretch/>
        </p:blipFill>
        <p:spPr bwMode="auto">
          <a:xfrm>
            <a:off x="762000" y="5292591"/>
            <a:ext cx="4420500" cy="52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78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Sampling in 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Used for generating a sequence of sample from the joint probability distribution of two or more random variables </a:t>
            </a:r>
          </a:p>
          <a:p>
            <a:r>
              <a:rPr lang="en-US" sz="2000" dirty="0" smtClean="0"/>
              <a:t>In LDA model, the sample refers to the topic assignment of word </a:t>
            </a:r>
            <a:r>
              <a:rPr lang="en-US" sz="2000" i="1" dirty="0" smtClean="0"/>
              <a:t>i</a:t>
            </a:r>
            <a:r>
              <a:rPr lang="en-US" sz="2000" dirty="0" smtClean="0"/>
              <a:t> in document </a:t>
            </a:r>
            <a:r>
              <a:rPr lang="en-US" sz="2000" i="1" dirty="0" smtClean="0"/>
              <a:t>d; </a:t>
            </a:r>
            <a:r>
              <a:rPr lang="en-US" sz="2000" dirty="0" smtClean="0"/>
              <a:t>the joint probability distribution are from the topic distribution over words and the document distribution over topics.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Given a corpus </a:t>
            </a:r>
            <a:r>
              <a:rPr lang="en-US" sz="2000" dirty="0"/>
              <a:t>D ={w</a:t>
            </a:r>
            <a:r>
              <a:rPr lang="en-US" sz="2000" baseline="-25000" dirty="0"/>
              <a:t>1</a:t>
            </a:r>
            <a:r>
              <a:rPr lang="en-US" sz="2000" dirty="0"/>
              <a:t>,w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w</a:t>
            </a:r>
            <a:r>
              <a:rPr lang="en-US" sz="2000" baseline="-25000" dirty="0" err="1"/>
              <a:t>M</a:t>
            </a:r>
            <a:r>
              <a:rPr lang="en-US" sz="2000" dirty="0" smtClean="0"/>
              <a:t>}, a vocabulary </a:t>
            </a:r>
            <a:r>
              <a:rPr lang="en-US" sz="2000" dirty="0"/>
              <a:t>{1,…,</a:t>
            </a:r>
            <a:r>
              <a:rPr lang="en-US" sz="2000" i="1" dirty="0"/>
              <a:t>V</a:t>
            </a:r>
            <a:r>
              <a:rPr lang="en-US" sz="2000" dirty="0" smtClean="0"/>
              <a:t>} and a sequence of words in Document </a:t>
            </a:r>
            <a:r>
              <a:rPr lang="en-US" sz="2000" dirty="0"/>
              <a:t>w = 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w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,w</a:t>
            </a:r>
            <a:r>
              <a:rPr lang="en-US" sz="2000" baseline="-25000" dirty="0">
                <a:cs typeface="Times New Roman" pitchFamily="18" charset="0"/>
              </a:rPr>
              <a:t>2</a:t>
            </a:r>
            <a:r>
              <a:rPr lang="en-US" sz="2000" i="1" dirty="0">
                <a:cs typeface="Times New Roman" pitchFamily="18" charset="0"/>
              </a:rPr>
              <a:t>,…,</a:t>
            </a:r>
            <a:r>
              <a:rPr lang="en-US" sz="2000" i="1" dirty="0" err="1">
                <a:cs typeface="Times New Roman" pitchFamily="18" charset="0"/>
              </a:rPr>
              <a:t>w</a:t>
            </a:r>
            <a:r>
              <a:rPr lang="en-US" sz="2000" baseline="-25000" dirty="0" err="1">
                <a:cs typeface="Times New Roman" pitchFamily="18" charset="0"/>
              </a:rPr>
              <a:t>n</a:t>
            </a:r>
            <a:r>
              <a:rPr lang="en-US" sz="2000" dirty="0" smtClean="0"/>
              <a:t>) and a topic collection T={0,1,2,…K}, we can have 3 2D matrices to complete Gibbs sampling process:</a:t>
            </a:r>
          </a:p>
          <a:p>
            <a:pPr lvl="1"/>
            <a:r>
              <a:rPr lang="en-US" sz="2000" dirty="0" err="1"/>
              <a:t>nw</a:t>
            </a:r>
            <a:r>
              <a:rPr lang="en-US" sz="2000" dirty="0"/>
              <a:t>: topic frequency over words(terms)</a:t>
            </a:r>
          </a:p>
          <a:p>
            <a:pPr lvl="1"/>
            <a:r>
              <a:rPr lang="en-US" sz="2000" dirty="0" err="1"/>
              <a:t>nd</a:t>
            </a:r>
            <a:r>
              <a:rPr lang="en-US" sz="2000" dirty="0"/>
              <a:t>: document frequency over topics</a:t>
            </a:r>
          </a:p>
          <a:p>
            <a:pPr lvl="1"/>
            <a:r>
              <a:rPr lang="en-US" sz="2000" dirty="0"/>
              <a:t>z: topic assignment for a word in </a:t>
            </a:r>
            <a:r>
              <a:rPr lang="en-US" sz="2000" dirty="0" smtClean="0"/>
              <a:t>document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2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MapReduce Introduction</a:t>
            </a:r>
          </a:p>
          <a:p>
            <a:r>
              <a:rPr lang="en-US" dirty="0" smtClean="0"/>
              <a:t>MapReduce Frameworks</a:t>
            </a:r>
          </a:p>
          <a:p>
            <a:r>
              <a:rPr lang="en-US" dirty="0" smtClean="0"/>
              <a:t>General Purpose GPU computing</a:t>
            </a:r>
          </a:p>
          <a:p>
            <a:r>
              <a:rPr lang="en-US" dirty="0" smtClean="0"/>
              <a:t>MapReduce on GPU</a:t>
            </a:r>
          </a:p>
          <a:p>
            <a:r>
              <a:rPr lang="en-US" dirty="0" smtClean="0"/>
              <a:t>Iterative Data Mining Algorithms</a:t>
            </a:r>
          </a:p>
          <a:p>
            <a:r>
              <a:rPr lang="en-US" dirty="0" smtClean="0"/>
              <a:t>LDA and MDS on distributed system</a:t>
            </a:r>
          </a:p>
          <a:p>
            <a:r>
              <a:rPr lang="en-US" dirty="0" smtClean="0"/>
              <a:t>My own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Distributed LDA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Divided corpus D by p (processor number).</a:t>
                </a:r>
              </a:p>
              <a:p>
                <a:r>
                  <a:rPr lang="en-US" sz="2000" dirty="0" smtClean="0"/>
                  <a:t>Each D/p consider it as the single processor, applied on multi-processors</a:t>
                </a:r>
              </a:p>
              <a:p>
                <a:r>
                  <a:rPr lang="en-US" sz="2000" dirty="0" smtClean="0"/>
                  <a:t>After receive local copies from processes: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:endParaRPr lang="en-US" sz="2000" b="0" i="1" dirty="0" smtClean="0">
                  <a:latin typeface="Cambria Math"/>
                </a:endParaRPr>
              </a:p>
              <a:p>
                <a:pPr marL="400050" lvl="1" indent="0">
                  <a:buNone/>
                </a:pPr>
                <a:endParaRPr lang="en-US" sz="1600" b="0" i="1" dirty="0" smtClean="0">
                  <a:latin typeface="Cambria Math"/>
                </a:endParaRPr>
              </a:p>
              <a:p>
                <a:pPr marL="400050" lvl="1" indent="0">
                  <a:buNone/>
                </a:pPr>
                <a:endParaRPr lang="en-US" sz="16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3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5867400" cy="365125"/>
          </a:xfrm>
        </p:spPr>
        <p:txBody>
          <a:bodyPr/>
          <a:lstStyle/>
          <a:p>
            <a:r>
              <a:rPr lang="en-US" dirty="0" smtClean="0"/>
              <a:t>Newman, D., A. Asuncion, et al. (2007). Distributed inference for latent </a:t>
            </a:r>
            <a:r>
              <a:rPr lang="en-US" dirty="0" err="1" smtClean="0"/>
              <a:t>Dirichlet</a:t>
            </a:r>
            <a:r>
              <a:rPr lang="en-US" dirty="0" smtClean="0"/>
              <a:t> allocation. NIPS' 07: Proc. of the 21st Conf. on Advances in Neural Information Processing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348090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86200" y="3480902"/>
            <a:ext cx="11811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485449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86200" y="4854499"/>
            <a:ext cx="11811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476326" y="5112009"/>
            <a:ext cx="772074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501002" y="3665220"/>
            <a:ext cx="747398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06864" y="444526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95750" y="443646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U-Turn Arrow 15"/>
          <p:cNvSpPr/>
          <p:nvPr/>
        </p:nvSpPr>
        <p:spPr>
          <a:xfrm flipH="1">
            <a:off x="3981450" y="3198365"/>
            <a:ext cx="990600" cy="4152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37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flipH="1" flipV="1">
            <a:off x="3981450" y="5556792"/>
            <a:ext cx="990600" cy="42294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37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5600" y="3055620"/>
            <a:ext cx="1066800" cy="3040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438400" y="5013886"/>
            <a:ext cx="8382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438400" y="3665220"/>
            <a:ext cx="8382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54287"/>
            <a:ext cx="47180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18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914400" y="2971801"/>
            <a:ext cx="1714500" cy="33528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9283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MPI and MapReduce to parallel LDA, applied on multi-nodes</a:t>
            </a:r>
          </a:p>
          <a:p>
            <a:r>
              <a:rPr lang="en-US" sz="2000" dirty="0" smtClean="0"/>
              <a:t>Apply global reduction after each iteration</a:t>
            </a:r>
          </a:p>
          <a:p>
            <a:r>
              <a:rPr lang="en-US" sz="2000" dirty="0" smtClean="0"/>
              <a:t>Test up to 256 </a:t>
            </a:r>
            <a:r>
              <a:rPr lang="en-US" sz="2000" dirty="0"/>
              <a:t>nodes</a:t>
            </a:r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6934200" cy="365125"/>
          </a:xfrm>
        </p:spPr>
        <p:txBody>
          <a:bodyPr/>
          <a:lstStyle/>
          <a:p>
            <a:r>
              <a:rPr lang="en-US" dirty="0" smtClean="0"/>
              <a:t>Wang, Y., H. </a:t>
            </a:r>
            <a:r>
              <a:rPr lang="en-US" dirty="0" err="1" smtClean="0"/>
              <a:t>Bai</a:t>
            </a:r>
            <a:r>
              <a:rPr lang="en-US" dirty="0" smtClean="0"/>
              <a:t>, et al. (2009). PLDA: Parallel 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for Large-Scale Applications. In Proceedings of the 5th international Conference on Algorithmic Aspects in information and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68081" y="3700763"/>
            <a:ext cx="1618719" cy="2166637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3880159"/>
            <a:ext cx="955154" cy="1762274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yangruan\AppData\Local\Microsoft\Windows\Temporary Internet Files\Content.IE5\VGI6BVD0\MC900197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52" y="4581185"/>
            <a:ext cx="652649" cy="9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03550" y="4238175"/>
            <a:ext cx="77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220481" y="3793436"/>
            <a:ext cx="381946" cy="3927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W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220481" y="4268027"/>
            <a:ext cx="381946" cy="3822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W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7220481" y="5164482"/>
            <a:ext cx="381946" cy="3981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W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5984555" y="4278372"/>
            <a:ext cx="381946" cy="3888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Left-Right Arrow 13"/>
          <p:cNvSpPr/>
          <p:nvPr/>
        </p:nvSpPr>
        <p:spPr>
          <a:xfrm>
            <a:off x="6407676" y="3936828"/>
            <a:ext cx="727164" cy="223225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6422602" y="4345107"/>
            <a:ext cx="705799" cy="228123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422602" y="5265909"/>
            <a:ext cx="705799" cy="19534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yangruan\AppData\Local\Microsoft\Windows\Temporary Internet Files\Content.IE5\VGI6BVD0\MC900197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01" y="4847274"/>
            <a:ext cx="652649" cy="9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34840" y="4700178"/>
            <a:ext cx="77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pic>
        <p:nvPicPr>
          <p:cNvPr id="19" name="Picture 2" descr="C:\Users\yangruan\AppData\Local\Microsoft\Windows\Temporary Internet Files\Content.IE5\VGI6BVD0\MC900197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01" y="3817976"/>
            <a:ext cx="652649" cy="9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29745" y="3188189"/>
            <a:ext cx="218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MPI Model</a:t>
            </a:r>
            <a:endParaRPr lang="en-US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8484" y="2498495"/>
            <a:ext cx="225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MapReduce Model</a:t>
            </a:r>
            <a:endParaRPr lang="en-US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000" y="3098707"/>
            <a:ext cx="1257300" cy="44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nd</a:t>
            </a:r>
            <a:r>
              <a:rPr lang="en-US" dirty="0" smtClean="0"/>
              <a:t> and z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34916" y="3098706"/>
            <a:ext cx="1125407" cy="44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nw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504950" y="4035834"/>
            <a:ext cx="533400" cy="50279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504950" y="4876800"/>
            <a:ext cx="533400" cy="5027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055897" y="4989620"/>
            <a:ext cx="533400" cy="5027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02055" y="5692655"/>
            <a:ext cx="1139190" cy="547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Updated </a:t>
            </a:r>
            <a:r>
              <a:rPr lang="en-US" dirty="0" err="1" smtClean="0"/>
              <a:t>nd</a:t>
            </a:r>
            <a:r>
              <a:rPr lang="en-US" dirty="0" smtClean="0"/>
              <a:t> and z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741285" y="5692655"/>
            <a:ext cx="1159420" cy="547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Updated </a:t>
            </a:r>
            <a:r>
              <a:rPr lang="en-US" dirty="0" err="1" smtClean="0"/>
              <a:t>nw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0" idx="2"/>
            <a:endCxn id="22" idx="0"/>
          </p:cNvCxnSpPr>
          <p:nvPr/>
        </p:nvCxnSpPr>
        <p:spPr>
          <a:xfrm>
            <a:off x="1771650" y="3548644"/>
            <a:ext cx="0" cy="4871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2" idx="6"/>
            <a:endCxn id="29" idx="0"/>
          </p:cNvCxnSpPr>
          <p:nvPr/>
        </p:nvCxnSpPr>
        <p:spPr>
          <a:xfrm>
            <a:off x="2038350" y="4287233"/>
            <a:ext cx="1284247" cy="70238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2" idx="6"/>
          </p:cNvCxnSpPr>
          <p:nvPr/>
        </p:nvCxnSpPr>
        <p:spPr>
          <a:xfrm flipH="1">
            <a:off x="2038350" y="3548643"/>
            <a:ext cx="1359270" cy="73859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4"/>
            <a:endCxn id="28" idx="0"/>
          </p:cNvCxnSpPr>
          <p:nvPr/>
        </p:nvCxnSpPr>
        <p:spPr>
          <a:xfrm>
            <a:off x="1771650" y="4538631"/>
            <a:ext cx="0" cy="33816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8" idx="4"/>
            <a:endCxn id="30" idx="0"/>
          </p:cNvCxnSpPr>
          <p:nvPr/>
        </p:nvCxnSpPr>
        <p:spPr>
          <a:xfrm>
            <a:off x="1771650" y="5379597"/>
            <a:ext cx="0" cy="3130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9" idx="4"/>
            <a:endCxn id="31" idx="0"/>
          </p:cNvCxnSpPr>
          <p:nvPr/>
        </p:nvCxnSpPr>
        <p:spPr>
          <a:xfrm flipH="1">
            <a:off x="3320995" y="5492417"/>
            <a:ext cx="1602" cy="20023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81" name="TextBox 2080"/>
          <p:cNvSpPr txBox="1"/>
          <p:nvPr/>
        </p:nvSpPr>
        <p:spPr>
          <a:xfrm>
            <a:off x="0" y="4327736"/>
            <a:ext cx="97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worker 0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4267200" y="2931107"/>
            <a:ext cx="457200" cy="88686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4267200" y="5361531"/>
            <a:ext cx="457200" cy="88686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082" name="TextBox 2081"/>
          <p:cNvSpPr txBox="1"/>
          <p:nvPr/>
        </p:nvSpPr>
        <p:spPr>
          <a:xfrm>
            <a:off x="4114800" y="416005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03" name="Straight Arrow Connector 102"/>
          <p:cNvCxnSpPr>
            <a:stCxn id="99" idx="2"/>
            <a:endCxn id="29" idx="0"/>
          </p:cNvCxnSpPr>
          <p:nvPr/>
        </p:nvCxnSpPr>
        <p:spPr>
          <a:xfrm flipH="1">
            <a:off x="3322597" y="3817976"/>
            <a:ext cx="1173203" cy="117164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29" idx="6"/>
          </p:cNvCxnSpPr>
          <p:nvPr/>
        </p:nvCxnSpPr>
        <p:spPr>
          <a:xfrm flipH="1" flipV="1">
            <a:off x="3589297" y="5241019"/>
            <a:ext cx="677903" cy="62638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2834916" y="3553194"/>
            <a:ext cx="113516" cy="2139461"/>
          </a:xfrm>
          <a:prstGeom prst="straightConnector1">
            <a:avLst/>
          </a:prstGeom>
          <a:ln w="25400">
            <a:prstDash val="dash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1338484" y="3548644"/>
            <a:ext cx="0" cy="2093789"/>
          </a:xfrm>
          <a:prstGeom prst="straightConnector1">
            <a:avLst/>
          </a:prstGeom>
          <a:ln w="2540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24" idx="2"/>
            <a:endCxn id="29" idx="0"/>
          </p:cNvCxnSpPr>
          <p:nvPr/>
        </p:nvCxnSpPr>
        <p:spPr>
          <a:xfrm flipH="1">
            <a:off x="3322597" y="3548643"/>
            <a:ext cx="75023" cy="144097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2"/>
            <a:endCxn id="100" idx="0"/>
          </p:cNvCxnSpPr>
          <p:nvPr/>
        </p:nvCxnSpPr>
        <p:spPr>
          <a:xfrm>
            <a:off x="3397620" y="3548643"/>
            <a:ext cx="1098180" cy="18128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4" idx="3"/>
            <a:endCxn id="99" idx="1"/>
          </p:cNvCxnSpPr>
          <p:nvPr/>
        </p:nvCxnSpPr>
        <p:spPr>
          <a:xfrm>
            <a:off x="3960323" y="3323675"/>
            <a:ext cx="306877" cy="5086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6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Multidimentional</a:t>
            </a:r>
            <a:r>
              <a:rPr lang="en-US" dirty="0" smtClean="0"/>
              <a:t> Scaling (MDS)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statistical technique to visualize dissimilarity data</a:t>
            </a:r>
          </a:p>
          <a:p>
            <a:r>
              <a:rPr lang="en-US" sz="2000" dirty="0" smtClean="0"/>
              <a:t>Input: dissimilarity matrix with diagonal part all 0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(N * N)</a:t>
            </a:r>
          </a:p>
          <a:p>
            <a:r>
              <a:rPr lang="en-US" sz="2000" dirty="0" smtClean="0"/>
              <a:t>Output: target dimension matrix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 (N * L)</a:t>
            </a:r>
            <a:r>
              <a:rPr lang="en-US" sz="2000" dirty="0" smtClean="0"/>
              <a:t>, usually 3D or 2D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l=3 | l =2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Target matrix Euclidean distance: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Raw Stress Value: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Many possible algorithms: Gradient Descent-Type algorithms, Newton-Type algorithms and Quasi-Newton algorithms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5867400" cy="365125"/>
          </a:xfrm>
        </p:spPr>
        <p:txBody>
          <a:bodyPr/>
          <a:lstStyle/>
          <a:p>
            <a:r>
              <a:rPr lang="en-US" dirty="0" smtClean="0"/>
              <a:t>Bronstein, M. M., A. M. Bronstein, et al. (2000). "</a:t>
            </a:r>
            <a:r>
              <a:rPr lang="en-US" dirty="0" err="1" smtClean="0"/>
              <a:t>Multigrid</a:t>
            </a:r>
            <a:r>
              <a:rPr lang="en-US" dirty="0" smtClean="0"/>
              <a:t> Multidimensional Scaling." NUMERICAL LINEAR ALGEBRA WITH APPLICATIONS 00(1-6).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2424112" cy="7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4343400"/>
            <a:ext cx="3048000" cy="7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75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SMACOF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Scaling by </a:t>
            </a:r>
            <a:r>
              <a:rPr lang="en-US" sz="2000" dirty="0" err="1" smtClean="0"/>
              <a:t>Majorizing</a:t>
            </a:r>
            <a:r>
              <a:rPr lang="en-US" sz="2000" dirty="0" smtClean="0"/>
              <a:t> a Complex Function, given by equation: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Where  B(X) is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And V is a matrix with weight information. Assume all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000" dirty="0" smtClean="0"/>
              <a:t> = 1, then: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356351"/>
            <a:ext cx="4953000" cy="349250"/>
          </a:xfrm>
        </p:spPr>
        <p:txBody>
          <a:bodyPr/>
          <a:lstStyle/>
          <a:p>
            <a:r>
              <a:rPr lang="en-US" dirty="0" smtClean="0"/>
              <a:t>Borg, I., &amp; </a:t>
            </a:r>
            <a:r>
              <a:rPr lang="en-US" dirty="0" err="1" smtClean="0"/>
              <a:t>Groenen</a:t>
            </a:r>
            <a:r>
              <a:rPr lang="en-US" dirty="0" smtClean="0"/>
              <a:t>, P. J. F. (1997). Modern multidimensional scaling: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02737" y="2352957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ith weight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52" y="3429000"/>
            <a:ext cx="4060827" cy="132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2375"/>
            <a:ext cx="3228703" cy="44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098051" y="2676205"/>
            <a:ext cx="1397749" cy="71190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19600" r="27733" b="34617"/>
          <a:stretch/>
        </p:blipFill>
        <p:spPr bwMode="auto">
          <a:xfrm>
            <a:off x="5955994" y="3671917"/>
            <a:ext cx="158143" cy="1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19600" r="27733" b="34617"/>
          <a:stretch/>
        </p:blipFill>
        <p:spPr bwMode="auto">
          <a:xfrm>
            <a:off x="7769354" y="3572709"/>
            <a:ext cx="158143" cy="1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19600" r="27733" b="34617"/>
          <a:stretch/>
        </p:blipFill>
        <p:spPr bwMode="auto">
          <a:xfrm>
            <a:off x="7772400" y="3879860"/>
            <a:ext cx="158143" cy="1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7" y="2385886"/>
            <a:ext cx="24622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541963"/>
            <a:ext cx="25368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29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5334000" y="5030688"/>
            <a:ext cx="1299210" cy="1217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3432810" y="5030688"/>
            <a:ext cx="1447800" cy="1217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SMACOF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main computation part is the matrix multiplication: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B(Z) * Z</a:t>
            </a:r>
          </a:p>
          <a:p>
            <a:r>
              <a:rPr lang="en-US" sz="2000" dirty="0" smtClean="0">
                <a:cs typeface="Times New Roman" pitchFamily="18" charset="0"/>
              </a:rPr>
              <a:t>Achieved Multicore matrix multiplication parallelism by block decomposition</a:t>
            </a:r>
          </a:p>
          <a:p>
            <a:endParaRPr lang="en-US" sz="2000" dirty="0"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The computation block can be fit into cache line.</a:t>
            </a:r>
          </a:p>
          <a:p>
            <a:r>
              <a:rPr lang="en-US" sz="2000" dirty="0" smtClean="0">
                <a:cs typeface="Times New Roman" pitchFamily="18" charset="0"/>
              </a:rPr>
              <a:t>Multi-node using Message Passing Interface and Twister.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6629400" cy="365125"/>
          </a:xfrm>
        </p:spPr>
        <p:txBody>
          <a:bodyPr/>
          <a:lstStyle/>
          <a:p>
            <a:r>
              <a:rPr lang="en-US" dirty="0" err="1" smtClean="0"/>
              <a:t>Bae</a:t>
            </a:r>
            <a:r>
              <a:rPr lang="en-US" dirty="0" smtClean="0"/>
              <a:t>, S.-H. (2008). Parallel Multidimensional Scaling Performance on Multicore Systems. Proceedings of the Advances in High-Performance E-Science Middleware and Applications workshop (AHEMA) of Fourth IEEE International Conference on </a:t>
            </a:r>
            <a:r>
              <a:rPr lang="en-US" dirty="0" err="1" smtClean="0"/>
              <a:t>eScience</a:t>
            </a:r>
            <a:r>
              <a:rPr lang="en-US" dirty="0" smtClean="0"/>
              <a:t>, Indianapolis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4572000" cy="177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6010" y="5181600"/>
            <a:ext cx="762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366010" y="5410200"/>
            <a:ext cx="76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6010" y="5715000"/>
            <a:ext cx="76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73761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3737610" y="5715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</a:t>
            </a:r>
            <a:endParaRPr lang="en-US" sz="1200" dirty="0"/>
          </a:p>
        </p:txBody>
      </p:sp>
      <p:cxnSp>
        <p:nvCxnSpPr>
          <p:cNvPr id="14" name="Straight Arrow Connector 13"/>
          <p:cNvCxnSpPr>
            <a:endCxn id="10" idx="2"/>
          </p:cNvCxnSpPr>
          <p:nvPr/>
        </p:nvCxnSpPr>
        <p:spPr>
          <a:xfrm>
            <a:off x="3128010" y="52959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8010" y="58293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1410" y="533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94610" y="533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499610" y="54483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</a:t>
            </a:r>
          </a:p>
        </p:txBody>
      </p:sp>
      <p:cxnSp>
        <p:nvCxnSpPr>
          <p:cNvPr id="21" name="Straight Arrow Connector 20"/>
          <p:cNvCxnSpPr>
            <a:stCxn id="10" idx="6"/>
            <a:endCxn id="20" idx="2"/>
          </p:cNvCxnSpPr>
          <p:nvPr/>
        </p:nvCxnSpPr>
        <p:spPr>
          <a:xfrm>
            <a:off x="3966210" y="5295900"/>
            <a:ext cx="533400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6"/>
            <a:endCxn id="20" idx="2"/>
          </p:cNvCxnSpPr>
          <p:nvPr/>
        </p:nvCxnSpPr>
        <p:spPr>
          <a:xfrm flipV="1">
            <a:off x="3966210" y="5562600"/>
            <a:ext cx="533400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033010" y="54483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20" idx="6"/>
            <a:endCxn id="26" idx="2"/>
          </p:cNvCxnSpPr>
          <p:nvPr/>
        </p:nvCxnSpPr>
        <p:spPr>
          <a:xfrm>
            <a:off x="4728210" y="55626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45" idx="0"/>
            <a:endCxn id="10" idx="0"/>
          </p:cNvCxnSpPr>
          <p:nvPr/>
        </p:nvCxnSpPr>
        <p:spPr>
          <a:xfrm rot="16200000" flipV="1">
            <a:off x="5242560" y="3790950"/>
            <a:ext cx="266700" cy="3048000"/>
          </a:xfrm>
          <a:prstGeom prst="bentConnector3">
            <a:avLst>
              <a:gd name="adj1" fmla="val 185714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4400" y="4648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Broadcast X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3000" y="5204936"/>
            <a:ext cx="1268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Input</a:t>
            </a:r>
          </a:p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Dissimilarity</a:t>
            </a:r>
          </a:p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Matrix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49021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40" name="Oval 39"/>
          <p:cNvSpPr/>
          <p:nvPr/>
        </p:nvSpPr>
        <p:spPr>
          <a:xfrm>
            <a:off x="5490210" y="5715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414010" y="533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252210" y="54483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</a:t>
            </a:r>
          </a:p>
        </p:txBody>
      </p:sp>
      <p:cxnSp>
        <p:nvCxnSpPr>
          <p:cNvPr id="43" name="Straight Arrow Connector 42"/>
          <p:cNvCxnSpPr>
            <a:stCxn id="39" idx="6"/>
            <a:endCxn id="42" idx="2"/>
          </p:cNvCxnSpPr>
          <p:nvPr/>
        </p:nvCxnSpPr>
        <p:spPr>
          <a:xfrm>
            <a:off x="5718810" y="5295900"/>
            <a:ext cx="533400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6"/>
            <a:endCxn id="42" idx="2"/>
          </p:cNvCxnSpPr>
          <p:nvPr/>
        </p:nvCxnSpPr>
        <p:spPr>
          <a:xfrm flipV="1">
            <a:off x="5718810" y="5562600"/>
            <a:ext cx="533400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785610" y="54483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42" idx="6"/>
            <a:endCxn id="45" idx="2"/>
          </p:cNvCxnSpPr>
          <p:nvPr/>
        </p:nvCxnSpPr>
        <p:spPr>
          <a:xfrm>
            <a:off x="6480810" y="55626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6" idx="6"/>
            <a:endCxn id="39" idx="2"/>
          </p:cNvCxnSpPr>
          <p:nvPr/>
        </p:nvCxnSpPr>
        <p:spPr>
          <a:xfrm flipV="1">
            <a:off x="5261610" y="5295900"/>
            <a:ext cx="228600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6" idx="6"/>
            <a:endCxn id="40" idx="2"/>
          </p:cNvCxnSpPr>
          <p:nvPr/>
        </p:nvCxnSpPr>
        <p:spPr>
          <a:xfrm>
            <a:off x="5261610" y="5562600"/>
            <a:ext cx="228600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505200" y="5943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1"/>
                </a:solidFill>
              </a:rPr>
              <a:t>B(Z)Z Calculation</a:t>
            </a:r>
            <a:endParaRPr lang="en-US" sz="1200" i="1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10200" y="59714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1"/>
                </a:solidFill>
              </a:rPr>
              <a:t>Stress Calculation</a:t>
            </a:r>
            <a:endParaRPr lang="en-US" sz="12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6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Interpolation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Select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dirty="0" smtClean="0"/>
                  <a:t> sample data from original space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000" dirty="0" smtClean="0">
                    <a:cs typeface="Times New Roman" pitchFamily="18" charset="0"/>
                  </a:rPr>
                  <a:t>which is already constructed to a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en-US" sz="2000" dirty="0" smtClean="0">
                    <a:cs typeface="Times New Roman" pitchFamily="18" charset="0"/>
                  </a:rPr>
                  <a:t>dimensional space</a:t>
                </a:r>
                <a:endParaRPr lang="en-US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 smtClean="0">
                    <a:cs typeface="Times New Roman" pitchFamily="18" charset="0"/>
                  </a:rPr>
                  <a:t>The rest of the data is call out sample data</a:t>
                </a:r>
                <a:endParaRPr lang="en-US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000" dirty="0"/>
                  <a:t> nearest neighbor </a:t>
                </a:r>
                <a:r>
                  <a:rPr lang="en-US" sz="2000" dirty="0" smtClean="0"/>
                  <a:t>                                         to </a:t>
                </a:r>
                <a:r>
                  <a:rPr lang="en-US" sz="2000" dirty="0"/>
                  <a:t>the out sample point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will be selected from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dirty="0"/>
                  <a:t> sample </a:t>
                </a:r>
                <a:r>
                  <a:rPr lang="en-US" sz="2000" dirty="0" smtClean="0"/>
                  <a:t>data</a:t>
                </a:r>
              </a:p>
              <a:p>
                <a:r>
                  <a:rPr lang="en-US" sz="2000" dirty="0" smtClean="0">
                    <a:cs typeface="Times New Roman" pitchFamily="18" charset="0"/>
                  </a:rPr>
                  <a:t>By using iterative </a:t>
                </a:r>
                <a:r>
                  <a:rPr lang="en-US" sz="2000" dirty="0" err="1" smtClean="0">
                    <a:cs typeface="Times New Roman" pitchFamily="18" charset="0"/>
                  </a:rPr>
                  <a:t>majorization</a:t>
                </a:r>
                <a:r>
                  <a:rPr lang="en-US" sz="2000" dirty="0" smtClean="0">
                    <a:cs typeface="Times New Roman" pitchFamily="18" charset="0"/>
                  </a:rPr>
                  <a:t> to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–d</a:t>
                </a:r>
                <a:r>
                  <a:rPr lang="en-US" sz="2000" i="1" baseline="-25000" dirty="0" smtClean="0">
                    <a:latin typeface="Times New Roman" pitchFamily="18" charset="0"/>
                    <a:cs typeface="Times New Roman" pitchFamily="18" charset="0"/>
                  </a:rPr>
                  <a:t>ix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smtClean="0">
                    <a:cs typeface="Times New Roman" pitchFamily="18" charset="0"/>
                  </a:rPr>
                  <a:t>the problem is solved by equation:</a:t>
                </a:r>
              </a:p>
              <a:p>
                <a:endParaRPr lang="en-US" sz="2000" dirty="0">
                  <a:cs typeface="Times New Roman" pitchFamily="18" charset="0"/>
                </a:endParaRPr>
              </a:p>
              <a:p>
                <a:endParaRPr lang="en-US" sz="2000" dirty="0" smtClean="0">
                  <a:cs typeface="Times New Roman" pitchFamily="18" charset="0"/>
                </a:endParaRPr>
              </a:p>
              <a:p>
                <a:endParaRPr lang="en-US" sz="2000" dirty="0">
                  <a:cs typeface="Times New Roman" pitchFamily="18" charset="0"/>
                </a:endParaRPr>
              </a:p>
              <a:p>
                <a:r>
                  <a:rPr lang="en-US" sz="2000" dirty="0" smtClean="0">
                    <a:cs typeface="Times New Roman" pitchFamily="18" charset="0"/>
                  </a:rPr>
                  <a:t>By applying MDS-interpolation, the author has visualized up to 2 million data points by using 32 nodes / 768 cores</a:t>
                </a:r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09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6172200" cy="365125"/>
          </a:xfrm>
        </p:spPr>
        <p:txBody>
          <a:bodyPr/>
          <a:lstStyle/>
          <a:p>
            <a:r>
              <a:rPr lang="en-US" dirty="0" err="1" smtClean="0"/>
              <a:t>Seung-Hee</a:t>
            </a:r>
            <a:r>
              <a:rPr lang="en-US" dirty="0" smtClean="0"/>
              <a:t> </a:t>
            </a:r>
            <a:r>
              <a:rPr lang="en-US" dirty="0" err="1" smtClean="0"/>
              <a:t>Bae</a:t>
            </a:r>
            <a:r>
              <a:rPr lang="en-US" dirty="0" smtClean="0"/>
              <a:t>, J. Y. C., Judy </a:t>
            </a:r>
            <a:r>
              <a:rPr lang="en-US" dirty="0" err="1" smtClean="0"/>
              <a:t>Qiu</a:t>
            </a:r>
            <a:r>
              <a:rPr lang="en-US" dirty="0" smtClean="0"/>
              <a:t>, Geoffrey C. Fox (2010). Dimension Reduction and Visualization of Large High-dimensional Data via Interpolation. HPDC'10 Chicago, Illinois USA.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40481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24838" b="20031"/>
          <a:stretch/>
        </p:blipFill>
        <p:spPr bwMode="auto">
          <a:xfrm>
            <a:off x="3149220" y="1905000"/>
            <a:ext cx="2346467" cy="43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23190" b="23402"/>
          <a:stretch/>
        </p:blipFill>
        <p:spPr bwMode="auto">
          <a:xfrm>
            <a:off x="5257800" y="2243919"/>
            <a:ext cx="2320723" cy="4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7" t="24837" b="20031"/>
          <a:stretch/>
        </p:blipFill>
        <p:spPr bwMode="auto">
          <a:xfrm>
            <a:off x="2852916" y="2590800"/>
            <a:ext cx="2252484" cy="43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27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Million Sequence Clustering</a:t>
            </a:r>
          </a:p>
          <a:p>
            <a:pPr lvl="1"/>
            <a:r>
              <a:rPr lang="en-US" dirty="0" smtClean="0"/>
              <a:t>Hierarchical MDS Interpolation</a:t>
            </a:r>
          </a:p>
          <a:p>
            <a:pPr lvl="1"/>
            <a:r>
              <a:rPr lang="en-US" dirty="0" smtClean="0"/>
              <a:t>Heuristic MDS Interpolation</a:t>
            </a:r>
          </a:p>
          <a:p>
            <a:r>
              <a:rPr lang="en-US" dirty="0" smtClean="0"/>
              <a:t>Reduced Communication Parallel LDA</a:t>
            </a:r>
          </a:p>
          <a:p>
            <a:pPr lvl="1"/>
            <a:r>
              <a:rPr lang="en-US" dirty="0" smtClean="0"/>
              <a:t>Twister-LDA</a:t>
            </a:r>
          </a:p>
          <a:p>
            <a:pPr lvl="1"/>
            <a:r>
              <a:rPr lang="en-US" dirty="0" smtClean="0"/>
              <a:t>MPJ-LDA</a:t>
            </a:r>
          </a:p>
          <a:p>
            <a:r>
              <a:rPr lang="en-US" dirty="0" smtClean="0"/>
              <a:t>Hybrid Model in </a:t>
            </a:r>
            <a:r>
              <a:rPr lang="en-US" dirty="0" err="1" smtClean="0"/>
              <a:t>DryadLINQ</a:t>
            </a:r>
            <a:r>
              <a:rPr lang="en-US" dirty="0" smtClean="0"/>
              <a:t> programming</a:t>
            </a:r>
          </a:p>
          <a:p>
            <a:pPr lvl="1"/>
            <a:r>
              <a:rPr lang="en-US" dirty="0" smtClean="0"/>
              <a:t>Matrix Multiplication</a:t>
            </a:r>
          </a:p>
          <a:p>
            <a:pPr lvl="2"/>
            <a:r>
              <a:rPr lang="en-US" dirty="0" smtClean="0"/>
              <a:t>Row Split Algorithm</a:t>
            </a:r>
          </a:p>
          <a:p>
            <a:pPr lvl="2"/>
            <a:r>
              <a:rPr lang="en-US" dirty="0" smtClean="0"/>
              <a:t>Row Column Split Algorithm</a:t>
            </a:r>
          </a:p>
          <a:p>
            <a:pPr lvl="2"/>
            <a:r>
              <a:rPr lang="en-US" dirty="0" smtClean="0"/>
              <a:t>Fox-Hey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Hierarchical/Heuristic MDS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k-NN problem in MDS interpolation can be time costing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59266"/>
              </p:ext>
            </p:extLst>
          </p:nvPr>
        </p:nvGraphicFramePr>
        <p:xfrm>
          <a:off x="6248400" y="2133600"/>
          <a:ext cx="24606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Visio" r:id="rId3" imgW="5311084" imgH="4292600" progId="Visio.Drawing.11">
                  <p:embed/>
                </p:oleObj>
              </mc:Choice>
              <mc:Fallback>
                <p:oleObj name="Visio" r:id="rId3" imgW="5311084" imgH="42926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2460625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056148"/>
              </p:ext>
            </p:extLst>
          </p:nvPr>
        </p:nvGraphicFramePr>
        <p:xfrm>
          <a:off x="3429000" y="2209800"/>
          <a:ext cx="2460625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Visio" r:id="rId5" imgW="5377807" imgH="4149657" progId="Visio.Drawing.11">
                  <p:embed/>
                </p:oleObj>
              </mc:Choice>
              <mc:Fallback>
                <p:oleObj name="Visio" r:id="rId5" imgW="5377807" imgH="414965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09800"/>
                        <a:ext cx="2460625" cy="189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046105"/>
              </p:ext>
            </p:extLst>
          </p:nvPr>
        </p:nvGraphicFramePr>
        <p:xfrm>
          <a:off x="609600" y="2209800"/>
          <a:ext cx="2606675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Visio" r:id="rId7" imgW="2910682" imgH="2453532" progId="Visio.Drawing.11">
                  <p:embed/>
                </p:oleObj>
              </mc:Choice>
              <mc:Fallback>
                <p:oleObj name="Visio" r:id="rId7" imgW="2910682" imgH="245353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2606675" cy="220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83830693"/>
              </p:ext>
            </p:extLst>
          </p:nvPr>
        </p:nvGraphicFramePr>
        <p:xfrm>
          <a:off x="4267200" y="4419600"/>
          <a:ext cx="396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05695835"/>
              </p:ext>
            </p:extLst>
          </p:nvPr>
        </p:nvGraphicFramePr>
        <p:xfrm>
          <a:off x="457200" y="4495800"/>
          <a:ext cx="3429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0127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Twister/MPJ-LDA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global matrix </a:t>
            </a:r>
            <a:r>
              <a:rPr lang="en-US" sz="2000" dirty="0" err="1" smtClean="0"/>
              <a:t>nw</a:t>
            </a:r>
            <a:r>
              <a:rPr lang="en-US" sz="2000" dirty="0" smtClean="0"/>
              <a:t> does not need to be transferred as a full matrix since some of the documents might not having this term on it.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715000" cy="423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32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Model in </a:t>
            </a:r>
            <a:r>
              <a:rPr lang="en-US" dirty="0" err="1" smtClean="0"/>
              <a:t>DryadLINQ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Applying different algorithms of matrix multiplication on Dryad, by porting multicore technology, the performance improves significantly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060644"/>
              </p:ext>
            </p:extLst>
          </p:nvPr>
        </p:nvGraphicFramePr>
        <p:xfrm>
          <a:off x="990600" y="2514600"/>
          <a:ext cx="7239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68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MapReduce</a:t>
            </a:r>
          </a:p>
          <a:p>
            <a:pPr lvl="1"/>
            <a:r>
              <a:rPr lang="en-US" dirty="0" smtClean="0"/>
              <a:t>Google MapReduce</a:t>
            </a:r>
            <a:r>
              <a:rPr lang="en-US" dirty="0"/>
              <a:t> </a:t>
            </a:r>
            <a:r>
              <a:rPr lang="en-US" dirty="0" smtClean="0"/>
              <a:t>/ Hadoop</a:t>
            </a:r>
          </a:p>
          <a:p>
            <a:pPr lvl="1"/>
            <a:r>
              <a:rPr lang="en-US" dirty="0" smtClean="0"/>
              <a:t>MapReduce merge</a:t>
            </a:r>
          </a:p>
          <a:p>
            <a:r>
              <a:rPr lang="en-US" dirty="0" smtClean="0"/>
              <a:t>Different MapReduce Runtimes</a:t>
            </a:r>
          </a:p>
          <a:p>
            <a:pPr lvl="1"/>
            <a:r>
              <a:rPr lang="en-US" dirty="0" smtClean="0"/>
              <a:t>Dryad</a:t>
            </a:r>
          </a:p>
          <a:p>
            <a:pPr lvl="1"/>
            <a:r>
              <a:rPr lang="en-US" dirty="0" smtClean="0"/>
              <a:t>Twister</a:t>
            </a:r>
          </a:p>
          <a:p>
            <a:pPr lvl="1"/>
            <a:r>
              <a:rPr lang="en-US" dirty="0" err="1" smtClean="0"/>
              <a:t>Haloop</a:t>
            </a:r>
            <a:endParaRPr lang="en-US" dirty="0" smtClean="0"/>
          </a:p>
          <a:p>
            <a:pPr lvl="1"/>
            <a:r>
              <a:rPr lang="en-US" dirty="0" smtClean="0"/>
              <a:t>Spark</a:t>
            </a:r>
          </a:p>
          <a:p>
            <a:pPr lvl="1"/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7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and </a:t>
            </a:r>
            <a:br>
              <a:rPr lang="en-US" dirty="0" smtClean="0"/>
            </a:br>
            <a:r>
              <a:rPr lang="en-US" dirty="0" smtClean="0"/>
              <a:t>Research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Iterative MapReduce</a:t>
            </a:r>
            <a:endParaRPr lang="en-US" dirty="0"/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Dynamic scheduling</a:t>
            </a:r>
          </a:p>
          <a:p>
            <a:pPr lvl="1"/>
            <a:r>
              <a:rPr lang="en-US" dirty="0" smtClean="0"/>
              <a:t>Scalability</a:t>
            </a:r>
          </a:p>
          <a:p>
            <a:r>
              <a:rPr lang="en-US" dirty="0" smtClean="0"/>
              <a:t>GPU MapReduce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Hybrid Computing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Twister-LDA, Twister-MDS Scalability</a:t>
            </a:r>
          </a:p>
          <a:p>
            <a:pPr lvl="1"/>
            <a:r>
              <a:rPr lang="en-US" dirty="0" smtClean="0"/>
              <a:t>Port LDA, MDS to GPU MapReduce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8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7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9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Concept are same as </a:t>
            </a:r>
            <a:r>
              <a:rPr lang="en-US" sz="2000" dirty="0"/>
              <a:t>G</a:t>
            </a:r>
            <a:r>
              <a:rPr lang="en-US" sz="2000" dirty="0" smtClean="0"/>
              <a:t>oogle MapReduce</a:t>
            </a:r>
          </a:p>
          <a:p>
            <a:r>
              <a:rPr lang="en-US" sz="2000" dirty="0" smtClean="0"/>
              <a:t>Input, Intermediate and output files are saved into HDFS</a:t>
            </a:r>
          </a:p>
          <a:p>
            <a:r>
              <a:rPr lang="en-US" sz="2000" dirty="0" smtClean="0"/>
              <a:t>Using replicas for fault tolerance</a:t>
            </a:r>
          </a:p>
          <a:p>
            <a:r>
              <a:rPr lang="en-US" sz="2000" dirty="0" smtClean="0"/>
              <a:t>Each file is saved into blocks, which makes load balance</a:t>
            </a:r>
          </a:p>
          <a:p>
            <a:r>
              <a:rPr lang="en-US" sz="2000" dirty="0" smtClean="0"/>
              <a:t>Each worker is a process</a:t>
            </a:r>
          </a:p>
          <a:p>
            <a:r>
              <a:rPr lang="en-US" sz="2000" dirty="0" smtClean="0"/>
              <a:t>Can use Hadoop Streaming to intergrade it into multiple languages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886200" cy="365125"/>
          </a:xfrm>
        </p:spPr>
        <p:txBody>
          <a:bodyPr/>
          <a:lstStyle/>
          <a:p>
            <a:r>
              <a:rPr lang="en-US" dirty="0" smtClean="0"/>
              <a:t>Apache. Hadoop. http://lucene.apache.org/hadoop/, 2006.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Hadoop streaming is a utility that comes with the Hadoop distribution. The utility allows you to create and run Map/Reduce jobs with any executable or script as the mapper and/or the reducer. For example:</a:t>
            </a:r>
          </a:p>
          <a:p>
            <a:pPr lvl="1"/>
            <a:r>
              <a:rPr lang="en-US" sz="1500" dirty="0"/>
              <a:t>$HADOOP_HOME/bin/</a:t>
            </a:r>
            <a:r>
              <a:rPr lang="en-US" sz="1500" dirty="0" err="1"/>
              <a:t>hadoop</a:t>
            </a:r>
            <a:r>
              <a:rPr lang="en-US" sz="1500" dirty="0"/>
              <a:t> jar $HADOOP_HOME/hadoop-streaming.jar \ </a:t>
            </a:r>
            <a:endParaRPr lang="en-US" sz="1500" dirty="0" smtClean="0"/>
          </a:p>
          <a:p>
            <a:pPr marL="857250" lvl="2" indent="0">
              <a:buNone/>
            </a:pPr>
            <a:r>
              <a:rPr lang="en-US" sz="1400" dirty="0" smtClean="0"/>
              <a:t>-</a:t>
            </a:r>
            <a:r>
              <a:rPr lang="en-US" sz="1400" dirty="0"/>
              <a:t>input </a:t>
            </a:r>
            <a:r>
              <a:rPr lang="en-US" sz="1400" dirty="0" err="1"/>
              <a:t>myInputDirs</a:t>
            </a:r>
            <a:r>
              <a:rPr lang="en-US" sz="1400" dirty="0"/>
              <a:t> \ </a:t>
            </a:r>
            <a:endParaRPr lang="en-US" sz="1400" dirty="0" smtClean="0"/>
          </a:p>
          <a:p>
            <a:pPr marL="857250" lvl="2" indent="0">
              <a:buNone/>
            </a:pPr>
            <a:r>
              <a:rPr lang="en-US" sz="1400" dirty="0" smtClean="0"/>
              <a:t>-</a:t>
            </a:r>
            <a:r>
              <a:rPr lang="en-US" sz="1400" dirty="0"/>
              <a:t>output </a:t>
            </a:r>
            <a:r>
              <a:rPr lang="en-US" sz="1400" dirty="0" err="1"/>
              <a:t>myOutputDir</a:t>
            </a:r>
            <a:r>
              <a:rPr lang="en-US" sz="1400" dirty="0"/>
              <a:t> \ </a:t>
            </a:r>
            <a:endParaRPr lang="en-US" sz="1400" dirty="0" smtClean="0"/>
          </a:p>
          <a:p>
            <a:pPr marL="857250" lvl="2" indent="0">
              <a:buNone/>
            </a:pPr>
            <a:r>
              <a:rPr lang="en-US" sz="1400" dirty="0" smtClean="0"/>
              <a:t>-</a:t>
            </a:r>
            <a:r>
              <a:rPr lang="en-US" sz="1400" dirty="0"/>
              <a:t>mapper /bin/cat \ </a:t>
            </a:r>
            <a:endParaRPr lang="en-US" sz="1400" dirty="0" smtClean="0"/>
          </a:p>
          <a:p>
            <a:pPr marL="857250" lvl="2" indent="0">
              <a:buNone/>
            </a:pPr>
            <a:r>
              <a:rPr lang="en-US" sz="1400" dirty="0" smtClean="0"/>
              <a:t>-</a:t>
            </a:r>
            <a:r>
              <a:rPr lang="en-US" sz="1400" dirty="0"/>
              <a:t>reducer /bin/</a:t>
            </a:r>
            <a:r>
              <a:rPr lang="en-US" sz="1400" dirty="0" err="1"/>
              <a:t>wc</a:t>
            </a:r>
            <a:r>
              <a:rPr lang="en-US" sz="1400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4267200" cy="365125"/>
          </a:xfrm>
        </p:spPr>
        <p:txBody>
          <a:bodyPr/>
          <a:lstStyle/>
          <a:p>
            <a:r>
              <a:rPr lang="en-US" dirty="0" smtClean="0"/>
              <a:t>http://hadoop.apache.org/common/docs/current/streaming.html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3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Extend based on Hadoop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framework</a:t>
            </a:r>
          </a:p>
          <a:p>
            <a:r>
              <a:rPr lang="en-US" sz="2000" dirty="0" smtClean="0"/>
              <a:t>The Task Scheduler tries to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keep data locality for mapper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and reducer</a:t>
            </a:r>
          </a:p>
          <a:p>
            <a:r>
              <a:rPr lang="en-US" sz="2000" dirty="0" smtClean="0"/>
              <a:t>Caches the input and output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on the physical node’s local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disk to reduce I/O cost</a:t>
            </a:r>
          </a:p>
          <a:p>
            <a:r>
              <a:rPr lang="en-US" sz="2000" dirty="0" smtClean="0"/>
              <a:t>Reconstructing caching for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node failure or work node full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load.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6858000" cy="365125"/>
          </a:xfrm>
        </p:spPr>
        <p:txBody>
          <a:bodyPr/>
          <a:lstStyle/>
          <a:p>
            <a:r>
              <a:rPr lang="en-US" dirty="0" smtClean="0"/>
              <a:t>Bu, Y., B. Howe, et al. (2010). </a:t>
            </a:r>
            <a:r>
              <a:rPr lang="en-US" dirty="0" err="1" smtClean="0"/>
              <a:t>HaLoop</a:t>
            </a:r>
            <a:r>
              <a:rPr lang="en-US" dirty="0" smtClean="0"/>
              <a:t>: Efficient Iterative Data Processing on Large Clusters. The 36th International Conference on Very Large Data Bases, Singapore.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483309" cy="39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98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resilient distributed dataset (RDD) to achieve fault tolerance and memory cache.</a:t>
            </a:r>
          </a:p>
          <a:p>
            <a:r>
              <a:rPr lang="en-US" sz="2000" dirty="0" smtClean="0"/>
              <a:t>RDD can recover a lost partition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by information on other RDDs,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using distributed nodes.</a:t>
            </a:r>
          </a:p>
          <a:p>
            <a:r>
              <a:rPr lang="en-US" sz="2000" dirty="0" smtClean="0"/>
              <a:t>Integrates into </a:t>
            </a:r>
            <a:r>
              <a:rPr lang="en-US" sz="2000" dirty="0" err="1" smtClean="0"/>
              <a:t>Scala</a:t>
            </a:r>
            <a:endParaRPr lang="en-US" sz="2000" dirty="0" smtClean="0"/>
          </a:p>
          <a:p>
            <a:r>
              <a:rPr lang="en-US" sz="2000" dirty="0" smtClean="0"/>
              <a:t>Built on Nexus, using long-lived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Nexus executor to keep re-usable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dataset in the memory cache. </a:t>
            </a:r>
          </a:p>
          <a:p>
            <a:r>
              <a:rPr lang="en-US" sz="2000" dirty="0" smtClean="0"/>
              <a:t>Data can be read from HDFS</a:t>
            </a:r>
          </a:p>
          <a:p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5715000" cy="365125"/>
          </a:xfrm>
        </p:spPr>
        <p:txBody>
          <a:bodyPr/>
          <a:lstStyle/>
          <a:p>
            <a:r>
              <a:rPr lang="en-US" dirty="0" err="1" smtClean="0"/>
              <a:t>Matei</a:t>
            </a:r>
            <a:r>
              <a:rPr lang="en-US" dirty="0" smtClean="0"/>
              <a:t> </a:t>
            </a:r>
            <a:r>
              <a:rPr lang="en-US" dirty="0" err="1" smtClean="0"/>
              <a:t>Zaharia</a:t>
            </a:r>
            <a:r>
              <a:rPr lang="en-US" dirty="0" smtClean="0"/>
              <a:t>, N. M. </a:t>
            </a:r>
            <a:r>
              <a:rPr lang="en-US" dirty="0" err="1" smtClean="0"/>
              <a:t>Mosharaf</a:t>
            </a:r>
            <a:r>
              <a:rPr lang="en-US" dirty="0" smtClean="0"/>
              <a:t> </a:t>
            </a:r>
            <a:r>
              <a:rPr lang="en-US" dirty="0" err="1" smtClean="0"/>
              <a:t>Chowdhury</a:t>
            </a:r>
            <a:r>
              <a:rPr lang="en-US" dirty="0" smtClean="0"/>
              <a:t>, Michael Franklin, Scott </a:t>
            </a:r>
            <a:r>
              <a:rPr lang="en-US" dirty="0" err="1" smtClean="0"/>
              <a:t>Shenker</a:t>
            </a:r>
            <a:r>
              <a:rPr lang="en-US" dirty="0" smtClean="0"/>
              <a:t> and Ion </a:t>
            </a:r>
            <a:r>
              <a:rPr lang="en-US" dirty="0" err="1" smtClean="0"/>
              <a:t>Stoica</a:t>
            </a:r>
            <a:r>
              <a:rPr lang="en-US" dirty="0" smtClean="0"/>
              <a:t>. Spark: Cluster Computing with Working Sets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4876800" y="5105400"/>
            <a:ext cx="609600" cy="60960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Node 1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4880572" y="2247900"/>
            <a:ext cx="3200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4880572" y="2933700"/>
            <a:ext cx="3200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Scala</a:t>
            </a:r>
            <a:r>
              <a:rPr lang="en-US" sz="1400" dirty="0" smtClean="0"/>
              <a:t> high level language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4880572" y="3673821"/>
            <a:ext cx="3200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Spark runtime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4878309" y="4359621"/>
            <a:ext cx="3200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Nexus cluster manager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33172" y="522553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5638046" y="5105400"/>
            <a:ext cx="609600" cy="60960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Node 2</a:t>
            </a:r>
            <a:endParaRPr lang="en-US" sz="1200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7478917" y="5105400"/>
            <a:ext cx="609600" cy="60960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Node 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999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Support large scale graph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processing.</a:t>
            </a:r>
          </a:p>
          <a:p>
            <a:r>
              <a:rPr lang="en-US" sz="2000" dirty="0" smtClean="0"/>
              <a:t>Each iteration is defined as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SuperStep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Introduce inactive and active for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each vertices.</a:t>
            </a:r>
          </a:p>
          <a:p>
            <a:r>
              <a:rPr lang="en-US" sz="2000" dirty="0" smtClean="0"/>
              <a:t>Load balance is good since vertices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number is much more than workers.</a:t>
            </a:r>
          </a:p>
          <a:p>
            <a:r>
              <a:rPr lang="en-US" sz="2000" dirty="0" smtClean="0"/>
              <a:t>Fault tolerance is achieved by using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checkpoint. Developing confined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recovery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5638800" cy="365125"/>
          </a:xfrm>
        </p:spPr>
        <p:txBody>
          <a:bodyPr/>
          <a:lstStyle/>
          <a:p>
            <a:r>
              <a:rPr lang="de-DE" dirty="0" smtClean="0"/>
              <a:t>Grzegorz Malewicz, Matthew H. Austern, Aart J. C. Bik, James C. Dehnert,</a:t>
            </a:r>
            <a:r>
              <a:rPr lang="en-US" i="1" dirty="0"/>
              <a:t> </a:t>
            </a:r>
            <a:r>
              <a:rPr lang="en-US" i="1" dirty="0" err="1"/>
              <a:t>Ilan</a:t>
            </a:r>
            <a:r>
              <a:rPr lang="en-US" i="1" dirty="0"/>
              <a:t> Horn, </a:t>
            </a:r>
            <a:r>
              <a:rPr lang="en-US" i="1" dirty="0" err="1"/>
              <a:t>Naty</a:t>
            </a:r>
            <a:r>
              <a:rPr lang="en-US" i="1" dirty="0"/>
              <a:t> </a:t>
            </a:r>
            <a:r>
              <a:rPr lang="en-US" i="1" dirty="0" err="1"/>
              <a:t>Leiser</a:t>
            </a:r>
            <a:r>
              <a:rPr lang="en-US" i="1" dirty="0"/>
              <a:t>, </a:t>
            </a:r>
            <a:r>
              <a:rPr lang="en-US" i="1" dirty="0" err="1"/>
              <a:t>Grzegorz</a:t>
            </a:r>
            <a:r>
              <a:rPr lang="en-US" i="1" dirty="0"/>
              <a:t> </a:t>
            </a:r>
            <a:r>
              <a:rPr lang="en-US" i="1" dirty="0" err="1"/>
              <a:t>Czajkowski</a:t>
            </a:r>
            <a:r>
              <a:rPr lang="en-US" i="1" dirty="0"/>
              <a:t>, </a:t>
            </a:r>
            <a:r>
              <a:rPr lang="en-US" i="1" dirty="0" err="1"/>
              <a:t>Pregel</a:t>
            </a:r>
            <a:r>
              <a:rPr lang="en-US" i="1" dirty="0"/>
              <a:t>: A System for Large-Scale Graph Processing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22860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22860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77000" y="22860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15200" y="22860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724400" y="32766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562600" y="32766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477000" y="32766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315200" y="32766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4327806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562600" y="4327806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477000" y="4327806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315200" y="4327806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724400" y="53340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562600" y="53340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477000" y="53340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315200" y="53340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5181600" y="2514600"/>
            <a:ext cx="381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34200" y="2514600"/>
            <a:ext cx="381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3"/>
            <a:endCxn id="9" idx="5"/>
          </p:cNvCxnSpPr>
          <p:nvPr/>
        </p:nvCxnSpPr>
        <p:spPr>
          <a:xfrm rot="5400000">
            <a:off x="6248400" y="2380690"/>
            <a:ext cx="12700" cy="591110"/>
          </a:xfrm>
          <a:prstGeom prst="curvedConnector3">
            <a:avLst>
              <a:gd name="adj1" fmla="val 707205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9" idx="7"/>
            <a:endCxn id="11" idx="0"/>
          </p:cNvCxnSpPr>
          <p:nvPr/>
        </p:nvCxnSpPr>
        <p:spPr>
          <a:xfrm rot="5400000" flipH="1" flipV="1">
            <a:off x="6714845" y="1524001"/>
            <a:ext cx="66955" cy="1590955"/>
          </a:xfrm>
          <a:prstGeom prst="curvedConnector3">
            <a:avLst>
              <a:gd name="adj1" fmla="val 44142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81600" y="3505199"/>
            <a:ext cx="381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34200" y="3505199"/>
            <a:ext cx="381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5400000">
            <a:off x="6248400" y="3368395"/>
            <a:ext cx="12700" cy="591110"/>
          </a:xfrm>
          <a:prstGeom prst="curvedConnector3">
            <a:avLst>
              <a:gd name="adj1" fmla="val 707205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5400000" flipH="1" flipV="1">
            <a:off x="6714845" y="2514600"/>
            <a:ext cx="66955" cy="1590955"/>
          </a:xfrm>
          <a:prstGeom prst="curvedConnector3">
            <a:avLst>
              <a:gd name="adj1" fmla="val 44142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181600" y="4556405"/>
            <a:ext cx="381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934200" y="4556405"/>
            <a:ext cx="381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5400000">
            <a:off x="6248400" y="4435195"/>
            <a:ext cx="12700" cy="591110"/>
          </a:xfrm>
          <a:prstGeom prst="curvedConnector3">
            <a:avLst>
              <a:gd name="adj1" fmla="val 707205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5400000" flipH="1" flipV="1">
            <a:off x="6714845" y="3565806"/>
            <a:ext cx="66955" cy="1590955"/>
          </a:xfrm>
          <a:prstGeom prst="curvedConnector3">
            <a:avLst>
              <a:gd name="adj1" fmla="val 44142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81600" y="5562599"/>
            <a:ext cx="381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34200" y="5562599"/>
            <a:ext cx="381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>
            <a:off x="6248400" y="5428689"/>
            <a:ext cx="12700" cy="591110"/>
          </a:xfrm>
          <a:prstGeom prst="curvedConnector3">
            <a:avLst>
              <a:gd name="adj1" fmla="val 707205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5400000" flipH="1" flipV="1">
            <a:off x="6714845" y="4572000"/>
            <a:ext cx="66955" cy="1590955"/>
          </a:xfrm>
          <a:prstGeom prst="curvedConnector3">
            <a:avLst>
              <a:gd name="adj1" fmla="val 44142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" idx="5"/>
            <a:endCxn id="13" idx="1"/>
          </p:cNvCxnSpPr>
          <p:nvPr/>
        </p:nvCxnSpPr>
        <p:spPr>
          <a:xfrm>
            <a:off x="5114645" y="2676245"/>
            <a:ext cx="514910" cy="66731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3"/>
            <a:endCxn id="12" idx="7"/>
          </p:cNvCxnSpPr>
          <p:nvPr/>
        </p:nvCxnSpPr>
        <p:spPr>
          <a:xfrm flipH="1">
            <a:off x="5114645" y="2676245"/>
            <a:ext cx="514910" cy="66731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4"/>
            <a:endCxn id="13" idx="0"/>
          </p:cNvCxnSpPr>
          <p:nvPr/>
        </p:nvCxnSpPr>
        <p:spPr>
          <a:xfrm flipH="1">
            <a:off x="5791200" y="2743200"/>
            <a:ext cx="914400" cy="5334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9" idx="4"/>
            <a:endCxn id="15" idx="0"/>
          </p:cNvCxnSpPr>
          <p:nvPr/>
        </p:nvCxnSpPr>
        <p:spPr>
          <a:xfrm>
            <a:off x="5791200" y="2743200"/>
            <a:ext cx="1752600" cy="5334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1" idx="3"/>
            <a:endCxn id="14" idx="7"/>
          </p:cNvCxnSpPr>
          <p:nvPr/>
        </p:nvCxnSpPr>
        <p:spPr>
          <a:xfrm flipH="1">
            <a:off x="6867245" y="2676245"/>
            <a:ext cx="514910" cy="66731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2" idx="4"/>
            <a:endCxn id="17" idx="1"/>
          </p:cNvCxnSpPr>
          <p:nvPr/>
        </p:nvCxnSpPr>
        <p:spPr>
          <a:xfrm>
            <a:off x="4953000" y="3733800"/>
            <a:ext cx="676555" cy="660961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" idx="4"/>
            <a:endCxn id="14" idx="0"/>
          </p:cNvCxnSpPr>
          <p:nvPr/>
        </p:nvCxnSpPr>
        <p:spPr>
          <a:xfrm>
            <a:off x="6705600" y="2743200"/>
            <a:ext cx="0" cy="5334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5" idx="4"/>
            <a:endCxn id="18" idx="7"/>
          </p:cNvCxnSpPr>
          <p:nvPr/>
        </p:nvCxnSpPr>
        <p:spPr>
          <a:xfrm flipH="1">
            <a:off x="6867245" y="3733800"/>
            <a:ext cx="676555" cy="660961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8" idx="4"/>
            <a:endCxn id="21" idx="0"/>
          </p:cNvCxnSpPr>
          <p:nvPr/>
        </p:nvCxnSpPr>
        <p:spPr>
          <a:xfrm flipH="1">
            <a:off x="5791200" y="4785006"/>
            <a:ext cx="914400" cy="54899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8" idx="4"/>
            <a:endCxn id="23" idx="1"/>
          </p:cNvCxnSpPr>
          <p:nvPr/>
        </p:nvCxnSpPr>
        <p:spPr>
          <a:xfrm>
            <a:off x="6705600" y="4785006"/>
            <a:ext cx="676555" cy="615949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924800" y="228600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Superstep</a:t>
            </a:r>
            <a:r>
              <a:rPr lang="en-US" dirty="0" smtClean="0"/>
              <a:t> 0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924800" y="3364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Superstep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7924800" y="4355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Superstep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924800" y="5345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Superstep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5062677" y="13716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519877" y="1415534"/>
            <a:ext cx="95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Inactive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6748322" y="13716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205522" y="1383268"/>
            <a:ext cx="95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4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89" grpId="0"/>
      <p:bldP spid="90" grpId="0"/>
      <p:bldP spid="91" grpId="0"/>
      <p:bldP spid="92" grpId="0"/>
      <p:bldP spid="93" grpId="0" animBg="1"/>
      <p:bldP spid="94" grpId="0"/>
      <p:bldP spid="95" grpId="0" animBg="1"/>
      <p:bldP spid="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similar library to CUDA</a:t>
            </a:r>
          </a:p>
          <a:p>
            <a:r>
              <a:rPr lang="en-US" sz="2000" dirty="0" smtClean="0"/>
              <a:t>Can run on heterogeneous devices, i.e. ATI cards and </a:t>
            </a:r>
            <a:r>
              <a:rPr lang="en-US" sz="2000" dirty="0" err="1" smtClean="0"/>
              <a:t>nVidia</a:t>
            </a:r>
            <a:r>
              <a:rPr lang="en-US" sz="2000" dirty="0" smtClean="0"/>
              <a:t> cards</a:t>
            </a:r>
            <a:endParaRPr lang="en-US" sz="2000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>
          <a:xfrm>
            <a:off x="-76200" y="6477000"/>
            <a:ext cx="3492708" cy="304800"/>
          </a:xfrm>
        </p:spPr>
        <p:txBody>
          <a:bodyPr/>
          <a:lstStyle/>
          <a:p>
            <a:r>
              <a:rPr lang="en-US" smtClean="0"/>
              <a:t>http://www.khronos.org/opencl/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2438400"/>
            <a:ext cx="5867400" cy="396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438400"/>
            <a:ext cx="1676400" cy="396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2971800"/>
            <a:ext cx="1219200" cy="3227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memory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2971800"/>
            <a:ext cx="1066800" cy="3276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Global/</a:t>
            </a:r>
          </a:p>
          <a:p>
            <a:pPr algn="ctr"/>
            <a:r>
              <a:rPr lang="en-US" dirty="0" smtClean="0"/>
              <a:t>Constant Memory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0" y="2953062"/>
            <a:ext cx="4343400" cy="14665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1000" y="4773118"/>
            <a:ext cx="4343400" cy="14752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3048000"/>
            <a:ext cx="1066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Memory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43600" y="30480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Work-Item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257738" y="3048000"/>
            <a:ext cx="112426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Memory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368384" y="4876800"/>
            <a:ext cx="1041816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Memory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943600" y="37338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Work-Item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257738" y="3733800"/>
            <a:ext cx="112426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Memory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943600" y="48768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Work-Item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57738" y="4876800"/>
            <a:ext cx="112426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Memory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943600" y="55626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Work-Item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257738" y="5562600"/>
            <a:ext cx="112426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Memory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" y="243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19400" y="243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 Device</a:t>
            </a:r>
            <a:endParaRPr lang="en-US" dirty="0"/>
          </a:p>
        </p:txBody>
      </p:sp>
      <p:sp>
        <p:nvSpPr>
          <p:cNvPr id="30" name="Left-Right Arrow 29"/>
          <p:cNvSpPr/>
          <p:nvPr/>
        </p:nvSpPr>
        <p:spPr>
          <a:xfrm>
            <a:off x="2057400" y="4416664"/>
            <a:ext cx="914400" cy="16907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>
            <a:off x="3873708" y="3657600"/>
            <a:ext cx="634584" cy="8556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>
            <a:off x="3911808" y="5486400"/>
            <a:ext cx="634584" cy="8556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-Right Arrow 32"/>
          <p:cNvSpPr/>
          <p:nvPr/>
        </p:nvSpPr>
        <p:spPr>
          <a:xfrm>
            <a:off x="5385216" y="3310016"/>
            <a:ext cx="634584" cy="8556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5385216" y="3962400"/>
            <a:ext cx="634584" cy="8556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-Right Arrow 34"/>
          <p:cNvSpPr/>
          <p:nvPr/>
        </p:nvSpPr>
        <p:spPr>
          <a:xfrm>
            <a:off x="5385216" y="5172233"/>
            <a:ext cx="634584" cy="8556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5385216" y="5791200"/>
            <a:ext cx="634584" cy="8556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thread/block/memory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Threads are grouped into thread blocks</a:t>
            </a:r>
          </a:p>
          <a:p>
            <a:r>
              <a:rPr lang="en-US" sz="2000" dirty="0" smtClean="0"/>
              <a:t>Grid is all blocks for a given launch</a:t>
            </a:r>
            <a:endParaRPr lang="en-US" sz="2000" dirty="0"/>
          </a:p>
          <a:p>
            <a:r>
              <a:rPr lang="en-US" sz="2000" dirty="0" smtClean="0"/>
              <a:t>Registers, block shared memory on-chip, fast</a:t>
            </a:r>
          </a:p>
          <a:p>
            <a:r>
              <a:rPr lang="en-US" sz="2000" dirty="0" smtClean="0"/>
              <a:t>Thread local memory is off-chip, </a:t>
            </a:r>
            <a:r>
              <a:rPr lang="en-US" sz="2000" dirty="0" err="1" smtClean="0"/>
              <a:t>uncached</a:t>
            </a:r>
            <a:endParaRPr lang="en-US" sz="2000" dirty="0" smtClean="0"/>
          </a:p>
          <a:p>
            <a:r>
              <a:rPr lang="en-US" sz="2000" dirty="0" smtClean="0"/>
              <a:t>Kernel to global memory will has I/O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5565603" cy="247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18" y="3048000"/>
            <a:ext cx="269026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0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473700" y="3190240"/>
            <a:ext cx="1854200" cy="30480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0700" y="3200400"/>
            <a:ext cx="1854200" cy="30480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MapReduce</a:t>
            </a:r>
            <a:endParaRPr lang="en-US" sz="4400" dirty="0">
              <a:latin typeface="Times"/>
              <a:cs typeface="Time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3350" y="6477000"/>
            <a:ext cx="8039100" cy="244475"/>
          </a:xfrm>
        </p:spPr>
        <p:txBody>
          <a:bodyPr/>
          <a:lstStyle/>
          <a:p>
            <a:r>
              <a:rPr lang="en-US" dirty="0" smtClean="0"/>
              <a:t>Dean, J. and S. </a:t>
            </a:r>
            <a:r>
              <a:rPr lang="en-US" dirty="0" err="1" smtClean="0"/>
              <a:t>Ghemawat</a:t>
            </a:r>
            <a:r>
              <a:rPr lang="en-US" dirty="0" smtClean="0"/>
              <a:t> (2008). "MapReduce: simplified data processing on large clusters." </a:t>
            </a:r>
            <a:r>
              <a:rPr lang="en-US" dirty="0" err="1" smtClean="0"/>
              <a:t>Commun</a:t>
            </a:r>
            <a:r>
              <a:rPr lang="en-US" dirty="0" smtClean="0"/>
              <a:t>. ACM 51(1): 107-113.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5" name="Group 68"/>
          <p:cNvGrpSpPr>
            <a:grpSpLocks/>
          </p:cNvGrpSpPr>
          <p:nvPr/>
        </p:nvGrpSpPr>
        <p:grpSpPr bwMode="auto">
          <a:xfrm>
            <a:off x="2247900" y="2470535"/>
            <a:ext cx="4648200" cy="3549264"/>
            <a:chOff x="1248" y="1200"/>
            <a:chExt cx="2928" cy="2496"/>
          </a:xfrm>
        </p:grpSpPr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3552" y="3168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Worker</a:t>
              </a:r>
            </a:p>
          </p:txBody>
        </p:sp>
        <p:sp>
          <p:nvSpPr>
            <p:cNvPr id="47" name="Oval 24"/>
            <p:cNvSpPr>
              <a:spLocks noChangeArrowheads="1"/>
            </p:cNvSpPr>
            <p:nvPr/>
          </p:nvSpPr>
          <p:spPr bwMode="auto">
            <a:xfrm>
              <a:off x="3552" y="2544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Worker</a:t>
              </a:r>
            </a:p>
          </p:txBody>
        </p:sp>
        <p:grpSp>
          <p:nvGrpSpPr>
            <p:cNvPr id="48" name="Group 67"/>
            <p:cNvGrpSpPr>
              <a:grpSpLocks/>
            </p:cNvGrpSpPr>
            <p:nvPr/>
          </p:nvGrpSpPr>
          <p:grpSpPr bwMode="auto">
            <a:xfrm>
              <a:off x="1248" y="1200"/>
              <a:ext cx="2616" cy="2496"/>
              <a:chOff x="1248" y="1200"/>
              <a:chExt cx="2616" cy="2496"/>
            </a:xfrm>
          </p:grpSpPr>
          <p:grpSp>
            <p:nvGrpSpPr>
              <p:cNvPr id="50" name="Group 66"/>
              <p:cNvGrpSpPr>
                <a:grpSpLocks/>
              </p:cNvGrpSpPr>
              <p:nvPr/>
            </p:nvGrpSpPr>
            <p:grpSpPr bwMode="auto">
              <a:xfrm>
                <a:off x="1248" y="1200"/>
                <a:ext cx="2616" cy="2496"/>
                <a:chOff x="1248" y="1200"/>
                <a:chExt cx="2616" cy="2496"/>
              </a:xfrm>
            </p:grpSpPr>
            <p:grpSp>
              <p:nvGrpSpPr>
                <p:cNvPr id="51" name="Group 65"/>
                <p:cNvGrpSpPr>
                  <a:grpSpLocks/>
                </p:cNvGrpSpPr>
                <p:nvPr/>
              </p:nvGrpSpPr>
              <p:grpSpPr bwMode="auto">
                <a:xfrm>
                  <a:off x="1248" y="2352"/>
                  <a:ext cx="624" cy="1344"/>
                  <a:chOff x="1248" y="2352"/>
                  <a:chExt cx="624" cy="1344"/>
                </a:xfrm>
              </p:grpSpPr>
              <p:sp>
                <p:nvSpPr>
                  <p:cNvPr id="5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52"/>
                    <a:ext cx="624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/>
                      <a:t>Worker</a:t>
                    </a:r>
                  </a:p>
                </p:txBody>
              </p:sp>
              <p:sp>
                <p:nvSpPr>
                  <p:cNvPr id="6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880"/>
                    <a:ext cx="624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Worker</a:t>
                    </a:r>
                  </a:p>
                </p:txBody>
              </p:sp>
              <p:sp>
                <p:nvSpPr>
                  <p:cNvPr id="61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3408"/>
                    <a:ext cx="624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Worker</a:t>
                    </a:r>
                  </a:p>
                </p:txBody>
              </p:sp>
            </p:grpSp>
            <p:grpSp>
              <p:nvGrpSpPr>
                <p:cNvPr id="52" name="Group 36"/>
                <p:cNvGrpSpPr>
                  <a:grpSpLocks/>
                </p:cNvGrpSpPr>
                <p:nvPr/>
              </p:nvGrpSpPr>
              <p:grpSpPr bwMode="auto">
                <a:xfrm>
                  <a:off x="1536" y="1200"/>
                  <a:ext cx="2328" cy="1344"/>
                  <a:chOff x="1536" y="1200"/>
                  <a:chExt cx="2328" cy="1344"/>
                </a:xfrm>
              </p:grpSpPr>
              <p:sp>
                <p:nvSpPr>
                  <p:cNvPr id="5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296"/>
                    <a:ext cx="0" cy="25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1200"/>
                    <a:ext cx="864" cy="1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00"/>
                    <a:ext cx="696" cy="13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8" y="1392"/>
                    <a:ext cx="40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fork</a:t>
                    </a:r>
                  </a:p>
                </p:txBody>
              </p:sp>
              <p:sp>
                <p:nvSpPr>
                  <p:cNvPr id="5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9" y="1353"/>
                    <a:ext cx="352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/>
                      <a:t>fork</a:t>
                    </a:r>
                  </a:p>
                </p:txBody>
              </p:sp>
              <p:sp>
                <p:nvSpPr>
                  <p:cNvPr id="5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0" y="1353"/>
                    <a:ext cx="40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fork</a:t>
                    </a:r>
                  </a:p>
                </p:txBody>
              </p:sp>
            </p:grpSp>
          </p:grpSp>
          <p:sp>
            <p:nvSpPr>
              <p:cNvPr id="49" name="Oval 5"/>
              <p:cNvSpPr>
                <a:spLocks noChangeArrowheads="1"/>
              </p:cNvSpPr>
              <p:nvPr/>
            </p:nvSpPr>
            <p:spPr bwMode="auto">
              <a:xfrm>
                <a:off x="2448" y="1553"/>
                <a:ext cx="624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Master</a:t>
                </a:r>
              </a:p>
            </p:txBody>
          </p:sp>
        </p:grpSp>
      </p:grpSp>
      <p:grpSp>
        <p:nvGrpSpPr>
          <p:cNvPr id="62" name="Group 41"/>
          <p:cNvGrpSpPr>
            <a:grpSpLocks/>
          </p:cNvGrpSpPr>
          <p:nvPr/>
        </p:nvGrpSpPr>
        <p:grpSpPr bwMode="auto">
          <a:xfrm>
            <a:off x="2895600" y="3155951"/>
            <a:ext cx="3543300" cy="1277938"/>
            <a:chOff x="1656" y="1892"/>
            <a:chExt cx="2232" cy="805"/>
          </a:xfrm>
        </p:grpSpPr>
        <p:sp>
          <p:nvSpPr>
            <p:cNvPr id="63" name="Line 37"/>
            <p:cNvSpPr>
              <a:spLocks noChangeShapeType="1"/>
            </p:cNvSpPr>
            <p:nvPr/>
          </p:nvSpPr>
          <p:spPr bwMode="auto">
            <a:xfrm flipH="1">
              <a:off x="1728" y="1920"/>
              <a:ext cx="72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072" y="1920"/>
              <a:ext cx="576" cy="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9"/>
            <p:cNvSpPr txBox="1">
              <a:spLocks noChangeArrowheads="1"/>
            </p:cNvSpPr>
            <p:nvPr/>
          </p:nvSpPr>
          <p:spPr bwMode="auto">
            <a:xfrm>
              <a:off x="1656" y="1932"/>
              <a:ext cx="57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assign</a:t>
              </a:r>
            </a:p>
            <a:p>
              <a:r>
                <a:rPr lang="en-US" dirty="0"/>
                <a:t>map</a:t>
              </a:r>
            </a:p>
          </p:txBody>
        </p:sp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3283" y="1892"/>
              <a:ext cx="60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assign</a:t>
              </a:r>
            </a:p>
            <a:p>
              <a:r>
                <a:rPr lang="en-US"/>
                <a:t>reduce</a:t>
              </a:r>
            </a:p>
          </p:txBody>
        </p:sp>
      </p:grpSp>
      <p:grpSp>
        <p:nvGrpSpPr>
          <p:cNvPr id="67" name="Group 46"/>
          <p:cNvGrpSpPr>
            <a:grpSpLocks/>
          </p:cNvGrpSpPr>
          <p:nvPr/>
        </p:nvGrpSpPr>
        <p:grpSpPr bwMode="auto">
          <a:xfrm>
            <a:off x="1333500" y="4267200"/>
            <a:ext cx="914400" cy="1600200"/>
            <a:chOff x="672" y="2496"/>
            <a:chExt cx="576" cy="1056"/>
          </a:xfrm>
        </p:grpSpPr>
        <p:sp>
          <p:nvSpPr>
            <p:cNvPr id="68" name="Line 42"/>
            <p:cNvSpPr>
              <a:spLocks noChangeShapeType="1"/>
            </p:cNvSpPr>
            <p:nvPr/>
          </p:nvSpPr>
          <p:spPr bwMode="auto">
            <a:xfrm flipV="1">
              <a:off x="672" y="249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>
              <a:off x="672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4"/>
            <p:cNvSpPr>
              <a:spLocks noChangeShapeType="1"/>
            </p:cNvSpPr>
            <p:nvPr/>
          </p:nvSpPr>
          <p:spPr bwMode="auto">
            <a:xfrm>
              <a:off x="672" y="321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45"/>
            <p:cNvSpPr txBox="1">
              <a:spLocks noChangeArrowheads="1"/>
            </p:cNvSpPr>
            <p:nvPr/>
          </p:nvSpPr>
          <p:spPr bwMode="auto">
            <a:xfrm>
              <a:off x="672" y="2784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read</a:t>
              </a:r>
            </a:p>
          </p:txBody>
        </p:sp>
      </p:grpSp>
      <p:grpSp>
        <p:nvGrpSpPr>
          <p:cNvPr id="72" name="Group 51"/>
          <p:cNvGrpSpPr>
            <a:grpSpLocks/>
          </p:cNvGrpSpPr>
          <p:nvPr/>
        </p:nvGrpSpPr>
        <p:grpSpPr bwMode="auto">
          <a:xfrm>
            <a:off x="3238500" y="4038600"/>
            <a:ext cx="1600200" cy="1981199"/>
            <a:chOff x="1872" y="2352"/>
            <a:chExt cx="1008" cy="1344"/>
          </a:xfrm>
        </p:grpSpPr>
        <p:grpSp>
          <p:nvGrpSpPr>
            <p:cNvPr id="73" name="Group 16"/>
            <p:cNvGrpSpPr>
              <a:grpSpLocks/>
            </p:cNvGrpSpPr>
            <p:nvPr/>
          </p:nvGrpSpPr>
          <p:grpSpPr bwMode="auto">
            <a:xfrm>
              <a:off x="2592" y="2352"/>
              <a:ext cx="288" cy="288"/>
              <a:chOff x="2640" y="2160"/>
              <a:chExt cx="288" cy="288"/>
            </a:xfrm>
          </p:grpSpPr>
          <p:sp>
            <p:nvSpPr>
              <p:cNvPr id="84" name="Rectangle 14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1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17"/>
            <p:cNvGrpSpPr>
              <a:grpSpLocks/>
            </p:cNvGrpSpPr>
            <p:nvPr/>
          </p:nvGrpSpPr>
          <p:grpSpPr bwMode="auto">
            <a:xfrm>
              <a:off x="2592" y="2880"/>
              <a:ext cx="288" cy="288"/>
              <a:chOff x="2640" y="2160"/>
              <a:chExt cx="288" cy="288"/>
            </a:xfrm>
          </p:grpSpPr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19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" name="Group 20"/>
            <p:cNvGrpSpPr>
              <a:grpSpLocks/>
            </p:cNvGrpSpPr>
            <p:nvPr/>
          </p:nvGrpSpPr>
          <p:grpSpPr bwMode="auto">
            <a:xfrm>
              <a:off x="2592" y="3408"/>
              <a:ext cx="288" cy="288"/>
              <a:chOff x="2640" y="2160"/>
              <a:chExt cx="288" cy="288"/>
            </a:xfrm>
          </p:grpSpPr>
          <p:sp>
            <p:nvSpPr>
              <p:cNvPr id="80" name="Rectangle 21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22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>
              <a:off x="1872" y="249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>
              <a:off x="1872" y="302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>
              <a:off x="1872" y="355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50"/>
            <p:cNvSpPr txBox="1">
              <a:spLocks noChangeArrowheads="1"/>
            </p:cNvSpPr>
            <p:nvPr/>
          </p:nvSpPr>
          <p:spPr bwMode="auto">
            <a:xfrm>
              <a:off x="1970" y="2620"/>
              <a:ext cx="4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local</a:t>
              </a:r>
            </a:p>
            <a:p>
              <a:r>
                <a:rPr lang="en-US"/>
                <a:t>write</a:t>
              </a:r>
            </a:p>
          </p:txBody>
        </p:sp>
      </p:grpSp>
      <p:grpSp>
        <p:nvGrpSpPr>
          <p:cNvPr id="86" name="Group 59"/>
          <p:cNvGrpSpPr>
            <a:grpSpLocks/>
          </p:cNvGrpSpPr>
          <p:nvPr/>
        </p:nvGrpSpPr>
        <p:grpSpPr bwMode="auto">
          <a:xfrm>
            <a:off x="4838699" y="4114800"/>
            <a:ext cx="2249488" cy="1893888"/>
            <a:chOff x="2880" y="2496"/>
            <a:chExt cx="1417" cy="1193"/>
          </a:xfrm>
        </p:grpSpPr>
        <p:sp>
          <p:nvSpPr>
            <p:cNvPr id="87" name="Line 52"/>
            <p:cNvSpPr>
              <a:spLocks noChangeShapeType="1"/>
            </p:cNvSpPr>
            <p:nvPr/>
          </p:nvSpPr>
          <p:spPr bwMode="auto">
            <a:xfrm>
              <a:off x="2880" y="2496"/>
              <a:ext cx="697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53"/>
            <p:cNvSpPr>
              <a:spLocks noChangeShapeType="1"/>
            </p:cNvSpPr>
            <p:nvPr/>
          </p:nvSpPr>
          <p:spPr bwMode="auto">
            <a:xfrm>
              <a:off x="2880" y="2496"/>
              <a:ext cx="70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54"/>
            <p:cNvSpPr>
              <a:spLocks noChangeShapeType="1"/>
            </p:cNvSpPr>
            <p:nvPr/>
          </p:nvSpPr>
          <p:spPr bwMode="auto">
            <a:xfrm flipV="1">
              <a:off x="2880" y="2775"/>
              <a:ext cx="69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55"/>
            <p:cNvSpPr>
              <a:spLocks noChangeShapeType="1"/>
            </p:cNvSpPr>
            <p:nvPr/>
          </p:nvSpPr>
          <p:spPr bwMode="auto">
            <a:xfrm>
              <a:off x="2880" y="3024"/>
              <a:ext cx="672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56"/>
            <p:cNvSpPr>
              <a:spLocks noChangeShapeType="1"/>
            </p:cNvSpPr>
            <p:nvPr/>
          </p:nvSpPr>
          <p:spPr bwMode="auto">
            <a:xfrm flipV="1">
              <a:off x="2880" y="2832"/>
              <a:ext cx="67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57"/>
            <p:cNvSpPr>
              <a:spLocks noChangeShapeType="1"/>
            </p:cNvSpPr>
            <p:nvPr/>
          </p:nvSpPr>
          <p:spPr bwMode="auto">
            <a:xfrm flipV="1">
              <a:off x="2880" y="3376"/>
              <a:ext cx="672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 Box 58"/>
            <p:cNvSpPr txBox="1">
              <a:spLocks noChangeArrowheads="1"/>
            </p:cNvSpPr>
            <p:nvPr/>
          </p:nvSpPr>
          <p:spPr bwMode="auto">
            <a:xfrm>
              <a:off x="2976" y="3456"/>
              <a:ext cx="1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emote read, sort</a:t>
              </a:r>
              <a:endParaRPr lang="en-US" dirty="0"/>
            </a:p>
          </p:txBody>
        </p:sp>
      </p:grpSp>
      <p:grpSp>
        <p:nvGrpSpPr>
          <p:cNvPr id="94" name="Group 63"/>
          <p:cNvGrpSpPr>
            <a:grpSpLocks/>
          </p:cNvGrpSpPr>
          <p:nvPr/>
        </p:nvGrpSpPr>
        <p:grpSpPr bwMode="auto">
          <a:xfrm>
            <a:off x="6896100" y="4191000"/>
            <a:ext cx="1981200" cy="1540329"/>
            <a:chOff x="4176" y="2448"/>
            <a:chExt cx="1248" cy="1008"/>
          </a:xfrm>
        </p:grpSpPr>
        <p:sp>
          <p:nvSpPr>
            <p:cNvPr id="95" name="Rectangle 27"/>
            <p:cNvSpPr>
              <a:spLocks noChangeArrowheads="1"/>
            </p:cNvSpPr>
            <p:nvPr/>
          </p:nvSpPr>
          <p:spPr bwMode="auto">
            <a:xfrm>
              <a:off x="4848" y="2448"/>
              <a:ext cx="576" cy="384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Output</a:t>
              </a:r>
            </a:p>
            <a:p>
              <a:pPr algn="ctr"/>
              <a:r>
                <a:rPr lang="en-US"/>
                <a:t>File 0</a:t>
              </a:r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4848" y="3072"/>
              <a:ext cx="576" cy="384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Output</a:t>
              </a:r>
            </a:p>
            <a:p>
              <a:pPr algn="ctr"/>
              <a:r>
                <a:rPr lang="en-US"/>
                <a:t>File 1</a:t>
              </a:r>
            </a:p>
          </p:txBody>
        </p:sp>
        <p:sp>
          <p:nvSpPr>
            <p:cNvPr id="97" name="Line 60"/>
            <p:cNvSpPr>
              <a:spLocks noChangeShapeType="1"/>
            </p:cNvSpPr>
            <p:nvPr/>
          </p:nvSpPr>
          <p:spPr bwMode="auto">
            <a:xfrm>
              <a:off x="4176" y="26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61"/>
            <p:cNvSpPr>
              <a:spLocks noChangeShapeType="1"/>
            </p:cNvSpPr>
            <p:nvPr/>
          </p:nvSpPr>
          <p:spPr bwMode="auto">
            <a:xfrm>
              <a:off x="4176" y="331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 Box 62"/>
            <p:cNvSpPr txBox="1">
              <a:spLocks noChangeArrowheads="1"/>
            </p:cNvSpPr>
            <p:nvPr/>
          </p:nvSpPr>
          <p:spPr bwMode="auto">
            <a:xfrm>
              <a:off x="4214" y="2468"/>
              <a:ext cx="4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write</a:t>
              </a:r>
            </a:p>
          </p:txBody>
        </p:sp>
      </p:grpSp>
      <p:grpSp>
        <p:nvGrpSpPr>
          <p:cNvPr id="100" name="Group 70"/>
          <p:cNvGrpSpPr>
            <a:grpSpLocks/>
          </p:cNvGrpSpPr>
          <p:nvPr/>
        </p:nvGrpSpPr>
        <p:grpSpPr bwMode="auto">
          <a:xfrm>
            <a:off x="266700" y="3886200"/>
            <a:ext cx="1423988" cy="1524000"/>
            <a:chOff x="0" y="2352"/>
            <a:chExt cx="897" cy="960"/>
          </a:xfrm>
        </p:grpSpPr>
        <p:grpSp>
          <p:nvGrpSpPr>
            <p:cNvPr id="101" name="Group 64"/>
            <p:cNvGrpSpPr>
              <a:grpSpLocks/>
            </p:cNvGrpSpPr>
            <p:nvPr/>
          </p:nvGrpSpPr>
          <p:grpSpPr bwMode="auto">
            <a:xfrm>
              <a:off x="144" y="2736"/>
              <a:ext cx="528" cy="576"/>
              <a:chOff x="144" y="2736"/>
              <a:chExt cx="528" cy="576"/>
            </a:xfrm>
          </p:grpSpPr>
          <p:sp>
            <p:nvSpPr>
              <p:cNvPr id="103" name="Rectangle 9"/>
              <p:cNvSpPr>
                <a:spLocks noChangeArrowheads="1"/>
              </p:cNvSpPr>
              <p:nvPr/>
            </p:nvSpPr>
            <p:spPr bwMode="auto">
              <a:xfrm>
                <a:off x="144" y="2736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Split 0</a:t>
                </a:r>
              </a:p>
            </p:txBody>
          </p:sp>
          <p:sp>
            <p:nvSpPr>
              <p:cNvPr id="104" name="Rectangle 10"/>
              <p:cNvSpPr>
                <a:spLocks noChangeArrowheads="1"/>
              </p:cNvSpPr>
              <p:nvPr/>
            </p:nvSpPr>
            <p:spPr bwMode="auto">
              <a:xfrm>
                <a:off x="144" y="2928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Split 1</a:t>
                </a:r>
              </a:p>
            </p:txBody>
          </p:sp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144" y="3120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Split 2</a:t>
                </a:r>
              </a:p>
            </p:txBody>
          </p:sp>
        </p:grpSp>
        <p:sp>
          <p:nvSpPr>
            <p:cNvPr id="102" name="Text Box 69"/>
            <p:cNvSpPr txBox="1">
              <a:spLocks noChangeArrowheads="1"/>
            </p:cNvSpPr>
            <p:nvPr/>
          </p:nvSpPr>
          <p:spPr bwMode="auto">
            <a:xfrm>
              <a:off x="0" y="2352"/>
              <a:ext cx="8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Input Data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90700" y="3212703"/>
            <a:ext cx="67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Map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438902" y="3180437"/>
            <a:ext cx="89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Reduce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398" y="2325469"/>
            <a:ext cx="311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Mapper: read input data, emit key/value pairs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4869" y="222867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Reducer: accept a key and all the values belongs to that key, emits final output</a:t>
            </a:r>
          </a:p>
          <a:p>
            <a:endParaRPr lang="en-US" dirty="0"/>
          </a:p>
        </p:txBody>
      </p:sp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3962400" y="1981200"/>
            <a:ext cx="1447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User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295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Introduced by Google MapReduce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Hadoop is an open source MapReduce framework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253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5" grpId="0" animBg="1"/>
      <p:bldP spid="6" grpId="0"/>
      <p:bldP spid="107" grpId="0"/>
      <p:bldP spid="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Mapreduce</a:t>
            </a:r>
            <a:r>
              <a:rPr lang="en-US" sz="2000" dirty="0" smtClean="0"/>
              <a:t> on multicore CPU system.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5329626" cy="279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66" y="3429000"/>
            <a:ext cx="399273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93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GPU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MAP_COUNT</a:t>
            </a:r>
            <a:r>
              <a:rPr lang="en-US" dirty="0" smtClean="0"/>
              <a:t> counts result size of the map function</a:t>
            </a:r>
          </a:p>
          <a:p>
            <a:r>
              <a:rPr lang="en-US" b="1" dirty="0" smtClean="0"/>
              <a:t>MAP</a:t>
            </a:r>
          </a:p>
          <a:p>
            <a:r>
              <a:rPr lang="en-US" b="1" dirty="0" smtClean="0"/>
              <a:t>REDUCE_COUNT</a:t>
            </a:r>
            <a:r>
              <a:rPr lang="en-US" dirty="0" smtClean="0"/>
              <a:t> counts result size of the reduce function</a:t>
            </a:r>
          </a:p>
          <a:p>
            <a:r>
              <a:rPr lang="en-US" b="1" dirty="0" smtClean="0"/>
              <a:t>REDUCE</a:t>
            </a:r>
          </a:p>
          <a:p>
            <a:r>
              <a:rPr lang="en-US" b="1" dirty="0" smtClean="0"/>
              <a:t>EMIT_INTERMEDIATE_COUNT </a:t>
            </a:r>
            <a:r>
              <a:rPr lang="en-US" dirty="0" smtClean="0"/>
              <a:t>emit the key size and the value size in MAP_COUNT</a:t>
            </a:r>
          </a:p>
          <a:p>
            <a:r>
              <a:rPr lang="en-US" b="1" dirty="0" smtClean="0"/>
              <a:t>EMIT_INTERMEDIATE </a:t>
            </a:r>
            <a:r>
              <a:rPr lang="en-US" dirty="0" smtClean="0"/>
              <a:t>emit an intermediate result in MAP</a:t>
            </a:r>
          </a:p>
          <a:p>
            <a:r>
              <a:rPr lang="en-US" b="1" dirty="0" smtClean="0"/>
              <a:t>EMIT_COUNT </a:t>
            </a:r>
            <a:r>
              <a:rPr lang="en-US" dirty="0" smtClean="0"/>
              <a:t>emit the key size and the value size in REDUCE_COUNT</a:t>
            </a:r>
          </a:p>
          <a:p>
            <a:r>
              <a:rPr lang="en-US" b="1" dirty="0" smtClean="0"/>
              <a:t>EMIT </a:t>
            </a:r>
            <a:r>
              <a:rPr lang="en-US" dirty="0" smtClean="0"/>
              <a:t>emits a final result in 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 Rendering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data streaming for cross node communication</a:t>
            </a:r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5791200" cy="365125"/>
          </a:xfrm>
        </p:spPr>
        <p:txBody>
          <a:bodyPr/>
          <a:lstStyle/>
          <a:p>
            <a:r>
              <a:rPr lang="en-US" dirty="0" smtClean="0"/>
              <a:t>Jeff A. Stuart, Cheng-Kai Chen, Kwan-Liu Ma, John D. Owens, Multi-GPU Volume Rendering using 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2842260"/>
            <a:ext cx="10668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3737610"/>
            <a:ext cx="10668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2010" y="4594860"/>
            <a:ext cx="10668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75560" y="326136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2010" y="5448300"/>
            <a:ext cx="10668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37460" y="4981575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81400" y="3261360"/>
            <a:ext cx="990600" cy="5334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81400" y="4975860"/>
            <a:ext cx="990600" cy="5334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05400" y="3261360"/>
            <a:ext cx="990600" cy="5334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05400" y="4953000"/>
            <a:ext cx="990600" cy="5334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010400" y="326136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972300" y="49530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2010" y="33187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6300" y="50578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91540" y="41531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46960" y="41495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416885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416885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435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6" idx="3"/>
            <a:endCxn id="9" idx="2"/>
          </p:cNvCxnSpPr>
          <p:nvPr/>
        </p:nvCxnSpPr>
        <p:spPr>
          <a:xfrm>
            <a:off x="1905000" y="3051810"/>
            <a:ext cx="670560" cy="4762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9" idx="2"/>
          </p:cNvCxnSpPr>
          <p:nvPr/>
        </p:nvCxnSpPr>
        <p:spPr>
          <a:xfrm flipV="1">
            <a:off x="1905000" y="3528060"/>
            <a:ext cx="670560" cy="419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1" idx="2"/>
          </p:cNvCxnSpPr>
          <p:nvPr/>
        </p:nvCxnSpPr>
        <p:spPr>
          <a:xfrm>
            <a:off x="1908810" y="4804410"/>
            <a:ext cx="628650" cy="4438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3"/>
            <a:endCxn id="11" idx="2"/>
          </p:cNvCxnSpPr>
          <p:nvPr/>
        </p:nvCxnSpPr>
        <p:spPr>
          <a:xfrm flipV="1">
            <a:off x="1908810" y="5248275"/>
            <a:ext cx="628650" cy="4095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4575810" y="3470910"/>
            <a:ext cx="529590" cy="17487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3"/>
            <a:endCxn id="14" idx="1"/>
          </p:cNvCxnSpPr>
          <p:nvPr/>
        </p:nvCxnSpPr>
        <p:spPr>
          <a:xfrm flipV="1">
            <a:off x="4572000" y="3528060"/>
            <a:ext cx="533400" cy="1714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1"/>
          </p:cNvCxnSpPr>
          <p:nvPr/>
        </p:nvCxnSpPr>
        <p:spPr>
          <a:xfrm>
            <a:off x="3108960" y="3528060"/>
            <a:ext cx="4724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6" idx="2"/>
          </p:cNvCxnSpPr>
          <p:nvPr/>
        </p:nvCxnSpPr>
        <p:spPr>
          <a:xfrm>
            <a:off x="6096000" y="3528060"/>
            <a:ext cx="914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" idx="6"/>
            <a:endCxn id="13" idx="1"/>
          </p:cNvCxnSpPr>
          <p:nvPr/>
        </p:nvCxnSpPr>
        <p:spPr>
          <a:xfrm flipV="1">
            <a:off x="3070860" y="5242560"/>
            <a:ext cx="510540" cy="57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5" idx="3"/>
            <a:endCxn id="17" idx="2"/>
          </p:cNvCxnSpPr>
          <p:nvPr/>
        </p:nvCxnSpPr>
        <p:spPr>
          <a:xfrm>
            <a:off x="6096000" y="5219700"/>
            <a:ext cx="8763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9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CellMR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Tested on Cell-based clusters</a:t>
            </a:r>
          </a:p>
          <a:p>
            <a:r>
              <a:rPr lang="en-US" sz="2000" dirty="0" smtClean="0"/>
              <a:t>Use data streaming across nodes</a:t>
            </a:r>
          </a:p>
          <a:p>
            <a:r>
              <a:rPr lang="en-US" sz="2000" dirty="0" smtClean="0"/>
              <a:t>Keep streaming chunks until all task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finish</a:t>
            </a:r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001000" cy="365125"/>
          </a:xfrm>
        </p:spPr>
        <p:txBody>
          <a:bodyPr/>
          <a:lstStyle/>
          <a:p>
            <a:r>
              <a:rPr lang="en-US" dirty="0" smtClean="0"/>
              <a:t>M. M. </a:t>
            </a:r>
            <a:r>
              <a:rPr lang="en-US" dirty="0" err="1" smtClean="0"/>
              <a:t>Rafique</a:t>
            </a:r>
            <a:r>
              <a:rPr lang="en-US" dirty="0" smtClean="0"/>
              <a:t>, B. Rose, A. R. Butt, and D. S. </a:t>
            </a:r>
            <a:r>
              <a:rPr lang="en-US" dirty="0" err="1" smtClean="0"/>
              <a:t>Nikolopoulos</a:t>
            </a:r>
            <a:r>
              <a:rPr lang="en-US" dirty="0" smtClean="0"/>
              <a:t>. </a:t>
            </a:r>
            <a:r>
              <a:rPr lang="en-US" dirty="0" err="1" smtClean="0"/>
              <a:t>CellMR</a:t>
            </a:r>
            <a:r>
              <a:rPr lang="en-US" dirty="0" smtClean="0"/>
              <a:t>: A framework for supporting MapReduce on asymmetric Cell-based clusters. In Proceedings of the 23rd IEEE International Parallel and Distributed Processing Symposium, May 2009.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04" y="1447799"/>
            <a:ext cx="2917796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152775"/>
            <a:ext cx="33623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32759"/>
            <a:ext cx="4191000" cy="335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56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From unigram, mixture of unigrams and PLSI to LDA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2" y="4800600"/>
            <a:ext cx="3800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5433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2286000"/>
            <a:ext cx="17621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3076575"/>
            <a:ext cx="2076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90950"/>
            <a:ext cx="249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2" y="4286250"/>
            <a:ext cx="33623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59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Mining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41801"/>
              </p:ext>
            </p:extLst>
          </p:nvPr>
        </p:nvGraphicFramePr>
        <p:xfrm>
          <a:off x="457200" y="1600200"/>
          <a:ext cx="8305800" cy="266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Topic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Drawback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Mixture</a:t>
                      </a:r>
                      <a:r>
                        <a:rPr lang="en-US" baseline="0" dirty="0" smtClean="0"/>
                        <a:t> of Unigram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per 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Probalistic</a:t>
                      </a:r>
                      <a:r>
                        <a:rPr lang="en-US" baseline="0" dirty="0" smtClean="0"/>
                        <a:t> Latent Semantic Indexing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0" dirty="0" smtClean="0"/>
                        <a:t> per 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0" dirty="0" smtClean="0"/>
                        <a:t> is fixed as a multinomial random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 fitting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Latent </a:t>
                      </a:r>
                      <a:r>
                        <a:rPr lang="en-US" dirty="0" err="1" smtClean="0"/>
                        <a:t>Drichlet</a:t>
                      </a:r>
                      <a:r>
                        <a:rPr lang="en-US" dirty="0" smtClean="0"/>
                        <a:t>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0" dirty="0" smtClean="0"/>
                        <a:t> per 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 un-sampled words/terms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4495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pLSI</a:t>
            </a:r>
            <a:r>
              <a:rPr lang="en-US" dirty="0"/>
              <a:t> model does not make any assumptions about how the mixture weights θ are generated, making it difficult to test the generalizability of the model to new documents. </a:t>
            </a:r>
          </a:p>
        </p:txBody>
      </p:sp>
    </p:spTree>
    <p:extLst>
      <p:ext uri="{BB962C8B-B14F-4D97-AF65-F5344CB8AC3E}">
        <p14:creationId xmlns:p14="http://schemas.microsoft.com/office/powerpoint/2010/main" val="207980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Common defined terms:</a:t>
            </a:r>
          </a:p>
          <a:p>
            <a:pPr lvl="1"/>
            <a:r>
              <a:rPr lang="en-US" sz="1600" dirty="0" smtClean="0"/>
              <a:t>A word is the basic unit of discrete data, vocabulary</a:t>
            </a:r>
          </a:p>
          <a:p>
            <a:pPr marL="40005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indexed by {1,…,</a:t>
            </a:r>
            <a:r>
              <a:rPr lang="en-US" sz="1600" i="1" dirty="0" smtClean="0"/>
              <a:t>V</a:t>
            </a:r>
            <a:r>
              <a:rPr lang="en-US" sz="1600" dirty="0" smtClean="0"/>
              <a:t>}</a:t>
            </a:r>
          </a:p>
          <a:p>
            <a:pPr lvl="1"/>
            <a:r>
              <a:rPr lang="en-US" sz="1600" dirty="0" smtClean="0"/>
              <a:t>A document is a sequence of N words donated by</a:t>
            </a:r>
          </a:p>
          <a:p>
            <a:pPr marL="40005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w =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,w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A corpus is a collection of M documents denoted</a:t>
            </a:r>
          </a:p>
          <a:p>
            <a:pPr marL="40005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by D ={w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,w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,…,</a:t>
            </a:r>
            <a:r>
              <a:rPr lang="en-US" sz="1600" dirty="0" err="1" smtClean="0"/>
              <a:t>w</a:t>
            </a:r>
            <a:r>
              <a:rPr lang="en-US" sz="1600" baseline="-25000" dirty="0" err="1" smtClean="0"/>
              <a:t>M</a:t>
            </a:r>
            <a:r>
              <a:rPr lang="en-US" sz="1600" dirty="0" smtClean="0"/>
              <a:t>}</a:t>
            </a:r>
          </a:p>
          <a:p>
            <a:r>
              <a:rPr lang="en-US" sz="2000" dirty="0" smtClean="0"/>
              <a:t>Different algorithms:</a:t>
            </a:r>
          </a:p>
          <a:p>
            <a:pPr lvl="1"/>
            <a:r>
              <a:rPr lang="en-US" sz="1600" dirty="0" smtClean="0"/>
              <a:t>Variational Bayes (shown below)</a:t>
            </a:r>
          </a:p>
          <a:p>
            <a:pPr lvl="1"/>
            <a:r>
              <a:rPr lang="en-US" sz="1600" dirty="0" smtClean="0"/>
              <a:t>Expectation propagation</a:t>
            </a:r>
          </a:p>
          <a:p>
            <a:pPr lvl="1"/>
            <a:r>
              <a:rPr lang="en-US" sz="1600" dirty="0" smtClean="0"/>
              <a:t>Gibbs sampling</a:t>
            </a:r>
            <a:endParaRPr lang="en-US" sz="2000" dirty="0" smtClean="0"/>
          </a:p>
          <a:p>
            <a:r>
              <a:rPr lang="en-US" sz="2000" dirty="0" smtClean="0"/>
              <a:t>Variational inference</a:t>
            </a:r>
          </a:p>
        </p:txBody>
      </p:sp>
      <p:sp>
        <p:nvSpPr>
          <p:cNvPr id="82" name="Footer Placeholder 81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5791200" cy="365125"/>
          </a:xfrm>
        </p:spPr>
        <p:txBody>
          <a:bodyPr/>
          <a:lstStyle/>
          <a:p>
            <a:r>
              <a:rPr lang="en-US" dirty="0" err="1" smtClean="0"/>
              <a:t>Blei</a:t>
            </a:r>
            <a:r>
              <a:rPr lang="en-US" dirty="0" smtClean="0"/>
              <a:t>, D. M., A. Y. Ng, et al. (2003). "Latent </a:t>
            </a:r>
            <a:r>
              <a:rPr lang="en-US" dirty="0" err="1" smtClean="0"/>
              <a:t>Dirichlet</a:t>
            </a:r>
            <a:r>
              <a:rPr lang="en-US" dirty="0" smtClean="0"/>
              <a:t> allocation." Journal of Machine Learning Research 3: 993-1022.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68" y="1826760"/>
            <a:ext cx="2834064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" y="5334000"/>
            <a:ext cx="3090862" cy="62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02" y="5395923"/>
            <a:ext cx="4060030" cy="47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5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algorithms for 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Gibbs sampling can converge faster than the Variational Bayes algorithm proposed in the original paper and Expectation propagation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62" y="3402322"/>
            <a:ext cx="6717096" cy="258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5638800" cy="365125"/>
          </a:xfrm>
        </p:spPr>
        <p:txBody>
          <a:bodyPr/>
          <a:lstStyle/>
          <a:p>
            <a:r>
              <a:rPr lang="en-US" dirty="0" smtClean="0"/>
              <a:t>From Griffiths, T. and M. </a:t>
            </a:r>
            <a:r>
              <a:rPr lang="en-US" dirty="0" err="1" smtClean="0"/>
              <a:t>Steyvers</a:t>
            </a:r>
            <a:r>
              <a:rPr lang="en-US" dirty="0" smtClean="0"/>
              <a:t> (2004). Finding scientific topics. Proceedings of the National Academy of Sciences. 101: 5228-5235.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36210"/>
            <a:ext cx="4343400" cy="81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72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8" y="228600"/>
            <a:ext cx="887540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350246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</a:t>
            </a:r>
            <a:r>
              <a:rPr lang="en-US" altLang="zh-CN" dirty="0" err="1" smtClean="0"/>
              <a:t>D.Blei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A.Ng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M.Jordan</a:t>
            </a:r>
            <a:r>
              <a:rPr lang="en-US" altLang="zh-CN" dirty="0" smtClean="0"/>
              <a:t>, Latent </a:t>
            </a:r>
            <a:r>
              <a:rPr lang="en-US" altLang="zh-CN" dirty="0" err="1" smtClean="0"/>
              <a:t>Drichlet</a:t>
            </a:r>
            <a:r>
              <a:rPr lang="en-US" altLang="zh-CN" dirty="0" smtClean="0"/>
              <a:t>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4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Sampling in 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3 2D matrices</a:t>
            </a:r>
          </a:p>
          <a:p>
            <a:pPr lvl="1"/>
            <a:r>
              <a:rPr lang="en-US" sz="1600" dirty="0" err="1" smtClean="0"/>
              <a:t>nw</a:t>
            </a:r>
            <a:r>
              <a:rPr lang="en-US" sz="1600" dirty="0" smtClean="0"/>
              <a:t>: topic frequency over words(terms)</a:t>
            </a:r>
          </a:p>
          <a:p>
            <a:pPr lvl="1"/>
            <a:r>
              <a:rPr lang="en-US" sz="1600" dirty="0" err="1" smtClean="0"/>
              <a:t>nd</a:t>
            </a:r>
            <a:r>
              <a:rPr lang="en-US" sz="1600" dirty="0" smtClean="0"/>
              <a:t>: document frequency over topics</a:t>
            </a:r>
          </a:p>
          <a:p>
            <a:pPr lvl="1"/>
            <a:r>
              <a:rPr lang="en-US" sz="1600" dirty="0" smtClean="0"/>
              <a:t>z: topic assignment for a word in document</a:t>
            </a:r>
          </a:p>
          <a:p>
            <a:r>
              <a:rPr lang="en-US" sz="2000" dirty="0" smtClean="0"/>
              <a:t>Each word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is estimate by the probability of it assigned to each topic conditioned on all other word tokens. Written as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So the final probability distribution can be calculate by:</a:t>
            </a:r>
          </a:p>
          <a:p>
            <a:pPr lvl="1"/>
            <a:r>
              <a:rPr lang="en-US" sz="1600" dirty="0"/>
              <a:t>Probability of word w under topic </a:t>
            </a:r>
            <a:r>
              <a:rPr lang="en-US" sz="1600" dirty="0" smtClean="0"/>
              <a:t>k</a:t>
            </a:r>
            <a:endParaRPr lang="en-US" sz="1600" dirty="0"/>
          </a:p>
          <a:p>
            <a:pPr lvl="1"/>
            <a:r>
              <a:rPr lang="en-US" sz="1600" dirty="0"/>
              <a:t>Probability of topic </a:t>
            </a:r>
            <a:r>
              <a:rPr lang="en-US" sz="1600" dirty="0" smtClean="0"/>
              <a:t>k </a:t>
            </a:r>
            <a:r>
              <a:rPr lang="en-US" sz="1600" dirty="0"/>
              <a:t>has under document d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5943600" cy="365125"/>
          </a:xfrm>
        </p:spPr>
        <p:txBody>
          <a:bodyPr/>
          <a:lstStyle/>
          <a:p>
            <a:r>
              <a:rPr lang="en-US" dirty="0" smtClean="0"/>
              <a:t>Griffiths, T. and M. </a:t>
            </a:r>
            <a:r>
              <a:rPr lang="en-US" dirty="0" err="1" smtClean="0"/>
              <a:t>Steyvers</a:t>
            </a:r>
            <a:r>
              <a:rPr lang="en-US" dirty="0" smtClean="0"/>
              <a:t> (2004). Finding scientific topics. Proceedings of the National Academy of Sciences. 101: 5228-5235.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cxnSp>
        <p:nvCxnSpPr>
          <p:cNvPr id="14" name="Straight Arrow Connector 13"/>
          <p:cNvCxnSpPr>
            <a:endCxn id="27" idx="1"/>
          </p:cNvCxnSpPr>
          <p:nvPr/>
        </p:nvCxnSpPr>
        <p:spPr>
          <a:xfrm>
            <a:off x="6324600" y="1729085"/>
            <a:ext cx="762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86600" y="1573768"/>
            <a:ext cx="1295400" cy="310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ount:=count+1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7239000" y="2305050"/>
            <a:ext cx="990600" cy="495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 word i in  document d</a:t>
            </a:r>
            <a:endParaRPr lang="en-US" sz="1200" dirty="0"/>
          </a:p>
        </p:txBody>
      </p:sp>
      <p:cxnSp>
        <p:nvCxnSpPr>
          <p:cNvPr id="29" name="Straight Arrow Connector 28"/>
          <p:cNvCxnSpPr>
            <a:stCxn id="27" idx="2"/>
            <a:endCxn id="28" idx="0"/>
          </p:cNvCxnSpPr>
          <p:nvPr/>
        </p:nvCxnSpPr>
        <p:spPr>
          <a:xfrm>
            <a:off x="7734300" y="1884402"/>
            <a:ext cx="0" cy="4206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57800" y="22479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k=z[d][i]</a:t>
            </a:r>
          </a:p>
          <a:p>
            <a:pPr algn="ctr"/>
            <a:r>
              <a:rPr lang="en-US" sz="1200" dirty="0" err="1" smtClean="0"/>
              <a:t>nw</a:t>
            </a:r>
            <a:r>
              <a:rPr lang="en-US" sz="1200" dirty="0" smtClean="0"/>
              <a:t>[v][k]--;</a:t>
            </a:r>
          </a:p>
          <a:p>
            <a:pPr algn="ctr"/>
            <a:r>
              <a:rPr lang="en-US" sz="1200" dirty="0" err="1" smtClean="0"/>
              <a:t>nd</a:t>
            </a:r>
            <a:r>
              <a:rPr lang="en-US" sz="1200" dirty="0" smtClean="0"/>
              <a:t>[d][k]--;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4876800" y="3334435"/>
            <a:ext cx="1752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Calculate posterior probability of z and update k to k’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7239000" y="3334435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z[d][i]:=k’</a:t>
            </a:r>
          </a:p>
          <a:p>
            <a:pPr algn="ctr"/>
            <a:r>
              <a:rPr lang="en-US" sz="1200" dirty="0" err="1" smtClean="0"/>
              <a:t>nw</a:t>
            </a:r>
            <a:r>
              <a:rPr lang="en-US" sz="1200" dirty="0" smtClean="0"/>
              <a:t>[v][k’]++;</a:t>
            </a:r>
          </a:p>
          <a:p>
            <a:pPr algn="ctr"/>
            <a:r>
              <a:rPr lang="en-US" sz="1200" dirty="0" err="1" smtClean="0"/>
              <a:t>nd</a:t>
            </a:r>
            <a:r>
              <a:rPr lang="en-US" sz="1200" dirty="0" smtClean="0"/>
              <a:t>[d][k’]++;</a:t>
            </a:r>
            <a:endParaRPr lang="en-US" sz="1200" dirty="0"/>
          </a:p>
        </p:txBody>
      </p:sp>
      <p:sp>
        <p:nvSpPr>
          <p:cNvPr id="40" name="Diamond 39"/>
          <p:cNvSpPr/>
          <p:nvPr/>
        </p:nvSpPr>
        <p:spPr>
          <a:xfrm>
            <a:off x="5905500" y="4402862"/>
            <a:ext cx="1981200" cy="60960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end of all documents?</a:t>
            </a:r>
            <a:endParaRPr lang="en-US" sz="1200" dirty="0"/>
          </a:p>
        </p:txBody>
      </p:sp>
      <p:cxnSp>
        <p:nvCxnSpPr>
          <p:cNvPr id="47" name="Straight Arrow Connector 46"/>
          <p:cNvCxnSpPr>
            <a:stCxn id="28" idx="1"/>
            <a:endCxn id="35" idx="3"/>
          </p:cNvCxnSpPr>
          <p:nvPr/>
        </p:nvCxnSpPr>
        <p:spPr>
          <a:xfrm flipH="1">
            <a:off x="6248400" y="2552700"/>
            <a:ext cx="990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2"/>
            <a:endCxn id="36" idx="0"/>
          </p:cNvCxnSpPr>
          <p:nvPr/>
        </p:nvCxnSpPr>
        <p:spPr>
          <a:xfrm>
            <a:off x="5753100" y="2857500"/>
            <a:ext cx="0" cy="4769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iamond 56"/>
          <p:cNvSpPr/>
          <p:nvPr/>
        </p:nvSpPr>
        <p:spPr>
          <a:xfrm>
            <a:off x="5895975" y="5334000"/>
            <a:ext cx="1981200" cy="60960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ount &gt; threshold?</a:t>
            </a:r>
            <a:endParaRPr lang="en-US" sz="1200" dirty="0"/>
          </a:p>
        </p:txBody>
      </p:sp>
      <p:cxnSp>
        <p:nvCxnSpPr>
          <p:cNvPr id="58" name="Straight Arrow Connector 57"/>
          <p:cNvCxnSpPr>
            <a:stCxn id="39" idx="2"/>
            <a:endCxn id="40" idx="0"/>
          </p:cNvCxnSpPr>
          <p:nvPr/>
        </p:nvCxnSpPr>
        <p:spPr>
          <a:xfrm flipH="1">
            <a:off x="6896100" y="3944035"/>
            <a:ext cx="838200" cy="4588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0" idx="2"/>
            <a:endCxn id="57" idx="0"/>
          </p:cNvCxnSpPr>
          <p:nvPr/>
        </p:nvCxnSpPr>
        <p:spPr>
          <a:xfrm flipH="1">
            <a:off x="6886575" y="5012462"/>
            <a:ext cx="9525" cy="3215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40" idx="3"/>
            <a:endCxn id="28" idx="3"/>
          </p:cNvCxnSpPr>
          <p:nvPr/>
        </p:nvCxnSpPr>
        <p:spPr>
          <a:xfrm flipV="1">
            <a:off x="7886700" y="2552700"/>
            <a:ext cx="342900" cy="2154962"/>
          </a:xfrm>
          <a:prstGeom prst="bentConnector3">
            <a:avLst>
              <a:gd name="adj1" fmla="val 166667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57" idx="3"/>
            <a:endCxn id="27" idx="3"/>
          </p:cNvCxnSpPr>
          <p:nvPr/>
        </p:nvCxnSpPr>
        <p:spPr>
          <a:xfrm flipV="1">
            <a:off x="7877175" y="1729085"/>
            <a:ext cx="504825" cy="3909715"/>
          </a:xfrm>
          <a:prstGeom prst="bentConnector3">
            <a:avLst>
              <a:gd name="adj1" fmla="val 14528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6324600" y="6096000"/>
            <a:ext cx="1143000" cy="381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end</a:t>
            </a:r>
            <a:endParaRPr lang="en-US" sz="1200" dirty="0"/>
          </a:p>
        </p:txBody>
      </p:sp>
      <p:cxnSp>
        <p:nvCxnSpPr>
          <p:cNvPr id="72" name="Straight Arrow Connector 71"/>
          <p:cNvCxnSpPr>
            <a:stCxn id="57" idx="2"/>
            <a:endCxn id="71" idx="0"/>
          </p:cNvCxnSpPr>
          <p:nvPr/>
        </p:nvCxnSpPr>
        <p:spPr>
          <a:xfrm>
            <a:off x="6886575" y="5943600"/>
            <a:ext cx="9525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77175" y="4447401"/>
            <a:ext cx="4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7924800" y="5410200"/>
            <a:ext cx="4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6858000" y="4980801"/>
            <a:ext cx="4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6858000" y="5867400"/>
            <a:ext cx="4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cxnSp>
        <p:nvCxnSpPr>
          <p:cNvPr id="79" name="Straight Arrow Connector 78"/>
          <p:cNvCxnSpPr>
            <a:stCxn id="36" idx="1"/>
          </p:cNvCxnSpPr>
          <p:nvPr/>
        </p:nvCxnSpPr>
        <p:spPr>
          <a:xfrm flipH="1">
            <a:off x="4419600" y="3639235"/>
            <a:ext cx="457200" cy="304800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6" idx="3"/>
            <a:endCxn id="39" idx="1"/>
          </p:cNvCxnSpPr>
          <p:nvPr/>
        </p:nvCxnSpPr>
        <p:spPr>
          <a:xfrm>
            <a:off x="6629400" y="3639235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876800" y="1385981"/>
            <a:ext cx="1447800" cy="6652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Initial set </a:t>
            </a:r>
            <a:r>
              <a:rPr lang="en-US" sz="1400" dirty="0" err="1"/>
              <a:t>nw</a:t>
            </a:r>
            <a:r>
              <a:rPr lang="en-US" sz="1400" dirty="0"/>
              <a:t>, </a:t>
            </a:r>
            <a:r>
              <a:rPr lang="en-US" sz="1400" dirty="0" err="1"/>
              <a:t>nd</a:t>
            </a:r>
            <a:r>
              <a:rPr lang="en-US" sz="1400" dirty="0"/>
              <a:t> and z; count=0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692006"/>
            <a:ext cx="46815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/>
          <a:stretch/>
        </p:blipFill>
        <p:spPr bwMode="auto">
          <a:xfrm>
            <a:off x="838200" y="4220299"/>
            <a:ext cx="301129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10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-Merge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9658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Can handle heterogeneous inputs with a Merge step after MapReduce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001000" cy="365125"/>
          </a:xfrm>
        </p:spPr>
        <p:txBody>
          <a:bodyPr/>
          <a:lstStyle/>
          <a:p>
            <a:r>
              <a:rPr lang="en-US" dirty="0" smtClean="0"/>
              <a:t>H. Yang, A. </a:t>
            </a:r>
            <a:r>
              <a:rPr lang="en-US" dirty="0" err="1" smtClean="0"/>
              <a:t>Dasdan</a:t>
            </a:r>
            <a:r>
              <a:rPr lang="en-US" dirty="0" smtClean="0"/>
              <a:t>, R. Hsiao, and D. S. Parker. Map-Reduce-Merge: Simplified Relational Data Processing on Large Clusters. SIGMOD,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2057400"/>
            <a:ext cx="99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352800" y="23241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86200" y="20574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coordinator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190750" y="3124200"/>
            <a:ext cx="131445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3124200"/>
            <a:ext cx="685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90600" y="3429000"/>
            <a:ext cx="685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90600" y="3733800"/>
            <a:ext cx="685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90600" y="4572000"/>
            <a:ext cx="685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90600" y="4876800"/>
            <a:ext cx="685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90600" y="5181600"/>
            <a:ext cx="685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90600" y="4038600"/>
            <a:ext cx="685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90600" y="5486400"/>
            <a:ext cx="685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676400" y="3276600"/>
            <a:ext cx="5334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43800" y="4114800"/>
            <a:ext cx="990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543800" y="4419600"/>
            <a:ext cx="990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209800" y="3505200"/>
            <a:ext cx="131445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mapper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209800" y="3886200"/>
            <a:ext cx="131445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mapper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133600" y="4648200"/>
            <a:ext cx="131445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mapper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133600" y="5029200"/>
            <a:ext cx="131445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mapper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133600" y="5410200"/>
            <a:ext cx="131445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mapper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4019550" y="3352800"/>
            <a:ext cx="146685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reducer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019550" y="3733800"/>
            <a:ext cx="146685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019550" y="4724400"/>
            <a:ext cx="146685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reducer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019550" y="5105400"/>
            <a:ext cx="146685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reducer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772150" y="4114800"/>
            <a:ext cx="1466850" cy="304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merger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772150" y="4419600"/>
            <a:ext cx="1466850" cy="304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merger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676400" y="3657600"/>
            <a:ext cx="5334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6" idx="2"/>
          </p:cNvCxnSpPr>
          <p:nvPr/>
        </p:nvCxnSpPr>
        <p:spPr>
          <a:xfrm flipV="1">
            <a:off x="1676400" y="4038600"/>
            <a:ext cx="533400" cy="1524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6" idx="2"/>
          </p:cNvCxnSpPr>
          <p:nvPr/>
        </p:nvCxnSpPr>
        <p:spPr>
          <a:xfrm>
            <a:off x="1676400" y="3886200"/>
            <a:ext cx="533400" cy="1524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7" idx="2"/>
          </p:cNvCxnSpPr>
          <p:nvPr/>
        </p:nvCxnSpPr>
        <p:spPr>
          <a:xfrm>
            <a:off x="1676400" y="4724400"/>
            <a:ext cx="457200" cy="762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7" idx="2"/>
          </p:cNvCxnSpPr>
          <p:nvPr/>
        </p:nvCxnSpPr>
        <p:spPr>
          <a:xfrm flipV="1">
            <a:off x="1676400" y="4800600"/>
            <a:ext cx="457200" cy="2286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8" idx="2"/>
          </p:cNvCxnSpPr>
          <p:nvPr/>
        </p:nvCxnSpPr>
        <p:spPr>
          <a:xfrm flipV="1">
            <a:off x="1676400" y="5181600"/>
            <a:ext cx="457200" cy="1524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9" idx="2"/>
          </p:cNvCxnSpPr>
          <p:nvPr/>
        </p:nvCxnSpPr>
        <p:spPr>
          <a:xfrm flipV="1">
            <a:off x="1676400" y="5562600"/>
            <a:ext cx="457200" cy="762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0" idx="2"/>
          </p:cNvCxnSpPr>
          <p:nvPr/>
        </p:nvCxnSpPr>
        <p:spPr>
          <a:xfrm>
            <a:off x="3505200" y="3276600"/>
            <a:ext cx="51435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5" idx="6"/>
            <a:endCxn id="40" idx="2"/>
          </p:cNvCxnSpPr>
          <p:nvPr/>
        </p:nvCxnSpPr>
        <p:spPr>
          <a:xfrm flipV="1">
            <a:off x="3524250" y="3505200"/>
            <a:ext cx="4953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6" idx="6"/>
            <a:endCxn id="40" idx="2"/>
          </p:cNvCxnSpPr>
          <p:nvPr/>
        </p:nvCxnSpPr>
        <p:spPr>
          <a:xfrm flipV="1">
            <a:off x="3524250" y="3505200"/>
            <a:ext cx="4953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1" idx="6"/>
            <a:endCxn id="41" idx="2"/>
          </p:cNvCxnSpPr>
          <p:nvPr/>
        </p:nvCxnSpPr>
        <p:spPr>
          <a:xfrm>
            <a:off x="3505200" y="3276600"/>
            <a:ext cx="51435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35" idx="6"/>
            <a:endCxn id="41" idx="2"/>
          </p:cNvCxnSpPr>
          <p:nvPr/>
        </p:nvCxnSpPr>
        <p:spPr>
          <a:xfrm>
            <a:off x="3524250" y="3657600"/>
            <a:ext cx="4953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6" idx="6"/>
            <a:endCxn id="41" idx="2"/>
          </p:cNvCxnSpPr>
          <p:nvPr/>
        </p:nvCxnSpPr>
        <p:spPr>
          <a:xfrm flipV="1">
            <a:off x="3524250" y="3886200"/>
            <a:ext cx="4953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7" idx="6"/>
            <a:endCxn id="42" idx="2"/>
          </p:cNvCxnSpPr>
          <p:nvPr/>
        </p:nvCxnSpPr>
        <p:spPr>
          <a:xfrm>
            <a:off x="3448050" y="4800600"/>
            <a:ext cx="571500" cy="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8" idx="6"/>
            <a:endCxn id="42" idx="2"/>
          </p:cNvCxnSpPr>
          <p:nvPr/>
        </p:nvCxnSpPr>
        <p:spPr>
          <a:xfrm flipV="1">
            <a:off x="3448050" y="4876800"/>
            <a:ext cx="5715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9" idx="6"/>
            <a:endCxn id="42" idx="2"/>
          </p:cNvCxnSpPr>
          <p:nvPr/>
        </p:nvCxnSpPr>
        <p:spPr>
          <a:xfrm flipV="1">
            <a:off x="3448050" y="4876800"/>
            <a:ext cx="5715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7" idx="6"/>
            <a:endCxn id="43" idx="2"/>
          </p:cNvCxnSpPr>
          <p:nvPr/>
        </p:nvCxnSpPr>
        <p:spPr>
          <a:xfrm>
            <a:off x="3448050" y="4800600"/>
            <a:ext cx="5715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8" idx="6"/>
            <a:endCxn id="43" idx="2"/>
          </p:cNvCxnSpPr>
          <p:nvPr/>
        </p:nvCxnSpPr>
        <p:spPr>
          <a:xfrm>
            <a:off x="3448050" y="5181600"/>
            <a:ext cx="571500" cy="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9" idx="6"/>
            <a:endCxn id="43" idx="2"/>
          </p:cNvCxnSpPr>
          <p:nvPr/>
        </p:nvCxnSpPr>
        <p:spPr>
          <a:xfrm flipV="1">
            <a:off x="3448050" y="5257800"/>
            <a:ext cx="5715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42" idx="6"/>
            <a:endCxn id="44" idx="2"/>
          </p:cNvCxnSpPr>
          <p:nvPr/>
        </p:nvCxnSpPr>
        <p:spPr>
          <a:xfrm flipV="1">
            <a:off x="5486400" y="4267200"/>
            <a:ext cx="28575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3" idx="6"/>
            <a:endCxn id="45" idx="2"/>
          </p:cNvCxnSpPr>
          <p:nvPr/>
        </p:nvCxnSpPr>
        <p:spPr>
          <a:xfrm flipV="1">
            <a:off x="5486400" y="4572000"/>
            <a:ext cx="28575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42" idx="6"/>
            <a:endCxn id="45" idx="2"/>
          </p:cNvCxnSpPr>
          <p:nvPr/>
        </p:nvCxnSpPr>
        <p:spPr>
          <a:xfrm flipV="1">
            <a:off x="5486400" y="4572000"/>
            <a:ext cx="28575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40" idx="6"/>
            <a:endCxn id="44" idx="2"/>
          </p:cNvCxnSpPr>
          <p:nvPr/>
        </p:nvCxnSpPr>
        <p:spPr>
          <a:xfrm>
            <a:off x="5486400" y="3505200"/>
            <a:ext cx="285750" cy="7620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41" idx="6"/>
            <a:endCxn id="45" idx="2"/>
          </p:cNvCxnSpPr>
          <p:nvPr/>
        </p:nvCxnSpPr>
        <p:spPr>
          <a:xfrm>
            <a:off x="5486400" y="3886200"/>
            <a:ext cx="285750" cy="6858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44" idx="6"/>
            <a:endCxn id="33" idx="1"/>
          </p:cNvCxnSpPr>
          <p:nvPr/>
        </p:nvCxnSpPr>
        <p:spPr>
          <a:xfrm>
            <a:off x="7239000" y="4267200"/>
            <a:ext cx="3048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45" idx="6"/>
            <a:endCxn id="34" idx="1"/>
          </p:cNvCxnSpPr>
          <p:nvPr/>
        </p:nvCxnSpPr>
        <p:spPr>
          <a:xfrm>
            <a:off x="7239000" y="4572000"/>
            <a:ext cx="3048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9" idx="2"/>
            <a:endCxn id="11" idx="0"/>
          </p:cNvCxnSpPr>
          <p:nvPr/>
        </p:nvCxnSpPr>
        <p:spPr>
          <a:xfrm flipH="1">
            <a:off x="2847975" y="2590800"/>
            <a:ext cx="1724025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9" idx="2"/>
            <a:endCxn id="40" idx="0"/>
          </p:cNvCxnSpPr>
          <p:nvPr/>
        </p:nvCxnSpPr>
        <p:spPr>
          <a:xfrm>
            <a:off x="4572000" y="2590800"/>
            <a:ext cx="180975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" idx="2"/>
            <a:endCxn id="44" idx="0"/>
          </p:cNvCxnSpPr>
          <p:nvPr/>
        </p:nvCxnSpPr>
        <p:spPr>
          <a:xfrm>
            <a:off x="4572000" y="2590800"/>
            <a:ext cx="1933575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4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04800" y="1828800"/>
            <a:ext cx="42672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1400" dirty="0" smtClean="0"/>
              <a:t> 1. For each iteration (2000 times):</a:t>
            </a:r>
          </a:p>
          <a:p>
            <a:pPr>
              <a:buFontTx/>
              <a:buNone/>
            </a:pPr>
            <a:r>
              <a:rPr lang="en-US" altLang="zh-CN" sz="1400" dirty="0" smtClean="0"/>
              <a:t>    2. For each document d:</a:t>
            </a:r>
          </a:p>
          <a:p>
            <a:pPr>
              <a:buFontTx/>
              <a:buNone/>
            </a:pPr>
            <a:r>
              <a:rPr lang="en-US" altLang="zh-CN" sz="1400" dirty="0" smtClean="0"/>
              <a:t>    3. For each word wd in document d:</a:t>
            </a:r>
          </a:p>
          <a:p>
            <a:pPr>
              <a:buFontTx/>
              <a:buNone/>
            </a:pPr>
            <a:r>
              <a:rPr lang="en-US" altLang="zh-CN" sz="1400" dirty="0" smtClean="0"/>
              <a:t>    4. </a:t>
            </a:r>
            <a:r>
              <a:rPr lang="en-US" altLang="zh-CN" sz="1400" dirty="0" err="1" smtClean="0">
                <a:solidFill>
                  <a:srgbClr val="C00000"/>
                </a:solidFill>
              </a:rPr>
              <a:t>nw</a:t>
            </a:r>
            <a:r>
              <a:rPr lang="en-US" altLang="zh-CN" sz="1400" dirty="0" smtClean="0">
                <a:solidFill>
                  <a:srgbClr val="C00000"/>
                </a:solidFill>
              </a:rPr>
              <a:t>[word][topic]-=1; </a:t>
            </a:r>
            <a:r>
              <a:rPr lang="en-US" altLang="zh-CN" sz="1400" dirty="0" err="1" smtClean="0">
                <a:solidFill>
                  <a:srgbClr val="C00000"/>
                </a:solidFill>
              </a:rPr>
              <a:t>nd</a:t>
            </a:r>
            <a:r>
              <a:rPr lang="en-US" altLang="zh-CN" sz="1400" dirty="0" smtClean="0">
                <a:solidFill>
                  <a:srgbClr val="C00000"/>
                </a:solidFill>
              </a:rPr>
              <a:t>[document][topic]-=1; </a:t>
            </a: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C00000"/>
                </a:solidFill>
              </a:rPr>
              <a:t>        </a:t>
            </a:r>
            <a:r>
              <a:rPr lang="en-US" altLang="zh-CN" sz="1400" dirty="0" err="1" smtClean="0">
                <a:solidFill>
                  <a:srgbClr val="C00000"/>
                </a:solidFill>
              </a:rPr>
              <a:t>nwsum</a:t>
            </a:r>
            <a:r>
              <a:rPr lang="en-US" altLang="zh-CN" sz="1400" dirty="0" smtClean="0">
                <a:solidFill>
                  <a:srgbClr val="C00000"/>
                </a:solidFill>
              </a:rPr>
              <a:t>[topic]-=1; </a:t>
            </a:r>
          </a:p>
          <a:p>
            <a:pPr>
              <a:buFontTx/>
              <a:buNone/>
            </a:pPr>
            <a:r>
              <a:rPr lang="en-US" altLang="zh-CN" sz="1400" dirty="0" smtClean="0"/>
              <a:t>     5. For each author x in document d:</a:t>
            </a:r>
          </a:p>
          <a:p>
            <a:pPr>
              <a:buFontTx/>
              <a:buNone/>
            </a:pPr>
            <a:r>
              <a:rPr lang="en-US" altLang="zh-CN" sz="1400" dirty="0" smtClean="0"/>
              <a:t>     6. For each topic k:</a:t>
            </a:r>
          </a:p>
          <a:p>
            <a:pPr>
              <a:buFontTx/>
              <a:buNone/>
            </a:pPr>
            <a:r>
              <a:rPr lang="en-US" altLang="zh-CN" sz="1400" noProof="1" smtClean="0">
                <a:solidFill>
                  <a:srgbClr val="C00000"/>
                </a:solidFill>
              </a:rPr>
              <a:t>	topicdocumentprob = (nd[</a:t>
            </a:r>
            <a:r>
              <a:rPr lang="en-US" altLang="zh-CN" sz="1400" dirty="0" smtClean="0">
                <a:solidFill>
                  <a:srgbClr val="C00000"/>
                </a:solidFill>
              </a:rPr>
              <a:t>m</a:t>
            </a:r>
            <a:r>
              <a:rPr lang="en-US" altLang="zh-CN" sz="1400" noProof="1" smtClean="0">
                <a:solidFill>
                  <a:srgbClr val="C00000"/>
                </a:solidFill>
              </a:rPr>
              <a:t>][k] + alpha)/(ndsum[</a:t>
            </a:r>
            <a:r>
              <a:rPr lang="en-US" altLang="zh-CN" sz="1400" dirty="0" smtClean="0">
                <a:solidFill>
                  <a:srgbClr val="C00000"/>
                </a:solidFill>
              </a:rPr>
              <a:t>m</a:t>
            </a:r>
            <a:r>
              <a:rPr lang="en-US" altLang="zh-CN" sz="1400" noProof="1" smtClean="0">
                <a:solidFill>
                  <a:srgbClr val="C00000"/>
                </a:solidFill>
              </a:rPr>
              <a:t>] + M</a:t>
            </a:r>
            <a:r>
              <a:rPr lang="en-US" altLang="zh-CN" sz="1400" dirty="0" smtClean="0">
                <a:solidFill>
                  <a:srgbClr val="C00000"/>
                </a:solidFill>
              </a:rPr>
              <a:t>*</a:t>
            </a:r>
            <a:r>
              <a:rPr lang="en-US" altLang="zh-CN" sz="1400" noProof="1" smtClean="0">
                <a:solidFill>
                  <a:srgbClr val="C00000"/>
                </a:solidFill>
              </a:rPr>
              <a:t>alpha);</a:t>
            </a:r>
          </a:p>
          <a:p>
            <a:pPr>
              <a:buFontTx/>
              <a:buNone/>
            </a:pPr>
            <a:r>
              <a:rPr lang="en-US" altLang="zh-CN" sz="1400" noProof="1" smtClean="0">
                <a:solidFill>
                  <a:srgbClr val="C00000"/>
                </a:solidFill>
              </a:rPr>
              <a:t>	wordtopicprob = (nw[w</a:t>
            </a:r>
            <a:r>
              <a:rPr lang="en-US" altLang="zh-CN" sz="1400" dirty="0" smtClean="0">
                <a:solidFill>
                  <a:srgbClr val="C00000"/>
                </a:solidFill>
              </a:rPr>
              <a:t>d</a:t>
            </a:r>
            <a:r>
              <a:rPr lang="en-US" altLang="zh-CN" sz="1400" noProof="1" smtClean="0">
                <a:solidFill>
                  <a:srgbClr val="C00000"/>
                </a:solidFill>
              </a:rPr>
              <a:t>][k] + beta) / (nwsum[k] + V</a:t>
            </a:r>
            <a:r>
              <a:rPr lang="en-US" altLang="zh-CN" sz="1400" dirty="0" smtClean="0">
                <a:solidFill>
                  <a:srgbClr val="C00000"/>
                </a:solidFill>
              </a:rPr>
              <a:t>*</a:t>
            </a:r>
            <a:r>
              <a:rPr lang="en-US" altLang="zh-CN" sz="1400" noProof="1" smtClean="0">
                <a:solidFill>
                  <a:srgbClr val="C00000"/>
                </a:solidFill>
              </a:rPr>
              <a:t>beta);</a:t>
            </a:r>
          </a:p>
          <a:p>
            <a:pPr>
              <a:buFontTx/>
              <a:buNone/>
            </a:pPr>
            <a:r>
              <a:rPr lang="en-US" altLang="zh-CN" sz="1400" noProof="1" smtClean="0">
                <a:solidFill>
                  <a:srgbClr val="C00000"/>
                </a:solidFill>
              </a:rPr>
              <a:t>	p</a:t>
            </a:r>
            <a:r>
              <a:rPr lang="en-US" altLang="zh-CN" sz="1400" dirty="0" smtClean="0">
                <a:solidFill>
                  <a:srgbClr val="C00000"/>
                </a:solidFill>
              </a:rPr>
              <a:t>rob</a:t>
            </a:r>
            <a:r>
              <a:rPr lang="en-US" altLang="zh-CN" sz="1400" noProof="1" smtClean="0">
                <a:solidFill>
                  <a:srgbClr val="C00000"/>
                </a:solidFill>
              </a:rPr>
              <a:t>[</a:t>
            </a:r>
            <a:r>
              <a:rPr lang="en-US" altLang="zh-CN" sz="1400" dirty="0" err="1" smtClean="0">
                <a:solidFill>
                  <a:srgbClr val="C00000"/>
                </a:solidFill>
              </a:rPr>
              <a:t>x,k</a:t>
            </a:r>
            <a:r>
              <a:rPr lang="en-US" altLang="zh-CN" sz="1400" noProof="1" smtClean="0">
                <a:solidFill>
                  <a:srgbClr val="C00000"/>
                </a:solidFill>
              </a:rPr>
              <a:t>] = wordtopicprob * topicdocumentprob;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752600"/>
            <a:ext cx="41148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7.  End for topic k</a:t>
            </a:r>
            <a:r>
              <a:rPr lang="en-US" altLang="zh-CN" sz="1400" noProof="1" smtClean="0"/>
              <a:t>;</a:t>
            </a:r>
            <a:endParaRPr lang="en-US" altLang="zh-CN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 8.  End for author 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9.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10. Random select </a:t>
            </a:r>
            <a:r>
              <a:rPr lang="en-US" altLang="zh-CN" sz="1400" dirty="0" err="1" smtClean="0"/>
              <a:t>u~Multi</a:t>
            </a:r>
            <a:r>
              <a:rPr lang="en-US" altLang="zh-CN" sz="1400" dirty="0" smtClean="0"/>
              <a:t>(1/(Ad*K));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 11. For each x in Ad: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 12. For each topic k: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 13. If                               &gt;=u 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14. Break;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  15. End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  16. </a:t>
            </a:r>
            <a:r>
              <a:rPr lang="en-US" altLang="zh-CN" sz="1400" dirty="0" smtClean="0">
                <a:solidFill>
                  <a:srgbClr val="C00000"/>
                </a:solidFill>
              </a:rPr>
              <a:t>Assign word=current x; topic=current k;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  17. </a:t>
            </a:r>
            <a:r>
              <a:rPr lang="en-US" altLang="zh-CN" sz="1400" dirty="0" smtClean="0">
                <a:solidFill>
                  <a:srgbClr val="C00000"/>
                </a:solidFill>
              </a:rPr>
              <a:t>All parameters for word, topic, document should be added 1. Recover the    original situation for last instance.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  18. End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400" dirty="0" smtClean="0"/>
              <a:t>   19. End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286000"/>
            <a:ext cx="1571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5486400"/>
            <a:ext cx="47926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13331"/>
            <a:ext cx="16891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2" y="6132513"/>
            <a:ext cx="12747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46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KL-diverse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probability theory and information theory, the </a:t>
            </a:r>
            <a:r>
              <a:rPr lang="en-US" sz="2000" dirty="0" err="1"/>
              <a:t>Kullback</a:t>
            </a:r>
            <a:r>
              <a:rPr lang="en-US" sz="2000" dirty="0"/>
              <a:t>–</a:t>
            </a:r>
            <a:r>
              <a:rPr lang="en-US" sz="2000" dirty="0" err="1"/>
              <a:t>Leibler</a:t>
            </a:r>
            <a:r>
              <a:rPr lang="en-US" sz="2000" dirty="0"/>
              <a:t> </a:t>
            </a:r>
            <a:r>
              <a:rPr lang="en-US" sz="2000" dirty="0" smtClean="0"/>
              <a:t>divergence </a:t>
            </a:r>
            <a:r>
              <a:rPr lang="en-US" sz="2000" dirty="0"/>
              <a:t>(also information divergence, information gain, relative entropy, or KLIC) is a non-symmetric measure of the difference between two probability distributions P and Q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In words, it is the average of the logarithmic difference between the probabilities P and Q, where the average is taken using the probabilities P. The K-L divergence is only defined if P and Q both sum to 1 and if Q(i) &gt; 0 for any i such that P(i) &gt; 0. If the quantity 0log0 appears in the formula, it is interpreted as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026" name="Picture 2" descr="D_{\mathrm{KL}}(P\|Q) = \sum_i P(i) \log \frac{P(i)}{Q(i)}. \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7" y="3105150"/>
            <a:ext cx="25241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6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algorithms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880132"/>
              </p:ext>
            </p:extLst>
          </p:nvPr>
        </p:nvGraphicFramePr>
        <p:xfrm>
          <a:off x="457200" y="1600200"/>
          <a:ext cx="8001000" cy="192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Newton-type algorithms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Quasi-Newton</a:t>
                      </a:r>
                      <a:r>
                        <a:rPr lang="en-US" baseline="0" dirty="0" smtClean="0"/>
                        <a:t> algorithms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Second-order</a:t>
                      </a:r>
                      <a:r>
                        <a:rPr lang="en-US" baseline="0" dirty="0" smtClean="0"/>
                        <a:t> algorithms for stress minimization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Extend</a:t>
                      </a:r>
                      <a:r>
                        <a:rPr lang="en-US" baseline="0" dirty="0" smtClean="0"/>
                        <a:t> on Newton-type algorithms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 a Hessian which is a fourth-order tensor which can be very time costing.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</a:t>
                      </a:r>
                      <a:r>
                        <a:rPr lang="en-US" baseline="0" dirty="0" smtClean="0"/>
                        <a:t> an approximate inverse Hessian at each iteration, using gradients from a few previous iterations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5867400" cy="365125"/>
          </a:xfrm>
        </p:spPr>
        <p:txBody>
          <a:bodyPr/>
          <a:lstStyle/>
          <a:p>
            <a:r>
              <a:rPr lang="en-US" dirty="0" smtClean="0"/>
              <a:t>Bronstein, M. M., A. M. Bronstein, et al. (2000). "</a:t>
            </a:r>
            <a:r>
              <a:rPr lang="en-US" dirty="0" err="1" smtClean="0"/>
              <a:t>Multigrid</a:t>
            </a:r>
            <a:r>
              <a:rPr lang="en-US" dirty="0" smtClean="0"/>
              <a:t> Multidimensional Scaling." NUMERICAL LINEAR ALGEBRA WITH APPLICATIONS 00(1-6).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91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SMACOF can be faster than these two algorithms from the computational complexity angle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SMACOF can converge faster than these two algorithms to achieve a lower stress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3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SMACOF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5275"/>
            <a:ext cx="3581400" cy="100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21757"/>
            <a:ext cx="1933575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9" y="2732786"/>
            <a:ext cx="2721401" cy="64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85800" y="2588624"/>
            <a:ext cx="914400" cy="2307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19574" y="3160178"/>
            <a:ext cx="123826" cy="14557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68" y="1566410"/>
            <a:ext cx="2278832" cy="6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7774" y="2596569"/>
            <a:ext cx="3933825" cy="63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6934200" y="2086949"/>
            <a:ext cx="0" cy="5016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09" y="3810000"/>
            <a:ext cx="2620554" cy="5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6934200" y="3266897"/>
            <a:ext cx="0" cy="6193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7" y="3844591"/>
            <a:ext cx="2519363" cy="59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32" y="4675641"/>
            <a:ext cx="2173960" cy="104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2590800" y="2607445"/>
            <a:ext cx="685800" cy="3059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828800" y="4355075"/>
            <a:ext cx="1447800" cy="3205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257800" y="4355076"/>
            <a:ext cx="1447801" cy="3205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43587"/>
            <a:ext cx="3733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849085"/>
            <a:ext cx="1600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 flipH="1">
            <a:off x="2667000" y="5486401"/>
            <a:ext cx="838200" cy="3571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34" idx="3"/>
          </p:cNvCxnSpPr>
          <p:nvPr/>
        </p:nvCxnSpPr>
        <p:spPr>
          <a:xfrm>
            <a:off x="4419600" y="6019800"/>
            <a:ext cx="129480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2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Interpolation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743200" cy="111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7994"/>
            <a:ext cx="2936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94669"/>
            <a:ext cx="3471862" cy="11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33048"/>
            <a:ext cx="3281362" cy="1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67" y="4343400"/>
            <a:ext cx="2438400" cy="5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990600" y="2438400"/>
            <a:ext cx="1600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16932" y="1676400"/>
            <a:ext cx="2074068" cy="3030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57600" y="3238500"/>
            <a:ext cx="914400" cy="266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76800" y="2438400"/>
            <a:ext cx="782638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833447" y="385101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20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2720"/>
            <a:ext cx="8284600" cy="50342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computational  as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“vertices” and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communication as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“channels”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to draw DAG.</a:t>
            </a:r>
          </a:p>
          <a:p>
            <a:r>
              <a:rPr lang="en-US" sz="2000" dirty="0" smtClean="0"/>
              <a:t>Using </a:t>
            </a:r>
            <a:r>
              <a:rPr lang="en-US" sz="2000" dirty="0" err="1" smtClean="0"/>
              <a:t>DryadLINQ</a:t>
            </a:r>
            <a:r>
              <a:rPr lang="en-US" sz="2000" dirty="0" smtClean="0"/>
              <a:t> to </a:t>
            </a:r>
          </a:p>
          <a:p>
            <a:pPr marL="0" indent="0">
              <a:buNone/>
            </a:pPr>
            <a:r>
              <a:rPr lang="en-US" sz="2000" dirty="0" smtClean="0"/>
              <a:t>      program</a:t>
            </a:r>
          </a:p>
          <a:p>
            <a:r>
              <a:rPr lang="en-US" sz="2000" dirty="0" smtClean="0"/>
              <a:t>Always use one node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as the head node to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run graph manager (scheduler) for a </a:t>
            </a:r>
            <a:r>
              <a:rPr lang="en-US" sz="2000" dirty="0" err="1" smtClean="0"/>
              <a:t>DryadLINQ</a:t>
            </a:r>
            <a:r>
              <a:rPr lang="en-US" sz="2000" dirty="0" smtClean="0"/>
              <a:t> job (besides the head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node of the cluster)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7696200" cy="365125"/>
          </a:xfrm>
        </p:spPr>
        <p:txBody>
          <a:bodyPr/>
          <a:lstStyle/>
          <a:p>
            <a:r>
              <a:rPr lang="en-US" dirty="0"/>
              <a:t>ISARD, M., BUDIU, M., YU, Y., BIRRELL, A., AND FETTERLY,D. Dryad: Distributed data-parallel programs from sequential building blocks. In Proceedings of European Conference on Computer Systems (</a:t>
            </a:r>
            <a:r>
              <a:rPr lang="en-US" dirty="0" err="1"/>
              <a:t>EuroSys</a:t>
            </a:r>
            <a:r>
              <a:rPr lang="en-US" dirty="0"/>
              <a:t>), 2007.</a:t>
            </a:r>
          </a:p>
          <a:p>
            <a:r>
              <a:rPr lang="en-US" dirty="0" smtClean="0"/>
              <a:t>Yu, Y., M. </a:t>
            </a:r>
            <a:r>
              <a:rPr lang="en-US" dirty="0" err="1" smtClean="0"/>
              <a:t>Isard</a:t>
            </a:r>
            <a:r>
              <a:rPr lang="en-US" dirty="0" smtClean="0"/>
              <a:t>, et al. (2008). </a:t>
            </a:r>
            <a:r>
              <a:rPr lang="en-US" dirty="0" err="1" smtClean="0"/>
              <a:t>DryadLINQ</a:t>
            </a:r>
            <a:r>
              <a:rPr lang="en-US" dirty="0" smtClean="0"/>
              <a:t>: A System for General-Purpose Distributed Data-Parallel Computing Using a High-Level Language. Symposium on Operating System Design and Implementation (OSDI).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20" y="1442720"/>
            <a:ext cx="5173980" cy="32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5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Iterative MapReduce by keeping long running mappers and reducers.</a:t>
            </a:r>
          </a:p>
          <a:p>
            <a:r>
              <a:rPr lang="en-US" sz="2000" dirty="0" smtClean="0"/>
              <a:t>Use data streaming instead of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file I/O</a:t>
            </a:r>
          </a:p>
          <a:p>
            <a:r>
              <a:rPr lang="en-US" sz="2000" dirty="0" smtClean="0"/>
              <a:t>Use broadcast to send out </a:t>
            </a:r>
          </a:p>
          <a:p>
            <a:pPr marL="0" indent="0">
              <a:buNone/>
            </a:pPr>
            <a:r>
              <a:rPr lang="en-US" sz="2000" dirty="0" smtClean="0"/>
              <a:t>      updated data to all mappers</a:t>
            </a:r>
          </a:p>
          <a:p>
            <a:r>
              <a:rPr lang="en-US" sz="2000" dirty="0" smtClean="0"/>
              <a:t>Load static data into memory </a:t>
            </a:r>
          </a:p>
          <a:p>
            <a:r>
              <a:rPr lang="en-US" sz="2000" dirty="0" smtClean="0"/>
              <a:t>Use a pub/sub messaging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infrastructure</a:t>
            </a:r>
          </a:p>
          <a:p>
            <a:r>
              <a:rPr lang="en-US" sz="2000" dirty="0" smtClean="0"/>
              <a:t>No file system, the data are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saved in local disk or NSF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7620000" cy="365125"/>
          </a:xfrm>
        </p:spPr>
        <p:txBody>
          <a:bodyPr/>
          <a:lstStyle/>
          <a:p>
            <a:r>
              <a:rPr lang="en-US" dirty="0" err="1" smtClean="0"/>
              <a:t>J.Ekanayake</a:t>
            </a:r>
            <a:r>
              <a:rPr lang="en-US" dirty="0" smtClean="0"/>
              <a:t>, </a:t>
            </a:r>
            <a:r>
              <a:rPr lang="en-US" dirty="0" err="1" smtClean="0"/>
              <a:t>H.Li</a:t>
            </a:r>
            <a:r>
              <a:rPr lang="en-US" dirty="0" smtClean="0"/>
              <a:t>, et al. (2010). Twister: A Runtime for iterative MapReduce. Proceedings of the First International Workshop on MapReduce and its Applications of ACM HPDC 2010 conference June 20-25, 2010. Chicago,  Illinois, ACM.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http://www.iterativemapreduce.org/images/imr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54979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0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iterative MapReduce runtimes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129728"/>
              </p:ext>
            </p:extLst>
          </p:nvPr>
        </p:nvGraphicFramePr>
        <p:xfrm>
          <a:off x="304800" y="990600"/>
          <a:ext cx="8382000" cy="5166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Pregel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Extension based on Hadoop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Iterative</a:t>
                      </a:r>
                      <a:r>
                        <a:rPr lang="en-US" baseline="0" dirty="0" smtClean="0"/>
                        <a:t> MapReduce by keeping long running mappers and reducers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scale</a:t>
                      </a:r>
                      <a:r>
                        <a:rPr lang="en-US" baseline="0" dirty="0" smtClean="0"/>
                        <a:t> iterative graphic processing framework</a:t>
                      </a:r>
                      <a:endParaRPr lang="en-US" dirty="0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Task Scheduler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keeps data locality for mappers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and reducers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Input and output</a:t>
                      </a:r>
                      <a:r>
                        <a:rPr lang="en-US" sz="1800" baseline="0" dirty="0" smtClean="0"/>
                        <a:t> are cached </a:t>
                      </a:r>
                      <a:r>
                        <a:rPr lang="en-US" sz="1800" dirty="0" smtClean="0"/>
                        <a:t>on local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disks to reduce I/O cost between</a:t>
                      </a:r>
                      <a:r>
                        <a:rPr lang="en-US" sz="1800" baseline="0" dirty="0" smtClean="0"/>
                        <a:t> iterations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on Nexus, a cluster manger keep long running executor on each node. </a:t>
                      </a:r>
                    </a:p>
                    <a:p>
                      <a:r>
                        <a:rPr lang="en-US" dirty="0" smtClean="0"/>
                        <a:t>Static</a:t>
                      </a:r>
                      <a:r>
                        <a:rPr lang="en-US" baseline="0" dirty="0" smtClean="0"/>
                        <a:t> data are cached in </a:t>
                      </a:r>
                      <a:r>
                        <a:rPr lang="en-US" dirty="0" smtClean="0"/>
                        <a:t>memory</a:t>
                      </a:r>
                      <a:r>
                        <a:rPr lang="en-US" baseline="0" dirty="0" smtClean="0"/>
                        <a:t> between iterations.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  long living workers to keep the updated vertices between Super Steps.</a:t>
                      </a:r>
                    </a:p>
                    <a:p>
                      <a:r>
                        <a:rPr lang="en-US" baseline="0" dirty="0" smtClean="0"/>
                        <a:t>Vertices update their status during each Super Step.</a:t>
                      </a:r>
                    </a:p>
                    <a:p>
                      <a:r>
                        <a:rPr lang="en-US" baseline="0" dirty="0" smtClean="0"/>
                        <a:t>Use aggregator for global coordinates.</a:t>
                      </a:r>
                      <a:endParaRPr lang="en-US" dirty="0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r>
                        <a:rPr lang="en-US" dirty="0" smtClean="0"/>
                        <a:t>Fault</a:t>
                      </a:r>
                      <a:r>
                        <a:rPr lang="en-US" baseline="0" dirty="0" smtClean="0"/>
                        <a:t> tolerance same as Hadoop. </a:t>
                      </a:r>
                    </a:p>
                    <a:p>
                      <a:r>
                        <a:rPr lang="en-US" baseline="0" dirty="0" smtClean="0"/>
                        <a:t>Reconstruct cache to the worker assigned with failed worker’s partition.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Resilient</a:t>
                      </a:r>
                      <a:r>
                        <a:rPr lang="en-US" baseline="0" dirty="0" smtClean="0"/>
                        <a:t> Distributed Dataset to ensure the fault tolerance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r>
                        <a:rPr lang="en-US" baseline="0" dirty="0" smtClean="0"/>
                        <a:t> check point through each Super Step. If one worker fail, all the other work will need to reverse.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Runtimes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468454"/>
              </p:ext>
            </p:extLst>
          </p:nvPr>
        </p:nvGraphicFramePr>
        <p:xfrm>
          <a:off x="76200" y="1600200"/>
          <a:ext cx="8991594" cy="360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746"/>
                <a:gridCol w="990600"/>
                <a:gridCol w="1066800"/>
                <a:gridCol w="838200"/>
                <a:gridCol w="1143000"/>
                <a:gridCol w="897054"/>
                <a:gridCol w="914400"/>
                <a:gridCol w="990600"/>
                <a:gridCol w="12191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Iterative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Fault Tolerance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File System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Scheduling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Higher level language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Caching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Worker</a:t>
                      </a:r>
                    </a:p>
                    <a:p>
                      <a:pPr algn="ctr"/>
                      <a:r>
                        <a:rPr lang="en-US" sz="1600" dirty="0" smtClean="0"/>
                        <a:t>Unit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Environment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Google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Sawzall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C++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Hadoop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HDFS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Dryad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Dryad-LINQ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.NET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Twister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Memory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Haloop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HDFS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HDFS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Scala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Memory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Pregel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Memory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C++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6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5011</TotalTime>
  <Words>5288</Words>
  <Application>Microsoft Macintosh PowerPoint</Application>
  <PresentationFormat>On-screen Show (4:3)</PresentationFormat>
  <Paragraphs>974</Paragraphs>
  <Slides>54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Visio</vt:lpstr>
      <vt:lpstr>MapReduce, GPGPU and Iterative Data mining algorithms</vt:lpstr>
      <vt:lpstr>Outline</vt:lpstr>
      <vt:lpstr>MapReduce</vt:lpstr>
      <vt:lpstr>MapReduce</vt:lpstr>
      <vt:lpstr>MapReduce-Merge</vt:lpstr>
      <vt:lpstr>Dryad</vt:lpstr>
      <vt:lpstr>Twister</vt:lpstr>
      <vt:lpstr>Other iterative MapReduce runtimes</vt:lpstr>
      <vt:lpstr>Different Runtimes</vt:lpstr>
      <vt:lpstr>General Purpose GPU Computing</vt:lpstr>
      <vt:lpstr>CUDA architecture</vt:lpstr>
      <vt:lpstr>GPU programming</vt:lpstr>
      <vt:lpstr>GPU MapReduce on single GPU</vt:lpstr>
      <vt:lpstr>GPU MapReduce on multiple nodes</vt:lpstr>
      <vt:lpstr>MITHRA</vt:lpstr>
      <vt:lpstr>Different GPU MapReduce Framework</vt:lpstr>
      <vt:lpstr>Data Mining Algorithms</vt:lpstr>
      <vt:lpstr>Latent Dirichlet Allocation</vt:lpstr>
      <vt:lpstr>Gibbs Sampling in LDA</vt:lpstr>
      <vt:lpstr>Approximate Distributed LDA</vt:lpstr>
      <vt:lpstr>PLDA</vt:lpstr>
      <vt:lpstr>Multidimentional Scaling (MDS)</vt:lpstr>
      <vt:lpstr>SMACOF</vt:lpstr>
      <vt:lpstr>Parallel SMACOF</vt:lpstr>
      <vt:lpstr>MDS Interpolation</vt:lpstr>
      <vt:lpstr>My Research</vt:lpstr>
      <vt:lpstr>Hierarchical/Heuristic MDS Interpolation</vt:lpstr>
      <vt:lpstr>Twister/MPJ-LDA</vt:lpstr>
      <vt:lpstr>Hybrid Model in DryadLINQ</vt:lpstr>
      <vt:lpstr>Conclusion and  Research Opportunities</vt:lpstr>
      <vt:lpstr>Thank you!</vt:lpstr>
      <vt:lpstr>APPENDIX</vt:lpstr>
      <vt:lpstr>Hadoop</vt:lpstr>
      <vt:lpstr>Hadoop Streaming</vt:lpstr>
      <vt:lpstr>Haloop</vt:lpstr>
      <vt:lpstr>Spark</vt:lpstr>
      <vt:lpstr>Pregel</vt:lpstr>
      <vt:lpstr>OpenCL</vt:lpstr>
      <vt:lpstr>CUDA thread/block/memory</vt:lpstr>
      <vt:lpstr>Phoenix</vt:lpstr>
      <vt:lpstr>Common GPU mapreduce</vt:lpstr>
      <vt:lpstr>Volume Rendering MapReduce</vt:lpstr>
      <vt:lpstr>CellMR</vt:lpstr>
      <vt:lpstr>Topic models</vt:lpstr>
      <vt:lpstr>Text Mining</vt:lpstr>
      <vt:lpstr>Latent Dirichlet Allocation</vt:lpstr>
      <vt:lpstr>Different algorithms for LDA</vt:lpstr>
      <vt:lpstr>PowerPoint Presentation</vt:lpstr>
      <vt:lpstr>Gibbs Sampling in LDA</vt:lpstr>
      <vt:lpstr>Gibbs Sampling</vt:lpstr>
      <vt:lpstr>KL-diverse</vt:lpstr>
      <vt:lpstr>MDS algorithms</vt:lpstr>
      <vt:lpstr>SMACOF</vt:lpstr>
      <vt:lpstr>MDS Interpolation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Exam</dc:title>
  <dc:creator>Ruan, Yang</dc:creator>
  <cp:lastModifiedBy>Yang Ruan</cp:lastModifiedBy>
  <cp:revision>228</cp:revision>
  <dcterms:created xsi:type="dcterms:W3CDTF">2006-08-16T00:00:00Z</dcterms:created>
  <dcterms:modified xsi:type="dcterms:W3CDTF">2011-08-24T18:09:40Z</dcterms:modified>
</cp:coreProperties>
</file>