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66" r:id="rId3"/>
    <p:sldId id="267" r:id="rId4"/>
    <p:sldId id="303" r:id="rId5"/>
    <p:sldId id="325" r:id="rId6"/>
    <p:sldId id="326" r:id="rId7"/>
    <p:sldId id="269" r:id="rId8"/>
    <p:sldId id="271" r:id="rId9"/>
    <p:sldId id="272" r:id="rId10"/>
    <p:sldId id="273" r:id="rId11"/>
    <p:sldId id="274" r:id="rId12"/>
    <p:sldId id="275" r:id="rId13"/>
    <p:sldId id="276" r:id="rId14"/>
    <p:sldId id="278" r:id="rId15"/>
    <p:sldId id="312" r:id="rId16"/>
    <p:sldId id="282" r:id="rId17"/>
    <p:sldId id="310" r:id="rId18"/>
    <p:sldId id="313" r:id="rId19"/>
    <p:sldId id="283" r:id="rId20"/>
    <p:sldId id="315" r:id="rId21"/>
    <p:sldId id="279" r:id="rId22"/>
    <p:sldId id="284" r:id="rId23"/>
    <p:sldId id="285" r:id="rId24"/>
    <p:sldId id="316" r:id="rId25"/>
    <p:sldId id="286" r:id="rId26"/>
    <p:sldId id="317" r:id="rId27"/>
    <p:sldId id="324" r:id="rId28"/>
    <p:sldId id="288" r:id="rId29"/>
    <p:sldId id="322" r:id="rId30"/>
    <p:sldId id="323" r:id="rId31"/>
    <p:sldId id="290" r:id="rId32"/>
    <p:sldId id="292" r:id="rId33"/>
    <p:sldId id="294" r:id="rId34"/>
    <p:sldId id="295" r:id="rId35"/>
    <p:sldId id="311" r:id="rId36"/>
    <p:sldId id="302" r:id="rId37"/>
    <p:sldId id="306" r:id="rId38"/>
    <p:sldId id="307" r:id="rId39"/>
    <p:sldId id="308" r:id="rId40"/>
    <p:sldId id="318" r:id="rId41"/>
    <p:sldId id="319" r:id="rId42"/>
    <p:sldId id="320" r:id="rId43"/>
    <p:sldId id="321" r:id="rId44"/>
    <p:sldId id="301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AEFDDA1-3961-4AF4-9ED6-5D1DD92DB6B6}">
          <p14:sldIdLst>
            <p14:sldId id="256"/>
            <p14:sldId id="266"/>
            <p14:sldId id="267"/>
            <p14:sldId id="303"/>
            <p14:sldId id="325"/>
            <p14:sldId id="326"/>
            <p14:sldId id="269"/>
            <p14:sldId id="271"/>
            <p14:sldId id="272"/>
            <p14:sldId id="273"/>
            <p14:sldId id="274"/>
            <p14:sldId id="275"/>
            <p14:sldId id="276"/>
            <p14:sldId id="278"/>
            <p14:sldId id="312"/>
            <p14:sldId id="282"/>
            <p14:sldId id="310"/>
            <p14:sldId id="313"/>
            <p14:sldId id="283"/>
            <p14:sldId id="315"/>
            <p14:sldId id="279"/>
            <p14:sldId id="284"/>
            <p14:sldId id="285"/>
            <p14:sldId id="316"/>
            <p14:sldId id="286"/>
            <p14:sldId id="317"/>
            <p14:sldId id="324"/>
            <p14:sldId id="288"/>
            <p14:sldId id="322"/>
            <p14:sldId id="323"/>
            <p14:sldId id="290"/>
            <p14:sldId id="292"/>
            <p14:sldId id="294"/>
            <p14:sldId id="295"/>
            <p14:sldId id="311"/>
            <p14:sldId id="302"/>
            <p14:sldId id="306"/>
            <p14:sldId id="307"/>
            <p14:sldId id="308"/>
            <p14:sldId id="318"/>
            <p14:sldId id="319"/>
            <p14:sldId id="320"/>
            <p14:sldId id="321"/>
            <p14:sldId id="30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4" autoAdjust="0"/>
    <p:restoredTop sz="89405" autoAdjust="0"/>
  </p:normalViewPr>
  <p:slideViewPr>
    <p:cSldViewPr snapToGrid="0">
      <p:cViewPr varScale="1">
        <p:scale>
          <a:sx n="82" d="100"/>
          <a:sy n="82" d="100"/>
        </p:scale>
        <p:origin x="7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CF05E-E710-43B7-BCF7-4973AD6FD6E9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CF1ED-BE64-4CB9-80FB-39143B6F9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23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CF1ED-BE64-4CB9-80FB-39143B6F95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5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CF1ED-BE64-4CB9-80FB-39143B6F95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89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Building</a:t>
            </a:r>
            <a:r>
              <a:rPr lang="en-US" baseline="0" dirty="0" smtClean="0"/>
              <a:t> blocks as research contribution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CF1ED-BE64-4CB9-80FB-39143B6F95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23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if new index structures are needed for new analysis</a:t>
            </a:r>
            <a:r>
              <a:rPr lang="en-US" baseline="0" dirty="0" smtClean="0"/>
              <a:t> algorithms, then batch indexing mechanism will be useful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CF1ED-BE64-4CB9-80FB-39143B6F95B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86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Wrong</a:t>
            </a:r>
            <a:r>
              <a:rPr lang="en-US" baseline="0" dirty="0" smtClean="0"/>
              <a:t> sentence: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CF1ED-BE64-4CB9-80FB-39143B6F95B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35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Clarification:</a:t>
            </a:r>
            <a:r>
              <a:rPr lang="en-US" baseline="0" dirty="0" smtClean="0"/>
              <a:t> chain model on Twister, and new version on Harp using All-Gather.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CF1ED-BE64-4CB9-80FB-39143B6F95B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89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‘improve efficiency’ instead of design for streaming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CF1ED-BE64-4CB9-80FB-39143B6F95B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66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Highlight</a:t>
            </a:r>
            <a:r>
              <a:rPr lang="en-US" baseline="0" dirty="0" smtClean="0"/>
              <a:t> the research issues and contribution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Talk about related work and distinguish our contribution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Use </a:t>
            </a:r>
            <a:r>
              <a:rPr lang="en-US" baseline="0" dirty="0" err="1" smtClean="0"/>
              <a:t>Truthy</a:t>
            </a:r>
            <a:r>
              <a:rPr lang="en-US" baseline="0" dirty="0" smtClean="0"/>
              <a:t> applications and algorithms as validation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8 – 10 pages for each part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CF1ED-BE64-4CB9-80FB-39143B6F95B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71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75A-07E7-497C-922F-AB09107FD28D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3B33-5444-492D-822F-3485B0AC2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2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75A-07E7-497C-922F-AB09107FD28D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3B33-5444-492D-822F-3485B0AC2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2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75A-07E7-497C-922F-AB09107FD28D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3B33-5444-492D-822F-3485B0AC2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0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75A-07E7-497C-922F-AB09107FD28D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3B33-5444-492D-822F-3485B0AC2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9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75A-07E7-497C-922F-AB09107FD28D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3B33-5444-492D-822F-3485B0AC2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2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75A-07E7-497C-922F-AB09107FD28D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3B33-5444-492D-822F-3485B0AC2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4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75A-07E7-497C-922F-AB09107FD28D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3B33-5444-492D-822F-3485B0AC2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4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75A-07E7-497C-922F-AB09107FD28D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3B33-5444-492D-822F-3485B0AC2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2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75A-07E7-497C-922F-AB09107FD28D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3B33-5444-492D-822F-3485B0AC2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5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75A-07E7-497C-922F-AB09107FD28D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3B33-5444-492D-822F-3485B0AC2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9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75A-07E7-497C-922F-AB09107FD28D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3B33-5444-492D-822F-3485B0AC2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7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CD75A-07E7-497C-922F-AB09107FD28D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13B33-5444-492D-822F-3485B0AC2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7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2835" y="945573"/>
            <a:ext cx="10034155" cy="194638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Supporting </a:t>
            </a:r>
            <a:r>
              <a:rPr lang="en-US" sz="3600" dirty="0"/>
              <a:t>Q</a:t>
            </a:r>
            <a:r>
              <a:rPr lang="en-US" sz="3600" dirty="0" smtClean="0"/>
              <a:t>ueries and Analyses of Large-Scale Social Media </a:t>
            </a:r>
            <a:r>
              <a:rPr lang="en-US" sz="3600" dirty="0"/>
              <a:t>Data </a:t>
            </a:r>
            <a:r>
              <a:rPr lang="en-US" sz="3600" dirty="0" smtClean="0"/>
              <a:t>with Customizable and Scalable Indexing </a:t>
            </a:r>
            <a:r>
              <a:rPr lang="en-US" sz="3600" dirty="0"/>
              <a:t>Techniques </a:t>
            </a:r>
            <a:r>
              <a:rPr lang="en-US" sz="3600" dirty="0" smtClean="0"/>
              <a:t>over </a:t>
            </a:r>
            <a:r>
              <a:rPr lang="en-US" sz="3600" dirty="0" err="1" smtClean="0"/>
              <a:t>NoSQL</a:t>
            </a:r>
            <a:r>
              <a:rPr lang="en-US" sz="3600" dirty="0" smtClean="0"/>
              <a:t> databases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657723" y="3044535"/>
            <a:ext cx="2464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Thesis Proposal</a:t>
            </a:r>
            <a:endParaRPr lang="en-US" sz="2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8072003" y="4447309"/>
            <a:ext cx="2713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Xiaoming Gao</a:t>
            </a:r>
          </a:p>
          <a:p>
            <a:r>
              <a:rPr lang="en-US" dirty="0" smtClean="0"/>
              <a:t>Advisor: Judy </a:t>
            </a:r>
            <a:r>
              <a:rPr lang="en-US" dirty="0" err="1" smtClean="0"/>
              <a:t>Qiu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2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945091" cy="1325563"/>
          </a:xfrm>
        </p:spPr>
        <p:txBody>
          <a:bodyPr>
            <a:normAutofit/>
          </a:bodyPr>
          <a:lstStyle/>
          <a:p>
            <a:r>
              <a:rPr lang="en-US" sz="3600" dirty="0"/>
              <a:t>C</a:t>
            </a:r>
            <a:r>
              <a:rPr lang="en-US" sz="3600" dirty="0" smtClean="0"/>
              <a:t>ustomizable and scalable indexing framework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198" y="1181528"/>
            <a:ext cx="10799619" cy="550168"/>
          </a:xfrm>
        </p:spPr>
        <p:txBody>
          <a:bodyPr>
            <a:normAutofit/>
          </a:bodyPr>
          <a:lstStyle/>
          <a:p>
            <a:r>
              <a:rPr lang="en-US" dirty="0" smtClean="0"/>
              <a:t>Customizability through index configuration file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5490" y="1731696"/>
            <a:ext cx="796712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&lt;index-config&gt;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&lt;source-set&gt;</a:t>
            </a:r>
            <a:r>
              <a:rPr lang="en-US" sz="1600" dirty="0" smtClean="0"/>
              <a:t>tweets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&lt;/source-set&gt;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&lt;source-field&gt;</a:t>
            </a:r>
            <a:r>
              <a:rPr lang="en-US" sz="1600" dirty="0" smtClean="0"/>
              <a:t>text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&lt;/source-field&gt;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&lt;source-field-type&gt;</a:t>
            </a:r>
            <a:r>
              <a:rPr lang="en-US" sz="1600" dirty="0" smtClean="0"/>
              <a:t>full-text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&lt;/source-field-type&gt;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&lt;index-name&gt;</a:t>
            </a:r>
            <a:r>
              <a:rPr lang="en-US" sz="1600" dirty="0" err="1" smtClean="0"/>
              <a:t>textIndex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&lt;/index-name&gt;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&lt;index-entry-id&gt;</a:t>
            </a:r>
            <a:r>
              <a:rPr lang="en-US" sz="1600" dirty="0" smtClean="0"/>
              <a:t>{source-record}.id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&lt;/index-entry-id&gt;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&lt;index-entry-field&gt;</a:t>
            </a:r>
            <a:r>
              <a:rPr lang="en-US" sz="1600" dirty="0" smtClean="0"/>
              <a:t>{source-record}.</a:t>
            </a:r>
            <a:r>
              <a:rPr lang="en-US" sz="1600" dirty="0" err="1" smtClean="0"/>
              <a:t>created_at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&lt;/index-entry-field&gt;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&lt;/index-config&gt;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&lt;index-config&gt;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&lt;source-set&gt;</a:t>
            </a:r>
            <a:r>
              <a:rPr lang="en-US" sz="1600" dirty="0" smtClean="0"/>
              <a:t>users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&lt;/source-set&gt;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&lt;index-name&gt;</a:t>
            </a:r>
            <a:r>
              <a:rPr lang="en-US" sz="1600" dirty="0" err="1" smtClean="0"/>
              <a:t>snameIndex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&lt;/index-name&gt;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&lt;indexer-class&gt;</a:t>
            </a:r>
            <a:r>
              <a:rPr lang="en-US" sz="1600" dirty="0" err="1" smtClean="0"/>
              <a:t>iu.pti.hbaseapp.truthy.UserSnameIndexer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&lt;/indexer-class&gt;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&lt;/index-config&gt;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31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945091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Demonstration of Customizability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153386"/>
            <a:ext cx="658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Sorted single filed index with similar functions to a B+ </a:t>
            </a:r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67571" y="1619788"/>
            <a:ext cx="792580" cy="566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67573" y="1605204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34077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70713" y="1605202"/>
            <a:ext cx="1296860" cy="5806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2012-06-02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67572" y="2192289"/>
            <a:ext cx="792580" cy="508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467573" y="2192289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45327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1170713" y="2192288"/>
            <a:ext cx="1296859" cy="508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2012-06-03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70712" y="2706888"/>
            <a:ext cx="981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" y="3241961"/>
            <a:ext cx="7601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Sorted composite</a:t>
            </a:r>
            <a:r>
              <a:rPr lang="en-US" dirty="0" smtClean="0"/>
              <a:t> index on multiple fields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966758" y="4102080"/>
            <a:ext cx="1375652" cy="7137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966760" y="4087496"/>
            <a:ext cx="137565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2012-06-02|43125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174178" y="4087494"/>
            <a:ext cx="792582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34077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66759" y="4820054"/>
            <a:ext cx="137565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966759" y="4820055"/>
            <a:ext cx="1375649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2012-06-02|44331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1170712" y="4820053"/>
            <a:ext cx="796047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25233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70712" y="5548628"/>
            <a:ext cx="981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3342411" y="4819281"/>
            <a:ext cx="137565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342411" y="4819282"/>
            <a:ext cx="1375649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2012-06-03|45327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1453775" y="3710870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Retweet Index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6166642" y="4107001"/>
            <a:ext cx="792582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166644" y="4092418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43125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374062" y="4092416"/>
            <a:ext cx="78784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34077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172365" y="4824976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172366" y="4824977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44331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5376318" y="4824975"/>
            <a:ext cx="796047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25233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76318" y="5553550"/>
            <a:ext cx="981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6964945" y="4824250"/>
            <a:ext cx="771564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964945" y="4824251"/>
            <a:ext cx="771564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</a:t>
            </a:r>
            <a:r>
              <a:rPr lang="en-US" sz="1200" dirty="0" smtClean="0"/>
              <a:t>weet id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5436450" y="3719029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Retweet Index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111800" y="4344671"/>
            <a:ext cx="940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2012-06-02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6117521" y="5062643"/>
            <a:ext cx="940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2012-06-02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6927015" y="5060644"/>
            <a:ext cx="940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time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0346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945091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Demonstration of Customizability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049482"/>
            <a:ext cx="38300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Inverted index for text data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- store frequency/position for ranking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1947110" y="1761168"/>
            <a:ext cx="792580" cy="7085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47112" y="1746585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34077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08508" y="2013285"/>
            <a:ext cx="964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2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2749216" y="1746583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9217" y="1746584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doc id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726657" y="2013284"/>
            <a:ext cx="825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frequency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51319" y="1746583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51320" y="1746584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doc id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528757" y="2013283"/>
            <a:ext cx="858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frequency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96640" y="1746583"/>
            <a:ext cx="750471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enjoy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47111" y="2479143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47112" y="2479144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34077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1904681" y="2745844"/>
            <a:ext cx="915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200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2749216" y="2479142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49217" y="2479143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doc id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758741" y="2745843"/>
            <a:ext cx="808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frequency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196640" y="2479142"/>
            <a:ext cx="750471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great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86615" y="3212838"/>
            <a:ext cx="750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65821" y="1049482"/>
            <a:ext cx="643138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Composite i</a:t>
            </a:r>
            <a:r>
              <a:rPr lang="en-US" dirty="0" smtClean="0"/>
              <a:t>ndex on both </a:t>
            </a:r>
            <a:r>
              <a:rPr lang="en-US" dirty="0" smtClean="0"/>
              <a:t>text and non-text fields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- not supported by any current </a:t>
            </a:r>
            <a:r>
              <a:rPr lang="en-US" sz="1600" dirty="0" err="1" smtClean="0"/>
              <a:t>NoSQL</a:t>
            </a:r>
            <a:r>
              <a:rPr lang="en-US" sz="1600" dirty="0" smtClean="0"/>
              <a:t> databases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6374731" y="1763650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374733" y="1749067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34077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19945" y="2015767"/>
            <a:ext cx="964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2012-06-02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176837" y="1749065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176838" y="1749066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tweet id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7186362" y="2015766"/>
            <a:ext cx="621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time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978940" y="1749065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978941" y="1749066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tweet id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7988465" y="2015766"/>
            <a:ext cx="621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time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624261" y="1749065"/>
            <a:ext cx="750471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enjoy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74732" y="2481625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374733" y="2481626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34077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6324210" y="2748326"/>
            <a:ext cx="915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2012-06-02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176837" y="2481624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176838" y="2481625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id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7186362" y="2748325"/>
            <a:ext cx="731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time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624261" y="2481624"/>
            <a:ext cx="750471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great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614235" y="3220380"/>
            <a:ext cx="750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38200" y="3575837"/>
            <a:ext cx="6113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Multikey</a:t>
            </a:r>
            <a:r>
              <a:rPr lang="en-US" dirty="0" smtClean="0"/>
              <a:t> index similar to what is supported by MongoDB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202173" y="4264970"/>
            <a:ext cx="30840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"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":123456,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“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name":“Shawn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Williams!",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“zips":[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10036,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34301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],</a:t>
            </a:r>
          </a:p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95635" y="3944111"/>
            <a:ext cx="25561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Original data record</a:t>
            </a:r>
            <a:endParaRPr lang="en-US" sz="1600" dirty="0"/>
          </a:p>
        </p:txBody>
      </p:sp>
      <p:sp>
        <p:nvSpPr>
          <p:cNvPr id="46" name="Rectangle 45"/>
          <p:cNvSpPr/>
          <p:nvPr/>
        </p:nvSpPr>
        <p:spPr>
          <a:xfrm>
            <a:off x="5553072" y="4281801"/>
            <a:ext cx="792582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553074" y="4267218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123456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760492" y="4267216"/>
            <a:ext cx="792582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10036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553073" y="4999776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553074" y="4999777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123456</a:t>
            </a:r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4757026" y="4999775"/>
            <a:ext cx="796047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34301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65047" y="5728350"/>
            <a:ext cx="981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6345653" y="4999050"/>
            <a:ext cx="771564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345653" y="4999051"/>
            <a:ext cx="771564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ID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4673787" y="3928299"/>
            <a:ext cx="1748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Zip Index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838200" y="6081435"/>
            <a:ext cx="895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Simulating K-d tree and Quad-tree are also possible with necessary extensions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945091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Core components and interface to client applications 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2455665" y="1932770"/>
            <a:ext cx="3954269" cy="133338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2653613" y="2340652"/>
            <a:ext cx="1327732" cy="853156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Index Configuration File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100533" y="2288456"/>
            <a:ext cx="975190" cy="9053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User Defined Indexer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23717" y="2719225"/>
            <a:ext cx="504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455666" y="1157122"/>
            <a:ext cx="6661649" cy="37195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Client Application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24918" y="1536084"/>
            <a:ext cx="1916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index(</a:t>
            </a:r>
            <a:r>
              <a:rPr lang="en-US" dirty="0" err="1" smtClean="0"/>
              <a:t>dataRecord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67039" y="1533754"/>
            <a:ext cx="2195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unindex</a:t>
            </a:r>
            <a:r>
              <a:rPr lang="en-US" dirty="0" smtClean="0"/>
              <a:t>(</a:t>
            </a:r>
            <a:r>
              <a:rPr lang="en-US" dirty="0" err="1" smtClean="0"/>
              <a:t>dataRecord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119410" y="2297534"/>
            <a:ext cx="919335" cy="9053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User Defined Indexer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119926" y="1529075"/>
            <a:ext cx="2468" cy="3963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6567763" y="1932770"/>
            <a:ext cx="1195862" cy="132327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Basic Index Operator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7921453" y="1944053"/>
            <a:ext cx="1195862" cy="130464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User Defined Index Operator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737683" y="1539434"/>
            <a:ext cx="251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search(</a:t>
            </a:r>
            <a:r>
              <a:rPr lang="en-US" dirty="0" err="1" smtClean="0"/>
              <a:t>indexConstraints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2455665" y="3581874"/>
            <a:ext cx="6661649" cy="37195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NoSQL</a:t>
            </a:r>
            <a:r>
              <a:rPr lang="en-US" dirty="0" smtClean="0"/>
              <a:t> database</a:t>
            </a:r>
            <a:endParaRPr lang="en-US" dirty="0"/>
          </a:p>
        </p:txBody>
      </p:sp>
      <p:sp>
        <p:nvSpPr>
          <p:cNvPr id="18" name="Up-Down Arrow 17"/>
          <p:cNvSpPr/>
          <p:nvPr/>
        </p:nvSpPr>
        <p:spPr>
          <a:xfrm>
            <a:off x="4141707" y="3294026"/>
            <a:ext cx="149312" cy="28158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4095073" y="1518908"/>
            <a:ext cx="5177" cy="41619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145978" y="1529075"/>
            <a:ext cx="2468" cy="3963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501462" y="1542723"/>
            <a:ext cx="2468" cy="3963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Up-Down Arrow 21"/>
          <p:cNvSpPr/>
          <p:nvPr/>
        </p:nvSpPr>
        <p:spPr>
          <a:xfrm>
            <a:off x="7091038" y="3279055"/>
            <a:ext cx="149312" cy="28158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-Down Arrow 22"/>
          <p:cNvSpPr/>
          <p:nvPr/>
        </p:nvSpPr>
        <p:spPr>
          <a:xfrm>
            <a:off x="8458376" y="3279032"/>
            <a:ext cx="149312" cy="28158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923155" y="1922159"/>
            <a:ext cx="3093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General Customizable </a:t>
            </a:r>
            <a:r>
              <a:rPr lang="en-US" dirty="0" smtClean="0">
                <a:solidFill>
                  <a:schemeClr val="bg1"/>
                </a:solidFill>
              </a:rPr>
              <a:t>Indexer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8200" y="4159623"/>
            <a:ext cx="10443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search(</a:t>
            </a:r>
            <a:r>
              <a:rPr lang="en-US" dirty="0" err="1" smtClean="0"/>
              <a:t>indexConstraints</a:t>
            </a:r>
            <a:r>
              <a:rPr lang="en-US" dirty="0"/>
              <a:t>): query an index with constraints on index key, entry ID, or entry fields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     Constraint type: </a:t>
            </a:r>
            <a:r>
              <a:rPr lang="en-US" b="1" dirty="0"/>
              <a:t>v</a:t>
            </a:r>
            <a:r>
              <a:rPr lang="en-US" b="1" dirty="0" smtClean="0"/>
              <a:t>alue set, range</a:t>
            </a:r>
            <a:r>
              <a:rPr lang="en-US" dirty="0" smtClean="0"/>
              <a:t>, r</a:t>
            </a:r>
            <a:r>
              <a:rPr lang="en-US" b="1" dirty="0" smtClean="0"/>
              <a:t>egular</a:t>
            </a:r>
            <a:r>
              <a:rPr lang="en-US" dirty="0" smtClean="0"/>
              <a:t> </a:t>
            </a:r>
            <a:r>
              <a:rPr lang="en-US" b="1" dirty="0" smtClean="0"/>
              <a:t>expression</a:t>
            </a:r>
            <a:r>
              <a:rPr lang="en-US" dirty="0" smtClean="0"/>
              <a:t>, </a:t>
            </a:r>
            <a:r>
              <a:rPr lang="en-US" b="1" dirty="0" smtClean="0"/>
              <a:t>prefix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38200" y="4932519"/>
            <a:ext cx="10443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Online indexing: index each inserted data record on the fly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Batch indexing: index existing original data sets on </a:t>
            </a:r>
            <a:r>
              <a:rPr lang="en-US" dirty="0" err="1" smtClean="0"/>
              <a:t>NoSQL</a:t>
            </a:r>
            <a:r>
              <a:rPr lang="en-US" dirty="0" smtClean="0"/>
              <a:t> database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1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8659091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Implementation on HBase - </a:t>
            </a:r>
            <a:r>
              <a:rPr lang="en-US" sz="3600" dirty="0" err="1" smtClean="0"/>
              <a:t>IndexedHBase</a:t>
            </a:r>
            <a:endParaRPr lang="en-US" sz="3600" dirty="0"/>
          </a:p>
        </p:txBody>
      </p:sp>
      <p:sp>
        <p:nvSpPr>
          <p:cNvPr id="36" name="TextBox 35"/>
          <p:cNvSpPr txBox="1"/>
          <p:nvPr/>
        </p:nvSpPr>
        <p:spPr>
          <a:xfrm>
            <a:off x="660770" y="3385608"/>
            <a:ext cx="1047559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HBase designed for real-time updates of single column values – efficient access of individual index entries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Data storage with HDFS – reliable and scalable index data storage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Region split and dynamic load balancing – scalable index read/write speed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/>
              <a:t>Data stored </a:t>
            </a:r>
            <a:r>
              <a:rPr lang="en-US" dirty="0" smtClean="0"/>
              <a:t>under </a:t>
            </a:r>
            <a:r>
              <a:rPr lang="en-US" dirty="0"/>
              <a:t>the hierarchical order of &lt;</a:t>
            </a:r>
            <a:r>
              <a:rPr lang="en-US" dirty="0" err="1" smtClean="0"/>
              <a:t>rowkey</a:t>
            </a:r>
            <a:r>
              <a:rPr lang="en-US" dirty="0"/>
              <a:t>, column name, timestamp</a:t>
            </a:r>
            <a:r>
              <a:rPr lang="en-US" dirty="0" smtClean="0"/>
              <a:t>&gt; - efficient range scan of index keys and entry IDs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333133" y="1645524"/>
            <a:ext cx="792580" cy="605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333135" y="1630941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34077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277475" y="1825498"/>
            <a:ext cx="964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2012-06-02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39" name="Rectangle 38"/>
          <p:cNvSpPr/>
          <p:nvPr/>
        </p:nvSpPr>
        <p:spPr>
          <a:xfrm>
            <a:off x="3135239" y="1630939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135240" y="1630940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ID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3144764" y="1835293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3937342" y="1630939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937343" y="1630940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ID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3946867" y="1835293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1582663" y="1630939"/>
            <a:ext cx="750471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enjoy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335552" y="2256064"/>
            <a:ext cx="792580" cy="605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335554" y="2241481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34077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279894" y="2436038"/>
            <a:ext cx="964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2012-06-02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49" name="Rectangle 48"/>
          <p:cNvSpPr/>
          <p:nvPr/>
        </p:nvSpPr>
        <p:spPr>
          <a:xfrm>
            <a:off x="3137658" y="2241479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137659" y="2241480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</a:t>
            </a:r>
            <a:r>
              <a:rPr lang="en-US" sz="1200" dirty="0"/>
              <a:t>ID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147183" y="2445833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52" name="Rectangle 51"/>
          <p:cNvSpPr/>
          <p:nvPr/>
        </p:nvSpPr>
        <p:spPr>
          <a:xfrm>
            <a:off x="1585082" y="2249571"/>
            <a:ext cx="750471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great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5356923" y="1939253"/>
            <a:ext cx="540105" cy="506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501239" y="1408572"/>
            <a:ext cx="2285999" cy="3482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501239" y="1412286"/>
            <a:ext cx="2263416" cy="17665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/>
          <p:nvPr/>
        </p:nvCxnSpPr>
        <p:spPr>
          <a:xfrm>
            <a:off x="7501239" y="1755186"/>
            <a:ext cx="2263416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8231130" y="141285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entries</a:t>
            </a:r>
            <a:endParaRPr lang="en-US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8339439" y="1755186"/>
            <a:ext cx="0" cy="723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9025239" y="1769065"/>
            <a:ext cx="0" cy="723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520289" y="1790531"/>
            <a:ext cx="594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34077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469534" y="1887416"/>
            <a:ext cx="725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enjoy</a:t>
            </a:r>
            <a:endParaRPr lang="en-US" dirty="0"/>
          </a:p>
        </p:txBody>
      </p:sp>
      <p:cxnSp>
        <p:nvCxnSpPr>
          <p:cNvPr id="77" name="Straight Arrow Connector 76"/>
          <p:cNvCxnSpPr>
            <a:stCxn id="76" idx="3"/>
          </p:cNvCxnSpPr>
          <p:nvPr/>
        </p:nvCxnSpPr>
        <p:spPr>
          <a:xfrm flipV="1">
            <a:off x="7195350" y="2070692"/>
            <a:ext cx="305890" cy="1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501239" y="2040936"/>
            <a:ext cx="901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2012-06-02</a:t>
            </a:r>
          </a:p>
          <a:p>
            <a:r>
              <a:rPr lang="en-US" sz="1200" dirty="0" smtClean="0"/>
              <a:t>Filed2</a:t>
            </a:r>
            <a:endParaRPr lang="en-US" sz="1200" dirty="0"/>
          </a:p>
        </p:txBody>
      </p:sp>
      <p:sp>
        <p:nvSpPr>
          <p:cNvPr id="79" name="TextBox 78"/>
          <p:cNvSpPr txBox="1"/>
          <p:nvPr/>
        </p:nvSpPr>
        <p:spPr>
          <a:xfrm>
            <a:off x="7775181" y="1040841"/>
            <a:ext cx="1707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Text Index </a:t>
            </a:r>
            <a:r>
              <a:rPr lang="en-US" i="1" dirty="0" smtClean="0"/>
              <a:t>Table</a:t>
            </a:r>
            <a:endParaRPr lang="en-US" i="1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7499189" y="2056209"/>
            <a:ext cx="2265466" cy="113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7490224" y="2469250"/>
            <a:ext cx="2274431" cy="311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8347333" y="1790531"/>
            <a:ext cx="744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Entry ID</a:t>
            </a:r>
            <a:endParaRPr lang="en-US" sz="1200" dirty="0"/>
          </a:p>
        </p:txBody>
      </p:sp>
      <p:sp>
        <p:nvSpPr>
          <p:cNvPr id="83" name="TextBox 82"/>
          <p:cNvSpPr txBox="1"/>
          <p:nvPr/>
        </p:nvSpPr>
        <p:spPr>
          <a:xfrm>
            <a:off x="8333448" y="2030384"/>
            <a:ext cx="901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Filed2</a:t>
            </a:r>
            <a:endParaRPr lang="en-US" sz="1200" dirty="0"/>
          </a:p>
        </p:txBody>
      </p:sp>
      <p:sp>
        <p:nvSpPr>
          <p:cNvPr id="85" name="TextBox 84"/>
          <p:cNvSpPr txBox="1"/>
          <p:nvPr/>
        </p:nvSpPr>
        <p:spPr>
          <a:xfrm>
            <a:off x="9020074" y="1780695"/>
            <a:ext cx="744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Entry ID</a:t>
            </a:r>
            <a:endParaRPr lang="en-US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9025238" y="2038993"/>
            <a:ext cx="901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Filed2</a:t>
            </a:r>
            <a:endParaRPr lang="en-US" sz="1200" dirty="0"/>
          </a:p>
        </p:txBody>
      </p:sp>
      <p:cxnSp>
        <p:nvCxnSpPr>
          <p:cNvPr id="87" name="Straight Connector 86"/>
          <p:cNvCxnSpPr/>
          <p:nvPr/>
        </p:nvCxnSpPr>
        <p:spPr>
          <a:xfrm>
            <a:off x="7514299" y="2464785"/>
            <a:ext cx="2263416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8352499" y="2464785"/>
            <a:ext cx="0" cy="723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022115" y="2478664"/>
            <a:ext cx="0" cy="723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533349" y="2500130"/>
            <a:ext cx="594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34077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469534" y="2597015"/>
            <a:ext cx="738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great</a:t>
            </a:r>
            <a:endParaRPr lang="en-US" dirty="0"/>
          </a:p>
        </p:txBody>
      </p:sp>
      <p:cxnSp>
        <p:nvCxnSpPr>
          <p:cNvPr id="92" name="Straight Arrow Connector 91"/>
          <p:cNvCxnSpPr>
            <a:stCxn id="91" idx="3"/>
          </p:cNvCxnSpPr>
          <p:nvPr/>
        </p:nvCxnSpPr>
        <p:spPr>
          <a:xfrm flipV="1">
            <a:off x="7208410" y="2780291"/>
            <a:ext cx="305890" cy="1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514299" y="2750535"/>
            <a:ext cx="901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2012-06-02</a:t>
            </a:r>
          </a:p>
          <a:p>
            <a:r>
              <a:rPr lang="en-US" sz="1200" dirty="0" smtClean="0"/>
              <a:t>Filed2</a:t>
            </a:r>
            <a:endParaRPr lang="en-US" sz="1200" dirty="0"/>
          </a:p>
        </p:txBody>
      </p:sp>
      <p:cxnSp>
        <p:nvCxnSpPr>
          <p:cNvPr id="94" name="Straight Connector 93"/>
          <p:cNvCxnSpPr/>
          <p:nvPr/>
        </p:nvCxnSpPr>
        <p:spPr>
          <a:xfrm>
            <a:off x="7512249" y="2765808"/>
            <a:ext cx="1507825" cy="970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8360393" y="2500130"/>
            <a:ext cx="744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Entry ID</a:t>
            </a:r>
            <a:endParaRPr lang="en-US" sz="1200" dirty="0"/>
          </a:p>
        </p:txBody>
      </p:sp>
      <p:sp>
        <p:nvSpPr>
          <p:cNvPr id="96" name="TextBox 95"/>
          <p:cNvSpPr txBox="1"/>
          <p:nvPr/>
        </p:nvSpPr>
        <p:spPr>
          <a:xfrm>
            <a:off x="8357467" y="2763341"/>
            <a:ext cx="901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Filed2</a:t>
            </a:r>
            <a:endParaRPr lang="en-US" sz="1200" dirty="0"/>
          </a:p>
        </p:txBody>
      </p:sp>
      <p:sp>
        <p:nvSpPr>
          <p:cNvPr id="98" name="TextBox 97"/>
          <p:cNvSpPr txBox="1"/>
          <p:nvPr/>
        </p:nvSpPr>
        <p:spPr>
          <a:xfrm>
            <a:off x="2278975" y="1184324"/>
            <a:ext cx="1168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Text </a:t>
            </a:r>
            <a:r>
              <a:rPr lang="en-US" i="1" dirty="0" smtClean="0"/>
              <a:t>Index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6761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Performance tests – indexing and query evaluation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199" y="1325563"/>
            <a:ext cx="10417821" cy="4524979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dirty="0" smtClean="0"/>
              <a:t>Real applications from </a:t>
            </a:r>
            <a:r>
              <a:rPr lang="en-US" dirty="0" err="1" smtClean="0"/>
              <a:t>Truthy</a:t>
            </a:r>
            <a:endParaRPr lang="en-US" dirty="0" smtClean="0"/>
          </a:p>
          <a:p>
            <a:pPr>
              <a:spcBef>
                <a:spcPts val="1000"/>
              </a:spcBef>
              <a:buNone/>
            </a:pPr>
            <a:r>
              <a:rPr lang="en-US" sz="2400" dirty="0" smtClean="0"/>
              <a:t>	- Analyze and visualize the diffusion of information on Twitter</a:t>
            </a:r>
          </a:p>
          <a:p>
            <a:pPr>
              <a:spcBef>
                <a:spcPts val="1200"/>
              </a:spcBef>
              <a:buNone/>
            </a:pPr>
            <a:r>
              <a:rPr lang="en-US" sz="2400" dirty="0"/>
              <a:t>	- Tweets data collected through Twitter’s streaming access API</a:t>
            </a:r>
          </a:p>
          <a:p>
            <a:pPr>
              <a:spcBef>
                <a:spcPts val="1200"/>
              </a:spcBef>
              <a:buNone/>
            </a:pPr>
            <a:r>
              <a:rPr lang="en-US" sz="2400" dirty="0"/>
              <a:t>	- </a:t>
            </a:r>
            <a:r>
              <a:rPr lang="en-US" sz="2400" dirty="0" smtClean="0"/>
              <a:t>40</a:t>
            </a:r>
            <a:r>
              <a:rPr lang="en-US" sz="2400" dirty="0"/>
              <a:t>+ million tweets per day, 10s of GB in compressed </a:t>
            </a:r>
            <a:r>
              <a:rPr lang="en-US" sz="2400" dirty="0" smtClean="0"/>
              <a:t>format</a:t>
            </a:r>
            <a:endParaRPr lang="en-US" sz="2400" dirty="0"/>
          </a:p>
          <a:p>
            <a:pPr>
              <a:spcBef>
                <a:spcPts val="1200"/>
              </a:spcBef>
              <a:buNone/>
            </a:pPr>
            <a:r>
              <a:rPr lang="en-US" sz="2400" dirty="0"/>
              <a:t>	- </a:t>
            </a:r>
            <a:r>
              <a:rPr lang="en-US" sz="2400" dirty="0" smtClean="0"/>
              <a:t>10+ TB of historical data in .json.gz files</a:t>
            </a:r>
            <a:endParaRPr lang="en-US" sz="2400" dirty="0"/>
          </a:p>
          <a:p>
            <a:pPr>
              <a:spcBef>
                <a:spcPts val="120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- Queries:</a:t>
            </a:r>
          </a:p>
          <a:p>
            <a:pPr>
              <a:spcBef>
                <a:spcPts val="1200"/>
              </a:spcBef>
              <a:buNone/>
            </a:pPr>
            <a:r>
              <a:rPr lang="en-US" sz="2400" dirty="0"/>
              <a:t>      </a:t>
            </a:r>
            <a:r>
              <a:rPr lang="en-US" sz="2000" dirty="0" smtClean="0"/>
              <a:t>get-tweets-with-meme</a:t>
            </a:r>
            <a:r>
              <a:rPr lang="en-US" sz="2000" dirty="0" smtClean="0"/>
              <a:t>(#euro2012, </a:t>
            </a:r>
            <a:r>
              <a:rPr lang="en-US" sz="2000" dirty="0"/>
              <a:t>[</a:t>
            </a:r>
            <a:r>
              <a:rPr lang="en-US" sz="2000" dirty="0" smtClean="0"/>
              <a:t>2012-06-01</a:t>
            </a:r>
            <a:r>
              <a:rPr lang="en-US" sz="2000" dirty="0"/>
              <a:t>, </a:t>
            </a:r>
            <a:r>
              <a:rPr lang="en-US" sz="2000" dirty="0" smtClean="0"/>
              <a:t>2012-07-31</a:t>
            </a:r>
            <a:r>
              <a:rPr lang="en-US" sz="2000" dirty="0"/>
              <a:t>])</a:t>
            </a:r>
            <a:endParaRPr lang="en-US" sz="2000" dirty="0" smtClean="0"/>
          </a:p>
          <a:p>
            <a:pPr>
              <a:spcBef>
                <a:spcPts val="120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000" dirty="0" smtClean="0"/>
              <a:t>get-retweet-edges</a:t>
            </a:r>
            <a:r>
              <a:rPr lang="en-US" sz="2000" dirty="0" smtClean="0"/>
              <a:t>(#</a:t>
            </a:r>
            <a:r>
              <a:rPr lang="en-US" sz="2000" dirty="0" smtClean="0"/>
              <a:t>euro2012</a:t>
            </a:r>
            <a:r>
              <a:rPr lang="en-US" sz="2000" dirty="0" smtClean="0"/>
              <a:t>, </a:t>
            </a:r>
            <a:r>
              <a:rPr lang="en-US" sz="2000" dirty="0"/>
              <a:t>[</a:t>
            </a:r>
            <a:r>
              <a:rPr lang="en-US" sz="2000" dirty="0" smtClean="0"/>
              <a:t>2012-06-01</a:t>
            </a:r>
            <a:r>
              <a:rPr lang="en-US" sz="2000" dirty="0"/>
              <a:t>, </a:t>
            </a:r>
            <a:r>
              <a:rPr lang="en-US" sz="2000" dirty="0" smtClean="0"/>
              <a:t>2012-07-31</a:t>
            </a:r>
            <a:r>
              <a:rPr lang="en-US" sz="2000" dirty="0" smtClean="0"/>
              <a:t>])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8125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Tables designed for </a:t>
            </a:r>
            <a:r>
              <a:rPr lang="en-US" sz="3600" dirty="0" err="1" smtClean="0"/>
              <a:t>Truthy</a:t>
            </a:r>
            <a:endParaRPr lang="en-US" sz="3600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25563"/>
            <a:ext cx="10563225" cy="45085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272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/>
              <a:t>Scalable historical data loading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155655"/>
            <a:ext cx="10799619" cy="118884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Measure total loading time for two month’s data with different cluster </a:t>
            </a:r>
            <a:r>
              <a:rPr lang="en-US" sz="2000" dirty="0" smtClean="0"/>
              <a:t>size on Alamo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    - Total data size: 719 GB compressed, ~1.3 billion tweets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  - Online indexing when loading each tweet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000" dirty="0" smtClean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116" y="2342310"/>
            <a:ext cx="5946066" cy="33584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218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/>
              <a:t>Scalable indexing of streaming data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479" y="2524715"/>
            <a:ext cx="63627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155655"/>
            <a:ext cx="10799619" cy="1369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Test potential data rate faster than current </a:t>
            </a:r>
            <a:r>
              <a:rPr lang="en-US" sz="2000" dirty="0" smtClean="0"/>
              <a:t>stream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Split 2013-07-03.json.gz into fragments distributed across all </a:t>
            </a:r>
            <a:r>
              <a:rPr lang="en-US" sz="2000" dirty="0" smtClean="0"/>
              <a:t>nodes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HBase cluster size: </a:t>
            </a:r>
            <a:r>
              <a:rPr lang="en-US" sz="2000" dirty="0" smtClean="0"/>
              <a:t>8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Average loading and indexing speed observed on one loader: 2ms per tweet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4404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/>
              <a:t>Parallel query evaluation strategy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38250" y="1611124"/>
            <a:ext cx="8839200" cy="15995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4650" y="1165592"/>
            <a:ext cx="5817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get-retweet-edges(#</a:t>
            </a:r>
            <a:r>
              <a:rPr lang="en-US" dirty="0"/>
              <a:t>euro2012, &lt;2012-05-01, 2012-06-20&gt;)</a:t>
            </a:r>
          </a:p>
        </p:txBody>
      </p:sp>
      <p:sp>
        <p:nvSpPr>
          <p:cNvPr id="9" name="Rectangle 8"/>
          <p:cNvSpPr/>
          <p:nvPr/>
        </p:nvSpPr>
        <p:spPr>
          <a:xfrm>
            <a:off x="2990850" y="1997958"/>
            <a:ext cx="1295400" cy="4874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90850" y="2169555"/>
            <a:ext cx="1295400" cy="144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13274" y="1997959"/>
            <a:ext cx="1295400" cy="5064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13274" y="2169555"/>
            <a:ext cx="1295400" cy="156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8" idx="2"/>
            <a:endCxn id="9" idx="0"/>
          </p:cNvCxnSpPr>
          <p:nvPr/>
        </p:nvCxnSpPr>
        <p:spPr>
          <a:xfrm flipH="1">
            <a:off x="3638550" y="1534924"/>
            <a:ext cx="2185012" cy="46303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  <a:endCxn id="11" idx="0"/>
          </p:cNvCxnSpPr>
          <p:nvPr/>
        </p:nvCxnSpPr>
        <p:spPr>
          <a:xfrm>
            <a:off x="5823562" y="1534924"/>
            <a:ext cx="2337412" cy="46303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05050" y="1639909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memeIndexTable-2012-05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00850" y="1628626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memeIndexTable-2012-06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66850" y="205671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euro2012</a:t>
            </a:r>
          </a:p>
        </p:txBody>
      </p:sp>
      <p:cxnSp>
        <p:nvCxnSpPr>
          <p:cNvPr id="18" name="Straight Arrow Connector 17"/>
          <p:cNvCxnSpPr>
            <a:stCxn id="17" idx="3"/>
            <a:endCxn id="10" idx="1"/>
          </p:cNvCxnSpPr>
          <p:nvPr/>
        </p:nvCxnSpPr>
        <p:spPr>
          <a:xfrm>
            <a:off x="2762250" y="2241378"/>
            <a:ext cx="228600" cy="4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38851" y="2060955"/>
            <a:ext cx="1253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 euro2012</a:t>
            </a:r>
          </a:p>
        </p:txBody>
      </p:sp>
      <p:cxnSp>
        <p:nvCxnSpPr>
          <p:cNvPr id="20" name="Straight Arrow Connector 19"/>
          <p:cNvCxnSpPr>
            <a:stCxn id="19" idx="3"/>
            <a:endCxn id="12" idx="1"/>
          </p:cNvCxnSpPr>
          <p:nvPr/>
        </p:nvCxnSpPr>
        <p:spPr>
          <a:xfrm>
            <a:off x="7292020" y="2245622"/>
            <a:ext cx="221255" cy="2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lded Corner 20"/>
          <p:cNvSpPr/>
          <p:nvPr/>
        </p:nvSpPr>
        <p:spPr>
          <a:xfrm>
            <a:off x="2019759" y="2629053"/>
            <a:ext cx="685800" cy="273963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olded Corner 21"/>
          <p:cNvSpPr/>
          <p:nvPr/>
        </p:nvSpPr>
        <p:spPr>
          <a:xfrm>
            <a:off x="4056617" y="2629054"/>
            <a:ext cx="685800" cy="273963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olded Corner 22"/>
          <p:cNvSpPr/>
          <p:nvPr/>
        </p:nvSpPr>
        <p:spPr>
          <a:xfrm>
            <a:off x="6395751" y="2640734"/>
            <a:ext cx="685800" cy="300373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olded Corner 23"/>
          <p:cNvSpPr/>
          <p:nvPr/>
        </p:nvSpPr>
        <p:spPr>
          <a:xfrm>
            <a:off x="8573073" y="2640733"/>
            <a:ext cx="685800" cy="300373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184792" y="2604148"/>
            <a:ext cx="49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96589" y="2648092"/>
            <a:ext cx="49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27" name="Straight Arrow Connector 26"/>
          <p:cNvCxnSpPr>
            <a:stCxn id="9" idx="2"/>
            <a:endCxn id="21" idx="0"/>
          </p:cNvCxnSpPr>
          <p:nvPr/>
        </p:nvCxnSpPr>
        <p:spPr>
          <a:xfrm flipH="1">
            <a:off x="2362659" y="2485373"/>
            <a:ext cx="1275891" cy="143680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22" idx="0"/>
          </p:cNvCxnSpPr>
          <p:nvPr/>
        </p:nvCxnSpPr>
        <p:spPr>
          <a:xfrm>
            <a:off x="3638550" y="2485373"/>
            <a:ext cx="760967" cy="143681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2"/>
            <a:endCxn id="23" idx="0"/>
          </p:cNvCxnSpPr>
          <p:nvPr/>
        </p:nvCxnSpPr>
        <p:spPr>
          <a:xfrm flipH="1">
            <a:off x="6738651" y="2504398"/>
            <a:ext cx="1422323" cy="136336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2"/>
            <a:endCxn id="24" idx="0"/>
          </p:cNvCxnSpPr>
          <p:nvPr/>
        </p:nvCxnSpPr>
        <p:spPr>
          <a:xfrm>
            <a:off x="8160974" y="2504398"/>
            <a:ext cx="754999" cy="136335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1238250" y="3294998"/>
            <a:ext cx="8839200" cy="180441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Parallel Evaluation Phase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780143" y="3409297"/>
            <a:ext cx="1165033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Mapper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3817002" y="3394610"/>
            <a:ext cx="1165033" cy="3194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Mapper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160039" y="3409297"/>
            <a:ext cx="1165033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Mapper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8333457" y="3394609"/>
            <a:ext cx="1165033" cy="3194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Mapper</a:t>
            </a:r>
          </a:p>
        </p:txBody>
      </p:sp>
      <p:cxnSp>
        <p:nvCxnSpPr>
          <p:cNvPr id="36" name="Straight Arrow Connector 35"/>
          <p:cNvCxnSpPr>
            <a:stCxn id="21" idx="2"/>
            <a:endCxn id="32" idx="0"/>
          </p:cNvCxnSpPr>
          <p:nvPr/>
        </p:nvCxnSpPr>
        <p:spPr>
          <a:xfrm>
            <a:off x="2362659" y="2903016"/>
            <a:ext cx="1" cy="506281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2" idx="2"/>
            <a:endCxn id="33" idx="0"/>
          </p:cNvCxnSpPr>
          <p:nvPr/>
        </p:nvCxnSpPr>
        <p:spPr>
          <a:xfrm>
            <a:off x="4399517" y="2903017"/>
            <a:ext cx="2" cy="491593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3" idx="2"/>
            <a:endCxn id="34" idx="0"/>
          </p:cNvCxnSpPr>
          <p:nvPr/>
        </p:nvCxnSpPr>
        <p:spPr>
          <a:xfrm>
            <a:off x="6738651" y="2941107"/>
            <a:ext cx="3905" cy="468190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4" idx="2"/>
            <a:endCxn id="35" idx="0"/>
          </p:cNvCxnSpPr>
          <p:nvPr/>
        </p:nvCxnSpPr>
        <p:spPr>
          <a:xfrm>
            <a:off x="8915973" y="2941106"/>
            <a:ext cx="1" cy="453503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01259" y="3333097"/>
            <a:ext cx="49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664756" y="3333098"/>
            <a:ext cx="49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2651104" y="4028422"/>
            <a:ext cx="1524000" cy="297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Reducer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7084247" y="4028422"/>
            <a:ext cx="1524000" cy="297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Reducer</a:t>
            </a:r>
          </a:p>
        </p:txBody>
      </p:sp>
      <p:cxnSp>
        <p:nvCxnSpPr>
          <p:cNvPr id="44" name="Straight Arrow Connector 43"/>
          <p:cNvCxnSpPr>
            <a:stCxn id="32" idx="2"/>
            <a:endCxn id="42" idx="0"/>
          </p:cNvCxnSpPr>
          <p:nvPr/>
        </p:nvCxnSpPr>
        <p:spPr>
          <a:xfrm>
            <a:off x="2362660" y="3714097"/>
            <a:ext cx="1050444" cy="314325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4" idx="2"/>
            <a:endCxn id="42" idx="0"/>
          </p:cNvCxnSpPr>
          <p:nvPr/>
        </p:nvCxnSpPr>
        <p:spPr>
          <a:xfrm flipH="1">
            <a:off x="3413104" y="3714097"/>
            <a:ext cx="3329452" cy="314325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5" idx="2"/>
            <a:endCxn id="42" idx="0"/>
          </p:cNvCxnSpPr>
          <p:nvPr/>
        </p:nvCxnSpPr>
        <p:spPr>
          <a:xfrm flipH="1">
            <a:off x="3413104" y="3714098"/>
            <a:ext cx="5502870" cy="314324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3" idx="2"/>
            <a:endCxn id="43" idx="0"/>
          </p:cNvCxnSpPr>
          <p:nvPr/>
        </p:nvCxnSpPr>
        <p:spPr>
          <a:xfrm>
            <a:off x="4399519" y="3714099"/>
            <a:ext cx="3446728" cy="314323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4" idx="2"/>
            <a:endCxn id="43" idx="0"/>
          </p:cNvCxnSpPr>
          <p:nvPr/>
        </p:nvCxnSpPr>
        <p:spPr>
          <a:xfrm>
            <a:off x="6742556" y="3714097"/>
            <a:ext cx="1103691" cy="314325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5" idx="2"/>
            <a:endCxn id="43" idx="0"/>
          </p:cNvCxnSpPr>
          <p:nvPr/>
        </p:nvCxnSpPr>
        <p:spPr>
          <a:xfrm flipH="1">
            <a:off x="7846247" y="3714098"/>
            <a:ext cx="1069727" cy="314324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364259" y="4478163"/>
            <a:ext cx="2114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1568 -&gt; 2334 : 8</a:t>
            </a:r>
            <a:endParaRPr lang="en-US" dirty="0"/>
          </a:p>
          <a:p>
            <a:r>
              <a:rPr lang="en-US" dirty="0"/>
              <a:t>…</a:t>
            </a:r>
          </a:p>
        </p:txBody>
      </p:sp>
      <p:cxnSp>
        <p:nvCxnSpPr>
          <p:cNvPr id="51" name="Straight Arrow Connector 50"/>
          <p:cNvCxnSpPr>
            <a:stCxn id="42" idx="2"/>
            <a:endCxn id="50" idx="0"/>
          </p:cNvCxnSpPr>
          <p:nvPr/>
        </p:nvCxnSpPr>
        <p:spPr>
          <a:xfrm>
            <a:off x="3413104" y="4325878"/>
            <a:ext cx="8201" cy="152285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04346" y="4478163"/>
            <a:ext cx="187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3677 </a:t>
            </a:r>
            <a:r>
              <a:rPr lang="en-US" dirty="0"/>
              <a:t>-&gt; </a:t>
            </a:r>
            <a:r>
              <a:rPr lang="en-US" dirty="0" smtClean="0"/>
              <a:t>2099 </a:t>
            </a:r>
            <a:r>
              <a:rPr lang="en-US" dirty="0"/>
              <a:t>: </a:t>
            </a:r>
            <a:r>
              <a:rPr lang="en-US" dirty="0" smtClean="0"/>
              <a:t>5</a:t>
            </a:r>
            <a:endParaRPr lang="en-US" dirty="0"/>
          </a:p>
          <a:p>
            <a:r>
              <a:rPr lang="en-US" dirty="0"/>
              <a:t>…</a:t>
            </a:r>
          </a:p>
        </p:txBody>
      </p:sp>
      <p:cxnSp>
        <p:nvCxnSpPr>
          <p:cNvPr id="53" name="Straight Arrow Connector 52"/>
          <p:cNvCxnSpPr>
            <a:stCxn id="43" idx="2"/>
            <a:endCxn id="52" idx="0"/>
          </p:cNvCxnSpPr>
          <p:nvPr/>
        </p:nvCxnSpPr>
        <p:spPr>
          <a:xfrm flipH="1">
            <a:off x="7843734" y="4325878"/>
            <a:ext cx="2513" cy="152285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395501" y="2906615"/>
            <a:ext cx="2624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Tweet ID Search Phase</a:t>
            </a:r>
          </a:p>
        </p:txBody>
      </p:sp>
    </p:spTree>
    <p:extLst>
      <p:ext uri="{BB962C8B-B14F-4D97-AF65-F5344CB8AC3E}">
        <p14:creationId xmlns:p14="http://schemas.microsoft.com/office/powerpoint/2010/main" val="427287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1831"/>
            <a:ext cx="10945091" cy="1325563"/>
          </a:xfrm>
        </p:spPr>
        <p:txBody>
          <a:bodyPr>
            <a:normAutofit/>
          </a:bodyPr>
          <a:lstStyle/>
          <a:p>
            <a:r>
              <a:rPr lang="en-US" sz="3600" dirty="0"/>
              <a:t>Motivation – </a:t>
            </a:r>
            <a:r>
              <a:rPr lang="en-US" sz="3600" dirty="0" smtClean="0"/>
              <a:t>characteristics </a:t>
            </a:r>
            <a:r>
              <a:rPr lang="en-US" sz="3600" dirty="0" smtClean="0"/>
              <a:t>of social </a:t>
            </a:r>
            <a:r>
              <a:rPr lang="en-US" sz="3600" dirty="0"/>
              <a:t>m</a:t>
            </a:r>
            <a:r>
              <a:rPr lang="en-US" sz="3600" dirty="0" smtClean="0"/>
              <a:t>edia </a:t>
            </a:r>
            <a:r>
              <a:rPr lang="en-US" sz="3600" dirty="0"/>
              <a:t>d</a:t>
            </a:r>
            <a:r>
              <a:rPr lang="en-US" sz="3600" dirty="0" smtClean="0"/>
              <a:t>ata </a:t>
            </a:r>
            <a:r>
              <a:rPr lang="en-US" sz="3600" dirty="0"/>
              <a:t>a</a:t>
            </a:r>
            <a:r>
              <a:rPr lang="en-US" sz="3600" dirty="0" smtClean="0"/>
              <a:t>nalysis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199" y="1337394"/>
            <a:ext cx="10515600" cy="507379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Large size for the entire data set: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</a:t>
            </a:r>
            <a:r>
              <a:rPr lang="en-US" sz="2400" dirty="0"/>
              <a:t>TBs/PBs of historical data, 10s of millions of streaming social updates per </a:t>
            </a:r>
            <a:r>
              <a:rPr lang="en-US" sz="2400" dirty="0" smtClean="0"/>
              <a:t>day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</a:t>
            </a:r>
            <a:r>
              <a:rPr lang="en-US" sz="2400" dirty="0"/>
              <a:t>Fine-grained social update records, mostly </a:t>
            </a:r>
            <a:r>
              <a:rPr lang="en-US" sz="2400" dirty="0" smtClean="0"/>
              <a:t>write-once-read-many</a:t>
            </a:r>
            <a:endParaRPr lang="en-US" sz="2400" dirty="0" smtClean="0"/>
          </a:p>
          <a:p>
            <a:endParaRPr lang="en-US" dirty="0" smtClean="0"/>
          </a:p>
          <a:p>
            <a:r>
              <a:rPr lang="en-US" dirty="0" smtClean="0"/>
              <a:t>Analyses focus on data subsets about specific social events/activities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- Presidential election, protest events, the Oscars, etc.</a:t>
            </a:r>
            <a:endParaRPr lang="en-US" dirty="0" smtClean="0">
              <a:solidFill>
                <a:prstClr val="black"/>
              </a:solidFill>
            </a:endParaRPr>
          </a:p>
          <a:p>
            <a:pPr lvl="0"/>
            <a:endParaRPr lang="en-US" dirty="0" smtClean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Requirement </a:t>
            </a:r>
            <a:r>
              <a:rPr lang="en-US" dirty="0" smtClean="0">
                <a:solidFill>
                  <a:prstClr val="black"/>
                </a:solidFill>
              </a:rPr>
              <a:t>for data storage and processing stack: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   - Efficient queries about interesting data </a:t>
            </a:r>
            <a:r>
              <a:rPr lang="en-US" sz="2400" dirty="0" smtClean="0"/>
              <a:t>subsets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      E.g</a:t>
            </a:r>
            <a:r>
              <a:rPr lang="en-US" sz="2400" dirty="0">
                <a:solidFill>
                  <a:prstClr val="black"/>
                </a:solidFill>
              </a:rPr>
              <a:t>. </a:t>
            </a:r>
            <a:r>
              <a:rPr lang="en-US" sz="2400" i="1" dirty="0">
                <a:solidFill>
                  <a:prstClr val="black"/>
                </a:solidFill>
              </a:rPr>
              <a:t>get-retweet-edges</a:t>
            </a:r>
            <a:r>
              <a:rPr lang="en-US" sz="2400" i="1" dirty="0" smtClean="0">
                <a:solidFill>
                  <a:prstClr val="black"/>
                </a:solidFill>
              </a:rPr>
              <a:t>(#euro2012, </a:t>
            </a:r>
            <a:r>
              <a:rPr lang="en-US" sz="2400" i="1" dirty="0">
                <a:solidFill>
                  <a:prstClr val="black"/>
                </a:solidFill>
              </a:rPr>
              <a:t>[</a:t>
            </a:r>
            <a:r>
              <a:rPr lang="en-US" sz="2400" i="1" dirty="0" smtClean="0"/>
              <a:t>06/12, 07/12])</a:t>
            </a:r>
            <a:endParaRPr lang="en-US" sz="2400" i="1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    - Limit analysis computation to data subsets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78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Query evaluation performance comparison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051714"/>
            <a:ext cx="10799619" cy="53078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Riak</a:t>
            </a:r>
            <a:r>
              <a:rPr lang="en-US" sz="2000" dirty="0" smtClean="0"/>
              <a:t> implementation uses original text indices and MapReduce support on </a:t>
            </a:r>
            <a:r>
              <a:rPr lang="en-US" sz="2000" dirty="0" err="1" smtClean="0"/>
              <a:t>Riak</a:t>
            </a:r>
            <a:r>
              <a:rPr lang="en-US" sz="2000" dirty="0" smtClean="0"/>
              <a:t> 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075" y="1526609"/>
            <a:ext cx="9477583" cy="467451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131075" y="6201126"/>
            <a:ext cx="85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IndexedHBase is more efficient at queries with large intermediate data and result sizes. </a:t>
            </a:r>
          </a:p>
          <a:p>
            <a:r>
              <a:rPr lang="en-US" dirty="0"/>
              <a:t>Most queries involve time windows of weeks or months.  </a:t>
            </a:r>
          </a:p>
        </p:txBody>
      </p:sp>
    </p:spTree>
    <p:extLst>
      <p:ext uri="{BB962C8B-B14F-4D97-AF65-F5344CB8AC3E}">
        <p14:creationId xmlns:p14="http://schemas.microsoft.com/office/powerpoint/2010/main" val="10712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1142519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Beyond queries - analysis stack based on YARN</a:t>
            </a:r>
            <a:endParaRPr lang="en-US" sz="3600" dirty="0"/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933" y="1005135"/>
            <a:ext cx="5625913" cy="3839006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199" y="4865913"/>
            <a:ext cx="9999521" cy="1857876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Basic building blocks for constructing workflows:</a:t>
            </a:r>
            <a:endParaRPr lang="en-US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/>
              <a:t>    - </a:t>
            </a:r>
            <a:r>
              <a:rPr lang="en-US" sz="2000" dirty="0" smtClean="0"/>
              <a:t>Parallel query evaluation using Hadoop MapReduce</a:t>
            </a:r>
            <a:endParaRPr lang="en-US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smtClean="0"/>
              <a:t>    - Related hashtag mining algorithm using Hadoop MapReduce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/>
              <a:t> </a:t>
            </a:r>
            <a:r>
              <a:rPr lang="en-US" sz="2000" dirty="0" smtClean="0"/>
              <a:t>   - Meme daily frequency generation using MapReduce over index tables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/>
              <a:t> </a:t>
            </a:r>
            <a:r>
              <a:rPr lang="en-US" sz="2000" dirty="0" smtClean="0"/>
              <a:t>   - Parallel force-directed graph layout algorithm using Twister (Harp) iterative MapReduce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1878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Apply customized indices in analysis algorithms</a:t>
            </a:r>
            <a:endParaRPr lang="en-US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273305"/>
            <a:ext cx="7181335" cy="347572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Related hashtag mining algorithm with Hadoop MapReduce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435179" y="1705688"/>
                <a:ext cx="1884618" cy="6649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∩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|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∪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179" y="1705688"/>
                <a:ext cx="1884618" cy="66499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161535" y="1853517"/>
            <a:ext cx="2273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 smtClean="0"/>
              <a:t>Jaccard</a:t>
            </a:r>
            <a:r>
              <a:rPr lang="en-US" dirty="0" smtClean="0"/>
              <a:t> coefficient: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61534" y="2372772"/>
            <a:ext cx="7858897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S: set of tweets containing a seed hashtag </a:t>
            </a:r>
            <a:r>
              <a:rPr lang="en-US" i="1" dirty="0" smtClean="0"/>
              <a:t>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T: set of tweets containing a target hashtag </a:t>
            </a:r>
            <a:r>
              <a:rPr lang="en-US" i="1" dirty="0" smtClean="0"/>
              <a:t>t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If </a:t>
            </a:r>
            <a:r>
              <a:rPr lang="el-GR" dirty="0" smtClean="0"/>
              <a:t>σ</a:t>
            </a:r>
            <a:r>
              <a:rPr lang="en-US" dirty="0" smtClean="0"/>
              <a:t> is larger than a threshold, </a:t>
            </a:r>
            <a:r>
              <a:rPr lang="en-US" i="1" dirty="0" smtClean="0"/>
              <a:t>t</a:t>
            </a:r>
            <a:r>
              <a:rPr lang="en-US" dirty="0" smtClean="0"/>
              <a:t> is recognized as related to </a:t>
            </a:r>
            <a:r>
              <a:rPr lang="en-US" i="1" dirty="0" smtClean="0"/>
              <a:t>s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161534" y="4006037"/>
            <a:ext cx="785889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Step 1: use the Meme Index to find tweet IDs containing </a:t>
            </a:r>
            <a:r>
              <a:rPr lang="en-US" i="1" dirty="0" smtClean="0"/>
              <a:t>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Step 2 (Map): find every hashtag </a:t>
            </a:r>
            <a:r>
              <a:rPr lang="en-US" i="1" dirty="0" smtClean="0"/>
              <a:t>t</a:t>
            </a:r>
            <a:r>
              <a:rPr lang="en-US" dirty="0" smtClean="0"/>
              <a:t> that co-occurs with </a:t>
            </a:r>
            <a:r>
              <a:rPr lang="en-US" i="1" dirty="0" smtClean="0"/>
              <a:t>s</a:t>
            </a:r>
            <a:r>
              <a:rPr lang="en-US" dirty="0" smtClean="0"/>
              <a:t> in any tweet</a:t>
            </a:r>
            <a:endParaRPr lang="en-US" i="1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Step 3 (Reduce): for each </a:t>
            </a:r>
            <a:r>
              <a:rPr lang="en-US" i="1" dirty="0" smtClean="0"/>
              <a:t>t</a:t>
            </a:r>
            <a:r>
              <a:rPr lang="en-US" dirty="0" smtClean="0"/>
              <a:t>, compute </a:t>
            </a:r>
            <a:r>
              <a:rPr lang="el-GR" dirty="0" smtClean="0"/>
              <a:t>σ</a:t>
            </a:r>
            <a:r>
              <a:rPr lang="en-US" dirty="0" smtClean="0"/>
              <a:t> using the Meme Index to get </a:t>
            </a:r>
            <a:r>
              <a:rPr lang="en-US" i="1" dirty="0" smtClean="0"/>
              <a:t>T</a:t>
            </a:r>
          </a:p>
          <a:p>
            <a:pPr>
              <a:lnSpc>
                <a:spcPct val="150000"/>
              </a:lnSpc>
            </a:pPr>
            <a:endParaRPr lang="en-US" i="1" dirty="0"/>
          </a:p>
          <a:p>
            <a:pPr>
              <a:lnSpc>
                <a:spcPct val="150000"/>
              </a:lnSpc>
            </a:pPr>
            <a:r>
              <a:rPr lang="en-US" dirty="0" smtClean="0"/>
              <a:t>Major mining computation is done by accessing index instead of original data.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89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/>
              <a:t>Apply customized indices in analysis algorithms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260947"/>
            <a:ext cx="10799619" cy="227308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Hashtag daily frequency generation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 </a:t>
            </a:r>
            <a:r>
              <a:rPr lang="en-US" sz="1800" dirty="0" smtClean="0"/>
              <a:t>   - Useful for many analysis scenarios, e.g. meme time line generation and meme life time distribution analysis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 </a:t>
            </a:r>
            <a:r>
              <a:rPr lang="en-US" sz="1800" dirty="0" smtClean="0"/>
              <a:t>   - Can be completely done by only scanning the index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 </a:t>
            </a:r>
            <a:r>
              <a:rPr lang="en-US" sz="1800" dirty="0" smtClean="0"/>
              <a:t>   - Parallel scan with MapReduce over HBase index tables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2837452" y="4073148"/>
            <a:ext cx="6629400" cy="3482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6174" y="4080335"/>
            <a:ext cx="66294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846174" y="4423235"/>
            <a:ext cx="66294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13174" y="408033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tweets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087408" y="4423235"/>
            <a:ext cx="0" cy="723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60774" y="4446639"/>
            <a:ext cx="0" cy="723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74774" y="444905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12393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70174" y="443738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13496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65574" y="4424325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 (tweet ids)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93576" y="4590537"/>
            <a:ext cx="1420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“#euro2012”</a:t>
            </a:r>
          </a:p>
        </p:txBody>
      </p:sp>
      <p:cxnSp>
        <p:nvCxnSpPr>
          <p:cNvPr id="16" name="Straight Arrow Connector 15"/>
          <p:cNvCxnSpPr>
            <a:stCxn id="15" idx="3"/>
          </p:cNvCxnSpPr>
          <p:nvPr/>
        </p:nvCxnSpPr>
        <p:spPr>
          <a:xfrm flipV="1">
            <a:off x="2513888" y="4773811"/>
            <a:ext cx="332286" cy="13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678638" y="4784096"/>
            <a:ext cx="2653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 (tweet creation time)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46174" y="4766135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2012-06-01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65374" y="476613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2012-06-05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03574" y="3734408"/>
            <a:ext cx="1929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Meme Index </a:t>
            </a:r>
            <a:r>
              <a:rPr lang="en-US" dirty="0" smtClean="0"/>
              <a:t>Table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2844124" y="4795938"/>
            <a:ext cx="6620435" cy="11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28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Performance comparison against raw-data-scan solutions</a:t>
            </a:r>
            <a:endParaRPr lang="en-US" sz="3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782957"/>
            <a:ext cx="10799619" cy="1423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dirty="0" smtClean="0"/>
              <a:t>Hadoop-FS: Hadoop MapReduce programs that complete analysis tasks by scanning .json.gz files with </a:t>
            </a:r>
            <a:r>
              <a:rPr lang="en-US" sz="1800" dirty="0" smtClean="0"/>
              <a:t>mappers</a:t>
            </a:r>
            <a:endParaRPr lang="en-US" sz="1800" dirty="0" smtClean="0"/>
          </a:p>
          <a:p>
            <a:pPr>
              <a:lnSpc>
                <a:spcPct val="100000"/>
              </a:lnSpc>
            </a:pPr>
            <a:r>
              <a:rPr lang="en-US" sz="1800" dirty="0" smtClean="0"/>
              <a:t>Related hashtag mining: [2012-09-24, 2012-11-06]; Daily meme frequency: 2012-06</a:t>
            </a:r>
          </a:p>
          <a:p>
            <a:pPr>
              <a:lnSpc>
                <a:spcPct val="100000"/>
              </a:lnSpc>
            </a:pPr>
            <a:r>
              <a:rPr lang="en-US" sz="1800" dirty="0" smtClean="0"/>
              <a:t>Demonstrate value of indexing for analysis algorithms beyond basic queries.</a:t>
            </a: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604" y="1163722"/>
            <a:ext cx="4733210" cy="3413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768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Other building blocks </a:t>
            </a:r>
            <a:r>
              <a:rPr lang="en-US" sz="3600" dirty="0" smtClean="0"/>
              <a:t>fo</a:t>
            </a:r>
            <a:r>
              <a:rPr lang="en-US" sz="3600" dirty="0" smtClean="0"/>
              <a:t>r </a:t>
            </a:r>
            <a:r>
              <a:rPr lang="en-US" sz="3600" dirty="0" smtClean="0"/>
              <a:t>analysis </a:t>
            </a:r>
            <a:r>
              <a:rPr lang="en-US" sz="3600" dirty="0" smtClean="0"/>
              <a:t>workflow construction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197619"/>
            <a:ext cx="10799619" cy="18675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Iterative MapReduce implementation for the </a:t>
            </a:r>
            <a:r>
              <a:rPr lang="en-US" sz="2000" dirty="0" err="1" smtClean="0"/>
              <a:t>Fruchterman-Reingold</a:t>
            </a:r>
            <a:r>
              <a:rPr lang="en-US" sz="2000" dirty="0" smtClean="0"/>
              <a:t> algorithm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/>
              <a:t> </a:t>
            </a:r>
            <a:r>
              <a:rPr lang="en-US" sz="1800" dirty="0" smtClean="0"/>
              <a:t>   - Force-directed graph layout algorithm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/>
              <a:t> </a:t>
            </a:r>
            <a:r>
              <a:rPr lang="en-US" sz="1800" dirty="0" smtClean="0"/>
              <a:t>   - Iterative MapReduce implementation on Twister-Ivy: distributed computation + broadcast with chain model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 smtClean="0"/>
              <a:t>    - Per-iteration </a:t>
            </a:r>
            <a:r>
              <a:rPr lang="en-US" sz="1800" dirty="0"/>
              <a:t>time on sequential R implementation: 6035 </a:t>
            </a:r>
            <a:r>
              <a:rPr lang="en-US" sz="1800" dirty="0" smtClean="0"/>
              <a:t>seconds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 smtClean="0"/>
              <a:t>    - New implementation on Harp: YARN-compatible version of Twister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33" y="3079268"/>
            <a:ext cx="7242600" cy="296977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838200" y="6210699"/>
            <a:ext cx="10094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Under development: a parallel version of label propagation algorithm with </a:t>
            </a:r>
            <a:r>
              <a:rPr lang="en-US" sz="2000" dirty="0" err="1" smtClean="0">
                <a:solidFill>
                  <a:prstClr val="black"/>
                </a:solidFill>
              </a:rPr>
              <a:t>Giraph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3740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Future work and research plan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155656"/>
            <a:ext cx="10799619" cy="12168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To complete the last part of my thesis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/>
              <a:t> </a:t>
            </a:r>
            <a:r>
              <a:rPr lang="en-US" sz="2000" dirty="0" smtClean="0"/>
              <a:t>   - Top priority: apply customized indices to streaming analysis algorithms of social media data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/>
              <a:t> </a:t>
            </a:r>
            <a:r>
              <a:rPr lang="en-US" sz="2000" dirty="0" smtClean="0"/>
              <a:t>   - Back up: apply our indexing framework to support Spatial Big Data application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999312"/>
              </p:ext>
            </p:extLst>
          </p:nvPr>
        </p:nvGraphicFramePr>
        <p:xfrm>
          <a:off x="838200" y="2481219"/>
          <a:ext cx="10431162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584"/>
                <a:gridCol w="4312508"/>
                <a:gridCol w="46090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 for streaming algorithm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 for extended scalability tests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04/06/2014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Initial investigation of streaming algorithms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Initial investigation of Spatial Big Data problems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04/26/2014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improved streaming algorithm using customized index structures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index structures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query strategies for spatial data sets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05/31/2014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Implementation of improved streaming algorithm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Finish indexing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mplementation of query algorithms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06/30/2014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 performance tests, and submission of another research paper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 performance tests, and submission of another research paper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07/01/2014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writing dissertation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writing dissertation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09/20/2014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 wrap up and defense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 wrap up and defense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81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367" y="1983861"/>
            <a:ext cx="2411627" cy="1325563"/>
          </a:xfrm>
        </p:spPr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02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Performance tests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155655"/>
            <a:ext cx="10799619" cy="53078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Historical data loading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3548" y="1686438"/>
            <a:ext cx="8908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MapReduce program for loading one month’s data</a:t>
            </a:r>
          </a:p>
          <a:p>
            <a:pPr marL="285750" indent="-285750">
              <a:buFontTx/>
              <a:buChar char="-"/>
            </a:pPr>
            <a:r>
              <a:rPr lang="en-US" dirty="0"/>
              <a:t>Each mapper loads tweets from one .json.gz file, building index on the </a:t>
            </a:r>
            <a:r>
              <a:rPr lang="en-US" dirty="0" smtClean="0"/>
              <a:t>fly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Riak</a:t>
            </a:r>
            <a:r>
              <a:rPr lang="en-US" dirty="0" smtClean="0"/>
              <a:t>: 8 distributed loaders using </a:t>
            </a:r>
            <a:r>
              <a:rPr lang="en-US" dirty="0" err="1" smtClean="0"/>
              <a:t>Riak</a:t>
            </a:r>
            <a:r>
              <a:rPr lang="en-US" dirty="0" smtClean="0"/>
              <a:t> text index with “inline fields”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72083"/>
              </p:ext>
            </p:extLst>
          </p:nvPr>
        </p:nvGraphicFramePr>
        <p:xfrm>
          <a:off x="1013548" y="2713171"/>
          <a:ext cx="9427911" cy="1609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7295"/>
                <a:gridCol w="2053869"/>
                <a:gridCol w="1786341"/>
                <a:gridCol w="1885582"/>
                <a:gridCol w="1984824"/>
              </a:tblGrid>
              <a:tr h="4169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Loading time (hours)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Loaded total data size (GB)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Loaded original data size (GB)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Loaded index data size (GB)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5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Riak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294.11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3258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2591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667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42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IndexedHBase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45.47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1167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955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36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Comparative ratio of Riak / </a:t>
                      </a:r>
                      <a:r>
                        <a:rPr lang="en-US" sz="1400" dirty="0" err="1">
                          <a:effectLst/>
                        </a:rPr>
                        <a:t>IndexeHBase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6.47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2.79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2.71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4518454"/>
            <a:ext cx="8130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Reasons for difference: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13548" y="4918564"/>
            <a:ext cx="8637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Data </a:t>
            </a:r>
            <a:r>
              <a:rPr lang="en-US" dirty="0"/>
              <a:t>model normalization by using tables – less redundant </a:t>
            </a:r>
            <a:r>
              <a:rPr lang="en-US" dirty="0" smtClean="0"/>
              <a:t>data</a:t>
            </a:r>
          </a:p>
          <a:p>
            <a:pPr marL="285750" indent="-285750">
              <a:buFontTx/>
              <a:buChar char="-"/>
            </a:pPr>
            <a:r>
              <a:rPr lang="en-US" dirty="0"/>
              <a:t>Tweets in JSON parsed twice on </a:t>
            </a:r>
            <a:r>
              <a:rPr lang="en-US" dirty="0" err="1"/>
              <a:t>Riak</a:t>
            </a:r>
            <a:r>
              <a:rPr lang="en-US" dirty="0"/>
              <a:t>, once on </a:t>
            </a:r>
            <a:r>
              <a:rPr lang="en-US" dirty="0" err="1"/>
              <a:t>IndexedHBase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Customized </a:t>
            </a:r>
            <a:r>
              <a:rPr lang="en-US" dirty="0"/>
              <a:t>index tables – no overheads from traditional inverted </a:t>
            </a:r>
            <a:r>
              <a:rPr lang="en-US" dirty="0" smtClean="0"/>
              <a:t>indices</a:t>
            </a:r>
          </a:p>
          <a:p>
            <a:pPr marL="285750" indent="-285750">
              <a:buFontTx/>
              <a:buChar char="-"/>
            </a:pPr>
            <a:r>
              <a:rPr lang="en-US" dirty="0"/>
              <a:t>Indexing overhead on </a:t>
            </a:r>
            <a:r>
              <a:rPr lang="en-US" dirty="0" err="1"/>
              <a:t>Riak</a:t>
            </a:r>
            <a:r>
              <a:rPr lang="en-US" dirty="0"/>
              <a:t> for frequency and position </a:t>
            </a:r>
            <a:r>
              <a:rPr lang="en-US" dirty="0" smtClean="0"/>
              <a:t>extraction</a:t>
            </a:r>
          </a:p>
        </p:txBody>
      </p:sp>
    </p:spTree>
    <p:extLst>
      <p:ext uri="{BB962C8B-B14F-4D97-AF65-F5344CB8AC3E}">
        <p14:creationId xmlns:p14="http://schemas.microsoft.com/office/powerpoint/2010/main" val="397137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393" y="1323975"/>
            <a:ext cx="4517480" cy="2916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032" y="1323975"/>
            <a:ext cx="4620136" cy="291625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962952" y="4424994"/>
            <a:ext cx="5114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Query </a:t>
            </a:r>
            <a:r>
              <a:rPr lang="en-US" dirty="0"/>
              <a:t>evaluation time with separate meme and time indices </a:t>
            </a:r>
            <a:r>
              <a:rPr lang="en-US" dirty="0" smtClean="0"/>
              <a:t>on </a:t>
            </a:r>
            <a:r>
              <a:rPr lang="en-US" dirty="0" err="1" smtClean="0"/>
              <a:t>Riak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85032" y="4424995"/>
            <a:ext cx="5114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Query evaluation time with customized meme index </a:t>
            </a:r>
            <a:r>
              <a:rPr lang="en-US" dirty="0" smtClean="0"/>
              <a:t>on </a:t>
            </a:r>
            <a:r>
              <a:rPr lang="en-US" dirty="0" err="1" smtClean="0"/>
              <a:t>IndexedHBase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278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945091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Motivation – characteristics of social </a:t>
            </a:r>
            <a:r>
              <a:rPr lang="en-US" sz="3600" dirty="0"/>
              <a:t>m</a:t>
            </a:r>
            <a:r>
              <a:rPr lang="en-US" sz="3600" dirty="0" smtClean="0"/>
              <a:t>edia </a:t>
            </a:r>
            <a:r>
              <a:rPr lang="en-US" sz="3600" dirty="0"/>
              <a:t>d</a:t>
            </a:r>
            <a:r>
              <a:rPr lang="en-US" sz="3600" dirty="0" smtClean="0"/>
              <a:t>ata </a:t>
            </a:r>
            <a:r>
              <a:rPr lang="en-US" sz="3600" dirty="0"/>
              <a:t>a</a:t>
            </a:r>
            <a:r>
              <a:rPr lang="en-US" sz="3600" dirty="0" smtClean="0"/>
              <a:t>nalysis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1110141"/>
          </a:xfrm>
        </p:spPr>
        <p:txBody>
          <a:bodyPr>
            <a:normAutofit/>
          </a:bodyPr>
          <a:lstStyle/>
          <a:p>
            <a:r>
              <a:rPr lang="en-US" dirty="0" smtClean="0"/>
              <a:t>Analysis workflows contain multiple stages and analysis tasks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    - Algorithms have </a:t>
            </a:r>
            <a:r>
              <a:rPr lang="en-US" sz="2400" dirty="0">
                <a:solidFill>
                  <a:prstClr val="black"/>
                </a:solidFill>
              </a:rPr>
              <a:t>different computation + communication patterns</a:t>
            </a:r>
            <a:endParaRPr lang="en-US" dirty="0" smtClean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346" y="2427611"/>
            <a:ext cx="7948757" cy="1818409"/>
          </a:xfrm>
          <a:prstGeom prst="rect">
            <a:avLst/>
          </a:prstGeom>
          <a:noFill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790210"/>
            <a:ext cx="10515600" cy="1465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Requirement </a:t>
            </a:r>
            <a:r>
              <a:rPr lang="en-US" dirty="0" smtClean="0"/>
              <a:t>for data analysis stack:</a:t>
            </a:r>
          </a:p>
          <a:p>
            <a:pPr marL="0" indent="0">
              <a:buNone/>
            </a:pPr>
            <a:r>
              <a:rPr lang="en-US" sz="2400" dirty="0" smtClean="0"/>
              <a:t>    - Dynamically adopt different processing frameworks for different analysis tasks</a:t>
            </a:r>
          </a:p>
        </p:txBody>
      </p:sp>
    </p:spTree>
    <p:extLst>
      <p:ext uri="{BB962C8B-B14F-4D97-AF65-F5344CB8AC3E}">
        <p14:creationId xmlns:p14="http://schemas.microsoft.com/office/powerpoint/2010/main" val="159719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615" y="1461707"/>
            <a:ext cx="6931042" cy="30131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6153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Performance tests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155655"/>
            <a:ext cx="10799619" cy="53078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Queries that can be finished by only accessing indices in </a:t>
            </a:r>
            <a:r>
              <a:rPr lang="en-US" sz="2000" dirty="0" err="1" smtClean="0"/>
              <a:t>IndexedHBase</a:t>
            </a:r>
            <a:endParaRPr lang="en-US" sz="2000" dirty="0" smtClean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434" y="1787396"/>
            <a:ext cx="8205872" cy="27525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4749852"/>
            <a:ext cx="10799619" cy="1322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 smtClean="0"/>
              <a:t>Evaluation on </a:t>
            </a:r>
            <a:r>
              <a:rPr lang="en-US" sz="2000" dirty="0" err="1" smtClean="0"/>
              <a:t>Riak</a:t>
            </a:r>
            <a:r>
              <a:rPr lang="en-US" sz="2000" dirty="0" smtClean="0"/>
              <a:t>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 smtClean="0"/>
              <a:t>    - meme-post-count: Execute a </a:t>
            </a:r>
            <a:r>
              <a:rPr lang="en-US" sz="1800" dirty="0" err="1" smtClean="0"/>
              <a:t>Solr</a:t>
            </a:r>
            <a:r>
              <a:rPr lang="en-US" sz="1800" dirty="0" smtClean="0"/>
              <a:t> query to get all tweet IDs and then find “</a:t>
            </a:r>
            <a:r>
              <a:rPr lang="en-US" sz="1800" dirty="0" err="1" smtClean="0"/>
              <a:t>numFound</a:t>
            </a:r>
            <a:r>
              <a:rPr lang="en-US" sz="1800" dirty="0" smtClean="0"/>
              <a:t>” in the response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/>
              <a:t> </a:t>
            </a:r>
            <a:r>
              <a:rPr lang="en-US" sz="1800" dirty="0" smtClean="0"/>
              <a:t>   - timestamp-count: </a:t>
            </a:r>
            <a:r>
              <a:rPr lang="en-US" sz="1800" dirty="0" err="1" smtClean="0"/>
              <a:t>Riak</a:t>
            </a:r>
            <a:r>
              <a:rPr lang="en-US" sz="1800" dirty="0" smtClean="0"/>
              <a:t> MapReduce over related tweets</a:t>
            </a:r>
          </a:p>
        </p:txBody>
      </p:sp>
    </p:spTree>
    <p:extLst>
      <p:ext uri="{BB962C8B-B14F-4D97-AF65-F5344CB8AC3E}">
        <p14:creationId xmlns:p14="http://schemas.microsoft.com/office/powerpoint/2010/main" val="87496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Performance tests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155655"/>
            <a:ext cx="10799619" cy="53078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Improve query performance by changing customized index structure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596" y="3256431"/>
            <a:ext cx="4724400" cy="322738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2581210" y="2025178"/>
            <a:ext cx="6629400" cy="3482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79541" y="2032365"/>
            <a:ext cx="66294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579541" y="2364874"/>
            <a:ext cx="662940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46541" y="203236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tweets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105521" y="2401698"/>
            <a:ext cx="0" cy="723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447753" y="2380757"/>
            <a:ext cx="0" cy="723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96682" y="237842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12393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54804" y="238062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13496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95106" y="2383342"/>
            <a:ext cx="1528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 (tweet ids)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6943" y="2542567"/>
            <a:ext cx="1420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“#euro2012”</a:t>
            </a:r>
          </a:p>
        </p:txBody>
      </p:sp>
      <p:cxnSp>
        <p:nvCxnSpPr>
          <p:cNvPr id="17" name="Straight Arrow Connector 16"/>
          <p:cNvCxnSpPr>
            <a:stCxn id="16" idx="3"/>
          </p:cNvCxnSpPr>
          <p:nvPr/>
        </p:nvCxnSpPr>
        <p:spPr>
          <a:xfrm flipV="1">
            <a:off x="2247255" y="2725841"/>
            <a:ext cx="332286" cy="13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495107" y="2737215"/>
            <a:ext cx="1968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 </a:t>
            </a:r>
            <a:r>
              <a:rPr lang="en-US" dirty="0" smtClean="0"/>
              <a:t>(time: user ID)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829571" y="2718046"/>
            <a:ext cx="22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2012-06-01: 3213409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17393" y="2742147"/>
            <a:ext cx="2201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2012-06-05: </a:t>
            </a:r>
            <a:r>
              <a:rPr lang="en-US" dirty="0" smtClean="0"/>
              <a:t>6918355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36941" y="1686438"/>
            <a:ext cx="1929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Meme Index </a:t>
            </a:r>
            <a:r>
              <a:rPr lang="en-US" dirty="0" smtClean="0"/>
              <a:t>Table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577491" y="2747968"/>
            <a:ext cx="6620435" cy="11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34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Performance tests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155655"/>
            <a:ext cx="10799619" cy="53078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Scalability of the iterative MapReduce version of </a:t>
            </a:r>
            <a:r>
              <a:rPr lang="en-US" sz="2000" dirty="0" err="1" smtClean="0"/>
              <a:t>Fruchterman-Reingold</a:t>
            </a:r>
            <a:r>
              <a:rPr lang="en-US" sz="2000" dirty="0" smtClean="0"/>
              <a:t> algorithm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3548" y="1686438"/>
            <a:ext cx="10841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Graph size: </a:t>
            </a:r>
            <a:r>
              <a:rPr lang="en-US" dirty="0"/>
              <a:t>477,111 </a:t>
            </a:r>
            <a:r>
              <a:rPr lang="en-US" dirty="0" smtClean="0"/>
              <a:t>vertices, </a:t>
            </a:r>
            <a:r>
              <a:rPr lang="en-US" dirty="0"/>
              <a:t>665,599 edges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Graph partitioned by vertices among mappers, reducer collects mapper outputs and broadcast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Per-iteration time on sequential R implementation: 6035 seconds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222" y="2770116"/>
            <a:ext cx="7557583" cy="31093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717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155655"/>
            <a:ext cx="10799619" cy="53078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Characteristics of social media data analysis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3548" y="1638702"/>
            <a:ext cx="10841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Focus on data subsets about </a:t>
            </a:r>
            <a:r>
              <a:rPr lang="en-US" dirty="0"/>
              <a:t>specific </a:t>
            </a:r>
            <a:r>
              <a:rPr lang="en-US" dirty="0" smtClean="0"/>
              <a:t>social events and activities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Involve analysis algorithms using different computation and communication patterns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199" y="2285033"/>
            <a:ext cx="10799619" cy="5307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 smtClean="0"/>
              <a:t>Customizable and scalable indexing framework over </a:t>
            </a:r>
            <a:r>
              <a:rPr lang="en-US" sz="2000" dirty="0" err="1" smtClean="0"/>
              <a:t>NoSQL</a:t>
            </a:r>
            <a:r>
              <a:rPr lang="en-US" sz="2000" dirty="0" smtClean="0"/>
              <a:t> databases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13548" y="2768080"/>
            <a:ext cx="10841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Customizable index structures for best query evaluation performance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Scalable indexing performance achieved through proper mapping to </a:t>
            </a:r>
            <a:r>
              <a:rPr lang="en-US" dirty="0" err="1" smtClean="0"/>
              <a:t>NoSQL</a:t>
            </a:r>
            <a:r>
              <a:rPr lang="en-US" dirty="0" smtClean="0"/>
              <a:t> databases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IndexedHBase</a:t>
            </a:r>
            <a:r>
              <a:rPr lang="en-US" dirty="0" smtClean="0"/>
              <a:t>: reliable index storage, scalable indexing performance, proper interface for both random access and parallel batch analysis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199" y="3968409"/>
            <a:ext cx="10799619" cy="5307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 smtClean="0"/>
              <a:t>Analysis stack based on YARN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13548" y="4421949"/>
            <a:ext cx="10841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Parallel query evaluation strategy, various analysis building blocks for easy workflow construction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198" y="4820788"/>
            <a:ext cx="10799619" cy="5307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 smtClean="0"/>
              <a:t>Conclusion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13548" y="5262782"/>
            <a:ext cx="10416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Customizability of index structures is important for achieving optimal query evaluation speed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Indices are not only valuable for query evaluation, but also for data analysis tasks</a:t>
            </a:r>
          </a:p>
          <a:p>
            <a:pPr marL="285750" indent="-285750">
              <a:buFontTx/>
              <a:buChar char="-"/>
            </a:pPr>
            <a:r>
              <a:rPr lang="en-US" dirty="0"/>
              <a:t>E</a:t>
            </a:r>
            <a:r>
              <a:rPr lang="en-US" dirty="0" smtClean="0"/>
              <a:t>xtendable (YARN-based) analysis </a:t>
            </a:r>
            <a:r>
              <a:rPr lang="en-US" dirty="0"/>
              <a:t>stack </a:t>
            </a:r>
            <a:r>
              <a:rPr lang="en-US" dirty="0" smtClean="0"/>
              <a:t>is </a:t>
            </a:r>
            <a:r>
              <a:rPr lang="en-US" dirty="0"/>
              <a:t>crucial for efficient execution of social </a:t>
            </a:r>
            <a:r>
              <a:rPr lang="en-US" dirty="0" smtClean="0"/>
              <a:t>data </a:t>
            </a:r>
            <a:r>
              <a:rPr lang="en-US" dirty="0"/>
              <a:t>analysis workflows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462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1142519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Online indexing and batch indexing mechanisms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603608" y="2831435"/>
            <a:ext cx="1752600" cy="18568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83480" y="3773901"/>
            <a:ext cx="1600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General Customizable Indexer</a:t>
            </a:r>
          </a:p>
        </p:txBody>
      </p:sp>
      <p:cxnSp>
        <p:nvCxnSpPr>
          <p:cNvPr id="9" name="Straight Arrow Connector 8"/>
          <p:cNvCxnSpPr>
            <a:stCxn id="13" idx="2"/>
            <a:endCxn id="6" idx="0"/>
          </p:cNvCxnSpPr>
          <p:nvPr/>
        </p:nvCxnSpPr>
        <p:spPr>
          <a:xfrm>
            <a:off x="1477443" y="3605462"/>
            <a:ext cx="6137" cy="1684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92593" y="1171688"/>
            <a:ext cx="2243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Twitter streaming API</a:t>
            </a:r>
          </a:p>
        </p:txBody>
      </p:sp>
      <p:cxnSp>
        <p:nvCxnSpPr>
          <p:cNvPr id="11" name="Straight Arrow Connector 10"/>
          <p:cNvCxnSpPr>
            <a:stCxn id="43" idx="2"/>
            <a:endCxn id="5" idx="0"/>
          </p:cNvCxnSpPr>
          <p:nvPr/>
        </p:nvCxnSpPr>
        <p:spPr>
          <a:xfrm flipH="1">
            <a:off x="1479908" y="2535724"/>
            <a:ext cx="1333210" cy="295711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0" idx="0"/>
          </p:cNvCxnSpPr>
          <p:nvPr/>
        </p:nvCxnSpPr>
        <p:spPr>
          <a:xfrm flipV="1">
            <a:off x="2814478" y="1002633"/>
            <a:ext cx="0" cy="169055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38783" y="3037172"/>
            <a:ext cx="1677320" cy="568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Construct </a:t>
            </a:r>
            <a:r>
              <a:rPr lang="en-US" dirty="0" smtClean="0"/>
              <a:t>input data records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309603" y="2831435"/>
            <a:ext cx="1752600" cy="18568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389475" y="3773901"/>
            <a:ext cx="1600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General Customizable Indexer</a:t>
            </a:r>
          </a:p>
        </p:txBody>
      </p:sp>
      <p:cxnSp>
        <p:nvCxnSpPr>
          <p:cNvPr id="18" name="Straight Arrow Connector 17"/>
          <p:cNvCxnSpPr>
            <a:stCxn id="22" idx="2"/>
            <a:endCxn id="15" idx="0"/>
          </p:cNvCxnSpPr>
          <p:nvPr/>
        </p:nvCxnSpPr>
        <p:spPr>
          <a:xfrm flipH="1">
            <a:off x="4189575" y="3597441"/>
            <a:ext cx="1884" cy="176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0" idx="0"/>
            <a:endCxn id="10" idx="2"/>
          </p:cNvCxnSpPr>
          <p:nvPr/>
        </p:nvCxnSpPr>
        <p:spPr>
          <a:xfrm flipV="1">
            <a:off x="2809387" y="1541020"/>
            <a:ext cx="5091" cy="138215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352799" y="3029151"/>
            <a:ext cx="1677320" cy="568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Construct </a:t>
            </a:r>
            <a:r>
              <a:rPr lang="en-US" dirty="0" smtClean="0"/>
              <a:t>input data records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96812" y="325868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515352" y="5121441"/>
            <a:ext cx="4588071" cy="1219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/>
              <a:t>HBase</a:t>
            </a:r>
          </a:p>
        </p:txBody>
      </p:sp>
      <p:sp>
        <p:nvSpPr>
          <p:cNvPr id="25" name="Flowchart: Multidocument 24"/>
          <p:cNvSpPr/>
          <p:nvPr/>
        </p:nvSpPr>
        <p:spPr>
          <a:xfrm>
            <a:off x="818150" y="5273843"/>
            <a:ext cx="1371600" cy="552407"/>
          </a:xfrm>
          <a:prstGeom prst="flowChartMultidocumen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Multidocument 25"/>
          <p:cNvSpPr/>
          <p:nvPr/>
        </p:nvSpPr>
        <p:spPr>
          <a:xfrm>
            <a:off x="3276517" y="5277243"/>
            <a:ext cx="1371600" cy="549007"/>
          </a:xfrm>
          <a:prstGeom prst="flowChartMultidocumen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53955" y="576409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Data tables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343767" y="577511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Index tables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35491" y="4633548"/>
            <a:ext cx="108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Loader 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41486" y="4631191"/>
            <a:ext cx="108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Loader N</a:t>
            </a:r>
          </a:p>
        </p:txBody>
      </p:sp>
      <p:cxnSp>
        <p:nvCxnSpPr>
          <p:cNvPr id="31" name="Straight Arrow Connector 30"/>
          <p:cNvCxnSpPr>
            <a:stCxn id="6" idx="2"/>
            <a:endCxn id="25" idx="0"/>
          </p:cNvCxnSpPr>
          <p:nvPr/>
        </p:nvCxnSpPr>
        <p:spPr>
          <a:xfrm>
            <a:off x="1483580" y="4535901"/>
            <a:ext cx="114731" cy="73794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6" idx="2"/>
            <a:endCxn id="26" idx="0"/>
          </p:cNvCxnSpPr>
          <p:nvPr/>
        </p:nvCxnSpPr>
        <p:spPr>
          <a:xfrm>
            <a:off x="1483580" y="4535901"/>
            <a:ext cx="2573098" cy="74134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5" idx="2"/>
            <a:endCxn id="25" idx="0"/>
          </p:cNvCxnSpPr>
          <p:nvPr/>
        </p:nvCxnSpPr>
        <p:spPr>
          <a:xfrm flipH="1">
            <a:off x="1598311" y="4535901"/>
            <a:ext cx="2591264" cy="73794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5" idx="2"/>
            <a:endCxn id="26" idx="0"/>
          </p:cNvCxnSpPr>
          <p:nvPr/>
        </p:nvCxnSpPr>
        <p:spPr>
          <a:xfrm flipH="1">
            <a:off x="4056678" y="4535901"/>
            <a:ext cx="132897" cy="74134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221521" y="2214882"/>
            <a:ext cx="3183194" cy="32084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Stream distribution mechanism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stCxn id="43" idx="2"/>
            <a:endCxn id="14" idx="0"/>
          </p:cNvCxnSpPr>
          <p:nvPr/>
        </p:nvCxnSpPr>
        <p:spPr>
          <a:xfrm>
            <a:off x="2813118" y="2535724"/>
            <a:ext cx="1372785" cy="295711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1389843" y="1679235"/>
            <a:ext cx="2839088" cy="3184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Stream input client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60" idx="4"/>
            <a:endCxn id="43" idx="0"/>
          </p:cNvCxnSpPr>
          <p:nvPr/>
        </p:nvCxnSpPr>
        <p:spPr>
          <a:xfrm>
            <a:off x="2809387" y="1997693"/>
            <a:ext cx="3731" cy="217189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>
            <a:off x="6349540" y="1325563"/>
            <a:ext cx="1752600" cy="33627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6429412" y="3773901"/>
            <a:ext cx="1600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General Customizable Indexer</a:t>
            </a:r>
          </a:p>
        </p:txBody>
      </p:sp>
      <p:cxnSp>
        <p:nvCxnSpPr>
          <p:cNvPr id="73" name="Straight Arrow Connector 72"/>
          <p:cNvCxnSpPr>
            <a:stCxn id="77" idx="2"/>
            <a:endCxn id="72" idx="0"/>
          </p:cNvCxnSpPr>
          <p:nvPr/>
        </p:nvCxnSpPr>
        <p:spPr>
          <a:xfrm>
            <a:off x="7223375" y="3605462"/>
            <a:ext cx="6137" cy="1684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6384715" y="3037172"/>
            <a:ext cx="1677320" cy="568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Construct </a:t>
            </a:r>
            <a:r>
              <a:rPr lang="en-US" dirty="0" smtClean="0"/>
              <a:t>input data records</a:t>
            </a:r>
            <a:endParaRPr lang="en-US" dirty="0"/>
          </a:p>
        </p:txBody>
      </p:sp>
      <p:sp>
        <p:nvSpPr>
          <p:cNvPr id="78" name="Rounded Rectangle 77"/>
          <p:cNvSpPr/>
          <p:nvPr/>
        </p:nvSpPr>
        <p:spPr>
          <a:xfrm>
            <a:off x="9055535" y="1325563"/>
            <a:ext cx="1752600" cy="33627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9135407" y="3773901"/>
            <a:ext cx="1600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General Customizable Indexer</a:t>
            </a:r>
          </a:p>
        </p:txBody>
      </p:sp>
      <p:cxnSp>
        <p:nvCxnSpPr>
          <p:cNvPr id="80" name="Straight Arrow Connector 79"/>
          <p:cNvCxnSpPr>
            <a:stCxn id="82" idx="2"/>
            <a:endCxn id="79" idx="0"/>
          </p:cNvCxnSpPr>
          <p:nvPr/>
        </p:nvCxnSpPr>
        <p:spPr>
          <a:xfrm flipH="1">
            <a:off x="9935507" y="3597441"/>
            <a:ext cx="1884" cy="176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9098731" y="3029151"/>
            <a:ext cx="1677320" cy="568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Construct </a:t>
            </a:r>
            <a:r>
              <a:rPr lang="en-US" dirty="0" smtClean="0"/>
              <a:t>input data records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8442744" y="325868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6204134" y="5121441"/>
            <a:ext cx="4854391" cy="1219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/>
              <a:t>HBase</a:t>
            </a:r>
          </a:p>
        </p:txBody>
      </p:sp>
      <p:sp>
        <p:nvSpPr>
          <p:cNvPr id="85" name="Flowchart: Multidocument 84"/>
          <p:cNvSpPr/>
          <p:nvPr/>
        </p:nvSpPr>
        <p:spPr>
          <a:xfrm>
            <a:off x="6564082" y="5226218"/>
            <a:ext cx="1371600" cy="552407"/>
          </a:xfrm>
          <a:prstGeom prst="flowChartMultidocumen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lowchart: Multidocument 85"/>
          <p:cNvSpPr/>
          <p:nvPr/>
        </p:nvSpPr>
        <p:spPr>
          <a:xfrm>
            <a:off x="9089124" y="5229618"/>
            <a:ext cx="1371600" cy="549007"/>
          </a:xfrm>
          <a:prstGeom prst="flowChartMultidocumen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6328453" y="5706943"/>
            <a:ext cx="1842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Text Index table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871369" y="5717960"/>
            <a:ext cx="1908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Meme Index table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681423" y="4633548"/>
            <a:ext cx="108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Node </a:t>
            </a:r>
            <a:r>
              <a:rPr lang="en-US" dirty="0"/>
              <a:t>1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9413784" y="4649293"/>
            <a:ext cx="108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Node </a:t>
            </a:r>
            <a:r>
              <a:rPr lang="en-US" dirty="0"/>
              <a:t>N</a:t>
            </a:r>
          </a:p>
        </p:txBody>
      </p:sp>
      <p:cxnSp>
        <p:nvCxnSpPr>
          <p:cNvPr id="91" name="Straight Arrow Connector 90"/>
          <p:cNvCxnSpPr>
            <a:stCxn id="72" idx="2"/>
            <a:endCxn id="85" idx="0"/>
          </p:cNvCxnSpPr>
          <p:nvPr/>
        </p:nvCxnSpPr>
        <p:spPr>
          <a:xfrm>
            <a:off x="7229512" y="4535901"/>
            <a:ext cx="114731" cy="69031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2" idx="2"/>
            <a:endCxn id="86" idx="0"/>
          </p:cNvCxnSpPr>
          <p:nvPr/>
        </p:nvCxnSpPr>
        <p:spPr>
          <a:xfrm>
            <a:off x="7229512" y="4535901"/>
            <a:ext cx="2639773" cy="69371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79" idx="2"/>
            <a:endCxn id="85" idx="0"/>
          </p:cNvCxnSpPr>
          <p:nvPr/>
        </p:nvCxnSpPr>
        <p:spPr>
          <a:xfrm flipH="1">
            <a:off x="7344243" y="4535901"/>
            <a:ext cx="2591264" cy="69031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79" idx="2"/>
            <a:endCxn id="86" idx="0"/>
          </p:cNvCxnSpPr>
          <p:nvPr/>
        </p:nvCxnSpPr>
        <p:spPr>
          <a:xfrm flipH="1">
            <a:off x="9869285" y="4535901"/>
            <a:ext cx="66222" cy="69371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ounded Rectangle 98"/>
          <p:cNvSpPr/>
          <p:nvPr/>
        </p:nvSpPr>
        <p:spPr>
          <a:xfrm>
            <a:off x="6486158" y="1466227"/>
            <a:ext cx="1474434" cy="50754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table region</a:t>
            </a:r>
            <a:endParaRPr lang="en-US" dirty="0"/>
          </a:p>
        </p:txBody>
      </p:sp>
      <p:sp>
        <p:nvSpPr>
          <p:cNvPr id="100" name="Rounded Rectangle 99"/>
          <p:cNvSpPr/>
          <p:nvPr/>
        </p:nvSpPr>
        <p:spPr>
          <a:xfrm>
            <a:off x="9192301" y="1464541"/>
            <a:ext cx="1474434" cy="50754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table region</a:t>
            </a:r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6676353" y="2336885"/>
            <a:ext cx="1094372" cy="41071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mapper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388807" y="2336885"/>
            <a:ext cx="1094372" cy="41071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mapper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3" name="Straight Arrow Connector 102"/>
          <p:cNvCxnSpPr>
            <a:stCxn id="99" idx="2"/>
            <a:endCxn id="101" idx="0"/>
          </p:cNvCxnSpPr>
          <p:nvPr/>
        </p:nvCxnSpPr>
        <p:spPr>
          <a:xfrm>
            <a:off x="7223375" y="1973774"/>
            <a:ext cx="164" cy="363111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0" idx="2"/>
            <a:endCxn id="102" idx="0"/>
          </p:cNvCxnSpPr>
          <p:nvPr/>
        </p:nvCxnSpPr>
        <p:spPr>
          <a:xfrm>
            <a:off x="9929518" y="1972088"/>
            <a:ext cx="6475" cy="364797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101" idx="2"/>
            <a:endCxn id="77" idx="0"/>
          </p:cNvCxnSpPr>
          <p:nvPr/>
        </p:nvCxnSpPr>
        <p:spPr>
          <a:xfrm flipH="1">
            <a:off x="7223375" y="2747597"/>
            <a:ext cx="164" cy="289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2" idx="2"/>
            <a:endCxn id="82" idx="0"/>
          </p:cNvCxnSpPr>
          <p:nvPr/>
        </p:nvCxnSpPr>
        <p:spPr>
          <a:xfrm>
            <a:off x="9935993" y="2747597"/>
            <a:ext cx="1398" cy="281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8336549" y="5335774"/>
            <a:ext cx="459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035797" y="6351539"/>
            <a:ext cx="3468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Online indexing for streaming data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6796227" y="6349181"/>
            <a:ext cx="3870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atch indexing for existing data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7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1142519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Streaming and historical data loading mechanisms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603608" y="2952815"/>
            <a:ext cx="1752600" cy="18568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83480" y="3895281"/>
            <a:ext cx="1600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General Customizable Indexer</a:t>
            </a:r>
          </a:p>
        </p:txBody>
      </p:sp>
      <p:cxnSp>
        <p:nvCxnSpPr>
          <p:cNvPr id="7" name="Straight Arrow Connector 6"/>
          <p:cNvCxnSpPr>
            <a:stCxn id="11" idx="2"/>
            <a:endCxn id="6" idx="0"/>
          </p:cNvCxnSpPr>
          <p:nvPr/>
        </p:nvCxnSpPr>
        <p:spPr>
          <a:xfrm>
            <a:off x="1477443" y="3726842"/>
            <a:ext cx="6137" cy="1684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92593" y="1293068"/>
            <a:ext cx="2243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Twitter streaming API</a:t>
            </a:r>
          </a:p>
        </p:txBody>
      </p:sp>
      <p:cxnSp>
        <p:nvCxnSpPr>
          <p:cNvPr id="9" name="Straight Arrow Connector 8"/>
          <p:cNvCxnSpPr>
            <a:stCxn id="29" idx="2"/>
            <a:endCxn id="5" idx="0"/>
          </p:cNvCxnSpPr>
          <p:nvPr/>
        </p:nvCxnSpPr>
        <p:spPr>
          <a:xfrm flipH="1">
            <a:off x="1479908" y="2657104"/>
            <a:ext cx="1333210" cy="295711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8" idx="0"/>
          </p:cNvCxnSpPr>
          <p:nvPr/>
        </p:nvCxnSpPr>
        <p:spPr>
          <a:xfrm flipV="1">
            <a:off x="2814478" y="1124013"/>
            <a:ext cx="0" cy="169055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38783" y="3158552"/>
            <a:ext cx="1677320" cy="568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Construct </a:t>
            </a:r>
            <a:r>
              <a:rPr lang="en-US" dirty="0" smtClean="0"/>
              <a:t>input data records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309603" y="2952815"/>
            <a:ext cx="1752600" cy="18568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389475" y="3895281"/>
            <a:ext cx="1600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General Customizable Indexer</a:t>
            </a:r>
          </a:p>
        </p:txBody>
      </p:sp>
      <p:cxnSp>
        <p:nvCxnSpPr>
          <p:cNvPr id="14" name="Straight Arrow Connector 13"/>
          <p:cNvCxnSpPr>
            <a:stCxn id="16" idx="2"/>
            <a:endCxn id="13" idx="0"/>
          </p:cNvCxnSpPr>
          <p:nvPr/>
        </p:nvCxnSpPr>
        <p:spPr>
          <a:xfrm flipH="1">
            <a:off x="4189575" y="3718821"/>
            <a:ext cx="1884" cy="176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31" idx="0"/>
            <a:endCxn id="8" idx="2"/>
          </p:cNvCxnSpPr>
          <p:nvPr/>
        </p:nvCxnSpPr>
        <p:spPr>
          <a:xfrm flipV="1">
            <a:off x="2809387" y="1662400"/>
            <a:ext cx="5091" cy="138215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352799" y="3150531"/>
            <a:ext cx="1677320" cy="568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Construct </a:t>
            </a:r>
            <a:r>
              <a:rPr lang="en-US" dirty="0" smtClean="0"/>
              <a:t>input data records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96812" y="338006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15352" y="5242821"/>
            <a:ext cx="4588071" cy="1219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/>
              <a:t>HBase</a:t>
            </a:r>
          </a:p>
        </p:txBody>
      </p:sp>
      <p:sp>
        <p:nvSpPr>
          <p:cNvPr id="19" name="Flowchart: Multidocument 18"/>
          <p:cNvSpPr/>
          <p:nvPr/>
        </p:nvSpPr>
        <p:spPr>
          <a:xfrm>
            <a:off x="818150" y="5395223"/>
            <a:ext cx="1371600" cy="552407"/>
          </a:xfrm>
          <a:prstGeom prst="flowChartMultidocumen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Multidocument 19"/>
          <p:cNvSpPr/>
          <p:nvPr/>
        </p:nvSpPr>
        <p:spPr>
          <a:xfrm>
            <a:off x="3276517" y="5398623"/>
            <a:ext cx="1371600" cy="549007"/>
          </a:xfrm>
          <a:prstGeom prst="flowChartMultidocumen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53955" y="588547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Data tables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43767" y="589649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Index tables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35491" y="4754928"/>
            <a:ext cx="108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Loader 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41486" y="4752571"/>
            <a:ext cx="108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Loader N</a:t>
            </a:r>
          </a:p>
        </p:txBody>
      </p:sp>
      <p:cxnSp>
        <p:nvCxnSpPr>
          <p:cNvPr id="25" name="Straight Arrow Connector 24"/>
          <p:cNvCxnSpPr>
            <a:stCxn id="6" idx="2"/>
            <a:endCxn id="19" idx="0"/>
          </p:cNvCxnSpPr>
          <p:nvPr/>
        </p:nvCxnSpPr>
        <p:spPr>
          <a:xfrm>
            <a:off x="1483580" y="4657281"/>
            <a:ext cx="114731" cy="73794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2"/>
            <a:endCxn id="20" idx="0"/>
          </p:cNvCxnSpPr>
          <p:nvPr/>
        </p:nvCxnSpPr>
        <p:spPr>
          <a:xfrm>
            <a:off x="1483580" y="4657281"/>
            <a:ext cx="2573098" cy="74134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3" idx="2"/>
            <a:endCxn id="19" idx="0"/>
          </p:cNvCxnSpPr>
          <p:nvPr/>
        </p:nvCxnSpPr>
        <p:spPr>
          <a:xfrm flipH="1">
            <a:off x="1598311" y="4657281"/>
            <a:ext cx="2591264" cy="73794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3" idx="2"/>
            <a:endCxn id="20" idx="0"/>
          </p:cNvCxnSpPr>
          <p:nvPr/>
        </p:nvCxnSpPr>
        <p:spPr>
          <a:xfrm flipH="1">
            <a:off x="4056678" y="4657281"/>
            <a:ext cx="132897" cy="74134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221521" y="2336262"/>
            <a:ext cx="3183194" cy="32084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Stream distribution mechanism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9" idx="2"/>
            <a:endCxn id="12" idx="0"/>
          </p:cNvCxnSpPr>
          <p:nvPr/>
        </p:nvCxnSpPr>
        <p:spPr>
          <a:xfrm>
            <a:off x="2813118" y="2657104"/>
            <a:ext cx="1372785" cy="295711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389843" y="1800615"/>
            <a:ext cx="2839088" cy="3184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Stream input client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1" idx="4"/>
            <a:endCxn id="29" idx="0"/>
          </p:cNvCxnSpPr>
          <p:nvPr/>
        </p:nvCxnSpPr>
        <p:spPr>
          <a:xfrm>
            <a:off x="2809387" y="2119073"/>
            <a:ext cx="3731" cy="217189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63"/>
          <p:cNvSpPr/>
          <p:nvPr/>
        </p:nvSpPr>
        <p:spPr>
          <a:xfrm>
            <a:off x="6470552" y="2385403"/>
            <a:ext cx="1752600" cy="24242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6550424" y="3895281"/>
            <a:ext cx="1600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General Customizable Indexer</a:t>
            </a:r>
          </a:p>
        </p:txBody>
      </p:sp>
      <p:cxnSp>
        <p:nvCxnSpPr>
          <p:cNvPr id="66" name="Straight Arrow Connector 65"/>
          <p:cNvCxnSpPr>
            <a:stCxn id="70" idx="2"/>
            <a:endCxn id="65" idx="0"/>
          </p:cNvCxnSpPr>
          <p:nvPr/>
        </p:nvCxnSpPr>
        <p:spPr>
          <a:xfrm>
            <a:off x="7344387" y="3726842"/>
            <a:ext cx="6137" cy="1684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6505727" y="3158552"/>
            <a:ext cx="1677320" cy="568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Construct </a:t>
            </a:r>
            <a:r>
              <a:rPr lang="en-US" dirty="0" smtClean="0"/>
              <a:t>input data records</a:t>
            </a:r>
            <a:endParaRPr lang="en-US" dirty="0"/>
          </a:p>
        </p:txBody>
      </p:sp>
      <p:sp>
        <p:nvSpPr>
          <p:cNvPr id="71" name="Rounded Rectangle 70"/>
          <p:cNvSpPr/>
          <p:nvPr/>
        </p:nvSpPr>
        <p:spPr>
          <a:xfrm>
            <a:off x="9176547" y="2385403"/>
            <a:ext cx="1752600" cy="242427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9256419" y="3895281"/>
            <a:ext cx="1600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General Customizable Indexer</a:t>
            </a:r>
          </a:p>
        </p:txBody>
      </p:sp>
      <p:cxnSp>
        <p:nvCxnSpPr>
          <p:cNvPr id="73" name="Straight Arrow Connector 72"/>
          <p:cNvCxnSpPr>
            <a:stCxn id="75" idx="2"/>
            <a:endCxn id="72" idx="0"/>
          </p:cNvCxnSpPr>
          <p:nvPr/>
        </p:nvCxnSpPr>
        <p:spPr>
          <a:xfrm flipH="1">
            <a:off x="10056519" y="3718821"/>
            <a:ext cx="1884" cy="176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9219743" y="3150531"/>
            <a:ext cx="1677320" cy="568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Construct </a:t>
            </a:r>
            <a:r>
              <a:rPr lang="en-US" dirty="0" smtClean="0"/>
              <a:t>input data records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8563756" y="338006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6382296" y="5242821"/>
            <a:ext cx="4588071" cy="1219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/>
              <a:t>HBase</a:t>
            </a:r>
          </a:p>
        </p:txBody>
      </p:sp>
      <p:sp>
        <p:nvSpPr>
          <p:cNvPr id="78" name="Flowchart: Multidocument 77"/>
          <p:cNvSpPr/>
          <p:nvPr/>
        </p:nvSpPr>
        <p:spPr>
          <a:xfrm>
            <a:off x="6685094" y="5395223"/>
            <a:ext cx="1371600" cy="552407"/>
          </a:xfrm>
          <a:prstGeom prst="flowChartMultidocumen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lowchart: Multidocument 78"/>
          <p:cNvSpPr/>
          <p:nvPr/>
        </p:nvSpPr>
        <p:spPr>
          <a:xfrm>
            <a:off x="9143461" y="5398623"/>
            <a:ext cx="1371600" cy="549007"/>
          </a:xfrm>
          <a:prstGeom prst="flowChartMultidocumen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6720899" y="588547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Data tables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210711" y="589649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Index tables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802435" y="4754928"/>
            <a:ext cx="108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Loader 1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9508430" y="4752571"/>
            <a:ext cx="108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Loader N</a:t>
            </a:r>
          </a:p>
        </p:txBody>
      </p:sp>
      <p:cxnSp>
        <p:nvCxnSpPr>
          <p:cNvPr id="84" name="Straight Arrow Connector 83"/>
          <p:cNvCxnSpPr>
            <a:stCxn id="65" idx="2"/>
            <a:endCxn id="78" idx="0"/>
          </p:cNvCxnSpPr>
          <p:nvPr/>
        </p:nvCxnSpPr>
        <p:spPr>
          <a:xfrm>
            <a:off x="7350524" y="4657281"/>
            <a:ext cx="114731" cy="73794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65" idx="2"/>
            <a:endCxn id="79" idx="0"/>
          </p:cNvCxnSpPr>
          <p:nvPr/>
        </p:nvCxnSpPr>
        <p:spPr>
          <a:xfrm>
            <a:off x="7350524" y="4657281"/>
            <a:ext cx="2573098" cy="74134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72" idx="2"/>
            <a:endCxn id="78" idx="0"/>
          </p:cNvCxnSpPr>
          <p:nvPr/>
        </p:nvCxnSpPr>
        <p:spPr>
          <a:xfrm flipH="1">
            <a:off x="7465255" y="4657281"/>
            <a:ext cx="2591264" cy="73794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72" idx="2"/>
            <a:endCxn id="79" idx="0"/>
          </p:cNvCxnSpPr>
          <p:nvPr/>
        </p:nvCxnSpPr>
        <p:spPr>
          <a:xfrm flipH="1">
            <a:off x="9923622" y="4657281"/>
            <a:ext cx="132897" cy="74134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6797201" y="2547277"/>
            <a:ext cx="1094372" cy="41071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mapper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3" name="Straight Arrow Connector 92"/>
          <p:cNvCxnSpPr>
            <a:stCxn id="92" idx="2"/>
            <a:endCxn id="70" idx="0"/>
          </p:cNvCxnSpPr>
          <p:nvPr/>
        </p:nvCxnSpPr>
        <p:spPr>
          <a:xfrm>
            <a:off x="7344387" y="2957989"/>
            <a:ext cx="0" cy="200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9512067" y="2535342"/>
            <a:ext cx="1094372" cy="41071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mapper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6" name="Straight Arrow Connector 95"/>
          <p:cNvCxnSpPr>
            <a:stCxn id="95" idx="2"/>
            <a:endCxn id="75" idx="0"/>
          </p:cNvCxnSpPr>
          <p:nvPr/>
        </p:nvCxnSpPr>
        <p:spPr>
          <a:xfrm flipH="1">
            <a:off x="10058403" y="2946054"/>
            <a:ext cx="850" cy="2044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Flowchart: Document 98"/>
          <p:cNvSpPr/>
          <p:nvPr/>
        </p:nvSpPr>
        <p:spPr>
          <a:xfrm>
            <a:off x="6797201" y="1501181"/>
            <a:ext cx="1094068" cy="666776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.json.gz file</a:t>
            </a:r>
            <a:endParaRPr lang="en-US" dirty="0"/>
          </a:p>
        </p:txBody>
      </p:sp>
      <p:sp>
        <p:nvSpPr>
          <p:cNvPr id="100" name="Flowchart: Document 99"/>
          <p:cNvSpPr/>
          <p:nvPr/>
        </p:nvSpPr>
        <p:spPr>
          <a:xfrm>
            <a:off x="9505813" y="1500964"/>
            <a:ext cx="1094068" cy="666776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.json.gz file</a:t>
            </a:r>
            <a:endParaRPr lang="en-US" dirty="0"/>
          </a:p>
        </p:txBody>
      </p:sp>
      <p:cxnSp>
        <p:nvCxnSpPr>
          <p:cNvPr id="101" name="Straight Arrow Connector 100"/>
          <p:cNvCxnSpPr>
            <a:stCxn id="99" idx="2"/>
            <a:endCxn id="92" idx="0"/>
          </p:cNvCxnSpPr>
          <p:nvPr/>
        </p:nvCxnSpPr>
        <p:spPr>
          <a:xfrm>
            <a:off x="7344235" y="2123876"/>
            <a:ext cx="152" cy="423401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100" idx="2"/>
            <a:endCxn id="95" idx="0"/>
          </p:cNvCxnSpPr>
          <p:nvPr/>
        </p:nvCxnSpPr>
        <p:spPr>
          <a:xfrm>
            <a:off x="10052847" y="2123659"/>
            <a:ext cx="6406" cy="411683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805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945091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Motivation – an example from </a:t>
            </a:r>
            <a:r>
              <a:rPr lang="en-US" sz="3600" dirty="0" err="1" smtClean="0"/>
              <a:t>Truthy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199" y="1337393"/>
            <a:ext cx="10515600" cy="522579"/>
          </a:xfrm>
        </p:spPr>
        <p:txBody>
          <a:bodyPr>
            <a:normAutofit/>
          </a:bodyPr>
          <a:lstStyle/>
          <a:p>
            <a:r>
              <a:rPr lang="en-US" dirty="0" smtClean="0"/>
              <a:t>Analysis workflow for “Political Polarization on Twitter”</a:t>
            </a:r>
          </a:p>
        </p:txBody>
      </p:sp>
      <p:pic>
        <p:nvPicPr>
          <p:cNvPr id="47" name="Picture 4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963" y="2017274"/>
            <a:ext cx="6390409" cy="40406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642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1297653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Implementation using </a:t>
            </a:r>
            <a:r>
              <a:rPr lang="en-US" sz="3600" dirty="0" err="1" smtClean="0"/>
              <a:t>NoSQL</a:t>
            </a:r>
            <a:r>
              <a:rPr lang="en-US" sz="3600" dirty="0" smtClean="0"/>
              <a:t> databases for index storage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199" y="1325563"/>
            <a:ext cx="10799619" cy="4763510"/>
          </a:xfrm>
        </p:spPr>
        <p:txBody>
          <a:bodyPr>
            <a:normAutofit/>
          </a:bodyPr>
          <a:lstStyle/>
          <a:p>
            <a:r>
              <a:rPr lang="en-US" dirty="0"/>
              <a:t>Key features needed for efficient and scalable </a:t>
            </a:r>
            <a:r>
              <a:rPr lang="en-US" dirty="0" smtClean="0"/>
              <a:t>indexing</a:t>
            </a:r>
          </a:p>
          <a:p>
            <a:pPr marL="0" indent="0">
              <a:buNone/>
            </a:pPr>
            <a:r>
              <a:rPr lang="en-US" sz="2400" dirty="0"/>
              <a:t>    - Fast real time insertion and updates of </a:t>
            </a:r>
            <a:r>
              <a:rPr lang="en-US" sz="2400" dirty="0" smtClean="0"/>
              <a:t>single index entries</a:t>
            </a:r>
          </a:p>
          <a:p>
            <a:pPr marL="0" indent="0">
              <a:buNone/>
            </a:pPr>
            <a:r>
              <a:rPr lang="en-US" sz="2400" dirty="0"/>
              <a:t>    - Fast real time read of index </a:t>
            </a:r>
            <a:r>
              <a:rPr lang="en-US" sz="2400" dirty="0" smtClean="0"/>
              <a:t>entries</a:t>
            </a:r>
          </a:p>
          <a:p>
            <a:pPr marL="0" indent="0">
              <a:buNone/>
            </a:pPr>
            <a:r>
              <a:rPr lang="en-US" sz="2400" dirty="0" smtClean="0"/>
              <a:t>    - </a:t>
            </a:r>
            <a:r>
              <a:rPr lang="en-US" sz="2400" dirty="0"/>
              <a:t>Scalable storage and access speed of index entries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   - Efficient range scan of index </a:t>
            </a:r>
            <a:r>
              <a:rPr lang="en-US" sz="2400" dirty="0" smtClean="0"/>
              <a:t>keys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</a:t>
            </a:r>
            <a:r>
              <a:rPr lang="en-US" sz="2400" dirty="0"/>
              <a:t>Efficient range scan of entry </a:t>
            </a:r>
            <a:r>
              <a:rPr lang="en-US" sz="2400" dirty="0" smtClean="0"/>
              <a:t>IDs</a:t>
            </a:r>
          </a:p>
          <a:p>
            <a:pPr marL="0" indent="0">
              <a:buNone/>
            </a:pPr>
            <a:endParaRPr lang="en-US" sz="2400" dirty="0"/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Need proper mapping between </a:t>
            </a:r>
            <a:r>
              <a:rPr lang="en-US" dirty="0">
                <a:solidFill>
                  <a:prstClr val="black"/>
                </a:solidFill>
              </a:rPr>
              <a:t>a</a:t>
            </a:r>
            <a:r>
              <a:rPr lang="en-US" dirty="0" smtClean="0">
                <a:solidFill>
                  <a:prstClr val="black"/>
                </a:solidFill>
              </a:rPr>
              <a:t>bstract index structure and </a:t>
            </a:r>
            <a:r>
              <a:rPr lang="en-US" dirty="0" err="1" smtClean="0">
                <a:solidFill>
                  <a:prstClr val="black"/>
                </a:solidFill>
              </a:rPr>
              <a:t>NoSQL</a:t>
            </a:r>
            <a:r>
              <a:rPr lang="en-US" dirty="0" smtClean="0">
                <a:solidFill>
                  <a:prstClr val="black"/>
                </a:solidFill>
              </a:rPr>
              <a:t> storage units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882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5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Suggested mappings for other </a:t>
            </a:r>
            <a:r>
              <a:rPr lang="en-US" sz="3600" dirty="0" err="1" smtClean="0"/>
              <a:t>NoSQL</a:t>
            </a:r>
            <a:r>
              <a:rPr lang="en-US" sz="3600" dirty="0" smtClean="0"/>
              <a:t> databases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1332113"/>
          <a:ext cx="11772900" cy="4694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613"/>
                <a:gridCol w="2956714"/>
                <a:gridCol w="3139864"/>
                <a:gridCol w="3075709"/>
              </a:tblGrid>
              <a:tr h="39793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Feature needed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Cassandra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Riak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MongoDB</a:t>
                      </a:r>
                      <a:endParaRPr lang="en-US" sz="1600" dirty="0"/>
                    </a:p>
                  </a:txBody>
                  <a:tcPr/>
                </a:tc>
              </a:tr>
              <a:tr h="9222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Fast real time insertion and updates of index entries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Yes. Index key as row</a:t>
                      </a:r>
                      <a:r>
                        <a:rPr lang="en-US" sz="1600" baseline="0" dirty="0" smtClean="0"/>
                        <a:t> k</a:t>
                      </a:r>
                      <a:r>
                        <a:rPr lang="en-US" sz="1600" dirty="0" smtClean="0"/>
                        <a:t>ey</a:t>
                      </a:r>
                      <a:r>
                        <a:rPr lang="en-US" sz="1600" baseline="0" dirty="0" smtClean="0"/>
                        <a:t> and entry ID as column name, or index key + entry ID as row key.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Yes. Index key + entry ID as object key.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Yes. Index key + entry ID as</a:t>
                      </a:r>
                      <a:r>
                        <a:rPr lang="en-US" sz="1600" baseline="0" dirty="0" smtClean="0"/>
                        <a:t> “_id” of document.</a:t>
                      </a:r>
                      <a:endParaRPr lang="en-US" sz="1600" dirty="0"/>
                    </a:p>
                  </a:txBody>
                  <a:tcPr/>
                </a:tc>
              </a:tr>
              <a:tr h="9222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Fast real time read of index entries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Yes. Index key as row key and entry ID as column name, or index key + entry ID as row key.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Yes. Index key + entry ID as object key.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Yes. Index key + entry ID as</a:t>
                      </a:r>
                      <a:r>
                        <a:rPr lang="en-US" sz="1600" baseline="0" dirty="0" smtClean="0"/>
                        <a:t> “_id” of document.</a:t>
                      </a:r>
                      <a:endParaRPr lang="en-US" sz="1600" dirty="0"/>
                    </a:p>
                  </a:txBody>
                  <a:tcPr/>
                </a:tc>
              </a:tr>
              <a:tr h="6078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Scalable storage and access speed of index entries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Yes.</a:t>
                      </a:r>
                      <a:endParaRPr lang="en-US" sz="1600" dirty="0"/>
                    </a:p>
                  </a:txBody>
                  <a:tcPr/>
                </a:tc>
              </a:tr>
              <a:tr h="9222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Efficient range scan on index keys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 with order preserving hash function, but “not recommended”.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Doable</a:t>
                      </a:r>
                      <a:r>
                        <a:rPr lang="en-US" sz="1600" baseline="0" dirty="0" smtClean="0"/>
                        <a:t> with a secondary index on an attribute whose value is object key, but performance unknown.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Doable</a:t>
                      </a:r>
                      <a:r>
                        <a:rPr lang="en-US" sz="1600" baseline="0" dirty="0" smtClean="0"/>
                        <a:t> with</a:t>
                      </a:r>
                      <a:r>
                        <a:rPr lang="en-US" sz="1600" dirty="0" smtClean="0"/>
                        <a:t> Index key + entry ID as</a:t>
                      </a:r>
                      <a:r>
                        <a:rPr lang="en-US" sz="1600" baseline="0" dirty="0" smtClean="0"/>
                        <a:t> “_id” of document, but performance unknown.</a:t>
                      </a:r>
                      <a:endParaRPr lang="en-US" sz="1600" dirty="0"/>
                    </a:p>
                  </a:txBody>
                  <a:tcPr/>
                </a:tc>
              </a:tr>
              <a:tr h="9222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Efficient range scan on entry IDs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 with order preserving hash function and</a:t>
                      </a:r>
                      <a:r>
                        <a:rPr lang="en-US" sz="1600" baseline="0" dirty="0" smtClean="0"/>
                        <a:t> index entry ID as column name.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Doable</a:t>
                      </a:r>
                      <a:r>
                        <a:rPr lang="en-US" sz="1600" baseline="0" dirty="0" smtClean="0"/>
                        <a:t> with a secondary index on an attribute whose value is object key, but performance unknown.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Doable</a:t>
                      </a:r>
                      <a:r>
                        <a:rPr lang="en-US" sz="1600" baseline="0" dirty="0" smtClean="0"/>
                        <a:t> with</a:t>
                      </a:r>
                      <a:r>
                        <a:rPr lang="en-US" sz="1600" dirty="0" smtClean="0"/>
                        <a:t> Index key + entry ID as</a:t>
                      </a:r>
                      <a:r>
                        <a:rPr lang="en-US" sz="1600" baseline="0" dirty="0" smtClean="0"/>
                        <a:t> “_id” of document, but performance unknown.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19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945091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Motivation – research goal of thesis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199" y="1337395"/>
            <a:ext cx="10515600" cy="5051682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Address requirement for efficient queries of data subsets: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   - Customizable and scalable indexing framework on </a:t>
            </a:r>
            <a:r>
              <a:rPr lang="en-US" sz="2400" dirty="0" err="1" smtClean="0"/>
              <a:t>NoSQL</a:t>
            </a:r>
            <a:r>
              <a:rPr lang="en-US" sz="2400" dirty="0" smtClean="0"/>
              <a:t> databases</a:t>
            </a:r>
          </a:p>
          <a:p>
            <a:pPr marL="0" indent="0">
              <a:buNone/>
            </a:pPr>
            <a:endParaRPr lang="en-US" sz="2400" dirty="0"/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Address requirement for efficient execution of analysis workflows:</a:t>
            </a:r>
            <a:endParaRPr lang="en-US" sz="2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   - </a:t>
            </a:r>
            <a:r>
              <a:rPr lang="en-US" sz="2400" dirty="0" smtClean="0">
                <a:solidFill>
                  <a:prstClr val="black"/>
                </a:solidFill>
              </a:rPr>
              <a:t>An analysis stack based on YARN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   - Development of analysis algorithms as basic building blocks</a:t>
            </a: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Explore value of indexing for both queries and analysis </a:t>
            </a:r>
            <a:r>
              <a:rPr lang="en-US" dirty="0" smtClean="0">
                <a:solidFill>
                  <a:prstClr val="black"/>
                </a:solidFill>
              </a:rPr>
              <a:t>algorithms</a:t>
            </a:r>
          </a:p>
          <a:p>
            <a:pPr lvl="0"/>
            <a:endParaRPr lang="en-US" sz="2400" dirty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Evaluation with real applications from </a:t>
            </a:r>
            <a:r>
              <a:rPr lang="en-US" dirty="0" err="1" smtClean="0">
                <a:solidFill>
                  <a:prstClr val="black"/>
                </a:solidFill>
              </a:rPr>
              <a:t>Truthy</a:t>
            </a:r>
            <a:endParaRPr lang="en-US" sz="2400" dirty="0">
              <a:solidFill>
                <a:prstClr val="black"/>
              </a:solidFill>
            </a:endParaRPr>
          </a:p>
          <a:p>
            <a:pPr lvl="0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7496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0263" y="503470"/>
            <a:ext cx="10034155" cy="31781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/>
              <a:t>Early Work –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Distributed Block Storage System for Cloud Computing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86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84085" y="1157250"/>
            <a:ext cx="10549662" cy="159850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distributed block storage system for cloud infrastructures</a:t>
            </a:r>
          </a:p>
          <a:p>
            <a:r>
              <a:rPr lang="en-US" sz="2000" dirty="0" smtClean="0"/>
              <a:t>Provide persistent and extendable “virtual disk” type of storage service to virtual machines</a:t>
            </a:r>
          </a:p>
          <a:p>
            <a:r>
              <a:rPr lang="en-US" sz="2000" dirty="0" smtClean="0"/>
              <a:t>V1 – single volume server architecture</a:t>
            </a:r>
          </a:p>
          <a:p>
            <a:r>
              <a:rPr lang="en-US" sz="2000" dirty="0" smtClean="0"/>
              <a:t>V2 – VBS-</a:t>
            </a:r>
            <a:r>
              <a:rPr lang="en-US" sz="2000" dirty="0" err="1" smtClean="0"/>
              <a:t>Lustre</a:t>
            </a:r>
            <a:r>
              <a:rPr lang="en-US" sz="2000" dirty="0" smtClean="0"/>
              <a:t>: distributed architecture based on the </a:t>
            </a:r>
            <a:r>
              <a:rPr lang="en-US" sz="2000" dirty="0" err="1" smtClean="0"/>
              <a:t>Lustre</a:t>
            </a:r>
            <a:r>
              <a:rPr lang="en-US" sz="2000" dirty="0" smtClean="0"/>
              <a:t> file system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5673482" y="3019328"/>
            <a:ext cx="3429000" cy="2088232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2000" dirty="0" smtClean="0">
                <a:solidFill>
                  <a:srgbClr val="000000"/>
                </a:solidFill>
              </a:rPr>
              <a:t>Cloud environment</a:t>
            </a:r>
            <a:endParaRPr lang="zh-CN" alt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558682" y="3009803"/>
            <a:ext cx="3200400" cy="2088232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</a:gra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Lucida Sans Unicode" pitchFamily="34" charset="0"/>
              </a:rPr>
              <a:t>VBS-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Lucida Sans Unicode" pitchFamily="34" charset="0"/>
              </a:rPr>
              <a:t>Lustre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Lucida Sans Unicode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054482" y="3801891"/>
            <a:ext cx="990600" cy="720080"/>
          </a:xfrm>
          <a:prstGeom prst="roundRect">
            <a:avLst/>
          </a:prstGeom>
          <a:solidFill>
            <a:srgbClr val="32B26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altLang="zh-CN" sz="1600" dirty="0" smtClean="0"/>
              <a:t>VM 2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304514" y="3297835"/>
            <a:ext cx="990600" cy="720080"/>
          </a:xfrm>
          <a:prstGeom prst="roundRect">
            <a:avLst/>
          </a:prstGeom>
          <a:solidFill>
            <a:srgbClr val="32B26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altLang="zh-CN" sz="1600" dirty="0" smtClean="0"/>
              <a:t>VM 1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9" name="Can 8"/>
          <p:cNvSpPr/>
          <p:nvPr/>
        </p:nvSpPr>
        <p:spPr bwMode="auto">
          <a:xfrm>
            <a:off x="3848130" y="3297835"/>
            <a:ext cx="609600" cy="623664"/>
          </a:xfrm>
          <a:prstGeom prst="can">
            <a:avLst/>
          </a:prstGeom>
          <a:solidFill>
            <a:srgbClr val="32B26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altLang="zh-CN" sz="1600" dirty="0" smtClean="0">
                <a:solidFill>
                  <a:schemeClr val="tx1"/>
                </a:solidFill>
              </a:rPr>
              <a:t>LV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Lucida Sans Unicode" pitchFamily="34" charset="0"/>
              </a:rPr>
              <a:t>1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0" name="Can 9"/>
          <p:cNvSpPr/>
          <p:nvPr/>
        </p:nvSpPr>
        <p:spPr bwMode="auto">
          <a:xfrm>
            <a:off x="3768482" y="4161931"/>
            <a:ext cx="609600" cy="614536"/>
          </a:xfrm>
          <a:prstGeom prst="can">
            <a:avLst/>
          </a:prstGeom>
          <a:solidFill>
            <a:srgbClr val="32B26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altLang="zh-CN" sz="1600" dirty="0" smtClean="0">
                <a:solidFill>
                  <a:schemeClr val="tx1"/>
                </a:solidFill>
              </a:rPr>
              <a:t>LV2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1" name="Text Box 202"/>
          <p:cNvSpPr txBox="1">
            <a:spLocks noChangeArrowheads="1"/>
          </p:cNvSpPr>
          <p:nvPr/>
        </p:nvSpPr>
        <p:spPr bwMode="auto">
          <a:xfrm>
            <a:off x="2701682" y="4395467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533400">
              <a:spcBef>
                <a:spcPct val="50000"/>
              </a:spcBef>
            </a:pPr>
            <a:r>
              <a:rPr lang="en-US" altLang="zh-CN" sz="1600" dirty="0" smtClean="0">
                <a:solidFill>
                  <a:schemeClr val="tx1"/>
                </a:solidFill>
                <a:ea typeface="宋体" charset="-122"/>
              </a:rPr>
              <a:t>….</a:t>
            </a:r>
            <a:endParaRPr lang="en-US" altLang="zh-CN" sz="1600" dirty="0">
              <a:solidFill>
                <a:schemeClr val="tx1"/>
              </a:solidFill>
              <a:ea typeface="宋体" charset="-122"/>
            </a:endParaRPr>
          </a:p>
        </p:txBody>
      </p:sp>
      <p:cxnSp>
        <p:nvCxnSpPr>
          <p:cNvPr id="12" name="Straight Arrow Connector 11"/>
          <p:cNvCxnSpPr>
            <a:stCxn id="9" idx="4"/>
            <a:endCxn id="8" idx="1"/>
          </p:cNvCxnSpPr>
          <p:nvPr/>
        </p:nvCxnSpPr>
        <p:spPr bwMode="auto">
          <a:xfrm>
            <a:off x="4457730" y="3609667"/>
            <a:ext cx="2846784" cy="4820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13" name="Straight Arrow Connector 12"/>
          <p:cNvCxnSpPr>
            <a:stCxn id="10" idx="4"/>
            <a:endCxn id="7" idx="1"/>
          </p:cNvCxnSpPr>
          <p:nvPr/>
        </p:nvCxnSpPr>
        <p:spPr bwMode="auto">
          <a:xfrm flipV="1">
            <a:off x="4378082" y="4161931"/>
            <a:ext cx="1676400" cy="30726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14" name="Text Box 202"/>
          <p:cNvSpPr txBox="1">
            <a:spLocks noChangeArrowheads="1"/>
          </p:cNvSpPr>
          <p:nvPr/>
        </p:nvSpPr>
        <p:spPr bwMode="auto">
          <a:xfrm>
            <a:off x="4835282" y="3357242"/>
            <a:ext cx="1828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533400">
              <a:spcBef>
                <a:spcPct val="50000"/>
              </a:spcBef>
            </a:pPr>
            <a:r>
              <a:rPr lang="en-US" altLang="zh-CN" sz="1600" dirty="0" smtClean="0">
                <a:solidFill>
                  <a:schemeClr val="tx1"/>
                </a:solidFill>
                <a:ea typeface="宋体" charset="-122"/>
              </a:rPr>
              <a:t>Attachment</a:t>
            </a:r>
            <a:endParaRPr lang="en-US" altLang="zh-CN" sz="1600" dirty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15" name="Text Box 202"/>
          <p:cNvSpPr txBox="1">
            <a:spLocks noChangeArrowheads="1"/>
          </p:cNvSpPr>
          <p:nvPr/>
        </p:nvSpPr>
        <p:spPr bwMode="auto">
          <a:xfrm>
            <a:off x="4759082" y="4252592"/>
            <a:ext cx="1828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533400">
              <a:spcBef>
                <a:spcPct val="50000"/>
              </a:spcBef>
            </a:pPr>
            <a:r>
              <a:rPr lang="en-US" altLang="zh-CN" sz="1600" dirty="0" smtClean="0">
                <a:solidFill>
                  <a:schemeClr val="tx1"/>
                </a:solidFill>
                <a:ea typeface="宋体" charset="-122"/>
              </a:rPr>
              <a:t>Attachment</a:t>
            </a:r>
            <a:endParaRPr lang="en-US" altLang="zh-CN" sz="1600" dirty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16" name="Text Box 202"/>
          <p:cNvSpPr txBox="1">
            <a:spLocks noChangeArrowheads="1"/>
          </p:cNvSpPr>
          <p:nvPr/>
        </p:nvSpPr>
        <p:spPr bwMode="auto">
          <a:xfrm>
            <a:off x="8340482" y="3785867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533400">
              <a:spcBef>
                <a:spcPct val="50000"/>
              </a:spcBef>
            </a:pPr>
            <a:r>
              <a:rPr lang="en-US" altLang="zh-CN" sz="1600" dirty="0" smtClean="0">
                <a:solidFill>
                  <a:schemeClr val="tx1"/>
                </a:solidFill>
                <a:ea typeface="宋体" charset="-122"/>
              </a:rPr>
              <a:t>….</a:t>
            </a:r>
            <a:endParaRPr lang="en-US" altLang="zh-CN" sz="1600" dirty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17" name="Flowchart: Document 16"/>
          <p:cNvSpPr/>
          <p:nvPr/>
        </p:nvSpPr>
        <p:spPr bwMode="auto">
          <a:xfrm>
            <a:off x="1711082" y="3281042"/>
            <a:ext cx="1143000" cy="1354088"/>
          </a:xfrm>
          <a:prstGeom prst="flowChartDocument">
            <a:avLst/>
          </a:prstGeom>
          <a:solidFill>
            <a:srgbClr val="32B26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Lucida Sans Unicode" pitchFamily="34" charset="0"/>
              </a:rPr>
              <a:t>Snapshot s</a:t>
            </a:r>
          </a:p>
          <a:p>
            <a:pPr marL="0" marR="0" indent="0" algn="l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lang="en-US" altLang="zh-CN" sz="1400" dirty="0" smtClean="0">
              <a:solidFill>
                <a:schemeClr val="tx1"/>
              </a:solidFill>
            </a:endParaRPr>
          </a:p>
          <a:p>
            <a:pPr marL="0" marR="0" indent="0" algn="l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altLang="zh-CN" sz="1400" dirty="0" smtClean="0">
                <a:solidFill>
                  <a:schemeClr val="tx1"/>
                </a:solidFill>
              </a:rPr>
              <a:t>/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lost+found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pPr marL="0" marR="0" indent="0" algn="l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Lucida Sans Unicode" pitchFamily="34" charset="0"/>
              </a:rPr>
              <a:t>/etc</a:t>
            </a:r>
          </a:p>
          <a:p>
            <a:pPr marL="0" marR="0" indent="0" algn="l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altLang="zh-CN" sz="1400" dirty="0" smtClean="0">
                <a:solidFill>
                  <a:schemeClr val="tx1"/>
                </a:solidFill>
              </a:rPr>
              <a:t>/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usr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pPr marL="0" marR="0" indent="0" algn="l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Lucida Sans Unicode" pitchFamily="34" charset="0"/>
              </a:rPr>
              <a:t>…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2864401" y="3532909"/>
            <a:ext cx="990600" cy="152400"/>
          </a:xfrm>
          <a:prstGeom prst="rightArrow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Right Arrow 18"/>
          <p:cNvSpPr/>
          <p:nvPr/>
        </p:nvSpPr>
        <p:spPr>
          <a:xfrm>
            <a:off x="2768010" y="4041157"/>
            <a:ext cx="1127745" cy="149349"/>
          </a:xfrm>
          <a:prstGeom prst="rightArrow">
            <a:avLst/>
          </a:prstGeom>
          <a:ln>
            <a:prstDash val="dash"/>
          </a:ln>
          <a:scene3d>
            <a:camera prst="orthographicFront">
              <a:rot lat="0" lon="0" rev="19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1541642" y="5260812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LV: logical volume</a:t>
            </a:r>
          </a:p>
          <a:p>
            <a:r>
              <a:rPr lang="en-US" altLang="zh-CN" sz="2000" dirty="0" smtClean="0"/>
              <a:t>VM: virtual machine</a:t>
            </a:r>
          </a:p>
          <a:p>
            <a:r>
              <a:rPr lang="en-US" altLang="zh-CN" sz="2000" dirty="0" smtClean="0"/>
              <a:t>Snapshot: a static “copy” of a logical volume at a specific time point</a:t>
            </a:r>
            <a:endParaRPr lang="zh-CN" altLang="en-US" sz="2000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Virtual Block Store System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152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VBS-</a:t>
            </a:r>
            <a:r>
              <a:rPr lang="en-US" sz="3600" dirty="0" err="1" smtClean="0"/>
              <a:t>Lustre</a:t>
            </a:r>
            <a:r>
              <a:rPr lang="en-US" sz="3600" dirty="0" smtClean="0"/>
              <a:t> architecture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2220416" y="3235784"/>
            <a:ext cx="2057400" cy="1524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lvl="0" algn="ctr"/>
            <a:endParaRPr lang="zh-CN" alt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144216" y="1092659"/>
            <a:ext cx="6553200" cy="18002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altLang="zh-CN" dirty="0" err="1" smtClean="0">
                <a:cs typeface="Lucida Sans Unicode" pitchFamily="34" charset="0"/>
              </a:rPr>
              <a:t>Lustre</a:t>
            </a:r>
            <a:r>
              <a:rPr lang="en-US" altLang="zh-CN" dirty="0" smtClean="0">
                <a:cs typeface="Lucida Sans Unicode" pitchFamily="34" charset="0"/>
              </a:rPr>
              <a:t> servers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Lucida Sans Unicode" pitchFamily="34" charset="0"/>
            </a:endParaRPr>
          </a:p>
        </p:txBody>
      </p:sp>
      <p:sp>
        <p:nvSpPr>
          <p:cNvPr id="7" name="Text Box 202"/>
          <p:cNvSpPr txBox="1">
            <a:spLocks noChangeArrowheads="1"/>
          </p:cNvSpPr>
          <p:nvPr/>
        </p:nvSpPr>
        <p:spPr bwMode="auto">
          <a:xfrm>
            <a:off x="6868616" y="3769186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533400">
              <a:spcBef>
                <a:spcPct val="50000"/>
              </a:spcBef>
            </a:pPr>
            <a:r>
              <a:rPr lang="en-US" altLang="zh-CN" sz="1600" dirty="0" smtClean="0">
                <a:solidFill>
                  <a:schemeClr val="tx1"/>
                </a:solidFill>
                <a:ea typeface="宋体" charset="-122"/>
              </a:rPr>
              <a:t>……</a:t>
            </a:r>
            <a:endParaRPr lang="en-US" altLang="zh-CN" sz="1600" dirty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449016" y="1626059"/>
            <a:ext cx="914400" cy="990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973016" y="1473659"/>
            <a:ext cx="1143000" cy="1143000"/>
          </a:xfrm>
          <a:prstGeom prst="roundRect">
            <a:avLst/>
          </a:prstGeom>
          <a:solidFill>
            <a:srgbClr val="32B26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5344616" y="1473659"/>
            <a:ext cx="1143000" cy="1143000"/>
          </a:xfrm>
          <a:prstGeom prst="roundRect">
            <a:avLst/>
          </a:prstGeom>
          <a:solidFill>
            <a:srgbClr val="32B26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7402016" y="1473659"/>
            <a:ext cx="1143000" cy="1143000"/>
          </a:xfrm>
          <a:prstGeom prst="roundRect">
            <a:avLst/>
          </a:prstGeom>
          <a:solidFill>
            <a:srgbClr val="32B26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3229" y="255557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MDS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201617" y="254045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OSS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42494" y="2540459"/>
            <a:ext cx="654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OSS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75959" y="254045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OSS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716216" y="200706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102750" y="1551119"/>
            <a:ext cx="883543" cy="457200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File 1</a:t>
            </a:r>
          </a:p>
          <a:p>
            <a:pPr algn="ctr"/>
            <a:r>
              <a:rPr lang="en-US" sz="1600" dirty="0" err="1" smtClean="0"/>
              <a:t>Obj</a:t>
            </a:r>
            <a:r>
              <a:rPr lang="en-US" sz="1600" dirty="0" smtClean="0"/>
              <a:t> 1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5474348" y="1558046"/>
            <a:ext cx="883543" cy="457200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File 1</a:t>
            </a:r>
          </a:p>
          <a:p>
            <a:pPr algn="ctr"/>
            <a:r>
              <a:rPr lang="en-US" sz="1600" dirty="0" err="1" smtClean="0"/>
              <a:t>Obj</a:t>
            </a:r>
            <a:r>
              <a:rPr lang="en-US" sz="1600" dirty="0" smtClean="0"/>
              <a:t> 2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7539304" y="1550489"/>
            <a:ext cx="883543" cy="457200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File 1</a:t>
            </a:r>
          </a:p>
          <a:p>
            <a:pPr algn="ctr"/>
            <a:r>
              <a:rPr lang="en-US" sz="1600" dirty="0" err="1" smtClean="0"/>
              <a:t>Obj</a:t>
            </a:r>
            <a:r>
              <a:rPr lang="en-US" sz="1600" dirty="0" smtClean="0"/>
              <a:t> n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5481905" y="2083259"/>
            <a:ext cx="883543" cy="4572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File 2</a:t>
            </a:r>
          </a:p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Obj</a:t>
            </a:r>
            <a:r>
              <a:rPr lang="en-US" sz="1600" dirty="0" smtClean="0">
                <a:solidFill>
                  <a:schemeClr val="tx1"/>
                </a:solidFill>
              </a:rPr>
              <a:t> 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531748" y="2075702"/>
            <a:ext cx="883543" cy="4572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File 2</a:t>
            </a:r>
          </a:p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Obj</a:t>
            </a:r>
            <a:r>
              <a:rPr lang="en-US" sz="1600" dirty="0" smtClean="0">
                <a:solidFill>
                  <a:schemeClr val="tx1"/>
                </a:solidFill>
              </a:rPr>
              <a:t> 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4658816" y="3235784"/>
            <a:ext cx="2057400" cy="1524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lvl="0" algn="ctr"/>
            <a:endParaRPr lang="zh-CN" alt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012644" y="3463124"/>
            <a:ext cx="1219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Volume Delegate</a:t>
            </a:r>
            <a:endParaRPr lang="zh-CN" altLang="en-US" sz="1400" dirty="0"/>
          </a:p>
        </p:txBody>
      </p:sp>
      <p:sp>
        <p:nvSpPr>
          <p:cNvPr id="24" name="Oval 23"/>
          <p:cNvSpPr/>
          <p:nvPr/>
        </p:nvSpPr>
        <p:spPr>
          <a:xfrm>
            <a:off x="3006975" y="4194896"/>
            <a:ext cx="1219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VMM Delegate</a:t>
            </a:r>
            <a:endParaRPr lang="zh-CN" altLang="en-US" sz="1400" dirty="0"/>
          </a:p>
        </p:txBody>
      </p:sp>
      <p:sp>
        <p:nvSpPr>
          <p:cNvPr id="25" name="Oval 24"/>
          <p:cNvSpPr/>
          <p:nvPr/>
        </p:nvSpPr>
        <p:spPr>
          <a:xfrm>
            <a:off x="4689675" y="4210010"/>
            <a:ext cx="1219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VMM Delegate</a:t>
            </a:r>
            <a:endParaRPr lang="zh-CN" altLang="en-US" sz="1400" dirty="0"/>
          </a:p>
        </p:txBody>
      </p:sp>
      <p:sp>
        <p:nvSpPr>
          <p:cNvPr id="26" name="Rounded Rectangle 25"/>
          <p:cNvSpPr/>
          <p:nvPr/>
        </p:nvSpPr>
        <p:spPr bwMode="auto">
          <a:xfrm>
            <a:off x="7402016" y="3235784"/>
            <a:ext cx="1371600" cy="14478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lvl="0" algn="ctr"/>
            <a:endParaRPr lang="zh-CN" alt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7478216" y="4150184"/>
            <a:ext cx="1219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Volume Delegate</a:t>
            </a:r>
            <a:endParaRPr lang="zh-CN" altLang="en-US" sz="1400" dirty="0"/>
          </a:p>
        </p:txBody>
      </p:sp>
      <p:sp>
        <p:nvSpPr>
          <p:cNvPr id="28" name="Can 27"/>
          <p:cNvSpPr/>
          <p:nvPr/>
        </p:nvSpPr>
        <p:spPr>
          <a:xfrm>
            <a:off x="2311731" y="3311984"/>
            <a:ext cx="609600" cy="533400"/>
          </a:xfrm>
          <a:prstGeom prst="can">
            <a:avLst/>
          </a:prstGeom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Vol</a:t>
            </a:r>
            <a:r>
              <a:rPr lang="en-US" sz="1600" dirty="0" smtClean="0"/>
              <a:t> 1</a:t>
            </a:r>
            <a:endParaRPr lang="en-US" sz="1600" dirty="0"/>
          </a:p>
        </p:txBody>
      </p:sp>
      <p:sp>
        <p:nvSpPr>
          <p:cNvPr id="29" name="Can 28"/>
          <p:cNvSpPr/>
          <p:nvPr/>
        </p:nvSpPr>
        <p:spPr>
          <a:xfrm>
            <a:off x="6014672" y="3311984"/>
            <a:ext cx="609600" cy="533400"/>
          </a:xfrm>
          <a:prstGeom prst="can">
            <a:avLst/>
          </a:prstGeom>
          <a:solidFill>
            <a:srgbClr val="FFFF00"/>
          </a:solidFill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Vol</a:t>
            </a:r>
            <a:r>
              <a:rPr lang="en-US" sz="1600" dirty="0" smtClean="0">
                <a:solidFill>
                  <a:schemeClr val="tx1"/>
                </a:solidFill>
              </a:rPr>
              <a:t> 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311731" y="4279913"/>
            <a:ext cx="609600" cy="381000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VM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6015303" y="4257242"/>
            <a:ext cx="609600" cy="381000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VM</a:t>
            </a:r>
            <a:endParaRPr lang="en-US" sz="1600" dirty="0"/>
          </a:p>
        </p:txBody>
      </p:sp>
      <p:cxnSp>
        <p:nvCxnSpPr>
          <p:cNvPr id="32" name="Straight Arrow Connector 31"/>
          <p:cNvCxnSpPr>
            <a:stCxn id="30" idx="0"/>
            <a:endCxn id="28" idx="3"/>
          </p:cNvCxnSpPr>
          <p:nvPr/>
        </p:nvCxnSpPr>
        <p:spPr>
          <a:xfrm rot="5400000" flipH="1" flipV="1">
            <a:off x="2399267" y="4062651"/>
            <a:ext cx="434529" cy="1588"/>
          </a:xfrm>
          <a:prstGeom prst="straightConnector1">
            <a:avLst/>
          </a:prstGeom>
          <a:ln w="12700">
            <a:solidFill>
              <a:schemeClr val="accent1">
                <a:lumMod val="5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0"/>
            <a:endCxn id="29" idx="3"/>
          </p:cNvCxnSpPr>
          <p:nvPr/>
        </p:nvCxnSpPr>
        <p:spPr>
          <a:xfrm rot="16200000" flipV="1">
            <a:off x="6113858" y="4051000"/>
            <a:ext cx="411858" cy="631"/>
          </a:xfrm>
          <a:prstGeom prst="straightConnector1">
            <a:avLst/>
          </a:prstGeom>
          <a:ln w="12700">
            <a:solidFill>
              <a:schemeClr val="accent1">
                <a:lumMod val="5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563634" y="3883800"/>
            <a:ext cx="571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VBD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5847793" y="3845386"/>
            <a:ext cx="571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VBD</a:t>
            </a:r>
            <a:endParaRPr lang="en-US" sz="1600" dirty="0"/>
          </a:p>
        </p:txBody>
      </p:sp>
      <p:cxnSp>
        <p:nvCxnSpPr>
          <p:cNvPr id="36" name="Straight Arrow Connector 35"/>
          <p:cNvCxnSpPr>
            <a:stCxn id="28" idx="1"/>
            <a:endCxn id="17" idx="1"/>
          </p:cNvCxnSpPr>
          <p:nvPr/>
        </p:nvCxnSpPr>
        <p:spPr>
          <a:xfrm rot="5400000" flipH="1" flipV="1">
            <a:off x="2593508" y="1802743"/>
            <a:ext cx="1532265" cy="1486219"/>
          </a:xfrm>
          <a:prstGeom prst="straightConnector1">
            <a:avLst/>
          </a:prstGeom>
          <a:ln w="12700">
            <a:solidFill>
              <a:schemeClr val="tx2">
                <a:lumMod val="7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8" idx="1"/>
            <a:endCxn id="18" idx="1"/>
          </p:cNvCxnSpPr>
          <p:nvPr/>
        </p:nvCxnSpPr>
        <p:spPr>
          <a:xfrm rot="5400000" flipH="1" flipV="1">
            <a:off x="3282770" y="1120407"/>
            <a:ext cx="1525338" cy="2857817"/>
          </a:xfrm>
          <a:prstGeom prst="straightConnector1">
            <a:avLst/>
          </a:prstGeom>
          <a:ln w="12700">
            <a:solidFill>
              <a:schemeClr val="tx2">
                <a:lumMod val="7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8" idx="1"/>
            <a:endCxn id="19" idx="1"/>
          </p:cNvCxnSpPr>
          <p:nvPr/>
        </p:nvCxnSpPr>
        <p:spPr>
          <a:xfrm rot="5400000" flipH="1" flipV="1">
            <a:off x="4311470" y="84151"/>
            <a:ext cx="1532895" cy="4922773"/>
          </a:xfrm>
          <a:prstGeom prst="straightConnector1">
            <a:avLst/>
          </a:prstGeom>
          <a:ln w="12700">
            <a:solidFill>
              <a:schemeClr val="tx2">
                <a:lumMod val="7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9" idx="1"/>
          </p:cNvCxnSpPr>
          <p:nvPr/>
        </p:nvCxnSpPr>
        <p:spPr>
          <a:xfrm rot="16200000" flipV="1">
            <a:off x="5903486" y="2895998"/>
            <a:ext cx="771523" cy="60450"/>
          </a:xfrm>
          <a:prstGeom prst="straightConnector1">
            <a:avLst/>
          </a:prstGeom>
          <a:ln w="12700">
            <a:solidFill>
              <a:schemeClr val="tx2">
                <a:lumMod val="7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9" idx="1"/>
            <a:endCxn id="21" idx="1"/>
          </p:cNvCxnSpPr>
          <p:nvPr/>
        </p:nvCxnSpPr>
        <p:spPr>
          <a:xfrm rot="5400000" flipH="1" flipV="1">
            <a:off x="6421769" y="2202005"/>
            <a:ext cx="1007682" cy="1212276"/>
          </a:xfrm>
          <a:prstGeom prst="straightConnector1">
            <a:avLst/>
          </a:prstGeom>
          <a:ln w="12700">
            <a:solidFill>
              <a:schemeClr val="tx2">
                <a:lumMod val="7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296616" y="4759785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VMM </a:t>
            </a:r>
            <a:r>
              <a:rPr lang="en-US" sz="1600" dirty="0" err="1" smtClean="0"/>
              <a:t>Lustre</a:t>
            </a:r>
            <a:r>
              <a:rPr lang="en-US" sz="1600" dirty="0" smtClean="0"/>
              <a:t> Client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4842704" y="4737114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VMM </a:t>
            </a:r>
            <a:r>
              <a:rPr lang="en-US" sz="1600" dirty="0" err="1" smtClean="0"/>
              <a:t>Lustre</a:t>
            </a:r>
            <a:r>
              <a:rPr lang="en-US" sz="1600" dirty="0" smtClean="0"/>
              <a:t> Client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7021016" y="4683585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Non-VMM </a:t>
            </a:r>
            <a:r>
              <a:rPr lang="en-US" sz="1600" dirty="0" err="1" smtClean="0"/>
              <a:t>Lustre</a:t>
            </a:r>
            <a:r>
              <a:rPr lang="en-US" sz="1600" dirty="0" smtClean="0"/>
              <a:t> Client</a:t>
            </a:r>
            <a:endParaRPr lang="en-US" sz="1600" dirty="0"/>
          </a:p>
        </p:txBody>
      </p:sp>
      <p:sp>
        <p:nvSpPr>
          <p:cNvPr id="44" name="Oval 43"/>
          <p:cNvSpPr/>
          <p:nvPr/>
        </p:nvSpPr>
        <p:spPr>
          <a:xfrm>
            <a:off x="5039816" y="5415356"/>
            <a:ext cx="1295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err="1" smtClean="0"/>
              <a:t>VBSLustre</a:t>
            </a:r>
            <a:endParaRPr lang="en-US" altLang="zh-CN" sz="1400" dirty="0" smtClean="0"/>
          </a:p>
          <a:p>
            <a:pPr algn="ctr"/>
            <a:r>
              <a:rPr lang="en-US" altLang="zh-CN" sz="1400" dirty="0" smtClean="0"/>
              <a:t>Service</a:t>
            </a:r>
            <a:endParaRPr lang="zh-CN" altLang="en-US" sz="1400" dirty="0"/>
          </a:p>
        </p:txBody>
      </p:sp>
      <p:sp>
        <p:nvSpPr>
          <p:cNvPr id="45" name="Oval 44"/>
          <p:cNvSpPr/>
          <p:nvPr/>
        </p:nvSpPr>
        <p:spPr>
          <a:xfrm>
            <a:off x="5154431" y="6283784"/>
            <a:ext cx="1066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Client</a:t>
            </a:r>
            <a:endParaRPr lang="zh-CN" altLang="en-US" sz="1400" dirty="0"/>
          </a:p>
        </p:txBody>
      </p:sp>
      <p:cxnSp>
        <p:nvCxnSpPr>
          <p:cNvPr id="46" name="Straight Arrow Connector 45"/>
          <p:cNvCxnSpPr>
            <a:stCxn id="45" idx="0"/>
            <a:endCxn id="44" idx="4"/>
          </p:cNvCxnSpPr>
          <p:nvPr/>
        </p:nvCxnSpPr>
        <p:spPr>
          <a:xfrm rot="16200000" flipV="1">
            <a:off x="5482062" y="6078015"/>
            <a:ext cx="411228" cy="315"/>
          </a:xfrm>
          <a:prstGeom prst="straightConnector1">
            <a:avLst/>
          </a:prstGeom>
          <a:ln w="127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4" idx="0"/>
            <a:endCxn id="24" idx="4"/>
          </p:cNvCxnSpPr>
          <p:nvPr/>
        </p:nvCxnSpPr>
        <p:spPr>
          <a:xfrm rot="16200000" flipV="1">
            <a:off x="4270415" y="3998257"/>
            <a:ext cx="763260" cy="2070943"/>
          </a:xfrm>
          <a:prstGeom prst="straightConnector1">
            <a:avLst/>
          </a:prstGeom>
          <a:ln w="127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4" idx="0"/>
            <a:endCxn id="23" idx="4"/>
          </p:cNvCxnSpPr>
          <p:nvPr/>
        </p:nvCxnSpPr>
        <p:spPr>
          <a:xfrm rot="16200000" flipV="1">
            <a:off x="3907366" y="3635205"/>
            <a:ext cx="1495032" cy="2065272"/>
          </a:xfrm>
          <a:prstGeom prst="straightConnector1">
            <a:avLst/>
          </a:prstGeom>
          <a:ln w="127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4" idx="0"/>
            <a:endCxn id="25" idx="4"/>
          </p:cNvCxnSpPr>
          <p:nvPr/>
        </p:nvCxnSpPr>
        <p:spPr>
          <a:xfrm rot="16200000" flipV="1">
            <a:off x="5119322" y="4847164"/>
            <a:ext cx="748146" cy="388243"/>
          </a:xfrm>
          <a:prstGeom prst="straightConnector1">
            <a:avLst/>
          </a:prstGeom>
          <a:ln w="127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4" idx="0"/>
          </p:cNvCxnSpPr>
          <p:nvPr/>
        </p:nvCxnSpPr>
        <p:spPr>
          <a:xfrm rot="5400000" flipH="1" flipV="1">
            <a:off x="6064582" y="4001720"/>
            <a:ext cx="1036574" cy="1790700"/>
          </a:xfrm>
          <a:prstGeom prst="straightConnector1">
            <a:avLst/>
          </a:prstGeom>
          <a:ln w="127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640019" y="6272704"/>
            <a:ext cx="533403" cy="1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128704" y="6097631"/>
            <a:ext cx="1797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: Data transmission</a:t>
            </a:r>
            <a:endParaRPr lang="en-US" sz="160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6647573" y="6588585"/>
            <a:ext cx="533400" cy="1588"/>
          </a:xfrm>
          <a:prstGeom prst="straightConnector1">
            <a:avLst/>
          </a:prstGeom>
          <a:ln w="127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128704" y="6402430"/>
            <a:ext cx="1644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: Invocation</a:t>
            </a:r>
            <a:endParaRPr lang="en-US" sz="1600" dirty="0"/>
          </a:p>
        </p:txBody>
      </p:sp>
      <p:sp>
        <p:nvSpPr>
          <p:cNvPr id="55" name="Can 54"/>
          <p:cNvSpPr/>
          <p:nvPr/>
        </p:nvSpPr>
        <p:spPr>
          <a:xfrm>
            <a:off x="2449016" y="5369384"/>
            <a:ext cx="1295400" cy="990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Volume Metadata Database</a:t>
            </a:r>
            <a:endParaRPr lang="en-US" sz="1600" dirty="0"/>
          </a:p>
        </p:txBody>
      </p:sp>
      <p:cxnSp>
        <p:nvCxnSpPr>
          <p:cNvPr id="56" name="Straight Arrow Connector 55"/>
          <p:cNvCxnSpPr>
            <a:stCxn id="55" idx="4"/>
            <a:endCxn id="44" idx="2"/>
          </p:cNvCxnSpPr>
          <p:nvPr/>
        </p:nvCxnSpPr>
        <p:spPr>
          <a:xfrm flipV="1">
            <a:off x="3744416" y="5643956"/>
            <a:ext cx="1295400" cy="220728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74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Performance tests</a:t>
            </a:r>
            <a:endParaRPr lang="en-US" sz="3600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9798" y="1060031"/>
            <a:ext cx="583264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77870" y="5164487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I/O throughput tests done with Bonnie++</a:t>
            </a:r>
            <a:endParaRPr lang="zh-CN" alt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702968"/>
            <a:ext cx="9300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Scalable storage size and total bandwidth using </a:t>
            </a:r>
            <a:r>
              <a:rPr lang="en-US" dirty="0" err="1" smtClean="0"/>
              <a:t>Lustre</a:t>
            </a:r>
            <a:r>
              <a:rPr lang="en-US" dirty="0" smtClean="0"/>
              <a:t> as the backend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Scalable I/O throughput by leveraging striping in </a:t>
            </a:r>
            <a:r>
              <a:rPr lang="en-US" dirty="0" err="1" smtClean="0"/>
              <a:t>Lustre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03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810876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Publications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091045"/>
            <a:ext cx="104775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[1] </a:t>
            </a:r>
            <a:r>
              <a:rPr lang="en-US" sz="1200" b="1" dirty="0" smtClean="0"/>
              <a:t>X. Gao</a:t>
            </a:r>
            <a:r>
              <a:rPr lang="en-US" sz="1200" dirty="0" smtClean="0"/>
              <a:t>, J. </a:t>
            </a:r>
            <a:r>
              <a:rPr lang="en-US" sz="1200" dirty="0" err="1" smtClean="0"/>
              <a:t>Qiu</a:t>
            </a:r>
            <a:r>
              <a:rPr lang="en-US" sz="1200" dirty="0" smtClean="0"/>
              <a:t>. </a:t>
            </a:r>
            <a:r>
              <a:rPr lang="en-US" sz="1200" b="1" dirty="0"/>
              <a:t>Supporting Queries and Analyses of Large-Scale Social Media Data </a:t>
            </a:r>
            <a:r>
              <a:rPr lang="en-US" sz="1200" b="1" dirty="0" smtClean="0"/>
              <a:t>with Customizable </a:t>
            </a:r>
            <a:r>
              <a:rPr lang="en-US" sz="1200" b="1" dirty="0"/>
              <a:t>and Scalable Indexing Techniques over </a:t>
            </a:r>
            <a:r>
              <a:rPr lang="en-US" sz="1200" b="1" dirty="0" err="1"/>
              <a:t>NoSQL</a:t>
            </a:r>
            <a:r>
              <a:rPr lang="en-US" sz="1200" b="1" dirty="0"/>
              <a:t> </a:t>
            </a:r>
            <a:r>
              <a:rPr lang="en-US" sz="1200" b="1" dirty="0" smtClean="0"/>
              <a:t>Databases</a:t>
            </a:r>
            <a:r>
              <a:rPr lang="en-US" sz="1200" dirty="0" smtClean="0"/>
              <a:t>. Under review for </a:t>
            </a:r>
            <a:r>
              <a:rPr lang="en-US" sz="1200" i="1" dirty="0" smtClean="0"/>
              <a:t>Doctoral Symposium of CCGRID 2014</a:t>
            </a:r>
            <a:r>
              <a:rPr lang="en-US" sz="12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sz="1200" dirty="0" smtClean="0"/>
              <a:t>[2]  </a:t>
            </a:r>
            <a:r>
              <a:rPr lang="en-US" sz="1200" b="1" dirty="0" smtClean="0"/>
              <a:t>X</a:t>
            </a:r>
            <a:r>
              <a:rPr lang="en-US" sz="1200" b="1" dirty="0"/>
              <a:t>. Gao</a:t>
            </a:r>
            <a:r>
              <a:rPr lang="en-US" sz="1200" dirty="0"/>
              <a:t>, J. </a:t>
            </a:r>
            <a:r>
              <a:rPr lang="en-US" sz="1200" dirty="0" err="1"/>
              <a:t>Qiu</a:t>
            </a:r>
            <a:r>
              <a:rPr lang="en-US" sz="1200" dirty="0"/>
              <a:t>. </a:t>
            </a:r>
            <a:r>
              <a:rPr lang="en-US" sz="1200" b="1" dirty="0"/>
              <a:t>Social Media Data Analysis with </a:t>
            </a:r>
            <a:r>
              <a:rPr lang="en-US" sz="1200" b="1" dirty="0" err="1"/>
              <a:t>IndexedHBase</a:t>
            </a:r>
            <a:r>
              <a:rPr lang="en-US" sz="1200" b="1" dirty="0"/>
              <a:t> and Iterative MapReduce</a:t>
            </a:r>
            <a:r>
              <a:rPr lang="en-US" sz="1200" dirty="0"/>
              <a:t>. In </a:t>
            </a:r>
            <a:r>
              <a:rPr lang="en-US" sz="1200" i="1" dirty="0"/>
              <a:t>Proceedings of the 6th Workshop on Many-Task Computing on Clouds, Grids, and Supercomputers (MTAGS 2013) at Super Computing 2013</a:t>
            </a:r>
            <a:r>
              <a:rPr lang="en-US" sz="1200" dirty="0"/>
              <a:t>. Denver, CO, USA, November 17th, 2013.</a:t>
            </a:r>
          </a:p>
          <a:p>
            <a:pPr>
              <a:spcBef>
                <a:spcPts val="1200"/>
              </a:spcBef>
            </a:pPr>
            <a:r>
              <a:rPr lang="en-US" sz="1200" dirty="0" smtClean="0"/>
              <a:t>[</a:t>
            </a:r>
            <a:r>
              <a:rPr lang="en-US" sz="1200" dirty="0"/>
              <a:t>3</a:t>
            </a:r>
            <a:r>
              <a:rPr lang="en-US" sz="1200" dirty="0" smtClean="0"/>
              <a:t>]  </a:t>
            </a:r>
            <a:r>
              <a:rPr lang="en-US" sz="1200" b="1" dirty="0" smtClean="0"/>
              <a:t>X</a:t>
            </a:r>
            <a:r>
              <a:rPr lang="en-US" sz="1200" b="1" dirty="0"/>
              <a:t>. Gao</a:t>
            </a:r>
            <a:r>
              <a:rPr lang="en-US" sz="1200" dirty="0"/>
              <a:t>, E. Roth, K. </a:t>
            </a:r>
            <a:r>
              <a:rPr lang="en-US" sz="1200" dirty="0" err="1"/>
              <a:t>McKelvey</a:t>
            </a:r>
            <a:r>
              <a:rPr lang="en-US" sz="1200" dirty="0"/>
              <a:t>, C. Davis, A. </a:t>
            </a:r>
            <a:r>
              <a:rPr lang="en-US" sz="1200" dirty="0" err="1"/>
              <a:t>Younge</a:t>
            </a:r>
            <a:r>
              <a:rPr lang="en-US" sz="1200" dirty="0"/>
              <a:t>, E. Ferrara, F. </a:t>
            </a:r>
            <a:r>
              <a:rPr lang="en-US" sz="1200" dirty="0" err="1"/>
              <a:t>Menczer</a:t>
            </a:r>
            <a:r>
              <a:rPr lang="en-US" sz="1200" dirty="0"/>
              <a:t>, J. </a:t>
            </a:r>
            <a:r>
              <a:rPr lang="en-US" sz="1200" dirty="0" err="1"/>
              <a:t>Qiu</a:t>
            </a:r>
            <a:r>
              <a:rPr lang="en-US" sz="1200" dirty="0"/>
              <a:t>. </a:t>
            </a:r>
            <a:r>
              <a:rPr lang="en-US" sz="1200" b="1" dirty="0"/>
              <a:t>Supporting a Social Media Observatory with Customizable Index Structures - Architecture and Performance</a:t>
            </a:r>
            <a:r>
              <a:rPr lang="en-US" sz="1200" dirty="0"/>
              <a:t>. Book chapter to appear in </a:t>
            </a:r>
            <a:r>
              <a:rPr lang="en-US" sz="1200" i="1" dirty="0"/>
              <a:t>Cloud Computing for Data Intensive Applications</a:t>
            </a:r>
            <a:r>
              <a:rPr lang="en-US" sz="1200" dirty="0"/>
              <a:t>, to be published by Springer Publisher, 2014.</a:t>
            </a:r>
          </a:p>
          <a:p>
            <a:pPr>
              <a:spcBef>
                <a:spcPts val="1200"/>
              </a:spcBef>
            </a:pPr>
            <a:r>
              <a:rPr lang="en-US" sz="1200" dirty="0" smtClean="0"/>
              <a:t>[</a:t>
            </a:r>
            <a:r>
              <a:rPr lang="en-US" sz="1200" dirty="0"/>
              <a:t>4</a:t>
            </a:r>
            <a:r>
              <a:rPr lang="en-US" sz="1200" dirty="0" smtClean="0"/>
              <a:t>]  </a:t>
            </a:r>
            <a:r>
              <a:rPr lang="en-US" sz="1200" b="1" dirty="0" smtClean="0"/>
              <a:t>X</a:t>
            </a:r>
            <a:r>
              <a:rPr lang="en-US" sz="1200" b="1" dirty="0"/>
              <a:t>. Gao</a:t>
            </a:r>
            <a:r>
              <a:rPr lang="en-US" sz="1200" dirty="0"/>
              <a:t>, V. </a:t>
            </a:r>
            <a:r>
              <a:rPr lang="en-US" sz="1200" dirty="0" err="1"/>
              <a:t>Nachankar</a:t>
            </a:r>
            <a:r>
              <a:rPr lang="en-US" sz="1200" dirty="0"/>
              <a:t>, J. </a:t>
            </a:r>
            <a:r>
              <a:rPr lang="en-US" sz="1200" dirty="0" err="1"/>
              <a:t>Qiu</a:t>
            </a:r>
            <a:r>
              <a:rPr lang="en-US" sz="1200" dirty="0"/>
              <a:t>. </a:t>
            </a:r>
            <a:r>
              <a:rPr lang="en-US" sz="1200" b="1" dirty="0"/>
              <a:t>Experimenting Lucene Index on HBase in an HPC Environment</a:t>
            </a:r>
            <a:r>
              <a:rPr lang="en-US" sz="1200" dirty="0"/>
              <a:t>. In </a:t>
            </a:r>
            <a:r>
              <a:rPr lang="en-US" sz="1200" i="1" dirty="0"/>
              <a:t>Proceedings of the 1st workshop on High-Performance Computing meets Databases (HPCDB 2011) at Supercomputing 2011</a:t>
            </a:r>
            <a:r>
              <a:rPr lang="en-US" sz="1200" dirty="0"/>
              <a:t>. Seattle, WA, USA, November 12-18, 2011.</a:t>
            </a:r>
          </a:p>
          <a:p>
            <a:pPr>
              <a:spcBef>
                <a:spcPts val="1200"/>
              </a:spcBef>
            </a:pPr>
            <a:r>
              <a:rPr lang="en-US" sz="1200" dirty="0" smtClean="0"/>
              <a:t>[</a:t>
            </a:r>
            <a:r>
              <a:rPr lang="en-US" sz="1200" dirty="0"/>
              <a:t>5</a:t>
            </a:r>
            <a:r>
              <a:rPr lang="en-US" sz="1200" dirty="0" smtClean="0"/>
              <a:t>]  </a:t>
            </a:r>
            <a:r>
              <a:rPr lang="en-US" sz="1200" b="1" dirty="0" smtClean="0"/>
              <a:t>X</a:t>
            </a:r>
            <a:r>
              <a:rPr lang="en-US" sz="1200" b="1" dirty="0"/>
              <a:t>. Gao</a:t>
            </a:r>
            <a:r>
              <a:rPr lang="en-US" sz="1200" dirty="0"/>
              <a:t>, Y. Ma, M. Pierce, M. Lowe, G. Fox. </a:t>
            </a:r>
            <a:r>
              <a:rPr lang="en-US" sz="1200" b="1" dirty="0"/>
              <a:t>Building a Distributed Block Storage System for Cloud Infrastructure</a:t>
            </a:r>
            <a:r>
              <a:rPr lang="en-US" sz="1200" dirty="0"/>
              <a:t>. In </a:t>
            </a:r>
            <a:r>
              <a:rPr lang="en-US" sz="1200" i="1" dirty="0"/>
              <a:t>Proceedings of </a:t>
            </a:r>
            <a:r>
              <a:rPr lang="en-US" sz="1200" i="1" dirty="0" err="1"/>
              <a:t>CloudCom</a:t>
            </a:r>
            <a:r>
              <a:rPr lang="en-US" sz="1200" i="1" dirty="0"/>
              <a:t> 2010 Conference</a:t>
            </a:r>
            <a:r>
              <a:rPr lang="en-US" sz="1200" dirty="0"/>
              <a:t>. IUPUI Conference Center, Indianapolis, IN, USA, November 30-December 3, 2010.</a:t>
            </a:r>
          </a:p>
          <a:p>
            <a:pPr>
              <a:spcBef>
                <a:spcPts val="1200"/>
              </a:spcBef>
            </a:pPr>
            <a:r>
              <a:rPr lang="en-US" sz="1200" dirty="0" smtClean="0"/>
              <a:t>[</a:t>
            </a:r>
            <a:r>
              <a:rPr lang="en-US" sz="1200" dirty="0"/>
              <a:t>6</a:t>
            </a:r>
            <a:r>
              <a:rPr lang="en-US" sz="1200" dirty="0" smtClean="0"/>
              <a:t>]  </a:t>
            </a:r>
            <a:r>
              <a:rPr lang="en-US" sz="1200" b="1" dirty="0" smtClean="0"/>
              <a:t>X</a:t>
            </a:r>
            <a:r>
              <a:rPr lang="en-US" sz="1200" b="1" dirty="0"/>
              <a:t>. Gao</a:t>
            </a:r>
            <a:r>
              <a:rPr lang="en-US" sz="1200" dirty="0"/>
              <a:t>, M. Lowe, Y. Ma, M. Pierce. </a:t>
            </a:r>
            <a:r>
              <a:rPr lang="en-US" sz="1200" b="1" dirty="0"/>
              <a:t>Supporting Cloud Computing with the Virtual Block Store System</a:t>
            </a:r>
            <a:r>
              <a:rPr lang="en-US" sz="1200" dirty="0"/>
              <a:t>. In </a:t>
            </a:r>
            <a:r>
              <a:rPr lang="en-US" sz="1200" i="1" dirty="0"/>
              <a:t>Proceedings of 5th IEEE International Conference on e-Science</a:t>
            </a:r>
            <a:r>
              <a:rPr lang="en-US" sz="1200" dirty="0"/>
              <a:t>. Oxford, UK, December 9-11, 2009.</a:t>
            </a:r>
          </a:p>
          <a:p>
            <a:pPr>
              <a:spcBef>
                <a:spcPts val="1200"/>
              </a:spcBef>
            </a:pPr>
            <a:r>
              <a:rPr lang="en-US" sz="1200" dirty="0" smtClean="0"/>
              <a:t>[</a:t>
            </a:r>
            <a:r>
              <a:rPr lang="en-US" sz="1200" dirty="0"/>
              <a:t>7</a:t>
            </a:r>
            <a:r>
              <a:rPr lang="en-US" sz="1200" dirty="0" smtClean="0"/>
              <a:t>]  R</a:t>
            </a:r>
            <a:r>
              <a:rPr lang="en-US" sz="1200" dirty="0"/>
              <a:t>. </a:t>
            </a:r>
            <a:r>
              <a:rPr lang="en-US" sz="1200" dirty="0" err="1"/>
              <a:t>Granat</a:t>
            </a:r>
            <a:r>
              <a:rPr lang="en-US" sz="1200" dirty="0"/>
              <a:t>, </a:t>
            </a:r>
            <a:r>
              <a:rPr lang="en-US" sz="1200" b="1" dirty="0"/>
              <a:t>X. Gao</a:t>
            </a:r>
            <a:r>
              <a:rPr lang="en-US" sz="1200" dirty="0"/>
              <a:t>, M. Pierce. </a:t>
            </a:r>
            <a:r>
              <a:rPr lang="en-US" sz="1200" b="1" dirty="0"/>
              <a:t>The </a:t>
            </a:r>
            <a:r>
              <a:rPr lang="en-US" sz="1200" b="1" dirty="0" err="1"/>
              <a:t>QuakeSim</a:t>
            </a:r>
            <a:r>
              <a:rPr lang="en-US" sz="1200" b="1" dirty="0"/>
              <a:t> Web Portal Environment for GPS Data Analysis</a:t>
            </a:r>
            <a:r>
              <a:rPr lang="en-US" sz="1200" dirty="0"/>
              <a:t>. In </a:t>
            </a:r>
            <a:r>
              <a:rPr lang="en-US" sz="1200" i="1" dirty="0"/>
              <a:t>Proceedings of Workshop on Sensor Networks for Earth and Space Science Applications</a:t>
            </a:r>
            <a:r>
              <a:rPr lang="en-US" sz="1200" dirty="0"/>
              <a:t>. San Francisco, CA, USA, April 16, 2009.</a:t>
            </a:r>
          </a:p>
          <a:p>
            <a:pPr>
              <a:spcBef>
                <a:spcPts val="1200"/>
              </a:spcBef>
            </a:pPr>
            <a:r>
              <a:rPr lang="en-US" sz="1200" dirty="0" smtClean="0"/>
              <a:t>[</a:t>
            </a:r>
            <a:r>
              <a:rPr lang="en-US" sz="1200" dirty="0"/>
              <a:t>8</a:t>
            </a:r>
            <a:r>
              <a:rPr lang="en-US" sz="1200" dirty="0" smtClean="0"/>
              <a:t>]  Y</a:t>
            </a:r>
            <a:r>
              <a:rPr lang="en-US" sz="1200" dirty="0"/>
              <a:t>. Bock, B. Crowell, L. </a:t>
            </a:r>
            <a:r>
              <a:rPr lang="en-US" sz="1200" dirty="0" err="1"/>
              <a:t>Prawirodirdjo</a:t>
            </a:r>
            <a:r>
              <a:rPr lang="en-US" sz="1200" dirty="0"/>
              <a:t>, P. </a:t>
            </a:r>
            <a:r>
              <a:rPr lang="en-US" sz="1200" dirty="0" err="1"/>
              <a:t>Jamason</a:t>
            </a:r>
            <a:r>
              <a:rPr lang="en-US" sz="1200" dirty="0"/>
              <a:t>, R. Chang, P. Fang, M. Squibb, M. Pierce, </a:t>
            </a:r>
            <a:r>
              <a:rPr lang="en-US" sz="1200" b="1" dirty="0"/>
              <a:t>X. Gao</a:t>
            </a:r>
            <a:r>
              <a:rPr lang="en-US" sz="1200" dirty="0"/>
              <a:t>, F. Webb, S. </a:t>
            </a:r>
            <a:r>
              <a:rPr lang="en-US" sz="1200" dirty="0" err="1"/>
              <a:t>Kedar</a:t>
            </a:r>
            <a:r>
              <a:rPr lang="en-US" sz="1200" dirty="0"/>
              <a:t>, R. </a:t>
            </a:r>
            <a:r>
              <a:rPr lang="en-US" sz="1200" dirty="0" err="1"/>
              <a:t>Granat</a:t>
            </a:r>
            <a:r>
              <a:rPr lang="en-US" sz="1200" dirty="0"/>
              <a:t>, J. Parker, D. Dong. </a:t>
            </a:r>
            <a:r>
              <a:rPr lang="en-US" sz="1200" b="1" dirty="0"/>
              <a:t>Modeling and On-the-Fly Solutions for Solid Earth Sciences: Web Services and Data Portal for Earthquake Early Warning System</a:t>
            </a:r>
            <a:r>
              <a:rPr lang="en-US" sz="1200" dirty="0"/>
              <a:t>. In </a:t>
            </a:r>
            <a:r>
              <a:rPr lang="en-US" sz="1200" i="1" dirty="0"/>
              <a:t>Proceedings of</a:t>
            </a:r>
            <a:r>
              <a:rPr lang="en-US" sz="1200" dirty="0"/>
              <a:t> </a:t>
            </a:r>
            <a:r>
              <a:rPr lang="en-US" sz="1200" i="1" dirty="0"/>
              <a:t>IEEE International Geoscience &amp; Remote Sensing Symposium</a:t>
            </a:r>
            <a:r>
              <a:rPr lang="en-US" sz="1200" dirty="0"/>
              <a:t>. Boston, MA, USA, July 8-11, 2008.</a:t>
            </a:r>
          </a:p>
          <a:p>
            <a:pPr>
              <a:spcBef>
                <a:spcPts val="1200"/>
              </a:spcBef>
            </a:pPr>
            <a:r>
              <a:rPr lang="en-US" sz="1200" dirty="0" smtClean="0"/>
              <a:t>[</a:t>
            </a:r>
            <a:r>
              <a:rPr lang="en-US" sz="1200" dirty="0"/>
              <a:t>9</a:t>
            </a:r>
            <a:r>
              <a:rPr lang="en-US" sz="1200" dirty="0" smtClean="0"/>
              <a:t>]  M</a:t>
            </a:r>
            <a:r>
              <a:rPr lang="en-US" sz="1200" dirty="0"/>
              <a:t>. Pierce, </a:t>
            </a:r>
            <a:r>
              <a:rPr lang="en-US" sz="1200" b="1" dirty="0"/>
              <a:t>X. Gao</a:t>
            </a:r>
            <a:r>
              <a:rPr lang="en-US" sz="1200" dirty="0"/>
              <a:t>, S. </a:t>
            </a:r>
            <a:r>
              <a:rPr lang="en-US" sz="1200" dirty="0" err="1"/>
              <a:t>Pallickara</a:t>
            </a:r>
            <a:r>
              <a:rPr lang="en-US" sz="1200" dirty="0"/>
              <a:t>, Z. </a:t>
            </a:r>
            <a:r>
              <a:rPr lang="en-US" sz="1200" dirty="0" err="1"/>
              <a:t>Guo</a:t>
            </a:r>
            <a:r>
              <a:rPr lang="en-US" sz="1200" dirty="0"/>
              <a:t>, G. Fox. </a:t>
            </a:r>
            <a:r>
              <a:rPr lang="en-US" sz="1200" b="1" dirty="0" err="1"/>
              <a:t>QuakeSim</a:t>
            </a:r>
            <a:r>
              <a:rPr lang="en-US" sz="1200" b="1" dirty="0"/>
              <a:t> Portal and Services: New Approaches to Science Gateway Development Techniques</a:t>
            </a:r>
            <a:r>
              <a:rPr lang="en-US" sz="1200" dirty="0"/>
              <a:t>. </a:t>
            </a:r>
            <a:r>
              <a:rPr lang="en-US" sz="1200" i="1" dirty="0"/>
              <a:t>Concurrency &amp; Computation: Practice &amp; Experience, Special Issue on Computation and Informatics in Earthquake Science: The ACES Perspective</a:t>
            </a:r>
            <a:r>
              <a:rPr lang="en-US" sz="1200" dirty="0"/>
              <a:t>. 6th ACES International workshop. Cairns, Australia, May 11-16, 2008.</a:t>
            </a:r>
          </a:p>
          <a:p>
            <a:pPr>
              <a:spcBef>
                <a:spcPts val="1200"/>
              </a:spcBef>
            </a:pPr>
            <a:r>
              <a:rPr lang="en-US" sz="1200" dirty="0" smtClean="0"/>
              <a:t>[10]  M</a:t>
            </a:r>
            <a:r>
              <a:rPr lang="en-US" sz="1200" dirty="0"/>
              <a:t>. Pierce, G. Fox, J. Choi, Z. </a:t>
            </a:r>
            <a:r>
              <a:rPr lang="en-US" sz="1200" dirty="0" err="1"/>
              <a:t>Guo</a:t>
            </a:r>
            <a:r>
              <a:rPr lang="en-US" sz="1200" dirty="0"/>
              <a:t>, </a:t>
            </a:r>
            <a:r>
              <a:rPr lang="en-US" sz="1200" b="1" dirty="0"/>
              <a:t>X. Gao</a:t>
            </a:r>
            <a:r>
              <a:rPr lang="en-US" sz="1200" dirty="0"/>
              <a:t>, and Y. Ma. </a:t>
            </a:r>
            <a:r>
              <a:rPr lang="en-US" sz="1200" b="1" dirty="0"/>
              <a:t>Using Web 2.0 for Scientific Applications and Scientific Communities</a:t>
            </a:r>
            <a:r>
              <a:rPr lang="en-US" sz="1200" dirty="0"/>
              <a:t>. </a:t>
            </a:r>
            <a:r>
              <a:rPr lang="en-US" sz="1200" i="1" dirty="0"/>
              <a:t>Concurrency and Computation: Practice and Experience Special Issue for 3rd International Conference on Semantics, Knowledge and Grid (SKG2007)</a:t>
            </a:r>
            <a:r>
              <a:rPr lang="en-US" sz="1200" dirty="0"/>
              <a:t>. Xian, China, October 28-30, 2007.</a:t>
            </a:r>
          </a:p>
        </p:txBody>
      </p:sp>
    </p:spTree>
    <p:extLst>
      <p:ext uri="{BB962C8B-B14F-4D97-AF65-F5344CB8AC3E}">
        <p14:creationId xmlns:p14="http://schemas.microsoft.com/office/powerpoint/2010/main" val="55582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945091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Related work</a:t>
            </a:r>
            <a:r>
              <a:rPr lang="en-US" sz="3600" dirty="0" smtClean="0"/>
              <a:t> </a:t>
            </a:r>
            <a:r>
              <a:rPr lang="en-US" sz="3600" dirty="0" smtClean="0"/>
              <a:t>– </a:t>
            </a:r>
            <a:r>
              <a:rPr lang="en-US" sz="3600" dirty="0" smtClean="0"/>
              <a:t>indexing for Big Data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199" y="1337395"/>
            <a:ext cx="10515600" cy="4068086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Hadoop++, HAIL, Eagle-Eyed-Elephant: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   - </a:t>
            </a:r>
            <a:r>
              <a:rPr lang="en-US" sz="2400" dirty="0" smtClean="0"/>
              <a:t>Indexing for data stored in HDFS to facilitate MapReduce queries</a:t>
            </a:r>
          </a:p>
          <a:p>
            <a:pPr marL="0" indent="0">
              <a:buNone/>
            </a:pPr>
            <a:r>
              <a:rPr lang="en-US" sz="2400" dirty="0" smtClean="0"/>
              <a:t>    - Tasks scheduled at level of data blocks or splits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Tasks may scan irrelevant data blocks or records to do query evaluation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/>
              <a:t>- Indices only used for queries, not for post-query analysis </a:t>
            </a:r>
            <a:r>
              <a:rPr lang="en-US" sz="2400" dirty="0" smtClean="0"/>
              <a:t>algorithms</a:t>
            </a:r>
          </a:p>
          <a:p>
            <a:pPr marL="0" indent="0">
              <a:buNone/>
            </a:pPr>
            <a:endParaRPr lang="en-US" sz="2400" dirty="0"/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Record level data access and indexin</a:t>
            </a:r>
            <a:r>
              <a:rPr lang="en-US" dirty="0" smtClean="0">
                <a:solidFill>
                  <a:prstClr val="black"/>
                </a:solidFill>
              </a:rPr>
              <a:t>g are needed</a:t>
            </a:r>
            <a:endParaRPr lang="en-US" sz="2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    - </a:t>
            </a:r>
            <a:r>
              <a:rPr lang="en-US" sz="2400" dirty="0" smtClean="0">
                <a:solidFill>
                  <a:prstClr val="black"/>
                </a:solidFill>
              </a:rPr>
              <a:t>Suggest distributed </a:t>
            </a:r>
            <a:r>
              <a:rPr lang="en-US" sz="2400" dirty="0" err="1" smtClean="0">
                <a:solidFill>
                  <a:prstClr val="black"/>
                </a:solidFill>
              </a:rPr>
              <a:t>NoSQL</a:t>
            </a:r>
            <a:r>
              <a:rPr lang="en-US" sz="2400" dirty="0" smtClean="0">
                <a:solidFill>
                  <a:prstClr val="black"/>
                </a:solidFill>
              </a:rPr>
              <a:t> databases for the storage solution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153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63152" y="0"/>
            <a:ext cx="11528848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Related work</a:t>
            </a:r>
            <a:r>
              <a:rPr lang="en-US" sz="3600" dirty="0" smtClean="0"/>
              <a:t> </a:t>
            </a:r>
            <a:r>
              <a:rPr lang="en-US" sz="3600" dirty="0" smtClean="0"/>
              <a:t>– </a:t>
            </a:r>
            <a:r>
              <a:rPr lang="en-US" sz="3600" dirty="0" smtClean="0"/>
              <a:t>indexing on current </a:t>
            </a:r>
            <a:r>
              <a:rPr lang="en-US" sz="3600" dirty="0" err="1" smtClean="0"/>
              <a:t>NoSQL</a:t>
            </a:r>
            <a:r>
              <a:rPr lang="en-US" sz="3600" dirty="0" smtClean="0"/>
              <a:t> databases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397286" y="1140897"/>
            <a:ext cx="280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Single-dimensional indexes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40600" y="1140897"/>
            <a:ext cx="280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Multidimensional indexes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80471" y="1979279"/>
            <a:ext cx="1669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Sorted (B+ tree)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625419" y="1964039"/>
            <a:ext cx="1569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Inverted index </a:t>
            </a:r>
          </a:p>
          <a:p>
            <a:pPr algn="ctr"/>
            <a:r>
              <a:rPr lang="en-US" dirty="0" smtClean="0"/>
              <a:t>(Lucene)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815905" y="1976942"/>
            <a:ext cx="1768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Unsorted (Hash)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9018378" y="1510229"/>
            <a:ext cx="0" cy="269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760048" y="1779373"/>
            <a:ext cx="25496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60048" y="1779373"/>
            <a:ext cx="0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386513" y="1964039"/>
            <a:ext cx="808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 tree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9018378" y="1779373"/>
            <a:ext cx="0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568902" y="1964039"/>
            <a:ext cx="1035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K-d tree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10309659" y="1779373"/>
            <a:ext cx="0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737807" y="1964039"/>
            <a:ext cx="1176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Quad tree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4680330" y="1510229"/>
            <a:ext cx="0" cy="269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928553" y="1779373"/>
            <a:ext cx="34697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928553" y="1779373"/>
            <a:ext cx="0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680330" y="1779373"/>
            <a:ext cx="0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398332" y="1779373"/>
            <a:ext cx="0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506475" y="3076832"/>
            <a:ext cx="8587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506475" y="3076832"/>
            <a:ext cx="0" cy="345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365271" y="3076832"/>
            <a:ext cx="0" cy="345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095819" y="3410466"/>
            <a:ext cx="790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Single-field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764731" y="3422822"/>
            <a:ext cx="1231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Composite</a:t>
            </a:r>
            <a:endParaRPr lang="en-US" dirty="0"/>
          </a:p>
        </p:txBody>
      </p:sp>
      <p:cxnSp>
        <p:nvCxnSpPr>
          <p:cNvPr id="72" name="Straight Connector 71"/>
          <p:cNvCxnSpPr>
            <a:stCxn id="25" idx="2"/>
          </p:cNvCxnSpPr>
          <p:nvPr/>
        </p:nvCxnSpPr>
        <p:spPr>
          <a:xfrm flipH="1">
            <a:off x="6410072" y="2610370"/>
            <a:ext cx="1" cy="812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014656" y="3410466"/>
            <a:ext cx="790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Single-field</a:t>
            </a:r>
            <a:endParaRPr lang="en-US" dirty="0"/>
          </a:p>
        </p:txBody>
      </p:sp>
      <p:cxnSp>
        <p:nvCxnSpPr>
          <p:cNvPr id="74" name="Straight Connector 73"/>
          <p:cNvCxnSpPr/>
          <p:nvPr/>
        </p:nvCxnSpPr>
        <p:spPr>
          <a:xfrm>
            <a:off x="4681794" y="2333622"/>
            <a:ext cx="0" cy="743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252396" y="3077083"/>
            <a:ext cx="8587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252396" y="3077083"/>
            <a:ext cx="0" cy="345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111192" y="3077083"/>
            <a:ext cx="0" cy="345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856980" y="3410717"/>
            <a:ext cx="790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Single-field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647812" y="3423073"/>
            <a:ext cx="1231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Composite</a:t>
            </a:r>
            <a:endParaRPr lang="en-US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663151" y="4166283"/>
            <a:ext cx="107137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63151" y="4638723"/>
            <a:ext cx="107137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63151" y="421783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HBase</a:t>
            </a:r>
            <a:endParaRPr lang="en-US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670150" y="5111163"/>
            <a:ext cx="107137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63151" y="4690277"/>
            <a:ext cx="1295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Cassandra</a:t>
            </a:r>
            <a:endParaRPr lang="en-US" dirty="0"/>
          </a:p>
        </p:txBody>
      </p:sp>
      <p:cxnSp>
        <p:nvCxnSpPr>
          <p:cNvPr id="93" name="Straight Connector 92"/>
          <p:cNvCxnSpPr/>
          <p:nvPr/>
        </p:nvCxnSpPr>
        <p:spPr>
          <a:xfrm>
            <a:off x="670150" y="5583603"/>
            <a:ext cx="107137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63151" y="516271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Riak</a:t>
            </a:r>
            <a:endParaRPr lang="en-US" dirty="0"/>
          </a:p>
        </p:txBody>
      </p:sp>
      <p:cxnSp>
        <p:nvCxnSpPr>
          <p:cNvPr id="95" name="Straight Connector 94"/>
          <p:cNvCxnSpPr/>
          <p:nvPr/>
        </p:nvCxnSpPr>
        <p:spPr>
          <a:xfrm>
            <a:off x="670150" y="6040803"/>
            <a:ext cx="107137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663151" y="5619916"/>
            <a:ext cx="1173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MongoDB</a:t>
            </a:r>
            <a:endParaRPr lang="en-US" dirty="0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2928553" y="2333371"/>
            <a:ext cx="0" cy="743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3967482" y="4690279"/>
            <a:ext cx="52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6202270" y="4690277"/>
            <a:ext cx="52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2198102" y="5162717"/>
            <a:ext cx="52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6202269" y="5177959"/>
            <a:ext cx="52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2198102" y="5635158"/>
            <a:ext cx="52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3104816" y="5635158"/>
            <a:ext cx="52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3943175" y="5635158"/>
            <a:ext cx="52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6202269" y="5635158"/>
            <a:ext cx="52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10049204" y="5619916"/>
            <a:ext cx="52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663151" y="6211304"/>
            <a:ext cx="7846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Varied level of indexing support among different </a:t>
            </a:r>
            <a:r>
              <a:rPr lang="en-US" i="1" dirty="0" err="1" smtClean="0">
                <a:solidFill>
                  <a:srgbClr val="FF0000"/>
                </a:solidFill>
              </a:rPr>
              <a:t>NoSQL</a:t>
            </a:r>
            <a:r>
              <a:rPr lang="en-US" i="1" dirty="0" smtClean="0">
                <a:solidFill>
                  <a:srgbClr val="FF0000"/>
                </a:solidFill>
              </a:rPr>
              <a:t> databases.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455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198" y="1337392"/>
            <a:ext cx="10799619" cy="5257617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Distributed Lucene </a:t>
            </a:r>
            <a:r>
              <a:rPr lang="en-US" sz="2400" dirty="0" smtClean="0">
                <a:solidFill>
                  <a:prstClr val="black"/>
                </a:solidFill>
              </a:rPr>
              <a:t>indices </a:t>
            </a:r>
            <a:r>
              <a:rPr lang="en-US" sz="2400" dirty="0" smtClean="0">
                <a:solidFill>
                  <a:prstClr val="black"/>
                </a:solidFill>
              </a:rPr>
              <a:t>not good for </a:t>
            </a:r>
            <a:r>
              <a:rPr lang="en-US" sz="2400" i="1" dirty="0" smtClean="0">
                <a:solidFill>
                  <a:prstClr val="black"/>
                </a:solidFill>
              </a:rPr>
              <a:t>get-retweet-edges(#euro2012, </a:t>
            </a:r>
            <a:r>
              <a:rPr lang="en-US" sz="2400" i="1" dirty="0">
                <a:solidFill>
                  <a:prstClr val="black"/>
                </a:solidFill>
              </a:rPr>
              <a:t>[</a:t>
            </a:r>
            <a:r>
              <a:rPr lang="en-US" sz="2400" i="1" dirty="0" smtClean="0"/>
              <a:t>06/12, 07/12</a:t>
            </a:r>
            <a:r>
              <a:rPr lang="en-US" sz="2400" i="1" dirty="0"/>
              <a:t>])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   </a:t>
            </a:r>
            <a:r>
              <a:rPr lang="en-US" sz="2000" dirty="0" smtClean="0">
                <a:solidFill>
                  <a:prstClr val="black"/>
                </a:solidFill>
              </a:rPr>
              <a:t>- Retrieve top-N ‘most relevant’ documents, instead of processing all related social updates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   - Term frequency, position information, and rank computation are unnecessary</a:t>
            </a: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   - </a:t>
            </a:r>
            <a:r>
              <a:rPr lang="en-US" sz="2000" dirty="0" smtClean="0">
                <a:solidFill>
                  <a:prstClr val="black"/>
                </a:solidFill>
              </a:rPr>
              <a:t>Only index individual fields, while result </a:t>
            </a:r>
            <a:r>
              <a:rPr lang="en-US" sz="2000" dirty="0" smtClean="0">
                <a:solidFill>
                  <a:prstClr val="black"/>
                </a:solidFill>
              </a:rPr>
              <a:t>size for </a:t>
            </a:r>
            <a:r>
              <a:rPr lang="en-US" sz="2000" dirty="0" smtClean="0">
                <a:solidFill>
                  <a:prstClr val="black"/>
                </a:solidFill>
              </a:rPr>
              <a:t>[2012-06, 2012-07] </a:t>
            </a:r>
            <a:r>
              <a:rPr lang="en-US" sz="2000" dirty="0" smtClean="0">
                <a:solidFill>
                  <a:prstClr val="black"/>
                </a:solidFill>
              </a:rPr>
              <a:t>&gt;&gt; </a:t>
            </a:r>
            <a:r>
              <a:rPr lang="en-US" sz="2000" dirty="0" smtClean="0">
                <a:solidFill>
                  <a:prstClr val="black"/>
                </a:solidFill>
              </a:rPr>
              <a:t>result </a:t>
            </a:r>
            <a:r>
              <a:rPr lang="en-US" sz="2000" dirty="0" smtClean="0">
                <a:solidFill>
                  <a:prstClr val="black"/>
                </a:solidFill>
              </a:rPr>
              <a:t>size for </a:t>
            </a:r>
            <a:r>
              <a:rPr lang="en-US" sz="2000" dirty="0" smtClean="0">
                <a:solidFill>
                  <a:prstClr val="black"/>
                </a:solidFill>
              </a:rPr>
              <a:t>#euro2012</a:t>
            </a:r>
            <a:endParaRPr lang="en-US" sz="2000" dirty="0">
              <a:solidFill>
                <a:prstClr val="black"/>
              </a:solidFill>
            </a:endParaRPr>
          </a:p>
          <a:p>
            <a:pPr lvl="0"/>
            <a:endParaRPr lang="en-US" sz="2000" dirty="0" smtClean="0">
              <a:solidFill>
                <a:prstClr val="black"/>
              </a:solidFill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Need </a:t>
            </a:r>
            <a:r>
              <a:rPr lang="en-US" sz="2400" b="1" dirty="0" smtClean="0">
                <a:solidFill>
                  <a:srgbClr val="FF0000"/>
                </a:solidFill>
              </a:rPr>
              <a:t>customizability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in index structure </a:t>
            </a:r>
            <a:r>
              <a:rPr lang="en-US" sz="2400" dirty="0" smtClean="0">
                <a:solidFill>
                  <a:prstClr val="black"/>
                </a:solidFill>
              </a:rPr>
              <a:t>design</a:t>
            </a:r>
          </a:p>
          <a:p>
            <a:pPr lvl="0"/>
            <a:endParaRPr lang="en-US" sz="2000" dirty="0">
              <a:solidFill>
                <a:prstClr val="black"/>
              </a:solidFill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Research questions:</a:t>
            </a:r>
            <a:endParaRPr lang="en-US" sz="2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   - </a:t>
            </a:r>
            <a:r>
              <a:rPr lang="en-US" sz="2000" dirty="0"/>
              <a:t>A</a:t>
            </a:r>
            <a:r>
              <a:rPr lang="en-US" sz="2000" dirty="0" smtClean="0"/>
              <a:t> general customizable </a:t>
            </a:r>
            <a:r>
              <a:rPr lang="en-US" sz="2000" dirty="0"/>
              <a:t>indexing mechanism that can be </a:t>
            </a:r>
            <a:r>
              <a:rPr lang="en-US" sz="2000" dirty="0" smtClean="0"/>
              <a:t>supported </a:t>
            </a:r>
            <a:r>
              <a:rPr lang="en-US" sz="2000" dirty="0"/>
              <a:t>by most </a:t>
            </a:r>
            <a:r>
              <a:rPr lang="en-US" sz="2000" dirty="0" err="1" smtClean="0"/>
              <a:t>NoSQL</a:t>
            </a:r>
            <a:r>
              <a:rPr lang="en-US" sz="2000" dirty="0" smtClean="0"/>
              <a:t> databases?</a:t>
            </a:r>
            <a:endParaRPr lang="en-US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    - </a:t>
            </a:r>
            <a:r>
              <a:rPr lang="en-US" sz="2000" dirty="0" smtClean="0">
                <a:solidFill>
                  <a:prstClr val="black"/>
                </a:solidFill>
              </a:rPr>
              <a:t>If yes, how to achieve scalable index storage?</a:t>
            </a:r>
            <a:endParaRPr lang="en-US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    - </a:t>
            </a:r>
            <a:r>
              <a:rPr lang="en-US" sz="2000" dirty="0" smtClean="0">
                <a:solidFill>
                  <a:prstClr val="black"/>
                </a:solidFill>
              </a:rPr>
              <a:t>How to achieve scalable indexing speed, especially for high-volume streaming data?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945091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Related work</a:t>
            </a:r>
            <a:r>
              <a:rPr lang="en-US" sz="3600" dirty="0" smtClean="0"/>
              <a:t> </a:t>
            </a:r>
            <a:r>
              <a:rPr lang="en-US" sz="3600" dirty="0" smtClean="0"/>
              <a:t>– </a:t>
            </a:r>
            <a:r>
              <a:rPr lang="en-US" sz="3600" dirty="0" smtClean="0"/>
              <a:t>indexing on current </a:t>
            </a:r>
            <a:r>
              <a:rPr lang="en-US" sz="3600" dirty="0" err="1" smtClean="0"/>
              <a:t>NoSQL</a:t>
            </a:r>
            <a:r>
              <a:rPr lang="en-US" sz="3600" dirty="0" smtClean="0"/>
              <a:t> databases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970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945091" cy="1325563"/>
          </a:xfrm>
        </p:spPr>
        <p:txBody>
          <a:bodyPr>
            <a:normAutofit/>
          </a:bodyPr>
          <a:lstStyle/>
          <a:p>
            <a:r>
              <a:rPr lang="en-US" sz="3600" dirty="0"/>
              <a:t>C</a:t>
            </a:r>
            <a:r>
              <a:rPr lang="en-US" sz="3600" dirty="0" smtClean="0"/>
              <a:t>ustomizable and scalable indexing framework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14805" y="2399875"/>
            <a:ext cx="10799619" cy="93821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Abstract data </a:t>
            </a:r>
            <a:r>
              <a:rPr lang="en-US" sz="2400" dirty="0" smtClean="0"/>
              <a:t>model for original data to be indexed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    - JSON type of nested key-value pair </a:t>
            </a:r>
            <a:r>
              <a:rPr lang="en-US" sz="2000" dirty="0" smtClean="0"/>
              <a:t>list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3759" y="5142478"/>
            <a:ext cx="3001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HBase (</a:t>
            </a:r>
            <a:r>
              <a:rPr lang="en-US" dirty="0" err="1" smtClean="0"/>
              <a:t>BigTable</a:t>
            </a:r>
            <a:r>
              <a:rPr lang="en-US" dirty="0" smtClean="0"/>
              <a:t> data model):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8851" y="3249869"/>
            <a:ext cx="5208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mbria" panose="02040503050406030204" pitchFamily="18" charset="0"/>
                <a:cs typeface="Courier New" panose="02070309020205020404" pitchFamily="49" charset="0"/>
              </a:rPr>
              <a:t>{"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Courier New" panose="02070309020205020404" pitchFamily="49" charset="0"/>
              </a:rPr>
              <a:t>id</a:t>
            </a:r>
            <a:r>
              <a:rPr lang="en-US" sz="1200" dirty="0" smtClean="0">
                <a:latin typeface="Cambria" panose="02040503050406030204" pitchFamily="18" charset="0"/>
                <a:cs typeface="Courier New" panose="02070309020205020404" pitchFamily="49" charset="0"/>
              </a:rPr>
              <a:t>":34077,</a:t>
            </a:r>
          </a:p>
          <a:p>
            <a:r>
              <a:rPr lang="en-US" sz="1200" dirty="0">
                <a:latin typeface="Cambria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ambria" panose="02040503050406030204" pitchFamily="18" charset="0"/>
                <a:cs typeface="Courier New" panose="02070309020205020404" pitchFamily="49" charset="0"/>
              </a:rPr>
              <a:t> "</a:t>
            </a:r>
            <a:r>
              <a:rPr lang="en-US" sz="1200" dirty="0" err="1">
                <a:latin typeface="Cambria" panose="02040503050406030204" pitchFamily="18" charset="0"/>
                <a:cs typeface="Courier New" panose="02070309020205020404" pitchFamily="49" charset="0"/>
              </a:rPr>
              <a:t>text</a:t>
            </a:r>
            <a:r>
              <a:rPr lang="en-US" sz="1200" dirty="0" err="1" smtClean="0">
                <a:latin typeface="Cambria" panose="02040503050406030204" pitchFamily="18" charset="0"/>
                <a:cs typeface="Courier New" panose="02070309020205020404" pitchFamily="49" charset="0"/>
              </a:rPr>
              <a:t>":"Enjoy</a:t>
            </a:r>
            <a:r>
              <a:rPr lang="en-US" sz="1200" dirty="0" smtClean="0">
                <a:latin typeface="Cambria" panose="02040503050406030204" pitchFamily="18" charset="0"/>
                <a:cs typeface="Courier New" panose="02070309020205020404" pitchFamily="49" charset="0"/>
              </a:rPr>
              <a:t> the great #euro2012",</a:t>
            </a:r>
            <a:endParaRPr lang="en-US" sz="1200" dirty="0">
              <a:latin typeface="Cambria" panose="02040503050406030204" pitchFamily="18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ambria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ambria" panose="02040503050406030204" pitchFamily="18" charset="0"/>
                <a:cs typeface="Courier New" panose="02070309020205020404" pitchFamily="49" charset="0"/>
              </a:rPr>
              <a:t> "</a:t>
            </a:r>
            <a:r>
              <a:rPr lang="en-US" sz="1200" dirty="0">
                <a:latin typeface="Cambria" panose="02040503050406030204" pitchFamily="18" charset="0"/>
                <a:cs typeface="Courier New" panose="02070309020205020404" pitchFamily="49" charset="0"/>
              </a:rPr>
              <a:t>created_at":"</a:t>
            </a:r>
            <a:r>
              <a:rPr lang="en-US" sz="1200" dirty="0" smtClean="0">
                <a:latin typeface="Cambria" panose="02040503050406030204" pitchFamily="18" charset="0"/>
                <a:cs typeface="Courier New" panose="02070309020205020404" pitchFamily="49" charset="0"/>
              </a:rPr>
              <a:t>2012-06-12 23:22:16",</a:t>
            </a:r>
          </a:p>
          <a:p>
            <a:r>
              <a:rPr lang="en-US" sz="1200" dirty="0">
                <a:latin typeface="Cambria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ambria" panose="02040503050406030204" pitchFamily="18" charset="0"/>
                <a:cs typeface="Courier New" panose="02070309020205020404" pitchFamily="49" charset="0"/>
              </a:rPr>
              <a:t> "geo</a:t>
            </a:r>
            <a:r>
              <a:rPr lang="en-US" sz="1200" dirty="0" smtClean="0">
                <a:latin typeface="Cambria" panose="02040503050406030204" pitchFamily="18" charset="0"/>
                <a:cs typeface="Courier New" panose="02070309020205020404" pitchFamily="49" charset="0"/>
              </a:rPr>
              <a:t>":{ </a:t>
            </a:r>
            <a:r>
              <a:rPr lang="en-US" sz="1200" dirty="0" smtClean="0">
                <a:latin typeface="Cambria" panose="02040503050406030204" pitchFamily="18" charset="0"/>
                <a:cs typeface="Courier New" panose="02070309020205020404" pitchFamily="49" charset="0"/>
              </a:rPr>
              <a:t>"</a:t>
            </a:r>
            <a:r>
              <a:rPr lang="en-US" sz="1200" dirty="0" err="1" smtClean="0">
                <a:latin typeface="Cambria" panose="02040503050406030204" pitchFamily="18" charset="0"/>
                <a:cs typeface="Courier New" panose="02070309020205020404" pitchFamily="49" charset="0"/>
              </a:rPr>
              <a:t>type":"Point</a:t>
            </a:r>
            <a:r>
              <a:rPr lang="en-US" sz="1200" dirty="0" smtClean="0">
                <a:latin typeface="Cambria" panose="02040503050406030204" pitchFamily="18" charset="0"/>
                <a:cs typeface="Courier New" panose="02070309020205020404" pitchFamily="49" charset="0"/>
              </a:rPr>
              <a:t>",</a:t>
            </a:r>
          </a:p>
          <a:p>
            <a:r>
              <a:rPr lang="en-US" sz="1200" dirty="0" smtClean="0">
                <a:latin typeface="Cambria" panose="02040503050406030204" pitchFamily="18" charset="0"/>
                <a:cs typeface="Courier New" panose="02070309020205020404" pitchFamily="49" charset="0"/>
              </a:rPr>
              <a:t>                 "coordinates":[-6.2219492,</a:t>
            </a:r>
          </a:p>
          <a:p>
            <a:r>
              <a:rPr lang="en-US" sz="1200" dirty="0">
                <a:latin typeface="Cambria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200" dirty="0" smtClean="0">
                <a:latin typeface="Cambria" panose="02040503050406030204" pitchFamily="18" charset="0"/>
                <a:cs typeface="Courier New" panose="02070309020205020404" pitchFamily="49" charset="0"/>
              </a:rPr>
              <a:t>                                              52.8767352</a:t>
            </a:r>
            <a:r>
              <a:rPr lang="en-US" sz="1200" dirty="0" smtClean="0">
                <a:latin typeface="Cambria" panose="02040503050406030204" pitchFamily="18" charset="0"/>
                <a:cs typeface="Courier New" panose="02070309020205020404" pitchFamily="49" charset="0"/>
              </a:rPr>
              <a:t>] },</a:t>
            </a:r>
            <a:endParaRPr lang="en-US" sz="1200" dirty="0" smtClean="0">
              <a:latin typeface="Cambria" panose="02040503050406030204" pitchFamily="18" charset="0"/>
              <a:cs typeface="Courier New" panose="02070309020205020404" pitchFamily="49" charset="0"/>
            </a:endParaRPr>
          </a:p>
          <a:p>
            <a:r>
              <a:rPr lang="en-US" sz="1200" dirty="0" smtClean="0">
                <a:latin typeface="Cambria" panose="02040503050406030204" pitchFamily="18" charset="0"/>
                <a:cs typeface="Courier New" panose="02070309020205020404" pitchFamily="49" charset="0"/>
              </a:rPr>
              <a:t>   ...</a:t>
            </a:r>
            <a:endParaRPr lang="en-US" sz="1200" dirty="0">
              <a:latin typeface="Cambria" panose="02040503050406030204" pitchFamily="18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ambria" panose="02040503050406030204" pitchFamily="18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8" name="Straight Arrow Connector 7"/>
          <p:cNvCxnSpPr>
            <a:stCxn id="7" idx="2"/>
            <a:endCxn id="6" idx="0"/>
          </p:cNvCxnSpPr>
          <p:nvPr/>
        </p:nvCxnSpPr>
        <p:spPr>
          <a:xfrm flipH="1">
            <a:off x="2994515" y="4819529"/>
            <a:ext cx="2848371" cy="322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04512" y="5756471"/>
            <a:ext cx="4089129" cy="3482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" name="Rectangle 9"/>
          <p:cNvSpPr/>
          <p:nvPr/>
        </p:nvSpPr>
        <p:spPr>
          <a:xfrm>
            <a:off x="913477" y="5756471"/>
            <a:ext cx="4080164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913477" y="6098553"/>
            <a:ext cx="4080164" cy="818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17764" y="5778589"/>
            <a:ext cx="623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details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781704" y="6099371"/>
            <a:ext cx="0" cy="723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30629" y="6130157"/>
            <a:ext cx="0" cy="7060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81067" y="6118086"/>
            <a:ext cx="958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c</a:t>
            </a:r>
            <a:r>
              <a:rPr lang="en-US" sz="1200" dirty="0" err="1" smtClean="0"/>
              <a:t>reated_at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1071886" y="6143958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text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32603" y="6135048"/>
            <a:ext cx="1133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… (other fields)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62695" y="6452128"/>
            <a:ext cx="3827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8839" y="6445613"/>
            <a:ext cx="1000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“Enjoy …”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736520" y="6463321"/>
            <a:ext cx="961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2012-06-02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17050" y="5469049"/>
            <a:ext cx="947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Tweet Table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2933" y="6151326"/>
            <a:ext cx="5993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34077</a:t>
            </a:r>
            <a:endParaRPr lang="en-US" sz="1200" dirty="0"/>
          </a:p>
        </p:txBody>
      </p:sp>
      <p:cxnSp>
        <p:nvCxnSpPr>
          <p:cNvPr id="23" name="Straight Arrow Connector 22"/>
          <p:cNvCxnSpPr>
            <a:stCxn id="22" idx="3"/>
            <a:endCxn id="10" idx="1"/>
          </p:cNvCxnSpPr>
          <p:nvPr/>
        </p:nvCxnSpPr>
        <p:spPr>
          <a:xfrm>
            <a:off x="792250" y="6289826"/>
            <a:ext cx="121227" cy="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44157" y="6098553"/>
            <a:ext cx="0" cy="72723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60816" y="6133654"/>
            <a:ext cx="556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geo</a:t>
            </a:r>
            <a:endParaRPr lang="en-US" sz="12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913479" y="6442139"/>
            <a:ext cx="4080162" cy="182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34289" y="6460402"/>
            <a:ext cx="1361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{“</a:t>
            </a:r>
            <a:r>
              <a:rPr lang="en-US" sz="1200" dirty="0" err="1" smtClean="0"/>
              <a:t>type”:”Point</a:t>
            </a:r>
            <a:r>
              <a:rPr lang="en-US" sz="1200" dirty="0" smtClean="0"/>
              <a:t>”, …}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5525488" y="5142478"/>
            <a:ext cx="2371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Riak</a:t>
            </a:r>
            <a:r>
              <a:rPr lang="en-US" dirty="0" smtClean="0"/>
              <a:t> (key-value model):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561789" y="5748842"/>
            <a:ext cx="1548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Key: </a:t>
            </a:r>
            <a:r>
              <a:rPr lang="en-US" sz="1200" dirty="0" smtClean="0">
                <a:cs typeface="Courier New" panose="02070309020205020404" pitchFamily="49" charset="0"/>
              </a:rPr>
              <a:t>34077</a:t>
            </a:r>
          </a:p>
          <a:p>
            <a:r>
              <a:rPr lang="en-US" sz="1200" dirty="0" smtClean="0">
                <a:cs typeface="Courier New" panose="02070309020205020404" pitchFamily="49" charset="0"/>
              </a:rPr>
              <a:t>Value: JSON file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096000" y="5487652"/>
            <a:ext cx="1095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Tweet </a:t>
            </a:r>
            <a:r>
              <a:rPr lang="en-US" sz="1200" dirty="0" smtClean="0"/>
              <a:t>Bucket</a:t>
            </a:r>
            <a:endParaRPr lang="en-US" sz="1200" dirty="0"/>
          </a:p>
        </p:txBody>
      </p:sp>
      <p:cxnSp>
        <p:nvCxnSpPr>
          <p:cNvPr id="31" name="Straight Arrow Connector 30"/>
          <p:cNvCxnSpPr>
            <a:stCxn id="7" idx="2"/>
            <a:endCxn id="28" idx="0"/>
          </p:cNvCxnSpPr>
          <p:nvPr/>
        </p:nvCxnSpPr>
        <p:spPr>
          <a:xfrm>
            <a:off x="5842886" y="4819529"/>
            <a:ext cx="868404" cy="322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077569" y="5142478"/>
            <a:ext cx="2978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MongoDB (document model):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113870" y="5748842"/>
            <a:ext cx="2235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cs typeface="Courier New" panose="02070309020205020404" pitchFamily="49" charset="0"/>
              </a:rPr>
              <a:t>Document: JSON document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8648081" y="5487652"/>
            <a:ext cx="1366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Tweet </a:t>
            </a:r>
            <a:r>
              <a:rPr lang="en-US" sz="1200" dirty="0" smtClean="0"/>
              <a:t>Collection</a:t>
            </a:r>
            <a:endParaRPr lang="en-US" sz="1200" dirty="0"/>
          </a:p>
        </p:txBody>
      </p:sp>
      <p:cxnSp>
        <p:nvCxnSpPr>
          <p:cNvPr id="35" name="Straight Arrow Connector 34"/>
          <p:cNvCxnSpPr>
            <a:stCxn id="7" idx="2"/>
            <a:endCxn id="32" idx="0"/>
          </p:cNvCxnSpPr>
          <p:nvPr/>
        </p:nvCxnSpPr>
        <p:spPr>
          <a:xfrm>
            <a:off x="5842886" y="4819529"/>
            <a:ext cx="3723862" cy="322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1403219" y="5142478"/>
            <a:ext cx="446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7" idx="2"/>
            <a:endCxn id="36" idx="0"/>
          </p:cNvCxnSpPr>
          <p:nvPr/>
        </p:nvCxnSpPr>
        <p:spPr>
          <a:xfrm>
            <a:off x="5842886" y="4819529"/>
            <a:ext cx="5783553" cy="322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Content Placeholder 2"/>
              <p:cNvSpPr txBox="1">
                <a:spLocks/>
              </p:cNvSpPr>
              <p:nvPr/>
            </p:nvSpPr>
            <p:spPr>
              <a:xfrm>
                <a:off x="814804" y="1126533"/>
                <a:ext cx="10799619" cy="129045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 smtClean="0"/>
                  <a:t>Definition of dataset and index 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 smtClean="0"/>
                  <a:t>    - dataset S = {&lt;field</a:t>
                </a:r>
                <a:r>
                  <a:rPr lang="en-US" sz="2000" baseline="-25000" dirty="0" smtClean="0"/>
                  <a:t>1</a:t>
                </a:r>
                <a:r>
                  <a:rPr lang="en-US" sz="2000" dirty="0" smtClean="0"/>
                  <a:t>, field</a:t>
                </a:r>
                <a:r>
                  <a:rPr lang="en-US" sz="2000" baseline="-25000" dirty="0" smtClean="0"/>
                  <a:t>2</a:t>
                </a:r>
                <a:r>
                  <a:rPr lang="en-US" sz="2000" dirty="0" smtClean="0"/>
                  <a:t>, … </a:t>
                </a:r>
                <a:r>
                  <a:rPr lang="en-US" sz="2000" dirty="0" err="1" smtClean="0"/>
                  <a:t>field</a:t>
                </a:r>
                <a:r>
                  <a:rPr lang="en-US" sz="2000" baseline="-25000" dirty="0" err="1" smtClean="0"/>
                  <a:t>N</a:t>
                </a:r>
                <a:r>
                  <a:rPr lang="en-US" sz="2000" dirty="0" smtClean="0"/>
                  <a:t>&gt; | N &gt; 0}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solidFill>
                      <a:prstClr val="black"/>
                    </a:solidFill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</a:rPr>
                  <a:t>   - index I = {&lt;k, e&gt; |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</a:rPr>
                  <a:t> &lt;k, e&gt;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𝑖𝑑𝑥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</a:rPr>
                  <a:t>}; </a:t>
                </a:r>
                <a:r>
                  <a:rPr lang="en-US" sz="2000" i="1" dirty="0" err="1" smtClean="0">
                    <a:solidFill>
                      <a:prstClr val="black"/>
                    </a:solidFill>
                  </a:rPr>
                  <a:t>idx</a:t>
                </a:r>
                <a:r>
                  <a:rPr lang="en-US" sz="2000" dirty="0" smtClean="0">
                    <a:solidFill>
                      <a:prstClr val="black"/>
                    </a:solidFill>
                  </a:rPr>
                  <a:t> is a function </a:t>
                </a:r>
                <a:r>
                  <a:rPr lang="en-US" sz="2000" i="1" dirty="0" smtClean="0">
                    <a:solidFill>
                      <a:prstClr val="black"/>
                    </a:solidFill>
                  </a:rPr>
                  <a:t>f : r → {&lt;k, e&gt;}</a:t>
                </a:r>
                <a:r>
                  <a:rPr lang="en-US" sz="2000" dirty="0" smtClean="0">
                    <a:solidFill>
                      <a:prstClr val="black"/>
                    </a:solidFill>
                  </a:rPr>
                  <a:t>.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4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804" y="1126533"/>
                <a:ext cx="10799619" cy="1290456"/>
              </a:xfrm>
              <a:prstGeom prst="rect">
                <a:avLst/>
              </a:prstGeom>
              <a:blipFill rotWithShape="0">
                <a:blip r:embed="rId2"/>
                <a:stretch>
                  <a:fillRect l="-791" t="-6635" b="-3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603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945091" cy="1325563"/>
          </a:xfrm>
        </p:spPr>
        <p:txBody>
          <a:bodyPr>
            <a:normAutofit/>
          </a:bodyPr>
          <a:lstStyle/>
          <a:p>
            <a:r>
              <a:rPr lang="en-US" sz="3600" dirty="0"/>
              <a:t>C</a:t>
            </a:r>
            <a:r>
              <a:rPr lang="en-US" sz="3600" dirty="0" smtClean="0"/>
              <a:t>ustomizable and scalable indexing framework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198" y="1254264"/>
            <a:ext cx="10799619" cy="18006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Abstract index structure</a:t>
            </a:r>
          </a:p>
          <a:p>
            <a:pPr marL="0" indent="0">
              <a:buNone/>
            </a:pPr>
            <a:r>
              <a:rPr lang="en-US" sz="2400" dirty="0"/>
              <a:t>    - A sorted list of index </a:t>
            </a:r>
            <a:r>
              <a:rPr lang="en-US" sz="2400" dirty="0" smtClean="0"/>
              <a:t>keys.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- </a:t>
            </a:r>
            <a:r>
              <a:rPr lang="en-US" sz="2400" dirty="0"/>
              <a:t>Each key </a:t>
            </a:r>
            <a:r>
              <a:rPr lang="en-US" sz="2400" dirty="0" smtClean="0"/>
              <a:t>associated </a:t>
            </a:r>
            <a:r>
              <a:rPr lang="en-US" sz="2400" dirty="0"/>
              <a:t>with multiple </a:t>
            </a:r>
            <a:r>
              <a:rPr lang="en-US" sz="2400" dirty="0" smtClean="0"/>
              <a:t>entries sorted by unique entry IDs.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 Each entry contains multiple </a:t>
            </a:r>
            <a:r>
              <a:rPr lang="en-US" sz="2400" dirty="0"/>
              <a:t>additional </a:t>
            </a:r>
            <a:r>
              <a:rPr lang="en-US" sz="2400" dirty="0" smtClean="0"/>
              <a:t>fields.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013831" y="3336761"/>
            <a:ext cx="792580" cy="605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13833" y="3322178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34077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58173" y="3516735"/>
            <a:ext cx="964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2012-06-02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2815937" y="3322176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15938" y="3322177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ID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825462" y="3526530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3618040" y="3322176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18041" y="3322177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ID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627565" y="3526530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1263361" y="3322176"/>
            <a:ext cx="750471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enjoy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82107" y="5699403"/>
            <a:ext cx="750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016250" y="3955393"/>
            <a:ext cx="792580" cy="605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016252" y="3940810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34077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60592" y="4135367"/>
            <a:ext cx="964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2012-06-02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2818356" y="3940808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818357" y="3940809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</a:t>
            </a:r>
            <a:r>
              <a:rPr lang="en-US" sz="1200" dirty="0"/>
              <a:t>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27881" y="4145162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1265780" y="3940808"/>
            <a:ext cx="750471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great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015939" y="4580564"/>
            <a:ext cx="792580" cy="605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015941" y="4565981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</a:t>
            </a:r>
            <a:r>
              <a:rPr lang="en-US" sz="1200" dirty="0"/>
              <a:t>ID</a:t>
            </a:r>
            <a:endParaRPr lang="en-US" sz="12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1960281" y="4760538"/>
            <a:ext cx="964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27" name="Rectangle 26"/>
          <p:cNvSpPr/>
          <p:nvPr/>
        </p:nvSpPr>
        <p:spPr>
          <a:xfrm>
            <a:off x="2818045" y="4565979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818046" y="4565980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</a:t>
            </a:r>
            <a:r>
              <a:rPr lang="en-US" sz="1200" dirty="0"/>
              <a:t>ID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827570" y="4770333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3620148" y="4565979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620149" y="4565980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</a:t>
            </a:r>
            <a:r>
              <a:rPr lang="en-US" sz="1200" dirty="0"/>
              <a:t>ID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29673" y="4770333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1265469" y="4565979"/>
            <a:ext cx="750471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414145" y="4565978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414146" y="4565979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</a:t>
            </a:r>
            <a:r>
              <a:rPr lang="en-US" sz="1200" dirty="0"/>
              <a:t>ID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423670" y="4770332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37" name="Rectangle 36"/>
          <p:cNvSpPr/>
          <p:nvPr/>
        </p:nvSpPr>
        <p:spPr>
          <a:xfrm>
            <a:off x="2022779" y="5201270"/>
            <a:ext cx="792580" cy="6020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022781" y="5186687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</a:t>
            </a:r>
            <a:r>
              <a:rPr lang="en-US" sz="1200" dirty="0"/>
              <a:t>ID</a:t>
            </a:r>
            <a:endParaRPr lang="en-US" sz="1200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1972638" y="5377314"/>
            <a:ext cx="964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2824885" y="5186685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824886" y="5186686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</a:t>
            </a:r>
            <a:r>
              <a:rPr lang="en-US" sz="1200" dirty="0"/>
              <a:t>ID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834410" y="5391039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43" name="Rectangle 42"/>
          <p:cNvSpPr/>
          <p:nvPr/>
        </p:nvSpPr>
        <p:spPr>
          <a:xfrm>
            <a:off x="3626988" y="5186685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626989" y="5186686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</a:t>
            </a:r>
            <a:r>
              <a:rPr lang="en-US" sz="1200" dirty="0"/>
              <a:t>ID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636513" y="5391039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46" name="Rectangle 45"/>
          <p:cNvSpPr/>
          <p:nvPr/>
        </p:nvSpPr>
        <p:spPr>
          <a:xfrm>
            <a:off x="1272309" y="5186685"/>
            <a:ext cx="750471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59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32553</TotalTime>
  <Words>3735</Words>
  <Application>Microsoft Office PowerPoint</Application>
  <PresentationFormat>Widescreen</PresentationFormat>
  <Paragraphs>684</Paragraphs>
  <Slides>44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4" baseType="lpstr">
      <vt:lpstr>宋体</vt:lpstr>
      <vt:lpstr>Arial</vt:lpstr>
      <vt:lpstr>Calibri</vt:lpstr>
      <vt:lpstr>Calibri Light</vt:lpstr>
      <vt:lpstr>Cambria</vt:lpstr>
      <vt:lpstr>Cambria Math</vt:lpstr>
      <vt:lpstr>Courier New</vt:lpstr>
      <vt:lpstr>Lucida Sans Unicode</vt:lpstr>
      <vt:lpstr>Times New Roman</vt:lpstr>
      <vt:lpstr>Office Theme</vt:lpstr>
      <vt:lpstr>Supporting Queries and Analyses of Large-Scale Social Media Data with Customizable and Scalable Indexing Techniques over NoSQL databases</vt:lpstr>
      <vt:lpstr>Motivation – characteristics of social media data analysis</vt:lpstr>
      <vt:lpstr>Motivation – characteristics of social media data analysis</vt:lpstr>
      <vt:lpstr>Motivation – research goal of thesis</vt:lpstr>
      <vt:lpstr>Related work – indexing for Big Data</vt:lpstr>
      <vt:lpstr>Related work – indexing on current NoSQL databases</vt:lpstr>
      <vt:lpstr>Related work – indexing on current NoSQL databases</vt:lpstr>
      <vt:lpstr>Customizable and scalable indexing framework</vt:lpstr>
      <vt:lpstr>Customizable and scalable indexing framework</vt:lpstr>
      <vt:lpstr>Customizable and scalable indexing framework</vt:lpstr>
      <vt:lpstr>Demonstration of Customizability</vt:lpstr>
      <vt:lpstr>Demonstration of Customizability</vt:lpstr>
      <vt:lpstr>Core components and interface to client applications </vt:lpstr>
      <vt:lpstr>Implementation on HBase - IndexedHBase</vt:lpstr>
      <vt:lpstr>Performance tests – indexing and query evaluation</vt:lpstr>
      <vt:lpstr>Tables designed for Truthy</vt:lpstr>
      <vt:lpstr>Scalable historical data loading</vt:lpstr>
      <vt:lpstr>Scalable indexing of streaming data</vt:lpstr>
      <vt:lpstr>Parallel query evaluation strategy</vt:lpstr>
      <vt:lpstr>Query evaluation performance comparison</vt:lpstr>
      <vt:lpstr>Beyond queries - analysis stack based on YARN</vt:lpstr>
      <vt:lpstr>Apply customized indices in analysis algorithms</vt:lpstr>
      <vt:lpstr>Apply customized indices in analysis algorithms</vt:lpstr>
      <vt:lpstr>Performance comparison against raw-data-scan solutions</vt:lpstr>
      <vt:lpstr>Other building blocks for analysis workflow construction</vt:lpstr>
      <vt:lpstr>Future work and research plan</vt:lpstr>
      <vt:lpstr>Thanks!</vt:lpstr>
      <vt:lpstr>Performance tests</vt:lpstr>
      <vt:lpstr>PowerPoint Presentation</vt:lpstr>
      <vt:lpstr>PowerPoint Presentation</vt:lpstr>
      <vt:lpstr>Performance tests</vt:lpstr>
      <vt:lpstr>Performance tests</vt:lpstr>
      <vt:lpstr>Performance tests</vt:lpstr>
      <vt:lpstr>Summary</vt:lpstr>
      <vt:lpstr>Online indexing and batch indexing mechanisms</vt:lpstr>
      <vt:lpstr>Streaming and historical data loading mechanisms</vt:lpstr>
      <vt:lpstr>Motivation – an example from Truthy</vt:lpstr>
      <vt:lpstr>Implementation using NoSQL databases for index storage</vt:lpstr>
      <vt:lpstr>Suggested mappings for other NoSQL databases</vt:lpstr>
      <vt:lpstr>PowerPoint Presentation</vt:lpstr>
      <vt:lpstr>Virtual Block Store System</vt:lpstr>
      <vt:lpstr>VBS-Lustre architecture</vt:lpstr>
      <vt:lpstr>Performance tests</vt:lpstr>
      <vt:lpstr>Publications</vt:lpstr>
    </vt:vector>
  </TitlesOfParts>
  <Company>IU-PTI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Customizable Indexing Techniques for Supporting Queries and Analyses of Large-Scale Social Media Data</dc:title>
  <dc:creator>xm gao</dc:creator>
  <cp:lastModifiedBy>xm gao</cp:lastModifiedBy>
  <cp:revision>199</cp:revision>
  <dcterms:created xsi:type="dcterms:W3CDTF">2014-01-27T17:56:19Z</dcterms:created>
  <dcterms:modified xsi:type="dcterms:W3CDTF">2014-03-21T13:57:56Z</dcterms:modified>
</cp:coreProperties>
</file>