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72" r:id="rId1"/>
  </p:sldMasterIdLst>
  <p:notesMasterIdLst>
    <p:notesMasterId r:id="rId32"/>
  </p:notesMasterIdLst>
  <p:handoutMasterIdLst>
    <p:handoutMasterId r:id="rId33"/>
  </p:handoutMasterIdLst>
  <p:sldIdLst>
    <p:sldId id="256" r:id="rId2"/>
    <p:sldId id="267" r:id="rId3"/>
    <p:sldId id="379" r:id="rId4"/>
    <p:sldId id="395" r:id="rId5"/>
    <p:sldId id="396" r:id="rId6"/>
    <p:sldId id="381" r:id="rId7"/>
    <p:sldId id="397" r:id="rId8"/>
    <p:sldId id="374" r:id="rId9"/>
    <p:sldId id="394" r:id="rId10"/>
    <p:sldId id="364" r:id="rId11"/>
    <p:sldId id="380" r:id="rId12"/>
    <p:sldId id="382" r:id="rId13"/>
    <p:sldId id="398" r:id="rId14"/>
    <p:sldId id="399" r:id="rId15"/>
    <p:sldId id="400" r:id="rId16"/>
    <p:sldId id="401" r:id="rId17"/>
    <p:sldId id="402" r:id="rId18"/>
    <p:sldId id="403" r:id="rId19"/>
    <p:sldId id="404" r:id="rId20"/>
    <p:sldId id="387" r:id="rId21"/>
    <p:sldId id="384" r:id="rId22"/>
    <p:sldId id="393" r:id="rId23"/>
    <p:sldId id="385" r:id="rId24"/>
    <p:sldId id="391" r:id="rId25"/>
    <p:sldId id="386" r:id="rId26"/>
    <p:sldId id="389" r:id="rId27"/>
    <p:sldId id="388" r:id="rId28"/>
    <p:sldId id="390" r:id="rId29"/>
    <p:sldId id="392" r:id="rId30"/>
    <p:sldId id="377" r:id="rId31"/>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urtis W. Wray" initials="CWW"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848" autoAdjust="0"/>
  </p:normalViewPr>
  <p:slideViewPr>
    <p:cSldViewPr>
      <p:cViewPr varScale="1">
        <p:scale>
          <a:sx n="82" d="100"/>
          <a:sy n="82" d="100"/>
        </p:scale>
        <p:origin x="-114"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748"/>
    </p:cViewPr>
  </p:sorterViewPr>
  <p:notesViewPr>
    <p:cSldViewPr>
      <p:cViewPr varScale="1">
        <p:scale>
          <a:sx n="60" d="100"/>
          <a:sy n="60" d="100"/>
        </p:scale>
        <p:origin x="-2500" y="-72"/>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2447693210465897"/>
          <c:y val="6.1330202782611871E-2"/>
          <c:w val="0.72231638331090509"/>
          <c:h val="0.68314830868053633"/>
        </c:manualLayout>
      </c:layout>
      <c:scatterChart>
        <c:scatterStyle val="smoothMarker"/>
        <c:varyColors val="0"/>
        <c:ser>
          <c:idx val="2"/>
          <c:order val="0"/>
          <c:tx>
            <c:v>smoothy</c:v>
          </c:tx>
          <c:xVal>
            <c:numRef>
              <c:f>Results1!$A$3:$A$31</c:f>
              <c:numCache>
                <c:formatCode>General</c:formatCode>
                <c:ptCount val="29"/>
                <c:pt idx="0">
                  <c:v>20</c:v>
                </c:pt>
                <c:pt idx="1">
                  <c:v>30</c:v>
                </c:pt>
                <c:pt idx="2">
                  <c:v>40</c:v>
                </c:pt>
                <c:pt idx="3">
                  <c:v>50</c:v>
                </c:pt>
                <c:pt idx="4">
                  <c:v>60</c:v>
                </c:pt>
                <c:pt idx="5">
                  <c:v>70</c:v>
                </c:pt>
                <c:pt idx="6">
                  <c:v>80</c:v>
                </c:pt>
                <c:pt idx="7">
                  <c:v>90</c:v>
                </c:pt>
                <c:pt idx="8">
                  <c:v>100</c:v>
                </c:pt>
                <c:pt idx="9">
                  <c:v>110</c:v>
                </c:pt>
                <c:pt idx="10">
                  <c:v>120</c:v>
                </c:pt>
                <c:pt idx="11">
                  <c:v>130</c:v>
                </c:pt>
                <c:pt idx="12">
                  <c:v>140</c:v>
                </c:pt>
                <c:pt idx="13">
                  <c:v>150</c:v>
                </c:pt>
                <c:pt idx="14">
                  <c:v>160</c:v>
                </c:pt>
                <c:pt idx="15">
                  <c:v>170</c:v>
                </c:pt>
                <c:pt idx="16">
                  <c:v>180</c:v>
                </c:pt>
                <c:pt idx="17">
                  <c:v>190</c:v>
                </c:pt>
                <c:pt idx="18">
                  <c:v>200</c:v>
                </c:pt>
                <c:pt idx="19">
                  <c:v>210</c:v>
                </c:pt>
                <c:pt idx="20">
                  <c:v>220</c:v>
                </c:pt>
                <c:pt idx="21">
                  <c:v>230</c:v>
                </c:pt>
                <c:pt idx="22">
                  <c:v>240</c:v>
                </c:pt>
                <c:pt idx="23">
                  <c:v>250</c:v>
                </c:pt>
                <c:pt idx="24">
                  <c:v>260</c:v>
                </c:pt>
                <c:pt idx="25">
                  <c:v>270</c:v>
                </c:pt>
                <c:pt idx="26">
                  <c:v>280</c:v>
                </c:pt>
                <c:pt idx="27">
                  <c:v>290</c:v>
                </c:pt>
                <c:pt idx="28">
                  <c:v>300</c:v>
                </c:pt>
              </c:numCache>
            </c:numRef>
          </c:xVal>
          <c:yVal>
            <c:numRef>
              <c:f>Results1!$D$3:$D$30</c:f>
              <c:numCache>
                <c:formatCode>General</c:formatCode>
                <c:ptCount val="28"/>
                <c:pt idx="0">
                  <c:v>12.46666666666667</c:v>
                </c:pt>
                <c:pt idx="1">
                  <c:v>12.58</c:v>
                </c:pt>
                <c:pt idx="2">
                  <c:v>15.43333333333333</c:v>
                </c:pt>
                <c:pt idx="3">
                  <c:v>19.8533333333333</c:v>
                </c:pt>
                <c:pt idx="4">
                  <c:v>38.066666666666613</c:v>
                </c:pt>
                <c:pt idx="5">
                  <c:v>38.406666666666602</c:v>
                </c:pt>
                <c:pt idx="6">
                  <c:v>53.063333333333333</c:v>
                </c:pt>
                <c:pt idx="7">
                  <c:v>36.47</c:v>
                </c:pt>
                <c:pt idx="8">
                  <c:v>49.373333333333328</c:v>
                </c:pt>
                <c:pt idx="9">
                  <c:v>53.896666666666611</c:v>
                </c:pt>
                <c:pt idx="10">
                  <c:v>108.70666666666671</c:v>
                </c:pt>
                <c:pt idx="11">
                  <c:v>115.4233333333333</c:v>
                </c:pt>
                <c:pt idx="12">
                  <c:v>106.07</c:v>
                </c:pt>
                <c:pt idx="13">
                  <c:v>75.503333333333288</c:v>
                </c:pt>
                <c:pt idx="14">
                  <c:v>108.57</c:v>
                </c:pt>
                <c:pt idx="15">
                  <c:v>130.51333333333341</c:v>
                </c:pt>
                <c:pt idx="16">
                  <c:v>191.54333333333341</c:v>
                </c:pt>
                <c:pt idx="17">
                  <c:v>247.29333333333341</c:v>
                </c:pt>
                <c:pt idx="18">
                  <c:v>382.78666666666669</c:v>
                </c:pt>
                <c:pt idx="19">
                  <c:v>383.80999999999989</c:v>
                </c:pt>
                <c:pt idx="20">
                  <c:v>355.29333333333341</c:v>
                </c:pt>
                <c:pt idx="21">
                  <c:v>291.61666666666667</c:v>
                </c:pt>
                <c:pt idx="22">
                  <c:v>384.87000000000012</c:v>
                </c:pt>
                <c:pt idx="23">
                  <c:v>445.84666666666681</c:v>
                </c:pt>
                <c:pt idx="24">
                  <c:v>619</c:v>
                </c:pt>
                <c:pt idx="25">
                  <c:v>608.89</c:v>
                </c:pt>
                <c:pt idx="26">
                  <c:v>959.80666666666673</c:v>
                </c:pt>
                <c:pt idx="27">
                  <c:v>1094.77</c:v>
                </c:pt>
              </c:numCache>
            </c:numRef>
          </c:yVal>
          <c:smooth val="1"/>
        </c:ser>
        <c:dLbls>
          <c:showLegendKey val="0"/>
          <c:showVal val="0"/>
          <c:showCatName val="0"/>
          <c:showSerName val="0"/>
          <c:showPercent val="0"/>
          <c:showBubbleSize val="0"/>
        </c:dLbls>
        <c:axId val="202027776"/>
        <c:axId val="208505088"/>
      </c:scatterChart>
      <c:valAx>
        <c:axId val="202027776"/>
        <c:scaling>
          <c:orientation val="minMax"/>
          <c:max val="300"/>
        </c:scaling>
        <c:delete val="0"/>
        <c:axPos val="b"/>
        <c:title>
          <c:tx>
            <c:rich>
              <a:bodyPr/>
              <a:lstStyle/>
              <a:p>
                <a:pPr>
                  <a:defRPr/>
                </a:pPr>
                <a:r>
                  <a:rPr lang="en-US" dirty="0"/>
                  <a:t>Number</a:t>
                </a:r>
                <a:r>
                  <a:rPr lang="en-US" baseline="0" dirty="0"/>
                  <a:t> of Clients</a:t>
                </a:r>
                <a:endParaRPr lang="en-US" dirty="0"/>
              </a:p>
            </c:rich>
          </c:tx>
          <c:overlay val="0"/>
        </c:title>
        <c:numFmt formatCode="General" sourceLinked="1"/>
        <c:majorTickMark val="out"/>
        <c:minorTickMark val="none"/>
        <c:tickLblPos val="nextTo"/>
        <c:crossAx val="208505088"/>
        <c:crosses val="autoZero"/>
        <c:crossBetween val="midCat"/>
      </c:valAx>
      <c:valAx>
        <c:axId val="208505088"/>
        <c:scaling>
          <c:orientation val="minMax"/>
        </c:scaling>
        <c:delete val="0"/>
        <c:axPos val="l"/>
        <c:majorGridlines/>
        <c:title>
          <c:tx>
            <c:rich>
              <a:bodyPr rot="-5400000" vert="horz"/>
              <a:lstStyle/>
              <a:p>
                <a:pPr>
                  <a:defRPr/>
                </a:pPr>
                <a:r>
                  <a:rPr lang="en-US" dirty="0" err="1" smtClean="0"/>
                  <a:t>Latemcy</a:t>
                </a:r>
                <a:r>
                  <a:rPr lang="en-US" baseline="0" dirty="0" smtClean="0"/>
                  <a:t> </a:t>
                </a:r>
                <a:r>
                  <a:rPr lang="en-US" baseline="0" dirty="0"/>
                  <a:t>in </a:t>
                </a:r>
                <a:r>
                  <a:rPr lang="en-US" baseline="0" dirty="0" err="1"/>
                  <a:t>ms</a:t>
                </a:r>
                <a:endParaRPr lang="en-US" dirty="0"/>
              </a:p>
            </c:rich>
          </c:tx>
          <c:overlay val="0"/>
        </c:title>
        <c:numFmt formatCode="General" sourceLinked="1"/>
        <c:majorTickMark val="out"/>
        <c:minorTickMark val="none"/>
        <c:tickLblPos val="nextTo"/>
        <c:crossAx val="202027776"/>
        <c:crosses val="autoZero"/>
        <c:crossBetween val="midCat"/>
      </c:valAx>
    </c:plotArea>
    <c:plotVisOnly val="1"/>
    <c:dispBlanksAs val="gap"/>
    <c:showDLblsOverMax val="0"/>
  </c:chart>
  <c:spPr>
    <a:ln>
      <a:noFill/>
    </a:ln>
  </c:sp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64820"/>
          </a:xfrm>
          <a:prstGeom prst="rect">
            <a:avLst/>
          </a:prstGeom>
        </p:spPr>
        <p:txBody>
          <a:bodyPr vert="horz" lIns="92757" tIns="46378" rIns="92757" bIns="46378" rtlCol="0"/>
          <a:lstStyle>
            <a:lvl1pPr algn="l">
              <a:defRPr sz="1200"/>
            </a:lvl1pPr>
          </a:lstStyle>
          <a:p>
            <a:endParaRPr lang="en-US" dirty="0"/>
          </a:p>
        </p:txBody>
      </p:sp>
      <p:sp>
        <p:nvSpPr>
          <p:cNvPr id="3" name="Date Placeholder 2"/>
          <p:cNvSpPr>
            <a:spLocks noGrp="1"/>
          </p:cNvSpPr>
          <p:nvPr>
            <p:ph type="dt" sz="quarter" idx="1"/>
          </p:nvPr>
        </p:nvSpPr>
        <p:spPr>
          <a:xfrm>
            <a:off x="3884613" y="1"/>
            <a:ext cx="2971800" cy="464820"/>
          </a:xfrm>
          <a:prstGeom prst="rect">
            <a:avLst/>
          </a:prstGeom>
        </p:spPr>
        <p:txBody>
          <a:bodyPr vert="horz" lIns="92757" tIns="46378" rIns="92757" bIns="46378" rtlCol="0"/>
          <a:lstStyle>
            <a:lvl1pPr algn="r">
              <a:defRPr sz="1200"/>
            </a:lvl1pPr>
          </a:lstStyle>
          <a:p>
            <a:fld id="{4177C8F3-8950-4F26-AB22-D8385852E5C3}" type="datetimeFigureOut">
              <a:rPr lang="en-US" smtClean="0"/>
              <a:pPr/>
              <a:t>5/13/2012</a:t>
            </a:fld>
            <a:endParaRPr lang="en-US" dirty="0"/>
          </a:p>
        </p:txBody>
      </p:sp>
      <p:sp>
        <p:nvSpPr>
          <p:cNvPr id="4" name="Footer Placeholder 3"/>
          <p:cNvSpPr>
            <a:spLocks noGrp="1"/>
          </p:cNvSpPr>
          <p:nvPr>
            <p:ph type="ftr" sz="quarter" idx="2"/>
          </p:nvPr>
        </p:nvSpPr>
        <p:spPr>
          <a:xfrm>
            <a:off x="0" y="8829967"/>
            <a:ext cx="2971800" cy="464820"/>
          </a:xfrm>
          <a:prstGeom prst="rect">
            <a:avLst/>
          </a:prstGeom>
        </p:spPr>
        <p:txBody>
          <a:bodyPr vert="horz" lIns="92757" tIns="46378" rIns="92757" bIns="46378"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2757" tIns="46378" rIns="92757" bIns="46378" rtlCol="0" anchor="b"/>
          <a:lstStyle>
            <a:lvl1pPr algn="r">
              <a:defRPr sz="1200"/>
            </a:lvl1pPr>
          </a:lstStyle>
          <a:p>
            <a:fld id="{CC160DDC-E402-4414-8BAC-DF888166F6E5}" type="slidenum">
              <a:rPr lang="en-US" smtClean="0"/>
              <a:pPr/>
              <a:t>‹#›</a:t>
            </a:fld>
            <a:endParaRPr lang="en-US" dirty="0"/>
          </a:p>
        </p:txBody>
      </p:sp>
    </p:spTree>
    <p:extLst>
      <p:ext uri="{BB962C8B-B14F-4D97-AF65-F5344CB8AC3E}">
        <p14:creationId xmlns:p14="http://schemas.microsoft.com/office/powerpoint/2010/main" val="39129084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64820"/>
          </a:xfrm>
          <a:prstGeom prst="rect">
            <a:avLst/>
          </a:prstGeom>
        </p:spPr>
        <p:txBody>
          <a:bodyPr vert="horz" lIns="92757" tIns="46378" rIns="92757" bIns="46378" rtlCol="0"/>
          <a:lstStyle>
            <a:lvl1pPr algn="l">
              <a:defRPr sz="1200"/>
            </a:lvl1pPr>
          </a:lstStyle>
          <a:p>
            <a:endParaRPr lang="en-US" dirty="0"/>
          </a:p>
        </p:txBody>
      </p:sp>
      <p:sp>
        <p:nvSpPr>
          <p:cNvPr id="3" name="Date Placeholder 2"/>
          <p:cNvSpPr>
            <a:spLocks noGrp="1"/>
          </p:cNvSpPr>
          <p:nvPr>
            <p:ph type="dt" idx="1"/>
          </p:nvPr>
        </p:nvSpPr>
        <p:spPr>
          <a:xfrm>
            <a:off x="3884613" y="1"/>
            <a:ext cx="2971800" cy="464820"/>
          </a:xfrm>
          <a:prstGeom prst="rect">
            <a:avLst/>
          </a:prstGeom>
        </p:spPr>
        <p:txBody>
          <a:bodyPr vert="horz" lIns="92757" tIns="46378" rIns="92757" bIns="46378" rtlCol="0"/>
          <a:lstStyle>
            <a:lvl1pPr algn="r">
              <a:defRPr sz="1200"/>
            </a:lvl1pPr>
          </a:lstStyle>
          <a:p>
            <a:fld id="{7A01CF18-FBD7-409F-BCAE-C460EA676D6D}" type="datetimeFigureOut">
              <a:rPr lang="en-US" smtClean="0"/>
              <a:pPr/>
              <a:t>5/13/2012</a:t>
            </a:fld>
            <a:endParaRPr lang="en-US" dirty="0"/>
          </a:p>
        </p:txBody>
      </p:sp>
      <p:sp>
        <p:nvSpPr>
          <p:cNvPr id="4" name="Slide Image Placeholder 3"/>
          <p:cNvSpPr>
            <a:spLocks noGrp="1" noRot="1" noChangeAspect="1"/>
          </p:cNvSpPr>
          <p:nvPr>
            <p:ph type="sldImg" idx="2"/>
          </p:nvPr>
        </p:nvSpPr>
        <p:spPr>
          <a:xfrm>
            <a:off x="1104900" y="696913"/>
            <a:ext cx="4648200" cy="3487737"/>
          </a:xfrm>
          <a:prstGeom prst="rect">
            <a:avLst/>
          </a:prstGeom>
          <a:noFill/>
          <a:ln w="12700">
            <a:solidFill>
              <a:prstClr val="black"/>
            </a:solidFill>
          </a:ln>
        </p:spPr>
        <p:txBody>
          <a:bodyPr vert="horz" lIns="92757" tIns="46378" rIns="92757" bIns="46378" rtlCol="0" anchor="ctr"/>
          <a:lstStyle/>
          <a:p>
            <a:endParaRPr lang="en-US" dirty="0"/>
          </a:p>
        </p:txBody>
      </p:sp>
      <p:sp>
        <p:nvSpPr>
          <p:cNvPr id="5" name="Notes Placeholder 4"/>
          <p:cNvSpPr>
            <a:spLocks noGrp="1"/>
          </p:cNvSpPr>
          <p:nvPr>
            <p:ph type="body" sz="quarter" idx="3"/>
          </p:nvPr>
        </p:nvSpPr>
        <p:spPr>
          <a:xfrm>
            <a:off x="685800" y="4415791"/>
            <a:ext cx="5486400" cy="4183380"/>
          </a:xfrm>
          <a:prstGeom prst="rect">
            <a:avLst/>
          </a:prstGeom>
        </p:spPr>
        <p:txBody>
          <a:bodyPr vert="horz" lIns="92757" tIns="46378" rIns="92757" bIns="4637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2757" tIns="46378" rIns="92757" bIns="46378"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2757" tIns="46378" rIns="92757" bIns="46378" rtlCol="0" anchor="b"/>
          <a:lstStyle>
            <a:lvl1pPr algn="r">
              <a:defRPr sz="1200"/>
            </a:lvl1pPr>
          </a:lstStyle>
          <a:p>
            <a:fld id="{0BF062AA-A949-427F-A019-0DC8FCE637B2}" type="slidenum">
              <a:rPr lang="en-US" smtClean="0"/>
              <a:pPr/>
              <a:t>‹#›</a:t>
            </a:fld>
            <a:endParaRPr lang="en-US" dirty="0"/>
          </a:p>
        </p:txBody>
      </p:sp>
    </p:spTree>
    <p:extLst>
      <p:ext uri="{BB962C8B-B14F-4D97-AF65-F5344CB8AC3E}">
        <p14:creationId xmlns:p14="http://schemas.microsoft.com/office/powerpoint/2010/main" val="13219815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BF062AA-A949-427F-A019-0DC8FCE637B2}"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BF062AA-A949-427F-A019-0DC8FCE637B2}"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F062AA-A949-427F-A019-0DC8FCE637B2}" type="slidenum">
              <a:rPr lang="en-US" smtClean="0"/>
              <a:pPr/>
              <a:t>8</a:t>
            </a:fld>
            <a:endParaRPr lang="en-US" dirty="0"/>
          </a:p>
        </p:txBody>
      </p:sp>
    </p:spTree>
    <p:extLst>
      <p:ext uri="{BB962C8B-B14F-4D97-AF65-F5344CB8AC3E}">
        <p14:creationId xmlns:p14="http://schemas.microsoft.com/office/powerpoint/2010/main" val="6044572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dirty="0"/>
              <a:t>The publish/subscribe (pub/sub) design pattern [</a:t>
            </a:r>
            <a:r>
              <a:rPr lang="en-US" dirty="0">
                <a:hlinkClick r:id="" action="ppaction://hlinkfile" tooltip="G. Hohpe, 2003 #3333"/>
              </a:rPr>
              <a:t>5</a:t>
            </a:r>
            <a:r>
              <a:rPr lang="en-US" dirty="0"/>
              <a:t>] describes a loosely-coupled architecture based message-oriented communication between distributed applications.  In such an arrangement applications may fire-and-forget messages to a broker that manages the details of message delivery.  This is an especially powerful benefit in heterogeneous environments, allowing clients to be written using different languages and even possibly different wire protocols.  The pub/sub provider acts as the middle-man, allowing heterogeneous integration and interaction in an asynchronous (non-blocking) manner.</a:t>
            </a:r>
          </a:p>
          <a:p>
            <a:r>
              <a:rPr lang="en-US" dirty="0"/>
              <a:t>The pub/sub architecture uses destinations known as </a:t>
            </a:r>
            <a:r>
              <a:rPr lang="en-US" i="1" dirty="0"/>
              <a:t>topics</a:t>
            </a:r>
            <a:r>
              <a:rPr lang="en-US" dirty="0"/>
              <a:t>.  Publishers address messages to a topic and subscribers register to receive messages from the topic.  Publishers and subscribers are generally anonymous and may dynamically publish or subscribe to the content hierarchy. The system takes care of distributing the messages arriving from a topic's multiple publishers to its multiple subscribers. Topics retain messages only as long as it takes to distribute them to current subscribers.   Figure 1 illustrates pub/sub messaging.</a:t>
            </a:r>
          </a:p>
          <a:p>
            <a:r>
              <a:rPr lang="en-US" dirty="0"/>
              <a:t>Message publication is inherently asynchronous in that no fundamental timing dependency exists between the production and the consumption of a message.  Messages can be consumed in either of two ways</a:t>
            </a:r>
            <a:r>
              <a:rPr lang="en-US" dirty="0" smtClean="0"/>
              <a:t>:</a:t>
            </a:r>
          </a:p>
          <a:p>
            <a:endParaRPr lang="en-US" dirty="0"/>
          </a:p>
          <a:p>
            <a:pPr lvl="0"/>
            <a:r>
              <a:rPr lang="en-US" b="1" dirty="0"/>
              <a:t>Synchronously.</a:t>
            </a:r>
            <a:r>
              <a:rPr lang="en-US" dirty="0"/>
              <a:t> A subscriber or a receiver explicitly fetches the message from the destination by calling the receive method. The receive method can block until a message arrives or can time out if a message does not arrive within a specified time limit.</a:t>
            </a:r>
          </a:p>
          <a:p>
            <a:pPr lvl="0"/>
            <a:r>
              <a:rPr lang="en-US" b="1" dirty="0"/>
              <a:t>Asynchronously.</a:t>
            </a:r>
            <a:r>
              <a:rPr lang="en-US" dirty="0"/>
              <a:t> A client can register a </a:t>
            </a:r>
            <a:r>
              <a:rPr lang="en-US" i="1" dirty="0"/>
              <a:t>message listener</a:t>
            </a:r>
            <a:r>
              <a:rPr lang="en-US" dirty="0"/>
              <a:t> with a consumer. A message listener is similar to an event listener.</a:t>
            </a:r>
          </a:p>
          <a:p>
            <a:endParaRPr lang="en-US" dirty="0"/>
          </a:p>
          <a:p>
            <a:endParaRPr lang="en-US" dirty="0"/>
          </a:p>
        </p:txBody>
      </p:sp>
      <p:sp>
        <p:nvSpPr>
          <p:cNvPr id="4" name="Slide Number Placeholder 3"/>
          <p:cNvSpPr>
            <a:spLocks noGrp="1"/>
          </p:cNvSpPr>
          <p:nvPr>
            <p:ph type="sldNum" sz="quarter" idx="10"/>
          </p:nvPr>
        </p:nvSpPr>
        <p:spPr/>
        <p:txBody>
          <a:bodyPr/>
          <a:lstStyle/>
          <a:p>
            <a:fld id="{0BF062AA-A949-427F-A019-0DC8FCE637B2}" type="slidenum">
              <a:rPr lang="en-US" smtClean="0"/>
              <a:pPr/>
              <a:t>9</a:t>
            </a:fld>
            <a:endParaRPr lang="en-US" dirty="0"/>
          </a:p>
        </p:txBody>
      </p:sp>
    </p:spTree>
    <p:extLst>
      <p:ext uri="{BB962C8B-B14F-4D97-AF65-F5344CB8AC3E}">
        <p14:creationId xmlns:p14="http://schemas.microsoft.com/office/powerpoint/2010/main" val="42369362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F062AA-A949-427F-A019-0DC8FCE637B2}" type="slidenum">
              <a:rPr lang="en-US" smtClean="0"/>
              <a:pPr/>
              <a:t>10</a:t>
            </a:fld>
            <a:endParaRPr lang="en-US" dirty="0"/>
          </a:p>
        </p:txBody>
      </p:sp>
    </p:spTree>
    <p:extLst>
      <p:ext uri="{BB962C8B-B14F-4D97-AF65-F5344CB8AC3E}">
        <p14:creationId xmlns:p14="http://schemas.microsoft.com/office/powerpoint/2010/main" val="36115936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F062AA-A949-427F-A019-0DC8FCE637B2}" type="slidenum">
              <a:rPr lang="en-US" smtClean="0"/>
              <a:pPr/>
              <a:t>30</a:t>
            </a:fld>
            <a:endParaRPr lang="en-US" dirty="0"/>
          </a:p>
        </p:txBody>
      </p:sp>
    </p:spTree>
    <p:extLst>
      <p:ext uri="{BB962C8B-B14F-4D97-AF65-F5344CB8AC3E}">
        <p14:creationId xmlns:p14="http://schemas.microsoft.com/office/powerpoint/2010/main" val="30082206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ctrTitle"/>
          </p:nvPr>
        </p:nvSpPr>
        <p:spPr>
          <a:xfrm>
            <a:off x="415637" y="1008530"/>
            <a:ext cx="8312727" cy="1860176"/>
          </a:xfrm>
          <a:effectLst>
            <a:outerShdw dist="35921" dir="2700000" algn="ctr" rotWithShape="0">
              <a:schemeClr val="bg2">
                <a:alpha val="50000"/>
              </a:schemeClr>
            </a:outerShdw>
          </a:effectLst>
        </p:spPr>
        <p:txBody>
          <a:bodyPr lIns="91407" tIns="45704" rIns="91407" bIns="45704"/>
          <a:lstStyle>
            <a:lvl1pPr algn="ctr">
              <a:defRPr sz="3500">
                <a:effectLst>
                  <a:outerShdw blurRad="38100" dist="38100" dir="2700000" algn="tl">
                    <a:srgbClr val="C0C0C0"/>
                  </a:outerShdw>
                </a:effectLst>
              </a:defRPr>
            </a:lvl1pPr>
          </a:lstStyle>
          <a:p>
            <a:r>
              <a:rPr lang="en-US"/>
              <a:t>Click to edit Master title style</a:t>
            </a:r>
          </a:p>
        </p:txBody>
      </p:sp>
      <p:sp>
        <p:nvSpPr>
          <p:cNvPr id="64515" name="Rectangle 3"/>
          <p:cNvSpPr>
            <a:spLocks noGrp="1" noChangeArrowheads="1"/>
          </p:cNvSpPr>
          <p:nvPr>
            <p:ph type="subTitle" idx="1"/>
          </p:nvPr>
        </p:nvSpPr>
        <p:spPr>
          <a:xfrm>
            <a:off x="1066512" y="2959755"/>
            <a:ext cx="7010977" cy="1369919"/>
          </a:xfrm>
          <a:effectLst>
            <a:outerShdw dist="35921" dir="2700000" algn="ctr" rotWithShape="0">
              <a:schemeClr val="bg2">
                <a:alpha val="50000"/>
              </a:schemeClr>
            </a:outerShdw>
          </a:effectLst>
        </p:spPr>
        <p:txBody>
          <a:bodyPr lIns="91407" tIns="45704" rIns="91407" bIns="45704"/>
          <a:lstStyle>
            <a:lvl1pPr marL="0" indent="0" algn="ctr">
              <a:buFont typeface="Wingdings" pitchFamily="2" charset="2"/>
              <a:buNone/>
              <a:defRPr sz="2200">
                <a:effectLst>
                  <a:outerShdw blurRad="38100" dist="38100" dir="2700000" algn="tl">
                    <a:srgbClr val="C0C0C0"/>
                  </a:outerShdw>
                </a:effectLst>
              </a:defRPr>
            </a:lvl1pPr>
          </a:lstStyle>
          <a:p>
            <a:r>
              <a:rPr lang="en-US"/>
              <a:t>Click to edit Master subtitle style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15636" y="1210235"/>
            <a:ext cx="4087091" cy="5109882"/>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1273" y="1210235"/>
            <a:ext cx="4087091" cy="5109882"/>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auto">
          <a:xfrm>
            <a:off x="415925" y="1209675"/>
            <a:ext cx="8312150" cy="5110163"/>
          </a:xfrm>
          <a:prstGeom prst="rect">
            <a:avLst/>
          </a:prstGeom>
          <a:noFill/>
          <a:ln w="9525">
            <a:noFill/>
            <a:miter lim="800000"/>
            <a:headEnd/>
            <a:tailEnd/>
          </a:ln>
        </p:spPr>
        <p:txBody>
          <a:bodyPr vert="horz" wrap="square" lIns="41020" tIns="41014" rIns="41020" bIns="41014"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7" name="Rectangle 3"/>
          <p:cNvSpPr>
            <a:spLocks noGrp="1" noChangeArrowheads="1"/>
          </p:cNvSpPr>
          <p:nvPr>
            <p:ph type="title"/>
          </p:nvPr>
        </p:nvSpPr>
        <p:spPr bwMode="auto">
          <a:xfrm>
            <a:off x="1177925" y="146050"/>
            <a:ext cx="7550150" cy="763588"/>
          </a:xfrm>
          <a:prstGeom prst="rect">
            <a:avLst/>
          </a:prstGeom>
          <a:noFill/>
          <a:ln w="9525">
            <a:noFill/>
            <a:miter lim="800000"/>
            <a:headEnd/>
            <a:tailEnd/>
          </a:ln>
        </p:spPr>
        <p:txBody>
          <a:bodyPr vert="horz" wrap="square" lIns="41020" tIns="41014" rIns="41020" bIns="41014" numCol="1" anchor="ctr" anchorCtr="0" compatLnSpc="1">
            <a:prstTxWarp prst="textNoShape">
              <a:avLst/>
            </a:prstTxWarp>
          </a:bodyPr>
          <a:lstStyle/>
          <a:p>
            <a:pPr lvl="0"/>
            <a:endParaRPr lang="en-US" smtClean="0"/>
          </a:p>
        </p:txBody>
      </p:sp>
      <p:sp>
        <p:nvSpPr>
          <p:cNvPr id="63492" name="Rectangle 4"/>
          <p:cNvSpPr>
            <a:spLocks noChangeArrowheads="1"/>
          </p:cNvSpPr>
          <p:nvPr/>
        </p:nvSpPr>
        <p:spPr bwMode="auto">
          <a:xfrm>
            <a:off x="0" y="1041400"/>
            <a:ext cx="9144000" cy="101600"/>
          </a:xfrm>
          <a:prstGeom prst="rect">
            <a:avLst/>
          </a:prstGeom>
          <a:gradFill rotWithShape="1">
            <a:gsLst>
              <a:gs pos="0">
                <a:srgbClr val="015385">
                  <a:alpha val="60001"/>
                </a:srgbClr>
              </a:gs>
              <a:gs pos="100000">
                <a:schemeClr val="tx1"/>
              </a:gs>
            </a:gsLst>
            <a:lin ang="5400000" scaled="1"/>
          </a:gradFill>
          <a:ln w="9525">
            <a:noFill/>
            <a:miter lim="800000"/>
            <a:headEnd/>
            <a:tailEnd/>
          </a:ln>
          <a:effectLst/>
        </p:spPr>
        <p:txBody>
          <a:bodyPr wrap="none" lIns="82058" tIns="41029" rIns="82058" bIns="41029" anchor="ctr"/>
          <a:lstStyle/>
          <a:p>
            <a:pPr>
              <a:defRPr/>
            </a:pPr>
            <a:endParaRPr lang="en-US" dirty="0"/>
          </a:p>
        </p:txBody>
      </p:sp>
      <p:sp>
        <p:nvSpPr>
          <p:cNvPr id="63493" name="Text Box 5"/>
          <p:cNvSpPr txBox="1">
            <a:spLocks noChangeArrowheads="1"/>
          </p:cNvSpPr>
          <p:nvPr/>
        </p:nvSpPr>
        <p:spPr bwMode="auto">
          <a:xfrm>
            <a:off x="7897813" y="6589713"/>
            <a:ext cx="1108075" cy="160337"/>
          </a:xfrm>
          <a:prstGeom prst="rect">
            <a:avLst/>
          </a:prstGeom>
          <a:noFill/>
          <a:ln w="9525">
            <a:noFill/>
            <a:miter lim="800000"/>
            <a:headEnd/>
            <a:tailEnd/>
          </a:ln>
          <a:effectLst/>
        </p:spPr>
        <p:txBody>
          <a:bodyPr lIns="41020" tIns="41014" rIns="41020" bIns="41014" anchor="ctr"/>
          <a:lstStyle/>
          <a:p>
            <a:pPr>
              <a:spcBef>
                <a:spcPct val="50000"/>
              </a:spcBef>
              <a:tabLst>
                <a:tab pos="978716" algn="r"/>
              </a:tabLst>
              <a:defRPr/>
            </a:pPr>
            <a:r>
              <a:rPr lang="en-US" sz="800" dirty="0">
                <a:latin typeface="Arial Narrow" pitchFamily="34" charset="0"/>
              </a:rPr>
              <a:t>Page_</a:t>
            </a:r>
            <a:fld id="{8BBA2F8F-02D3-4BFB-9A27-5842E394CF10}" type="slidenum">
              <a:rPr lang="en-US" sz="800">
                <a:latin typeface="Arial Narrow" pitchFamily="34" charset="0"/>
              </a:rPr>
              <a:pPr>
                <a:spcBef>
                  <a:spcPct val="50000"/>
                </a:spcBef>
                <a:tabLst>
                  <a:tab pos="978716" algn="r"/>
                </a:tabLst>
                <a:defRPr/>
              </a:pPr>
              <a:t>‹#›</a:t>
            </a:fld>
            <a:endParaRPr lang="en-US" sz="800" dirty="0">
              <a:latin typeface="Arial Narrow" pitchFamily="34" charset="0"/>
            </a:endParaRPr>
          </a:p>
        </p:txBody>
      </p:sp>
      <p:sp>
        <p:nvSpPr>
          <p:cNvPr id="63495" name="Rectangle 7"/>
          <p:cNvSpPr>
            <a:spLocks noChangeArrowheads="1"/>
          </p:cNvSpPr>
          <p:nvPr/>
        </p:nvSpPr>
        <p:spPr bwMode="auto">
          <a:xfrm>
            <a:off x="0" y="1041400"/>
            <a:ext cx="9144000" cy="101600"/>
          </a:xfrm>
          <a:prstGeom prst="rect">
            <a:avLst/>
          </a:prstGeom>
          <a:gradFill rotWithShape="1">
            <a:gsLst>
              <a:gs pos="0">
                <a:srgbClr val="015385">
                  <a:alpha val="60001"/>
                </a:srgbClr>
              </a:gs>
              <a:gs pos="100000">
                <a:schemeClr val="tx1"/>
              </a:gs>
            </a:gsLst>
            <a:lin ang="5400000" scaled="1"/>
          </a:gradFill>
          <a:ln w="9525">
            <a:noFill/>
            <a:miter lim="800000"/>
            <a:headEnd/>
            <a:tailEnd/>
          </a:ln>
          <a:effectLst/>
        </p:spPr>
        <p:txBody>
          <a:bodyPr wrap="none" lIns="82058" tIns="41029" rIns="82058" bIns="41029" anchor="ctr"/>
          <a:lstStyle/>
          <a:p>
            <a:pPr>
              <a:defRPr/>
            </a:pPr>
            <a:endParaRPr lang="en-US" dirty="0"/>
          </a:p>
        </p:txBody>
      </p:sp>
      <p:sp>
        <p:nvSpPr>
          <p:cNvPr id="63496" name="Text Box 8"/>
          <p:cNvSpPr txBox="1">
            <a:spLocks noChangeArrowheads="1"/>
          </p:cNvSpPr>
          <p:nvPr/>
        </p:nvSpPr>
        <p:spPr bwMode="auto">
          <a:xfrm>
            <a:off x="7897813" y="6589713"/>
            <a:ext cx="1108075" cy="160337"/>
          </a:xfrm>
          <a:prstGeom prst="rect">
            <a:avLst/>
          </a:prstGeom>
          <a:noFill/>
          <a:ln w="9525">
            <a:noFill/>
            <a:miter lim="800000"/>
            <a:headEnd/>
            <a:tailEnd/>
          </a:ln>
          <a:effectLst/>
        </p:spPr>
        <p:txBody>
          <a:bodyPr lIns="41020" tIns="41014" rIns="41020" bIns="41014" anchor="ctr"/>
          <a:lstStyle/>
          <a:p>
            <a:pPr>
              <a:spcBef>
                <a:spcPct val="50000"/>
              </a:spcBef>
              <a:tabLst>
                <a:tab pos="978716" algn="r"/>
              </a:tabLst>
              <a:defRPr/>
            </a:pPr>
            <a:r>
              <a:rPr lang="en-US" sz="800" dirty="0">
                <a:latin typeface="Arial Narrow" pitchFamily="34" charset="0"/>
              </a:rPr>
              <a:t>Page_</a:t>
            </a:r>
            <a:fld id="{7E0BEE3B-E7DD-40C4-AA83-81E725B1D0E6}" type="slidenum">
              <a:rPr lang="en-US" sz="800">
                <a:latin typeface="Arial Narrow" pitchFamily="34" charset="0"/>
              </a:rPr>
              <a:pPr>
                <a:spcBef>
                  <a:spcPct val="50000"/>
                </a:spcBef>
                <a:tabLst>
                  <a:tab pos="978716" algn="r"/>
                </a:tabLst>
                <a:defRPr/>
              </a:pPr>
              <a:t>‹#›</a:t>
            </a:fld>
            <a:endParaRPr lang="en-US" sz="800" dirty="0">
              <a:latin typeface="Arial Narrow" pitchFamily="34" charset="0"/>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Lst>
  <p:txStyles>
    <p:titleStyle>
      <a:lvl1pPr algn="l" rtl="0" eaLnBrk="0" fontAlgn="base" hangingPunct="0">
        <a:spcBef>
          <a:spcPct val="0"/>
        </a:spcBef>
        <a:spcAft>
          <a:spcPct val="0"/>
        </a:spcAft>
        <a:defRPr sz="2500" b="1">
          <a:solidFill>
            <a:schemeClr val="tx1"/>
          </a:solidFill>
          <a:latin typeface="+mj-lt"/>
          <a:ea typeface="+mj-ea"/>
          <a:cs typeface="+mj-cs"/>
        </a:defRPr>
      </a:lvl1pPr>
      <a:lvl2pPr algn="l" rtl="0" eaLnBrk="0" fontAlgn="base" hangingPunct="0">
        <a:spcBef>
          <a:spcPct val="0"/>
        </a:spcBef>
        <a:spcAft>
          <a:spcPct val="0"/>
        </a:spcAft>
        <a:defRPr sz="2500" b="1">
          <a:solidFill>
            <a:schemeClr val="tx1"/>
          </a:solidFill>
          <a:latin typeface="Arial Narrow" pitchFamily="34" charset="0"/>
        </a:defRPr>
      </a:lvl2pPr>
      <a:lvl3pPr algn="l" rtl="0" eaLnBrk="0" fontAlgn="base" hangingPunct="0">
        <a:spcBef>
          <a:spcPct val="0"/>
        </a:spcBef>
        <a:spcAft>
          <a:spcPct val="0"/>
        </a:spcAft>
        <a:defRPr sz="2500" b="1">
          <a:solidFill>
            <a:schemeClr val="tx1"/>
          </a:solidFill>
          <a:latin typeface="Arial Narrow" pitchFamily="34" charset="0"/>
        </a:defRPr>
      </a:lvl3pPr>
      <a:lvl4pPr algn="l" rtl="0" eaLnBrk="0" fontAlgn="base" hangingPunct="0">
        <a:spcBef>
          <a:spcPct val="0"/>
        </a:spcBef>
        <a:spcAft>
          <a:spcPct val="0"/>
        </a:spcAft>
        <a:defRPr sz="2500" b="1">
          <a:solidFill>
            <a:schemeClr val="tx1"/>
          </a:solidFill>
          <a:latin typeface="Arial Narrow" pitchFamily="34" charset="0"/>
        </a:defRPr>
      </a:lvl4pPr>
      <a:lvl5pPr algn="l" rtl="0" eaLnBrk="0" fontAlgn="base" hangingPunct="0">
        <a:spcBef>
          <a:spcPct val="0"/>
        </a:spcBef>
        <a:spcAft>
          <a:spcPct val="0"/>
        </a:spcAft>
        <a:defRPr sz="2500" b="1">
          <a:solidFill>
            <a:schemeClr val="tx1"/>
          </a:solidFill>
          <a:latin typeface="Arial Narrow" pitchFamily="34" charset="0"/>
        </a:defRPr>
      </a:lvl5pPr>
      <a:lvl6pPr marL="410291" algn="l" defTabSz="914608" rtl="0" fontAlgn="base">
        <a:spcBef>
          <a:spcPct val="0"/>
        </a:spcBef>
        <a:spcAft>
          <a:spcPct val="0"/>
        </a:spcAft>
        <a:defRPr sz="2500" b="1">
          <a:solidFill>
            <a:schemeClr val="tx1"/>
          </a:solidFill>
          <a:latin typeface="Arial Narrow" pitchFamily="34" charset="0"/>
        </a:defRPr>
      </a:lvl6pPr>
      <a:lvl7pPr marL="820583" algn="l" defTabSz="914608" rtl="0" fontAlgn="base">
        <a:spcBef>
          <a:spcPct val="0"/>
        </a:spcBef>
        <a:spcAft>
          <a:spcPct val="0"/>
        </a:spcAft>
        <a:defRPr sz="2500" b="1">
          <a:solidFill>
            <a:schemeClr val="tx1"/>
          </a:solidFill>
          <a:latin typeface="Arial Narrow" pitchFamily="34" charset="0"/>
        </a:defRPr>
      </a:lvl7pPr>
      <a:lvl8pPr marL="1230874" algn="l" defTabSz="914608" rtl="0" fontAlgn="base">
        <a:spcBef>
          <a:spcPct val="0"/>
        </a:spcBef>
        <a:spcAft>
          <a:spcPct val="0"/>
        </a:spcAft>
        <a:defRPr sz="2500" b="1">
          <a:solidFill>
            <a:schemeClr val="tx1"/>
          </a:solidFill>
          <a:latin typeface="Arial Narrow" pitchFamily="34" charset="0"/>
        </a:defRPr>
      </a:lvl8pPr>
      <a:lvl9pPr marL="1641165" algn="l" defTabSz="914608" rtl="0" fontAlgn="base">
        <a:spcBef>
          <a:spcPct val="0"/>
        </a:spcBef>
        <a:spcAft>
          <a:spcPct val="0"/>
        </a:spcAft>
        <a:defRPr sz="2500" b="1">
          <a:solidFill>
            <a:schemeClr val="tx1"/>
          </a:solidFill>
          <a:latin typeface="Arial Narrow" pitchFamily="34" charset="0"/>
        </a:defRPr>
      </a:lvl9pPr>
    </p:titleStyle>
    <p:bodyStyle>
      <a:lvl1pPr marL="206375" indent="-206375" algn="l" rtl="0" eaLnBrk="0" fontAlgn="base" hangingPunct="0">
        <a:spcBef>
          <a:spcPct val="20000"/>
        </a:spcBef>
        <a:spcAft>
          <a:spcPct val="0"/>
        </a:spcAft>
        <a:buClr>
          <a:srgbClr val="015385"/>
        </a:buClr>
        <a:buFont typeface="Wingdings" pitchFamily="2" charset="2"/>
        <a:buChar char="§"/>
        <a:defRPr b="1">
          <a:solidFill>
            <a:schemeClr val="tx1"/>
          </a:solidFill>
          <a:latin typeface="+mn-lt"/>
          <a:ea typeface="+mn-ea"/>
          <a:cs typeface="+mn-cs"/>
        </a:defRPr>
      </a:lvl1pPr>
      <a:lvl2pPr marL="665163" indent="-250825" algn="l" rtl="0" eaLnBrk="0" fontAlgn="base" hangingPunct="0">
        <a:spcBef>
          <a:spcPct val="20000"/>
        </a:spcBef>
        <a:spcAft>
          <a:spcPct val="0"/>
        </a:spcAft>
        <a:buClr>
          <a:srgbClr val="015385"/>
        </a:buClr>
        <a:buFont typeface="Arial" charset="0"/>
        <a:buChar char="─"/>
        <a:defRPr b="1">
          <a:solidFill>
            <a:schemeClr val="tx1"/>
          </a:solidFill>
          <a:latin typeface="+mn-lt"/>
        </a:defRPr>
      </a:lvl2pPr>
      <a:lvl3pPr marL="1027113" indent="-206375" algn="l" rtl="0" eaLnBrk="0" fontAlgn="base" hangingPunct="0">
        <a:spcBef>
          <a:spcPct val="20000"/>
        </a:spcBef>
        <a:spcAft>
          <a:spcPct val="0"/>
        </a:spcAft>
        <a:buClr>
          <a:srgbClr val="015385"/>
        </a:buClr>
        <a:buFont typeface="Wingdings" pitchFamily="2" charset="2"/>
        <a:buChar char="v"/>
        <a:defRPr sz="1400" b="1">
          <a:solidFill>
            <a:schemeClr val="tx1"/>
          </a:solidFill>
          <a:latin typeface="+mn-lt"/>
        </a:defRPr>
      </a:lvl3pPr>
      <a:lvl4pPr marL="1433513" indent="-198438" algn="l" rtl="0" eaLnBrk="0" fontAlgn="base" hangingPunct="0">
        <a:spcBef>
          <a:spcPct val="20000"/>
        </a:spcBef>
        <a:spcAft>
          <a:spcPct val="0"/>
        </a:spcAft>
        <a:buClr>
          <a:srgbClr val="015385"/>
        </a:buClr>
        <a:buFont typeface="Arial" charset="0"/>
        <a:buChar char="─"/>
        <a:defRPr sz="1400" b="1">
          <a:solidFill>
            <a:schemeClr val="tx1"/>
          </a:solidFill>
          <a:latin typeface="+mn-lt"/>
        </a:defRPr>
      </a:lvl4pPr>
      <a:lvl5pPr marL="1793875" indent="-152400" algn="l" rtl="0" eaLnBrk="0" fontAlgn="base" hangingPunct="0">
        <a:spcBef>
          <a:spcPct val="20000"/>
        </a:spcBef>
        <a:spcAft>
          <a:spcPct val="0"/>
        </a:spcAft>
        <a:buClr>
          <a:srgbClr val="015385"/>
        </a:buClr>
        <a:buFont typeface="Wingdings" pitchFamily="2" charset="2"/>
        <a:buChar char="§"/>
        <a:defRPr sz="1400" b="1">
          <a:solidFill>
            <a:schemeClr val="tx1"/>
          </a:solidFill>
          <a:latin typeface="+mn-lt"/>
        </a:defRPr>
      </a:lvl5pPr>
      <a:lvl6pPr marL="2205316" indent="-153859" algn="l" defTabSz="914608" rtl="0" fontAlgn="base">
        <a:spcBef>
          <a:spcPct val="20000"/>
        </a:spcBef>
        <a:spcAft>
          <a:spcPct val="0"/>
        </a:spcAft>
        <a:buClr>
          <a:srgbClr val="015385"/>
        </a:buClr>
        <a:buFont typeface="Wingdings" pitchFamily="2" charset="2"/>
        <a:buChar char="§"/>
        <a:defRPr sz="1400" b="1">
          <a:solidFill>
            <a:schemeClr val="tx1"/>
          </a:solidFill>
          <a:latin typeface="+mn-lt"/>
        </a:defRPr>
      </a:lvl6pPr>
      <a:lvl7pPr marL="2615607" indent="-153859" algn="l" defTabSz="914608" rtl="0" fontAlgn="base">
        <a:spcBef>
          <a:spcPct val="20000"/>
        </a:spcBef>
        <a:spcAft>
          <a:spcPct val="0"/>
        </a:spcAft>
        <a:buClr>
          <a:srgbClr val="015385"/>
        </a:buClr>
        <a:buFont typeface="Wingdings" pitchFamily="2" charset="2"/>
        <a:buChar char="§"/>
        <a:defRPr sz="1400" b="1">
          <a:solidFill>
            <a:schemeClr val="tx1"/>
          </a:solidFill>
          <a:latin typeface="+mn-lt"/>
        </a:defRPr>
      </a:lvl7pPr>
      <a:lvl8pPr marL="3025898" indent="-153859" algn="l" defTabSz="914608" rtl="0" fontAlgn="base">
        <a:spcBef>
          <a:spcPct val="20000"/>
        </a:spcBef>
        <a:spcAft>
          <a:spcPct val="0"/>
        </a:spcAft>
        <a:buClr>
          <a:srgbClr val="015385"/>
        </a:buClr>
        <a:buFont typeface="Wingdings" pitchFamily="2" charset="2"/>
        <a:buChar char="§"/>
        <a:defRPr sz="1400" b="1">
          <a:solidFill>
            <a:schemeClr val="tx1"/>
          </a:solidFill>
          <a:latin typeface="+mn-lt"/>
        </a:defRPr>
      </a:lvl8pPr>
      <a:lvl9pPr marL="3436189" indent="-153859" algn="l" defTabSz="914608" rtl="0" fontAlgn="base">
        <a:spcBef>
          <a:spcPct val="20000"/>
        </a:spcBef>
        <a:spcAft>
          <a:spcPct val="0"/>
        </a:spcAft>
        <a:buClr>
          <a:srgbClr val="015385"/>
        </a:buClr>
        <a:buFont typeface="Wingdings" pitchFamily="2" charset="2"/>
        <a:buChar char="§"/>
        <a:defRPr sz="1400" b="1">
          <a:solidFill>
            <a:schemeClr val="tx1"/>
          </a:solidFill>
          <a:latin typeface="+mn-lt"/>
        </a:defRPr>
      </a:lvl9pPr>
    </p:bodyStyle>
    <p:otherStyle>
      <a:defPPr>
        <a:defRPr lang="en-US"/>
      </a:defPPr>
      <a:lvl1pPr marL="0" algn="l" defTabSz="820583" rtl="0" eaLnBrk="1" latinLnBrk="0" hangingPunct="1">
        <a:defRPr sz="1600" kern="1200">
          <a:solidFill>
            <a:schemeClr val="tx1"/>
          </a:solidFill>
          <a:latin typeface="+mn-lt"/>
          <a:ea typeface="+mn-ea"/>
          <a:cs typeface="+mn-cs"/>
        </a:defRPr>
      </a:lvl1pPr>
      <a:lvl2pPr marL="410291" algn="l" defTabSz="820583" rtl="0" eaLnBrk="1" latinLnBrk="0" hangingPunct="1">
        <a:defRPr sz="1600" kern="1200">
          <a:solidFill>
            <a:schemeClr val="tx1"/>
          </a:solidFill>
          <a:latin typeface="+mn-lt"/>
          <a:ea typeface="+mn-ea"/>
          <a:cs typeface="+mn-cs"/>
        </a:defRPr>
      </a:lvl2pPr>
      <a:lvl3pPr marL="820583" algn="l" defTabSz="820583" rtl="0" eaLnBrk="1" latinLnBrk="0" hangingPunct="1">
        <a:defRPr sz="1600" kern="1200">
          <a:solidFill>
            <a:schemeClr val="tx1"/>
          </a:solidFill>
          <a:latin typeface="+mn-lt"/>
          <a:ea typeface="+mn-ea"/>
          <a:cs typeface="+mn-cs"/>
        </a:defRPr>
      </a:lvl3pPr>
      <a:lvl4pPr marL="1230874" algn="l" defTabSz="820583" rtl="0" eaLnBrk="1" latinLnBrk="0" hangingPunct="1">
        <a:defRPr sz="1600" kern="1200">
          <a:solidFill>
            <a:schemeClr val="tx1"/>
          </a:solidFill>
          <a:latin typeface="+mn-lt"/>
          <a:ea typeface="+mn-ea"/>
          <a:cs typeface="+mn-cs"/>
        </a:defRPr>
      </a:lvl4pPr>
      <a:lvl5pPr marL="1641165" algn="l" defTabSz="820583" rtl="0" eaLnBrk="1" latinLnBrk="0" hangingPunct="1">
        <a:defRPr sz="1600" kern="1200">
          <a:solidFill>
            <a:schemeClr val="tx1"/>
          </a:solidFill>
          <a:latin typeface="+mn-lt"/>
          <a:ea typeface="+mn-ea"/>
          <a:cs typeface="+mn-cs"/>
        </a:defRPr>
      </a:lvl5pPr>
      <a:lvl6pPr marL="2051456" algn="l" defTabSz="820583" rtl="0" eaLnBrk="1" latinLnBrk="0" hangingPunct="1">
        <a:defRPr sz="1600" kern="1200">
          <a:solidFill>
            <a:schemeClr val="tx1"/>
          </a:solidFill>
          <a:latin typeface="+mn-lt"/>
          <a:ea typeface="+mn-ea"/>
          <a:cs typeface="+mn-cs"/>
        </a:defRPr>
      </a:lvl6pPr>
      <a:lvl7pPr marL="2461748" algn="l" defTabSz="820583" rtl="0" eaLnBrk="1" latinLnBrk="0" hangingPunct="1">
        <a:defRPr sz="1600" kern="1200">
          <a:solidFill>
            <a:schemeClr val="tx1"/>
          </a:solidFill>
          <a:latin typeface="+mn-lt"/>
          <a:ea typeface="+mn-ea"/>
          <a:cs typeface="+mn-cs"/>
        </a:defRPr>
      </a:lvl7pPr>
      <a:lvl8pPr marL="2872039" algn="l" defTabSz="820583" rtl="0" eaLnBrk="1" latinLnBrk="0" hangingPunct="1">
        <a:defRPr sz="1600" kern="1200">
          <a:solidFill>
            <a:schemeClr val="tx1"/>
          </a:solidFill>
          <a:latin typeface="+mn-lt"/>
          <a:ea typeface="+mn-ea"/>
          <a:cs typeface="+mn-cs"/>
        </a:defRPr>
      </a:lvl8pPr>
      <a:lvl9pPr marL="3282330" algn="l" defTabSz="820583"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google.com/imgres?imgurl=http://www.greennano.org/files/images/afrl-logo.jpg&amp;imgrefurl=http://www.greennano.org/node/85&amp;h=227&amp;w=227&amp;sz=26&amp;tbnid=7EOOgTJ5Xm0P1M:&amp;tbnh=108&amp;tbnw=108&amp;prev=/images?q=AFRL+logo&amp;zoom=1&amp;q=AFRL+logo&amp;usg=__n5OEsaQvx-dUBXTUPRuT6d7bb8U=&amp;sa=X&amp;ei=1aY1TamiMYTPgAeJybT0Cw&amp;ved=0CB0Q9QEwAw"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3.xml"/><Relationship Id="rId5" Type="http://schemas.openxmlformats.org/officeDocument/2006/relationships/image" Target="../media/image26.jpeg"/><Relationship Id="rId4" Type="http://schemas.openxmlformats.org/officeDocument/2006/relationships/image" Target="../media/image25.jpeg"/></Relationships>
</file>

<file path=ppt/slides/_rels/slide22.xml.rels><?xml version="1.0" encoding="UTF-8" standalone="yes"?>
<Relationships xmlns="http://schemas.openxmlformats.org/package/2006/relationships"><Relationship Id="rId3" Type="http://schemas.openxmlformats.org/officeDocument/2006/relationships/hyperlink" Target="http://162.18.94.32:8080/sensorcloud/restful-services/sgxservice/getSensor/properties/%7bid%7d" TargetMode="External"/><Relationship Id="rId2" Type="http://schemas.openxmlformats.org/officeDocument/2006/relationships/hyperlink" Target="http://162.18.94.32:8080/sensorcloud/restful-services/sgxservice/getSensors" TargetMode="External"/><Relationship Id="rId1" Type="http://schemas.openxmlformats.org/officeDocument/2006/relationships/slideLayout" Target="../slideLayouts/slideLayout2.xml"/><Relationship Id="rId4" Type="http://schemas.openxmlformats.org/officeDocument/2006/relationships/hyperlink" Target="http://162.18.94.32:8080/sensorcloud/restful-services/sgxservice/getSensors/Data/%7bid%7d"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sites.google.com/site/sensorcloudproject" TargetMode="Externa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hyperlink" Target="http://www.naradabrokering.or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g"/><Relationship Id="rId2" Type="http://schemas.openxmlformats.org/officeDocument/2006/relationships/image" Target="../media/image5.jpg"/><Relationship Id="rId1" Type="http://schemas.openxmlformats.org/officeDocument/2006/relationships/slideLayout" Target="../slideLayouts/slideLayout3.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5637" y="959224"/>
            <a:ext cx="8312727" cy="1860176"/>
          </a:xfrm>
        </p:spPr>
        <p:txBody>
          <a:bodyPr/>
          <a:lstStyle/>
          <a:p>
            <a:r>
              <a:rPr lang="en-US" sz="2800" dirty="0" smtClean="0"/>
              <a:t>AMSA TO 4</a:t>
            </a:r>
            <a:br>
              <a:rPr lang="en-US" sz="2800" dirty="0" smtClean="0"/>
            </a:br>
            <a:r>
              <a:rPr lang="en-US" sz="2800" dirty="0" smtClean="0"/>
              <a:t>Advanced Technology for</a:t>
            </a:r>
            <a:br>
              <a:rPr lang="en-US" sz="2800" dirty="0" smtClean="0"/>
            </a:br>
            <a:r>
              <a:rPr lang="en-US" sz="2800" dirty="0" smtClean="0"/>
              <a:t> Sensor Clouds </a:t>
            </a:r>
            <a:br>
              <a:rPr lang="en-US" sz="2800" dirty="0" smtClean="0"/>
            </a:br>
            <a:r>
              <a:rPr lang="en-US" sz="3200" dirty="0" smtClean="0"/>
              <a:t/>
            </a:r>
            <a:br>
              <a:rPr lang="en-US" sz="3200" dirty="0" smtClean="0"/>
            </a:br>
            <a:r>
              <a:rPr lang="en-US" sz="2000" dirty="0" smtClean="0"/>
              <a:t>09 May 2012</a:t>
            </a:r>
            <a:endParaRPr lang="en-US" dirty="0">
              <a:solidFill>
                <a:srgbClr val="FF0000"/>
              </a:solidFill>
            </a:endParaRPr>
          </a:p>
        </p:txBody>
      </p:sp>
      <p:sp>
        <p:nvSpPr>
          <p:cNvPr id="70658" name="AutoShape 2" descr="data:image/jpg;base64,/9j/4AAQSkZJRgABAQAAAQABAAD/2wBDAAkGBwgHBgkIBwgKCgkLDRYPDQwMDRsUFRAWIB0iIiAdHx8kKDQsJCYxJx8fLT0tMTU3Ojo6Iys/RD84QzQ5Ojf/2wBDAQoKCg0MDRoPDxo3JR8lNzc3Nzc3Nzc3Nzc3Nzc3Nzc3Nzc3Nzc3Nzc3Nzc3Nzc3Nzc3Nzc3Nzc3Nzc3Nzc3Nzf/wAARCABeAF4DASIAAhEBAxEB/8QAHAAAAgMBAQEBAAAAAAAAAAAABAUABgcDAQII/8QAQhAAAgEDAgQCBwILBgcAAAAAAQIDBAURACEGEjFBE1EHFCIyYXGBkaEWI0JSVGJygpTB0hUkQ5LR8DNTorGy4fH/xAAbAQABBQEBAAAAAAAAAAAAAAACAAEDBAYHBf/EAC8RAAEDAgQEAwgDAAAAAAAAAAEAAgMEEQUSITETQVFhBiKhFDNxgbHR4fAVMsH/2gAMAwEAAhEDEQA/ANx0Jcq6K305mlyxJ5URfedj0Uf723J2B0XrPfSrQV1TbKg0c8is9OQgXvyks6Dy51+3kx021HI6wGtrkC/S53PYImi5Wecb8f1NTcmW1yRMUbElQY1kU/qRhgQFH52Msd+mq3+GV9/SoP4OD+jVf66svCdop7or+sgcgcoxIO2wIORuOh+/rjB3cuE4XhlIJJohJtckAkk8/wAKuJpZHWabLl+GV9/Sof4OD+jU/DK/fpUH8HB/Rp5cvR48blKWsEEgIHh1nunPTEqjG/bIAPYnrqtXfhq82Yc9xt80cPadRzxH99cr9+npIvDtX7uNl+hFimc+obuSjI+LuIJW5Y6iJj+rQwn4fmfHX3V8U8Q0s8kMtTDlHZM+pQ4ODjI9jQvCdypLZco6isgSSMd8Ek9Nttsd+n+hK45udNcrs5poFjMZMbdQwKkgjyx/v5g7D6T+RFOKNvDIvmsN0XEfw82fXouP4ZX39Kg/g4P6NaF6N+PDLIKWqVFqz78SAItUB+Uo6CQDt0YfTGO660yTSTxJThzMXAj5DhubO2D55xqxiXhqgkpy6Fojc3UOA+vUdUEdS+9nahfr6kqIqqBJ6dw8TjKsO+u2qvwPS1UNHI9VUNK2EjdsYEkqjDvj4n2f3dWjXPYZDJGHnmrTxlcQppTxLEHtMsuMtTkTr+7uftXmH1020NcVDUFSre6YnB/ynRSND2Fp5pmmxuvy9Na6Cl4ynttynanoI6tkeVFB5I85Bx5Yx038s9DYuEo6KK536ltlQ01NAI6mnncYJVH5S2B5LIT57b4OwBv0sNL6QRNUUIroz6u702+ZCY022PXOP9D00bwPVQTekeWOGjFHT1qTwCmOfYDLkKck53H/AM6DXyPkrMJaXE6xNPK1xbXrdQmzJT8Vpdmlp6uOO31w5Y3ytNKMZhY9Ys91yNgcjbH5uvai3V1lnxTSeGrnlUZPgy/AdSh/VOR5Z7KKRcIYJcsDlTk4yy4B+0cjfNjq52G4rcadrfceWSZU35wCJ088efQH6HuNYXh8ZokYcrxz7jkRzCtXymx1Co9fYuG7xIY7rZxSVjDeWkxC58zgew/zH11XLl6Jppg0nDt1hrB18GoHhyD+R1qN2sRjjPhxmqpOpiILPH8R3b/yHbPZEaeaILNSSesxdVBYc4+TdD9cH46npPElZQPEc7svQ7tP2TupmyDMzX6rE7xw5eLKzC52+eBV6uVyn+YbaZ+juj9Z4jSflDijiecKR7zj2UH+Zh9mtI4suVyrOHZo6VhUSU0iymGVDz4GcgjY5wcj5aqfoxnhqeI66eKEQq6QEoDkD8enNj4d9aqsxyoq8Jmu0agC47kDb4FVo4g2ULfLdSrRUUNMpyIkC58z3P1O+ideDXus2BYWCNeE466BvkvhWeuk7iB8fPlOPv0j4oucYr4KCSv9TgCmSpkV+VguDjpv2x83Xr0KOKuqDHJF4tWlLzBpIa32nAXlkA67Erg/AcwIzg6qzVIY1xtspGMuQswq57hN6TJWskiLWpVCGnLOFBKAJ3IB6dO/TB6a501TcaT0lQz3Z0avWuCzlZAw5j7J6EgdenbpgdNJLM0VbfoXrq56KOaUvJUp1jyck9Rt1+PwPTX1dGgo+InejrHrYYahWSofrIAQQep7fX4DprpUNII4G09togNv92+SpPddxd3W13eHwbrVCMZDf3iIDuVG4HzRtv2dRHZXjnp5OSRCHjkXfB/mCDgjuCdE3s4goLgmTyRhyR35Mq3/AEk6DVBDJJAMcqHKY7oen2bj6a5mx3CqnRnZwuPiNCr5GaMO6K9Wa5RXOlEgASVPZljznkb+YPUHy+uh7nZkmdqijKxTndlPuSfPyP6w+udZveaueCujWlqJ4G8LLGGZoy2W2zykZxg9fM6+aKfiCsw1JW3EpnaR6uRU+0nf6A6kqxAYiKi2Xuhjz5vJurPVUscz+HVRNFURjz5XTPcEdR9oOqtScONYuIKq4UroYKumcBAvKVlUiQbDbB5T0xv2GnlLbq0vHLcrtWVLxnmVBKwQH6nJ+4HuNGV2FhSU/wCFIrn5ZwfuJ1jm1xpZHQ0shMbtCD6eq9MRF7Q548wV6jkWSMSKQVYBgR3B19A51nbXKdZaehq6yeKkg5IW9Ubwyq5C87tg7ZIGNhkHyHNZeDrgayhniep9YanmZFkZssyZ9kk+exH01soqhsgBHNeW5hbdJUFFU2Wpu1yiaeevnIp4oz7bHdUjH35ztjr010msclu4ehSoYSVMtQGncYwC6sgHyHMBnv176JlttJRcX0ZpoVgE8MhBA28TB3AOw27DzGgeHb1UXequNhv1UjVDc6whafwmCqxGSckc23MAMgcp3zkBClM0b7bgW/KfPlIX5zeN4WaOQFXQlWB7EbHXh3yPPWhekfg6rp6+ouNNCWc+3VwoucH/AJqDujdT5HOe+M9+I11TB8ShxClDmnzAWcOYP7sqE0Zjd25L9C2eYXDgqgqTglOQn5OgJ+/QibUkMhJJpnNPJ+xtyn7OQ/U6qnC/FNZR8IrBBTQyRpEVcSE8zFCxGCPd7DcHT3hm80d9jaSEYjqYzHLEx3R1HQ/NSd/JdcpxunkiDqho9078H0Xo0xDjkPMIWWma53+SnXIUcokYfkoACT88tgfE/DVwjRY41SNQqKAqqBsAOg0vs9tNBHM0ziWpnlLySAYyMnlH2feTplrEYxiHtc1mf1G33XpU0PDbrupoa4AtSOg6yFUA8yWA/nogkAEk4AGSToWCOS7VkcNMSEA5hIOwOxk+QGQvmTnoM6p0dPJNKAwKaR4a0kqVttRrXS3VxKaUPL64sRwz07Sswb4hdmI7j5DRF4rIeGa2mrraiSU1VT+H4SNkHlxyuPPY4z/rr6Nz8bi2C1WurEMVBGIHhemaRJs4LKWV/ZICjBZRvzAEjI124Ss1ungq55KSKVBUukPiKCvhgDl9npn44zroppzC1rBvYei8TNmJJTXiWglqqWOopM+t0r+JHgZJ6ZHx6A47kAd9IKqhF1X+3rDHDHdCFRiz8op2CtzPgA87lSFUsDgYOMZBvBGdIblZqiKrNysziKpP/EiPuS/Mef8A38wSW1KHOidnb8wh3Fiklr4jt18hpqS8GKCvdY3glhfOTIBjcZEbHKgoSRllGWyNI+J/RrSV3PMkBEjbiqoVGT8Xi6H5rufhpvXUFkvDvFW0y2i7YYB2QAElXGQdtsuW/JJIBBOAddKahvFirK2rEX9zgpWano6BSIJpDvgIWJUl2PbGFB5uq6mDY3vE1O8seOYNj+9ikHFuhFwslqeEuIrN4ptU3rkC++tP7w/aibcH5Z0HwJXyWu/eDIGQP7yEYIZMncefLzj97Wy0PE9suqxU/EFNHT1gjZ2nUhViVWK5Lc3NHkq22SBtk+0MgcZcGxVsCVySKxiw8NeigvGPKQD34/iNxnPmdWp8TqRBLT1kYe14sXAWd2JGx+Vj2TtYwuDmGxCZyyxwrzSyKo6ZJx9mh3rSXWOCFy7e6HBUt8lwXP0X66YW2xGRDWXGV4YwpbJPLIV+J/w1/VGD5nORrtXXigstsrZLPSRyzQCBljG3rAlYBSGAJbO++5yNYWi8OOlIMnNX5K0DRqEprFcK7DVjeDD1w6j7owT9rk4/N0JceJaKjiS28NzFqipJb1sqXEjDGRzb+0wZcOQUAIPTA0HJS8Q8RSVUlzcU1uRnaE18PhLHkEKQAQedQwOTsGQ4PtZVhaKWio5Wj4To2qKr21evlyIk5jk7dCeg6Zwq+8BrVU9FSUA01cqL5ZJd1woLZ/YSstMkTXm4wRwosURjdEA3kk9o+2e5zjK57MdXe0USW63QUke4jXBbGOY9Sfqc6Gs1nS3+JNLI1RWTHM1Q43b4DyHw+A8hhroi5z3Z37odBoFNTU1NOmQ1bQUtdF4VXAkqdgwzj5Ht9NJjYaug3slxkhQdKef24/kPL7CfjqxamgcwOTgkKgXukWZJlvVHLbZpsK9woctG+DsXUHr5E+0NsY0JBHerCGqbUgqqOWr5nkp2EiCALyIoTOxHMmcLn8Wd8HA0h0V1KuAykYII2I1Vr3RHh6KW72lxEkeDPTHdHHTYdjv9O2NwZBPJELHzN7pWDlX2prpUUsc/FFU9KCUcTPOVKlJM8ixx8uSy5HOADhu3TTW32+eaOjFptUUEdJEIaevuSh5ljB2CrjO3YnTm0WX8aLjdJBVV7gEMR7MQ6gIO3z/95eAY0nSySdh0CawCRRcNQzSCa7VM9xlHQSnEa/JBtp1FEkUaxxIqIowFUYA+Q101NAGgbJXU1NTU0SS//9k=">
            <a:hlinkClick r:id="rId3"/>
          </p:cNvPr>
          <p:cNvSpPr>
            <a:spLocks noChangeAspect="1" noChangeArrowheads="1"/>
          </p:cNvSpPr>
          <p:nvPr/>
        </p:nvSpPr>
        <p:spPr bwMode="auto">
          <a:xfrm>
            <a:off x="155575" y="-427038"/>
            <a:ext cx="895350" cy="89535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70660" name="AutoShape 4" descr="data:image/jpg;base64,/9j/4AAQSkZJRgABAQAAAQABAAD/2wBDAAkGBwgHBgkIBwgKCgkLDRYPDQwMDRsUFRAWIB0iIiAdHx8kKDQsJCYxJx8fLT0tMTU3Ojo6Iys/RD84QzQ5Ojf/2wBDAQoKCg0MDRoPDxo3JR8lNzc3Nzc3Nzc3Nzc3Nzc3Nzc3Nzc3Nzc3Nzc3Nzc3Nzc3Nzc3Nzc3Nzc3Nzc3Nzc3Nzf/wAARCABeAF4DASIAAhEBAxEB/8QAHAAAAgMBAQEBAAAAAAAAAAAABAUABgcDAQII/8QAQhAAAgEDAgQCBwILBgcAAAAAAQIDBAURACEGEjFBE1EHFCIyYXGBkaEWI0JSVGJygpTB0hUkQ5LR8DNTorGy4fH/xAAbAQABBQEBAAAAAAAAAAAAAAACAAEDBAYHBf/EAC8RAAEDAgQEAwgDAAAAAAAAAAEAAgMEEQUSITETQVFhBiKhFDNxgbHR4fAVMsH/2gAMAwEAAhEDEQA/ANx0Jcq6K305mlyxJ5URfedj0Uf723J2B0XrPfSrQV1TbKg0c8is9OQgXvyks6Dy51+3kx021HI6wGtrkC/S53PYImi5Wecb8f1NTcmW1yRMUbElQY1kU/qRhgQFH52Msd+mq3+GV9/SoP4OD+jVf66svCdop7or+sgcgcoxIO2wIORuOh+/rjB3cuE4XhlIJJohJtckAkk8/wAKuJpZHWabLl+GV9/Sof4OD+jU/DK/fpUH8HB/Rp5cvR48blKWsEEgIHh1nunPTEqjG/bIAPYnrqtXfhq82Yc9xt80cPadRzxH99cr9+npIvDtX7uNl+hFimc+obuSjI+LuIJW5Y6iJj+rQwn4fmfHX3V8U8Q0s8kMtTDlHZM+pQ4ODjI9jQvCdypLZco6isgSSMd8Ek9Nttsd+n+hK45udNcrs5poFjMZMbdQwKkgjyx/v5g7D6T+RFOKNvDIvmsN0XEfw82fXouP4ZX39Kg/g4P6NaF6N+PDLIKWqVFqz78SAItUB+Uo6CQDt0YfTGO660yTSTxJThzMXAj5DhubO2D55xqxiXhqgkpy6Fojc3UOA+vUdUEdS+9nahfr6kqIqqBJ6dw8TjKsO+u2qvwPS1UNHI9VUNK2EjdsYEkqjDvj4n2f3dWjXPYZDJGHnmrTxlcQppTxLEHtMsuMtTkTr+7uftXmH1020NcVDUFSre6YnB/ynRSND2Fp5pmmxuvy9Na6Cl4ynttynanoI6tkeVFB5I85Bx5Yx038s9DYuEo6KK536ltlQ01NAI6mnncYJVH5S2B5LIT57b4OwBv0sNL6QRNUUIroz6u702+ZCY022PXOP9D00bwPVQTekeWOGjFHT1qTwCmOfYDLkKck53H/AM6DXyPkrMJaXE6xNPK1xbXrdQmzJT8Vpdmlp6uOO31w5Y3ytNKMZhY9Ys91yNgcjbH5uvai3V1lnxTSeGrnlUZPgy/AdSh/VOR5Z7KKRcIYJcsDlTk4yy4B+0cjfNjq52G4rcadrfceWSZU35wCJ088efQH6HuNYXh8ZokYcrxz7jkRzCtXymx1Co9fYuG7xIY7rZxSVjDeWkxC58zgew/zH11XLl6Jppg0nDt1hrB18GoHhyD+R1qN2sRjjPhxmqpOpiILPH8R3b/yHbPZEaeaILNSSesxdVBYc4+TdD9cH46npPElZQPEc7svQ7tP2TupmyDMzX6rE7xw5eLKzC52+eBV6uVyn+YbaZ+juj9Z4jSflDijiecKR7zj2UH+Zh9mtI4suVyrOHZo6VhUSU0iymGVDz4GcgjY5wcj5aqfoxnhqeI66eKEQq6QEoDkD8enNj4d9aqsxyoq8Jmu0agC47kDb4FVo4g2ULfLdSrRUUNMpyIkC58z3P1O+ideDXus2BYWCNeE466BvkvhWeuk7iB8fPlOPv0j4oucYr4KCSv9TgCmSpkV+VguDjpv2x83Xr0KOKuqDHJF4tWlLzBpIa32nAXlkA67Erg/AcwIzg6qzVIY1xtspGMuQswq57hN6TJWskiLWpVCGnLOFBKAJ3IB6dO/TB6a501TcaT0lQz3Z0avWuCzlZAw5j7J6EgdenbpgdNJLM0VbfoXrq56KOaUvJUp1jyck9Rt1+PwPTX1dGgo+InejrHrYYahWSofrIAQQep7fX4DprpUNII4G09togNv92+SpPddxd3W13eHwbrVCMZDf3iIDuVG4HzRtv2dRHZXjnp5OSRCHjkXfB/mCDgjuCdE3s4goLgmTyRhyR35Mq3/AEk6DVBDJJAMcqHKY7oen2bj6a5mx3CqnRnZwuPiNCr5GaMO6K9Wa5RXOlEgASVPZljznkb+YPUHy+uh7nZkmdqijKxTndlPuSfPyP6w+udZveaueCujWlqJ4G8LLGGZoy2W2zykZxg9fM6+aKfiCsw1JW3EpnaR6uRU+0nf6A6kqxAYiKi2Xuhjz5vJurPVUscz+HVRNFURjz5XTPcEdR9oOqtScONYuIKq4UroYKumcBAvKVlUiQbDbB5T0xv2GnlLbq0vHLcrtWVLxnmVBKwQH6nJ+4HuNGV2FhSU/wCFIrn5ZwfuJ1jm1xpZHQ0shMbtCD6eq9MRF7Q548wV6jkWSMSKQVYBgR3B19A51nbXKdZaehq6yeKkg5IW9Ubwyq5C87tg7ZIGNhkHyHNZeDrgayhniep9YanmZFkZssyZ9kk+exH01soqhsgBHNeW5hbdJUFFU2Wpu1yiaeevnIp4oz7bHdUjH35ztjr010msclu4ehSoYSVMtQGncYwC6sgHyHMBnv176JlttJRcX0ZpoVgE8MhBA28TB3AOw27DzGgeHb1UXequNhv1UjVDc6whafwmCqxGSckc23MAMgcp3zkBClM0b7bgW/KfPlIX5zeN4WaOQFXQlWB7EbHXh3yPPWhekfg6rp6+ouNNCWc+3VwoucH/AJqDujdT5HOe+M9+I11TB8ShxClDmnzAWcOYP7sqE0Zjd25L9C2eYXDgqgqTglOQn5OgJ+/QibUkMhJJpnNPJ+xtyn7OQ/U6qnC/FNZR8IrBBTQyRpEVcSE8zFCxGCPd7DcHT3hm80d9jaSEYjqYzHLEx3R1HQ/NSd/JdcpxunkiDqho9078H0Xo0xDjkPMIWWma53+SnXIUcokYfkoACT88tgfE/DVwjRY41SNQqKAqqBsAOg0vs9tNBHM0ziWpnlLySAYyMnlH2feTplrEYxiHtc1mf1G33XpU0PDbrupoa4AtSOg6yFUA8yWA/nogkAEk4AGSToWCOS7VkcNMSEA5hIOwOxk+QGQvmTnoM6p0dPJNKAwKaR4a0kqVttRrXS3VxKaUPL64sRwz07Sswb4hdmI7j5DRF4rIeGa2mrraiSU1VT+H4SNkHlxyuPPY4z/rr6Nz8bi2C1WurEMVBGIHhemaRJs4LKWV/ZICjBZRvzAEjI124Ss1ungq55KSKVBUukPiKCvhgDl9npn44zroppzC1rBvYei8TNmJJTXiWglqqWOopM+t0r+JHgZJ6ZHx6A47kAd9IKqhF1X+3rDHDHdCFRiz8op2CtzPgA87lSFUsDgYOMZBvBGdIblZqiKrNysziKpP/EiPuS/Mef8A38wSW1KHOidnb8wh3Fiklr4jt18hpqS8GKCvdY3glhfOTIBjcZEbHKgoSRllGWyNI+J/RrSV3PMkBEjbiqoVGT8Xi6H5rufhpvXUFkvDvFW0y2i7YYB2QAElXGQdtsuW/JJIBBOAddKahvFirK2rEX9zgpWano6BSIJpDvgIWJUl2PbGFB5uq6mDY3vE1O8seOYNj+9ikHFuhFwslqeEuIrN4ptU3rkC++tP7w/aibcH5Z0HwJXyWu/eDIGQP7yEYIZMncefLzj97Wy0PE9suqxU/EFNHT1gjZ2nUhViVWK5Lc3NHkq22SBtk+0MgcZcGxVsCVySKxiw8NeigvGPKQD34/iNxnPmdWp8TqRBLT1kYe14sXAWd2JGx+Vj2TtYwuDmGxCZyyxwrzSyKo6ZJx9mh3rSXWOCFy7e6HBUt8lwXP0X66YW2xGRDWXGV4YwpbJPLIV+J/w1/VGD5nORrtXXigstsrZLPSRyzQCBljG3rAlYBSGAJbO++5yNYWi8OOlIMnNX5K0DRqEprFcK7DVjeDD1w6j7owT9rk4/N0JceJaKjiS28NzFqipJb1sqXEjDGRzb+0wZcOQUAIPTA0HJS8Q8RSVUlzcU1uRnaE18PhLHkEKQAQedQwOTsGQ4PtZVhaKWio5Wj4To2qKr21evlyIk5jk7dCeg6Zwq+8BrVU9FSUA01cqL5ZJd1woLZ/YSstMkTXm4wRwosURjdEA3kk9o+2e5zjK57MdXe0USW63QUke4jXBbGOY9Sfqc6Gs1nS3+JNLI1RWTHM1Q43b4DyHw+A8hhroi5z3Z37odBoFNTU1NOmQ1bQUtdF4VXAkqdgwzj5Ht9NJjYaug3slxkhQdKef24/kPL7CfjqxamgcwOTgkKgXukWZJlvVHLbZpsK9woctG+DsXUHr5E+0NsY0JBHerCGqbUgqqOWr5nkp2EiCALyIoTOxHMmcLn8Wd8HA0h0V1KuAykYII2I1Vr3RHh6KW72lxEkeDPTHdHHTYdjv9O2NwZBPJELHzN7pWDlX2prpUUsc/FFU9KCUcTPOVKlJM8ixx8uSy5HOADhu3TTW32+eaOjFptUUEdJEIaevuSh5ljB2CrjO3YnTm0WX8aLjdJBVV7gEMR7MQ6gIO3z/95eAY0nSySdh0CawCRRcNQzSCa7VM9xlHQSnEa/JBtp1FEkUaxxIqIowFUYA+Q101NAGgbJXU1NTU0SS//9k=">
            <a:hlinkClick r:id="rId3"/>
          </p:cNvPr>
          <p:cNvSpPr>
            <a:spLocks noChangeAspect="1" noChangeArrowheads="1"/>
          </p:cNvSpPr>
          <p:nvPr/>
        </p:nvSpPr>
        <p:spPr bwMode="auto">
          <a:xfrm>
            <a:off x="155575" y="-427038"/>
            <a:ext cx="895350" cy="89535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15" name="Picture 3" descr="Anabas.jpg"/>
          <p:cNvPicPr>
            <a:picLocks noChangeAspect="1"/>
          </p:cNvPicPr>
          <p:nvPr/>
        </p:nvPicPr>
        <p:blipFill>
          <a:blip r:embed="rId4" cstate="print"/>
          <a:srcRect/>
          <a:stretch>
            <a:fillRect/>
          </a:stretch>
        </p:blipFill>
        <p:spPr bwMode="auto">
          <a:xfrm>
            <a:off x="1447800" y="2844800"/>
            <a:ext cx="685800" cy="714375"/>
          </a:xfrm>
          <a:prstGeom prst="rect">
            <a:avLst/>
          </a:prstGeom>
          <a:noFill/>
          <a:ln w="9525">
            <a:noFill/>
            <a:miter lim="800000"/>
            <a:headEnd/>
            <a:tailEnd/>
          </a:ln>
        </p:spPr>
      </p:pic>
      <p:sp>
        <p:nvSpPr>
          <p:cNvPr id="16" name="TextBox 4"/>
          <p:cNvSpPr txBox="1">
            <a:spLocks noChangeArrowheads="1"/>
          </p:cNvSpPr>
          <p:nvPr/>
        </p:nvSpPr>
        <p:spPr bwMode="auto">
          <a:xfrm>
            <a:off x="1066800" y="3495675"/>
            <a:ext cx="1335088" cy="339725"/>
          </a:xfrm>
          <a:prstGeom prst="rect">
            <a:avLst/>
          </a:prstGeom>
          <a:noFill/>
          <a:ln w="9525">
            <a:noFill/>
            <a:miter lim="800000"/>
            <a:headEnd/>
            <a:tailEnd/>
          </a:ln>
        </p:spPr>
        <p:txBody>
          <a:bodyPr wrap="none">
            <a:spAutoFit/>
          </a:bodyPr>
          <a:lstStyle/>
          <a:p>
            <a:pPr algn="r"/>
            <a:r>
              <a:rPr lang="en-US" sz="1600" b="1" dirty="0"/>
              <a:t>Anabas Inc.</a:t>
            </a:r>
          </a:p>
        </p:txBody>
      </p:sp>
      <p:pic>
        <p:nvPicPr>
          <p:cNvPr id="17" name="Picture 6" descr="IU.bmp"/>
          <p:cNvPicPr>
            <a:picLocks noChangeAspect="1"/>
          </p:cNvPicPr>
          <p:nvPr/>
        </p:nvPicPr>
        <p:blipFill>
          <a:blip r:embed="rId5" cstate="print"/>
          <a:srcRect/>
          <a:stretch>
            <a:fillRect/>
          </a:stretch>
        </p:blipFill>
        <p:spPr bwMode="auto">
          <a:xfrm>
            <a:off x="7086600" y="2863850"/>
            <a:ext cx="542925" cy="742950"/>
          </a:xfrm>
          <a:prstGeom prst="rect">
            <a:avLst/>
          </a:prstGeom>
          <a:noFill/>
          <a:ln w="9525">
            <a:noFill/>
            <a:miter lim="800000"/>
            <a:headEnd/>
            <a:tailEnd/>
          </a:ln>
        </p:spPr>
      </p:pic>
      <p:sp>
        <p:nvSpPr>
          <p:cNvPr id="18" name="TextBox 7"/>
          <p:cNvSpPr txBox="1">
            <a:spLocks noChangeArrowheads="1"/>
          </p:cNvSpPr>
          <p:nvPr/>
        </p:nvSpPr>
        <p:spPr bwMode="auto">
          <a:xfrm>
            <a:off x="6788150" y="3530600"/>
            <a:ext cx="1176338" cy="584200"/>
          </a:xfrm>
          <a:prstGeom prst="rect">
            <a:avLst/>
          </a:prstGeom>
          <a:noFill/>
          <a:ln w="9525">
            <a:noFill/>
            <a:miter lim="800000"/>
            <a:headEnd/>
            <a:tailEnd/>
          </a:ln>
        </p:spPr>
        <p:txBody>
          <a:bodyPr wrap="none">
            <a:spAutoFit/>
          </a:bodyPr>
          <a:lstStyle/>
          <a:p>
            <a:pPr algn="ctr"/>
            <a:r>
              <a:rPr lang="en-US" sz="1600" b="1" dirty="0"/>
              <a:t>Indiana </a:t>
            </a:r>
          </a:p>
          <a:p>
            <a:pPr algn="ctr"/>
            <a:r>
              <a:rPr lang="en-US" sz="1600" b="1" dirty="0"/>
              <a:t>University</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Sensor Cloud 10,000’ View</a:t>
            </a:r>
            <a:endParaRPr lang="en-US" dirty="0"/>
          </a:p>
        </p:txBody>
      </p:sp>
      <p:pic>
        <p:nvPicPr>
          <p:cNvPr id="2050" name="Picture 2" descr="C:\Users\Geoffrey Fox\Desktop\arch_high_leve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96252"/>
            <a:ext cx="9144000" cy="56404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94280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Geoffrey Fox\Desktop\arch_m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5114"/>
            <a:ext cx="8534400" cy="690676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81000" y="152400"/>
            <a:ext cx="2514600" cy="763588"/>
          </a:xfrm>
          <a:solidFill>
            <a:schemeClr val="bg1"/>
          </a:solidFill>
        </p:spPr>
        <p:txBody>
          <a:bodyPr/>
          <a:lstStyle/>
          <a:p>
            <a:r>
              <a:rPr lang="en-US" sz="3200" dirty="0" smtClean="0"/>
              <a:t>Sensor Cloud </a:t>
            </a:r>
            <a:r>
              <a:rPr lang="en-US" sz="3200" dirty="0"/>
              <a:t>Architecture</a:t>
            </a:r>
          </a:p>
        </p:txBody>
      </p:sp>
    </p:spTree>
    <p:extLst>
      <p:ext uri="{BB962C8B-B14F-4D97-AF65-F5344CB8AC3E}">
        <p14:creationId xmlns:p14="http://schemas.microsoft.com/office/powerpoint/2010/main" val="28945282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Sensor Cloud Middleware</a:t>
            </a:r>
            <a:endParaRPr lang="en-US" dirty="0"/>
          </a:p>
        </p:txBody>
      </p:sp>
      <p:sp>
        <p:nvSpPr>
          <p:cNvPr id="4" name="Content Placeholder 3"/>
          <p:cNvSpPr>
            <a:spLocks noGrp="1"/>
          </p:cNvSpPr>
          <p:nvPr>
            <p:ph sz="half" idx="1"/>
          </p:nvPr>
        </p:nvSpPr>
        <p:spPr>
          <a:xfrm>
            <a:off x="0" y="1219200"/>
            <a:ext cx="4087091" cy="5109882"/>
          </a:xfrm>
        </p:spPr>
        <p:txBody>
          <a:bodyPr/>
          <a:lstStyle/>
          <a:p>
            <a:r>
              <a:rPr lang="en-US" dirty="0" smtClean="0"/>
              <a:t>Sensors are deployed in Grid Builder Domains</a:t>
            </a:r>
          </a:p>
          <a:p>
            <a:pPr marL="0" indent="0">
              <a:buNone/>
            </a:pPr>
            <a:endParaRPr lang="en-US" dirty="0" smtClean="0"/>
          </a:p>
          <a:p>
            <a:r>
              <a:rPr lang="en-US" dirty="0" smtClean="0"/>
              <a:t>Sensors are discovered through the Sensor Grid</a:t>
            </a:r>
          </a:p>
          <a:p>
            <a:pPr marL="0" indent="0">
              <a:buNone/>
            </a:pPr>
            <a:endParaRPr lang="en-US" dirty="0" smtClean="0"/>
          </a:p>
          <a:p>
            <a:r>
              <a:rPr lang="en-US" dirty="0" smtClean="0"/>
              <a:t>Grid Builder and Sensor Grid are abstractions on top of the underlying Message Broker</a:t>
            </a:r>
          </a:p>
          <a:p>
            <a:endParaRPr lang="en-US" dirty="0"/>
          </a:p>
          <a:p>
            <a:r>
              <a:rPr lang="en-US" dirty="0" smtClean="0"/>
              <a:t>Sensors Applications connect via simple Java API</a:t>
            </a:r>
          </a:p>
        </p:txBody>
      </p:sp>
      <p:pic>
        <p:nvPicPr>
          <p:cNvPr id="1026" name="Picture 2" descr="C:\Users\Geoffrey Fox\Desktop\new_figur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0050" y="1209371"/>
            <a:ext cx="4933950" cy="5343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69876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Key Middleware Components</a:t>
            </a:r>
            <a:endParaRPr lang="en-US" dirty="0"/>
          </a:p>
        </p:txBody>
      </p:sp>
      <p:sp>
        <p:nvSpPr>
          <p:cNvPr id="6" name="Content Placeholder 5"/>
          <p:cNvSpPr>
            <a:spLocks noGrp="1"/>
          </p:cNvSpPr>
          <p:nvPr>
            <p:ph idx="1"/>
          </p:nvPr>
        </p:nvSpPr>
        <p:spPr/>
        <p:txBody>
          <a:bodyPr/>
          <a:lstStyle/>
          <a:p>
            <a:r>
              <a:rPr lang="en-US" dirty="0" smtClean="0"/>
              <a:t>Grid Builder</a:t>
            </a:r>
          </a:p>
          <a:p>
            <a:endParaRPr lang="en-US" dirty="0" smtClean="0"/>
          </a:p>
          <a:p>
            <a:r>
              <a:rPr lang="en-US" dirty="0" smtClean="0"/>
              <a:t>Sensor Grid</a:t>
            </a:r>
          </a:p>
          <a:p>
            <a:endParaRPr lang="en-US" dirty="0" smtClean="0"/>
          </a:p>
          <a:p>
            <a:r>
              <a:rPr lang="en-US" dirty="0" smtClean="0"/>
              <a:t>Sensor and Client API’s</a:t>
            </a:r>
          </a:p>
          <a:p>
            <a:pPr lvl="1"/>
            <a:r>
              <a:rPr lang="en-US" dirty="0" smtClean="0"/>
              <a:t>Sensor Service Abstraction Layer</a:t>
            </a:r>
          </a:p>
          <a:p>
            <a:pPr lvl="1"/>
            <a:r>
              <a:rPr lang="en-US" dirty="0" smtClean="0"/>
              <a:t>Client/Application API</a:t>
            </a:r>
          </a:p>
          <a:p>
            <a:pPr lvl="1"/>
            <a:endParaRPr lang="en-US" dirty="0"/>
          </a:p>
        </p:txBody>
      </p:sp>
    </p:spTree>
    <p:extLst>
      <p:ext uri="{BB962C8B-B14F-4D97-AF65-F5344CB8AC3E}">
        <p14:creationId xmlns:p14="http://schemas.microsoft.com/office/powerpoint/2010/main" val="29609185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Grid Builder</a:t>
            </a:r>
            <a:endParaRPr lang="en-US" dirty="0"/>
          </a:p>
        </p:txBody>
      </p:sp>
      <p:sp>
        <p:nvSpPr>
          <p:cNvPr id="3" name="Content Placeholder 2"/>
          <p:cNvSpPr>
            <a:spLocks noGrp="1"/>
          </p:cNvSpPr>
          <p:nvPr>
            <p:ph idx="1"/>
          </p:nvPr>
        </p:nvSpPr>
        <p:spPr/>
        <p:txBody>
          <a:bodyPr/>
          <a:lstStyle/>
          <a:p>
            <a:pPr marL="0" indent="0">
              <a:buNone/>
            </a:pPr>
            <a:r>
              <a:rPr lang="en-US" dirty="0" smtClean="0"/>
              <a:t>GB </a:t>
            </a:r>
            <a:r>
              <a:rPr lang="en-US" dirty="0"/>
              <a:t>is a sensor management </a:t>
            </a:r>
            <a:r>
              <a:rPr lang="en-US" dirty="0" smtClean="0"/>
              <a:t>module</a:t>
            </a:r>
            <a:endParaRPr lang="en-US" dirty="0"/>
          </a:p>
          <a:p>
            <a:pPr marL="0" indent="0">
              <a:buNone/>
            </a:pPr>
            <a:r>
              <a:rPr lang="en-US" dirty="0"/>
              <a:t> </a:t>
            </a:r>
          </a:p>
          <a:p>
            <a:pPr marL="0" indent="0">
              <a:buNone/>
            </a:pPr>
            <a:r>
              <a:rPr lang="en-US" dirty="0"/>
              <a:t>1.   Define the properties of sensors</a:t>
            </a:r>
          </a:p>
          <a:p>
            <a:pPr marL="0" indent="0">
              <a:buNone/>
            </a:pPr>
            <a:r>
              <a:rPr lang="en-US" dirty="0"/>
              <a:t>2.   Deploy sensors according to defined properties</a:t>
            </a:r>
          </a:p>
          <a:p>
            <a:pPr marL="0" indent="0">
              <a:buNone/>
            </a:pPr>
            <a:r>
              <a:rPr lang="en-US" dirty="0"/>
              <a:t>3.   Monitor deployment status of sensors</a:t>
            </a:r>
          </a:p>
          <a:p>
            <a:pPr marL="0" indent="0">
              <a:buNone/>
            </a:pPr>
            <a:r>
              <a:rPr lang="en-US" dirty="0"/>
              <a:t>4.   Remote Management - Allow management irrespective of the location of the sensors</a:t>
            </a:r>
          </a:p>
          <a:p>
            <a:pPr marL="0" indent="0">
              <a:buNone/>
            </a:pPr>
            <a:r>
              <a:rPr lang="en-US" dirty="0"/>
              <a:t>5.   Distributed Management – Allow management irrespective of the location of the manager / user</a:t>
            </a:r>
          </a:p>
          <a:p>
            <a:pPr marL="0" indent="0">
              <a:buNone/>
            </a:pPr>
            <a:r>
              <a:rPr lang="en-US" dirty="0"/>
              <a:t> </a:t>
            </a:r>
          </a:p>
          <a:p>
            <a:pPr marL="0" indent="0">
              <a:buNone/>
            </a:pPr>
            <a:r>
              <a:rPr lang="en-US" dirty="0"/>
              <a:t>GB itself posses the following characteristics:</a:t>
            </a:r>
          </a:p>
          <a:p>
            <a:pPr marL="0" indent="0">
              <a:buNone/>
            </a:pPr>
            <a:r>
              <a:rPr lang="en-US" dirty="0"/>
              <a:t>1.   Extensible – the use of Service Oriented Architecture (SOA) to provide extensibility and interoperability</a:t>
            </a:r>
          </a:p>
          <a:p>
            <a:pPr marL="0" indent="0">
              <a:buNone/>
            </a:pPr>
            <a:r>
              <a:rPr lang="en-US" dirty="0"/>
              <a:t>2.   Scalable - management architecture should be able to scale as number of managed sensors increases</a:t>
            </a:r>
          </a:p>
          <a:p>
            <a:pPr marL="0" indent="0">
              <a:buNone/>
            </a:pPr>
            <a:r>
              <a:rPr lang="en-US" dirty="0"/>
              <a:t>3.   Fault tolerant - failure of transports OR management components should not cause management architecture to fail</a:t>
            </a:r>
          </a:p>
          <a:p>
            <a:pPr marL="0" indent="0">
              <a:buNone/>
            </a:pPr>
            <a:endParaRPr lang="en-US" dirty="0"/>
          </a:p>
        </p:txBody>
      </p:sp>
    </p:spTree>
    <p:extLst>
      <p:ext uri="{BB962C8B-B14F-4D97-AF65-F5344CB8AC3E}">
        <p14:creationId xmlns:p14="http://schemas.microsoft.com/office/powerpoint/2010/main" val="15605566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Sensor Grid</a:t>
            </a:r>
            <a:endParaRPr lang="en-US" dirty="0"/>
          </a:p>
        </p:txBody>
      </p:sp>
      <p:sp>
        <p:nvSpPr>
          <p:cNvPr id="3" name="Content Placeholder 2"/>
          <p:cNvSpPr>
            <a:spLocks noGrp="1"/>
          </p:cNvSpPr>
          <p:nvPr>
            <p:ph idx="1"/>
          </p:nvPr>
        </p:nvSpPr>
        <p:spPr/>
        <p:txBody>
          <a:bodyPr/>
          <a:lstStyle/>
          <a:p>
            <a:pPr marL="0" indent="0">
              <a:buNone/>
            </a:pPr>
            <a:r>
              <a:rPr lang="en-US" dirty="0"/>
              <a:t>SG communicates </a:t>
            </a:r>
            <a:r>
              <a:rPr lang="en-US" dirty="0" smtClean="0"/>
              <a:t>with</a:t>
            </a:r>
          </a:p>
          <a:p>
            <a:pPr marL="0" indent="0">
              <a:buNone/>
            </a:pPr>
            <a:endParaRPr lang="en-US" dirty="0"/>
          </a:p>
          <a:p>
            <a:r>
              <a:rPr lang="en-US" dirty="0" smtClean="0"/>
              <a:t>Sensors</a:t>
            </a:r>
          </a:p>
          <a:p>
            <a:r>
              <a:rPr lang="en-US" dirty="0" smtClean="0"/>
              <a:t>Applications</a:t>
            </a:r>
          </a:p>
          <a:p>
            <a:r>
              <a:rPr lang="en-US" dirty="0" smtClean="0"/>
              <a:t>Grid </a:t>
            </a:r>
            <a:r>
              <a:rPr lang="en-US" dirty="0"/>
              <a:t>Builder to mediate the collaboration of the three </a:t>
            </a:r>
            <a:r>
              <a:rPr lang="en-US" dirty="0" smtClean="0"/>
              <a:t>parties</a:t>
            </a:r>
          </a:p>
          <a:p>
            <a:pPr marL="0" indent="0">
              <a:buNone/>
            </a:pPr>
            <a:endParaRPr lang="en-US" dirty="0"/>
          </a:p>
          <a:p>
            <a:pPr marL="0" indent="0">
              <a:buNone/>
            </a:pPr>
            <a:endParaRPr lang="en-US" dirty="0" smtClean="0"/>
          </a:p>
          <a:p>
            <a:pPr marL="0" indent="0">
              <a:buNone/>
            </a:pPr>
            <a:r>
              <a:rPr lang="en-US" dirty="0" smtClean="0"/>
              <a:t>Primary </a:t>
            </a:r>
            <a:r>
              <a:rPr lang="en-US" dirty="0"/>
              <a:t>functions of SG are to manage and broker sensor message flows.</a:t>
            </a:r>
          </a:p>
          <a:p>
            <a:pPr marL="0" indent="0">
              <a:buNone/>
            </a:pPr>
            <a:endParaRPr lang="en-US" dirty="0"/>
          </a:p>
        </p:txBody>
      </p:sp>
    </p:spTree>
    <p:extLst>
      <p:ext uri="{BB962C8B-B14F-4D97-AF65-F5344CB8AC3E}">
        <p14:creationId xmlns:p14="http://schemas.microsoft.com/office/powerpoint/2010/main" val="30456099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Sensor to Sensor Grid Communication</a:t>
            </a:r>
            <a:endParaRPr lang="en-US" dirty="0"/>
          </a:p>
        </p:txBody>
      </p:sp>
      <p:sp>
        <p:nvSpPr>
          <p:cNvPr id="3" name="Content Placeholder 2"/>
          <p:cNvSpPr>
            <a:spLocks noGrp="1"/>
          </p:cNvSpPr>
          <p:nvPr>
            <p:ph idx="1"/>
          </p:nvPr>
        </p:nvSpPr>
        <p:spPr>
          <a:xfrm>
            <a:off x="415925" y="1209675"/>
            <a:ext cx="4537075" cy="5110163"/>
          </a:xfrm>
        </p:spPr>
        <p:txBody>
          <a:bodyPr/>
          <a:lstStyle/>
          <a:p>
            <a:r>
              <a:rPr lang="en-US" dirty="0" smtClean="0"/>
              <a:t>SG </a:t>
            </a:r>
            <a:r>
              <a:rPr lang="en-US" dirty="0"/>
              <a:t>keeps track of the status of all sensors when they are deployed or disconnected </a:t>
            </a:r>
            <a:endParaRPr lang="en-US" dirty="0" smtClean="0"/>
          </a:p>
          <a:p>
            <a:endParaRPr lang="en-US" dirty="0" smtClean="0"/>
          </a:p>
          <a:p>
            <a:r>
              <a:rPr lang="en-US" dirty="0"/>
              <a:t>A</a:t>
            </a:r>
            <a:r>
              <a:rPr lang="en-US" dirty="0" smtClean="0"/>
              <a:t>pplications </a:t>
            </a:r>
            <a:r>
              <a:rPr lang="en-US" dirty="0"/>
              <a:t>using the sensors will be notified </a:t>
            </a:r>
            <a:r>
              <a:rPr lang="en-US" dirty="0" smtClean="0"/>
              <a:t>of changes</a:t>
            </a:r>
          </a:p>
          <a:p>
            <a:endParaRPr lang="en-US" dirty="0" smtClean="0"/>
          </a:p>
          <a:p>
            <a:r>
              <a:rPr lang="en-US" dirty="0" smtClean="0"/>
              <a:t>Sensor </a:t>
            </a:r>
            <a:r>
              <a:rPr lang="en-US" dirty="0"/>
              <a:t>data normally does not pass through SG except when it intentionally has to be </a:t>
            </a:r>
            <a:r>
              <a:rPr lang="en-US" dirty="0" smtClean="0"/>
              <a:t>recorded</a:t>
            </a:r>
          </a:p>
          <a:p>
            <a:pPr lvl="1"/>
            <a:r>
              <a:rPr lang="en-US" dirty="0" smtClean="0"/>
              <a:t>In </a:t>
            </a:r>
            <a:r>
              <a:rPr lang="en-US" dirty="0"/>
              <a:t>this case SG will subscribe to data of that particular </a:t>
            </a:r>
            <a:r>
              <a:rPr lang="en-US" dirty="0" smtClean="0"/>
              <a:t>sensor</a:t>
            </a:r>
          </a:p>
          <a:p>
            <a:endParaRPr lang="en-US" dirty="0"/>
          </a:p>
          <a:p>
            <a:r>
              <a:rPr lang="en-US" dirty="0" smtClean="0"/>
              <a:t>The point is data flow is done efficiently!</a:t>
            </a:r>
          </a:p>
          <a:p>
            <a:pPr lvl="1"/>
            <a:endParaRPr lang="en-US" dirty="0"/>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51500" y="1143000"/>
            <a:ext cx="3968852" cy="5597900"/>
          </a:xfrm>
          <a:prstGeom prst="rect">
            <a:avLst/>
          </a:prstGeom>
        </p:spPr>
      </p:pic>
    </p:spTree>
    <p:extLst>
      <p:ext uri="{BB962C8B-B14F-4D97-AF65-F5344CB8AC3E}">
        <p14:creationId xmlns:p14="http://schemas.microsoft.com/office/powerpoint/2010/main" val="34829588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(Client) to Sensor </a:t>
            </a:r>
            <a:r>
              <a:rPr lang="en-US" dirty="0"/>
              <a:t>Grid </a:t>
            </a:r>
            <a:r>
              <a:rPr lang="en-US" dirty="0" smtClean="0"/>
              <a:t>Communication</a:t>
            </a:r>
            <a:endParaRPr lang="en-US" dirty="0"/>
          </a:p>
        </p:txBody>
      </p:sp>
      <p:sp>
        <p:nvSpPr>
          <p:cNvPr id="3" name="Content Placeholder 2"/>
          <p:cNvSpPr>
            <a:spLocks noGrp="1"/>
          </p:cNvSpPr>
          <p:nvPr>
            <p:ph idx="1"/>
          </p:nvPr>
        </p:nvSpPr>
        <p:spPr/>
        <p:txBody>
          <a:bodyPr/>
          <a:lstStyle/>
          <a:p>
            <a:r>
              <a:rPr lang="en-US" dirty="0" smtClean="0"/>
              <a:t>Applications </a:t>
            </a:r>
            <a:r>
              <a:rPr lang="en-US" dirty="0"/>
              <a:t>communicate with SCMW through the Application </a:t>
            </a:r>
            <a:r>
              <a:rPr lang="en-US" dirty="0" smtClean="0"/>
              <a:t>API layer</a:t>
            </a:r>
          </a:p>
          <a:p>
            <a:endParaRPr lang="en-US" dirty="0" smtClean="0"/>
          </a:p>
          <a:p>
            <a:r>
              <a:rPr lang="en-US" dirty="0" smtClean="0"/>
              <a:t>Application API  in turn </a:t>
            </a:r>
            <a:r>
              <a:rPr lang="en-US" dirty="0"/>
              <a:t>communicates with </a:t>
            </a:r>
            <a:r>
              <a:rPr lang="en-US" dirty="0" smtClean="0"/>
              <a:t>SG</a:t>
            </a:r>
          </a:p>
          <a:p>
            <a:endParaRPr lang="en-US" dirty="0" smtClean="0"/>
          </a:p>
          <a:p>
            <a:r>
              <a:rPr lang="en-US" dirty="0" smtClean="0"/>
              <a:t>Applications </a:t>
            </a:r>
            <a:r>
              <a:rPr lang="en-US" dirty="0"/>
              <a:t>can define their own filtering </a:t>
            </a:r>
            <a:r>
              <a:rPr lang="en-US" dirty="0" smtClean="0"/>
              <a:t>criteria e.g. location</a:t>
            </a:r>
            <a:r>
              <a:rPr lang="en-US" dirty="0"/>
              <a:t>, sensor id, and type to select which sensors they are </a:t>
            </a:r>
            <a:r>
              <a:rPr lang="en-US" dirty="0" smtClean="0"/>
              <a:t>interested in.</a:t>
            </a:r>
          </a:p>
          <a:p>
            <a:endParaRPr lang="en-US" dirty="0" smtClean="0"/>
          </a:p>
          <a:p>
            <a:r>
              <a:rPr lang="en-US" dirty="0" smtClean="0"/>
              <a:t>These </a:t>
            </a:r>
            <a:r>
              <a:rPr lang="en-US" dirty="0"/>
              <a:t>filters are sent to SG for discovering and linking appropriate </a:t>
            </a:r>
            <a:r>
              <a:rPr lang="en-US" dirty="0" smtClean="0"/>
              <a:t>sensors</a:t>
            </a:r>
          </a:p>
          <a:p>
            <a:pPr lvl="1"/>
            <a:r>
              <a:rPr lang="en-US" dirty="0" smtClean="0"/>
              <a:t>Once a client registers a filter SG automatically sends an update message when there are changes to the list of relevant sensors</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4343400"/>
            <a:ext cx="1987550" cy="180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699962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Grid </a:t>
            </a:r>
            <a:r>
              <a:rPr lang="en-US" dirty="0" smtClean="0"/>
              <a:t>Builder to Sensor </a:t>
            </a:r>
            <a:r>
              <a:rPr lang="en-US" dirty="0"/>
              <a:t>Grid </a:t>
            </a:r>
            <a:r>
              <a:rPr lang="en-US" dirty="0" smtClean="0"/>
              <a:t>Communication</a:t>
            </a:r>
            <a:endParaRPr lang="en-US" dirty="0"/>
          </a:p>
        </p:txBody>
      </p:sp>
      <p:sp>
        <p:nvSpPr>
          <p:cNvPr id="3" name="Content Placeholder 2"/>
          <p:cNvSpPr>
            <a:spLocks noGrp="1"/>
          </p:cNvSpPr>
          <p:nvPr>
            <p:ph idx="1"/>
          </p:nvPr>
        </p:nvSpPr>
        <p:spPr/>
        <p:txBody>
          <a:bodyPr/>
          <a:lstStyle/>
          <a:p>
            <a:r>
              <a:rPr lang="en-US" dirty="0" smtClean="0"/>
              <a:t>Sensors</a:t>
            </a:r>
            <a:r>
              <a:rPr lang="en-US" dirty="0"/>
              <a:t>’ properties are defined in </a:t>
            </a:r>
            <a:r>
              <a:rPr lang="en-US" dirty="0" smtClean="0"/>
              <a:t>GB.</a:t>
            </a:r>
          </a:p>
          <a:p>
            <a:endParaRPr lang="en-US" dirty="0" smtClean="0"/>
          </a:p>
          <a:p>
            <a:r>
              <a:rPr lang="en-US" dirty="0" smtClean="0"/>
              <a:t>Applications obtain </a:t>
            </a:r>
            <a:r>
              <a:rPr lang="en-US" dirty="0"/>
              <a:t>this information through </a:t>
            </a:r>
            <a:r>
              <a:rPr lang="en-US" dirty="0" smtClean="0"/>
              <a:t>SG.</a:t>
            </a:r>
          </a:p>
          <a:p>
            <a:endParaRPr lang="en-US" dirty="0" smtClean="0"/>
          </a:p>
          <a:p>
            <a:r>
              <a:rPr lang="en-US" dirty="0"/>
              <a:t>F</a:t>
            </a:r>
            <a:r>
              <a:rPr lang="en-US" dirty="0" smtClean="0"/>
              <a:t>iltering </a:t>
            </a:r>
            <a:r>
              <a:rPr lang="en-US" dirty="0"/>
              <a:t>requests are periodically sent to GB for updating the lists of sensors needed for each application according to their defined filter </a:t>
            </a:r>
            <a:r>
              <a:rPr lang="en-US" dirty="0" smtClean="0"/>
              <a:t>parameters.</a:t>
            </a:r>
          </a:p>
          <a:p>
            <a:endParaRPr lang="en-US" dirty="0" smtClean="0"/>
          </a:p>
          <a:p>
            <a:r>
              <a:rPr lang="en-US" dirty="0" smtClean="0"/>
              <a:t>Much </a:t>
            </a:r>
            <a:r>
              <a:rPr lang="en-US" dirty="0"/>
              <a:t>of the information will be stored in a SG to minimize queries to Grid Builder</a:t>
            </a:r>
            <a:r>
              <a:rPr lang="en-US" dirty="0" smtClean="0"/>
              <a:t>.</a:t>
            </a:r>
            <a:endParaRPr lang="en-US"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0" y="3429000"/>
            <a:ext cx="1987652" cy="3149762"/>
          </a:xfrm>
          <a:prstGeom prst="rect">
            <a:avLst/>
          </a:prstGeom>
        </p:spPr>
      </p:pic>
    </p:spTree>
    <p:extLst>
      <p:ext uri="{BB962C8B-B14F-4D97-AF65-F5344CB8AC3E}">
        <p14:creationId xmlns:p14="http://schemas.microsoft.com/office/powerpoint/2010/main" val="27137658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(client) to </a:t>
            </a:r>
            <a:r>
              <a:rPr lang="en-US" smtClean="0"/>
              <a:t>Sensor Communication</a:t>
            </a:r>
            <a:r>
              <a:rPr lang="en-US" dirty="0"/>
              <a:t/>
            </a:r>
            <a:br>
              <a:rPr lang="en-US" dirty="0"/>
            </a:br>
            <a:endParaRPr lang="en-US" dirty="0"/>
          </a:p>
        </p:txBody>
      </p:sp>
      <p:sp>
        <p:nvSpPr>
          <p:cNvPr id="3" name="Content Placeholder 2"/>
          <p:cNvSpPr>
            <a:spLocks noGrp="1"/>
          </p:cNvSpPr>
          <p:nvPr>
            <p:ph idx="1"/>
          </p:nvPr>
        </p:nvSpPr>
        <p:spPr/>
        <p:txBody>
          <a:bodyPr/>
          <a:lstStyle/>
          <a:p>
            <a:r>
              <a:rPr lang="en-US" dirty="0" smtClean="0"/>
              <a:t>Applications Discover Sensors through SG</a:t>
            </a:r>
          </a:p>
          <a:p>
            <a:endParaRPr lang="en-US" dirty="0"/>
          </a:p>
          <a:p>
            <a:r>
              <a:rPr lang="en-US" dirty="0" smtClean="0"/>
              <a:t>Applications  </a:t>
            </a:r>
            <a:r>
              <a:rPr lang="en-US" dirty="0"/>
              <a:t>then communicates </a:t>
            </a:r>
            <a:r>
              <a:rPr lang="en-US" dirty="0" smtClean="0"/>
              <a:t>directly with sensors </a:t>
            </a:r>
            <a:r>
              <a:rPr lang="en-US" dirty="0"/>
              <a:t>through the Application API </a:t>
            </a:r>
            <a:r>
              <a:rPr lang="en-US" dirty="0" smtClean="0"/>
              <a:t>for:</a:t>
            </a:r>
          </a:p>
          <a:p>
            <a:pPr lvl="1"/>
            <a:r>
              <a:rPr lang="en-US" dirty="0" smtClean="0"/>
              <a:t>receiving data</a:t>
            </a:r>
          </a:p>
          <a:p>
            <a:pPr lvl="1"/>
            <a:r>
              <a:rPr lang="en-US" dirty="0" smtClean="0"/>
              <a:t>sending </a:t>
            </a:r>
            <a:r>
              <a:rPr lang="en-US" dirty="0"/>
              <a:t>control </a:t>
            </a:r>
            <a:r>
              <a:rPr lang="en-US" dirty="0" smtClean="0"/>
              <a:t>messages</a:t>
            </a:r>
          </a:p>
          <a:p>
            <a:r>
              <a:rPr lang="en-US" dirty="0" smtClean="0"/>
              <a:t>Efficient </a:t>
            </a:r>
            <a:r>
              <a:rPr lang="en-US" smtClean="0"/>
              <a:t>data flow</a:t>
            </a:r>
            <a:endParaRPr lang="en-US" dirty="0"/>
          </a:p>
          <a:p>
            <a:endParaRPr lang="en-US"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54014" y="2971800"/>
            <a:ext cx="1987652" cy="3149762"/>
          </a:xfrm>
          <a:prstGeom prst="rect">
            <a:avLst/>
          </a:prstGeom>
        </p:spPr>
      </p:pic>
    </p:spTree>
    <p:extLst>
      <p:ext uri="{BB962C8B-B14F-4D97-AF65-F5344CB8AC3E}">
        <p14:creationId xmlns:p14="http://schemas.microsoft.com/office/powerpoint/2010/main" val="26913008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IU/Anabas Final Review Agenda</a:t>
            </a:r>
            <a:endParaRPr lang="en-US" dirty="0"/>
          </a:p>
        </p:txBody>
      </p:sp>
      <p:sp>
        <p:nvSpPr>
          <p:cNvPr id="3" name="Content Placeholder 2"/>
          <p:cNvSpPr>
            <a:spLocks noGrp="1"/>
          </p:cNvSpPr>
          <p:nvPr>
            <p:ph idx="1"/>
          </p:nvPr>
        </p:nvSpPr>
        <p:spPr>
          <a:xfrm>
            <a:off x="1066800" y="1219200"/>
            <a:ext cx="7315200" cy="5334000"/>
          </a:xfrm>
        </p:spPr>
        <p:txBody>
          <a:bodyPr/>
          <a:lstStyle/>
          <a:p>
            <a:pPr marL="820738" lvl="2" indent="0">
              <a:buNone/>
            </a:pPr>
            <a:endParaRPr lang="en-US" sz="1200" dirty="0" smtClean="0"/>
          </a:p>
          <a:p>
            <a:pPr lvl="0"/>
            <a:r>
              <a:rPr lang="en-US" sz="1600" dirty="0" smtClean="0"/>
              <a:t>Cloud and Grid Computing</a:t>
            </a:r>
          </a:p>
          <a:p>
            <a:pPr lvl="1"/>
            <a:r>
              <a:rPr lang="en-US" sz="1600" dirty="0" smtClean="0"/>
              <a:t>Overview of Status of Clouds</a:t>
            </a:r>
          </a:p>
          <a:p>
            <a:pPr lvl="2"/>
            <a:r>
              <a:rPr lang="en-US" sz="1200" dirty="0" smtClean="0"/>
              <a:t>Geoffrey Fox (Indiana University)</a:t>
            </a:r>
          </a:p>
          <a:p>
            <a:pPr lvl="1"/>
            <a:r>
              <a:rPr lang="en-US" sz="1600" i="1" dirty="0"/>
              <a:t>Adaptive Multi-Layered Sensing Architecture </a:t>
            </a:r>
            <a:endParaRPr lang="en-US" sz="1600" dirty="0" smtClean="0"/>
          </a:p>
          <a:p>
            <a:pPr lvl="2"/>
            <a:r>
              <a:rPr lang="en-US" sz="1200" dirty="0" smtClean="0"/>
              <a:t>Alex Ho (Anabas Inc.)</a:t>
            </a:r>
          </a:p>
          <a:p>
            <a:pPr marL="414338" lvl="1" indent="0">
              <a:buNone/>
            </a:pPr>
            <a:endParaRPr lang="en-US" sz="1600" dirty="0" smtClean="0"/>
          </a:p>
          <a:p>
            <a:pPr lvl="0"/>
            <a:r>
              <a:rPr lang="en-US" sz="1600" dirty="0"/>
              <a:t>Sensor Cloud Middleware</a:t>
            </a:r>
          </a:p>
          <a:p>
            <a:pPr lvl="1"/>
            <a:r>
              <a:rPr lang="en-US" sz="1600" dirty="0" smtClean="0"/>
              <a:t>Discussion of the Middleware</a:t>
            </a:r>
          </a:p>
          <a:p>
            <a:pPr lvl="2"/>
            <a:r>
              <a:rPr lang="en-US" sz="1200" dirty="0"/>
              <a:t>Ryan Hartman (Indiana University</a:t>
            </a:r>
            <a:r>
              <a:rPr lang="en-US" sz="1200" dirty="0" smtClean="0"/>
              <a:t>)</a:t>
            </a:r>
            <a:endParaRPr lang="en-US" sz="1200" dirty="0"/>
          </a:p>
          <a:p>
            <a:pPr lvl="1"/>
            <a:r>
              <a:rPr lang="en-US" sz="1600" dirty="0" smtClean="0"/>
              <a:t>Demonstration</a:t>
            </a:r>
          </a:p>
          <a:p>
            <a:pPr lvl="2"/>
            <a:r>
              <a:rPr lang="en-US" sz="1200" smtClean="0"/>
              <a:t>Vignesh </a:t>
            </a:r>
            <a:r>
              <a:rPr lang="en-US" sz="1200" dirty="0" smtClean="0"/>
              <a:t>Ravindran </a:t>
            </a:r>
            <a:r>
              <a:rPr lang="en-US" sz="1200" dirty="0"/>
              <a:t>(Indiana University</a:t>
            </a:r>
            <a:r>
              <a:rPr lang="en-US" sz="1200" dirty="0" smtClean="0"/>
              <a:t>)</a:t>
            </a:r>
            <a:endParaRPr lang="en-US" sz="1200" dirty="0"/>
          </a:p>
          <a:p>
            <a:pPr lvl="1"/>
            <a:r>
              <a:rPr lang="en-US" sz="1600" dirty="0"/>
              <a:t>Performance </a:t>
            </a:r>
            <a:r>
              <a:rPr lang="en-US" sz="1600" dirty="0" smtClean="0"/>
              <a:t>Results/Future Work</a:t>
            </a:r>
            <a:endParaRPr lang="en-US" sz="1600" dirty="0"/>
          </a:p>
          <a:p>
            <a:pPr lvl="2"/>
            <a:r>
              <a:rPr lang="en-US" sz="1200" dirty="0"/>
              <a:t>Ryan Hartman (Indiana University)</a:t>
            </a:r>
          </a:p>
          <a:p>
            <a:pPr marL="414338" lvl="1" indent="0">
              <a:buNone/>
            </a:pPr>
            <a:endParaRPr lang="en-US" sz="1600" dirty="0" smtClean="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Client Applications</a:t>
            </a:r>
            <a:endParaRPr lang="en-US" dirty="0"/>
          </a:p>
        </p:txBody>
      </p:sp>
      <p:sp>
        <p:nvSpPr>
          <p:cNvPr id="4" name="Content Placeholder 3"/>
          <p:cNvSpPr>
            <a:spLocks noGrp="1"/>
          </p:cNvSpPr>
          <p:nvPr>
            <p:ph sz="half" idx="2"/>
          </p:nvPr>
        </p:nvSpPr>
        <p:spPr/>
        <p:txBody>
          <a:bodyPr/>
          <a:lstStyle/>
          <a:p>
            <a:r>
              <a:rPr lang="en-US" dirty="0" smtClean="0"/>
              <a:t>Clients connect via simple Java API or Web Services</a:t>
            </a:r>
          </a:p>
          <a:p>
            <a:pPr marL="0" indent="0">
              <a:buNone/>
            </a:pPr>
            <a:endParaRPr lang="en-US" dirty="0" smtClean="0"/>
          </a:p>
          <a:p>
            <a:r>
              <a:rPr lang="en-US" dirty="0" smtClean="0"/>
              <a:t>Discovery, Subscription and Control services are provided</a:t>
            </a:r>
          </a:p>
          <a:p>
            <a:endParaRPr lang="en-US" dirty="0" smtClean="0"/>
          </a:p>
          <a:p>
            <a:r>
              <a:rPr lang="en-US" dirty="0" smtClean="0"/>
              <a:t>Clients and also be Sensors or Computational Units</a:t>
            </a:r>
          </a:p>
          <a:p>
            <a:endParaRPr lang="en-US" dirty="0" smtClean="0"/>
          </a:p>
          <a:p>
            <a:r>
              <a:rPr lang="en-US" dirty="0" smtClean="0"/>
              <a:t>Sensors               Publishers Clients             Subscribers</a:t>
            </a:r>
            <a:endParaRPr lang="en-US" dirty="0"/>
          </a:p>
        </p:txBody>
      </p:sp>
      <p:pic>
        <p:nvPicPr>
          <p:cNvPr id="5" name="Content Placeholder 6"/>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286001" y="1447800"/>
            <a:ext cx="1752600" cy="1580585"/>
          </a:xfrm>
        </p:spPr>
      </p:pic>
      <p:pic>
        <p:nvPicPr>
          <p:cNvPr id="6" name="Content Placeholder 5"/>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206928" y="1447800"/>
            <a:ext cx="1833599" cy="1580585"/>
          </a:xfrm>
          <a:prstGeom prst="rect">
            <a:avLst/>
          </a:prstGeom>
          <a:noFill/>
          <a:ln w="9525">
            <a:noFill/>
            <a:miter lim="800000"/>
            <a:headEnd/>
            <a:tailEnd/>
          </a:ln>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6928" y="3352800"/>
            <a:ext cx="1833599" cy="1371600"/>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90800" y="3290397"/>
            <a:ext cx="1088198" cy="1434003"/>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28800" y="4876800"/>
            <a:ext cx="1143000" cy="1143000"/>
          </a:xfrm>
          <a:prstGeom prst="rect">
            <a:avLst/>
          </a:prstGeom>
        </p:spPr>
      </p:pic>
      <p:sp>
        <p:nvSpPr>
          <p:cNvPr id="10" name="Right Arrow 9"/>
          <p:cNvSpPr/>
          <p:nvPr/>
        </p:nvSpPr>
        <p:spPr bwMode="auto">
          <a:xfrm>
            <a:off x="5943600" y="5523787"/>
            <a:ext cx="609600" cy="484632"/>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1019175"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charset="0"/>
            </a:endParaRPr>
          </a:p>
        </p:txBody>
      </p:sp>
      <p:sp>
        <p:nvSpPr>
          <p:cNvPr id="11" name="Right Arrow 10"/>
          <p:cNvSpPr/>
          <p:nvPr/>
        </p:nvSpPr>
        <p:spPr bwMode="auto">
          <a:xfrm>
            <a:off x="6096000" y="5101947"/>
            <a:ext cx="609600" cy="484632"/>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1019175"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charset="0"/>
            </a:endParaRPr>
          </a:p>
        </p:txBody>
      </p:sp>
    </p:spTree>
    <p:extLst>
      <p:ext uri="{BB962C8B-B14F-4D97-AF65-F5344CB8AC3E}">
        <p14:creationId xmlns:p14="http://schemas.microsoft.com/office/powerpoint/2010/main" val="29828074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Sensor Cloud Data to Web Clients</a:t>
            </a:r>
            <a:endParaRPr lang="en-US" dirty="0"/>
          </a:p>
        </p:txBody>
      </p:sp>
      <p:sp>
        <p:nvSpPr>
          <p:cNvPr id="4" name="Content Placeholder 3"/>
          <p:cNvSpPr>
            <a:spLocks noGrp="1"/>
          </p:cNvSpPr>
          <p:nvPr>
            <p:ph sz="half" idx="1"/>
          </p:nvPr>
        </p:nvSpPr>
        <p:spPr>
          <a:xfrm>
            <a:off x="415636" y="1210234"/>
            <a:ext cx="4087091" cy="5266765"/>
          </a:xfrm>
        </p:spPr>
        <p:txBody>
          <a:bodyPr/>
          <a:lstStyle/>
          <a:p>
            <a:r>
              <a:rPr lang="en-US" dirty="0" smtClean="0"/>
              <a:t>Sensor Cloud data to web clients</a:t>
            </a:r>
          </a:p>
          <a:p>
            <a:pPr lvl="1"/>
            <a:r>
              <a:rPr lang="en-US" dirty="0" smtClean="0"/>
              <a:t>Great for mobile devices</a:t>
            </a:r>
          </a:p>
          <a:p>
            <a:pPr lvl="1"/>
            <a:r>
              <a:rPr lang="en-US" dirty="0" smtClean="0"/>
              <a:t>Excellent Security Model</a:t>
            </a:r>
          </a:p>
          <a:p>
            <a:pPr lvl="1"/>
            <a:endParaRPr lang="en-US" dirty="0" smtClean="0"/>
          </a:p>
          <a:p>
            <a:r>
              <a:rPr lang="en-US" dirty="0" smtClean="0"/>
              <a:t>RESTful Web Services</a:t>
            </a:r>
          </a:p>
          <a:p>
            <a:pPr lvl="1"/>
            <a:r>
              <a:rPr lang="en-US" dirty="0" smtClean="0"/>
              <a:t>For Sensor Discovery</a:t>
            </a:r>
          </a:p>
          <a:p>
            <a:pPr lvl="1"/>
            <a:r>
              <a:rPr lang="en-US" dirty="0" smtClean="0"/>
              <a:t>Useful with discrete sensor data</a:t>
            </a:r>
          </a:p>
          <a:p>
            <a:pPr lvl="1"/>
            <a:endParaRPr lang="en-US" dirty="0" smtClean="0"/>
          </a:p>
          <a:p>
            <a:r>
              <a:rPr lang="en-US" dirty="0" smtClean="0"/>
              <a:t>Streaming Web Services</a:t>
            </a:r>
          </a:p>
          <a:p>
            <a:pPr lvl="1"/>
            <a:r>
              <a:rPr lang="en-US" dirty="0" smtClean="0"/>
              <a:t>Useful for continuous data e.g. audio/video</a:t>
            </a:r>
          </a:p>
          <a:p>
            <a:endParaRPr lang="en-US" dirty="0" smtClean="0"/>
          </a:p>
          <a:p>
            <a:pPr marL="0" indent="0">
              <a:buNone/>
            </a:pPr>
            <a:endParaRPr lang="en-US" dirty="0"/>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572000" y="1371600"/>
            <a:ext cx="4086225" cy="947365"/>
          </a:xfr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0200" y="2362199"/>
            <a:ext cx="2743200" cy="1520687"/>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57800" y="4330986"/>
            <a:ext cx="3511296" cy="719328"/>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15000" y="5074475"/>
            <a:ext cx="2663825" cy="975775"/>
          </a:xfrm>
          <a:prstGeom prst="rect">
            <a:avLst/>
          </a:prstGeom>
        </p:spPr>
      </p:pic>
    </p:spTree>
    <p:extLst>
      <p:ext uri="{BB962C8B-B14F-4D97-AF65-F5344CB8AC3E}">
        <p14:creationId xmlns:p14="http://schemas.microsoft.com/office/powerpoint/2010/main" val="29567981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Web Servers Cont.</a:t>
            </a:r>
            <a:endParaRPr lang="en-US" dirty="0"/>
          </a:p>
        </p:txBody>
      </p:sp>
      <p:sp>
        <p:nvSpPr>
          <p:cNvPr id="6" name="Content Placeholder 5"/>
          <p:cNvSpPr>
            <a:spLocks noGrp="1"/>
          </p:cNvSpPr>
          <p:nvPr>
            <p:ph idx="1"/>
          </p:nvPr>
        </p:nvSpPr>
        <p:spPr/>
        <p:txBody>
          <a:bodyPr/>
          <a:lstStyle/>
          <a:p>
            <a:endParaRPr lang="en-US" dirty="0" smtClean="0"/>
          </a:p>
          <a:p>
            <a:r>
              <a:rPr lang="en-US" dirty="0" err="1" smtClean="0"/>
              <a:t>RESTful</a:t>
            </a:r>
            <a:r>
              <a:rPr lang="en-US" dirty="0" smtClean="0"/>
              <a:t> Service</a:t>
            </a:r>
          </a:p>
          <a:p>
            <a:pPr lvl="1"/>
            <a:r>
              <a:rPr lang="en-US" dirty="0" smtClean="0"/>
              <a:t>Discovery:   </a:t>
            </a:r>
            <a:r>
              <a:rPr lang="en-US" dirty="0">
                <a:hlinkClick r:id="rId2"/>
              </a:rPr>
              <a:t>http://</a:t>
            </a:r>
            <a:r>
              <a:rPr lang="en-US" dirty="0" smtClean="0">
                <a:hlinkClick r:id="rId2"/>
              </a:rPr>
              <a:t>162.18.94.32:8080/sensorcloud/restful-services/sgxservice/getSensors</a:t>
            </a:r>
            <a:endParaRPr lang="en-US" dirty="0" smtClean="0"/>
          </a:p>
          <a:p>
            <a:pPr lvl="1"/>
            <a:r>
              <a:rPr lang="en-US" dirty="0" smtClean="0"/>
              <a:t>Properties: </a:t>
            </a:r>
            <a:r>
              <a:rPr lang="en-US" dirty="0">
                <a:hlinkClick r:id="rId3"/>
              </a:rPr>
              <a:t>http://</a:t>
            </a:r>
            <a:r>
              <a:rPr lang="en-US" dirty="0" smtClean="0">
                <a:hlinkClick r:id="rId3"/>
              </a:rPr>
              <a:t>162.18.94.32:8080/sensorcloud/restful-services/sgxservice/getSensor/properties/{id}</a:t>
            </a:r>
            <a:endParaRPr lang="en-US" dirty="0" smtClean="0"/>
          </a:p>
          <a:p>
            <a:pPr lvl="1"/>
            <a:r>
              <a:rPr lang="en-US" dirty="0" smtClean="0"/>
              <a:t>Data: </a:t>
            </a:r>
            <a:r>
              <a:rPr lang="en-US" dirty="0">
                <a:hlinkClick r:id="rId4"/>
              </a:rPr>
              <a:t>http://</a:t>
            </a:r>
            <a:r>
              <a:rPr lang="en-US" dirty="0" smtClean="0">
                <a:hlinkClick r:id="rId4"/>
              </a:rPr>
              <a:t>162.18.94.32:8080/sensorcloud/restful-services/sgxservice/getSensors/Data/{id}</a:t>
            </a:r>
            <a:endParaRPr lang="en-US" dirty="0" smtClean="0"/>
          </a:p>
          <a:p>
            <a:pPr lvl="1"/>
            <a:endParaRPr lang="en-US" dirty="0" smtClean="0"/>
          </a:p>
          <a:p>
            <a:r>
              <a:rPr lang="en-US" dirty="0" smtClean="0"/>
              <a:t>Streaming Service</a:t>
            </a:r>
          </a:p>
          <a:p>
            <a:pPr lvl="1"/>
            <a:r>
              <a:rPr lang="en-US" dirty="0" smtClean="0"/>
              <a:t>Native </a:t>
            </a:r>
            <a:r>
              <a:rPr lang="en-US" dirty="0" err="1" smtClean="0"/>
              <a:t>WebM</a:t>
            </a:r>
            <a:r>
              <a:rPr lang="en-US" dirty="0" smtClean="0"/>
              <a:t> Video Support:</a:t>
            </a:r>
            <a:endParaRPr lang="en-US" dirty="0"/>
          </a:p>
        </p:txBody>
      </p:sp>
    </p:spTree>
    <p:extLst>
      <p:ext uri="{BB962C8B-B14F-4D97-AF65-F5344CB8AC3E}">
        <p14:creationId xmlns:p14="http://schemas.microsoft.com/office/powerpoint/2010/main" val="35634970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Results</a:t>
            </a:r>
            <a:endParaRPr lang="en-US" dirty="0"/>
          </a:p>
        </p:txBody>
      </p:sp>
      <p:sp>
        <p:nvSpPr>
          <p:cNvPr id="3" name="Content Placeholder 2"/>
          <p:cNvSpPr>
            <a:spLocks noGrp="1"/>
          </p:cNvSpPr>
          <p:nvPr>
            <p:ph idx="1"/>
          </p:nvPr>
        </p:nvSpPr>
        <p:spPr/>
        <p:txBody>
          <a:bodyPr/>
          <a:lstStyle/>
          <a:p>
            <a:endParaRPr lang="en-US" dirty="0" smtClean="0"/>
          </a:p>
          <a:p>
            <a:r>
              <a:rPr lang="en-US" dirty="0" smtClean="0"/>
              <a:t>Single Broker </a:t>
            </a:r>
          </a:p>
          <a:p>
            <a:endParaRPr lang="en-US" dirty="0" smtClean="0"/>
          </a:p>
          <a:p>
            <a:r>
              <a:rPr lang="en-US" dirty="0" smtClean="0"/>
              <a:t>Distributed Brokers</a:t>
            </a:r>
            <a:endParaRPr lang="en-US" dirty="0"/>
          </a:p>
        </p:txBody>
      </p:sp>
    </p:spTree>
    <p:extLst>
      <p:ext uri="{BB962C8B-B14F-4D97-AF65-F5344CB8AC3E}">
        <p14:creationId xmlns:p14="http://schemas.microsoft.com/office/powerpoint/2010/main" val="26746331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Single Broker</a:t>
            </a:r>
            <a:endParaRPr lang="en-US" dirty="0"/>
          </a:p>
        </p:txBody>
      </p:sp>
      <p:pic>
        <p:nvPicPr>
          <p:cNvPr id="1026" name="Picture 2" descr="C:\Users\Geoffrey Fox\Desktop\singlebrok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1" y="1730558"/>
            <a:ext cx="9035272" cy="41368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12932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Single Broker Results</a:t>
            </a:r>
            <a:endParaRPr lang="en-US" dirty="0"/>
          </a:p>
        </p:txBody>
      </p:sp>
      <p:sp>
        <p:nvSpPr>
          <p:cNvPr id="5" name="Content Placeholder 4"/>
          <p:cNvSpPr>
            <a:spLocks noGrp="1"/>
          </p:cNvSpPr>
          <p:nvPr>
            <p:ph sz="half" idx="2"/>
          </p:nvPr>
        </p:nvSpPr>
        <p:spPr>
          <a:xfrm>
            <a:off x="4724400" y="1210235"/>
            <a:ext cx="4003964" cy="5109882"/>
          </a:xfrm>
        </p:spPr>
        <p:txBody>
          <a:bodyPr/>
          <a:lstStyle/>
          <a:p>
            <a:r>
              <a:rPr lang="en-US" dirty="0" smtClean="0"/>
              <a:t>Single Broker/Single Domain</a:t>
            </a:r>
          </a:p>
          <a:p>
            <a:endParaRPr lang="en-US" dirty="0" smtClean="0"/>
          </a:p>
          <a:p>
            <a:r>
              <a:rPr lang="en-US" dirty="0" smtClean="0"/>
              <a:t>Hosting simulated video data</a:t>
            </a:r>
          </a:p>
          <a:p>
            <a:endParaRPr lang="en-US" dirty="0" smtClean="0"/>
          </a:p>
          <a:p>
            <a:r>
              <a:rPr lang="en-US" dirty="0" smtClean="0"/>
              <a:t>Acceptable performance for ~175 clients</a:t>
            </a:r>
            <a:endParaRPr lang="en-US" dirty="0"/>
          </a:p>
        </p:txBody>
      </p:sp>
      <p:graphicFrame>
        <p:nvGraphicFramePr>
          <p:cNvPr id="7" name="Content Placeholder 6"/>
          <p:cNvGraphicFramePr>
            <a:graphicFrameLocks noGrp="1"/>
          </p:cNvGraphicFramePr>
          <p:nvPr>
            <p:ph sz="half" idx="1"/>
            <p:extLst>
              <p:ext uri="{D42A27DB-BD31-4B8C-83A1-F6EECF244321}">
                <p14:modId xmlns:p14="http://schemas.microsoft.com/office/powerpoint/2010/main" val="2962892736"/>
              </p:ext>
            </p:extLst>
          </p:nvPr>
        </p:nvGraphicFramePr>
        <p:xfrm>
          <a:off x="415925" y="1209675"/>
          <a:ext cx="4086225" cy="51101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9247576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Single Broker GPS Sensors</a:t>
            </a:r>
            <a:endParaRPr lang="en-US" dirty="0"/>
          </a:p>
        </p:txBody>
      </p:sp>
      <p:pic>
        <p:nvPicPr>
          <p:cNvPr id="7" name="Content Placeholder 6"/>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020579" y="1351632"/>
            <a:ext cx="7137767" cy="4826248"/>
          </a:xfrm>
        </p:spPr>
      </p:pic>
    </p:spTree>
    <p:extLst>
      <p:ext uri="{BB962C8B-B14F-4D97-AF65-F5344CB8AC3E}">
        <p14:creationId xmlns:p14="http://schemas.microsoft.com/office/powerpoint/2010/main" val="362475143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Distributed Brokers</a:t>
            </a:r>
            <a:endParaRPr lang="en-US" dirty="0"/>
          </a:p>
        </p:txBody>
      </p:sp>
      <p:pic>
        <p:nvPicPr>
          <p:cNvPr id="6" name="Content Placeholder 5"/>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914400" y="1905000"/>
            <a:ext cx="7086600" cy="3886200"/>
          </a:xfrm>
          <a:prstGeom prst="rect">
            <a:avLst/>
          </a:prstGeom>
        </p:spPr>
      </p:pic>
    </p:spTree>
    <p:extLst>
      <p:ext uri="{BB962C8B-B14F-4D97-AF65-F5344CB8AC3E}">
        <p14:creationId xmlns:p14="http://schemas.microsoft.com/office/powerpoint/2010/main" val="265655548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Distributed Broker Performance</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2000" y="1688235"/>
            <a:ext cx="6962937" cy="4179165"/>
          </a:xfrm>
        </p:spPr>
      </p:pic>
      <p:sp>
        <p:nvSpPr>
          <p:cNvPr id="3" name="TextBox 2"/>
          <p:cNvSpPr txBox="1"/>
          <p:nvPr/>
        </p:nvSpPr>
        <p:spPr>
          <a:xfrm>
            <a:off x="3276600" y="1600200"/>
            <a:ext cx="3079626" cy="369332"/>
          </a:xfrm>
          <a:prstGeom prst="rect">
            <a:avLst/>
          </a:prstGeom>
          <a:noFill/>
        </p:spPr>
        <p:txBody>
          <a:bodyPr wrap="none" rtlCol="0">
            <a:spAutoFit/>
          </a:bodyPr>
          <a:lstStyle/>
          <a:p>
            <a:r>
              <a:rPr lang="en-US" dirty="0" smtClean="0"/>
              <a:t>Video Sensors with Distributed NB</a:t>
            </a:r>
            <a:endParaRPr lang="en-US" dirty="0"/>
          </a:p>
        </p:txBody>
      </p:sp>
    </p:spTree>
    <p:extLst>
      <p:ext uri="{BB962C8B-B14F-4D97-AF65-F5344CB8AC3E}">
        <p14:creationId xmlns:p14="http://schemas.microsoft.com/office/powerpoint/2010/main" val="30121654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Work</a:t>
            </a:r>
            <a:endParaRPr lang="en-US" dirty="0"/>
          </a:p>
        </p:txBody>
      </p:sp>
      <p:sp>
        <p:nvSpPr>
          <p:cNvPr id="3" name="Content Placeholder 2"/>
          <p:cNvSpPr>
            <a:spLocks noGrp="1"/>
          </p:cNvSpPr>
          <p:nvPr>
            <p:ph idx="1"/>
          </p:nvPr>
        </p:nvSpPr>
        <p:spPr/>
        <p:txBody>
          <a:bodyPr/>
          <a:lstStyle/>
          <a:p>
            <a:r>
              <a:rPr lang="en-US" dirty="0" smtClean="0"/>
              <a:t>Elastic Scaling</a:t>
            </a:r>
          </a:p>
          <a:p>
            <a:r>
              <a:rPr lang="en-US" dirty="0" smtClean="0"/>
              <a:t>Robust User Management</a:t>
            </a:r>
          </a:p>
          <a:p>
            <a:r>
              <a:rPr lang="en-US" dirty="0" smtClean="0"/>
              <a:t>Data Protection with Hybrid Clouds</a:t>
            </a:r>
          </a:p>
          <a:p>
            <a:endParaRPr lang="en-US" dirty="0"/>
          </a:p>
        </p:txBody>
      </p:sp>
    </p:spTree>
    <p:extLst>
      <p:ext uri="{BB962C8B-B14F-4D97-AF65-F5344CB8AC3E}">
        <p14:creationId xmlns:p14="http://schemas.microsoft.com/office/powerpoint/2010/main" val="7085700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Sensor Cloud Middleware</a:t>
            </a:r>
          </a:p>
        </p:txBody>
      </p:sp>
      <p:sp>
        <p:nvSpPr>
          <p:cNvPr id="3" name="Rectangle 2"/>
          <p:cNvSpPr/>
          <p:nvPr/>
        </p:nvSpPr>
        <p:spPr>
          <a:xfrm>
            <a:off x="457200" y="1905000"/>
            <a:ext cx="8534400" cy="1754326"/>
          </a:xfrm>
          <a:prstGeom prst="rect">
            <a:avLst/>
          </a:prstGeom>
        </p:spPr>
        <p:txBody>
          <a:bodyPr wrap="square">
            <a:spAutoFit/>
          </a:bodyPr>
          <a:lstStyle/>
          <a:p>
            <a:pPr marL="285750" indent="-285750">
              <a:buFont typeface="Arial" pitchFamily="34" charset="0"/>
              <a:buChar char="•"/>
            </a:pPr>
            <a:r>
              <a:rPr lang="en-US" dirty="0"/>
              <a:t>The IU Middleware Team lead by Dr. Geoffrey </a:t>
            </a:r>
            <a:r>
              <a:rPr lang="en-US" dirty="0" smtClean="0"/>
              <a:t>Fox of the IU </a:t>
            </a:r>
            <a:r>
              <a:rPr lang="en-US" dirty="0"/>
              <a:t>Community </a:t>
            </a:r>
            <a:r>
              <a:rPr lang="en-US" dirty="0" smtClean="0"/>
              <a:t>Grids Lab</a:t>
            </a:r>
          </a:p>
          <a:p>
            <a:pPr marL="742950" lvl="1" indent="-285750">
              <a:buFont typeface="Arial" pitchFamily="34" charset="0"/>
              <a:buChar char="•"/>
            </a:pPr>
            <a:r>
              <a:rPr lang="en-US" dirty="0" smtClean="0"/>
              <a:t>Special thanks to Sankarbala Manoharan and Vignesh Ravindran</a:t>
            </a:r>
            <a:endParaRPr lang="en-US" dirty="0"/>
          </a:p>
          <a:p>
            <a:pPr marL="285750" indent="-285750">
              <a:buFont typeface="Arial" pitchFamily="34" charset="0"/>
              <a:buChar char="•"/>
            </a:pPr>
            <a:endParaRPr lang="en-US" dirty="0"/>
          </a:p>
          <a:p>
            <a:pPr marL="285750" indent="-285750">
              <a:buFont typeface="Arial" pitchFamily="34" charset="0"/>
              <a:buChar char="•"/>
            </a:pPr>
            <a:r>
              <a:rPr lang="en-US" dirty="0"/>
              <a:t>Project Website </a:t>
            </a:r>
            <a:r>
              <a:rPr lang="en-US" dirty="0">
                <a:hlinkClick r:id="rId2"/>
              </a:rPr>
              <a:t>https://sites.google.com/site/sensorcloudproject</a:t>
            </a:r>
            <a:endParaRPr lang="en-US" dirty="0"/>
          </a:p>
          <a:p>
            <a:pPr marL="285750" indent="-285750">
              <a:buFont typeface="Arial" pitchFamily="34" charset="0"/>
              <a:buChar char="•"/>
            </a:pPr>
            <a:endParaRPr lang="en-US" dirty="0"/>
          </a:p>
          <a:p>
            <a:pPr marL="285750" indent="-285750">
              <a:buFont typeface="Arial" pitchFamily="34" charset="0"/>
              <a:buChar char="•"/>
            </a:pPr>
            <a:r>
              <a:rPr lang="en-US" dirty="0"/>
              <a:t>Continuing </a:t>
            </a:r>
            <a:r>
              <a:rPr lang="en-US" dirty="0" smtClean="0"/>
              <a:t>the SCGMMS </a:t>
            </a:r>
            <a:r>
              <a:rPr lang="en-US" dirty="0"/>
              <a:t>work </a:t>
            </a:r>
            <a:r>
              <a:rPr lang="en-US" dirty="0" smtClean="0"/>
              <a:t>of Alex Ho from </a:t>
            </a:r>
            <a:r>
              <a:rPr lang="en-US" dirty="0"/>
              <a:t>Anabas, Inc.</a:t>
            </a:r>
          </a:p>
        </p:txBody>
      </p:sp>
    </p:spTree>
    <p:extLst>
      <p:ext uri="{BB962C8B-B14F-4D97-AF65-F5344CB8AC3E}">
        <p14:creationId xmlns:p14="http://schemas.microsoft.com/office/powerpoint/2010/main" val="108872988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Questions?</a:t>
            </a:r>
            <a:endParaRPr lang="en-US" dirty="0"/>
          </a:p>
        </p:txBody>
      </p:sp>
      <p:sp>
        <p:nvSpPr>
          <p:cNvPr id="3" name="Subtitle 2"/>
          <p:cNvSpPr>
            <a:spLocks noGrp="1"/>
          </p:cNvSpPr>
          <p:nvPr>
            <p:ph type="subTitle" idx="1"/>
          </p:nvPr>
        </p:nvSpPr>
        <p:spPr/>
        <p:txBody>
          <a:bodyPr>
            <a:normAutofit/>
          </a:bodyPr>
          <a:lstStyle/>
          <a:p>
            <a:r>
              <a:rPr lang="en-US" dirty="0" smtClean="0"/>
              <a:t>Ryan Hartman</a:t>
            </a:r>
          </a:p>
          <a:p>
            <a:r>
              <a:rPr lang="en-US" dirty="0" smtClean="0"/>
              <a:t>rdhartman@indiana.edu</a:t>
            </a:r>
            <a:endParaRPr lang="en-US" dirty="0"/>
          </a:p>
        </p:txBody>
      </p:sp>
    </p:spTree>
    <p:extLst>
      <p:ext uri="{BB962C8B-B14F-4D97-AF65-F5344CB8AC3E}">
        <p14:creationId xmlns:p14="http://schemas.microsoft.com/office/powerpoint/2010/main" val="14609100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Definitions</a:t>
            </a:r>
            <a:endParaRPr lang="en-US" dirty="0"/>
          </a:p>
        </p:txBody>
      </p:sp>
      <p:sp>
        <p:nvSpPr>
          <p:cNvPr id="3" name="Content Placeholder 2"/>
          <p:cNvSpPr>
            <a:spLocks noGrp="1"/>
          </p:cNvSpPr>
          <p:nvPr>
            <p:ph idx="1"/>
          </p:nvPr>
        </p:nvSpPr>
        <p:spPr/>
        <p:txBody>
          <a:bodyPr/>
          <a:lstStyle/>
          <a:p>
            <a:r>
              <a:rPr lang="en-US" dirty="0" smtClean="0"/>
              <a:t>Middleware</a:t>
            </a:r>
          </a:p>
          <a:p>
            <a:pPr lvl="1"/>
            <a:r>
              <a:rPr lang="en-US" dirty="0" smtClean="0"/>
              <a:t>Asynchronous message-passing  </a:t>
            </a:r>
            <a:r>
              <a:rPr lang="en-US" dirty="0" err="1" smtClean="0"/>
              <a:t>vs</a:t>
            </a:r>
            <a:r>
              <a:rPr lang="en-US" dirty="0" smtClean="0"/>
              <a:t> request-response</a:t>
            </a:r>
          </a:p>
          <a:p>
            <a:pPr lvl="1"/>
            <a:r>
              <a:rPr lang="en-US" dirty="0" smtClean="0"/>
              <a:t>Message queues  (topics)</a:t>
            </a:r>
          </a:p>
          <a:p>
            <a:pPr lvl="1"/>
            <a:r>
              <a:rPr lang="en-US" dirty="0" smtClean="0"/>
              <a:t>Delivery managed by the Message Broker </a:t>
            </a:r>
          </a:p>
          <a:p>
            <a:pPr lvl="1"/>
            <a:endParaRPr lang="en-US" dirty="0" smtClean="0"/>
          </a:p>
          <a:p>
            <a:r>
              <a:rPr lang="en-US" dirty="0" smtClean="0"/>
              <a:t>Message Broker</a:t>
            </a:r>
          </a:p>
          <a:p>
            <a:pPr lvl="1"/>
            <a:r>
              <a:rPr lang="en-US" dirty="0" smtClean="0"/>
              <a:t>Validation</a:t>
            </a:r>
          </a:p>
          <a:p>
            <a:pPr lvl="1"/>
            <a:r>
              <a:rPr lang="en-US" dirty="0" smtClean="0"/>
              <a:t>Transformation (aggregation, decomposition, representation etc.)</a:t>
            </a:r>
          </a:p>
          <a:p>
            <a:pPr lvl="1"/>
            <a:r>
              <a:rPr lang="en-US" dirty="0" smtClean="0"/>
              <a:t>Routing </a:t>
            </a:r>
          </a:p>
          <a:p>
            <a:pPr lvl="1"/>
            <a:r>
              <a:rPr lang="en-US" dirty="0" smtClean="0"/>
              <a:t>Many out there we use </a:t>
            </a:r>
            <a:r>
              <a:rPr lang="en-US" dirty="0" err="1" smtClean="0"/>
              <a:t>Narada</a:t>
            </a:r>
            <a:r>
              <a:rPr lang="en-US" dirty="0" smtClean="0"/>
              <a:t> Broker  (</a:t>
            </a:r>
            <a:r>
              <a:rPr lang="en-US" dirty="0">
                <a:hlinkClick r:id="rId2"/>
              </a:rPr>
              <a:t>http://www.naradabrokering.org</a:t>
            </a:r>
            <a:r>
              <a:rPr lang="en-US" dirty="0" smtClean="0">
                <a:hlinkClick r:id="rId2"/>
              </a:rPr>
              <a:t>/</a:t>
            </a:r>
            <a:r>
              <a:rPr lang="en-US" dirty="0" smtClean="0"/>
              <a:t>)</a:t>
            </a:r>
          </a:p>
          <a:p>
            <a:pPr lvl="1"/>
            <a:endParaRPr lang="en-US" dirty="0" smtClean="0"/>
          </a:p>
          <a:p>
            <a:r>
              <a:rPr lang="en-US" dirty="0" smtClean="0"/>
              <a:t>Cloud</a:t>
            </a:r>
          </a:p>
          <a:p>
            <a:pPr lvl="1"/>
            <a:r>
              <a:rPr lang="en-US" dirty="0" smtClean="0"/>
              <a:t>Perhaps we could  persuade Dr. Fox to say a  few words on this!</a:t>
            </a:r>
          </a:p>
          <a:p>
            <a:pPr lvl="1"/>
            <a:endParaRPr lang="en-US" dirty="0"/>
          </a:p>
        </p:txBody>
      </p:sp>
    </p:spTree>
    <p:extLst>
      <p:ext uri="{BB962C8B-B14F-4D97-AF65-F5344CB8AC3E}">
        <p14:creationId xmlns:p14="http://schemas.microsoft.com/office/powerpoint/2010/main" val="15075339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Sensor Cloud Middleware</a:t>
            </a:r>
            <a:endParaRPr lang="en-US" dirty="0"/>
          </a:p>
        </p:txBody>
      </p:sp>
      <p:sp>
        <p:nvSpPr>
          <p:cNvPr id="3" name="Content Placeholder 2"/>
          <p:cNvSpPr>
            <a:spLocks noGrp="1"/>
          </p:cNvSpPr>
          <p:nvPr>
            <p:ph idx="1"/>
          </p:nvPr>
        </p:nvSpPr>
        <p:spPr/>
        <p:txBody>
          <a:bodyPr/>
          <a:lstStyle/>
          <a:p>
            <a:pPr marL="0" indent="0">
              <a:buNone/>
            </a:pPr>
            <a:r>
              <a:rPr lang="en-US" dirty="0"/>
              <a:t>M</a:t>
            </a:r>
            <a:r>
              <a:rPr lang="en-US" dirty="0" smtClean="0"/>
              <a:t>iddleware then provides a messaging system that is:</a:t>
            </a:r>
          </a:p>
          <a:p>
            <a:pPr lvl="1"/>
            <a:r>
              <a:rPr lang="en-US" dirty="0" smtClean="0"/>
              <a:t>Loosely-coupled</a:t>
            </a:r>
          </a:p>
          <a:p>
            <a:pPr lvl="1"/>
            <a:r>
              <a:rPr lang="en-US" dirty="0" smtClean="0"/>
              <a:t>Reliable</a:t>
            </a:r>
          </a:p>
          <a:p>
            <a:pPr lvl="1"/>
            <a:r>
              <a:rPr lang="en-US" dirty="0" smtClean="0"/>
              <a:t>Application Integration</a:t>
            </a:r>
          </a:p>
          <a:p>
            <a:pPr marL="0" indent="-44450">
              <a:buNone/>
            </a:pPr>
            <a:endParaRPr lang="en-US" dirty="0" smtClean="0"/>
          </a:p>
          <a:p>
            <a:pPr marL="0" indent="-44450">
              <a:buNone/>
            </a:pPr>
            <a:r>
              <a:rPr lang="en-US" dirty="0" smtClean="0"/>
              <a:t>Clouds provide:</a:t>
            </a:r>
          </a:p>
          <a:p>
            <a:pPr marL="700088" lvl="1" indent="-285750"/>
            <a:r>
              <a:rPr lang="en-US" dirty="0" smtClean="0"/>
              <a:t>Elastic Infrastructure</a:t>
            </a:r>
          </a:p>
          <a:p>
            <a:pPr marL="0" indent="0">
              <a:buNone/>
            </a:pPr>
            <a:r>
              <a:rPr lang="en-US" dirty="0" smtClean="0"/>
              <a:t>	</a:t>
            </a:r>
          </a:p>
          <a:p>
            <a:pPr marL="0" indent="0">
              <a:buNone/>
            </a:pPr>
            <a:r>
              <a:rPr lang="en-US" dirty="0" smtClean="0"/>
              <a:t>Our goal then was to:</a:t>
            </a:r>
          </a:p>
          <a:p>
            <a:pPr marL="0" indent="0">
              <a:buNone/>
            </a:pPr>
            <a:r>
              <a:rPr lang="en-US" dirty="0" smtClean="0"/>
              <a:t>Create a cloud-based messaging </a:t>
            </a:r>
            <a:r>
              <a:rPr lang="en-US" dirty="0"/>
              <a:t>s</a:t>
            </a:r>
            <a:r>
              <a:rPr lang="en-US" dirty="0" smtClean="0"/>
              <a:t>ystem for distributed sensor-centric applications</a:t>
            </a:r>
          </a:p>
          <a:p>
            <a:pPr marL="0" indent="0">
              <a:buNone/>
            </a:pPr>
            <a:endParaRPr lang="en-US" dirty="0"/>
          </a:p>
          <a:p>
            <a:pPr marL="0" indent="0" algn="ctr">
              <a:buNone/>
            </a:pPr>
            <a:r>
              <a:rPr lang="en-US" dirty="0" smtClean="0"/>
              <a:t>Great, except what do you mean by a sensor?</a:t>
            </a:r>
          </a:p>
          <a:p>
            <a:pPr marL="0" indent="0">
              <a:buNone/>
            </a:pPr>
            <a:endParaRPr lang="en-US" dirty="0" smtClean="0"/>
          </a:p>
          <a:p>
            <a:endParaRPr lang="en-US" dirty="0"/>
          </a:p>
        </p:txBody>
      </p:sp>
    </p:spTree>
    <p:extLst>
      <p:ext uri="{BB962C8B-B14F-4D97-AF65-F5344CB8AC3E}">
        <p14:creationId xmlns:p14="http://schemas.microsoft.com/office/powerpoint/2010/main" val="15409363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Sensors</a:t>
            </a:r>
            <a:endParaRPr lang="en-US" dirty="0"/>
          </a:p>
        </p:txBody>
      </p:sp>
      <p:pic>
        <p:nvPicPr>
          <p:cNvPr id="3" name="Content Placeholder 2"/>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81001" y="1676401"/>
            <a:ext cx="990600" cy="990600"/>
          </a:xfrm>
        </p:spPr>
      </p:pic>
      <p:sp>
        <p:nvSpPr>
          <p:cNvPr id="5" name="Content Placeholder 4"/>
          <p:cNvSpPr>
            <a:spLocks noGrp="1"/>
          </p:cNvSpPr>
          <p:nvPr>
            <p:ph sz="half" idx="2"/>
          </p:nvPr>
        </p:nvSpPr>
        <p:spPr/>
        <p:txBody>
          <a:bodyPr/>
          <a:lstStyle/>
          <a:p>
            <a:r>
              <a:rPr lang="en-US" dirty="0" smtClean="0"/>
              <a:t>Physical Devices</a:t>
            </a:r>
          </a:p>
          <a:p>
            <a:pPr marL="0" indent="0">
              <a:buNone/>
            </a:pPr>
            <a:endParaRPr lang="en-US" dirty="0" smtClean="0"/>
          </a:p>
          <a:p>
            <a:r>
              <a:rPr lang="en-US" dirty="0" smtClean="0"/>
              <a:t>Computational Services</a:t>
            </a:r>
          </a:p>
          <a:p>
            <a:pPr marL="0" indent="0">
              <a:buNone/>
            </a:pPr>
            <a:endParaRPr lang="en-US" dirty="0" smtClean="0"/>
          </a:p>
          <a:p>
            <a:r>
              <a:rPr lang="en-US" dirty="0" smtClean="0"/>
              <a:t>Anything producing a time-dependent data stream, </a:t>
            </a:r>
          </a:p>
          <a:p>
            <a:endParaRPr lang="en-US" dirty="0"/>
          </a:p>
          <a:p>
            <a:r>
              <a:rPr lang="en-US" dirty="0"/>
              <a:t>U</a:t>
            </a:r>
            <a:r>
              <a:rPr lang="en-US" dirty="0" smtClean="0"/>
              <a:t>sually with </a:t>
            </a:r>
            <a:r>
              <a:rPr lang="en-US" dirty="0" err="1" smtClean="0"/>
              <a:t>geolocation</a:t>
            </a:r>
            <a:r>
              <a:rPr lang="en-US" dirty="0" smtClean="0"/>
              <a:t> information</a:t>
            </a:r>
          </a:p>
          <a:p>
            <a:endParaRPr lang="en-US" dirty="0" smtClean="0"/>
          </a:p>
          <a:p>
            <a:endParaRPr lang="en-US" dirty="0" smtClean="0"/>
          </a:p>
          <a:p>
            <a:pPr marL="0" indent="0">
              <a:buNone/>
            </a:pPr>
            <a:endParaRPr lang="en-US" dirty="0" smtClean="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20106" y="1524000"/>
            <a:ext cx="1508760" cy="13716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 y="3009900"/>
            <a:ext cx="1371600" cy="137160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90800" y="3200400"/>
            <a:ext cx="1295400" cy="1295400"/>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0081" y="4648200"/>
            <a:ext cx="1257300" cy="1257300"/>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20106" y="4607850"/>
            <a:ext cx="1609462" cy="1357313"/>
          </a:xfrm>
          <a:prstGeom prst="rect">
            <a:avLst/>
          </a:prstGeom>
        </p:spPr>
      </p:pic>
    </p:spTree>
    <p:extLst>
      <p:ext uri="{BB962C8B-B14F-4D97-AF65-F5344CB8AC3E}">
        <p14:creationId xmlns:p14="http://schemas.microsoft.com/office/powerpoint/2010/main" val="21159364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Sensor Cloud Middleware Review</a:t>
            </a:r>
            <a:endParaRPr lang="en-US" dirty="0"/>
          </a:p>
        </p:txBody>
      </p:sp>
      <p:sp>
        <p:nvSpPr>
          <p:cNvPr id="5" name="Content Placeholder 4"/>
          <p:cNvSpPr>
            <a:spLocks noGrp="1"/>
          </p:cNvSpPr>
          <p:nvPr>
            <p:ph idx="1"/>
          </p:nvPr>
        </p:nvSpPr>
        <p:spPr/>
        <p:txBody>
          <a:bodyPr/>
          <a:lstStyle/>
          <a:p>
            <a:pPr marL="0" indent="0">
              <a:buNone/>
            </a:pPr>
            <a:r>
              <a:rPr lang="en-US" dirty="0" smtClean="0"/>
              <a:t>Goal for the IU Middleware Team:</a:t>
            </a:r>
          </a:p>
          <a:p>
            <a:pPr marL="0" indent="0">
              <a:buNone/>
            </a:pPr>
            <a:endParaRPr lang="en-US" dirty="0"/>
          </a:p>
          <a:p>
            <a:pPr marL="0" indent="0">
              <a:buNone/>
            </a:pPr>
            <a:r>
              <a:rPr lang="en-US" dirty="0" smtClean="0"/>
              <a:t>Create </a:t>
            </a:r>
            <a:r>
              <a:rPr lang="en-US" dirty="0"/>
              <a:t>a cloud-based messaging system for distributed sensor-centric </a:t>
            </a:r>
            <a:r>
              <a:rPr lang="en-US" dirty="0" smtClean="0"/>
              <a:t>applications</a:t>
            </a:r>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lgn="ctr">
              <a:buNone/>
            </a:pPr>
            <a:r>
              <a:rPr lang="en-US" dirty="0" smtClean="0"/>
              <a:t>Questions to this point?</a:t>
            </a:r>
          </a:p>
          <a:p>
            <a:pPr marL="0" indent="0">
              <a:buNone/>
            </a:pPr>
            <a:endParaRPr lang="en-US" dirty="0"/>
          </a:p>
          <a:p>
            <a:pPr marL="0" indent="0">
              <a:buNone/>
            </a:pPr>
            <a:endParaRPr lang="en-US" dirty="0"/>
          </a:p>
          <a:p>
            <a:pPr marL="0" indent="0">
              <a:buNone/>
            </a:pPr>
            <a:endParaRPr lang="en-US" dirty="0" smtClean="0"/>
          </a:p>
        </p:txBody>
      </p:sp>
    </p:spTree>
    <p:extLst>
      <p:ext uri="{BB962C8B-B14F-4D97-AF65-F5344CB8AC3E}">
        <p14:creationId xmlns:p14="http://schemas.microsoft.com/office/powerpoint/2010/main" val="20925586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Senor-Centric Grid Middleware Management System</a:t>
            </a:r>
            <a:endParaRPr lang="en-US" dirty="0"/>
          </a:p>
        </p:txBody>
      </p:sp>
      <p:pic>
        <p:nvPicPr>
          <p:cNvPr id="4" name="Content Placeholder 3"/>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527071" y="1604089"/>
            <a:ext cx="3898857" cy="4518185"/>
          </a:xfrm>
        </p:spPr>
      </p:pic>
      <p:sp>
        <p:nvSpPr>
          <p:cNvPr id="5" name="Content Placeholder 4"/>
          <p:cNvSpPr>
            <a:spLocks noGrp="1"/>
          </p:cNvSpPr>
          <p:nvPr>
            <p:ph sz="half" idx="2"/>
          </p:nvPr>
        </p:nvSpPr>
        <p:spPr>
          <a:xfrm>
            <a:off x="4648200" y="1600200"/>
            <a:ext cx="4038600" cy="4525963"/>
          </a:xfrm>
        </p:spPr>
        <p:txBody>
          <a:bodyPr>
            <a:normAutofit/>
          </a:bodyPr>
          <a:lstStyle/>
          <a:p>
            <a:r>
              <a:rPr lang="en-US" sz="2000" dirty="0" smtClean="0"/>
              <a:t>Collaboration between AFRL-Ball-Anabas-IU </a:t>
            </a:r>
          </a:p>
          <a:p>
            <a:r>
              <a:rPr lang="en-US" sz="2000" dirty="0" smtClean="0"/>
              <a:t>Research using a distributed messaging network to connect a collection of spatially separated sensor grids</a:t>
            </a:r>
          </a:p>
          <a:p>
            <a:r>
              <a:rPr lang="en-US" sz="2000" dirty="0" smtClean="0"/>
              <a:t>Sensor Cloud builds on this technology</a:t>
            </a:r>
          </a:p>
          <a:p>
            <a:endParaRPr lang="en-US" sz="2000" dirty="0"/>
          </a:p>
        </p:txBody>
      </p:sp>
    </p:spTree>
    <p:extLst>
      <p:ext uri="{BB962C8B-B14F-4D97-AF65-F5344CB8AC3E}">
        <p14:creationId xmlns:p14="http://schemas.microsoft.com/office/powerpoint/2010/main" val="25109701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ctr"/>
            <a:r>
              <a:rPr lang="en-US" dirty="0" smtClean="0"/>
              <a:t>Pub/Sub Messaging</a:t>
            </a:r>
            <a:endParaRPr lang="en-US" dirty="0"/>
          </a:p>
        </p:txBody>
      </p:sp>
      <p:sp>
        <p:nvSpPr>
          <p:cNvPr id="8" name="Content Placeholder 7"/>
          <p:cNvSpPr>
            <a:spLocks noGrp="1"/>
          </p:cNvSpPr>
          <p:nvPr>
            <p:ph sz="half" idx="1"/>
          </p:nvPr>
        </p:nvSpPr>
        <p:spPr/>
        <p:txBody>
          <a:bodyPr/>
          <a:lstStyle/>
          <a:p>
            <a:r>
              <a:rPr lang="en-US" dirty="0" smtClean="0"/>
              <a:t>At the core Sensor Cloud is a pub/sub system</a:t>
            </a:r>
          </a:p>
          <a:p>
            <a:endParaRPr lang="en-US" dirty="0"/>
          </a:p>
          <a:p>
            <a:r>
              <a:rPr lang="en-US" dirty="0" smtClean="0"/>
              <a:t>Publishers send data to topics with no information about potential subscribers</a:t>
            </a:r>
          </a:p>
          <a:p>
            <a:endParaRPr lang="en-US" dirty="0" smtClean="0"/>
          </a:p>
          <a:p>
            <a:r>
              <a:rPr lang="en-US" dirty="0" smtClean="0"/>
              <a:t>Subscribers subscribe to topics of interest and similarly have no knowledge of the publishers</a:t>
            </a:r>
            <a:endParaRPr lang="en-US" dirty="0"/>
          </a:p>
        </p:txBody>
      </p:sp>
      <p:pic>
        <p:nvPicPr>
          <p:cNvPr id="10" name="Content Placeholder 9" descr="pubsub.png"/>
          <p:cNvPicPr>
            <a:picLocks noGrp="1"/>
          </p:cNvPicPr>
          <p:nvPr>
            <p:ph sz="half" idx="2"/>
          </p:nvPr>
        </p:nvPicPr>
        <p:blipFill>
          <a:blip r:embed="rId3" cstate="print"/>
          <a:stretch>
            <a:fillRect/>
          </a:stretch>
        </p:blipFill>
        <p:spPr>
          <a:xfrm>
            <a:off x="4495800" y="1981200"/>
            <a:ext cx="4391025" cy="3657600"/>
          </a:xfrm>
          <a:prstGeom prst="rect">
            <a:avLst/>
          </a:prstGeom>
        </p:spPr>
      </p:pic>
    </p:spTree>
    <p:extLst>
      <p:ext uri="{BB962C8B-B14F-4D97-AF65-F5344CB8AC3E}">
        <p14:creationId xmlns:p14="http://schemas.microsoft.com/office/powerpoint/2010/main" val="456800330"/>
      </p:ext>
    </p:extLst>
  </p:cSld>
  <p:clrMapOvr>
    <a:masterClrMapping/>
  </p:clrMapOvr>
  <p:timing>
    <p:tnLst>
      <p:par>
        <p:cTn id="1" dur="indefinite" restart="never" nodeType="tmRoot"/>
      </p:par>
    </p:tnLst>
  </p:timing>
</p:sld>
</file>

<file path=ppt/theme/theme1.xml><?xml version="1.0" encoding="utf-8"?>
<a:theme xmlns:a="http://schemas.openxmlformats.org/drawingml/2006/main" name="1_2007 Presentation Template">
  <a:themeElements>
    <a:clrScheme name="1_2007 Presentation Template 15">
      <a:dk1>
        <a:srgbClr val="000000"/>
      </a:dk1>
      <a:lt1>
        <a:srgbClr val="FFFFFF"/>
      </a:lt1>
      <a:dk2>
        <a:srgbClr val="000000"/>
      </a:dk2>
      <a:lt2>
        <a:srgbClr val="969696"/>
      </a:lt2>
      <a:accent1>
        <a:srgbClr val="FFFFFF"/>
      </a:accent1>
      <a:accent2>
        <a:srgbClr val="8DC6FF"/>
      </a:accent2>
      <a:accent3>
        <a:srgbClr val="FFFFFF"/>
      </a:accent3>
      <a:accent4>
        <a:srgbClr val="000000"/>
      </a:accent4>
      <a:accent5>
        <a:srgbClr val="FFFFFF"/>
      </a:accent5>
      <a:accent6>
        <a:srgbClr val="7FB3E7"/>
      </a:accent6>
      <a:hlink>
        <a:srgbClr val="0066CC"/>
      </a:hlink>
      <a:folHlink>
        <a:srgbClr val="00A800"/>
      </a:folHlink>
    </a:clrScheme>
    <a:fontScheme name="1_2007 Presentation Template">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1019175"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1019175"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lnDef>
  </a:objectDefaults>
  <a:extraClrSchemeLst>
    <a:extraClrScheme>
      <a:clrScheme name="1_2007 Presentatio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2007 Presentation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2007 Presentation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2007 Presentation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2007 Presentation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2007 Presentation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2007 Presentation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2007 Presentation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2007 Presentation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2007 Presentation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2007 Presentation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2007 Presentation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2007 Presentation Template 13">
        <a:dk1>
          <a:srgbClr val="000000"/>
        </a:dk1>
        <a:lt1>
          <a:srgbClr val="FFFFFF"/>
        </a:lt1>
        <a:dk2>
          <a:srgbClr val="000000"/>
        </a:dk2>
        <a:lt2>
          <a:srgbClr val="FFFFFF"/>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2007 Presentation Template 14">
        <a:dk1>
          <a:srgbClr val="000000"/>
        </a:dk1>
        <a:lt1>
          <a:srgbClr val="FFFFFF"/>
        </a:lt1>
        <a:dk2>
          <a:srgbClr val="000000"/>
        </a:dk2>
        <a:lt2>
          <a:srgbClr val="00000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2007 Presentation Template 15">
        <a:dk1>
          <a:srgbClr val="000000"/>
        </a:dk1>
        <a:lt1>
          <a:srgbClr val="FFFFFF"/>
        </a:lt1>
        <a:dk2>
          <a:srgbClr val="000000"/>
        </a:dk2>
        <a:lt2>
          <a:srgbClr val="969696"/>
        </a:lt2>
        <a:accent1>
          <a:srgbClr val="FFFFFF"/>
        </a:accent1>
        <a:accent2>
          <a:srgbClr val="8DC6FF"/>
        </a:accent2>
        <a:accent3>
          <a:srgbClr val="FFFFFF"/>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2007 Presentation Template 16">
        <a:dk1>
          <a:srgbClr val="000000"/>
        </a:dk1>
        <a:lt1>
          <a:srgbClr val="FFFFFF"/>
        </a:lt1>
        <a:dk2>
          <a:srgbClr val="000000"/>
        </a:dk2>
        <a:lt2>
          <a:srgbClr val="777777"/>
        </a:lt2>
        <a:accent1>
          <a:srgbClr val="FFFFF7"/>
        </a:accent1>
        <a:accent2>
          <a:srgbClr val="33CCCC"/>
        </a:accent2>
        <a:accent3>
          <a:srgbClr val="FFFFFF"/>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3516</TotalTime>
  <Words>974</Words>
  <Application>Microsoft Office PowerPoint</Application>
  <PresentationFormat>On-screen Show (4:3)</PresentationFormat>
  <Paragraphs>220</Paragraphs>
  <Slides>30</Slides>
  <Notes>6</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1_2007 Presentation Template</vt:lpstr>
      <vt:lpstr>AMSA TO 4 Advanced Technology for  Sensor Clouds   09 May 2012</vt:lpstr>
      <vt:lpstr>IU/Anabas Final Review Agenda</vt:lpstr>
      <vt:lpstr>Sensor Cloud Middleware</vt:lpstr>
      <vt:lpstr>Definitions</vt:lpstr>
      <vt:lpstr>Sensor Cloud Middleware</vt:lpstr>
      <vt:lpstr>Sensors</vt:lpstr>
      <vt:lpstr>Sensor Cloud Middleware Review</vt:lpstr>
      <vt:lpstr>Senor-Centric Grid Middleware Management System</vt:lpstr>
      <vt:lpstr>Pub/Sub Messaging</vt:lpstr>
      <vt:lpstr>Sensor Cloud 10,000’ View</vt:lpstr>
      <vt:lpstr>Sensor Cloud Architecture</vt:lpstr>
      <vt:lpstr>Sensor Cloud Middleware</vt:lpstr>
      <vt:lpstr>Key Middleware Components</vt:lpstr>
      <vt:lpstr>Grid Builder</vt:lpstr>
      <vt:lpstr>Sensor Grid</vt:lpstr>
      <vt:lpstr>Sensor to Sensor Grid Communication</vt:lpstr>
      <vt:lpstr>Application (Client) to Sensor Grid Communication</vt:lpstr>
      <vt:lpstr>Grid Builder to Sensor Grid Communication</vt:lpstr>
      <vt:lpstr>Application (client) to Sensor Communication </vt:lpstr>
      <vt:lpstr>Client Applications</vt:lpstr>
      <vt:lpstr>Sensor Cloud Data to Web Clients</vt:lpstr>
      <vt:lpstr>Web Servers Cont.</vt:lpstr>
      <vt:lpstr>Performance Results</vt:lpstr>
      <vt:lpstr>Single Broker</vt:lpstr>
      <vt:lpstr>Single Broker Results</vt:lpstr>
      <vt:lpstr>Single Broker GPS Sensors</vt:lpstr>
      <vt:lpstr>Distributed Brokers</vt:lpstr>
      <vt:lpstr>Distributed Broker Performance</vt:lpstr>
      <vt:lpstr>Future Work</vt:lpstr>
      <vt:lpstr>Questions?</vt:lpstr>
    </vt:vector>
  </TitlesOfParts>
  <Company>Ball Aerospace &amp; Technologies Corp.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SIDFOT Technical Meeting TBD: 08 Dec 2010</dc:title>
  <dc:creator>Speed, Mark</dc:creator>
  <cp:lastModifiedBy>Geoffrey Fox</cp:lastModifiedBy>
  <cp:revision>195</cp:revision>
  <dcterms:created xsi:type="dcterms:W3CDTF">2010-11-22T15:38:52Z</dcterms:created>
  <dcterms:modified xsi:type="dcterms:W3CDTF">2012-05-13T16:27:22Z</dcterms:modified>
</cp:coreProperties>
</file>