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06" r:id="rId2"/>
    <p:sldMasterId id="2147483718" r:id="rId3"/>
    <p:sldMasterId id="2147483742" r:id="rId4"/>
  </p:sldMasterIdLst>
  <p:notesMasterIdLst>
    <p:notesMasterId r:id="rId25"/>
  </p:notesMasterIdLst>
  <p:sldIdLst>
    <p:sldId id="397" r:id="rId5"/>
    <p:sldId id="479" r:id="rId6"/>
    <p:sldId id="489" r:id="rId7"/>
    <p:sldId id="472" r:id="rId8"/>
    <p:sldId id="481" r:id="rId9"/>
    <p:sldId id="435" r:id="rId10"/>
    <p:sldId id="488" r:id="rId11"/>
    <p:sldId id="490" r:id="rId12"/>
    <p:sldId id="497" r:id="rId13"/>
    <p:sldId id="491" r:id="rId14"/>
    <p:sldId id="492" r:id="rId15"/>
    <p:sldId id="493" r:id="rId16"/>
    <p:sldId id="482" r:id="rId17"/>
    <p:sldId id="496" r:id="rId18"/>
    <p:sldId id="483" r:id="rId19"/>
    <p:sldId id="484" r:id="rId20"/>
    <p:sldId id="486" r:id="rId21"/>
    <p:sldId id="495" r:id="rId22"/>
    <p:sldId id="494" r:id="rId23"/>
    <p:sldId id="487" r:id="rId24"/>
  </p:sldIdLst>
  <p:sldSz cx="9144000" cy="6858000" type="screen4x3"/>
  <p:notesSz cx="6858000" cy="9144000"/>
  <p:defaultTextStyle>
    <a:defPPr>
      <a:defRPr lang="en-US"/>
    </a:defPPr>
    <a:lvl1pPr marL="0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0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2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4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54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06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56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07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936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E73E-CC5D-456F-A600-1100108D8E0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EB5A1-0A39-40AE-AF81-3F402FB7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4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50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2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4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54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06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56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07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EB5A1-0A39-40AE-AF81-3F402FB791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1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EB5A1-0A39-40AE-AF81-3F402FB791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3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EB5A1-0A39-40AE-AF81-3F402FB791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46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EB5A1-0A39-40AE-AF81-3F402FB791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23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EB5A1-0A39-40AE-AF81-3F402FB791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8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EB5A1-0A39-40AE-AF81-3F402FB791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4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EB5A1-0A39-40AE-AF81-3F402FB791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4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0" indent="0" algn="ctr">
              <a:buNone/>
              <a:defRPr/>
            </a:lvl2pPr>
            <a:lvl3pPr marL="913902" indent="0" algn="ctr">
              <a:buNone/>
              <a:defRPr/>
            </a:lvl3pPr>
            <a:lvl4pPr marL="1370852" indent="0" algn="ctr">
              <a:buNone/>
              <a:defRPr/>
            </a:lvl4pPr>
            <a:lvl5pPr marL="1827804" indent="0" algn="ctr">
              <a:buNone/>
              <a:defRPr/>
            </a:lvl5pPr>
            <a:lvl6pPr marL="2284754" indent="0" algn="ctr">
              <a:buNone/>
              <a:defRPr/>
            </a:lvl6pPr>
            <a:lvl7pPr marL="2741706" indent="0" algn="ctr">
              <a:buNone/>
              <a:defRPr/>
            </a:lvl7pPr>
            <a:lvl8pPr marL="3198656" indent="0" algn="ctr">
              <a:buNone/>
              <a:defRPr/>
            </a:lvl8pPr>
            <a:lvl9pPr marL="3655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85800"/>
            <a:ext cx="22098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85800"/>
            <a:ext cx="64770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1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50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5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0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6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6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0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71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0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00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77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06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16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0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0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55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7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0" indent="0">
              <a:buNone/>
              <a:defRPr sz="1800"/>
            </a:lvl2pPr>
            <a:lvl3pPr marL="913902" indent="0">
              <a:buNone/>
              <a:defRPr sz="1600"/>
            </a:lvl3pPr>
            <a:lvl4pPr marL="1370852" indent="0">
              <a:buNone/>
              <a:defRPr sz="1400"/>
            </a:lvl4pPr>
            <a:lvl5pPr marL="1827804" indent="0">
              <a:buNone/>
              <a:defRPr sz="1400"/>
            </a:lvl5pPr>
            <a:lvl6pPr marL="2284754" indent="0">
              <a:buNone/>
              <a:defRPr sz="1400"/>
            </a:lvl6pPr>
            <a:lvl7pPr marL="2741706" indent="0">
              <a:buNone/>
              <a:defRPr sz="1400"/>
            </a:lvl7pPr>
            <a:lvl8pPr marL="3198656" indent="0">
              <a:buNone/>
              <a:defRPr sz="1400"/>
            </a:lvl8pPr>
            <a:lvl9pPr marL="365560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677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22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72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6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5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6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1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59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39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02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0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87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19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16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52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05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0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2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3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29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75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title_page_title_0001b_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85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05000"/>
            <a:ext cx="883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1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47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112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5pPr>
      <a:lvl6pPr marL="45695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3902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0852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7804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714" indent="-34271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2" charset="-128"/>
          <a:cs typeface="ＭＳ Ｐゴシック" charset="0"/>
        </a:defRPr>
      </a:lvl1pPr>
      <a:lvl2pPr marL="742545" indent="-28559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12" charset="-128"/>
        </a:defRPr>
      </a:lvl2pPr>
      <a:lvl3pPr marL="1142377" indent="-2284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2" charset="-128"/>
        </a:defRPr>
      </a:lvl3pPr>
      <a:lvl4pPr marL="1599328" indent="-2284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2" charset="-128"/>
        </a:defRPr>
      </a:lvl4pPr>
      <a:lvl5pPr marL="2056280" indent="-2284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3230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181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132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082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8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9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15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-wTOG-WSyQw" TargetMode="External"/><Relationship Id="rId2" Type="http://schemas.openxmlformats.org/officeDocument/2006/relationships/hyperlink" Target="http://www.youtube.com/watch?feature=player_embedded&amp;v=kWom0lj8qxI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iki.opscode.com/display/chef/Ho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iki.opscode.com/display/chef/Architecture+Introduction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scode.com/chef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alsahpc.indiana.edu/salsadpi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salsaDPI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Dynamic </a:t>
            </a:r>
            <a:r>
              <a:rPr lang="en-US" dirty="0" smtClean="0"/>
              <a:t>Provisioning </a:t>
            </a:r>
            <a:r>
              <a:rPr lang="en-US" dirty="0" smtClean="0"/>
              <a:t>I</a:t>
            </a:r>
            <a:r>
              <a:rPr lang="en-US" dirty="0" smtClean="0"/>
              <a:t>nterface for </a:t>
            </a:r>
            <a:r>
              <a:rPr lang="en-US" dirty="0" err="1" smtClean="0"/>
              <a:t>IaaS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Tak</a:t>
            </a:r>
            <a:r>
              <a:rPr lang="en-US" dirty="0" smtClean="0"/>
              <a:t>-Lon (Stephen</a:t>
            </a:r>
            <a:r>
              <a:rPr lang="en-US" smtClean="0"/>
              <a:t>) Wu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51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Possible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Test </a:t>
            </a:r>
            <a:r>
              <a:rPr lang="en-US" dirty="0"/>
              <a:t>different runtimes and different algorithm, understand their behaviors.</a:t>
            </a:r>
          </a:p>
          <a:p>
            <a:pPr lvl="0"/>
            <a:r>
              <a:rPr lang="en-US" dirty="0"/>
              <a:t>Record the internal communication time of each component of </a:t>
            </a:r>
            <a:r>
              <a:rPr lang="en-US" dirty="0" err="1"/>
              <a:t>salsaDPI</a:t>
            </a:r>
            <a:r>
              <a:rPr lang="en-US" dirty="0"/>
              <a:t> </a:t>
            </a:r>
            <a:r>
              <a:rPr lang="en-US" dirty="0" smtClean="0"/>
              <a:t>package</a:t>
            </a:r>
            <a:endParaRPr lang="en-US" dirty="0"/>
          </a:p>
          <a:p>
            <a:pPr lvl="0"/>
            <a:r>
              <a:rPr lang="en-US" dirty="0"/>
              <a:t>Record and investigate SSH message redirect time and weight of </a:t>
            </a:r>
            <a:r>
              <a:rPr lang="en-US" dirty="0" err="1"/>
              <a:t>salsaDPI</a:t>
            </a:r>
            <a:endParaRPr lang="en-US" dirty="0"/>
          </a:p>
          <a:p>
            <a:pPr lvl="0"/>
            <a:r>
              <a:rPr lang="en-US" dirty="0"/>
              <a:t>Test </a:t>
            </a:r>
            <a:r>
              <a:rPr lang="en-US" dirty="0" err="1"/>
              <a:t>salsaDPI</a:t>
            </a:r>
            <a:r>
              <a:rPr lang="en-US" dirty="0"/>
              <a:t> with different </a:t>
            </a:r>
            <a:r>
              <a:rPr lang="en-US" dirty="0" smtClean="0"/>
              <a:t>permanent </a:t>
            </a:r>
            <a:r>
              <a:rPr lang="en-US" dirty="0"/>
              <a:t>storage such NFS, SFTP/HTTP, Object-storage Walrus </a:t>
            </a:r>
          </a:p>
          <a:p>
            <a:pPr lvl="0"/>
            <a:r>
              <a:rPr lang="en-US" dirty="0"/>
              <a:t>How many data could </a:t>
            </a:r>
            <a:r>
              <a:rPr lang="en-US" dirty="0" err="1"/>
              <a:t>salsaDPI</a:t>
            </a:r>
            <a:r>
              <a:rPr lang="en-US" dirty="0"/>
              <a:t> handle?</a:t>
            </a:r>
          </a:p>
          <a:p>
            <a:pPr lvl="0"/>
            <a:r>
              <a:rPr lang="en-US" dirty="0"/>
              <a:t>How is the scalability on federal cloud?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suggestion?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90" y="4469009"/>
            <a:ext cx="3040597" cy="185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</a:t>
            </a:r>
            <a:r>
              <a:rPr lang="en-US" dirty="0" smtClean="0"/>
              <a:t>Work - Engage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48400"/>
            <a:ext cx="8229600" cy="4572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J. Fischer, R. </a:t>
            </a:r>
            <a:r>
              <a:rPr lang="en-US" dirty="0" err="1"/>
              <a:t>Majumdar</a:t>
            </a:r>
            <a:r>
              <a:rPr lang="en-US" dirty="0"/>
              <a:t>, and S. </a:t>
            </a:r>
            <a:r>
              <a:rPr lang="en-US" dirty="0" err="1"/>
              <a:t>Esmaeilsabzali</a:t>
            </a:r>
            <a:r>
              <a:rPr lang="en-US" dirty="0"/>
              <a:t>, "Engage: a deployment management system," </a:t>
            </a:r>
            <a:r>
              <a:rPr lang="en-US" i="1" dirty="0"/>
              <a:t>SIGPLAN Not., </a:t>
            </a:r>
            <a:r>
              <a:rPr lang="en-US" dirty="0"/>
              <a:t>vol. 47, pp. 263-274, 2012.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04925"/>
            <a:ext cx="3617378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352800" cy="182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72" y="3198513"/>
            <a:ext cx="310905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2209800"/>
            <a:ext cx="2286001" cy="1066800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>
            <a:lvl1pPr marL="342714" indent="-342714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45" indent="-285594" algn="l" defTabSz="9139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77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28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280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30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81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32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82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Resource Type </a:t>
            </a:r>
            <a:r>
              <a:rPr lang="en-US" sz="1800" dirty="0" smtClean="0"/>
              <a:t>= Component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18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</a:t>
            </a:r>
            <a:r>
              <a:rPr lang="en-US" dirty="0" smtClean="0"/>
              <a:t>– Engage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504979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343400" cy="156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45888"/>
            <a:ext cx="6096000" cy="200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46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</a:t>
            </a:r>
            <a:r>
              <a:rPr lang="en-US" dirty="0" smtClean="0"/>
              <a:t>Work </a:t>
            </a:r>
            <a:r>
              <a:rPr lang="en-US" dirty="0" smtClean="0"/>
              <a:t>(</a:t>
            </a:r>
            <a:r>
              <a:rPr lang="en-US" dirty="0" err="1" smtClean="0"/>
              <a:t>Cloudinit.d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609600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J. </a:t>
            </a:r>
            <a:r>
              <a:rPr lang="en-US" dirty="0" err="1"/>
              <a:t>Bresnahan</a:t>
            </a:r>
            <a:r>
              <a:rPr lang="en-US" dirty="0"/>
              <a:t>, T. Freeman, D. </a:t>
            </a:r>
            <a:r>
              <a:rPr lang="en-US" dirty="0" err="1"/>
              <a:t>LaBissoniere</a:t>
            </a:r>
            <a:r>
              <a:rPr lang="en-US" dirty="0"/>
              <a:t>, and K. </a:t>
            </a:r>
            <a:r>
              <a:rPr lang="en-US" dirty="0" err="1"/>
              <a:t>Keahey</a:t>
            </a:r>
            <a:r>
              <a:rPr lang="en-US" dirty="0"/>
              <a:t>, "Managing appliance launches in infrastructure clouds," presented at the Proceedings of the 2011 </a:t>
            </a:r>
            <a:r>
              <a:rPr lang="en-US" dirty="0" err="1"/>
              <a:t>TeraGrid</a:t>
            </a:r>
            <a:r>
              <a:rPr lang="en-US" dirty="0"/>
              <a:t> Conference: Extreme Digital Discovery, Salt Lake City, Utah, 2011.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n-US" dirty="0"/>
              <a:t>. </a:t>
            </a:r>
            <a:r>
              <a:rPr lang="en-US" dirty="0" err="1"/>
              <a:t>Keahey</a:t>
            </a:r>
            <a:r>
              <a:rPr lang="en-US" dirty="0"/>
              <a:t>, P. Armstrong, J. </a:t>
            </a:r>
            <a:r>
              <a:rPr lang="en-US" dirty="0" err="1"/>
              <a:t>Bresnahan</a:t>
            </a:r>
            <a:r>
              <a:rPr lang="en-US" dirty="0"/>
              <a:t>, D. </a:t>
            </a:r>
            <a:r>
              <a:rPr lang="en-US" dirty="0" err="1"/>
              <a:t>LaBissoniere</a:t>
            </a:r>
            <a:r>
              <a:rPr lang="en-US" dirty="0"/>
              <a:t>, and P. </a:t>
            </a:r>
            <a:r>
              <a:rPr lang="en-US" dirty="0" err="1"/>
              <a:t>Riteau</a:t>
            </a:r>
            <a:r>
              <a:rPr lang="en-US" dirty="0"/>
              <a:t>, "Infrastructure Outsourcing in Multi-Cloud Environment," presented at the </a:t>
            </a:r>
            <a:r>
              <a:rPr lang="en-US" dirty="0" err="1"/>
              <a:t>the</a:t>
            </a:r>
            <a:r>
              <a:rPr lang="en-US" dirty="0"/>
              <a:t> 8th Open Cirrus Summit, San Jose, CA, 2012.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599"/>
            <a:ext cx="5143500" cy="413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48300" y="1722437"/>
            <a:ext cx="3238500" cy="39925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>
            <a:lvl1pPr marL="342714" indent="-342714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45" indent="-285594" algn="l" defTabSz="9139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77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28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280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30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81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32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82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They use chef to do bootstrap on every starting VMs.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</a:t>
            </a:r>
            <a:r>
              <a:rPr lang="en-US" dirty="0" smtClean="0"/>
              <a:t>Work </a:t>
            </a:r>
            <a:r>
              <a:rPr lang="en-US" dirty="0" smtClean="0"/>
              <a:t>(Jon’s 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71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J. </a:t>
            </a:r>
            <a:r>
              <a:rPr lang="en-US" dirty="0" err="1"/>
              <a:t>Klinginsmith</a:t>
            </a:r>
            <a:r>
              <a:rPr lang="en-US" dirty="0"/>
              <a:t>, M. </a:t>
            </a:r>
            <a:r>
              <a:rPr lang="en-US" dirty="0" err="1"/>
              <a:t>Mahoui</a:t>
            </a:r>
            <a:r>
              <a:rPr lang="en-US" dirty="0"/>
              <a:t>, and Y. M. Wu, "Towards Reproducible </a:t>
            </a:r>
            <a:r>
              <a:rPr lang="en-US" dirty="0" err="1"/>
              <a:t>eScience</a:t>
            </a:r>
            <a:r>
              <a:rPr lang="en-US" dirty="0"/>
              <a:t> in the Cloud," presented at the Proceedings of the 2011 IEEE Third International Conference on Cloud Computing Technology and Science, 2011.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110162" cy="124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2635538"/>
            <a:ext cx="417058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404157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3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Hadoop </a:t>
            </a:r>
            <a:r>
              <a:rPr lang="en-US" dirty="0" err="1" smtClean="0"/>
              <a:t>WordCount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{   // mode = 'cloud'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'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mode':'cloud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euca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cloud parameters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'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eucaInfo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':{'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eucarcFilePath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':'/root/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eucarc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     'eucaImageEmi':'emi-A8F63C29',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     '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eucaSSHPublicKey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':'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stephen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', // replace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stephen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to your pub key name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     'eucaVmType':'m1.small',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     'amountOfInstances':2},</a:t>
            </a:r>
          </a:p>
          <a:p>
            <a:pPr marL="0" indent="0">
              <a:buNone/>
            </a:pP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'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ssh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':{'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SSHLoginUsername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':'root',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'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SSHPrivateKeyPath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':'/root/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stephen.pem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'},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// replace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stephen.pem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to your private key</a:t>
            </a:r>
          </a:p>
          <a:p>
            <a:pPr marL="0" indent="0">
              <a:buNone/>
            </a:pP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'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softwareRecipes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':['recipe[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hadoopCloud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]'],</a:t>
            </a:r>
          </a:p>
          <a:p>
            <a:pPr marL="0" indent="0">
              <a:buNone/>
            </a:pP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'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applicationParameters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':{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'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applicationType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':'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Hadoop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localPathOfProgramBinary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':'/root/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salsaDPI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/apps/hadoopWordCount.jar',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localPathOfProgramInput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':'/root/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salsaDPI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/input/hadoopWordCountInput.txt',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localPathOfProgramDB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':'',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programExecuteLocation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':'',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programArgs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':'bin/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hadoop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jar #_JAR_# #_HDFS_INPUTDIR_# #_HDFS_OUTPUTDIR_#'}</a:t>
            </a:r>
          </a:p>
          <a:p>
            <a:pPr marL="0" indent="0"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buNone/>
            </a:pPr>
            <a:endParaRPr lang="en-US" sz="11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625101"/>
              </p:ext>
            </p:extLst>
          </p:nvPr>
        </p:nvGraphicFramePr>
        <p:xfrm>
          <a:off x="381000" y="1371600"/>
          <a:ext cx="8229600" cy="4334932"/>
        </p:xfrm>
        <a:graphic>
          <a:graphicData uri="http://schemas.openxmlformats.org/drawingml/2006/table">
            <a:tbl>
              <a:tblPr/>
              <a:tblGrid>
                <a:gridCol w="2743200"/>
                <a:gridCol w="5486400"/>
              </a:tblGrid>
              <a:tr h="53302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applicationParameters</a:t>
                      </a:r>
                      <a:endParaRPr lang="en-US" sz="1600" dirty="0">
                        <a:effectLst/>
                      </a:endParaRP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 </a:t>
                      </a:r>
                      <a:r>
                        <a:rPr lang="en-US" sz="1600" dirty="0" err="1">
                          <a:effectLst/>
                        </a:rPr>
                        <a:t>json</a:t>
                      </a:r>
                      <a:r>
                        <a:rPr lang="en-US" sz="1600" dirty="0">
                          <a:effectLst/>
                        </a:rPr>
                        <a:t> object that contains user-defined application's information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1400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applicationType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Type of user-defined application, options: Hadoop or Twister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451862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localPathOfProgramBinary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Full path of user-defined Hadoop or Twister compiled jar executable on the working machine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51862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localPathOfProgramInput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Full path of user-defined input file on the working machine, normally, a plaintext or a *.tar.gz file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52421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localPathOfBinaryDependency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Full path of user-defined program dependency file on the working machine, such as Twister Kmeans initial cluster file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589718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programExecuteLocation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Path to Twister program execution script refer to Twister package, such as samples/wordcount/bin or samples/kmeans/bin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589718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twisterInputFilesPreFix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Twister Input files prefix. Refer to the provided package, for Twister WordCount, the file prefixed is wc_data, for Twister Kmeans is km_data.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29467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programArgs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User-defined program execution command</a:t>
                      </a:r>
                    </a:p>
                  </a:txBody>
                  <a:tcPr marL="25952" marR="90831" marT="25952" marB="25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1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67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514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09511"/>
              </p:ext>
            </p:extLst>
          </p:nvPr>
        </p:nvGraphicFramePr>
        <p:xfrm>
          <a:off x="838200" y="1524000"/>
          <a:ext cx="7405284" cy="4006038"/>
        </p:xfrm>
        <a:graphic>
          <a:graphicData uri="http://schemas.openxmlformats.org/drawingml/2006/table">
            <a:tbl>
              <a:tblPr/>
              <a:tblGrid>
                <a:gridCol w="1797642"/>
                <a:gridCol w="5607642"/>
              </a:tblGrid>
              <a:tr h="961277"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eucaInfo</a:t>
                      </a:r>
                      <a:endParaRPr lang="en-US" sz="1400" dirty="0">
                        <a:effectLst/>
                      </a:endParaRP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 json object that contains cloud mode Eucalyptus related information, 'eucarcFilePath', 'eucaImageEmi', 'eucaSSHPublicKey', 'eucaVmType', and 'amountOfInstances'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23273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eucarcFilePath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Full path to downloaed eucarc file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eucaImageEmi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Eucalyptus VM image registered on FutureGrid, e.g. emi-52C93AC2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eucaSSHPublicKey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Eucalyptus public key name (which you setup during the FutureGrid Eucalyptus setting)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3273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eucaVmType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Eucalypus VM type, e.g. c1.medium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23273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amountOfInstances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Amount of instances for this job, e.g. 2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ssh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 json object that contains ssh information, SSHLoginUsername and SSHPrivateKeyPath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SSHLoginUsername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Ssh login username, for cloud mode, it must be root.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SSHPrivateKeyPath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Full path to </a:t>
                      </a:r>
                      <a:r>
                        <a:rPr lang="en-US" sz="1400" dirty="0" err="1">
                          <a:effectLst/>
                        </a:rPr>
                        <a:t>ssh</a:t>
                      </a:r>
                      <a:r>
                        <a:rPr lang="en-US" sz="1400" dirty="0">
                          <a:effectLst/>
                        </a:rPr>
                        <a:t> private key which uses to login to VM.</a:t>
                      </a:r>
                    </a:p>
                  </a:txBody>
                  <a:tcPr marL="30664" marR="107323" marT="30664" marB="30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6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pic>
        <p:nvPicPr>
          <p:cNvPr id="4" name="Picture 2" descr="D:\PHD\SummerSchool2012\slides\fg-logo-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1167"/>
            <a:ext cx="1397000" cy="9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HD\SummerSchool2012\slides\hadoop+elephant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" y="3506767"/>
            <a:ext cx="1752600" cy="4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PHD\SummerSchool2012\slides\EUC-017-Logo-FNL-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18" y="4771932"/>
            <a:ext cx="2187575" cy="23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HD\SummerSchool2012\slides\twis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72570"/>
            <a:ext cx="1600200" cy="46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828800" y="5868967"/>
            <a:ext cx="798455" cy="760433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>
            <a:off x="2055018" y="5335567"/>
            <a:ext cx="306751" cy="33337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2056605" y="4087792"/>
            <a:ext cx="306751" cy="33337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2037124" y="3135292"/>
            <a:ext cx="306751" cy="33337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PHD\SummerSchool2012\slides\kmeans_2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86" y="1733152"/>
            <a:ext cx="2518428" cy="128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HD\SummerSchool2012\slides\free-online-word-coun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" y="1754167"/>
            <a:ext cx="18123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5"/>
          <p:cNvSpPr txBox="1">
            <a:spLocks/>
          </p:cNvSpPr>
          <p:nvPr/>
        </p:nvSpPr>
        <p:spPr>
          <a:xfrm>
            <a:off x="4800600" y="1722437"/>
            <a:ext cx="3886200" cy="4830763"/>
          </a:xfrm>
          <a:prstGeom prst="rect">
            <a:avLst/>
          </a:prstGeom>
        </p:spPr>
        <p:txBody>
          <a:bodyPr vert="horz" lIns="91390" tIns="45696" rIns="91390" bIns="45696" rtlCol="0">
            <a:normAutofit fontScale="77500" lnSpcReduction="20000"/>
          </a:bodyPr>
          <a:lstStyle>
            <a:lvl1pPr marL="342714" indent="-342714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45" indent="-285594" algn="l" defTabSz="9139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77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28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280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30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81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32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82" indent="-228476" algn="l" defTabSz="9139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594"/>
            <a:r>
              <a:rPr lang="en-US" dirty="0" smtClean="0"/>
              <a:t>Background knowledge</a:t>
            </a:r>
          </a:p>
          <a:p>
            <a:pPr marL="685425" lvl="1"/>
            <a:r>
              <a:rPr lang="en-US" dirty="0" smtClean="0"/>
              <a:t>Environment setting</a:t>
            </a:r>
          </a:p>
          <a:p>
            <a:pPr marL="685425" lvl="1"/>
            <a:r>
              <a:rPr lang="en-US" dirty="0"/>
              <a:t>Different cloud infrastructure </a:t>
            </a:r>
            <a:r>
              <a:rPr lang="en-US" dirty="0" smtClean="0"/>
              <a:t>tools</a:t>
            </a:r>
          </a:p>
          <a:p>
            <a:pPr marL="685425" lvl="1"/>
            <a:r>
              <a:rPr lang="en-US" dirty="0" smtClean="0"/>
              <a:t>Software dependencies</a:t>
            </a:r>
          </a:p>
          <a:p>
            <a:pPr marL="685425" lvl="1"/>
            <a:r>
              <a:rPr lang="en-US" dirty="0" smtClean="0"/>
              <a:t>Long learning path </a:t>
            </a:r>
          </a:p>
          <a:p>
            <a:pPr marL="685425" lvl="1"/>
            <a:endParaRPr lang="en-US" dirty="0" smtClean="0"/>
          </a:p>
          <a:p>
            <a:pPr marL="285594" indent="-285594"/>
            <a:r>
              <a:rPr lang="en-US" dirty="0" smtClean="0"/>
              <a:t>Automatic these complicated steps?</a:t>
            </a:r>
          </a:p>
          <a:p>
            <a:pPr marL="285594" indent="-285594"/>
            <a:endParaRPr lang="en-US" dirty="0" smtClean="0"/>
          </a:p>
          <a:p>
            <a:pPr marL="285594" indent="-285594"/>
            <a:r>
              <a:rPr lang="en-US" dirty="0" smtClean="0"/>
              <a:t>Solution: Salsa Dynamic Provisioning Interface (</a:t>
            </a:r>
            <a:r>
              <a:rPr lang="en-US" dirty="0" err="1" smtClean="0"/>
              <a:t>SalsaDPI</a:t>
            </a:r>
            <a:r>
              <a:rPr lang="en-US" dirty="0" smtClean="0"/>
              <a:t>).</a:t>
            </a:r>
          </a:p>
          <a:p>
            <a:pPr marL="685425" lvl="1"/>
            <a:r>
              <a:rPr lang="en-US" dirty="0" smtClean="0"/>
              <a:t>batch-like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Hadoop </a:t>
            </a:r>
            <a:r>
              <a:rPr lang="en-US" dirty="0" err="1" smtClean="0">
                <a:hlinkClick r:id="rId2"/>
              </a:rPr>
              <a:t>WordCount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Twister </a:t>
            </a:r>
            <a:r>
              <a:rPr lang="en-US" dirty="0" err="1" smtClean="0">
                <a:hlinkClick r:id="rId3"/>
              </a:rPr>
              <a:t>WordCount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19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458200" cy="2087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open source system </a:t>
            </a:r>
            <a:endParaRPr lang="en-US" dirty="0" smtClean="0"/>
          </a:p>
          <a:p>
            <a:r>
              <a:rPr lang="en-US" dirty="0"/>
              <a:t>traditional client-server </a:t>
            </a:r>
            <a:r>
              <a:rPr lang="en-US" dirty="0" smtClean="0"/>
              <a:t>software</a:t>
            </a:r>
          </a:p>
          <a:p>
            <a:r>
              <a:rPr lang="en-US" dirty="0" smtClean="0"/>
              <a:t>Provisioning, configuration management and System integration </a:t>
            </a:r>
          </a:p>
          <a:p>
            <a:r>
              <a:rPr lang="en-US" dirty="0"/>
              <a:t>contributor programming interface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"/>
            <a:ext cx="825847" cy="1447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0"/>
            <a:ext cx="4572000" cy="2779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" y="6589059"/>
            <a:ext cx="3474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Graph source: </a:t>
            </a:r>
            <a:r>
              <a:rPr lang="en-US" sz="1000" i="1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sz="1000" i="1" dirty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sz="1000" i="1" dirty="0" smtClean="0">
                <a:latin typeface="Arial" pitchFamily="34" charset="0"/>
                <a:cs typeface="Arial" pitchFamily="34" charset="0"/>
                <a:hlinkClick r:id="rId4"/>
              </a:rPr>
              <a:t>wiki.opscode.com/display/chef/Home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5508836" cy="249282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27" name="Rounded Rectangle 26"/>
          <p:cNvSpPr/>
          <p:nvPr/>
        </p:nvSpPr>
        <p:spPr>
          <a:xfrm>
            <a:off x="4953000" y="4836992"/>
            <a:ext cx="802974" cy="1259008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003544" y="5671090"/>
            <a:ext cx="694305" cy="20615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03544" y="5428051"/>
            <a:ext cx="694305" cy="20615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Chef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10607" y="4950370"/>
            <a:ext cx="694305" cy="20615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Apps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007335" y="5190348"/>
            <a:ext cx="694305" cy="20615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S/W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30774" y="5844586"/>
            <a:ext cx="434734" cy="251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VM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6016926" y="4832756"/>
            <a:ext cx="802974" cy="1259008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6067470" y="5666854"/>
            <a:ext cx="694305" cy="20615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067470" y="5423815"/>
            <a:ext cx="694305" cy="20615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Chef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074533" y="4946134"/>
            <a:ext cx="694305" cy="20615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Apps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071261" y="5186112"/>
            <a:ext cx="694305" cy="20615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S/W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94700" y="5840350"/>
            <a:ext cx="434734" cy="251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VM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7104420" y="4832756"/>
            <a:ext cx="802974" cy="1259008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7154964" y="5666854"/>
            <a:ext cx="694305" cy="20615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154964" y="5423815"/>
            <a:ext cx="694305" cy="20615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Chef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7162027" y="4946134"/>
            <a:ext cx="694305" cy="20615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Apps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7158755" y="5186112"/>
            <a:ext cx="694305" cy="20615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S/W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282194" y="5840350"/>
            <a:ext cx="434734" cy="251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VM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03" y="2956545"/>
            <a:ext cx="9429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66800" y="1093629"/>
            <a:ext cx="1408611" cy="1836197"/>
            <a:chOff x="776286" y="3733800"/>
            <a:chExt cx="1596571" cy="2081212"/>
          </a:xfrm>
        </p:grpSpPr>
        <p:sp>
          <p:nvSpPr>
            <p:cNvPr id="4" name="Rounded Rectangle 3"/>
            <p:cNvSpPr/>
            <p:nvPr/>
          </p:nvSpPr>
          <p:spPr>
            <a:xfrm>
              <a:off x="776286" y="3733800"/>
              <a:ext cx="1596571" cy="1600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1371600" y="5486400"/>
              <a:ext cx="304800" cy="32861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52485" y="4876800"/>
              <a:ext cx="1444171" cy="3048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OS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2484" y="4419600"/>
              <a:ext cx="1444171" cy="3048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Chef Client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52484" y="3962400"/>
              <a:ext cx="1444171" cy="3048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SalsaDPI</a:t>
              </a: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Jar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62600" y="914400"/>
            <a:ext cx="2075180" cy="1562100"/>
            <a:chOff x="6134100" y="4838700"/>
            <a:chExt cx="2075180" cy="15621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100" y="4838700"/>
              <a:ext cx="1104900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13880" y="5872162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Chef Server </a:t>
              </a:r>
              <a:endParaRPr lang="en-US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1981200" y="4041781"/>
            <a:ext cx="1219200" cy="83312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02901" y="4267200"/>
            <a:ext cx="1090703" cy="77390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434467" y="2505442"/>
            <a:ext cx="0" cy="165786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172200" y="2466033"/>
            <a:ext cx="0" cy="16578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582883" y="4054646"/>
            <a:ext cx="193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Bootstrap VMs </a:t>
            </a:r>
            <a:br>
              <a:rPr lang="en-US" sz="1200" dirty="0" smtClean="0"/>
            </a:br>
            <a:r>
              <a:rPr lang="en-US" sz="1200" dirty="0" smtClean="0"/>
              <a:t>with a conf. file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1253923" y="4931152"/>
            <a:ext cx="1783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  <a:r>
              <a:rPr lang="en-US" sz="1200" dirty="0" smtClean="0"/>
              <a:t>. VM(s) Information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4235883" y="2971800"/>
            <a:ext cx="193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Retrieve conf.  Info. and request Authentication </a:t>
            </a:r>
            <a:r>
              <a:rPr lang="en-US" sz="1200" dirty="0"/>
              <a:t>and </a:t>
            </a:r>
            <a:r>
              <a:rPr lang="en-US" sz="1200" dirty="0" smtClean="0"/>
              <a:t>Authorization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6667500" y="3042629"/>
            <a:ext cx="193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. Authenticated and Authorized to execute software run-list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2209800" y="3581400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  <a:r>
              <a:rPr lang="en-US" sz="1200" dirty="0" smtClean="0"/>
              <a:t>. Submit application </a:t>
            </a:r>
          </a:p>
          <a:p>
            <a:r>
              <a:rPr lang="en-US" sz="1200" dirty="0" smtClean="0"/>
              <a:t>commands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914400" y="4572000"/>
            <a:ext cx="1272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6. Obtain Result</a:t>
            </a:r>
            <a:endParaRPr lang="en-US" sz="1200" dirty="0"/>
          </a:p>
        </p:txBody>
      </p: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SalsaDPI</a:t>
            </a:r>
            <a:r>
              <a:rPr lang="en-US" altLang="zh-TW" dirty="0" smtClean="0"/>
              <a:t>? (High-Level)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91585" y="6582489"/>
            <a:ext cx="47676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* Chef architecture </a:t>
            </a:r>
            <a:r>
              <a:rPr lang="en-US" sz="1000" i="1" dirty="0">
                <a:latin typeface="Arial" pitchFamily="34" charset="0"/>
                <a:cs typeface="Arial" pitchFamily="34" charset="0"/>
                <a:hlinkClick r:id="rId6"/>
              </a:rPr>
              <a:t>http://wiki.opscode.com/display/chef/Architecture+Introduction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0144" y="2941058"/>
            <a:ext cx="733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User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Conf.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36" grpId="0" animBg="1"/>
      <p:bldP spid="37" grpId="0" animBg="1"/>
      <p:bldP spid="82" grpId="0" animBg="1"/>
      <p:bldP spid="55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53" grpId="0"/>
      <p:bldP spid="53" grpId="1"/>
      <p:bldP spid="58" grpId="0"/>
      <p:bldP spid="58" grpId="1"/>
      <p:bldP spid="77" grpId="0"/>
      <p:bldP spid="78" grpId="0"/>
      <p:bldP spid="79" grpId="0"/>
      <p:bldP spid="80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5612383" cy="41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SalsaDPI</a:t>
            </a:r>
            <a:r>
              <a:rPr lang="en-US" altLang="zh-TW" dirty="0" smtClean="0"/>
              <a:t>?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SalsaDPI</a:t>
            </a:r>
            <a:endParaRPr lang="en-US" dirty="0" smtClean="0"/>
          </a:p>
          <a:p>
            <a:pPr lvl="1"/>
            <a:r>
              <a:rPr lang="en-US" dirty="0" smtClean="0"/>
              <a:t>Provide configurable (API later) interface</a:t>
            </a:r>
          </a:p>
          <a:p>
            <a:pPr lvl="1"/>
            <a:r>
              <a:rPr lang="en-US" dirty="0" smtClean="0"/>
              <a:t>Automate </a:t>
            </a:r>
            <a:r>
              <a:rPr lang="en-US" dirty="0" err="1" smtClean="0"/>
              <a:t>Hadoop</a:t>
            </a:r>
            <a:r>
              <a:rPr lang="en-US" dirty="0" smtClean="0"/>
              <a:t>/Twister/other binary execution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553200"/>
            <a:ext cx="3581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*Chef Official website: </a:t>
            </a:r>
            <a:r>
              <a:rPr lang="en-US" sz="1200" i="1" dirty="0">
                <a:hlinkClick r:id="rId3"/>
              </a:rPr>
              <a:t>http://www.opscode.com/chef/</a:t>
            </a:r>
            <a:endParaRPr lang="en-US" sz="1200" i="1" dirty="0"/>
          </a:p>
        </p:txBody>
      </p:sp>
      <p:pic>
        <p:nvPicPr>
          <p:cNvPr id="1026" name="Picture 2" descr="C:\Users\taklwu\Desktop\OC_Chef_Logo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16510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52" y="1219200"/>
            <a:ext cx="4842948" cy="41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1755"/>
            <a:ext cx="5943600" cy="67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http://salsahpc.indiana.edu/salsaDPI/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599"/>
            <a:ext cx="4572000" cy="32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One-Click solution</a:t>
            </a:r>
          </a:p>
          <a:p>
            <a:r>
              <a:rPr lang="en-US" dirty="0" smtClean="0"/>
              <a:t>Possibly could support various </a:t>
            </a:r>
            <a:r>
              <a:rPr lang="en-US" dirty="0" err="1" smtClean="0"/>
              <a:t>IaaS</a:t>
            </a:r>
            <a:endParaRPr lang="en-US" dirty="0" smtClean="0"/>
          </a:p>
          <a:p>
            <a:r>
              <a:rPr lang="en-US" dirty="0" smtClean="0"/>
              <a:t>Support Walrus-S3-like/HTTP/local input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6576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824</Words>
  <Application>Microsoft Office PowerPoint</Application>
  <PresentationFormat>On-screen Show (4:3)</PresentationFormat>
  <Paragraphs>150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Title Master</vt:lpstr>
      <vt:lpstr>template2[1]</vt:lpstr>
      <vt:lpstr>1_template2[1]</vt:lpstr>
      <vt:lpstr>2_template2[1]</vt:lpstr>
      <vt:lpstr>salsaDPI A Dynamic Provisioning Interface for IaaS</vt:lpstr>
      <vt:lpstr>Motivations</vt:lpstr>
      <vt:lpstr>Chef</vt:lpstr>
      <vt:lpstr>What is SalsaDPI? (High-Level)</vt:lpstr>
      <vt:lpstr>Chef Study</vt:lpstr>
      <vt:lpstr>What is SalsaDPI? (Cont.)</vt:lpstr>
      <vt:lpstr>PowerPoint Presentation</vt:lpstr>
      <vt:lpstr>Web Interface</vt:lpstr>
      <vt:lpstr>Features</vt:lpstr>
      <vt:lpstr>Possible Experiments</vt:lpstr>
      <vt:lpstr>Q &amp; A</vt:lpstr>
      <vt:lpstr>PowerPoint Presentation</vt:lpstr>
      <vt:lpstr>Related Work - Engage</vt:lpstr>
      <vt:lpstr>Related Work – Engage (cont.)</vt:lpstr>
      <vt:lpstr>Related Work (Cloudinit.d)</vt:lpstr>
      <vt:lpstr>Related Work (Jon’s Work)</vt:lpstr>
      <vt:lpstr>Cloud Hadoop WordCount</vt:lpstr>
      <vt:lpstr>PowerPoint Presentation</vt:lpstr>
      <vt:lpstr>PowerPoint Presentation</vt:lpstr>
      <vt:lpstr>Video Links</vt:lpstr>
    </vt:vector>
  </TitlesOfParts>
  <Company>Indiana University Bloomington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Yuduo</dc:creator>
  <cp:lastModifiedBy>taklwu</cp:lastModifiedBy>
  <cp:revision>913</cp:revision>
  <dcterms:created xsi:type="dcterms:W3CDTF">2012-02-24T04:23:08Z</dcterms:created>
  <dcterms:modified xsi:type="dcterms:W3CDTF">2013-01-11T02:28:42Z</dcterms:modified>
</cp:coreProperties>
</file>