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706" r:id="rId2"/>
    <p:sldMasterId id="2147483718" r:id="rId3"/>
    <p:sldMasterId id="2147483742" r:id="rId4"/>
  </p:sldMasterIdLst>
  <p:notesMasterIdLst>
    <p:notesMasterId r:id="rId39"/>
  </p:notesMasterIdLst>
  <p:sldIdLst>
    <p:sldId id="397" r:id="rId5"/>
    <p:sldId id="434" r:id="rId6"/>
    <p:sldId id="479" r:id="rId7"/>
    <p:sldId id="474" r:id="rId8"/>
    <p:sldId id="472" r:id="rId9"/>
    <p:sldId id="435" r:id="rId10"/>
    <p:sldId id="471" r:id="rId11"/>
    <p:sldId id="480" r:id="rId12"/>
    <p:sldId id="437" r:id="rId13"/>
    <p:sldId id="457" r:id="rId14"/>
    <p:sldId id="473" r:id="rId15"/>
    <p:sldId id="436" r:id="rId16"/>
    <p:sldId id="458" r:id="rId17"/>
    <p:sldId id="459" r:id="rId18"/>
    <p:sldId id="463" r:id="rId19"/>
    <p:sldId id="439" r:id="rId20"/>
    <p:sldId id="449" r:id="rId21"/>
    <p:sldId id="455" r:id="rId22"/>
    <p:sldId id="438" r:id="rId23"/>
    <p:sldId id="464" r:id="rId24"/>
    <p:sldId id="465" r:id="rId25"/>
    <p:sldId id="470" r:id="rId26"/>
    <p:sldId id="469" r:id="rId27"/>
    <p:sldId id="466" r:id="rId28"/>
    <p:sldId id="468" r:id="rId29"/>
    <p:sldId id="440" r:id="rId30"/>
    <p:sldId id="456" r:id="rId31"/>
    <p:sldId id="367" r:id="rId32"/>
    <p:sldId id="441" r:id="rId33"/>
    <p:sldId id="447" r:id="rId34"/>
    <p:sldId id="477" r:id="rId35"/>
    <p:sldId id="475" r:id="rId36"/>
    <p:sldId id="476" r:id="rId37"/>
    <p:sldId id="478" r:id="rId38"/>
  </p:sldIdLst>
  <p:sldSz cx="9144000" cy="6858000" type="screen4x3"/>
  <p:notesSz cx="6858000" cy="9144000"/>
  <p:defaultTextStyle>
    <a:defPPr>
      <a:defRPr lang="en-US"/>
    </a:defPPr>
    <a:lvl1pPr marL="0" algn="l" defTabSz="9139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50" algn="l" defTabSz="9139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902" algn="l" defTabSz="9139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852" algn="l" defTabSz="9139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804" algn="l" defTabSz="9139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754" algn="l" defTabSz="9139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706" algn="l" defTabSz="9139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656" algn="l" defTabSz="9139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607" algn="l" defTabSz="9139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100" d="100"/>
          <a:sy n="100" d="100"/>
        </p:scale>
        <p:origin x="-6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8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AE73E-CC5D-456F-A600-1100108D8E06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EB5A1-0A39-40AE-AF81-3F402FB79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44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9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50" algn="l" defTabSz="9139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902" algn="l" defTabSz="9139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852" algn="l" defTabSz="9139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804" algn="l" defTabSz="9139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754" algn="l" defTabSz="9139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706" algn="l" defTabSz="9139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656" algn="l" defTabSz="9139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607" algn="l" defTabSz="9139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167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89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33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770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82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498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413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813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168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564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77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090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824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498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366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498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413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16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452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564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032BC-8E8A-4A37-AC6F-907617CBD9B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102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32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3716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3155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8673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0804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4559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08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95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46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23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30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587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EB5A1-0A39-40AE-AF81-3F402FB791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04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950" indent="0" algn="ctr">
              <a:buNone/>
              <a:defRPr/>
            </a:lvl2pPr>
            <a:lvl3pPr marL="913902" indent="0" algn="ctr">
              <a:buNone/>
              <a:defRPr/>
            </a:lvl3pPr>
            <a:lvl4pPr marL="1370852" indent="0" algn="ctr">
              <a:buNone/>
              <a:defRPr/>
            </a:lvl4pPr>
            <a:lvl5pPr marL="1827804" indent="0" algn="ctr">
              <a:buNone/>
              <a:defRPr/>
            </a:lvl5pPr>
            <a:lvl6pPr marL="2284754" indent="0" algn="ctr">
              <a:buNone/>
              <a:defRPr/>
            </a:lvl6pPr>
            <a:lvl7pPr marL="2741706" indent="0" algn="ctr">
              <a:buNone/>
              <a:defRPr/>
            </a:lvl7pPr>
            <a:lvl8pPr marL="3198656" indent="0" algn="ctr">
              <a:buNone/>
              <a:defRPr/>
            </a:lvl8pPr>
            <a:lvl9pPr marL="365560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6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4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685800"/>
            <a:ext cx="22098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685800"/>
            <a:ext cx="64770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20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86B4C45B-9E41-41B8-B899-2DA4D020C7D6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EDC78909-F7D1-4E5F-A67A-05CA868FF2D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685800"/>
            <a:ext cx="44958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0" tIns="45696" rIns="91390" bIns="45696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601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86B4C45B-9E41-41B8-B899-2DA4D020C7D6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EDC78909-F7D1-4E5F-A67A-05CA868FF2D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550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8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6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6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86B4C45B-9E41-41B8-B899-2DA4D020C7D6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EDC78909-F7D1-4E5F-A67A-05CA868FF2D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356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86B4C45B-9E41-41B8-B899-2DA4D020C7D6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EDC78909-F7D1-4E5F-A67A-05CA868FF2D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703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0" indent="0">
              <a:buNone/>
              <a:defRPr sz="2000" b="1"/>
            </a:lvl2pPr>
            <a:lvl3pPr marL="913902" indent="0">
              <a:buNone/>
              <a:defRPr sz="1800" b="1"/>
            </a:lvl3pPr>
            <a:lvl4pPr marL="1370852" indent="0">
              <a:buNone/>
              <a:defRPr sz="1600" b="1"/>
            </a:lvl4pPr>
            <a:lvl5pPr marL="1827804" indent="0">
              <a:buNone/>
              <a:defRPr sz="1600" b="1"/>
            </a:lvl5pPr>
            <a:lvl6pPr marL="2284754" indent="0">
              <a:buNone/>
              <a:defRPr sz="1600" b="1"/>
            </a:lvl6pPr>
            <a:lvl7pPr marL="2741706" indent="0">
              <a:buNone/>
              <a:defRPr sz="1600" b="1"/>
            </a:lvl7pPr>
            <a:lvl8pPr marL="3198656" indent="0">
              <a:buNone/>
              <a:defRPr sz="1600" b="1"/>
            </a:lvl8pPr>
            <a:lvl9pPr marL="365560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0" indent="0">
              <a:buNone/>
              <a:defRPr sz="2000" b="1"/>
            </a:lvl2pPr>
            <a:lvl3pPr marL="913902" indent="0">
              <a:buNone/>
              <a:defRPr sz="1800" b="1"/>
            </a:lvl3pPr>
            <a:lvl4pPr marL="1370852" indent="0">
              <a:buNone/>
              <a:defRPr sz="1600" b="1"/>
            </a:lvl4pPr>
            <a:lvl5pPr marL="1827804" indent="0">
              <a:buNone/>
              <a:defRPr sz="1600" b="1"/>
            </a:lvl5pPr>
            <a:lvl6pPr marL="2284754" indent="0">
              <a:buNone/>
              <a:defRPr sz="1600" b="1"/>
            </a:lvl6pPr>
            <a:lvl7pPr marL="2741706" indent="0">
              <a:buNone/>
              <a:defRPr sz="1600" b="1"/>
            </a:lvl7pPr>
            <a:lvl8pPr marL="3198656" indent="0">
              <a:buNone/>
              <a:defRPr sz="1600" b="1"/>
            </a:lvl8pPr>
            <a:lvl9pPr marL="365560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86B4C45B-9E41-41B8-B899-2DA4D020C7D6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EDC78909-F7D1-4E5F-A67A-05CA868FF2D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49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86B4C45B-9E41-41B8-B899-2DA4D020C7D6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EDC78909-F7D1-4E5F-A67A-05CA868FF2D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1633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86B4C45B-9E41-41B8-B899-2DA4D020C7D6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EDC78909-F7D1-4E5F-A67A-05CA868FF2D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615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50" indent="0">
              <a:buNone/>
              <a:defRPr sz="1200"/>
            </a:lvl2pPr>
            <a:lvl3pPr marL="913902" indent="0">
              <a:buNone/>
              <a:defRPr sz="1000"/>
            </a:lvl3pPr>
            <a:lvl4pPr marL="1370852" indent="0">
              <a:buNone/>
              <a:defRPr sz="900"/>
            </a:lvl4pPr>
            <a:lvl5pPr marL="1827804" indent="0">
              <a:buNone/>
              <a:defRPr sz="900"/>
            </a:lvl5pPr>
            <a:lvl6pPr marL="2284754" indent="0">
              <a:buNone/>
              <a:defRPr sz="900"/>
            </a:lvl6pPr>
            <a:lvl7pPr marL="2741706" indent="0">
              <a:buNone/>
              <a:defRPr sz="900"/>
            </a:lvl7pPr>
            <a:lvl8pPr marL="3198656" indent="0">
              <a:buNone/>
              <a:defRPr sz="900"/>
            </a:lvl8pPr>
            <a:lvl9pPr marL="365560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86B4C45B-9E41-41B8-B899-2DA4D020C7D6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EDC78909-F7D1-4E5F-A67A-05CA868FF2D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76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504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50" indent="0">
              <a:buNone/>
              <a:defRPr sz="2800"/>
            </a:lvl2pPr>
            <a:lvl3pPr marL="913902" indent="0">
              <a:buNone/>
              <a:defRPr sz="2400"/>
            </a:lvl3pPr>
            <a:lvl4pPr marL="1370852" indent="0">
              <a:buNone/>
              <a:defRPr sz="2000"/>
            </a:lvl4pPr>
            <a:lvl5pPr marL="1827804" indent="0">
              <a:buNone/>
              <a:defRPr sz="2000"/>
            </a:lvl5pPr>
            <a:lvl6pPr marL="2284754" indent="0">
              <a:buNone/>
              <a:defRPr sz="2000"/>
            </a:lvl6pPr>
            <a:lvl7pPr marL="2741706" indent="0">
              <a:buNone/>
              <a:defRPr sz="2000"/>
            </a:lvl7pPr>
            <a:lvl8pPr marL="3198656" indent="0">
              <a:buNone/>
              <a:defRPr sz="2000"/>
            </a:lvl8pPr>
            <a:lvl9pPr marL="3655607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50" indent="0">
              <a:buNone/>
              <a:defRPr sz="1200"/>
            </a:lvl2pPr>
            <a:lvl3pPr marL="913902" indent="0">
              <a:buNone/>
              <a:defRPr sz="1000"/>
            </a:lvl3pPr>
            <a:lvl4pPr marL="1370852" indent="0">
              <a:buNone/>
              <a:defRPr sz="900"/>
            </a:lvl4pPr>
            <a:lvl5pPr marL="1827804" indent="0">
              <a:buNone/>
              <a:defRPr sz="900"/>
            </a:lvl5pPr>
            <a:lvl6pPr marL="2284754" indent="0">
              <a:buNone/>
              <a:defRPr sz="900"/>
            </a:lvl6pPr>
            <a:lvl7pPr marL="2741706" indent="0">
              <a:buNone/>
              <a:defRPr sz="900"/>
            </a:lvl7pPr>
            <a:lvl8pPr marL="3198656" indent="0">
              <a:buNone/>
              <a:defRPr sz="900"/>
            </a:lvl8pPr>
            <a:lvl9pPr marL="365560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86B4C45B-9E41-41B8-B899-2DA4D020C7D6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EDC78909-F7D1-4E5F-A67A-05CA868FF2D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5710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86B4C45B-9E41-41B8-B899-2DA4D020C7D6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EDC78909-F7D1-4E5F-A67A-05CA868FF2D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08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86B4C45B-9E41-41B8-B899-2DA4D020C7D6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EDC78909-F7D1-4E5F-A67A-05CA868FF2D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8007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685800"/>
            <a:ext cx="44958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0" tIns="45696" rIns="91390" bIns="45696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4770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9068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8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6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6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5160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3067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0" indent="0">
              <a:buNone/>
              <a:defRPr sz="2000" b="1"/>
            </a:lvl2pPr>
            <a:lvl3pPr marL="913902" indent="0">
              <a:buNone/>
              <a:defRPr sz="1800" b="1"/>
            </a:lvl3pPr>
            <a:lvl4pPr marL="1370852" indent="0">
              <a:buNone/>
              <a:defRPr sz="1600" b="1"/>
            </a:lvl4pPr>
            <a:lvl5pPr marL="1827804" indent="0">
              <a:buNone/>
              <a:defRPr sz="1600" b="1"/>
            </a:lvl5pPr>
            <a:lvl6pPr marL="2284754" indent="0">
              <a:buNone/>
              <a:defRPr sz="1600" b="1"/>
            </a:lvl6pPr>
            <a:lvl7pPr marL="2741706" indent="0">
              <a:buNone/>
              <a:defRPr sz="1600" b="1"/>
            </a:lvl7pPr>
            <a:lvl8pPr marL="3198656" indent="0">
              <a:buNone/>
              <a:defRPr sz="1600" b="1"/>
            </a:lvl8pPr>
            <a:lvl9pPr marL="365560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0" indent="0">
              <a:buNone/>
              <a:defRPr sz="2000" b="1"/>
            </a:lvl2pPr>
            <a:lvl3pPr marL="913902" indent="0">
              <a:buNone/>
              <a:defRPr sz="1800" b="1"/>
            </a:lvl3pPr>
            <a:lvl4pPr marL="1370852" indent="0">
              <a:buNone/>
              <a:defRPr sz="1600" b="1"/>
            </a:lvl4pPr>
            <a:lvl5pPr marL="1827804" indent="0">
              <a:buNone/>
              <a:defRPr sz="1600" b="1"/>
            </a:lvl5pPr>
            <a:lvl6pPr marL="2284754" indent="0">
              <a:buNone/>
              <a:defRPr sz="1600" b="1"/>
            </a:lvl6pPr>
            <a:lvl7pPr marL="2741706" indent="0">
              <a:buNone/>
              <a:defRPr sz="1600" b="1"/>
            </a:lvl7pPr>
            <a:lvl8pPr marL="3198656" indent="0">
              <a:buNone/>
              <a:defRPr sz="1600" b="1"/>
            </a:lvl8pPr>
            <a:lvl9pPr marL="365560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2804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5553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37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950" indent="0">
              <a:buNone/>
              <a:defRPr sz="1800"/>
            </a:lvl2pPr>
            <a:lvl3pPr marL="913902" indent="0">
              <a:buNone/>
              <a:defRPr sz="1600"/>
            </a:lvl3pPr>
            <a:lvl4pPr marL="1370852" indent="0">
              <a:buNone/>
              <a:defRPr sz="1400"/>
            </a:lvl4pPr>
            <a:lvl5pPr marL="1827804" indent="0">
              <a:buNone/>
              <a:defRPr sz="1400"/>
            </a:lvl5pPr>
            <a:lvl6pPr marL="2284754" indent="0">
              <a:buNone/>
              <a:defRPr sz="1400"/>
            </a:lvl6pPr>
            <a:lvl7pPr marL="2741706" indent="0">
              <a:buNone/>
              <a:defRPr sz="1400"/>
            </a:lvl7pPr>
            <a:lvl8pPr marL="3198656" indent="0">
              <a:buNone/>
              <a:defRPr sz="1400"/>
            </a:lvl8pPr>
            <a:lvl9pPr marL="365560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56771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50" indent="0">
              <a:buNone/>
              <a:defRPr sz="1200"/>
            </a:lvl2pPr>
            <a:lvl3pPr marL="913902" indent="0">
              <a:buNone/>
              <a:defRPr sz="1000"/>
            </a:lvl3pPr>
            <a:lvl4pPr marL="1370852" indent="0">
              <a:buNone/>
              <a:defRPr sz="900"/>
            </a:lvl4pPr>
            <a:lvl5pPr marL="1827804" indent="0">
              <a:buNone/>
              <a:defRPr sz="900"/>
            </a:lvl5pPr>
            <a:lvl6pPr marL="2284754" indent="0">
              <a:buNone/>
              <a:defRPr sz="900"/>
            </a:lvl6pPr>
            <a:lvl7pPr marL="2741706" indent="0">
              <a:buNone/>
              <a:defRPr sz="900"/>
            </a:lvl7pPr>
            <a:lvl8pPr marL="3198656" indent="0">
              <a:buNone/>
              <a:defRPr sz="900"/>
            </a:lvl8pPr>
            <a:lvl9pPr marL="365560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6223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50" indent="0">
              <a:buNone/>
              <a:defRPr sz="2800"/>
            </a:lvl2pPr>
            <a:lvl3pPr marL="913902" indent="0">
              <a:buNone/>
              <a:defRPr sz="2400"/>
            </a:lvl3pPr>
            <a:lvl4pPr marL="1370852" indent="0">
              <a:buNone/>
              <a:defRPr sz="2000"/>
            </a:lvl4pPr>
            <a:lvl5pPr marL="1827804" indent="0">
              <a:buNone/>
              <a:defRPr sz="2000"/>
            </a:lvl5pPr>
            <a:lvl6pPr marL="2284754" indent="0">
              <a:buNone/>
              <a:defRPr sz="2000"/>
            </a:lvl6pPr>
            <a:lvl7pPr marL="2741706" indent="0">
              <a:buNone/>
              <a:defRPr sz="2000"/>
            </a:lvl7pPr>
            <a:lvl8pPr marL="3198656" indent="0">
              <a:buNone/>
              <a:defRPr sz="2000"/>
            </a:lvl8pPr>
            <a:lvl9pPr marL="3655607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50" indent="0">
              <a:buNone/>
              <a:defRPr sz="1200"/>
            </a:lvl2pPr>
            <a:lvl3pPr marL="913902" indent="0">
              <a:buNone/>
              <a:defRPr sz="1000"/>
            </a:lvl3pPr>
            <a:lvl4pPr marL="1370852" indent="0">
              <a:buNone/>
              <a:defRPr sz="900"/>
            </a:lvl4pPr>
            <a:lvl5pPr marL="1827804" indent="0">
              <a:buNone/>
              <a:defRPr sz="900"/>
            </a:lvl5pPr>
            <a:lvl6pPr marL="2284754" indent="0">
              <a:buNone/>
              <a:defRPr sz="900"/>
            </a:lvl6pPr>
            <a:lvl7pPr marL="2741706" indent="0">
              <a:buNone/>
              <a:defRPr sz="900"/>
            </a:lvl7pPr>
            <a:lvl8pPr marL="3198656" indent="0">
              <a:buNone/>
              <a:defRPr sz="900"/>
            </a:lvl8pPr>
            <a:lvl9pPr marL="365560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8720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569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058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685800"/>
            <a:ext cx="44958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0" tIns="45696" rIns="91390" bIns="45696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268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7712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8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6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6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2590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8395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0" indent="0">
              <a:buNone/>
              <a:defRPr sz="2000" b="1"/>
            </a:lvl2pPr>
            <a:lvl3pPr marL="913902" indent="0">
              <a:buNone/>
              <a:defRPr sz="1800" b="1"/>
            </a:lvl3pPr>
            <a:lvl4pPr marL="1370852" indent="0">
              <a:buNone/>
              <a:defRPr sz="1600" b="1"/>
            </a:lvl4pPr>
            <a:lvl5pPr marL="1827804" indent="0">
              <a:buNone/>
              <a:defRPr sz="1600" b="1"/>
            </a:lvl5pPr>
            <a:lvl6pPr marL="2284754" indent="0">
              <a:buNone/>
              <a:defRPr sz="1600" b="1"/>
            </a:lvl6pPr>
            <a:lvl7pPr marL="2741706" indent="0">
              <a:buNone/>
              <a:defRPr sz="1600" b="1"/>
            </a:lvl7pPr>
            <a:lvl8pPr marL="3198656" indent="0">
              <a:buNone/>
              <a:defRPr sz="1600" b="1"/>
            </a:lvl8pPr>
            <a:lvl9pPr marL="365560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0" indent="0">
              <a:buNone/>
              <a:defRPr sz="2000" b="1"/>
            </a:lvl2pPr>
            <a:lvl3pPr marL="913902" indent="0">
              <a:buNone/>
              <a:defRPr sz="1800" b="1"/>
            </a:lvl3pPr>
            <a:lvl4pPr marL="1370852" indent="0">
              <a:buNone/>
              <a:defRPr sz="1600" b="1"/>
            </a:lvl4pPr>
            <a:lvl5pPr marL="1827804" indent="0">
              <a:buNone/>
              <a:defRPr sz="1600" b="1"/>
            </a:lvl5pPr>
            <a:lvl6pPr marL="2284754" indent="0">
              <a:buNone/>
              <a:defRPr sz="1600" b="1"/>
            </a:lvl6pPr>
            <a:lvl7pPr marL="2741706" indent="0">
              <a:buNone/>
              <a:defRPr sz="1600" b="1"/>
            </a:lvl7pPr>
            <a:lvl8pPr marL="3198656" indent="0">
              <a:buNone/>
              <a:defRPr sz="1600" b="1"/>
            </a:lvl8pPr>
            <a:lvl9pPr marL="365560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3023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403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05000"/>
            <a:ext cx="43434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3434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871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9194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50" indent="0">
              <a:buNone/>
              <a:defRPr sz="1200"/>
            </a:lvl2pPr>
            <a:lvl3pPr marL="913902" indent="0">
              <a:buNone/>
              <a:defRPr sz="1000"/>
            </a:lvl3pPr>
            <a:lvl4pPr marL="1370852" indent="0">
              <a:buNone/>
              <a:defRPr sz="900"/>
            </a:lvl4pPr>
            <a:lvl5pPr marL="1827804" indent="0">
              <a:buNone/>
              <a:defRPr sz="900"/>
            </a:lvl5pPr>
            <a:lvl6pPr marL="2284754" indent="0">
              <a:buNone/>
              <a:defRPr sz="900"/>
            </a:lvl6pPr>
            <a:lvl7pPr marL="2741706" indent="0">
              <a:buNone/>
              <a:defRPr sz="900"/>
            </a:lvl7pPr>
            <a:lvl8pPr marL="3198656" indent="0">
              <a:buNone/>
              <a:defRPr sz="900"/>
            </a:lvl8pPr>
            <a:lvl9pPr marL="365560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9167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50" indent="0">
              <a:buNone/>
              <a:defRPr sz="2800"/>
            </a:lvl2pPr>
            <a:lvl3pPr marL="913902" indent="0">
              <a:buNone/>
              <a:defRPr sz="2400"/>
            </a:lvl3pPr>
            <a:lvl4pPr marL="1370852" indent="0">
              <a:buNone/>
              <a:defRPr sz="2000"/>
            </a:lvl4pPr>
            <a:lvl5pPr marL="1827804" indent="0">
              <a:buNone/>
              <a:defRPr sz="2000"/>
            </a:lvl5pPr>
            <a:lvl6pPr marL="2284754" indent="0">
              <a:buNone/>
              <a:defRPr sz="2000"/>
            </a:lvl6pPr>
            <a:lvl7pPr marL="2741706" indent="0">
              <a:buNone/>
              <a:defRPr sz="2000"/>
            </a:lvl7pPr>
            <a:lvl8pPr marL="3198656" indent="0">
              <a:buNone/>
              <a:defRPr sz="2000"/>
            </a:lvl8pPr>
            <a:lvl9pPr marL="3655607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50" indent="0">
              <a:buNone/>
              <a:defRPr sz="1200"/>
            </a:lvl2pPr>
            <a:lvl3pPr marL="913902" indent="0">
              <a:buNone/>
              <a:defRPr sz="1000"/>
            </a:lvl3pPr>
            <a:lvl4pPr marL="1370852" indent="0">
              <a:buNone/>
              <a:defRPr sz="900"/>
            </a:lvl4pPr>
            <a:lvl5pPr marL="1827804" indent="0">
              <a:buNone/>
              <a:defRPr sz="900"/>
            </a:lvl5pPr>
            <a:lvl6pPr marL="2284754" indent="0">
              <a:buNone/>
              <a:defRPr sz="900"/>
            </a:lvl6pPr>
            <a:lvl7pPr marL="2741706" indent="0">
              <a:buNone/>
              <a:defRPr sz="900"/>
            </a:lvl7pPr>
            <a:lvl8pPr marL="3198656" indent="0">
              <a:buNone/>
              <a:defRPr sz="900"/>
            </a:lvl8pPr>
            <a:lvl9pPr marL="365560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1522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50534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8/1/2012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0" tIns="45696" rIns="91390" bIns="45696"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007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0" indent="0">
              <a:buNone/>
              <a:defRPr sz="2000" b="1"/>
            </a:lvl2pPr>
            <a:lvl3pPr marL="913902" indent="0">
              <a:buNone/>
              <a:defRPr sz="1800" b="1"/>
            </a:lvl3pPr>
            <a:lvl4pPr marL="1370852" indent="0">
              <a:buNone/>
              <a:defRPr sz="1600" b="1"/>
            </a:lvl4pPr>
            <a:lvl5pPr marL="1827804" indent="0">
              <a:buNone/>
              <a:defRPr sz="1600" b="1"/>
            </a:lvl5pPr>
            <a:lvl6pPr marL="2284754" indent="0">
              <a:buNone/>
              <a:defRPr sz="1600" b="1"/>
            </a:lvl6pPr>
            <a:lvl7pPr marL="2741706" indent="0">
              <a:buNone/>
              <a:defRPr sz="1600" b="1"/>
            </a:lvl7pPr>
            <a:lvl8pPr marL="3198656" indent="0">
              <a:buNone/>
              <a:defRPr sz="1600" b="1"/>
            </a:lvl8pPr>
            <a:lvl9pPr marL="365560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0" indent="0">
              <a:buNone/>
              <a:defRPr sz="2000" b="1"/>
            </a:lvl2pPr>
            <a:lvl3pPr marL="913902" indent="0">
              <a:buNone/>
              <a:defRPr sz="1800" b="1"/>
            </a:lvl3pPr>
            <a:lvl4pPr marL="1370852" indent="0">
              <a:buNone/>
              <a:defRPr sz="1600" b="1"/>
            </a:lvl4pPr>
            <a:lvl5pPr marL="1827804" indent="0">
              <a:buNone/>
              <a:defRPr sz="1600" b="1"/>
            </a:lvl5pPr>
            <a:lvl6pPr marL="2284754" indent="0">
              <a:buNone/>
              <a:defRPr sz="1600" b="1"/>
            </a:lvl6pPr>
            <a:lvl7pPr marL="2741706" indent="0">
              <a:buNone/>
              <a:defRPr sz="1600" b="1"/>
            </a:lvl7pPr>
            <a:lvl8pPr marL="3198656" indent="0">
              <a:buNone/>
              <a:defRPr sz="1600" b="1"/>
            </a:lvl8pPr>
            <a:lvl9pPr marL="365560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22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2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3436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50" indent="0">
              <a:buNone/>
              <a:defRPr sz="1200"/>
            </a:lvl2pPr>
            <a:lvl3pPr marL="913902" indent="0">
              <a:buNone/>
              <a:defRPr sz="1000"/>
            </a:lvl3pPr>
            <a:lvl4pPr marL="1370852" indent="0">
              <a:buNone/>
              <a:defRPr sz="900"/>
            </a:lvl4pPr>
            <a:lvl5pPr marL="1827804" indent="0">
              <a:buNone/>
              <a:defRPr sz="900"/>
            </a:lvl5pPr>
            <a:lvl6pPr marL="2284754" indent="0">
              <a:buNone/>
              <a:defRPr sz="900"/>
            </a:lvl6pPr>
            <a:lvl7pPr marL="2741706" indent="0">
              <a:buNone/>
              <a:defRPr sz="900"/>
            </a:lvl7pPr>
            <a:lvl8pPr marL="3198656" indent="0">
              <a:buNone/>
              <a:defRPr sz="900"/>
            </a:lvl8pPr>
            <a:lvl9pPr marL="365560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7294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50" indent="0">
              <a:buNone/>
              <a:defRPr sz="2800"/>
            </a:lvl2pPr>
            <a:lvl3pPr marL="913902" indent="0">
              <a:buNone/>
              <a:defRPr sz="2400"/>
            </a:lvl3pPr>
            <a:lvl4pPr marL="1370852" indent="0">
              <a:buNone/>
              <a:defRPr sz="2000"/>
            </a:lvl4pPr>
            <a:lvl5pPr marL="1827804" indent="0">
              <a:buNone/>
              <a:defRPr sz="2000"/>
            </a:lvl5pPr>
            <a:lvl6pPr marL="2284754" indent="0">
              <a:buNone/>
              <a:defRPr sz="2000"/>
            </a:lvl6pPr>
            <a:lvl7pPr marL="2741706" indent="0">
              <a:buNone/>
              <a:defRPr sz="2000"/>
            </a:lvl7pPr>
            <a:lvl8pPr marL="3198656" indent="0">
              <a:buNone/>
              <a:defRPr sz="2000"/>
            </a:lvl8pPr>
            <a:lvl9pPr marL="3655607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50" indent="0">
              <a:buNone/>
              <a:defRPr sz="1200"/>
            </a:lvl2pPr>
            <a:lvl3pPr marL="913902" indent="0">
              <a:buNone/>
              <a:defRPr sz="1000"/>
            </a:lvl3pPr>
            <a:lvl4pPr marL="1370852" indent="0">
              <a:buNone/>
              <a:defRPr sz="900"/>
            </a:lvl4pPr>
            <a:lvl5pPr marL="1827804" indent="0">
              <a:buNone/>
              <a:defRPr sz="900"/>
            </a:lvl5pPr>
            <a:lvl6pPr marL="2284754" indent="0">
              <a:buNone/>
              <a:defRPr sz="900"/>
            </a:lvl6pPr>
            <a:lvl7pPr marL="2741706" indent="0">
              <a:buNone/>
              <a:defRPr sz="900"/>
            </a:lvl7pPr>
            <a:lvl8pPr marL="3198656" indent="0">
              <a:buNone/>
              <a:defRPr sz="900"/>
            </a:lvl8pPr>
            <a:lvl9pPr marL="365560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975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3" descr="title_page_title_0001b_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685800"/>
            <a:ext cx="883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0" tIns="45696" rIns="91390" bIns="456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905000"/>
            <a:ext cx="8839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0" tIns="45696" rIns="91390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1"/>
            <a:r>
              <a:rPr lang="en-US" smtClean="0"/>
              <a:t>Third level</a:t>
            </a:r>
          </a:p>
          <a:p>
            <a:pPr lvl="2"/>
            <a:r>
              <a:rPr lang="en-US" smtClean="0"/>
              <a:t>Fourth level</a:t>
            </a:r>
          </a:p>
          <a:p>
            <a:pPr lvl="3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647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ＭＳ Ｐゴシック" pitchFamily="-112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112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112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112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112" charset="-128"/>
          <a:cs typeface="ＭＳ Ｐゴシック" charset="0"/>
        </a:defRPr>
      </a:lvl5pPr>
      <a:lvl6pPr marL="45695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3902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0852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7804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714" indent="-342714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ＭＳ Ｐゴシック" pitchFamily="-112" charset="-128"/>
          <a:cs typeface="ＭＳ Ｐゴシック" charset="0"/>
        </a:defRPr>
      </a:lvl1pPr>
      <a:lvl2pPr marL="742545" indent="-28559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ＭＳ Ｐゴシック" pitchFamily="-112" charset="-128"/>
        </a:defRPr>
      </a:lvl2pPr>
      <a:lvl3pPr marL="1142377" indent="-228476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pitchFamily="-112" charset="-128"/>
        </a:defRPr>
      </a:lvl3pPr>
      <a:lvl4pPr marL="1599328" indent="-228476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pitchFamily="-112" charset="-128"/>
        </a:defRPr>
      </a:lvl4pPr>
      <a:lvl5pPr marL="2056280" indent="-228476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3230" indent="-22847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181" indent="-22847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7132" indent="-22847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4082" indent="-22847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50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02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52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04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54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06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656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07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390" tIns="45696" rIns="91390" bIns="45696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390" tIns="45696" rIns="91390" bIns="4569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26" name="Picture 2" descr="C:\Users\yangruan\Documents\Research Assistant\MicroSoft External  Research\footer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81800"/>
            <a:ext cx="91440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yangruan\Documents\Research Assistant\MicroSoft External  Research\DES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524" y="4075"/>
            <a:ext cx="2667000" cy="427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yangruan\Documents\Research Assistant\MicroSoft External  Research\microsoft-banner.png"/>
          <p:cNvPicPr>
            <a:picLocks noChangeAspect="1" noChangeArrowheads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61"/>
          <a:stretch/>
        </p:blipFill>
        <p:spPr bwMode="auto">
          <a:xfrm>
            <a:off x="0" y="0"/>
            <a:ext cx="984739" cy="43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ome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447528"/>
            <a:ext cx="933450" cy="25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38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ctr" defTabSz="91390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14" indent="-342714" algn="l" defTabSz="91390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545" indent="-285594" algn="l" defTabSz="91390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77" indent="-228476" algn="l" defTabSz="9139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328" indent="-228476" algn="l" defTabSz="91390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280" indent="-228476" algn="l" defTabSz="91390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230" indent="-228476" algn="l" defTabSz="91390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181" indent="-228476" algn="l" defTabSz="91390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132" indent="-228476" algn="l" defTabSz="91390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082" indent="-228476" algn="l" defTabSz="91390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50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02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52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04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54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06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656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07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390" tIns="45696" rIns="91390" bIns="4569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390" tIns="45696" rIns="91390" bIns="4569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6" name="Picture 2" descr="C:\Users\yangruan\Documents\Research Assistant\MicroSoft External  Research\footer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81800"/>
            <a:ext cx="91440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yangruan\Documents\Research Assistant\MicroSoft External  Research\DES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524" y="4075"/>
            <a:ext cx="2667000" cy="427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yangruan\Documents\Research Assistant\MicroSoft External  Research\microsoft-banner.png"/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61"/>
          <a:stretch/>
        </p:blipFill>
        <p:spPr bwMode="auto">
          <a:xfrm>
            <a:off x="0" y="0"/>
            <a:ext cx="984739" cy="43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ome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447528"/>
            <a:ext cx="933450" cy="25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49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ctr" defTabSz="91390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14" indent="-342714" algn="l" defTabSz="91390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545" indent="-285594" algn="l" defTabSz="91390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77" indent="-228476" algn="l" defTabSz="9139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328" indent="-228476" algn="l" defTabSz="91390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280" indent="-228476" algn="l" defTabSz="91390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230" indent="-228476" algn="l" defTabSz="91390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181" indent="-228476" algn="l" defTabSz="91390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132" indent="-228476" algn="l" defTabSz="91390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082" indent="-228476" algn="l" defTabSz="91390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50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02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52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04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54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06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656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07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390" tIns="45696" rIns="91390" bIns="4569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390" tIns="45696" rIns="91390" bIns="4569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6" name="Picture 2" descr="C:\Users\yangruan\Documents\Research Assistant\MicroSoft External  Research\footer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81800"/>
            <a:ext cx="91440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yangruan\Documents\Research Assistant\MicroSoft External  Research\DES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524" y="4075"/>
            <a:ext cx="2667000" cy="427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yangruan\Documents\Research Assistant\MicroSoft External  Research\microsoft-banner.png"/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61"/>
          <a:stretch/>
        </p:blipFill>
        <p:spPr bwMode="auto">
          <a:xfrm>
            <a:off x="0" y="0"/>
            <a:ext cx="984739" cy="43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ome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447528"/>
            <a:ext cx="933450" cy="25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3851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ctr" defTabSz="91390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14" indent="-342714" algn="l" defTabSz="91390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545" indent="-285594" algn="l" defTabSz="91390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77" indent="-228476" algn="l" defTabSz="9139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328" indent="-228476" algn="l" defTabSz="91390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280" indent="-228476" algn="l" defTabSz="91390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230" indent="-228476" algn="l" defTabSz="91390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181" indent="-228476" algn="l" defTabSz="91390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132" indent="-228476" algn="l" defTabSz="91390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082" indent="-228476" algn="l" defTabSz="91390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50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02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52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04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54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06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656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07" algn="l" defTabSz="913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alsahpc.indiana.edu/ScienceCloud/handson1_chef_sandbox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alsahpc.indiana.edu/ScienceCloud/handson1_chef_sandbox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alsahpc.indiana.edu/ScienceCloud/video/salsaDPI/h1sandboxHadoopWordCount.wmv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youtube.com/watch?v=qo1-5Q59-J8&amp;feature=youtu.be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alsahpc.indiana.edu/ScienceCloud/handson2_chef_cloud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docs.google.com/spreadsheet/ccc?key=0AtR8aHmmVF3ydGVid3hNVEFMM2QtNkZSbnc2Y2RSQW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salsahpc.indiana.edu/ScienceCloud/handson2_chef_cloud.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salsahpc.indiana.edu/ScienceCloud/video/salsaDPI/h2cloudTwisterWordCount.wmv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youtu.be/-wTOG-WSyQw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jpeg"/><Relationship Id="rId7" Type="http://schemas.openxmlformats.org/officeDocument/2006/relationships/image" Target="../media/image15.pd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10" Type="http://schemas.openxmlformats.org/officeDocument/2006/relationships/image" Target="../media/image12.jpe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salsahpc.indiana.edu/ScienceCloud/video/salsaDPI/cloudHadoopWordCount.wmv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salsahpc.indiana.edu/ScienceCloud/video/salsaDPI/sandBoxTwisterWordCount.wmv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iki.opscode.com/display/chef/Architecture+Introduction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scode.com/chef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alsahpc.indiana.edu/ScienceCloud/reproduce-intro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alsahpc.indiana.edu/ScienceCloud/virtualbox_appliance_guide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hyperlink" Target="mailto:johnny@india.futuregrid.org" TargetMode="External"/><Relationship Id="rId4" Type="http://schemas.openxmlformats.org/officeDocument/2006/relationships/hyperlink" Target="http://salsahpc.indiana.edu/ScienceCloud/fg_euca_guid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Reproducible Environment for Scientific </a:t>
            </a:r>
            <a:r>
              <a:rPr lang="en-US" dirty="0" smtClean="0"/>
              <a:t>Applications </a:t>
            </a:r>
            <a:br>
              <a:rPr lang="en-US" dirty="0" smtClean="0"/>
            </a:br>
            <a:r>
              <a:rPr lang="en-US" dirty="0" smtClean="0"/>
              <a:t>(Lab session)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Tak</a:t>
            </a:r>
            <a:r>
              <a:rPr lang="en-US" dirty="0" smtClean="0"/>
              <a:t>-Lon (Stephen</a:t>
            </a:r>
            <a:r>
              <a:rPr lang="en-US" smtClean="0"/>
              <a:t>) Wu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513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Pre-packaged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97" y="2057400"/>
            <a:ext cx="3733800" cy="359727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It has the following software installed and configured under /root/software/:</a:t>
            </a:r>
          </a:p>
          <a:p>
            <a:pPr lvl="1"/>
            <a:r>
              <a:rPr lang="en-US" dirty="0" smtClean="0"/>
              <a:t>Java JDK</a:t>
            </a:r>
          </a:p>
          <a:p>
            <a:pPr lvl="1"/>
            <a:r>
              <a:rPr lang="en-US" dirty="0" smtClean="0"/>
              <a:t>Chef</a:t>
            </a:r>
          </a:p>
          <a:p>
            <a:pPr lvl="1"/>
            <a:r>
              <a:rPr lang="en-US" dirty="0" err="1" smtClean="0"/>
              <a:t>Hadoop</a:t>
            </a:r>
            <a:endParaRPr lang="en-US" dirty="0" smtClean="0"/>
          </a:p>
          <a:p>
            <a:pPr lvl="1"/>
            <a:r>
              <a:rPr lang="en-US" dirty="0" smtClean="0"/>
              <a:t>Twister and </a:t>
            </a:r>
            <a:r>
              <a:rPr lang="en-US" dirty="0" err="1" smtClean="0"/>
              <a:t>ActiveMQ</a:t>
            </a:r>
            <a:endParaRPr lang="en-US" dirty="0" smtClean="0"/>
          </a:p>
          <a:p>
            <a:pPr lvl="1"/>
            <a:r>
              <a:rPr lang="en-US" dirty="0" err="1" smtClean="0"/>
              <a:t>Hbase</a:t>
            </a:r>
            <a:endParaRPr lang="en-US" dirty="0" smtClean="0"/>
          </a:p>
          <a:p>
            <a:pPr lvl="1"/>
            <a:r>
              <a:rPr lang="en-US" dirty="0" smtClean="0"/>
              <a:t>Pig</a:t>
            </a:r>
          </a:p>
          <a:p>
            <a:pPr lvl="1"/>
            <a:r>
              <a:rPr lang="en-US" dirty="0" err="1" smtClean="0"/>
              <a:t>salsaDPI</a:t>
            </a:r>
            <a:r>
              <a:rPr lang="en-US" dirty="0" smtClean="0"/>
              <a:t> (/root/</a:t>
            </a:r>
            <a:r>
              <a:rPr lang="en-US" dirty="0" err="1" smtClean="0"/>
              <a:t>salsaDPI</a:t>
            </a:r>
            <a:r>
              <a:rPr lang="en-US" dirty="0" smtClean="0"/>
              <a:t>/)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7" name="Picture 3" descr="D:\PHD\SummerSchool2012\slides\s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399" y="2071404"/>
            <a:ext cx="5562601" cy="3248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95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dirty="0"/>
              <a:t>you have </a:t>
            </a:r>
            <a:r>
              <a:rPr lang="en-US" dirty="0" smtClean="0"/>
              <a:t>activemq.log </a:t>
            </a:r>
            <a:r>
              <a:rPr lang="en-US" dirty="0"/>
              <a:t>and </a:t>
            </a:r>
            <a:r>
              <a:rPr lang="en-US" dirty="0" err="1"/>
              <a:t>kahadb</a:t>
            </a:r>
            <a:r>
              <a:rPr lang="en-US" dirty="0"/>
              <a:t> in </a:t>
            </a:r>
            <a:r>
              <a:rPr lang="en-US" dirty="0" smtClean="0"/>
              <a:t>directory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/root/software/apache-activemq-5.4.2/</a:t>
            </a:r>
            <a:r>
              <a:rPr lang="en-US" dirty="0"/>
              <a:t>, please remove </a:t>
            </a:r>
            <a:r>
              <a:rPr lang="en-US" dirty="0" smtClean="0"/>
              <a:t>them. Otherwise</a:t>
            </a:r>
            <a:r>
              <a:rPr lang="en-US" dirty="0"/>
              <a:t>, it will cause </a:t>
            </a:r>
            <a:r>
              <a:rPr lang="en-US" dirty="0" smtClean="0"/>
              <a:t>errors when running sandbox Twister applications.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$ cd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/root/software/apache-activemq-5.4.2/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activemq.log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kahadb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activemq.log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kahadb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60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Example 1: Sandbox </a:t>
            </a:r>
            <a:r>
              <a:rPr lang="en-US" b="1" dirty="0" err="1"/>
              <a:t>Hadoop</a:t>
            </a:r>
            <a:r>
              <a:rPr lang="en-US" b="1" dirty="0"/>
              <a:t> </a:t>
            </a:r>
            <a:r>
              <a:rPr lang="en-US" b="1" dirty="0" err="1"/>
              <a:t>WordCount</a:t>
            </a:r>
            <a:endParaRPr lang="en-US" b="1" dirty="0"/>
          </a:p>
          <a:p>
            <a:r>
              <a:rPr lang="en-US" dirty="0"/>
              <a:t>Example 2: Cloud Twister </a:t>
            </a:r>
            <a:r>
              <a:rPr lang="en-US" dirty="0" err="1"/>
              <a:t>WordCount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Goals</a:t>
            </a:r>
          </a:p>
          <a:p>
            <a:pPr lvl="1"/>
            <a:r>
              <a:rPr lang="en-US" dirty="0"/>
              <a:t>Learn and modify </a:t>
            </a:r>
            <a:r>
              <a:rPr lang="en-US" dirty="0" err="1" smtClean="0"/>
              <a:t>SalsaDPI</a:t>
            </a:r>
            <a:r>
              <a:rPr lang="en-US" dirty="0" smtClean="0"/>
              <a:t> </a:t>
            </a:r>
            <a:r>
              <a:rPr lang="en-US" dirty="0" err="1"/>
              <a:t>json</a:t>
            </a:r>
            <a:r>
              <a:rPr lang="en-US" dirty="0"/>
              <a:t> </a:t>
            </a:r>
            <a:r>
              <a:rPr lang="en-US" dirty="0" smtClean="0"/>
              <a:t>configuration file </a:t>
            </a:r>
          </a:p>
          <a:p>
            <a:pPr lvl="1"/>
            <a:r>
              <a:rPr lang="en-US" dirty="0"/>
              <a:t>Execute </a:t>
            </a:r>
            <a:r>
              <a:rPr lang="en-US" dirty="0" err="1"/>
              <a:t>SalsaDPI</a:t>
            </a:r>
            <a:r>
              <a:rPr lang="en-US" dirty="0"/>
              <a:t> java executable with passing the configuration </a:t>
            </a:r>
            <a:r>
              <a:rPr lang="en-US" dirty="0" smtClean="0"/>
              <a:t>file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://salsahpc.indiana.edu/ScienceCloud/handson1_chef_sandbox.html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8" y="6488668"/>
            <a:ext cx="54989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* </a:t>
            </a:r>
            <a:r>
              <a:rPr lang="en-US" sz="1600" i="1" dirty="0" err="1" smtClean="0"/>
              <a:t>Json</a:t>
            </a:r>
            <a:r>
              <a:rPr lang="en-US" sz="1600" i="1" dirty="0" smtClean="0"/>
              <a:t> </a:t>
            </a:r>
            <a:r>
              <a:rPr lang="en-US" sz="1600" i="1" dirty="0"/>
              <a:t>metadata format example : http://json.org/example.html</a:t>
            </a:r>
          </a:p>
        </p:txBody>
      </p:sp>
    </p:spTree>
    <p:extLst>
      <p:ext uri="{BB962C8B-B14F-4D97-AF65-F5344CB8AC3E}">
        <p14:creationId xmlns:p14="http://schemas.microsoft.com/office/powerpoint/2010/main" val="314035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1. </a:t>
            </a:r>
            <a:r>
              <a:rPr lang="en-US" altLang="zh-TW" dirty="0" smtClean="0"/>
              <a:t>Open </a:t>
            </a:r>
            <a:r>
              <a:rPr lang="en-US" dirty="0" smtClean="0"/>
              <a:t>the Conf.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 and open the configuration file.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/root/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salsaDPI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/sandbox/templates/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sandbox_hadoopTemplate.json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root/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salsaDPI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/sandbox/templates/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sandbox_twisterTemplate.json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72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2. </a:t>
            </a:r>
            <a:r>
              <a:rPr lang="en-US" altLang="zh-TW" dirty="0" smtClean="0"/>
              <a:t>Modify</a:t>
            </a:r>
            <a:r>
              <a:rPr lang="en-US" dirty="0" smtClean="0"/>
              <a:t> Conf.</a:t>
            </a:r>
            <a:r>
              <a:rPr lang="zh-TW" altLang="en-US" dirty="0" smtClean="0"/>
              <a:t> </a:t>
            </a:r>
            <a:r>
              <a:rPr lang="en-US" altLang="zh-TW" dirty="0" smtClean="0"/>
              <a:t>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applicationParameters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':</a:t>
            </a:r>
            <a:r>
              <a:rPr lang="zh-TW" alt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zh-TW" alt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zh-TW" alt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applicationType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Hadoop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',</a:t>
            </a:r>
            <a:br>
              <a:rPr lang="en-US" sz="1400" dirty="0">
                <a:latin typeface="Courier New" pitchFamily="49" charset="0"/>
                <a:cs typeface="Courier New" pitchFamily="49" charset="0"/>
              </a:rPr>
            </a:b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zh-TW" alt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localPathOfProgramBinary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/root/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salsaDPI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/apps/hadoopWordCount.jar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', </a:t>
            </a:r>
            <a:br>
              <a:rPr lang="en-US" sz="1400" dirty="0">
                <a:latin typeface="Courier New" pitchFamily="49" charset="0"/>
                <a:cs typeface="Courier New" pitchFamily="49" charset="0"/>
              </a:rPr>
            </a:b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zh-TW" alt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localPathOfProgramInput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/root/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salsaDPI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/input/hadoopWordCountInput.txt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', </a:t>
            </a:r>
            <a:br>
              <a:rPr lang="en-US" sz="1400" dirty="0">
                <a:latin typeface="Courier New" pitchFamily="49" charset="0"/>
                <a:cs typeface="Courier New" pitchFamily="49" charset="0"/>
              </a:rPr>
            </a:b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zh-TW" alt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localPathOfBinaryDependency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':'', </a:t>
            </a:r>
            <a:br>
              <a:rPr lang="en-US" sz="1400" dirty="0">
                <a:latin typeface="Courier New" pitchFamily="49" charset="0"/>
                <a:cs typeface="Courier New" pitchFamily="49" charset="0"/>
              </a:rPr>
            </a:b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zh-TW" alt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programExecuteLocation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':'', </a:t>
            </a:r>
            <a:br>
              <a:rPr lang="en-US" sz="1400" dirty="0">
                <a:latin typeface="Courier New" pitchFamily="49" charset="0"/>
                <a:cs typeface="Courier New" pitchFamily="49" charset="0"/>
              </a:rPr>
            </a:b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zh-TW" alt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programArgs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bin/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hadoop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jar #_JAR_# #_HDFS_INPUTDIR_# #_HDFS_OUTPUTDIR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_#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'</a:t>
            </a:r>
          </a:p>
          <a:p>
            <a:pPr marL="0" indent="0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900" dirty="0">
                <a:latin typeface="Courier New" pitchFamily="49" charset="0"/>
                <a:cs typeface="Courier New" pitchFamily="49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7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/>
          <a:lstStyle/>
          <a:p>
            <a:r>
              <a:rPr lang="en-US" dirty="0"/>
              <a:t>Detail description could be see here:</a:t>
            </a:r>
          </a:p>
          <a:p>
            <a:pPr lvl="1"/>
            <a:r>
              <a:rPr lang="en-US" dirty="0">
                <a:hlinkClick r:id="rId3"/>
              </a:rPr>
              <a:t>http://salsahpc.indiana.edu/ScienceCloud/handson1_chef_sandbox.html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254388"/>
              </p:ext>
            </p:extLst>
          </p:nvPr>
        </p:nvGraphicFramePr>
        <p:xfrm>
          <a:off x="381000" y="2133600"/>
          <a:ext cx="8229600" cy="4334932"/>
        </p:xfrm>
        <a:graphic>
          <a:graphicData uri="http://schemas.openxmlformats.org/drawingml/2006/table">
            <a:tbl>
              <a:tblPr/>
              <a:tblGrid>
                <a:gridCol w="2743200"/>
                <a:gridCol w="5486400"/>
              </a:tblGrid>
              <a:tr h="533022">
                <a:tc>
                  <a:txBody>
                    <a:bodyPr/>
                    <a:lstStyle/>
                    <a:p>
                      <a:r>
                        <a:rPr lang="en-US" sz="1600" dirty="0" err="1">
                          <a:effectLst/>
                        </a:rPr>
                        <a:t>applicationParameters</a:t>
                      </a:r>
                      <a:endParaRPr lang="en-US" sz="1600" dirty="0">
                        <a:effectLst/>
                      </a:endParaRPr>
                    </a:p>
                  </a:txBody>
                  <a:tcPr marL="25952" marR="90831" marT="25952" marB="259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A </a:t>
                      </a:r>
                      <a:r>
                        <a:rPr lang="en-US" sz="1600" dirty="0" err="1">
                          <a:effectLst/>
                        </a:rPr>
                        <a:t>json</a:t>
                      </a:r>
                      <a:r>
                        <a:rPr lang="en-US" sz="1600" dirty="0">
                          <a:effectLst/>
                        </a:rPr>
                        <a:t> object that contains user-defined application's information</a:t>
                      </a:r>
                    </a:p>
                  </a:txBody>
                  <a:tcPr marL="25952" marR="90831" marT="25952" marB="259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314004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applicationType</a:t>
                      </a:r>
                    </a:p>
                  </a:txBody>
                  <a:tcPr marL="25952" marR="90831" marT="25952" marB="259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Type of user-defined application, options: Hadoop or Twister</a:t>
                      </a:r>
                    </a:p>
                  </a:txBody>
                  <a:tcPr marL="25952" marR="90831" marT="25952" marB="259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  <a:tr h="451862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localPathOfProgramBinary</a:t>
                      </a:r>
                    </a:p>
                  </a:txBody>
                  <a:tcPr marL="25952" marR="90831" marT="25952" marB="259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Full path of user-defined Hadoop or Twister compiled jar executable on the working machine</a:t>
                      </a:r>
                    </a:p>
                  </a:txBody>
                  <a:tcPr marL="25952" marR="90831" marT="25952" marB="259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451862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localPathOfProgramInput</a:t>
                      </a:r>
                    </a:p>
                  </a:txBody>
                  <a:tcPr marL="25952" marR="90831" marT="25952" marB="259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Full path of user-defined input file on the working machine, normally, a plaintext or a *.tar.gz file</a:t>
                      </a:r>
                    </a:p>
                  </a:txBody>
                  <a:tcPr marL="25952" marR="90831" marT="25952" marB="259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  <a:tr h="524210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localPathOfBinaryDependency</a:t>
                      </a:r>
                    </a:p>
                  </a:txBody>
                  <a:tcPr marL="25952" marR="90831" marT="25952" marB="259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Full path of user-defined program dependency file on the working machine, such as Twister Kmeans initial cluster file</a:t>
                      </a:r>
                    </a:p>
                  </a:txBody>
                  <a:tcPr marL="25952" marR="90831" marT="25952" marB="259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589718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programExecuteLocation</a:t>
                      </a:r>
                    </a:p>
                  </a:txBody>
                  <a:tcPr marL="25952" marR="90831" marT="25952" marB="259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Path to Twister program execution script refer to Twister package, such as samples/wordcount/bin or samples/kmeans/bin</a:t>
                      </a:r>
                    </a:p>
                  </a:txBody>
                  <a:tcPr marL="25952" marR="90831" marT="25952" marB="259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  <a:tr h="589718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twisterInputFilesPreFix</a:t>
                      </a:r>
                    </a:p>
                  </a:txBody>
                  <a:tcPr marL="25952" marR="90831" marT="25952" marB="259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Twister Input files prefix. Refer to the provided package, for Twister WordCount, the file prefixed is wc_data, for Twister Kmeans is km_data.</a:t>
                      </a:r>
                    </a:p>
                  </a:txBody>
                  <a:tcPr marL="25952" marR="90831" marT="25952" marB="259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  <a:tr h="294677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programArgs</a:t>
                      </a:r>
                    </a:p>
                  </a:txBody>
                  <a:tcPr marL="25952" marR="90831" marT="25952" marB="259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User-defined program execution command</a:t>
                      </a:r>
                    </a:p>
                  </a:txBody>
                  <a:tcPr marL="25952" marR="90831" marT="25952" marB="259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49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Sandbox </a:t>
            </a:r>
            <a:r>
              <a:rPr lang="en-US" sz="3400" dirty="0" err="1" smtClean="0"/>
              <a:t>Hadoop</a:t>
            </a:r>
            <a:r>
              <a:rPr lang="en-US" sz="3400" dirty="0" smtClean="0"/>
              <a:t> </a:t>
            </a:r>
            <a:r>
              <a:rPr lang="en-US" sz="3400" dirty="0" err="1" smtClean="0"/>
              <a:t>WordCount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 // Useful general variables of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programArgs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applicationParameters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object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// #_JAR_#, #_JOB_ID_#, 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// #_HDFS_INPUTDIR_#, #_HDFS_OUTPUTDIR_#,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// #_TWISTER_INPUTDIR_#, #_TWISTER_OUTPUTDIR_#, #_TWISTER_PARTITION_FILE_#, #_BINARY_DEPENDENCY_#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//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mode':'sandbox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', |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mode':'cloud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',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mode':'sandbox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',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// chef-solo related parameters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'chef':{'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chefSoloRecipeUrls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':'http://129.79.49.248/chef-solo.tar.gz', 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chefSoloConfFilePath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':'/root/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salsaDPI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solo.rb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'}, 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passwordless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related parameters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':{'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SSHLoginUsername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':'root', 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SSHPrivateKeyPath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':'/root/.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id_rsa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 }, 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// runtime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softwares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such as recipe[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hadoopSandbox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or recipe[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twisterSandbox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softwareRecipes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':['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recipe[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hadoopSandbox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'], // please don't change this line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// user-defined application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parameters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applicationParameters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':{'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applicationType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Hadoop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',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localPathOfProgramBinary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/root/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salsaDPI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/apps/hadoopWordCount.jar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', 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localPathOfProgramInput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/root/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salsaDPI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/input/hadoopWordCountInput.txt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', 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localPathOfBinaryDependency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':'', 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programExecuteLocation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':'', 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programArgs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bin/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hadoop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jar #_JAR_# #_HDFS_INPUTDIR_# #_HDFS_OUTPUTDIR_#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'} 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0235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3. </a:t>
            </a:r>
            <a:r>
              <a:rPr lang="en-US" altLang="zh-TW" dirty="0"/>
              <a:t>Execute </a:t>
            </a:r>
            <a:r>
              <a:rPr lang="en-US" altLang="zh-TW" dirty="0" err="1"/>
              <a:t>SalsaDPI</a:t>
            </a:r>
            <a:r>
              <a:rPr lang="en-US" altLang="zh-TW" dirty="0"/>
              <a:t> with Conf.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Execute </a:t>
            </a:r>
            <a:r>
              <a:rPr lang="en-US" sz="2800" dirty="0" err="1" smtClean="0"/>
              <a:t>SalsaDPI</a:t>
            </a:r>
            <a:r>
              <a:rPr lang="en-US" sz="2800" dirty="0" smtClean="0"/>
              <a:t> with command:</a:t>
            </a:r>
          </a:p>
          <a:p>
            <a:pPr marL="456951" lvl="1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$ cd ~/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salsaDPI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456951" lvl="1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$ java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salsaDPI.jar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cgl.salsa.salsadpi.Driver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path_to_conf_file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2800" dirty="0" smtClean="0"/>
              <a:t>The output will be stored at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workingDir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salsaDPI_output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job_uuid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&gt;/output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/*.</a:t>
            </a:r>
          </a:p>
        </p:txBody>
      </p:sp>
    </p:spTree>
    <p:extLst>
      <p:ext uri="{BB962C8B-B14F-4D97-AF65-F5344CB8AC3E}">
        <p14:creationId xmlns:p14="http://schemas.microsoft.com/office/powerpoint/2010/main" val="140388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 video</a:t>
            </a:r>
          </a:p>
          <a:p>
            <a:pPr lvl="1"/>
            <a:r>
              <a:rPr lang="en-US" dirty="0" smtClean="0">
                <a:hlinkClick r:id="rId3"/>
              </a:rPr>
              <a:t>Video hands-on 1 </a:t>
            </a:r>
            <a:r>
              <a:rPr lang="en-US" dirty="0" smtClean="0"/>
              <a:t>Sandbox </a:t>
            </a:r>
            <a:r>
              <a:rPr lang="en-US" dirty="0" err="1" smtClean="0"/>
              <a:t>Hadoop</a:t>
            </a:r>
            <a:r>
              <a:rPr lang="en-US" dirty="0" smtClean="0"/>
              <a:t> </a:t>
            </a:r>
            <a:r>
              <a:rPr lang="en-US" dirty="0" err="1" smtClean="0"/>
              <a:t>WordCount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YouTube link (1080p)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94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Example 1: Sandbox </a:t>
            </a:r>
            <a:r>
              <a:rPr lang="en-US" dirty="0" err="1"/>
              <a:t>Hadoop</a:t>
            </a:r>
            <a:r>
              <a:rPr lang="en-US" dirty="0"/>
              <a:t> </a:t>
            </a:r>
            <a:r>
              <a:rPr lang="en-US" dirty="0" err="1"/>
              <a:t>WordCount</a:t>
            </a:r>
            <a:endParaRPr lang="en-US" dirty="0"/>
          </a:p>
          <a:p>
            <a:r>
              <a:rPr lang="en-US" b="1" dirty="0"/>
              <a:t>Example 2: Cloud Twister </a:t>
            </a:r>
            <a:r>
              <a:rPr lang="en-US" b="1" dirty="0" err="1"/>
              <a:t>WordCount</a:t>
            </a:r>
            <a:endParaRPr lang="en-US" b="1" dirty="0"/>
          </a:p>
          <a:p>
            <a:endParaRPr lang="en-US" dirty="0" smtClean="0"/>
          </a:p>
          <a:p>
            <a:r>
              <a:rPr lang="en-US" dirty="0" smtClean="0"/>
              <a:t>Goals</a:t>
            </a:r>
          </a:p>
          <a:p>
            <a:pPr lvl="1"/>
            <a:r>
              <a:rPr lang="en-US" dirty="0"/>
              <a:t>Make sure </a:t>
            </a:r>
            <a:r>
              <a:rPr lang="en-US" dirty="0" err="1" smtClean="0"/>
              <a:t>FutureGrid</a:t>
            </a:r>
            <a:r>
              <a:rPr lang="en-US" dirty="0" smtClean="0"/>
              <a:t> </a:t>
            </a:r>
            <a:r>
              <a:rPr lang="en-US" dirty="0"/>
              <a:t>Eucalyptus </a:t>
            </a:r>
            <a:r>
              <a:rPr lang="en-US" dirty="0" smtClean="0"/>
              <a:t>setup </a:t>
            </a:r>
            <a:r>
              <a:rPr lang="en-US" dirty="0"/>
              <a:t>and download </a:t>
            </a:r>
            <a:r>
              <a:rPr lang="en-US" dirty="0" smtClean="0"/>
              <a:t>required files correctly</a:t>
            </a:r>
          </a:p>
          <a:p>
            <a:pPr lvl="1"/>
            <a:r>
              <a:rPr lang="en-US" dirty="0" smtClean="0"/>
              <a:t>Learn </a:t>
            </a:r>
            <a:r>
              <a:rPr lang="en-US" dirty="0"/>
              <a:t>and modify </a:t>
            </a:r>
            <a:r>
              <a:rPr lang="en-US" dirty="0" err="1" smtClean="0"/>
              <a:t>SalsaDPI</a:t>
            </a:r>
            <a:r>
              <a:rPr lang="en-US" dirty="0" smtClean="0"/>
              <a:t> </a:t>
            </a:r>
            <a:r>
              <a:rPr lang="en-US" dirty="0" err="1"/>
              <a:t>json</a:t>
            </a:r>
            <a:r>
              <a:rPr lang="en-US" dirty="0"/>
              <a:t> </a:t>
            </a:r>
            <a:r>
              <a:rPr lang="en-US" dirty="0" smtClean="0"/>
              <a:t>configuration file</a:t>
            </a:r>
          </a:p>
          <a:p>
            <a:pPr lvl="1"/>
            <a:r>
              <a:rPr lang="en-US" dirty="0"/>
              <a:t>Execute </a:t>
            </a:r>
            <a:r>
              <a:rPr lang="en-US" dirty="0" err="1"/>
              <a:t>SalsaDPI</a:t>
            </a:r>
            <a:r>
              <a:rPr lang="en-US" dirty="0"/>
              <a:t> java executable with passing the configuration </a:t>
            </a:r>
            <a:r>
              <a:rPr lang="en-US" dirty="0" smtClean="0"/>
              <a:t>file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salsahpc.indiana.edu/ScienceCloud/handson2_chef_cloud.html</a:t>
            </a:r>
            <a:endParaRPr lang="en-US" dirty="0" smtClean="0"/>
          </a:p>
          <a:p>
            <a:pPr lvl="1"/>
            <a:r>
              <a:rPr lang="en-US" dirty="0" smtClean="0"/>
              <a:t>For live testing, please make sure your name is </a:t>
            </a:r>
            <a:r>
              <a:rPr lang="en-US" dirty="0" smtClean="0">
                <a:hlinkClick r:id="rId4"/>
              </a:rPr>
              <a:t>here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198" y="6488668"/>
            <a:ext cx="54989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* </a:t>
            </a:r>
            <a:r>
              <a:rPr lang="en-US" sz="1600" i="1" dirty="0" err="1" smtClean="0"/>
              <a:t>Json</a:t>
            </a:r>
            <a:r>
              <a:rPr lang="en-US" sz="1600" i="1" dirty="0" smtClean="0"/>
              <a:t> </a:t>
            </a:r>
            <a:r>
              <a:rPr lang="en-US" sz="1600" i="1" dirty="0"/>
              <a:t>metadata format example : http://json.org/example.html</a:t>
            </a:r>
          </a:p>
        </p:txBody>
      </p:sp>
    </p:spTree>
    <p:extLst>
      <p:ext uri="{BB962C8B-B14F-4D97-AF65-F5344CB8AC3E}">
        <p14:creationId xmlns:p14="http://schemas.microsoft.com/office/powerpoint/2010/main" val="233100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err="1" smtClean="0"/>
              <a:t>VirtualBox</a:t>
            </a:r>
            <a:r>
              <a:rPr lang="en-US" dirty="0" smtClean="0"/>
              <a:t> Prepackaged Image</a:t>
            </a:r>
            <a:endParaRPr lang="en-US" dirty="0"/>
          </a:p>
          <a:p>
            <a:r>
              <a:rPr lang="en-US" dirty="0" smtClean="0"/>
              <a:t>Example 1: Sandbox </a:t>
            </a:r>
            <a:r>
              <a:rPr lang="en-US" dirty="0" err="1"/>
              <a:t>Hadoop</a:t>
            </a:r>
            <a:r>
              <a:rPr lang="en-US" dirty="0"/>
              <a:t> </a:t>
            </a:r>
            <a:r>
              <a:rPr lang="en-US" dirty="0" err="1"/>
              <a:t>WordCount</a:t>
            </a:r>
            <a:endParaRPr lang="en-US" dirty="0"/>
          </a:p>
          <a:p>
            <a:r>
              <a:rPr lang="en-US" dirty="0" smtClean="0"/>
              <a:t>Example 2: Cloud </a:t>
            </a:r>
            <a:r>
              <a:rPr lang="en-US" dirty="0"/>
              <a:t>Twister </a:t>
            </a:r>
            <a:r>
              <a:rPr lang="en-US" dirty="0" err="1"/>
              <a:t>WordCount</a:t>
            </a:r>
            <a:endParaRPr lang="en-US" dirty="0"/>
          </a:p>
          <a:p>
            <a:r>
              <a:rPr lang="en-US" dirty="0" smtClean="0"/>
              <a:t>Exercises</a:t>
            </a:r>
          </a:p>
          <a:p>
            <a:pPr lvl="1"/>
            <a:r>
              <a:rPr lang="en-US" dirty="0" smtClean="0"/>
              <a:t>Sandbox </a:t>
            </a:r>
            <a:r>
              <a:rPr lang="en-US" dirty="0" err="1" smtClean="0"/>
              <a:t>Hadoop</a:t>
            </a:r>
            <a:r>
              <a:rPr lang="en-US" dirty="0" smtClean="0"/>
              <a:t>/Twister </a:t>
            </a:r>
            <a:r>
              <a:rPr lang="en-US" dirty="0" err="1" smtClean="0"/>
              <a:t>Kmeans</a:t>
            </a:r>
            <a:endParaRPr lang="en-US" dirty="0" smtClean="0"/>
          </a:p>
          <a:p>
            <a:pPr lvl="1"/>
            <a:r>
              <a:rPr lang="en-US" dirty="0" smtClean="0"/>
              <a:t>Cloud </a:t>
            </a:r>
            <a:r>
              <a:rPr lang="en-US" dirty="0" err="1" smtClean="0"/>
              <a:t>Hadoop</a:t>
            </a:r>
            <a:r>
              <a:rPr lang="en-US" dirty="0" smtClean="0"/>
              <a:t>/Twister </a:t>
            </a:r>
            <a:r>
              <a:rPr lang="en-US" dirty="0" err="1"/>
              <a:t>Kmeans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85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1. </a:t>
            </a:r>
            <a:r>
              <a:rPr lang="en-US" altLang="zh-TW" dirty="0" smtClean="0"/>
              <a:t>Open </a:t>
            </a:r>
            <a:r>
              <a:rPr lang="en-US" dirty="0" smtClean="0"/>
              <a:t>the Conf.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 and open the configuration file.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/root/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salsaDPI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/cloud/templates/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cloud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_hadoopTemplate.json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root/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salsaDPI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/cloud/templates/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cloud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_twisterTemplate.json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52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2. </a:t>
            </a:r>
            <a:r>
              <a:rPr lang="en-US" altLang="zh-TW" dirty="0" smtClean="0"/>
              <a:t>Modify</a:t>
            </a:r>
            <a:r>
              <a:rPr lang="en-US" dirty="0" smtClean="0"/>
              <a:t> Conf.</a:t>
            </a:r>
            <a:r>
              <a:rPr lang="zh-TW" altLang="en-US" dirty="0" smtClean="0"/>
              <a:t> </a:t>
            </a:r>
            <a:r>
              <a:rPr lang="en-US" altLang="zh-TW" dirty="0" smtClean="0"/>
              <a:t>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eucaInfo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':{</a:t>
            </a:r>
          </a:p>
          <a:p>
            <a:pPr marL="0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'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eucarcFilePath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#_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FullPath_to_eucarc_File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_#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',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'eucaImageEmi':'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emi-A8F63C29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',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'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eucaSSHPublicKey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#_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Euca_Keypair_PublicKeyName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_#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',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'eucaVmType':'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m1.small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',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'amountOfInstances':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2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},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3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22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2. </a:t>
            </a:r>
            <a:r>
              <a:rPr lang="en-US" altLang="zh-TW" dirty="0"/>
              <a:t>Modify</a:t>
            </a:r>
            <a:r>
              <a:rPr lang="en-US" dirty="0"/>
              <a:t> Conf.</a:t>
            </a:r>
            <a:r>
              <a:rPr lang="zh-TW" altLang="en-US" dirty="0"/>
              <a:t> </a:t>
            </a:r>
            <a:r>
              <a:rPr lang="en-US" altLang="zh-TW" dirty="0" smtClean="0"/>
              <a:t>File</a:t>
            </a:r>
            <a:r>
              <a:rPr lang="zh-TW" altLang="en-US" dirty="0" smtClean="0"/>
              <a:t> </a:t>
            </a:r>
            <a:r>
              <a:rPr lang="en-US" altLang="zh-TW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':  { 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SSHLoginUsername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', 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SSHPrivateKeyPath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/root/#_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yourPrivatekey_FileName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_#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' 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},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840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2. </a:t>
            </a:r>
            <a:r>
              <a:rPr lang="en-US" altLang="zh-TW" dirty="0" smtClean="0"/>
              <a:t>Modify</a:t>
            </a:r>
            <a:r>
              <a:rPr lang="en-US" dirty="0" smtClean="0"/>
              <a:t> Conf.</a:t>
            </a:r>
            <a:r>
              <a:rPr lang="zh-TW" altLang="en-US" dirty="0" smtClean="0"/>
              <a:t> </a:t>
            </a:r>
            <a:r>
              <a:rPr lang="en-US" altLang="zh-TW" dirty="0" smtClean="0"/>
              <a:t>File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applicationParameters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':</a:t>
            </a:r>
            <a:r>
              <a:rPr lang="zh-TW" alt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'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applicationType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':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'Twister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',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500" dirty="0">
                <a:latin typeface="Courier New" pitchFamily="49" charset="0"/>
                <a:cs typeface="Courier New" pitchFamily="49" charset="0"/>
              </a:rPr>
            </a:b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'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localPathOfProgramBinary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/root/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salsaDPI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/apps/Twister-WordCount-0.9.jar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', 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5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'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localPathOfProgramInput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/root/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salsaDPI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/input/twisterWordCountInput.tar.gz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', 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500" dirty="0">
                <a:latin typeface="Courier New" pitchFamily="49" charset="0"/>
                <a:cs typeface="Courier New" pitchFamily="49" charset="0"/>
              </a:rPr>
            </a:b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'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localPathOfBinaryDependency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':'', 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500" dirty="0">
                <a:latin typeface="Courier New" pitchFamily="49" charset="0"/>
                <a:cs typeface="Courier New" pitchFamily="49" charset="0"/>
              </a:rPr>
            </a:b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'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programExecuteLocation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samples/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wordcount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/bin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',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500" dirty="0">
                <a:latin typeface="Courier New" pitchFamily="49" charset="0"/>
                <a:cs typeface="Courier New" pitchFamily="49" charset="0"/>
              </a:rPr>
            </a:b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'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twisterInputFilesPreFix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wc_data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', 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500" dirty="0">
                <a:latin typeface="Courier New" pitchFamily="49" charset="0"/>
                <a:cs typeface="Courier New" pitchFamily="49" charset="0"/>
              </a:rPr>
            </a:b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'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programArgs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./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run_wc.sh #_TWISTER_PARTITION_FILE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_#</a:t>
            </a:r>
            <a:r>
              <a:rPr lang="zh-TW" alt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#_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TWISTER_OUTPUTDIR_#/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wc.out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4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'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69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1"/>
            <a:ext cx="8229600" cy="1676400"/>
          </a:xfrm>
        </p:spPr>
        <p:txBody>
          <a:bodyPr/>
          <a:lstStyle/>
          <a:p>
            <a:r>
              <a:rPr lang="en-US" dirty="0"/>
              <a:t>Detail description could be see here:</a:t>
            </a:r>
          </a:p>
          <a:p>
            <a:pPr lvl="1"/>
            <a:r>
              <a:rPr lang="en-US" dirty="0">
                <a:hlinkClick r:id="rId3"/>
              </a:rPr>
              <a:t>http://salsahpc.indiana.edu/ScienceCloud/handson2_chef_cloud.html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25146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546591"/>
              </p:ext>
            </p:extLst>
          </p:nvPr>
        </p:nvGraphicFramePr>
        <p:xfrm>
          <a:off x="907458" y="2209800"/>
          <a:ext cx="7405284" cy="4006038"/>
        </p:xfrm>
        <a:graphic>
          <a:graphicData uri="http://schemas.openxmlformats.org/drawingml/2006/table">
            <a:tbl>
              <a:tblPr/>
              <a:tblGrid>
                <a:gridCol w="1797642"/>
                <a:gridCol w="5607642"/>
              </a:tblGrid>
              <a:tr h="961277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eucaInfo</a:t>
                      </a:r>
                    </a:p>
                  </a:txBody>
                  <a:tcPr marL="30664" marR="107323" marT="30664" marB="306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A json object that contains cloud mode Eucalyptus related information, 'eucarcFilePath', 'eucaImageEmi', 'eucaSSHPublicKey', 'eucaVmType', and 'amountOfInstances'</a:t>
                      </a:r>
                    </a:p>
                  </a:txBody>
                  <a:tcPr marL="30664" marR="107323" marT="30664" marB="306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  <a:tr h="23273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eucarcFilePath</a:t>
                      </a:r>
                    </a:p>
                  </a:txBody>
                  <a:tcPr marL="30664" marR="107323" marT="30664" marB="306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Full path to downloaed eucarc file</a:t>
                      </a:r>
                    </a:p>
                  </a:txBody>
                  <a:tcPr marL="30664" marR="107323" marT="30664" marB="306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414867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eucaImageEmi</a:t>
                      </a:r>
                    </a:p>
                  </a:txBody>
                  <a:tcPr marL="30664" marR="107323" marT="30664" marB="306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Eucalyptus VM image registered on FutureGrid, e.g. emi-52C93AC2</a:t>
                      </a:r>
                    </a:p>
                  </a:txBody>
                  <a:tcPr marL="30664" marR="107323" marT="30664" marB="306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  <a:tr h="414867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eucaSSHPublicKey</a:t>
                      </a:r>
                    </a:p>
                  </a:txBody>
                  <a:tcPr marL="30664" marR="107323" marT="30664" marB="306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Eucalyptus public key name (which you setup during the FutureGrid Eucalyptus setting)</a:t>
                      </a:r>
                    </a:p>
                  </a:txBody>
                  <a:tcPr marL="30664" marR="107323" marT="30664" marB="306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23273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eucaVmType</a:t>
                      </a:r>
                    </a:p>
                  </a:txBody>
                  <a:tcPr marL="30664" marR="107323" marT="30664" marB="306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Eucalypus VM type, e.g. c1.medium</a:t>
                      </a:r>
                    </a:p>
                  </a:txBody>
                  <a:tcPr marL="30664" marR="107323" marT="30664" marB="306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  <a:tr h="23273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amountOfInstances</a:t>
                      </a:r>
                    </a:p>
                  </a:txBody>
                  <a:tcPr marL="30664" marR="107323" marT="30664" marB="306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Amount of instances for this job, e.g. 2</a:t>
                      </a:r>
                    </a:p>
                  </a:txBody>
                  <a:tcPr marL="30664" marR="107323" marT="30664" marB="306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414867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ssh</a:t>
                      </a:r>
                    </a:p>
                  </a:txBody>
                  <a:tcPr marL="30664" marR="107323" marT="30664" marB="306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A json object that contains ssh information, SSHLoginUsername and SSHPrivateKeyPath</a:t>
                      </a:r>
                    </a:p>
                  </a:txBody>
                  <a:tcPr marL="30664" marR="107323" marT="30664" marB="306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  <a:tr h="414867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SSHLoginUsername</a:t>
                      </a:r>
                    </a:p>
                  </a:txBody>
                  <a:tcPr marL="30664" marR="107323" marT="30664" marB="306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Ssh login username, for cloud mode, it must be root.</a:t>
                      </a:r>
                    </a:p>
                  </a:txBody>
                  <a:tcPr marL="30664" marR="107323" marT="30664" marB="306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414867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SSHPrivateKeyPath</a:t>
                      </a:r>
                    </a:p>
                  </a:txBody>
                  <a:tcPr marL="30664" marR="107323" marT="30664" marB="306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Full path to </a:t>
                      </a:r>
                      <a:r>
                        <a:rPr lang="en-US" sz="1400" dirty="0" err="1">
                          <a:effectLst/>
                        </a:rPr>
                        <a:t>ssh</a:t>
                      </a:r>
                      <a:r>
                        <a:rPr lang="en-US" sz="1400" dirty="0">
                          <a:effectLst/>
                        </a:rPr>
                        <a:t> private key which uses to login to VM.</a:t>
                      </a:r>
                    </a:p>
                  </a:txBody>
                  <a:tcPr marL="30664" marR="107323" marT="30664" marB="306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59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3. </a:t>
            </a:r>
            <a:r>
              <a:rPr lang="en-US" altLang="zh-TW" dirty="0"/>
              <a:t>Execute </a:t>
            </a:r>
            <a:r>
              <a:rPr lang="en-US" altLang="zh-TW" dirty="0" err="1"/>
              <a:t>SalsaDPI</a:t>
            </a:r>
            <a:r>
              <a:rPr lang="en-US" altLang="zh-TW" dirty="0"/>
              <a:t> with Conf.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Execute </a:t>
            </a:r>
            <a:r>
              <a:rPr lang="en-US" sz="2800" dirty="0" err="1" smtClean="0"/>
              <a:t>SalsaDPI</a:t>
            </a:r>
            <a:r>
              <a:rPr lang="en-US" sz="2800" dirty="0" smtClean="0"/>
              <a:t> with command:</a:t>
            </a:r>
          </a:p>
          <a:p>
            <a:pPr marL="456951" lvl="1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$ cd ~/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salsaDPI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456951" lvl="1" indent="0"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$ java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salsaDPI.jar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cgl.salsa.salsadpi.Driver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path_to_conf_file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2800" dirty="0" smtClean="0"/>
              <a:t>The output will be stored at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workingDir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salsaDPI_output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job_uuid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&gt;/output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/*.</a:t>
            </a:r>
          </a:p>
        </p:txBody>
      </p:sp>
    </p:spTree>
    <p:extLst>
      <p:ext uri="{BB962C8B-B14F-4D97-AF65-F5344CB8AC3E}">
        <p14:creationId xmlns:p14="http://schemas.microsoft.com/office/powerpoint/2010/main" val="108231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Cloud Twister </a:t>
            </a:r>
            <a:r>
              <a:rPr lang="en-US" dirty="0" err="1" smtClean="0"/>
              <a:t>WordCount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{ // Useful general variables of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programArgs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applicationParameters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object</a:t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>
                <a:latin typeface="Courier New" pitchFamily="49" charset="0"/>
                <a:cs typeface="Courier New" pitchFamily="49" charset="0"/>
              </a:rPr>
              <a:t>// #_JAR_#, #_JOB_ID_#, </a:t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>
                <a:latin typeface="Courier New" pitchFamily="49" charset="0"/>
                <a:cs typeface="Courier New" pitchFamily="49" charset="0"/>
              </a:rPr>
              <a:t>// #_HDFS_INPUTDIR_#, #_HDFS_OUTPUTDIR_#,</a:t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>
                <a:latin typeface="Courier New" pitchFamily="49" charset="0"/>
                <a:cs typeface="Courier New" pitchFamily="49" charset="0"/>
              </a:rPr>
              <a:t>// #_TWISTER_INPUTDIR_#, #_TWISTER_OUTPUTDIR_#, #_TWISTER_PARTITION_FILE_#, #_BINARY_DEPENDENCY_#</a:t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>
                <a:latin typeface="Courier New" pitchFamily="49" charset="0"/>
                <a:cs typeface="Courier New" pitchFamily="49" charset="0"/>
              </a:rPr>
              <a:t>// '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mode':'sandbox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', | '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mode':'cloud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',</a:t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mode':'cloud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',</a:t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euca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cloud parameters</a:t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eucaInfo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':{'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eucarcFilePath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/root/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eucarc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',</a:t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>
                <a:latin typeface="Courier New" pitchFamily="49" charset="0"/>
                <a:cs typeface="Courier New" pitchFamily="49" charset="0"/>
              </a:rPr>
              <a:t>'eucaImageEmi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emi-A8F63C29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',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eucaSSHPublicKey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stephen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',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>
                <a:latin typeface="Courier New" pitchFamily="49" charset="0"/>
                <a:cs typeface="Courier New" pitchFamily="49" charset="0"/>
              </a:rPr>
              <a:t>'eucaVmType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m1.small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',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>
                <a:latin typeface="Courier New" pitchFamily="49" charset="0"/>
                <a:cs typeface="Courier New" pitchFamily="49" charset="0"/>
              </a:rPr>
              <a:t>'amountOfInstances':2},</a:t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passwordless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related parameters</a:t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':{'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SSHLoginUsername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':'root', </a:t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SSHPrivateKeyPath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root/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stephen.pem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 }, </a:t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>
                <a:latin typeface="Courier New" pitchFamily="49" charset="0"/>
                <a:cs typeface="Courier New" pitchFamily="49" charset="0"/>
              </a:rPr>
              <a:t>// runtime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softwares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such as recipe[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hadoopSandbox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], recipe[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twisterSandbox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1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// recipe[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hadoopCloud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], and recipe[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twisterCloud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]</a:t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softwareRecipes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':['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recipe[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twisterCloud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'], </a:t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>
                <a:latin typeface="Courier New" pitchFamily="49" charset="0"/>
                <a:cs typeface="Courier New" pitchFamily="49" charset="0"/>
              </a:rPr>
              <a:t>// user-defined application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parameters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applicationParameters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':{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'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applicationType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Twister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',</a:t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'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localPathOfProgramBinary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/root/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salsaDPI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/apps/Twister-WordCount-0.9.jar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', </a:t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'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localPathOfProgramInput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/root/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salsaDPI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/input/twisterWordCountInput.tar.gz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', </a:t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'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localPathOfBinaryDependency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':'', </a:t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'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programExecuteLocation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samples/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wordcount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/bin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',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'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twisterInputFilesPreFix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wc_data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', </a:t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programArgs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./run_wc.sh #_TWISTER_PARTITION_FILE_# #_TWISTER_OUTPUTDIR_#/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wc.out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4 1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'} </a:t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8614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 video</a:t>
            </a:r>
          </a:p>
          <a:p>
            <a:pPr lvl="1"/>
            <a:r>
              <a:rPr lang="en-US" dirty="0" smtClean="0">
                <a:hlinkClick r:id="rId3"/>
              </a:rPr>
              <a:t>Video Hands-on 2 </a:t>
            </a:r>
            <a:r>
              <a:rPr lang="en-US" dirty="0" smtClean="0"/>
              <a:t>Cloud Twister </a:t>
            </a:r>
            <a:r>
              <a:rPr lang="en-US" dirty="0" err="1" smtClean="0"/>
              <a:t>WordCount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YouTube link (1080P)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82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1"/>
            <a:ext cx="8229600" cy="297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applicationParameters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':{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applicationType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Twister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',</a:t>
            </a:r>
            <a:br>
              <a:rPr lang="en-US" sz="1200" dirty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'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localPathOfProgramBinary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#_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FullPath_To_TwisterKmeans_JAR</a:t>
            </a: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_#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', 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'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localPathOfProgramInput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#_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FullPath_To_TwisterKmeans_Inputs_GZ_File</a:t>
            </a: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_#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', 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'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localPathOfBinaryDependency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#_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FullPath_To_TwisterKmeans_InitClusterFile</a:t>
            </a: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_#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', 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'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programExecuteLocation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samples/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kmeans</a:t>
            </a: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/bin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',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'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twisterInputFilesPreFix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km_data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', 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'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programArgs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./run_kmeans.sh #_BINARY_DEPENDENCY_# 80 #_TWISTER_PARTITION_FILE_# &gt; #_TWISTER_OUTPUTDIR_#/#_JOB_ID_#.txt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'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 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Twister </a:t>
            </a:r>
            <a:r>
              <a:rPr lang="en-US" dirty="0" err="1" smtClean="0"/>
              <a:t>Kmeans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646237"/>
            <a:ext cx="8229600" cy="1706563"/>
          </a:xfrm>
          <a:prstGeom prst="rect">
            <a:avLst/>
          </a:prstGeom>
        </p:spPr>
        <p:txBody>
          <a:bodyPr vert="horz" lIns="91390" tIns="45696" rIns="91390" bIns="45696" rtlCol="0">
            <a:normAutofit/>
          </a:bodyPr>
          <a:lstStyle>
            <a:lvl1pPr marL="342714" indent="-342714" algn="l" defTabSz="9139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545" indent="-285594" algn="l" defTabSz="9139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377" indent="-228476" algn="l" defTabSz="9139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328" indent="-228476" algn="l" defTabSz="9139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280" indent="-228476" algn="l" defTabSz="9139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230" indent="-228476" algn="l" defTabSz="9139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181" indent="-228476" algn="l" defTabSz="9139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132" indent="-228476" algn="l" defTabSz="9139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082" indent="-228476" algn="l" defTabSz="9139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Modify Sandbox/</a:t>
            </a:r>
            <a:r>
              <a:rPr lang="en-US" sz="2800" dirty="0"/>
              <a:t>C</a:t>
            </a:r>
            <a:r>
              <a:rPr lang="en-US" sz="2800" dirty="0" smtClean="0"/>
              <a:t>loud conf. file for Twister </a:t>
            </a:r>
            <a:r>
              <a:rPr lang="en-US" sz="2800" dirty="0" err="1" smtClean="0"/>
              <a:t>Kmeans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Below are hints for Twister </a:t>
            </a:r>
            <a:r>
              <a:rPr lang="en-US" sz="2800" dirty="0" err="1" smtClean="0"/>
              <a:t>Kmeans</a:t>
            </a:r>
            <a:r>
              <a:rPr lang="en-US" sz="2800" dirty="0" smtClean="0"/>
              <a:t> conf. file.</a:t>
            </a:r>
          </a:p>
          <a:p>
            <a:pPr marL="0" indent="0">
              <a:buFont typeface="Arial" pitchFamily="34" charset="0"/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6604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</a:t>
            </a:r>
            <a:r>
              <a:rPr lang="en-US" dirty="0" err="1" smtClean="0"/>
              <a:t>Kmeans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5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350" dirty="0" err="1" smtClean="0">
                <a:latin typeface="Courier New" pitchFamily="49" charset="0"/>
                <a:cs typeface="Courier New" pitchFamily="49" charset="0"/>
              </a:rPr>
              <a:t>applicationParameters</a:t>
            </a:r>
            <a:r>
              <a:rPr lang="en-US" sz="1350" dirty="0" smtClean="0">
                <a:latin typeface="Courier New" pitchFamily="49" charset="0"/>
                <a:cs typeface="Courier New" pitchFamily="49" charset="0"/>
              </a:rPr>
              <a:t>':</a:t>
            </a:r>
            <a:r>
              <a:rPr lang="zh-TW" altLang="en-US" sz="135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5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350" dirty="0" smtClean="0">
                <a:latin typeface="Courier New" pitchFamily="49" charset="0"/>
                <a:cs typeface="Courier New" pitchFamily="49" charset="0"/>
              </a:rPr>
              <a:t>	'</a:t>
            </a:r>
            <a:r>
              <a:rPr lang="en-US" sz="1350" dirty="0" err="1" smtClean="0">
                <a:latin typeface="Courier New" pitchFamily="49" charset="0"/>
                <a:cs typeface="Courier New" pitchFamily="49" charset="0"/>
              </a:rPr>
              <a:t>applicationType</a:t>
            </a:r>
            <a:r>
              <a:rPr lang="en-US" sz="1350" dirty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35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Hadoop</a:t>
            </a:r>
            <a:r>
              <a:rPr lang="en-US" sz="1350" dirty="0">
                <a:latin typeface="Courier New" pitchFamily="49" charset="0"/>
                <a:cs typeface="Courier New" pitchFamily="49" charset="0"/>
              </a:rPr>
              <a:t>',</a:t>
            </a:r>
          </a:p>
          <a:p>
            <a:pPr marL="0" indent="0">
              <a:buNone/>
            </a:pPr>
            <a:r>
              <a:rPr lang="en-US" sz="135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35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350" dirty="0" err="1" smtClean="0">
                <a:latin typeface="Courier New" pitchFamily="49" charset="0"/>
                <a:cs typeface="Courier New" pitchFamily="49" charset="0"/>
              </a:rPr>
              <a:t>localPathOfProgramBinary</a:t>
            </a:r>
            <a:r>
              <a:rPr lang="en-US" sz="1350" dirty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35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#_</a:t>
            </a:r>
            <a:r>
              <a:rPr lang="en-US" sz="135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Path_HadoopKmeans_Jar</a:t>
            </a:r>
            <a:r>
              <a:rPr lang="en-US" sz="135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_#</a:t>
            </a:r>
            <a:r>
              <a:rPr lang="en-US" sz="1350" dirty="0" smtClean="0">
                <a:latin typeface="Courier New" pitchFamily="49" charset="0"/>
                <a:cs typeface="Courier New" pitchFamily="49" charset="0"/>
              </a:rPr>
              <a:t>',</a:t>
            </a:r>
            <a:endParaRPr lang="en-US" sz="135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5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35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350" dirty="0" err="1" smtClean="0">
                <a:latin typeface="Courier New" pitchFamily="49" charset="0"/>
                <a:cs typeface="Courier New" pitchFamily="49" charset="0"/>
              </a:rPr>
              <a:t>localPathOfProgramInput</a:t>
            </a:r>
            <a:r>
              <a:rPr lang="en-US" sz="1350" dirty="0">
                <a:latin typeface="Courier New" pitchFamily="49" charset="0"/>
                <a:cs typeface="Courier New" pitchFamily="49" charset="0"/>
              </a:rPr>
              <a:t>':'',</a:t>
            </a:r>
          </a:p>
          <a:p>
            <a:pPr marL="0" indent="0">
              <a:buNone/>
            </a:pPr>
            <a:r>
              <a:rPr lang="en-US" sz="135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35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350" dirty="0" err="1" smtClean="0">
                <a:latin typeface="Courier New" pitchFamily="49" charset="0"/>
                <a:cs typeface="Courier New" pitchFamily="49" charset="0"/>
              </a:rPr>
              <a:t>localPathOfProgramDB</a:t>
            </a:r>
            <a:r>
              <a:rPr lang="en-US" sz="1350" dirty="0">
                <a:latin typeface="Courier New" pitchFamily="49" charset="0"/>
                <a:cs typeface="Courier New" pitchFamily="49" charset="0"/>
              </a:rPr>
              <a:t>':'',</a:t>
            </a:r>
          </a:p>
          <a:p>
            <a:pPr marL="0" indent="0">
              <a:buNone/>
            </a:pPr>
            <a:r>
              <a:rPr lang="en-US" sz="135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35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350" dirty="0" err="1" smtClean="0">
                <a:latin typeface="Courier New" pitchFamily="49" charset="0"/>
                <a:cs typeface="Courier New" pitchFamily="49" charset="0"/>
              </a:rPr>
              <a:t>localPathOfBinaryDependency</a:t>
            </a:r>
            <a:r>
              <a:rPr lang="en-US" sz="1350" dirty="0">
                <a:latin typeface="Courier New" pitchFamily="49" charset="0"/>
                <a:cs typeface="Courier New" pitchFamily="49" charset="0"/>
              </a:rPr>
              <a:t>':'',</a:t>
            </a:r>
          </a:p>
          <a:p>
            <a:pPr marL="0" indent="0">
              <a:buNone/>
            </a:pPr>
            <a:r>
              <a:rPr lang="en-US" sz="135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35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350" dirty="0" err="1" smtClean="0">
                <a:latin typeface="Courier New" pitchFamily="49" charset="0"/>
                <a:cs typeface="Courier New" pitchFamily="49" charset="0"/>
              </a:rPr>
              <a:t>programExecuteLocation</a:t>
            </a:r>
            <a:r>
              <a:rPr lang="en-US" sz="1350" dirty="0">
                <a:latin typeface="Courier New" pitchFamily="49" charset="0"/>
                <a:cs typeface="Courier New" pitchFamily="49" charset="0"/>
              </a:rPr>
              <a:t>':'',</a:t>
            </a:r>
          </a:p>
          <a:p>
            <a:pPr marL="0" indent="0">
              <a:buNone/>
            </a:pPr>
            <a:r>
              <a:rPr lang="en-US" sz="135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35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350" dirty="0" err="1" smtClean="0">
                <a:latin typeface="Courier New" pitchFamily="49" charset="0"/>
                <a:cs typeface="Courier New" pitchFamily="49" charset="0"/>
              </a:rPr>
              <a:t>programArgs</a:t>
            </a:r>
            <a:r>
              <a:rPr lang="en-US" sz="1350" dirty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35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bin/</a:t>
            </a:r>
            <a:r>
              <a:rPr lang="en-US" sz="135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hadoop</a:t>
            </a:r>
            <a:r>
              <a:rPr lang="en-US" sz="135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jar #_JAR_# 500 10 8 3 #_JOB_ID_# &gt; ~/#_JOB_ID_#/#_JOB_ID_#.</a:t>
            </a:r>
            <a:r>
              <a:rPr lang="en-US" sz="135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txt</a:t>
            </a:r>
            <a:r>
              <a:rPr lang="en-US" sz="1350" dirty="0">
                <a:latin typeface="Courier New" pitchFamily="49" charset="0"/>
                <a:cs typeface="Courier New" pitchFamily="49" charset="0"/>
              </a:rPr>
              <a:t>'</a:t>
            </a:r>
            <a:endParaRPr lang="en-US" sz="135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5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35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46237"/>
            <a:ext cx="8229600" cy="1325563"/>
          </a:xfrm>
          <a:prstGeom prst="rect">
            <a:avLst/>
          </a:prstGeom>
        </p:spPr>
        <p:txBody>
          <a:bodyPr vert="horz" lIns="91390" tIns="45696" rIns="91390" bIns="45696" rtlCol="0">
            <a:normAutofit fontScale="92500"/>
          </a:bodyPr>
          <a:lstStyle>
            <a:lvl1pPr marL="342714" indent="-342714" algn="l" defTabSz="9139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545" indent="-285594" algn="l" defTabSz="9139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377" indent="-228476" algn="l" defTabSz="9139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328" indent="-228476" algn="l" defTabSz="9139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280" indent="-228476" algn="l" defTabSz="9139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230" indent="-228476" algn="l" defTabSz="9139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181" indent="-228476" algn="l" defTabSz="9139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132" indent="-228476" algn="l" defTabSz="9139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082" indent="-228476" algn="l" defTabSz="9139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800" dirty="0" smtClean="0"/>
              <a:t>M</a:t>
            </a:r>
            <a:r>
              <a:rPr lang="en-US" sz="2800" dirty="0" smtClean="0"/>
              <a:t>odify a </a:t>
            </a:r>
            <a:r>
              <a:rPr lang="en-US" altLang="zh-TW" sz="2800" dirty="0" smtClean="0"/>
              <a:t>S</a:t>
            </a:r>
            <a:r>
              <a:rPr lang="en-US" sz="2800" dirty="0" smtClean="0"/>
              <a:t>andbox/Cloud conf. file for </a:t>
            </a:r>
            <a:r>
              <a:rPr lang="en-US" sz="2800" dirty="0" err="1" smtClean="0"/>
              <a:t>Hadoop</a:t>
            </a:r>
            <a:r>
              <a:rPr lang="en-US" sz="2800" dirty="0" smtClean="0"/>
              <a:t> </a:t>
            </a:r>
            <a:r>
              <a:rPr lang="en-US" sz="2800" dirty="0" err="1" smtClean="0"/>
              <a:t>Kmeans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Below snapshot provides hints for </a:t>
            </a:r>
            <a:r>
              <a:rPr lang="en-US" sz="2800" dirty="0" err="1" smtClean="0"/>
              <a:t>Kmeans</a:t>
            </a:r>
            <a:r>
              <a:rPr lang="en-US" sz="2800" dirty="0" smtClean="0"/>
              <a:t>’ </a:t>
            </a:r>
            <a:r>
              <a:rPr lang="en-US" sz="2800" dirty="0" err="1" smtClean="0"/>
              <a:t>programArgs</a:t>
            </a:r>
            <a:r>
              <a:rPr lang="en-US" sz="2800" dirty="0" smtClean="0"/>
              <a:t>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9471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Motivations</a:t>
            </a:r>
          </a:p>
        </p:txBody>
      </p:sp>
      <p:pic>
        <p:nvPicPr>
          <p:cNvPr id="4" name="Picture 2" descr="D:\PHD\SummerSchool2012\slides\fg-logo-l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21167"/>
            <a:ext cx="1397000" cy="93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D:\PHD\SummerSchool2012\slides\hadoop+elephant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" y="3506767"/>
            <a:ext cx="1752600" cy="414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:\PHD\SummerSchool2012\slides\EUC-017-Logo-FNL-rg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018" y="4771932"/>
            <a:ext cx="2187575" cy="23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D:\PHD\SummerSchool2012\slides\twiste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572570"/>
            <a:ext cx="1600200" cy="467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1828800" y="5868967"/>
            <a:ext cx="798455" cy="760433"/>
          </a:xfrm>
          <a:prstGeom prst="rect">
            <a:avLst/>
          </a:prstGeom>
        </p:spPr>
      </p:pic>
      <p:sp>
        <p:nvSpPr>
          <p:cNvPr id="11" name="Up Arrow 10"/>
          <p:cNvSpPr/>
          <p:nvPr/>
        </p:nvSpPr>
        <p:spPr>
          <a:xfrm>
            <a:off x="2055018" y="5335567"/>
            <a:ext cx="306751" cy="333375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2056605" y="4087792"/>
            <a:ext cx="306751" cy="333375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2037124" y="3135292"/>
            <a:ext cx="306751" cy="333375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D:\PHD\SummerSchool2012\slides\kmeans_2d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286" y="1733152"/>
            <a:ext cx="2518428" cy="128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PHD\SummerSchool2012\slides\free-online-word-count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68" y="1754167"/>
            <a:ext cx="1812375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ontent Placeholder 5"/>
          <p:cNvSpPr txBox="1">
            <a:spLocks/>
          </p:cNvSpPr>
          <p:nvPr/>
        </p:nvSpPr>
        <p:spPr>
          <a:xfrm>
            <a:off x="4800600" y="1722437"/>
            <a:ext cx="3886200" cy="4830763"/>
          </a:xfrm>
          <a:prstGeom prst="rect">
            <a:avLst/>
          </a:prstGeom>
        </p:spPr>
        <p:txBody>
          <a:bodyPr vert="horz" lIns="91390" tIns="45696" rIns="91390" bIns="45696" rtlCol="0">
            <a:normAutofit fontScale="77500" lnSpcReduction="20000"/>
          </a:bodyPr>
          <a:lstStyle>
            <a:lvl1pPr marL="342714" indent="-342714" algn="l" defTabSz="9139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545" indent="-285594" algn="l" defTabSz="9139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377" indent="-228476" algn="l" defTabSz="9139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328" indent="-228476" algn="l" defTabSz="9139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280" indent="-228476" algn="l" defTabSz="9139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230" indent="-228476" algn="l" defTabSz="9139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181" indent="-228476" algn="l" defTabSz="9139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132" indent="-228476" algn="l" defTabSz="9139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082" indent="-228476" algn="l" defTabSz="9139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594"/>
            <a:r>
              <a:rPr lang="en-US" dirty="0" smtClean="0"/>
              <a:t>Background knowledge</a:t>
            </a:r>
          </a:p>
          <a:p>
            <a:pPr marL="685425" lvl="1"/>
            <a:r>
              <a:rPr lang="en-US" dirty="0" smtClean="0"/>
              <a:t>Environment setting</a:t>
            </a:r>
          </a:p>
          <a:p>
            <a:pPr marL="685425" lvl="1"/>
            <a:r>
              <a:rPr lang="en-US" dirty="0"/>
              <a:t>Different cloud infrastructure </a:t>
            </a:r>
            <a:r>
              <a:rPr lang="en-US" dirty="0" smtClean="0"/>
              <a:t>tools</a:t>
            </a:r>
          </a:p>
          <a:p>
            <a:pPr marL="685425" lvl="1"/>
            <a:r>
              <a:rPr lang="en-US" dirty="0" smtClean="0"/>
              <a:t>Software dependencies</a:t>
            </a:r>
          </a:p>
          <a:p>
            <a:pPr marL="685425" lvl="1"/>
            <a:r>
              <a:rPr lang="en-US" dirty="0" smtClean="0"/>
              <a:t>Long learning path </a:t>
            </a:r>
          </a:p>
          <a:p>
            <a:pPr marL="685425" lvl="1"/>
            <a:endParaRPr lang="en-US" dirty="0" smtClean="0"/>
          </a:p>
          <a:p>
            <a:pPr marL="285594" indent="-285594"/>
            <a:r>
              <a:rPr lang="en-US" dirty="0" smtClean="0"/>
              <a:t>Automatic these complicated steps?</a:t>
            </a:r>
          </a:p>
          <a:p>
            <a:pPr marL="285594" indent="-285594"/>
            <a:endParaRPr lang="en-US" dirty="0" smtClean="0"/>
          </a:p>
          <a:p>
            <a:pPr marL="285594" indent="-285594"/>
            <a:r>
              <a:rPr lang="en-US" dirty="0" smtClean="0"/>
              <a:t>Solution: Salsa Dynamic Provisioning Infrastructure (</a:t>
            </a:r>
            <a:r>
              <a:rPr lang="en-US" dirty="0" err="1" smtClean="0"/>
              <a:t>SalsaDPI</a:t>
            </a:r>
            <a:r>
              <a:rPr lang="en-US" dirty="0" smtClean="0"/>
              <a:t>).</a:t>
            </a:r>
          </a:p>
          <a:p>
            <a:pPr marL="685425" lvl="1"/>
            <a:r>
              <a:rPr lang="en-US" dirty="0" smtClean="0"/>
              <a:t>batch-like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0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3124200"/>
            <a:ext cx="2971800" cy="13410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smtClean="0"/>
              <a:t>Thank you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7486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</a:t>
            </a:r>
            <a:r>
              <a:rPr lang="en-US" dirty="0" err="1" smtClean="0"/>
              <a:t>Hadoop</a:t>
            </a:r>
            <a:r>
              <a:rPr lang="en-US" dirty="0" smtClean="0"/>
              <a:t> </a:t>
            </a:r>
            <a:r>
              <a:rPr lang="en-US" dirty="0" err="1" smtClean="0"/>
              <a:t>WordCount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{   // mode = 'cloud'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'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mode':'cloud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',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//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euca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cloud parameters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'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eucaInfo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':{'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eucarcFilePath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':'/root/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eucarc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',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        'eucaImageEmi':'emi-A8F63C29',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        '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eucaSSHPublicKey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stephen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', // replace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stephen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to your pub key name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        'eucaVmType':'m1.small',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        'amountOfInstances':2},</a:t>
            </a:r>
          </a:p>
          <a:p>
            <a:pPr marL="0" indent="0">
              <a:buNone/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'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':{'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SSHLoginUsername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':'root',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   '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SSHPrivateKeyPath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':'/root/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stephen.pem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'}, 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// replace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stephen.pem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to your private key</a:t>
            </a:r>
          </a:p>
          <a:p>
            <a:pPr marL="0" indent="0">
              <a:buNone/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'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softwareRecipes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':['recipe[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hadoopCloud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]'],</a:t>
            </a:r>
          </a:p>
          <a:p>
            <a:pPr marL="0" indent="0">
              <a:buNone/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'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applicationParameters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':{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  '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applicationType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Hadoop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',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localPathOfProgramBinary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':'/root/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salsaDPI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/apps/hadoopWordCount.jar',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localPathOfProgramInput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':'/root/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salsaDPI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/input/hadoopWordCountInput.txt',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localPathOfProgramDB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':'',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programExecuteLocation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':'',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programArgs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':'bin/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hadoop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jar #_JAR_# #_HDFS_INPUTDIR_# #_HDFS_OUTPUTDIR_#'}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81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Cloud </a:t>
            </a:r>
            <a:r>
              <a:rPr lang="en-US" dirty="0" err="1" smtClean="0">
                <a:hlinkClick r:id="rId3"/>
              </a:rPr>
              <a:t>Hadoop</a:t>
            </a:r>
            <a:r>
              <a:rPr lang="en-US" dirty="0" smtClean="0">
                <a:hlinkClick r:id="rId3"/>
              </a:rPr>
              <a:t> </a:t>
            </a:r>
            <a:r>
              <a:rPr lang="en-US" dirty="0" err="1" smtClean="0">
                <a:hlinkClick r:id="rId3"/>
              </a:rPr>
              <a:t>WordCount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http://salsahpc.indiana.edu/ScienceCloud/video/salsaDPI/cloudHadoopWordCount.wmv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212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Sandbox Twister </a:t>
            </a:r>
            <a:r>
              <a:rPr lang="en-US" dirty="0" err="1" smtClean="0"/>
              <a:t>WordCount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8768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   // mode = 'sandbox'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mode':'sandbox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',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// chef solo parameters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'chef':{'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chefSoloRecipeUrls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':'http://129.79.49.248/chef-solo.tar.gz',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chefSoloConfFilePath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':'/root/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solo.rb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'},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':{'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SSHLoginUsername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':'root',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SSHPrivateKeyPath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':'/root/.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id_rsa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'},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softwareRecipes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':['recipe[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twisterSandbox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]'],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applicationParameters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':{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'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applicationType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':'Twister',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localPathOfProgramBinary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':'/root/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salsaDPI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/apps/Twister-WordCount-0.9.jar',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'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localPathOfProgramInput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':'/root/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salsaDPI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/input/twisterWordCountInput.tar.gz',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localPathOfBinaryDependency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':'',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localPathOfProgramDB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':'',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programExecuteLocation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':'samples/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wordcount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/bin',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twisterInputFilesPreFix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wc_data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',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programArgs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':'./run_wc.sh #_TWISTER_PARTITION_FILE_# #_TWISTER_OUTPUTDIR_#/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wc.out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4 1'}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15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Sandbox Twister </a:t>
            </a:r>
            <a:r>
              <a:rPr lang="en-US" dirty="0" err="1" smtClean="0">
                <a:hlinkClick r:id="rId3"/>
              </a:rPr>
              <a:t>WordCount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http://salsahpc.indiana.edu/ScienceCloud/video/salsaDPI/sandBoxTwisterWordCount.wmv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921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SalsaDPI</a:t>
            </a:r>
            <a:r>
              <a:rPr lang="en-US" altLang="zh-TW" dirty="0" smtClean="0"/>
              <a:t>? (Sandbox)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4092" y="4810125"/>
            <a:ext cx="9429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3772989" y="2193259"/>
            <a:ext cx="1408611" cy="216576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298218" y="4493481"/>
            <a:ext cx="268917" cy="289925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840217" y="3955647"/>
            <a:ext cx="1274153" cy="26891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40216" y="3552272"/>
            <a:ext cx="1274153" cy="26891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chef-solo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40216" y="3148897"/>
            <a:ext cx="1274153" cy="26891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SalsaDPI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Jar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49189" y="2743200"/>
            <a:ext cx="1274153" cy="26891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S/W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849189" y="2345658"/>
            <a:ext cx="1274153" cy="26891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Applications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Elbow Connector 13"/>
          <p:cNvCxnSpPr>
            <a:stCxn id="10" idx="1"/>
            <a:endCxn id="9" idx="1"/>
          </p:cNvCxnSpPr>
          <p:nvPr/>
        </p:nvCxnSpPr>
        <p:spPr>
          <a:xfrm rot="10800000" flipV="1">
            <a:off x="3840216" y="3283355"/>
            <a:ext cx="12700" cy="403375"/>
          </a:xfrm>
          <a:prstGeom prst="bentConnector3">
            <a:avLst>
              <a:gd name="adj1" fmla="val 4275000"/>
            </a:avLst>
          </a:prstGeom>
          <a:ln w="158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695450" y="3429000"/>
            <a:ext cx="152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1. Read a Conf. file and execute software run-list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Elbow Connector 18"/>
          <p:cNvCxnSpPr>
            <a:stCxn id="9" idx="3"/>
            <a:endCxn id="11" idx="3"/>
          </p:cNvCxnSpPr>
          <p:nvPr/>
        </p:nvCxnSpPr>
        <p:spPr>
          <a:xfrm flipV="1">
            <a:off x="5114369" y="2877659"/>
            <a:ext cx="8973" cy="809072"/>
          </a:xfrm>
          <a:prstGeom prst="bentConnector3">
            <a:avLst>
              <a:gd name="adj1" fmla="val 4452223"/>
            </a:avLst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638800" y="3029052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Install software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Elbow Connector 22"/>
          <p:cNvCxnSpPr>
            <a:stCxn id="10" idx="1"/>
            <a:endCxn id="12" idx="1"/>
          </p:cNvCxnSpPr>
          <p:nvPr/>
        </p:nvCxnSpPr>
        <p:spPr>
          <a:xfrm rot="10800000" flipH="1">
            <a:off x="3840215" y="2480118"/>
            <a:ext cx="8973" cy="803239"/>
          </a:xfrm>
          <a:prstGeom prst="bentConnector3">
            <a:avLst>
              <a:gd name="adj1" fmla="val -5944500"/>
            </a:avLst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81200" y="2589311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Run apps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" descr="C:\Users\taklwu\Desktop\OC_Chef_Logo_smal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224564"/>
            <a:ext cx="1651000" cy="130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845642" y="4958200"/>
            <a:ext cx="1707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User Configuration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04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7" grpId="0"/>
      <p:bldP spid="17" grpId="1"/>
      <p:bldP spid="21" grpId="0"/>
      <p:bldP spid="21" grpId="1"/>
      <p:bldP spid="25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343400"/>
            <a:ext cx="5508836" cy="249282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</p:pic>
      <p:sp>
        <p:nvSpPr>
          <p:cNvPr id="27" name="Rounded Rectangle 26"/>
          <p:cNvSpPr/>
          <p:nvPr/>
        </p:nvSpPr>
        <p:spPr>
          <a:xfrm>
            <a:off x="4953000" y="4836992"/>
            <a:ext cx="802974" cy="1259008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5003544" y="5671090"/>
            <a:ext cx="694305" cy="206153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003544" y="5428051"/>
            <a:ext cx="694305" cy="206153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Chef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010607" y="4950370"/>
            <a:ext cx="694305" cy="206153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Apps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5007335" y="5190348"/>
            <a:ext cx="694305" cy="206153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S/W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130774" y="5844586"/>
            <a:ext cx="434734" cy="251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VM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6016926" y="4832756"/>
            <a:ext cx="802974" cy="1259008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ounded Rectangle 89"/>
          <p:cNvSpPr/>
          <p:nvPr/>
        </p:nvSpPr>
        <p:spPr>
          <a:xfrm>
            <a:off x="6067470" y="5666854"/>
            <a:ext cx="694305" cy="206153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6067470" y="5423815"/>
            <a:ext cx="694305" cy="206153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Chef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6074533" y="4946134"/>
            <a:ext cx="694305" cy="206153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Apps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6071261" y="5186112"/>
            <a:ext cx="694305" cy="206153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S/W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194700" y="5840350"/>
            <a:ext cx="434734" cy="251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VM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7104420" y="4832756"/>
            <a:ext cx="802974" cy="1259008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ounded Rectangle 96"/>
          <p:cNvSpPr/>
          <p:nvPr/>
        </p:nvSpPr>
        <p:spPr>
          <a:xfrm>
            <a:off x="7154964" y="5666854"/>
            <a:ext cx="694305" cy="206153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7154964" y="5423815"/>
            <a:ext cx="694305" cy="206153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Chef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7162027" y="4946134"/>
            <a:ext cx="694305" cy="206153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Apps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7158755" y="5186112"/>
            <a:ext cx="694305" cy="206153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S/W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282194" y="5840350"/>
            <a:ext cx="434734" cy="251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VM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903" y="2956545"/>
            <a:ext cx="9429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066800" y="1093629"/>
            <a:ext cx="1408611" cy="1836197"/>
            <a:chOff x="776286" y="3733800"/>
            <a:chExt cx="1596571" cy="2081212"/>
          </a:xfrm>
        </p:grpSpPr>
        <p:sp>
          <p:nvSpPr>
            <p:cNvPr id="4" name="Rounded Rectangle 3"/>
            <p:cNvSpPr/>
            <p:nvPr/>
          </p:nvSpPr>
          <p:spPr>
            <a:xfrm>
              <a:off x="776286" y="3733800"/>
              <a:ext cx="1596571" cy="16002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Down Arrow 5"/>
            <p:cNvSpPr/>
            <p:nvPr/>
          </p:nvSpPr>
          <p:spPr>
            <a:xfrm>
              <a:off x="1371600" y="5486400"/>
              <a:ext cx="304800" cy="328612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52485" y="4876800"/>
              <a:ext cx="1444171" cy="3048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OS</a:t>
              </a:r>
              <a:endPara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852484" y="4419600"/>
              <a:ext cx="1444171" cy="3048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Chef Client</a:t>
              </a:r>
              <a:endPara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52484" y="3962400"/>
              <a:ext cx="1444171" cy="3048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SalsaDPI</a:t>
              </a:r>
              <a:r>
                <a:rPr lang="en-US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Jar</a:t>
              </a:r>
              <a:endPara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562600" y="914400"/>
            <a:ext cx="2075180" cy="1562100"/>
            <a:chOff x="6134100" y="4838700"/>
            <a:chExt cx="2075180" cy="156210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34100" y="4838700"/>
              <a:ext cx="1104900" cy="156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6913880" y="5872162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Chef Server </a:t>
              </a:r>
              <a:endParaRPr lang="en-US" dirty="0"/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1981200" y="4041781"/>
            <a:ext cx="1219200" cy="83312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802901" y="4267200"/>
            <a:ext cx="1090703" cy="773906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434467" y="2505442"/>
            <a:ext cx="0" cy="1657864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172200" y="2466033"/>
            <a:ext cx="0" cy="1657864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582883" y="4054646"/>
            <a:ext cx="1936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Bootstrap VMs </a:t>
            </a:r>
            <a:br>
              <a:rPr lang="en-US" sz="1200" dirty="0" smtClean="0"/>
            </a:br>
            <a:r>
              <a:rPr lang="en-US" sz="1200" dirty="0" smtClean="0"/>
              <a:t>with a conf. file</a:t>
            </a:r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1253923" y="4931152"/>
            <a:ext cx="1783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</a:t>
            </a:r>
            <a:r>
              <a:rPr lang="en-US" sz="1200" dirty="0" smtClean="0"/>
              <a:t>. VM(s) Information</a:t>
            </a:r>
            <a:endParaRPr lang="en-US" sz="1200" dirty="0"/>
          </a:p>
        </p:txBody>
      </p:sp>
      <p:sp>
        <p:nvSpPr>
          <p:cNvPr id="77" name="TextBox 76"/>
          <p:cNvSpPr txBox="1"/>
          <p:nvPr/>
        </p:nvSpPr>
        <p:spPr>
          <a:xfrm>
            <a:off x="4235883" y="2971800"/>
            <a:ext cx="1936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2. Retrieve conf.  Info. and request Authentication </a:t>
            </a:r>
            <a:r>
              <a:rPr lang="en-US" sz="1200" dirty="0"/>
              <a:t>and </a:t>
            </a:r>
            <a:r>
              <a:rPr lang="en-US" sz="1200" dirty="0" smtClean="0"/>
              <a:t>Authorization</a:t>
            </a:r>
            <a:endParaRPr lang="en-US" sz="1200" dirty="0"/>
          </a:p>
        </p:txBody>
      </p:sp>
      <p:sp>
        <p:nvSpPr>
          <p:cNvPr id="78" name="TextBox 77"/>
          <p:cNvSpPr txBox="1"/>
          <p:nvPr/>
        </p:nvSpPr>
        <p:spPr>
          <a:xfrm>
            <a:off x="6667500" y="3042629"/>
            <a:ext cx="1936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  <a:r>
              <a:rPr lang="en-US" sz="1200" dirty="0" smtClean="0"/>
              <a:t>. Authenticated and Authorized to execute software run-list</a:t>
            </a:r>
            <a:endParaRPr lang="en-US" sz="1200" dirty="0"/>
          </a:p>
        </p:txBody>
      </p:sp>
      <p:sp>
        <p:nvSpPr>
          <p:cNvPr id="79" name="TextBox 78"/>
          <p:cNvSpPr txBox="1"/>
          <p:nvPr/>
        </p:nvSpPr>
        <p:spPr>
          <a:xfrm>
            <a:off x="2209800" y="3581400"/>
            <a:ext cx="1503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</a:t>
            </a:r>
            <a:r>
              <a:rPr lang="en-US" sz="1200" dirty="0" smtClean="0"/>
              <a:t>. Submit application </a:t>
            </a:r>
          </a:p>
          <a:p>
            <a:r>
              <a:rPr lang="en-US" sz="1200" dirty="0" smtClean="0"/>
              <a:t>commands</a:t>
            </a:r>
            <a:endParaRPr lang="en-US" sz="1200" dirty="0"/>
          </a:p>
        </p:txBody>
      </p:sp>
      <p:sp>
        <p:nvSpPr>
          <p:cNvPr id="80" name="TextBox 79"/>
          <p:cNvSpPr txBox="1"/>
          <p:nvPr/>
        </p:nvSpPr>
        <p:spPr>
          <a:xfrm>
            <a:off x="914400" y="4572000"/>
            <a:ext cx="1272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6. Obtain Result</a:t>
            </a:r>
            <a:endParaRPr lang="en-US" sz="1200" dirty="0"/>
          </a:p>
        </p:txBody>
      </p:sp>
      <p:sp>
        <p:nvSpPr>
          <p:cNvPr id="10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SalsaDPI</a:t>
            </a:r>
            <a:r>
              <a:rPr lang="en-US" altLang="zh-TW" dirty="0" smtClean="0"/>
              <a:t>? (Cloud)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91585" y="6582489"/>
            <a:ext cx="47676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>
                <a:latin typeface="Arial" pitchFamily="34" charset="0"/>
                <a:cs typeface="Arial" pitchFamily="34" charset="0"/>
              </a:rPr>
              <a:t>* Chef architecture </a:t>
            </a:r>
            <a:r>
              <a:rPr lang="en-US" sz="1000" i="1" dirty="0">
                <a:latin typeface="Arial" pitchFamily="34" charset="0"/>
                <a:cs typeface="Arial" pitchFamily="34" charset="0"/>
                <a:hlinkClick r:id="rId6"/>
              </a:rPr>
              <a:t>http://wiki.opscode.com/display/chef/Architecture+Introduction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00144" y="2941058"/>
            <a:ext cx="733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User 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Conf.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75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5" grpId="0" animBg="1"/>
      <p:bldP spid="36" grpId="0" animBg="1"/>
      <p:bldP spid="37" grpId="0" animBg="1"/>
      <p:bldP spid="82" grpId="0" animBg="1"/>
      <p:bldP spid="55" grpId="0"/>
      <p:bldP spid="89" grpId="0" animBg="1"/>
      <p:bldP spid="90" grpId="0" animBg="1"/>
      <p:bldP spid="91" grpId="0" animBg="1"/>
      <p:bldP spid="92" grpId="0" animBg="1"/>
      <p:bldP spid="93" grpId="0" animBg="1"/>
      <p:bldP spid="94" grpId="0"/>
      <p:bldP spid="96" grpId="0" animBg="1"/>
      <p:bldP spid="97" grpId="0" animBg="1"/>
      <p:bldP spid="98" grpId="0" animBg="1"/>
      <p:bldP spid="99" grpId="0" animBg="1"/>
      <p:bldP spid="100" grpId="0" animBg="1"/>
      <p:bldP spid="101" grpId="0"/>
      <p:bldP spid="53" grpId="0"/>
      <p:bldP spid="53" grpId="1"/>
      <p:bldP spid="58" grpId="0"/>
      <p:bldP spid="58" grpId="1"/>
      <p:bldP spid="77" grpId="0"/>
      <p:bldP spid="78" grpId="0"/>
      <p:bldP spid="79" grpId="0"/>
      <p:bldP spid="80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SalsaDPI</a:t>
            </a:r>
            <a:r>
              <a:rPr lang="en-US" altLang="zh-TW" dirty="0" smtClean="0"/>
              <a:t>?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Chef features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n-demand install software when starting VMs</a:t>
            </a:r>
          </a:p>
          <a:p>
            <a:pPr lvl="1"/>
            <a:r>
              <a:rPr lang="en-US" dirty="0" smtClean="0"/>
              <a:t>Monitor software installation progress</a:t>
            </a:r>
          </a:p>
          <a:p>
            <a:pPr lvl="1"/>
            <a:r>
              <a:rPr lang="en-US" dirty="0" smtClean="0"/>
              <a:t>Easy to use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SalsaDPI</a:t>
            </a:r>
            <a:r>
              <a:rPr lang="en-US" dirty="0" smtClean="0"/>
              <a:t> features</a:t>
            </a:r>
          </a:p>
          <a:p>
            <a:pPr lvl="1"/>
            <a:r>
              <a:rPr lang="en-US" dirty="0" smtClean="0"/>
              <a:t>Provide </a:t>
            </a:r>
            <a:r>
              <a:rPr lang="en-US" dirty="0"/>
              <a:t>c</a:t>
            </a:r>
            <a:r>
              <a:rPr lang="en-US" dirty="0" smtClean="0"/>
              <a:t>onfigurable interface</a:t>
            </a:r>
          </a:p>
          <a:p>
            <a:pPr lvl="1"/>
            <a:r>
              <a:rPr lang="en-US" dirty="0" smtClean="0"/>
              <a:t>Automate </a:t>
            </a:r>
            <a:r>
              <a:rPr lang="en-US" dirty="0" err="1" smtClean="0"/>
              <a:t>Hadoop</a:t>
            </a:r>
            <a:r>
              <a:rPr lang="en-US" dirty="0" smtClean="0"/>
              <a:t>/Twister/other binary execution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553200"/>
            <a:ext cx="35812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*Chef Official website: </a:t>
            </a:r>
            <a:r>
              <a:rPr lang="en-US" sz="1200" i="1" dirty="0">
                <a:hlinkClick r:id="rId3"/>
              </a:rPr>
              <a:t>http://www.opscode.com/chef/</a:t>
            </a:r>
            <a:endParaRPr lang="en-US" sz="1200" i="1" dirty="0"/>
          </a:p>
        </p:txBody>
      </p:sp>
      <p:pic>
        <p:nvPicPr>
          <p:cNvPr id="1026" name="Picture 2" descr="C:\Users\taklwu\Desktop\OC_Chef_Logo_smal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57200"/>
            <a:ext cx="1651000" cy="130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93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819400"/>
            <a:ext cx="4648200" cy="160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/>
              <a:t>Hands-on Session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1944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Tutorial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http://salsahpc.indiana.edu/ScienceCloud/reproduce-intro.html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17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</a:t>
            </a:r>
            <a:r>
              <a:rPr lang="en-US" dirty="0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3"/>
              </a:rPr>
              <a:t>Install </a:t>
            </a:r>
            <a:r>
              <a:rPr lang="en-US" dirty="0" err="1" smtClean="0">
                <a:hlinkClick r:id="rId3"/>
              </a:rPr>
              <a:t>VirtualBox</a:t>
            </a:r>
            <a:r>
              <a:rPr lang="en-US" dirty="0" smtClean="0">
                <a:hlinkClick r:id="rId3"/>
              </a:rPr>
              <a:t> on your laptop, download and import a prepackaged image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Setup </a:t>
            </a:r>
            <a:r>
              <a:rPr lang="en-US" dirty="0" err="1">
                <a:hlinkClick r:id="rId4"/>
              </a:rPr>
              <a:t>FutureGrid</a:t>
            </a:r>
            <a:r>
              <a:rPr lang="en-US" dirty="0">
                <a:hlinkClick r:id="rId4"/>
              </a:rPr>
              <a:t> </a:t>
            </a:r>
            <a:r>
              <a:rPr lang="en-US" dirty="0" smtClean="0">
                <a:hlinkClick r:id="rId4"/>
              </a:rPr>
              <a:t>Eucalyptus environment</a:t>
            </a:r>
            <a:endParaRPr lang="en-US" dirty="0" smtClean="0"/>
          </a:p>
          <a:p>
            <a:endParaRPr lang="en-US" dirty="0"/>
          </a:p>
          <a:p>
            <a:r>
              <a:rPr lang="en-US" sz="1800" dirty="0" smtClean="0"/>
              <a:t>Make sure you setup the shared folder between host and guest machine correctly</a:t>
            </a:r>
            <a:br>
              <a:rPr lang="en-US" sz="1800" dirty="0" smtClean="0"/>
            </a:b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# </a:t>
            </a:r>
            <a:r>
              <a:rPr lang="en-US" sz="1800" dirty="0"/>
              <a:t>login to </a:t>
            </a:r>
            <a:r>
              <a:rPr lang="en-US" sz="1800" dirty="0" err="1"/>
              <a:t>FutureGrid</a:t>
            </a:r>
            <a:r>
              <a:rPr lang="en-US" sz="1800" dirty="0"/>
              <a:t> India </a:t>
            </a:r>
            <a:r>
              <a:rPr lang="en-US" sz="1800" dirty="0" err="1"/>
              <a:t>Headnode</a:t>
            </a:r>
            <a:r>
              <a:rPr lang="en-US" sz="1800" dirty="0"/>
              <a:t> i136 </a:t>
            </a:r>
            <a:br>
              <a:rPr lang="en-US" sz="1800" dirty="0"/>
            </a:br>
            <a:r>
              <a:rPr lang="en-US" sz="1800" dirty="0" smtClean="0"/>
              <a:t>$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~/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fg_private_key.pem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hlinkClick r:id="rId5"/>
              </a:rPr>
              <a:t>johnny@india.futuregrid.org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~/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fg_private_key.pem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have to be replaced to your own private key file name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17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Master">
  <a:themeElements>
    <a:clrScheme name="Titl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l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plate2[1]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mplate2[1]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template2[1]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1993</TotalTime>
  <Words>1216</Words>
  <Application>Microsoft Office PowerPoint</Application>
  <PresentationFormat>On-screen Show (4:3)</PresentationFormat>
  <Paragraphs>329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Title Master</vt:lpstr>
      <vt:lpstr>template2[1]</vt:lpstr>
      <vt:lpstr>1_template2[1]</vt:lpstr>
      <vt:lpstr>2_template2[1]</vt:lpstr>
      <vt:lpstr>Reproducible Environment for Scientific Applications  (Lab session)</vt:lpstr>
      <vt:lpstr>Overview</vt:lpstr>
      <vt:lpstr>Motivations</vt:lpstr>
      <vt:lpstr>What is SalsaDPI? (Sandbox)</vt:lpstr>
      <vt:lpstr>What is SalsaDPI? (Cloud)</vt:lpstr>
      <vt:lpstr>What is SalsaDPI? (Cont.)</vt:lpstr>
      <vt:lpstr>PowerPoint Presentation</vt:lpstr>
      <vt:lpstr>Online Tutorial page</vt:lpstr>
      <vt:lpstr>Prerequisites</vt:lpstr>
      <vt:lpstr>About Pre-packaged Image</vt:lpstr>
      <vt:lpstr>Important Notes</vt:lpstr>
      <vt:lpstr>Examples</vt:lpstr>
      <vt:lpstr>Step 1. Open the Conf. File</vt:lpstr>
      <vt:lpstr>Step 2. Modify Conf. File</vt:lpstr>
      <vt:lpstr>PowerPoint Presentation</vt:lpstr>
      <vt:lpstr>Sandbox Hadoop WordCount</vt:lpstr>
      <vt:lpstr>Step 3. Execute SalsaDPI with Conf.</vt:lpstr>
      <vt:lpstr>Demo</vt:lpstr>
      <vt:lpstr>Examples</vt:lpstr>
      <vt:lpstr>Step 1. Open the Conf. File</vt:lpstr>
      <vt:lpstr>Step 2. Modify Conf. File</vt:lpstr>
      <vt:lpstr>Step 2. Modify Conf. File (Cont.)</vt:lpstr>
      <vt:lpstr>Step 2. Modify Conf. File (Cont.)</vt:lpstr>
      <vt:lpstr>PowerPoint Presentation</vt:lpstr>
      <vt:lpstr>Step 3. Execute SalsaDPI with Conf.</vt:lpstr>
      <vt:lpstr>Cloud Twister WordCount</vt:lpstr>
      <vt:lpstr>Demo</vt:lpstr>
      <vt:lpstr>Twister Kmeans</vt:lpstr>
      <vt:lpstr>Hadoop Kmeans</vt:lpstr>
      <vt:lpstr>PowerPoint Presentation</vt:lpstr>
      <vt:lpstr>Cloud Hadoop WordCount</vt:lpstr>
      <vt:lpstr>Demo</vt:lpstr>
      <vt:lpstr>Sandbox Twister WordCount</vt:lpstr>
      <vt:lpstr>Demo</vt:lpstr>
    </vt:vector>
  </TitlesOfParts>
  <Company>Indiana University Bloomington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Yuduo</dc:creator>
  <cp:lastModifiedBy>taklwu</cp:lastModifiedBy>
  <cp:revision>828</cp:revision>
  <dcterms:created xsi:type="dcterms:W3CDTF">2012-02-24T04:23:08Z</dcterms:created>
  <dcterms:modified xsi:type="dcterms:W3CDTF">2012-08-01T18:02:17Z</dcterms:modified>
</cp:coreProperties>
</file>