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06" r:id="rId2"/>
    <p:sldMasterId id="2147483718" r:id="rId3"/>
    <p:sldMasterId id="2147483730" r:id="rId4"/>
    <p:sldMasterId id="2147483742" r:id="rId5"/>
    <p:sldMasterId id="2147483754" r:id="rId6"/>
  </p:sldMasterIdLst>
  <p:notesMasterIdLst>
    <p:notesMasterId r:id="rId90"/>
  </p:notesMasterIdLst>
  <p:sldIdLst>
    <p:sldId id="398" r:id="rId7"/>
    <p:sldId id="399" r:id="rId8"/>
    <p:sldId id="401" r:id="rId9"/>
    <p:sldId id="256" r:id="rId10"/>
    <p:sldId id="397" r:id="rId11"/>
    <p:sldId id="402" r:id="rId12"/>
    <p:sldId id="359" r:id="rId13"/>
    <p:sldId id="360" r:id="rId14"/>
    <p:sldId id="361" r:id="rId15"/>
    <p:sldId id="362" r:id="rId16"/>
    <p:sldId id="363" r:id="rId17"/>
    <p:sldId id="418" r:id="rId18"/>
    <p:sldId id="419" r:id="rId19"/>
    <p:sldId id="420" r:id="rId20"/>
    <p:sldId id="421" r:id="rId21"/>
    <p:sldId id="422" r:id="rId22"/>
    <p:sldId id="423" r:id="rId23"/>
    <p:sldId id="424" r:id="rId24"/>
    <p:sldId id="425" r:id="rId25"/>
    <p:sldId id="426" r:id="rId26"/>
    <p:sldId id="408" r:id="rId27"/>
    <p:sldId id="409" r:id="rId28"/>
    <p:sldId id="410" r:id="rId29"/>
    <p:sldId id="411" r:id="rId30"/>
    <p:sldId id="412" r:id="rId31"/>
    <p:sldId id="403" r:id="rId32"/>
    <p:sldId id="404" r:id="rId33"/>
    <p:sldId id="405" r:id="rId34"/>
    <p:sldId id="406" r:id="rId35"/>
    <p:sldId id="407" r:id="rId36"/>
    <p:sldId id="433" r:id="rId37"/>
    <p:sldId id="427" r:id="rId38"/>
    <p:sldId id="428" r:id="rId39"/>
    <p:sldId id="429" r:id="rId40"/>
    <p:sldId id="430" r:id="rId41"/>
    <p:sldId id="431" r:id="rId42"/>
    <p:sldId id="432" r:id="rId43"/>
    <p:sldId id="396" r:id="rId44"/>
    <p:sldId id="316" r:id="rId45"/>
    <p:sldId id="319" r:id="rId46"/>
    <p:sldId id="321" r:id="rId47"/>
    <p:sldId id="434" r:id="rId48"/>
    <p:sldId id="435" r:id="rId49"/>
    <p:sldId id="436" r:id="rId50"/>
    <p:sldId id="437" r:id="rId51"/>
    <p:sldId id="413" r:id="rId52"/>
    <p:sldId id="414" r:id="rId53"/>
    <p:sldId id="415" r:id="rId54"/>
    <p:sldId id="416" r:id="rId55"/>
    <p:sldId id="417" r:id="rId56"/>
    <p:sldId id="395" r:id="rId57"/>
    <p:sldId id="273" r:id="rId58"/>
    <p:sldId id="274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73" r:id="rId67"/>
    <p:sldId id="374" r:id="rId68"/>
    <p:sldId id="375" r:id="rId69"/>
    <p:sldId id="376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283" r:id="rId79"/>
    <p:sldId id="284" r:id="rId80"/>
    <p:sldId id="285" r:id="rId81"/>
    <p:sldId id="286" r:id="rId82"/>
    <p:sldId id="287" r:id="rId83"/>
    <p:sldId id="288" r:id="rId84"/>
    <p:sldId id="394" r:id="rId85"/>
    <p:sldId id="364" r:id="rId86"/>
    <p:sldId id="365" r:id="rId87"/>
    <p:sldId id="366" r:id="rId88"/>
    <p:sldId id="367" r:id="rId89"/>
  </p:sldIdLst>
  <p:sldSz cx="9144000" cy="6858000" type="screen4x3"/>
  <p:notesSz cx="6858000" cy="9144000"/>
  <p:defaultTextStyle>
    <a:defPPr>
      <a:defRPr lang="en-US"/>
    </a:defPPr>
    <a:lvl1pPr marL="0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0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2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4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54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06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56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07" algn="l" defTabSz="9139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546" y="20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ircle-Twister-Kmeans%20Broadcasting%20Analysis%20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s\Dropbox\Yuduo's%20Repository\Twister\benchmark\HDFS_Twister_lo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outtee%20&amp;%20Cyclone%20Merge%20and%20Gather%20Comparis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on:Desktop:research:papers_written:cloudcom2011:cloudcom_results_new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s\Dropbox\Yuduo's%20Repository\Twister\benchmark\HDFS_Twister_log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s\Dropbox\Yuduo's%20Repository\Twister\benchmark\HDFS_Twister_log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s\Dropbox\Yuduo's%20Repository\Twister\benchmark\HDFS_Twister_log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s\Dropbox\Yuduo's%20Repository\Twister\benchmark\HDFS_Twister_log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s\Dropbox\Yuduo's%20Repository\Twister\benchmark\HDFS_Twister_log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s\Dropbox\Yuduo's%20Repository\Twister\benchmark\HDFS_Twister_lo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Chain on 40 nodes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Sheet3!$B$20</c:f>
                <c:numCache>
                  <c:formatCode>General</c:formatCode>
                  <c:ptCount val="1"/>
                  <c:pt idx="0">
                    <c:v>3</c:v>
                  </c:pt>
                </c:numCache>
              </c:numRef>
            </c:plus>
            <c:minus>
              <c:numRef>
                <c:f>Sheet3!$B$19</c:f>
                <c:numCache>
                  <c:formatCode>General</c:formatCode>
                  <c:ptCount val="1"/>
                  <c:pt idx="0">
                    <c:v>3.2299999999999986</c:v>
                  </c:pt>
                </c:numCache>
              </c:numRef>
            </c:minus>
          </c:errBars>
          <c:val>
            <c:numRef>
              <c:f>Sheet3!$B$16</c:f>
              <c:numCache>
                <c:formatCode>General</c:formatCode>
                <c:ptCount val="1"/>
                <c:pt idx="0">
                  <c:v>13.61</c:v>
                </c:pt>
              </c:numCache>
            </c:numRef>
          </c:val>
        </c:ser>
        <c:ser>
          <c:idx val="1"/>
          <c:order val="1"/>
          <c:tx>
            <c:v>Chain on 80 nodes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Sheet3!$C$20</c:f>
                <c:numCache>
                  <c:formatCode>General</c:formatCode>
                  <c:ptCount val="1"/>
                  <c:pt idx="0">
                    <c:v>5.7199999999999989</c:v>
                  </c:pt>
                </c:numCache>
              </c:numRef>
            </c:plus>
            <c:minus>
              <c:numRef>
                <c:f>Sheet3!$C$19</c:f>
                <c:numCache>
                  <c:formatCode>General</c:formatCode>
                  <c:ptCount val="1"/>
                  <c:pt idx="0">
                    <c:v>5.3099999999999987</c:v>
                  </c:pt>
                </c:numCache>
              </c:numRef>
            </c:minus>
          </c:errBars>
          <c:val>
            <c:numRef>
              <c:f>Sheet3!$C$16</c:f>
              <c:numCache>
                <c:formatCode>General</c:formatCode>
                <c:ptCount val="1"/>
                <c:pt idx="0">
                  <c:v>15.86</c:v>
                </c:pt>
              </c:numCache>
            </c:numRef>
          </c:val>
        </c:ser>
        <c:ser>
          <c:idx val="2"/>
          <c:order val="2"/>
          <c:tx>
            <c:v>MST on 40 nodes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Sheet3!$B$25</c:f>
                <c:numCache>
                  <c:formatCode>General</c:formatCode>
                  <c:ptCount val="1"/>
                  <c:pt idx="0">
                    <c:v>5.4899999999999984</c:v>
                  </c:pt>
                </c:numCache>
              </c:numRef>
            </c:plus>
            <c:minus>
              <c:numRef>
                <c:f>Sheet3!$B$24</c:f>
                <c:numCache>
                  <c:formatCode>General</c:formatCode>
                  <c:ptCount val="1"/>
                  <c:pt idx="0">
                    <c:v>2.7300000000000004</c:v>
                  </c:pt>
                </c:numCache>
              </c:numRef>
            </c:minus>
          </c:errBars>
          <c:val>
            <c:numRef>
              <c:f>Sheet3!$B$21</c:f>
              <c:numCache>
                <c:formatCode>General</c:formatCode>
                <c:ptCount val="1"/>
                <c:pt idx="0">
                  <c:v>17.28</c:v>
                </c:pt>
              </c:numCache>
            </c:numRef>
          </c:val>
        </c:ser>
        <c:ser>
          <c:idx val="3"/>
          <c:order val="3"/>
          <c:tx>
            <c:v>MST on 80 nodes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Sheet3!$C$25</c:f>
                <c:numCache>
                  <c:formatCode>General</c:formatCode>
                  <c:ptCount val="1"/>
                  <c:pt idx="0">
                    <c:v>4.82</c:v>
                  </c:pt>
                </c:numCache>
              </c:numRef>
            </c:plus>
            <c:minus>
              <c:numRef>
                <c:f>Sheet3!$C$24</c:f>
                <c:numCache>
                  <c:formatCode>General</c:formatCode>
                  <c:ptCount val="1"/>
                  <c:pt idx="0">
                    <c:v>4.6700000000000017</c:v>
                  </c:pt>
                </c:numCache>
              </c:numRef>
            </c:minus>
          </c:errBars>
          <c:val>
            <c:numRef>
              <c:f>Sheet3!$C$21</c:f>
              <c:numCache>
                <c:formatCode>General</c:formatCode>
                <c:ptCount val="1"/>
                <c:pt idx="0">
                  <c:v>19.62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91449856"/>
        <c:axId val="41920192"/>
      </c:barChart>
      <c:catAx>
        <c:axId val="91449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Broadcasting 600 MB data in 50 times' average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41920192"/>
        <c:crosses val="autoZero"/>
        <c:auto val="1"/>
        <c:lblAlgn val="ctr"/>
        <c:lblOffset val="100"/>
        <c:noMultiLvlLbl val="0"/>
      </c:catAx>
      <c:valAx>
        <c:axId val="419201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Broadcasting Time (Unit: Seconds)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144985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US" sz="1100"/>
              <a:t>Original Twister</a:t>
            </a:r>
            <a:r>
              <a:rPr lang="en-US" sz="1100" baseline="0"/>
              <a:t> 16G Data</a:t>
            </a:r>
            <a:endParaRPr lang="en-US" sz="1100"/>
          </a:p>
        </c:rich>
      </c:tx>
      <c:layout>
        <c:manualLayout>
          <c:xMode val="edge"/>
          <c:yMode val="edge"/>
          <c:x val="0.26504155730533679"/>
          <c:y val="5.555555555555555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8.8655074365704273E-2"/>
          <c:y val="5.1400554097404488E-2"/>
          <c:w val="0.85470669291338575"/>
          <c:h val="0.82336030912802571"/>
        </c:manualLayout>
      </c:layout>
      <c:barChart>
        <c:barDir val="col"/>
        <c:grouping val="stacked"/>
        <c:varyColors val="0"/>
        <c:ser>
          <c:idx val="0"/>
          <c:order val="0"/>
          <c:tx>
            <c:v>Loop Time</c:v>
          </c:tx>
          <c:invertIfNegative val="0"/>
          <c:cat>
            <c:numRef>
              <c:f>Sheet8!$C$10:$F$10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Sheet8!$I$26:$L$26</c:f>
              <c:numCache>
                <c:formatCode>General</c:formatCode>
                <c:ptCount val="4"/>
                <c:pt idx="0">
                  <c:v>3.8980000000000001</c:v>
                </c:pt>
                <c:pt idx="1">
                  <c:v>26.7</c:v>
                </c:pt>
                <c:pt idx="2">
                  <c:v>56.835999999999999</c:v>
                </c:pt>
                <c:pt idx="3">
                  <c:v>103.88</c:v>
                </c:pt>
              </c:numCache>
            </c:numRef>
          </c:val>
        </c:ser>
        <c:ser>
          <c:idx val="1"/>
          <c:order val="1"/>
          <c:tx>
            <c:v>Overhead</c:v>
          </c:tx>
          <c:spPr>
            <a:ln w="25400">
              <a:noFill/>
            </a:ln>
          </c:spPr>
          <c:invertIfNegative val="0"/>
          <c:cat>
            <c:numRef>
              <c:f>Sheet8!$C$10:$F$10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Sheet8!$I$28:$L$28</c:f>
              <c:numCache>
                <c:formatCode>General</c:formatCode>
                <c:ptCount val="4"/>
                <c:pt idx="0">
                  <c:v>1.2419999999999995</c:v>
                </c:pt>
                <c:pt idx="1">
                  <c:v>1.2600000000000016</c:v>
                </c:pt>
                <c:pt idx="2">
                  <c:v>0.37300000000000466</c:v>
                </c:pt>
                <c:pt idx="3">
                  <c:v>0.57866666666666333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322880"/>
        <c:axId val="163150592"/>
      </c:barChart>
      <c:catAx>
        <c:axId val="16332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3150592"/>
        <c:crosses val="autoZero"/>
        <c:auto val="1"/>
        <c:lblAlgn val="ctr"/>
        <c:lblOffset val="100"/>
        <c:noMultiLvlLbl val="0"/>
      </c:catAx>
      <c:valAx>
        <c:axId val="163150592"/>
        <c:scaling>
          <c:orientation val="minMax"/>
          <c:max val="1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3322880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Kmeans, 600 MB centroids (150000 500D</a:t>
            </a:r>
            <a:r>
              <a:rPr lang="en-US" baseline="0"/>
              <a:t> points</a:t>
            </a:r>
            <a:r>
              <a:rPr lang="en-US"/>
              <a:t>), 640 data points, 80 nodes, 2 switches, MST Broadcasting, 50 iterations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Circle</c:v>
                </c:pt>
                <c:pt idx="1">
                  <c:v>Fouettes (Direct Download)</c:v>
                </c:pt>
                <c:pt idx="2">
                  <c:v>Fouettes (MST Gather)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12675.407999999999</c:v>
                </c:pt>
                <c:pt idx="1">
                  <c:v>3054.9140000000002</c:v>
                </c:pt>
                <c:pt idx="2">
                  <c:v>3190.1669999999999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450880"/>
        <c:axId val="41922496"/>
      </c:barChart>
      <c:catAx>
        <c:axId val="91450880"/>
        <c:scaling>
          <c:orientation val="minMax"/>
        </c:scaling>
        <c:delete val="0"/>
        <c:axPos val="b"/>
        <c:majorTickMark val="out"/>
        <c:minorTickMark val="none"/>
        <c:tickLblPos val="nextTo"/>
        <c:crossAx val="41922496"/>
        <c:crosses val="autoZero"/>
        <c:auto val="1"/>
        <c:lblAlgn val="ctr"/>
        <c:lblOffset val="100"/>
        <c:noMultiLvlLbl val="0"/>
      </c:catAx>
      <c:valAx>
        <c:axId val="419224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Execution Time (Unit: Seconds)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9145088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lIns="2">
            <a:spAutoFit/>
          </a:bodyPr>
          <a:lstStyle/>
          <a:p>
            <a:pPr>
              <a:defRPr sz="1600"/>
            </a:pPr>
            <a:r>
              <a:rPr lang="en-US" sz="1600"/>
              <a:t>CloudBurst</a:t>
            </a:r>
            <a:r>
              <a:rPr lang="en-US" sz="1600" baseline="0"/>
              <a:t> Sample Data Run-Time Results</a:t>
            </a:r>
            <a:endParaRPr lang="en-US" sz="1600"/>
          </a:p>
        </c:rich>
      </c:tx>
      <c:layout>
        <c:manualLayout>
          <c:xMode val="edge"/>
          <c:yMode val="edge"/>
          <c:x val="0.124708883220583"/>
          <c:y val="3.7426541194545801E-3"/>
        </c:manualLayout>
      </c:layout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0.129113517060367"/>
          <c:y val="0.11621979364648399"/>
          <c:w val="0.83778622972389605"/>
          <c:h val="0.7233315232147700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Sheet2!$H$1</c:f>
              <c:strCache>
                <c:ptCount val="1"/>
                <c:pt idx="0">
                  <c:v>CloudBurst</c:v>
                </c:pt>
              </c:strCache>
            </c:strRef>
          </c:tx>
          <c:spPr>
            <a:pattFill prst="pct50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numRef>
              <c:f>Sheet2!$G$2:$G$4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50</c:v>
                </c:pt>
              </c:numCache>
            </c:numRef>
          </c:cat>
          <c:val>
            <c:numRef>
              <c:f>Sheet2!$H$2:$H$4</c:f>
              <c:numCache>
                <c:formatCode>General</c:formatCode>
                <c:ptCount val="3"/>
                <c:pt idx="0">
                  <c:v>323.34300000000002</c:v>
                </c:pt>
                <c:pt idx="1">
                  <c:v>179.29400000000001</c:v>
                </c:pt>
                <c:pt idx="2">
                  <c:v>82.97</c:v>
                </c:pt>
              </c:numCache>
            </c:numRef>
          </c:val>
        </c:ser>
        <c:ser>
          <c:idx val="2"/>
          <c:order val="1"/>
          <c:tx>
            <c:strRef>
              <c:f>Sheet2!$I$1</c:f>
              <c:strCache>
                <c:ptCount val="1"/>
                <c:pt idx="0">
                  <c:v>FilterAlignments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Sheet2!$G$2:$G$4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50</c:v>
                </c:pt>
              </c:numCache>
            </c:numRef>
          </c:cat>
          <c:val>
            <c:numRef>
              <c:f>Sheet2!$I$2:$I$4</c:f>
              <c:numCache>
                <c:formatCode>General</c:formatCode>
                <c:ptCount val="3"/>
                <c:pt idx="0">
                  <c:v>65.884</c:v>
                </c:pt>
                <c:pt idx="1">
                  <c:v>36.906000000000013</c:v>
                </c:pt>
                <c:pt idx="2">
                  <c:v>41.77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8528896"/>
        <c:axId val="98530368"/>
      </c:barChart>
      <c:catAx>
        <c:axId val="128528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Cluster</a:t>
                </a:r>
                <a:r>
                  <a:rPr lang="en-US" sz="1400" baseline="0"/>
                  <a:t> Size (node count)</a:t>
                </a:r>
                <a:endParaRPr lang="en-US" sz="14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98530368"/>
        <c:crosses val="autoZero"/>
        <c:auto val="1"/>
        <c:lblAlgn val="ctr"/>
        <c:lblOffset val="100"/>
        <c:noMultiLvlLbl val="0"/>
      </c:catAx>
      <c:valAx>
        <c:axId val="98530368"/>
        <c:scaling>
          <c:orientation val="minMax"/>
          <c:max val="400"/>
        </c:scaling>
        <c:delete val="0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Run Time (seconds)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crossAx val="128528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152445380947096"/>
          <c:y val="0.15682158632609899"/>
          <c:w val="0.35342617837590201"/>
          <c:h val="0.19395262014661999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</c:spPr>
      <c:txPr>
        <a:bodyPr/>
        <a:lstStyle/>
        <a:p>
          <a:pPr>
            <a:defRPr sz="1400" b="1" i="0"/>
          </a:pPr>
          <a:endParaRPr lang="en-US"/>
        </a:p>
      </c:txPr>
    </c:legend>
    <c:plotVisOnly val="1"/>
    <c:dispBlanksAs val="gap"/>
    <c:showDLblsOverMax val="0"/>
  </c:chart>
  <c:spPr>
    <a:ln w="12700"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55457507466739"/>
          <c:y val="5.1400554097404488E-2"/>
          <c:w val="0.83544438410715915"/>
          <c:h val="0.77406114776193502"/>
        </c:manualLayout>
      </c:layout>
      <c:lineChart>
        <c:grouping val="standard"/>
        <c:varyColors val="0"/>
        <c:ser>
          <c:idx val="0"/>
          <c:order val="0"/>
          <c:tx>
            <c:v>HDFS-Twister</c:v>
          </c:tx>
          <c:marker>
            <c:symbol val="none"/>
          </c:marker>
          <c:cat>
            <c:numRef>
              <c:f>Sheet8!$C$5:$E$5</c:f>
              <c:numCache>
                <c:formatCode>General</c:formatCode>
                <c:ptCount val="3"/>
                <c:pt idx="0">
                  <c:v>1</c:v>
                </c:pt>
                <c:pt idx="1">
                  <c:v>4</c:v>
                </c:pt>
                <c:pt idx="2">
                  <c:v>16</c:v>
                </c:pt>
              </c:numCache>
            </c:numRef>
          </c:cat>
          <c:val>
            <c:numRef>
              <c:f>Sheet8!$C$6:$E$6</c:f>
              <c:numCache>
                <c:formatCode>General</c:formatCode>
                <c:ptCount val="3"/>
                <c:pt idx="0">
                  <c:v>20.3871</c:v>
                </c:pt>
                <c:pt idx="1">
                  <c:v>26.9711</c:v>
                </c:pt>
                <c:pt idx="2">
                  <c:v>257.37400000000002</c:v>
                </c:pt>
              </c:numCache>
            </c:numRef>
          </c:val>
          <c:smooth val="0"/>
        </c:ser>
        <c:ser>
          <c:idx val="1"/>
          <c:order val="1"/>
          <c:tx>
            <c:v>Original-Twister</c:v>
          </c:tx>
          <c:marker>
            <c:symbol val="none"/>
          </c:marker>
          <c:cat>
            <c:numRef>
              <c:f>Sheet8!$C$5:$E$5</c:f>
              <c:numCache>
                <c:formatCode>General</c:formatCode>
                <c:ptCount val="3"/>
                <c:pt idx="0">
                  <c:v>1</c:v>
                </c:pt>
                <c:pt idx="1">
                  <c:v>4</c:v>
                </c:pt>
                <c:pt idx="2">
                  <c:v>16</c:v>
                </c:pt>
              </c:numCache>
            </c:numRef>
          </c:cat>
          <c:val>
            <c:numRef>
              <c:f>Sheet8!$C$7:$E$7</c:f>
              <c:numCache>
                <c:formatCode>General</c:formatCode>
                <c:ptCount val="3"/>
                <c:pt idx="0">
                  <c:v>12.8644</c:v>
                </c:pt>
                <c:pt idx="1">
                  <c:v>36.33</c:v>
                </c:pt>
                <c:pt idx="2">
                  <c:v>202.14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025024"/>
        <c:axId val="41055296"/>
      </c:lineChart>
      <c:catAx>
        <c:axId val="129025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Data size</a:t>
                </a:r>
                <a:r>
                  <a:rPr lang="en-US" baseline="0" dirty="0" smtClean="0"/>
                  <a:t> (G)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1055296"/>
        <c:crosses val="autoZero"/>
        <c:auto val="1"/>
        <c:lblAlgn val="ctr"/>
        <c:lblOffset val="100"/>
        <c:noMultiLvlLbl val="0"/>
      </c:catAx>
      <c:valAx>
        <c:axId val="41055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Time (second)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9025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979206263010227"/>
          <c:y val="0.10472121728027239"/>
          <c:w val="0.26344553805774279"/>
          <c:h val="0.1674343832020997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US" sz="1100"/>
              <a:t>HDFS-Twister</a:t>
            </a:r>
            <a:r>
              <a:rPr lang="en-US" sz="1100" baseline="0"/>
              <a:t> 1G Data</a:t>
            </a:r>
            <a:endParaRPr lang="en-US" sz="1100"/>
          </a:p>
        </c:rich>
      </c:tx>
      <c:layout>
        <c:manualLayout>
          <c:xMode val="edge"/>
          <c:yMode val="edge"/>
          <c:x val="0.26504155730533679"/>
          <c:y val="5.555555555555555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2360484755919271"/>
          <c:y val="5.1400554097404488E-2"/>
          <c:w val="0.81975795826909426"/>
          <c:h val="0.81382116898849177"/>
        </c:manualLayout>
      </c:layout>
      <c:barChart>
        <c:barDir val="col"/>
        <c:grouping val="stacked"/>
        <c:varyColors val="0"/>
        <c:ser>
          <c:idx val="0"/>
          <c:order val="0"/>
          <c:tx>
            <c:v>Loop Time</c:v>
          </c:tx>
          <c:invertIfNegative val="0"/>
          <c:cat>
            <c:numRef>
              <c:f>Sheet8!$C$10:$F$10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Sheet8!$C$12:$F$12</c:f>
              <c:numCache>
                <c:formatCode>General</c:formatCode>
                <c:ptCount val="4"/>
                <c:pt idx="0">
                  <c:v>0.34789999999999999</c:v>
                </c:pt>
                <c:pt idx="1">
                  <c:v>2.7536</c:v>
                </c:pt>
                <c:pt idx="2">
                  <c:v>5.3547000000000002</c:v>
                </c:pt>
                <c:pt idx="3">
                  <c:v>10.594272604588394</c:v>
                </c:pt>
              </c:numCache>
            </c:numRef>
          </c:val>
        </c:ser>
        <c:ser>
          <c:idx val="1"/>
          <c:order val="1"/>
          <c:tx>
            <c:v>Overhead</c:v>
          </c:tx>
          <c:spPr>
            <a:ln w="25400">
              <a:noFill/>
            </a:ln>
          </c:spPr>
          <c:invertIfNegative val="0"/>
          <c:cat>
            <c:numRef>
              <c:f>Sheet8!$C$10:$F$10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Sheet8!$C$14:$F$14</c:f>
              <c:numCache>
                <c:formatCode>General</c:formatCode>
                <c:ptCount val="4"/>
                <c:pt idx="0">
                  <c:v>2.4389999999999992</c:v>
                </c:pt>
                <c:pt idx="1">
                  <c:v>2.1541999999999999</c:v>
                </c:pt>
                <c:pt idx="2">
                  <c:v>2.1583999999999994</c:v>
                </c:pt>
                <c:pt idx="3">
                  <c:v>2.1351273954116063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802368"/>
        <c:axId val="163122560"/>
      </c:barChart>
      <c:catAx>
        <c:axId val="159802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Loop Number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en-US"/>
          </a:p>
        </c:txPr>
        <c:crossAx val="163122560"/>
        <c:crosses val="autoZero"/>
        <c:auto val="1"/>
        <c:lblAlgn val="ctr"/>
        <c:lblOffset val="100"/>
        <c:noMultiLvlLbl val="0"/>
      </c:catAx>
      <c:valAx>
        <c:axId val="1631225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Time (Second)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en-US"/>
          </a:p>
        </c:txPr>
        <c:crossAx val="159802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010415871200942"/>
          <c:y val="0.10480341867797748"/>
          <c:w val="0.46203710774510148"/>
          <c:h val="0.25440116216507047"/>
        </c:manualLayout>
      </c:layout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US" sz="1100"/>
              <a:t>Original Twister</a:t>
            </a:r>
            <a:r>
              <a:rPr lang="en-US" sz="1100" baseline="0"/>
              <a:t> 1G Data</a:t>
            </a:r>
            <a:endParaRPr lang="en-US" sz="1100"/>
          </a:p>
        </c:rich>
      </c:tx>
      <c:layout>
        <c:manualLayout>
          <c:xMode val="edge"/>
          <c:yMode val="edge"/>
          <c:x val="0.26504155730533679"/>
          <c:y val="5.555555555555555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623886985162336"/>
          <c:y val="5.1400554097404488E-2"/>
          <c:w val="0.78712927922124065"/>
          <c:h val="0.82336030912802571"/>
        </c:manualLayout>
      </c:layout>
      <c:barChart>
        <c:barDir val="col"/>
        <c:grouping val="stacked"/>
        <c:varyColors val="0"/>
        <c:ser>
          <c:idx val="0"/>
          <c:order val="0"/>
          <c:tx>
            <c:v>Loop Time</c:v>
          </c:tx>
          <c:invertIfNegative val="0"/>
          <c:cat>
            <c:numRef>
              <c:f>Sheet8!$C$10:$F$10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Sheet8!$I$12:$L$12</c:f>
              <c:numCache>
                <c:formatCode>General</c:formatCode>
                <c:ptCount val="4"/>
                <c:pt idx="0">
                  <c:v>0.36699999999999999</c:v>
                </c:pt>
                <c:pt idx="1">
                  <c:v>2.7079999999999997</c:v>
                </c:pt>
                <c:pt idx="2">
                  <c:v>5.1985999999999999</c:v>
                </c:pt>
                <c:pt idx="3">
                  <c:v>10.32</c:v>
                </c:pt>
              </c:numCache>
            </c:numRef>
          </c:val>
        </c:ser>
        <c:ser>
          <c:idx val="1"/>
          <c:order val="1"/>
          <c:tx>
            <c:v>Overhead</c:v>
          </c:tx>
          <c:spPr>
            <a:ln w="25400">
              <a:noFill/>
            </a:ln>
          </c:spPr>
          <c:invertIfNegative val="0"/>
          <c:cat>
            <c:numRef>
              <c:f>Sheet8!$C$10:$F$10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Sheet8!$I$14:$L$14</c:f>
              <c:numCache>
                <c:formatCode>General</c:formatCode>
                <c:ptCount val="4"/>
                <c:pt idx="0">
                  <c:v>0.6646669999999999</c:v>
                </c:pt>
                <c:pt idx="1">
                  <c:v>0.65266700000000011</c:v>
                </c:pt>
                <c:pt idx="2">
                  <c:v>0.6344000000000003</c:v>
                </c:pt>
                <c:pt idx="3">
                  <c:v>0.66329999999999956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804416"/>
        <c:axId val="129264448"/>
      </c:barChart>
      <c:catAx>
        <c:axId val="159804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Loop Number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en-US"/>
          </a:p>
        </c:txPr>
        <c:crossAx val="129264448"/>
        <c:crosses val="autoZero"/>
        <c:auto val="1"/>
        <c:lblAlgn val="ctr"/>
        <c:lblOffset val="100"/>
        <c:noMultiLvlLbl val="0"/>
      </c:catAx>
      <c:valAx>
        <c:axId val="129264448"/>
        <c:scaling>
          <c:orientation val="minMax"/>
          <c:max val="1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Time (Second)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en-US"/>
          </a:p>
        </c:txPr>
        <c:crossAx val="159804416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US" sz="1100"/>
              <a:t>HDFS-Twister</a:t>
            </a:r>
            <a:r>
              <a:rPr lang="en-US" sz="1100" baseline="0"/>
              <a:t> 4G Data</a:t>
            </a:r>
            <a:endParaRPr lang="en-US" sz="1100"/>
          </a:p>
        </c:rich>
      </c:tx>
      <c:layout>
        <c:manualLayout>
          <c:xMode val="edge"/>
          <c:yMode val="edge"/>
          <c:x val="0.26504155730533679"/>
          <c:y val="5.555555555555555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8.8655074365704273E-2"/>
          <c:y val="5.1400554097404488E-2"/>
          <c:w val="0.85470669291338575"/>
          <c:h val="0.82336030912802571"/>
        </c:manualLayout>
      </c:layout>
      <c:barChart>
        <c:barDir val="col"/>
        <c:grouping val="stacked"/>
        <c:varyColors val="0"/>
        <c:ser>
          <c:idx val="0"/>
          <c:order val="0"/>
          <c:tx>
            <c:v>Loop Time</c:v>
          </c:tx>
          <c:invertIfNegative val="0"/>
          <c:cat>
            <c:numRef>
              <c:f>Sheet8!$C$10:$F$10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Sheet8!$C$19:$F$19</c:f>
              <c:numCache>
                <c:formatCode>General</c:formatCode>
                <c:ptCount val="4"/>
                <c:pt idx="0">
                  <c:v>0.74750000000000005</c:v>
                </c:pt>
                <c:pt idx="1">
                  <c:v>6.6749999999999998</c:v>
                </c:pt>
                <c:pt idx="2">
                  <c:v>13.040000000000001</c:v>
                </c:pt>
                <c:pt idx="3">
                  <c:v>25.995799999999999</c:v>
                </c:pt>
              </c:numCache>
            </c:numRef>
          </c:val>
        </c:ser>
        <c:ser>
          <c:idx val="1"/>
          <c:order val="1"/>
          <c:tx>
            <c:v>Overhead</c:v>
          </c:tx>
          <c:spPr>
            <a:ln w="25400">
              <a:noFill/>
            </a:ln>
          </c:spPr>
          <c:invertIfNegative val="0"/>
          <c:cat>
            <c:numRef>
              <c:f>Sheet8!$C$10:$F$10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Sheet8!$C$21:$F$21</c:f>
              <c:numCache>
                <c:formatCode>General</c:formatCode>
                <c:ptCount val="4"/>
                <c:pt idx="0">
                  <c:v>3.6106000000000003</c:v>
                </c:pt>
                <c:pt idx="1">
                  <c:v>3.6750999999999996</c:v>
                </c:pt>
                <c:pt idx="2">
                  <c:v>3.5861999999999998</c:v>
                </c:pt>
                <c:pt idx="3">
                  <c:v>3.5706000000000024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804928"/>
        <c:axId val="163119680"/>
      </c:barChart>
      <c:catAx>
        <c:axId val="15980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3119680"/>
        <c:crosses val="autoZero"/>
        <c:auto val="1"/>
        <c:lblAlgn val="ctr"/>
        <c:lblOffset val="100"/>
        <c:noMultiLvlLbl val="0"/>
      </c:catAx>
      <c:valAx>
        <c:axId val="163119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804928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US" sz="1100"/>
              <a:t>Original Twister</a:t>
            </a:r>
            <a:r>
              <a:rPr lang="en-US" sz="1100" baseline="0"/>
              <a:t> 4G Data</a:t>
            </a:r>
            <a:endParaRPr lang="en-US" sz="1100"/>
          </a:p>
        </c:rich>
      </c:tx>
      <c:layout>
        <c:manualLayout>
          <c:xMode val="edge"/>
          <c:yMode val="edge"/>
          <c:x val="0.26504155730533679"/>
          <c:y val="5.555555555555555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8.8655074365704273E-2"/>
          <c:y val="5.1400554097404488E-2"/>
          <c:w val="0.85470669291338575"/>
          <c:h val="0.82336030912802571"/>
        </c:manualLayout>
      </c:layout>
      <c:barChart>
        <c:barDir val="col"/>
        <c:grouping val="stacked"/>
        <c:varyColors val="0"/>
        <c:ser>
          <c:idx val="0"/>
          <c:order val="0"/>
          <c:tx>
            <c:v>Loop Time</c:v>
          </c:tx>
          <c:invertIfNegative val="0"/>
          <c:cat>
            <c:numRef>
              <c:f>Sheet8!$C$10:$F$10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Sheet8!$I$19:$L$19</c:f>
              <c:numCache>
                <c:formatCode>General</c:formatCode>
                <c:ptCount val="4"/>
                <c:pt idx="0">
                  <c:v>0.77300000000000002</c:v>
                </c:pt>
                <c:pt idx="1">
                  <c:v>7.5632999999999999</c:v>
                </c:pt>
                <c:pt idx="2">
                  <c:v>14.298888888888889</c:v>
                </c:pt>
                <c:pt idx="3">
                  <c:v>28.126198830409358</c:v>
                </c:pt>
              </c:numCache>
            </c:numRef>
          </c:val>
        </c:ser>
        <c:ser>
          <c:idx val="1"/>
          <c:order val="1"/>
          <c:tx>
            <c:v>Overhead</c:v>
          </c:tx>
          <c:spPr>
            <a:ln w="25400">
              <a:noFill/>
            </a:ln>
          </c:spPr>
          <c:invertIfNegative val="0"/>
          <c:cat>
            <c:numRef>
              <c:f>Sheet8!$C$10:$F$10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Sheet8!$I$21:$L$21</c:f>
              <c:numCache>
                <c:formatCode>General</c:formatCode>
                <c:ptCount val="4"/>
                <c:pt idx="0">
                  <c:v>1.1048</c:v>
                </c:pt>
                <c:pt idx="1">
                  <c:v>0.78369999999999962</c:v>
                </c:pt>
                <c:pt idx="2">
                  <c:v>0.72111111111111015</c:v>
                </c:pt>
                <c:pt idx="3">
                  <c:v>0.65880116959064239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187200"/>
        <c:axId val="153421504"/>
      </c:barChart>
      <c:catAx>
        <c:axId val="163187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3421504"/>
        <c:crosses val="autoZero"/>
        <c:auto val="1"/>
        <c:lblAlgn val="ctr"/>
        <c:lblOffset val="100"/>
        <c:noMultiLvlLbl val="0"/>
      </c:catAx>
      <c:valAx>
        <c:axId val="153421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3187200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HDFS-Twister</a:t>
            </a:r>
            <a:r>
              <a:rPr lang="en-US" sz="1200" baseline="0"/>
              <a:t> 16G Data</a:t>
            </a:r>
            <a:endParaRPr lang="en-US" sz="1200"/>
          </a:p>
        </c:rich>
      </c:tx>
      <c:layout>
        <c:manualLayout>
          <c:xMode val="edge"/>
          <c:yMode val="edge"/>
          <c:x val="0.26504155730533679"/>
          <c:y val="5.555555555555555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8.8655074365704273E-2"/>
          <c:y val="5.1400554097404488E-2"/>
          <c:w val="0.85470669291338575"/>
          <c:h val="0.82336030912802571"/>
        </c:manualLayout>
      </c:layout>
      <c:barChart>
        <c:barDir val="col"/>
        <c:grouping val="stacked"/>
        <c:varyColors val="0"/>
        <c:ser>
          <c:idx val="0"/>
          <c:order val="0"/>
          <c:tx>
            <c:v>Loop Time</c:v>
          </c:tx>
          <c:invertIfNegative val="0"/>
          <c:cat>
            <c:numRef>
              <c:f>Sheet8!$C$10:$F$10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Sheet8!$C$26:$F$26</c:f>
              <c:numCache>
                <c:formatCode>General</c:formatCode>
                <c:ptCount val="4"/>
                <c:pt idx="0">
                  <c:v>2.8719999999999999</c:v>
                </c:pt>
                <c:pt idx="1">
                  <c:v>25.939999999999998</c:v>
                </c:pt>
                <c:pt idx="2">
                  <c:v>52.460000000000008</c:v>
                </c:pt>
                <c:pt idx="3">
                  <c:v>106.12</c:v>
                </c:pt>
              </c:numCache>
            </c:numRef>
          </c:val>
        </c:ser>
        <c:ser>
          <c:idx val="1"/>
          <c:order val="1"/>
          <c:tx>
            <c:v>Overhead</c:v>
          </c:tx>
          <c:spPr>
            <a:ln w="25400">
              <a:noFill/>
            </a:ln>
          </c:spPr>
          <c:invertIfNegative val="0"/>
          <c:cat>
            <c:numRef>
              <c:f>Sheet8!$C$10:$F$10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cat>
          <c:val>
            <c:numRef>
              <c:f>Sheet8!$C$28:$F$28</c:f>
              <c:numCache>
                <c:formatCode>General</c:formatCode>
                <c:ptCount val="4"/>
                <c:pt idx="0">
                  <c:v>21.255099999999985</c:v>
                </c:pt>
                <c:pt idx="1">
                  <c:v>19.481500000000004</c:v>
                </c:pt>
                <c:pt idx="2">
                  <c:v>21.72999999999999</c:v>
                </c:pt>
                <c:pt idx="3">
                  <c:v>19.349999999999994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320320"/>
        <c:axId val="163146560"/>
      </c:barChart>
      <c:catAx>
        <c:axId val="163320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3146560"/>
        <c:crosses val="autoZero"/>
        <c:auto val="1"/>
        <c:lblAlgn val="ctr"/>
        <c:lblOffset val="100"/>
        <c:noMultiLvlLbl val="0"/>
      </c:catAx>
      <c:valAx>
        <c:axId val="163146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3320320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A12198-0063-4029-ABA2-A6B763CFD14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54B1729-00CD-4D11-98CC-0BFFB9EEEEA5}">
      <dgm:prSet phldrT="[Text]" custT="1"/>
      <dgm:spPr/>
      <dgm:t>
        <a:bodyPr/>
        <a:lstStyle/>
        <a:p>
          <a:r>
            <a:rPr lang="en-US" sz="2800" dirty="0" smtClean="0"/>
            <a:t>Azure Cloud Services</a:t>
          </a:r>
          <a:endParaRPr lang="en-US" sz="2800" dirty="0"/>
        </a:p>
      </dgm:t>
    </dgm:pt>
    <dgm:pt modelId="{CA97E313-A71F-4EF0-AD46-9C676257711E}" type="parTrans" cxnId="{2D8F5B7D-C456-4B70-8CBA-B14928BE8B78}">
      <dgm:prSet/>
      <dgm:spPr/>
      <dgm:t>
        <a:bodyPr/>
        <a:lstStyle/>
        <a:p>
          <a:endParaRPr lang="en-US" sz="2000"/>
        </a:p>
      </dgm:t>
    </dgm:pt>
    <dgm:pt modelId="{7A4783B5-482B-483B-A5CC-A9BE4E4E4C89}" type="sibTrans" cxnId="{2D8F5B7D-C456-4B70-8CBA-B14928BE8B78}">
      <dgm:prSet/>
      <dgm:spPr/>
      <dgm:t>
        <a:bodyPr/>
        <a:lstStyle/>
        <a:p>
          <a:endParaRPr lang="en-US" sz="2000"/>
        </a:p>
      </dgm:t>
    </dgm:pt>
    <dgm:pt modelId="{2D75043D-2F5F-463A-A9E4-DCAF4399C1FD}">
      <dgm:prSet phldrT="[Text]" custT="1"/>
      <dgm:spPr/>
      <dgm:t>
        <a:bodyPr/>
        <a:lstStyle/>
        <a:p>
          <a:r>
            <a:rPr lang="en-US" sz="2000" dirty="0" smtClean="0">
              <a:latin typeface="+mj-lt"/>
            </a:rPr>
            <a:t>Highly-available and scalable</a:t>
          </a:r>
          <a:endParaRPr lang="en-US" sz="2000" dirty="0"/>
        </a:p>
      </dgm:t>
    </dgm:pt>
    <dgm:pt modelId="{988DEEE3-A1C8-4584-8247-ABDADC435A5D}" type="parTrans" cxnId="{DA2D89ED-0B06-491C-824B-5F1239FF9190}">
      <dgm:prSet/>
      <dgm:spPr/>
      <dgm:t>
        <a:bodyPr/>
        <a:lstStyle/>
        <a:p>
          <a:endParaRPr lang="en-US" sz="2000"/>
        </a:p>
      </dgm:t>
    </dgm:pt>
    <dgm:pt modelId="{7A86E2A6-E90C-44B5-BCE3-BE841AB311F1}" type="sibTrans" cxnId="{DA2D89ED-0B06-491C-824B-5F1239FF9190}">
      <dgm:prSet/>
      <dgm:spPr/>
      <dgm:t>
        <a:bodyPr/>
        <a:lstStyle/>
        <a:p>
          <a:endParaRPr lang="en-US" sz="2000"/>
        </a:p>
      </dgm:t>
    </dgm:pt>
    <dgm:pt modelId="{CB051014-2927-46C7-96B8-ECB88E7B4E18}">
      <dgm:prSet phldrT="[Text]" custT="1"/>
      <dgm:spPr/>
      <dgm:t>
        <a:bodyPr/>
        <a:lstStyle/>
        <a:p>
          <a:r>
            <a:rPr lang="en-US" sz="2800" dirty="0" smtClean="0"/>
            <a:t>Decentralized</a:t>
          </a:r>
          <a:endParaRPr lang="en-US" sz="2800" dirty="0"/>
        </a:p>
      </dgm:t>
    </dgm:pt>
    <dgm:pt modelId="{B124753E-A22B-4988-8651-CE760424A982}" type="parTrans" cxnId="{7CA1EABC-DBF9-4EFE-909F-886C8BDE0DA7}">
      <dgm:prSet/>
      <dgm:spPr/>
      <dgm:t>
        <a:bodyPr/>
        <a:lstStyle/>
        <a:p>
          <a:endParaRPr lang="en-US" sz="2000"/>
        </a:p>
      </dgm:t>
    </dgm:pt>
    <dgm:pt modelId="{A348E131-0759-4FBC-B4DE-ED01E4DB3214}" type="sibTrans" cxnId="{7CA1EABC-DBF9-4EFE-909F-886C8BDE0DA7}">
      <dgm:prSet/>
      <dgm:spPr/>
      <dgm:t>
        <a:bodyPr/>
        <a:lstStyle/>
        <a:p>
          <a:endParaRPr lang="en-US" sz="2000"/>
        </a:p>
      </dgm:t>
    </dgm:pt>
    <dgm:pt modelId="{DF016C61-CE94-4611-9284-7A210AD16559}">
      <dgm:prSet phldrT="[Text]" custT="1"/>
      <dgm:spPr/>
      <dgm:t>
        <a:bodyPr/>
        <a:lstStyle/>
        <a:p>
          <a:r>
            <a:rPr lang="en-US" sz="2000" dirty="0" smtClean="0"/>
            <a:t>Avoids Single Point of Failure</a:t>
          </a:r>
          <a:endParaRPr lang="en-US" sz="2000" dirty="0"/>
        </a:p>
      </dgm:t>
    </dgm:pt>
    <dgm:pt modelId="{CFC6D07A-39F5-45C2-B966-50B20BFF212B}" type="parTrans" cxnId="{CC13F167-605C-496C-9C4C-3F9469708823}">
      <dgm:prSet/>
      <dgm:spPr/>
      <dgm:t>
        <a:bodyPr/>
        <a:lstStyle/>
        <a:p>
          <a:endParaRPr lang="en-US" sz="2000"/>
        </a:p>
      </dgm:t>
    </dgm:pt>
    <dgm:pt modelId="{3B73C4FA-AC5E-4D46-8CB8-B1DE9C754057}" type="sibTrans" cxnId="{CC13F167-605C-496C-9C4C-3F9469708823}">
      <dgm:prSet/>
      <dgm:spPr/>
      <dgm:t>
        <a:bodyPr/>
        <a:lstStyle/>
        <a:p>
          <a:endParaRPr lang="en-US" sz="2000"/>
        </a:p>
      </dgm:t>
    </dgm:pt>
    <dgm:pt modelId="{E36FEEEB-B627-4CA3-89F5-EFAE9B5F51C2}">
      <dgm:prSet phldrT="[Text]" custT="1"/>
      <dgm:spPr/>
      <dgm:t>
        <a:bodyPr/>
        <a:lstStyle/>
        <a:p>
          <a:r>
            <a:rPr lang="en-US" sz="2000" dirty="0" smtClean="0"/>
            <a:t>Utilize eventually-consistent , high-latency  cloud services effectively</a:t>
          </a:r>
          <a:endParaRPr lang="en-US" sz="2000" dirty="0"/>
        </a:p>
      </dgm:t>
    </dgm:pt>
    <dgm:pt modelId="{43C2E228-01C7-4942-B103-2A44B827AA13}" type="parTrans" cxnId="{B6E5A3C7-C2ED-4551-A72A-C8D3095ECCC0}">
      <dgm:prSet/>
      <dgm:spPr/>
      <dgm:t>
        <a:bodyPr/>
        <a:lstStyle/>
        <a:p>
          <a:endParaRPr lang="en-US" sz="2000"/>
        </a:p>
      </dgm:t>
    </dgm:pt>
    <dgm:pt modelId="{1F8E1A9E-F313-4177-B6BD-E086ACD47F97}" type="sibTrans" cxnId="{B6E5A3C7-C2ED-4551-A72A-C8D3095ECCC0}">
      <dgm:prSet/>
      <dgm:spPr/>
      <dgm:t>
        <a:bodyPr/>
        <a:lstStyle/>
        <a:p>
          <a:endParaRPr lang="en-US" sz="2000"/>
        </a:p>
      </dgm:t>
    </dgm:pt>
    <dgm:pt modelId="{795DDFF3-899B-4410-BAE7-F4E344F267C6}">
      <dgm:prSet phldrT="[Text]" custT="1"/>
      <dgm:spPr/>
      <dgm:t>
        <a:bodyPr/>
        <a:lstStyle/>
        <a:p>
          <a:r>
            <a:rPr lang="en-US" sz="2000" dirty="0" smtClean="0"/>
            <a:t>Minimal maintenance and management overhead</a:t>
          </a:r>
          <a:endParaRPr lang="en-US" sz="2000" dirty="0"/>
        </a:p>
      </dgm:t>
    </dgm:pt>
    <dgm:pt modelId="{2322AD45-0B57-4A9F-BB56-2F2EED439307}" type="parTrans" cxnId="{682D8F9F-444D-4822-8C26-474FCB4DFF94}">
      <dgm:prSet/>
      <dgm:spPr/>
      <dgm:t>
        <a:bodyPr/>
        <a:lstStyle/>
        <a:p>
          <a:endParaRPr lang="en-US" sz="2000"/>
        </a:p>
      </dgm:t>
    </dgm:pt>
    <dgm:pt modelId="{369571F0-08D7-4F1F-B599-CC961D508913}" type="sibTrans" cxnId="{682D8F9F-444D-4822-8C26-474FCB4DFF94}">
      <dgm:prSet/>
      <dgm:spPr/>
      <dgm:t>
        <a:bodyPr/>
        <a:lstStyle/>
        <a:p>
          <a:endParaRPr lang="en-US" sz="2000"/>
        </a:p>
      </dgm:t>
    </dgm:pt>
    <dgm:pt modelId="{A52901FD-58D4-4E3F-B5AC-FF6161F11EE7}">
      <dgm:prSet phldrT="[Text]" custT="1"/>
      <dgm:spPr/>
      <dgm:t>
        <a:bodyPr/>
        <a:lstStyle/>
        <a:p>
          <a:r>
            <a:rPr lang="en-US" sz="2000" dirty="0" smtClean="0"/>
            <a:t>Dynamically scale up/down</a:t>
          </a:r>
          <a:endParaRPr lang="en-US" sz="2000" dirty="0"/>
        </a:p>
      </dgm:t>
    </dgm:pt>
    <dgm:pt modelId="{B56CD1B8-70C4-44D6-B613-E55DECD2AC10}" type="parTrans" cxnId="{5ACA989B-F4F6-4F33-90B2-253E86DA1E4A}">
      <dgm:prSet/>
      <dgm:spPr/>
      <dgm:t>
        <a:bodyPr/>
        <a:lstStyle/>
        <a:p>
          <a:endParaRPr lang="en-US" sz="2000"/>
        </a:p>
      </dgm:t>
    </dgm:pt>
    <dgm:pt modelId="{8A3E8ADD-AD3B-4109-B0C9-63810BE0FD54}" type="sibTrans" cxnId="{5ACA989B-F4F6-4F33-90B2-253E86DA1E4A}">
      <dgm:prSet/>
      <dgm:spPr/>
      <dgm:t>
        <a:bodyPr/>
        <a:lstStyle/>
        <a:p>
          <a:endParaRPr lang="en-US" sz="2000"/>
        </a:p>
      </dgm:t>
    </dgm:pt>
    <dgm:pt modelId="{4758E93B-D615-43EE-AB19-480BA644FA66}">
      <dgm:prSet phldrT="[Text]" custT="1"/>
      <dgm:spPr/>
      <dgm:t>
        <a:bodyPr/>
        <a:lstStyle/>
        <a:p>
          <a:r>
            <a:rPr lang="en-US" sz="2000" dirty="0" smtClean="0"/>
            <a:t>Global queue based dynamic scheduling</a:t>
          </a:r>
          <a:endParaRPr lang="en-US" sz="2000" dirty="0"/>
        </a:p>
      </dgm:t>
    </dgm:pt>
    <dgm:pt modelId="{FC7F2A6C-13A6-4E13-AA69-D9B13466A2F6}" type="parTrans" cxnId="{EB4B0BDB-17BF-42E0-A18A-1ACDF3EFA972}">
      <dgm:prSet/>
      <dgm:spPr/>
      <dgm:t>
        <a:bodyPr/>
        <a:lstStyle/>
        <a:p>
          <a:endParaRPr lang="en-US" sz="2000"/>
        </a:p>
      </dgm:t>
    </dgm:pt>
    <dgm:pt modelId="{F92D4D1E-DA8E-43B1-A389-F829F0B17570}" type="sibTrans" cxnId="{EB4B0BDB-17BF-42E0-A18A-1ACDF3EFA972}">
      <dgm:prSet/>
      <dgm:spPr/>
      <dgm:t>
        <a:bodyPr/>
        <a:lstStyle/>
        <a:p>
          <a:endParaRPr lang="en-US" sz="2000"/>
        </a:p>
      </dgm:t>
    </dgm:pt>
    <dgm:pt modelId="{49F727B1-A7C4-40D0-AFB4-8507584FF383}">
      <dgm:prSet custT="1"/>
      <dgm:spPr/>
      <dgm:t>
        <a:bodyPr/>
        <a:lstStyle/>
        <a:p>
          <a:r>
            <a:rPr lang="en-US" sz="2800" dirty="0" err="1" smtClean="0"/>
            <a:t>MapReduce</a:t>
          </a:r>
          <a:endParaRPr lang="en-US" sz="2800" dirty="0" smtClean="0"/>
        </a:p>
      </dgm:t>
    </dgm:pt>
    <dgm:pt modelId="{E9BA0C0B-2600-40EF-BE42-4E206AF43DF8}" type="parTrans" cxnId="{2C8A46A7-0AB1-466B-8E81-24DA38180A1E}">
      <dgm:prSet/>
      <dgm:spPr/>
      <dgm:t>
        <a:bodyPr/>
        <a:lstStyle/>
        <a:p>
          <a:endParaRPr lang="en-US" sz="2000"/>
        </a:p>
      </dgm:t>
    </dgm:pt>
    <dgm:pt modelId="{AD8232F8-DC69-4C34-BEFB-CAD300BB1A51}" type="sibTrans" cxnId="{2C8A46A7-0AB1-466B-8E81-24DA38180A1E}">
      <dgm:prSet/>
      <dgm:spPr/>
      <dgm:t>
        <a:bodyPr/>
        <a:lstStyle/>
        <a:p>
          <a:endParaRPr lang="en-US" sz="2000"/>
        </a:p>
      </dgm:t>
    </dgm:pt>
    <dgm:pt modelId="{1C36F49C-CFA7-4B5C-8405-E9C7321F65D5}">
      <dgm:prSet custT="1"/>
      <dgm:spPr/>
      <dgm:t>
        <a:bodyPr/>
        <a:lstStyle/>
        <a:p>
          <a:r>
            <a:rPr lang="en-US" sz="2000" dirty="0" smtClean="0"/>
            <a:t>First pure </a:t>
          </a:r>
          <a:r>
            <a:rPr lang="en-US" sz="2000" dirty="0" err="1" smtClean="0"/>
            <a:t>MapReduce</a:t>
          </a:r>
          <a:r>
            <a:rPr lang="en-US" sz="2000" dirty="0" smtClean="0"/>
            <a:t> for Azure</a:t>
          </a:r>
        </a:p>
      </dgm:t>
    </dgm:pt>
    <dgm:pt modelId="{31217AFE-0292-43CE-ABAA-928F5B7BCD20}" type="parTrans" cxnId="{0D8D116B-3EA1-4A65-85CE-EC43BEE9B180}">
      <dgm:prSet/>
      <dgm:spPr/>
      <dgm:t>
        <a:bodyPr/>
        <a:lstStyle/>
        <a:p>
          <a:endParaRPr lang="en-US" sz="2000"/>
        </a:p>
      </dgm:t>
    </dgm:pt>
    <dgm:pt modelId="{04D36436-380E-4DA7-AA8C-45373FE5A66D}" type="sibTrans" cxnId="{0D8D116B-3EA1-4A65-85CE-EC43BEE9B180}">
      <dgm:prSet/>
      <dgm:spPr/>
      <dgm:t>
        <a:bodyPr/>
        <a:lstStyle/>
        <a:p>
          <a:endParaRPr lang="en-US" sz="2000"/>
        </a:p>
      </dgm:t>
    </dgm:pt>
    <dgm:pt modelId="{1B75DD5F-594B-4D35-8712-69FA62A541E1}">
      <dgm:prSet custT="1"/>
      <dgm:spPr/>
      <dgm:t>
        <a:bodyPr/>
        <a:lstStyle/>
        <a:p>
          <a:r>
            <a:rPr lang="en-US" sz="2000" dirty="0" smtClean="0"/>
            <a:t>Typical </a:t>
          </a:r>
          <a:r>
            <a:rPr lang="en-US" sz="2000" dirty="0" err="1" smtClean="0"/>
            <a:t>MapReduce</a:t>
          </a:r>
          <a:r>
            <a:rPr lang="en-US" sz="2000" dirty="0" smtClean="0"/>
            <a:t> fault tolerance</a:t>
          </a:r>
        </a:p>
      </dgm:t>
    </dgm:pt>
    <dgm:pt modelId="{B96581E3-5886-430E-94D4-541572EAFD19}" type="parTrans" cxnId="{30CC7EBA-5666-4433-BD03-49A0B9035511}">
      <dgm:prSet/>
      <dgm:spPr/>
      <dgm:t>
        <a:bodyPr/>
        <a:lstStyle/>
        <a:p>
          <a:endParaRPr lang="en-US" sz="2000"/>
        </a:p>
      </dgm:t>
    </dgm:pt>
    <dgm:pt modelId="{BE2ECF13-6633-459A-A809-5278B585DA4F}" type="sibTrans" cxnId="{30CC7EBA-5666-4433-BD03-49A0B9035511}">
      <dgm:prSet/>
      <dgm:spPr/>
      <dgm:t>
        <a:bodyPr/>
        <a:lstStyle/>
        <a:p>
          <a:endParaRPr lang="en-US" sz="2000"/>
        </a:p>
      </dgm:t>
    </dgm:pt>
    <dgm:pt modelId="{79377868-602C-4927-B149-9B12C7DB4DEA}" type="pres">
      <dgm:prSet presAssocID="{DFA12198-0063-4029-ABA2-A6B763CFD1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883D04-AA1C-4CCD-9DD8-44CBE7A43E70}" type="pres">
      <dgm:prSet presAssocID="{E54B1729-00CD-4D11-98CC-0BFFB9EEEEA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441D22-7139-4209-A098-420A6A33B294}" type="pres">
      <dgm:prSet presAssocID="{E54B1729-00CD-4D11-98CC-0BFFB9EEEEA5}" presName="childText" presStyleLbl="revTx" presStyleIdx="0" presStyleCnt="3" custScaleY="641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320A6-0ED6-487F-8C09-4062A9956A71}" type="pres">
      <dgm:prSet presAssocID="{CB051014-2927-46C7-96B8-ECB88E7B4E1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A0D785-016A-44D9-8769-5362F15E9136}" type="pres">
      <dgm:prSet presAssocID="{CB051014-2927-46C7-96B8-ECB88E7B4E18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0D800E-5960-4B69-94FD-F722F1C1C685}" type="pres">
      <dgm:prSet presAssocID="{49F727B1-A7C4-40D0-AFB4-8507584FF38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94683-084A-493B-AD16-8C521FE26026}" type="pres">
      <dgm:prSet presAssocID="{49F727B1-A7C4-40D0-AFB4-8507584FF383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13F167-605C-496C-9C4C-3F9469708823}" srcId="{CB051014-2927-46C7-96B8-ECB88E7B4E18}" destId="{DF016C61-CE94-4611-9284-7A210AD16559}" srcOrd="0" destOrd="0" parTransId="{CFC6D07A-39F5-45C2-B966-50B20BFF212B}" sibTransId="{3B73C4FA-AC5E-4D46-8CB8-B1DE9C754057}"/>
    <dgm:cxn modelId="{7722E8FA-9C67-4C93-AE6F-610D39B6667E}" type="presOf" srcId="{49F727B1-A7C4-40D0-AFB4-8507584FF383}" destId="{A80D800E-5960-4B69-94FD-F722F1C1C685}" srcOrd="0" destOrd="0" presId="urn:microsoft.com/office/officeart/2005/8/layout/vList2"/>
    <dgm:cxn modelId="{215C717D-4F82-4DEC-B3DE-B9127E55C0A4}" type="presOf" srcId="{795DDFF3-899B-4410-BAE7-F4E344F267C6}" destId="{CE441D22-7139-4209-A098-420A6A33B294}" srcOrd="0" destOrd="2" presId="urn:microsoft.com/office/officeart/2005/8/layout/vList2"/>
    <dgm:cxn modelId="{2C8A46A7-0AB1-466B-8E81-24DA38180A1E}" srcId="{DFA12198-0063-4029-ABA2-A6B763CFD146}" destId="{49F727B1-A7C4-40D0-AFB4-8507584FF383}" srcOrd="2" destOrd="0" parTransId="{E9BA0C0B-2600-40EF-BE42-4E206AF43DF8}" sibTransId="{AD8232F8-DC69-4C34-BEFB-CAD300BB1A51}"/>
    <dgm:cxn modelId="{F2C12A0D-1CE0-420A-AE40-DFC044149EAC}" type="presOf" srcId="{DFA12198-0063-4029-ABA2-A6B763CFD146}" destId="{79377868-602C-4927-B149-9B12C7DB4DEA}" srcOrd="0" destOrd="0" presId="urn:microsoft.com/office/officeart/2005/8/layout/vList2"/>
    <dgm:cxn modelId="{11B2B693-1699-4FD1-A9F8-9D4D9C9A6D66}" type="presOf" srcId="{4758E93B-D615-43EE-AB19-480BA644FA66}" destId="{23A0D785-016A-44D9-8769-5362F15E9136}" srcOrd="0" destOrd="1" presId="urn:microsoft.com/office/officeart/2005/8/layout/vList2"/>
    <dgm:cxn modelId="{0D8D116B-3EA1-4A65-85CE-EC43BEE9B180}" srcId="{49F727B1-A7C4-40D0-AFB4-8507584FF383}" destId="{1C36F49C-CFA7-4B5C-8405-E9C7321F65D5}" srcOrd="0" destOrd="0" parTransId="{31217AFE-0292-43CE-ABAA-928F5B7BCD20}" sibTransId="{04D36436-380E-4DA7-AA8C-45373FE5A66D}"/>
    <dgm:cxn modelId="{7CA1EABC-DBF9-4EFE-909F-886C8BDE0DA7}" srcId="{DFA12198-0063-4029-ABA2-A6B763CFD146}" destId="{CB051014-2927-46C7-96B8-ECB88E7B4E18}" srcOrd="1" destOrd="0" parTransId="{B124753E-A22B-4988-8651-CE760424A982}" sibTransId="{A348E131-0759-4FBC-B4DE-ED01E4DB3214}"/>
    <dgm:cxn modelId="{B6E5A3C7-C2ED-4551-A72A-C8D3095ECCC0}" srcId="{E54B1729-00CD-4D11-98CC-0BFFB9EEEEA5}" destId="{E36FEEEB-B627-4CA3-89F5-EFAE9B5F51C2}" srcOrd="1" destOrd="0" parTransId="{43C2E228-01C7-4942-B103-2A44B827AA13}" sibTransId="{1F8E1A9E-F313-4177-B6BD-E086ACD47F97}"/>
    <dgm:cxn modelId="{88FF8286-1B9F-4720-A885-309653B53CFF}" type="presOf" srcId="{DF016C61-CE94-4611-9284-7A210AD16559}" destId="{23A0D785-016A-44D9-8769-5362F15E9136}" srcOrd="0" destOrd="0" presId="urn:microsoft.com/office/officeart/2005/8/layout/vList2"/>
    <dgm:cxn modelId="{30CC7EBA-5666-4433-BD03-49A0B9035511}" srcId="{49F727B1-A7C4-40D0-AFB4-8507584FF383}" destId="{1B75DD5F-594B-4D35-8712-69FA62A541E1}" srcOrd="1" destOrd="0" parTransId="{B96581E3-5886-430E-94D4-541572EAFD19}" sibTransId="{BE2ECF13-6633-459A-A809-5278B585DA4F}"/>
    <dgm:cxn modelId="{5ACA989B-F4F6-4F33-90B2-253E86DA1E4A}" srcId="{CB051014-2927-46C7-96B8-ECB88E7B4E18}" destId="{A52901FD-58D4-4E3F-B5AC-FF6161F11EE7}" srcOrd="2" destOrd="0" parTransId="{B56CD1B8-70C4-44D6-B613-E55DECD2AC10}" sibTransId="{8A3E8ADD-AD3B-4109-B0C9-63810BE0FD54}"/>
    <dgm:cxn modelId="{2D8F5B7D-C456-4B70-8CBA-B14928BE8B78}" srcId="{DFA12198-0063-4029-ABA2-A6B763CFD146}" destId="{E54B1729-00CD-4D11-98CC-0BFFB9EEEEA5}" srcOrd="0" destOrd="0" parTransId="{CA97E313-A71F-4EF0-AD46-9C676257711E}" sibTransId="{7A4783B5-482B-483B-A5CC-A9BE4E4E4C89}"/>
    <dgm:cxn modelId="{23769C95-1693-4FE6-947B-FF9B1DAD0881}" type="presOf" srcId="{2D75043D-2F5F-463A-A9E4-DCAF4399C1FD}" destId="{CE441D22-7139-4209-A098-420A6A33B294}" srcOrd="0" destOrd="0" presId="urn:microsoft.com/office/officeart/2005/8/layout/vList2"/>
    <dgm:cxn modelId="{7F675096-8A78-4CC3-BCC2-7EABADADAE16}" type="presOf" srcId="{CB051014-2927-46C7-96B8-ECB88E7B4E18}" destId="{E94320A6-0ED6-487F-8C09-4062A9956A71}" srcOrd="0" destOrd="0" presId="urn:microsoft.com/office/officeart/2005/8/layout/vList2"/>
    <dgm:cxn modelId="{DA2D89ED-0B06-491C-824B-5F1239FF9190}" srcId="{E54B1729-00CD-4D11-98CC-0BFFB9EEEEA5}" destId="{2D75043D-2F5F-463A-A9E4-DCAF4399C1FD}" srcOrd="0" destOrd="0" parTransId="{988DEEE3-A1C8-4584-8247-ABDADC435A5D}" sibTransId="{7A86E2A6-E90C-44B5-BCE3-BE841AB311F1}"/>
    <dgm:cxn modelId="{EB4B0BDB-17BF-42E0-A18A-1ACDF3EFA972}" srcId="{CB051014-2927-46C7-96B8-ECB88E7B4E18}" destId="{4758E93B-D615-43EE-AB19-480BA644FA66}" srcOrd="1" destOrd="0" parTransId="{FC7F2A6C-13A6-4E13-AA69-D9B13466A2F6}" sibTransId="{F92D4D1E-DA8E-43B1-A389-F829F0B17570}"/>
    <dgm:cxn modelId="{A85EB6A5-17D0-447B-BF9B-92EF797EE75C}" type="presOf" srcId="{E54B1729-00CD-4D11-98CC-0BFFB9EEEEA5}" destId="{BF883D04-AA1C-4CCD-9DD8-44CBE7A43E70}" srcOrd="0" destOrd="0" presId="urn:microsoft.com/office/officeart/2005/8/layout/vList2"/>
    <dgm:cxn modelId="{682D8F9F-444D-4822-8C26-474FCB4DFF94}" srcId="{E54B1729-00CD-4D11-98CC-0BFFB9EEEEA5}" destId="{795DDFF3-899B-4410-BAE7-F4E344F267C6}" srcOrd="2" destOrd="0" parTransId="{2322AD45-0B57-4A9F-BB56-2F2EED439307}" sibTransId="{369571F0-08D7-4F1F-B599-CC961D508913}"/>
    <dgm:cxn modelId="{FF1FB0C8-5629-4F28-AE08-A613818D77AD}" type="presOf" srcId="{1C36F49C-CFA7-4B5C-8405-E9C7321F65D5}" destId="{99E94683-084A-493B-AD16-8C521FE26026}" srcOrd="0" destOrd="0" presId="urn:microsoft.com/office/officeart/2005/8/layout/vList2"/>
    <dgm:cxn modelId="{8D3AA6EC-C886-4C60-B22E-94C2D9E75648}" type="presOf" srcId="{E36FEEEB-B627-4CA3-89F5-EFAE9B5F51C2}" destId="{CE441D22-7139-4209-A098-420A6A33B294}" srcOrd="0" destOrd="1" presId="urn:microsoft.com/office/officeart/2005/8/layout/vList2"/>
    <dgm:cxn modelId="{B1EEC628-01FC-474F-B0F2-31D8BE839C5C}" type="presOf" srcId="{1B75DD5F-594B-4D35-8712-69FA62A541E1}" destId="{99E94683-084A-493B-AD16-8C521FE26026}" srcOrd="0" destOrd="1" presId="urn:microsoft.com/office/officeart/2005/8/layout/vList2"/>
    <dgm:cxn modelId="{A9701906-B854-4D82-A0FC-DE5BC026D636}" type="presOf" srcId="{A52901FD-58D4-4E3F-B5AC-FF6161F11EE7}" destId="{23A0D785-016A-44D9-8769-5362F15E9136}" srcOrd="0" destOrd="2" presId="urn:microsoft.com/office/officeart/2005/8/layout/vList2"/>
    <dgm:cxn modelId="{D1BA1222-2D6C-4CF0-AF73-07F37977394B}" type="presParOf" srcId="{79377868-602C-4927-B149-9B12C7DB4DEA}" destId="{BF883D04-AA1C-4CCD-9DD8-44CBE7A43E70}" srcOrd="0" destOrd="0" presId="urn:microsoft.com/office/officeart/2005/8/layout/vList2"/>
    <dgm:cxn modelId="{1130869D-3C9E-4576-86EC-408464F49125}" type="presParOf" srcId="{79377868-602C-4927-B149-9B12C7DB4DEA}" destId="{CE441D22-7139-4209-A098-420A6A33B294}" srcOrd="1" destOrd="0" presId="urn:microsoft.com/office/officeart/2005/8/layout/vList2"/>
    <dgm:cxn modelId="{A5995515-C2D7-4D60-958B-549F5FCCA6F0}" type="presParOf" srcId="{79377868-602C-4927-B149-9B12C7DB4DEA}" destId="{E94320A6-0ED6-487F-8C09-4062A9956A71}" srcOrd="2" destOrd="0" presId="urn:microsoft.com/office/officeart/2005/8/layout/vList2"/>
    <dgm:cxn modelId="{1B2015C3-FD62-438D-9FBC-002F47CE1F74}" type="presParOf" srcId="{79377868-602C-4927-B149-9B12C7DB4DEA}" destId="{23A0D785-016A-44D9-8769-5362F15E9136}" srcOrd="3" destOrd="0" presId="urn:microsoft.com/office/officeart/2005/8/layout/vList2"/>
    <dgm:cxn modelId="{7E71DF3E-B850-47E2-BD0D-B35BBC756F5D}" type="presParOf" srcId="{79377868-602C-4927-B149-9B12C7DB4DEA}" destId="{A80D800E-5960-4B69-94FD-F722F1C1C685}" srcOrd="4" destOrd="0" presId="urn:microsoft.com/office/officeart/2005/8/layout/vList2"/>
    <dgm:cxn modelId="{0BB90425-C0EC-47C8-BCCD-DCCD3287B806}" type="presParOf" srcId="{79377868-602C-4927-B149-9B12C7DB4DEA}" destId="{99E94683-084A-493B-AD16-8C521FE2602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83D04-AA1C-4CCD-9DD8-44CBE7A43E70}">
      <dsp:nvSpPr>
        <dsp:cNvPr id="0" name=""/>
        <dsp:cNvSpPr/>
      </dsp:nvSpPr>
      <dsp:spPr>
        <a:xfrm>
          <a:off x="0" y="8934"/>
          <a:ext cx="8103477" cy="8789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Azure Cloud Services</a:t>
          </a:r>
          <a:endParaRPr lang="en-US" sz="2800" kern="1200" dirty="0"/>
        </a:p>
      </dsp:txBody>
      <dsp:txXfrm>
        <a:off x="42908" y="51842"/>
        <a:ext cx="8017661" cy="793164"/>
      </dsp:txXfrm>
    </dsp:sp>
    <dsp:sp modelId="{CE441D22-7139-4209-A098-420A6A33B294}">
      <dsp:nvSpPr>
        <dsp:cNvPr id="0" name=""/>
        <dsp:cNvSpPr/>
      </dsp:nvSpPr>
      <dsp:spPr>
        <a:xfrm>
          <a:off x="0" y="887915"/>
          <a:ext cx="8103477" cy="655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28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+mj-lt"/>
            </a:rPr>
            <a:t>Highly-available and scalable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Utilize eventually-consistent , high-latency  cloud services effectively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Minimal maintenance and management overhead</a:t>
          </a:r>
          <a:endParaRPr lang="en-US" sz="2000" kern="1200" dirty="0"/>
        </a:p>
      </dsp:txBody>
      <dsp:txXfrm>
        <a:off x="0" y="887915"/>
        <a:ext cx="8103477" cy="655109"/>
      </dsp:txXfrm>
    </dsp:sp>
    <dsp:sp modelId="{E94320A6-0ED6-487F-8C09-4062A9956A71}">
      <dsp:nvSpPr>
        <dsp:cNvPr id="0" name=""/>
        <dsp:cNvSpPr/>
      </dsp:nvSpPr>
      <dsp:spPr>
        <a:xfrm>
          <a:off x="0" y="1543024"/>
          <a:ext cx="8103477" cy="8789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Decentralized</a:t>
          </a:r>
          <a:endParaRPr lang="en-US" sz="2800" kern="1200" dirty="0"/>
        </a:p>
      </dsp:txBody>
      <dsp:txXfrm>
        <a:off x="42908" y="1585932"/>
        <a:ext cx="8017661" cy="793164"/>
      </dsp:txXfrm>
    </dsp:sp>
    <dsp:sp modelId="{23A0D785-016A-44D9-8769-5362F15E9136}">
      <dsp:nvSpPr>
        <dsp:cNvPr id="0" name=""/>
        <dsp:cNvSpPr/>
      </dsp:nvSpPr>
      <dsp:spPr>
        <a:xfrm>
          <a:off x="0" y="2422005"/>
          <a:ext cx="8103477" cy="1020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28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Avoids Single Point of Failure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Global queue based dynamic scheduling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Dynamically scale up/down</a:t>
          </a:r>
          <a:endParaRPr lang="en-US" sz="2000" kern="1200" dirty="0"/>
        </a:p>
      </dsp:txBody>
      <dsp:txXfrm>
        <a:off x="0" y="2422005"/>
        <a:ext cx="8103477" cy="1020547"/>
      </dsp:txXfrm>
    </dsp:sp>
    <dsp:sp modelId="{A80D800E-5960-4B69-94FD-F722F1C1C685}">
      <dsp:nvSpPr>
        <dsp:cNvPr id="0" name=""/>
        <dsp:cNvSpPr/>
      </dsp:nvSpPr>
      <dsp:spPr>
        <a:xfrm>
          <a:off x="0" y="3442553"/>
          <a:ext cx="8103477" cy="8789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MapReduce</a:t>
          </a:r>
          <a:endParaRPr lang="en-US" sz="2800" kern="1200" dirty="0" smtClean="0"/>
        </a:p>
      </dsp:txBody>
      <dsp:txXfrm>
        <a:off x="42908" y="3485461"/>
        <a:ext cx="8017661" cy="793164"/>
      </dsp:txXfrm>
    </dsp:sp>
    <dsp:sp modelId="{99E94683-084A-493B-AD16-8C521FE26026}">
      <dsp:nvSpPr>
        <dsp:cNvPr id="0" name=""/>
        <dsp:cNvSpPr/>
      </dsp:nvSpPr>
      <dsp:spPr>
        <a:xfrm>
          <a:off x="0" y="4321533"/>
          <a:ext cx="8103477" cy="777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28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First pure </a:t>
          </a:r>
          <a:r>
            <a:rPr lang="en-US" sz="2000" kern="1200" dirty="0" err="1" smtClean="0"/>
            <a:t>MapReduce</a:t>
          </a:r>
          <a:r>
            <a:rPr lang="en-US" sz="2000" kern="1200" dirty="0" smtClean="0"/>
            <a:t> for Azure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Typical </a:t>
          </a:r>
          <a:r>
            <a:rPr lang="en-US" sz="2000" kern="1200" dirty="0" err="1" smtClean="0"/>
            <a:t>MapReduce</a:t>
          </a:r>
          <a:r>
            <a:rPr lang="en-US" sz="2000" kern="1200" dirty="0" smtClean="0"/>
            <a:t> fault tolerance</a:t>
          </a:r>
        </a:p>
      </dsp:txBody>
      <dsp:txXfrm>
        <a:off x="0" y="4321533"/>
        <a:ext cx="8103477" cy="777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AE73E-CC5D-456F-A600-1100108D8E06}" type="datetimeFigureOut">
              <a:rPr lang="en-US" smtClean="0"/>
              <a:t>4/29/2012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EB5A1-0A39-40AE-AF81-3F402FB79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44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0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2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4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54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06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56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07" algn="l" defTabSz="9139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26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itchFamily="34" charset="0"/>
              <a:buNone/>
            </a:pP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built MRR4Azure </a:t>
            </a: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decentralized </a:t>
            </a:r>
            <a:r>
              <a:rPr lang="en-US" sz="24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MapReduce</a:t>
            </a: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framework for Azure cloud utilizing the highly-available and scalable, Azure infrastructure services as the building blocks. 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MRRoles4Azure hides the complexity of cloud services from the users and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designed to co-exist with the eventual consistent nature of cloud services.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decentralized architecture avoid the single point of failure and bottleneck, while global queue based dynamic scheduling achieves better load balancing.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selected Azure platform, as at that time there weren’t any distributed data processing frameworks available for Azure. We performed the first public release of MRRoles4Azure in the 4</a:t>
            </a:r>
            <a:r>
              <a:rPr lang="en-US" sz="24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quarter of 2010 as the first pure </a:t>
            </a:r>
            <a:r>
              <a:rPr lang="en-US" sz="24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MapReduce</a:t>
            </a:r>
            <a:r>
              <a: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framework for Azure.</a:t>
            </a:r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Ability to dynamically scale up/down</a:t>
            </a:r>
          </a:p>
          <a:p>
            <a:r>
              <a:rPr lang="en-US" sz="1200" dirty="0" smtClean="0"/>
              <a:t>Easy testing and deployment </a:t>
            </a:r>
          </a:p>
          <a:p>
            <a:r>
              <a:rPr lang="en-US" sz="1200" dirty="0" smtClean="0"/>
              <a:t>Combiner step</a:t>
            </a:r>
          </a:p>
          <a:p>
            <a:r>
              <a:rPr lang="en-US" sz="1200" dirty="0" smtClean="0"/>
              <a:t>Web based monitoring console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7A4A8-66EE-4213-8177-E27493F0680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60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Use</a:t>
            </a:r>
            <a:r>
              <a:rPr lang="en-US" sz="1200" baseline="0" dirty="0" smtClean="0">
                <a:solidFill>
                  <a:schemeClr val="tx2"/>
                </a:solidFill>
              </a:rPr>
              <a:t> task histories to minimize the scheduling overhead.. Needs only the new iteration information.. Task meta data from the cache..</a:t>
            </a:r>
            <a:endParaRPr lang="en-US" sz="1200" dirty="0" smtClean="0">
              <a:solidFill>
                <a:schemeClr val="tx2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2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No master with global knowledge of</a:t>
            </a:r>
            <a:r>
              <a:rPr lang="en-US" sz="1200" baseline="0" dirty="0" smtClean="0">
                <a:solidFill>
                  <a:schemeClr val="tx2"/>
                </a:solidFill>
              </a:rPr>
              <a:t> cached data products. Rather than pushing the workers pick tasks.</a:t>
            </a:r>
            <a:endParaRPr lang="en-US" sz="1200" dirty="0" smtClean="0">
              <a:solidFill>
                <a:schemeClr val="tx2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2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Multiple </a:t>
            </a:r>
            <a:r>
              <a:rPr lang="en-US" sz="1200" dirty="0" err="1" smtClean="0">
                <a:solidFill>
                  <a:schemeClr val="tx2"/>
                </a:solidFill>
              </a:rPr>
              <a:t>MapReduce</a:t>
            </a:r>
            <a:r>
              <a:rPr lang="en-US" sz="1200" dirty="0" smtClean="0">
                <a:solidFill>
                  <a:schemeClr val="tx2"/>
                </a:solidFill>
              </a:rPr>
              <a:t> applications within an iteration supporting</a:t>
            </a:r>
            <a:r>
              <a:rPr lang="en-US" sz="1200" baseline="0" dirty="0" smtClean="0">
                <a:solidFill>
                  <a:schemeClr val="tx2"/>
                </a:solidFill>
              </a:rPr>
              <a:t> much richer application patterns</a:t>
            </a:r>
            <a:endParaRPr lang="en-US" sz="1200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7A4A8-66EE-4213-8177-E27493F06808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93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Broadcasts the Map outputs to all other nodes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Assembles them together in the recipient nodes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Schedules the next iteration of the application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Eliminates the shuffle, reduce, merge overhead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Currently implemented using Azure inter-role TCP based all-to-all broadcast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We have noticed up to 8% speedup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much larger improvement in terms of reduction of overhead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7A4A8-66EE-4213-8177-E27493F06808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88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higher between switches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4D626-F275-4BD7-9876-82C0662AAA4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5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BBBDD2-9C02-4686-8111-AE43A495941B}" type="slidenum">
              <a:rPr lang="en-US" sz="1200">
                <a:solidFill>
                  <a:srgbClr val="000000"/>
                </a:solidFill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9DF1B7D-975D-48E9-8A6A-0E977934E04F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33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BEC3342-FC19-45CB-A87E-A0DE3F856689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34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7D196B5-F6E9-458A-B6F2-FBF48A69612F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13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1A56-9DCE-4182-91F5-E7F27A8845A9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8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1A56-9DCE-4182-91F5-E7F27A8845A9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74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1A56-9DCE-4182-91F5-E7F27A8845A9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69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1A56-9DCE-4182-91F5-E7F27A8845A9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68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1A56-9DCE-4182-91F5-E7F27A8845A9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22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e.g</a:t>
            </a:r>
            <a:r>
              <a:rPr lang="en-US" baseline="0" dirty="0" smtClean="0"/>
              <a:t>, </a:t>
            </a:r>
            <a:r>
              <a:rPr lang="en-US" dirty="0" smtClean="0"/>
              <a:t>RDMA for data transfer between work</a:t>
            </a:r>
            <a:r>
              <a:rPr lang="en-US" baseline="0" dirty="0" smtClean="0"/>
              <a:t> nodes and other binary file transfer method for visualization or checkpoint writing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Binary file format to do online analysis and </a:t>
            </a:r>
            <a:r>
              <a:rPr lang="en-US" baseline="0" dirty="0" err="1" smtClean="0"/>
              <a:t>demostration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4D626-F275-4BD7-9876-82C0662AAA4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27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64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A12F6-8783-B54E-BD62-66C75C77408C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032BC-8E8A-4A37-AC6F-907617CBD9B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41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kern="1200" smtClean="0"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n-ea"/>
                          <a:cs typeface="+mn-cs"/>
                        </a:rPr>
                        <m:t>𝑇</m:t>
                      </m:r>
                      <m:r>
                        <a:rPr lang="en-GB" sz="1200" i="1" kern="1200" smtClean="0"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lang="en-GB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</m:rad>
                      <m:r>
                        <a:rPr lang="en-GB" sz="1200" i="1" kern="1200"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n-ea"/>
                          <a:cs typeface="+mn-cs"/>
                        </a:rPr>
                        <m:t>∗</m:t>
                      </m:r>
                      <m:d>
                        <m:dPr>
                          <m:ctrlPr>
                            <a:rPr lang="en-US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</m:rad>
                          <m:r>
                            <a:rPr lang="en-GB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𝑠𝑡𝑎𝑟𝑡𝑢𝑝</m:t>
                              </m:r>
                            </m:sub>
                          </m:sSub>
                          <m:r>
                            <a:rPr lang="en-GB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  <m:t>∗</m:t>
                          </m:r>
                          <m:d>
                            <m:dPr>
                              <m:ctrlPr>
                                <a:rPr lang="en-US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𝑖𝑜</m:t>
                                  </m:r>
                                </m:sub>
                              </m:sSub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𝑐𝑜𝑚𝑚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  <m:t>+2∗</m:t>
                          </m:r>
                          <m:sSup>
                            <m:sSupPr>
                              <m:ctrlPr>
                                <a:rPr lang="en-US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a:rPr lang="en-GB" sz="1200" i="1" kern="12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12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𝑓𝑙𝑜𝑝𝑠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1200" i="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𝑇=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√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𝑁∗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(√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𝑁∗𝑇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𝑠𝑡𝑎𝑟𝑡𝑢𝑝+𝑚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^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2∗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𝑇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𝑖𝑜+𝑇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𝑐𝑜𝑚𝑚 )+2∗𝑚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^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3∗𝑇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𝑓𝑙𝑜𝑝𝑠 )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032BC-8E8A-4A37-AC6F-907617CBD9B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5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260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most cases the </a:t>
            </a:r>
            <a:r>
              <a:rPr lang="en-US" dirty="0" err="1" smtClean="0"/>
              <a:t>Tstartup</a:t>
            </a:r>
            <a:r>
              <a:rPr lang="en-US" dirty="0" smtClean="0"/>
              <a:t> is less than 100 milliseconds, but there are several cases </a:t>
            </a:r>
            <a:r>
              <a:rPr lang="en-US" dirty="0" err="1" smtClean="0"/>
              <a:t>Tstartup</a:t>
            </a:r>
            <a:r>
              <a:rPr lang="en-US" dirty="0" smtClean="0"/>
              <a:t> even larger than 500 milliseconds. (please see the measure in attachment)</a:t>
            </a:r>
          </a:p>
          <a:p>
            <a:endParaRPr lang="en-US" dirty="0" smtClean="0"/>
          </a:p>
          <a:p>
            <a:r>
              <a:rPr lang="en-US" dirty="0" smtClean="0"/>
              <a:t>The reason is Dryad job manager's interference with HPC scheduler or running the callback function when optimizing execution plan.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032BC-8E8A-4A37-AC6F-907617CBD9B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34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032BC-8E8A-4A37-AC6F-907617CBD9B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10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5650" cy="3425825"/>
          </a:xfrm>
          <a:ln/>
        </p:spPr>
      </p:sp>
      <p:sp>
        <p:nvSpPr>
          <p:cNvPr id="115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722"/>
            <a:ext cx="5029200" cy="411464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EC547-398A-4BEA-B97B-98F7CF26DFD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Collective communications increasing the performance and</a:t>
            </a:r>
            <a:r>
              <a:rPr lang="en-US" baseline="0" dirty="0" smtClean="0"/>
              <a:t> </a:t>
            </a:r>
            <a:r>
              <a:rPr lang="en-US" dirty="0" smtClean="0"/>
              <a:t>giving</a:t>
            </a:r>
            <a:r>
              <a:rPr lang="en-US" baseline="0" dirty="0" smtClean="0"/>
              <a:t> users more easy options to perform their computations.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7A4A8-66EE-4213-8177-E27493F0680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70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The tasks of iterative computations are much finer grained and the intermediate data are relatively smaller than typical map reduce computations. We added support for </a:t>
            </a:r>
            <a:r>
              <a:rPr lang="en-US" baseline="0" dirty="0" err="1" smtClean="0"/>
              <a:t>hydrid</a:t>
            </a:r>
            <a:r>
              <a:rPr lang="en-US" baseline="0" dirty="0" smtClean="0"/>
              <a:t> transfer of intermediate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93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Java HPC Twister experiment was performed in a dedicated large-memory cluster of Intel(R) Xeon(R) CPU E5620 (2.4GHz) x 8 cores with 192GB memory per compute node and with Gigabit Ethernet on Linux. Java HPC Twister results do not include the initial data distribution time.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Azure large instances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4 workers per instances is used. 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emory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mapped based caching and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AllGather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primitive are used.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 where workload per core is ~constant. Ideal is a straight horizontal line. X axis 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size scaling with 128 Azure small instances/cores, 20 iterations.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adjusted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depicts the performance of Twister4Azure normalized according to the sequential MDS BC calculation and Stress calculation performance ratio between the Azure(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Cluster(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environments used for Java HPC Twister. It is calculated using t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This estimation however does not account for the overheads that remain constant irrespective of the computation time. Hence Twister4Azure seems to perform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better, but in reality when the task execution times become smaller, twister4Azure overheads will become relatively larger and the performance would not be as good as shown in the adjusted curve.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Right(c):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executing Map Task histogram for 128 million data points in 128 Azure small instances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KMeansClustering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Scalability.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Left(a):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parallel efficiency of strong scaling using 128 million data points.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Center(b):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scaling. Workload per core is kept constant (ideal is a straight horizontal line).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50" indent="0" algn="ctr">
              <a:buNone/>
              <a:defRPr/>
            </a:lvl2pPr>
            <a:lvl3pPr marL="913902" indent="0" algn="ctr">
              <a:buNone/>
              <a:defRPr/>
            </a:lvl3pPr>
            <a:lvl4pPr marL="1370852" indent="0" algn="ctr">
              <a:buNone/>
              <a:defRPr/>
            </a:lvl4pPr>
            <a:lvl5pPr marL="1827804" indent="0" algn="ctr">
              <a:buNone/>
              <a:defRPr/>
            </a:lvl5pPr>
            <a:lvl6pPr marL="2284754" indent="0" algn="ctr">
              <a:buNone/>
              <a:defRPr/>
            </a:lvl6pPr>
            <a:lvl7pPr marL="2741706" indent="0" algn="ctr">
              <a:buNone/>
              <a:defRPr/>
            </a:lvl7pPr>
            <a:lvl8pPr marL="3198656" indent="0" algn="ctr">
              <a:buNone/>
              <a:defRPr/>
            </a:lvl8pPr>
            <a:lvl9pPr marL="365560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65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4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685800"/>
            <a:ext cx="22098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685800"/>
            <a:ext cx="64770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0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85800"/>
            <a:ext cx="4495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50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56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03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63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15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6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50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0" indent="0">
              <a:buNone/>
              <a:defRPr sz="2800"/>
            </a:lvl2pPr>
            <a:lvl3pPr marL="913902" indent="0">
              <a:buNone/>
              <a:defRPr sz="2400"/>
            </a:lvl3pPr>
            <a:lvl4pPr marL="1370852" indent="0">
              <a:buNone/>
              <a:defRPr sz="2000"/>
            </a:lvl4pPr>
            <a:lvl5pPr marL="1827804" indent="0">
              <a:buNone/>
              <a:defRPr sz="2000"/>
            </a:lvl5pPr>
            <a:lvl6pPr marL="2284754" indent="0">
              <a:buNone/>
              <a:defRPr sz="2000"/>
            </a:lvl6pPr>
            <a:lvl7pPr marL="2741706" indent="0">
              <a:buNone/>
              <a:defRPr sz="2000"/>
            </a:lvl7pPr>
            <a:lvl8pPr marL="3198656" indent="0">
              <a:buNone/>
              <a:defRPr sz="2000"/>
            </a:lvl8pPr>
            <a:lvl9pPr marL="365560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71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0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86B4C45B-9E41-41B8-B899-2DA4D020C7D6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EDC78909-F7D1-4E5F-A67A-05CA868FF2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00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85800"/>
            <a:ext cx="4495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77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06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16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06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80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55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77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50" indent="0">
              <a:buNone/>
              <a:defRPr sz="1800"/>
            </a:lvl2pPr>
            <a:lvl3pPr marL="913902" indent="0">
              <a:buNone/>
              <a:defRPr sz="1600"/>
            </a:lvl3pPr>
            <a:lvl4pPr marL="1370852" indent="0">
              <a:buNone/>
              <a:defRPr sz="1400"/>
            </a:lvl4pPr>
            <a:lvl5pPr marL="1827804" indent="0">
              <a:buNone/>
              <a:defRPr sz="1400"/>
            </a:lvl5pPr>
            <a:lvl6pPr marL="2284754" indent="0">
              <a:buNone/>
              <a:defRPr sz="1400"/>
            </a:lvl6pPr>
            <a:lvl7pPr marL="2741706" indent="0">
              <a:buNone/>
              <a:defRPr sz="1400"/>
            </a:lvl7pPr>
            <a:lvl8pPr marL="3198656" indent="0">
              <a:buNone/>
              <a:defRPr sz="1400"/>
            </a:lvl8pPr>
            <a:lvl9pPr marL="365560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677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22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0" indent="0">
              <a:buNone/>
              <a:defRPr sz="2800"/>
            </a:lvl2pPr>
            <a:lvl3pPr marL="913902" indent="0">
              <a:buNone/>
              <a:defRPr sz="2400"/>
            </a:lvl3pPr>
            <a:lvl4pPr marL="1370852" indent="0">
              <a:buNone/>
              <a:defRPr sz="2000"/>
            </a:lvl4pPr>
            <a:lvl5pPr marL="1827804" indent="0">
              <a:buNone/>
              <a:defRPr sz="2000"/>
            </a:lvl5pPr>
            <a:lvl6pPr marL="2284754" indent="0">
              <a:buNone/>
              <a:defRPr sz="2000"/>
            </a:lvl6pPr>
            <a:lvl7pPr marL="2741706" indent="0">
              <a:buNone/>
              <a:defRPr sz="2000"/>
            </a:lvl7pPr>
            <a:lvl8pPr marL="3198656" indent="0">
              <a:buNone/>
              <a:defRPr sz="2000"/>
            </a:lvl8pPr>
            <a:lvl9pPr marL="365560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72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6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5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4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74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4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27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3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3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4343400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343400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871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59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110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0" indent="0">
              <a:buNone/>
              <a:defRPr sz="2800"/>
            </a:lvl2pPr>
            <a:lvl3pPr marL="913902" indent="0">
              <a:buNone/>
              <a:defRPr sz="2400"/>
            </a:lvl3pPr>
            <a:lvl4pPr marL="1370852" indent="0">
              <a:buNone/>
              <a:defRPr sz="2000"/>
            </a:lvl4pPr>
            <a:lvl5pPr marL="1827804" indent="0">
              <a:buNone/>
              <a:defRPr sz="2000"/>
            </a:lvl5pPr>
            <a:lvl6pPr marL="2284754" indent="0">
              <a:buNone/>
              <a:defRPr sz="2000"/>
            </a:lvl6pPr>
            <a:lvl7pPr marL="2741706" indent="0">
              <a:buNone/>
              <a:defRPr sz="2000"/>
            </a:lvl7pPr>
            <a:lvl8pPr marL="3198656" indent="0">
              <a:buNone/>
              <a:defRPr sz="2000"/>
            </a:lvl8pPr>
            <a:lvl9pPr marL="36556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85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9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80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85800"/>
            <a:ext cx="4495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68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71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590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395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0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02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4" indent="0">
              <a:buNone/>
              <a:defRPr sz="1600" b="1"/>
            </a:lvl5pPr>
            <a:lvl6pPr marL="2284754" indent="0">
              <a:buNone/>
              <a:defRPr sz="1600" b="1"/>
            </a:lvl6pPr>
            <a:lvl7pPr marL="2741706" indent="0">
              <a:buNone/>
              <a:defRPr sz="1600" b="1"/>
            </a:lvl7pPr>
            <a:lvl8pPr marL="3198656" indent="0">
              <a:buNone/>
              <a:defRPr sz="1600" b="1"/>
            </a:lvl8pPr>
            <a:lvl9pPr marL="3655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223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039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19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167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0" indent="0">
              <a:buNone/>
              <a:defRPr sz="2800"/>
            </a:lvl2pPr>
            <a:lvl3pPr marL="913902" indent="0">
              <a:buNone/>
              <a:defRPr sz="2400"/>
            </a:lvl3pPr>
            <a:lvl4pPr marL="1370852" indent="0">
              <a:buNone/>
              <a:defRPr sz="2000"/>
            </a:lvl4pPr>
            <a:lvl5pPr marL="1827804" indent="0">
              <a:buNone/>
              <a:defRPr sz="2000"/>
            </a:lvl5pPr>
            <a:lvl6pPr marL="2284754" indent="0">
              <a:buNone/>
              <a:defRPr sz="2000"/>
            </a:lvl6pPr>
            <a:lvl7pPr marL="2741706" indent="0">
              <a:buNone/>
              <a:defRPr sz="2000"/>
            </a:lvl7pPr>
            <a:lvl8pPr marL="3198656" indent="0">
              <a:buNone/>
              <a:defRPr sz="2000"/>
            </a:lvl8pPr>
            <a:lvl9pPr marL="365560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52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05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4/29/2012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90" tIns="45696" rIns="91390" bIns="45696"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0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304800" y="6324600"/>
            <a:ext cx="845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53200"/>
            <a:ext cx="121920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ndssl-logo-tran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324600"/>
            <a:ext cx="15335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VT_marn_she_invent_cmyk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77000"/>
            <a:ext cx="1063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05473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450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95600"/>
            <a:ext cx="7772400" cy="1362075"/>
          </a:xfrm>
        </p:spPr>
        <p:txBody>
          <a:bodyPr anchor="t"/>
          <a:lstStyle>
            <a:lvl1pPr algn="ctr">
              <a:buFontTx/>
              <a:buNone/>
              <a:defRPr sz="4000" b="1" cap="small" normalizeH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772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1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24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2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66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458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3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5869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086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23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228600"/>
            <a:ext cx="21145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1912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3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43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729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0" indent="0">
              <a:buNone/>
              <a:defRPr sz="2800"/>
            </a:lvl2pPr>
            <a:lvl3pPr marL="913902" indent="0">
              <a:buNone/>
              <a:defRPr sz="2400"/>
            </a:lvl3pPr>
            <a:lvl4pPr marL="1370852" indent="0">
              <a:buNone/>
              <a:defRPr sz="2000"/>
            </a:lvl4pPr>
            <a:lvl5pPr marL="1827804" indent="0">
              <a:buNone/>
              <a:defRPr sz="2000"/>
            </a:lvl5pPr>
            <a:lvl6pPr marL="2284754" indent="0">
              <a:buNone/>
              <a:defRPr sz="2000"/>
            </a:lvl6pPr>
            <a:lvl7pPr marL="2741706" indent="0">
              <a:buNone/>
              <a:defRPr sz="2000"/>
            </a:lvl7pPr>
            <a:lvl8pPr marL="3198656" indent="0">
              <a:buNone/>
              <a:defRPr sz="2000"/>
            </a:lvl8pPr>
            <a:lvl9pPr marL="365560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02" indent="0">
              <a:buNone/>
              <a:defRPr sz="1000"/>
            </a:lvl3pPr>
            <a:lvl4pPr marL="1370852" indent="0">
              <a:buNone/>
              <a:defRPr sz="900"/>
            </a:lvl4pPr>
            <a:lvl5pPr marL="1827804" indent="0">
              <a:buNone/>
              <a:defRPr sz="900"/>
            </a:lvl5pPr>
            <a:lvl6pPr marL="2284754" indent="0">
              <a:buNone/>
              <a:defRPr sz="900"/>
            </a:lvl6pPr>
            <a:lvl7pPr marL="2741706" indent="0">
              <a:buNone/>
              <a:defRPr sz="900"/>
            </a:lvl7pPr>
            <a:lvl8pPr marL="3198656" indent="0">
              <a:buNone/>
              <a:defRPr sz="900"/>
            </a:lvl8pPr>
            <a:lvl9pPr marL="3655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75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3" descr="title_page_title_0001b_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85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905000"/>
            <a:ext cx="8839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1"/>
            <a:r>
              <a:rPr lang="en-US" smtClean="0"/>
              <a:t>Third level</a:t>
            </a:r>
          </a:p>
          <a:p>
            <a:pPr lvl="2"/>
            <a:r>
              <a:rPr lang="en-US" smtClean="0"/>
              <a:t>Fourth level</a:t>
            </a:r>
          </a:p>
          <a:p>
            <a:pPr lvl="3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647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pitchFamily="-112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12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12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12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12" charset="-128"/>
          <a:cs typeface="ＭＳ Ｐゴシック" charset="0"/>
        </a:defRPr>
      </a:lvl5pPr>
      <a:lvl6pPr marL="45695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3902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0852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7804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714" indent="-34271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2" charset="-128"/>
          <a:cs typeface="ＭＳ Ｐゴシック" charset="0"/>
        </a:defRPr>
      </a:lvl1pPr>
      <a:lvl2pPr marL="742545" indent="-2855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12" charset="-128"/>
        </a:defRPr>
      </a:lvl2pPr>
      <a:lvl3pPr marL="1142377" indent="-22847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12" charset="-128"/>
        </a:defRPr>
      </a:lvl3pPr>
      <a:lvl4pPr marL="1599328" indent="-22847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12" charset="-128"/>
        </a:defRPr>
      </a:lvl4pPr>
      <a:lvl5pPr marL="2056280" indent="-22847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3230" indent="-2284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181" indent="-2284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132" indent="-2284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082" indent="-2284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5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07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390" tIns="45696" rIns="91390" bIns="4569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390" tIns="45696" rIns="91390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" y="4075"/>
            <a:ext cx="2667000" cy="4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0" y="0"/>
            <a:ext cx="984739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47528"/>
            <a:ext cx="933450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38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390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90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45" indent="-285594" algn="l" defTabSz="91390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7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8" indent="-228476" algn="l" defTabSz="91390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80" indent="-228476" algn="l" defTabSz="91390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30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81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3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5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07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390" tIns="45696" rIns="91390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390" tIns="45696" rIns="91390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" y="4075"/>
            <a:ext cx="2667000" cy="4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0" y="0"/>
            <a:ext cx="984739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47528"/>
            <a:ext cx="933450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49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390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90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45" indent="-285594" algn="l" defTabSz="91390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7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8" indent="-228476" algn="l" defTabSz="91390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80" indent="-228476" algn="l" defTabSz="91390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30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81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3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5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07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0" tIns="45696" rIns="91390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390" tIns="45696" rIns="91390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90" tIns="45696" rIns="91390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CE533-1280-4C0A-B635-28BA24B20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90" tIns="45696" rIns="91390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90" tIns="45696" rIns="91390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23D0D-D315-4239-B44F-A2961D5BB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2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390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90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45" indent="-285594" algn="l" defTabSz="91390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7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8" indent="-228476" algn="l" defTabSz="91390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80" indent="-228476" algn="l" defTabSz="91390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30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81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3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5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07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390" tIns="45696" rIns="91390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390" tIns="45696" rIns="91390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" y="4075"/>
            <a:ext cx="2667000" cy="4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0" y="0"/>
            <a:ext cx="984739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47528"/>
            <a:ext cx="933450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85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390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90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45" indent="-285594" algn="l" defTabSz="91390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7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8" indent="-228476" algn="l" defTabSz="91390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80" indent="-228476" algn="l" defTabSz="91390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30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81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3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2" indent="-228476" algn="l" defTabSz="9139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4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56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07" algn="l" defTabSz="9139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45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304800" y="6324600"/>
            <a:ext cx="845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29" name="Line 6"/>
          <p:cNvSpPr>
            <a:spLocks noChangeShapeType="1"/>
          </p:cNvSpPr>
          <p:nvPr/>
        </p:nvSpPr>
        <p:spPr bwMode="auto">
          <a:xfrm>
            <a:off x="304800" y="990600"/>
            <a:ext cx="845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24612"/>
            <a:ext cx="121920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 descr="ndssl-logo-trans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324600"/>
            <a:ext cx="15335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" descr="VT_marn_she_invent_cmyk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6477000"/>
            <a:ext cx="1063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06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salsahpc.indiana.edu/millionseq" TargetMode="Externa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hyperlink" Target="http://salsahpc.indiana.edu/pviz3/index.html" TargetMode="Externa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10.pd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e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87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60.png"/><Relationship Id="rId4" Type="http://schemas.openxmlformats.org/officeDocument/2006/relationships/image" Target="../media/image88.png"/><Relationship Id="rId9" Type="http://schemas.openxmlformats.org/officeDocument/2006/relationships/image" Target="../media/image84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225645"/>
              </p:ext>
            </p:extLst>
          </p:nvPr>
        </p:nvGraphicFramePr>
        <p:xfrm>
          <a:off x="310887" y="1446691"/>
          <a:ext cx="8534400" cy="4736465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4336026"/>
                <a:gridCol w="4198374"/>
              </a:tblGrid>
              <a:tr h="1371600">
                <a:tc>
                  <a:txBody>
                    <a:bodyPr/>
                    <a:lstStyle/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Twister</a:t>
                      </a:r>
                      <a:endParaRPr lang="en-US" sz="10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571500" lvl="2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Bingjing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Zhang,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Fei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Teng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, Yuduo Zhou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4300" lvl="1" indent="0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Twister4Azure</a:t>
                      </a:r>
                    </a:p>
                    <a:p>
                      <a:pPr marL="114300" lvl="1" indent="0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Thilina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Gunarathne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3265">
                <a:tc>
                  <a:txBody>
                    <a:bodyPr/>
                    <a:lstStyle/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Building Virtual</a:t>
                      </a:r>
                      <a:r>
                        <a:rPr lang="en-US" sz="2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Cluster</a:t>
                      </a:r>
                    </a:p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Towards Reproducible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eScience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the Cloud</a:t>
                      </a:r>
                    </a:p>
                    <a:p>
                      <a:pPr marL="571500" marR="0" lvl="2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Jonathan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Klinginsmith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endParaRPr lang="en-US" sz="1200" i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5" name="Picture 2" descr="http://salsahpc.indiana.edu/sites/default/files/salsa_files/b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14" y="1447800"/>
            <a:ext cx="109909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Presenter Introduction</a:t>
            </a: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1404" y="2819400"/>
            <a:ext cx="136888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92" y="4267200"/>
            <a:ext cx="1255008" cy="1676400"/>
          </a:xfrm>
          <a:prstGeom prst="rect">
            <a:avLst/>
          </a:prstGeom>
        </p:spPr>
      </p:pic>
      <p:pic>
        <p:nvPicPr>
          <p:cNvPr id="7" name="Picture 14" descr="http://salsahpc.indiana.edu/sites/default/files/frontpage/yudu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b="34749"/>
          <a:stretch/>
        </p:blipFill>
        <p:spPr bwMode="auto">
          <a:xfrm>
            <a:off x="7124848" y="1447800"/>
            <a:ext cx="118826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8" t="10369" r="28677" b="46229"/>
          <a:stretch/>
        </p:blipFill>
        <p:spPr bwMode="auto">
          <a:xfrm>
            <a:off x="5929893" y="1447800"/>
            <a:ext cx="119495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4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Execution Time Improvements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7224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3352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90600" y="1769774"/>
            <a:ext cx="7368492" cy="3716627"/>
            <a:chOff x="990600" y="1617373"/>
            <a:chExt cx="7368492" cy="3716627"/>
          </a:xfrm>
        </p:grpSpPr>
        <p:sp>
          <p:nvSpPr>
            <p:cNvPr id="90" name="Rounded Rectangle 89"/>
            <p:cNvSpPr/>
            <p:nvPr/>
          </p:nvSpPr>
          <p:spPr>
            <a:xfrm>
              <a:off x="5234892" y="1617373"/>
              <a:ext cx="3124200" cy="3716627"/>
            </a:xfrm>
            <a:prstGeom prst="roundRect">
              <a:avLst>
                <a:gd name="adj" fmla="val 1078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990600" y="2937485"/>
              <a:ext cx="1558135" cy="1367878"/>
              <a:chOff x="250389" y="2970760"/>
              <a:chExt cx="1558135" cy="1367878"/>
            </a:xfrm>
          </p:grpSpPr>
          <p:sp>
            <p:nvSpPr>
              <p:cNvPr id="223" name="Rounded Rectangle 222"/>
              <p:cNvSpPr/>
              <p:nvPr/>
            </p:nvSpPr>
            <p:spPr>
              <a:xfrm>
                <a:off x="250389" y="2970760"/>
                <a:ext cx="1558135" cy="1367878"/>
              </a:xfrm>
              <a:prstGeom prst="roundRect">
                <a:avLst>
                  <a:gd name="adj" fmla="val 1078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437365" y="3361582"/>
                <a:ext cx="1184183" cy="84678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TextBox 224"/>
              <p:cNvSpPr txBox="1"/>
              <p:nvPr/>
            </p:nvSpPr>
            <p:spPr>
              <a:xfrm>
                <a:off x="457200" y="3045023"/>
                <a:ext cx="11551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Master Node</a:t>
                </a:r>
              </a:p>
            </p:txBody>
          </p:sp>
          <p:grpSp>
            <p:nvGrpSpPr>
              <p:cNvPr id="226" name="Group 8"/>
              <p:cNvGrpSpPr/>
              <p:nvPr/>
            </p:nvGrpSpPr>
            <p:grpSpPr>
              <a:xfrm>
                <a:off x="624341" y="3426719"/>
                <a:ext cx="833602" cy="523220"/>
                <a:chOff x="6553200" y="1463467"/>
                <a:chExt cx="1019175" cy="612084"/>
              </a:xfrm>
            </p:grpSpPr>
            <p:sp>
              <p:nvSpPr>
                <p:cNvPr id="228" name="Rounded Rectangle 227"/>
                <p:cNvSpPr/>
                <p:nvPr/>
              </p:nvSpPr>
              <p:spPr>
                <a:xfrm>
                  <a:off x="6553200" y="1463467"/>
                  <a:ext cx="1019175" cy="609600"/>
                </a:xfrm>
                <a:prstGeom prst="roundRect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TextBox 228"/>
                <p:cNvSpPr txBox="1"/>
                <p:nvPr/>
              </p:nvSpPr>
              <p:spPr>
                <a:xfrm>
                  <a:off x="6576339" y="1463467"/>
                  <a:ext cx="941359" cy="612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prstClr val="black"/>
                      </a:solidFill>
                    </a:rPr>
                    <a:t>Twister </a:t>
                  </a:r>
                </a:p>
                <a:p>
                  <a:pPr algn="ctr"/>
                  <a:r>
                    <a:rPr lang="en-US" sz="1400" b="1" dirty="0">
                      <a:solidFill>
                        <a:prstClr val="black"/>
                      </a:solidFill>
                    </a:rPr>
                    <a:t>Driver</a:t>
                  </a:r>
                </a:p>
              </p:txBody>
            </p:sp>
          </p:grpSp>
          <p:sp>
            <p:nvSpPr>
              <p:cNvPr id="227" name="TextBox 226"/>
              <p:cNvSpPr txBox="1"/>
              <p:nvPr/>
            </p:nvSpPr>
            <p:spPr>
              <a:xfrm>
                <a:off x="495554" y="3947816"/>
                <a:ext cx="11402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Twister-MDS</a:t>
                </a:r>
              </a:p>
            </p:txBody>
          </p:sp>
        </p:grpSp>
        <p:sp>
          <p:nvSpPr>
            <p:cNvPr id="4" name="Left-Right Arrow Callout 3"/>
            <p:cNvSpPr/>
            <p:nvPr/>
          </p:nvSpPr>
          <p:spPr>
            <a:xfrm>
              <a:off x="2645211" y="3035339"/>
              <a:ext cx="2446860" cy="1273746"/>
            </a:xfrm>
            <a:prstGeom prst="leftRightArrowCallou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ActiveMQ</a:t>
              </a:r>
            </a:p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Broker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716712" y="3222765"/>
              <a:ext cx="2215166" cy="862453"/>
              <a:chOff x="4979108" y="1701931"/>
              <a:chExt cx="1676400" cy="862453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4979108" y="1701931"/>
                <a:ext cx="1676400" cy="862453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105399" y="1997794"/>
                <a:ext cx="14238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MDS Monitor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956109" y="1738275"/>
              <a:ext cx="1736376" cy="1747323"/>
              <a:chOff x="5638798" y="4267200"/>
              <a:chExt cx="2132746" cy="1801929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5638798" y="4291091"/>
                <a:ext cx="2132746" cy="177803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027" name="Picture 3" descr="C:\Users\zhangbj\Pictures\Picasa\Exports\Pictures\MDS-2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4267200"/>
                <a:ext cx="1382386" cy="133853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  <a:extLst/>
            </p:spPr>
          </p:pic>
          <p:pic>
            <p:nvPicPr>
              <p:cNvPr id="234" name="Picture 3" descr="C:\Users\zhangbj\Pictures\Picasa\Exports\Pictures\MDS-2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771" y="4448783"/>
                <a:ext cx="1382386" cy="133853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  <a:extLst/>
            </p:spPr>
          </p:pic>
          <p:pic>
            <p:nvPicPr>
              <p:cNvPr id="235" name="Picture 3" descr="C:\Users\zhangbj\Pictures\Picasa\Exports\Pictures\MDS-2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0727" y="4611564"/>
                <a:ext cx="1382386" cy="133853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  <a:extLst/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6511214" y="4151474"/>
              <a:ext cx="7072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prstClr val="black"/>
                  </a:solidFill>
                </a:rPr>
                <a:t>PlotViz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98" name="Curved Right Arrow 97"/>
            <p:cNvSpPr/>
            <p:nvPr/>
          </p:nvSpPr>
          <p:spPr>
            <a:xfrm rot="5654083" flipV="1">
              <a:off x="3535566" y="355449"/>
              <a:ext cx="845791" cy="4458563"/>
            </a:xfrm>
            <a:prstGeom prst="curved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Curved Right Arrow 98"/>
            <p:cNvSpPr/>
            <p:nvPr/>
          </p:nvSpPr>
          <p:spPr>
            <a:xfrm rot="16030576" flipV="1">
              <a:off x="3401325" y="2418667"/>
              <a:ext cx="949227" cy="4653350"/>
            </a:xfrm>
            <a:prstGeom prst="curved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797611" y="4537685"/>
              <a:ext cx="1772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I. Send message to start the job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873811" y="2337025"/>
              <a:ext cx="1772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II. Send intermediate results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355596" y="4953183"/>
              <a:ext cx="10566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Client Node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390" tIns="45696" rIns="91390" bIns="45696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Twister-MDS Demo</a:t>
            </a:r>
          </a:p>
        </p:txBody>
      </p:sp>
    </p:spTree>
    <p:extLst>
      <p:ext uri="{BB962C8B-B14F-4D97-AF65-F5344CB8AC3E}">
        <p14:creationId xmlns:p14="http://schemas.microsoft.com/office/powerpoint/2010/main" val="37241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0956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Twister4Azure – Iterative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MapReduce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231"/>
            <a:ext cx="8229600" cy="5353336"/>
          </a:xfrm>
        </p:spPr>
        <p:txBody>
          <a:bodyPr>
            <a:normAutofit/>
          </a:bodyPr>
          <a:lstStyle/>
          <a:p>
            <a:r>
              <a:rPr lang="en-US" sz="2800" b="1" dirty="0"/>
              <a:t>Decentralized iterative MR architecture for clouds</a:t>
            </a:r>
          </a:p>
          <a:p>
            <a:pPr lvl="1"/>
            <a:r>
              <a:rPr lang="en-US" sz="2400" b="1" dirty="0"/>
              <a:t>Utilize highly available and scalable Cloud services</a:t>
            </a:r>
          </a:p>
          <a:p>
            <a:r>
              <a:rPr lang="en-US" sz="2800" b="1" dirty="0"/>
              <a:t>Extends the MR programming model </a:t>
            </a:r>
          </a:p>
          <a:p>
            <a:r>
              <a:rPr lang="en-US" sz="2800" b="1" dirty="0"/>
              <a:t>Multi-level data caching </a:t>
            </a:r>
          </a:p>
          <a:p>
            <a:pPr lvl="1"/>
            <a:r>
              <a:rPr lang="en-US" sz="2400" b="1" dirty="0"/>
              <a:t>Cache aware hybrid scheduling</a:t>
            </a:r>
          </a:p>
          <a:p>
            <a:r>
              <a:rPr lang="en-US" sz="2800" b="1" dirty="0"/>
              <a:t>Multiple MR applications per job</a:t>
            </a:r>
          </a:p>
          <a:p>
            <a:r>
              <a:rPr lang="en-US" sz="2800" b="1" dirty="0"/>
              <a:t>Collective communication primitives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/>
              <a:t>Outperforms </a:t>
            </a:r>
            <a:r>
              <a:rPr lang="en-US" sz="2800" b="1" dirty="0" err="1"/>
              <a:t>Hadoop</a:t>
            </a:r>
            <a:r>
              <a:rPr lang="en-US" sz="2800" b="1" dirty="0"/>
              <a:t> in local cluster by 2 to 4 times</a:t>
            </a:r>
          </a:p>
          <a:p>
            <a:r>
              <a:rPr lang="en-US" sz="2400" b="1" dirty="0"/>
              <a:t>Sustain features of MRRoles4Azure</a:t>
            </a:r>
          </a:p>
          <a:p>
            <a:pPr lvl="1"/>
            <a:r>
              <a:rPr lang="en-US" sz="2000" b="1" dirty="0"/>
              <a:t>dynamic scheduling, load balancing, fault tolerance, monitoring, local testing/debugging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6400800"/>
            <a:ext cx="4356284" cy="369283"/>
          </a:xfrm>
          <a:prstGeom prst="rect">
            <a:avLst/>
          </a:prstGeom>
        </p:spPr>
        <p:txBody>
          <a:bodyPr wrap="none" lIns="91390" tIns="45696" rIns="91390" bIns="45696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http://salsahpc.indiana.edu/twister4azure/</a:t>
            </a:r>
          </a:p>
        </p:txBody>
      </p:sp>
    </p:spTree>
    <p:extLst>
      <p:ext uri="{BB962C8B-B14F-4D97-AF65-F5344CB8AC3E}">
        <p14:creationId xmlns:p14="http://schemas.microsoft.com/office/powerpoint/2010/main" val="419599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60" y="2332481"/>
            <a:ext cx="7911708" cy="3582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572" y="388809"/>
            <a:ext cx="4404224" cy="12648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87932" y="1272449"/>
            <a:ext cx="3707709" cy="369283"/>
          </a:xfrm>
          <a:prstGeom prst="rect">
            <a:avLst/>
          </a:prstGeom>
        </p:spPr>
        <p:txBody>
          <a:bodyPr wrap="none" lIns="91390" tIns="45696" rIns="91390" bIns="45696">
            <a:spAutoFit/>
          </a:bodyPr>
          <a:lstStyle/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en-US" b="1" dirty="0">
                <a:solidFill>
                  <a:srgbClr val="1F497D"/>
                </a:solidFill>
              </a:rPr>
              <a:t>Iterative </a:t>
            </a:r>
            <a:r>
              <a:rPr lang="en-US" b="1" dirty="0" err="1">
                <a:solidFill>
                  <a:srgbClr val="1F497D"/>
                </a:solidFill>
              </a:rPr>
              <a:t>MapReduce</a:t>
            </a:r>
            <a:r>
              <a:rPr lang="en-US" b="1" dirty="0">
                <a:solidFill>
                  <a:srgbClr val="1F497D"/>
                </a:solidFill>
              </a:rPr>
              <a:t> for Azure Cloud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565076" y="2332481"/>
            <a:ext cx="2113808" cy="902524"/>
          </a:xfrm>
          <a:prstGeom prst="wedgeRoundRectCallout">
            <a:avLst>
              <a:gd name="adj1" fmla="val -22177"/>
              <a:gd name="adj2" fmla="val 7225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Merge step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4692" y="217201"/>
            <a:ext cx="3813379" cy="338506"/>
          </a:xfrm>
          <a:prstGeom prst="rect">
            <a:avLst/>
          </a:prstGeom>
        </p:spPr>
        <p:txBody>
          <a:bodyPr wrap="none" lIns="91390" tIns="45696" rIns="91390" bIns="45696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http://salsahpc.indiana.edu/twister4azure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19692" y="1190519"/>
            <a:ext cx="2469750" cy="902524"/>
          </a:xfrm>
          <a:prstGeom prst="wedgeRoundRectCallout">
            <a:avLst>
              <a:gd name="adj1" fmla="val 22969"/>
              <a:gd name="adj2" fmla="val 9764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Extensions to support broadcast data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357329" y="5672522"/>
            <a:ext cx="2113808" cy="902524"/>
          </a:xfrm>
          <a:prstGeom prst="wedgeRoundRectCallout">
            <a:avLst>
              <a:gd name="adj1" fmla="val -80654"/>
              <a:gd name="adj2" fmla="val -11948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Multi-level caching 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static </a:t>
            </a:r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3581388" y="1457115"/>
            <a:ext cx="2469750" cy="902524"/>
          </a:xfrm>
          <a:prstGeom prst="wedgeRoundRectCallout">
            <a:avLst>
              <a:gd name="adj1" fmla="val -26097"/>
              <a:gd name="adj2" fmla="val 12682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 intermediate data transfer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219692" y="5059745"/>
            <a:ext cx="2113808" cy="902524"/>
          </a:xfrm>
          <a:prstGeom prst="wedgeRoundRectCallout">
            <a:avLst>
              <a:gd name="adj1" fmla="val 26524"/>
              <a:gd name="adj2" fmla="val -21928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Cache-aware Hybrid Task Scheduling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681734" y="5084368"/>
            <a:ext cx="2113808" cy="902524"/>
          </a:xfrm>
          <a:prstGeom prst="wedgeRoundRectCallout">
            <a:avLst>
              <a:gd name="adj1" fmla="val -97441"/>
              <a:gd name="adj2" fmla="val -11645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Collective Communication Primitives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6821" y="6386733"/>
            <a:ext cx="8956104" cy="52317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Portable Parallel Programming on Cloud and HPC: Scientific Applications of Twister4Azure, </a:t>
            </a:r>
            <a:r>
              <a:rPr lang="en-US" sz="1400" dirty="0" err="1">
                <a:solidFill>
                  <a:prstClr val="black"/>
                </a:solidFill>
              </a:rPr>
              <a:t>Thilina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Gunarathne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BingJing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Zang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Tak</a:t>
            </a:r>
            <a:r>
              <a:rPr lang="en-US" sz="1400" dirty="0">
                <a:solidFill>
                  <a:prstClr val="black"/>
                </a:solidFill>
              </a:rPr>
              <a:t>-Lon Wu and Judy </a:t>
            </a:r>
            <a:r>
              <a:rPr lang="en-US" sz="1400" dirty="0" err="1">
                <a:solidFill>
                  <a:prstClr val="black"/>
                </a:solidFill>
              </a:rPr>
              <a:t>Qiu</a:t>
            </a:r>
            <a:r>
              <a:rPr lang="en-US" sz="1400" dirty="0">
                <a:solidFill>
                  <a:prstClr val="black"/>
                </a:solidFill>
              </a:rPr>
              <a:t>,  (UCC 2011) , Melbourne, Australia.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2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" y="3122549"/>
            <a:ext cx="4650903" cy="30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27" y="3119675"/>
            <a:ext cx="4441475" cy="28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Performance – Multi Dimensional Scaling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3400" y="6162937"/>
            <a:ext cx="3429000" cy="307728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Weak Scaling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43531" y="6111065"/>
            <a:ext cx="3429000" cy="307728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Data Size Scaling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5821557" y="5024673"/>
            <a:ext cx="3493413" cy="439387"/>
          </a:xfrm>
          <a:prstGeom prst="wedgeRoundRectCallout">
            <a:avLst>
              <a:gd name="adj1" fmla="val -25674"/>
              <a:gd name="adj2" fmla="val -12823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Performance adjusted for sequential performance difference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483789" y="1401879"/>
            <a:ext cx="2057400" cy="838200"/>
            <a:chOff x="1066800" y="4267200"/>
            <a:chExt cx="2057400" cy="838200"/>
          </a:xfrm>
        </p:grpSpPr>
        <p:sp>
          <p:nvSpPr>
            <p:cNvPr id="20" name="Rectangle 19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X: </a:t>
              </a:r>
              <a:r>
                <a:rPr lang="en-US" b="1" dirty="0" smtClean="0">
                  <a:solidFill>
                    <a:prstClr val="white"/>
                  </a:solidFill>
                </a:rPr>
                <a:t>Calculate </a:t>
              </a:r>
              <a:r>
                <a:rPr lang="en-US" b="1" dirty="0" err="1" smtClean="0">
                  <a:solidFill>
                    <a:prstClr val="white"/>
                  </a:solidFill>
                </a:rPr>
                <a:t>invV</a:t>
              </a:r>
              <a:r>
                <a:rPr lang="en-US" b="1" dirty="0" smtClean="0">
                  <a:solidFill>
                    <a:prstClr val="white"/>
                  </a:solidFill>
                </a:rPr>
                <a:t> (BX)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</a:rPr>
                <a:t>Map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</a:rPr>
                <a:t>Reduce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prstClr val="black"/>
                  </a:solidFill>
                </a:rPr>
                <a:t>Merge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ight Arrow 27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69189" y="1401879"/>
            <a:ext cx="2057400" cy="838200"/>
            <a:chOff x="1066800" y="4267200"/>
            <a:chExt cx="2057400" cy="838200"/>
          </a:xfrm>
        </p:grpSpPr>
        <p:sp>
          <p:nvSpPr>
            <p:cNvPr id="30" name="Rectangle 29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BC: </a:t>
              </a:r>
              <a:r>
                <a:rPr lang="en-US" b="1" dirty="0" smtClean="0">
                  <a:solidFill>
                    <a:prstClr val="white"/>
                  </a:solidFill>
                </a:rPr>
                <a:t>Calculate BX 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</a:rPr>
                <a:t>Map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</a:rPr>
                <a:t>Reduce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prstClr val="black"/>
                  </a:solidFill>
                </a:rPr>
                <a:t>Merge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998389" y="1401879"/>
            <a:ext cx="2057400" cy="838200"/>
            <a:chOff x="1066800" y="4267200"/>
            <a:chExt cx="2057400" cy="838200"/>
          </a:xfrm>
        </p:grpSpPr>
        <p:sp>
          <p:nvSpPr>
            <p:cNvPr id="37" name="Rectangle 36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Calculate </a:t>
              </a:r>
              <a:r>
                <a:rPr lang="en-US" b="1" dirty="0" smtClean="0">
                  <a:solidFill>
                    <a:srgbClr val="FF0000"/>
                  </a:solidFill>
                </a:rPr>
                <a:t>Stress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</a:rPr>
                <a:t>Map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</a:rPr>
                <a:t>Reduce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prstClr val="black"/>
                  </a:solidFill>
                </a:rPr>
                <a:t>Merge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3" name="Right Arrow 42"/>
          <p:cNvSpPr/>
          <p:nvPr/>
        </p:nvSpPr>
        <p:spPr>
          <a:xfrm>
            <a:off x="2993934" y="1706679"/>
            <a:ext cx="566057" cy="228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5508534" y="1706679"/>
            <a:ext cx="566057" cy="228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5" name="Elbow Connector 44"/>
          <p:cNvCxnSpPr>
            <a:stCxn id="37" idx="3"/>
            <a:endCxn id="30" idx="1"/>
          </p:cNvCxnSpPr>
          <p:nvPr/>
        </p:nvCxnSpPr>
        <p:spPr>
          <a:xfrm flipH="1">
            <a:off x="969189" y="1820979"/>
            <a:ext cx="7086600" cy="12700"/>
          </a:xfrm>
          <a:prstGeom prst="bentConnector5">
            <a:avLst>
              <a:gd name="adj1" fmla="val -7527"/>
              <a:gd name="adj2" fmla="val 8357142"/>
              <a:gd name="adj3" fmla="val 105530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950307" y="2604455"/>
            <a:ext cx="1209782" cy="307728"/>
          </a:xfrm>
          <a:prstGeom prst="rect">
            <a:avLst/>
          </a:prstGeom>
          <a:noFill/>
        </p:spPr>
        <p:txBody>
          <a:bodyPr wrap="none" lIns="91390" tIns="45696" rIns="91390" bIns="45696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New Iteration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-16821" y="6386733"/>
            <a:ext cx="8956104" cy="52317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Scalable Parallel Scientific Computing Using Twister4Azure. </a:t>
            </a:r>
            <a:r>
              <a:rPr lang="en-US" sz="1400" dirty="0" err="1">
                <a:solidFill>
                  <a:prstClr val="black"/>
                </a:solidFill>
              </a:rPr>
              <a:t>Thilina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Gunarathne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BingJing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Zang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Tak</a:t>
            </a:r>
            <a:r>
              <a:rPr lang="en-US" sz="1400" dirty="0">
                <a:solidFill>
                  <a:prstClr val="black"/>
                </a:solidFill>
              </a:rPr>
              <a:t>-Lon Wu and Judy </a:t>
            </a:r>
            <a:r>
              <a:rPr lang="en-US" sz="1400" dirty="0" err="1">
                <a:solidFill>
                  <a:prstClr val="black"/>
                </a:solidFill>
              </a:rPr>
              <a:t>Qiu</a:t>
            </a:r>
            <a:r>
              <a:rPr lang="en-US" sz="1400" dirty="0">
                <a:solidFill>
                  <a:prstClr val="black"/>
                </a:solidFill>
              </a:rPr>
              <a:t>. Submitted to Journal of Future Generation Computer Systems. (Invited as one of the best 6 papers of UCC 2011)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5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9"/>
    </mc:Choice>
    <mc:Fallback xmlns="">
      <p:transition spd="slow" advTm="6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Performance – </a:t>
            </a:r>
            <a:r>
              <a:rPr lang="en-US" sz="360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Kmeans</a:t>
            </a:r>
            <a:r>
              <a:rPr lang="en-US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Clustering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572094" y="7848600"/>
            <a:ext cx="6096000" cy="2625485"/>
            <a:chOff x="2895600" y="1219200"/>
            <a:chExt cx="6096000" cy="26254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5600" y="1268361"/>
              <a:ext cx="2906057" cy="193203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9800" y="1219200"/>
              <a:ext cx="2971800" cy="1905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3379295" y="3259910"/>
              <a:ext cx="24737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Performance with/without</a:t>
              </a:r>
            </a:p>
            <a:p>
              <a:pPr algn="ctr"/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 data caching 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53049" y="3259910"/>
              <a:ext cx="3000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Speedup gained using data cache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80127" y="10494220"/>
            <a:ext cx="6708960" cy="2510413"/>
            <a:chOff x="303633" y="3864818"/>
            <a:chExt cx="6708960" cy="2510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5377" y="3864818"/>
              <a:ext cx="3017216" cy="198119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633" y="3864818"/>
              <a:ext cx="3429000" cy="20574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1241926" y="6019800"/>
              <a:ext cx="15524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Scaling speedup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77152" y="6036677"/>
              <a:ext cx="28536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Increasing number of iterations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 descr="k-mean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80129" y="8044010"/>
            <a:ext cx="2405563" cy="2014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5257800" y="3291329"/>
            <a:ext cx="3429000" cy="307728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Number of Executing Map Task Histogram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" y="6122495"/>
            <a:ext cx="3429000" cy="307728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Strong Scaling with 128M Data Points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43500" y="6352317"/>
            <a:ext cx="3429000" cy="307728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Weak Scaling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90600" y="3283271"/>
            <a:ext cx="3429000" cy="307728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Task Execution Time Histogram</a:t>
            </a:r>
            <a:endParaRPr lang="en-US" sz="1400" b="1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87069"/>
            <a:ext cx="8229600" cy="202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2" y="3687112"/>
            <a:ext cx="9109075" cy="27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373084" y="1067374"/>
            <a:ext cx="2895600" cy="439387"/>
          </a:xfrm>
          <a:prstGeom prst="wedgeRoundRectCallout">
            <a:avLst>
              <a:gd name="adj1" fmla="val -21252"/>
              <a:gd name="adj2" fmla="val 11925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First iteration performs the initial data fetch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5246826" y="847683"/>
            <a:ext cx="2895600" cy="439387"/>
          </a:xfrm>
          <a:prstGeom prst="wedgeRoundRectCallout">
            <a:avLst>
              <a:gd name="adj1" fmla="val -22482"/>
              <a:gd name="adj2" fmla="val 9763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Overhead between iterations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1257300" y="5082058"/>
            <a:ext cx="2895600" cy="439387"/>
          </a:xfrm>
          <a:prstGeom prst="wedgeRoundRectCallout">
            <a:avLst>
              <a:gd name="adj1" fmla="val -22893"/>
              <a:gd name="adj2" fmla="val -12669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Scales better than </a:t>
            </a:r>
            <a:r>
              <a:rPr lang="en-US" sz="1600" b="1" dirty="0" err="1">
                <a:solidFill>
                  <a:prstClr val="black"/>
                </a:solidFill>
              </a:rPr>
              <a:t>Hadoop</a:t>
            </a:r>
            <a:r>
              <a:rPr lang="en-US" sz="1600" b="1" dirty="0">
                <a:solidFill>
                  <a:prstClr val="black"/>
                </a:solidFill>
              </a:rPr>
              <a:t> on bare metal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02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9"/>
    </mc:Choice>
    <mc:Fallback xmlns="">
      <p:transition spd="slow" advTm="6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Comparisons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38400" y="1277022"/>
            <a:ext cx="3429000" cy="2472154"/>
            <a:chOff x="2438400" y="1126175"/>
            <a:chExt cx="3429000" cy="24721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1464729"/>
              <a:ext cx="3429000" cy="21336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3061294" y="1126175"/>
              <a:ext cx="21947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BLAST Sequence Search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7590" y="3810000"/>
            <a:ext cx="5307409" cy="2667000"/>
            <a:chOff x="407590" y="3810000"/>
            <a:chExt cx="5307409" cy="2667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90" y="4142228"/>
              <a:ext cx="5307409" cy="2334772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1890140" y="3810000"/>
              <a:ext cx="23423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Cap3 Sequence Assembly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575637" y="1293849"/>
            <a:ext cx="1936327" cy="584727"/>
          </a:xfrm>
          <a:prstGeom prst="rect">
            <a:avLst/>
          </a:prstGeom>
        </p:spPr>
        <p:txBody>
          <a:bodyPr wrap="none" lIns="91390" tIns="45696" rIns="91390" bIns="45696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Smith </a:t>
            </a:r>
            <a:r>
              <a:rPr lang="en-US" sz="1600" b="1" dirty="0" err="1">
                <a:solidFill>
                  <a:prstClr val="black"/>
                </a:solidFill>
                <a:cs typeface="Arial" pitchFamily="34" charset="0"/>
              </a:rPr>
              <a:t>Watermann</a:t>
            </a:r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Sequence Alignment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10" name="Picture 9" descr="D:\academic\phd\Publications\CloudComp09\figures\cap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565" y="1522447"/>
            <a:ext cx="1719648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Untitled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00800" y="4455893"/>
            <a:ext cx="1962144" cy="1868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1878622"/>
            <a:ext cx="3140075" cy="26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44117" y="6618750"/>
            <a:ext cx="9611198" cy="307728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b="1" dirty="0" err="1">
                <a:solidFill>
                  <a:prstClr val="white">
                    <a:lumMod val="85000"/>
                  </a:prstClr>
                </a:solidFill>
              </a:rPr>
              <a:t>MapReduce</a:t>
            </a:r>
            <a:r>
              <a:rPr lang="en-US" sz="1400" b="1" dirty="0">
                <a:solidFill>
                  <a:prstClr val="white">
                    <a:lumMod val="85000"/>
                  </a:prstClr>
                </a:solidFill>
              </a:rPr>
              <a:t> in the Clouds for Science, </a:t>
            </a:r>
            <a:r>
              <a:rPr lang="en-US" sz="1400" b="1" dirty="0" err="1">
                <a:solidFill>
                  <a:prstClr val="white">
                    <a:lumMod val="85000"/>
                  </a:prstClr>
                </a:solidFill>
              </a:rPr>
              <a:t>Thilina</a:t>
            </a:r>
            <a:r>
              <a:rPr lang="en-US" sz="1400" b="1" dirty="0">
                <a:solidFill>
                  <a:prstClr val="white">
                    <a:lumMod val="85000"/>
                  </a:prstClr>
                </a:solidFill>
              </a:rPr>
              <a:t> </a:t>
            </a:r>
            <a:r>
              <a:rPr lang="en-US" sz="1400" b="1" dirty="0" err="1">
                <a:solidFill>
                  <a:prstClr val="white">
                    <a:lumMod val="85000"/>
                  </a:prstClr>
                </a:solidFill>
              </a:rPr>
              <a:t>Gunarathne</a:t>
            </a:r>
            <a:r>
              <a:rPr lang="en-US" sz="1400" b="1" dirty="0">
                <a:solidFill>
                  <a:prstClr val="white">
                    <a:lumMod val="85000"/>
                  </a:prstClr>
                </a:solidFill>
              </a:rPr>
              <a:t>, et al. </a:t>
            </a:r>
            <a:r>
              <a:rPr lang="en-US" sz="1400" b="1" dirty="0" err="1">
                <a:solidFill>
                  <a:prstClr val="white">
                    <a:lumMod val="85000"/>
                  </a:prstClr>
                </a:solidFill>
              </a:rPr>
              <a:t>CloudCom</a:t>
            </a:r>
            <a:r>
              <a:rPr lang="en-US" sz="1400" b="1" dirty="0">
                <a:solidFill>
                  <a:prstClr val="white">
                    <a:lumMod val="85000"/>
                  </a:prstClr>
                </a:solidFill>
              </a:rPr>
              <a:t> 2010, Indianapolis, 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871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4"/>
    </mc:Choice>
    <mc:Fallback xmlns="">
      <p:transition spd="slow" advTm="917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MRRoles4Azure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23791693"/>
              </p:ext>
            </p:extLst>
          </p:nvPr>
        </p:nvGraphicFramePr>
        <p:xfrm>
          <a:off x="583325" y="1292772"/>
          <a:ext cx="8103477" cy="5108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80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MRRoles4Azure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152" y="1601187"/>
            <a:ext cx="801621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874" y="6090546"/>
            <a:ext cx="8383979" cy="646282"/>
          </a:xfrm>
          <a:prstGeom prst="rect">
            <a:avLst/>
          </a:prstGeom>
        </p:spPr>
        <p:txBody>
          <a:bodyPr wrap="square" lIns="91390" tIns="45696" rIns="91390" bIns="4569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Azure Queues for scheduling, Tables to store meta-data and monitoring data, Blobs for input/output/intermediate data storage.</a:t>
            </a:r>
          </a:p>
        </p:txBody>
      </p:sp>
    </p:spTree>
    <p:extLst>
      <p:ext uri="{BB962C8B-B14F-4D97-AF65-F5344CB8AC3E}">
        <p14:creationId xmlns:p14="http://schemas.microsoft.com/office/powerpoint/2010/main" val="11020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940013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 Task Scheduling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5324" y="1741099"/>
            <a:ext cx="5114260" cy="39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888540" y="961675"/>
            <a:ext cx="2208494" cy="779424"/>
          </a:xfrm>
          <a:prstGeom prst="wedgeRoundRectCallout">
            <a:avLst>
              <a:gd name="adj1" fmla="val -8163"/>
              <a:gd name="adj2" fmla="val 73568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iteration through queues</a:t>
            </a:r>
            <a:endParaRPr lang="en-US" b="1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399022" y="5525210"/>
            <a:ext cx="2469750" cy="902524"/>
          </a:xfrm>
          <a:prstGeom prst="wedgeRoundRectCallout">
            <a:avLst>
              <a:gd name="adj1" fmla="val 20206"/>
              <a:gd name="adj2" fmla="val -89590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iteration in Job Bulleting Board</a:t>
            </a:r>
            <a:endParaRPr lang="en-US" b="1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27071" y="5155095"/>
            <a:ext cx="1867645" cy="1118260"/>
          </a:xfrm>
          <a:prstGeom prst="wedgeRoundRectCallout">
            <a:avLst>
              <a:gd name="adj1" fmla="val -51147"/>
              <a:gd name="adj2" fmla="val -93952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in cache + Task meta data history</a:t>
            </a:r>
            <a:endParaRPr lang="en-US" b="1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23037" y="4358271"/>
            <a:ext cx="2469750" cy="902524"/>
          </a:xfrm>
          <a:prstGeom prst="wedgeRoundRectCallout">
            <a:avLst>
              <a:gd name="adj1" fmla="val 88003"/>
              <a:gd name="adj2" fmla="val -96169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over tasks</a:t>
            </a:r>
            <a:endParaRPr lang="en-US" b="1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15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867774"/>
              </p:ext>
            </p:extLst>
          </p:nvPr>
        </p:nvGraphicFramePr>
        <p:xfrm>
          <a:off x="304782" y="1447800"/>
          <a:ext cx="8534400" cy="4968240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4336026"/>
                <a:gridCol w="4198374"/>
              </a:tblGrid>
              <a:tr h="1828800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Experimenting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Lucene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Index on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HBase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 an HPC Environment</a:t>
                      </a:r>
                    </a:p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Xiaoming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Gao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endParaRPr lang="en-US" sz="1600" kern="1200" dirty="0" smtClean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76400">
                <a:tc>
                  <a:txBody>
                    <a:bodyPr/>
                    <a:lstStyle/>
                    <a:p>
                      <a:pPr marL="114300" lvl="1" indent="0" algn="r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Testing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Hadoop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/ HDFS (CDH3u2) Multi-users with Kerberos on a Shared Environment</a:t>
                      </a:r>
                    </a:p>
                    <a:p>
                      <a:pPr marL="114300" lvl="1" indent="0" algn="r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Stephen Wu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463040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DryadLINQ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CTP Evaluation</a:t>
                      </a:r>
                    </a:p>
                    <a:p>
                      <a:pPr marL="114300" lvl="1" indent="0" algn="r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Hui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Li, Yang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Ruan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endParaRPr lang="en-US" sz="1600" kern="1200" dirty="0" smtClean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10" descr="http://salsahpc.indiana.edu/sites/default/files/salsa_files/hui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44" y="5029200"/>
            <a:ext cx="104115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Presenter Introduction</a:t>
            </a: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871" y="1524000"/>
            <a:ext cx="1451129" cy="167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86" y="3352800"/>
            <a:ext cx="1219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Iterative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MapReduce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Collective Communication Primitives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207104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Supports common higher-level communication patterns</a:t>
            </a:r>
          </a:p>
          <a:p>
            <a:r>
              <a:rPr lang="en-US" dirty="0" smtClean="0"/>
              <a:t>Framework can optimize these operations transparently to users</a:t>
            </a:r>
          </a:p>
          <a:p>
            <a:r>
              <a:rPr lang="en-US" dirty="0" smtClean="0"/>
              <a:t>Ease </a:t>
            </a:r>
            <a:r>
              <a:rPr lang="en-US" dirty="0"/>
              <a:t>of </a:t>
            </a:r>
            <a:r>
              <a:rPr lang="en-US" dirty="0" smtClean="0"/>
              <a:t>use</a:t>
            </a:r>
          </a:p>
          <a:p>
            <a:r>
              <a:rPr lang="en-US" b="1" dirty="0" err="1" smtClean="0"/>
              <a:t>SumReduce</a:t>
            </a:r>
            <a:endParaRPr lang="en-US" b="1" dirty="0" smtClean="0"/>
          </a:p>
          <a:p>
            <a:r>
              <a:rPr lang="en-US" b="1" dirty="0" err="1" smtClean="0"/>
              <a:t>AllGather</a:t>
            </a:r>
            <a:endParaRPr lang="en-US" b="1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61" y="3316406"/>
            <a:ext cx="6463937" cy="3309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14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Faster twister based on </a:t>
            </a:r>
            <a:r>
              <a:rPr lang="en-US" dirty="0" err="1" smtClean="0"/>
              <a:t>InfiniBand</a:t>
            </a:r>
            <a:r>
              <a:rPr lang="en-US" dirty="0" smtClean="0"/>
              <a:t> interconnect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Fei</a:t>
            </a:r>
            <a:r>
              <a:rPr lang="en-US" dirty="0" smtClean="0"/>
              <a:t> </a:t>
            </a:r>
            <a:r>
              <a:rPr lang="en-US" dirty="0" err="1" smtClean="0"/>
              <a:t>Teng</a:t>
            </a:r>
            <a:endParaRPr lang="en-US" dirty="0" smtClean="0"/>
          </a:p>
          <a:p>
            <a:r>
              <a:rPr lang="en-US" dirty="0" smtClean="0"/>
              <a:t>2/23/2012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84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InfiniBand</a:t>
            </a:r>
            <a:r>
              <a:rPr lang="en-US" dirty="0" smtClean="0"/>
              <a:t> successes in HPC community</a:t>
            </a:r>
          </a:p>
          <a:p>
            <a:pPr lvl="1"/>
            <a:r>
              <a:rPr lang="en-US" dirty="0" smtClean="0"/>
              <a:t>More than 42% of Top500 clusters use </a:t>
            </a:r>
            <a:r>
              <a:rPr lang="en-US" dirty="0" err="1" smtClean="0"/>
              <a:t>InfiniBand</a:t>
            </a:r>
            <a:endParaRPr lang="en-US" dirty="0" smtClean="0"/>
          </a:p>
          <a:p>
            <a:pPr lvl="1"/>
            <a:r>
              <a:rPr lang="en-US" dirty="0" smtClean="0"/>
              <a:t>Extremely high throughput and low latency</a:t>
            </a:r>
          </a:p>
          <a:p>
            <a:pPr lvl="2"/>
            <a:r>
              <a:rPr lang="en-US" dirty="0" smtClean="0"/>
              <a:t>Up to 40Gb/s between servers and 1</a:t>
            </a:r>
            <a:r>
              <a:rPr lang="el-GR" dirty="0" smtClean="0"/>
              <a:t>μ</a:t>
            </a:r>
            <a:r>
              <a:rPr lang="en-US" dirty="0" smtClean="0"/>
              <a:t>sec latency</a:t>
            </a:r>
          </a:p>
          <a:p>
            <a:pPr lvl="1"/>
            <a:r>
              <a:rPr lang="en-US" dirty="0" smtClean="0"/>
              <a:t>Reduce CPU utility up to 90%</a:t>
            </a:r>
          </a:p>
          <a:p>
            <a:r>
              <a:rPr lang="en-US" dirty="0" smtClean="0"/>
              <a:t>Cloud community can benefit from </a:t>
            </a:r>
            <a:r>
              <a:rPr lang="en-US" dirty="0" err="1" smtClean="0"/>
              <a:t>InfiniBand</a:t>
            </a:r>
            <a:endParaRPr lang="en-US" dirty="0" smtClean="0"/>
          </a:p>
          <a:p>
            <a:pPr lvl="1"/>
            <a:r>
              <a:rPr lang="en-US" dirty="0" smtClean="0"/>
              <a:t>Accelerated </a:t>
            </a:r>
            <a:r>
              <a:rPr lang="en-US" dirty="0" err="1" smtClean="0"/>
              <a:t>Hadoop</a:t>
            </a:r>
            <a:r>
              <a:rPr lang="en-US" dirty="0"/>
              <a:t> </a:t>
            </a:r>
            <a:r>
              <a:rPr lang="en-US" dirty="0" smtClean="0"/>
              <a:t>(sc11)</a:t>
            </a:r>
          </a:p>
          <a:p>
            <a:pPr lvl="1"/>
            <a:r>
              <a:rPr lang="en-US" dirty="0" smtClean="0"/>
              <a:t>HDFS benchmark tests</a:t>
            </a:r>
          </a:p>
          <a:p>
            <a:r>
              <a:rPr lang="en-US" dirty="0" smtClean="0"/>
              <a:t>Having access to ORNL’s large </a:t>
            </a:r>
            <a:r>
              <a:rPr lang="en-US" dirty="0" err="1" smtClean="0"/>
              <a:t>InfiniBand</a:t>
            </a:r>
            <a:r>
              <a:rPr lang="en-US" dirty="0" smtClean="0"/>
              <a:t> cluster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14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Bandwidth comparison of HDFS on various network technologies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743200"/>
            <a:ext cx="6872287" cy="294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5791200"/>
            <a:ext cx="2654300" cy="10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1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Twister on </a:t>
            </a:r>
            <a:r>
              <a:rPr lang="en-US" dirty="0" err="1" smtClean="0"/>
              <a:t>InfiniBand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Twister – Efficient iterative </a:t>
            </a:r>
            <a:r>
              <a:rPr lang="en-US" dirty="0" err="1" smtClean="0"/>
              <a:t>Mapreduce</a:t>
            </a:r>
            <a:r>
              <a:rPr lang="en-US" dirty="0" smtClean="0"/>
              <a:t> runtime framework</a:t>
            </a:r>
          </a:p>
          <a:p>
            <a:r>
              <a:rPr lang="en-US" dirty="0" smtClean="0"/>
              <a:t>RDMA can make Twister faster</a:t>
            </a:r>
          </a:p>
          <a:p>
            <a:pPr lvl="1"/>
            <a:r>
              <a:rPr lang="en-US" dirty="0" smtClean="0"/>
              <a:t>Accelerate static data distribution</a:t>
            </a:r>
          </a:p>
          <a:p>
            <a:pPr lvl="1"/>
            <a:r>
              <a:rPr lang="en-US" dirty="0" smtClean="0"/>
              <a:t>Accelerate data shuffling between mappers and reducers</a:t>
            </a:r>
          </a:p>
          <a:p>
            <a:r>
              <a:rPr lang="en-US" dirty="0" smtClean="0"/>
              <a:t>State of the art of IB RDMA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RDMA stacks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6629400" cy="474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304800"/>
            <a:ext cx="8763000" cy="1470025"/>
          </a:xfrm>
        </p:spPr>
        <p:txBody>
          <a:bodyPr>
            <a:noAutofit/>
          </a:bodyPr>
          <a:lstStyle/>
          <a:p>
            <a:r>
              <a:rPr lang="en-US" sz="4800" dirty="0"/>
              <a:t>Building Virtual Clusters</a:t>
            </a:r>
            <a:br>
              <a:rPr lang="en-US" sz="4800" dirty="0"/>
            </a:br>
            <a:r>
              <a:rPr lang="en-US" sz="2400" dirty="0"/>
              <a:t>Towards Reproducible </a:t>
            </a:r>
            <a:r>
              <a:rPr lang="en-US" sz="2400" dirty="0" err="1"/>
              <a:t>eScience</a:t>
            </a:r>
            <a:r>
              <a:rPr lang="en-US" sz="2400" dirty="0"/>
              <a:t> in the Cloud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700" y="3124200"/>
            <a:ext cx="9144000" cy="1524000"/>
          </a:xfrm>
          <a:prstGeom prst="rect">
            <a:avLst/>
          </a:prstGeom>
        </p:spPr>
        <p:txBody>
          <a:bodyPr vert="horz" lIns="91390" tIns="45696" rIns="91390" bIns="45696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Jonathan Klinginsmith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000" dirty="0" err="1">
                <a:solidFill>
                  <a:prstClr val="black"/>
                </a:solidFill>
              </a:rPr>
              <a:t>jklingin@indiana.edu</a:t>
            </a:r>
            <a:endParaRPr lang="en-US" sz="2000" dirty="0">
              <a:solidFill>
                <a:prstClr val="black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School of Informatics and Computing</a:t>
            </a: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Indiana University Bloomington</a:t>
            </a:r>
          </a:p>
          <a:p>
            <a:pPr algn="ctr">
              <a:spcBef>
                <a:spcPct val="20000"/>
              </a:spcBef>
            </a:pPr>
            <a:endParaRPr lang="en-US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16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Separation of Concerns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00201"/>
            <a:ext cx="8153400" cy="129261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Separation of concerns between two layers</a:t>
            </a:r>
          </a:p>
          <a:p>
            <a:pPr marL="285594" indent="-285594"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</a:rPr>
              <a:t>Infrastructure Layer</a:t>
            </a:r>
            <a:r>
              <a:rPr lang="en-US" dirty="0">
                <a:solidFill>
                  <a:prstClr val="black"/>
                </a:solidFill>
              </a:rPr>
              <a:t> – interactions with the Cloud API</a:t>
            </a:r>
          </a:p>
          <a:p>
            <a:pPr marL="285594" indent="-285594"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</a:rPr>
              <a:t>Software Layer</a:t>
            </a:r>
            <a:r>
              <a:rPr lang="en-US" dirty="0">
                <a:solidFill>
                  <a:prstClr val="black"/>
                </a:solidFill>
              </a:rPr>
              <a:t> – interactions with the running VM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 descr="layer_examp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67002"/>
            <a:ext cx="4876800" cy="1255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817204"/>
            <a:ext cx="8153400" cy="830948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Equivalent machine images (MI) in separate clouds</a:t>
            </a:r>
          </a:p>
          <a:p>
            <a:pPr marL="342714" indent="-342714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Common underpinning for software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8" name="Picture 7" descr="mi_compari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648200"/>
            <a:ext cx="50419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Clusters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 descr="hadoop_clus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7800"/>
            <a:ext cx="5638800" cy="2171700"/>
          </a:xfrm>
          <a:prstGeom prst="rect">
            <a:avLst/>
          </a:prstGeom>
        </p:spPr>
      </p:pic>
      <p:pic>
        <p:nvPicPr>
          <p:cNvPr id="7" name="Picture 6" descr="condor_clus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670300"/>
            <a:ext cx="5638800" cy="2501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3657600"/>
            <a:ext cx="8153400" cy="46161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Condor Pool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600200"/>
            <a:ext cx="8153400" cy="46161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</a:rPr>
              <a:t>Hadoop</a:t>
            </a:r>
            <a:r>
              <a:rPr lang="en-US" sz="2400" b="1" dirty="0">
                <a:solidFill>
                  <a:prstClr val="black"/>
                </a:solidFill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val="316765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</a:t>
            </a:r>
            <a:r>
              <a:rPr lang="en-US" dirty="0" err="1" smtClean="0"/>
              <a:t>CloudBurst</a:t>
            </a:r>
            <a:r>
              <a:rPr lang="en-US" dirty="0" smtClean="0"/>
              <a:t> on </a:t>
            </a:r>
            <a:r>
              <a:rPr lang="en-US" dirty="0" err="1" smtClean="0"/>
              <a:t>Hadoop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00200"/>
            <a:ext cx="8153400" cy="1107947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Running </a:t>
            </a:r>
            <a:r>
              <a:rPr lang="en-US" sz="2400" b="1" dirty="0" err="1">
                <a:solidFill>
                  <a:prstClr val="black"/>
                </a:solidFill>
              </a:rPr>
              <a:t>CloudBurst</a:t>
            </a:r>
            <a:r>
              <a:rPr lang="en-US" sz="2400" b="1" dirty="0">
                <a:solidFill>
                  <a:prstClr val="black"/>
                </a:solidFill>
              </a:rPr>
              <a:t> on a 10 node </a:t>
            </a:r>
            <a:r>
              <a:rPr lang="en-US" sz="2400" b="1" dirty="0" err="1">
                <a:solidFill>
                  <a:prstClr val="black"/>
                </a:solidFill>
              </a:rPr>
              <a:t>Hadoop</a:t>
            </a:r>
            <a:r>
              <a:rPr lang="en-US" sz="2400" b="1" dirty="0">
                <a:solidFill>
                  <a:prstClr val="black"/>
                </a:solidFill>
              </a:rPr>
              <a:t> Cluster</a:t>
            </a:r>
          </a:p>
          <a:p>
            <a:pPr marL="285594" indent="-285594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ourier"/>
                <a:cs typeface="Courier"/>
              </a:rPr>
              <a:t>knife </a:t>
            </a:r>
            <a:r>
              <a:rPr lang="en-US" sz="1400" dirty="0" err="1">
                <a:solidFill>
                  <a:prstClr val="black"/>
                </a:solidFill>
                <a:latin typeface="Courier"/>
                <a:cs typeface="Courier"/>
              </a:rPr>
              <a:t>hadoop</a:t>
            </a:r>
            <a:r>
              <a:rPr lang="en-US" sz="1400" dirty="0">
                <a:solidFill>
                  <a:prstClr val="black"/>
                </a:solidFill>
                <a:latin typeface="Courier"/>
                <a:cs typeface="Courier"/>
              </a:rPr>
              <a:t> launch cloudburst 9</a:t>
            </a:r>
          </a:p>
          <a:p>
            <a:pPr marL="285594" indent="-285594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ourier"/>
                <a:cs typeface="Courier"/>
              </a:rPr>
              <a:t>echo ‘{"run list": "recipe[cloudburst]"}' &gt; </a:t>
            </a:r>
            <a:r>
              <a:rPr lang="en-US" sz="1400" dirty="0" err="1">
                <a:solidFill>
                  <a:prstClr val="black"/>
                </a:solidFill>
                <a:latin typeface="Courier"/>
                <a:cs typeface="Courier"/>
              </a:rPr>
              <a:t>cloudburst.json</a:t>
            </a:r>
            <a:endParaRPr lang="en-US" sz="1400" dirty="0">
              <a:solidFill>
                <a:prstClr val="black"/>
              </a:solidFill>
              <a:latin typeface="Courier"/>
              <a:cs typeface="Courier"/>
            </a:endParaRPr>
          </a:p>
          <a:p>
            <a:pPr marL="285594" indent="-285594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ourier"/>
                <a:cs typeface="Courier"/>
              </a:rPr>
              <a:t>chef-client -j </a:t>
            </a:r>
            <a:r>
              <a:rPr lang="en-US" sz="1400" dirty="0" err="1">
                <a:solidFill>
                  <a:prstClr val="black"/>
                </a:solidFill>
                <a:latin typeface="Courier"/>
                <a:cs typeface="Courier"/>
              </a:rPr>
              <a:t>cloudburst.json</a:t>
            </a:r>
            <a:endParaRPr lang="en-US" sz="1400" dirty="0">
              <a:solidFill>
                <a:prstClr val="black"/>
              </a:solidFill>
              <a:latin typeface="Courier"/>
              <a:cs typeface="Courier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5985936"/>
              </p:ext>
            </p:extLst>
          </p:nvPr>
        </p:nvGraphicFramePr>
        <p:xfrm>
          <a:off x="2133600" y="3505200"/>
          <a:ext cx="4610100" cy="260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3048000"/>
            <a:ext cx="8153400" cy="46161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</a:rPr>
              <a:t>CloudBurst</a:t>
            </a:r>
            <a:r>
              <a:rPr lang="en-US" sz="2400" b="1" dirty="0">
                <a:solidFill>
                  <a:prstClr val="black"/>
                </a:solidFill>
              </a:rPr>
              <a:t> on a 10, 20, and 50 node </a:t>
            </a:r>
            <a:r>
              <a:rPr lang="en-US" sz="2400" b="1" dirty="0" err="1">
                <a:solidFill>
                  <a:prstClr val="black"/>
                </a:solidFill>
              </a:rPr>
              <a:t>Hadoop</a:t>
            </a:r>
            <a:r>
              <a:rPr lang="en-US" sz="2400" b="1" dirty="0">
                <a:solidFill>
                  <a:prstClr val="black"/>
                </a:solidFill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val="24328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700421"/>
              </p:ext>
            </p:extLst>
          </p:nvPr>
        </p:nvGraphicFramePr>
        <p:xfrm>
          <a:off x="310887" y="1446691"/>
          <a:ext cx="8534400" cy="4114603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4336026"/>
                <a:gridCol w="4198374"/>
              </a:tblGrid>
              <a:tr h="1371600">
                <a:tc>
                  <a:txBody>
                    <a:bodyPr/>
                    <a:lstStyle/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High-Performance </a:t>
                      </a:r>
                      <a:b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Visualization Algorithms </a:t>
                      </a:r>
                      <a:b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For Data-Intensive Analysis</a:t>
                      </a:r>
                    </a:p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Seung-Hee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Bae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 and Jong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Youl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Choi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Million Sequence Challenge </a:t>
                      </a:r>
                    </a:p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Saliya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Ekanayake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, Adam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Hughs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, Yang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Ruan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71403">
                <a:tc>
                  <a:txBody>
                    <a:bodyPr/>
                    <a:lstStyle/>
                    <a:p>
                      <a:pPr marL="114300" lvl="1" indent="0" algn="r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Cyberinfrastructure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for Remote Sensing of Ice Sheets </a:t>
                      </a:r>
                    </a:p>
                    <a:p>
                      <a:pPr marL="114300" lvl="1" indent="0" algn="r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Jerome Mitchell</a:t>
                      </a:r>
                      <a:endParaRPr lang="en-US" sz="1200" i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7" name="Picture 6" descr="http://salsahpc.indiana.edu/sites/default/files/salsa_files/Bae_121by154_pixel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2"/>
          <a:stretch/>
        </p:blipFill>
        <p:spPr bwMode="auto">
          <a:xfrm>
            <a:off x="4725662" y="1447800"/>
            <a:ext cx="119825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salsahpc.indiana.edu/sites/default/files/salsa_files/jychoi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03" y="1447800"/>
            <a:ext cx="97625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Presenter Introduction</a:t>
            </a: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12" descr="http://salsahpc.indiana.edu/sites/default/files/salsa_files/Ry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10" y="2800165"/>
            <a:ext cx="97096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salsahpc.indiana.edu/sites/default/files/salsa_files/Saliy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5"/>
          <a:stretch/>
        </p:blipFill>
        <p:spPr bwMode="auto">
          <a:xfrm>
            <a:off x="2209802" y="2800165"/>
            <a:ext cx="136921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r="7116" b="17251"/>
          <a:stretch/>
        </p:blipFill>
        <p:spPr bwMode="auto">
          <a:xfrm>
            <a:off x="4725660" y="4191003"/>
            <a:ext cx="1065540" cy="137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1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- Condor Pool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 descr="ngs_clus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76877"/>
            <a:ext cx="7733494" cy="3619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371600"/>
            <a:ext cx="8153400" cy="46161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Ganglia screen shot of a Condor pool in Amazon EC2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057400" y="2438400"/>
            <a:ext cx="5080" cy="38608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1200" y="1981201"/>
            <a:ext cx="5334000" cy="46161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80 node – (320 core) at this point in time</a:t>
            </a:r>
          </a:p>
        </p:txBody>
      </p:sp>
    </p:spTree>
    <p:extLst>
      <p:ext uri="{BB962C8B-B14F-4D97-AF65-F5344CB8AC3E}">
        <p14:creationId xmlns:p14="http://schemas.microsoft.com/office/powerpoint/2010/main" val="366327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0"/>
              </a:rPr>
              <a:t>CINET Project: Further architectural details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23554" name="Picture 5" descr="keith-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458200" cy="5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3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2971800"/>
            <a:ext cx="8839200" cy="1676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ea typeface="ＭＳ Ｐゴシック" pitchFamily="34" charset="-128"/>
              </a:rPr>
              <a:t>Jerome Mitchell</a:t>
            </a:r>
          </a:p>
          <a:p>
            <a:pPr marL="0" indent="0" algn="ctr">
              <a:buNone/>
            </a:pPr>
            <a:r>
              <a:rPr lang="en-US" sz="1800" dirty="0">
                <a:ea typeface="ＭＳ Ｐゴシック" pitchFamily="34" charset="-128"/>
              </a:rPr>
              <a:t>Collaborators: University of Kansas, </a:t>
            </a:r>
            <a:r>
              <a:rPr lang="en-US" sz="1800" dirty="0">
                <a:solidFill>
                  <a:srgbClr val="FF0000"/>
                </a:solidFill>
                <a:ea typeface="ＭＳ Ｐゴシック" pitchFamily="34" charset="-128"/>
              </a:rPr>
              <a:t>Indiana University</a:t>
            </a:r>
            <a:r>
              <a:rPr lang="en-US" sz="1800" dirty="0">
                <a:ea typeface="ＭＳ Ｐゴシック" pitchFamily="34" charset="-128"/>
              </a:rPr>
              <a:t>, and Elizabeth City State University</a:t>
            </a:r>
          </a:p>
          <a:p>
            <a:pPr marL="0" indent="0" algn="ctr">
              <a:buNone/>
            </a:pPr>
            <a:endParaRPr lang="en-US" sz="2800" dirty="0">
              <a:ea typeface="ＭＳ Ｐゴシック" pitchFamily="34" charset="-128"/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52400" y="1676400"/>
            <a:ext cx="8839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PolarGrid</a:t>
            </a:r>
          </a:p>
        </p:txBody>
      </p:sp>
    </p:spTree>
    <p:extLst>
      <p:ext uri="{BB962C8B-B14F-4D97-AF65-F5344CB8AC3E}">
        <p14:creationId xmlns:p14="http://schemas.microsoft.com/office/powerpoint/2010/main" val="215921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grpSp>
        <p:nvGrpSpPr>
          <p:cNvPr id="6147" name="Group 2"/>
          <p:cNvGrpSpPr>
            <a:grpSpLocks/>
          </p:cNvGrpSpPr>
          <p:nvPr/>
        </p:nvGrpSpPr>
        <p:grpSpPr bwMode="auto">
          <a:xfrm>
            <a:off x="228600" y="76200"/>
            <a:ext cx="8686800" cy="6705600"/>
            <a:chOff x="0" y="180"/>
            <a:chExt cx="4822" cy="4005"/>
          </a:xfrm>
        </p:grpSpPr>
        <p:pic>
          <p:nvPicPr>
            <p:cNvPr id="614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"/>
              <a:ext cx="4823" cy="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149" name="Text Box 4"/>
            <p:cNvSpPr txBox="1">
              <a:spLocks noChangeArrowheads="1"/>
            </p:cNvSpPr>
            <p:nvPr/>
          </p:nvSpPr>
          <p:spPr bwMode="auto">
            <a:xfrm>
              <a:off x="0" y="180"/>
              <a:ext cx="4823" cy="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1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z="3200">
                <a:ea typeface="ＭＳ Ｐゴシック" pitchFamily="34" charset="-128"/>
              </a:rPr>
              <a:t>Hidden Markov Method based  Layer Finding</a:t>
            </a:r>
          </a:p>
        </p:txBody>
      </p:sp>
      <p:grpSp>
        <p:nvGrpSpPr>
          <p:cNvPr id="8194" name="Group 5"/>
          <p:cNvGrpSpPr>
            <a:grpSpLocks/>
          </p:cNvGrpSpPr>
          <p:nvPr/>
        </p:nvGrpSpPr>
        <p:grpSpPr bwMode="auto">
          <a:xfrm>
            <a:off x="92075" y="828676"/>
            <a:ext cx="8959850" cy="1782763"/>
            <a:chOff x="182880" y="838200"/>
            <a:chExt cx="8961120" cy="1783080"/>
          </a:xfrm>
        </p:grpSpPr>
        <p:pic>
          <p:nvPicPr>
            <p:cNvPr id="1434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68"/>
            <a:stretch>
              <a:fillRect/>
            </a:stretch>
          </p:blipFill>
          <p:spPr bwMode="auto">
            <a:xfrm>
              <a:off x="182880" y="838200"/>
              <a:ext cx="4388472" cy="1783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34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68"/>
            <a:stretch>
              <a:fillRect/>
            </a:stretch>
          </p:blipFill>
          <p:spPr bwMode="auto">
            <a:xfrm>
              <a:off x="4755528" y="838200"/>
              <a:ext cx="4388472" cy="1783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8195" name="Group 6"/>
          <p:cNvGrpSpPr>
            <a:grpSpLocks/>
          </p:cNvGrpSpPr>
          <p:nvPr/>
        </p:nvGrpSpPr>
        <p:grpSpPr bwMode="auto">
          <a:xfrm>
            <a:off x="111125" y="2743200"/>
            <a:ext cx="8940800" cy="1409700"/>
            <a:chOff x="110490" y="2743200"/>
            <a:chExt cx="8942070" cy="1409700"/>
          </a:xfrm>
        </p:grpSpPr>
        <p:pic>
          <p:nvPicPr>
            <p:cNvPr id="14345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705"/>
            <a:stretch>
              <a:fillRect/>
            </a:stretch>
          </p:blipFill>
          <p:spPr bwMode="auto">
            <a:xfrm>
              <a:off x="110490" y="2743200"/>
              <a:ext cx="4388473" cy="1409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34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84"/>
            <a:stretch>
              <a:fillRect/>
            </a:stretch>
          </p:blipFill>
          <p:spPr bwMode="auto">
            <a:xfrm>
              <a:off x="4664087" y="2752725"/>
              <a:ext cx="4388473" cy="140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8196" name="Group 7"/>
          <p:cNvGrpSpPr>
            <a:grpSpLocks/>
          </p:cNvGrpSpPr>
          <p:nvPr/>
        </p:nvGrpSpPr>
        <p:grpSpPr bwMode="auto">
          <a:xfrm>
            <a:off x="111125" y="4276725"/>
            <a:ext cx="8940800" cy="1533525"/>
            <a:chOff x="110490" y="2743200"/>
            <a:chExt cx="8942070" cy="1533525"/>
          </a:xfrm>
        </p:grpSpPr>
        <p:pic>
          <p:nvPicPr>
            <p:cNvPr id="14343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357"/>
            <a:stretch>
              <a:fillRect/>
            </a:stretch>
          </p:blipFill>
          <p:spPr bwMode="auto">
            <a:xfrm>
              <a:off x="110490" y="2752725"/>
              <a:ext cx="4388473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344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78"/>
            <a:stretch>
              <a:fillRect/>
            </a:stretch>
          </p:blipFill>
          <p:spPr bwMode="auto">
            <a:xfrm>
              <a:off x="4664087" y="2743200"/>
              <a:ext cx="4388473" cy="1533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111125" y="2066925"/>
            <a:ext cx="6934200" cy="52317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prstClr val="black"/>
                </a:solidFill>
              </a:rPr>
              <a:t>P. Felzenszwalb, O. Veksler, Tiered Scene Labeling with Dynamic Programming, IEEE Conference on Computer Vision and Pattern Recognition (CVPR), 2010</a:t>
            </a:r>
          </a:p>
        </p:txBody>
      </p:sp>
    </p:spTree>
    <p:extLst>
      <p:ext uri="{BB962C8B-B14F-4D97-AF65-F5344CB8AC3E}">
        <p14:creationId xmlns:p14="http://schemas.microsoft.com/office/powerpoint/2010/main" val="4115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>
                <a:ea typeface="ＭＳ Ｐゴシック" pitchFamily="34" charset="-128"/>
              </a:rPr>
              <a:t>PolarGrid Data Browser:</a:t>
            </a:r>
            <a:br>
              <a:rPr lang="en-US" b="1" smtClean="0">
                <a:ea typeface="ＭＳ Ｐゴシック" pitchFamily="34" charset="-128"/>
              </a:rPr>
            </a:br>
            <a:r>
              <a:rPr lang="en-US" b="1" smtClean="0">
                <a:ea typeface="ＭＳ Ｐゴシック" pitchFamily="34" charset="-128"/>
              </a:rPr>
              <a:t>Cloud GIS Distribution Service</a:t>
            </a:r>
          </a:p>
        </p:txBody>
      </p:sp>
      <p:pic>
        <p:nvPicPr>
          <p:cNvPr id="102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0" y="3200401"/>
            <a:ext cx="3895725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67063"/>
            <a:ext cx="3657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2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>
                <a:ea typeface="ＭＳ Ｐゴシック" pitchFamily="34" charset="-128"/>
              </a:rPr>
              <a:t>Google Earth example: 2009 Antarctica season</a:t>
            </a:r>
          </a:p>
          <a:p>
            <a:pPr>
              <a:lnSpc>
                <a:spcPct val="90000"/>
              </a:lnSpc>
            </a:pPr>
            <a:r>
              <a:rPr lang="en-US" sz="2700">
                <a:ea typeface="ＭＳ Ｐゴシック" pitchFamily="34" charset="-128"/>
              </a:rPr>
              <a:t>Left image: overview of 2009 flight paths</a:t>
            </a:r>
          </a:p>
          <a:p>
            <a:pPr>
              <a:lnSpc>
                <a:spcPct val="90000"/>
              </a:lnSpc>
            </a:pPr>
            <a:r>
              <a:rPr lang="en-US" sz="2700">
                <a:ea typeface="ＭＳ Ｐゴシック" pitchFamily="34" charset="-128"/>
              </a:rPr>
              <a:t>Right image: data access for single frame</a:t>
            </a:r>
          </a:p>
          <a:p>
            <a:pPr>
              <a:lnSpc>
                <a:spcPct val="90000"/>
              </a:lnSpc>
            </a:pPr>
            <a:endParaRPr lang="en-US" sz="270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780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3D Visualization of Greenland</a:t>
            </a:r>
          </a:p>
        </p:txBody>
      </p:sp>
      <p:pic>
        <p:nvPicPr>
          <p:cNvPr id="12290" name="Picture 3" descr="pgvz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905000"/>
            <a:ext cx="9129712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982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1"/>
            <a:ext cx="7848600" cy="47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TextBox 8"/>
          <p:cNvSpPr txBox="1">
            <a:spLocks noChangeArrowheads="1"/>
          </p:cNvSpPr>
          <p:nvPr/>
        </p:nvSpPr>
        <p:spPr bwMode="auto">
          <a:xfrm>
            <a:off x="609600" y="5029201"/>
            <a:ext cx="4953000" cy="10771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prstClr val="black"/>
                </a:solidFill>
              </a:rPr>
              <a:t>Testing Environment:</a:t>
            </a:r>
          </a:p>
          <a:p>
            <a:pPr eaLnBrk="1" hangingPunct="1"/>
            <a:r>
              <a:rPr lang="en-US" sz="1600" b="1">
                <a:solidFill>
                  <a:prstClr val="black"/>
                </a:solidFill>
              </a:rPr>
              <a:t>GPU: </a:t>
            </a:r>
            <a:r>
              <a:rPr lang="en-US" sz="1600">
                <a:solidFill>
                  <a:prstClr val="black"/>
                </a:solidFill>
              </a:rPr>
              <a:t>Geforce GTX 580, 4096 MB, CUDA toolkit 4.0 </a:t>
            </a:r>
          </a:p>
          <a:p>
            <a:pPr eaLnBrk="1" hangingPunct="1"/>
            <a:r>
              <a:rPr lang="en-US" sz="1600" b="1">
                <a:solidFill>
                  <a:prstClr val="black"/>
                </a:solidFill>
              </a:rPr>
              <a:t>CPU: </a:t>
            </a:r>
            <a:r>
              <a:rPr lang="en-US" sz="1600">
                <a:solidFill>
                  <a:prstClr val="black"/>
                </a:solidFill>
              </a:rPr>
              <a:t>2 Intel Xeon X5492 @ 3.40GHz with 32 GB memory</a:t>
            </a:r>
          </a:p>
        </p:txBody>
      </p:sp>
    </p:spTree>
    <p:extLst>
      <p:ext uri="{BB962C8B-B14F-4D97-AF65-F5344CB8AC3E}">
        <p14:creationId xmlns:p14="http://schemas.microsoft.com/office/powerpoint/2010/main" val="3532583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Bridge Twister and </a:t>
            </a:r>
            <a:r>
              <a:rPr lang="en-US" dirty="0" smtClean="0"/>
              <a:t>HDFS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Yuduo Zhou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Twister + HDFS</a:t>
            </a:r>
            <a:endParaRPr lang="en-US" dirty="0"/>
          </a:p>
        </p:txBody>
      </p:sp>
      <p:pic>
        <p:nvPicPr>
          <p:cNvPr id="2050" name="Picture 2" descr="C:\Users\Yuduo\AppData\Local\Microsoft\Windows\Temporary Internet Files\Content.IE5\VTQ6SF6E\MC900441335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3" y="10668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33401" y="2819400"/>
            <a:ext cx="2656247" cy="838200"/>
            <a:chOff x="457200" y="2705100"/>
            <a:chExt cx="2656247" cy="838200"/>
          </a:xfrm>
        </p:grpSpPr>
        <p:pic>
          <p:nvPicPr>
            <p:cNvPr id="2051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855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417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>
              <a:stCxn id="7" idx="3"/>
              <a:endCxn id="8" idx="1"/>
            </p:cNvCxnSpPr>
            <p:nvPr/>
          </p:nvCxnSpPr>
          <p:spPr>
            <a:xfrm>
              <a:off x="2170264" y="3124200"/>
              <a:ext cx="34433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33401" y="4114800"/>
            <a:ext cx="2656247" cy="838200"/>
            <a:chOff x="457200" y="2705100"/>
            <a:chExt cx="2656247" cy="838200"/>
          </a:xfrm>
        </p:grpSpPr>
        <p:pic>
          <p:nvPicPr>
            <p:cNvPr id="13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855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417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/>
            <p:cNvCxnSpPr>
              <a:stCxn id="15" idx="3"/>
              <a:endCxn id="16" idx="1"/>
            </p:cNvCxnSpPr>
            <p:nvPr/>
          </p:nvCxnSpPr>
          <p:spPr>
            <a:xfrm>
              <a:off x="2170264" y="3124200"/>
              <a:ext cx="34433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C:\Users\Yuduo\AppData\Local\Microsoft\Windows\Temporary Internet Files\Content.IE5\VTQ6SF6E\MC900441335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17" y="5791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>
            <a:stCxn id="2050" idx="2"/>
            <a:endCxn id="2051" idx="0"/>
          </p:cNvCxnSpPr>
          <p:nvPr/>
        </p:nvCxnSpPr>
        <p:spPr>
          <a:xfrm flipH="1">
            <a:off x="832826" y="1981200"/>
            <a:ext cx="997049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50" idx="2"/>
            <a:endCxn id="6" idx="0"/>
          </p:cNvCxnSpPr>
          <p:nvPr/>
        </p:nvCxnSpPr>
        <p:spPr>
          <a:xfrm flipH="1">
            <a:off x="1371479" y="1981200"/>
            <a:ext cx="458394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050" idx="2"/>
            <a:endCxn id="7" idx="0"/>
          </p:cNvCxnSpPr>
          <p:nvPr/>
        </p:nvCxnSpPr>
        <p:spPr>
          <a:xfrm>
            <a:off x="1829873" y="1981200"/>
            <a:ext cx="117168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050" idx="2"/>
            <a:endCxn id="8" idx="0"/>
          </p:cNvCxnSpPr>
          <p:nvPr/>
        </p:nvCxnSpPr>
        <p:spPr>
          <a:xfrm>
            <a:off x="1829875" y="1981200"/>
            <a:ext cx="1060351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own Arrow 34"/>
          <p:cNvSpPr/>
          <p:nvPr/>
        </p:nvSpPr>
        <p:spPr>
          <a:xfrm>
            <a:off x="676483" y="36576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1209883" y="36576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1819483" y="36576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2775924" y="3670738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>
            <a:stCxn id="13" idx="2"/>
            <a:endCxn id="18" idx="0"/>
          </p:cNvCxnSpPr>
          <p:nvPr/>
        </p:nvCxnSpPr>
        <p:spPr>
          <a:xfrm>
            <a:off x="832826" y="4953000"/>
            <a:ext cx="1029893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4" idx="2"/>
            <a:endCxn id="18" idx="0"/>
          </p:cNvCxnSpPr>
          <p:nvPr/>
        </p:nvCxnSpPr>
        <p:spPr>
          <a:xfrm>
            <a:off x="1371479" y="4953000"/>
            <a:ext cx="491238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5" idx="2"/>
            <a:endCxn id="18" idx="0"/>
          </p:cNvCxnSpPr>
          <p:nvPr/>
        </p:nvCxnSpPr>
        <p:spPr>
          <a:xfrm flipH="1">
            <a:off x="1862717" y="4953000"/>
            <a:ext cx="84324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6" idx="2"/>
            <a:endCxn id="18" idx="0"/>
          </p:cNvCxnSpPr>
          <p:nvPr/>
        </p:nvCxnSpPr>
        <p:spPr>
          <a:xfrm flipH="1">
            <a:off x="1862719" y="4953000"/>
            <a:ext cx="1027507" cy="838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2" descr="C:\Users\Yuduo\AppData\Local\Microsoft\Windows\Temporary Internet Files\Content.IE5\VTQ6SF6E\MC900441335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12" y="10668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6106755" y="2779986"/>
            <a:ext cx="2656247" cy="838200"/>
            <a:chOff x="457200" y="2705100"/>
            <a:chExt cx="2656247" cy="838200"/>
          </a:xfrm>
        </p:grpSpPr>
        <p:pic>
          <p:nvPicPr>
            <p:cNvPr id="55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855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417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9" name="Straight Connector 58"/>
            <p:cNvCxnSpPr>
              <a:stCxn id="57" idx="3"/>
              <a:endCxn id="58" idx="1"/>
            </p:cNvCxnSpPr>
            <p:nvPr/>
          </p:nvCxnSpPr>
          <p:spPr>
            <a:xfrm>
              <a:off x="2170264" y="3124200"/>
              <a:ext cx="34433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6106755" y="4075386"/>
            <a:ext cx="2656247" cy="838200"/>
            <a:chOff x="457200" y="2705100"/>
            <a:chExt cx="2656247" cy="838200"/>
          </a:xfrm>
        </p:grpSpPr>
        <p:pic>
          <p:nvPicPr>
            <p:cNvPr id="61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855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417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3" descr="C:\Users\Yuduo\AppData\Local\Microsoft\Windows\Temporary Internet Files\Content.IE5\P6QLB8K7\MP90040215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705100"/>
              <a:ext cx="59884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5" name="Straight Connector 64"/>
            <p:cNvCxnSpPr>
              <a:stCxn id="63" idx="3"/>
              <a:endCxn id="64" idx="1"/>
            </p:cNvCxnSpPr>
            <p:nvPr/>
          </p:nvCxnSpPr>
          <p:spPr>
            <a:xfrm>
              <a:off x="2170264" y="3124200"/>
              <a:ext cx="34433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2" descr="C:\Users\Yuduo\AppData\Local\Microsoft\Windows\Temporary Internet Files\Content.IE5\VTQ6SF6E\MC900441335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677" y="5791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Down Arrow 70"/>
          <p:cNvSpPr/>
          <p:nvPr/>
        </p:nvSpPr>
        <p:spPr>
          <a:xfrm>
            <a:off x="6249836" y="3618186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72" name="Down Arrow 71"/>
          <p:cNvSpPr/>
          <p:nvPr/>
        </p:nvSpPr>
        <p:spPr>
          <a:xfrm>
            <a:off x="6783236" y="3618186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73" name="Down Arrow 72"/>
          <p:cNvSpPr/>
          <p:nvPr/>
        </p:nvSpPr>
        <p:spPr>
          <a:xfrm>
            <a:off x="7392836" y="3618186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74" name="Down Arrow 73"/>
          <p:cNvSpPr/>
          <p:nvPr/>
        </p:nvSpPr>
        <p:spPr>
          <a:xfrm>
            <a:off x="8349277" y="3631324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6106755" y="2286000"/>
            <a:ext cx="2656247" cy="228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HDFS</a:t>
            </a:r>
            <a:endParaRPr lang="en-US" dirty="0"/>
          </a:p>
        </p:txBody>
      </p:sp>
      <p:sp>
        <p:nvSpPr>
          <p:cNvPr id="81" name="Rounded Rectangle 80"/>
          <p:cNvSpPr/>
          <p:nvPr/>
        </p:nvSpPr>
        <p:spPr>
          <a:xfrm>
            <a:off x="6192271" y="5257800"/>
            <a:ext cx="2656247" cy="228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HDFS</a:t>
            </a:r>
            <a:endParaRPr lang="en-US" dirty="0"/>
          </a:p>
        </p:txBody>
      </p:sp>
      <p:sp>
        <p:nvSpPr>
          <p:cNvPr id="88" name="Down Arrow 87"/>
          <p:cNvSpPr/>
          <p:nvPr/>
        </p:nvSpPr>
        <p:spPr>
          <a:xfrm>
            <a:off x="7086602" y="1981200"/>
            <a:ext cx="590257" cy="3048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91" name="Down Arrow 90"/>
          <p:cNvSpPr/>
          <p:nvPr/>
        </p:nvSpPr>
        <p:spPr>
          <a:xfrm>
            <a:off x="7139749" y="5486400"/>
            <a:ext cx="590257" cy="3048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6364136" y="2514600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6944831" y="2517228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7520392" y="2517228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8463576" y="2517228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6324600" y="4913586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6905295" y="4916214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7480856" y="4916214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8424040" y="4916214"/>
            <a:ext cx="0" cy="304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3962400" y="1339334"/>
            <a:ext cx="1211577" cy="3692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User Client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3657601" y="2215634"/>
            <a:ext cx="1783272" cy="3692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Data Distribution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3711594" y="3014420"/>
            <a:ext cx="1698506" cy="3692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Compute Nodes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3843760" y="3657600"/>
            <a:ext cx="1413940" cy="3692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Computation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3771033" y="5184807"/>
            <a:ext cx="1639066" cy="3692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Result Retrieval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596116" y="2210379"/>
            <a:ext cx="2584581" cy="369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Semi-manually Data Copy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1066800" y="5078546"/>
            <a:ext cx="1454721" cy="369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390" tIns="45696" rIns="91390" bIns="45696" rtlCol="0">
            <a:spAutoFit/>
          </a:bodyPr>
          <a:lstStyle/>
          <a:p>
            <a:r>
              <a:rPr lang="en-US" dirty="0" smtClean="0"/>
              <a:t>TCP, SCP, UDP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44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8610600" cy="48768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Demos</a:t>
            </a:r>
          </a:p>
          <a:p>
            <a:pPr marL="456950" indent="-456950" algn="l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Yang &amp; </a:t>
            </a:r>
            <a:r>
              <a:rPr lang="en-US" dirty="0" err="1" smtClean="0">
                <a:solidFill>
                  <a:schemeClr val="tx1"/>
                </a:solidFill>
              </a:rPr>
              <a:t>Bingjing</a:t>
            </a:r>
            <a:r>
              <a:rPr lang="en-US" dirty="0" smtClean="0">
                <a:solidFill>
                  <a:schemeClr val="tx1"/>
                </a:solidFill>
              </a:rPr>
              <a:t>  – Twister MDS + </a:t>
            </a:r>
            <a:r>
              <a:rPr lang="en-US" dirty="0" err="1" smtClean="0">
                <a:solidFill>
                  <a:schemeClr val="tx1"/>
                </a:solidFill>
              </a:rPr>
              <a:t>PlotViz</a:t>
            </a:r>
            <a:r>
              <a:rPr lang="en-US" dirty="0" smtClean="0">
                <a:solidFill>
                  <a:schemeClr val="tx1"/>
                </a:solidFill>
              </a:rPr>
              <a:t> + Workflow (HPC)</a:t>
            </a:r>
          </a:p>
          <a:p>
            <a:pPr marL="456950" indent="-456950" algn="l"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Thilina</a:t>
            </a:r>
            <a:r>
              <a:rPr lang="en-US" dirty="0" smtClean="0">
                <a:solidFill>
                  <a:schemeClr val="tx1"/>
                </a:solidFill>
              </a:rPr>
              <a:t> – Twister for Azure (Cloud)</a:t>
            </a:r>
          </a:p>
          <a:p>
            <a:pPr lvl="1" indent="-456950" algn="l">
              <a:buFont typeface="Wingdings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Jonathan – Building Virtual Cluster </a:t>
            </a:r>
          </a:p>
          <a:p>
            <a:pPr marL="456950" indent="-456950" algn="l"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Xiaoming</a:t>
            </a: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dirty="0" err="1" smtClean="0">
                <a:solidFill>
                  <a:schemeClr val="tx1"/>
                </a:solidFill>
              </a:rPr>
              <a:t>HBase-Lucene</a:t>
            </a:r>
            <a:r>
              <a:rPr lang="en-US" dirty="0" smtClean="0">
                <a:solidFill>
                  <a:schemeClr val="tx1"/>
                </a:solidFill>
              </a:rPr>
              <a:t> indexing</a:t>
            </a:r>
          </a:p>
          <a:p>
            <a:pPr marL="456950" indent="-456950" algn="l"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Seung-hee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smtClean="0">
                <a:solidFill>
                  <a:schemeClr val="tx1"/>
                </a:solidFill>
              </a:rPr>
              <a:t>Data Visualization</a:t>
            </a:r>
          </a:p>
          <a:p>
            <a:pPr marL="456950" indent="-456950" algn="l"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Saliya</a:t>
            </a: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Metagenomics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err="1">
                <a:solidFill>
                  <a:schemeClr val="tx1"/>
                </a:solidFill>
              </a:rPr>
              <a:t>Protemics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7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can gain from HDFS?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Scalability</a:t>
            </a:r>
          </a:p>
          <a:p>
            <a:r>
              <a:rPr lang="en-US" dirty="0" smtClean="0"/>
              <a:t>Fault tolerance, especially in data distribution</a:t>
            </a:r>
          </a:p>
          <a:p>
            <a:r>
              <a:rPr lang="en-US" dirty="0" smtClean="0"/>
              <a:t>Simplicity in coding</a:t>
            </a:r>
          </a:p>
          <a:p>
            <a:r>
              <a:rPr lang="en-US" dirty="0" smtClean="0"/>
              <a:t>Potential for dynamic scheduling</a:t>
            </a:r>
          </a:p>
          <a:p>
            <a:r>
              <a:rPr lang="en-US" dirty="0" smtClean="0"/>
              <a:t>Maybe no need to move data between local FS and HDFS in future</a:t>
            </a:r>
          </a:p>
          <a:p>
            <a:r>
              <a:rPr lang="en-US" dirty="0"/>
              <a:t>Upload data to HDFS</a:t>
            </a:r>
          </a:p>
          <a:p>
            <a:pPr lvl="1"/>
            <a:r>
              <a:rPr lang="en-US" dirty="0"/>
              <a:t>A single file</a:t>
            </a:r>
          </a:p>
          <a:p>
            <a:pPr lvl="1"/>
            <a:r>
              <a:rPr lang="en-US" dirty="0"/>
              <a:t>A directory</a:t>
            </a:r>
          </a:p>
          <a:p>
            <a:r>
              <a:rPr lang="en-US" dirty="0"/>
              <a:t>List a directory on HDFS</a:t>
            </a:r>
          </a:p>
          <a:p>
            <a:r>
              <a:rPr lang="en-US" dirty="0"/>
              <a:t>Download data from HDFS</a:t>
            </a:r>
          </a:p>
          <a:p>
            <a:pPr lvl="1"/>
            <a:r>
              <a:rPr lang="en-US" dirty="0"/>
              <a:t>A single file</a:t>
            </a:r>
          </a:p>
          <a:p>
            <a:pPr lvl="1"/>
            <a:r>
              <a:rPr lang="en-US" dirty="0"/>
              <a:t>A directory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Maximizing Locality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44414" y="2161488"/>
            <a:ext cx="5638800" cy="3172512"/>
            <a:chOff x="1447800" y="1557055"/>
            <a:chExt cx="5638800" cy="3686206"/>
          </a:xfrm>
        </p:grpSpPr>
        <p:sp>
          <p:nvSpPr>
            <p:cNvPr id="40" name="Rectangle 39"/>
            <p:cNvSpPr/>
            <p:nvPr/>
          </p:nvSpPr>
          <p:spPr>
            <a:xfrm>
              <a:off x="3467100" y="2446710"/>
              <a:ext cx="1295400" cy="151569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r>
                <a:rPr lang="en-US" dirty="0" smtClean="0"/>
                <a:t>Node 2</a:t>
              </a:r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295900" y="2446710"/>
              <a:ext cx="1295400" cy="151569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r>
                <a:rPr lang="en-US" dirty="0" smtClean="0"/>
                <a:t>Node 3</a:t>
              </a:r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00200" y="2446710"/>
              <a:ext cx="1295400" cy="151569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r>
                <a:rPr lang="en-US" dirty="0" smtClean="0"/>
                <a:t>Node 1</a:t>
              </a:r>
              <a:endParaRPr lang="en-US" dirty="0"/>
            </a:p>
          </p:txBody>
        </p:sp>
        <p:sp>
          <p:nvSpPr>
            <p:cNvPr id="4" name="Flowchart: Document 3"/>
            <p:cNvSpPr/>
            <p:nvPr/>
          </p:nvSpPr>
          <p:spPr>
            <a:xfrm>
              <a:off x="1828800" y="1557055"/>
              <a:ext cx="914400" cy="612648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File 1</a:t>
              </a:r>
              <a:endParaRPr lang="en-US" dirty="0"/>
            </a:p>
          </p:txBody>
        </p:sp>
        <p:sp>
          <p:nvSpPr>
            <p:cNvPr id="8" name="Flowchart: Document 7"/>
            <p:cNvSpPr/>
            <p:nvPr/>
          </p:nvSpPr>
          <p:spPr>
            <a:xfrm>
              <a:off x="3657600" y="1557055"/>
              <a:ext cx="914400" cy="612648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File 2</a:t>
              </a:r>
              <a:endParaRPr lang="en-US" dirty="0"/>
            </a:p>
          </p:txBody>
        </p:sp>
        <p:sp>
          <p:nvSpPr>
            <p:cNvPr id="9" name="Flowchart: Document 8"/>
            <p:cNvSpPr/>
            <p:nvPr/>
          </p:nvSpPr>
          <p:spPr>
            <a:xfrm>
              <a:off x="5486400" y="1557055"/>
              <a:ext cx="914400" cy="612648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File 3</a:t>
              </a:r>
              <a:endParaRPr lang="en-US" dirty="0"/>
            </a:p>
          </p:txBody>
        </p:sp>
        <p:sp>
          <p:nvSpPr>
            <p:cNvPr id="10" name="Snip Single Corner Rectangle 9"/>
            <p:cNvSpPr/>
            <p:nvPr/>
          </p:nvSpPr>
          <p:spPr>
            <a:xfrm>
              <a:off x="1753914" y="2753711"/>
              <a:ext cx="457200" cy="304800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nip Single Corner Rectangle 10"/>
            <p:cNvSpPr/>
            <p:nvPr/>
          </p:nvSpPr>
          <p:spPr>
            <a:xfrm>
              <a:off x="2278117" y="2753711"/>
              <a:ext cx="457200" cy="304800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nip Single Corner Rectangle 11"/>
            <p:cNvSpPr/>
            <p:nvPr/>
          </p:nvSpPr>
          <p:spPr>
            <a:xfrm>
              <a:off x="3641834" y="2753711"/>
              <a:ext cx="457200" cy="304800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nip Single Corner Rectangle 12"/>
            <p:cNvSpPr/>
            <p:nvPr/>
          </p:nvSpPr>
          <p:spPr>
            <a:xfrm>
              <a:off x="4191000" y="2753711"/>
              <a:ext cx="457200" cy="304800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nip Single Corner Rectangle 13"/>
            <p:cNvSpPr/>
            <p:nvPr/>
          </p:nvSpPr>
          <p:spPr>
            <a:xfrm>
              <a:off x="5410200" y="2764221"/>
              <a:ext cx="457200" cy="304800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nip Single Corner Rectangle 14"/>
            <p:cNvSpPr/>
            <p:nvPr/>
          </p:nvSpPr>
          <p:spPr>
            <a:xfrm>
              <a:off x="5954110" y="2758966"/>
              <a:ext cx="457200" cy="304800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>
              <a:stCxn id="4" idx="2"/>
              <a:endCxn id="10" idx="3"/>
            </p:cNvCxnSpPr>
            <p:nvPr/>
          </p:nvCxnSpPr>
          <p:spPr>
            <a:xfrm flipH="1">
              <a:off x="1982514" y="2129200"/>
              <a:ext cx="303486" cy="62451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4" idx="2"/>
              <a:endCxn id="14" idx="3"/>
            </p:cNvCxnSpPr>
            <p:nvPr/>
          </p:nvCxnSpPr>
          <p:spPr>
            <a:xfrm>
              <a:off x="2286000" y="2129200"/>
              <a:ext cx="3352800" cy="63502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2"/>
              <a:endCxn id="15" idx="3"/>
            </p:cNvCxnSpPr>
            <p:nvPr/>
          </p:nvCxnSpPr>
          <p:spPr>
            <a:xfrm>
              <a:off x="4114800" y="2129200"/>
              <a:ext cx="2067910" cy="62976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8" idx="2"/>
              <a:endCxn id="13" idx="3"/>
            </p:cNvCxnSpPr>
            <p:nvPr/>
          </p:nvCxnSpPr>
          <p:spPr>
            <a:xfrm>
              <a:off x="4114800" y="2129200"/>
              <a:ext cx="304800" cy="62451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9" idx="2"/>
              <a:endCxn id="11" idx="3"/>
            </p:cNvCxnSpPr>
            <p:nvPr/>
          </p:nvCxnSpPr>
          <p:spPr>
            <a:xfrm flipH="1">
              <a:off x="2506717" y="2129200"/>
              <a:ext cx="3436883" cy="62451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9" idx="2"/>
              <a:endCxn id="12" idx="3"/>
            </p:cNvCxnSpPr>
            <p:nvPr/>
          </p:nvCxnSpPr>
          <p:spPr>
            <a:xfrm flipH="1">
              <a:off x="3870434" y="2129200"/>
              <a:ext cx="2073166" cy="62451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447800" y="4277709"/>
              <a:ext cx="5638800" cy="96555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0, 149.165.229.1, 0, hdfs://pg1:9000/user/yuduo/File1</a:t>
              </a:r>
            </a:p>
            <a:p>
              <a:r>
                <a:rPr lang="en-US" sz="1600" dirty="0"/>
                <a:t>1, 149.165.229.2, 1, hdfs://pg1:9000/user/yuduo/File3</a:t>
              </a:r>
            </a:p>
            <a:p>
              <a:r>
                <a:rPr lang="en-US" sz="1600" dirty="0"/>
                <a:t>2, 149.165.229.3, 2, hdfs://pg1:9000/user/yuduo/File2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182414" y="1355591"/>
            <a:ext cx="6858000" cy="5078265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Creating pseudo partition file using max-flow algorithm base on block distribution</a:t>
            </a:r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endParaRPr lang="en-US" dirty="0" smtClean="0"/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endParaRPr lang="en-US" dirty="0" smtClean="0"/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endParaRPr lang="en-US" dirty="0" smtClean="0"/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endParaRPr lang="en-US" dirty="0" smtClean="0"/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endParaRPr lang="en-US" dirty="0" smtClean="0"/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endParaRPr lang="en-US" dirty="0" smtClean="0"/>
          </a:p>
          <a:p>
            <a:pPr marL="285594" indent="-285594">
              <a:buFont typeface="Arial" pitchFamily="34" charset="0"/>
              <a:buChar char="•"/>
            </a:pPr>
            <a:endParaRPr lang="en-US" dirty="0"/>
          </a:p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Compute nodes will fetch assigned data based on this file</a:t>
            </a:r>
          </a:p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Maximal data locality is achieved</a:t>
            </a:r>
          </a:p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User doesn’t need to bother with partition file, it’s </a:t>
            </a:r>
            <a:r>
              <a:rPr lang="en-US" dirty="0" err="1" smtClean="0"/>
              <a:t>automatical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2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882042"/>
              </p:ext>
            </p:extLst>
          </p:nvPr>
        </p:nvGraphicFramePr>
        <p:xfrm>
          <a:off x="2819400" y="1676400"/>
          <a:ext cx="3200401" cy="768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3183"/>
                <a:gridCol w="602974"/>
                <a:gridCol w="742122"/>
                <a:gridCol w="742122"/>
              </a:tblGrid>
              <a:tr h="19050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Data Distribution</a:t>
                      </a:r>
                      <a:endParaRPr lang="en-US" sz="1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Data size (G)</a:t>
                      </a:r>
                      <a:endParaRPr lang="en-US" sz="1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HDFS</a:t>
                      </a:r>
                      <a:endParaRPr lang="en-US" sz="1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20.3871</a:t>
                      </a:r>
                      <a:endParaRPr lang="en-US" sz="1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26.9711</a:t>
                      </a:r>
                      <a:endParaRPr lang="en-US" sz="1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257.374</a:t>
                      </a:r>
                      <a:endParaRPr lang="en-US" sz="1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ORI</a:t>
                      </a:r>
                      <a:endParaRPr lang="en-US" sz="1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12.8644</a:t>
                      </a:r>
                      <a:endParaRPr lang="en-US" sz="1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36.33</a:t>
                      </a:r>
                      <a:endParaRPr lang="en-US" sz="1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202.14</a:t>
                      </a:r>
                      <a:endParaRPr lang="en-US" sz="1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078855255"/>
              </p:ext>
            </p:extLst>
          </p:nvPr>
        </p:nvGraphicFramePr>
        <p:xfrm>
          <a:off x="2057400" y="2630905"/>
          <a:ext cx="44196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90800" y="548640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data distribution performance in original Twister depends on threads working on it. 8 threads doing SCP in this particular experiment.</a:t>
            </a:r>
          </a:p>
          <a:p>
            <a:r>
              <a:rPr lang="en-US" sz="1400" dirty="0" smtClean="0"/>
              <a:t>HDFS distribution is one process only.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4164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977292822"/>
              </p:ext>
            </p:extLst>
          </p:nvPr>
        </p:nvGraphicFramePr>
        <p:xfrm>
          <a:off x="457200" y="1371600"/>
          <a:ext cx="2926080" cy="237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153797860"/>
              </p:ext>
            </p:extLst>
          </p:nvPr>
        </p:nvGraphicFramePr>
        <p:xfrm>
          <a:off x="380999" y="3962400"/>
          <a:ext cx="2926080" cy="237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285212290"/>
              </p:ext>
            </p:extLst>
          </p:nvPr>
        </p:nvGraphicFramePr>
        <p:xfrm>
          <a:off x="3276600" y="1371600"/>
          <a:ext cx="2926080" cy="237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95478182"/>
              </p:ext>
            </p:extLst>
          </p:nvPr>
        </p:nvGraphicFramePr>
        <p:xfrm>
          <a:off x="3276600" y="3962400"/>
          <a:ext cx="2926080" cy="237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127535152"/>
              </p:ext>
            </p:extLst>
          </p:nvPr>
        </p:nvGraphicFramePr>
        <p:xfrm>
          <a:off x="6217920" y="1371600"/>
          <a:ext cx="2926080" cy="237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4059981540"/>
              </p:ext>
            </p:extLst>
          </p:nvPr>
        </p:nvGraphicFramePr>
        <p:xfrm>
          <a:off x="6019800" y="3962400"/>
          <a:ext cx="2926080" cy="237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3423833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Slightly longer execution time, if any</a:t>
            </a:r>
          </a:p>
          <a:p>
            <a:r>
              <a:rPr lang="en-US" dirty="0" smtClean="0"/>
              <a:t>Functions provided by HDFS</a:t>
            </a:r>
          </a:p>
          <a:p>
            <a:pPr lvl="1"/>
            <a:r>
              <a:rPr lang="en-US" dirty="0" smtClean="0"/>
              <a:t>Fault tolerance</a:t>
            </a:r>
          </a:p>
          <a:p>
            <a:pPr lvl="1"/>
            <a:r>
              <a:rPr lang="en-US" dirty="0" smtClean="0"/>
              <a:t>Various file operations</a:t>
            </a:r>
          </a:p>
          <a:p>
            <a:pPr lvl="1"/>
            <a:r>
              <a:rPr lang="en-US" dirty="0" smtClean="0"/>
              <a:t>Scalability</a:t>
            </a:r>
          </a:p>
          <a:p>
            <a:pPr lvl="1"/>
            <a:r>
              <a:rPr lang="en-US" dirty="0" smtClean="0"/>
              <a:t>Rack awareness, load balancer, etc…</a:t>
            </a:r>
          </a:p>
          <a:p>
            <a:r>
              <a:rPr lang="en-US" dirty="0" smtClean="0"/>
              <a:t>Data can be used by Hadoop without any 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05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HDFS operates on block level while Twister is on file level. How to bridge this gap? </a:t>
            </a:r>
            <a:endParaRPr lang="en-US" sz="2400" dirty="0"/>
          </a:p>
          <a:p>
            <a:r>
              <a:rPr lang="en-US" sz="2400" dirty="0" smtClean="0"/>
              <a:t>Original Twister has 100% data locality. How can HDFS-Twister maximize its data locality and how does it impact?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672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Testing </a:t>
            </a:r>
            <a:r>
              <a:rPr lang="en-US" b="1" dirty="0" err="1"/>
              <a:t>Hadoop</a:t>
            </a:r>
            <a:r>
              <a:rPr lang="en-US" b="1" dirty="0"/>
              <a:t> / HDFS (CDH3u2) Multi-users with Kerberos on a Shared Environment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Tak</a:t>
            </a:r>
            <a:r>
              <a:rPr lang="en-US" dirty="0" smtClean="0"/>
              <a:t>-Lon (Stephen) Wu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05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Supports </a:t>
            </a:r>
            <a:r>
              <a:rPr lang="en-US" dirty="0"/>
              <a:t>multi-users simultaneously </a:t>
            </a:r>
            <a:r>
              <a:rPr lang="en-US" dirty="0" smtClean="0"/>
              <a:t>read/write</a:t>
            </a:r>
          </a:p>
          <a:p>
            <a:pPr lvl="1"/>
            <a:r>
              <a:rPr lang="en-US" dirty="0" smtClean="0"/>
              <a:t>Original </a:t>
            </a:r>
            <a:r>
              <a:rPr lang="en-US" dirty="0" err="1" smtClean="0"/>
              <a:t>Hadoop</a:t>
            </a:r>
            <a:r>
              <a:rPr lang="en-US" dirty="0" smtClean="0"/>
              <a:t> simply lookup a plaintext permission table</a:t>
            </a:r>
          </a:p>
          <a:p>
            <a:pPr lvl="1"/>
            <a:r>
              <a:rPr lang="en-US" dirty="0" smtClean="0"/>
              <a:t>Users’ data may be overwritten or be deleted by others</a:t>
            </a:r>
          </a:p>
          <a:p>
            <a:r>
              <a:rPr lang="en-US" dirty="0" smtClean="0"/>
              <a:t>Provide a large Scientific </a:t>
            </a:r>
            <a:r>
              <a:rPr lang="en-US" dirty="0" err="1" smtClean="0"/>
              <a:t>Hadoop</a:t>
            </a:r>
            <a:endParaRPr lang="en-US" dirty="0" smtClean="0"/>
          </a:p>
          <a:p>
            <a:r>
              <a:rPr lang="en-US" dirty="0" smtClean="0"/>
              <a:t>Encourage scientists upload and run their application on Academic Virtual Clusters </a:t>
            </a:r>
          </a:p>
          <a:p>
            <a:r>
              <a:rPr lang="en-US" dirty="0" err="1" smtClean="0"/>
              <a:t>Hadoop</a:t>
            </a:r>
            <a:r>
              <a:rPr lang="en-US" dirty="0" smtClean="0"/>
              <a:t> 1.0 or CDH3 has a better integration with Kerberos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6477000"/>
            <a:ext cx="4177646" cy="261562"/>
          </a:xfrm>
          <a:prstGeom prst="rect">
            <a:avLst/>
          </a:prstGeom>
          <a:noFill/>
        </p:spPr>
        <p:txBody>
          <a:bodyPr wrap="none" lIns="91390" tIns="45696" rIns="91390" bIns="45696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* </a:t>
            </a:r>
            <a:r>
              <a:rPr lang="en-US" sz="1100" i="1" dirty="0" err="1">
                <a:solidFill>
                  <a:prstClr val="black"/>
                </a:solidFill>
              </a:rPr>
              <a:t>Cloudera’s</a:t>
            </a:r>
            <a:r>
              <a:rPr lang="en-US" sz="1100" i="1" dirty="0">
                <a:solidFill>
                  <a:prstClr val="black"/>
                </a:solidFill>
              </a:rPr>
              <a:t> Distribution for </a:t>
            </a:r>
            <a:r>
              <a:rPr lang="en-US" sz="1100" i="1" dirty="0" err="1">
                <a:solidFill>
                  <a:prstClr val="black"/>
                </a:solidFill>
              </a:rPr>
              <a:t>Hadoop</a:t>
            </a:r>
            <a:r>
              <a:rPr lang="en-US" sz="1100" i="1" dirty="0">
                <a:solidFill>
                  <a:prstClr val="black"/>
                </a:solidFill>
              </a:rPr>
              <a:t> (CDH3) is developed by </a:t>
            </a:r>
            <a:r>
              <a:rPr lang="en-US" sz="1100" i="1" dirty="0" err="1">
                <a:solidFill>
                  <a:prstClr val="black"/>
                </a:solidFill>
              </a:rPr>
              <a:t>Cloudera</a:t>
            </a:r>
            <a:r>
              <a:rPr lang="en-US" sz="1100" i="1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47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Hadoop</a:t>
            </a:r>
            <a:r>
              <a:rPr lang="en-US" dirty="0" smtClean="0"/>
              <a:t> + Kerberos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N</a:t>
            </a:r>
            <a:r>
              <a:rPr lang="en-US" dirty="0" smtClean="0"/>
              <a:t>etwork </a:t>
            </a:r>
            <a:r>
              <a:rPr lang="en-US" dirty="0"/>
              <a:t>authentication </a:t>
            </a:r>
            <a:r>
              <a:rPr lang="en-US" dirty="0" smtClean="0"/>
              <a:t>protocol provides </a:t>
            </a:r>
            <a:r>
              <a:rPr lang="en-US" dirty="0"/>
              <a:t>strong authentication for </a:t>
            </a:r>
            <a:r>
              <a:rPr lang="en-US" dirty="0" smtClean="0"/>
              <a:t>client/server applications</a:t>
            </a:r>
          </a:p>
          <a:p>
            <a:r>
              <a:rPr lang="en-US" dirty="0" smtClean="0"/>
              <a:t>Well-known in Single-Login System</a:t>
            </a:r>
          </a:p>
          <a:p>
            <a:r>
              <a:rPr lang="en-US" dirty="0" smtClean="0"/>
              <a:t>Integrates as a third party plugin to </a:t>
            </a:r>
            <a:r>
              <a:rPr lang="en-US" dirty="0" err="1" smtClean="0"/>
              <a:t>Hadoop</a:t>
            </a:r>
            <a:r>
              <a:rPr lang="en-US" dirty="0" smtClean="0"/>
              <a:t> </a:t>
            </a:r>
          </a:p>
          <a:p>
            <a:r>
              <a:rPr lang="en-US" dirty="0" smtClean="0"/>
              <a:t>Only “ticket”  user can perform File I/</a:t>
            </a:r>
            <a:r>
              <a:rPr lang="en-US" dirty="0" err="1" smtClean="0"/>
              <a:t>Os</a:t>
            </a:r>
            <a:r>
              <a:rPr lang="en-US" dirty="0" smtClean="0"/>
              <a:t> and job submission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953000"/>
            <a:ext cx="16192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9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92495"/>
              </p:ext>
            </p:extLst>
          </p:nvPr>
        </p:nvGraphicFramePr>
        <p:xfrm>
          <a:off x="533400" y="838200"/>
          <a:ext cx="8077200" cy="5317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5322"/>
                <a:gridCol w="1688878"/>
                <a:gridCol w="1828800"/>
                <a:gridCol w="1524000"/>
                <a:gridCol w="1600200"/>
              </a:tblGrid>
              <a:tr h="701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HDFS Files I/O</a:t>
                      </a:r>
                      <a:endParaRPr lang="en-US" sz="20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MapReduce</a:t>
                      </a:r>
                      <a:r>
                        <a:rPr lang="en-US" sz="2000" b="1" dirty="0">
                          <a:effectLst/>
                        </a:rPr>
                        <a:t> Job Submission</a:t>
                      </a:r>
                      <a:endParaRPr lang="en-US" sz="20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020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Users</a:t>
                      </a:r>
                      <a:endParaRPr lang="en-US" sz="18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</a:rPr>
                        <a:t>Local (within</a:t>
                      </a:r>
                      <a:r>
                        <a:rPr lang="en-US" sz="2000" b="1" baseline="0" dirty="0" smtClean="0">
                          <a:effectLst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</a:rPr>
                        <a:t>Hadoop</a:t>
                      </a:r>
                      <a:r>
                        <a:rPr lang="en-US" sz="2000" b="1" baseline="0" dirty="0" smtClean="0">
                          <a:effectLst/>
                        </a:rPr>
                        <a:t> Cluster</a:t>
                      </a:r>
                      <a:r>
                        <a:rPr lang="en-US" sz="2000" b="1" dirty="0" smtClean="0">
                          <a:effectLst/>
                        </a:rPr>
                        <a:t>)</a:t>
                      </a:r>
                      <a:endParaRPr lang="en-US" sz="20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Remote (</a:t>
                      </a:r>
                      <a:r>
                        <a:rPr lang="en-US" sz="2000" b="1" dirty="0" smtClean="0">
                          <a:effectLst/>
                        </a:rPr>
                        <a:t>same/</a:t>
                      </a:r>
                      <a:r>
                        <a:rPr lang="en-US" sz="2000" b="1" baseline="0" dirty="0" smtClean="0">
                          <a:effectLst/>
                        </a:rPr>
                        <a:t> diff </a:t>
                      </a:r>
                      <a:r>
                        <a:rPr lang="en-US" sz="2000" b="1" dirty="0" smtClean="0">
                          <a:effectLst/>
                        </a:rPr>
                        <a:t>host </a:t>
                      </a:r>
                      <a:r>
                        <a:rPr lang="en-US" sz="2000" b="1" dirty="0">
                          <a:effectLst/>
                        </a:rPr>
                        <a:t>domain</a:t>
                      </a:r>
                      <a:r>
                        <a:rPr lang="en-US" sz="2000" b="1" dirty="0" smtClean="0">
                          <a:effectLst/>
                        </a:rPr>
                        <a:t>)</a:t>
                      </a:r>
                      <a:endParaRPr lang="en-US" sz="20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/>
                        </a:rPr>
                        <a:t>Local(within</a:t>
                      </a:r>
                      <a:r>
                        <a:rPr lang="en-US" sz="2000" b="1" baseline="0" dirty="0" smtClean="0">
                          <a:effectLst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</a:rPr>
                        <a:t>Hadoop</a:t>
                      </a:r>
                      <a:r>
                        <a:rPr lang="en-US" sz="2000" b="1" baseline="0" dirty="0" smtClean="0">
                          <a:effectLst/>
                        </a:rPr>
                        <a:t> Cluster</a:t>
                      </a:r>
                      <a:r>
                        <a:rPr lang="en-US" sz="2000" b="1" dirty="0" smtClean="0">
                          <a:effectLst/>
                        </a:rPr>
                        <a:t>)</a:t>
                      </a:r>
                      <a:endParaRPr lang="en-US" sz="2000" b="1" dirty="0" smtClean="0">
                        <a:effectLst/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Remote (same/diff host domain)</a:t>
                      </a:r>
                      <a:endParaRPr lang="en-US" sz="20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420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err="1">
                          <a:effectLst/>
                        </a:rPr>
                        <a:t>hdfs</a:t>
                      </a:r>
                      <a:r>
                        <a:rPr lang="en-US" sz="1800" smtClean="0">
                          <a:effectLst/>
                        </a:rPr>
                        <a:t>/</a:t>
                      </a:r>
                      <a:br>
                        <a:rPr lang="en-US" sz="1800" smtClean="0">
                          <a:effectLst/>
                        </a:rPr>
                      </a:br>
                      <a:r>
                        <a:rPr lang="en-US" sz="1800" smtClean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main/slave) </a:t>
                      </a:r>
                      <a:endParaRPr lang="en-US" sz="18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420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mapred</a:t>
                      </a:r>
                      <a:r>
                        <a:rPr lang="en-US" sz="1800" dirty="0" smtClean="0">
                          <a:effectLst/>
                        </a:rPr>
                        <a:t>/</a:t>
                      </a:r>
                      <a:br>
                        <a:rPr lang="en-US" sz="1800" dirty="0" smtClean="0">
                          <a:effectLst/>
                        </a:rPr>
                      </a:br>
                      <a:r>
                        <a:rPr lang="en-US" sz="1800" dirty="0" smtClean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main/slave)</a:t>
                      </a:r>
                      <a:endParaRPr lang="en-US" sz="18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3301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User w/o Kerberos </a:t>
                      </a:r>
                      <a:r>
                        <a:rPr lang="en-US" sz="1800" smtClean="0">
                          <a:effectLst/>
                        </a:rPr>
                        <a:t>authen.</a:t>
                      </a:r>
                      <a:endParaRPr lang="en-US" sz="18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N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</a:t>
                      </a:r>
                      <a:endParaRPr lang="en-US" sz="20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6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Computation </a:t>
            </a:r>
            <a:r>
              <a:rPr lang="en-US" dirty="0"/>
              <a:t>and Communication Pattern in Twister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Bingjing</a:t>
            </a:r>
            <a:r>
              <a:rPr lang="en-US" dirty="0" smtClean="0"/>
              <a:t> Zhang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 Progress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Tested on Two nodes environment</a:t>
            </a:r>
          </a:p>
          <a:p>
            <a:r>
              <a:rPr lang="en-US" dirty="0" smtClean="0"/>
              <a:t>Plan to deploy on a real shared </a:t>
            </a:r>
            <a:r>
              <a:rPr lang="en-US" dirty="0" err="1" smtClean="0"/>
              <a:t>environemnt</a:t>
            </a:r>
            <a:r>
              <a:rPr lang="en-US" dirty="0" smtClean="0"/>
              <a:t> (</a:t>
            </a:r>
            <a:r>
              <a:rPr lang="en-US" dirty="0" err="1" smtClean="0"/>
              <a:t>FutureGrid</a:t>
            </a:r>
            <a:r>
              <a:rPr lang="en-US" dirty="0" smtClean="0"/>
              <a:t>, Alamo or India)</a:t>
            </a:r>
          </a:p>
          <a:p>
            <a:r>
              <a:rPr lang="en-US" dirty="0" smtClean="0"/>
              <a:t>Works with System Admin to have a better Kerberos setup (may integrate with LDAP)</a:t>
            </a:r>
          </a:p>
          <a:p>
            <a:r>
              <a:rPr lang="en-US" dirty="0" smtClean="0"/>
              <a:t>Add runtime periodic user list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Integrate Twister into Workflow </a:t>
            </a:r>
            <a:r>
              <a:rPr lang="en-US" dirty="0" err="1" smtClean="0"/>
              <a:t>Sytems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Yang </a:t>
            </a:r>
            <a:r>
              <a:rPr lang="en-US" dirty="0" err="1" smtClean="0"/>
              <a:t>Ruan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Enable Twister to use RDMA by spawning C processes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Directly use RMDA SDP (socket direct </a:t>
            </a:r>
            <a:r>
              <a:rPr lang="en-US" dirty="0" err="1" smtClean="0"/>
              <a:t>protocal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Supported in latest Java 7, less efficient than C verbs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2781300"/>
            <a:ext cx="14478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Mapper Java JVM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" y="4076700"/>
            <a:ext cx="1066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RDMA client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53200" y="4076700"/>
            <a:ext cx="1066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RDMA server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72200" y="2781300"/>
            <a:ext cx="14478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Reducer Java JVM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1828800" y="3476546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7010400" y="34671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3695700"/>
            <a:ext cx="7696200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1400" y="2863334"/>
            <a:ext cx="17526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dirty="0" smtClean="0"/>
              <a:t>Java JVM space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4495800"/>
            <a:ext cx="2057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dirty="0" smtClean="0"/>
              <a:t>C virtual memory</a:t>
            </a:r>
            <a:endParaRPr lang="en-US" dirty="0"/>
          </a:p>
        </p:txBody>
      </p:sp>
      <p:sp>
        <p:nvSpPr>
          <p:cNvPr id="14" name="Left-Right Arrow 13"/>
          <p:cNvSpPr/>
          <p:nvPr/>
        </p:nvSpPr>
        <p:spPr>
          <a:xfrm>
            <a:off x="2590800" y="4286250"/>
            <a:ext cx="3886200" cy="1143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52800" y="3929513"/>
            <a:ext cx="2438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dirty="0" smtClean="0"/>
              <a:t>RDMA data transfer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9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Introduce ADIOS IO system to Twister</a:t>
            </a:r>
          </a:p>
          <a:p>
            <a:pPr lvl="1"/>
            <a:r>
              <a:rPr lang="en-US" dirty="0" smtClean="0"/>
              <a:t>Achieve the best IO performance by using different IO methods</a:t>
            </a:r>
          </a:p>
          <a:p>
            <a:r>
              <a:rPr lang="en-US" dirty="0" smtClean="0"/>
              <a:t>Integrate parallel file system with Twister by using ADIOS</a:t>
            </a:r>
          </a:p>
          <a:p>
            <a:pPr lvl="1"/>
            <a:r>
              <a:rPr lang="en-US" dirty="0" smtClean="0"/>
              <a:t>Take advantage of types of binary file formats, such as HDF5, </a:t>
            </a:r>
            <a:r>
              <a:rPr lang="en-US" dirty="0" err="1" smtClean="0"/>
              <a:t>NetCDF</a:t>
            </a:r>
            <a:r>
              <a:rPr lang="en-US" dirty="0" smtClean="0"/>
              <a:t> and BP</a:t>
            </a:r>
          </a:p>
          <a:p>
            <a:r>
              <a:rPr lang="en-US" dirty="0" smtClean="0"/>
              <a:t>Goal - Cross the chasm between Cloud and HPC</a:t>
            </a:r>
          </a:p>
        </p:txBody>
      </p:sp>
    </p:spTree>
    <p:extLst>
      <p:ext uri="{BB962C8B-B14F-4D97-AF65-F5344CB8AC3E}">
        <p14:creationId xmlns:p14="http://schemas.microsoft.com/office/powerpoint/2010/main" val="5935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Integrate Twister with ISGA Analysis Web Server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8458200" cy="365125"/>
          </a:xfrm>
        </p:spPr>
        <p:txBody>
          <a:bodyPr/>
          <a:lstStyle/>
          <a:p>
            <a:r>
              <a:rPr lang="en-US" dirty="0" smtClean="0"/>
              <a:t>Chris </a:t>
            </a:r>
            <a:r>
              <a:rPr lang="en-US" dirty="0" err="1" smtClean="0"/>
              <a:t>Hemmerich</a:t>
            </a:r>
            <a:r>
              <a:rPr lang="en-US" dirty="0" smtClean="0"/>
              <a:t>, Adam Hughes, Yang </a:t>
            </a:r>
            <a:r>
              <a:rPr lang="en-US" dirty="0" err="1" smtClean="0"/>
              <a:t>Ruan</a:t>
            </a:r>
            <a:r>
              <a:rPr lang="en-US" dirty="0" smtClean="0"/>
              <a:t>, Aaron </a:t>
            </a:r>
            <a:r>
              <a:rPr lang="en-US" dirty="0" err="1" smtClean="0"/>
              <a:t>Buechlein</a:t>
            </a:r>
            <a:r>
              <a:rPr lang="en-US" dirty="0" smtClean="0"/>
              <a:t>, Judy </a:t>
            </a:r>
            <a:r>
              <a:rPr lang="en-US" dirty="0" err="1" smtClean="0"/>
              <a:t>Qiu</a:t>
            </a:r>
            <a:r>
              <a:rPr lang="en-US" dirty="0" smtClean="0"/>
              <a:t>, and Geoffrey Fox. Map-Reduce Expansion of the ISGA Genomic Analysis Web Server (2010) The 2nd IEEE International Conference on Cloud Computing Technology and Science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624943" y="1524000"/>
            <a:ext cx="16764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ISGA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4274" y="2438400"/>
            <a:ext cx="1676400" cy="457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err="1" smtClean="0"/>
              <a:t>Ergatis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38939" y="3352800"/>
            <a:ext cx="16764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TIGR Workflow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4744616"/>
            <a:ext cx="1676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SGE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638939" y="4744616"/>
            <a:ext cx="16764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Condor</a:t>
            </a:r>
            <a:endParaRPr lang="en-US" dirty="0"/>
          </a:p>
        </p:txBody>
      </p:sp>
      <p:sp>
        <p:nvSpPr>
          <p:cNvPr id="3" name="Cloud Callout 2"/>
          <p:cNvSpPr/>
          <p:nvPr/>
        </p:nvSpPr>
        <p:spPr>
          <a:xfrm>
            <a:off x="6096000" y="4401716"/>
            <a:ext cx="2057400" cy="1143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Cloud,</a:t>
            </a:r>
          </a:p>
          <a:p>
            <a:pPr algn="ctr"/>
            <a:r>
              <a:rPr lang="en-US" dirty="0" smtClean="0"/>
              <a:t>Other DCEs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2" idx="2"/>
            <a:endCxn id="7" idx="0"/>
          </p:cNvCxnSpPr>
          <p:nvPr/>
        </p:nvCxnSpPr>
        <p:spPr>
          <a:xfrm>
            <a:off x="4463145" y="1981200"/>
            <a:ext cx="9331" cy="457200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  <a:endCxn id="8" idx="0"/>
          </p:cNvCxnSpPr>
          <p:nvPr/>
        </p:nvCxnSpPr>
        <p:spPr>
          <a:xfrm>
            <a:off x="4472476" y="2895600"/>
            <a:ext cx="4665" cy="457200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  <a:endCxn id="9" idx="0"/>
          </p:cNvCxnSpPr>
          <p:nvPr/>
        </p:nvCxnSpPr>
        <p:spPr>
          <a:xfrm flipH="1">
            <a:off x="1905001" y="3810000"/>
            <a:ext cx="2572139" cy="934616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2"/>
            <a:endCxn id="10" idx="0"/>
          </p:cNvCxnSpPr>
          <p:nvPr/>
        </p:nvCxnSpPr>
        <p:spPr>
          <a:xfrm>
            <a:off x="4477139" y="3810000"/>
            <a:ext cx="0" cy="934616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2"/>
            <a:endCxn id="3" idx="3"/>
          </p:cNvCxnSpPr>
          <p:nvPr/>
        </p:nvCxnSpPr>
        <p:spPr>
          <a:xfrm>
            <a:off x="4477140" y="3810000"/>
            <a:ext cx="2647561" cy="657068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95800" y="2086690"/>
            <a:ext cx="6858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&lt;&lt;XML&gt;&gt;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95800" y="3001090"/>
            <a:ext cx="6858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&lt;&lt;XML&gt;&gt;</a:t>
            </a:r>
          </a:p>
        </p:txBody>
      </p:sp>
      <p:sp>
        <p:nvSpPr>
          <p:cNvPr id="35" name="Flowchart: Multidocument 34"/>
          <p:cNvSpPr/>
          <p:nvPr/>
        </p:nvSpPr>
        <p:spPr>
          <a:xfrm>
            <a:off x="999930" y="5504283"/>
            <a:ext cx="1600200" cy="533400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clusters</a:t>
            </a:r>
            <a:endParaRPr lang="en-US" dirty="0"/>
          </a:p>
        </p:txBody>
      </p:sp>
      <p:sp>
        <p:nvSpPr>
          <p:cNvPr id="37" name="Flowchart: Multidocument 36"/>
          <p:cNvSpPr/>
          <p:nvPr/>
        </p:nvSpPr>
        <p:spPr>
          <a:xfrm>
            <a:off x="3581400" y="5504283"/>
            <a:ext cx="1600200" cy="533400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clusters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9" idx="2"/>
            <a:endCxn id="35" idx="0"/>
          </p:cNvCxnSpPr>
          <p:nvPr/>
        </p:nvCxnSpPr>
        <p:spPr>
          <a:xfrm>
            <a:off x="1905000" y="5201818"/>
            <a:ext cx="5118" cy="302467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2"/>
            <a:endCxn id="37" idx="0"/>
          </p:cNvCxnSpPr>
          <p:nvPr/>
        </p:nvCxnSpPr>
        <p:spPr>
          <a:xfrm>
            <a:off x="4477141" y="5201818"/>
            <a:ext cx="14449" cy="302467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Ryan\Documents\Research Assistant\twis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3979785"/>
            <a:ext cx="1412875" cy="41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10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 of ISGA Workbench BLAST interface </a:t>
            </a:r>
            <a:br>
              <a:rPr lang="en-US" dirty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72586"/>
            <a:ext cx="5224462" cy="521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Hybrid Sequence Clustering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105400"/>
            <a:ext cx="8229600" cy="914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sample data is selected randomly from whole input </a:t>
            </a:r>
            <a:r>
              <a:rPr lang="en-US" dirty="0" err="1" smtClean="0"/>
              <a:t>fasta</a:t>
            </a:r>
            <a:r>
              <a:rPr lang="en-US" dirty="0" smtClean="0"/>
              <a:t> file dataset</a:t>
            </a:r>
          </a:p>
          <a:p>
            <a:r>
              <a:rPr lang="en-US" dirty="0" smtClean="0"/>
              <a:t>All critical components are formed by Twister and should able be automatically done.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981200"/>
            <a:ext cx="609600" cy="9525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Sample Data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2933700"/>
            <a:ext cx="609600" cy="990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Out-Sample Data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5000" y="2057400"/>
            <a:ext cx="1219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Sequence alignment</a:t>
            </a:r>
          </a:p>
        </p:txBody>
      </p:sp>
      <p:sp>
        <p:nvSpPr>
          <p:cNvPr id="7" name="Right Arrow 6"/>
          <p:cNvSpPr/>
          <p:nvPr/>
        </p:nvSpPr>
        <p:spPr>
          <a:xfrm rot="1904486">
            <a:off x="3176257" y="2567310"/>
            <a:ext cx="533400" cy="152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219200" y="2286000"/>
            <a:ext cx="533400" cy="152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795665" y="1626606"/>
            <a:ext cx="1219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Multidimensional Scaling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10000" y="2514600"/>
            <a:ext cx="121920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Pairwise Clustering</a:t>
            </a:r>
          </a:p>
        </p:txBody>
      </p:sp>
      <p:sp>
        <p:nvSpPr>
          <p:cNvPr id="11" name="Right Arrow 10"/>
          <p:cNvSpPr/>
          <p:nvPr/>
        </p:nvSpPr>
        <p:spPr>
          <a:xfrm rot="19391869">
            <a:off x="3183957" y="2065218"/>
            <a:ext cx="533400" cy="152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219200" y="3352800"/>
            <a:ext cx="4800600" cy="1524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105400" y="1855206"/>
            <a:ext cx="2743200" cy="152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392687">
            <a:off x="5134156" y="2934007"/>
            <a:ext cx="848571" cy="17603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096000" y="3124200"/>
            <a:ext cx="1219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MDS Interpolation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01000" y="1752600"/>
            <a:ext cx="609600" cy="9525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Sample Result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01000" y="2705100"/>
            <a:ext cx="609600" cy="132180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Out-Sample Result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7391400" y="3379206"/>
            <a:ext cx="533400" cy="1524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598954">
            <a:off x="4937219" y="2515287"/>
            <a:ext cx="1400581" cy="14876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21132377">
            <a:off x="5159247" y="2368594"/>
            <a:ext cx="2689790" cy="176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52594" y="4400490"/>
            <a:ext cx="342900" cy="257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189270" y="4413371"/>
            <a:ext cx="12573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Hybrid Component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3816925" y="4527504"/>
            <a:ext cx="457200" cy="13703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74125" y="4400490"/>
            <a:ext cx="990600" cy="400061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Out-Sample Data Channel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2439669" y="4491319"/>
            <a:ext cx="439093" cy="1399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30619" y="4365458"/>
            <a:ext cx="990600" cy="400061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Sample Data Channel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8153400" y="4114800"/>
            <a:ext cx="304800" cy="152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391400" y="4369940"/>
            <a:ext cx="1371600" cy="50686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err="1" smtClean="0"/>
              <a:t>PlotViz</a:t>
            </a:r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 rot="16200000">
            <a:off x="5300802" y="4417587"/>
            <a:ext cx="135738" cy="40782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562600" y="4478110"/>
            <a:ext cx="9906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Visualization</a:t>
            </a:r>
          </a:p>
        </p:txBody>
      </p:sp>
    </p:spTree>
    <p:extLst>
      <p:ext uri="{BB962C8B-B14F-4D97-AF65-F5344CB8AC3E}">
        <p14:creationId xmlns:p14="http://schemas.microsoft.com/office/powerpoint/2010/main" val="18855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886200" y="1219200"/>
            <a:ext cx="762000" cy="2362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Pairwise Sequence Alignment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5240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Sample </a:t>
            </a:r>
            <a:r>
              <a:rPr lang="en-US" sz="1000" dirty="0" err="1"/>
              <a:t>Fasta</a:t>
            </a:r>
            <a:r>
              <a:rPr lang="en-US" sz="1000" dirty="0"/>
              <a:t> Partition 1</a:t>
            </a:r>
          </a:p>
        </p:txBody>
      </p:sp>
      <p:sp>
        <p:nvSpPr>
          <p:cNvPr id="5" name="Rectangle 4"/>
          <p:cNvSpPr/>
          <p:nvPr/>
        </p:nvSpPr>
        <p:spPr>
          <a:xfrm>
            <a:off x="221810" y="1989527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Sample </a:t>
            </a:r>
            <a:r>
              <a:rPr lang="en-US" sz="1000" dirty="0" err="1"/>
              <a:t>FastaPartition</a:t>
            </a:r>
            <a:r>
              <a:rPr lang="en-US" sz="1000" dirty="0"/>
              <a:t> 2</a:t>
            </a:r>
          </a:p>
        </p:txBody>
      </p:sp>
      <p:sp>
        <p:nvSpPr>
          <p:cNvPr id="6" name="Rectangle 5"/>
          <p:cNvSpPr/>
          <p:nvPr/>
        </p:nvSpPr>
        <p:spPr>
          <a:xfrm>
            <a:off x="221810" y="24384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221810" y="28956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Sample </a:t>
            </a:r>
            <a:r>
              <a:rPr lang="en-US" sz="1000" dirty="0" err="1"/>
              <a:t>Fasta</a:t>
            </a:r>
            <a:r>
              <a:rPr lang="en-US" sz="1000" dirty="0"/>
              <a:t> Partition 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667000" y="1219200"/>
            <a:ext cx="762000" cy="2362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95600" y="1732075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895600" y="218396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895600" y="309553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4114800" y="194300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114800" y="270227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7010400" y="2256227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809324" y="1313312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Map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62400" y="1339040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Reduce</a:t>
            </a:r>
          </a:p>
        </p:txBody>
      </p:sp>
      <p:cxnSp>
        <p:nvCxnSpPr>
          <p:cNvPr id="33" name="Straight Arrow Connector 32"/>
          <p:cNvCxnSpPr>
            <a:stCxn id="29" idx="6"/>
          </p:cNvCxnSpPr>
          <p:nvPr/>
        </p:nvCxnSpPr>
        <p:spPr>
          <a:xfrm>
            <a:off x="7391400" y="2446727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276600" y="1943004"/>
            <a:ext cx="838200" cy="1225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276600" y="2057400"/>
            <a:ext cx="838200" cy="31706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276600" y="2892773"/>
            <a:ext cx="838200" cy="38382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6"/>
            <a:endCxn id="52" idx="1"/>
          </p:cNvCxnSpPr>
          <p:nvPr/>
        </p:nvCxnSpPr>
        <p:spPr>
          <a:xfrm>
            <a:off x="4495800" y="2133504"/>
            <a:ext cx="679010" cy="6096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0" idx="3"/>
            <a:endCxn id="29" idx="2"/>
          </p:cNvCxnSpPr>
          <p:nvPr/>
        </p:nvCxnSpPr>
        <p:spPr>
          <a:xfrm>
            <a:off x="6324600" y="1828800"/>
            <a:ext cx="685800" cy="6179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8" idx="6"/>
            <a:endCxn id="53" idx="1"/>
          </p:cNvCxnSpPr>
          <p:nvPr/>
        </p:nvCxnSpPr>
        <p:spPr>
          <a:xfrm>
            <a:off x="4495800" y="2892773"/>
            <a:ext cx="679010" cy="307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7" idx="6"/>
            <a:endCxn id="50" idx="1"/>
          </p:cNvCxnSpPr>
          <p:nvPr/>
        </p:nvCxnSpPr>
        <p:spPr>
          <a:xfrm flipV="1">
            <a:off x="4495800" y="1828800"/>
            <a:ext cx="685800" cy="304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181600" y="16002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Dissimilarity Matrix Partition 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174810" y="2065727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Dissimilarity Matrix Partition 2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174810" y="25146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…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174810" y="29718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Dissimilarity Matrix Partition n</a:t>
            </a:r>
          </a:p>
        </p:txBody>
      </p:sp>
      <p:cxnSp>
        <p:nvCxnSpPr>
          <p:cNvPr id="63" name="Straight Arrow Connector 62"/>
          <p:cNvCxnSpPr>
            <a:stCxn id="28" idx="6"/>
            <a:endCxn id="51" idx="1"/>
          </p:cNvCxnSpPr>
          <p:nvPr/>
        </p:nvCxnSpPr>
        <p:spPr>
          <a:xfrm flipV="1">
            <a:off x="4495800" y="2294327"/>
            <a:ext cx="679010" cy="5984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819400" y="2602468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4038600" y="2324004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69" name="Straight Arrow Connector 68"/>
          <p:cNvCxnSpPr>
            <a:stCxn id="51" idx="3"/>
            <a:endCxn id="29" idx="2"/>
          </p:cNvCxnSpPr>
          <p:nvPr/>
        </p:nvCxnSpPr>
        <p:spPr>
          <a:xfrm>
            <a:off x="6317810" y="2294327"/>
            <a:ext cx="69259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53" idx="3"/>
            <a:endCxn id="29" idx="2"/>
          </p:cNvCxnSpPr>
          <p:nvPr/>
        </p:nvCxnSpPr>
        <p:spPr>
          <a:xfrm flipV="1">
            <a:off x="6317810" y="2446727"/>
            <a:ext cx="692590" cy="7536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7696200" y="1943004"/>
            <a:ext cx="1066800" cy="10423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Dissimilarity Matrix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57200" y="4117634"/>
            <a:ext cx="23622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100"/>
          </a:p>
        </p:txBody>
      </p:sp>
      <p:sp>
        <p:nvSpPr>
          <p:cNvPr id="78" name="Rectangle 77"/>
          <p:cNvSpPr/>
          <p:nvPr/>
        </p:nvSpPr>
        <p:spPr>
          <a:xfrm>
            <a:off x="474834" y="4117634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(0,0)</a:t>
            </a:r>
          </a:p>
        </p:txBody>
      </p:sp>
      <p:sp>
        <p:nvSpPr>
          <p:cNvPr id="79" name="Rectangle 78"/>
          <p:cNvSpPr/>
          <p:nvPr/>
        </p:nvSpPr>
        <p:spPr>
          <a:xfrm>
            <a:off x="990600" y="4117634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(0,1)</a:t>
            </a:r>
          </a:p>
        </p:txBody>
      </p:sp>
      <p:sp>
        <p:nvSpPr>
          <p:cNvPr id="80" name="Rectangle 79"/>
          <p:cNvSpPr/>
          <p:nvPr/>
        </p:nvSpPr>
        <p:spPr>
          <a:xfrm>
            <a:off x="2302374" y="41148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(0,n-1)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74834" y="4651034"/>
            <a:ext cx="51702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(1,0)</a:t>
            </a:r>
          </a:p>
        </p:txBody>
      </p:sp>
      <p:sp>
        <p:nvSpPr>
          <p:cNvPr id="82" name="Rectangle 81"/>
          <p:cNvSpPr/>
          <p:nvPr/>
        </p:nvSpPr>
        <p:spPr>
          <a:xfrm>
            <a:off x="990600" y="46482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(1,1)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73574" y="5946434"/>
            <a:ext cx="51702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  (n-1, 0)</a:t>
            </a:r>
          </a:p>
        </p:txBody>
      </p:sp>
      <p:sp>
        <p:nvSpPr>
          <p:cNvPr id="84" name="Rectangle 83"/>
          <p:cNvSpPr/>
          <p:nvPr/>
        </p:nvSpPr>
        <p:spPr>
          <a:xfrm>
            <a:off x="991860" y="5946434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</a:t>
            </a:r>
          </a:p>
          <a:p>
            <a:pPr algn="ctr"/>
            <a:r>
              <a:rPr lang="en-US" sz="1100" dirty="0"/>
              <a:t>(n-1, 1)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302374" y="5946434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</a:t>
            </a:r>
          </a:p>
          <a:p>
            <a:pPr algn="ctr"/>
            <a:r>
              <a:rPr lang="en-US" sz="1100" dirty="0"/>
              <a:t>(n-1,n-1)</a:t>
            </a:r>
          </a:p>
        </p:txBody>
      </p:sp>
      <p:sp>
        <p:nvSpPr>
          <p:cNvPr id="86" name="Rectangle 85"/>
          <p:cNvSpPr/>
          <p:nvPr/>
        </p:nvSpPr>
        <p:spPr>
          <a:xfrm>
            <a:off x="457200" y="5185379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(2,0)</a:t>
            </a:r>
          </a:p>
        </p:txBody>
      </p:sp>
      <p:sp>
        <p:nvSpPr>
          <p:cNvPr id="87" name="Rectangle 86"/>
          <p:cNvSpPr/>
          <p:nvPr/>
        </p:nvSpPr>
        <p:spPr>
          <a:xfrm>
            <a:off x="1517210" y="51816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(2,2)</a:t>
            </a:r>
          </a:p>
        </p:txBody>
      </p:sp>
      <p:sp>
        <p:nvSpPr>
          <p:cNvPr id="88" name="Rectangle 87"/>
          <p:cNvSpPr/>
          <p:nvPr/>
        </p:nvSpPr>
        <p:spPr>
          <a:xfrm>
            <a:off x="1517210" y="46482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(1,2)</a:t>
            </a:r>
          </a:p>
        </p:txBody>
      </p:sp>
      <p:sp>
        <p:nvSpPr>
          <p:cNvPr id="89" name="Rectangle 88"/>
          <p:cNvSpPr/>
          <p:nvPr/>
        </p:nvSpPr>
        <p:spPr>
          <a:xfrm>
            <a:off x="987136" y="5185379"/>
            <a:ext cx="51702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(2,1)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524000" y="4117634"/>
            <a:ext cx="51702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(0,2)</a:t>
            </a:r>
          </a:p>
        </p:txBody>
      </p:sp>
      <p:sp>
        <p:nvSpPr>
          <p:cNvPr id="91" name="Rectangle 90"/>
          <p:cNvSpPr/>
          <p:nvPr/>
        </p:nvSpPr>
        <p:spPr>
          <a:xfrm>
            <a:off x="2302374" y="4648200"/>
            <a:ext cx="51702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(1,n-1)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302374" y="51816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(2,n-1)</a:t>
            </a:r>
          </a:p>
        </p:txBody>
      </p:sp>
      <p:sp>
        <p:nvSpPr>
          <p:cNvPr id="96" name="Rectangle 95"/>
          <p:cNvSpPr/>
          <p:nvPr/>
        </p:nvSpPr>
        <p:spPr>
          <a:xfrm>
            <a:off x="1828800" y="11430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(0,0)</a:t>
            </a:r>
          </a:p>
        </p:txBody>
      </p:sp>
      <p:sp>
        <p:nvSpPr>
          <p:cNvPr id="97" name="Rectangle 96"/>
          <p:cNvSpPr/>
          <p:nvPr/>
        </p:nvSpPr>
        <p:spPr>
          <a:xfrm>
            <a:off x="1828800" y="16764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(0,1)</a:t>
            </a:r>
          </a:p>
        </p:txBody>
      </p:sp>
      <p:sp>
        <p:nvSpPr>
          <p:cNvPr id="98" name="Rectangle 97"/>
          <p:cNvSpPr/>
          <p:nvPr/>
        </p:nvSpPr>
        <p:spPr>
          <a:xfrm>
            <a:off x="1828800" y="22098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 (0,3)</a:t>
            </a:r>
          </a:p>
        </p:txBody>
      </p:sp>
      <p:sp>
        <p:nvSpPr>
          <p:cNvPr id="99" name="Rectangle 98"/>
          <p:cNvSpPr/>
          <p:nvPr/>
        </p:nvSpPr>
        <p:spPr>
          <a:xfrm>
            <a:off x="1828800" y="2743202"/>
            <a:ext cx="517026" cy="378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…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828800" y="3124200"/>
            <a:ext cx="517026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Block</a:t>
            </a:r>
          </a:p>
          <a:p>
            <a:pPr algn="ctr"/>
            <a:r>
              <a:rPr lang="en-US" sz="1100" dirty="0"/>
              <a:t>(n-1,n-1)</a:t>
            </a:r>
          </a:p>
        </p:txBody>
      </p:sp>
      <p:cxnSp>
        <p:nvCxnSpPr>
          <p:cNvPr id="106" name="Straight Arrow Connector 105"/>
          <p:cNvCxnSpPr>
            <a:stCxn id="96" idx="3"/>
            <a:endCxn id="24" idx="2"/>
          </p:cNvCxnSpPr>
          <p:nvPr/>
        </p:nvCxnSpPr>
        <p:spPr>
          <a:xfrm>
            <a:off x="2345826" y="1409700"/>
            <a:ext cx="549774" cy="512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97" idx="3"/>
            <a:endCxn id="24" idx="2"/>
          </p:cNvCxnSpPr>
          <p:nvPr/>
        </p:nvCxnSpPr>
        <p:spPr>
          <a:xfrm flipV="1">
            <a:off x="2345826" y="1922575"/>
            <a:ext cx="549774" cy="20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98" idx="3"/>
            <a:endCxn id="25" idx="2"/>
          </p:cNvCxnSpPr>
          <p:nvPr/>
        </p:nvCxnSpPr>
        <p:spPr>
          <a:xfrm flipV="1">
            <a:off x="2345826" y="2374460"/>
            <a:ext cx="549774" cy="102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00" idx="3"/>
            <a:endCxn id="26" idx="2"/>
          </p:cNvCxnSpPr>
          <p:nvPr/>
        </p:nvCxnSpPr>
        <p:spPr>
          <a:xfrm flipV="1">
            <a:off x="2345826" y="3286033"/>
            <a:ext cx="549774" cy="104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99" idx="3"/>
            <a:endCxn id="25" idx="2"/>
          </p:cNvCxnSpPr>
          <p:nvPr/>
        </p:nvCxnSpPr>
        <p:spPr>
          <a:xfrm flipV="1">
            <a:off x="2345826" y="2374460"/>
            <a:ext cx="549774" cy="5578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99" idx="3"/>
            <a:endCxn id="26" idx="2"/>
          </p:cNvCxnSpPr>
          <p:nvPr/>
        </p:nvCxnSpPr>
        <p:spPr>
          <a:xfrm>
            <a:off x="2345826" y="2932286"/>
            <a:ext cx="549774" cy="3537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4" idx="3"/>
            <a:endCxn id="96" idx="1"/>
          </p:cNvCxnSpPr>
          <p:nvPr/>
        </p:nvCxnSpPr>
        <p:spPr>
          <a:xfrm flipV="1">
            <a:off x="1371600" y="1409700"/>
            <a:ext cx="4572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5" idx="3"/>
            <a:endCxn id="97" idx="1"/>
          </p:cNvCxnSpPr>
          <p:nvPr/>
        </p:nvCxnSpPr>
        <p:spPr>
          <a:xfrm flipV="1">
            <a:off x="1364810" y="1943100"/>
            <a:ext cx="463990" cy="275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4" idx="3"/>
            <a:endCxn id="97" idx="1"/>
          </p:cNvCxnSpPr>
          <p:nvPr/>
        </p:nvCxnSpPr>
        <p:spPr>
          <a:xfrm>
            <a:off x="1371600" y="1752600"/>
            <a:ext cx="457200" cy="19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4" idx="3"/>
            <a:endCxn id="98" idx="1"/>
          </p:cNvCxnSpPr>
          <p:nvPr/>
        </p:nvCxnSpPr>
        <p:spPr>
          <a:xfrm>
            <a:off x="1371600" y="1752600"/>
            <a:ext cx="457200" cy="723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6" idx="3"/>
            <a:endCxn id="99" idx="1"/>
          </p:cNvCxnSpPr>
          <p:nvPr/>
        </p:nvCxnSpPr>
        <p:spPr>
          <a:xfrm>
            <a:off x="1364810" y="2667000"/>
            <a:ext cx="463990" cy="2652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stCxn id="7" idx="3"/>
            <a:endCxn id="100" idx="1"/>
          </p:cNvCxnSpPr>
          <p:nvPr/>
        </p:nvCxnSpPr>
        <p:spPr>
          <a:xfrm>
            <a:off x="1364810" y="3124200"/>
            <a:ext cx="463990" cy="26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3877383" y="4613412"/>
            <a:ext cx="4495800" cy="1754278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Left figure is the sample of target dimension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N*N</a:t>
            </a:r>
            <a:r>
              <a:rPr lang="en-US" dirty="0" smtClean="0"/>
              <a:t> dissimilarity matrix where the input is divided into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/>
              <a:t> partitions</a:t>
            </a:r>
          </a:p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The Sequence Alignment has two choices:</a:t>
            </a:r>
          </a:p>
          <a:p>
            <a:pPr marL="742545" lvl="1" indent="-285594">
              <a:buFont typeface="Arial" pitchFamily="34" charset="0"/>
              <a:buChar char="•"/>
            </a:pPr>
            <a:r>
              <a:rPr lang="en-US" dirty="0" smtClean="0"/>
              <a:t>Needleman-</a:t>
            </a:r>
            <a:r>
              <a:rPr lang="en-US" dirty="0" err="1" smtClean="0"/>
              <a:t>Wunsch</a:t>
            </a:r>
            <a:endParaRPr lang="en-US" dirty="0" smtClean="0"/>
          </a:p>
          <a:p>
            <a:pPr marL="742545" lvl="1" indent="-285594">
              <a:buFont typeface="Arial" pitchFamily="34" charset="0"/>
              <a:buChar char="•"/>
            </a:pPr>
            <a:r>
              <a:rPr lang="en-US" dirty="0" smtClean="0"/>
              <a:t>Smith-Waterman</a:t>
            </a:r>
            <a:endParaRPr lang="en-US" dirty="0"/>
          </a:p>
        </p:txBody>
      </p:sp>
      <p:cxnSp>
        <p:nvCxnSpPr>
          <p:cNvPr id="144" name="Straight Arrow Connector 143"/>
          <p:cNvCxnSpPr>
            <a:stCxn id="6" idx="3"/>
            <a:endCxn id="98" idx="1"/>
          </p:cNvCxnSpPr>
          <p:nvPr/>
        </p:nvCxnSpPr>
        <p:spPr>
          <a:xfrm flipV="1">
            <a:off x="1364810" y="2476500"/>
            <a:ext cx="463990" cy="19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7" idx="3"/>
            <a:endCxn id="99" idx="1"/>
          </p:cNvCxnSpPr>
          <p:nvPr/>
        </p:nvCxnSpPr>
        <p:spPr>
          <a:xfrm flipV="1">
            <a:off x="1364810" y="2932286"/>
            <a:ext cx="463990" cy="191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>
            <a:off x="4630252" y="3814426"/>
            <a:ext cx="475148" cy="11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>
            <a:off x="6477000" y="3855710"/>
            <a:ext cx="46948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5181600" y="3703311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Sample Data File I/O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7010400" y="3716180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Network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9325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ounded Rectangle 165"/>
          <p:cNvSpPr/>
          <p:nvPr/>
        </p:nvSpPr>
        <p:spPr>
          <a:xfrm>
            <a:off x="4495800" y="1971704"/>
            <a:ext cx="2310088" cy="35146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64" name="Rounded Rectangle 163"/>
          <p:cNvSpPr/>
          <p:nvPr/>
        </p:nvSpPr>
        <p:spPr>
          <a:xfrm>
            <a:off x="1667426" y="1971704"/>
            <a:ext cx="2310088" cy="35146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048000" y="2122541"/>
            <a:ext cx="762000" cy="2238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229600" cy="1143000"/>
          </a:xfrm>
        </p:spPr>
        <p:txBody>
          <a:bodyPr/>
          <a:lstStyle/>
          <a:p>
            <a:r>
              <a:rPr lang="en-US" dirty="0" smtClean="0"/>
              <a:t>Multidimensional Scaling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981200" y="2122541"/>
            <a:ext cx="762000" cy="22262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7790" y="2443761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Dissimilarity Matrix Partition 1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81000" y="2909288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Dissimilarity Matrix Partition 2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81000" y="3358161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…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1000" y="3815361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Dissimilarity Matrix Partition n</a:t>
            </a:r>
          </a:p>
        </p:txBody>
      </p:sp>
      <p:sp>
        <p:nvSpPr>
          <p:cNvPr id="50" name="Oval 49"/>
          <p:cNvSpPr/>
          <p:nvPr/>
        </p:nvSpPr>
        <p:spPr>
          <a:xfrm>
            <a:off x="2209800" y="2499436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2209800" y="295132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2209800" y="3862892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429852" y="1558916"/>
            <a:ext cx="475148" cy="11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6" idx="3"/>
            <a:endCxn id="50" idx="2"/>
          </p:cNvCxnSpPr>
          <p:nvPr/>
        </p:nvCxnSpPr>
        <p:spPr>
          <a:xfrm>
            <a:off x="1530790" y="2672361"/>
            <a:ext cx="679010" cy="17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7" idx="3"/>
            <a:endCxn id="51" idx="2"/>
          </p:cNvCxnSpPr>
          <p:nvPr/>
        </p:nvCxnSpPr>
        <p:spPr>
          <a:xfrm>
            <a:off x="1524000" y="3137890"/>
            <a:ext cx="685800" cy="39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9" idx="3"/>
            <a:endCxn id="52" idx="2"/>
          </p:cNvCxnSpPr>
          <p:nvPr/>
        </p:nvCxnSpPr>
        <p:spPr>
          <a:xfrm>
            <a:off x="1524000" y="4043963"/>
            <a:ext cx="685800" cy="9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3302136" y="311017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4038600" y="313569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2023110" y="2160312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Map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105370" y="2166764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Reduce</a:t>
            </a:r>
          </a:p>
        </p:txBody>
      </p:sp>
      <p:cxnSp>
        <p:nvCxnSpPr>
          <p:cNvPr id="74" name="Straight Arrow Connector 73"/>
          <p:cNvCxnSpPr>
            <a:stCxn id="50" idx="6"/>
            <a:endCxn id="64" idx="2"/>
          </p:cNvCxnSpPr>
          <p:nvPr/>
        </p:nvCxnSpPr>
        <p:spPr>
          <a:xfrm>
            <a:off x="2590800" y="2689936"/>
            <a:ext cx="711336" cy="6107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1" idx="6"/>
            <a:endCxn id="64" idx="2"/>
          </p:cNvCxnSpPr>
          <p:nvPr/>
        </p:nvCxnSpPr>
        <p:spPr>
          <a:xfrm>
            <a:off x="2590800" y="3141821"/>
            <a:ext cx="711336" cy="15885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52" idx="6"/>
            <a:endCxn id="64" idx="2"/>
          </p:cNvCxnSpPr>
          <p:nvPr/>
        </p:nvCxnSpPr>
        <p:spPr>
          <a:xfrm flipV="1">
            <a:off x="2590800" y="3300674"/>
            <a:ext cx="711336" cy="75271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4" idx="6"/>
            <a:endCxn id="66" idx="2"/>
          </p:cNvCxnSpPr>
          <p:nvPr/>
        </p:nvCxnSpPr>
        <p:spPr>
          <a:xfrm>
            <a:off x="3683136" y="3300674"/>
            <a:ext cx="355464" cy="2551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3733800" y="1558651"/>
            <a:ext cx="487428" cy="12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867400" y="1600200"/>
            <a:ext cx="46948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1981200" y="1447801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Sample Data File I/O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285148" y="1447801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Sample Label File I/O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00800" y="1460670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Network Communication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5943600" y="2122541"/>
            <a:ext cx="762000" cy="2238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4876800" y="2122541"/>
            <a:ext cx="762000" cy="22262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5105400" y="2499436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5105400" y="295132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5105400" y="3862892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6197736" y="311017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29" name="TextBox 128"/>
          <p:cNvSpPr txBox="1"/>
          <p:nvPr/>
        </p:nvSpPr>
        <p:spPr>
          <a:xfrm>
            <a:off x="4918710" y="2160312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Map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6000970" y="2166764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Reduce</a:t>
            </a:r>
          </a:p>
        </p:txBody>
      </p:sp>
      <p:cxnSp>
        <p:nvCxnSpPr>
          <p:cNvPr id="131" name="Straight Arrow Connector 130"/>
          <p:cNvCxnSpPr>
            <a:stCxn id="125" idx="6"/>
            <a:endCxn id="128" idx="2"/>
          </p:cNvCxnSpPr>
          <p:nvPr/>
        </p:nvCxnSpPr>
        <p:spPr>
          <a:xfrm>
            <a:off x="5486400" y="2689936"/>
            <a:ext cx="711336" cy="6107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126" idx="6"/>
            <a:endCxn id="128" idx="2"/>
          </p:cNvCxnSpPr>
          <p:nvPr/>
        </p:nvCxnSpPr>
        <p:spPr>
          <a:xfrm>
            <a:off x="5486400" y="3141821"/>
            <a:ext cx="711336" cy="15885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127" idx="6"/>
            <a:endCxn id="128" idx="2"/>
          </p:cNvCxnSpPr>
          <p:nvPr/>
        </p:nvCxnSpPr>
        <p:spPr>
          <a:xfrm flipV="1">
            <a:off x="5486400" y="3300674"/>
            <a:ext cx="711336" cy="75271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66" idx="6"/>
            <a:endCxn id="125" idx="2"/>
          </p:cNvCxnSpPr>
          <p:nvPr/>
        </p:nvCxnSpPr>
        <p:spPr>
          <a:xfrm flipV="1">
            <a:off x="4419600" y="2689936"/>
            <a:ext cx="685800" cy="63625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66" idx="6"/>
            <a:endCxn id="126" idx="2"/>
          </p:cNvCxnSpPr>
          <p:nvPr/>
        </p:nvCxnSpPr>
        <p:spPr>
          <a:xfrm flipV="1">
            <a:off x="4419600" y="3141821"/>
            <a:ext cx="685800" cy="18437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stCxn id="66" idx="6"/>
            <a:endCxn id="127" idx="2"/>
          </p:cNvCxnSpPr>
          <p:nvPr/>
        </p:nvCxnSpPr>
        <p:spPr>
          <a:xfrm>
            <a:off x="4419600" y="3326193"/>
            <a:ext cx="685800" cy="72720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Oval 142"/>
          <p:cNvSpPr/>
          <p:nvPr/>
        </p:nvSpPr>
        <p:spPr>
          <a:xfrm>
            <a:off x="6934200" y="314182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144" name="Straight Arrow Connector 143"/>
          <p:cNvCxnSpPr>
            <a:stCxn id="128" idx="6"/>
            <a:endCxn id="143" idx="2"/>
          </p:cNvCxnSpPr>
          <p:nvPr/>
        </p:nvCxnSpPr>
        <p:spPr>
          <a:xfrm>
            <a:off x="6578736" y="3300674"/>
            <a:ext cx="355464" cy="3164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Elbow Connector 153"/>
          <p:cNvCxnSpPr>
            <a:stCxn id="143" idx="0"/>
            <a:endCxn id="44" idx="0"/>
          </p:cNvCxnSpPr>
          <p:nvPr/>
        </p:nvCxnSpPr>
        <p:spPr>
          <a:xfrm rot="16200000" flipV="1">
            <a:off x="4233810" y="250931"/>
            <a:ext cx="1019280" cy="4762500"/>
          </a:xfrm>
          <a:prstGeom prst="bentConnector3">
            <a:avLst>
              <a:gd name="adj1" fmla="val 129101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7315200" y="3352846"/>
            <a:ext cx="381000" cy="136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7" name="Rectangle 156"/>
          <p:cNvSpPr/>
          <p:nvPr/>
        </p:nvSpPr>
        <p:spPr>
          <a:xfrm>
            <a:off x="7696200" y="3110176"/>
            <a:ext cx="838200" cy="56685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Sample Coordinates</a:t>
            </a:r>
          </a:p>
        </p:txBody>
      </p:sp>
      <p:cxnSp>
        <p:nvCxnSpPr>
          <p:cNvPr id="158" name="Straight Arrow Connector 157"/>
          <p:cNvCxnSpPr>
            <a:endCxn id="157" idx="0"/>
          </p:cNvCxnSpPr>
          <p:nvPr/>
        </p:nvCxnSpPr>
        <p:spPr>
          <a:xfrm>
            <a:off x="8115300" y="2499436"/>
            <a:ext cx="0" cy="610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1" name="Rounded Rectangle 160"/>
          <p:cNvSpPr/>
          <p:nvPr/>
        </p:nvSpPr>
        <p:spPr>
          <a:xfrm>
            <a:off x="7505700" y="1895504"/>
            <a:ext cx="121920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Pairwise Clustering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2133600" y="3429026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5029200" y="3446029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65" name="TextBox 164"/>
          <p:cNvSpPr txBox="1"/>
          <p:nvPr/>
        </p:nvSpPr>
        <p:spPr>
          <a:xfrm>
            <a:off x="1905000" y="4572000"/>
            <a:ext cx="1955868" cy="923281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Parallelized SMACOF Algorithm</a:t>
            </a:r>
            <a:endParaRPr lang="en-US" dirty="0"/>
          </a:p>
        </p:txBody>
      </p:sp>
      <p:sp>
        <p:nvSpPr>
          <p:cNvPr id="167" name="TextBox 166"/>
          <p:cNvSpPr txBox="1"/>
          <p:nvPr/>
        </p:nvSpPr>
        <p:spPr>
          <a:xfrm>
            <a:off x="4673532" y="4687671"/>
            <a:ext cx="1955868" cy="64628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Stress</a:t>
            </a:r>
          </a:p>
          <a:p>
            <a:pPr algn="ctr"/>
            <a:r>
              <a:rPr lang="en-US" dirty="0" smtClean="0"/>
              <a:t>Calculation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57400" y="1600200"/>
            <a:ext cx="762000" cy="2362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MDS interpolation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3990" y="16002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Sample </a:t>
            </a:r>
            <a:r>
              <a:rPr lang="en-US" sz="1000" dirty="0" err="1"/>
              <a:t>Fasta</a:t>
            </a: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463990" y="20574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Out-Sample </a:t>
            </a:r>
            <a:r>
              <a:rPr lang="en-US" sz="1000" dirty="0" err="1"/>
              <a:t>Fasta</a:t>
            </a:r>
            <a:r>
              <a:rPr lang="en-US" sz="1000" dirty="0"/>
              <a:t> Partition 1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25146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Out-Sample </a:t>
            </a:r>
            <a:r>
              <a:rPr lang="en-US" sz="1000" dirty="0" err="1"/>
              <a:t>Fasta</a:t>
            </a:r>
            <a:r>
              <a:rPr lang="en-US" sz="1000" dirty="0"/>
              <a:t> Partition 2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29718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34290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Out-Sample </a:t>
            </a:r>
            <a:r>
              <a:rPr lang="en-US" sz="1000" dirty="0" err="1"/>
              <a:t>Fasta</a:t>
            </a:r>
            <a:r>
              <a:rPr lang="en-US" sz="1000" dirty="0"/>
              <a:t> Partition n</a:t>
            </a:r>
          </a:p>
        </p:txBody>
      </p:sp>
      <p:sp>
        <p:nvSpPr>
          <p:cNvPr id="10" name="Oval 9"/>
          <p:cNvSpPr/>
          <p:nvPr/>
        </p:nvSpPr>
        <p:spPr>
          <a:xfrm>
            <a:off x="2286000" y="2113075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286000" y="256496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286000" y="347653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1055" y="11430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Sample Coordinates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773252" y="1281765"/>
            <a:ext cx="475148" cy="11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3"/>
            <a:endCxn id="10" idx="2"/>
          </p:cNvCxnSpPr>
          <p:nvPr/>
        </p:nvCxnSpPr>
        <p:spPr>
          <a:xfrm>
            <a:off x="1606990" y="1828800"/>
            <a:ext cx="679010" cy="474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3"/>
            <a:endCxn id="11" idx="2"/>
          </p:cNvCxnSpPr>
          <p:nvPr/>
        </p:nvCxnSpPr>
        <p:spPr>
          <a:xfrm>
            <a:off x="1614057" y="1371600"/>
            <a:ext cx="671945" cy="13838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3"/>
            <a:endCxn id="11" idx="2"/>
          </p:cNvCxnSpPr>
          <p:nvPr/>
        </p:nvCxnSpPr>
        <p:spPr>
          <a:xfrm>
            <a:off x="1606990" y="1828800"/>
            <a:ext cx="679010" cy="926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3"/>
            <a:endCxn id="12" idx="2"/>
          </p:cNvCxnSpPr>
          <p:nvPr/>
        </p:nvCxnSpPr>
        <p:spPr>
          <a:xfrm>
            <a:off x="1614057" y="1371602"/>
            <a:ext cx="671945" cy="2295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3"/>
            <a:endCxn id="12" idx="2"/>
          </p:cNvCxnSpPr>
          <p:nvPr/>
        </p:nvCxnSpPr>
        <p:spPr>
          <a:xfrm>
            <a:off x="1606990" y="1828802"/>
            <a:ext cx="679010" cy="1838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5" idx="3"/>
            <a:endCxn id="10" idx="2"/>
          </p:cNvCxnSpPr>
          <p:nvPr/>
        </p:nvCxnSpPr>
        <p:spPr>
          <a:xfrm>
            <a:off x="1606990" y="2286000"/>
            <a:ext cx="679010" cy="17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6" idx="3"/>
            <a:endCxn id="11" idx="2"/>
          </p:cNvCxnSpPr>
          <p:nvPr/>
        </p:nvCxnSpPr>
        <p:spPr>
          <a:xfrm>
            <a:off x="1600200" y="2743200"/>
            <a:ext cx="685800" cy="12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  <a:endCxn id="12" idx="2"/>
          </p:cNvCxnSpPr>
          <p:nvPr/>
        </p:nvCxnSpPr>
        <p:spPr>
          <a:xfrm>
            <a:off x="1600200" y="3657602"/>
            <a:ext cx="685800" cy="9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8" idx="3"/>
            <a:endCxn id="10" idx="2"/>
          </p:cNvCxnSpPr>
          <p:nvPr/>
        </p:nvCxnSpPr>
        <p:spPr>
          <a:xfrm flipV="1">
            <a:off x="1600200" y="2303575"/>
            <a:ext cx="685800" cy="896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581400" y="233626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3581400" y="309553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4495800" y="274933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352800" y="1551802"/>
            <a:ext cx="762000" cy="24228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09800" y="1600811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Map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09203" y="1551802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Reduce</a:t>
            </a:r>
          </a:p>
        </p:txBody>
      </p:sp>
      <p:cxnSp>
        <p:nvCxnSpPr>
          <p:cNvPr id="31" name="Straight Arrow Connector 30"/>
          <p:cNvCxnSpPr>
            <a:stCxn id="26" idx="6"/>
          </p:cNvCxnSpPr>
          <p:nvPr/>
        </p:nvCxnSpPr>
        <p:spPr>
          <a:xfrm>
            <a:off x="4876800" y="293983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181600" y="2717264"/>
            <a:ext cx="609600" cy="483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100" dirty="0"/>
              <a:t>Final Output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3990" y="4191000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Sample </a:t>
            </a:r>
            <a:r>
              <a:rPr lang="en-US" sz="1000" dirty="0" err="1"/>
              <a:t>Fasta</a:t>
            </a:r>
            <a:endParaRPr lang="en-US" sz="1000" dirty="0"/>
          </a:p>
        </p:txBody>
      </p:sp>
      <p:sp>
        <p:nvSpPr>
          <p:cNvPr id="40" name="Rectangle 39"/>
          <p:cNvSpPr/>
          <p:nvPr/>
        </p:nvSpPr>
        <p:spPr>
          <a:xfrm>
            <a:off x="463990" y="46482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Out-Sample </a:t>
            </a:r>
            <a:r>
              <a:rPr lang="en-US" sz="1000" dirty="0" err="1"/>
              <a:t>Fasta</a:t>
            </a:r>
            <a:r>
              <a:rPr lang="en-US" sz="1000" dirty="0"/>
              <a:t> Partition 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57200" y="51054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Out-Sample </a:t>
            </a:r>
            <a:r>
              <a:rPr lang="en-US" sz="1000" dirty="0" err="1"/>
              <a:t>Fasta</a:t>
            </a:r>
            <a:r>
              <a:rPr lang="en-US" sz="1000" dirty="0"/>
              <a:t> Partition 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57200" y="55626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…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57200" y="6019800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Out-Sample </a:t>
            </a:r>
            <a:r>
              <a:rPr lang="en-US" sz="1000" dirty="0" err="1"/>
              <a:t>Fasta</a:t>
            </a:r>
            <a:r>
              <a:rPr lang="en-US" sz="1000" dirty="0"/>
              <a:t> Partition n</a:t>
            </a:r>
          </a:p>
        </p:txBody>
      </p:sp>
      <p:sp>
        <p:nvSpPr>
          <p:cNvPr id="46" name="Oval 45"/>
          <p:cNvSpPr/>
          <p:nvPr/>
        </p:nvSpPr>
        <p:spPr>
          <a:xfrm>
            <a:off x="2292790" y="465634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292790" y="5108229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2292790" y="60198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49" name="Straight Arrow Connector 48"/>
          <p:cNvCxnSpPr>
            <a:endCxn id="46" idx="2"/>
          </p:cNvCxnSpPr>
          <p:nvPr/>
        </p:nvCxnSpPr>
        <p:spPr>
          <a:xfrm>
            <a:off x="1613780" y="4829270"/>
            <a:ext cx="679010" cy="17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7" idx="2"/>
          </p:cNvCxnSpPr>
          <p:nvPr/>
        </p:nvCxnSpPr>
        <p:spPr>
          <a:xfrm>
            <a:off x="1606990" y="5286469"/>
            <a:ext cx="685800" cy="12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48" idx="2"/>
          </p:cNvCxnSpPr>
          <p:nvPr/>
        </p:nvCxnSpPr>
        <p:spPr>
          <a:xfrm>
            <a:off x="1606990" y="6200871"/>
            <a:ext cx="685800" cy="9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46" idx="2"/>
          </p:cNvCxnSpPr>
          <p:nvPr/>
        </p:nvCxnSpPr>
        <p:spPr>
          <a:xfrm flipV="1">
            <a:off x="1606990" y="4846845"/>
            <a:ext cx="685800" cy="896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680580" y="4867370"/>
            <a:ext cx="679010" cy="17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673790" y="5324569"/>
            <a:ext cx="685800" cy="12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673790" y="6238971"/>
            <a:ext cx="685800" cy="9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371103" y="4656344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Distance File Partition 1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364313" y="5113544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Distance File Partition 2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364313" y="5570744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…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364313" y="6027944"/>
            <a:ext cx="1143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Distance File Partition n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371103" y="4188481"/>
            <a:ext cx="1143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Input Sample Coordinates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953000" y="4118674"/>
            <a:ext cx="762000" cy="25107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181600" y="4780075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5181600" y="523196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5181600" y="614353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65" name="Oval 64"/>
          <p:cNvSpPr/>
          <p:nvPr/>
        </p:nvSpPr>
        <p:spPr>
          <a:xfrm>
            <a:off x="6400800" y="499100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6400800" y="575027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7315200" y="540407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6172200" y="4118672"/>
            <a:ext cx="762000" cy="25107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5104140" y="4191001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Map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216440" y="4140084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Reduce</a:t>
            </a:r>
          </a:p>
        </p:txBody>
      </p:sp>
      <p:cxnSp>
        <p:nvCxnSpPr>
          <p:cNvPr id="71" name="Straight Arrow Connector 70"/>
          <p:cNvCxnSpPr>
            <a:stCxn id="67" idx="6"/>
          </p:cNvCxnSpPr>
          <p:nvPr/>
        </p:nvCxnSpPr>
        <p:spPr>
          <a:xfrm>
            <a:off x="7696200" y="559457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8001000" y="5372004"/>
            <a:ext cx="609600" cy="483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100" dirty="0"/>
              <a:t>Final Output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4502590" y="4486370"/>
            <a:ext cx="679010" cy="474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4502590" y="4486369"/>
            <a:ext cx="679010" cy="926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4502590" y="4486371"/>
            <a:ext cx="679010" cy="1838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4502590" y="4943570"/>
            <a:ext cx="679010" cy="17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4495800" y="5400769"/>
            <a:ext cx="685800" cy="12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4495800" y="6315171"/>
            <a:ext cx="685800" cy="9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4495800" y="4961145"/>
            <a:ext cx="685800" cy="896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5562600" y="4991004"/>
            <a:ext cx="838200" cy="1225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5562600" y="5105400"/>
            <a:ext cx="838200" cy="31706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5562600" y="5940773"/>
            <a:ext cx="838200" cy="38382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endCxn id="67" idx="2"/>
          </p:cNvCxnSpPr>
          <p:nvPr/>
        </p:nvCxnSpPr>
        <p:spPr>
          <a:xfrm>
            <a:off x="6794080" y="5207882"/>
            <a:ext cx="521120" cy="3866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endCxn id="67" idx="2"/>
          </p:cNvCxnSpPr>
          <p:nvPr/>
        </p:nvCxnSpPr>
        <p:spPr>
          <a:xfrm flipV="1">
            <a:off x="6794080" y="5594570"/>
            <a:ext cx="521120" cy="34949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2667000" y="2303577"/>
            <a:ext cx="914400" cy="22318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2667000" y="2519315"/>
            <a:ext cx="914400" cy="24347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2667000" y="3286031"/>
            <a:ext cx="914400" cy="39314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26" idx="2"/>
          </p:cNvCxnSpPr>
          <p:nvPr/>
        </p:nvCxnSpPr>
        <p:spPr>
          <a:xfrm flipV="1">
            <a:off x="3889597" y="2939830"/>
            <a:ext cx="606205" cy="33791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26" idx="2"/>
          </p:cNvCxnSpPr>
          <p:nvPr/>
        </p:nvCxnSpPr>
        <p:spPr>
          <a:xfrm>
            <a:off x="3980705" y="2552700"/>
            <a:ext cx="515097" cy="38713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1606990" y="4419600"/>
            <a:ext cx="679010" cy="474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1606990" y="4419600"/>
            <a:ext cx="679010" cy="926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1606990" y="4419602"/>
            <a:ext cx="679010" cy="1838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773252" y="1600810"/>
            <a:ext cx="487428" cy="12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5791200" y="1905000"/>
            <a:ext cx="46948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6324600" y="1170649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Sample Data File I/O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324600" y="1489960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Out-Sample Data File I/O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324600" y="1765470"/>
            <a:ext cx="1676400" cy="24617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000" dirty="0"/>
              <a:t>Network Communication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2219985" y="3015734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3505200" y="2652070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2216727" y="5553154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5105400" y="5673303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6324600" y="5348822"/>
            <a:ext cx="533400" cy="369283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2133600" y="4188482"/>
            <a:ext cx="762000" cy="24409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2216727" y="4281101"/>
            <a:ext cx="685800" cy="276950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Map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096000" y="2208074"/>
            <a:ext cx="2654720" cy="1754278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The first method is for fast calculation, </a:t>
            </a:r>
            <a:r>
              <a:rPr lang="en-US" dirty="0" err="1" smtClean="0"/>
              <a:t>i.e</a:t>
            </a:r>
            <a:r>
              <a:rPr lang="en-US" dirty="0" smtClean="0"/>
              <a:t> use hierarchical/heuristic interpolation</a:t>
            </a:r>
          </a:p>
          <a:p>
            <a:pPr marL="285594" indent="-285594">
              <a:buFont typeface="Arial" pitchFamily="34" charset="0"/>
              <a:buChar char="•"/>
            </a:pPr>
            <a:r>
              <a:rPr lang="en-US" dirty="0" smtClean="0"/>
              <a:t>The seconds method is for multiple calculation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684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550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096000"/>
            <a:ext cx="9144000" cy="762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Intel’s Application Stack</a:t>
            </a:r>
          </a:p>
        </p:txBody>
      </p:sp>
    </p:spTree>
    <p:extLst>
      <p:ext uri="{BB962C8B-B14F-4D97-AF65-F5344CB8AC3E}">
        <p14:creationId xmlns:p14="http://schemas.microsoft.com/office/powerpoint/2010/main" val="240433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Million Sequence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Input </a:t>
            </a:r>
            <a:r>
              <a:rPr lang="en-US" sz="2000" dirty="0" err="1"/>
              <a:t>DataSize</a:t>
            </a:r>
            <a:r>
              <a:rPr lang="en-US" sz="2000" dirty="0"/>
              <a:t>: 680k</a:t>
            </a:r>
          </a:p>
          <a:p>
            <a:r>
              <a:rPr lang="en-US" sz="2000" dirty="0"/>
              <a:t>Sample Data Size: 100k</a:t>
            </a:r>
          </a:p>
          <a:p>
            <a:r>
              <a:rPr lang="en-US" sz="2000" dirty="0"/>
              <a:t>Out-Sample Data Size: 580k</a:t>
            </a:r>
          </a:p>
          <a:p>
            <a:r>
              <a:rPr lang="en-US" sz="2000" dirty="0"/>
              <a:t>Test Environment: </a:t>
            </a:r>
            <a:r>
              <a:rPr lang="en-US" sz="2000" dirty="0" err="1"/>
              <a:t>PolarGrid</a:t>
            </a:r>
            <a:r>
              <a:rPr lang="en-US" sz="2000" dirty="0"/>
              <a:t> with 100 nodes, 800 workers.</a:t>
            </a:r>
          </a:p>
          <a:p>
            <a:r>
              <a:rPr lang="en-US" sz="2000" dirty="0" err="1"/>
              <a:t>Salsahpc.indiana.edu</a:t>
            </a:r>
            <a:r>
              <a:rPr lang="en-US" sz="2000" dirty="0"/>
              <a:t>/</a:t>
            </a:r>
            <a:r>
              <a:rPr lang="en-US" sz="2000" dirty="0" err="1"/>
              <a:t>nih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86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Metagenomics</a:t>
            </a:r>
            <a:r>
              <a:rPr lang="en-US" dirty="0" smtClean="0"/>
              <a:t> and </a:t>
            </a:r>
            <a:r>
              <a:rPr lang="en-US" dirty="0" err="1" smtClean="0"/>
              <a:t>Protemics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Saliya</a:t>
            </a:r>
            <a:r>
              <a:rPr lang="en-US" dirty="0" smtClean="0"/>
              <a:t> </a:t>
            </a:r>
            <a:r>
              <a:rPr lang="en-US" dirty="0" err="1" smtClean="0"/>
              <a:t>Ekanayake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Protein Sequence Analysis - </a:t>
            </a:r>
            <a:r>
              <a:rPr lang="en-US" sz="2600" i="1" dirty="0">
                <a:solidFill>
                  <a:schemeClr val="accent6">
                    <a:lumMod val="75000"/>
                  </a:schemeClr>
                </a:solidFill>
              </a:rPr>
              <a:t>In Progress</a:t>
            </a:r>
            <a:endParaRPr lang="en-US" sz="26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2200" dirty="0"/>
              <a:t>Collaboration with Seattle Children’s Hospital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Fungi </a:t>
            </a:r>
            <a:r>
              <a:rPr lang="en-US" dirty="0"/>
              <a:t>S</a:t>
            </a:r>
            <a:r>
              <a:rPr lang="en-US" dirty="0" smtClean="0"/>
              <a:t>equence Analysis - </a:t>
            </a:r>
            <a:r>
              <a:rPr lang="en-US" sz="2600" i="1" dirty="0">
                <a:solidFill>
                  <a:srgbClr val="00B050"/>
                </a:solidFill>
              </a:rPr>
              <a:t>Completed</a:t>
            </a:r>
            <a:endParaRPr lang="en-US" sz="2600" dirty="0">
              <a:solidFill>
                <a:srgbClr val="00B050"/>
              </a:solidFill>
            </a:endParaRPr>
          </a:p>
          <a:p>
            <a:pPr lvl="1"/>
            <a:r>
              <a:rPr lang="en-US" sz="2200" dirty="0"/>
              <a:t>Collaboration with Prof. </a:t>
            </a:r>
            <a:r>
              <a:rPr lang="en-US" sz="2200" dirty="0" err="1"/>
              <a:t>Haixu</a:t>
            </a:r>
            <a:r>
              <a:rPr lang="en-US" sz="2200" dirty="0"/>
              <a:t> Tang in Indiana University</a:t>
            </a:r>
          </a:p>
          <a:p>
            <a:pPr lvl="1"/>
            <a:r>
              <a:rPr lang="en-US" sz="2200" dirty="0"/>
              <a:t>Over </a:t>
            </a:r>
            <a:r>
              <a:rPr lang="en-US" sz="2200" b="1" dirty="0"/>
              <a:t>1 million </a:t>
            </a:r>
            <a:r>
              <a:rPr lang="en-US" sz="2200" dirty="0"/>
              <a:t>sequences</a:t>
            </a:r>
          </a:p>
          <a:p>
            <a:pPr lvl="1"/>
            <a:r>
              <a:rPr lang="en-US" sz="2200" dirty="0"/>
              <a:t>Results at </a:t>
            </a:r>
            <a:r>
              <a:rPr lang="en-US" sz="2200" i="1" dirty="0">
                <a:hlinkClick r:id="rId2"/>
              </a:rPr>
              <a:t>http://salsahpc.indiana.edu/millionseq</a:t>
            </a:r>
            <a:endParaRPr lang="en-US" sz="2200" i="1" dirty="0"/>
          </a:p>
          <a:p>
            <a:pPr>
              <a:lnSpc>
                <a:spcPct val="160000"/>
              </a:lnSpc>
            </a:pPr>
            <a:r>
              <a:rPr lang="en-US" dirty="0" smtClean="0"/>
              <a:t>16S </a:t>
            </a:r>
            <a:r>
              <a:rPr lang="en-US" dirty="0" err="1" smtClean="0"/>
              <a:t>rRNA</a:t>
            </a:r>
            <a:r>
              <a:rPr lang="en-US" dirty="0" smtClean="0"/>
              <a:t> Sequence Analysis - </a:t>
            </a:r>
            <a:r>
              <a:rPr lang="en-US" sz="2600" i="1" dirty="0">
                <a:solidFill>
                  <a:srgbClr val="00B050"/>
                </a:solidFill>
              </a:rPr>
              <a:t>Completed</a:t>
            </a:r>
            <a:endParaRPr lang="en-US" sz="2600" dirty="0">
              <a:solidFill>
                <a:srgbClr val="00B050"/>
              </a:solidFill>
            </a:endParaRPr>
          </a:p>
          <a:p>
            <a:pPr lvl="1"/>
            <a:r>
              <a:rPr lang="en-US" sz="2200" dirty="0"/>
              <a:t>Collaboration with Dr. Mina Rho in Indiana University</a:t>
            </a:r>
          </a:p>
          <a:p>
            <a:pPr lvl="1"/>
            <a:r>
              <a:rPr lang="en-US" sz="2200" dirty="0"/>
              <a:t>Over </a:t>
            </a:r>
            <a:r>
              <a:rPr lang="en-US" sz="2200" b="1" dirty="0"/>
              <a:t>1 million</a:t>
            </a:r>
            <a:r>
              <a:rPr lang="en-US" sz="2200" dirty="0"/>
              <a:t> sequences</a:t>
            </a:r>
          </a:p>
          <a:p>
            <a:pPr lvl="1"/>
            <a:r>
              <a:rPr lang="en-US" sz="2200" dirty="0"/>
              <a:t>Results at </a:t>
            </a:r>
            <a:r>
              <a:rPr lang="en-US" sz="2200" i="1" dirty="0">
                <a:hlinkClick r:id="rId2"/>
              </a:rPr>
              <a:t>http://salsahpc.indiana.edu/millionseq</a:t>
            </a:r>
            <a:endParaRPr lang="en-US" sz="2200" i="1" dirty="0"/>
          </a:p>
          <a:p>
            <a:pPr lvl="1"/>
            <a:endParaRPr lang="en-US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1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800600"/>
          </a:xfrm>
        </p:spPr>
        <p:txBody>
          <a:bodyPr>
            <a:normAutofit/>
          </a:bodyPr>
          <a:lstStyle/>
          <a:p>
            <a:r>
              <a:rPr lang="en-US" sz="3000" dirty="0"/>
              <a:t>Identify Clusters</a:t>
            </a:r>
          </a:p>
          <a:p>
            <a:pPr lvl="1" algn="just"/>
            <a:r>
              <a:rPr lang="en-US" sz="2000" dirty="0"/>
              <a:t>Group sequences based on a specified distance measure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Visualize in 3-Dimension</a:t>
            </a:r>
          </a:p>
          <a:p>
            <a:pPr lvl="1" algn="just"/>
            <a:r>
              <a:rPr lang="en-US" sz="2000" dirty="0"/>
              <a:t>Map each sequence to a point in 3D while preserving distance between each pair of sequences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Identify Centers</a:t>
            </a:r>
          </a:p>
          <a:p>
            <a:pPr lvl="1" algn="just"/>
            <a:r>
              <a:rPr lang="en-US" sz="2000" dirty="0"/>
              <a:t>Find one or several sequences to represent the center of each cluster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506210"/>
              </p:ext>
            </p:extLst>
          </p:nvPr>
        </p:nvGraphicFramePr>
        <p:xfrm>
          <a:off x="5867400" y="1600200"/>
          <a:ext cx="1524000" cy="12865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2316"/>
                <a:gridCol w="641684"/>
              </a:tblGrid>
              <a:tr h="4597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Sequence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Cluster</a:t>
                      </a:r>
                      <a:endParaRPr lang="en-US" sz="1200" dirty="0"/>
                    </a:p>
                  </a:txBody>
                  <a:tcPr/>
                </a:tc>
              </a:tr>
              <a:tr h="27559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</a:t>
                      </a:r>
                      <a:r>
                        <a:rPr lang="en-US" sz="1200" baseline="-250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err="1" smtClean="0"/>
                        <a:t>C</a:t>
                      </a:r>
                      <a:r>
                        <a:rPr lang="en-US" sz="1200" baseline="-25000" dirty="0" err="1" smtClean="0"/>
                        <a:t>a</a:t>
                      </a:r>
                      <a:endParaRPr lang="en-US" sz="1200" dirty="0"/>
                    </a:p>
                  </a:txBody>
                  <a:tcPr/>
                </a:tc>
              </a:tr>
              <a:tr h="27559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</a:t>
                      </a:r>
                      <a:r>
                        <a:rPr lang="en-US" sz="1200" baseline="-250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err="1" smtClean="0"/>
                        <a:t>C</a:t>
                      </a:r>
                      <a:r>
                        <a:rPr lang="en-US" sz="1200" baseline="-25000" dirty="0" err="1" smtClean="0"/>
                        <a:t>b</a:t>
                      </a:r>
                      <a:endParaRPr lang="en-US" sz="1200" dirty="0"/>
                    </a:p>
                  </a:txBody>
                  <a:tcPr/>
                </a:tc>
              </a:tr>
              <a:tr h="27559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</a:t>
                      </a:r>
                      <a:r>
                        <a:rPr lang="en-US" sz="1200" baseline="-250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err="1" smtClean="0"/>
                        <a:t>C</a:t>
                      </a:r>
                      <a:r>
                        <a:rPr lang="en-US" sz="1200" baseline="-25000" dirty="0" err="1" smtClean="0"/>
                        <a:t>a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895600"/>
            <a:ext cx="2286000" cy="2197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74" y="5257802"/>
            <a:ext cx="2255452" cy="12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9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(Basic)</a:t>
            </a:r>
            <a:endParaRPr lang="en-US" dirty="0"/>
          </a:p>
        </p:txBody>
      </p:sp>
      <p:sp>
        <p:nvSpPr>
          <p:cNvPr id="118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7962900" cy="3505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300" dirty="0"/>
              <a:t>[1] Pairwise Alignment &amp; Distance Calculation</a:t>
            </a:r>
          </a:p>
          <a:p>
            <a:pPr lvl="1" algn="just"/>
            <a:r>
              <a:rPr lang="en-US" sz="1400" dirty="0"/>
              <a:t>Smith-Waterman, Needleman-</a:t>
            </a:r>
            <a:r>
              <a:rPr lang="en-US" sz="1400" dirty="0" err="1"/>
              <a:t>Wunsch</a:t>
            </a:r>
            <a:r>
              <a:rPr lang="en-US" sz="1400" dirty="0"/>
              <a:t> and Blast</a:t>
            </a:r>
          </a:p>
          <a:p>
            <a:pPr lvl="1" algn="just"/>
            <a:r>
              <a:rPr lang="en-US" sz="1400" dirty="0"/>
              <a:t>Kimura 2, Jukes-Cantor, Percent-Identity, and </a:t>
            </a:r>
            <a:r>
              <a:rPr lang="en-US" sz="1400" dirty="0" err="1"/>
              <a:t>BitScore</a:t>
            </a:r>
            <a:endParaRPr lang="en-US" sz="1400" dirty="0"/>
          </a:p>
          <a:p>
            <a:pPr lvl="1" algn="just"/>
            <a:r>
              <a:rPr lang="en-US" sz="1400" dirty="0"/>
              <a:t>MPI, Twister implementations</a:t>
            </a:r>
          </a:p>
          <a:p>
            <a:pPr marL="0" indent="0" algn="just">
              <a:buNone/>
            </a:pPr>
            <a:r>
              <a:rPr lang="en-US" sz="2300" dirty="0"/>
              <a:t>[2] Pairwise Clustering</a:t>
            </a:r>
          </a:p>
          <a:p>
            <a:pPr lvl="1" algn="just"/>
            <a:r>
              <a:rPr lang="en-US" sz="1400" dirty="0"/>
              <a:t>Deterministic annealing</a:t>
            </a:r>
          </a:p>
          <a:p>
            <a:pPr lvl="1" algn="just"/>
            <a:r>
              <a:rPr lang="en-US" sz="1400" dirty="0"/>
              <a:t>MPI implementation</a:t>
            </a:r>
          </a:p>
          <a:p>
            <a:pPr marL="0" indent="0">
              <a:buNone/>
            </a:pPr>
            <a:r>
              <a:rPr lang="en-US" sz="2300" dirty="0"/>
              <a:t>[3] Multi-dimensional Scaling</a:t>
            </a:r>
          </a:p>
          <a:p>
            <a:pPr lvl="1" algn="just"/>
            <a:r>
              <a:rPr lang="en-US" sz="1400" dirty="0"/>
              <a:t>Optimize </a:t>
            </a:r>
            <a:r>
              <a:rPr lang="en-US" sz="1400" dirty="0" err="1"/>
              <a:t>Chisq</a:t>
            </a:r>
            <a:r>
              <a:rPr lang="en-US" sz="1400" dirty="0"/>
              <a:t>,  Scaling by </a:t>
            </a:r>
            <a:r>
              <a:rPr lang="en-US" sz="1400" dirty="0" err="1"/>
              <a:t>MAjorizing</a:t>
            </a:r>
            <a:r>
              <a:rPr lang="en-US" sz="1400" dirty="0"/>
              <a:t> a </a:t>
            </a:r>
            <a:r>
              <a:rPr lang="en-US" sz="1400" dirty="0" err="1"/>
              <a:t>COmplicated</a:t>
            </a:r>
            <a:r>
              <a:rPr lang="en-US" sz="1400" dirty="0"/>
              <a:t> Function (SMACOF)</a:t>
            </a:r>
          </a:p>
          <a:p>
            <a:pPr lvl="1" algn="just"/>
            <a:r>
              <a:rPr lang="en-US" sz="1400" dirty="0"/>
              <a:t>MPI, Twister implementations</a:t>
            </a:r>
          </a:p>
          <a:p>
            <a:pPr marL="0" indent="0" algn="just">
              <a:buNone/>
            </a:pPr>
            <a:r>
              <a:rPr lang="en-US" sz="2300" dirty="0"/>
              <a:t>[4] Visualization</a:t>
            </a:r>
          </a:p>
          <a:p>
            <a:pPr lvl="1" algn="just"/>
            <a:r>
              <a:rPr lang="en-US" sz="1400" dirty="0" err="1"/>
              <a:t>PlotViz</a:t>
            </a:r>
            <a:r>
              <a:rPr lang="en-US" sz="1400" dirty="0"/>
              <a:t> – a desktop point visualization application built by SALSA group</a:t>
            </a:r>
          </a:p>
          <a:p>
            <a:pPr lvl="1" algn="just"/>
            <a:r>
              <a:rPr lang="en-US" sz="1400" dirty="0">
                <a:hlinkClick r:id="rId2"/>
              </a:rPr>
              <a:t>http://salsahpc.indiana.edu/pviz3/index.html</a:t>
            </a:r>
            <a:endParaRPr lang="en-US" sz="1400" dirty="0"/>
          </a:p>
        </p:txBody>
      </p:sp>
      <p:sp>
        <p:nvSpPr>
          <p:cNvPr id="4" name="Flowchart: Document 3"/>
          <p:cNvSpPr/>
          <p:nvPr/>
        </p:nvSpPr>
        <p:spPr>
          <a:xfrm>
            <a:off x="533400" y="1676401"/>
            <a:ext cx="801996" cy="531223"/>
          </a:xfrm>
          <a:prstGeom prst="flowChartDocumen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Gene Sequences</a:t>
            </a:r>
          </a:p>
        </p:txBody>
      </p:sp>
      <p:sp>
        <p:nvSpPr>
          <p:cNvPr id="5" name="Oval 4"/>
          <p:cNvSpPr/>
          <p:nvPr/>
        </p:nvSpPr>
        <p:spPr>
          <a:xfrm>
            <a:off x="1828800" y="1518306"/>
            <a:ext cx="1243956" cy="84741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[1]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dirty="0"/>
              <a:t>Pairwise Alignment &amp; Distance Calculation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53879"/>
            <a:ext cx="576262" cy="576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7656" y="2324509"/>
            <a:ext cx="1003700" cy="246173"/>
          </a:xfrm>
          <a:prstGeom prst="rect">
            <a:avLst/>
          </a:prstGeom>
          <a:noFill/>
        </p:spPr>
        <p:txBody>
          <a:bodyPr wrap="none" lIns="91390" tIns="45696" rIns="91390" bIns="45696" rtlCol="0">
            <a:spAutoFit/>
          </a:bodyPr>
          <a:lstStyle/>
          <a:p>
            <a:r>
              <a:rPr lang="en-US" sz="1000" dirty="0"/>
              <a:t>Distance Matrix</a:t>
            </a:r>
          </a:p>
        </p:txBody>
      </p:sp>
      <p:cxnSp>
        <p:nvCxnSpPr>
          <p:cNvPr id="8" name="Straight Arrow Connector 7"/>
          <p:cNvCxnSpPr>
            <a:stCxn id="4" idx="3"/>
            <a:endCxn id="5" idx="2"/>
          </p:cNvCxnSpPr>
          <p:nvPr/>
        </p:nvCxnSpPr>
        <p:spPr>
          <a:xfrm>
            <a:off x="1335396" y="1942011"/>
            <a:ext cx="49340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508178" y="1295402"/>
            <a:ext cx="1091556" cy="53933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b="1" dirty="0"/>
              <a:t>[2]</a:t>
            </a:r>
          </a:p>
          <a:p>
            <a:pPr algn="ctr"/>
            <a:r>
              <a:rPr lang="en-US" sz="1000" dirty="0"/>
              <a:t>Pairwise Clustering</a:t>
            </a:r>
          </a:p>
        </p:txBody>
      </p:sp>
      <p:sp>
        <p:nvSpPr>
          <p:cNvPr id="10" name="Oval 9"/>
          <p:cNvSpPr/>
          <p:nvPr/>
        </p:nvSpPr>
        <p:spPr>
          <a:xfrm>
            <a:off x="4520556" y="1967875"/>
            <a:ext cx="1066800" cy="71326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696" rIns="0" bIns="45696" rtlCol="0" anchor="ctr"/>
          <a:lstStyle/>
          <a:p>
            <a:pPr algn="ctr"/>
            <a:r>
              <a:rPr lang="en-US" sz="1000" b="1" dirty="0"/>
              <a:t>[3]</a:t>
            </a:r>
          </a:p>
          <a:p>
            <a:pPr algn="ctr"/>
            <a:r>
              <a:rPr lang="en-US" sz="1000" dirty="0"/>
              <a:t>Multi-dimensional Scaling</a:t>
            </a:r>
          </a:p>
        </p:txBody>
      </p:sp>
      <p:cxnSp>
        <p:nvCxnSpPr>
          <p:cNvPr id="11" name="Straight Arrow Connector 10"/>
          <p:cNvCxnSpPr>
            <a:stCxn id="5" idx="6"/>
            <a:endCxn id="6" idx="1"/>
          </p:cNvCxnSpPr>
          <p:nvPr/>
        </p:nvCxnSpPr>
        <p:spPr>
          <a:xfrm flipV="1">
            <a:off x="3072756" y="1942012"/>
            <a:ext cx="432444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  <a:endCxn id="9" idx="2"/>
          </p:cNvCxnSpPr>
          <p:nvPr/>
        </p:nvCxnSpPr>
        <p:spPr>
          <a:xfrm flipV="1">
            <a:off x="4081462" y="1565070"/>
            <a:ext cx="426716" cy="3769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10" idx="2"/>
          </p:cNvCxnSpPr>
          <p:nvPr/>
        </p:nvCxnSpPr>
        <p:spPr>
          <a:xfrm>
            <a:off x="4081462" y="1942010"/>
            <a:ext cx="439094" cy="38249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969976" y="1682338"/>
            <a:ext cx="1194444" cy="457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b="1" dirty="0"/>
              <a:t>[4]</a:t>
            </a:r>
          </a:p>
          <a:p>
            <a:pPr algn="ctr"/>
            <a:r>
              <a:rPr lang="en-US" sz="1000" dirty="0"/>
              <a:t>Visualization</a:t>
            </a:r>
          </a:p>
        </p:txBody>
      </p:sp>
      <p:cxnSp>
        <p:nvCxnSpPr>
          <p:cNvPr id="15" name="Straight Arrow Connector 14"/>
          <p:cNvCxnSpPr>
            <a:stCxn id="9" idx="6"/>
            <a:endCxn id="14" idx="2"/>
          </p:cNvCxnSpPr>
          <p:nvPr/>
        </p:nvCxnSpPr>
        <p:spPr>
          <a:xfrm>
            <a:off x="5599734" y="1565070"/>
            <a:ext cx="370242" cy="34586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61937" y="1295401"/>
            <a:ext cx="944388" cy="246173"/>
          </a:xfrm>
          <a:prstGeom prst="rect">
            <a:avLst/>
          </a:prstGeom>
          <a:noFill/>
        </p:spPr>
        <p:txBody>
          <a:bodyPr wrap="none" lIns="91390" tIns="45696" rIns="91390" bIns="45696" rtlCol="0">
            <a:spAutoFit/>
          </a:bodyPr>
          <a:lstStyle/>
          <a:p>
            <a:r>
              <a:rPr lang="en-US" sz="1000" dirty="0"/>
              <a:t>Cluster Indices</a:t>
            </a:r>
          </a:p>
        </p:txBody>
      </p:sp>
      <p:cxnSp>
        <p:nvCxnSpPr>
          <p:cNvPr id="17" name="Straight Arrow Connector 16"/>
          <p:cNvCxnSpPr>
            <a:stCxn id="10" idx="6"/>
            <a:endCxn id="14" idx="2"/>
          </p:cNvCxnSpPr>
          <p:nvPr/>
        </p:nvCxnSpPr>
        <p:spPr>
          <a:xfrm flipV="1">
            <a:off x="5587356" y="1910938"/>
            <a:ext cx="382620" cy="41357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15958" y="2237602"/>
            <a:ext cx="814546" cy="246173"/>
          </a:xfrm>
          <a:prstGeom prst="rect">
            <a:avLst/>
          </a:prstGeom>
          <a:noFill/>
        </p:spPr>
        <p:txBody>
          <a:bodyPr wrap="none" lIns="91390" tIns="45696" rIns="91390" bIns="45696" rtlCol="0">
            <a:spAutoFit/>
          </a:bodyPr>
          <a:lstStyle/>
          <a:p>
            <a:r>
              <a:rPr lang="en-US" sz="1000" dirty="0"/>
              <a:t>Coordinates</a:t>
            </a:r>
          </a:p>
        </p:txBody>
      </p:sp>
      <p:sp>
        <p:nvSpPr>
          <p:cNvPr id="19" name="Flowchart: Document 18"/>
          <p:cNvSpPr/>
          <p:nvPr/>
        </p:nvSpPr>
        <p:spPr>
          <a:xfrm>
            <a:off x="7581900" y="1606138"/>
            <a:ext cx="838200" cy="609600"/>
          </a:xfrm>
          <a:prstGeom prst="flowChartDocumen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000" dirty="0"/>
              <a:t>3D Plot</a:t>
            </a:r>
          </a:p>
        </p:txBody>
      </p:sp>
      <p:cxnSp>
        <p:nvCxnSpPr>
          <p:cNvPr id="20" name="Straight Arrow Connector 19"/>
          <p:cNvCxnSpPr>
            <a:stCxn id="14" idx="6"/>
            <a:endCxn id="19" idx="1"/>
          </p:cNvCxnSpPr>
          <p:nvPr/>
        </p:nvCxnSpPr>
        <p:spPr>
          <a:xfrm>
            <a:off x="7164420" y="1910938"/>
            <a:ext cx="41748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3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81200"/>
            <a:ext cx="7772400" cy="2352675"/>
          </a:xfrm>
        </p:spPr>
        <p:txBody>
          <a:bodyPr>
            <a:noAutofit/>
          </a:bodyPr>
          <a:lstStyle/>
          <a:p>
            <a:pPr algn="ctr"/>
            <a:r>
              <a:rPr lang="en-US" sz="4400" cap="sm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High-Performance </a:t>
            </a:r>
            <a:br>
              <a:rPr lang="en-US" sz="4400" cap="sm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sz="4400" cap="sm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Visualization Algorithms </a:t>
            </a:r>
            <a:br>
              <a:rPr lang="en-US" sz="4400" cap="sm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sz="4400" cap="sm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For Data-Intensive Analysis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371600" y="4125191"/>
            <a:ext cx="6400800" cy="990600"/>
          </a:xfrm>
          <a:prstGeom prst="rect">
            <a:avLst/>
          </a:prstGeom>
        </p:spPr>
        <p:txBody>
          <a:bodyPr vert="horz" lIns="91390" tIns="45696" rIns="91390" bIns="45696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 smtClean="0"/>
              <a:t>Seung-hee</a:t>
            </a:r>
            <a:r>
              <a:rPr lang="en-US" dirty="0" smtClean="0"/>
              <a:t> </a:t>
            </a:r>
            <a:r>
              <a:rPr lang="en-US" dirty="0" err="1" smtClean="0"/>
              <a:t>Bae</a:t>
            </a:r>
            <a:endParaRPr lang="en-US" dirty="0" smtClean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314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GTM vs. MDS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0201" y="1524000"/>
            <a:ext cx="3124200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GTM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00600" y="1524000"/>
            <a:ext cx="4158441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MDS (SMACOF)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00201" y="3962400"/>
            <a:ext cx="3124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Maximize Log-Likelihood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00600" y="3962400"/>
            <a:ext cx="415844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Minimize STRESS or SSTRESS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4076" y="3962400"/>
            <a:ext cx="1269927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Objective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Function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07360" y="4648200"/>
            <a:ext cx="3124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O(KN) (K &lt;&lt; N)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07760" y="4648200"/>
            <a:ext cx="415844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O(N</a:t>
            </a:r>
            <a:r>
              <a:rPr lang="en-US" sz="2000" baseline="30000" dirty="0">
                <a:solidFill>
                  <a:prstClr val="black"/>
                </a:solidFill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1235" y="4648200"/>
            <a:ext cx="1269927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Complexity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12827" y="2057400"/>
            <a:ext cx="7346212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Non-linear dimension reduction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Find an optimal configuration in a lower-dimension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Iterative optimization method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6702" y="2057400"/>
            <a:ext cx="1269927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Purpose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00201" y="5334000"/>
            <a:ext cx="3124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EM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5334000"/>
            <a:ext cx="415844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Iterative </a:t>
            </a:r>
            <a:r>
              <a:rPr lang="en-US" sz="2000" dirty="0" err="1">
                <a:solidFill>
                  <a:prstClr val="black"/>
                </a:solidFill>
              </a:rPr>
              <a:t>Majorization</a:t>
            </a:r>
            <a:r>
              <a:rPr lang="en-US" sz="2000" dirty="0">
                <a:solidFill>
                  <a:prstClr val="black"/>
                </a:solidFill>
              </a:rPr>
              <a:t> (EM-like)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4076" y="5334000"/>
            <a:ext cx="1269927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Optimization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Method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94660" y="3276600"/>
            <a:ext cx="3124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Vector-based data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795060" y="3276600"/>
            <a:ext cx="415844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Non-vector (</a:t>
            </a:r>
            <a:r>
              <a:rPr lang="en-US" sz="2000" dirty="0" err="1">
                <a:solidFill>
                  <a:prstClr val="black"/>
                </a:solidFill>
              </a:rPr>
              <a:t>Pairwise</a:t>
            </a:r>
            <a:r>
              <a:rPr lang="en-US" sz="2000" dirty="0">
                <a:solidFill>
                  <a:prstClr val="black"/>
                </a:solidFill>
              </a:rPr>
              <a:t> similarity matrix)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8535" y="3276600"/>
            <a:ext cx="1269927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4116625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069"/>
    </mc:Choice>
    <mc:Fallback xmlns="">
      <p:transition spd="slow" advTm="6069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Interpolation extension to GTM/MDS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343400"/>
            <a:ext cx="8229600" cy="2087562"/>
          </a:xfrm>
          <a:prstGeom prst="rect">
            <a:avLst/>
          </a:prstGeom>
        </p:spPr>
        <p:txBody>
          <a:bodyPr vert="horz" lIns="91390" tIns="45696" rIns="91390" bIns="45696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Full data processing by GTM or MDS is computing- and memory-intensive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Two step procedure</a:t>
            </a:r>
          </a:p>
          <a:p>
            <a:pPr lvl="1"/>
            <a:r>
              <a:rPr lang="en-US" i="1" dirty="0" smtClean="0">
                <a:solidFill>
                  <a:prstClr val="black"/>
                </a:solidFill>
              </a:rPr>
              <a:t>Training </a:t>
            </a:r>
            <a:r>
              <a:rPr lang="en-US" dirty="0" smtClean="0">
                <a:solidFill>
                  <a:prstClr val="black"/>
                </a:solidFill>
              </a:rPr>
              <a:t>: training by M samples out of N data</a:t>
            </a:r>
          </a:p>
          <a:p>
            <a:pPr lvl="1"/>
            <a:r>
              <a:rPr lang="en-US" i="1" dirty="0" smtClean="0">
                <a:solidFill>
                  <a:prstClr val="black"/>
                </a:solidFill>
              </a:rPr>
              <a:t>Interpolation </a:t>
            </a:r>
            <a:r>
              <a:rPr lang="en-US" dirty="0" smtClean="0">
                <a:solidFill>
                  <a:prstClr val="black"/>
                </a:solidFill>
              </a:rPr>
              <a:t>: remaining (N-M) out-of-samples are approximated without training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2950" y="2047399"/>
            <a:ext cx="7696200" cy="1893332"/>
            <a:chOff x="685800" y="4343400"/>
            <a:chExt cx="7696200" cy="1893332"/>
          </a:xfrm>
        </p:grpSpPr>
        <p:sp>
          <p:nvSpPr>
            <p:cNvPr id="27" name="Rectangle 26"/>
            <p:cNvSpPr/>
            <p:nvPr/>
          </p:nvSpPr>
          <p:spPr>
            <a:xfrm>
              <a:off x="685800" y="4343400"/>
              <a:ext cx="1752600" cy="6096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prstClr val="black"/>
                  </a:solidFill>
                  <a:latin typeface="Helvetica"/>
                  <a:cs typeface="Helvetica"/>
                </a:rPr>
                <a:t>n</a:t>
              </a:r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b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</a:br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In-sample</a:t>
              </a:r>
              <a:endParaRPr lang="en-US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5800" y="4953000"/>
              <a:ext cx="1752600" cy="914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N-</a:t>
              </a:r>
              <a:r>
                <a:rPr lang="en-US" dirty="0" err="1" smtClean="0">
                  <a:solidFill>
                    <a:prstClr val="black"/>
                  </a:solidFill>
                  <a:latin typeface="Helvetica"/>
                  <a:cs typeface="Helvetica"/>
                </a:rPr>
                <a:t>n</a:t>
              </a:r>
              <a:endParaRPr lang="en-US" dirty="0" smtClean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Out-of-sample</a:t>
              </a:r>
              <a:endParaRPr lang="en-US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5800" y="58674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Total N data</a:t>
              </a:r>
              <a:endParaRPr lang="en-US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95600" y="4408714"/>
              <a:ext cx="1447800" cy="4753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Training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72000" y="5134428"/>
              <a:ext cx="1447800" cy="5515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Interpolation</a:t>
              </a:r>
            </a:p>
          </p:txBody>
        </p:sp>
        <p:cxnSp>
          <p:nvCxnSpPr>
            <p:cNvPr id="32" name="Straight Arrow Connector 31"/>
            <p:cNvCxnSpPr>
              <a:stCxn id="27" idx="3"/>
              <a:endCxn id="30" idx="1"/>
            </p:cNvCxnSpPr>
            <p:nvPr/>
          </p:nvCxnSpPr>
          <p:spPr>
            <a:xfrm flipV="1">
              <a:off x="2438400" y="4646386"/>
              <a:ext cx="457200" cy="181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hape 9"/>
            <p:cNvCxnSpPr>
              <a:stCxn id="30" idx="3"/>
              <a:endCxn id="31" idx="0"/>
            </p:cNvCxnSpPr>
            <p:nvPr/>
          </p:nvCxnSpPr>
          <p:spPr>
            <a:xfrm>
              <a:off x="4343400" y="4646386"/>
              <a:ext cx="952500" cy="488042"/>
            </a:xfrm>
            <a:prstGeom prst="bentConnector2">
              <a:avLst/>
            </a:prstGeom>
            <a:ln w="38100">
              <a:prstDash val="sys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8" idx="3"/>
              <a:endCxn id="31" idx="1"/>
            </p:cNvCxnSpPr>
            <p:nvPr/>
          </p:nvCxnSpPr>
          <p:spPr>
            <a:xfrm>
              <a:off x="2438400" y="5410200"/>
              <a:ext cx="2133600" cy="15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724400" y="4343400"/>
              <a:ext cx="160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Helvetica"/>
                  <a:cs typeface="Helvetica"/>
                </a:rPr>
                <a:t>Trained data</a:t>
              </a:r>
            </a:p>
          </p:txBody>
        </p:sp>
        <p:cxnSp>
          <p:nvCxnSpPr>
            <p:cNvPr id="36" name="Straight Arrow Connector 35"/>
            <p:cNvCxnSpPr>
              <a:stCxn id="31" idx="3"/>
            </p:cNvCxnSpPr>
            <p:nvPr/>
          </p:nvCxnSpPr>
          <p:spPr>
            <a:xfrm>
              <a:off x="6019800" y="5410200"/>
              <a:ext cx="762000" cy="15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6781800" y="4953000"/>
              <a:ext cx="1600200" cy="914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Interpolated map</a:t>
              </a:r>
              <a:endParaRPr lang="en-US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9" name="Oval Callout 18"/>
          <p:cNvSpPr/>
          <p:nvPr/>
        </p:nvSpPr>
        <p:spPr>
          <a:xfrm>
            <a:off x="3600450" y="1405267"/>
            <a:ext cx="2190750" cy="565932"/>
          </a:xfrm>
          <a:prstGeom prst="wedgeEllipseCallout">
            <a:avLst>
              <a:gd name="adj1" fmla="val -50833"/>
              <a:gd name="adj2" fmla="val 65192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MPI, Twister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3600450" y="3571401"/>
            <a:ext cx="2057400" cy="669143"/>
          </a:xfrm>
          <a:prstGeom prst="wedgeEllipseCallout">
            <a:avLst>
              <a:gd name="adj1" fmla="val 36205"/>
              <a:gd name="adj2" fmla="val -78708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sz="2000" b="1" dirty="0" err="1">
                <a:solidFill>
                  <a:prstClr val="white"/>
                </a:solidFill>
              </a:rPr>
              <a:t>MapReduce</a:t>
            </a:r>
            <a:endParaRPr lang="en-US" sz="2000" b="1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38965" y="2656367"/>
            <a:ext cx="1752600" cy="914400"/>
            <a:chOff x="685800" y="4953000"/>
            <a:chExt cx="1752600" cy="914400"/>
          </a:xfrm>
        </p:grpSpPr>
        <p:sp>
          <p:nvSpPr>
            <p:cNvPr id="22" name="Rectangle 21"/>
            <p:cNvSpPr/>
            <p:nvPr/>
          </p:nvSpPr>
          <p:spPr>
            <a:xfrm>
              <a:off x="685800" y="4953000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5800" y="5134428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85800" y="5321074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000" dirty="0">
                  <a:solidFill>
                    <a:prstClr val="white"/>
                  </a:solidFill>
                </a:rPr>
                <a:t>......</a:t>
              </a:r>
            </a:p>
            <a:p>
              <a:pPr algn="ctr">
                <a:spcAft>
                  <a:spcPts val="600"/>
                </a:spcAft>
              </a:pPr>
              <a:endParaRPr lang="en-US" sz="300" dirty="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5800" y="5502502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P-1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5800" y="5685972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59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867400" y="2586692"/>
            <a:ext cx="3048001" cy="10563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MPI / MPI-IO</a:t>
            </a:r>
          </a:p>
          <a:p>
            <a:pPr algn="ctr"/>
            <a:endParaRPr lang="en-US" dirty="0" smtClean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Parallel GTM</a:t>
            </a:r>
          </a:p>
        </p:txBody>
      </p:sp>
      <p:sp>
        <p:nvSpPr>
          <p:cNvPr id="60" name="Content Placeholder 59"/>
          <p:cNvSpPr>
            <a:spLocks noGrp="1"/>
          </p:cNvSpPr>
          <p:nvPr>
            <p:ph idx="1"/>
          </p:nvPr>
        </p:nvSpPr>
        <p:spPr>
          <a:xfrm>
            <a:off x="152400" y="4299930"/>
            <a:ext cx="5715000" cy="24056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Blip>
                <a:blip r:embed="rId3"/>
              </a:buBlip>
            </a:pPr>
            <a:r>
              <a:rPr lang="en-US" dirty="0" smtClean="0"/>
              <a:t> </a:t>
            </a:r>
            <a:r>
              <a:rPr lang="en-US" sz="2500" dirty="0"/>
              <a:t>Finding K clusters for N data points</a:t>
            </a:r>
          </a:p>
          <a:p>
            <a:pPr marL="742545" lvl="2" indent="-342714">
              <a:lnSpc>
                <a:spcPct val="90000"/>
              </a:lnSpc>
              <a:buBlip>
                <a:blip r:embed="rId3"/>
              </a:buBlip>
            </a:pPr>
            <a:r>
              <a:rPr lang="en-US" sz="2100" dirty="0"/>
              <a:t>Relationship is a bipartite graph (bi-graph)</a:t>
            </a:r>
          </a:p>
          <a:p>
            <a:pPr marL="742545" lvl="2" indent="-342714">
              <a:lnSpc>
                <a:spcPct val="90000"/>
              </a:lnSpc>
              <a:buBlip>
                <a:blip r:embed="rId3"/>
              </a:buBlip>
            </a:pPr>
            <a:r>
              <a:rPr lang="en-US" sz="2100" dirty="0"/>
              <a:t>Represented by K-by-N matrix (K &lt;&lt; N)</a:t>
            </a:r>
          </a:p>
          <a:p>
            <a:pPr lvl="0">
              <a:lnSpc>
                <a:spcPct val="90000"/>
              </a:lnSpc>
              <a:buBlip>
                <a:blip r:embed="rId3"/>
              </a:buBlip>
            </a:pPr>
            <a:r>
              <a:rPr lang="en-US" sz="2500" dirty="0"/>
              <a:t>Decomposition for P-by-Q compute grid</a:t>
            </a:r>
          </a:p>
          <a:p>
            <a:pPr marL="742545" lvl="2" indent="-342714">
              <a:lnSpc>
                <a:spcPct val="90000"/>
              </a:lnSpc>
              <a:buBlip>
                <a:blip r:embed="rId3"/>
              </a:buBlip>
            </a:pPr>
            <a:r>
              <a:rPr lang="en-US" sz="2100" dirty="0"/>
              <a:t>Reduce memory requirement by 1/PQ</a:t>
            </a:r>
          </a:p>
        </p:txBody>
      </p:sp>
      <p:grpSp>
        <p:nvGrpSpPr>
          <p:cNvPr id="3" name="Group 57"/>
          <p:cNvGrpSpPr/>
          <p:nvPr/>
        </p:nvGrpSpPr>
        <p:grpSpPr>
          <a:xfrm>
            <a:off x="265212" y="1582291"/>
            <a:ext cx="2114904" cy="2558069"/>
            <a:chOff x="7010400" y="1143000"/>
            <a:chExt cx="2114904" cy="2558069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grpSpPr>
        <p:sp>
          <p:nvSpPr>
            <p:cNvPr id="27" name="Oval 26"/>
            <p:cNvSpPr/>
            <p:nvPr/>
          </p:nvSpPr>
          <p:spPr>
            <a:xfrm>
              <a:off x="7010400" y="1143000"/>
              <a:ext cx="847548" cy="19050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8153400" y="1143000"/>
              <a:ext cx="847548" cy="1905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7010400" y="3052930"/>
              <a:ext cx="981252" cy="646331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K latent 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44052" y="3054738"/>
              <a:ext cx="981252" cy="646331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N data 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points</a:t>
              </a:r>
            </a:p>
          </p:txBody>
        </p:sp>
        <p:cxnSp>
          <p:nvCxnSpPr>
            <p:cNvPr id="33" name="Straight Connector 32"/>
            <p:cNvCxnSpPr>
              <a:stCxn id="63" idx="6"/>
              <a:endCxn id="24" idx="2"/>
            </p:cNvCxnSpPr>
            <p:nvPr/>
          </p:nvCxnSpPr>
          <p:spPr>
            <a:xfrm flipV="1">
              <a:off x="7665681" y="1504578"/>
              <a:ext cx="716319" cy="228600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3" idx="6"/>
              <a:endCxn id="25" idx="2"/>
            </p:cNvCxnSpPr>
            <p:nvPr/>
          </p:nvCxnSpPr>
          <p:spPr>
            <a:xfrm flipV="1">
              <a:off x="7657356" y="2076822"/>
              <a:ext cx="724644" cy="381000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5" idx="2"/>
              <a:endCxn id="63" idx="6"/>
            </p:cNvCxnSpPr>
            <p:nvPr/>
          </p:nvCxnSpPr>
          <p:spPr>
            <a:xfrm rot="10800000">
              <a:off x="7665682" y="1733178"/>
              <a:ext cx="716319" cy="343644"/>
            </a:xfrm>
            <a:prstGeom prst="straightConnector1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3" idx="6"/>
              <a:endCxn id="26" idx="2"/>
            </p:cNvCxnSpPr>
            <p:nvPr/>
          </p:nvCxnSpPr>
          <p:spPr>
            <a:xfrm>
              <a:off x="7657356" y="2457822"/>
              <a:ext cx="724644" cy="189756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63" idx="6"/>
              <a:endCxn id="26" idx="2"/>
            </p:cNvCxnSpPr>
            <p:nvPr/>
          </p:nvCxnSpPr>
          <p:spPr>
            <a:xfrm>
              <a:off x="7665681" y="1733178"/>
              <a:ext cx="716319" cy="914400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24" idx="2"/>
              <a:endCxn id="23" idx="6"/>
            </p:cNvCxnSpPr>
            <p:nvPr/>
          </p:nvCxnSpPr>
          <p:spPr>
            <a:xfrm rot="10800000" flipV="1">
              <a:off x="7657356" y="1504578"/>
              <a:ext cx="724644" cy="953244"/>
            </a:xfrm>
            <a:prstGeom prst="straightConnector1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7247325" y="1524000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1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239000" y="2248644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2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382000" y="1295400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8382000" y="1867644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B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382000" y="2438400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C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2532623" y="1840403"/>
            <a:ext cx="3246577" cy="2459528"/>
            <a:chOff x="4343400" y="3913909"/>
            <a:chExt cx="3685032" cy="2791691"/>
          </a:xfrm>
        </p:grpSpPr>
        <p:grpSp>
          <p:nvGrpSpPr>
            <p:cNvPr id="8" name="Group 51"/>
            <p:cNvGrpSpPr/>
            <p:nvPr/>
          </p:nvGrpSpPr>
          <p:grpSpPr>
            <a:xfrm>
              <a:off x="4343400" y="3913909"/>
              <a:ext cx="3685032" cy="2791691"/>
              <a:chOff x="2667000" y="4038600"/>
              <a:chExt cx="3685032" cy="2791691"/>
            </a:xfrm>
          </p:grpSpPr>
          <p:pic>
            <p:nvPicPr>
              <p:cNvPr id="4" name="Picture 3" descr="GTM_decomposition.eps"/>
              <p:cNvPicPr>
                <a:picLocks noChangeAspect="1"/>
              </p:cNvPicPr>
              <p:nvPr/>
            </p:nvPicPr>
            <mc:AlternateContent xmlns:mc="http://schemas.openxmlformats.org/markup-compatibility/2006">
              <mc:Choice xmlns="" xmlns:mv="urn:schemas-microsoft-com:mac:vml" xmlns:ma="http://schemas.microsoft.com/office/mac/drawingml/2008/main" Requires="ma">
                <p:blipFill>
                  <a:blip r:embed="rId4"/>
                  <a:stretch>
                    <a:fillRect/>
                  </a:stretch>
                </p:blipFill>
              </mc:Choice>
              <mc:Fallback>
                <p:blipFill>
                  <a:blip r:embed="rId5"/>
                  <a:stretch>
                    <a:fillRect/>
                  </a:stretch>
                </p:blipFill>
              </mc:Fallback>
            </mc:AlternateContent>
            <p:spPr>
              <a:xfrm>
                <a:off x="2667000" y="4038600"/>
                <a:ext cx="3685032" cy="2791691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3483676" y="4112651"/>
                <a:ext cx="685800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8" name="Rectangle 47"/>
              <p:cNvSpPr/>
              <p:nvPr/>
            </p:nvSpPr>
            <p:spPr>
              <a:xfrm>
                <a:off x="4419600" y="4114800"/>
                <a:ext cx="685800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9" name="Rectangle 48"/>
              <p:cNvSpPr/>
              <p:nvPr/>
            </p:nvSpPr>
            <p:spPr>
              <a:xfrm>
                <a:off x="5334000" y="4116949"/>
                <a:ext cx="685800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0" name="Rectangle 49"/>
              <p:cNvSpPr/>
              <p:nvPr/>
            </p:nvSpPr>
            <p:spPr>
              <a:xfrm>
                <a:off x="2699286" y="4999647"/>
                <a:ext cx="542952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699286" y="5882345"/>
                <a:ext cx="542952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4458444" y="4874956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1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458444" y="5757654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2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5296644" y="4028953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211044" y="4028953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B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125444" y="4028953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C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867400" y="3109592"/>
            <a:ext cx="21318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Parallel File System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67401" y="3642992"/>
            <a:ext cx="3048000" cy="5334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Cray / Linux / Windows Cluster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67400" y="2053292"/>
            <a:ext cx="16002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Parallel HDF5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467600" y="2057401"/>
            <a:ext cx="1447801" cy="5292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err="1" smtClean="0">
                <a:solidFill>
                  <a:prstClr val="white"/>
                </a:solidFill>
              </a:rPr>
              <a:t>ScaLAPACK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867400" y="1524000"/>
            <a:ext cx="3048001" cy="5292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GTM / GTM-Interpolation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4301480"/>
            <a:ext cx="3212402" cy="461616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sm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GTM Software Stack</a:t>
            </a:r>
          </a:p>
        </p:txBody>
      </p:sp>
    </p:spTree>
    <p:extLst>
      <p:ext uri="{BB962C8B-B14F-4D97-AF65-F5344CB8AC3E}">
        <p14:creationId xmlns:p14="http://schemas.microsoft.com/office/powerpoint/2010/main" val="7227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Scalable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MDS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lt1"/>
                </a:solidFill>
              </a:rPr>
              <a:t>Parallel MDS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600202"/>
            <a:ext cx="4040188" cy="2514599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O(N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) memory and computation required.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100k data </a:t>
            </a:r>
            <a:r>
              <a:rPr lang="en-US" dirty="0" smtClean="0">
                <a:solidFill>
                  <a:prstClr val="black"/>
                </a:solidFill>
                <a:sym typeface="Wingdings" pitchFamily="2" charset="2"/>
              </a:rPr>
              <a:t> 480GB memory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Balanced decomposition of </a:t>
            </a:r>
            <a:r>
              <a:rPr lang="en-US" dirty="0" err="1" smtClean="0">
                <a:solidFill>
                  <a:prstClr val="black"/>
                </a:solidFill>
              </a:rPr>
              <a:t>NxN</a:t>
            </a:r>
            <a:r>
              <a:rPr lang="en-US" dirty="0" smtClean="0">
                <a:solidFill>
                  <a:prstClr val="black"/>
                </a:solidFill>
              </a:rPr>
              <a:t> matrices by P-by-Q grid.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Reduce memory and computing requirement by 1/PQ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Communicate via MPI primitives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"/>
          </p:nvPr>
        </p:nvSpPr>
        <p:spPr>
          <a:xfrm>
            <a:off x="4648202" y="914400"/>
            <a:ext cx="4041775" cy="6397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390" tIns="45696" rIns="91390" bIns="45696" rtlCol="0" anchor="ctr">
            <a:norm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MDS Interpolation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4"/>
          </p:nvPr>
        </p:nvSpPr>
        <p:spPr>
          <a:xfrm>
            <a:off x="4645027" y="1828800"/>
            <a:ext cx="4041775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Finding approximate mapping position </a:t>
            </a:r>
            <a:r>
              <a:rPr lang="en-US" dirty="0" err="1" smtClean="0"/>
              <a:t>w.r.t</a:t>
            </a:r>
            <a:r>
              <a:rPr lang="en-US" dirty="0" smtClean="0"/>
              <a:t>. k-NN’s prior mapping.</a:t>
            </a:r>
          </a:p>
          <a:p>
            <a:r>
              <a:rPr lang="en-US" dirty="0" smtClean="0"/>
              <a:t>Per point it requires: </a:t>
            </a:r>
          </a:p>
          <a:p>
            <a:pPr lvl="1"/>
            <a:r>
              <a:rPr lang="en-US" dirty="0" smtClean="0"/>
              <a:t>O(M) memory</a:t>
            </a:r>
          </a:p>
          <a:p>
            <a:pPr lvl="1"/>
            <a:r>
              <a:rPr lang="en-US" dirty="0" smtClean="0"/>
              <a:t>O(k) computation</a:t>
            </a:r>
          </a:p>
          <a:p>
            <a:r>
              <a:rPr lang="en-US" dirty="0" smtClean="0"/>
              <a:t>Pleasingly parallel</a:t>
            </a:r>
          </a:p>
          <a:p>
            <a:r>
              <a:rPr lang="en-US" dirty="0" smtClean="0"/>
              <a:t>Mapping 2M in 1450 sec.</a:t>
            </a:r>
          </a:p>
          <a:p>
            <a:pPr lvl="1"/>
            <a:r>
              <a:rPr lang="en-US" dirty="0" smtClean="0"/>
              <a:t>vs. 100k in 27000 sec.</a:t>
            </a:r>
          </a:p>
          <a:p>
            <a:pPr lvl="1"/>
            <a:r>
              <a:rPr lang="en-US" dirty="0" smtClean="0"/>
              <a:t>7500 times faster than estimation of the full MDS.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F68C-E4B4-0944-B06C-4EB1693564AD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0" y="4191000"/>
            <a:ext cx="3297241" cy="2667000"/>
            <a:chOff x="2438400" y="2477244"/>
            <a:chExt cx="4377370" cy="4244230"/>
          </a:xfrm>
        </p:grpSpPr>
        <p:sp>
          <p:nvSpPr>
            <p:cNvPr id="6" name="Oval 5"/>
            <p:cNvSpPr/>
            <p:nvPr/>
          </p:nvSpPr>
          <p:spPr>
            <a:xfrm>
              <a:off x="3429000" y="2477244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c1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610844" y="2477244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c2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753844" y="2477244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c3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438400" y="3692829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r1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38400" y="5334000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r2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 descr="SMACOF_update_BofX.ep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7200" y="2933699"/>
              <a:ext cx="3818570" cy="3787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64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594" indent="-285594">
              <a:buFont typeface="Wingdings" pitchFamily="2" charset="2"/>
              <a:buChar char="Ø"/>
            </a:pPr>
            <a:r>
              <a:rPr lang="en-US" sz="1800" dirty="0"/>
              <a:t>Broadcasting </a:t>
            </a:r>
          </a:p>
          <a:p>
            <a:pPr marL="742545" lvl="1" indent="-285594">
              <a:buFont typeface="Wingdings" pitchFamily="2" charset="2"/>
              <a:buChar char="q"/>
            </a:pPr>
            <a:r>
              <a:rPr lang="en-US" sz="1600" dirty="0"/>
              <a:t>Data could be large</a:t>
            </a:r>
          </a:p>
          <a:p>
            <a:pPr marL="742545" lvl="1" indent="-285594">
              <a:buFont typeface="Wingdings" pitchFamily="2" charset="2"/>
              <a:buChar char="q"/>
            </a:pPr>
            <a:r>
              <a:rPr lang="en-US" sz="1600" dirty="0"/>
              <a:t>Chain &amp; MST</a:t>
            </a:r>
          </a:p>
          <a:p>
            <a:pPr marL="285594" indent="-285594">
              <a:buFont typeface="Wingdings" pitchFamily="2" charset="2"/>
              <a:buChar char="Ø"/>
            </a:pPr>
            <a:endParaRPr lang="en-US" sz="1800" dirty="0"/>
          </a:p>
          <a:p>
            <a:pPr marL="285594" indent="-285594">
              <a:buFont typeface="Wingdings" pitchFamily="2" charset="2"/>
              <a:buChar char="Ø"/>
            </a:pPr>
            <a:r>
              <a:rPr lang="en-US" sz="1800" dirty="0"/>
              <a:t>Map Collectors </a:t>
            </a:r>
          </a:p>
          <a:p>
            <a:pPr marL="742545" lvl="1" indent="-285594">
              <a:buFont typeface="Wingdings" pitchFamily="2" charset="2"/>
              <a:buChar char="q"/>
            </a:pPr>
            <a:r>
              <a:rPr lang="en-US" sz="1600" dirty="0"/>
              <a:t>Local merge</a:t>
            </a:r>
          </a:p>
          <a:p>
            <a:endParaRPr lang="en-US" sz="1800" dirty="0"/>
          </a:p>
          <a:p>
            <a:pPr marL="285594" indent="-285594">
              <a:buFont typeface="Wingdings" pitchFamily="2" charset="2"/>
              <a:buChar char="Ø"/>
            </a:pPr>
            <a:r>
              <a:rPr lang="en-US" sz="1800" dirty="0"/>
              <a:t>Reduce Collectors </a:t>
            </a:r>
          </a:p>
          <a:p>
            <a:pPr marL="742545" lvl="1" indent="-285594">
              <a:buFont typeface="Wingdings" pitchFamily="2" charset="2"/>
              <a:buChar char="q"/>
            </a:pPr>
            <a:r>
              <a:rPr lang="en-US" sz="1600" dirty="0"/>
              <a:t>Collect but no merge</a:t>
            </a:r>
          </a:p>
          <a:p>
            <a:pPr marL="285594" indent="-285594">
              <a:buFont typeface="Wingdings" pitchFamily="2" charset="2"/>
              <a:buChar char="Ø"/>
            </a:pPr>
            <a:endParaRPr lang="en-US" sz="1800" dirty="0"/>
          </a:p>
          <a:p>
            <a:pPr marL="285594" indent="-285594">
              <a:buFont typeface="Wingdings" pitchFamily="2" charset="2"/>
              <a:buChar char="Ø"/>
            </a:pPr>
            <a:r>
              <a:rPr lang="en-US" sz="1800" dirty="0"/>
              <a:t>Combine</a:t>
            </a:r>
          </a:p>
          <a:p>
            <a:pPr marL="742545" lvl="1" indent="-285594">
              <a:buFont typeface="Wingdings" pitchFamily="2" charset="2"/>
              <a:buChar char="q"/>
            </a:pPr>
            <a:r>
              <a:rPr lang="en-US" sz="1600" dirty="0"/>
              <a:t>Direct download or Gather</a:t>
            </a:r>
          </a:p>
          <a:p>
            <a:pPr marL="285594" indent="-285594">
              <a:buFont typeface="Wingdings" pitchFamily="2" charset="2"/>
              <a:buChar char="Ø"/>
            </a:pPr>
            <a:endParaRPr lang="en-US" sz="1600" dirty="0"/>
          </a:p>
          <a:p>
            <a:pPr marL="285594" indent="-285594" fontAlgn="t">
              <a:buFont typeface="Wingdings" pitchFamily="2" charset="2"/>
              <a:buChar char="Ø"/>
            </a:pPr>
            <a:endParaRPr lang="en-US" sz="1600" dirty="0"/>
          </a:p>
          <a:p>
            <a:pPr marL="285594" indent="-285594">
              <a:buFont typeface="Wingdings" pitchFamily="2" charset="2"/>
              <a:buChar char="Ø"/>
            </a:pPr>
            <a:endParaRPr lang="en-US" sz="1600" dirty="0"/>
          </a:p>
          <a:p>
            <a:pPr marL="285594" indent="-285594">
              <a:buFont typeface="Wingdings" pitchFamily="2" charset="2"/>
              <a:buChar char="Ø"/>
            </a:pPr>
            <a:endParaRPr lang="en-US" sz="16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3666940" y="558208"/>
            <a:ext cx="5096060" cy="5842592"/>
            <a:chOff x="1285045" y="228600"/>
            <a:chExt cx="6230159" cy="6477000"/>
          </a:xfrm>
        </p:grpSpPr>
        <p:sp>
          <p:nvSpPr>
            <p:cNvPr id="70" name="Rounded Rectangle 69"/>
            <p:cNvSpPr/>
            <p:nvPr/>
          </p:nvSpPr>
          <p:spPr>
            <a:xfrm>
              <a:off x="5493491" y="1043577"/>
              <a:ext cx="2021713" cy="49381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3395899" y="1043577"/>
              <a:ext cx="2021713" cy="49381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1285045" y="1043577"/>
              <a:ext cx="2021713" cy="49381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435012" y="1371600"/>
              <a:ext cx="1633494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Map Tasks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591759" y="1371600"/>
              <a:ext cx="1657747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Map Tasks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435012" y="2743200"/>
              <a:ext cx="1661803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Map Collector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>
              <a:off x="1790700" y="1810411"/>
              <a:ext cx="0" cy="91498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2013247" y="1836889"/>
              <a:ext cx="0" cy="88850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76" idx="2"/>
              <a:endCxn id="79" idx="0"/>
            </p:cNvCxnSpPr>
            <p:nvPr/>
          </p:nvCxnSpPr>
          <p:spPr>
            <a:xfrm>
              <a:off x="2251759" y="1828800"/>
              <a:ext cx="14155" cy="9144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2514600" y="1853140"/>
              <a:ext cx="0" cy="87225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2781300" y="1857998"/>
              <a:ext cx="0" cy="88520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79" idx="2"/>
              <a:endCxn id="104" idx="0"/>
            </p:cNvCxnSpPr>
            <p:nvPr/>
          </p:nvCxnSpPr>
          <p:spPr>
            <a:xfrm>
              <a:off x="2265914" y="3200400"/>
              <a:ext cx="2170187" cy="57485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98" idx="2"/>
              <a:endCxn id="88" idx="0"/>
            </p:cNvCxnSpPr>
            <p:nvPr/>
          </p:nvCxnSpPr>
          <p:spPr>
            <a:xfrm flipH="1">
              <a:off x="2295901" y="3182596"/>
              <a:ext cx="2140200" cy="5702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1435012" y="3752826"/>
              <a:ext cx="1721777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Reduce Tasks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391995" y="5191570"/>
              <a:ext cx="1809374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Reduce Collector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1790700" y="4229100"/>
              <a:ext cx="0" cy="9624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2072355" y="4229100"/>
              <a:ext cx="0" cy="9624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8" idx="2"/>
              <a:endCxn id="89" idx="0"/>
            </p:cNvCxnSpPr>
            <p:nvPr/>
          </p:nvCxnSpPr>
          <p:spPr>
            <a:xfrm>
              <a:off x="2295901" y="4210026"/>
              <a:ext cx="781" cy="9815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2572640" y="4210026"/>
              <a:ext cx="0" cy="97157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2834355" y="4210026"/>
              <a:ext cx="0" cy="97157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89" idx="2"/>
              <a:endCxn id="96" idx="0"/>
            </p:cNvCxnSpPr>
            <p:nvPr/>
          </p:nvCxnSpPr>
          <p:spPr>
            <a:xfrm>
              <a:off x="2296682" y="5648770"/>
              <a:ext cx="2164658" cy="5996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/>
            <p:cNvSpPr/>
            <p:nvPr/>
          </p:nvSpPr>
          <p:spPr>
            <a:xfrm>
              <a:off x="3584347" y="6248400"/>
              <a:ext cx="1753986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Gather</a:t>
              </a:r>
            </a:p>
          </p:txBody>
        </p:sp>
        <p:cxnSp>
          <p:nvCxnSpPr>
            <p:cNvPr id="97" name="Straight Arrow Connector 96"/>
            <p:cNvCxnSpPr>
              <a:stCxn id="119" idx="2"/>
              <a:endCxn id="96" idx="0"/>
            </p:cNvCxnSpPr>
            <p:nvPr/>
          </p:nvCxnSpPr>
          <p:spPr>
            <a:xfrm flipH="1">
              <a:off x="4461340" y="5664437"/>
              <a:ext cx="2043007" cy="58396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3599971" y="2725396"/>
              <a:ext cx="1672259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Map Collector</a:t>
              </a: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>
              <a:off x="3810000" y="1827987"/>
              <a:ext cx="0" cy="89740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4114800" y="1857998"/>
              <a:ext cx="0" cy="87527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stCxn id="77" idx="2"/>
              <a:endCxn id="98" idx="0"/>
            </p:cNvCxnSpPr>
            <p:nvPr/>
          </p:nvCxnSpPr>
          <p:spPr>
            <a:xfrm>
              <a:off x="4420633" y="1828800"/>
              <a:ext cx="15468" cy="8965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4708733" y="1857998"/>
              <a:ext cx="0" cy="86739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4966531" y="1857998"/>
              <a:ext cx="0" cy="86739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3560668" y="3775259"/>
              <a:ext cx="1750866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Reduce Tasks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554347" y="5207237"/>
              <a:ext cx="1763505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Reduce Collector</a:t>
              </a: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>
              <a:off x="3886200" y="4258096"/>
              <a:ext cx="0" cy="94914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>
              <a:off x="4114800" y="4229100"/>
              <a:ext cx="0" cy="9525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stCxn id="104" idx="2"/>
              <a:endCxn id="105" idx="0"/>
            </p:cNvCxnSpPr>
            <p:nvPr/>
          </p:nvCxnSpPr>
          <p:spPr>
            <a:xfrm flipH="1">
              <a:off x="4436100" y="4232459"/>
              <a:ext cx="1" cy="97477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5029200" y="4232459"/>
              <a:ext cx="0" cy="97477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4708733" y="4232459"/>
              <a:ext cx="4985" cy="97477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5650027" y="1373659"/>
              <a:ext cx="1730249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Map Tasks</a:t>
              </a: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662899" y="2725396"/>
              <a:ext cx="1744666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Map Collector</a:t>
              </a:r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>
              <a:off x="5902432" y="1752600"/>
              <a:ext cx="0" cy="100677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6161518" y="1828800"/>
              <a:ext cx="0" cy="8965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111" idx="2"/>
              <a:endCxn id="112" idx="0"/>
            </p:cNvCxnSpPr>
            <p:nvPr/>
          </p:nvCxnSpPr>
          <p:spPr>
            <a:xfrm>
              <a:off x="6515152" y="1830859"/>
              <a:ext cx="20080" cy="89453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>
              <a:off x="6803176" y="1830859"/>
              <a:ext cx="0" cy="91234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>
              <a:off x="7086600" y="1828800"/>
              <a:ext cx="0" cy="93057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/>
            <p:cNvSpPr/>
            <p:nvPr/>
          </p:nvSpPr>
          <p:spPr>
            <a:xfrm>
              <a:off x="5629948" y="3771900"/>
              <a:ext cx="1748801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Reduce Tasks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5601996" y="5207237"/>
              <a:ext cx="1804701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Reduce Collector</a:t>
              </a:r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>
              <a:off x="5902432" y="4229100"/>
              <a:ext cx="0" cy="9525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>
              <a:off x="6161518" y="4241361"/>
              <a:ext cx="0" cy="9402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118" idx="2"/>
              <a:endCxn id="119" idx="0"/>
            </p:cNvCxnSpPr>
            <p:nvPr/>
          </p:nvCxnSpPr>
          <p:spPr>
            <a:xfrm flipH="1">
              <a:off x="6504347" y="4229100"/>
              <a:ext cx="2" cy="97813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>
              <a:off x="6783948" y="4241361"/>
              <a:ext cx="0" cy="96587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7080903" y="4251331"/>
              <a:ext cx="0" cy="9402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/>
            <p:cNvSpPr/>
            <p:nvPr/>
          </p:nvSpPr>
          <p:spPr>
            <a:xfrm>
              <a:off x="3688522" y="228600"/>
              <a:ext cx="14478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Broadcast</a:t>
              </a:r>
            </a:p>
          </p:txBody>
        </p:sp>
        <p:cxnSp>
          <p:nvCxnSpPr>
            <p:cNvPr id="126" name="Straight Arrow Connector 125"/>
            <p:cNvCxnSpPr>
              <a:stCxn id="125" idx="2"/>
              <a:endCxn id="76" idx="0"/>
            </p:cNvCxnSpPr>
            <p:nvPr/>
          </p:nvCxnSpPr>
          <p:spPr>
            <a:xfrm flipH="1">
              <a:off x="2251759" y="685800"/>
              <a:ext cx="2160663" cy="6858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25" idx="2"/>
              <a:endCxn id="77" idx="0"/>
            </p:cNvCxnSpPr>
            <p:nvPr/>
          </p:nvCxnSpPr>
          <p:spPr>
            <a:xfrm>
              <a:off x="4412422" y="685800"/>
              <a:ext cx="8211" cy="6858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125" idx="2"/>
              <a:endCxn id="111" idx="0"/>
            </p:cNvCxnSpPr>
            <p:nvPr/>
          </p:nvCxnSpPr>
          <p:spPr>
            <a:xfrm>
              <a:off x="4412422" y="685800"/>
              <a:ext cx="2102730" cy="68785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05" idx="2"/>
              <a:endCxn id="96" idx="0"/>
            </p:cNvCxnSpPr>
            <p:nvPr/>
          </p:nvCxnSpPr>
          <p:spPr>
            <a:xfrm>
              <a:off x="4436100" y="5664437"/>
              <a:ext cx="25240" cy="58396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79" idx="2"/>
              <a:endCxn id="118" idx="0"/>
            </p:cNvCxnSpPr>
            <p:nvPr/>
          </p:nvCxnSpPr>
          <p:spPr>
            <a:xfrm>
              <a:off x="2265914" y="3200400"/>
              <a:ext cx="4238435" cy="5715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98" idx="2"/>
              <a:endCxn id="118" idx="0"/>
            </p:cNvCxnSpPr>
            <p:nvPr/>
          </p:nvCxnSpPr>
          <p:spPr>
            <a:xfrm>
              <a:off x="4436101" y="3182596"/>
              <a:ext cx="2068248" cy="58930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12" idx="2"/>
              <a:endCxn id="88" idx="0"/>
            </p:cNvCxnSpPr>
            <p:nvPr/>
          </p:nvCxnSpPr>
          <p:spPr>
            <a:xfrm flipH="1">
              <a:off x="2295901" y="3182596"/>
              <a:ext cx="4239331" cy="5702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12" idx="2"/>
              <a:endCxn id="104" idx="0"/>
            </p:cNvCxnSpPr>
            <p:nvPr/>
          </p:nvCxnSpPr>
          <p:spPr>
            <a:xfrm flipH="1">
              <a:off x="4436101" y="3182596"/>
              <a:ext cx="2099131" cy="59266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0300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GTM/MDS Applications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943600" y="1489443"/>
            <a:ext cx="3200400" cy="206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r>
              <a:rPr lang="en-US" sz="1600" b="1" i="1" dirty="0" err="1">
                <a:solidFill>
                  <a:prstClr val="black"/>
                </a:solidFill>
              </a:rPr>
              <a:t>PubChem</a:t>
            </a:r>
            <a:r>
              <a:rPr lang="en-US" sz="1600" b="1" i="1" dirty="0">
                <a:solidFill>
                  <a:prstClr val="black"/>
                </a:solidFill>
              </a:rPr>
              <a:t> data with CTD visualization by using MDS (left) and GTM (right)</a:t>
            </a:r>
          </a:p>
          <a:p>
            <a:r>
              <a:rPr lang="en-US" sz="1600" dirty="0">
                <a:solidFill>
                  <a:prstClr val="black"/>
                </a:solidFill>
              </a:rPr>
              <a:t>About 930,000 chemical compounds are visualized as a point in 3D space, annotated by the related genes in Comparative </a:t>
            </a:r>
            <a:r>
              <a:rPr lang="en-US" sz="1600" dirty="0" err="1">
                <a:solidFill>
                  <a:prstClr val="black"/>
                </a:solidFill>
              </a:rPr>
              <a:t>Toxicogenomics</a:t>
            </a:r>
            <a:r>
              <a:rPr lang="en-US" sz="1600" dirty="0">
                <a:solidFill>
                  <a:prstClr val="black"/>
                </a:solidFill>
              </a:rPr>
              <a:t> Database (CTD)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5462" y="1521341"/>
            <a:ext cx="2798138" cy="250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86783"/>
            <a:ext cx="2798138" cy="250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1688" y="37338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5459" y="37338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" y="4191000"/>
            <a:ext cx="3352800" cy="258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r"/>
            <a:r>
              <a:rPr lang="en-US" sz="1600" b="1" i="1" dirty="0">
                <a:solidFill>
                  <a:prstClr val="black"/>
                </a:solidFill>
              </a:rPr>
              <a:t>Chemical compounds shown in literatures, visualized by MDS (left) and GTM (right)</a:t>
            </a:r>
          </a:p>
          <a:p>
            <a:pPr algn="r"/>
            <a:r>
              <a:rPr lang="en-US" sz="1600" dirty="0">
                <a:solidFill>
                  <a:prstClr val="black"/>
                </a:solidFill>
              </a:rPr>
              <a:t>Visualized 234,000 chemical compounds which may be related with a set of 5 genes of interest (ABCB1, CHRNB2, DRD2, ESR1, and F2) based on the dataset collected from major journal literatures which is also stored in Chem2Bio2RDF system. </a:t>
            </a:r>
          </a:p>
        </p:txBody>
      </p:sp>
    </p:spTree>
    <p:extLst>
      <p:ext uri="{BB962C8B-B14F-4D97-AF65-F5344CB8AC3E}">
        <p14:creationId xmlns:p14="http://schemas.microsoft.com/office/powerpoint/2010/main" val="28898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Mapping by Dissimilarity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390" tIns="45696" rIns="91390" bIns="45696" rtlCol="0" anchor="ctr">
            <a:norm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ALU 35339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" y="2751902"/>
            <a:ext cx="4035829" cy="2797233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390" tIns="45696" rIns="91390" bIns="45696" rtlCol="0" anchor="ctr">
            <a:normAutofit/>
          </a:bodyPr>
          <a:lstStyle/>
          <a:p>
            <a:pPr algn="ctr"/>
            <a:r>
              <a:rPr lang="en-US" dirty="0" err="1">
                <a:solidFill>
                  <a:schemeClr val="lt1"/>
                </a:solidFill>
              </a:rPr>
              <a:t>Metagenomics</a:t>
            </a:r>
            <a:r>
              <a:rPr lang="en-US" dirty="0">
                <a:solidFill>
                  <a:schemeClr val="lt1"/>
                </a:solidFill>
              </a:rPr>
              <a:t> 30000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7" y="2436564"/>
            <a:ext cx="4041775" cy="3427911"/>
          </a:xfrm>
        </p:spPr>
      </p:pic>
    </p:spTree>
    <p:extLst>
      <p:ext uri="{BB962C8B-B14F-4D97-AF65-F5344CB8AC3E}">
        <p14:creationId xmlns:p14="http://schemas.microsoft.com/office/powerpoint/2010/main" val="21918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Interpolation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57200" y="5715002"/>
            <a:ext cx="8229600" cy="6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</a:rPr>
              <a:t>100K training and 2M interpolation of </a:t>
            </a:r>
            <a:r>
              <a:rPr lang="en-US" b="1" i="1" dirty="0" err="1" smtClean="0">
                <a:solidFill>
                  <a:prstClr val="black"/>
                </a:solidFill>
              </a:rPr>
              <a:t>PubChem</a:t>
            </a:r>
            <a:r>
              <a:rPr lang="en-US" b="1" i="1" dirty="0" smtClean="0">
                <a:solidFill>
                  <a:prstClr val="black"/>
                </a:solidFill>
              </a:rPr>
              <a:t> Interpolation MDS (left) and GTM (right)</a:t>
            </a:r>
          </a:p>
        </p:txBody>
      </p:sp>
      <p:pic>
        <p:nvPicPr>
          <p:cNvPr id="5" name="Content Placeholder 9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460" y="1369136"/>
            <a:ext cx="4038600" cy="426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r="3332"/>
          <a:stretch/>
        </p:blipFill>
        <p:spPr bwMode="auto">
          <a:xfrm>
            <a:off x="304800" y="1369136"/>
            <a:ext cx="4302642" cy="423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37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 Experimenting </a:t>
            </a:r>
            <a:r>
              <a:rPr lang="en-US" dirty="0" err="1" smtClean="0"/>
              <a:t>Lucene</a:t>
            </a:r>
            <a:r>
              <a:rPr lang="en-US" dirty="0" smtClean="0"/>
              <a:t> Index on HBase in an HPC Environment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err="1"/>
              <a:t>Xiaoming</a:t>
            </a:r>
            <a:r>
              <a:rPr lang="en-US" dirty="0"/>
              <a:t> </a:t>
            </a:r>
            <a:r>
              <a:rPr lang="en-US" dirty="0" err="1" smtClean="0"/>
              <a:t>Gao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1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2600"/>
          </a:xfrm>
        </p:spPr>
        <p:txBody>
          <a:bodyPr/>
          <a:lstStyle/>
          <a:p>
            <a:r>
              <a:rPr lang="en-US" sz="2400" dirty="0"/>
              <a:t>Background: data intensive computing requires storage solutions for huge amounts of data</a:t>
            </a:r>
          </a:p>
          <a:p>
            <a:r>
              <a:rPr lang="en-US" sz="2400" dirty="0"/>
              <a:t>One proposed solution: HBase, </a:t>
            </a:r>
            <a:r>
              <a:rPr lang="en-US" sz="2400" dirty="0" err="1"/>
              <a:t>Hadoop</a:t>
            </a:r>
            <a:r>
              <a:rPr lang="en-US" sz="2400" dirty="0"/>
              <a:t> implementation of Google’s </a:t>
            </a:r>
            <a:r>
              <a:rPr lang="en-US" sz="2400" dirty="0" err="1"/>
              <a:t>BigTable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276600"/>
            <a:ext cx="676552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77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533399"/>
          </a:xfrm>
        </p:spPr>
        <p:txBody>
          <a:bodyPr>
            <a:normAutofit/>
          </a:bodyPr>
          <a:lstStyle/>
          <a:p>
            <a:r>
              <a:rPr lang="en-US" sz="2400" dirty="0"/>
              <a:t>HBase architecture: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00202"/>
            <a:ext cx="4876800" cy="320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4648200"/>
            <a:ext cx="8229600" cy="2133600"/>
          </a:xfrm>
          <a:prstGeom prst="rect">
            <a:avLst/>
          </a:prstGeom>
        </p:spPr>
        <p:txBody>
          <a:bodyPr vert="horz" lIns="91390" tIns="45696" rIns="91390" bIns="45696" rtlCol="0">
            <a:noAutofit/>
          </a:bodyPr>
          <a:lstStyle/>
          <a:p>
            <a:pPr marL="342714" indent="-342714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Tables split into regions and served by region servers</a:t>
            </a:r>
          </a:p>
          <a:p>
            <a:pPr marL="342714" indent="-342714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Reliable data storage and efficient access to TBs or PBs of data, successful application in </a:t>
            </a:r>
            <a:r>
              <a:rPr lang="en-US" sz="2400" dirty="0" err="1">
                <a:solidFill>
                  <a:prstClr val="black"/>
                </a:solidFill>
              </a:rPr>
              <a:t>Facebook</a:t>
            </a:r>
            <a:r>
              <a:rPr lang="en-US" sz="2400" dirty="0">
                <a:solidFill>
                  <a:prstClr val="black"/>
                </a:solidFill>
              </a:rPr>
              <a:t> and Twitter</a:t>
            </a:r>
          </a:p>
          <a:p>
            <a:pPr marL="342714" indent="-342714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Problem: no inherent mechanism for field value searching, especially for full-text values</a:t>
            </a:r>
          </a:p>
        </p:txBody>
      </p:sp>
    </p:spTree>
    <p:extLst>
      <p:ext uri="{BB962C8B-B14F-4D97-AF65-F5344CB8AC3E}">
        <p14:creationId xmlns:p14="http://schemas.microsoft.com/office/powerpoint/2010/main" val="120285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Get inverted index involved in HBase</a:t>
            </a:r>
          </a:p>
          <a:p>
            <a:endParaRPr lang="en-US" dirty="0" smtClean="0"/>
          </a:p>
          <a:p>
            <a:r>
              <a:rPr lang="en-US" dirty="0" smtClean="0"/>
              <a:t>Store inverted indices in HBase tables</a:t>
            </a:r>
          </a:p>
          <a:p>
            <a:endParaRPr lang="en-US" dirty="0" smtClean="0"/>
          </a:p>
          <a:p>
            <a:r>
              <a:rPr lang="en-US" dirty="0" smtClean="0"/>
              <a:t>Use the data set from a real digital library application to demonstrate our solution: bibliography data, image data, text data</a:t>
            </a:r>
          </a:p>
          <a:p>
            <a:endParaRPr lang="en-US" dirty="0" smtClean="0"/>
          </a:p>
          <a:p>
            <a:r>
              <a:rPr lang="en-US" dirty="0" smtClean="0"/>
              <a:t>Experiments carried out in an HPC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2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implementation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524000"/>
            <a:ext cx="632213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625050" y="4876799"/>
            <a:ext cx="2877515" cy="109129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6" rIns="91390" bIns="4569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2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Experiments with a larger data set</a:t>
            </a:r>
            <a:r>
              <a:rPr lang="en-US" smtClean="0"/>
              <a:t>: ClueWeb09 </a:t>
            </a:r>
            <a:r>
              <a:rPr lang="en-US" dirty="0" err="1" smtClean="0"/>
              <a:t>CatB</a:t>
            </a:r>
            <a:r>
              <a:rPr lang="en-US" dirty="0" smtClean="0"/>
              <a:t> data</a:t>
            </a:r>
          </a:p>
          <a:p>
            <a:endParaRPr lang="en-US" dirty="0" smtClean="0"/>
          </a:p>
          <a:p>
            <a:r>
              <a:rPr lang="en-US" dirty="0" smtClean="0"/>
              <a:t>Distributed performance evaluation</a:t>
            </a:r>
          </a:p>
          <a:p>
            <a:endParaRPr lang="en-US" dirty="0" smtClean="0"/>
          </a:p>
          <a:p>
            <a:r>
              <a:rPr lang="en-US" dirty="0" smtClean="0"/>
              <a:t>More data analysis or text mining based on the index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0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8229600" cy="1143000"/>
          </a:xfrm>
        </p:spPr>
        <p:txBody>
          <a:bodyPr/>
          <a:lstStyle/>
          <a:p>
            <a:r>
              <a:rPr lang="en-US" dirty="0" smtClean="0"/>
              <a:t>Parallel Fox Algorithm</a:t>
            </a:r>
            <a:endParaRPr lang="en-US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52400" y="2971800"/>
            <a:ext cx="8839200" cy="1676400"/>
          </a:xfrm>
          <a:prstGeom prst="rect">
            <a:avLst/>
          </a:prstGeom>
        </p:spPr>
        <p:txBody>
          <a:bodyPr vert="horz" lIns="91390" tIns="45696" rIns="91390" bIns="45696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>
                <a:ea typeface="ＭＳ Ｐゴシック" pitchFamily="34" charset="-128"/>
              </a:rPr>
              <a:t>Hui</a:t>
            </a:r>
            <a:r>
              <a:rPr lang="en-US" dirty="0" smtClean="0">
                <a:ea typeface="ＭＳ Ｐゴシック" pitchFamily="34" charset="-128"/>
              </a:rPr>
              <a:t> Li</a:t>
            </a:r>
            <a:endParaRPr lang="en-US" sz="28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5392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594" indent="-285594"/>
            <a:r>
              <a:rPr lang="en-US" dirty="0" smtClean="0"/>
              <a:t>Use </a:t>
            </a:r>
            <a:r>
              <a:rPr lang="en-US" dirty="0" err="1" smtClean="0"/>
              <a:t>Kmeans</a:t>
            </a:r>
            <a:r>
              <a:rPr lang="en-US" dirty="0" smtClean="0"/>
              <a:t> as example.</a:t>
            </a:r>
          </a:p>
          <a:p>
            <a:pPr marL="285594" indent="-285594"/>
            <a:endParaRPr lang="en-US" dirty="0" smtClean="0"/>
          </a:p>
          <a:p>
            <a:pPr marL="285594" indent="-285594"/>
            <a:r>
              <a:rPr lang="en-US" dirty="0" smtClean="0"/>
              <a:t>Experiments </a:t>
            </a:r>
            <a:r>
              <a:rPr lang="en-US" dirty="0"/>
              <a:t>are done on max 80 nodes and 2 switches.</a:t>
            </a:r>
          </a:p>
          <a:p>
            <a:pPr marL="285594" indent="-285594"/>
            <a:endParaRPr lang="en-US" dirty="0"/>
          </a:p>
          <a:p>
            <a:pPr marL="285594" indent="-285594"/>
            <a:r>
              <a:rPr lang="en-US" dirty="0"/>
              <a:t>Some numbers from </a:t>
            </a:r>
            <a:r>
              <a:rPr lang="en-US" dirty="0" smtClean="0"/>
              <a:t>Google for reference</a:t>
            </a:r>
          </a:p>
          <a:p>
            <a:pPr marL="685426" lvl="1"/>
            <a:r>
              <a:rPr lang="en-US" dirty="0" smtClean="0"/>
              <a:t>Send </a:t>
            </a:r>
            <a:r>
              <a:rPr lang="en-US" dirty="0"/>
              <a:t>2K Bytes over 1 </a:t>
            </a:r>
            <a:r>
              <a:rPr lang="en-US" dirty="0" err="1"/>
              <a:t>Gbps</a:t>
            </a:r>
            <a:r>
              <a:rPr lang="en-US" dirty="0"/>
              <a:t> network: 20,000 </a:t>
            </a:r>
            <a:r>
              <a:rPr lang="en-US" dirty="0" smtClean="0"/>
              <a:t>ns</a:t>
            </a:r>
          </a:p>
          <a:p>
            <a:pPr marL="685426" lvl="1"/>
            <a:r>
              <a:rPr lang="en-US" dirty="0" smtClean="0"/>
              <a:t>We </a:t>
            </a:r>
            <a:r>
              <a:rPr lang="en-US" dirty="0"/>
              <a:t>can roughly conclude …. </a:t>
            </a:r>
            <a:endParaRPr lang="en-US" dirty="0" smtClean="0"/>
          </a:p>
          <a:p>
            <a:pPr marL="1085258" lvl="2"/>
            <a:r>
              <a:rPr lang="en-US" dirty="0" smtClean="0"/>
              <a:t>E.g</a:t>
            </a:r>
            <a:r>
              <a:rPr lang="en-US" dirty="0"/>
              <a:t>., send 600MB: 6 seconds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Timing model </a:t>
            </a:r>
            <a:r>
              <a:rPr lang="en-US" dirty="0"/>
              <a:t>for </a:t>
            </a:r>
            <a:r>
              <a:rPr lang="en-US" dirty="0" smtClean="0"/>
              <a:t>Fox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895600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model -&gt; machine model-&gt;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model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-&gt;measure parameters-&gt;show model fits with data-&gt;compare with other runtime</a:t>
            </a:r>
          </a:p>
          <a:p>
            <a:r>
              <a:rPr lang="en-US" dirty="0" smtClean="0"/>
              <a:t>Simplify assumption:</a:t>
            </a:r>
          </a:p>
          <a:p>
            <a:pPr lvl="1"/>
            <a:r>
              <a:rPr lang="en-US" dirty="0" err="1" smtClean="0"/>
              <a:t>Tcomm</a:t>
            </a:r>
            <a:r>
              <a:rPr lang="en-US" dirty="0" smtClean="0"/>
              <a:t> = time to transfer one floating point word </a:t>
            </a:r>
          </a:p>
          <a:p>
            <a:pPr lvl="1"/>
            <a:r>
              <a:rPr lang="en-US" dirty="0" err="1" smtClean="0"/>
              <a:t>Tstartup</a:t>
            </a:r>
            <a:r>
              <a:rPr lang="en-US" dirty="0" smtClean="0"/>
              <a:t> = software latency for core primitive operations,</a:t>
            </a:r>
          </a:p>
          <a:p>
            <a:r>
              <a:rPr lang="en-US" dirty="0" smtClean="0"/>
              <a:t>Evaluation goals:</a:t>
            </a:r>
          </a:p>
          <a:p>
            <a:pPr lvl="1"/>
            <a:r>
              <a:rPr lang="en-US" dirty="0" smtClean="0"/>
              <a:t>f / c average number of flops per network transformation: the algorithm model: key to distributed algorithm efficiency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6" y="4572000"/>
            <a:ext cx="6477000" cy="215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141319"/>
            <a:ext cx="2286000" cy="61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83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Timing model for Fox LINQ to HPC on TEMPEST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00201"/>
            <a:ext cx="914194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Multiply M*M matrices on a               grid of nodes.  Size of sub-block is m*m, where </a:t>
            </a:r>
          </a:p>
          <a:p>
            <a:r>
              <a:rPr lang="en-US" dirty="0" smtClean="0"/>
              <a:t>Overhead:</a:t>
            </a:r>
          </a:p>
          <a:p>
            <a:pPr lvl="1"/>
            <a:r>
              <a:rPr lang="en-US" dirty="0" smtClean="0"/>
              <a:t>To broadcast A sub-matrix:</a:t>
            </a:r>
          </a:p>
          <a:p>
            <a:pPr lvl="1"/>
            <a:r>
              <a:rPr lang="en-US" dirty="0" smtClean="0"/>
              <a:t>To roll up B sub-matrix:</a:t>
            </a:r>
          </a:p>
          <a:p>
            <a:pPr lvl="1"/>
            <a:r>
              <a:rPr lang="en-US" dirty="0" smtClean="0"/>
              <a:t>To compute A*B </a:t>
            </a:r>
          </a:p>
          <a:p>
            <a:r>
              <a:rPr lang="en-US" dirty="0" smtClean="0"/>
              <a:t>Total computation time: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15" y="1758535"/>
            <a:ext cx="1333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16" y="2176849"/>
            <a:ext cx="1562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806339" y="3856755"/>
                <a:ext cx="3065289" cy="396214"/>
              </a:xfrm>
              <a:prstGeom prst="rect">
                <a:avLst/>
              </a:prstGeom>
            </p:spPr>
            <p:txBody>
              <a:bodyPr wrap="none" lIns="91390" tIns="45696" rIns="91390" bIns="4569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𝑠𝑡𝑎𝑟𝑡𝑢𝑝</m:t>
                              </m:r>
                            </m:sub>
                          </m:sSub>
                          <m:r>
                            <a:rPr lang="en-GB" i="1">
                              <a:latin typeface="Cambria Math"/>
                            </a:rPr>
                            <m:t>+</m:t>
                          </m:r>
                          <m:r>
                            <a:rPr lang="en-GB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𝑖𝑜</m:t>
                          </m:r>
                        </m:sub>
                      </m:sSub>
                      <m:r>
                        <a:rPr lang="en-GB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𝑐𝑜𝑚𝑚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337" y="3856755"/>
                <a:ext cx="3065391" cy="396262"/>
              </a:xfrm>
              <a:prstGeom prst="rect">
                <a:avLst/>
              </a:prstGeom>
              <a:blipFill rotWithShape="1"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806338" y="3343564"/>
                <a:ext cx="4302680" cy="427826"/>
              </a:xfrm>
              <a:prstGeom prst="rect">
                <a:avLst/>
              </a:prstGeom>
            </p:spPr>
            <p:txBody>
              <a:bodyPr wrap="none" lIns="91390" tIns="45696" rIns="91390" bIns="4569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/>
                                </a:rPr>
                                <m:t>N</m:t>
                              </m:r>
                            </m:e>
                          </m:rad>
                          <m:r>
                            <a:rPr lang="en-GB" i="1"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en-GB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𝑠𝑡𝑎𝑟𝑡𝑢𝑝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∗(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𝑖𝑜</m:t>
                          </m:r>
                        </m:sub>
                      </m:sSub>
                      <m:r>
                        <a:rPr lang="en-GB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𝑐𝑜𝑚𝑚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337" y="3343564"/>
                <a:ext cx="4302781" cy="427874"/>
              </a:xfrm>
              <a:prstGeom prst="rect">
                <a:avLst/>
              </a:prstGeom>
              <a:blipFill rotWithShape="1">
                <a:blip r:embed="rId6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429001" y="4298884"/>
                <a:ext cx="1659969" cy="397048"/>
              </a:xfrm>
              <a:prstGeom prst="rect">
                <a:avLst/>
              </a:prstGeom>
            </p:spPr>
            <p:txBody>
              <a:bodyPr wrap="none" lIns="91390" tIns="45696" rIns="91390" bIns="4569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2∗</m:t>
                          </m:r>
                          <m:r>
                            <a:rPr lang="en-GB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𝑓𝑙𝑜𝑝𝑠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298884"/>
                <a:ext cx="1648080" cy="427425"/>
              </a:xfrm>
              <a:prstGeom prst="rect">
                <a:avLst/>
              </a:prstGeom>
              <a:blipFill rotWithShape="1">
                <a:blip r:embed="rId7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16971" y="5334002"/>
                <a:ext cx="7886701" cy="428659"/>
              </a:xfrm>
              <a:prstGeom prst="rect">
                <a:avLst/>
              </a:prstGeom>
            </p:spPr>
            <p:txBody>
              <a:bodyPr wrap="square" lIns="91390" tIns="45696" rIns="91390" bIns="4569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𝑇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latin typeface="Cambria Math"/>
                            </a:rPr>
                            <m:t>𝑁</m:t>
                          </m:r>
                        </m:e>
                      </m:rad>
                      <m:r>
                        <a:rPr lang="en-GB" i="1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𝑁</m:t>
                              </m:r>
                            </m:e>
                          </m:rad>
                          <m:r>
                            <a:rPr lang="en-GB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𝑠𝑡𝑎𝑟𝑡𝑢𝑝</m:t>
                              </m:r>
                            </m:sub>
                          </m:sSub>
                          <m:r>
                            <a:rPr lang="en-GB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</a:rPr>
                            <m:t>∗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𝑖𝑜</m:t>
                                  </m:r>
                                </m:sub>
                              </m:s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𝑐𝑜𝑚𝑚</m:t>
                                  </m:r>
                                </m:sub>
                              </m:sSub>
                            </m:e>
                          </m:d>
                          <m:r>
                            <a:rPr lang="en-GB" i="1">
                              <a:latin typeface="Cambria Math"/>
                            </a:rPr>
                            <m:t>+2∗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𝑓𝑙𝑜𝑝𝑠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71" y="5334000"/>
                <a:ext cx="7886701" cy="432683"/>
              </a:xfrm>
              <a:prstGeom prst="rect">
                <a:avLst/>
              </a:prstGeom>
              <a:blipFill rotWithShape="1">
                <a:blip r:embed="rId8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82335" y="5943565"/>
                <a:ext cx="7086600" cy="912061"/>
              </a:xfrm>
              <a:prstGeom prst="rect">
                <a:avLst/>
              </a:prstGeom>
            </p:spPr>
            <p:txBody>
              <a:bodyPr wrap="square" lIns="91390" tIns="45696" rIns="91390" bIns="4569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𝜀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𝑁</m:t>
                          </m:r>
                        </m:den>
                      </m:f>
                      <m:r>
                        <a:rPr lang="en-GB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𝑡𝑖𝑚𝑒</m:t>
                          </m:r>
                          <m:r>
                            <a:rPr lang="en-GB" i="1">
                              <a:latin typeface="Cambria Math"/>
                            </a:rPr>
                            <m:t> </m:t>
                          </m:r>
                          <m:r>
                            <a:rPr lang="en-GB" i="1">
                              <a:latin typeface="Cambria Math"/>
                            </a:rPr>
                            <m:t>𝑜𝑛</m:t>
                          </m:r>
                          <m:r>
                            <a:rPr lang="en-GB" i="1">
                              <a:latin typeface="Cambria Math"/>
                            </a:rPr>
                            <m:t> 1 </m:t>
                          </m:r>
                          <m:r>
                            <a:rPr lang="en-GB" i="1">
                              <a:latin typeface="Cambria Math"/>
                            </a:rPr>
                            <m:t>𝑝𝑟𝑜𝑐𝑒𝑠𝑠𝑜𝑟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𝑡𝑖𝑚𝑒</m:t>
                          </m:r>
                          <m:r>
                            <a:rPr lang="en-GB" i="1">
                              <a:latin typeface="Cambria Math"/>
                            </a:rPr>
                            <m:t> </m:t>
                          </m:r>
                          <m:r>
                            <a:rPr lang="en-GB" i="1">
                              <a:latin typeface="Cambria Math"/>
                            </a:rPr>
                            <m:t>𝑜𝑛</m:t>
                          </m:r>
                          <m:r>
                            <a:rPr lang="en-GB" i="1">
                              <a:latin typeface="Cambria Math"/>
                            </a:rPr>
                            <m:t> </m:t>
                          </m:r>
                          <m:r>
                            <a:rPr lang="en-GB" i="1">
                              <a:latin typeface="Cambria Math"/>
                            </a:rPr>
                            <m:t>𝑁</m:t>
                          </m:r>
                          <m:r>
                            <a:rPr lang="en-GB" i="1">
                              <a:latin typeface="Cambria Math"/>
                            </a:rPr>
                            <m:t> </m:t>
                          </m:r>
                          <m:r>
                            <a:rPr lang="en-GB" i="1">
                              <a:latin typeface="Cambria Math"/>
                            </a:rPr>
                            <m:t>𝑝𝑟𝑜𝑐𝑒𝑠𝑠𝑜𝑟</m:t>
                          </m:r>
                        </m:den>
                      </m:f>
                      <m:r>
                        <a:rPr lang="en-GB" i="1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</m:rad>
                            </m:den>
                          </m:f>
                          <m:r>
                            <a:rPr lang="en-GB" i="1">
                              <a:latin typeface="Cambria Math"/>
                            </a:rPr>
                            <m:t>∗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𝑇𝑐𝑜𝑚𝑚</m:t>
                              </m:r>
                              <m: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𝑖𝑜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i="1">
                                  <a:latin typeface="Cambria Math"/>
                                </a:rPr>
                                <m:t>𝑇𝑓𝑙𝑜𝑝𝑠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35" y="5943564"/>
                <a:ext cx="7086600" cy="91210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32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 network overhead and runtime latency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962400" cy="238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4476171"/>
            <a:ext cx="3962400" cy="238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527" y="3810000"/>
            <a:ext cx="4724400" cy="923281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200" dirty="0"/>
              <a:t>Weighted average </a:t>
            </a:r>
            <a:r>
              <a:rPr lang="en-US" sz="1200" dirty="0" err="1"/>
              <a:t>Tio+Tcomm</a:t>
            </a:r>
            <a:r>
              <a:rPr lang="en-US" sz="1200" dirty="0"/>
              <a:t> with 5x5 nodes = 757.09 MB/second</a:t>
            </a:r>
          </a:p>
          <a:p>
            <a:r>
              <a:rPr lang="en-US" sz="1200" dirty="0"/>
              <a:t>Weighted average </a:t>
            </a:r>
            <a:r>
              <a:rPr lang="en-US" sz="1200" dirty="0" err="1"/>
              <a:t>Tio+Tcomm</a:t>
            </a:r>
            <a:r>
              <a:rPr lang="en-US" sz="1200" dirty="0"/>
              <a:t> with 4x4 nodes = 716.09 MB/second</a:t>
            </a:r>
          </a:p>
          <a:p>
            <a:r>
              <a:rPr lang="en-US" sz="1200" dirty="0"/>
              <a:t>Weighted average </a:t>
            </a:r>
            <a:r>
              <a:rPr lang="en-US" sz="1200" dirty="0" err="1"/>
              <a:t>Tio+Tcomm</a:t>
            </a:r>
            <a:r>
              <a:rPr lang="en-US" sz="1200" dirty="0"/>
              <a:t> with 3x3 nodes = 703.09 MB/second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700358"/>
            <a:ext cx="4070739" cy="396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0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analysis Fox LINQ to HPC on TEMPEST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2" y="1660236"/>
            <a:ext cx="2938527" cy="214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7120" y="3885531"/>
            <a:ext cx="3203575" cy="52317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dirty="0"/>
              <a:t>Running time with 5x5,4x4, 3x3 nodes with single core per node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1858" y="3887020"/>
            <a:ext cx="2667000" cy="52317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dirty="0"/>
              <a:t>Running time with 4x4 nodes with 24,16,8,1 core per node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7119" y="6334780"/>
            <a:ext cx="3016682" cy="52317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dirty="0"/>
              <a:t>1/e-1 vs. 1/</a:t>
            </a:r>
            <a:r>
              <a:rPr lang="en-US" sz="1400" dirty="0" err="1"/>
              <a:t>Sqrt</a:t>
            </a:r>
            <a:r>
              <a:rPr lang="en-US" sz="1400" dirty="0"/>
              <a:t>(n) showing linear rising term of (</a:t>
            </a:r>
            <a:r>
              <a:rPr lang="en-US" sz="1400" dirty="0" err="1"/>
              <a:t>Tcomm+Tio</a:t>
            </a:r>
            <a:r>
              <a:rPr lang="en-US" sz="1400" dirty="0"/>
              <a:t>)/</a:t>
            </a:r>
            <a:r>
              <a:rPr lang="en-US" sz="1400" dirty="0" err="1"/>
              <a:t>Tflops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55713" y="6313997"/>
            <a:ext cx="2770620" cy="523172"/>
          </a:xfrm>
          <a:prstGeom prst="rect">
            <a:avLst/>
          </a:prstGeom>
          <a:noFill/>
        </p:spPr>
        <p:txBody>
          <a:bodyPr wrap="square" lIns="91390" tIns="45696" rIns="91390" bIns="45696" rtlCol="0">
            <a:spAutoFit/>
          </a:bodyPr>
          <a:lstStyle/>
          <a:p>
            <a:r>
              <a:rPr lang="en-US" sz="1400" dirty="0"/>
              <a:t>1/e-1 vs. 1/</a:t>
            </a:r>
            <a:r>
              <a:rPr lang="en-US" sz="1400" dirty="0" err="1"/>
              <a:t>Sqrt</a:t>
            </a:r>
            <a:r>
              <a:rPr lang="en-US" sz="1400" dirty="0"/>
              <a:t>(n), show universal behavior for fixed workload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676400"/>
            <a:ext cx="2938463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4410365"/>
            <a:ext cx="29019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83" y="4389584"/>
            <a:ext cx="29019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04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Broadcast 600MB Data with Max-Min Error Bar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224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59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|1|0.7|0.7"/>
</p:tagLst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VBITemplate">
  <a:themeElements>
    <a:clrScheme name="VBI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BITemplate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lnDef>
  </a:objectDefaults>
  <a:extraClrSchemeLst>
    <a:extraClrScheme>
      <a:clrScheme name="VBI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BI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BI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BI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BI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BI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BI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4027</Words>
  <Application>Microsoft Office PowerPoint</Application>
  <PresentationFormat>On-screen Show (4:3)</PresentationFormat>
  <Paragraphs>856</Paragraphs>
  <Slides>83</Slides>
  <Notes>31</Notes>
  <HiddenSlides>5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Title Master</vt:lpstr>
      <vt:lpstr>template2[1]</vt:lpstr>
      <vt:lpstr>1_template2[1]</vt:lpstr>
      <vt:lpstr>Office Theme</vt:lpstr>
      <vt:lpstr>2_template2[1]</vt:lpstr>
      <vt:lpstr>VBITemplate</vt:lpstr>
      <vt:lpstr>Presenter Introduction</vt:lpstr>
      <vt:lpstr>Presenter Introduction</vt:lpstr>
      <vt:lpstr>Presenter Introduction</vt:lpstr>
      <vt:lpstr>PowerPoint Presentation</vt:lpstr>
      <vt:lpstr>Computation and Communication Pattern in Twister</vt:lpstr>
      <vt:lpstr>Intel’s Application Stack</vt:lpstr>
      <vt:lpstr>PowerPoint Presentation</vt:lpstr>
      <vt:lpstr>Experiments</vt:lpstr>
      <vt:lpstr>Broadcast 600MB Data with Max-Min Error Bar </vt:lpstr>
      <vt:lpstr>Execution Time Improvements</vt:lpstr>
      <vt:lpstr>PowerPoint Presentation</vt:lpstr>
      <vt:lpstr>Twister4Azure – Iterative MapReduce</vt:lpstr>
      <vt:lpstr>PowerPoint Presentation</vt:lpstr>
      <vt:lpstr>Performance – Multi Dimensional Scaling</vt:lpstr>
      <vt:lpstr>Performance – Kmeans Clustering</vt:lpstr>
      <vt:lpstr>Performance Comparisons</vt:lpstr>
      <vt:lpstr>MRRoles4Azure</vt:lpstr>
      <vt:lpstr>MRRoles4Azure</vt:lpstr>
      <vt:lpstr>Hybrid Task Scheduling</vt:lpstr>
      <vt:lpstr>Iterative MapReduce Collective Communication Primitives</vt:lpstr>
      <vt:lpstr>Faster twister based on InfiniBand interconnect</vt:lpstr>
      <vt:lpstr>Motivation</vt:lpstr>
      <vt:lpstr>Motivation(Cont’d)</vt:lpstr>
      <vt:lpstr>Twister on InfiniBand</vt:lpstr>
      <vt:lpstr>RDMA stacks</vt:lpstr>
      <vt:lpstr>Building Virtual Clusters Towards Reproducible eScience in the Cloud</vt:lpstr>
      <vt:lpstr>Separation of Concerns</vt:lpstr>
      <vt:lpstr>Virtual Clusters</vt:lpstr>
      <vt:lpstr>Running CloudBurst on Hadoop</vt:lpstr>
      <vt:lpstr>Implementation - Condor Pool</vt:lpstr>
      <vt:lpstr>CINET Project: Further architectural details</vt:lpstr>
      <vt:lpstr>PolarGrid</vt:lpstr>
      <vt:lpstr>PowerPoint Presentation</vt:lpstr>
      <vt:lpstr>Hidden Markov Method based  Layer Finding</vt:lpstr>
      <vt:lpstr>PolarGrid Data Browser: Cloud GIS Distribution Service</vt:lpstr>
      <vt:lpstr>3D Visualization of Greenland</vt:lpstr>
      <vt:lpstr>PowerPoint Presentation</vt:lpstr>
      <vt:lpstr>Bridge Twister and HDFS</vt:lpstr>
      <vt:lpstr>Twister + HDFS</vt:lpstr>
      <vt:lpstr>What we can gain from HDFS?</vt:lpstr>
      <vt:lpstr>Maximizing Locality</vt:lpstr>
      <vt:lpstr>Performance</vt:lpstr>
      <vt:lpstr>Performance</vt:lpstr>
      <vt:lpstr>What we gain?</vt:lpstr>
      <vt:lpstr>Future Work</vt:lpstr>
      <vt:lpstr>Testing Hadoop / HDFS (CDH3u2) Multi-users with Kerberos on a Shared Environment</vt:lpstr>
      <vt:lpstr>Motivation</vt:lpstr>
      <vt:lpstr>What is Hadoop + Kerberos</vt:lpstr>
      <vt:lpstr>PowerPoint Presentation</vt:lpstr>
      <vt:lpstr>Deployment Progress </vt:lpstr>
      <vt:lpstr>Integrate Twister into Workflow Sytems</vt:lpstr>
      <vt:lpstr>Implementation approaches</vt:lpstr>
      <vt:lpstr>Further development</vt:lpstr>
      <vt:lpstr>Integrate Twister with ISGA Analysis Web Server</vt:lpstr>
      <vt:lpstr> Screenshot of ISGA Workbench BLAST interface  </vt:lpstr>
      <vt:lpstr>Hybrid Sequence Clustering Pipeline</vt:lpstr>
      <vt:lpstr>Pairwise Sequence Alignment</vt:lpstr>
      <vt:lpstr>Multidimensional Scaling</vt:lpstr>
      <vt:lpstr>MDS interpolation</vt:lpstr>
      <vt:lpstr>Million Sequence Challenge</vt:lpstr>
      <vt:lpstr>Metagenomics and Protemics</vt:lpstr>
      <vt:lpstr>Projects</vt:lpstr>
      <vt:lpstr>Goal</vt:lpstr>
      <vt:lpstr>Architecture (Basic)</vt:lpstr>
      <vt:lpstr>High-Performance  Visualization Algorithms  For Data-Intensive Analysis</vt:lpstr>
      <vt:lpstr>GTM vs. MDS</vt:lpstr>
      <vt:lpstr>Interpolation extension to GTM/MDS</vt:lpstr>
      <vt:lpstr>Parallel GTM</vt:lpstr>
      <vt:lpstr>Scalable MDS</vt:lpstr>
      <vt:lpstr>GTM/MDS Applications</vt:lpstr>
      <vt:lpstr>Mapping by Dissimilarity</vt:lpstr>
      <vt:lpstr>Interpolation</vt:lpstr>
      <vt:lpstr> Experimenting Lucene Index on HBase in an HPC Environment</vt:lpstr>
      <vt:lpstr>Introduction</vt:lpstr>
      <vt:lpstr>Introduction</vt:lpstr>
      <vt:lpstr>Our solution</vt:lpstr>
      <vt:lpstr>System implementation</vt:lpstr>
      <vt:lpstr>Future work</vt:lpstr>
      <vt:lpstr>Parallel Fox Algorithm</vt:lpstr>
      <vt:lpstr>Timing model for Fox algorithm</vt:lpstr>
      <vt:lpstr>Timing model for Fox LINQ to HPC on TEMPEST</vt:lpstr>
      <vt:lpstr>Measure network overhead and runtime latency</vt:lpstr>
      <vt:lpstr>Performance analysis Fox LINQ to HPC on TEMPEST</vt:lpstr>
    </vt:vector>
  </TitlesOfParts>
  <Company>Indiana University Bloomington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Yuduo</dc:creator>
  <cp:lastModifiedBy>Yuduo</cp:lastModifiedBy>
  <cp:revision>41</cp:revision>
  <dcterms:created xsi:type="dcterms:W3CDTF">2012-02-24T04:23:08Z</dcterms:created>
  <dcterms:modified xsi:type="dcterms:W3CDTF">2012-04-29T21:12:42Z</dcterms:modified>
</cp:coreProperties>
</file>