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5" r:id="rId5"/>
    <p:sldId id="266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46" autoAdjust="0"/>
  </p:normalViewPr>
  <p:slideViewPr>
    <p:cSldViewPr snapToGrid="0" snapToObjects="1">
      <p:cViewPr varScale="1">
        <p:scale>
          <a:sx n="94" d="100"/>
          <a:sy n="94" d="100"/>
        </p:scale>
        <p:origin x="-20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AD65-5EF4-1344-AED2-3ECDC0311114}" type="datetimeFigureOut">
              <a:rPr lang="en-US" smtClean="0"/>
              <a:t>10/27/12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80D9-FE98-444F-889D-3DED0863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AD65-5EF4-1344-AED2-3ECDC0311114}" type="datetimeFigureOut">
              <a:rPr lang="en-US" smtClean="0"/>
              <a:t>10/27/12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80D9-FE98-444F-889D-3DED0863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AD65-5EF4-1344-AED2-3ECDC0311114}" type="datetimeFigureOut">
              <a:rPr lang="en-US" smtClean="0"/>
              <a:t>10/27/12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80D9-FE98-444F-889D-3DED0863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5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AD65-5EF4-1344-AED2-3ECDC0311114}" type="datetimeFigureOut">
              <a:rPr lang="en-US" smtClean="0"/>
              <a:t>10/27/12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80D9-FE98-444F-889D-3DED0863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7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AD65-5EF4-1344-AED2-3ECDC0311114}" type="datetimeFigureOut">
              <a:rPr lang="en-US" smtClean="0"/>
              <a:t>10/27/12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80D9-FE98-444F-889D-3DED0863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8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AD65-5EF4-1344-AED2-3ECDC0311114}" type="datetimeFigureOut">
              <a:rPr lang="en-US" smtClean="0"/>
              <a:t>10/27/12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80D9-FE98-444F-889D-3DED0863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2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AD65-5EF4-1344-AED2-3ECDC0311114}" type="datetimeFigureOut">
              <a:rPr lang="en-US" smtClean="0"/>
              <a:t>10/27/12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80D9-FE98-444F-889D-3DED0863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8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AD65-5EF4-1344-AED2-3ECDC0311114}" type="datetimeFigureOut">
              <a:rPr lang="en-US" smtClean="0"/>
              <a:t>10/27/12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80D9-FE98-444F-889D-3DED0863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0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AD65-5EF4-1344-AED2-3ECDC0311114}" type="datetimeFigureOut">
              <a:rPr lang="en-US" smtClean="0"/>
              <a:t>10/27/12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80D9-FE98-444F-889D-3DED0863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1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AD65-5EF4-1344-AED2-3ECDC0311114}" type="datetimeFigureOut">
              <a:rPr lang="en-US" smtClean="0"/>
              <a:t>10/27/12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80D9-FE98-444F-889D-3DED0863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8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AD65-5EF4-1344-AED2-3ECDC0311114}" type="datetimeFigureOut">
              <a:rPr lang="en-US" smtClean="0"/>
              <a:t>10/27/12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80D9-FE98-444F-889D-3DED0863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71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7AD65-5EF4-1344-AED2-3ECDC0311114}" type="datetimeFigureOut">
              <a:rPr lang="en-US" smtClean="0"/>
              <a:t>10/27/12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580D9-FE98-444F-889D-3DED0863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7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233" y="243180"/>
            <a:ext cx="8566377" cy="6403727"/>
          </a:xfrm>
        </p:spPr>
        <p:txBody>
          <a:bodyPr>
            <a:noAutofit/>
          </a:bodyPr>
          <a:lstStyle/>
          <a:p>
            <a:r>
              <a:rPr lang="en-US" sz="3200" dirty="0" smtClean="0"/>
              <a:t>Jonathan Klinginsmith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i="1" dirty="0" smtClean="0"/>
              <a:t>Reproducibility and </a:t>
            </a:r>
            <a:r>
              <a:rPr lang="en-US" sz="3200" i="1" dirty="0" smtClean="0"/>
              <a:t>Scalability </a:t>
            </a:r>
            <a:r>
              <a:rPr lang="en-US" sz="3200" i="1" dirty="0" smtClean="0"/>
              <a:t>in Experimentation through Cloud Computing Technologies</a:t>
            </a:r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Indiana University</a:t>
            </a:r>
            <a:br>
              <a:rPr lang="en-US" sz="3200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>Advisor: </a:t>
            </a:r>
            <a:r>
              <a:rPr lang="en-US" sz="3200" dirty="0" smtClean="0"/>
              <a:t>Judy </a:t>
            </a:r>
            <a:r>
              <a:rPr lang="en-US" sz="3200" dirty="0" err="1" smtClean="0"/>
              <a:t>Qiu</a:t>
            </a:r>
            <a:endParaRPr lang="en-US" sz="3200" dirty="0"/>
          </a:p>
        </p:txBody>
      </p:sp>
      <p:pic>
        <p:nvPicPr>
          <p:cNvPr id="3" name="Picture 2" descr="iu_v_rgb_thumb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879" y="6263252"/>
            <a:ext cx="1784243" cy="59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60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Reproducible Experimentation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8728"/>
          </a:xfrm>
          <a:ln w="254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8A0028"/>
                </a:solidFill>
              </a:rPr>
              <a:t>Common research </a:t>
            </a:r>
            <a:r>
              <a:rPr lang="en-US" b="1" dirty="0" smtClean="0">
                <a:solidFill>
                  <a:srgbClr val="8A0028"/>
                </a:solidFill>
              </a:rPr>
              <a:t>situations</a:t>
            </a:r>
            <a:endParaRPr lang="en-US" b="1" dirty="0" smtClean="0">
              <a:solidFill>
                <a:srgbClr val="8A0028"/>
              </a:solidFill>
            </a:endParaRP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sz="3000" dirty="0" smtClean="0"/>
              <a:t>Researcher reads paper </a:t>
            </a:r>
            <a:r>
              <a:rPr lang="en-US" sz="3000" dirty="0" smtClean="0">
                <a:sym typeface="Wingdings"/>
              </a:rPr>
              <a:t></a:t>
            </a:r>
            <a:r>
              <a:rPr lang="en-US" sz="3000" dirty="0" smtClean="0">
                <a:sym typeface="Wingdings"/>
              </a:rPr>
              <a:t> </a:t>
            </a:r>
            <a:endParaRPr lang="en-US" sz="3000" dirty="0" smtClean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	</a:t>
            </a:r>
            <a:r>
              <a:rPr lang="en-US" sz="2800" dirty="0" smtClean="0">
                <a:sym typeface="Wingdings"/>
              </a:rPr>
              <a:t>R</a:t>
            </a:r>
            <a:r>
              <a:rPr lang="en-US" sz="2800" dirty="0" smtClean="0"/>
              <a:t>eproduce </a:t>
            </a:r>
            <a:r>
              <a:rPr lang="en-US" sz="2800" dirty="0" smtClean="0"/>
              <a:t>its </a:t>
            </a:r>
            <a:r>
              <a:rPr lang="en-US" sz="2800" dirty="0" smtClean="0"/>
              <a:t>experiments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Benchmark and compare</a:t>
            </a:r>
            <a:endParaRPr lang="en-US" sz="2800" dirty="0" smtClean="0"/>
          </a:p>
          <a:p>
            <a:pPr marL="0" indent="0">
              <a:buNone/>
            </a:pPr>
            <a:endParaRPr lang="en-US" b="1" dirty="0" smtClean="0"/>
          </a:p>
        </p:txBody>
      </p:sp>
      <p:pic>
        <p:nvPicPr>
          <p:cNvPr id="7" name="Picture 6" descr="iu_v_rgb_thumb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879" y="6263252"/>
            <a:ext cx="1784243" cy="5947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4123933"/>
            <a:ext cx="8229599" cy="193899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8A0028"/>
                </a:solidFill>
              </a:rPr>
              <a:t>Our g</a:t>
            </a:r>
            <a:r>
              <a:rPr lang="en-US" sz="3200" b="1" dirty="0" smtClean="0">
                <a:solidFill>
                  <a:srgbClr val="8A0028"/>
                </a:solidFill>
              </a:rPr>
              <a:t>oals</a:t>
            </a:r>
            <a:endParaRPr lang="en-US" b="1" dirty="0">
              <a:solidFill>
                <a:srgbClr val="8A0028"/>
              </a:solidFill>
            </a:endParaRPr>
          </a:p>
          <a:p>
            <a:pPr lvl="1"/>
            <a:r>
              <a:rPr lang="en-US" sz="3000" dirty="0" smtClean="0"/>
              <a:t>Expedite </a:t>
            </a:r>
            <a:r>
              <a:rPr lang="en-US" sz="3000" dirty="0" smtClean="0"/>
              <a:t>empirical research </a:t>
            </a:r>
            <a:r>
              <a:rPr lang="en-US" sz="3000" dirty="0" smtClean="0">
                <a:sym typeface="Wingdings"/>
              </a:rPr>
              <a:t></a:t>
            </a:r>
            <a:endParaRPr lang="en-US" sz="3000" dirty="0"/>
          </a:p>
          <a:p>
            <a:pPr lvl="1"/>
            <a:r>
              <a:rPr lang="en-US" dirty="0" smtClean="0"/>
              <a:t>	</a:t>
            </a:r>
            <a:r>
              <a:rPr lang="en-US" sz="2800" dirty="0" smtClean="0"/>
              <a:t>Reduce experimental setup time</a:t>
            </a:r>
            <a:endParaRPr lang="en-US" sz="2800" dirty="0"/>
          </a:p>
          <a:p>
            <a:r>
              <a:rPr lang="en-US" dirty="0" smtClean="0"/>
              <a:t>	</a:t>
            </a:r>
            <a:r>
              <a:rPr lang="en-US" sz="3000" dirty="0" smtClean="0"/>
              <a:t>Provide experimental integrity</a:t>
            </a:r>
            <a:endParaRPr lang="en-US" sz="3000" dirty="0"/>
          </a:p>
        </p:txBody>
      </p:sp>
      <p:sp>
        <p:nvSpPr>
          <p:cNvPr id="4" name="Snip Diagonal Corner Rectangle 3"/>
          <p:cNvSpPr/>
          <p:nvPr/>
        </p:nvSpPr>
        <p:spPr>
          <a:xfrm>
            <a:off x="457200" y="1600200"/>
            <a:ext cx="8229599" cy="2288729"/>
          </a:xfrm>
          <a:prstGeom prst="snip2Diag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nip Diagonal Corner Rectangle 10"/>
          <p:cNvSpPr/>
          <p:nvPr/>
        </p:nvSpPr>
        <p:spPr>
          <a:xfrm>
            <a:off x="457201" y="4134532"/>
            <a:ext cx="8229599" cy="1967287"/>
          </a:xfrm>
          <a:prstGeom prst="snip2Diag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1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28110"/>
          </a:xfrm>
          <a:ln w="254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8A0028"/>
                </a:solidFill>
              </a:rPr>
              <a:t>Reproducibility</a:t>
            </a:r>
            <a:r>
              <a:rPr lang="en-US" b="1" dirty="0" smtClean="0">
                <a:solidFill>
                  <a:srgbClr val="8A0028"/>
                </a:solidFill>
              </a:rPr>
              <a:t> </a:t>
            </a:r>
            <a:r>
              <a:rPr lang="en-US" b="1" dirty="0" smtClean="0">
                <a:solidFill>
                  <a:srgbClr val="8A0028"/>
                </a:solidFill>
              </a:rPr>
              <a:t>needs</a:t>
            </a:r>
            <a:endParaRPr lang="en-US" b="1" dirty="0" smtClean="0">
              <a:solidFill>
                <a:srgbClr val="8A0028"/>
              </a:solidFill>
            </a:endParaRP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 smtClean="0"/>
              <a:t>Infrastructure	</a:t>
            </a:r>
            <a:r>
              <a:rPr lang="en-US" sz="3000" dirty="0" smtClean="0"/>
              <a:t>Software	Parameters		Data</a:t>
            </a:r>
            <a:endParaRPr lang="en-US" sz="3000" dirty="0" smtClean="0">
              <a:sym typeface="Wingdings"/>
            </a:endParaRPr>
          </a:p>
        </p:txBody>
      </p:sp>
      <p:pic>
        <p:nvPicPr>
          <p:cNvPr id="7" name="Picture 6" descr="iu_v_rgb_thumb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879" y="6263252"/>
            <a:ext cx="1784243" cy="5947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3037131"/>
            <a:ext cx="8229600" cy="28931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8A0028"/>
                </a:solidFill>
              </a:rPr>
              <a:t>Cloud computing (</a:t>
            </a:r>
            <a:r>
              <a:rPr lang="en-US" sz="3200" b="1" dirty="0" err="1" smtClean="0">
                <a:solidFill>
                  <a:srgbClr val="8A0028"/>
                </a:solidFill>
              </a:rPr>
              <a:t>IaaS</a:t>
            </a:r>
            <a:r>
              <a:rPr lang="en-US" sz="3200" b="1" dirty="0" smtClean="0">
                <a:solidFill>
                  <a:srgbClr val="8A0028"/>
                </a:solidFill>
              </a:rPr>
              <a:t>)</a:t>
            </a:r>
            <a:endParaRPr lang="en-US" sz="3200" b="1" dirty="0">
              <a:solidFill>
                <a:srgbClr val="8A0028"/>
              </a:solidFill>
            </a:endParaRPr>
          </a:p>
          <a:p>
            <a:pPr lvl="1"/>
            <a:r>
              <a:rPr lang="en-US" sz="3000" dirty="0" smtClean="0"/>
              <a:t>Compute i</a:t>
            </a:r>
            <a:r>
              <a:rPr lang="en-US" sz="3000" dirty="0" smtClean="0">
                <a:sym typeface="Wingdings"/>
              </a:rPr>
              <a:t>nstance types 	</a:t>
            </a:r>
            <a:endParaRPr lang="en-US" sz="3000" dirty="0"/>
          </a:p>
          <a:p>
            <a:pPr lvl="1"/>
            <a:r>
              <a:rPr lang="en-US" sz="3000" dirty="0" smtClean="0">
                <a:sym typeface="Wingdings"/>
              </a:rPr>
              <a:t>Virtual appliance 				</a:t>
            </a:r>
          </a:p>
          <a:p>
            <a:pPr lvl="1"/>
            <a:r>
              <a:rPr lang="en-US" sz="3000" dirty="0" smtClean="0">
                <a:sym typeface="Wingdings"/>
              </a:rPr>
              <a:t>Block and object storage </a:t>
            </a:r>
          </a:p>
          <a:p>
            <a:pPr lvl="1"/>
            <a:r>
              <a:rPr lang="en-US" sz="3000" dirty="0" smtClean="0">
                <a:sym typeface="Wingdings"/>
              </a:rPr>
              <a:t>										</a:t>
            </a:r>
            <a:r>
              <a:rPr lang="en-US" sz="2400" dirty="0" smtClean="0">
                <a:sym typeface="Wingdings"/>
              </a:rPr>
              <a:t>	</a:t>
            </a:r>
            <a:r>
              <a:rPr lang="en-US" sz="2400" dirty="0">
                <a:sym typeface="Wingdings"/>
              </a:rPr>
              <a:t>	</a:t>
            </a:r>
            <a:r>
              <a:rPr lang="en-US" sz="2400" dirty="0" smtClean="0">
                <a:sym typeface="Wingdings"/>
              </a:rPr>
              <a:t>						</a:t>
            </a:r>
            <a:r>
              <a:rPr lang="en-US" sz="3000" dirty="0" smtClean="0">
                <a:sym typeface="Wingdings"/>
              </a:rPr>
              <a:t>Reproducibility			Scalability</a:t>
            </a:r>
            <a:endParaRPr lang="en-US" sz="3000" dirty="0">
              <a:sym typeface="Wingdings"/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457200" y="1600200"/>
            <a:ext cx="8229600" cy="1228111"/>
          </a:xfrm>
          <a:prstGeom prst="snip2Diag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nip Diagonal Corner Rectangle 10"/>
          <p:cNvSpPr/>
          <p:nvPr/>
        </p:nvSpPr>
        <p:spPr>
          <a:xfrm>
            <a:off x="457201" y="3037816"/>
            <a:ext cx="8229599" cy="3064003"/>
          </a:xfrm>
          <a:prstGeom prst="snip2Diag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970" y="5512155"/>
            <a:ext cx="300169" cy="3001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6877" y="5509676"/>
            <a:ext cx="302648" cy="302648"/>
          </a:xfrm>
          <a:prstGeom prst="rect">
            <a:avLst/>
          </a:prstGeom>
        </p:spPr>
      </p:pic>
      <p:pic>
        <p:nvPicPr>
          <p:cNvPr id="13" name="Picture 12" descr="applianc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187" y="3355606"/>
            <a:ext cx="1481054" cy="120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34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Reproducibility and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8728"/>
          </a:xfrm>
          <a:ln w="254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8A0028"/>
                </a:solidFill>
              </a:rPr>
              <a:t>Separation of Concerns</a:t>
            </a:r>
            <a:endParaRPr lang="en-US" b="1" dirty="0" smtClean="0">
              <a:solidFill>
                <a:srgbClr val="8A0028"/>
              </a:solidFill>
            </a:endParaRPr>
          </a:p>
          <a:p>
            <a:pPr marL="0" indent="0">
              <a:buNone/>
            </a:pPr>
            <a:r>
              <a:rPr lang="en-US" b="1" dirty="0"/>
              <a:t>	</a:t>
            </a:r>
            <a:endParaRPr lang="en-US" sz="3000" dirty="0" smtClean="0">
              <a:sym typeface="Wingdings"/>
            </a:endParaRPr>
          </a:p>
        </p:txBody>
      </p:sp>
      <p:pic>
        <p:nvPicPr>
          <p:cNvPr id="7" name="Picture 6" descr="iu_v_rgb_thumb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879" y="6263252"/>
            <a:ext cx="1784243" cy="594748"/>
          </a:xfrm>
          <a:prstGeom prst="rect">
            <a:avLst/>
          </a:prstGeom>
        </p:spPr>
      </p:pic>
      <p:sp>
        <p:nvSpPr>
          <p:cNvPr id="4" name="Snip Diagonal Corner Rectangle 3"/>
          <p:cNvSpPr/>
          <p:nvPr/>
        </p:nvSpPr>
        <p:spPr>
          <a:xfrm>
            <a:off x="457200" y="1600200"/>
            <a:ext cx="8229600" cy="4525444"/>
          </a:xfrm>
          <a:prstGeom prst="snip2Diag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ayer_exampl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858" y="2144995"/>
            <a:ext cx="3575419" cy="9203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56880" y="2735719"/>
            <a:ext cx="329997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8A0028"/>
                </a:solidFill>
              </a:rPr>
              <a:t>Persistent objects</a:t>
            </a:r>
            <a:endParaRPr lang="en-US" sz="3200" b="1" dirty="0">
              <a:solidFill>
                <a:srgbClr val="8A0028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6880" y="3281508"/>
            <a:ext cx="8229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 smtClean="0"/>
              <a:t>Recipe &amp; ingredients to build a scalable experiment </a:t>
            </a:r>
            <a:endParaRPr lang="en-US" sz="2800" dirty="0"/>
          </a:p>
        </p:txBody>
      </p:sp>
      <p:pic>
        <p:nvPicPr>
          <p:cNvPr id="15" name="Picture 14" descr="persistent_object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920" y="4145797"/>
            <a:ext cx="2889631" cy="1373290"/>
          </a:xfrm>
          <a:prstGeom prst="rect">
            <a:avLst/>
          </a:prstGeom>
        </p:spPr>
      </p:pic>
      <p:pic>
        <p:nvPicPr>
          <p:cNvPr id="16" name="Picture 15" descr="server_interaction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110" y="3761554"/>
            <a:ext cx="3425998" cy="234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25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Reproducibility and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28" y="1625918"/>
            <a:ext cx="8229600" cy="697318"/>
          </a:xfrm>
          <a:ln w="254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8A0028"/>
                </a:solidFill>
              </a:rPr>
              <a:t>Virtual Clusters</a:t>
            </a:r>
            <a:endParaRPr lang="en-US" b="1" dirty="0" smtClean="0">
              <a:solidFill>
                <a:srgbClr val="8A0028"/>
              </a:solidFill>
            </a:endParaRPr>
          </a:p>
        </p:txBody>
      </p:sp>
      <p:pic>
        <p:nvPicPr>
          <p:cNvPr id="7" name="Picture 6" descr="iu_v_rgb_thumb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879" y="6263252"/>
            <a:ext cx="1784243" cy="594748"/>
          </a:xfrm>
          <a:prstGeom prst="rect">
            <a:avLst/>
          </a:prstGeom>
        </p:spPr>
      </p:pic>
      <p:sp>
        <p:nvSpPr>
          <p:cNvPr id="4" name="Snip Diagonal Corner Rectangle 3"/>
          <p:cNvSpPr/>
          <p:nvPr/>
        </p:nvSpPr>
        <p:spPr>
          <a:xfrm>
            <a:off x="457200" y="1600200"/>
            <a:ext cx="8229600" cy="4525444"/>
          </a:xfrm>
          <a:prstGeom prst="snip2Diag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mi_comparis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877" y="4861215"/>
            <a:ext cx="3924014" cy="1186100"/>
          </a:xfrm>
          <a:prstGeom prst="rect">
            <a:avLst/>
          </a:prstGeom>
        </p:spPr>
      </p:pic>
      <p:pic>
        <p:nvPicPr>
          <p:cNvPr id="11" name="Picture 10" descr="hadoop_clust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247" y="2323236"/>
            <a:ext cx="3635899" cy="140850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57201" y="3731737"/>
            <a:ext cx="822960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8A0028"/>
                </a:solidFill>
              </a:rPr>
              <a:t>Replicate images across </a:t>
            </a:r>
            <a:r>
              <a:rPr lang="en-US" sz="3200" b="1" dirty="0" err="1">
                <a:solidFill>
                  <a:srgbClr val="8A0028"/>
                </a:solidFill>
              </a:rPr>
              <a:t>IaaS</a:t>
            </a:r>
            <a:r>
              <a:rPr lang="en-US" sz="3200" b="1" dirty="0">
                <a:solidFill>
                  <a:srgbClr val="8A0028"/>
                </a:solidFill>
              </a:rPr>
              <a:t> </a:t>
            </a:r>
            <a:r>
              <a:rPr lang="en-US" sz="3200" b="1" dirty="0" smtClean="0">
                <a:solidFill>
                  <a:srgbClr val="8A0028"/>
                </a:solidFill>
              </a:rPr>
              <a:t>clouds</a:t>
            </a:r>
          </a:p>
          <a:p>
            <a:pPr lvl="0">
              <a:spcBef>
                <a:spcPct val="2000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	Reproduce experiments across clouds</a:t>
            </a:r>
            <a:endParaRPr lang="en-US" sz="3000" dirty="0">
              <a:solidFill>
                <a:srgbClr val="000000"/>
              </a:solidFill>
            </a:endParaRPr>
          </a:p>
        </p:txBody>
      </p:sp>
      <p:pic>
        <p:nvPicPr>
          <p:cNvPr id="13" name="Picture 12" descr="condor_configuration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35" y="2323236"/>
            <a:ext cx="3222678" cy="142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768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631"/>
            <a:ext cx="8229600" cy="652531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Thank You!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84205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12592</TotalTime>
  <Words>54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Jonathan Klinginsmith  Reproducibility and Scalability in Experimentation through Cloud Computing Technologies  Indiana University  Advisor: Judy Qiu</vt:lpstr>
      <vt:lpstr>Reproducible Experimentation</vt:lpstr>
      <vt:lpstr>Experimental Conditions</vt:lpstr>
      <vt:lpstr>Reproducibility and Scalability</vt:lpstr>
      <vt:lpstr>Reproducibility and Scalability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Jonathan Klinginsmith  Indiana University  Judy Qiu</dc:title>
  <dc:creator>Jonathan Klinginsmith</dc:creator>
  <cp:lastModifiedBy>Jonathan Klinginsmith</cp:lastModifiedBy>
  <cp:revision>39</cp:revision>
  <dcterms:created xsi:type="dcterms:W3CDTF">2012-10-14T20:00:56Z</dcterms:created>
  <dcterms:modified xsi:type="dcterms:W3CDTF">2012-10-30T02:29:10Z</dcterms:modified>
</cp:coreProperties>
</file>