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80" r:id="rId22"/>
    <p:sldId id="306" r:id="rId23"/>
    <p:sldId id="281" r:id="rId24"/>
    <p:sldId id="284" r:id="rId25"/>
    <p:sldId id="301" r:id="rId26"/>
    <p:sldId id="302" r:id="rId27"/>
    <p:sldId id="285" r:id="rId28"/>
    <p:sldId id="286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82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4B13-2871-4C2A-AB9D-AE2AA9222F06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A1D6-D9EE-4CAF-9309-73D8628BB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A1D6-D9EE-4CAF-9309-73D8628BBF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A1D6-D9EE-4CAF-9309-73D8628BBFE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DB2BC4-DC21-401B-B6F9-2946B2F0785D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91F1-3E4B-4842-A26B-E039D75D5857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D2F8-F57F-45C6-8F0B-E3E1738956AF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D974F4-74D8-4724-BE8A-A370B91D62C1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6EF2F3-4333-4AA3-B663-D0C5F1D154FE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EF94-A3ED-4EE2-9404-FE68AF94B337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1416-3768-44E6-B1CF-F92EEF927F12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363BAF-3E2F-4902-AA02-FE1837AB7BED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1160-C417-4761-B02C-488B9E2DAD14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0F9069-B36B-4C40-A4BA-580848B2AAB3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D91A3D-FBAD-4E1C-B2FE-CBEF51795061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3D9CD0-2911-4C5A-867C-07D6A6EF7588}" type="datetime1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39E99D-572D-4E16-99AD-4C4685A4F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6019800" cy="161925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Scalable High Performance </a:t>
            </a:r>
            <a:br>
              <a:rPr lang="en-US" dirty="0" smtClean="0"/>
            </a:br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648200"/>
            <a:ext cx="6172200" cy="1371600"/>
          </a:xfrm>
        </p:spPr>
        <p:txBody>
          <a:bodyPr/>
          <a:lstStyle/>
          <a:p>
            <a:pPr algn="r"/>
            <a:r>
              <a:rPr lang="en-US" dirty="0" err="1" smtClean="0"/>
              <a:t>Seung-Hee</a:t>
            </a:r>
            <a:r>
              <a:rPr lang="en-US" dirty="0" smtClean="0"/>
              <a:t> </a:t>
            </a:r>
            <a:r>
              <a:rPr lang="en-US" dirty="0" err="1" smtClean="0"/>
              <a:t>Bae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DA-SMACOF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559552"/>
          </a:xfrm>
        </p:spPr>
        <p:txBody>
          <a:bodyPr/>
          <a:lstStyle/>
          <a:p>
            <a:r>
              <a:rPr lang="en-US" dirty="0" smtClean="0"/>
              <a:t>If we use STRESS objective function as an expected energy function of MDS problem, then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Also, we define </a:t>
            </a:r>
            <a:r>
              <a:rPr lang="en-US" i="1" dirty="0" smtClean="0"/>
              <a:t>P</a:t>
            </a:r>
            <a:r>
              <a:rPr lang="en-US" i="1" baseline="30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r>
              <a:rPr lang="en-US" i="1" baseline="-25000" dirty="0" smtClean="0"/>
              <a:t>0</a:t>
            </a:r>
            <a:r>
              <a:rPr lang="en-US" dirty="0" smtClean="0"/>
              <a:t> as following: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minimize </a:t>
            </a:r>
            <a:r>
              <a:rPr lang="en-US" i="1" dirty="0" smtClean="0"/>
              <a:t>F</a:t>
            </a:r>
            <a:r>
              <a:rPr lang="en-US" i="1" baseline="-25000" dirty="0" smtClean="0"/>
              <a:t>MDS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i="1" baseline="30000" dirty="0" smtClean="0"/>
              <a:t>0</a:t>
            </a:r>
            <a:r>
              <a:rPr lang="en-US" dirty="0" smtClean="0"/>
              <a:t>) = &lt;</a:t>
            </a:r>
            <a:r>
              <a:rPr lang="en-US" i="1" dirty="0" smtClean="0"/>
              <a:t>H</a:t>
            </a:r>
            <a:r>
              <a:rPr lang="en-US" i="1" baseline="-25000" dirty="0" smtClean="0"/>
              <a:t>MDS </a:t>
            </a:r>
            <a:r>
              <a:rPr lang="en-US" dirty="0" smtClean="0"/>
              <a:t>−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&gt;|</a:t>
            </a:r>
            <a:r>
              <a:rPr lang="en-US" i="1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i="1" baseline="30000" dirty="0" smtClean="0"/>
              <a:t>0</a:t>
            </a:r>
            <a:r>
              <a:rPr lang="en-US" dirty="0" smtClean="0"/>
              <a:t>)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/>
              <a:t>− &lt;H</a:t>
            </a:r>
            <a:r>
              <a:rPr lang="en-US" i="1" baseline="-25000" dirty="0" smtClean="0"/>
              <a:t>0</a:t>
            </a:r>
            <a:r>
              <a:rPr lang="en-US" dirty="0" smtClean="0"/>
              <a:t>&gt;|</a:t>
            </a:r>
            <a:r>
              <a:rPr lang="en-US" i="1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i="1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i="1" baseline="30000" dirty="0" smtClean="0"/>
              <a:t>0</a:t>
            </a:r>
            <a:r>
              <a:rPr lang="en-US" dirty="0" smtClean="0"/>
              <a:t>) is independent to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cs typeface="Times New Roman" pitchFamily="18" charset="0"/>
              </a:rPr>
              <a:t>&lt;H</a:t>
            </a:r>
            <a:r>
              <a:rPr lang="en-US" i="1" baseline="-25000" dirty="0" smtClean="0">
                <a:cs typeface="Times New Roman" pitchFamily="18" charset="0"/>
              </a:rPr>
              <a:t>MDS</a:t>
            </a:r>
            <a:r>
              <a:rPr lang="en-US" i="1" dirty="0" smtClean="0">
                <a:cs typeface="Times New Roman" pitchFamily="18" charset="0"/>
              </a:rPr>
              <a:t>&gt;</a:t>
            </a:r>
            <a:r>
              <a:rPr lang="en-US" dirty="0" smtClean="0">
                <a:cs typeface="Times New Roman" pitchFamily="18" charset="0"/>
              </a:rPr>
              <a:t> part is necessary to be minimized </a:t>
            </a:r>
            <a:r>
              <a:rPr lang="en-US" dirty="0" err="1" smtClean="0">
                <a:cs typeface="Times New Roman" pitchFamily="18" charset="0"/>
              </a:rPr>
              <a:t>w.r.t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eq_Hm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3048000" cy="1280650"/>
          </a:xfrm>
          <a:prstGeom prst="rect">
            <a:avLst/>
          </a:prstGeom>
        </p:spPr>
      </p:pic>
      <p:pic>
        <p:nvPicPr>
          <p:cNvPr id="7" name="Picture 6" descr="eq_P0_F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505200"/>
            <a:ext cx="4648200" cy="99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DA-SMACOF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Apply &lt;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dirty="0" smtClean="0"/>
              <a:t>&gt; =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/>
              <a:t> + TL</a:t>
            </a:r>
            <a:r>
              <a:rPr lang="en-US" dirty="0" smtClean="0"/>
              <a:t> to &lt;</a:t>
            </a:r>
            <a:r>
              <a:rPr lang="en-US" i="1" dirty="0" smtClean="0"/>
              <a:t>H</a:t>
            </a:r>
            <a:r>
              <a:rPr lang="en-US" i="1" baseline="-25000" dirty="0" smtClean="0"/>
              <a:t>MDS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EM-like SMACOF alg. to calculate expected mapping which minimize &lt;</a:t>
            </a:r>
            <a:r>
              <a:rPr lang="en-US" i="1" dirty="0" smtClean="0"/>
              <a:t>H</a:t>
            </a:r>
            <a:r>
              <a:rPr lang="en-US" i="1" baseline="-25000" dirty="0" smtClean="0"/>
              <a:t>MDS</a:t>
            </a:r>
            <a:r>
              <a:rPr lang="en-US" dirty="0" smtClean="0"/>
              <a:t>&gt; at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New STRESS is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eq_Hmds_depl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4111595" cy="1219200"/>
          </a:xfrm>
          <a:prstGeom prst="rect">
            <a:avLst/>
          </a:prstGeom>
        </p:spPr>
      </p:pic>
      <p:pic>
        <p:nvPicPr>
          <p:cNvPr id="6" name="Picture 5" descr="eq_new_STR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038599"/>
            <a:ext cx="5334000" cy="232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DA-SMACOF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The MDS problem space could be smoother with higher </a:t>
            </a:r>
            <a:r>
              <a:rPr lang="en-US" i="1" dirty="0" smtClean="0"/>
              <a:t>T</a:t>
            </a:r>
            <a:r>
              <a:rPr lang="en-US" dirty="0" smtClean="0"/>
              <a:t> than with the lower </a:t>
            </a:r>
            <a:r>
              <a:rPr lang="en-US" i="1" dirty="0" smtClean="0"/>
              <a:t>T.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represents the portion of </a:t>
            </a:r>
            <a:r>
              <a:rPr lang="en-US" i="1" dirty="0" smtClean="0"/>
              <a:t>entropy</a:t>
            </a:r>
            <a:r>
              <a:rPr lang="en-US" dirty="0" smtClean="0"/>
              <a:t> to the </a:t>
            </a:r>
            <a:r>
              <a:rPr lang="en-US" i="1" dirty="0" smtClean="0"/>
              <a:t>free energy F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Generally DA approach starts with very high </a:t>
            </a:r>
            <a:r>
              <a:rPr lang="en-US" i="1" dirty="0" smtClean="0"/>
              <a:t>T</a:t>
            </a:r>
            <a:r>
              <a:rPr lang="en-US" dirty="0" smtClean="0"/>
              <a:t>, but if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 is too high, then all points are mapped at the origin.  </a:t>
            </a:r>
          </a:p>
          <a:p>
            <a:pPr lvl="1"/>
            <a:r>
              <a:rPr lang="en-US" dirty="0" smtClean="0"/>
              <a:t>We need to find appropriate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 which makes at least one of the points is not mapped at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lt_Free_energ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2514600" cy="40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MI-MDS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Why do we need interpolation?</a:t>
            </a:r>
          </a:p>
          <a:p>
            <a:pPr lvl="1"/>
            <a:r>
              <a:rPr lang="en-US" dirty="0" smtClean="0"/>
              <a:t>MDS requires </a:t>
            </a:r>
            <a:r>
              <a:rPr lang="en-US" b="1" i="1" dirty="0" smtClean="0"/>
              <a:t>O(N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memory and computation.</a:t>
            </a:r>
          </a:p>
          <a:p>
            <a:pPr lvl="1"/>
            <a:r>
              <a:rPr lang="en-US" dirty="0" smtClean="0"/>
              <a:t>For SMACOF, six N * N matrices are necessary.</a:t>
            </a:r>
          </a:p>
          <a:p>
            <a:pPr lvl="2"/>
            <a:r>
              <a:rPr lang="en-US" dirty="0" smtClean="0"/>
              <a:t>N = 100,000 </a:t>
            </a:r>
            <a:r>
              <a:rPr lang="en-US" dirty="0" smtClean="0">
                <a:sym typeface="Wingdings" pitchFamily="2" charset="2"/>
              </a:rPr>
              <a:t> 480 GB of main memory required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 = 200,000  </a:t>
            </a:r>
            <a:r>
              <a:rPr lang="en-US" b="1" dirty="0" smtClean="0">
                <a:sym typeface="Wingdings" pitchFamily="2" charset="2"/>
              </a:rPr>
              <a:t>1.92 TB </a:t>
            </a:r>
            <a:r>
              <a:rPr lang="en-US" dirty="0" smtClean="0">
                <a:sym typeface="Wingdings" pitchFamily="2" charset="2"/>
              </a:rPr>
              <a:t>( &gt; 1.536 TB) of memory required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Data deluge era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PubChem</a:t>
            </a:r>
            <a:r>
              <a:rPr lang="en-US" dirty="0" smtClean="0">
                <a:sym typeface="Wingdings" pitchFamily="2" charset="2"/>
              </a:rPr>
              <a:t> database contains 60 millions chemical compounds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Biology sequence data are also produced very fast.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to construct a mapping in a target dimension with millions points by MDS?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Interpolation (</a:t>
            </a:r>
            <a:r>
              <a:rPr lang="en-US" i="1" dirty="0" smtClean="0">
                <a:sym typeface="Wingdings" pitchFamily="2" charset="2"/>
              </a:rPr>
              <a:t>Out-of-Sample</a:t>
            </a:r>
            <a:r>
              <a:rPr lang="en-US" dirty="0" smtClean="0">
                <a:sym typeface="Wingdings" pitchFamily="2" charset="2"/>
              </a:rPr>
              <a:t> approach)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1143000"/>
          </a:xfrm>
        </p:spPr>
        <p:txBody>
          <a:bodyPr/>
          <a:lstStyle/>
          <a:p>
            <a:r>
              <a:rPr lang="en-US" dirty="0" smtClean="0"/>
              <a:t>MI-MDS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err="1" smtClean="0"/>
              <a:t>Majorizing</a:t>
            </a:r>
            <a:r>
              <a:rPr lang="en-US" dirty="0" smtClean="0"/>
              <a:t> Interpolation MDS (MI-MDS)</a:t>
            </a:r>
          </a:p>
          <a:p>
            <a:pPr lvl="1"/>
            <a:r>
              <a:rPr lang="en-US" dirty="0" smtClean="0"/>
              <a:t>Based on pre-mapped MDS result of </a:t>
            </a:r>
            <a:r>
              <a:rPr lang="en-US" b="1" i="1" dirty="0" smtClean="0"/>
              <a:t>n</a:t>
            </a:r>
            <a:r>
              <a:rPr lang="en-US" dirty="0" smtClean="0"/>
              <a:t> sample data.</a:t>
            </a:r>
          </a:p>
          <a:p>
            <a:pPr lvl="1"/>
            <a:r>
              <a:rPr lang="en-US" dirty="0" smtClean="0"/>
              <a:t>Find a new mapping of the new point based on the position of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i="1" dirty="0" smtClean="0"/>
              <a:t>nearest neighbors</a:t>
            </a:r>
            <a:r>
              <a:rPr lang="en-US" dirty="0" smtClean="0"/>
              <a:t> (</a:t>
            </a:r>
            <a:r>
              <a:rPr lang="en-US" i="1" dirty="0" smtClean="0"/>
              <a:t>k-NN</a:t>
            </a:r>
            <a:r>
              <a:rPr lang="en-US" dirty="0" smtClean="0"/>
              <a:t>) among </a:t>
            </a:r>
            <a:r>
              <a:rPr lang="en-US" b="1" i="1" dirty="0" smtClean="0"/>
              <a:t>n</a:t>
            </a:r>
            <a:r>
              <a:rPr lang="en-US" dirty="0" smtClean="0"/>
              <a:t> sample data.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majorization</a:t>
            </a:r>
            <a:r>
              <a:rPr lang="en-US" dirty="0" smtClean="0"/>
              <a:t> method is used.</a:t>
            </a:r>
          </a:p>
          <a:p>
            <a:r>
              <a:rPr lang="en-US" dirty="0" smtClean="0"/>
              <a:t>Given</a:t>
            </a:r>
          </a:p>
          <a:p>
            <a:pPr lvl="1"/>
            <a:r>
              <a:rPr lang="en-US" b="1" i="1" dirty="0" smtClean="0"/>
              <a:t>N</a:t>
            </a:r>
            <a:r>
              <a:rPr lang="en-US" dirty="0" smtClean="0"/>
              <a:t> data in high-dimensional space (</a:t>
            </a:r>
            <a:r>
              <a:rPr lang="en-US" b="1" i="1" dirty="0" smtClean="0"/>
              <a:t>D</a:t>
            </a:r>
            <a:r>
              <a:rPr lang="en-US" dirty="0" smtClean="0"/>
              <a:t>-dimension)</a:t>
            </a:r>
          </a:p>
          <a:p>
            <a:pPr lvl="1"/>
            <a:r>
              <a:rPr lang="en-US" dirty="0" smtClean="0"/>
              <a:t>Proximity information of the </a:t>
            </a:r>
            <a:r>
              <a:rPr lang="en-US" b="1" i="1" dirty="0" smtClean="0"/>
              <a:t>N</a:t>
            </a:r>
            <a:r>
              <a:rPr lang="en-US" dirty="0" smtClean="0"/>
              <a:t> data (</a:t>
            </a:r>
            <a:r>
              <a:rPr lang="en-US" b="1" i="1" dirty="0" smtClean="0"/>
              <a:t>∆</a:t>
            </a:r>
            <a:r>
              <a:rPr lang="en-US" b="1" dirty="0" smtClean="0"/>
              <a:t> = </a:t>
            </a:r>
            <a:r>
              <a:rPr lang="en-US" dirty="0" smtClean="0"/>
              <a:t>[</a:t>
            </a:r>
            <a:r>
              <a:rPr lang="el-GR" i="1" dirty="0" smtClean="0"/>
              <a:t>δ</a:t>
            </a:r>
            <a:r>
              <a:rPr lang="en-US" i="1" baseline="-25000" dirty="0" err="1" smtClean="0"/>
              <a:t>ij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Pre-mapped result of </a:t>
            </a:r>
            <a:r>
              <a:rPr lang="en-US" b="1" i="1" dirty="0" smtClean="0"/>
              <a:t>n</a:t>
            </a:r>
            <a:r>
              <a:rPr lang="en-US" dirty="0" smtClean="0"/>
              <a:t> sample data in target dimensional space (</a:t>
            </a:r>
            <a:r>
              <a:rPr lang="en-US" b="1" i="1" dirty="0" smtClean="0"/>
              <a:t>L</a:t>
            </a:r>
            <a:r>
              <a:rPr lang="en-US" dirty="0" smtClean="0"/>
              <a:t>-dimension). (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b="1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 in </a:t>
            </a:r>
            <a:r>
              <a:rPr lang="en-US" b="1" i="1" dirty="0" smtClean="0"/>
              <a:t>R</a:t>
            </a:r>
            <a:r>
              <a:rPr lang="en-US" i="1" baseline="30000" dirty="0" smtClean="0"/>
              <a:t>L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MI-MDS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5178552"/>
          </a:xfrm>
        </p:spPr>
        <p:txBody>
          <a:bodyPr/>
          <a:lstStyle/>
          <a:p>
            <a:r>
              <a:rPr lang="en-US" dirty="0" smtClean="0"/>
              <a:t>MI-MDS procedures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k-NN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l-GR" i="1" dirty="0" smtClean="0"/>
              <a:t>δ</a:t>
            </a:r>
            <a:r>
              <a:rPr lang="en-US" i="1" baseline="-25000" dirty="0" smtClean="0"/>
              <a:t>ix</a:t>
            </a:r>
            <a:r>
              <a:rPr lang="en-US" dirty="0" smtClean="0"/>
              <a:t>, </a:t>
            </a:r>
            <a:r>
              <a:rPr lang="en-US" b="1" i="1" dirty="0" smtClean="0"/>
              <a:t>x</a:t>
            </a:r>
            <a:r>
              <a:rPr lang="en-US" dirty="0" smtClean="0"/>
              <a:t> represents newly added point.</a:t>
            </a:r>
          </a:p>
          <a:p>
            <a:pPr lvl="2"/>
            <a:r>
              <a:rPr lang="en-US" b="1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</a:t>
            </a:r>
            <a:r>
              <a:rPr lang="en-US" b="1" i="1" dirty="0" smtClean="0"/>
              <a:t> </a:t>
            </a:r>
            <a:r>
              <a:rPr lang="en-US" b="1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dirty="0" smtClean="0"/>
              <a:t> in </a:t>
            </a:r>
            <a:r>
              <a:rPr lang="en-US" b="1" i="1" dirty="0" smtClean="0"/>
              <a:t>P</a:t>
            </a:r>
          </a:p>
          <a:p>
            <a:pPr lvl="1"/>
            <a:r>
              <a:rPr lang="en-US" dirty="0" smtClean="0"/>
              <a:t>Say </a:t>
            </a:r>
            <a:r>
              <a:rPr lang="en-US" b="1" i="1" dirty="0" smtClean="0"/>
              <a:t>S</a:t>
            </a:r>
            <a:r>
              <a:rPr lang="en-US" dirty="0" smtClean="0"/>
              <a:t> =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/>
              <a:t> {</a:t>
            </a:r>
            <a:r>
              <a:rPr lang="en-US" b="1" i="1" dirty="0" smtClean="0"/>
              <a:t>x</a:t>
            </a:r>
            <a:r>
              <a:rPr lang="en-US" dirty="0" smtClean="0"/>
              <a:t>}.  </a:t>
            </a:r>
          </a:p>
          <a:p>
            <a:pPr lvl="1"/>
            <a:r>
              <a:rPr lang="en-US" dirty="0" smtClean="0"/>
              <a:t>Finding new mapping position for a new point (</a:t>
            </a:r>
            <a:r>
              <a:rPr lang="en-US" b="1" i="1" dirty="0" smtClean="0"/>
              <a:t>x</a:t>
            </a:r>
            <a:r>
              <a:rPr lang="en-US" dirty="0" smtClean="0"/>
              <a:t>) is considered as a minimization problem of STRESS eq. as similar as normal MDS problem with </a:t>
            </a:r>
            <a:r>
              <a:rPr lang="en-US" i="1" dirty="0" smtClean="0"/>
              <a:t>k+1</a:t>
            </a:r>
            <a:r>
              <a:rPr lang="en-US" dirty="0" smtClean="0"/>
              <a:t> points.</a:t>
            </a:r>
          </a:p>
          <a:p>
            <a:pPr lvl="1"/>
            <a:r>
              <a:rPr lang="en-US" dirty="0" smtClean="0"/>
              <a:t>However, ONLY one point </a:t>
            </a:r>
            <a:r>
              <a:rPr lang="en-US" b="1" i="1" dirty="0" smtClean="0"/>
              <a:t>x</a:t>
            </a:r>
            <a:r>
              <a:rPr lang="en-US" dirty="0" smtClean="0"/>
              <a:t> is movable among </a:t>
            </a:r>
            <a:r>
              <a:rPr lang="en-US" i="1" dirty="0" smtClean="0"/>
              <a:t>k+1</a:t>
            </a:r>
            <a:r>
              <a:rPr lang="en-US" dirty="0" smtClean="0"/>
              <a:t> pts.</a:t>
            </a:r>
          </a:p>
          <a:p>
            <a:pPr lvl="1"/>
            <a:r>
              <a:rPr lang="en-US" dirty="0" smtClean="0"/>
              <a:t>We can summarize STRESS eq. as </a:t>
            </a:r>
            <a:r>
              <a:rPr lang="en-US" dirty="0" err="1" smtClean="0"/>
              <a:t>belows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eq_MIMDS_STR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724400"/>
            <a:ext cx="3967674" cy="154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MI-MDS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96200" cy="5254752"/>
          </a:xfrm>
        </p:spPr>
        <p:txBody>
          <a:bodyPr/>
          <a:lstStyle/>
          <a:p>
            <a:r>
              <a:rPr lang="en-US" dirty="0" smtClean="0"/>
              <a:t>We can deploy 2</a:t>
            </a:r>
            <a:r>
              <a:rPr lang="en-US" baseline="30000" dirty="0" smtClean="0"/>
              <a:t>nd</a:t>
            </a:r>
            <a:r>
              <a:rPr lang="en-US" dirty="0" smtClean="0"/>
              <a:t> term of the above STRESS:</a:t>
            </a:r>
          </a:p>
          <a:p>
            <a:endParaRPr lang="en-US" sz="3200" dirty="0" smtClean="0"/>
          </a:p>
          <a:p>
            <a:r>
              <a:rPr lang="en-US" dirty="0" smtClean="0"/>
              <a:t>In order to establish </a:t>
            </a:r>
            <a:r>
              <a:rPr lang="en-US" dirty="0" err="1" smtClean="0"/>
              <a:t>majorizing</a:t>
            </a:r>
            <a:r>
              <a:rPr lang="en-US" dirty="0" smtClean="0"/>
              <a:t> inequality, apply </a:t>
            </a:r>
            <a:r>
              <a:rPr lang="en-US" i="1" dirty="0" smtClean="0"/>
              <a:t>Cauchy-Schwarz</a:t>
            </a:r>
            <a:r>
              <a:rPr lang="en-US" dirty="0" smtClean="0"/>
              <a:t> inequality to –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ix</a:t>
            </a:r>
            <a:r>
              <a:rPr lang="en-US" dirty="0" smtClean="0"/>
              <a:t> of the 3</a:t>
            </a:r>
            <a:r>
              <a:rPr lang="en-US" baseline="30000" dirty="0" smtClean="0"/>
              <a:t>rd</a:t>
            </a:r>
            <a:r>
              <a:rPr lang="en-US" dirty="0" smtClean="0"/>
              <a:t> term.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Apply those to the STRESS eq. for MI-MDS,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eq_MIMDS_2nd_te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2971800" cy="526108"/>
          </a:xfrm>
          <a:prstGeom prst="rect">
            <a:avLst/>
          </a:prstGeom>
        </p:spPr>
      </p:pic>
      <p:pic>
        <p:nvPicPr>
          <p:cNvPr id="6" name="Picture 5" descr="eq_Cauchy_Schwar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124200"/>
            <a:ext cx="2514600" cy="519578"/>
          </a:xfrm>
          <a:prstGeom prst="rect">
            <a:avLst/>
          </a:prstGeom>
        </p:spPr>
      </p:pic>
      <p:pic>
        <p:nvPicPr>
          <p:cNvPr id="7" name="Picture 6" descr="eq_MIMDS_3rd_te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657600"/>
            <a:ext cx="3105764" cy="520989"/>
          </a:xfrm>
          <a:prstGeom prst="rect">
            <a:avLst/>
          </a:prstGeom>
        </p:spPr>
      </p:pic>
      <p:pic>
        <p:nvPicPr>
          <p:cNvPr id="8" name="Picture 7" descr="eq_MIMDS_STRESS_fin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724400"/>
            <a:ext cx="5088653" cy="150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MI-MDS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smtClean="0"/>
              <a:t>Through setting the derivative of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dirty="0" smtClean="0"/>
              <a:t>(</a:t>
            </a:r>
            <a:r>
              <a:rPr lang="en-US" b="1" i="1" dirty="0" smtClean="0"/>
              <a:t>x</a:t>
            </a:r>
            <a:r>
              <a:rPr lang="en-US" i="1" dirty="0" smtClean="0"/>
              <a:t>, </a:t>
            </a:r>
            <a:r>
              <a:rPr lang="en-US" b="1" i="1" dirty="0" smtClean="0"/>
              <a:t>z</a:t>
            </a:r>
            <a:r>
              <a:rPr lang="en-US" i="1" dirty="0" smtClean="0"/>
              <a:t>)</a:t>
            </a:r>
            <a:r>
              <a:rPr lang="en-US" dirty="0" smtClean="0"/>
              <a:t> equal to 0, we can obtain minimum of it; that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we substitute </a:t>
            </a:r>
            <a:r>
              <a:rPr lang="en-US" b="1" i="1" dirty="0" smtClean="0"/>
              <a:t>z</a:t>
            </a:r>
            <a:r>
              <a:rPr lang="en-US" dirty="0" smtClean="0"/>
              <a:t> with </a:t>
            </a:r>
            <a:r>
              <a:rPr lang="en-US" b="1" i="1" dirty="0" smtClean="0"/>
              <a:t>x</a:t>
            </a:r>
            <a:r>
              <a:rPr lang="en-US" baseline="30000" dirty="0" smtClean="0"/>
              <a:t>[t-1]</a:t>
            </a:r>
            <a:r>
              <a:rPr lang="en-US" dirty="0" smtClean="0"/>
              <a:t>, then we generate an iterative </a:t>
            </a:r>
            <a:r>
              <a:rPr lang="en-US" dirty="0" err="1" smtClean="0"/>
              <a:t>majorizing</a:t>
            </a:r>
            <a:r>
              <a:rPr lang="en-US" dirty="0" smtClean="0"/>
              <a:t> eq. like following: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eq_MIMDS_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3124604" cy="724621"/>
          </a:xfrm>
          <a:prstGeom prst="rect">
            <a:avLst/>
          </a:prstGeom>
        </p:spPr>
      </p:pic>
      <p:pic>
        <p:nvPicPr>
          <p:cNvPr id="6" name="Picture 5" descr="eq_MIMDS_x_i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33800"/>
            <a:ext cx="3329452" cy="7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Why do we need to parallelize MDS algorithm?</a:t>
            </a:r>
          </a:p>
          <a:p>
            <a:pPr lvl="1"/>
            <a:r>
              <a:rPr lang="en-US" dirty="0" smtClean="0"/>
              <a:t>For the large data set, like 100k points, a data mining alg. is no more </a:t>
            </a:r>
            <a:r>
              <a:rPr lang="en-US" i="1" dirty="0" err="1" smtClean="0"/>
              <a:t>cpu</a:t>
            </a:r>
            <a:r>
              <a:rPr lang="en-US" i="1" dirty="0" smtClean="0"/>
              <a:t>-bounded</a:t>
            </a:r>
            <a:r>
              <a:rPr lang="en-US" dirty="0" smtClean="0"/>
              <a:t> but </a:t>
            </a:r>
            <a:r>
              <a:rPr lang="en-US" i="1" dirty="0" smtClean="0"/>
              <a:t>memory-bounded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instance, SMACOF algorithm requires six </a:t>
            </a:r>
            <a:r>
              <a:rPr lang="en-US" b="1" i="1" dirty="0" err="1" smtClean="0"/>
              <a:t>N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i="1" dirty="0" err="1" smtClean="0"/>
              <a:t>N</a:t>
            </a:r>
            <a:r>
              <a:rPr lang="en-US" dirty="0" smtClean="0"/>
              <a:t> matrices, so at least </a:t>
            </a:r>
            <a:r>
              <a:rPr lang="en-US" b="1" dirty="0" smtClean="0"/>
              <a:t>480 GB </a:t>
            </a:r>
            <a:r>
              <a:rPr lang="en-US" dirty="0" smtClean="0"/>
              <a:t>of memory is required to run SMACOF with 100k data points.</a:t>
            </a:r>
          </a:p>
          <a:p>
            <a:pPr lvl="1"/>
            <a:r>
              <a:rPr lang="en-US" dirty="0" smtClean="0"/>
              <a:t>So, we have to utilize </a:t>
            </a:r>
            <a:r>
              <a:rPr lang="en-US" i="1" dirty="0" smtClean="0"/>
              <a:t>distributed memory</a:t>
            </a:r>
            <a:r>
              <a:rPr lang="en-US" dirty="0" smtClean="0"/>
              <a:t> to overcome memory shortage.</a:t>
            </a:r>
          </a:p>
          <a:p>
            <a:r>
              <a:rPr lang="en-US" dirty="0" smtClean="0"/>
              <a:t>Main issue of parallelization is Load Balance and efficiency.</a:t>
            </a:r>
          </a:p>
          <a:p>
            <a:pPr lvl="1"/>
            <a:r>
              <a:rPr lang="en-US" dirty="0" smtClean="0"/>
              <a:t>How to decompose a matrix to blocks?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 block decomposition, where </a:t>
            </a:r>
            <a:r>
              <a:rPr lang="en-US" i="1" dirty="0" smtClean="0"/>
              <a:t>m * n = 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Parallelization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r>
              <a:rPr lang="en-US" dirty="0" smtClean="0"/>
              <a:t>Parallelize followings:</a:t>
            </a:r>
          </a:p>
          <a:p>
            <a:pPr lvl="1"/>
            <a:r>
              <a:rPr lang="en-US" dirty="0" smtClean="0"/>
              <a:t>Computing STRESS, updating B(X) and matrix multiplication.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arallel_mat_mu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514600"/>
            <a:ext cx="6019800" cy="392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/>
              <a:t>Background and Related Work</a:t>
            </a:r>
          </a:p>
          <a:p>
            <a:r>
              <a:rPr lang="en-US" dirty="0" smtClean="0"/>
              <a:t>Research Issues</a:t>
            </a:r>
          </a:p>
          <a:p>
            <a:r>
              <a:rPr lang="en-US" dirty="0" smtClean="0"/>
              <a:t>Experimental Analysis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Hybrid Parallel Model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multicore</a:t>
            </a:r>
            <a:r>
              <a:rPr lang="en-US" dirty="0" smtClean="0"/>
              <a:t> chip invented, most of cluster systems are now </a:t>
            </a:r>
            <a:r>
              <a:rPr lang="en-US" i="1" dirty="0" err="1" smtClean="0"/>
              <a:t>multicore</a:t>
            </a:r>
            <a:r>
              <a:rPr lang="en-US" i="1" dirty="0" smtClean="0"/>
              <a:t> cluster systems </a:t>
            </a:r>
            <a:r>
              <a:rPr lang="en-US" dirty="0" smtClean="0"/>
              <a:t>in that each compute node contains multi computing units.</a:t>
            </a:r>
          </a:p>
          <a:p>
            <a:pPr lvl="1"/>
            <a:r>
              <a:rPr lang="en-US" dirty="0" smtClean="0"/>
              <a:t>MPI only model is still used a lot and shows good performance some cases but not all cases with </a:t>
            </a:r>
            <a:r>
              <a:rPr lang="en-US" dirty="0" err="1" smtClean="0"/>
              <a:t>multicore</a:t>
            </a:r>
            <a:r>
              <a:rPr lang="en-US" dirty="0" smtClean="0"/>
              <a:t> cluster systems.</a:t>
            </a:r>
          </a:p>
          <a:p>
            <a:pPr lvl="1"/>
            <a:r>
              <a:rPr lang="en-US" dirty="0" smtClean="0"/>
              <a:t>Hybrid (combine MPI and Threading) model used other data mining algorithms, and outperforms in some cases.</a:t>
            </a:r>
          </a:p>
          <a:p>
            <a:pPr lvl="1"/>
            <a:r>
              <a:rPr lang="en-US" dirty="0" smtClean="0"/>
              <a:t>I will apply hybrid parallel model to the parallel SMACOF and investigate which parallel model is better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Parallel MI-MDS</a:t>
            </a:r>
          </a:p>
          <a:p>
            <a:pPr lvl="1"/>
            <a:r>
              <a:rPr lang="en-US" dirty="0" smtClean="0"/>
              <a:t>Though MI-MDS (</a:t>
            </a:r>
            <a:r>
              <a:rPr lang="en-US" b="1" i="1" dirty="0" smtClean="0"/>
              <a:t>O(</a:t>
            </a:r>
            <a:r>
              <a:rPr lang="en-US" b="1" i="1" dirty="0" err="1" smtClean="0"/>
              <a:t>Mn</a:t>
            </a:r>
            <a:r>
              <a:rPr lang="en-US" b="1" i="1" dirty="0" smtClean="0"/>
              <a:t>)</a:t>
            </a:r>
            <a:r>
              <a:rPr lang="en-US" dirty="0" smtClean="0"/>
              <a:t>) is much faster than SMACOF algorithm (</a:t>
            </a:r>
            <a:r>
              <a:rPr lang="en-US" b="1" i="1" dirty="0" smtClean="0"/>
              <a:t>O(N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), it still needs to be parallelize since it deals with millions of points.</a:t>
            </a:r>
          </a:p>
          <a:p>
            <a:pPr lvl="1"/>
            <a:r>
              <a:rPr lang="en-US" dirty="0" smtClean="0"/>
              <a:t>MI-MDS is </a:t>
            </a:r>
            <a:r>
              <a:rPr lang="en-US" b="1" i="1" dirty="0" smtClean="0"/>
              <a:t>pleasingly parallel</a:t>
            </a:r>
            <a:r>
              <a:rPr lang="en-US" dirty="0" smtClean="0"/>
              <a:t>, since interpolated points (</a:t>
            </a:r>
            <a:r>
              <a:rPr lang="en-US" i="1" dirty="0" smtClean="0"/>
              <a:t>out-of-sample points</a:t>
            </a:r>
            <a:r>
              <a:rPr lang="en-US" dirty="0" smtClean="0"/>
              <a:t>) are totally independent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STRESS eq. could be considered as the sum of </a:t>
            </a:r>
            <a:r>
              <a:rPr lang="en-US" i="1" dirty="0" smtClean="0"/>
              <a:t>weighted squared error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Due to simplicity and easy computation, </a:t>
            </a:r>
            <a:r>
              <a:rPr lang="en-US" i="1" dirty="0" smtClean="0"/>
              <a:t>uniform</a:t>
            </a:r>
            <a:r>
              <a:rPr lang="en-US" dirty="0" smtClean="0"/>
              <a:t> weight is assumed in many case.</a:t>
            </a:r>
          </a:p>
          <a:p>
            <a:r>
              <a:rPr lang="en-US" dirty="0" smtClean="0"/>
              <a:t>However, mapping can be different </a:t>
            </a:r>
            <a:r>
              <a:rPr lang="en-US" dirty="0" err="1" smtClean="0"/>
              <a:t>w.r.t</a:t>
            </a:r>
            <a:r>
              <a:rPr lang="en-US" dirty="0" smtClean="0"/>
              <a:t>. weight function.</a:t>
            </a:r>
          </a:p>
          <a:p>
            <a:pPr lvl="1"/>
            <a:r>
              <a:rPr lang="en-US" i="1" dirty="0" smtClean="0"/>
              <a:t>Uniform weight</a:t>
            </a:r>
            <a:r>
              <a:rPr lang="en-US" dirty="0" smtClean="0"/>
              <a:t> will do more focus on larger distance entries than small distances, but </a:t>
            </a:r>
            <a:r>
              <a:rPr lang="en-US" i="1" dirty="0" smtClean="0"/>
              <a:t>reciprocal weight</a:t>
            </a:r>
            <a:r>
              <a:rPr lang="en-US" dirty="0" smtClean="0"/>
              <a:t> method will do the opposite way.</a:t>
            </a:r>
          </a:p>
          <a:p>
            <a:r>
              <a:rPr lang="en-US" dirty="0" smtClean="0"/>
              <a:t>I will investigate various weight functions</a:t>
            </a:r>
          </a:p>
          <a:p>
            <a:pPr lvl="1"/>
            <a:r>
              <a:rPr lang="en-US" dirty="0" smtClean="0"/>
              <a:t>e.g.) </a:t>
            </a:r>
            <a:r>
              <a:rPr lang="en-US" i="1" dirty="0" smtClean="0"/>
              <a:t>1/</a:t>
            </a:r>
            <a:r>
              <a:rPr lang="el-GR" i="1" dirty="0" smtClean="0"/>
              <a:t>δ</a:t>
            </a:r>
            <a:r>
              <a:rPr lang="en-US" i="1" baseline="30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1/√</a:t>
            </a:r>
            <a:r>
              <a:rPr lang="el-GR" i="1" dirty="0" smtClean="0"/>
              <a:t>δ</a:t>
            </a:r>
            <a:r>
              <a:rPr lang="en-US" dirty="0" smtClean="0"/>
              <a:t>, as well as </a:t>
            </a:r>
            <a:r>
              <a:rPr lang="en-US" i="1" dirty="0" smtClean="0"/>
              <a:t>uniform</a:t>
            </a:r>
            <a:r>
              <a:rPr lang="en-US" dirty="0" smtClean="0"/>
              <a:t> and </a:t>
            </a:r>
            <a:r>
              <a:rPr lang="en-US" i="1" dirty="0" smtClean="0"/>
              <a:t>1/</a:t>
            </a:r>
            <a:r>
              <a:rPr lang="el-GR" i="1" dirty="0" smtClean="0"/>
              <a:t>δ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 and Related Work</a:t>
            </a:r>
          </a:p>
          <a:p>
            <a:r>
              <a:rPr lang="en-US" dirty="0" smtClean="0"/>
              <a:t>Research Issues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Experimental Analysis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SMACOF vs. DA-SMACOF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Parallel Performance of MPI-SMACOF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Interpolation Performance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Biological Sequence data </a:t>
            </a:r>
          </a:p>
          <a:p>
            <a:pPr lvl="2"/>
            <a:r>
              <a:rPr lang="en-US" dirty="0" smtClean="0"/>
              <a:t>ALU sequences, Meta genomics sequences</a:t>
            </a:r>
          </a:p>
          <a:p>
            <a:pPr lvl="2"/>
            <a:r>
              <a:rPr lang="en-US" dirty="0" smtClean="0"/>
              <a:t>It is hard to find a feature vector of sequences, but it is possible to measure </a:t>
            </a:r>
            <a:r>
              <a:rPr lang="en-US" i="1" dirty="0" err="1" smtClean="0"/>
              <a:t>pairwise</a:t>
            </a:r>
            <a:r>
              <a:rPr lang="en-US" i="1" dirty="0" smtClean="0"/>
              <a:t> dissimilarity</a:t>
            </a:r>
            <a:r>
              <a:rPr lang="en-US" dirty="0" smtClean="0"/>
              <a:t> of two sequences.</a:t>
            </a:r>
          </a:p>
          <a:p>
            <a:pPr lvl="1"/>
            <a:r>
              <a:rPr lang="en-US" dirty="0" smtClean="0"/>
              <a:t>Chemical Compound data</a:t>
            </a:r>
          </a:p>
          <a:p>
            <a:pPr lvl="2"/>
            <a:r>
              <a:rPr lang="en-US" dirty="0" smtClean="0"/>
              <a:t>About 60 millions of compounds are in </a:t>
            </a:r>
            <a:r>
              <a:rPr lang="en-US" dirty="0" err="1" smtClean="0"/>
              <a:t>PubChem</a:t>
            </a:r>
            <a:r>
              <a:rPr lang="en-US" dirty="0" smtClean="0"/>
              <a:t> database.</a:t>
            </a:r>
          </a:p>
          <a:p>
            <a:pPr lvl="2"/>
            <a:r>
              <a:rPr lang="en-US" dirty="0" smtClean="0"/>
              <a:t>166 binary finger print of each compound is used as a feature vector of it.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Euclidean distance of the finger prints is used as dissimilarity information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SMACOF vs. DA-SMACOF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 descr="bar_DA_vs_EM_ALU300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785719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SMACOF vs. DA-SMACOF (2)</a:t>
            </a:r>
            <a:endParaRPr lang="en-US" dirty="0"/>
          </a:p>
        </p:txBody>
      </p:sp>
      <p:pic>
        <p:nvPicPr>
          <p:cNvPr id="5" name="Content Placeholder 4" descr="bar_DA_vs_EM_MC3000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4960472" cy="4873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Experimental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table_syste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7848600" cy="308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Parallel 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Performance comparison </a:t>
            </a:r>
            <a:r>
              <a:rPr lang="en-US" dirty="0" err="1" smtClean="0"/>
              <a:t>w.r.t</a:t>
            </a:r>
            <a:r>
              <a:rPr lang="en-US" dirty="0" smtClean="0"/>
              <a:t>. how to decompose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plot_par_perform_decomp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086600" cy="511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Parallel Performance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dirty="0" smtClean="0"/>
              <a:t>Scalability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plot_par_perform_sc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084233" cy="5115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deluge era </a:t>
            </a:r>
          </a:p>
          <a:p>
            <a:pPr lvl="1"/>
            <a:r>
              <a:rPr lang="en-US" dirty="0" smtClean="0"/>
              <a:t>Biological sequence, Chemical Compound data</a:t>
            </a:r>
          </a:p>
          <a:p>
            <a:pPr lvl="1"/>
            <a:r>
              <a:rPr lang="en-US" dirty="0" smtClean="0"/>
              <a:t>Data intensive computing</a:t>
            </a:r>
          </a:p>
          <a:p>
            <a:pPr lvl="1"/>
            <a:r>
              <a:rPr lang="en-US" dirty="0" smtClean="0"/>
              <a:t>Data analysis or mining is getting important.</a:t>
            </a:r>
          </a:p>
          <a:p>
            <a:r>
              <a:rPr lang="en-US" dirty="0" smtClean="0"/>
              <a:t>High-dimensional data</a:t>
            </a:r>
          </a:p>
          <a:p>
            <a:pPr lvl="1"/>
            <a:r>
              <a:rPr lang="en-US" dirty="0" smtClean="0"/>
              <a:t>Dimension reduction alg. helps people to investigate distribution of the original data.</a:t>
            </a:r>
          </a:p>
          <a:p>
            <a:pPr lvl="1"/>
            <a:r>
              <a:rPr lang="en-US" dirty="0" smtClean="0"/>
              <a:t>For some dataset, it is hard to represent with feature vectors but proximity information.</a:t>
            </a:r>
          </a:p>
          <a:p>
            <a:r>
              <a:rPr lang="en-US" dirty="0" smtClean="0"/>
              <a:t>Multidimensional Scaling (MDS)</a:t>
            </a:r>
          </a:p>
          <a:p>
            <a:pPr lvl="1"/>
            <a:r>
              <a:rPr lang="en-US" dirty="0" smtClean="0"/>
              <a:t>Find a mapping in the target dimension </a:t>
            </a:r>
            <a:r>
              <a:rPr lang="en-US" dirty="0" err="1" smtClean="0"/>
              <a:t>w.r.t</a:t>
            </a:r>
            <a:r>
              <a:rPr lang="en-US" dirty="0" smtClean="0"/>
              <a:t>. the proximity (dissimilarity) information.</a:t>
            </a:r>
          </a:p>
          <a:p>
            <a:pPr lvl="1"/>
            <a:r>
              <a:rPr lang="en-US" dirty="0" smtClean="0"/>
              <a:t>Non-linear optimization problem.</a:t>
            </a:r>
          </a:p>
          <a:p>
            <a:pPr lvl="1"/>
            <a:r>
              <a:rPr lang="en-US" dirty="0" smtClean="0"/>
              <a:t>Require </a:t>
            </a:r>
            <a:r>
              <a:rPr lang="en-US" b="1" i="1" dirty="0" smtClean="0"/>
              <a:t>O(N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 memory and computation.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MI-MDS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N = 100k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plot_intpol_upto_100k_STRESS_runTi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62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MI-MDS Performance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3048000" cy="4572000"/>
          </a:xfrm>
        </p:spPr>
        <p:txBody>
          <a:bodyPr/>
          <a:lstStyle/>
          <a:p>
            <a:r>
              <a:rPr lang="en-US" dirty="0" smtClean="0"/>
              <a:t>STRESS values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100k: 0.0719</a:t>
            </a:r>
          </a:p>
          <a:p>
            <a:pPr lvl="1"/>
            <a:r>
              <a:rPr lang="en-US" dirty="0" smtClean="0"/>
              <a:t>1M+100k: 0.0790</a:t>
            </a:r>
          </a:p>
          <a:p>
            <a:pPr lvl="1"/>
            <a:r>
              <a:rPr lang="en-US" dirty="0" smtClean="0"/>
              <a:t>2M+100k: 0.0794</a:t>
            </a:r>
          </a:p>
        </p:txBody>
      </p:sp>
      <p:pic>
        <p:nvPicPr>
          <p:cNvPr id="7" name="Content Placeholder 6" descr="plot_intpol_upto_2M_STRES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447800"/>
            <a:ext cx="455718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MI-MDS Performance (3)</a:t>
            </a:r>
            <a:endParaRPr lang="en-US" dirty="0"/>
          </a:p>
        </p:txBody>
      </p:sp>
      <p:pic>
        <p:nvPicPr>
          <p:cNvPr id="5" name="Content Placeholder 4" descr="plot_intpol_MPI_efficienc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7806119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 and Related Work</a:t>
            </a:r>
          </a:p>
          <a:p>
            <a:r>
              <a:rPr lang="en-US" dirty="0" smtClean="0"/>
              <a:t>Research Issues</a:t>
            </a:r>
          </a:p>
          <a:p>
            <a:r>
              <a:rPr lang="en-US" dirty="0" smtClean="0"/>
              <a:t>Experimental Analysis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Contributions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543800" cy="540715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Main Goal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construct low dimensional mapping of the given large high-dimensional data as good as possible and as many as possible.</a:t>
            </a:r>
          </a:p>
          <a:p>
            <a:pPr lvl="1"/>
            <a:r>
              <a:rPr lang="en-US" b="1" dirty="0" smtClean="0"/>
              <a:t>Apply DA approach</a:t>
            </a:r>
            <a:r>
              <a:rPr lang="en-US" dirty="0" smtClean="0"/>
              <a:t> to MDS problem to prevent trapping local optima.  </a:t>
            </a:r>
          </a:p>
          <a:p>
            <a:pPr lvl="2"/>
            <a:r>
              <a:rPr lang="en-US" dirty="0" smtClean="0"/>
              <a:t>The proposed DA-SMACOF outperforms SMACOF in quality and shows consistent result.</a:t>
            </a:r>
          </a:p>
          <a:p>
            <a:pPr lvl="1"/>
            <a:r>
              <a:rPr lang="en-US" b="1" dirty="0" smtClean="0"/>
              <a:t>Parallelize</a:t>
            </a:r>
            <a:r>
              <a:rPr lang="en-US" dirty="0" smtClean="0"/>
              <a:t> both SMACOF and DA-SMACOF via MPI only model and hybrid parallel model.</a:t>
            </a:r>
          </a:p>
          <a:p>
            <a:pPr lvl="2"/>
            <a:r>
              <a:rPr lang="en-US" dirty="0" smtClean="0"/>
              <a:t>it is possible to run faster and to deal with larger data.</a:t>
            </a:r>
          </a:p>
          <a:p>
            <a:pPr lvl="1"/>
            <a:r>
              <a:rPr lang="en-US" dirty="0" smtClean="0"/>
              <a:t>Propose</a:t>
            </a:r>
            <a:r>
              <a:rPr lang="en-US" b="1" dirty="0" smtClean="0"/>
              <a:t> interpolation algorithm</a:t>
            </a:r>
            <a:r>
              <a:rPr lang="en-US" dirty="0" smtClean="0"/>
              <a:t> based on iterative </a:t>
            </a:r>
            <a:r>
              <a:rPr lang="en-US" dirty="0" err="1" smtClean="0"/>
              <a:t>majorizing</a:t>
            </a:r>
            <a:r>
              <a:rPr lang="en-US" dirty="0" smtClean="0"/>
              <a:t> method, called MI-MDS.</a:t>
            </a:r>
          </a:p>
          <a:p>
            <a:pPr lvl="2"/>
            <a:r>
              <a:rPr lang="en-US" dirty="0" smtClean="0"/>
              <a:t>To deal with even more points, like millions of data, which is not eligible to run normal MDS algorithm in cluster systems.</a:t>
            </a:r>
          </a:p>
          <a:p>
            <a:pPr lvl="1"/>
            <a:r>
              <a:rPr lang="en-US" dirty="0" smtClean="0"/>
              <a:t>Also, I will investigate and analyze how weight values affect to the MDS mapping.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Seung-Hee</a:t>
            </a:r>
            <a:r>
              <a:rPr lang="en-US" sz="1400" dirty="0" smtClean="0"/>
              <a:t> </a:t>
            </a:r>
            <a:r>
              <a:rPr lang="en-US" sz="1400" dirty="0" err="1" smtClean="0"/>
              <a:t>Bae</a:t>
            </a:r>
            <a:r>
              <a:rPr lang="en-US" sz="1400" dirty="0" smtClean="0"/>
              <a:t>. </a:t>
            </a:r>
            <a:r>
              <a:rPr lang="en-US" sz="1400" b="1" dirty="0" smtClean="0"/>
              <a:t>Parallel multidimensional scaling performance on </a:t>
            </a:r>
            <a:r>
              <a:rPr lang="en-US" sz="1400" b="1" dirty="0" err="1" smtClean="0"/>
              <a:t>multicore</a:t>
            </a:r>
            <a:r>
              <a:rPr lang="en-US" sz="1400" b="1" dirty="0" smtClean="0"/>
              <a:t> systems. </a:t>
            </a:r>
            <a:r>
              <a:rPr lang="en-US" sz="1400" dirty="0" smtClean="0"/>
              <a:t>In </a:t>
            </a:r>
            <a:r>
              <a:rPr lang="en-US" sz="1400" i="1" dirty="0" smtClean="0"/>
              <a:t>Proceedings of the Advances in High-Performance E-Science Middleware and Applications workshop (AHEMA) of Fourth IEEE International Conference on </a:t>
            </a:r>
            <a:r>
              <a:rPr lang="en-US" sz="1400" i="1" dirty="0" err="1" smtClean="0"/>
              <a:t>eScience</a:t>
            </a:r>
            <a:r>
              <a:rPr lang="en-US" sz="1400" i="1" dirty="0" smtClean="0"/>
              <a:t>, pages 695–702, </a:t>
            </a:r>
            <a:r>
              <a:rPr lang="it-IT" sz="1400" dirty="0" smtClean="0"/>
              <a:t>Indianapolis, Indiana, Dec. 2008. IEEE Computer Society.</a:t>
            </a:r>
          </a:p>
          <a:p>
            <a:r>
              <a:rPr lang="en-US" sz="1400" dirty="0" smtClean="0"/>
              <a:t>G. Fox, S. </a:t>
            </a:r>
            <a:r>
              <a:rPr lang="en-US" sz="1400" dirty="0" err="1" smtClean="0"/>
              <a:t>Bae</a:t>
            </a:r>
            <a:r>
              <a:rPr lang="en-US" sz="1400" dirty="0" smtClean="0"/>
              <a:t>, J. </a:t>
            </a:r>
            <a:r>
              <a:rPr lang="en-US" sz="1400" dirty="0" err="1" smtClean="0"/>
              <a:t>Ekanayake</a:t>
            </a:r>
            <a:r>
              <a:rPr lang="en-US" sz="1400" dirty="0" smtClean="0"/>
              <a:t>, X. </a:t>
            </a:r>
            <a:r>
              <a:rPr lang="en-US" sz="1400" dirty="0" err="1" smtClean="0"/>
              <a:t>Qiu</a:t>
            </a:r>
            <a:r>
              <a:rPr lang="en-US" sz="1400" dirty="0" smtClean="0"/>
              <a:t>, and H. Yuan. </a:t>
            </a:r>
            <a:r>
              <a:rPr lang="en-US" sz="1400" b="1" dirty="0" smtClean="0"/>
              <a:t>Parallel data mining from </a:t>
            </a:r>
            <a:r>
              <a:rPr lang="en-US" sz="1400" b="1" dirty="0" err="1" smtClean="0"/>
              <a:t>multicore</a:t>
            </a:r>
            <a:r>
              <a:rPr lang="en-US" sz="1400" b="1" dirty="0" smtClean="0"/>
              <a:t> to cloudy grids. </a:t>
            </a:r>
            <a:r>
              <a:rPr lang="en-US" sz="1400" dirty="0" smtClean="0"/>
              <a:t>In </a:t>
            </a:r>
            <a:r>
              <a:rPr lang="en-US" sz="1400" i="1" dirty="0" smtClean="0"/>
              <a:t>Proceedings of HPC 2008 High Performance Computing and Grids workshop, </a:t>
            </a:r>
            <a:r>
              <a:rPr lang="en-US" sz="1400" i="1" dirty="0" err="1" smtClean="0"/>
              <a:t>Cetraro</a:t>
            </a:r>
            <a:r>
              <a:rPr lang="en-US" sz="1400" i="1" dirty="0" smtClean="0"/>
              <a:t>, Italy, July 2008.</a:t>
            </a:r>
          </a:p>
          <a:p>
            <a:r>
              <a:rPr lang="en-US" sz="1400" dirty="0" err="1" smtClean="0"/>
              <a:t>Jong</a:t>
            </a:r>
            <a:r>
              <a:rPr lang="en-US" sz="1400" dirty="0" smtClean="0"/>
              <a:t> </a:t>
            </a:r>
            <a:r>
              <a:rPr lang="en-US" sz="1400" dirty="0" err="1" smtClean="0"/>
              <a:t>Youl</a:t>
            </a:r>
            <a:r>
              <a:rPr lang="en-US" sz="1400" dirty="0" smtClean="0"/>
              <a:t> </a:t>
            </a:r>
            <a:r>
              <a:rPr lang="en-US" sz="1400" dirty="0" err="1" smtClean="0"/>
              <a:t>Choi</a:t>
            </a:r>
            <a:r>
              <a:rPr lang="en-US" sz="1400" dirty="0" smtClean="0"/>
              <a:t>, </a:t>
            </a:r>
            <a:r>
              <a:rPr lang="en-US" sz="1400" dirty="0" err="1" smtClean="0"/>
              <a:t>Seung-Hee</a:t>
            </a:r>
            <a:r>
              <a:rPr lang="en-US" sz="1400" dirty="0" smtClean="0"/>
              <a:t> </a:t>
            </a:r>
            <a:r>
              <a:rPr lang="en-US" sz="1400" dirty="0" err="1" smtClean="0"/>
              <a:t>Bae</a:t>
            </a:r>
            <a:r>
              <a:rPr lang="en-US" sz="1400" dirty="0" smtClean="0"/>
              <a:t>, </a:t>
            </a:r>
            <a:r>
              <a:rPr lang="en-US" sz="1400" dirty="0" err="1" smtClean="0"/>
              <a:t>Xiaohong</a:t>
            </a:r>
            <a:r>
              <a:rPr lang="en-US" sz="1400" dirty="0" smtClean="0"/>
              <a:t> </a:t>
            </a:r>
            <a:r>
              <a:rPr lang="en-US" sz="1400" dirty="0" err="1" smtClean="0"/>
              <a:t>Qiu</a:t>
            </a:r>
            <a:r>
              <a:rPr lang="en-US" sz="1400" dirty="0" smtClean="0"/>
              <a:t> and Geoffrey Fox. </a:t>
            </a:r>
            <a:r>
              <a:rPr lang="en-US" sz="1400" b="1" dirty="0" smtClean="0"/>
              <a:t>High Performance Dimension Reduction and Visualization for Large High-dimensional Data Analysis.</a:t>
            </a:r>
            <a:r>
              <a:rPr lang="en-US" sz="1400" dirty="0" smtClean="0"/>
              <a:t> to appear </a:t>
            </a:r>
            <a:r>
              <a:rPr lang="en-US" sz="1400" i="1" dirty="0" smtClean="0"/>
              <a:t>in the Proceedings of the </a:t>
            </a:r>
            <a:r>
              <a:rPr lang="en-US" sz="1400" i="1" dirty="0" err="1" smtClean="0"/>
              <a:t>The</a:t>
            </a:r>
            <a:r>
              <a:rPr lang="en-US" sz="1400" i="1" dirty="0" smtClean="0"/>
              <a:t> 10th IEEE/ACM International Symposium on Cluster, Cloud and Grid Computing (</a:t>
            </a:r>
            <a:r>
              <a:rPr lang="en-US" sz="1400" i="1" dirty="0" err="1" smtClean="0"/>
              <a:t>CCGrid</a:t>
            </a:r>
            <a:r>
              <a:rPr lang="en-US" sz="1400" i="1" dirty="0" smtClean="0"/>
              <a:t> 2010), Melbourne, Australia, May 17-20 2010.</a:t>
            </a:r>
          </a:p>
          <a:p>
            <a:r>
              <a:rPr lang="en-US" sz="1400" dirty="0" err="1" smtClean="0"/>
              <a:t>Seung-Hee</a:t>
            </a:r>
            <a:r>
              <a:rPr lang="en-US" sz="1400" dirty="0" smtClean="0"/>
              <a:t> </a:t>
            </a:r>
            <a:r>
              <a:rPr lang="en-US" sz="1400" dirty="0" err="1" smtClean="0"/>
              <a:t>Bae</a:t>
            </a:r>
            <a:r>
              <a:rPr lang="en-US" sz="1400" dirty="0" smtClean="0"/>
              <a:t>, </a:t>
            </a:r>
            <a:r>
              <a:rPr lang="en-US" sz="1400" dirty="0" err="1" smtClean="0"/>
              <a:t>Jong</a:t>
            </a:r>
            <a:r>
              <a:rPr lang="en-US" sz="1400" dirty="0" smtClean="0"/>
              <a:t> </a:t>
            </a:r>
            <a:r>
              <a:rPr lang="en-US" sz="1400" dirty="0" err="1" smtClean="0"/>
              <a:t>Youl</a:t>
            </a:r>
            <a:r>
              <a:rPr lang="en-US" sz="1400" dirty="0" smtClean="0"/>
              <a:t> </a:t>
            </a:r>
            <a:r>
              <a:rPr lang="en-US" sz="1400" dirty="0" err="1" smtClean="0"/>
              <a:t>Choi</a:t>
            </a:r>
            <a:r>
              <a:rPr lang="en-US" sz="1400" dirty="0" smtClean="0"/>
              <a:t>, Judy </a:t>
            </a:r>
            <a:r>
              <a:rPr lang="en-US" sz="1400" dirty="0" err="1" smtClean="0"/>
              <a:t>Qiu</a:t>
            </a:r>
            <a:r>
              <a:rPr lang="en-US" sz="1400" dirty="0" smtClean="0"/>
              <a:t>, Geoffrey Fox. </a:t>
            </a:r>
            <a:r>
              <a:rPr lang="en-US" sz="1400" b="1" dirty="0" smtClean="0"/>
              <a:t>Dimension Reduction Visualization of Large High-dimensional Data via Interpolation.</a:t>
            </a:r>
            <a:r>
              <a:rPr lang="en-US" sz="1400" dirty="0" smtClean="0"/>
              <a:t> to appear </a:t>
            </a:r>
            <a:r>
              <a:rPr lang="en-US" sz="1400" i="1" dirty="0" smtClean="0"/>
              <a:t>in the Proceedings of The ACM International Symposium on High Performance Distributed Computing (HPDC), Chicago, IL, June 20-25 2010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7467600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Thanks!</a:t>
            </a:r>
            <a:b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deal with large high-dimensional scientific data?</a:t>
            </a:r>
          </a:p>
          <a:p>
            <a:r>
              <a:rPr lang="en-US" dirty="0" smtClean="0"/>
              <a:t>Parallelization</a:t>
            </a:r>
          </a:p>
          <a:p>
            <a:pPr lvl="1"/>
            <a:r>
              <a:rPr lang="en-US" b="1" dirty="0" smtClean="0"/>
              <a:t>MPI based parallelization</a:t>
            </a:r>
            <a:r>
              <a:rPr lang="en-US" dirty="0" smtClean="0"/>
              <a:t> to utilize distributed memory system, e.g. cluster systems, in order to deal with large amount of data.</a:t>
            </a:r>
          </a:p>
          <a:p>
            <a:pPr lvl="1"/>
            <a:r>
              <a:rPr lang="en-US" b="1" dirty="0" smtClean="0"/>
              <a:t>Hybrid (MPI-Threading) parallelism</a:t>
            </a:r>
            <a:r>
              <a:rPr lang="en-US" dirty="0" smtClean="0"/>
              <a:t> for </a:t>
            </a:r>
            <a:r>
              <a:rPr lang="en-US" dirty="0" err="1" smtClean="0"/>
              <a:t>multicore</a:t>
            </a:r>
            <a:r>
              <a:rPr lang="en-US" dirty="0" smtClean="0"/>
              <a:t> cluster systems.</a:t>
            </a:r>
          </a:p>
          <a:p>
            <a:r>
              <a:rPr lang="en-US" dirty="0" smtClean="0"/>
              <a:t>Interpolation (</a:t>
            </a:r>
            <a:r>
              <a:rPr lang="en-US" i="1" dirty="0" smtClean="0"/>
              <a:t>Out-of-Sample</a:t>
            </a:r>
            <a:r>
              <a:rPr lang="en-US" dirty="0" smtClean="0"/>
              <a:t> approach)</a:t>
            </a:r>
          </a:p>
          <a:p>
            <a:pPr lvl="1"/>
            <a:r>
              <a:rPr lang="en-US" dirty="0" smtClean="0"/>
              <a:t>Reduce required memory and computation based on pre-mapping result of a subset of data (called </a:t>
            </a:r>
            <a:r>
              <a:rPr lang="en-US" i="1" dirty="0" smtClean="0"/>
              <a:t>in-sampled</a:t>
            </a:r>
            <a:r>
              <a:rPr lang="en-US" dirty="0" smtClean="0"/>
              <a:t> data).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Background and Related Work</a:t>
            </a:r>
          </a:p>
          <a:p>
            <a:r>
              <a:rPr lang="en-US" dirty="0" smtClean="0"/>
              <a:t>Research Issues</a:t>
            </a:r>
          </a:p>
          <a:p>
            <a:r>
              <a:rPr lang="en-US" dirty="0" smtClean="0"/>
              <a:t>Experimental Analysis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Background and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 marL="228600" indent="-228600"/>
            <a:r>
              <a:rPr lang="en-US" b="1" dirty="0" smtClean="0"/>
              <a:t>Multidimensional Scaling (MDS) [1]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800" dirty="0" smtClean="0"/>
              <a:t>Given the proximity information among points.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800" dirty="0" smtClean="0"/>
              <a:t>Optimization problem to find mapping in target dimension of the given data based on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proximity information while minimize the objective function.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800" dirty="0" smtClean="0"/>
              <a:t>Objective functions: STRESS (1) or SSTRESS (2)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800" dirty="0" smtClean="0"/>
              <a:t>Only needs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dissimilarities </a:t>
            </a:r>
            <a:r>
              <a:rPr lang="en-US" sz="1800" dirty="0" smtClean="0">
                <a:sym typeface="Symbol"/>
              </a:rPr>
              <a:t></a:t>
            </a:r>
            <a:r>
              <a:rPr lang="en-US" sz="1800" i="1" baseline="-25000" dirty="0" err="1" smtClean="0">
                <a:sym typeface="Symbol"/>
              </a:rPr>
              <a:t>ij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 smtClean="0"/>
              <a:t>between original points </a:t>
            </a:r>
          </a:p>
          <a:p>
            <a:pPr marL="787083" lvl="2" indent="-284163">
              <a:buFont typeface="Courier New" pitchFamily="49" charset="0"/>
              <a:buChar char="o"/>
            </a:pPr>
            <a:r>
              <a:rPr lang="en-US" sz="1500" dirty="0" smtClean="0"/>
              <a:t>(not necessary to be Euclidean distance)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800" dirty="0" err="1" smtClean="0"/>
              <a:t>d</a:t>
            </a:r>
            <a:r>
              <a:rPr lang="en-US" sz="1800" i="1" baseline="-25000" dirty="0" err="1" smtClean="0"/>
              <a:t>ij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 is Euclidean distance between mapped (3D)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00400"/>
            <a:ext cx="5638800" cy="1425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[1]</a:t>
            </a:r>
            <a:r>
              <a:rPr lang="en-US" sz="1200" dirty="0" smtClean="0"/>
              <a:t> I. Borg and P. J. </a:t>
            </a:r>
            <a:r>
              <a:rPr lang="en-US" sz="1200" dirty="0" err="1" smtClean="0"/>
              <a:t>Groenen</a:t>
            </a:r>
            <a:r>
              <a:rPr lang="en-US" sz="1200" dirty="0" smtClean="0"/>
              <a:t>. </a:t>
            </a:r>
            <a:r>
              <a:rPr lang="en-US" sz="1200" i="1" dirty="0" smtClean="0"/>
              <a:t>Modern Multidimensional Scaling: Theory and Applications. </a:t>
            </a:r>
            <a:r>
              <a:rPr lang="en-US" sz="1200" dirty="0" smtClean="0"/>
              <a:t>Springer, New York, NY, U.S.A., 2005.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01000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Scaling by </a:t>
            </a:r>
            <a:r>
              <a:rPr lang="en-US" dirty="0" err="1" smtClean="0"/>
              <a:t>MAjorizing</a:t>
            </a:r>
            <a:r>
              <a:rPr lang="en-US" dirty="0" smtClean="0"/>
              <a:t> a </a:t>
            </a:r>
            <a:r>
              <a:rPr lang="en-US" dirty="0" err="1" smtClean="0"/>
              <a:t>COmplicated</a:t>
            </a:r>
            <a:r>
              <a:rPr lang="en-US" dirty="0" smtClean="0"/>
              <a:t> Function. (</a:t>
            </a:r>
            <a:r>
              <a:rPr lang="en-US" b="1" dirty="0" smtClean="0"/>
              <a:t>SMACOF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majorizing</a:t>
            </a:r>
            <a:r>
              <a:rPr lang="en-US" dirty="0" smtClean="0"/>
              <a:t> algorithm to solve MDS problem.</a:t>
            </a:r>
          </a:p>
          <a:p>
            <a:pPr lvl="1"/>
            <a:r>
              <a:rPr lang="en-US" dirty="0" smtClean="0"/>
              <a:t>EM-like hill-climbing approach.</a:t>
            </a:r>
          </a:p>
          <a:p>
            <a:pPr lvl="1"/>
            <a:r>
              <a:rPr lang="en-US" dirty="0" smtClean="0"/>
              <a:t>Decrease STRESS value monotonically.</a:t>
            </a:r>
          </a:p>
          <a:p>
            <a:pPr lvl="1"/>
            <a:r>
              <a:rPr lang="en-US" dirty="0" smtClean="0"/>
              <a:t>Tend to be trapped in local optima.</a:t>
            </a:r>
          </a:p>
          <a:p>
            <a:pPr lvl="1"/>
            <a:r>
              <a:rPr lang="en-US" dirty="0" smtClean="0"/>
              <a:t>Computational complexity and memory requirement is </a:t>
            </a:r>
            <a:r>
              <a:rPr lang="en-US" b="1" i="1" dirty="0" smtClean="0"/>
              <a:t>O(N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Background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543800" cy="540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Deterministic Annealing (</a:t>
            </a:r>
            <a:r>
              <a:rPr lang="en-US" b="1" dirty="0" smtClean="0"/>
              <a:t>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Simulated Annealing (</a:t>
            </a:r>
            <a:r>
              <a:rPr lang="en-US" b="1" dirty="0" smtClean="0"/>
              <a:t>SA</a:t>
            </a:r>
            <a:r>
              <a:rPr lang="en-US" dirty="0" smtClean="0"/>
              <a:t>) applies </a:t>
            </a:r>
            <a:r>
              <a:rPr lang="en-US" i="1" dirty="0" smtClean="0"/>
              <a:t>Metropolis algorithm</a:t>
            </a:r>
            <a:r>
              <a:rPr lang="en-US" dirty="0" smtClean="0"/>
              <a:t> to find </a:t>
            </a:r>
            <a:r>
              <a:rPr lang="en-US" smtClean="0"/>
              <a:t>a solution </a:t>
            </a:r>
            <a:r>
              <a:rPr lang="en-US" dirty="0" smtClean="0"/>
              <a:t>by random walk.</a:t>
            </a:r>
          </a:p>
          <a:p>
            <a:pPr lvl="1"/>
            <a:r>
              <a:rPr lang="en-US" i="1" dirty="0" smtClean="0"/>
              <a:t>Gibbs</a:t>
            </a:r>
            <a:r>
              <a:rPr lang="en-US" dirty="0" smtClean="0"/>
              <a:t> Distribution at </a:t>
            </a:r>
            <a:r>
              <a:rPr lang="en-US" i="1" dirty="0" smtClean="0"/>
              <a:t>T</a:t>
            </a:r>
            <a:r>
              <a:rPr lang="en-US" dirty="0" smtClean="0"/>
              <a:t> (computational temperature).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Minimize Free Energy (</a:t>
            </a:r>
            <a:r>
              <a:rPr lang="en-US" i="1" dirty="0" smtClean="0"/>
              <a:t>F</a:t>
            </a:r>
            <a:r>
              <a:rPr lang="en-US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r>
              <a:rPr lang="en-US" b="1" dirty="0" smtClean="0"/>
              <a:t>DA</a:t>
            </a:r>
            <a:r>
              <a:rPr lang="en-US" dirty="0" smtClean="0"/>
              <a:t> tries to avoid local optima </a:t>
            </a:r>
            <a:r>
              <a:rPr lang="en-US" i="1" dirty="0" smtClean="0"/>
              <a:t>w/o random walking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DA</a:t>
            </a:r>
            <a:r>
              <a:rPr lang="en-US" dirty="0" smtClean="0"/>
              <a:t> finds the expected solution which minimize </a:t>
            </a:r>
            <a:r>
              <a:rPr lang="en-US" b="1" i="1" dirty="0" smtClean="0"/>
              <a:t>F</a:t>
            </a:r>
            <a:r>
              <a:rPr lang="en-US" dirty="0" smtClean="0"/>
              <a:t> by calculating exactly or approximately.</a:t>
            </a:r>
          </a:p>
          <a:p>
            <a:pPr lvl="1"/>
            <a:r>
              <a:rPr lang="en-US" dirty="0" smtClean="0"/>
              <a:t>As </a:t>
            </a:r>
            <a:r>
              <a:rPr lang="en-US" i="1" dirty="0" smtClean="0"/>
              <a:t>T</a:t>
            </a:r>
            <a:r>
              <a:rPr lang="en-US" dirty="0" smtClean="0"/>
              <a:t> decreases, more structure of problem space is getting revealed.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Gibbs_dist_pr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514600"/>
            <a:ext cx="4267201" cy="1231911"/>
          </a:xfrm>
          <a:prstGeom prst="rect">
            <a:avLst/>
          </a:prstGeom>
        </p:spPr>
      </p:pic>
      <p:pic>
        <p:nvPicPr>
          <p:cNvPr id="6" name="Picture 5" descr="alt_Free_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267200"/>
            <a:ext cx="2514600" cy="40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73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552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 and Related Work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Research Issues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DA-SMACOF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Interpolation (MI-MDS)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Parallelization</a:t>
            </a:r>
          </a:p>
          <a:p>
            <a:pPr lvl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Non-uniform Weight</a:t>
            </a:r>
          </a:p>
          <a:p>
            <a:r>
              <a:rPr lang="en-US" dirty="0" smtClean="0"/>
              <a:t>Experimental Analysis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1570</TotalTime>
  <Words>1781</Words>
  <Application>Microsoft Office PowerPoint</Application>
  <PresentationFormat>On-screen Show (4:3)</PresentationFormat>
  <Paragraphs>264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Scalable High Performance  Dimension Reduction</vt:lpstr>
      <vt:lpstr>Outline</vt:lpstr>
      <vt:lpstr>Motivation</vt:lpstr>
      <vt:lpstr>Motivation (2)</vt:lpstr>
      <vt:lpstr>Outline</vt:lpstr>
      <vt:lpstr>Background and Related Work</vt:lpstr>
      <vt:lpstr>Background (2)</vt:lpstr>
      <vt:lpstr>Background (3)</vt:lpstr>
      <vt:lpstr>Outline</vt:lpstr>
      <vt:lpstr>DA-SMACOF</vt:lpstr>
      <vt:lpstr>DA-SMACOF (2)</vt:lpstr>
      <vt:lpstr>DA-SMACOF (3)</vt:lpstr>
      <vt:lpstr>MI-MDS</vt:lpstr>
      <vt:lpstr>MI-MDS (2)</vt:lpstr>
      <vt:lpstr>MI-MDS (3)</vt:lpstr>
      <vt:lpstr>MI-MDS (4)</vt:lpstr>
      <vt:lpstr>MI-MDS (5)</vt:lpstr>
      <vt:lpstr>Parallelization</vt:lpstr>
      <vt:lpstr>Parallelization (2)</vt:lpstr>
      <vt:lpstr>Parallelization (3)</vt:lpstr>
      <vt:lpstr>Parallelization (4)</vt:lpstr>
      <vt:lpstr>Non-uniform Weight</vt:lpstr>
      <vt:lpstr>Outline</vt:lpstr>
      <vt:lpstr>Experimental Analysis</vt:lpstr>
      <vt:lpstr>SMACOF vs. DA-SMACOF</vt:lpstr>
      <vt:lpstr>SMACOF vs. DA-SMACOF (2)</vt:lpstr>
      <vt:lpstr>Parallel Performance</vt:lpstr>
      <vt:lpstr>Parallel Performance (2)</vt:lpstr>
      <vt:lpstr>Parallel Performance (3)</vt:lpstr>
      <vt:lpstr>MI-MDS Performance</vt:lpstr>
      <vt:lpstr>MI-MDS Performance (2)</vt:lpstr>
      <vt:lpstr>MI-MDS Performance (3)</vt:lpstr>
      <vt:lpstr>Outline</vt:lpstr>
      <vt:lpstr>Contributions</vt:lpstr>
      <vt:lpstr>References</vt:lpstr>
      <vt:lpstr>Thanks!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Dimension Reduction using Proximity Information with Large High-Dimensional Data</dc:title>
  <dc:creator>sebae</dc:creator>
  <cp:lastModifiedBy>sebae</cp:lastModifiedBy>
  <cp:revision>140</cp:revision>
  <dcterms:created xsi:type="dcterms:W3CDTF">2010-03-08T20:05:03Z</dcterms:created>
  <dcterms:modified xsi:type="dcterms:W3CDTF">2010-04-21T06:13:33Z</dcterms:modified>
</cp:coreProperties>
</file>