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307" r:id="rId3"/>
    <p:sldId id="326" r:id="rId4"/>
    <p:sldId id="260" r:id="rId5"/>
    <p:sldId id="367" r:id="rId6"/>
    <p:sldId id="368" r:id="rId7"/>
    <p:sldId id="392" r:id="rId8"/>
    <p:sldId id="393" r:id="rId9"/>
    <p:sldId id="394" r:id="rId10"/>
    <p:sldId id="396" r:id="rId11"/>
    <p:sldId id="395" r:id="rId12"/>
    <p:sldId id="371" r:id="rId13"/>
    <p:sldId id="372" r:id="rId14"/>
    <p:sldId id="374" r:id="rId15"/>
    <p:sldId id="397" r:id="rId16"/>
    <p:sldId id="398" r:id="rId17"/>
    <p:sldId id="296" r:id="rId18"/>
    <p:sldId id="39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0576" autoAdjust="0"/>
  </p:normalViewPr>
  <p:slideViewPr>
    <p:cSldViewPr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BFD426-8C87-4C69-A73D-66055AF57650}" type="datetimeFigureOut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BBE69-83DC-47A1-831A-903259E4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5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5C13F-B915-4ED6-80F3-0B47CC22E9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213F47-1E1B-4060-8FC7-B049AFB855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74280-CC4C-438D-BBD9-AB1BFBB292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74280-CC4C-438D-BBD9-AB1BFBB292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TI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ABCC-4528-4A02-A8E1-C937FB299E47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70E5-408F-4FF9-A947-2EA89E4B7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687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7C67-6481-4E07-BC9B-4318C0EDF55B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4DA2-2F01-421E-AEAE-F428EF24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010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B636-DB1B-44EA-BE05-0CD7FA3906D9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AA1C-45F0-4071-8957-FDE9B5AB1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054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DD2E-6E90-4683-9CC1-810A96B19B85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427C-A47F-4207-9D9C-D206D5C4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573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6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8621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7BC9-326A-4148-BD41-6CB480E311FE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B061-8D62-4E04-B160-FF0033F7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955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E4A2-3AED-4BB7-8423-2781ABC1799D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C03C-2642-4B89-9BCF-7C84F480D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763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2172"/>
            <a:ext cx="4040188" cy="4067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52172"/>
            <a:ext cx="4041775" cy="4067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FBC-6CEA-4264-B752-88C8F05DC4C0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F6B5-FF41-43A5-ABFB-F9C79FDE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083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5D89-B9D0-4E07-B949-40C446129627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0441-5B7E-4BD3-86DB-8934AC895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924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7BC3-06FA-4AA0-A4EB-746E6F54D858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A542-F9DD-4931-AA12-DCB0C45C2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674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3D0B-CA23-486E-A510-4A73A2DEBE34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C64E-9904-4FB6-8876-0BB156E34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91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0DFB-67D3-408F-8EC5-BCD81467702C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6CA3E-4076-4AAB-9E81-4639D4F8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450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77000" y="5832475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6CC30-C5AC-4C1A-9767-19952664F79C}" type="datetime1">
              <a:rPr lang="en-US"/>
              <a:pPr>
                <a:defRPr/>
              </a:pPr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1C39F-3CC4-4228-9981-B6FD934D1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2" descr="Hom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16638"/>
            <a:ext cx="13144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0431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092825"/>
            <a:ext cx="2514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3175"/>
            <a:ext cx="9144000" cy="190500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70675"/>
            <a:ext cx="9144000" cy="190500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7325"/>
            <a:ext cx="8229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132B"/>
        </a:buClr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ychoi\Papers\proposal\GTM3D_ctd_disease.mp4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jychoi\Papers\proposal\GTM3D_ctd_disease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86600" cy="1466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Adaptive Interpolation of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Multidimensional Scaling</a:t>
            </a:r>
            <a:endParaRPr lang="en-US" dirty="0">
              <a:latin typeface="+mj-lt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172200" cy="2057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err="1" smtClean="0">
                <a:solidFill>
                  <a:schemeClr val="tx1"/>
                </a:solidFill>
                <a:latin typeface="+mj-lt"/>
              </a:rPr>
              <a:t>Seung-Hee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+mj-lt"/>
              </a:rPr>
              <a:t>Bae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, Judy </a:t>
            </a:r>
            <a:r>
              <a:rPr lang="en-US" sz="2600" b="1" dirty="0" err="1" smtClean="0">
                <a:solidFill>
                  <a:schemeClr val="tx1"/>
                </a:solidFill>
                <a:latin typeface="+mj-lt"/>
              </a:rPr>
              <a:t>Qiu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, and Geoffrey C. Fox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School of Informatics and Computing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Pervasive Technology Institute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Indiana University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AI-MDS Algorithm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2340"/>
            <a:ext cx="8229600" cy="40295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9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Experimental Environment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39990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6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72" y="228600"/>
            <a:ext cx="7467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AI-MDS Performance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635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N = 100k points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EE419-74A2-4E09-B3B5-B5F9F22027B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480994"/>
            <a:ext cx="8379043" cy="44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5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AI-MDS Performance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7DEFB-203D-46E7-8CB2-094FB2859A2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676"/>
            <a:ext cx="9144000" cy="48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3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Interpolation Map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A7A00-5C64-4492-B5D1-EA1E482ED30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458791" y="5410200"/>
            <a:ext cx="822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 dirty="0" err="1">
                <a:solidFill>
                  <a:schemeClr val="tx2"/>
                </a:solidFill>
              </a:rPr>
              <a:t>PubChem</a:t>
            </a:r>
            <a:r>
              <a:rPr lang="en-US" b="1" i="1" dirty="0">
                <a:solidFill>
                  <a:schemeClr val="tx2"/>
                </a:solidFill>
              </a:rPr>
              <a:t> data visualization by using </a:t>
            </a:r>
            <a:r>
              <a:rPr lang="en-US" b="1" i="1" dirty="0" smtClean="0">
                <a:solidFill>
                  <a:schemeClr val="tx2"/>
                </a:solidFill>
              </a:rPr>
              <a:t>AI-MDS and MI-MDS (2M+100k</a:t>
            </a:r>
            <a:r>
              <a:rPr lang="en-US" b="1" i="1" dirty="0">
                <a:solidFill>
                  <a:schemeClr val="tx2"/>
                </a:solidFill>
              </a:rPr>
              <a:t>)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389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20" y="1355651"/>
            <a:ext cx="8206123" cy="381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MDS is computation and memory intensive algorithm.</a:t>
            </a:r>
          </a:p>
          <a:p>
            <a:r>
              <a:rPr lang="en-US" dirty="0" smtClean="0">
                <a:latin typeface="+mj-lt"/>
              </a:rPr>
              <a:t>MI-MDS was proposed for reducing time complexity with minor quality loss.</a:t>
            </a:r>
          </a:p>
          <a:p>
            <a:r>
              <a:rPr lang="en-US" dirty="0" smtClean="0">
                <a:latin typeface="+mj-lt"/>
              </a:rPr>
              <a:t>This paper proposes an adaptive interpolation of MDS (AI-MDS) to reduce the quality loss by adapting the dissimilarity based on distance ratio.</a:t>
            </a:r>
          </a:p>
          <a:p>
            <a:pPr lvl="1"/>
            <a:r>
              <a:rPr lang="en-US" dirty="0" smtClean="0">
                <a:latin typeface="+mj-lt"/>
              </a:rPr>
              <a:t>AI-MDS configures millions of points with more than 40% improvement.</a:t>
            </a:r>
          </a:p>
          <a:p>
            <a:pPr lvl="1"/>
            <a:r>
              <a:rPr lang="en-US" dirty="0" smtClean="0">
                <a:latin typeface="+mj-lt"/>
              </a:rPr>
              <a:t>The proposed AI-MDS generates better mappings of the tested data during faster running time than MI-MDS.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C0441-5B7E-4BD3-86DB-8934AC895C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0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Acknowledgement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NIH Grant No. 5 RC2 HG 005806- 02</a:t>
            </a:r>
          </a:p>
          <a:p>
            <a:r>
              <a:rPr lang="en-US" dirty="0" smtClean="0">
                <a:latin typeface="+mj-lt"/>
              </a:rPr>
              <a:t>Microsoft for supporting experimental environment.</a:t>
            </a:r>
          </a:p>
          <a:p>
            <a:r>
              <a:rPr lang="en-US" dirty="0" smtClean="0">
                <a:latin typeface="+mj-lt"/>
              </a:rPr>
              <a:t>Prof. Wild and Dr. Zhu at Indiana University for providing </a:t>
            </a:r>
            <a:r>
              <a:rPr lang="en-US" dirty="0" err="1" smtClean="0">
                <a:latin typeface="+mj-lt"/>
              </a:rPr>
              <a:t>pubchem</a:t>
            </a:r>
            <a:r>
              <a:rPr lang="en-US" dirty="0" smtClean="0">
                <a:latin typeface="+mj-lt"/>
              </a:rPr>
              <a:t> data.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9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50628" y="1295400"/>
            <a:ext cx="2895600" cy="914400"/>
          </a:xfrm>
          <a:effectLst>
            <a:reflection blurRad="6350" stA="50000" endPos="55000" dir="5400000" sy="-100000" algn="bl" rotWithShape="0"/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Thanks!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13414-FD91-47F6-A1A4-63BED7EC695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22028" y="2971800"/>
            <a:ext cx="3352800" cy="923330"/>
          </a:xfrm>
          <a:prstGeom prst="rect">
            <a:avLst/>
          </a:prstGeom>
          <a:noFill/>
          <a:effectLst>
            <a:reflection blurRad="6350" stA="500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528" y="4985266"/>
            <a:ext cx="6781800" cy="36933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Email me at sebae@cs.indiana.edu</a:t>
            </a:r>
            <a:endParaRPr lang="en-US" b="1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Data Visualization</a:t>
            </a:r>
            <a:endParaRPr lang="en-US" dirty="0">
              <a:latin typeface="+mj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495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Visualize high-dimensional data as points in 2D or 3D by dimension reduction.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Distances in target dimension approximate to the distances in the original HD space.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Interactively browse data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latin typeface="Calibri" pitchFamily="34" charset="0"/>
              </a:rPr>
              <a:t>Easy to recognize clusters or groups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latin typeface="Calibri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876800" y="46482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/>
            <a:r>
              <a:rPr lang="en-US" b="1" i="1"/>
              <a:t>An example of Solvent data</a:t>
            </a:r>
          </a:p>
          <a:p>
            <a:pPr marL="0" lvl="1" eaLnBrk="1" hangingPunct="1"/>
            <a:r>
              <a:rPr lang="en-US"/>
              <a:t>MDS Visualization of 215 solvent data (colored) with 100k PubChem dataset (gray) to navigate chemical space.</a:t>
            </a:r>
            <a:endParaRPr lang="en-US" i="1"/>
          </a:p>
        </p:txBody>
      </p:sp>
      <p:pic>
        <p:nvPicPr>
          <p:cNvPr id="9" name="GTM3D_ctd_diseas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19663" y="1255713"/>
            <a:ext cx="4105275" cy="32781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9BCE-FA9B-476D-A30D-F12C7C7AD51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042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Data Visualization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Multidimensional Scaling (MDS)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Interpolation </a:t>
            </a:r>
            <a:r>
              <a:rPr lang="en-US" dirty="0">
                <a:latin typeface="+mj-lt"/>
              </a:rPr>
              <a:t>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Adaptive Interpolation of MDS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Experimental Analysis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B0BED-153B-48F3-B175-3860F3A1367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Data Visualization</a:t>
            </a:r>
            <a:endParaRPr lang="en-US" dirty="0">
              <a:latin typeface="+mj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114801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Calibri" pitchFamily="34" charset="0"/>
              </a:rPr>
              <a:t>Visualize high-dimensional data as points in 2D or 3D by dimension reduction.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Calibri" pitchFamily="34" charset="0"/>
              </a:rPr>
              <a:t>Distances in target dimension approximate to the distances in the original HD space.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Calibri" pitchFamily="34" charset="0"/>
              </a:rPr>
              <a:t>Interactively browse data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Calibri" pitchFamily="34" charset="0"/>
              </a:rPr>
              <a:t>Easy to recognize clusters or groups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>
              <a:latin typeface="Calibri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419601" y="4648200"/>
            <a:ext cx="4648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/>
            <a:r>
              <a:rPr lang="en-US" b="1" i="1" dirty="0"/>
              <a:t>An example of </a:t>
            </a:r>
            <a:r>
              <a:rPr lang="en-US" b="1" i="1" dirty="0" smtClean="0"/>
              <a:t>Biological Sequence</a:t>
            </a:r>
            <a:r>
              <a:rPr lang="en-US" b="1" i="1" dirty="0" smtClean="0"/>
              <a:t> </a:t>
            </a:r>
            <a:r>
              <a:rPr lang="en-US" b="1" i="1" dirty="0"/>
              <a:t>data</a:t>
            </a:r>
          </a:p>
          <a:p>
            <a:pPr marL="0" lvl="1" eaLnBrk="1" hangingPunct="1"/>
            <a:r>
              <a:rPr lang="en-US" dirty="0"/>
              <a:t>MDS Visualization of </a:t>
            </a:r>
            <a:r>
              <a:rPr lang="en-US" dirty="0" smtClean="0"/>
              <a:t>73885 biological sequence data colored by clustering results.  The number of cluster centers is 26.</a:t>
            </a:r>
            <a:endParaRPr lang="en-US" i="1" dirty="0"/>
          </a:p>
        </p:txBody>
      </p:sp>
      <p:pic>
        <p:nvPicPr>
          <p:cNvPr id="9" name="GTM3D_ctd_disease.mp4">
            <a:hlinkClick r:id="" action="ppaction://media"/>
          </p:cNvPr>
          <p:cNvPicPr/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68" y="1221548"/>
            <a:ext cx="4910139" cy="326584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69BCE-FA9B-476D-A30D-F12C7C7AD51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Multidimensional Scaling</a:t>
            </a:r>
            <a:endParaRPr lang="en-US" dirty="0">
              <a:latin typeface="+mj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4797425"/>
          </a:xfrm>
        </p:spPr>
        <p:txBody>
          <a:bodyPr/>
          <a:lstStyle/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Given the proximity information [</a:t>
            </a:r>
            <a:r>
              <a:rPr lang="el-GR" sz="22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 smtClean="0">
                <a:latin typeface="Calibri" pitchFamily="34" charset="0"/>
              </a:rPr>
              <a:t>] among points.</a:t>
            </a: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Optimization problem to find mapping in target dimension.</a:t>
            </a: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Objective functions: STRESS (1) or SSTRESS (2)</a:t>
            </a:r>
          </a:p>
          <a:p>
            <a:pPr marL="228600" indent="-228600" eaLnBrk="1" hangingPunct="1"/>
            <a:endParaRPr lang="en-US" sz="1800" dirty="0" smtClean="0">
              <a:latin typeface="Calibri" pitchFamily="34" charset="0"/>
            </a:endParaRPr>
          </a:p>
          <a:p>
            <a:pPr marL="228600" indent="-228600" eaLnBrk="1" hangingPunct="1"/>
            <a:endParaRPr lang="en-US" sz="1800" dirty="0" smtClean="0">
              <a:latin typeface="Calibri" pitchFamily="34" charset="0"/>
            </a:endParaRPr>
          </a:p>
          <a:p>
            <a:pPr marL="228600" indent="-228600" eaLnBrk="1" hangingPunct="1"/>
            <a:endParaRPr lang="en-US" sz="1800" dirty="0" smtClean="0">
              <a:latin typeface="Calibri" pitchFamily="34" charset="0"/>
            </a:endParaRPr>
          </a:p>
          <a:p>
            <a:pPr marL="228600" indent="-228600" eaLnBrk="1" hangingPunct="1"/>
            <a:endParaRPr lang="en-US" sz="2000" dirty="0" smtClean="0">
              <a:latin typeface="Calibri" pitchFamily="34" charset="0"/>
            </a:endParaRP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Only needs pairwise dissimilarities </a:t>
            </a:r>
            <a:r>
              <a:rPr lang="en-US" sz="2200" dirty="0" smtClean="0">
                <a:latin typeface="Calibri" pitchFamily="34" charset="0"/>
                <a:sym typeface="Symbol" pitchFamily="18" charset="2"/>
              </a:rPr>
              <a:t></a:t>
            </a:r>
            <a:r>
              <a:rPr lang="en-US" sz="2200" i="1" baseline="-25000" dirty="0" err="1" smtClean="0">
                <a:latin typeface="Calibri" pitchFamily="34" charset="0"/>
                <a:sym typeface="Symbol" pitchFamily="18" charset="2"/>
              </a:rPr>
              <a:t>ij</a:t>
            </a:r>
            <a:r>
              <a:rPr lang="en-US" sz="22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2200" dirty="0" smtClean="0">
                <a:latin typeface="Calibri" pitchFamily="34" charset="0"/>
              </a:rPr>
              <a:t>between original points </a:t>
            </a:r>
          </a:p>
          <a:p>
            <a:pPr marL="628650" lvl="1" indent="-228600" eaLnBrk="1" hangingPunct="1"/>
            <a:r>
              <a:rPr lang="en-US" sz="2000" dirty="0" smtClean="0">
                <a:latin typeface="Calibri" pitchFamily="34" charset="0"/>
              </a:rPr>
              <a:t>(not necessary to be Euclidean distance)</a:t>
            </a:r>
          </a:p>
          <a:p>
            <a:pPr marL="228600" indent="-228600" eaLnBrk="1" hangingPunct="1"/>
            <a:r>
              <a:rPr lang="en-US" sz="2200" dirty="0" err="1" smtClean="0">
                <a:latin typeface="Calibri" pitchFamily="34" charset="0"/>
              </a:rPr>
              <a:t>d</a:t>
            </a:r>
            <a:r>
              <a:rPr lang="en-US" sz="2200" i="1" baseline="-25000" dirty="0" err="1" smtClean="0">
                <a:latin typeface="Calibri" pitchFamily="34" charset="0"/>
              </a:rPr>
              <a:t>ij</a:t>
            </a:r>
            <a:r>
              <a:rPr lang="en-US" sz="2200" dirty="0" smtClean="0">
                <a:latin typeface="Calibri" pitchFamily="34" charset="0"/>
              </a:rPr>
              <a:t>(</a:t>
            </a:r>
            <a:r>
              <a:rPr lang="en-US" sz="2200" b="1" dirty="0" smtClean="0">
                <a:latin typeface="Calibri" pitchFamily="34" charset="0"/>
              </a:rPr>
              <a:t>X</a:t>
            </a:r>
            <a:r>
              <a:rPr lang="en-US" sz="2200" dirty="0" smtClean="0">
                <a:latin typeface="Calibri" pitchFamily="34" charset="0"/>
              </a:rPr>
              <a:t>) is Euclidean distance between mapped (3D) points</a:t>
            </a:r>
          </a:p>
          <a:p>
            <a:pPr marL="228600" indent="-228600" eaLnBrk="1" hangingPunct="1"/>
            <a:r>
              <a:rPr lang="en-US" sz="2200" dirty="0" smtClean="0">
                <a:latin typeface="Calibri" pitchFamily="34" charset="0"/>
              </a:rPr>
              <a:t>Various MDS algorithms have been proposed:</a:t>
            </a:r>
          </a:p>
          <a:p>
            <a:pPr marL="628650" lvl="1" indent="-228600" eaLnBrk="1" hangingPunct="1"/>
            <a:r>
              <a:rPr lang="en-US" sz="2000" dirty="0" smtClean="0">
                <a:latin typeface="Calibri" pitchFamily="34" charset="0"/>
              </a:rPr>
              <a:t>Classical MDS, SMACOF, force-based algorithms,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673FC-CA7E-490C-AC0F-AAF297B51AA7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0245" name="Picture 4" descr="MDS_eq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7297"/>
            <a:ext cx="56388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Interpolation of MDS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873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Why do we need interpolation?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MDS requires </a:t>
            </a:r>
            <a:r>
              <a:rPr lang="en-US" b="1" i="1" dirty="0" smtClean="0">
                <a:latin typeface="+mj-lt"/>
              </a:rPr>
              <a:t>O(N</a:t>
            </a:r>
            <a:r>
              <a:rPr lang="en-US" b="1" i="1" baseline="30000" dirty="0" smtClean="0">
                <a:latin typeface="+mj-lt"/>
              </a:rPr>
              <a:t>2</a:t>
            </a:r>
            <a:r>
              <a:rPr lang="en-US" b="1" i="1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 memory and computation.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For SMACOF, six N * N matrices are necessary.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N = 100,000 </a:t>
            </a:r>
            <a:r>
              <a:rPr lang="en-US" dirty="0" smtClean="0">
                <a:latin typeface="+mj-lt"/>
                <a:sym typeface="Wingdings" pitchFamily="2" charset="2"/>
              </a:rPr>
              <a:t> 480 GB of main memory required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N = 200,000  </a:t>
            </a:r>
            <a:r>
              <a:rPr lang="en-US" b="1" dirty="0" smtClean="0">
                <a:latin typeface="+mj-lt"/>
                <a:sym typeface="Wingdings" pitchFamily="2" charset="2"/>
              </a:rPr>
              <a:t>1.92 TB </a:t>
            </a:r>
            <a:r>
              <a:rPr lang="en-US" dirty="0" smtClean="0">
                <a:latin typeface="+mj-lt"/>
                <a:sym typeface="Wingdings" pitchFamily="2" charset="2"/>
              </a:rPr>
              <a:t>( &gt; 1.536 TB) of memory required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Data deluge era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  <a:sym typeface="Wingdings" pitchFamily="2" charset="2"/>
              </a:rPr>
              <a:t>PubChem</a:t>
            </a:r>
            <a:r>
              <a:rPr lang="en-US" dirty="0" smtClean="0">
                <a:latin typeface="+mj-lt"/>
                <a:sym typeface="Wingdings" pitchFamily="2" charset="2"/>
              </a:rPr>
              <a:t> database contains millions chemical compounds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Biology sequence data are also produced very fast.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How to construct a mapping in a target dimension with millions of points by MDS?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CA396-9F4E-4027-B87A-BD3CE166428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Interpolation Approach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Two-step procedure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A dimension reduction alg. constructs a mapping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+mj-lt"/>
              </a:rPr>
              <a:t> sample data (among total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+mj-lt"/>
              </a:rPr>
              <a:t> data) in target dimension.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Remaining 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N-n</a:t>
            </a:r>
            <a:r>
              <a:rPr lang="en-US" dirty="0" smtClean="0">
                <a:latin typeface="+mj-lt"/>
              </a:rPr>
              <a:t>) out-of-samples are mapped in target dimension </a:t>
            </a:r>
            <a:r>
              <a:rPr lang="en-US" dirty="0" err="1" smtClean="0">
                <a:latin typeface="+mj-lt"/>
              </a:rPr>
              <a:t>w.r.t</a:t>
            </a:r>
            <a:r>
              <a:rPr lang="en-US" dirty="0" smtClean="0">
                <a:latin typeface="+mj-lt"/>
              </a:rPr>
              <a:t>. the constructed mapping of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+mj-lt"/>
              </a:rPr>
              <a:t> sample data w/o moving sample mappings.</a:t>
            </a:r>
            <a:endParaRPr lang="en-US" dirty="0">
              <a:latin typeface="+mj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7700" y="3997325"/>
            <a:ext cx="7696200" cy="1898650"/>
            <a:chOff x="647700" y="3997325"/>
            <a:chExt cx="7696200" cy="1898650"/>
          </a:xfrm>
        </p:grpSpPr>
        <p:sp>
          <p:nvSpPr>
            <p:cNvPr id="32774" name="TextBox 11"/>
            <p:cNvSpPr txBox="1">
              <a:spLocks noChangeArrowheads="1"/>
            </p:cNvSpPr>
            <p:nvPr/>
          </p:nvSpPr>
          <p:spPr bwMode="auto">
            <a:xfrm>
              <a:off x="4762500" y="3997325"/>
              <a:ext cx="1600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Prior </a:t>
              </a:r>
              <a:r>
                <a:rPr lang="en-US" sz="1400" dirty="0">
                  <a:latin typeface="Helvetica" pitchFamily="34" charset="0"/>
                  <a:cs typeface="Helvetica" pitchFamily="34" charset="0"/>
                </a:rPr>
                <a:t>Mapping</a:t>
              </a:r>
            </a:p>
          </p:txBody>
        </p:sp>
        <p:grpSp>
          <p:nvGrpSpPr>
            <p:cNvPr id="32775" name="Group 16"/>
            <p:cNvGrpSpPr>
              <a:grpSpLocks/>
            </p:cNvGrpSpPr>
            <p:nvPr/>
          </p:nvGrpSpPr>
          <p:grpSpPr bwMode="auto">
            <a:xfrm>
              <a:off x="647700" y="4002088"/>
              <a:ext cx="7696200" cy="1893887"/>
              <a:chOff x="685800" y="4343400"/>
              <a:chExt cx="7696200" cy="18933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5800" y="4343400"/>
                <a:ext cx="1752600" cy="6096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/>
                </a:r>
                <a:br>
                  <a:rPr lang="en-US" dirty="0">
                    <a:latin typeface="Helvetica" pitchFamily="34" charset="0"/>
                    <a:cs typeface="Helvetica" pitchFamily="34" charset="0"/>
                  </a:rPr>
                </a:b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In-sample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85800" y="4953000"/>
                <a:ext cx="1752600" cy="914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N-n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Out-of-sample</a:t>
                </a:r>
              </a:p>
            </p:txBody>
          </p:sp>
          <p:sp>
            <p:nvSpPr>
              <p:cNvPr id="32782" name="TextBox 5"/>
              <p:cNvSpPr txBox="1">
                <a:spLocks noChangeArrowheads="1"/>
              </p:cNvSpPr>
              <p:nvPr/>
            </p:nvSpPr>
            <p:spPr bwMode="auto">
              <a:xfrm>
                <a:off x="685800" y="5867400"/>
                <a:ext cx="1752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Total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 data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95600" y="4408714"/>
                <a:ext cx="1447800" cy="47534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Training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5134428"/>
                <a:ext cx="1447800" cy="55154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Interpolation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2438400" y="4646523"/>
                <a:ext cx="457200" cy="1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hape 9"/>
              <p:cNvCxnSpPr/>
              <p:nvPr/>
            </p:nvCxnSpPr>
            <p:spPr>
              <a:xfrm>
                <a:off x="4343400" y="4646523"/>
                <a:ext cx="952500" cy="487220"/>
              </a:xfrm>
              <a:prstGeom prst="bentConnector2">
                <a:avLst/>
              </a:prstGeom>
              <a:ln w="38100">
                <a:prstDash val="sys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438400" y="5409887"/>
                <a:ext cx="2133600" cy="15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019800" y="5409887"/>
                <a:ext cx="762000" cy="15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6781800" y="4953000"/>
                <a:ext cx="1600200" cy="9144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Interpolated map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E5F38-F04C-441C-A01F-58A019957E0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Interpolation of MDS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3733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Merits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Reduce time complexity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O(n(N – n))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Times New Roman" pitchFamily="18" charset="0"/>
                <a:sym typeface="Wingdings" pitchFamily="2" charset="2"/>
              </a:rPr>
              <a:t>Reduce memory requirement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Times New Roman" pitchFamily="18" charset="0"/>
                <a:sym typeface="Wingdings" pitchFamily="2" charset="2"/>
              </a:rPr>
              <a:t>Pleasingly parallel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Times New Roman" pitchFamily="18" charset="0"/>
                <a:sym typeface="Wingdings" pitchFamily="2" charset="2"/>
              </a:rPr>
              <a:t>Cost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Times New Roman" pitchFamily="18" charset="0"/>
                <a:sym typeface="Wingdings" pitchFamily="2" charset="2"/>
              </a:rPr>
              <a:t>Quality degradation of the mapping due to the approximation.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E5F38-F04C-441C-A01F-58A019957E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4953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How to reduce the quality gap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between full MDS and Interpolation of MDS?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Adaptive Interpolation of MDS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43400" cy="4525963"/>
          </a:xfrm>
        </p:spPr>
        <p:txBody>
          <a:bodyPr/>
          <a:lstStyle/>
          <a:p>
            <a:r>
              <a:rPr lang="en-US" dirty="0" smtClean="0"/>
              <a:t>Distance ratio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:</a:t>
            </a:r>
            <a:r>
              <a:rPr lang="en-US" dirty="0" smtClean="0"/>
              <a:t> avg. of distances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:</a:t>
            </a:r>
            <a:r>
              <a:rPr lang="en-US" dirty="0" smtClean="0"/>
              <a:t> avg. of dissimilarities</a:t>
            </a:r>
          </a:p>
          <a:p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1/r</a:t>
            </a:r>
          </a:p>
          <a:p>
            <a:pPr lvl="1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1/r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1.0 : </a:t>
            </a:r>
            <a:r>
              <a:rPr lang="en-US" dirty="0" smtClean="0"/>
              <a:t>96%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1.0 &lt;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1/r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5.0: </a:t>
            </a:r>
            <a:r>
              <a:rPr lang="en-US" dirty="0" smtClean="0"/>
              <a:t>75%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1174"/>
            <a:ext cx="4038600" cy="40192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E427C-A47F-4207-9D9C-D206D5C449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9" y="2114367"/>
            <a:ext cx="2476846" cy="876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314417" cy="419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9" y="3048000"/>
            <a:ext cx="357238" cy="4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6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Adaptive Interpolation of MDS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05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Adaptive Interpolation of MDS (AI-MDS)</a:t>
            </a:r>
          </a:p>
          <a:p>
            <a:pPr lvl="1"/>
            <a:r>
              <a:rPr lang="en-US" dirty="0" smtClean="0">
                <a:latin typeface="+mj-lt"/>
              </a:rPr>
              <a:t>Interpolate points based on prior mappings of the sample data in terms of the adaptive dissimilarities between interpolated points and </a:t>
            </a:r>
            <a:r>
              <a:rPr lang="en-US" i="1" dirty="0" smtClean="0">
                <a:latin typeface="+mj-lt"/>
                <a:cs typeface="Times New Roman" pitchFamily="18" charset="0"/>
              </a:rPr>
              <a:t>k</a:t>
            </a:r>
            <a:r>
              <a:rPr lang="en-US" dirty="0" smtClean="0">
                <a:latin typeface="+mj-lt"/>
              </a:rPr>
              <a:t>-NNs.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C03C-2642-4B89-9BCF-7C84F480DE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99706"/>
            <a:ext cx="2168665" cy="1209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17" y="4191000"/>
            <a:ext cx="5763430" cy="15337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3373819"/>
            <a:ext cx="294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Adaptive dissimilarity: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17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I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PTI_theme</Template>
  <TotalTime>5426</TotalTime>
  <Words>672</Words>
  <Application>Microsoft Office PowerPoint</Application>
  <PresentationFormat>On-screen Show (4:3)</PresentationFormat>
  <Paragraphs>126</Paragraphs>
  <Slides>18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PTI_theme</vt:lpstr>
      <vt:lpstr>Adaptive Interpolation of  Multidimensional Scaling</vt:lpstr>
      <vt:lpstr>Outline</vt:lpstr>
      <vt:lpstr>Data Visualization</vt:lpstr>
      <vt:lpstr>Multidimensional Scaling</vt:lpstr>
      <vt:lpstr>Interpolation of MDS</vt:lpstr>
      <vt:lpstr>Interpolation Approach</vt:lpstr>
      <vt:lpstr>Interpolation of MDS</vt:lpstr>
      <vt:lpstr>Adaptive Interpolation of MDS</vt:lpstr>
      <vt:lpstr>Adaptive Interpolation of MDS</vt:lpstr>
      <vt:lpstr>AI-MDS Algorithm</vt:lpstr>
      <vt:lpstr>Experimental Environment</vt:lpstr>
      <vt:lpstr>AI-MDS Performance</vt:lpstr>
      <vt:lpstr>AI-MDS Performance</vt:lpstr>
      <vt:lpstr>MDS Interpolation Map</vt:lpstr>
      <vt:lpstr>Conclusion</vt:lpstr>
      <vt:lpstr>Acknowledgement</vt:lpstr>
      <vt:lpstr>Thanks!</vt:lpstr>
      <vt:lpstr>Data Visualization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Dimension Reduction using Proximity Information with Large High-Dimensional Data</dc:title>
  <dc:creator>sebae</dc:creator>
  <cp:lastModifiedBy>sebae</cp:lastModifiedBy>
  <cp:revision>316</cp:revision>
  <dcterms:created xsi:type="dcterms:W3CDTF">2010-03-08T20:05:03Z</dcterms:created>
  <dcterms:modified xsi:type="dcterms:W3CDTF">2012-06-05T03:52:11Z</dcterms:modified>
</cp:coreProperties>
</file>