
<file path=[Content_Types].xml><?xml version="1.0" encoding="utf-8"?>
<Types xmlns="http://schemas.openxmlformats.org/package/2006/content-types">
  <Override PartName="/ppt/slides/slide17.xml" ContentType="application/vnd.openxmlformats-officedocument.presentationml.slide+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s/slide2.xml" ContentType="application/vnd.openxmlformats-officedocument.presentationml.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docProps/app.xml" ContentType="application/vnd.openxmlformats-officedocument.extended-properties+xml"/>
  <Override PartName="/ppt/slides/slide5.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Override PartName="/ppt/slideLayouts/slideLayout3.xml" ContentType="application/vnd.openxmlformats-officedocument.presentationml.slideLayout+xml"/>
  <Override PartName="/ppt/slides/slide3.xml" ContentType="application/vnd.openxmlformats-officedocument.presentationml.slide+xml"/>
  <Override PartName="/ppt/slides/slide4.xml" ContentType="application/vnd.openxmlformats-officedocument.presentationml.slide+xml"/>
  <Override PartName="/ppt/slideLayouts/slideLayout5.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Default Extension="png" ContentType="image/png"/>
  <Default Extension="tiff" ContentType="image/tiff"/>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slides/slide8.xml" ContentType="application/vnd.openxmlformats-officedocument.presentationml.slide+xml"/>
  <Override PartName="/ppt/slideMasters/slideMaster1.xml" ContentType="application/vnd.openxmlformats-officedocument.presentationml.slideMaster+xml"/>
  <Override PartName="/ppt/slides/slide15.xml" ContentType="application/vnd.openxmlformats-officedocument.presentationml.slide+xml"/>
  <Override PartName="/ppt/viewProps.xml" ContentType="application/vnd.openxmlformats-officedocument.presentationml.viewProps+xml"/>
  <Default Extension="bin" ContentType="application/vnd.openxmlformats-officedocument.presentationml.printerSettings"/>
  <Override PartName="/ppt/slideLayouts/slideLayout13.xml" ContentType="application/vnd.openxmlformats-officedocument.presentationml.slideLayout+xml"/>
  <Override PartName="/docProps/core.xml" ContentType="application/vnd.openxmlformats-package.core-properties+xml"/>
  <Override PartName="/ppt/slides/slide9.xml" ContentType="application/vnd.openxmlformats-officedocument.presentationml.slide+xml"/>
  <Default Extension="rels" ContentType="application/vnd.openxmlformats-package.relationships+xml"/>
  <Override PartName="/ppt/slides/slide13.xml" ContentType="application/vnd.openxmlformats-officedocument.presentationml.slide+xml"/>
  <Override PartName="/ppt/slides/slide1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Layouts/slideLayout12.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sldIdLst>
    <p:sldId id="256" r:id="rId2"/>
    <p:sldId id="266" r:id="rId3"/>
    <p:sldId id="267" r:id="rId4"/>
    <p:sldId id="270" r:id="rId5"/>
    <p:sldId id="269" r:id="rId6"/>
    <p:sldId id="268" r:id="rId7"/>
    <p:sldId id="262" r:id="rId8"/>
    <p:sldId id="261" r:id="rId9"/>
    <p:sldId id="260" r:id="rId10"/>
    <p:sldId id="263" r:id="rId11"/>
    <p:sldId id="265" r:id="rId12"/>
    <p:sldId id="264" r:id="rId13"/>
    <p:sldId id="274" r:id="rId14"/>
    <p:sldId id="271" r:id="rId15"/>
    <p:sldId id="273" r:id="rId16"/>
    <p:sldId id="275" r:id="rId17"/>
    <p:sldId id="257" r:id="rId18"/>
    <p:sldId id="259" r:id="rId19"/>
    <p:sldId id="258"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34591" autoAdjust="0"/>
    <p:restoredTop sz="86399" autoAdjust="0"/>
  </p:normalViewPr>
  <p:slideViewPr>
    <p:cSldViewPr snapToGrid="0" snapToObjects="1">
      <p:cViewPr varScale="1">
        <p:scale>
          <a:sx n="87" d="100"/>
          <a:sy n="87" d="100"/>
        </p:scale>
        <p:origin x="-104" y="-192"/>
      </p:cViewPr>
      <p:guideLst>
        <p:guide orient="horz" pos="2160"/>
        <p:guide pos="2880"/>
      </p:guideLst>
    </p:cSldViewPr>
  </p:slideViewPr>
  <p:outlineViewPr>
    <p:cViewPr>
      <p:scale>
        <a:sx n="33" d="100"/>
        <a:sy n="33" d="100"/>
      </p:scale>
      <p:origin x="0" y="980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theme" Target="theme/theme1.xml"/><Relationship Id="rId25" Type="http://schemas.openxmlformats.org/officeDocument/2006/relationships/tableStyles" Target="tableStyles.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14" Type="http://schemas.openxmlformats.org/officeDocument/2006/relationships/slide" Target="slides/slide13.xml"/><Relationship Id="rId23" Type="http://schemas.openxmlformats.org/officeDocument/2006/relationships/viewProps" Target="viewProps.xml"/><Relationship Id="rId4" Type="http://schemas.openxmlformats.org/officeDocument/2006/relationships/slide" Target="slides/slide3.xml"/><Relationship Id="rId11" Type="http://schemas.openxmlformats.org/officeDocument/2006/relationships/slide" Target="slides/slide10.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presProps" Target="presProps.xml"/><Relationship Id="rId21" Type="http://schemas.openxmlformats.org/officeDocument/2006/relationships/printerSettings" Target="printerSettings/printerSettings1.bin"/><Relationship Id="rId2"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B05E2F6-C047-5F47-B500-083331507062}" type="datetimeFigureOut">
              <a:rPr lang="en-US" smtClean="0"/>
              <a:pPr/>
              <a:t>10/29/09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17A4F-20CA-1947-9142-95755ABF945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11"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8"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9"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6480" y="1604329"/>
            <a:ext cx="4043520" cy="45249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38241" y="1604329"/>
            <a:ext cx="4044960" cy="4524955"/>
          </a:xfrm>
        </p:spPr>
        <p:txBody>
          <a:bodyPr/>
          <a:lstStyle/>
          <a:p>
            <a:r>
              <a:rPr lang="en-US" smtClean="0"/>
              <a:t>Click icon to add clip art</a:t>
            </a:r>
            <a:endParaRPr lang="en-US"/>
          </a:p>
        </p:txBody>
      </p:sp>
      <p:sp>
        <p:nvSpPr>
          <p:cNvPr id="5" name="Date Placeholder 4"/>
          <p:cNvSpPr>
            <a:spLocks noGrp="1"/>
          </p:cNvSpPr>
          <p:nvPr>
            <p:ph type="dt" idx="10"/>
          </p:nvPr>
        </p:nvSpPr>
        <p:spPr>
          <a:xfrm>
            <a:off x="456481" y="6247376"/>
            <a:ext cx="2128320" cy="470930"/>
          </a:xfrm>
        </p:spPr>
        <p:txBody>
          <a:bodyPr/>
          <a:lstStyle>
            <a:lvl1pPr>
              <a:defRPr/>
            </a:lvl1pPr>
          </a:lstStyle>
          <a:p>
            <a:fld id="{0B05E2F6-C047-5F47-B500-083331507062}" type="datetimeFigureOut">
              <a:rPr lang="en-US" smtClean="0"/>
              <a:pPr/>
              <a:t>10/29/09</a:t>
            </a:fld>
            <a:endParaRPr lang="en-US"/>
          </a:p>
        </p:txBody>
      </p:sp>
      <p:sp>
        <p:nvSpPr>
          <p:cNvPr id="6" name="Footer Placeholder 5"/>
          <p:cNvSpPr>
            <a:spLocks noGrp="1"/>
          </p:cNvSpPr>
          <p:nvPr>
            <p:ph type="ftr" idx="11"/>
          </p:nvPr>
        </p:nvSpPr>
        <p:spPr>
          <a:xfrm>
            <a:off x="3127680" y="6247376"/>
            <a:ext cx="2897280" cy="470930"/>
          </a:xfrm>
        </p:spPr>
        <p:txBody>
          <a:bodyPr/>
          <a:lstStyle>
            <a:lvl1pPr>
              <a:defRPr/>
            </a:lvl1pPr>
          </a:lstStyle>
          <a:p>
            <a:endParaRPr lang="en-US"/>
          </a:p>
        </p:txBody>
      </p:sp>
      <p:sp>
        <p:nvSpPr>
          <p:cNvPr id="7" name="Slide Number Placeholder 6"/>
          <p:cNvSpPr>
            <a:spLocks noGrp="1"/>
          </p:cNvSpPr>
          <p:nvPr>
            <p:ph type="sldNum" idx="12"/>
          </p:nvPr>
        </p:nvSpPr>
        <p:spPr>
          <a:xfrm>
            <a:off x="6554880" y="6247376"/>
            <a:ext cx="2128320" cy="470930"/>
          </a:xfrm>
        </p:spPr>
        <p:txBody>
          <a:bodyPr/>
          <a:lstStyle>
            <a:lvl1pPr>
              <a:defRPr smtClean="0"/>
            </a:lvl1pPr>
          </a:lstStyle>
          <a:p>
            <a:fld id="{77B17A4F-20CA-1947-9142-95755ABF945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914400"/>
            <a:ext cx="38100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9144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429000"/>
            <a:ext cx="3810000" cy="236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304800" y="6172200"/>
            <a:ext cx="1905000" cy="457200"/>
          </a:xfrm>
        </p:spPr>
        <p:txBody>
          <a:bodyPr/>
          <a:lstStyle>
            <a:lvl1pPr algn="l">
              <a:defRPr/>
            </a:lvl1pPr>
          </a:lstStyle>
          <a:p>
            <a:fld id="{0B05E2F6-C047-5F47-B500-083331507062}" type="datetimeFigureOut">
              <a:rPr lang="en-US" smtClean="0"/>
              <a:pPr/>
              <a:t>10/29/09</a:t>
            </a:fld>
            <a:endParaRPr lang="en-US"/>
          </a:p>
        </p:txBody>
      </p:sp>
      <p:sp>
        <p:nvSpPr>
          <p:cNvPr id="7" name="Footer Placeholder 6"/>
          <p:cNvSpPr>
            <a:spLocks noGrp="1"/>
          </p:cNvSpPr>
          <p:nvPr>
            <p:ph type="ftr" sz="quarter" idx="11"/>
          </p:nvPr>
        </p:nvSpPr>
        <p:spPr>
          <a:xfrm>
            <a:off x="2667000" y="6248400"/>
            <a:ext cx="38100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77B17A4F-20CA-1947-9142-95755ABF9457}"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6425"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4963"/>
            <a:ext cx="8226425" cy="4524375"/>
          </a:xfrm>
        </p:spPr>
        <p:txBody>
          <a:bodyPr/>
          <a:lstStyle/>
          <a:p>
            <a:r>
              <a:rPr lang="en-US" smtClean="0"/>
              <a:t>Click icon to add table</a:t>
            </a:r>
            <a:endParaRPr lang="en-US"/>
          </a:p>
        </p:txBody>
      </p:sp>
      <p:sp>
        <p:nvSpPr>
          <p:cNvPr id="4" name="Date Placeholder 3"/>
          <p:cNvSpPr>
            <a:spLocks noGrp="1"/>
          </p:cNvSpPr>
          <p:nvPr>
            <p:ph type="dt" idx="10"/>
          </p:nvPr>
        </p:nvSpPr>
        <p:spPr>
          <a:xfrm>
            <a:off x="457200" y="6246813"/>
            <a:ext cx="2125663" cy="473075"/>
          </a:xfrm>
        </p:spPr>
        <p:txBody>
          <a:bodyPr/>
          <a:lstStyle>
            <a:lvl1pPr>
              <a:defRPr/>
            </a:lvl1pPr>
          </a:lstStyle>
          <a:p>
            <a:fld id="{0B05E2F6-C047-5F47-B500-083331507062}" type="datetimeFigureOut">
              <a:rPr lang="en-US" smtClean="0"/>
              <a:pPr/>
              <a:t>10/29/09</a:t>
            </a:fld>
            <a:endParaRPr lang="en-US"/>
          </a:p>
        </p:txBody>
      </p:sp>
      <p:sp>
        <p:nvSpPr>
          <p:cNvPr id="5" name="Footer Placeholder 4"/>
          <p:cNvSpPr>
            <a:spLocks noGrp="1"/>
          </p:cNvSpPr>
          <p:nvPr>
            <p:ph type="ftr" idx="11"/>
          </p:nvPr>
        </p:nvSpPr>
        <p:spPr>
          <a:xfrm>
            <a:off x="3127375" y="6246813"/>
            <a:ext cx="2895600" cy="473075"/>
          </a:xfrm>
        </p:spPr>
        <p:txBody>
          <a:bodyPr/>
          <a:lstStyle>
            <a:lvl1pPr>
              <a:defRPr/>
            </a:lvl1pPr>
          </a:lstStyle>
          <a:p>
            <a:endParaRPr lang="en-US"/>
          </a:p>
        </p:txBody>
      </p:sp>
      <p:sp>
        <p:nvSpPr>
          <p:cNvPr id="6" name="Slide Number Placeholder 5"/>
          <p:cNvSpPr>
            <a:spLocks noGrp="1"/>
          </p:cNvSpPr>
          <p:nvPr>
            <p:ph type="sldNum" idx="12"/>
          </p:nvPr>
        </p:nvSpPr>
        <p:spPr>
          <a:xfrm>
            <a:off x="7016750" y="6384925"/>
            <a:ext cx="2127250" cy="473075"/>
          </a:xfrm>
          <a:solidFill>
            <a:srgbClr val="DEE7F8"/>
          </a:solidFill>
        </p:spPr>
        <p:txBody>
          <a:bodyPr/>
          <a:lstStyle>
            <a:lvl1pPr>
              <a:defRPr/>
            </a:lvl1pPr>
          </a:lstStyle>
          <a:p>
            <a:fld id="{77B17A4F-20CA-1947-9142-95755ABF945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effectLst>
                  <a:outerShdw blurRad="50800" dist="38100" dir="2700000">
                    <a:srgbClr val="000000">
                      <a:alpha val="43000"/>
                    </a:srgbClr>
                  </a:outerShdw>
                </a:effectLst>
              </a:defRPr>
            </a:lvl1pPr>
          </a:lstStyle>
          <a:p>
            <a:fld id="{0B05E2F6-C047-5F47-B500-083331507062}" type="datetimeFigureOut">
              <a:rPr lang="en-US" smtClean="0"/>
              <a:pPr/>
              <a:t>10/29/09</a:t>
            </a:fld>
            <a:endParaRPr lang="en-US"/>
          </a:p>
        </p:txBody>
      </p:sp>
      <p:sp>
        <p:nvSpPr>
          <p:cNvPr id="11"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effectLst>
                  <a:outerShdw blurRad="50800" dist="38100" dir="2700000">
                    <a:srgbClr val="000000">
                      <a:alpha val="43000"/>
                    </a:srgbClr>
                  </a:outerShdw>
                </a:effectLst>
              </a:defRPr>
            </a:lvl1pPr>
          </a:lstStyle>
          <a:p>
            <a:endParaRPr lang="en-US"/>
          </a:p>
        </p:txBody>
      </p:sp>
      <p:sp>
        <p:nvSpPr>
          <p:cNvPr id="12"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effectLst>
                  <a:outerShdw blurRad="50800" dist="38100" dir="2700000">
                    <a:srgbClr val="000000">
                      <a:alpha val="43000"/>
                    </a:srgbClr>
                  </a:outerShdw>
                </a:effectLst>
              </a:defRPr>
            </a:lvl1pPr>
          </a:lstStyle>
          <a:p>
            <a:fld id="{77B17A4F-20CA-1947-9142-95755ABF945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05E2F6-C047-5F47-B500-083331507062}" type="datetimeFigureOut">
              <a:rPr lang="en-US" smtClean="0"/>
              <a:pPr/>
              <a:t>10/29/09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17A4F-20CA-1947-9142-95755ABF945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8926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12"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3"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431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4318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14" name="Footer Placeholder 4"/>
          <p:cNvSpPr>
            <a:spLocks noGrp="1"/>
          </p:cNvSpPr>
          <p:nvPr>
            <p:ph type="ftr" sz="quarter" idx="11"/>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5" name="Slide Number Placeholder 5"/>
          <p:cNvSpPr>
            <a:spLocks noGrp="1"/>
          </p:cNvSpPr>
          <p:nvPr>
            <p:ph type="sldNum" sz="quarter" idx="12"/>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05E2F6-C047-5F47-B500-083331507062}" type="datetimeFigureOut">
              <a:rPr lang="en-US" smtClean="0"/>
              <a:pPr/>
              <a:t>10/29/09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17A4F-20CA-1947-9142-95755ABF945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6"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7"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9"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0"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3"/>
          <p:cNvSpPr>
            <a:spLocks noGrp="1"/>
          </p:cNvSpPr>
          <p:nvPr>
            <p:ph type="dt" sz="half" idx="10"/>
          </p:nvPr>
        </p:nvSpPr>
        <p:spPr>
          <a:xfrm>
            <a:off x="457200" y="6492875"/>
            <a:ext cx="2133600" cy="365125"/>
          </a:xfrm>
          <a:prstGeom prst="rect">
            <a:avLst/>
          </a:prstGeom>
        </p:spPr>
        <p:txBody>
          <a:bodyPr vert="horz" lIns="91440" tIns="45720" rIns="91440" bIns="45720" rtlCol="0" anchor="ctr"/>
          <a:lstStyle>
            <a:lvl1pPr algn="l">
              <a:defRPr sz="1200">
                <a:solidFill>
                  <a:srgbClr val="000000"/>
                </a:solidFill>
              </a:defRPr>
            </a:lvl1pPr>
          </a:lstStyle>
          <a:p>
            <a:fld id="{0B05E2F6-C047-5F47-B500-083331507062}" type="datetimeFigureOut">
              <a:rPr lang="en-US" smtClean="0"/>
              <a:pPr/>
              <a:t>10/29/09</a:t>
            </a:fld>
            <a:endParaRPr lang="en-US"/>
          </a:p>
        </p:txBody>
      </p:sp>
      <p:sp>
        <p:nvSpPr>
          <p:cNvPr id="9" name="Footer Placeholder 4"/>
          <p:cNvSpPr>
            <a:spLocks noGrp="1"/>
          </p:cNvSpPr>
          <p:nvPr>
            <p:ph type="ftr" sz="quarter" idx="3"/>
          </p:nvPr>
        </p:nvSpPr>
        <p:spPr>
          <a:xfrm>
            <a:off x="2590800" y="6492875"/>
            <a:ext cx="39624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10"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rgbClr val="000000"/>
                </a:solidFill>
              </a:defRPr>
            </a:lvl1pPr>
          </a:lstStyle>
          <a:p>
            <a:fld id="{77B17A4F-20CA-1947-9142-95755ABF945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4" Type="http://schemas.openxmlformats.org/officeDocument/2006/relationships/slideLayout" Target="../slideLayouts/slideLayout14.xml"/><Relationship Id="rId4" Type="http://schemas.openxmlformats.org/officeDocument/2006/relationships/slideLayout" Target="../slideLayouts/slideLayout4.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 Type="http://schemas.openxmlformats.org/officeDocument/2006/relationships/slideLayout" Target="../slideLayouts/slideLayout1.xml"/><Relationship Id="rId6" Type="http://schemas.openxmlformats.org/officeDocument/2006/relationships/slideLayout" Target="../slideLayouts/slideLayout6.xml"/><Relationship Id="rId16" Type="http://schemas.openxmlformats.org/officeDocument/2006/relationships/image" Target="../media/image1.png"/><Relationship Id="rId8" Type="http://schemas.openxmlformats.org/officeDocument/2006/relationships/slideLayout" Target="../slideLayouts/slideLayout8.xml"/><Relationship Id="rId13" Type="http://schemas.openxmlformats.org/officeDocument/2006/relationships/slideLayout" Target="../slideLayouts/slideLayout13.xml"/><Relationship Id="rId10" Type="http://schemas.openxmlformats.org/officeDocument/2006/relationships/slideLayout" Target="../slideLayouts/slideLayout10.xml"/><Relationship Id="rId5" Type="http://schemas.openxmlformats.org/officeDocument/2006/relationships/slideLayout" Target="../slideLayouts/slideLayout5.xml"/><Relationship Id="rId15" Type="http://schemas.openxmlformats.org/officeDocument/2006/relationships/theme" Target="../theme/theme1.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18" Type="http://schemas.openxmlformats.org/officeDocument/2006/relationships/image" Target="../media/image3.tiff"/></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52550" y="0"/>
            <a:ext cx="7791450" cy="1143000"/>
          </a:xfrm>
          <a:prstGeom prst="rect">
            <a:avLst/>
          </a:prstGeom>
          <a:solidFill>
            <a:schemeClr val="bg1"/>
          </a:solidFill>
          <a:effectLst/>
        </p:spPr>
        <p:txBody>
          <a:bodyPr vert="horz" lIns="91440" tIns="45720" rIns="91440" bIns="45720" rtlCol="0" anchor="ctr">
            <a:normAutofit/>
          </a:bodyPr>
          <a:lstStyle/>
          <a:p>
            <a:r>
              <a:rPr lang="en-US" smtClean="0"/>
              <a:t>Click to edit Master title style</a:t>
            </a:r>
            <a:endParaRPr lang="en-US" dirty="0"/>
          </a:p>
        </p:txBody>
      </p:sp>
      <p:grpSp>
        <p:nvGrpSpPr>
          <p:cNvPr id="8" name="Group 9"/>
          <p:cNvGrpSpPr/>
          <p:nvPr/>
        </p:nvGrpSpPr>
        <p:grpSpPr>
          <a:xfrm>
            <a:off x="-1352550" y="-692150"/>
            <a:ext cx="2705100" cy="1606550"/>
            <a:chOff x="-1352550" y="-692150"/>
            <a:chExt cx="2705100" cy="1606550"/>
          </a:xfrm>
        </p:grpSpPr>
        <p:sp>
          <p:nvSpPr>
            <p:cNvPr id="9" name="Pie 8"/>
            <p:cNvSpPr/>
            <p:nvPr userDrawn="1"/>
          </p:nvSpPr>
          <p:spPr>
            <a:xfrm>
              <a:off x="-1352550" y="-692150"/>
              <a:ext cx="2705100" cy="1377950"/>
            </a:xfrm>
            <a:prstGeom prst="pie">
              <a:avLst>
                <a:gd name="adj1" fmla="val 0"/>
                <a:gd name="adj2" fmla="val 5400000"/>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7" name="Picture 6" descr="logo_96.png"/>
            <p:cNvPicPr>
              <a:picLocks noChangeAspect="1"/>
            </p:cNvPicPr>
            <p:nvPr userDrawn="1"/>
          </p:nvPicPr>
          <p:blipFill>
            <a:blip r:embed="rId16"/>
            <a:stretch>
              <a:fillRect/>
            </a:stretch>
          </p:blipFill>
          <p:spPr>
            <a:xfrm>
              <a:off x="76200" y="-228600"/>
              <a:ext cx="1143000" cy="1143000"/>
            </a:xfrm>
            <a:prstGeom prst="rect">
              <a:avLst/>
            </a:prstGeom>
            <a:effectLst>
              <a:outerShdw blurRad="50800" dist="38100" dir="2700000">
                <a:srgbClr val="000000">
                  <a:alpha val="43000"/>
                </a:srgbClr>
              </a:outerShdw>
            </a:effectLst>
          </p:spPr>
        </p:pic>
      </p:grpSp>
      <p:sp>
        <p:nvSpPr>
          <p:cNvPr id="5" name="Footer Placeholder 4"/>
          <p:cNvSpPr>
            <a:spLocks noGrp="1"/>
          </p:cNvSpPr>
          <p:nvPr>
            <p:ph type="ftr" sz="quarter" idx="3"/>
          </p:nvPr>
        </p:nvSpPr>
        <p:spPr>
          <a:xfrm>
            <a:off x="2590800" y="6492875"/>
            <a:ext cx="3962400" cy="365125"/>
          </a:xfrm>
          <a:prstGeom prst="rect">
            <a:avLst/>
          </a:prstGeom>
          <a:effectLst>
            <a:outerShdw blurRad="50800" dist="38100" dir="2700000">
              <a:srgbClr val="000000">
                <a:alpha val="43000"/>
              </a:srgbClr>
            </a:outerShdw>
          </a:effectLst>
        </p:spPr>
        <p:txBody>
          <a:bodyPr vert="horz" lIns="91440" tIns="45720" rIns="91440" bIns="45720" rtlCol="0" anchor="ctr"/>
          <a:lstStyle>
            <a:lvl1pPr algn="ctr">
              <a:defRPr sz="1200" b="0">
                <a:solidFill>
                  <a:srgbClr val="000000"/>
                </a:solidFill>
                <a:effectLst>
                  <a:outerShdw blurRad="50800" dist="38100" dir="2700000">
                    <a:srgbClr val="000000">
                      <a:alpha val="43000"/>
                    </a:srgbClr>
                  </a:outerShdw>
                </a:effectLst>
              </a:defRPr>
            </a:lvl1pPr>
          </a:lstStyle>
          <a:p>
            <a:endParaRPr lang="en-US"/>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b="0">
                <a:solidFill>
                  <a:srgbClr val="000000"/>
                </a:solidFill>
                <a:effectLst>
                  <a:outerShdw blurRad="50800" dist="38100" dir="2700000">
                    <a:srgbClr val="000000">
                      <a:alpha val="43000"/>
                    </a:srgbClr>
                  </a:outerShdw>
                </a:effectLst>
              </a:defRPr>
            </a:lvl1pPr>
          </a:lstStyle>
          <a:p>
            <a:fld id="{77B17A4F-20CA-1947-9142-95755ABF9457}" type="slidenum">
              <a:rPr lang="en-US" smtClean="0"/>
              <a:pPr/>
              <a:t>‹#›</a:t>
            </a:fld>
            <a:endParaRPr lang="en-US"/>
          </a:p>
        </p:txBody>
      </p:sp>
      <p:sp>
        <p:nvSpPr>
          <p:cNvPr id="4" name="Date Placeholder 3"/>
          <p:cNvSpPr>
            <a:spLocks noGrp="1"/>
          </p:cNvSpPr>
          <p:nvPr>
            <p:ph type="dt" sz="half" idx="2"/>
          </p:nvPr>
        </p:nvSpPr>
        <p:spPr>
          <a:xfrm>
            <a:off x="457200" y="6492875"/>
            <a:ext cx="2133600" cy="365125"/>
          </a:xfrm>
          <a:prstGeom prst="rect">
            <a:avLst/>
          </a:prstGeom>
          <a:effectLst>
            <a:outerShdw blurRad="50800" dist="38100" dir="2700000">
              <a:srgbClr val="000000">
                <a:alpha val="43000"/>
              </a:srgbClr>
            </a:outerShdw>
          </a:effectLst>
        </p:spPr>
        <p:txBody>
          <a:bodyPr vert="horz" lIns="91440" tIns="45720" rIns="91440" bIns="45720" rtlCol="0" anchor="ctr"/>
          <a:lstStyle>
            <a:lvl1pPr algn="l">
              <a:defRPr sz="1200" b="0">
                <a:solidFill>
                  <a:srgbClr val="000000"/>
                </a:solidFill>
              </a:defRPr>
            </a:lvl1pPr>
          </a:lstStyle>
          <a:p>
            <a:fld id="{0B05E2F6-C047-5F47-B500-083331507062}" type="datetimeFigureOut">
              <a:rPr lang="en-US" smtClean="0"/>
              <a:pPr/>
              <a:t>10/29/09</a:t>
            </a:fld>
            <a:endParaRPr lang="en-US"/>
          </a:p>
        </p:txBody>
      </p:sp>
      <p:pic>
        <p:nvPicPr>
          <p:cNvPr id="12" name="Picture 11" descr="fg-logo-prelim.png"/>
          <p:cNvPicPr>
            <a:picLocks noChangeAspect="1"/>
          </p:cNvPicPr>
          <p:nvPr/>
        </p:nvPicPr>
        <p:blipFill>
          <a:blip r:embed="rId17"/>
          <a:stretch>
            <a:fillRect/>
          </a:stretch>
        </p:blipFill>
        <p:spPr>
          <a:xfrm>
            <a:off x="0" y="6019800"/>
            <a:ext cx="1198418" cy="838200"/>
          </a:xfrm>
          <a:prstGeom prst="rect">
            <a:avLst/>
          </a:prstGeom>
        </p:spPr>
      </p:pic>
      <p:pic>
        <p:nvPicPr>
          <p:cNvPr id="11" name="Picture 10" descr="IU_PrvTchInst.H.CMYK.tif"/>
          <p:cNvPicPr>
            <a:picLocks noChangeAspect="1"/>
          </p:cNvPicPr>
          <p:nvPr/>
        </p:nvPicPr>
        <p:blipFill>
          <a:blip r:embed="rId18"/>
          <a:stretch>
            <a:fillRect/>
          </a:stretch>
        </p:blipFill>
        <p:spPr>
          <a:xfrm>
            <a:off x="7791450" y="0"/>
            <a:ext cx="1352550" cy="228600"/>
          </a:xfrm>
          <a:prstGeom prst="rect">
            <a:avLst/>
          </a:prstGeom>
        </p:spPr>
      </p:pic>
      <p:sp>
        <p:nvSpPr>
          <p:cNvPr id="3" name="Text Placeholder 2"/>
          <p:cNvSpPr>
            <a:spLocks noGrp="1"/>
          </p:cNvSpPr>
          <p:nvPr>
            <p:ph type="body" idx="1"/>
          </p:nvPr>
        </p:nvSpPr>
        <p:spPr>
          <a:xfrm>
            <a:off x="457200" y="1295399"/>
            <a:ext cx="8229600" cy="51974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457200" rtl="0" eaLnBrk="1" latinLnBrk="0" hangingPunct="1">
        <a:spcBef>
          <a:spcPct val="0"/>
        </a:spcBef>
        <a:buNone/>
        <a:defRPr sz="4400" kern="1200">
          <a:solidFill>
            <a:schemeClr val="tx1"/>
          </a:solidFill>
          <a:effectLst>
            <a:outerShdw blurRad="50800" dist="38100" dir="2700000">
              <a:srgbClr val="000000">
                <a:alpha val="43000"/>
              </a:srgb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3" Type="http://schemas.openxmlformats.org/officeDocument/2006/relationships/image" Target="../media/image1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www.gartner.com/DisplayDocument?id=685308"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Cloud Security</a:t>
            </a:r>
            <a:endParaRPr lang="en-US" dirty="0"/>
          </a:p>
        </p:txBody>
      </p:sp>
      <p:sp>
        <p:nvSpPr>
          <p:cNvPr id="3" name="Subtitle 2"/>
          <p:cNvSpPr>
            <a:spLocks noGrp="1"/>
          </p:cNvSpPr>
          <p:nvPr>
            <p:ph type="subTitle" idx="1"/>
          </p:nvPr>
        </p:nvSpPr>
        <p:spPr/>
        <p:txBody>
          <a:bodyPr>
            <a:normAutofit fontScale="70000" lnSpcReduction="20000"/>
          </a:bodyPr>
          <a:lstStyle/>
          <a:p>
            <a:r>
              <a:rPr lang="en-US" dirty="0" err="1" smtClean="0"/>
              <a:t>Gregor</a:t>
            </a:r>
            <a:r>
              <a:rPr lang="en-US" dirty="0" smtClean="0"/>
              <a:t> von </a:t>
            </a:r>
            <a:r>
              <a:rPr lang="en-US" dirty="0" err="1" smtClean="0"/>
              <a:t>Laszewski</a:t>
            </a:r>
            <a:endParaRPr lang="en-US" dirty="0" smtClean="0"/>
          </a:p>
          <a:p>
            <a:r>
              <a:rPr lang="en-US" dirty="0" smtClean="0"/>
              <a:t>Pervasive Technology Institute</a:t>
            </a:r>
          </a:p>
          <a:p>
            <a:r>
              <a:rPr lang="en-US" dirty="0" smtClean="0"/>
              <a:t>Indiana University</a:t>
            </a:r>
          </a:p>
          <a:p>
            <a:r>
              <a:rPr lang="en-US" dirty="0" smtClean="0"/>
              <a:t>Bloomington, IN</a:t>
            </a:r>
          </a:p>
          <a:p>
            <a:r>
              <a:rPr lang="en-US" dirty="0" smtClean="0"/>
              <a:t>U.S.A.</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am really tough to crack</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921464" y="1295398"/>
            <a:ext cx="6018129" cy="519747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 Mobility to Increase Security</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160811" y="1295399"/>
            <a:ext cx="5270064" cy="520299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It does not matter if you catch me, I have many brothers and sisters</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352550" y="1494720"/>
            <a:ext cx="6985000" cy="46482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67534" y="0"/>
            <a:ext cx="8476466" cy="1143000"/>
          </a:xfrm>
        </p:spPr>
        <p:txBody>
          <a:bodyPr>
            <a:normAutofit fontScale="90000"/>
          </a:bodyPr>
          <a:lstStyle/>
          <a:p>
            <a:r>
              <a:rPr lang="en-US" dirty="0" smtClean="0"/>
              <a:t>Symbiotic relationship:</a:t>
            </a:r>
            <a:br>
              <a:rPr lang="en-US" dirty="0" smtClean="0"/>
            </a:br>
            <a:r>
              <a:rPr lang="en-US" dirty="0" smtClean="0"/>
              <a:t>I have a good friend that protects me</a:t>
            </a:r>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1854200" y="1295399"/>
            <a:ext cx="5435600" cy="50800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Separation</a:t>
            </a:r>
            <a:endParaRPr lang="en-US" dirty="0"/>
          </a:p>
        </p:txBody>
      </p:sp>
      <p:sp>
        <p:nvSpPr>
          <p:cNvPr id="4" name="Content Placeholder 3"/>
          <p:cNvSpPr>
            <a:spLocks noGrp="1"/>
          </p:cNvSpPr>
          <p:nvPr>
            <p:ph sz="half" idx="1"/>
          </p:nvPr>
        </p:nvSpPr>
        <p:spPr/>
        <p:txBody>
          <a:bodyPr/>
          <a:lstStyle/>
          <a:p>
            <a:r>
              <a:rPr lang="en-US" dirty="0" smtClean="0"/>
              <a:t>Firewall</a:t>
            </a:r>
          </a:p>
          <a:p>
            <a:r>
              <a:rPr lang="en-US" dirty="0" smtClean="0"/>
              <a:t>Selection of users</a:t>
            </a:r>
          </a:p>
          <a:p>
            <a:r>
              <a:rPr lang="en-US" dirty="0" smtClean="0"/>
              <a:t>You can see, but can not touch</a:t>
            </a:r>
          </a:p>
          <a:p>
            <a:endParaRPr lang="en-US" dirty="0" smtClean="0"/>
          </a:p>
          <a:p>
            <a:r>
              <a:rPr lang="en-US" dirty="0" smtClean="0"/>
              <a:t>There is another fish smaller to go through my net</a:t>
            </a:r>
            <a:endParaRPr lang="en-US" dirty="0"/>
          </a:p>
        </p:txBody>
      </p:sp>
      <p:pic>
        <p:nvPicPr>
          <p:cNvPr id="6" name="Content Placeholder 5" descr="Picture 63.png"/>
          <p:cNvPicPr>
            <a:picLocks noGrp="1" noChangeAspect="1"/>
          </p:cNvPicPr>
          <p:nvPr>
            <p:ph sz="half" idx="2"/>
          </p:nvPr>
        </p:nvPicPr>
        <p:blipFill>
          <a:blip r:embed="rId2"/>
          <a:srcRect t="-63961" b="-63961"/>
          <a:stretch>
            <a:fillRect/>
          </a:stretch>
        </p:blipFill>
        <p:spPr>
          <a:xfrm>
            <a:off x="4648200" y="-260482"/>
            <a:ext cx="4038600" cy="4892675"/>
          </a:xfrm>
        </p:spPr>
      </p:pic>
      <p:pic>
        <p:nvPicPr>
          <p:cNvPr id="7" name="Picture 6"/>
          <p:cNvPicPr>
            <a:picLocks noChangeAspect="1"/>
          </p:cNvPicPr>
          <p:nvPr/>
        </p:nvPicPr>
        <p:blipFill>
          <a:blip r:embed="rId3"/>
          <a:stretch>
            <a:fillRect/>
          </a:stretch>
        </p:blipFill>
        <p:spPr>
          <a:xfrm>
            <a:off x="5138653" y="3556000"/>
            <a:ext cx="3175000" cy="3302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do we start and stop?</a:t>
            </a:r>
            <a:endParaRPr lang="en-US" dirty="0"/>
          </a:p>
        </p:txBody>
      </p:sp>
      <p:pic>
        <p:nvPicPr>
          <p:cNvPr id="4" name="Content Placeholder 3" descr="Picture 62.png"/>
          <p:cNvPicPr>
            <a:picLocks noGrp="1" noChangeAspect="1"/>
          </p:cNvPicPr>
          <p:nvPr>
            <p:ph idx="1"/>
          </p:nvPr>
        </p:nvPicPr>
        <p:blipFill>
          <a:blip r:embed="rId2"/>
          <a:srcRect l="-7502" r="-7502"/>
          <a:stretch>
            <a:fillRect/>
          </a:stretch>
        </p:blipFill>
        <p:spPr>
          <a:xfrm>
            <a:off x="1352550" y="1295399"/>
            <a:ext cx="8229600" cy="5197475"/>
          </a:xfrm>
        </p:spPr>
      </p:pic>
      <p:grpSp>
        <p:nvGrpSpPr>
          <p:cNvPr id="7" name="Group 6"/>
          <p:cNvGrpSpPr/>
          <p:nvPr/>
        </p:nvGrpSpPr>
        <p:grpSpPr>
          <a:xfrm>
            <a:off x="496485" y="4200272"/>
            <a:ext cx="2043402" cy="1525219"/>
            <a:chOff x="496485" y="4200272"/>
            <a:chExt cx="2043402" cy="1525219"/>
          </a:xfrm>
        </p:grpSpPr>
        <p:sp>
          <p:nvSpPr>
            <p:cNvPr id="5" name="Left-Right Arrow 4"/>
            <p:cNvSpPr/>
            <p:nvPr/>
          </p:nvSpPr>
          <p:spPr>
            <a:xfrm rot="20461679">
              <a:off x="504721" y="4200272"/>
              <a:ext cx="2035166" cy="390723"/>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96485" y="5356159"/>
              <a:ext cx="1214282" cy="369332"/>
            </a:xfrm>
            <a:prstGeom prst="rect">
              <a:avLst/>
            </a:prstGeom>
            <a:noFill/>
          </p:spPr>
          <p:txBody>
            <a:bodyPr wrap="none" rtlCol="0">
              <a:spAutoFit/>
            </a:bodyPr>
            <a:lstStyle/>
            <a:p>
              <a:r>
                <a:rPr lang="en-US" dirty="0" smtClean="0"/>
                <a:t>Bare Metal</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Slides from here on are backup slides in case questions arise.</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Security necessary?</a:t>
            </a:r>
            <a:endParaRPr lang="en-US" dirty="0"/>
          </a:p>
        </p:txBody>
      </p:sp>
      <p:sp>
        <p:nvSpPr>
          <p:cNvPr id="3" name="Content Placeholder 2"/>
          <p:cNvSpPr>
            <a:spLocks noGrp="1"/>
          </p:cNvSpPr>
          <p:nvPr>
            <p:ph idx="1"/>
          </p:nvPr>
        </p:nvSpPr>
        <p:spPr/>
        <p:txBody>
          <a:bodyPr>
            <a:normAutofit fontScale="92500"/>
          </a:bodyPr>
          <a:lstStyle/>
          <a:p>
            <a:r>
              <a:rPr lang="en-US" dirty="0" smtClean="0"/>
              <a:t>Gartner Report: Assessing the Security Risks of Cloud Computing, 3 June 2008, Jay </a:t>
            </a:r>
            <a:r>
              <a:rPr lang="en-US" dirty="0" err="1" smtClean="0"/>
              <a:t>Heiser</a:t>
            </a:r>
            <a:r>
              <a:rPr lang="en-US" dirty="0" smtClean="0"/>
              <a:t>   Mark </a:t>
            </a:r>
            <a:r>
              <a:rPr lang="en-US" dirty="0" err="1" smtClean="0"/>
              <a:t>Nicolett</a:t>
            </a:r>
            <a:r>
              <a:rPr lang="en-US" dirty="0" smtClean="0"/>
              <a:t>,  </a:t>
            </a:r>
            <a:r>
              <a:rPr lang="en-US" dirty="0" smtClean="0">
                <a:hlinkClick r:id="rId2"/>
              </a:rPr>
              <a:t>http://www.gartner.com/DisplayDocument?id=685308</a:t>
            </a:r>
            <a:endParaRPr lang="en-US" dirty="0" smtClean="0"/>
          </a:p>
          <a:p>
            <a:r>
              <a:rPr lang="en-US" b="1" dirty="0" smtClean="0"/>
              <a:t>'In The Cloud' Security Services Hit the Peak of the Gartner Hype Cycle in 2009</a:t>
            </a:r>
          </a:p>
          <a:p>
            <a:pPr lvl="1"/>
            <a:r>
              <a:rPr lang="en-US" dirty="0" smtClean="0"/>
              <a:t>Analysts Present Major Developments in IT Security, Privacy, Risk and Compliance at the Gartner Information Security Summit in Sydney Today</a:t>
            </a:r>
          </a:p>
          <a:p>
            <a:pPr lvl="1"/>
            <a:r>
              <a:rPr lang="en-US" dirty="0" smtClean="0"/>
              <a:t>Sydney, Australia, September 15, 2009</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Commercial motivated security </a:t>
            </a:r>
            <a:r>
              <a:rPr lang="en-US" dirty="0" err="1" smtClean="0"/>
              <a:t>challanges</a:t>
            </a:r>
            <a:endParaRPr lang="en-US" dirty="0"/>
          </a:p>
        </p:txBody>
      </p:sp>
      <p:sp>
        <p:nvSpPr>
          <p:cNvPr id="3" name="Content Placeholder 2"/>
          <p:cNvSpPr>
            <a:spLocks noGrp="1"/>
          </p:cNvSpPr>
          <p:nvPr>
            <p:ph idx="1"/>
          </p:nvPr>
        </p:nvSpPr>
        <p:spPr/>
        <p:txBody>
          <a:bodyPr>
            <a:normAutofit fontScale="32500" lnSpcReduction="20000"/>
          </a:bodyPr>
          <a:lstStyle/>
          <a:p>
            <a:r>
              <a:rPr lang="en-US" b="1" dirty="0" smtClean="0"/>
              <a:t>Gartner: Seven cloud-computing security risks, </a:t>
            </a:r>
            <a:r>
              <a:rPr lang="en-US" dirty="0" smtClean="0"/>
              <a:t>Data integrity, recovery, privacy and regulatory compliance are key issues to consider, By Jon Brodkin , Network World , 07/02/2008 </a:t>
            </a:r>
          </a:p>
          <a:p>
            <a:endParaRPr lang="en-US" b="1" dirty="0" smtClean="0"/>
          </a:p>
          <a:p>
            <a:endParaRPr lang="en-US" b="1" dirty="0" smtClean="0"/>
          </a:p>
          <a:p>
            <a:r>
              <a:rPr lang="en-US" b="1" dirty="0" smtClean="0"/>
              <a:t>1. Privileged user access.</a:t>
            </a:r>
            <a:r>
              <a:rPr lang="en-US" dirty="0" smtClean="0"/>
              <a:t> Sensitive data processed outside the enterprise brings with it an inherent level of risk, because outsourced services bypass the “physical, logical and personnel controls” IT shops exert over in-house programs. Get as much information as you can about the people who manage your data. “Ask providers to supply specific information on the hiring and oversight of privileged administrators, and the controls over their access,” Gartner says. </a:t>
            </a:r>
          </a:p>
          <a:p>
            <a:r>
              <a:rPr lang="en-US" b="1" dirty="0" smtClean="0"/>
              <a:t>2. Regulatory compliance.</a:t>
            </a:r>
            <a:r>
              <a:rPr lang="en-US" dirty="0" smtClean="0"/>
              <a:t> Customers are ultimately responsible for the security and integrity of their own data, even when it is held by a service provider. Traditional service providers are subjected to external audits and security certifications. Cloud computing providers who refuse to undergo this scrutiny are “signaling that customers can only use them for the most trivial functions,” according to Gartner. </a:t>
            </a:r>
          </a:p>
          <a:p>
            <a:r>
              <a:rPr lang="en-US" b="1" dirty="0" smtClean="0"/>
              <a:t>3. Data location.</a:t>
            </a:r>
            <a:r>
              <a:rPr lang="en-US" dirty="0" smtClean="0"/>
              <a:t> When you use the cloud, you probably won’t know exactly where your data is hosted. In fact, you might not even know what country it will be stored in. Ask providers if they will commit to storing and processing data in specific jurisdictions, and whether they will make a contractual commitment to obey local privacy requirements on behalf of their customers, Gartner advises. </a:t>
            </a:r>
          </a:p>
          <a:p>
            <a:r>
              <a:rPr lang="en-US" b="1" dirty="0" smtClean="0"/>
              <a:t>4. Data segregation.</a:t>
            </a:r>
            <a:r>
              <a:rPr lang="en-US" dirty="0" smtClean="0"/>
              <a:t> Data in the cloud is typically in a shared environment alongside data from other customers. Encryption is effective but isn’t a cure-all. “Find out what is done to segregate data at rest,” Gartner advises. The cloud provider should provide evidence that encryption schemes were designed and tested by experienced specialists. “Encryption accidents can make data totally unusable, and even normal encryption can complicate availability,” Gartner says. </a:t>
            </a:r>
          </a:p>
          <a:p>
            <a:r>
              <a:rPr lang="en-US" b="1" dirty="0" smtClean="0"/>
              <a:t>5. Recovery.</a:t>
            </a:r>
            <a:r>
              <a:rPr lang="en-US" dirty="0" smtClean="0"/>
              <a:t> Even if you don’t know where your data is, a cloud provider should tell you what will happen to your data and service in case of a disaster. “Any offering that does not replicate the data and application infrastructure across multiple sites is vulnerable to a total failure,” Gartner says. Ask your provider if it has “the ability to do a complete restoration, and how long it will take.” </a:t>
            </a:r>
          </a:p>
          <a:p>
            <a:r>
              <a:rPr lang="en-US" b="1" dirty="0" smtClean="0"/>
              <a:t>6. Investigative support.</a:t>
            </a:r>
            <a:r>
              <a:rPr lang="en-US" dirty="0" smtClean="0"/>
              <a:t> Investigating inappropriate or illegal activity may be impossible in cloud computing, Gartner warns. “Cloud services are especially difficult to investigate, because logging and data for multiple customers may be co-located and may also be spread across an ever-changing set of hosts and data centers. If you cannot get a contractual commitment to support specific forms of investigation, along with evidence that the vendor has already successfully supported such activities, then your only safe assumption is that investigation and discovery requests will be impossible.” </a:t>
            </a:r>
          </a:p>
          <a:p>
            <a:r>
              <a:rPr lang="en-US" b="1" dirty="0" smtClean="0"/>
              <a:t>7. Long-term viability.</a:t>
            </a:r>
            <a:r>
              <a:rPr lang="en-US" dirty="0" smtClean="0"/>
              <a:t> Ideally, your cloud computing provider will never go broke or get acquired and swallowed up by a larger company. But you must be sure your data will remain available even after such an event. “Ask potential providers how you would get your data back and if it would be in a format that you could import into a replacement application,” Gartner says. </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five security Issues</a:t>
            </a:r>
            <a:endParaRPr lang="en-US" dirty="0"/>
          </a:p>
        </p:txBody>
      </p:sp>
      <p:sp>
        <p:nvSpPr>
          <p:cNvPr id="3" name="Content Placeholder 2"/>
          <p:cNvSpPr>
            <a:spLocks noGrp="1"/>
          </p:cNvSpPr>
          <p:nvPr>
            <p:ph idx="1"/>
          </p:nvPr>
        </p:nvSpPr>
        <p:spPr/>
        <p:txBody>
          <a:bodyPr/>
          <a:lstStyle/>
          <a:p>
            <a:r>
              <a:rPr lang="en-US" dirty="0" smtClean="0"/>
              <a:t>Source: http://</a:t>
            </a:r>
            <a:r>
              <a:rPr lang="en-US" dirty="0" err="1" smtClean="0"/>
              <a:t>www.google.com.au/url?sa</a:t>
            </a:r>
            <a:r>
              <a:rPr lang="en-US" dirty="0" smtClean="0"/>
              <a:t>=</a:t>
            </a:r>
            <a:r>
              <a:rPr lang="en-US" dirty="0" err="1" smtClean="0"/>
              <a:t>t&amp;source</a:t>
            </a:r>
            <a:r>
              <a:rPr lang="en-US" dirty="0" smtClean="0"/>
              <a:t>=</a:t>
            </a:r>
            <a:r>
              <a:rPr lang="en-US" dirty="0" err="1" smtClean="0"/>
              <a:t>web&amp;ct</a:t>
            </a:r>
            <a:r>
              <a:rPr lang="en-US" dirty="0" smtClean="0"/>
              <a:t>=</a:t>
            </a:r>
            <a:r>
              <a:rPr lang="en-US" dirty="0" err="1" smtClean="0"/>
              <a:t>res&amp;cd</a:t>
            </a:r>
            <a:r>
              <a:rPr lang="en-US" dirty="0" smtClean="0"/>
              <a:t>=11&amp;ved=0CDEQFjAK&amp;url=http%3A%2F%2Fwww.computerweekly.com%2FArticles%2F2009%2F04%2F24%2F235782%2Ftop-five-cloud-computing-security-issues.htm&amp;ei=wf7dStfbA9yCkAXXk_wk&amp;usg=AFQjCNGBadak6dDo-jmh52w0k_sdr_vyHg</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lstStyle/>
          <a:p>
            <a:r>
              <a:rPr lang="en-US" dirty="0" smtClean="0"/>
              <a:t>Some pictures are taken with permission of Ian Banks from Diving the Gold Coast.</a:t>
            </a:r>
          </a:p>
          <a:p>
            <a:r>
              <a:rPr lang="en-US" dirty="0" smtClean="0"/>
              <a:t>Mention my name when you go.</a:t>
            </a:r>
          </a:p>
          <a:p>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Security Necessary?</a:t>
            </a:r>
            <a:endParaRPr lang="en-US" dirty="0"/>
          </a:p>
        </p:txBody>
      </p:sp>
      <p:sp>
        <p:nvSpPr>
          <p:cNvPr id="3" name="Content Placeholder 2"/>
          <p:cNvSpPr>
            <a:spLocks noGrp="1"/>
          </p:cNvSpPr>
          <p:nvPr>
            <p:ph idx="1"/>
          </p:nvPr>
        </p:nvSpPr>
        <p:spPr/>
        <p:txBody>
          <a:bodyPr numCol="2">
            <a:normAutofit fontScale="62500" lnSpcReduction="20000"/>
          </a:bodyPr>
          <a:lstStyle/>
          <a:p>
            <a:pPr lvl="0"/>
            <a:r>
              <a:rPr lang="en-US" dirty="0" smtClean="0"/>
              <a:t>Even </a:t>
            </a:r>
            <a:r>
              <a:rPr lang="en-US" dirty="0" err="1" smtClean="0"/>
              <a:t>google</a:t>
            </a:r>
            <a:r>
              <a:rPr lang="en-US" dirty="0" smtClean="0"/>
              <a:t> has issues</a:t>
            </a:r>
          </a:p>
          <a:p>
            <a:pPr lvl="1"/>
            <a:r>
              <a:rPr lang="en-US" b="1" dirty="0" smtClean="0"/>
              <a:t>July 2004</a:t>
            </a:r>
            <a:r>
              <a:rPr lang="en-US" dirty="0" smtClean="0"/>
              <a:t>: Gmail security issue allows unauthorized access to others’ registration information.</a:t>
            </a:r>
          </a:p>
          <a:p>
            <a:pPr lvl="1"/>
            <a:r>
              <a:rPr lang="en-US" b="1" dirty="0" smtClean="0"/>
              <a:t>January 2005</a:t>
            </a:r>
            <a:r>
              <a:rPr lang="en-US" dirty="0" smtClean="0"/>
              <a:t>: Gmail security flaw allows </a:t>
            </a:r>
            <a:r>
              <a:rPr lang="en-US" dirty="0" err="1" smtClean="0"/>
              <a:t>unathorized</a:t>
            </a:r>
            <a:r>
              <a:rPr lang="en-US" dirty="0" smtClean="0"/>
              <a:t> viewing of others’ emails.</a:t>
            </a:r>
          </a:p>
          <a:p>
            <a:pPr lvl="1"/>
            <a:r>
              <a:rPr lang="en-US" b="1" dirty="0" smtClean="0"/>
              <a:t>November 2005</a:t>
            </a:r>
            <a:r>
              <a:rPr lang="en-US" dirty="0" smtClean="0"/>
              <a:t>: Gmail bug allowed hackers to take complete control of a victim’s Gmail account.</a:t>
            </a:r>
          </a:p>
          <a:p>
            <a:pPr lvl="1"/>
            <a:r>
              <a:rPr lang="en-US" b="1" dirty="0" smtClean="0"/>
              <a:t>March 2006</a:t>
            </a:r>
            <a:r>
              <a:rPr lang="en-US" dirty="0" smtClean="0"/>
              <a:t>: Google accidentally deletes its main official blog. They write </a:t>
            </a:r>
            <a:r>
              <a:rPr lang="en-US" i="1" dirty="0" smtClean="0"/>
              <a:t>“We’ve determined the cause of tonight’s outage. The blog was mistakenly deleted by us (</a:t>
            </a:r>
            <a:r>
              <a:rPr lang="en-US" i="1" dirty="0" err="1" smtClean="0"/>
              <a:t>d’oh</a:t>
            </a:r>
            <a:r>
              <a:rPr lang="en-US" i="1" dirty="0" smtClean="0"/>
              <a:t>!)”</a:t>
            </a:r>
            <a:endParaRPr lang="en-US" dirty="0" smtClean="0"/>
          </a:p>
          <a:p>
            <a:pPr lvl="1"/>
            <a:r>
              <a:rPr lang="en-US" b="1" dirty="0" smtClean="0"/>
              <a:t>July 2006</a:t>
            </a:r>
            <a:r>
              <a:rPr lang="en-US" dirty="0" smtClean="0"/>
              <a:t>: </a:t>
            </a:r>
            <a:r>
              <a:rPr lang="en-US" dirty="0" err="1" smtClean="0"/>
              <a:t>Writely</a:t>
            </a:r>
            <a:r>
              <a:rPr lang="en-US" dirty="0" smtClean="0"/>
              <a:t> document appears that seems to show internal confidential Google information on the Platypus project.</a:t>
            </a:r>
          </a:p>
          <a:p>
            <a:pPr lvl="1"/>
            <a:r>
              <a:rPr lang="en-US" b="1" dirty="0" smtClean="0"/>
              <a:t>October 2006</a:t>
            </a:r>
            <a:r>
              <a:rPr lang="en-US" dirty="0" smtClean="0"/>
              <a:t>: Google blog hacked and fake post published, quickly taken down.</a:t>
            </a:r>
          </a:p>
          <a:p>
            <a:pPr lvl="1"/>
            <a:r>
              <a:rPr lang="en-US" b="1" dirty="0" smtClean="0"/>
              <a:t>October 2006</a:t>
            </a:r>
            <a:r>
              <a:rPr lang="en-US" dirty="0" smtClean="0"/>
              <a:t>: User complains that blog posts through the Blogger API are being published on someone else’s blog.</a:t>
            </a:r>
          </a:p>
          <a:p>
            <a:pPr lvl="1"/>
            <a:r>
              <a:rPr lang="en-US" b="1" dirty="0" smtClean="0"/>
              <a:t>October 2006</a:t>
            </a:r>
            <a:r>
              <a:rPr lang="en-US" dirty="0" smtClean="0"/>
              <a:t>: Google accidentally releases Google Platypus software.</a:t>
            </a:r>
          </a:p>
          <a:p>
            <a:pPr lvl="1"/>
            <a:r>
              <a:rPr lang="en-US" dirty="0" smtClean="0"/>
              <a:t>…</a:t>
            </a:r>
          </a:p>
          <a:p>
            <a:pPr lvl="1"/>
            <a:r>
              <a:rPr lang="en-US" b="1" dirty="0" smtClean="0"/>
              <a:t>June 2008</a:t>
            </a:r>
            <a:r>
              <a:rPr lang="en-US" dirty="0" smtClean="0"/>
              <a:t>: Google fixes several site security issues</a:t>
            </a:r>
          </a:p>
          <a:p>
            <a:pPr lvl="1"/>
            <a:r>
              <a:rPr lang="en-US" b="1" dirty="0" smtClean="0"/>
              <a:t>March 2009:</a:t>
            </a:r>
            <a:r>
              <a:rPr lang="en-US" dirty="0" smtClean="0"/>
              <a:t> Security issues with Google Docs</a:t>
            </a:r>
          </a:p>
          <a:p>
            <a:pPr lvl="1"/>
            <a:endParaRPr lang="en-US" dirty="0" smtClean="0"/>
          </a:p>
          <a:p>
            <a:pPr lvl="1"/>
            <a:endParaRPr lang="en-US" dirty="0" smtClean="0"/>
          </a:p>
          <a:p>
            <a:pPr lvl="1"/>
            <a:endParaRPr lang="en-US" dirty="0" smtClean="0"/>
          </a:p>
          <a:p>
            <a:pPr lvl="1"/>
            <a:endParaRPr lang="en-US" dirty="0" smtClean="0"/>
          </a:p>
          <a:p>
            <a:pPr lvl="1"/>
            <a:r>
              <a:rPr lang="en-US" dirty="0" smtClean="0"/>
              <a:t>Disclaimer: I spend 30 seconds on this via a </a:t>
            </a:r>
            <a:r>
              <a:rPr lang="en-US" dirty="0" err="1" smtClean="0"/>
              <a:t>google</a:t>
            </a:r>
            <a:r>
              <a:rPr lang="en-US" dirty="0" smtClean="0"/>
              <a:t> query</a:t>
            </a:r>
          </a:p>
          <a:p>
            <a:pPr lvl="1">
              <a:buNone/>
            </a:pPr>
            <a:endParaRPr lang="en-US" dirty="0" smtClean="0"/>
          </a:p>
          <a:p>
            <a:pPr lvl="0">
              <a:buNone/>
            </a:pP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it Happen in Science?</a:t>
            </a:r>
            <a:endParaRPr lang="en-US" dirty="0"/>
          </a:p>
        </p:txBody>
      </p:sp>
      <p:sp>
        <p:nvSpPr>
          <p:cNvPr id="3" name="Content Placeholder 2"/>
          <p:cNvSpPr>
            <a:spLocks noGrp="1"/>
          </p:cNvSpPr>
          <p:nvPr>
            <p:ph idx="1"/>
          </p:nvPr>
        </p:nvSpPr>
        <p:spPr/>
        <p:txBody>
          <a:bodyPr>
            <a:normAutofit lnSpcReduction="10000"/>
          </a:bodyPr>
          <a:lstStyle/>
          <a:p>
            <a:r>
              <a:rPr lang="en-US" b="1" dirty="0" smtClean="0"/>
              <a:t>2004: HACKERS PUT TERAGRID ON QUARANTINE</a:t>
            </a:r>
          </a:p>
          <a:p>
            <a:pPr lvl="1"/>
            <a:r>
              <a:rPr lang="en-US" dirty="0" smtClean="0"/>
              <a:t>Security experts are concerned over recent attacks on supercomputers at colleges, universities and research institutions which have resulted in online network research crashes. </a:t>
            </a:r>
          </a:p>
          <a:p>
            <a:r>
              <a:rPr lang="en-US" b="1" dirty="0" smtClean="0"/>
              <a:t>2005: Energy Dept. Discloses Data Theft</a:t>
            </a:r>
          </a:p>
          <a:p>
            <a:pPr lvl="1"/>
            <a:r>
              <a:rPr lang="en-US" dirty="0" smtClean="0"/>
              <a:t>Victims, Top Officials Were Not Told About 2005 Hacking, Saturday, June 10, 2006, A hacker stole a file containing the names and Social Security numbers of 1,500 people working for the Energy Department's nuclear weapons agency. </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E-Science Security </a:t>
            </a:r>
            <a:endParaRPr lang="en-US" dirty="0"/>
          </a:p>
        </p:txBody>
      </p:sp>
      <p:sp>
        <p:nvSpPr>
          <p:cNvPr id="4" name="Text Placeholder 3"/>
          <p:cNvSpPr>
            <a:spLocks noGrp="1"/>
          </p:cNvSpPr>
          <p:nvPr>
            <p:ph type="body" idx="1"/>
          </p:nvPr>
        </p:nvSpPr>
        <p:spPr/>
        <p:txBody>
          <a:bodyPr/>
          <a:lstStyle/>
          <a:p>
            <a:r>
              <a:rPr lang="en-US" dirty="0" smtClean="0"/>
              <a:t>Why do we want security</a:t>
            </a:r>
            <a:endParaRPr lang="en-US" dirty="0"/>
          </a:p>
        </p:txBody>
      </p:sp>
      <p:sp>
        <p:nvSpPr>
          <p:cNvPr id="5" name="Content Placeholder 4"/>
          <p:cNvSpPr>
            <a:spLocks noGrp="1"/>
          </p:cNvSpPr>
          <p:nvPr>
            <p:ph sz="half" idx="2"/>
          </p:nvPr>
        </p:nvSpPr>
        <p:spPr/>
        <p:txBody>
          <a:bodyPr/>
          <a:lstStyle/>
          <a:p>
            <a:r>
              <a:rPr lang="en-US" dirty="0" smtClean="0"/>
              <a:t>Protect data</a:t>
            </a:r>
          </a:p>
          <a:p>
            <a:r>
              <a:rPr lang="en-US" dirty="0" smtClean="0"/>
              <a:t>Protect infrastructure</a:t>
            </a:r>
          </a:p>
          <a:p>
            <a:r>
              <a:rPr lang="en-US" dirty="0" smtClean="0"/>
              <a:t>Protect intellectual property</a:t>
            </a:r>
          </a:p>
          <a:p>
            <a:r>
              <a:rPr lang="en-US" dirty="0" smtClean="0"/>
              <a:t>….</a:t>
            </a:r>
            <a:endParaRPr lang="en-US" dirty="0"/>
          </a:p>
        </p:txBody>
      </p:sp>
      <p:sp>
        <p:nvSpPr>
          <p:cNvPr id="6" name="Text Placeholder 5"/>
          <p:cNvSpPr>
            <a:spLocks noGrp="1"/>
          </p:cNvSpPr>
          <p:nvPr>
            <p:ph type="body" sz="quarter" idx="3"/>
          </p:nvPr>
        </p:nvSpPr>
        <p:spPr/>
        <p:txBody>
          <a:bodyPr/>
          <a:lstStyle/>
          <a:p>
            <a:r>
              <a:rPr lang="en-US" dirty="0" smtClean="0"/>
              <a:t>Why do we not want security</a:t>
            </a:r>
            <a:endParaRPr lang="en-US" dirty="0"/>
          </a:p>
        </p:txBody>
      </p:sp>
      <p:sp>
        <p:nvSpPr>
          <p:cNvPr id="7" name="Content Placeholder 6"/>
          <p:cNvSpPr>
            <a:spLocks noGrp="1"/>
          </p:cNvSpPr>
          <p:nvPr>
            <p:ph sz="quarter" idx="4"/>
          </p:nvPr>
        </p:nvSpPr>
        <p:spPr/>
        <p:txBody>
          <a:bodyPr/>
          <a:lstStyle/>
          <a:p>
            <a:r>
              <a:rPr lang="en-US" dirty="0" smtClean="0"/>
              <a:t>Data is in public domain</a:t>
            </a:r>
          </a:p>
          <a:p>
            <a:r>
              <a:rPr lang="en-US" dirty="0" smtClean="0"/>
              <a:t>Security is slow</a:t>
            </a:r>
          </a:p>
          <a:p>
            <a:r>
              <a:rPr lang="en-US" dirty="0" smtClean="0"/>
              <a:t>Security is inconvenient</a:t>
            </a:r>
          </a:p>
          <a:p>
            <a:r>
              <a:rPr lang="en-US" dirty="0" smtClean="0"/>
              <a:t>…</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smtClean="0"/>
              <a:t>Cloud Security Issues</a:t>
            </a:r>
            <a:endParaRPr lang="en-US" dirty="0"/>
          </a:p>
        </p:txBody>
      </p:sp>
      <p:sp>
        <p:nvSpPr>
          <p:cNvPr id="11" name="Text Placeholder 10"/>
          <p:cNvSpPr>
            <a:spLocks noGrp="1"/>
          </p:cNvSpPr>
          <p:nvPr>
            <p:ph type="body" idx="1"/>
          </p:nvPr>
        </p:nvSpPr>
        <p:spPr/>
        <p:txBody>
          <a:bodyPr/>
          <a:lstStyle/>
          <a:p>
            <a:r>
              <a:rPr lang="en-US" dirty="0" smtClean="0"/>
              <a:t>Governing the Cloud</a:t>
            </a:r>
            <a:endParaRPr lang="en-US" dirty="0"/>
          </a:p>
        </p:txBody>
      </p:sp>
      <p:sp>
        <p:nvSpPr>
          <p:cNvPr id="3" name="Content Placeholder 2"/>
          <p:cNvSpPr>
            <a:spLocks noGrp="1"/>
          </p:cNvSpPr>
          <p:nvPr>
            <p:ph sz="half" idx="2"/>
          </p:nvPr>
        </p:nvSpPr>
        <p:spPr/>
        <p:txBody>
          <a:bodyPr>
            <a:normAutofit/>
          </a:bodyPr>
          <a:lstStyle/>
          <a:p>
            <a:r>
              <a:rPr lang="en-US" dirty="0" smtClean="0"/>
              <a:t>Governing in the Cloud</a:t>
            </a:r>
          </a:p>
          <a:p>
            <a:r>
              <a:rPr lang="en-US" dirty="0" smtClean="0"/>
              <a:t>Governance &amp; Risk Mgt</a:t>
            </a:r>
          </a:p>
          <a:p>
            <a:r>
              <a:rPr lang="en-US" dirty="0" smtClean="0"/>
              <a:t>Legal</a:t>
            </a:r>
          </a:p>
          <a:p>
            <a:r>
              <a:rPr lang="en-US" dirty="0" smtClean="0"/>
              <a:t>Electronic Discovery</a:t>
            </a:r>
          </a:p>
          <a:p>
            <a:r>
              <a:rPr lang="en-US" dirty="0" smtClean="0"/>
              <a:t>Compliance &amp; Audit</a:t>
            </a:r>
          </a:p>
          <a:p>
            <a:r>
              <a:rPr lang="en-US" dirty="0" smtClean="0"/>
              <a:t>Information Lifecycle Mgt </a:t>
            </a:r>
          </a:p>
          <a:p>
            <a:r>
              <a:rPr lang="en-US" dirty="0" smtClean="0"/>
              <a:t>Portability &amp; Interoperability Operating in the Cloud </a:t>
            </a:r>
          </a:p>
        </p:txBody>
      </p:sp>
      <p:sp>
        <p:nvSpPr>
          <p:cNvPr id="12" name="Text Placeholder 11"/>
          <p:cNvSpPr>
            <a:spLocks noGrp="1"/>
          </p:cNvSpPr>
          <p:nvPr>
            <p:ph type="body" sz="quarter" idx="3"/>
          </p:nvPr>
        </p:nvSpPr>
        <p:spPr/>
        <p:txBody>
          <a:bodyPr/>
          <a:lstStyle/>
          <a:p>
            <a:r>
              <a:rPr lang="en-US" dirty="0" smtClean="0"/>
              <a:t>Operating in the Cloud</a:t>
            </a:r>
            <a:endParaRPr lang="en-US" dirty="0"/>
          </a:p>
        </p:txBody>
      </p:sp>
      <p:sp>
        <p:nvSpPr>
          <p:cNvPr id="13" name="Content Placeholder 12"/>
          <p:cNvSpPr>
            <a:spLocks noGrp="1"/>
          </p:cNvSpPr>
          <p:nvPr>
            <p:ph sz="quarter" idx="4"/>
          </p:nvPr>
        </p:nvSpPr>
        <p:spPr/>
        <p:txBody>
          <a:bodyPr>
            <a:normAutofit fontScale="92500"/>
          </a:bodyPr>
          <a:lstStyle/>
          <a:p>
            <a:r>
              <a:rPr lang="en-US" dirty="0" smtClean="0"/>
              <a:t>Traditional, BCM, DR </a:t>
            </a:r>
          </a:p>
          <a:p>
            <a:r>
              <a:rPr lang="en-US" dirty="0" smtClean="0"/>
              <a:t>Data Center Operations </a:t>
            </a:r>
          </a:p>
          <a:p>
            <a:r>
              <a:rPr lang="en-US" dirty="0" smtClean="0"/>
              <a:t>Incident Response </a:t>
            </a:r>
          </a:p>
          <a:p>
            <a:r>
              <a:rPr lang="en-US" dirty="0" smtClean="0"/>
              <a:t>Application Security </a:t>
            </a:r>
          </a:p>
          <a:p>
            <a:r>
              <a:rPr lang="en-US" dirty="0" smtClean="0"/>
              <a:t>Encryption &amp; Key Mgt </a:t>
            </a:r>
          </a:p>
          <a:p>
            <a:r>
              <a:rPr lang="en-US" dirty="0" smtClean="0"/>
              <a:t>Identity &amp; Access Mgt </a:t>
            </a:r>
          </a:p>
          <a:p>
            <a:r>
              <a:rPr lang="en-US" dirty="0" smtClean="0"/>
              <a:t>Storage </a:t>
            </a:r>
          </a:p>
          <a:p>
            <a:r>
              <a:rPr lang="en-US" dirty="0" smtClean="0"/>
              <a:t>Virtualization </a:t>
            </a:r>
          </a:p>
          <a:p>
            <a:endParaRPr lang="en-US" dirty="0" smtClean="0"/>
          </a:p>
          <a:p>
            <a:r>
              <a:rPr lang="en-US" dirty="0" smtClean="0"/>
              <a:t>Source: Cloud Security Alliance</a:t>
            </a:r>
          </a:p>
          <a:p>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hide well</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52550" y="1295399"/>
            <a:ext cx="6985000" cy="523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not come close to me</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747702" y="1169562"/>
            <a:ext cx="6316798" cy="5053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70" decel="100000"/>
                                        <p:tgtEl>
                                          <p:spTgt spid="4"/>
                                        </p:tgtEl>
                                      </p:cBhvr>
                                    </p:animEffect>
                                    <p:animScale>
                                      <p:cBhvr>
                                        <p:cTn id="8" dur="770" decel="100000"/>
                                        <p:tgtEl>
                                          <p:spTgt spid="4"/>
                                        </p:tgtEl>
                                      </p:cBhvr>
                                      <p:from x="10000" y="10000"/>
                                      <p:to x="200000" y="450000"/>
                                    </p:animScale>
                                    <p:animScale>
                                      <p:cBhvr>
                                        <p:cTn id="9" dur="1230" accel="100000" fill="hold">
                                          <p:stCondLst>
                                            <p:cond delay="770"/>
                                          </p:stCondLst>
                                        </p:cTn>
                                        <p:tgtEl>
                                          <p:spTgt spid="4"/>
                                        </p:tgtEl>
                                      </p:cBhvr>
                                      <p:from x="200000" y="450000"/>
                                      <p:to x="100000" y="100000"/>
                                    </p:animScale>
                                    <p:set>
                                      <p:cBhvr>
                                        <p:cTn id="10" dur="770" fill="hold"/>
                                        <p:tgtEl>
                                          <p:spTgt spid="4"/>
                                        </p:tgtEl>
                                        <p:attrNameLst>
                                          <p:attrName>ppt_x</p:attrName>
                                        </p:attrNameLst>
                                      </p:cBhvr>
                                      <p:to>
                                        <p:strVal val="(0.5)"/>
                                      </p:to>
                                    </p:set>
                                    <p:anim from="(0.5)" to="(#ppt_x)" calcmode="lin" valueType="num">
                                      <p:cBhvr>
                                        <p:cTn id="11" dur="1230" accel="100000" fill="hold">
                                          <p:stCondLst>
                                            <p:cond delay="770"/>
                                          </p:stCondLst>
                                        </p:cTn>
                                        <p:tgtEl>
                                          <p:spTgt spid="4"/>
                                        </p:tgtEl>
                                        <p:attrNameLst>
                                          <p:attrName>ppt_x</p:attrName>
                                        </p:attrNameLst>
                                      </p:cBhvr>
                                    </p:anim>
                                    <p:set>
                                      <p:cBhvr>
                                        <p:cTn id="12" dur="770" fill="hold"/>
                                        <p:tgtEl>
                                          <p:spTgt spid="4"/>
                                        </p:tgtEl>
                                        <p:attrNameLst>
                                          <p:attrName>ppt_y</p:attrName>
                                        </p:attrNameLst>
                                      </p:cBhvr>
                                      <p:to>
                                        <p:strVal val="(#ppt_y+0.4)"/>
                                      </p:to>
                                    </p:set>
                                    <p:anim from="(#ppt_y+0.4)" to="(#ppt_y)" calcmode="lin" valueType="num">
                                      <p:cBhvr>
                                        <p:cTn id="13" dur="1230" accel="100000" fill="hold">
                                          <p:stCondLst>
                                            <p:cond delay="770"/>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you come close to me I sting you</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352550" y="1295399"/>
            <a:ext cx="6985000" cy="49403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yberaide-slid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cyberaide-greenit-integrated.pptx</Template>
  <TotalTime>549</TotalTime>
  <Words>1301</Words>
  <Application>Microsoft Macintosh PowerPoint</Application>
  <PresentationFormat>On-screen Show (4:3)</PresentationFormat>
  <Paragraphs>97</Paragraphs>
  <Slides>19</Slides>
  <Notes>0</Notes>
  <HiddenSlides>0</HiddenSlides>
  <MMClips>0</MMClips>
  <ScaleCrop>false</ScaleCrop>
  <HeadingPairs>
    <vt:vector size="4" baseType="variant">
      <vt:variant>
        <vt:lpstr>Design Template</vt:lpstr>
      </vt:variant>
      <vt:variant>
        <vt:i4>1</vt:i4>
      </vt:variant>
      <vt:variant>
        <vt:lpstr>Slide Titles</vt:lpstr>
      </vt:variant>
      <vt:variant>
        <vt:i4>19</vt:i4>
      </vt:variant>
    </vt:vector>
  </HeadingPairs>
  <TitlesOfParts>
    <vt:vector size="20" baseType="lpstr">
      <vt:lpstr>cyberaide-slide-template</vt:lpstr>
      <vt:lpstr>Cloud Security</vt:lpstr>
      <vt:lpstr>Acknowledgments</vt:lpstr>
      <vt:lpstr>Is Security Necessary?</vt:lpstr>
      <vt:lpstr>Does it Happen in Science?</vt:lpstr>
      <vt:lpstr>E-Science Security </vt:lpstr>
      <vt:lpstr>Cloud Security Issues</vt:lpstr>
      <vt:lpstr>I hide well</vt:lpstr>
      <vt:lpstr>Do not come close to me</vt:lpstr>
      <vt:lpstr>If you come close to me I sting you</vt:lpstr>
      <vt:lpstr>I am really tough to crack</vt:lpstr>
      <vt:lpstr>Use Mobility to Increase Security</vt:lpstr>
      <vt:lpstr>It does not matter if you catch me, I have many brothers and sisters</vt:lpstr>
      <vt:lpstr>Symbiotic relationship: I have a good friend that protects me</vt:lpstr>
      <vt:lpstr>Separation</vt:lpstr>
      <vt:lpstr>Where do we start and stop?</vt:lpstr>
      <vt:lpstr>Slide 16</vt:lpstr>
      <vt:lpstr>Is Security necessary?</vt:lpstr>
      <vt:lpstr>Commercial motivated security challanges</vt:lpstr>
      <vt:lpstr>Top five security Issues</vt:lpstr>
    </vt:vector>
  </TitlesOfParts>
  <Company>RIT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Cloud Security</dc:title>
  <dc:creator>Gregor von Laszewski</dc:creator>
  <cp:lastModifiedBy>Gregor von Laszewski</cp:lastModifiedBy>
  <cp:revision>15</cp:revision>
  <dcterms:created xsi:type="dcterms:W3CDTF">2009-10-29T13:27:09Z</dcterms:created>
  <dcterms:modified xsi:type="dcterms:W3CDTF">2009-10-29T13:28:49Z</dcterms:modified>
</cp:coreProperties>
</file>