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1" r:id="rId4"/>
    <p:sldId id="310" r:id="rId5"/>
    <p:sldId id="309" r:id="rId6"/>
    <p:sldId id="258" r:id="rId7"/>
    <p:sldId id="287" r:id="rId8"/>
    <p:sldId id="288" r:id="rId9"/>
    <p:sldId id="289" r:id="rId10"/>
    <p:sldId id="290" r:id="rId11"/>
    <p:sldId id="312" r:id="rId12"/>
    <p:sldId id="278" r:id="rId13"/>
    <p:sldId id="274" r:id="rId14"/>
    <p:sldId id="286" r:id="rId15"/>
    <p:sldId id="313" r:id="rId16"/>
    <p:sldId id="280" r:id="rId17"/>
    <p:sldId id="275" r:id="rId18"/>
    <p:sldId id="311" r:id="rId19"/>
    <p:sldId id="295" r:id="rId20"/>
    <p:sldId id="292" r:id="rId21"/>
    <p:sldId id="294" r:id="rId22"/>
    <p:sldId id="293" r:id="rId23"/>
    <p:sldId id="297" r:id="rId24"/>
    <p:sldId id="298" r:id="rId25"/>
    <p:sldId id="299" r:id="rId26"/>
    <p:sldId id="260" r:id="rId27"/>
    <p:sldId id="259" r:id="rId28"/>
    <p:sldId id="261" r:id="rId29"/>
    <p:sldId id="262" r:id="rId30"/>
    <p:sldId id="263" r:id="rId31"/>
    <p:sldId id="264" r:id="rId32"/>
    <p:sldId id="265" r:id="rId33"/>
    <p:sldId id="301" r:id="rId34"/>
    <p:sldId id="302" r:id="rId35"/>
    <p:sldId id="300" r:id="rId36"/>
    <p:sldId id="266" r:id="rId37"/>
    <p:sldId id="267" r:id="rId38"/>
    <p:sldId id="268" r:id="rId39"/>
    <p:sldId id="303" r:id="rId40"/>
    <p:sldId id="269" r:id="rId41"/>
    <p:sldId id="304" r:id="rId42"/>
    <p:sldId id="270" r:id="rId43"/>
    <p:sldId id="314" r:id="rId44"/>
    <p:sldId id="307" r:id="rId45"/>
    <p:sldId id="271" r:id="rId46"/>
    <p:sldId id="305" r:id="rId47"/>
    <p:sldId id="306" r:id="rId48"/>
    <p:sldId id="27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5" autoAdjust="0"/>
  </p:normalViewPr>
  <p:slideViewPr>
    <p:cSldViewPr snapToGrid="0" snapToObjects="1">
      <p:cViewPr>
        <p:scale>
          <a:sx n="100" d="100"/>
          <a:sy n="100" d="100"/>
        </p:scale>
        <p:origin x="-1896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1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B316-F55C-F146-95B9-1C212B099A30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27D8-2D61-3748-9C1E-0EC1F443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Lasso_(statistics)%23Lasso_method" TargetMode="External"/><Relationship Id="rId3" Type="http://schemas.openxmlformats.org/officeDocument/2006/relationships/hyperlink" Target="http://en.wikipedia.org/wiki/Ridge_regressio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0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Big Data, Stream Processing &amp; Algorithms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8150"/>
            <a:ext cx="6400800" cy="23876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Supun </a:t>
            </a:r>
            <a:r>
              <a:rPr lang="en-US" sz="1800" dirty="0" err="1">
                <a:solidFill>
                  <a:schemeClr val="tx1"/>
                </a:solidFill>
              </a:rPr>
              <a:t>Kamburugamuve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For the PhD Qualifying Exam</a:t>
            </a:r>
          </a:p>
          <a:p>
            <a:r>
              <a:rPr lang="en-US" sz="1800" dirty="0">
                <a:solidFill>
                  <a:schemeClr val="tx1"/>
                </a:solidFill>
              </a:rPr>
              <a:t>12-</a:t>
            </a:r>
            <a:r>
              <a:rPr lang="en-US" sz="1800" dirty="0" smtClean="0">
                <a:solidFill>
                  <a:schemeClr val="tx1"/>
                </a:solidFill>
              </a:rPr>
              <a:t>19-</a:t>
            </a:r>
            <a:r>
              <a:rPr lang="en-US" sz="1800" dirty="0">
                <a:solidFill>
                  <a:schemeClr val="tx1"/>
                </a:solidFill>
              </a:rPr>
              <a:t>2013</a:t>
            </a:r>
          </a:p>
          <a:p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r>
              <a:rPr lang="en-US" sz="1800" dirty="0">
                <a:solidFill>
                  <a:schemeClr val="tx1"/>
                </a:solidFill>
              </a:rPr>
              <a:t>Advisory Committee</a:t>
            </a:r>
          </a:p>
          <a:p>
            <a:r>
              <a:rPr lang="en-US" sz="1800" dirty="0">
                <a:solidFill>
                  <a:schemeClr val="tx1"/>
                </a:solidFill>
              </a:rPr>
              <a:t>Prof. Geoffrey Fox</a:t>
            </a:r>
          </a:p>
          <a:p>
            <a:r>
              <a:rPr lang="en-US" sz="1800" dirty="0">
                <a:solidFill>
                  <a:schemeClr val="tx1"/>
                </a:solidFill>
              </a:rPr>
              <a:t>Prof. David </a:t>
            </a:r>
            <a:r>
              <a:rPr lang="en-US" sz="1800" dirty="0" err="1">
                <a:solidFill>
                  <a:schemeClr val="tx1"/>
                </a:solidFill>
              </a:rPr>
              <a:t>Leake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Prof. Judy </a:t>
            </a:r>
            <a:r>
              <a:rPr lang="en-US" sz="1800" dirty="0" err="1" smtClean="0">
                <a:solidFill>
                  <a:schemeClr val="tx1"/>
                </a:solidFill>
              </a:rPr>
              <a:t>Qiu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1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2453" y="1516010"/>
            <a:ext cx="7353300" cy="3902180"/>
            <a:chOff x="927100" y="1143000"/>
            <a:chExt cx="7353300" cy="3902180"/>
          </a:xfrm>
        </p:grpSpPr>
        <p:sp>
          <p:nvSpPr>
            <p:cNvPr id="2" name="Rounded Rectangle 1"/>
            <p:cNvSpPr/>
            <p:nvPr/>
          </p:nvSpPr>
          <p:spPr>
            <a:xfrm>
              <a:off x="927100" y="1143000"/>
              <a:ext cx="7353300" cy="2743200"/>
            </a:xfrm>
            <a:prstGeom prst="roundRect">
              <a:avLst/>
            </a:prstGeom>
            <a:ln w="127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33500" y="1524000"/>
              <a:ext cx="1320800" cy="292100"/>
              <a:chOff x="3543300" y="5562600"/>
              <a:chExt cx="1320800" cy="292100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346200" y="1930400"/>
              <a:ext cx="1320800" cy="292100"/>
              <a:chOff x="3543300" y="5562600"/>
              <a:chExt cx="1320800" cy="2921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346200" y="2336800"/>
              <a:ext cx="1320800" cy="292100"/>
              <a:chOff x="3543300" y="5562600"/>
              <a:chExt cx="1320800" cy="2921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358900" y="2768600"/>
              <a:ext cx="1320800" cy="292100"/>
              <a:chOff x="3543300" y="5562600"/>
              <a:chExt cx="1320800" cy="2921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371600" y="3213100"/>
              <a:ext cx="1320800" cy="292100"/>
              <a:chOff x="3543300" y="5562600"/>
              <a:chExt cx="1320800" cy="2921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3898900" y="1485900"/>
              <a:ext cx="1320800" cy="292100"/>
              <a:chOff x="3543300" y="5562600"/>
              <a:chExt cx="1320800" cy="292100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87" name="Straight Connector 186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3911600" y="1892300"/>
              <a:ext cx="1320800" cy="292100"/>
              <a:chOff x="3543300" y="5562600"/>
              <a:chExt cx="1320800" cy="292100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3911600" y="2298700"/>
              <a:ext cx="1320800" cy="292100"/>
              <a:chOff x="3543300" y="5562600"/>
              <a:chExt cx="1320800" cy="29210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51" name="Straight Connector 150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3924300" y="2730500"/>
              <a:ext cx="1320800" cy="292100"/>
              <a:chOff x="3543300" y="5562600"/>
              <a:chExt cx="1320800" cy="292100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33" name="Straight Connector 13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3937000" y="3175000"/>
              <a:ext cx="1320800" cy="292100"/>
              <a:chOff x="3543300" y="5562600"/>
              <a:chExt cx="1320800" cy="292100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6477000" y="1485900"/>
              <a:ext cx="1320800" cy="292100"/>
              <a:chOff x="3543300" y="5562600"/>
              <a:chExt cx="1320800" cy="29210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88" name="Rectangle 287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87" name="Straight Connector 286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6489700" y="1892300"/>
              <a:ext cx="1320800" cy="292100"/>
              <a:chOff x="3543300" y="5562600"/>
              <a:chExt cx="1320800" cy="292100"/>
            </a:xfrm>
          </p:grpSpPr>
          <p:grpSp>
            <p:nvGrpSpPr>
              <p:cNvPr id="268" name="Group 267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70" name="Rectangle 269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69" name="Straight Connector 268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6489700" y="2298700"/>
              <a:ext cx="1320800" cy="292100"/>
              <a:chOff x="3543300" y="5562600"/>
              <a:chExt cx="1320800" cy="292100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51" name="Straight Connector 250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6502400" y="2730500"/>
              <a:ext cx="1320800" cy="292100"/>
              <a:chOff x="3543300" y="5562600"/>
              <a:chExt cx="1320800" cy="292100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33" name="Straight Connector 23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>
              <a:off x="6515100" y="3175000"/>
              <a:ext cx="1320800" cy="292100"/>
              <a:chOff x="3543300" y="5562600"/>
              <a:chExt cx="1320800" cy="292100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15" name="Straight Connector 21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304" name="Rectangle 303"/>
            <p:cNvSpPr/>
            <p:nvPr/>
          </p:nvSpPr>
          <p:spPr>
            <a:xfrm>
              <a:off x="1028700" y="4664180"/>
              <a:ext cx="72517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HDFS</a:t>
              </a:r>
              <a:endParaRPr lang="en-US" dirty="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028700" y="4143480"/>
              <a:ext cx="72517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Yarn / </a:t>
              </a:r>
              <a:r>
                <a:rPr lang="en-US" dirty="0" err="1" smtClean="0"/>
                <a:t>Mesos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4005853" y="5609988"/>
            <a:ext cx="117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Night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11275" y="1619250"/>
            <a:ext cx="6032499" cy="4038600"/>
            <a:chOff x="752475" y="-993775"/>
            <a:chExt cx="6032499" cy="4038600"/>
          </a:xfrm>
        </p:grpSpPr>
        <p:sp>
          <p:nvSpPr>
            <p:cNvPr id="4" name="Oval 3"/>
            <p:cNvSpPr/>
            <p:nvPr/>
          </p:nvSpPr>
          <p:spPr>
            <a:xfrm>
              <a:off x="752475" y="1139824"/>
              <a:ext cx="2028825" cy="190500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Long Running</a:t>
              </a:r>
              <a:endParaRPr lang="en-US" sz="1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381125" y="-942975"/>
              <a:ext cx="1295400" cy="11430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Real time streaming</a:t>
              </a:r>
              <a:endParaRPr lang="en-US" sz="1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219700" y="-993775"/>
              <a:ext cx="1384300" cy="1193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Iterative Processing</a:t>
              </a:r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245099" y="1606549"/>
              <a:ext cx="1539875" cy="130492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Interactive Data Mining Queries</a:t>
              </a:r>
              <a:endParaRPr lang="en-US" sz="14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40100" y="3752849"/>
            <a:ext cx="2438400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0100" y="3224212"/>
            <a:ext cx="243840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Yarn/</a:t>
            </a:r>
            <a:r>
              <a:rPr lang="en-US" dirty="0" err="1" smtClean="0"/>
              <a:t>Mesos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0100" y="2657475"/>
            <a:ext cx="2438400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Hbase</a:t>
            </a:r>
            <a:r>
              <a:rPr lang="en-US" dirty="0" smtClean="0"/>
              <a:t>/Cassandra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Continuous </a:t>
            </a:r>
            <a:r>
              <a:rPr lang="en-US" dirty="0" smtClean="0">
                <a:solidFill>
                  <a:prstClr val="black"/>
                </a:solidFill>
              </a:rPr>
              <a:t>Processing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65972" y="5524500"/>
            <a:ext cx="130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 hypothesis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3150" y="2902147"/>
            <a:ext cx="261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Update the models incrementally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20975" y="5608677"/>
            <a:ext cx="1523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Create the models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688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Automated failover with hot standby</a:t>
            </a:r>
          </a:p>
          <a:p>
            <a:r>
              <a:rPr lang="en-US" sz="2400" dirty="0" smtClean="0"/>
              <a:t>NFS</a:t>
            </a:r>
          </a:p>
          <a:p>
            <a:endParaRPr lang="en-US" dirty="0"/>
          </a:p>
        </p:txBody>
      </p:sp>
      <p:sp>
        <p:nvSpPr>
          <p:cNvPr id="6" name="Text Box 3"/>
          <p:cNvSpPr txBox="1"/>
          <p:nvPr/>
        </p:nvSpPr>
        <p:spPr>
          <a:xfrm>
            <a:off x="1686030" y="5099105"/>
            <a:ext cx="722831" cy="3424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86030" y="3230523"/>
            <a:ext cx="5443318" cy="1228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gnetic Disk 7"/>
          <p:cNvSpPr/>
          <p:nvPr/>
        </p:nvSpPr>
        <p:spPr>
          <a:xfrm>
            <a:off x="5011167" y="3432176"/>
            <a:ext cx="1587560" cy="75452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DataNode</a:t>
            </a:r>
            <a:endParaRPr lang="en-US" dirty="0"/>
          </a:p>
        </p:txBody>
      </p:sp>
      <p:sp>
        <p:nvSpPr>
          <p:cNvPr id="10" name="Magnetic Disk 9"/>
          <p:cNvSpPr/>
          <p:nvPr/>
        </p:nvSpPr>
        <p:spPr>
          <a:xfrm>
            <a:off x="2278350" y="3397372"/>
            <a:ext cx="1587560" cy="75452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DataNode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86030" y="1600200"/>
            <a:ext cx="5443318" cy="1228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44144" y="2265004"/>
            <a:ext cx="2402047" cy="449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Management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44144" y="1724454"/>
            <a:ext cx="2402047" cy="4362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 Namespace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1540" y="4089902"/>
            <a:ext cx="145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Storage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4633" y="1980664"/>
            <a:ext cx="122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Namenode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Yarn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sz="1800" dirty="0" smtClean="0"/>
              <a:t>Framework specific Application Master</a:t>
            </a:r>
          </a:p>
          <a:p>
            <a:r>
              <a:rPr lang="en-US" sz="1800" dirty="0" smtClean="0"/>
              <a:t>Application Master instance for each job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32579" y="1633538"/>
            <a:ext cx="4800600" cy="2743200"/>
            <a:chOff x="1914409" y="1600200"/>
            <a:chExt cx="4800600" cy="2743200"/>
          </a:xfrm>
        </p:grpSpPr>
        <p:grpSp>
          <p:nvGrpSpPr>
            <p:cNvPr id="8" name="Group 7"/>
            <p:cNvGrpSpPr/>
            <p:nvPr/>
          </p:nvGrpSpPr>
          <p:grpSpPr>
            <a:xfrm>
              <a:off x="1914409" y="1600200"/>
              <a:ext cx="4800600" cy="2743200"/>
              <a:chOff x="0" y="0"/>
              <a:chExt cx="4800600" cy="27432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4800600" cy="2743200"/>
                <a:chOff x="2214880" y="2400300"/>
                <a:chExt cx="4800600" cy="27432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2214880" y="2514600"/>
                  <a:ext cx="1371600" cy="3429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effectLst/>
                      <a:ea typeface="ＭＳ 明朝"/>
                      <a:cs typeface="Times New Roman"/>
                    </a:rPr>
                    <a:t>Resource Manager</a:t>
                  </a:r>
                  <a:endParaRPr lang="en-US" sz="1200" dirty="0">
                    <a:effectLst/>
                    <a:ea typeface="ＭＳ 明朝"/>
                    <a:cs typeface="Times New Roman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4000500" y="3886200"/>
                  <a:ext cx="3014980" cy="1257300"/>
                  <a:chOff x="4000500" y="1457960"/>
                  <a:chExt cx="3014980" cy="1257300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4000500" y="1457960"/>
                    <a:ext cx="3014980" cy="1257300"/>
                    <a:chOff x="3429000" y="1457960"/>
                    <a:chExt cx="2584268" cy="1257300"/>
                  </a:xfrm>
                </p:grpSpPr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3429000" y="1457960"/>
                      <a:ext cx="2584268" cy="12573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Rounded Rectangle 30"/>
                    <p:cNvSpPr/>
                    <p:nvPr/>
                  </p:nvSpPr>
                  <p:spPr>
                    <a:xfrm>
                      <a:off x="4053840" y="1572260"/>
                      <a:ext cx="1143000" cy="3429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ea typeface="ＭＳ 明朝"/>
                          <a:cs typeface="Times New Roman"/>
                        </a:rPr>
                        <a:t>Node Manager</a:t>
                      </a:r>
                    </a:p>
                  </p:txBody>
                </p:sp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3526971" y="1988820"/>
                      <a:ext cx="1143000" cy="61214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4244416" y="2204720"/>
                    <a:ext cx="1097204" cy="3429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800">
                        <a:effectLst/>
                        <a:ea typeface="ＭＳ 明朝"/>
                        <a:cs typeface="Times New Roman"/>
                      </a:rPr>
                      <a:t> </a:t>
                    </a:r>
                    <a:endParaRPr lang="en-US" sz="1200">
                      <a:effectLst/>
                      <a:ea typeface="ＭＳ 明朝"/>
                      <a:cs typeface="Times New Roman"/>
                    </a:endParaRPr>
                  </a:p>
                </p:txBody>
              </p:sp>
              <p:sp>
                <p:nvSpPr>
                  <p:cNvPr id="28" name="Text Box 61"/>
                  <p:cNvSpPr txBox="1"/>
                  <p:nvPr/>
                </p:nvSpPr>
                <p:spPr>
                  <a:xfrm>
                    <a:off x="4329278" y="1986280"/>
                    <a:ext cx="968121" cy="228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/>
                    </a:ext>
                  </a:ex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ea typeface="ＭＳ 明朝"/>
                        <a:cs typeface="Times New Roman"/>
                      </a:rPr>
                      <a:t>Container</a:t>
                    </a:r>
                    <a:endParaRPr lang="en-US" sz="1200">
                      <a:effectLst/>
                      <a:ea typeface="ＭＳ 明朝"/>
                      <a:cs typeface="Times New Roman"/>
                    </a:endParaRPr>
                  </a:p>
                </p:txBody>
              </p:sp>
              <p:sp>
                <p:nvSpPr>
                  <p:cNvPr id="29" name="Text Box 62"/>
                  <p:cNvSpPr txBox="1"/>
                  <p:nvPr/>
                </p:nvSpPr>
                <p:spPr>
                  <a:xfrm>
                    <a:off x="4324350" y="2219960"/>
                    <a:ext cx="906780" cy="266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/>
                    </a:ext>
                  </a:ex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ea typeface="ＭＳ 明朝"/>
                        <a:cs typeface="Times New Roman"/>
                      </a:rPr>
                      <a:t>Application 1</a:t>
                    </a:r>
                    <a:endParaRPr lang="en-US" sz="1200">
                      <a:effectLst/>
                      <a:ea typeface="ＭＳ 明朝"/>
                      <a:cs typeface="Times New Roman"/>
                    </a:endParaRP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929380" y="2400300"/>
                  <a:ext cx="3086100" cy="1257300"/>
                  <a:chOff x="1828800" y="0"/>
                  <a:chExt cx="3086100" cy="1257300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828800" y="0"/>
                    <a:ext cx="3086100" cy="1257300"/>
                    <a:chOff x="1567543" y="0"/>
                    <a:chExt cx="2645228" cy="1257300"/>
                  </a:xfrm>
                </p:grpSpPr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1567543" y="0"/>
                      <a:ext cx="2645228" cy="12573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2253343" y="114300"/>
                      <a:ext cx="1143000" cy="3429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ea typeface="ＭＳ 明朝"/>
                          <a:cs typeface="Times New Roman"/>
                        </a:rPr>
                        <a:t>Node Manager</a:t>
                      </a:r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943100" y="538480"/>
                    <a:ext cx="1333500" cy="645160"/>
                    <a:chOff x="-38100" y="50800"/>
                    <a:chExt cx="1333500" cy="645160"/>
                  </a:xfrm>
                </p:grpSpPr>
                <p:sp>
                  <p:nvSpPr>
                    <p:cNvPr id="21" name="Rounded Rectangle 20"/>
                    <p:cNvSpPr/>
                    <p:nvPr/>
                  </p:nvSpPr>
                  <p:spPr>
                    <a:xfrm>
                      <a:off x="-38100" y="83820"/>
                      <a:ext cx="1333500" cy="61214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Rounded Rectangle 21"/>
                    <p:cNvSpPr/>
                    <p:nvPr/>
                  </p:nvSpPr>
                  <p:spPr>
                    <a:xfrm>
                      <a:off x="76200" y="281940"/>
                      <a:ext cx="1143000" cy="3429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ea typeface="ＭＳ 明朝"/>
                          <a:cs typeface="Times New Roman"/>
                        </a:rPr>
                        <a:t>AM 1</a:t>
                      </a:r>
                      <a:endParaRPr lang="en-US" sz="1200">
                        <a:effectLst/>
                        <a:ea typeface="ＭＳ 明朝"/>
                        <a:cs typeface="Times New Roman"/>
                      </a:endParaRPr>
                    </a:p>
                  </p:txBody>
                </p:sp>
                <p:sp>
                  <p:nvSpPr>
                    <p:cNvPr id="23" name="Text Box 76"/>
                    <p:cNvSpPr txBox="1"/>
                    <p:nvPr/>
                  </p:nvSpPr>
                  <p:spPr>
                    <a:xfrm>
                      <a:off x="289560" y="50800"/>
                      <a:ext cx="800100" cy="228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/>
                      </a:ext>
                    </a:ex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ea typeface="ＭＳ 明朝"/>
                          <a:cs typeface="Times New Roman"/>
                        </a:rPr>
                        <a:t>Container</a:t>
                      </a:r>
                      <a:endParaRPr lang="en-US" sz="1200">
                        <a:effectLst/>
                        <a:ea typeface="ＭＳ 明朝"/>
                        <a:cs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10" name="Rounded Rectangle 9"/>
              <p:cNvSpPr/>
              <p:nvPr/>
            </p:nvSpPr>
            <p:spPr>
              <a:xfrm>
                <a:off x="3314700" y="571500"/>
                <a:ext cx="1333500" cy="61214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429000" y="769620"/>
                <a:ext cx="1143000" cy="3429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ea typeface="ＭＳ 明朝"/>
                    <a:cs typeface="Times New Roman"/>
                  </a:rPr>
                  <a:t>Application 2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2" name="Text Box 110"/>
              <p:cNvSpPr txBox="1"/>
              <p:nvPr/>
            </p:nvSpPr>
            <p:spPr>
              <a:xfrm>
                <a:off x="3573780" y="538480"/>
                <a:ext cx="8001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ea typeface="ＭＳ 明朝"/>
                    <a:cs typeface="Times New Roman"/>
                  </a:rPr>
                  <a:t>Container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314700" y="2016760"/>
                <a:ext cx="1333500" cy="61214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Text Box 116"/>
              <p:cNvSpPr txBox="1"/>
              <p:nvPr/>
            </p:nvSpPr>
            <p:spPr>
              <a:xfrm>
                <a:off x="3573780" y="1996440"/>
                <a:ext cx="8001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ea typeface="ＭＳ 明朝"/>
                    <a:cs typeface="Times New Roman"/>
                  </a:rPr>
                  <a:t>Container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429000" y="2232660"/>
                <a:ext cx="1143000" cy="3429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ea typeface="ＭＳ 明朝"/>
                    <a:cs typeface="Times New Roman"/>
                  </a:rPr>
                  <a:t>AM 2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3204179" y="2138680"/>
              <a:ext cx="653330" cy="4025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357801" y="1885950"/>
              <a:ext cx="10546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15" idx="3"/>
              <a:endCxn id="11" idx="3"/>
            </p:cNvCxnSpPr>
            <p:nvPr/>
          </p:nvCxnSpPr>
          <p:spPr>
            <a:xfrm flipV="1">
              <a:off x="6486409" y="2541270"/>
              <a:ext cx="12700" cy="1463040"/>
            </a:xfrm>
            <a:prstGeom prst="bentConnector3">
              <a:avLst>
                <a:gd name="adj1" fmla="val 3763638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71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Mesos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92311" y="3081104"/>
            <a:ext cx="1450185" cy="7055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Master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1865642" y="2128070"/>
            <a:ext cx="1442346" cy="6159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Hadoop Scheduler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707768" y="2128070"/>
            <a:ext cx="1442346" cy="6159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Storm Scheduler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88108" y="4119418"/>
            <a:ext cx="2113024" cy="1877190"/>
            <a:chOff x="4421103" y="3967018"/>
            <a:chExt cx="2113024" cy="1877190"/>
          </a:xfrm>
        </p:grpSpPr>
        <p:sp>
          <p:nvSpPr>
            <p:cNvPr id="14" name="Rounded Rectangle 13"/>
            <p:cNvSpPr/>
            <p:nvPr/>
          </p:nvSpPr>
          <p:spPr>
            <a:xfrm>
              <a:off x="4421103" y="3967018"/>
              <a:ext cx="2113024" cy="18771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920" y="4099442"/>
              <a:ext cx="5104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Slave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90096" y="4515814"/>
              <a:ext cx="1802932" cy="112895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2551" y="4562854"/>
              <a:ext cx="1313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Storm Executor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62551" y="5048931"/>
              <a:ext cx="1443524" cy="4547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3503" y="4119418"/>
            <a:ext cx="2113024" cy="1877190"/>
            <a:chOff x="4421103" y="3967018"/>
            <a:chExt cx="2113024" cy="1877190"/>
          </a:xfrm>
        </p:grpSpPr>
        <p:sp>
          <p:nvSpPr>
            <p:cNvPr id="21" name="Rounded Rectangle 20"/>
            <p:cNvSpPr/>
            <p:nvPr/>
          </p:nvSpPr>
          <p:spPr>
            <a:xfrm>
              <a:off x="4421103" y="3967018"/>
              <a:ext cx="2113024" cy="18771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5920" y="4099442"/>
              <a:ext cx="5104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Slave</a:t>
              </a:r>
              <a:endParaRPr lang="en-US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90096" y="4515814"/>
              <a:ext cx="1802932" cy="112895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2551" y="4562854"/>
              <a:ext cx="1313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Storm Executor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62551" y="5048931"/>
              <a:ext cx="1443524" cy="4547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177093" y="3084547"/>
            <a:ext cx="1450185" cy="70559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Master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573503" y="2743984"/>
            <a:ext cx="1415365" cy="337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988868" y="2743984"/>
            <a:ext cx="369607" cy="337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98683" y="3790141"/>
            <a:ext cx="1102449" cy="3292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5" idx="2"/>
          </p:cNvCxnSpPr>
          <p:nvPr/>
        </p:nvCxnSpPr>
        <p:spPr>
          <a:xfrm flipH="1" flipV="1">
            <a:off x="4017404" y="3786698"/>
            <a:ext cx="1501135" cy="332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</p:cNvCxnSpPr>
          <p:nvPr/>
        </p:nvCxnSpPr>
        <p:spPr>
          <a:xfrm>
            <a:off x="2586815" y="2743984"/>
            <a:ext cx="1120953" cy="337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17404" y="2743984"/>
            <a:ext cx="293955" cy="337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090491" y="2251601"/>
            <a:ext cx="1114030" cy="4591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ZooKeeper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5671116" y="2255997"/>
            <a:ext cx="1114030" cy="4591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ZooKeeper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6358475" y="1658251"/>
            <a:ext cx="1114030" cy="4591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ZooKeeper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958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Moab, Torque, </a:t>
            </a:r>
            <a:r>
              <a:rPr lang="en-US" dirty="0" err="1" smtClean="0"/>
              <a:t>Slurm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Yarn, </a:t>
            </a:r>
            <a:r>
              <a:rPr lang="en-US" dirty="0" err="1" smtClean="0"/>
              <a:t>Mesos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allocate resources</a:t>
            </a:r>
          </a:p>
          <a:p>
            <a:r>
              <a:rPr lang="en-US" sz="2400" dirty="0" smtClean="0"/>
              <a:t>Big data clusters</a:t>
            </a:r>
          </a:p>
          <a:p>
            <a:pPr lvl="1"/>
            <a:r>
              <a:rPr lang="en-US" sz="2000" dirty="0"/>
              <a:t>x</a:t>
            </a:r>
            <a:r>
              <a:rPr lang="en-US" sz="2000" dirty="0" smtClean="0"/>
              <a:t>86 based commodity clusters</a:t>
            </a:r>
          </a:p>
          <a:p>
            <a:pPr lvl="1"/>
            <a:r>
              <a:rPr lang="en-US" sz="2000" dirty="0" smtClean="0"/>
              <a:t>Data locality is important</a:t>
            </a:r>
          </a:p>
          <a:p>
            <a:r>
              <a:rPr lang="en-US" sz="2400" dirty="0" smtClean="0"/>
              <a:t>HPC Clusters</a:t>
            </a:r>
          </a:p>
          <a:p>
            <a:pPr lvl="1"/>
            <a:r>
              <a:rPr lang="en-US" sz="2000" dirty="0" smtClean="0"/>
              <a:t>Specialized hardware</a:t>
            </a:r>
          </a:p>
          <a:p>
            <a:pPr lvl="1"/>
            <a:r>
              <a:rPr lang="en-US" sz="2000" dirty="0" smtClean="0"/>
              <a:t>NFS </a:t>
            </a:r>
          </a:p>
          <a:p>
            <a:pPr lvl="1"/>
            <a:r>
              <a:rPr lang="en-US" sz="2000" dirty="0" smtClean="0"/>
              <a:t>Diskless nodes, data stored in separate servers</a:t>
            </a:r>
          </a:p>
          <a:p>
            <a:r>
              <a:rPr lang="en-US" sz="2400" dirty="0" smtClean="0"/>
              <a:t>Yarn &amp; </a:t>
            </a:r>
            <a:r>
              <a:rPr lang="en-US" sz="2400" dirty="0" err="1" smtClean="0"/>
              <a:t>Mesos</a:t>
            </a:r>
            <a:r>
              <a:rPr lang="en-US" sz="2400" dirty="0" smtClean="0"/>
              <a:t> scheduling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 smtClean="0"/>
              <a:t>locality 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ault tolerance of the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34476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Semi Structured data storage</a:t>
            </a:r>
          </a:p>
          <a:p>
            <a:r>
              <a:rPr lang="en-US" sz="2400" dirty="0" smtClean="0"/>
              <a:t>HBase</a:t>
            </a:r>
          </a:p>
          <a:p>
            <a:pPr lvl="1"/>
            <a:r>
              <a:rPr lang="en-US" sz="1800" dirty="0" smtClean="0"/>
              <a:t>Big </a:t>
            </a:r>
            <a:r>
              <a:rPr lang="en-US" sz="1800" dirty="0"/>
              <a:t>table data </a:t>
            </a:r>
            <a:r>
              <a:rPr lang="en-US" sz="1800" dirty="0" smtClean="0"/>
              <a:t>model &amp; architecture</a:t>
            </a:r>
          </a:p>
          <a:p>
            <a:pPr lvl="1"/>
            <a:r>
              <a:rPr lang="en-US" sz="1800" dirty="0" smtClean="0"/>
              <a:t>HDFS as the data storage</a:t>
            </a:r>
          </a:p>
          <a:p>
            <a:pPr lvl="1"/>
            <a:r>
              <a:rPr lang="en-US" sz="1800" dirty="0" smtClean="0"/>
              <a:t>Tight integration with Hadoop</a:t>
            </a:r>
          </a:p>
          <a:p>
            <a:pPr lvl="1"/>
            <a:r>
              <a:rPr lang="en-US" sz="1800" dirty="0" smtClean="0"/>
              <a:t>Hive for HBase</a:t>
            </a:r>
          </a:p>
          <a:p>
            <a:r>
              <a:rPr lang="en-US" sz="2200" dirty="0" smtClean="0"/>
              <a:t>Accumulo</a:t>
            </a:r>
          </a:p>
          <a:p>
            <a:pPr lvl="1"/>
            <a:r>
              <a:rPr lang="en-US" sz="1800" dirty="0" smtClean="0"/>
              <a:t>Same as HBase, only less popular</a:t>
            </a:r>
          </a:p>
          <a:p>
            <a:r>
              <a:rPr lang="en-US" sz="2400" dirty="0" smtClean="0"/>
              <a:t>Cassandra</a:t>
            </a:r>
          </a:p>
          <a:p>
            <a:pPr lvl="1"/>
            <a:r>
              <a:rPr lang="en-US" sz="1800" dirty="0" err="1" smtClean="0"/>
              <a:t>BigTable</a:t>
            </a:r>
            <a:r>
              <a:rPr lang="en-US" sz="1800" dirty="0" smtClean="0"/>
              <a:t> data model &amp; Dynamo architecture</a:t>
            </a:r>
          </a:p>
          <a:p>
            <a:pPr lvl="1"/>
            <a:r>
              <a:rPr lang="en-US" sz="1800" dirty="0" smtClean="0"/>
              <a:t>CQL</a:t>
            </a:r>
          </a:p>
          <a:p>
            <a:pPr lvl="1"/>
            <a:r>
              <a:rPr lang="en-US" sz="1800" dirty="0" smtClean="0"/>
              <a:t>Cassandra File System for interfacing with Hadoop</a:t>
            </a: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</a:t>
            </a:r>
            <a:r>
              <a:rPr lang="en-US" dirty="0" smtClean="0"/>
              <a:t>MapReduce ver.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Yarn</a:t>
            </a:r>
          </a:p>
          <a:p>
            <a:r>
              <a:rPr lang="en-US" sz="2400" dirty="0" smtClean="0"/>
              <a:t>No Job Track and Task Tracker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27" y="2570572"/>
            <a:ext cx="4746101" cy="314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716" y="2034614"/>
            <a:ext cx="234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Only supports Memory based </a:t>
            </a:r>
          </a:p>
          <a:p>
            <a:pPr algn="ctr"/>
            <a:r>
              <a:rPr lang="en-US" sz="1400" dirty="0" smtClean="0"/>
              <a:t>resource allocation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1" y="3619500"/>
            <a:ext cx="3511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Client contacts the resource manager (RM)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Specify the Application Master information along with Job information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Resource Manager allocates a container to start </a:t>
            </a:r>
            <a:r>
              <a:rPr lang="en-US" sz="1400" dirty="0" err="1" smtClean="0"/>
              <a:t>ApplicationMaster</a:t>
            </a:r>
            <a:r>
              <a:rPr lang="en-US" sz="1400" dirty="0" smtClean="0"/>
              <a:t>(AM)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AM request resources from RM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AM manages the job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054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Hadoop is too slow for iterative jobs</a:t>
            </a:r>
          </a:p>
          <a:p>
            <a:r>
              <a:rPr lang="en-US" sz="2400" dirty="0" smtClean="0"/>
              <a:t>In Memory computations</a:t>
            </a:r>
          </a:p>
          <a:p>
            <a:r>
              <a:rPr lang="en-US" sz="2400" dirty="0" smtClean="0"/>
              <a:t>Resilient Distributed Data Sets</a:t>
            </a:r>
          </a:p>
          <a:p>
            <a:pPr lvl="1"/>
            <a:r>
              <a:rPr lang="en-US" sz="1800" dirty="0" smtClean="0"/>
              <a:t>Abstraction for immutable distributed collections</a:t>
            </a:r>
          </a:p>
          <a:p>
            <a:r>
              <a:rPr lang="en-US" sz="2400" dirty="0" smtClean="0"/>
              <a:t>Use Lineage data for fault tolerance</a:t>
            </a:r>
          </a:p>
          <a:p>
            <a:r>
              <a:rPr lang="en-US" sz="2400" dirty="0" smtClean="0"/>
              <a:t>Not MapReduce, claims to be general </a:t>
            </a:r>
            <a:r>
              <a:rPr lang="en-US" sz="2400" dirty="0" smtClean="0"/>
              <a:t>enough</a:t>
            </a:r>
            <a:endParaRPr lang="en-US" sz="2400" dirty="0" smtClean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5" name="Picture 4" descr="Screen Shot 2013-12-18 at 7.2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68" y="4726386"/>
            <a:ext cx="4851737" cy="1130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6868" y="41697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RDD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3104386" y="4539060"/>
            <a:ext cx="297517" cy="214790"/>
          </a:xfrm>
          <a:prstGeom prst="straightConnector1">
            <a:avLst/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04386" y="4539060"/>
            <a:ext cx="146814" cy="464740"/>
          </a:xfrm>
          <a:prstGeom prst="straightConnector1">
            <a:avLst/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5046028"/>
            <a:ext cx="198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 on RDD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2288110" y="5230694"/>
            <a:ext cx="2106090" cy="32266"/>
          </a:xfrm>
          <a:prstGeom prst="straightConnector1">
            <a:avLst/>
          </a:prstGeom>
          <a:ln w="3175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07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Bulk Synchronous model</a:t>
            </a:r>
          </a:p>
          <a:p>
            <a:r>
              <a:rPr lang="en-US" sz="2400" dirty="0" smtClean="0"/>
              <a:t>Vertex and edges, computation done at vertex</a:t>
            </a:r>
            <a:endParaRPr lang="en-US" sz="2400" dirty="0"/>
          </a:p>
        </p:txBody>
      </p:sp>
      <p:pic>
        <p:nvPicPr>
          <p:cNvPr id="42" name="Picture 41" descr="gi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6" y="2883763"/>
            <a:ext cx="3873500" cy="1657027"/>
          </a:xfrm>
          <a:prstGeom prst="rect">
            <a:avLst/>
          </a:prstGeom>
        </p:spPr>
      </p:pic>
      <p:pic>
        <p:nvPicPr>
          <p:cNvPr id="43" name="Picture 42" descr="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883763"/>
            <a:ext cx="3898245" cy="158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6500" y="4763556"/>
            <a:ext cx="272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Giraph is a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8526" y="4809722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 Hadoop for Data Distribution + </a:t>
            </a:r>
          </a:p>
          <a:p>
            <a:pPr algn="ctr"/>
            <a:r>
              <a:rPr lang="en-US" dirty="0" smtClean="0"/>
              <a:t>Distributed Task execution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9233" y="5612199"/>
            <a:ext cx="197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Fit for Yarn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81750" y="977900"/>
            <a:ext cx="520700" cy="4397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V</a:t>
            </a: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725416" y="910431"/>
            <a:ext cx="520700" cy="4397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V2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7236466" y="1727200"/>
            <a:ext cx="520700" cy="4397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V3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6"/>
            <a:endCxn id="10" idx="2"/>
          </p:cNvCxnSpPr>
          <p:nvPr/>
        </p:nvCxnSpPr>
        <p:spPr>
          <a:xfrm flipV="1">
            <a:off x="6902450" y="1130300"/>
            <a:ext cx="822966" cy="674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11" idx="1"/>
          </p:cNvCxnSpPr>
          <p:nvPr/>
        </p:nvCxnSpPr>
        <p:spPr>
          <a:xfrm>
            <a:off x="6642100" y="1417638"/>
            <a:ext cx="670621" cy="3739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81900" y="1350169"/>
            <a:ext cx="304800" cy="3770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Big </a:t>
            </a:r>
            <a:r>
              <a:rPr lang="en-US" sz="3100" dirty="0" smtClean="0"/>
              <a:t>Data Analytics </a:t>
            </a:r>
            <a:r>
              <a:rPr lang="en-US" sz="3100" dirty="0" smtClean="0"/>
              <a:t>Stack</a:t>
            </a:r>
          </a:p>
          <a:p>
            <a:r>
              <a:rPr lang="en-US" dirty="0" smtClean="0"/>
              <a:t>Stream Processing</a:t>
            </a:r>
          </a:p>
          <a:p>
            <a:pPr lvl="1"/>
            <a:r>
              <a:rPr lang="en-US" dirty="0" smtClean="0"/>
              <a:t>Stream Processing Model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Distributed Stream Processing Engines</a:t>
            </a:r>
          </a:p>
          <a:p>
            <a:pPr lvl="1"/>
            <a:r>
              <a:rPr lang="en-US" dirty="0" smtClean="0"/>
              <a:t>Comparison of DSPEs</a:t>
            </a:r>
          </a:p>
          <a:p>
            <a:r>
              <a:rPr lang="en-US" sz="3100" dirty="0" smtClean="0"/>
              <a:t>Streaming Data Algorithms</a:t>
            </a:r>
          </a:p>
          <a:p>
            <a:pPr lvl="1"/>
            <a:r>
              <a:rPr lang="en-US" dirty="0" smtClean="0"/>
              <a:t>Clustering Algorithms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Quantile Computation</a:t>
            </a:r>
          </a:p>
          <a:p>
            <a:pPr lvl="1"/>
            <a:r>
              <a:rPr lang="en-US" dirty="0" smtClean="0"/>
              <a:t>Frequent Item Sets Mining</a:t>
            </a:r>
          </a:p>
          <a:p>
            <a:r>
              <a:rPr lang="en-US" sz="3100" dirty="0" smtClean="0"/>
              <a:t>Discussion and Q/A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8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Hive is SQL</a:t>
            </a:r>
          </a:p>
          <a:p>
            <a:pPr lvl="1"/>
            <a:r>
              <a:rPr lang="en-US" sz="1600" dirty="0" smtClean="0"/>
              <a:t>Suitable for processing structured data</a:t>
            </a:r>
          </a:p>
          <a:p>
            <a:pPr lvl="1"/>
            <a:r>
              <a:rPr lang="en-US" sz="1600" dirty="0" smtClean="0"/>
              <a:t>Create a table structure on top of HDFS</a:t>
            </a:r>
          </a:p>
          <a:p>
            <a:pPr lvl="1"/>
            <a:r>
              <a:rPr lang="en-US" sz="1600" dirty="0" smtClean="0"/>
              <a:t>Queries are compiled in to MapReduce jobs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15160" y="3424238"/>
            <a:ext cx="6818481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CREATE TABLE </a:t>
            </a:r>
            <a:r>
              <a:rPr lang="en-US" sz="1400" dirty="0" err="1"/>
              <a:t>myinput</a:t>
            </a:r>
            <a:r>
              <a:rPr lang="en-US" sz="1400" dirty="0"/>
              <a:t> (line STRING);</a:t>
            </a:r>
          </a:p>
          <a:p>
            <a:r>
              <a:rPr lang="en-US" sz="1400" dirty="0" smtClean="0"/>
              <a:t>LOAD </a:t>
            </a:r>
            <a:r>
              <a:rPr lang="en-US" sz="1400" dirty="0"/>
              <a:t>DATA LOCAL INPATH '/user/</a:t>
            </a:r>
            <a:r>
              <a:rPr lang="en-US" sz="1400" dirty="0" err="1"/>
              <a:t>someperson</a:t>
            </a:r>
            <a:r>
              <a:rPr lang="en-US" sz="1400" dirty="0"/>
              <a:t>/mytext.txt' INTO TABLE </a:t>
            </a:r>
            <a:r>
              <a:rPr lang="en-US" sz="1400" dirty="0" err="1"/>
              <a:t>myinput</a:t>
            </a:r>
            <a:r>
              <a:rPr lang="en-US" sz="1400" dirty="0" smtClean="0"/>
              <a:t>;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 smtClean="0"/>
              <a:t>CREATE </a:t>
            </a:r>
            <a:r>
              <a:rPr lang="en-US" sz="1400" dirty="0"/>
              <a:t>TABLE </a:t>
            </a:r>
            <a:r>
              <a:rPr lang="en-US" sz="1400" dirty="0" err="1"/>
              <a:t>wordcount</a:t>
            </a:r>
            <a:r>
              <a:rPr lang="en-US" sz="1400" dirty="0"/>
              <a:t> AS</a:t>
            </a:r>
          </a:p>
          <a:p>
            <a:r>
              <a:rPr lang="en-US" sz="1400" dirty="0"/>
              <a:t>SELECT word, count(1) AS count </a:t>
            </a:r>
          </a:p>
          <a:p>
            <a:r>
              <a:rPr lang="en-US" sz="1400" dirty="0"/>
              <a:t>FROM (SELECT EXPLODE(SPLIT(LCASE(REGEXP_REPLACE(line,'[\\p{</a:t>
            </a:r>
            <a:r>
              <a:rPr lang="en-US" sz="1400" dirty="0" err="1"/>
              <a:t>Punct</a:t>
            </a:r>
            <a:r>
              <a:rPr lang="en-US" sz="1400" dirty="0"/>
              <a:t>},\\p{</a:t>
            </a:r>
            <a:r>
              <a:rPr lang="en-US" sz="1400" dirty="0" err="1"/>
              <a:t>Cntrl</a:t>
            </a:r>
            <a:r>
              <a:rPr lang="en-US" sz="1400" dirty="0"/>
              <a:t>}]','')),' '))</a:t>
            </a:r>
          </a:p>
          <a:p>
            <a:r>
              <a:rPr lang="en-US" sz="1400" dirty="0"/>
              <a:t>AS word FROM </a:t>
            </a:r>
            <a:r>
              <a:rPr lang="en-US" sz="1400" dirty="0" err="1"/>
              <a:t>myinput</a:t>
            </a:r>
            <a:r>
              <a:rPr lang="en-US" sz="1400" dirty="0"/>
              <a:t>) words</a:t>
            </a:r>
          </a:p>
          <a:p>
            <a:r>
              <a:rPr lang="en-US" sz="1400" dirty="0"/>
              <a:t>GROUP BY word</a:t>
            </a:r>
          </a:p>
          <a:p>
            <a:r>
              <a:rPr lang="en-US" sz="1400" dirty="0" smtClean="0"/>
              <a:t>ORDER </a:t>
            </a:r>
            <a:r>
              <a:rPr lang="en-US" sz="1400" dirty="0"/>
              <a:t>BY count DESC, word ASC;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SELECT </a:t>
            </a:r>
            <a:r>
              <a:rPr lang="en-US" sz="1400" dirty="0"/>
              <a:t>CONCAT_WS(',', CONCAT("\(",word), CONCAT(count,"\)")) FROM </a:t>
            </a:r>
            <a:r>
              <a:rPr lang="en-US" sz="1400" dirty="0" err="1"/>
              <a:t>wordcount</a:t>
            </a:r>
            <a:r>
              <a:rPr lang="en-US" sz="1400" dirty="0"/>
              <a:t>;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121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Pig is procedural language</a:t>
            </a:r>
          </a:p>
          <a:p>
            <a:pPr lvl="1"/>
            <a:r>
              <a:rPr lang="en-US" sz="1600" dirty="0"/>
              <a:t>Suitable for data pipe line applications</a:t>
            </a:r>
          </a:p>
          <a:p>
            <a:pPr lvl="1"/>
            <a:r>
              <a:rPr lang="en-US" sz="1600" dirty="0"/>
              <a:t>Get raw data, transform and store in HDFS</a:t>
            </a:r>
          </a:p>
          <a:p>
            <a:pPr lvl="1"/>
            <a:r>
              <a:rPr lang="en-US" sz="1600" dirty="0"/>
              <a:t>More control over the operations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581" y="3264635"/>
            <a:ext cx="6292364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/>
              <a:t>A = load './input.txt';</a:t>
            </a:r>
            <a:br>
              <a:rPr lang="en-US" dirty="0"/>
            </a:br>
            <a:r>
              <a:rPr lang="en-US" dirty="0"/>
              <a:t>B = </a:t>
            </a:r>
            <a:r>
              <a:rPr lang="en-US" dirty="0" err="1"/>
              <a:t>foreach</a:t>
            </a:r>
            <a:r>
              <a:rPr lang="en-US" dirty="0"/>
              <a:t> A generate flatten(TOKENIZE((</a:t>
            </a:r>
            <a:r>
              <a:rPr lang="en-US" dirty="0" err="1"/>
              <a:t>chararray</a:t>
            </a:r>
            <a:r>
              <a:rPr lang="en-US" dirty="0"/>
              <a:t>)$0)) as word;</a:t>
            </a:r>
            <a:br>
              <a:rPr lang="en-US" dirty="0"/>
            </a:br>
            <a:r>
              <a:rPr lang="en-US" dirty="0"/>
              <a:t>C = group B by word;</a:t>
            </a:r>
            <a:br>
              <a:rPr lang="en-US" dirty="0"/>
            </a:br>
            <a:r>
              <a:rPr lang="en-US" dirty="0"/>
              <a:t>D = </a:t>
            </a:r>
            <a:r>
              <a:rPr lang="en-US" dirty="0" err="1"/>
              <a:t>foreach</a:t>
            </a:r>
            <a:r>
              <a:rPr lang="en-US" dirty="0"/>
              <a:t> C generate COUNT(B), group;</a:t>
            </a:r>
            <a:br>
              <a:rPr lang="en-US" dirty="0"/>
            </a:br>
            <a:r>
              <a:rPr lang="en-US" dirty="0"/>
              <a:t>store D into './</a:t>
            </a:r>
            <a:r>
              <a:rPr lang="en-US" dirty="0" err="1"/>
              <a:t>wordcount</a:t>
            </a:r>
            <a:r>
              <a:rPr lang="en-US" dirty="0"/>
              <a:t>';</a:t>
            </a:r>
          </a:p>
        </p:txBody>
      </p:sp>
    </p:spTree>
    <p:extLst>
      <p:ext uri="{BB962C8B-B14F-4D97-AF65-F5344CB8AC3E}">
        <p14:creationId xmlns:p14="http://schemas.microsoft.com/office/powerpoint/2010/main" val="70542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Mahout</a:t>
            </a:r>
          </a:p>
          <a:p>
            <a:pPr lvl="1"/>
            <a:r>
              <a:rPr lang="en-US" sz="2000" dirty="0" smtClean="0"/>
              <a:t>Mostly Hadoop based, Under active development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Mllib</a:t>
            </a:r>
            <a:r>
              <a:rPr lang="en-US" sz="2400" dirty="0" smtClean="0"/>
              <a:t> – Spark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63972"/>
              </p:ext>
            </p:extLst>
          </p:nvPr>
        </p:nvGraphicFramePr>
        <p:xfrm>
          <a:off x="910478" y="2498351"/>
          <a:ext cx="7288893" cy="186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008"/>
                <a:gridCol w="5710885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Task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Algorithms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Classification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Boosting, Neural Networks, Logistic Regression, Naive Bayes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Clustering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Canopy Clustering, K-Means, Fuzzy K-Means, Mean Shift Clustering, Hierarchical Clustering, Dirichlet Process Clustering, Latent Dirichlet Allocation, Spectral Clustering, Minhash Clustering, Top Down Clustering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Pattern Mining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Frequent Item Mining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Regression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Work in progress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Dimension Reduction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Work in progress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07330"/>
              </p:ext>
            </p:extLst>
          </p:nvPr>
        </p:nvGraphicFramePr>
        <p:xfrm>
          <a:off x="910479" y="5164883"/>
          <a:ext cx="7288893" cy="113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822"/>
                <a:gridCol w="5509071"/>
              </a:tblGrid>
              <a:tr h="227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Task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Algorithms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Binary classifications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Linear support vector machines, Logistic Regression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Regression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Linear regression, L1 (</a:t>
                      </a:r>
                      <a:r>
                        <a:rPr lang="en-US" sz="1000" u="none" strike="noStrike">
                          <a:effectLst/>
                          <a:hlinkClick r:id="rId2"/>
                        </a:rPr>
                        <a:t>lasso</a:t>
                      </a:r>
                      <a:r>
                        <a:rPr lang="en-US" sz="1000">
                          <a:effectLst/>
                        </a:rPr>
                        <a:t>) regression, L2 (</a:t>
                      </a:r>
                      <a:r>
                        <a:rPr lang="en-US" sz="1000" u="none" strike="noStrike">
                          <a:effectLst/>
                          <a:hlinkClick r:id="rId3"/>
                        </a:rPr>
                        <a:t>ridge</a:t>
                      </a:r>
                      <a:r>
                        <a:rPr lang="en-US" sz="1000">
                          <a:effectLst/>
                        </a:rPr>
                        <a:t>) regularized.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Clustering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K-means, 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Collaborative filtering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Alternating Least Squares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19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Billion Devices by 2020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33307" r="35919" b="41225"/>
          <a:stretch/>
        </p:blipFill>
        <p:spPr bwMode="auto">
          <a:xfrm>
            <a:off x="1076608" y="1735494"/>
            <a:ext cx="6867332" cy="388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2133" y="5863709"/>
            <a:ext cx="16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 by 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847597" y="1251385"/>
            <a:ext cx="7722070" cy="4943806"/>
            <a:chOff x="55412" y="850900"/>
            <a:chExt cx="8581026" cy="5654702"/>
          </a:xfrm>
        </p:grpSpPr>
        <p:grpSp>
          <p:nvGrpSpPr>
            <p:cNvPr id="48" name="Group 47"/>
            <p:cNvGrpSpPr/>
            <p:nvPr/>
          </p:nvGrpSpPr>
          <p:grpSpPr>
            <a:xfrm>
              <a:off x="55412" y="850900"/>
              <a:ext cx="8581026" cy="4902200"/>
              <a:chOff x="-920276" y="234066"/>
              <a:chExt cx="9664759" cy="5770494"/>
            </a:xfrm>
          </p:grpSpPr>
          <p:pic>
            <p:nvPicPr>
              <p:cNvPr id="4" name="Picture 3" descr="alarmClock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00" y="2590800"/>
                <a:ext cx="584200" cy="584200"/>
              </a:xfrm>
              <a:prstGeom prst="rect">
                <a:avLst/>
              </a:prstGeom>
            </p:spPr>
          </p:pic>
          <p:pic>
            <p:nvPicPr>
              <p:cNvPr id="5" name="Picture 4" descr="gap_car_icon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00" y="4780280"/>
                <a:ext cx="792480" cy="670560"/>
              </a:xfrm>
              <a:prstGeom prst="rect">
                <a:avLst/>
              </a:prstGeom>
            </p:spPr>
          </p:pic>
          <p:pic>
            <p:nvPicPr>
              <p:cNvPr id="6" name="Picture 5" descr="tea_cu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969" y="5179060"/>
                <a:ext cx="1101863" cy="825500"/>
              </a:xfrm>
              <a:prstGeom prst="rect">
                <a:avLst/>
              </a:prstGeom>
            </p:spPr>
          </p:pic>
          <p:pic>
            <p:nvPicPr>
              <p:cNvPr id="7" name="Picture 6" descr="038455-glossy-black-icon-transport-travel-transportation-train8-sc4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2366" y="3832860"/>
                <a:ext cx="939800" cy="939800"/>
              </a:xfrm>
              <a:prstGeom prst="rect">
                <a:avLst/>
              </a:prstGeom>
            </p:spPr>
          </p:pic>
          <p:pic>
            <p:nvPicPr>
              <p:cNvPr id="8" name="Picture 7" descr="detour_left_37660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582" y="232537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9" name="Picture 8" descr="gas-station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7532" y="1231900"/>
                <a:ext cx="889000" cy="889000"/>
              </a:xfrm>
              <a:prstGeom prst="rect">
                <a:avLst/>
              </a:prstGeom>
            </p:spPr>
          </p:pic>
          <p:pic>
            <p:nvPicPr>
              <p:cNvPr id="10" name="Picture 9" descr="meeting-icon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0666" y="234066"/>
                <a:ext cx="903468" cy="903468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>
                <a:stCxn id="4" idx="2"/>
              </p:cNvCxnSpPr>
              <p:nvPr/>
            </p:nvCxnSpPr>
            <p:spPr>
              <a:xfrm flipH="1">
                <a:off x="914400" y="3175000"/>
                <a:ext cx="12700" cy="1447800"/>
              </a:xfrm>
              <a:prstGeom prst="line">
                <a:avLst/>
              </a:prstGeom>
              <a:ln w="12700" cmpd="sng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urved Connector 15"/>
              <p:cNvCxnSpPr>
                <a:stCxn id="4" idx="2"/>
                <a:endCxn id="6" idx="0"/>
              </p:cNvCxnSpPr>
              <p:nvPr/>
            </p:nvCxnSpPr>
            <p:spPr>
              <a:xfrm rot="16200000" flipH="1">
                <a:off x="759970" y="3342129"/>
                <a:ext cx="2004060" cy="1669801"/>
              </a:xfrm>
              <a:prstGeom prst="curvedConnector3">
                <a:avLst>
                  <a:gd name="adj1" fmla="val 50000"/>
                </a:avLst>
              </a:prstGeom>
              <a:ln w="12700" cmpd="sng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>
                <a:stCxn id="4" idx="3"/>
                <a:endCxn id="7" idx="1"/>
              </p:cNvCxnSpPr>
              <p:nvPr/>
            </p:nvCxnSpPr>
            <p:spPr>
              <a:xfrm>
                <a:off x="1219200" y="2882900"/>
                <a:ext cx="3193166" cy="1419860"/>
              </a:xfrm>
              <a:prstGeom prst="curvedConnector3">
                <a:avLst>
                  <a:gd name="adj1" fmla="val 50000"/>
                </a:avLst>
              </a:prstGeom>
              <a:ln w="12700" cmpd="sng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4" idx="3"/>
                <a:endCxn id="8" idx="1"/>
              </p:cNvCxnSpPr>
              <p:nvPr/>
            </p:nvCxnSpPr>
            <p:spPr>
              <a:xfrm flipV="1">
                <a:off x="1219200" y="2877820"/>
                <a:ext cx="3230382" cy="5080"/>
              </a:xfrm>
              <a:prstGeom prst="line">
                <a:avLst/>
              </a:prstGeom>
              <a:ln w="12700" cmpd="sng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>
                <a:stCxn id="4" idx="3"/>
                <a:endCxn id="9" idx="1"/>
              </p:cNvCxnSpPr>
              <p:nvPr/>
            </p:nvCxnSpPr>
            <p:spPr>
              <a:xfrm flipV="1">
                <a:off x="1219200" y="1676400"/>
                <a:ext cx="3338332" cy="1206500"/>
              </a:xfrm>
              <a:prstGeom prst="curvedConnector3">
                <a:avLst/>
              </a:prstGeom>
              <a:ln w="12700" cmpd="sng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" idx="3"/>
              </p:cNvCxnSpPr>
              <p:nvPr/>
            </p:nvCxnSpPr>
            <p:spPr>
              <a:xfrm flipV="1">
                <a:off x="1219199" y="936691"/>
                <a:ext cx="2260942" cy="1946210"/>
              </a:xfrm>
              <a:prstGeom prst="line">
                <a:avLst/>
              </a:prstGeom>
              <a:ln w="12700" cmpd="sng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648199" y="304801"/>
                <a:ext cx="2997198" cy="704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Your meeting was delayed by 45 minutes</a:t>
                </a:r>
                <a:endParaRPr lang="en-US" sz="1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54482" y="1134101"/>
                <a:ext cx="2997198" cy="128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Your car knows it needs gas to make it to the train station. Fill-ups usually takes 5 minutes.</a:t>
                </a:r>
                <a:endParaRPr lang="en-US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64202" y="2590800"/>
                <a:ext cx="3080281" cy="994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There was an accident on your driving route causing a 15 </a:t>
                </a:r>
                <a:r>
                  <a:rPr lang="en-US" sz="1400" dirty="0" err="1" smtClean="0"/>
                  <a:t>mins</a:t>
                </a:r>
                <a:r>
                  <a:rPr lang="en-US" sz="1400" dirty="0" smtClean="0"/>
                  <a:t> detour</a:t>
                </a:r>
                <a:endParaRPr lang="en-US" sz="1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06999" y="3995618"/>
                <a:ext cx="3162300" cy="704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Your train is running 20 </a:t>
                </a:r>
                <a:r>
                  <a:rPr lang="en-US" sz="1400" dirty="0" err="1" smtClean="0"/>
                  <a:t>mins</a:t>
                </a:r>
                <a:r>
                  <a:rPr lang="en-US" sz="1400" dirty="0" smtClean="0"/>
                  <a:t> behind the schedule</a:t>
                </a:r>
                <a:endParaRPr lang="en-US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920276" y="1376817"/>
                <a:ext cx="2760661" cy="994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This communicated to your alarm clock, which allows you extra 5 </a:t>
                </a:r>
                <a:r>
                  <a:rPr lang="en-US" sz="1400" dirty="0" err="1" smtClean="0"/>
                  <a:t>mins</a:t>
                </a:r>
                <a:r>
                  <a:rPr lang="en-US" sz="1400" dirty="0" smtClean="0"/>
                  <a:t> sleep</a:t>
                </a:r>
                <a:endParaRPr lang="en-US" sz="14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24710" y="5414299"/>
              <a:ext cx="2423163" cy="1091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And signals your car to start in 5 </a:t>
              </a:r>
              <a:r>
                <a:rPr lang="en-US" sz="1400" dirty="0" err="1" smtClean="0"/>
                <a:t>mins</a:t>
              </a:r>
              <a:r>
                <a:rPr lang="en-US" sz="1400" dirty="0" smtClean="0"/>
                <a:t> late to melt the ice accumulated overnight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71191" y="5522267"/>
              <a:ext cx="2758847" cy="59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And signals your coffee maker to turn on 5 </a:t>
              </a:r>
              <a:r>
                <a:rPr lang="en-US" sz="1400" dirty="0" err="1" smtClean="0"/>
                <a:t>mins</a:t>
              </a:r>
              <a:r>
                <a:rPr lang="en-US" sz="1400" dirty="0" smtClean="0"/>
                <a:t> late as well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Scenario from 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Behavior Tracking</a:t>
            </a:r>
          </a:p>
          <a:p>
            <a:pPr lvl="1"/>
            <a:r>
              <a:rPr lang="en-US" sz="1800" dirty="0" smtClean="0"/>
              <a:t>Netflix, Amazon, Car Insurance Companies tracking driving</a:t>
            </a:r>
          </a:p>
          <a:p>
            <a:r>
              <a:rPr lang="en-US" sz="2400" dirty="0" smtClean="0"/>
              <a:t>Situational Awareness</a:t>
            </a:r>
          </a:p>
          <a:p>
            <a:pPr lvl="1"/>
            <a:r>
              <a:rPr lang="en-US" sz="1800" dirty="0" smtClean="0"/>
              <a:t>Surveillance, traffic routing</a:t>
            </a:r>
          </a:p>
          <a:p>
            <a:r>
              <a:rPr lang="en-US" sz="2400" dirty="0" smtClean="0"/>
              <a:t>Data collected for a long time</a:t>
            </a:r>
            <a:r>
              <a:rPr lang="en-US" sz="2200" dirty="0" smtClean="0"/>
              <a:t>	</a:t>
            </a:r>
          </a:p>
          <a:p>
            <a:pPr lvl="1"/>
            <a:r>
              <a:rPr lang="en-US" sz="1800" dirty="0" smtClean="0"/>
              <a:t>Patient monitoring, weather data to help farmers</a:t>
            </a:r>
          </a:p>
          <a:p>
            <a:r>
              <a:rPr lang="en-US" sz="2400" dirty="0" smtClean="0"/>
              <a:t>Process optimization</a:t>
            </a:r>
          </a:p>
          <a:p>
            <a:pPr lvl="1"/>
            <a:r>
              <a:rPr lang="en-US" sz="1800" dirty="0" smtClean="0"/>
              <a:t>Factory process optimization</a:t>
            </a:r>
          </a:p>
          <a:p>
            <a:r>
              <a:rPr lang="en-US" sz="2400" dirty="0" smtClean="0"/>
              <a:t>Resource consumption Monitoring</a:t>
            </a:r>
          </a:p>
          <a:p>
            <a:pPr lvl="1"/>
            <a:r>
              <a:rPr lang="en-US" sz="1800" dirty="0" smtClean="0"/>
              <a:t>Smart grid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733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Mobility</a:t>
            </a:r>
          </a:p>
          <a:p>
            <a:r>
              <a:rPr lang="en-US" sz="2400" dirty="0"/>
              <a:t>High Availability &amp; Data processing </a:t>
            </a:r>
            <a:r>
              <a:rPr lang="en-US" sz="2400" dirty="0" smtClean="0"/>
              <a:t>guarantees</a:t>
            </a:r>
          </a:p>
          <a:p>
            <a:r>
              <a:rPr lang="en-US" sz="2400" dirty="0" smtClean="0"/>
              <a:t>Stream partitioning </a:t>
            </a:r>
            <a:endParaRPr lang="en-US" sz="2400" dirty="0"/>
          </a:p>
          <a:p>
            <a:r>
              <a:rPr lang="en-US" sz="2400" dirty="0"/>
              <a:t>Data Querying </a:t>
            </a:r>
          </a:p>
          <a:p>
            <a:r>
              <a:rPr lang="en-US" sz="2400" dirty="0"/>
              <a:t>Deterministic or Non-Deterministic processing </a:t>
            </a:r>
          </a:p>
          <a:p>
            <a:r>
              <a:rPr lang="en-US" sz="2400" dirty="0"/>
              <a:t>Data storage </a:t>
            </a:r>
          </a:p>
          <a:p>
            <a:r>
              <a:rPr lang="en-US" sz="2400" dirty="0"/>
              <a:t>Handling Stream Imperfections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4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Stream – Sequence of unbounded tuples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1" y="2766766"/>
            <a:ext cx="3144047" cy="19464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38" y="2713414"/>
            <a:ext cx="4029262" cy="2053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625" y="5035034"/>
            <a:ext cx="1352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Macro view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99" y="5065811"/>
            <a:ext cx="206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Microscopic View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99" y="2290375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Queue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5867400" y="2567374"/>
            <a:ext cx="377724" cy="59492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6245124" y="2567374"/>
            <a:ext cx="427045" cy="59492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6935" y="3641230"/>
            <a:ext cx="878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Replication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90575" y="2889817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Processing Elements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467098" y="3918229"/>
            <a:ext cx="666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Stream 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47850" y="3162300"/>
            <a:ext cx="141295" cy="857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62325" y="3739972"/>
            <a:ext cx="318057" cy="157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 flipH="1">
            <a:off x="3430621" y="4195228"/>
            <a:ext cx="369838" cy="2974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9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 Strategies</a:t>
            </a:r>
          </a:p>
          <a:p>
            <a:pPr lvl="1"/>
            <a:r>
              <a:rPr lang="en-US" sz="1800" dirty="0" smtClean="0"/>
              <a:t>Upstream backup</a:t>
            </a:r>
          </a:p>
          <a:p>
            <a:pPr lvl="1"/>
            <a:r>
              <a:rPr lang="en-US" sz="1800" dirty="0" smtClean="0"/>
              <a:t>Active backup</a:t>
            </a:r>
          </a:p>
          <a:p>
            <a:pPr lvl="1"/>
            <a:r>
              <a:rPr lang="en-US" sz="1800" dirty="0" smtClean="0"/>
              <a:t>Passive backup</a:t>
            </a:r>
          </a:p>
          <a:p>
            <a:r>
              <a:rPr lang="en-US" sz="2400" dirty="0" smtClean="0"/>
              <a:t>3 Recovery guarantees	</a:t>
            </a:r>
          </a:p>
          <a:p>
            <a:pPr lvl="1"/>
            <a:r>
              <a:rPr lang="en-US" sz="1800" dirty="0" smtClean="0"/>
              <a:t>Gap Recovery</a:t>
            </a:r>
          </a:p>
          <a:p>
            <a:pPr lvl="1"/>
            <a:r>
              <a:rPr lang="en-US" sz="1800" dirty="0" smtClean="0"/>
              <a:t>Rollback Recovery</a:t>
            </a:r>
          </a:p>
          <a:p>
            <a:pPr lvl="2"/>
            <a:r>
              <a:rPr lang="en-US" sz="1800" dirty="0" smtClean="0"/>
              <a:t>Divergent recovery</a:t>
            </a:r>
          </a:p>
          <a:p>
            <a:pPr lvl="1"/>
            <a:r>
              <a:rPr lang="en-US" sz="1800" dirty="0" smtClean="0"/>
              <a:t>Precise Recovery</a:t>
            </a:r>
          </a:p>
        </p:txBody>
      </p:sp>
    </p:spTree>
    <p:extLst>
      <p:ext uri="{BB962C8B-B14F-4D97-AF65-F5344CB8AC3E}">
        <p14:creationId xmlns:p14="http://schemas.microsoft.com/office/powerpoint/2010/main" val="375858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Stream Processing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Aurora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 smtClean="0"/>
              <a:t>Borealis</a:t>
            </a:r>
          </a:p>
          <a:p>
            <a:r>
              <a:rPr lang="en-US" sz="2400" dirty="0"/>
              <a:t>Apache Storm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/>
              <a:t>Apache S4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/>
              <a:t>Apache </a:t>
            </a:r>
            <a:r>
              <a:rPr lang="en-US" sz="2400" dirty="0" err="1"/>
              <a:t>Samza</a:t>
            </a:r>
            <a:r>
              <a:rPr lang="en-US" sz="2400" dirty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4133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Software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Started with Apache Web Server</a:t>
            </a:r>
          </a:p>
          <a:p>
            <a:r>
              <a:rPr lang="en-US" sz="2400" dirty="0" smtClean="0"/>
              <a:t>Official staring date June 1, 1999</a:t>
            </a:r>
            <a:endParaRPr lang="en-US" sz="2400" dirty="0"/>
          </a:p>
          <a:p>
            <a:r>
              <a:rPr lang="en-US" sz="2400" dirty="0" smtClean="0"/>
              <a:t>Apache License Version 2.0</a:t>
            </a:r>
          </a:p>
          <a:p>
            <a:r>
              <a:rPr lang="en-US" sz="2400" dirty="0" smtClean="0"/>
              <a:t>The access right were given based on Meritocracy</a:t>
            </a:r>
          </a:p>
          <a:p>
            <a:r>
              <a:rPr lang="en-US" sz="2400" dirty="0" smtClean="0"/>
              <a:t> Roles</a:t>
            </a:r>
          </a:p>
          <a:p>
            <a:pPr lvl="1"/>
            <a:r>
              <a:rPr lang="en-US" sz="1800" dirty="0" smtClean="0"/>
              <a:t>User | developer | committer | PMC member | PMC Chair | ASF member</a:t>
            </a:r>
            <a:endParaRPr lang="en-US" sz="1800" dirty="0"/>
          </a:p>
          <a:p>
            <a:r>
              <a:rPr lang="en-US" sz="2200" dirty="0" smtClean="0"/>
              <a:t>Lazy Consensus based approach for decision making</a:t>
            </a:r>
          </a:p>
          <a:p>
            <a:pPr lvl="1"/>
            <a:r>
              <a:rPr lang="en-US" sz="1800" dirty="0" smtClean="0"/>
              <a:t>+1 Positive, 0 No Opinion, -1 Negative </a:t>
            </a:r>
          </a:p>
          <a:p>
            <a:r>
              <a:rPr lang="en-US" sz="2200" dirty="0" smtClean="0"/>
              <a:t>New projects enter the organization through Incubator</a:t>
            </a:r>
            <a:endParaRPr lang="en-US" sz="2200" dirty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2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42975" y="2809875"/>
            <a:ext cx="3876675" cy="238125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Storm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Storm is the Hadoop for distributed stream processing?</a:t>
            </a:r>
          </a:p>
          <a:p>
            <a:r>
              <a:rPr lang="en-US" sz="1800" dirty="0" smtClean="0"/>
              <a:t>Storm is Stream Partitioning + Fault Tolerance + Parallel Execution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63" y="2924173"/>
            <a:ext cx="2361322" cy="20530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61" y="3012813"/>
            <a:ext cx="3322199" cy="1875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0646" y="5410200"/>
            <a:ext cx="21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4051" y="5429250"/>
            <a:ext cx="134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21363" y="2933696"/>
            <a:ext cx="935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Topology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854061" y="6126163"/>
            <a:ext cx="434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Java, Ruby</a:t>
            </a:r>
            <a:r>
              <a:rPr lang="en-US" dirty="0"/>
              <a:t>, Python, </a:t>
            </a:r>
            <a:r>
              <a:rPr lang="en-US" dirty="0" err="1"/>
              <a:t>Javascript</a:t>
            </a:r>
            <a:r>
              <a:rPr lang="en-US" dirty="0"/>
              <a:t>, Perl, and PHP</a:t>
            </a:r>
          </a:p>
        </p:txBody>
      </p:sp>
    </p:spTree>
    <p:extLst>
      <p:ext uri="{BB962C8B-B14F-4D97-AF65-F5344CB8AC3E}">
        <p14:creationId xmlns:p14="http://schemas.microsoft.com/office/powerpoint/2010/main" val="339784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Data Mobility</a:t>
            </a:r>
          </a:p>
          <a:p>
            <a:pPr lvl="1"/>
            <a:r>
              <a:rPr lang="en-US" sz="2000" dirty="0" smtClean="0"/>
              <a:t>No blocking operations, </a:t>
            </a:r>
            <a:r>
              <a:rPr lang="en-US" sz="2000" dirty="0" err="1" smtClean="0"/>
              <a:t>ZeroMQ</a:t>
            </a:r>
            <a:r>
              <a:rPr lang="en-US" sz="2000" dirty="0" smtClean="0"/>
              <a:t> and Netty Based communication</a:t>
            </a:r>
          </a:p>
          <a:p>
            <a:r>
              <a:rPr lang="en-US" sz="2400" dirty="0" smtClean="0"/>
              <a:t>Fault Tolerance</a:t>
            </a:r>
          </a:p>
          <a:p>
            <a:pPr lvl="1"/>
            <a:r>
              <a:rPr lang="en-US" sz="1800" dirty="0" smtClean="0"/>
              <a:t>Rollback Recovery with Upstream backup</a:t>
            </a:r>
          </a:p>
          <a:p>
            <a:pPr lvl="1"/>
            <a:r>
              <a:rPr lang="en-US" sz="1800" dirty="0" smtClean="0"/>
              <a:t>The messages are saved in out queue of Spout until acknowledged</a:t>
            </a:r>
          </a:p>
          <a:p>
            <a:r>
              <a:rPr lang="en-US" sz="2200" dirty="0" smtClean="0"/>
              <a:t>Stream Partition</a:t>
            </a:r>
          </a:p>
          <a:p>
            <a:pPr lvl="1"/>
            <a:r>
              <a:rPr lang="en-US" sz="1800" dirty="0" smtClean="0"/>
              <a:t>User defined, based on the grouping</a:t>
            </a:r>
          </a:p>
          <a:p>
            <a:r>
              <a:rPr lang="en-US" sz="2400" dirty="0" smtClean="0"/>
              <a:t>Storm Query Model</a:t>
            </a:r>
          </a:p>
          <a:p>
            <a:pPr lvl="1"/>
            <a:r>
              <a:rPr lang="en-US" sz="1800" dirty="0" smtClean="0"/>
              <a:t>Trident, A Java library providing high level abstraction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44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Samza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2127248"/>
            <a:ext cx="3289301" cy="3111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575" y="5428218"/>
            <a:ext cx="273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 based on Yarn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57900" y="2484854"/>
            <a:ext cx="1841500" cy="2324100"/>
            <a:chOff x="3543300" y="1041400"/>
            <a:chExt cx="1841500" cy="2324100"/>
          </a:xfrm>
        </p:grpSpPr>
        <p:grpSp>
          <p:nvGrpSpPr>
            <p:cNvPr id="7" name="Group 6"/>
            <p:cNvGrpSpPr/>
            <p:nvPr/>
          </p:nvGrpSpPr>
          <p:grpSpPr>
            <a:xfrm>
              <a:off x="3543300" y="1041400"/>
              <a:ext cx="1193800" cy="1689100"/>
              <a:chOff x="3543300" y="1041400"/>
              <a:chExt cx="1193800" cy="16891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543300" y="1663700"/>
                <a:ext cx="1193800" cy="1066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Stream Task</a:t>
                </a:r>
                <a:endParaRPr lang="en-US" sz="1600" dirty="0"/>
              </a:p>
            </p:txBody>
          </p:sp>
          <p:cxnSp>
            <p:nvCxnSpPr>
              <p:cNvPr id="12" name="Straight Arrow Connector 11"/>
              <p:cNvCxnSpPr>
                <a:endCxn id="11" idx="0"/>
              </p:cNvCxnSpPr>
              <p:nvPr/>
            </p:nvCxnSpPr>
            <p:spPr>
              <a:xfrm>
                <a:off x="4140200" y="1041400"/>
                <a:ext cx="0" cy="622300"/>
              </a:xfrm>
              <a:prstGeom prst="straightConnector1">
                <a:avLst/>
              </a:prstGeom>
              <a:ln w="19050" cmpd="sng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>
              <a:off x="4114800" y="2743200"/>
              <a:ext cx="0" cy="622300"/>
            </a:xfrm>
            <a:prstGeom prst="straightConnector1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41800" y="10541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Stream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4200" y="28321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Stream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54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Samza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Data Mobility</a:t>
            </a:r>
          </a:p>
          <a:p>
            <a:pPr lvl="1"/>
            <a:r>
              <a:rPr lang="en-US" sz="2000" dirty="0" smtClean="0"/>
              <a:t>Brokers at the middle</a:t>
            </a:r>
          </a:p>
          <a:p>
            <a:r>
              <a:rPr lang="en-US" sz="2400" dirty="0" smtClean="0"/>
              <a:t>Fault Tolerance</a:t>
            </a:r>
          </a:p>
          <a:p>
            <a:pPr lvl="1"/>
            <a:r>
              <a:rPr lang="en-US" sz="2000" dirty="0" smtClean="0"/>
              <a:t>For now Gap recovery, because a faulty broker node can loose messages, targeting Rollback recovery</a:t>
            </a:r>
          </a:p>
          <a:p>
            <a:r>
              <a:rPr lang="en-US" sz="2400" dirty="0" smtClean="0"/>
              <a:t>Stream partitioning</a:t>
            </a:r>
          </a:p>
          <a:p>
            <a:pPr lvl="1"/>
            <a:r>
              <a:rPr lang="en-US" sz="2000" dirty="0" smtClean="0"/>
              <a:t>Based on key attributes in messages</a:t>
            </a:r>
          </a:p>
          <a:p>
            <a:r>
              <a:rPr lang="en-US" sz="2400" dirty="0" smtClean="0"/>
              <a:t>Data storage	</a:t>
            </a:r>
          </a:p>
          <a:p>
            <a:pPr lvl="1"/>
            <a:r>
              <a:rPr lang="en-US" sz="2000" dirty="0" smtClean="0"/>
              <a:t>Kafka stores the messages in the file system</a:t>
            </a:r>
          </a:p>
          <a:p>
            <a:endParaRPr lang="en-US" sz="24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42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Inspired by MapReduce</a:t>
            </a:r>
          </a:p>
          <a:p>
            <a:r>
              <a:rPr lang="en-US" sz="2400" dirty="0" smtClean="0"/>
              <a:t>For each Key-Value pair a new PE is created</a:t>
            </a:r>
          </a:p>
          <a:p>
            <a:r>
              <a:rPr lang="en-US" sz="2400" dirty="0" smtClean="0"/>
              <a:t>Has a model other than stream partitioning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08426" y="3745070"/>
            <a:ext cx="3570155" cy="2079317"/>
            <a:chOff x="2171700" y="787400"/>
            <a:chExt cx="4533900" cy="2616200"/>
          </a:xfrm>
        </p:grpSpPr>
        <p:sp>
          <p:nvSpPr>
            <p:cNvPr id="5" name="Rectangle 4"/>
            <p:cNvSpPr/>
            <p:nvPr/>
          </p:nvSpPr>
          <p:spPr>
            <a:xfrm>
              <a:off x="2171700" y="787400"/>
              <a:ext cx="4533900" cy="13335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87600" y="1104900"/>
              <a:ext cx="4102100" cy="9271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1700" y="2311400"/>
              <a:ext cx="4533900" cy="762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71700" y="3048000"/>
              <a:ext cx="4533900" cy="355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Zookeeper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1700" y="2349500"/>
              <a:ext cx="3046984" cy="38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Communication Layer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4600" y="1600200"/>
              <a:ext cx="749300" cy="342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PE1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0" y="1600200"/>
              <a:ext cx="749300" cy="342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PE2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00700" y="1600200"/>
              <a:ext cx="749300" cy="342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PEn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49499" y="1092201"/>
              <a:ext cx="4000502" cy="38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Processing Element Container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98469" y="3209459"/>
            <a:ext cx="1568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Processing Node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3345" y="3273074"/>
            <a:ext cx="4149081" cy="2945422"/>
            <a:chOff x="133345" y="3273074"/>
            <a:chExt cx="4149081" cy="2945422"/>
          </a:xfrm>
        </p:grpSpPr>
        <p:pic>
          <p:nvPicPr>
            <p:cNvPr id="17" name="Picture 16" descr="s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0" y="3273074"/>
              <a:ext cx="3609326" cy="265993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04975" y="5941497"/>
              <a:ext cx="1163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Counting words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345" y="5478043"/>
              <a:ext cx="1530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State Saved Internally</a:t>
              </a:r>
            </a:p>
            <a:p>
              <a:r>
                <a:rPr lang="en-US" sz="1200" dirty="0" smtClean="0"/>
                <a:t>i.e. current count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25990" y="6063992"/>
            <a:ext cx="3841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What if we get very large number of words?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181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mobility</a:t>
            </a:r>
          </a:p>
          <a:p>
            <a:pPr lvl="1"/>
            <a:r>
              <a:rPr lang="en-US" sz="2000" dirty="0" smtClean="0"/>
              <a:t>Push based</a:t>
            </a:r>
          </a:p>
          <a:p>
            <a:r>
              <a:rPr lang="en-US" sz="2400" dirty="0" smtClean="0"/>
              <a:t>Fault Tolerance</a:t>
            </a:r>
          </a:p>
          <a:p>
            <a:pPr lvl="1"/>
            <a:r>
              <a:rPr lang="en-US" sz="2000" dirty="0" smtClean="0"/>
              <a:t>Gap recovery, data lost at processing nodes due to overload</a:t>
            </a:r>
          </a:p>
          <a:p>
            <a:r>
              <a:rPr lang="en-US" sz="2400" dirty="0" smtClean="0"/>
              <a:t>Stream partitioning</a:t>
            </a:r>
          </a:p>
          <a:p>
            <a:pPr lvl="1"/>
            <a:r>
              <a:rPr lang="en-US" sz="2000" dirty="0" smtClean="0"/>
              <a:t>Based on key value pairs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794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DSPE Comparison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96276"/>
              </p:ext>
            </p:extLst>
          </p:nvPr>
        </p:nvGraphicFramePr>
        <p:xfrm>
          <a:off x="698500" y="1450976"/>
          <a:ext cx="7988300" cy="49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Document" r:id="rId3" imgW="6096000" imgH="4800600" progId="Word.Document.12">
                  <p:embed/>
                </p:oleObj>
              </mc:Choice>
              <mc:Fallback>
                <p:oleObj name="Document" r:id="rId3" imgW="6096000" imgH="480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1450976"/>
                        <a:ext cx="7988300" cy="496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09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 Algorithms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Characteristics of  Stream Processing Algorithms</a:t>
            </a:r>
          </a:p>
          <a:p>
            <a:pPr lvl="1"/>
            <a:r>
              <a:rPr lang="en-US" sz="1800" dirty="0"/>
              <a:t>The data is processed continuously in single items or small batches of data</a:t>
            </a:r>
          </a:p>
          <a:p>
            <a:pPr lvl="1"/>
            <a:r>
              <a:rPr lang="en-US" sz="1800" dirty="0"/>
              <a:t>Single pass over the data</a:t>
            </a:r>
          </a:p>
          <a:p>
            <a:pPr lvl="1"/>
            <a:r>
              <a:rPr lang="en-US" sz="1800" dirty="0"/>
              <a:t>Memory and time bounded</a:t>
            </a:r>
          </a:p>
          <a:p>
            <a:pPr lvl="1"/>
            <a:r>
              <a:rPr lang="en-US" sz="1800" dirty="0"/>
              <a:t>The results of the processing available </a:t>
            </a:r>
            <a:r>
              <a:rPr lang="en-US" sz="1800" dirty="0" smtClean="0"/>
              <a:t>continuously</a:t>
            </a:r>
          </a:p>
          <a:p>
            <a:r>
              <a:rPr lang="en-US" sz="2200" dirty="0" smtClean="0"/>
              <a:t>3 Processing models</a:t>
            </a:r>
          </a:p>
          <a:p>
            <a:pPr lvl="1"/>
            <a:r>
              <a:rPr lang="en-US" sz="1800" dirty="0" smtClean="0"/>
              <a:t>Landmark model</a:t>
            </a:r>
          </a:p>
          <a:p>
            <a:pPr lvl="1"/>
            <a:r>
              <a:rPr lang="en-US" sz="1800" dirty="0" smtClean="0"/>
              <a:t>Damping model</a:t>
            </a:r>
          </a:p>
          <a:p>
            <a:pPr lvl="1"/>
            <a:r>
              <a:rPr lang="en-US" sz="1800" dirty="0" smtClean="0"/>
              <a:t>Sliding window</a:t>
            </a:r>
          </a:p>
          <a:p>
            <a:pPr lvl="1"/>
            <a:endParaRPr lang="en-US" sz="18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383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STREAM Algorithm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400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 descr="Screen shot 2013-12-17 at 10.0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286000"/>
            <a:ext cx="8597900" cy="17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4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Evolving Data Streams</a:t>
            </a:r>
          </a:p>
          <a:p>
            <a:pPr lvl="1"/>
            <a:r>
              <a:rPr lang="en-US" sz="2000" dirty="0" smtClean="0"/>
              <a:t>Start by running K-Means on some initial data</a:t>
            </a:r>
          </a:p>
          <a:p>
            <a:pPr lvl="1"/>
            <a:r>
              <a:rPr lang="en-US" sz="2000" dirty="0" smtClean="0"/>
              <a:t>When new data arrives create micro cluster</a:t>
            </a:r>
          </a:p>
          <a:p>
            <a:pPr lvl="2"/>
            <a:r>
              <a:rPr lang="en-US" sz="1600" dirty="0"/>
              <a:t>A</a:t>
            </a:r>
            <a:r>
              <a:rPr lang="en-US" sz="1600" dirty="0" smtClean="0"/>
              <a:t>dd them to existing clusters or create new clusters</a:t>
            </a:r>
          </a:p>
          <a:p>
            <a:pPr lvl="2"/>
            <a:r>
              <a:rPr lang="en-US" sz="1600" dirty="0" smtClean="0"/>
              <a:t>Delete existing clusters or merge existing clusters</a:t>
            </a:r>
          </a:p>
          <a:p>
            <a:pPr lvl="1"/>
            <a:r>
              <a:rPr lang="en-US" sz="2000" dirty="0" smtClean="0"/>
              <a:t>Save the cluster to disk</a:t>
            </a:r>
          </a:p>
          <a:p>
            <a:pPr lvl="1"/>
            <a:r>
              <a:rPr lang="en-US" sz="2000" dirty="0" smtClean="0"/>
              <a:t>Run K-Means on these clusters to create a Macro view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03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atured35@wdd2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3" b="24436"/>
          <a:stretch/>
        </p:blipFill>
        <p:spPr>
          <a:xfrm>
            <a:off x="914400" y="1244600"/>
            <a:ext cx="2476500" cy="86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57810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365 PB + Data stored in HDFS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111500"/>
            <a:ext cx="315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30,000 Nodes managed by Yarn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13202"/>
            <a:ext cx="182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400,000 Jobs/day</a:t>
            </a:r>
            <a:endParaRPr lang="en-US" dirty="0"/>
          </a:p>
        </p:txBody>
      </p:sp>
      <p:pic>
        <p:nvPicPr>
          <p:cNvPr id="11" name="Picture 10" descr="want10189-1tz2kt138696409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25103" r="11573" b="24692"/>
          <a:stretch/>
        </p:blipFill>
        <p:spPr>
          <a:xfrm>
            <a:off x="5410199" y="1244599"/>
            <a:ext cx="2489201" cy="893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199" y="2578100"/>
            <a:ext cx="276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than 100 PB stored in </a:t>
            </a:r>
          </a:p>
          <a:p>
            <a:r>
              <a:rPr lang="en-US" dirty="0" smtClean="0"/>
              <a:t>HDFS in 2012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199" y="3480832"/>
            <a:ext cx="2726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Reported running 1 trillion </a:t>
            </a:r>
          </a:p>
          <a:p>
            <a:r>
              <a:rPr lang="en-US" dirty="0" smtClean="0"/>
              <a:t>graph computation with </a:t>
            </a:r>
          </a:p>
          <a:p>
            <a:r>
              <a:rPr lang="en-US" dirty="0" smtClean="0"/>
              <a:t>1 trillion edges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42754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100 billion events (clicks, impressions, email content &amp; meta-data, etc.) are collected daily, across all of the company’s systems</a:t>
            </a:r>
          </a:p>
        </p:txBody>
      </p:sp>
    </p:spTree>
    <p:extLst>
      <p:ext uri="{BB962C8B-B14F-4D97-AF65-F5344CB8AC3E}">
        <p14:creationId xmlns:p14="http://schemas.microsoft.com/office/powerpoint/2010/main" val="2080587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Hoeffding </a:t>
            </a:r>
            <a:r>
              <a:rPr lang="en-US" sz="2400" dirty="0" smtClean="0"/>
              <a:t>Trees</a:t>
            </a:r>
          </a:p>
          <a:p>
            <a:pPr lvl="1"/>
            <a:r>
              <a:rPr lang="en-US" sz="2000" dirty="0" smtClean="0"/>
              <a:t>Usually node split happens based on Information Gain, </a:t>
            </a:r>
            <a:r>
              <a:rPr lang="en-US" sz="2000" dirty="0" err="1" smtClean="0"/>
              <a:t>Gini</a:t>
            </a:r>
            <a:r>
              <a:rPr lang="en-US" sz="2000" dirty="0" smtClean="0"/>
              <a:t> Index</a:t>
            </a:r>
          </a:p>
          <a:p>
            <a:pPr lvl="1"/>
            <a:r>
              <a:rPr lang="en-US" sz="2000" dirty="0" smtClean="0"/>
              <a:t>Easy in batch algorithms because all the data is present </a:t>
            </a:r>
          </a:p>
          <a:p>
            <a:pPr lvl="1"/>
            <a:r>
              <a:rPr lang="en-US" sz="2000" dirty="0" smtClean="0">
                <a:effectLst/>
              </a:rPr>
              <a:t>How to split the nodes to create the tree without seeing all the data</a:t>
            </a:r>
          </a:p>
          <a:p>
            <a:pPr lvl="1"/>
            <a:r>
              <a:rPr lang="en-US" sz="2000" dirty="0" smtClean="0"/>
              <a:t>Hoeffding bound</a:t>
            </a:r>
            <a:endParaRPr lang="en-US" sz="2000" dirty="0"/>
          </a:p>
          <a:p>
            <a:pPr marL="457200" lvl="1" indent="0">
              <a:buNone/>
            </a:pPr>
            <a:endParaRPr lang="en-US" sz="1600" dirty="0" smtClean="0">
              <a:effectLst/>
            </a:endParaRPr>
          </a:p>
        </p:txBody>
      </p:sp>
      <p:pic>
        <p:nvPicPr>
          <p:cNvPr id="6" name="Picture 5" descr="Screen shot 2013-12-17 at 11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822700"/>
            <a:ext cx="7658100" cy="16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0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Hoeffding Trees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 sample is filtered down to the leaf node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9" name="Picture 18" descr="Screen shot 2013-12-17 at 11.4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209800"/>
            <a:ext cx="5549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Quantile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i="1" dirty="0" err="1"/>
              <a:t>ϕ</a:t>
            </a:r>
            <a:r>
              <a:rPr lang="en-US" sz="2400" dirty="0" err="1"/>
              <a:t>-qunatile</a:t>
            </a:r>
            <a:r>
              <a:rPr lang="en-US" sz="2400" dirty="0"/>
              <a:t> of an ordered sequence of N data items is the value with rank </a:t>
            </a:r>
            <a:r>
              <a:rPr lang="en-US" sz="2400" i="1" dirty="0" err="1" smtClean="0"/>
              <a:t>ϕN</a:t>
            </a:r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GK</a:t>
            </a:r>
            <a:r>
              <a:rPr lang="en-US" sz="2400" dirty="0" smtClean="0"/>
              <a:t>-Algorithm</a:t>
            </a:r>
          </a:p>
          <a:p>
            <a:r>
              <a:rPr lang="en-US" sz="2400" dirty="0" smtClean="0"/>
              <a:t>Sliding windows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Screen Shot 2013-12-18 at 12.52.1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5412"/>
          <a:stretch/>
        </p:blipFill>
        <p:spPr>
          <a:xfrm>
            <a:off x="749300" y="2387600"/>
            <a:ext cx="7366000" cy="1620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4400" y="4203700"/>
            <a:ext cx="636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Input set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r>
              <a:rPr lang="en-US" sz="1600" b="1" dirty="0"/>
              <a:t>     11  21  24  61  81  39  89  56  12  51      </a:t>
            </a:r>
          </a:p>
          <a:p>
            <a:r>
              <a:rPr lang="en-US" sz="1600" b="1" dirty="0"/>
              <a:t>  After sorting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r>
              <a:rPr lang="en-US" sz="1600" b="1" dirty="0"/>
              <a:t>     11  12  21  24  39  51  56  61  81  89              </a:t>
            </a:r>
          </a:p>
          <a:p>
            <a:r>
              <a:rPr lang="en-US" sz="1600" b="1" dirty="0"/>
              <a:t>  The 0.1-quantile = 11</a:t>
            </a:r>
          </a:p>
          <a:p>
            <a:r>
              <a:rPr lang="en-US" sz="1600" b="1" dirty="0"/>
              <a:t>  The 0.2-quantile = </a:t>
            </a:r>
            <a:r>
              <a:rPr lang="en-US" sz="1600" b="1" dirty="0" smtClean="0"/>
              <a:t>12</a:t>
            </a:r>
          </a:p>
          <a:p>
            <a:endParaRPr lang="en-US" sz="1600" b="1" dirty="0"/>
          </a:p>
          <a:p>
            <a:r>
              <a:rPr lang="en-US" sz="1600" b="1" dirty="0" smtClean="0"/>
              <a:t>If </a:t>
            </a:r>
            <a:r>
              <a:rPr lang="en-US" sz="1600" b="1" dirty="0" err="1" smtClean="0"/>
              <a:t>ε</a:t>
            </a:r>
            <a:r>
              <a:rPr lang="en-US" sz="1600" b="1" dirty="0" smtClean="0"/>
              <a:t>=.1 0.1-quantile = {11, 12}</a:t>
            </a:r>
          </a:p>
          <a:p>
            <a:r>
              <a:rPr lang="en-US" sz="1600" b="1" dirty="0"/>
              <a:t>If </a:t>
            </a:r>
            <a:r>
              <a:rPr lang="en-US" sz="1600" b="1" dirty="0" err="1"/>
              <a:t>ε</a:t>
            </a:r>
            <a:r>
              <a:rPr lang="en-US" sz="1600" b="1" dirty="0"/>
              <a:t>=.1 </a:t>
            </a:r>
            <a:r>
              <a:rPr lang="en-US" sz="1600" b="1" dirty="0" smtClean="0"/>
              <a:t>0.2-</a:t>
            </a:r>
            <a:r>
              <a:rPr lang="en-US" sz="1600" b="1" dirty="0"/>
              <a:t>quantile = {11, </a:t>
            </a:r>
            <a:r>
              <a:rPr lang="en-US" sz="1600" b="1" dirty="0" smtClean="0"/>
              <a:t>12,13}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2793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GK-Algorithm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491238"/>
              </p:ext>
            </p:extLst>
          </p:nvPr>
        </p:nvGraphicFramePr>
        <p:xfrm>
          <a:off x="1244600" y="1869776"/>
          <a:ext cx="5943600" cy="609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2171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  <a:tr h="300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44600" y="1473200"/>
            <a:ext cx="77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If </a:t>
            </a:r>
            <a:r>
              <a:rPr lang="en-US" b="1" dirty="0" err="1" smtClean="0"/>
              <a:t>ε</a:t>
            </a:r>
            <a:r>
              <a:rPr lang="en-US" b="1" dirty="0"/>
              <a:t>=.1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678005"/>
              </p:ext>
            </p:extLst>
          </p:nvPr>
        </p:nvGraphicFramePr>
        <p:xfrm>
          <a:off x="1257300" y="3137932"/>
          <a:ext cx="5943600" cy="655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2531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1900" y="2667000"/>
            <a:ext cx="348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algorithm can keep only values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4600" y="4326236"/>
            <a:ext cx="707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 [v1,min1,max1], [v2,min2,max2], </a:t>
            </a:r>
            <a:r>
              <a:rPr lang="en-US" dirty="0" smtClean="0"/>
              <a:t>…)  Too inefficient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4600" y="395690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solution is to keep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664542"/>
              </p:ext>
            </p:extLst>
          </p:nvPr>
        </p:nvGraphicFramePr>
        <p:xfrm>
          <a:off x="1231900" y="4846685"/>
          <a:ext cx="7073900" cy="80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390"/>
                <a:gridCol w="707390"/>
                <a:gridCol w="707390"/>
                <a:gridCol w="707390"/>
                <a:gridCol w="707390"/>
                <a:gridCol w="707390"/>
                <a:gridCol w="707390"/>
                <a:gridCol w="707390"/>
                <a:gridCol w="707390"/>
                <a:gridCol w="707390"/>
              </a:tblGrid>
              <a:tr h="317836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40220">
                <a:tc>
                  <a:txBody>
                    <a:bodyPr/>
                    <a:lstStyle/>
                    <a:p>
                      <a:r>
                        <a:rPr lang="en-US" dirty="0" smtClean="0"/>
                        <a:t>Value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Screen Shot 2013-12-18 at 10.1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90" y="5892800"/>
            <a:ext cx="3149819" cy="711249"/>
          </a:xfrm>
          <a:prstGeom prst="rect">
            <a:avLst/>
          </a:prstGeom>
        </p:spPr>
      </p:pic>
      <p:pic>
        <p:nvPicPr>
          <p:cNvPr id="12" name="Picture 11" descr="Screen Shot 2013-12-18 at 10.24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892800"/>
            <a:ext cx="1371695" cy="5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45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GK-Algorithm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Maintains S </a:t>
            </a:r>
            <a:r>
              <a:rPr lang="en-US" sz="2400" dirty="0"/>
              <a:t>an ordered subset </a:t>
            </a:r>
            <a:r>
              <a:rPr lang="en-US" sz="2400" dirty="0" smtClean="0"/>
              <a:t>of </a:t>
            </a:r>
            <a:r>
              <a:rPr lang="en-US" sz="2400" dirty="0"/>
              <a:t>elements chosen from the items seen so far. </a:t>
            </a:r>
            <a:endParaRPr lang="en-US" sz="2400" dirty="0" smtClean="0"/>
          </a:p>
          <a:p>
            <a:r>
              <a:rPr lang="en-US" sz="2400" dirty="0" smtClean="0"/>
              <a:t>Algorithm maintains the smallest and largest seen so far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 descr="Screen Shot 2013-12-18 at 1.2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59101"/>
            <a:ext cx="8216900" cy="14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0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Item Sets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Exact Frequent Items </a:t>
            </a:r>
            <a:endParaRPr lang="en-US" sz="2400" dirty="0" smtClean="0"/>
          </a:p>
          <a:p>
            <a:r>
              <a:rPr lang="en-US" sz="2400" dirty="0"/>
              <a:t>The </a:t>
            </a:r>
            <a:r>
              <a:rPr lang="en-US" sz="2400" b="1" i="1" dirty="0" err="1"/>
              <a:t>ε</a:t>
            </a:r>
            <a:r>
              <a:rPr lang="en-US" sz="2400" dirty="0"/>
              <a:t>-approximate frequent items problem</a:t>
            </a: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/>
              <a:t>Count based algorithms</a:t>
            </a:r>
            <a:r>
              <a:rPr lang="en-US" sz="2400" dirty="0" smtClean="0">
                <a:effectLst/>
              </a:rPr>
              <a:t> </a:t>
            </a:r>
          </a:p>
          <a:p>
            <a:pPr lvl="1"/>
            <a:r>
              <a:rPr lang="en-US" sz="1800" dirty="0"/>
              <a:t>Frequent Algorithm</a:t>
            </a:r>
            <a:r>
              <a:rPr lang="en-US" sz="1800" dirty="0" smtClean="0">
                <a:effectLst/>
              </a:rPr>
              <a:t> </a:t>
            </a:r>
          </a:p>
          <a:p>
            <a:pPr lvl="1"/>
            <a:r>
              <a:rPr lang="en-US" sz="1800" dirty="0" err="1"/>
              <a:t>Lossy</a:t>
            </a:r>
            <a:r>
              <a:rPr lang="en-US" sz="1800" dirty="0"/>
              <a:t> </a:t>
            </a:r>
            <a:r>
              <a:rPr lang="en-US" sz="1800" dirty="0" smtClean="0"/>
              <a:t>Counting</a:t>
            </a:r>
          </a:p>
          <a:p>
            <a:r>
              <a:rPr lang="en-US" sz="2400" dirty="0"/>
              <a:t>Sketch Algorithms</a:t>
            </a:r>
            <a:r>
              <a:rPr lang="en-US" sz="2400" dirty="0" smtClean="0">
                <a:effectLst/>
              </a:rPr>
              <a:t> </a:t>
            </a:r>
          </a:p>
          <a:p>
            <a:pPr lvl="1"/>
            <a:r>
              <a:rPr lang="en-US" sz="1800" dirty="0" err="1"/>
              <a:t>CountS</a:t>
            </a:r>
            <a:r>
              <a:rPr lang="en-US" sz="1800" dirty="0"/>
              <a:t>-Sketch</a:t>
            </a:r>
          </a:p>
          <a:p>
            <a:pPr lvl="1"/>
            <a:r>
              <a:rPr lang="en-US" sz="1800" dirty="0" err="1"/>
              <a:t>CountMin</a:t>
            </a:r>
            <a:r>
              <a:rPr lang="en-US" sz="1800" dirty="0"/>
              <a:t> Sketch</a:t>
            </a:r>
          </a:p>
          <a:p>
            <a:r>
              <a:rPr lang="en-US" sz="2400" dirty="0"/>
              <a:t>Sliding Windows</a:t>
            </a:r>
          </a:p>
          <a:p>
            <a:pPr marL="0" indent="0">
              <a:buNone/>
            </a:pPr>
            <a:endParaRPr lang="en-US" sz="2400" dirty="0" smtClean="0">
              <a:effectLst/>
            </a:endParaRP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469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Based</a:t>
            </a:r>
            <a:endParaRPr lang="en-US" dirty="0"/>
          </a:p>
        </p:txBody>
      </p:sp>
      <p:pic>
        <p:nvPicPr>
          <p:cNvPr id="6" name="Picture 5" descr="Screen Shot 2013-12-18 at 12.1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199"/>
            <a:ext cx="3009900" cy="2739009"/>
          </a:xfrm>
          <a:prstGeom prst="rect">
            <a:avLst/>
          </a:prstGeom>
        </p:spPr>
      </p:pic>
      <p:pic>
        <p:nvPicPr>
          <p:cNvPr id="7" name="Picture 6" descr="Screen Shot 2013-12-18 at 12.18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917700"/>
            <a:ext cx="3289300" cy="2637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5060434"/>
            <a:ext cx="202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Frequent Algorithm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8816" y="4950936"/>
            <a:ext cx="158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err="1"/>
              <a:t>Lossy</a:t>
            </a:r>
            <a:r>
              <a:rPr lang="en-US" dirty="0"/>
              <a:t> Counting</a:t>
            </a:r>
          </a:p>
        </p:txBody>
      </p:sp>
    </p:spTree>
    <p:extLst>
      <p:ext uri="{BB962C8B-B14F-4D97-AF65-F5344CB8AC3E}">
        <p14:creationId xmlns:p14="http://schemas.microsoft.com/office/powerpoint/2010/main" val="1791322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Apache Software Foundation is attracting more and more big data projects</a:t>
            </a:r>
          </a:p>
          <a:p>
            <a:r>
              <a:rPr lang="en-US" sz="2400" dirty="0" smtClean="0"/>
              <a:t>The computation is moving from batch processing to a hybrid model</a:t>
            </a:r>
          </a:p>
          <a:p>
            <a:r>
              <a:rPr lang="en-US" sz="2400" dirty="0" smtClean="0"/>
              <a:t>Yarn and </a:t>
            </a:r>
            <a:r>
              <a:rPr lang="en-US" sz="2400" dirty="0" err="1" smtClean="0"/>
              <a:t>Mesos</a:t>
            </a:r>
            <a:r>
              <a:rPr lang="en-US" sz="2400" dirty="0" smtClean="0"/>
              <a:t> are solidifying the big data analytics stack</a:t>
            </a:r>
          </a:p>
          <a:p>
            <a:r>
              <a:rPr lang="en-US" sz="2400" dirty="0" smtClean="0"/>
              <a:t>Different models for Distributed </a:t>
            </a:r>
            <a:r>
              <a:rPr lang="en-US" sz="2400" dirty="0" smtClean="0"/>
              <a:t>Stream Processing</a:t>
            </a:r>
          </a:p>
        </p:txBody>
      </p:sp>
    </p:spTree>
    <p:extLst>
      <p:ext uri="{BB962C8B-B14F-4D97-AF65-F5344CB8AC3E}">
        <p14:creationId xmlns:p14="http://schemas.microsoft.com/office/powerpoint/2010/main" val="1392448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888"/>
            <a:ext cx="8229600" cy="1143000"/>
          </a:xfrm>
        </p:spPr>
        <p:txBody>
          <a:bodyPr/>
          <a:lstStyle/>
          <a:p>
            <a:r>
              <a:rPr lang="en-US" dirty="0" smtClean="0"/>
              <a:t>Q /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3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Processing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Huge number of events (100 billion?)</a:t>
            </a:r>
          </a:p>
          <a:p>
            <a:r>
              <a:rPr lang="en-US" sz="2400" dirty="0" smtClean="0"/>
              <a:t>The batch jobs take time to run </a:t>
            </a:r>
          </a:p>
          <a:p>
            <a:r>
              <a:rPr lang="en-US" sz="2400" dirty="0" smtClean="0"/>
              <a:t>While the batch jobs are running new events come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Why run the complete batch jobs for machine learning tasks when only small fraction of the model changes?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93825" y="5072063"/>
            <a:ext cx="6070600" cy="1206500"/>
            <a:chOff x="965200" y="1981200"/>
            <a:chExt cx="6070600" cy="1206500"/>
          </a:xfrm>
        </p:grpSpPr>
        <p:sp>
          <p:nvSpPr>
            <p:cNvPr id="5" name="Oval 4"/>
            <p:cNvSpPr/>
            <p:nvPr/>
          </p:nvSpPr>
          <p:spPr>
            <a:xfrm>
              <a:off x="965200" y="1993900"/>
              <a:ext cx="1295400" cy="1193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Long Running</a:t>
              </a:r>
              <a:endParaRPr lang="en-US" sz="1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514600" y="1981200"/>
              <a:ext cx="1295400" cy="11430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Real time streaming</a:t>
              </a:r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064000" y="1993900"/>
              <a:ext cx="1384300" cy="1193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Iterative Processing</a:t>
              </a:r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76900" y="1981200"/>
              <a:ext cx="1358900" cy="12065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Interactive Data Mining Queries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70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Stack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52538"/>
            <a:ext cx="6400800" cy="51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2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ounded Rectangle 310"/>
          <p:cNvSpPr/>
          <p:nvPr/>
        </p:nvSpPr>
        <p:spPr>
          <a:xfrm>
            <a:off x="765949" y="1572413"/>
            <a:ext cx="7783734" cy="4065128"/>
          </a:xfrm>
          <a:prstGeom prst="roundRect">
            <a:avLst>
              <a:gd name="adj" fmla="val 4304"/>
            </a:avLst>
          </a:prstGeom>
          <a:ln w="127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94403" y="1598267"/>
            <a:ext cx="7047931" cy="3894218"/>
            <a:chOff x="1181100" y="838200"/>
            <a:chExt cx="6807200" cy="2993936"/>
          </a:xfrm>
        </p:grpSpPr>
        <p:sp>
          <p:nvSpPr>
            <p:cNvPr id="4" name="Rounded Rectangle 3"/>
            <p:cNvSpPr/>
            <p:nvPr/>
          </p:nvSpPr>
          <p:spPr>
            <a:xfrm>
              <a:off x="1181100" y="1333500"/>
              <a:ext cx="1663700" cy="2400300"/>
            </a:xfrm>
            <a:prstGeom prst="roundRect">
              <a:avLst/>
            </a:prstGeom>
            <a:ln w="127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333500" y="1524000"/>
              <a:ext cx="1320800" cy="292100"/>
              <a:chOff x="3543300" y="5562600"/>
              <a:chExt cx="1320800" cy="2921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1346200" y="1930400"/>
              <a:ext cx="1320800" cy="292100"/>
              <a:chOff x="3543300" y="5562600"/>
              <a:chExt cx="1320800" cy="2921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346200" y="2336800"/>
              <a:ext cx="1320800" cy="292100"/>
              <a:chOff x="3543300" y="5562600"/>
              <a:chExt cx="1320800" cy="29210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55" name="Straight Connector 5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358900" y="2768600"/>
              <a:ext cx="1320800" cy="292100"/>
              <a:chOff x="3543300" y="5562600"/>
              <a:chExt cx="1320800" cy="2921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1371600" y="3213100"/>
              <a:ext cx="1320800" cy="292100"/>
              <a:chOff x="3543300" y="5562600"/>
              <a:chExt cx="1320800" cy="2921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93" name="Straight Connector 9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305" name="TextBox 304"/>
            <p:cNvSpPr txBox="1"/>
            <p:nvPr/>
          </p:nvSpPr>
          <p:spPr>
            <a:xfrm>
              <a:off x="1333500" y="850900"/>
              <a:ext cx="1358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Map Reduce</a:t>
              </a:r>
              <a:endParaRPr lang="en-US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1574800" y="346280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HDFS-1</a:t>
              </a:r>
              <a:endParaRPr lang="en-US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746500" y="1295400"/>
              <a:ext cx="1663700" cy="2400300"/>
            </a:xfrm>
            <a:prstGeom prst="roundRect">
              <a:avLst/>
            </a:prstGeom>
            <a:ln w="127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3898900" y="1485900"/>
              <a:ext cx="1320800" cy="292100"/>
              <a:chOff x="3543300" y="5562600"/>
              <a:chExt cx="1320800" cy="292100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91" name="Straight Connector 190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3911600" y="1892300"/>
              <a:ext cx="1320800" cy="292100"/>
              <a:chOff x="3543300" y="5562600"/>
              <a:chExt cx="1320800" cy="292100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73" name="Straight Connector 17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911600" y="2298700"/>
              <a:ext cx="1320800" cy="292100"/>
              <a:chOff x="3543300" y="5562600"/>
              <a:chExt cx="1320800" cy="292100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924300" y="2730500"/>
              <a:ext cx="1320800" cy="292100"/>
              <a:chOff x="3543300" y="5562600"/>
              <a:chExt cx="1320800" cy="292100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3937000" y="3175000"/>
              <a:ext cx="1320800" cy="292100"/>
              <a:chOff x="3543300" y="5562600"/>
              <a:chExt cx="1320800" cy="292100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19" name="Straight Connector 118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sp>
          <p:nvSpPr>
            <p:cNvPr id="306" name="TextBox 305"/>
            <p:cNvSpPr txBox="1"/>
            <p:nvPr/>
          </p:nvSpPr>
          <p:spPr>
            <a:xfrm>
              <a:off x="4080759" y="841072"/>
              <a:ext cx="96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Giraph</a:t>
              </a:r>
              <a:endParaRPr lang="en-US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147499" y="343157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HDFS-2</a:t>
              </a:r>
              <a:endParaRPr lang="en-US" dirty="0"/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6324600" y="1295400"/>
              <a:ext cx="1663700" cy="2400300"/>
            </a:xfrm>
            <a:prstGeom prst="roundRect">
              <a:avLst/>
            </a:prstGeom>
            <a:ln w="127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6477000" y="1485900"/>
              <a:ext cx="1320800" cy="292100"/>
              <a:chOff x="3543300" y="5562600"/>
              <a:chExt cx="1320800" cy="292100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89" name="Rectangle 288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88" name="Straight Connector 287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6489700" y="1892300"/>
              <a:ext cx="1320800" cy="292100"/>
              <a:chOff x="3543300" y="5562600"/>
              <a:chExt cx="1320800" cy="292100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71" name="Rectangle 270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70" name="Straight Connector 269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6489700" y="2298700"/>
              <a:ext cx="1320800" cy="292100"/>
              <a:chOff x="3543300" y="5562600"/>
              <a:chExt cx="1320800" cy="292100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53" name="Rectangle 252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52" name="Straight Connector 251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>
              <a:off x="6502400" y="2730500"/>
              <a:ext cx="1320800" cy="292100"/>
              <a:chOff x="3543300" y="5562600"/>
              <a:chExt cx="1320800" cy="292100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35" name="Rectangle 234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34" name="Straight Connector 233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214" name="Group 213"/>
            <p:cNvGrpSpPr/>
            <p:nvPr/>
          </p:nvGrpSpPr>
          <p:grpSpPr>
            <a:xfrm>
              <a:off x="6515100" y="3175000"/>
              <a:ext cx="1320800" cy="292100"/>
              <a:chOff x="3543300" y="5562600"/>
              <a:chExt cx="1320800" cy="292100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16" name="Straight Connector 215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307" name="TextBox 306"/>
            <p:cNvSpPr txBox="1"/>
            <p:nvPr/>
          </p:nvSpPr>
          <p:spPr>
            <a:xfrm>
              <a:off x="6718300" y="8382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Storm</a:t>
              </a:r>
              <a:endParaRPr lang="en-US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6767495" y="34363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HDFS-3</a:t>
              </a:r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Partitioning of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4743" y="5975866"/>
            <a:ext cx="436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of 15 Nodes, Partitioned to 3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4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2370" y="1465777"/>
            <a:ext cx="7783734" cy="4462259"/>
            <a:chOff x="787905" y="1908312"/>
            <a:chExt cx="7783734" cy="4462259"/>
          </a:xfrm>
        </p:grpSpPr>
        <p:sp>
          <p:nvSpPr>
            <p:cNvPr id="305" name="Rounded Rectangle 304"/>
            <p:cNvSpPr/>
            <p:nvPr/>
          </p:nvSpPr>
          <p:spPr>
            <a:xfrm>
              <a:off x="787905" y="1908312"/>
              <a:ext cx="7783734" cy="4462259"/>
            </a:xfrm>
            <a:prstGeom prst="roundRect">
              <a:avLst>
                <a:gd name="adj" fmla="val 4304"/>
              </a:avLst>
            </a:prstGeom>
            <a:ln w="127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45079" y="1998996"/>
              <a:ext cx="7441618" cy="4159257"/>
              <a:chOff x="1181100" y="838200"/>
              <a:chExt cx="6807200" cy="34417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181100" y="1333500"/>
                <a:ext cx="1663700" cy="2400300"/>
              </a:xfrm>
              <a:prstGeom prst="roundRect">
                <a:avLst/>
              </a:prstGeom>
              <a:ln w="12700" cmpd="sng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333500" y="15240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1346200" y="19304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346200" y="23368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1358900" y="27686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371600" y="32131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1333500" y="850900"/>
                <a:ext cx="1358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Map Reduce</a:t>
                </a:r>
                <a:endParaRPr lang="en-US" dirty="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3746500" y="1295400"/>
                <a:ext cx="1663700" cy="2400300"/>
              </a:xfrm>
              <a:prstGeom prst="roundRect">
                <a:avLst/>
              </a:prstGeom>
              <a:ln w="12700" cmpd="sng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3898900" y="14859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186" name="Group 185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188" name="Rectangle 187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9" name="Straight Connector 188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3911600" y="18923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3911600" y="22987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924300" y="27305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13" name="Group 112"/>
              <p:cNvGrpSpPr/>
              <p:nvPr/>
            </p:nvGrpSpPr>
            <p:grpSpPr>
              <a:xfrm>
                <a:off x="3937000" y="31750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06" name="TextBox 105"/>
              <p:cNvSpPr txBox="1"/>
              <p:nvPr/>
            </p:nvSpPr>
            <p:spPr>
              <a:xfrm>
                <a:off x="4000500" y="838200"/>
                <a:ext cx="96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Giraph</a:t>
                </a:r>
                <a:endParaRPr lang="en-US" dirty="0"/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6324600" y="1295400"/>
                <a:ext cx="1663700" cy="2400300"/>
              </a:xfrm>
              <a:prstGeom prst="roundRect">
                <a:avLst/>
              </a:prstGeom>
              <a:ln w="12700" cmpd="sng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9" name="Group 208"/>
              <p:cNvGrpSpPr/>
              <p:nvPr/>
            </p:nvGrpSpPr>
            <p:grpSpPr>
              <a:xfrm>
                <a:off x="6477000" y="14859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286" name="Group 285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288" name="Rectangle 287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00" name="Straight Connector 299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01" name="Straight Connector 300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6489700" y="18923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268" name="Group 267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270" name="Rectangle 269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1" name="Straight Connector 270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2" name="Straight Connector 271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6489700" y="22987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250" name="Group 249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252" name="Rectangle 251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5" name="Straight Connector 254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7" name="Straight Connector 256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12" name="Group 211"/>
              <p:cNvGrpSpPr/>
              <p:nvPr/>
            </p:nvGrpSpPr>
            <p:grpSpPr>
              <a:xfrm>
                <a:off x="6502400" y="27305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232" name="Group 231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234" name="Rectangle 233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5" name="Straight Connector 234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1" name="Straight Connector 240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2" name="Straight Connector 241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>
                <a:off x="6515100" y="3175000"/>
                <a:ext cx="1320800" cy="292100"/>
                <a:chOff x="3543300" y="5562600"/>
                <a:chExt cx="1320800" cy="292100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3543300" y="5562600"/>
                  <a:ext cx="1320800" cy="292100"/>
                  <a:chOff x="977900" y="5181600"/>
                  <a:chExt cx="1320800" cy="292100"/>
                </a:xfrm>
              </p:grpSpPr>
              <p:sp>
                <p:nvSpPr>
                  <p:cNvPr id="216" name="Rectangle 215"/>
                  <p:cNvSpPr/>
                  <p:nvPr/>
                </p:nvSpPr>
                <p:spPr>
                  <a:xfrm>
                    <a:off x="977900" y="5194300"/>
                    <a:ext cx="1320800" cy="279400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066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>
                    <a:off x="11557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1244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>
                    <a:off x="1397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>
                    <a:off x="1473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>
                    <a:off x="1549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>
                    <a:off x="1625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>
                    <a:off x="17018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>
                    <a:off x="17780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>
                    <a:off x="18542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19304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20066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>
                  <a:xfrm>
                    <a:off x="20955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>
                  <a:xfrm>
                    <a:off x="2171700" y="51943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>
                  <a:xfrm>
                    <a:off x="2247900" y="5181600"/>
                    <a:ext cx="0" cy="27940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</p:cxnSp>
            </p:grp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3886200" y="5562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06" name="TextBox 205"/>
              <p:cNvSpPr txBox="1"/>
              <p:nvPr/>
            </p:nvSpPr>
            <p:spPr>
              <a:xfrm>
                <a:off x="6718300" y="838200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Storm</a:t>
                </a:r>
                <a:endParaRPr lang="en-US" dirty="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1181100" y="3898900"/>
                <a:ext cx="6807200" cy="381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HDFS</a:t>
                </a:r>
                <a:endParaRPr lang="en-US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File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8611" y="6038850"/>
            <a:ext cx="29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the file system shared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2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4803" y="1481132"/>
            <a:ext cx="7353300" cy="3840168"/>
            <a:chOff x="927100" y="1100132"/>
            <a:chExt cx="7353300" cy="3840168"/>
          </a:xfrm>
        </p:grpSpPr>
        <p:sp>
          <p:nvSpPr>
            <p:cNvPr id="2" name="Rounded Rectangle 1"/>
            <p:cNvSpPr/>
            <p:nvPr/>
          </p:nvSpPr>
          <p:spPr>
            <a:xfrm>
              <a:off x="927100" y="1100132"/>
              <a:ext cx="7353300" cy="2761147"/>
            </a:xfrm>
            <a:prstGeom prst="roundRect">
              <a:avLst/>
            </a:prstGeom>
            <a:ln w="127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33500" y="1524000"/>
              <a:ext cx="1320800" cy="292100"/>
              <a:chOff x="3543300" y="5562600"/>
              <a:chExt cx="1320800" cy="292100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346200" y="1930400"/>
              <a:ext cx="1320800" cy="292100"/>
              <a:chOff x="3543300" y="5562600"/>
              <a:chExt cx="1320800" cy="2921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346200" y="2336800"/>
              <a:ext cx="1320800" cy="292100"/>
              <a:chOff x="3543300" y="5562600"/>
              <a:chExt cx="1320800" cy="2921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358900" y="2768600"/>
              <a:ext cx="1320800" cy="292100"/>
              <a:chOff x="3543300" y="5562600"/>
              <a:chExt cx="1320800" cy="2921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371600" y="3213100"/>
              <a:ext cx="1320800" cy="292100"/>
              <a:chOff x="3543300" y="5562600"/>
              <a:chExt cx="1320800" cy="2921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3898900" y="1485900"/>
              <a:ext cx="1320800" cy="292100"/>
              <a:chOff x="3543300" y="5562600"/>
              <a:chExt cx="1320800" cy="292100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87" name="Straight Connector 186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3911600" y="1892300"/>
              <a:ext cx="1320800" cy="292100"/>
              <a:chOff x="3543300" y="5562600"/>
              <a:chExt cx="1320800" cy="292100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3911600" y="2298700"/>
              <a:ext cx="1320800" cy="292100"/>
              <a:chOff x="3543300" y="5562600"/>
              <a:chExt cx="1320800" cy="29210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51" name="Straight Connector 150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3924300" y="2730500"/>
              <a:ext cx="1320800" cy="292100"/>
              <a:chOff x="3543300" y="5562600"/>
              <a:chExt cx="1320800" cy="292100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33" name="Straight Connector 13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3937000" y="3175000"/>
              <a:ext cx="1320800" cy="292100"/>
              <a:chOff x="3543300" y="5562600"/>
              <a:chExt cx="1320800" cy="292100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6477000" y="1485900"/>
              <a:ext cx="1320800" cy="292100"/>
              <a:chOff x="3543300" y="5562600"/>
              <a:chExt cx="1320800" cy="29210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88" name="Rectangle 287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87" name="Straight Connector 286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6489700" y="1892300"/>
              <a:ext cx="1320800" cy="292100"/>
              <a:chOff x="3543300" y="5562600"/>
              <a:chExt cx="1320800" cy="292100"/>
            </a:xfrm>
          </p:grpSpPr>
          <p:grpSp>
            <p:nvGrpSpPr>
              <p:cNvPr id="268" name="Group 267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70" name="Rectangle 269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69" name="Straight Connector 268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6489700" y="2298700"/>
              <a:ext cx="1320800" cy="292100"/>
              <a:chOff x="3543300" y="5562600"/>
              <a:chExt cx="1320800" cy="292100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51" name="Straight Connector 250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6502400" y="2730500"/>
              <a:ext cx="1320800" cy="292100"/>
              <a:chOff x="3543300" y="5562600"/>
              <a:chExt cx="1320800" cy="292100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33" name="Straight Connector 232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>
              <a:off x="6515100" y="3175000"/>
              <a:ext cx="1320800" cy="292100"/>
              <a:chOff x="3543300" y="5562600"/>
              <a:chExt cx="1320800" cy="292100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543300" y="5562600"/>
                <a:ext cx="1320800" cy="292100"/>
                <a:chOff x="977900" y="5181600"/>
                <a:chExt cx="1320800" cy="292100"/>
              </a:xfrm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977900" y="5194300"/>
                  <a:ext cx="1320800" cy="279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066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11557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244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397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1473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1549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625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17018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17780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8542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9304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20066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20955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2171700" y="51943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2247900" y="5181600"/>
                  <a:ext cx="0" cy="27940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15" name="Straight Connector 214"/>
              <p:cNvCxnSpPr/>
              <p:nvPr/>
            </p:nvCxnSpPr>
            <p:spPr>
              <a:xfrm>
                <a:off x="3886200" y="5562600"/>
                <a:ext cx="0" cy="27940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304" name="Rectangle 303"/>
            <p:cNvSpPr/>
            <p:nvPr/>
          </p:nvSpPr>
          <p:spPr>
            <a:xfrm>
              <a:off x="1003300" y="4559300"/>
              <a:ext cx="72390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HDFS</a:t>
              </a:r>
              <a:endParaRPr lang="en-US" dirty="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003300" y="4038600"/>
              <a:ext cx="72390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Yarn / </a:t>
              </a:r>
              <a:r>
                <a:rPr lang="en-US" dirty="0" err="1" smtClean="0"/>
                <a:t>Mesos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1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2155</TotalTime>
  <Words>1669</Words>
  <Application>Microsoft Macintosh PowerPoint</Application>
  <PresentationFormat>On-screen Show (4:3)</PresentationFormat>
  <Paragraphs>503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Document</vt:lpstr>
      <vt:lpstr>Big Data, Stream Processing &amp; Algorithms</vt:lpstr>
      <vt:lpstr>Outline</vt:lpstr>
      <vt:lpstr>Apache Software Foundation</vt:lpstr>
      <vt:lpstr>PowerPoint Presentation</vt:lpstr>
      <vt:lpstr>Continuous Processing</vt:lpstr>
      <vt:lpstr>Big Data Stack</vt:lpstr>
      <vt:lpstr>Static Partitioning of Resources</vt:lpstr>
      <vt:lpstr>Sharing the File System</vt:lpstr>
      <vt:lpstr>Resource Management</vt:lpstr>
      <vt:lpstr>Resource Management</vt:lpstr>
      <vt:lpstr>Continuous Processing</vt:lpstr>
      <vt:lpstr>HDFS 2.0</vt:lpstr>
      <vt:lpstr>Apache Yarn</vt:lpstr>
      <vt:lpstr>Apache Mesos</vt:lpstr>
      <vt:lpstr>Moab, Torque, Slurm vs Yarn, Mesos</vt:lpstr>
      <vt:lpstr>NoSQL</vt:lpstr>
      <vt:lpstr>Hadoop MapReduce ver. 2.0</vt:lpstr>
      <vt:lpstr>Spark</vt:lpstr>
      <vt:lpstr>Giraph</vt:lpstr>
      <vt:lpstr>Hive</vt:lpstr>
      <vt:lpstr>Pig</vt:lpstr>
      <vt:lpstr>Analytics</vt:lpstr>
      <vt:lpstr>50 Billion Devices by 2020</vt:lpstr>
      <vt:lpstr>A Scenario from Cisco</vt:lpstr>
      <vt:lpstr>Applications</vt:lpstr>
      <vt:lpstr>Attributes</vt:lpstr>
      <vt:lpstr>Stream Processing</vt:lpstr>
      <vt:lpstr>Fault Tolerance</vt:lpstr>
      <vt:lpstr>Distributed Stream Processing Engines</vt:lpstr>
      <vt:lpstr>Apache Storm</vt:lpstr>
      <vt:lpstr>Apache Storm</vt:lpstr>
      <vt:lpstr>Apache Samza</vt:lpstr>
      <vt:lpstr>Apache Samza</vt:lpstr>
      <vt:lpstr>S4</vt:lpstr>
      <vt:lpstr>S4</vt:lpstr>
      <vt:lpstr>DSPE Comparison</vt:lpstr>
      <vt:lpstr>Streaming Data Algorithms</vt:lpstr>
      <vt:lpstr>Clustering Algorithms</vt:lpstr>
      <vt:lpstr>Clustering Algorithms</vt:lpstr>
      <vt:lpstr>Classification</vt:lpstr>
      <vt:lpstr>Hoeffding Trees</vt:lpstr>
      <vt:lpstr>Quantile Computation</vt:lpstr>
      <vt:lpstr>GK-Algorithm</vt:lpstr>
      <vt:lpstr>GK-Algorithm</vt:lpstr>
      <vt:lpstr>Frequent Item Sets Mining</vt:lpstr>
      <vt:lpstr>Count Based</vt:lpstr>
      <vt:lpstr>Summary</vt:lpstr>
      <vt:lpstr>Q / A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Stream Processing &amp; Algorithms</dc:title>
  <dc:creator>Chathuri Wimalasena</dc:creator>
  <cp:lastModifiedBy>Chathuri Wimalasena</cp:lastModifiedBy>
  <cp:revision>123</cp:revision>
  <dcterms:created xsi:type="dcterms:W3CDTF">2013-12-16T15:31:24Z</dcterms:created>
  <dcterms:modified xsi:type="dcterms:W3CDTF">2013-12-19T03:35:41Z</dcterms:modified>
</cp:coreProperties>
</file>