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256" r:id="rId2"/>
    <p:sldId id="290" r:id="rId3"/>
    <p:sldId id="291" r:id="rId4"/>
    <p:sldId id="292" r:id="rId5"/>
    <p:sldId id="293" r:id="rId6"/>
    <p:sldId id="295" r:id="rId7"/>
    <p:sldId id="323" r:id="rId8"/>
    <p:sldId id="324" r:id="rId9"/>
    <p:sldId id="326" r:id="rId10"/>
    <p:sldId id="350" r:id="rId11"/>
    <p:sldId id="349" r:id="rId12"/>
    <p:sldId id="346" r:id="rId13"/>
    <p:sldId id="317" r:id="rId14"/>
    <p:sldId id="318" r:id="rId15"/>
    <p:sldId id="319" r:id="rId16"/>
    <p:sldId id="348" r:id="rId17"/>
    <p:sldId id="275" r:id="rId18"/>
    <p:sldId id="264" r:id="rId19"/>
    <p:sldId id="327" r:id="rId20"/>
    <p:sldId id="287" r:id="rId21"/>
    <p:sldId id="259" r:id="rId22"/>
    <p:sldId id="331" r:id="rId23"/>
    <p:sldId id="330" r:id="rId24"/>
    <p:sldId id="260" r:id="rId25"/>
    <p:sldId id="332" r:id="rId26"/>
    <p:sldId id="328" r:id="rId27"/>
    <p:sldId id="329" r:id="rId28"/>
    <p:sldId id="268" r:id="rId29"/>
    <p:sldId id="288" r:id="rId30"/>
    <p:sldId id="281" r:id="rId31"/>
    <p:sldId id="340" r:id="rId32"/>
    <p:sldId id="334" r:id="rId33"/>
    <p:sldId id="335" r:id="rId34"/>
    <p:sldId id="339" r:id="rId35"/>
    <p:sldId id="337" r:id="rId36"/>
    <p:sldId id="338" r:id="rId37"/>
    <p:sldId id="299" r:id="rId38"/>
    <p:sldId id="270" r:id="rId39"/>
    <p:sldId id="341" r:id="rId40"/>
    <p:sldId id="342" r:id="rId41"/>
    <p:sldId id="343" r:id="rId42"/>
    <p:sldId id="344" r:id="rId43"/>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2B9B9503-1199-D941-91CB-A9859764589B}">
          <p14:sldIdLst>
            <p14:sldId id="256"/>
          </p14:sldIdLst>
        </p14:section>
        <p14:section name="Acknowledgement" id="{CA6C9D6F-786F-7742-A33B-849422CA1136}">
          <p14:sldIdLst>
            <p14:sldId id="290"/>
            <p14:sldId id="291"/>
            <p14:sldId id="292"/>
          </p14:sldIdLst>
        </p14:section>
        <p14:section name="FutureGrid Overview" id="{28D77C93-0D31-A049-8122-65893A153FAF}">
          <p14:sldIdLst>
            <p14:sldId id="293"/>
            <p14:sldId id="295"/>
            <p14:sldId id="323"/>
            <p14:sldId id="324"/>
            <p14:sldId id="326"/>
            <p14:sldId id="350"/>
            <p14:sldId id="349"/>
            <p14:sldId id="346"/>
            <p14:sldId id="317"/>
            <p14:sldId id="318"/>
            <p14:sldId id="319"/>
            <p14:sldId id="348"/>
            <p14:sldId id="275"/>
            <p14:sldId id="264"/>
            <p14:sldId id="327"/>
            <p14:sldId id="287"/>
            <p14:sldId id="259"/>
            <p14:sldId id="331"/>
            <p14:sldId id="330"/>
            <p14:sldId id="260"/>
            <p14:sldId id="332"/>
            <p14:sldId id="328"/>
            <p14:sldId id="329"/>
            <p14:sldId id="268"/>
            <p14:sldId id="288"/>
            <p14:sldId id="281"/>
            <p14:sldId id="340"/>
            <p14:sldId id="334"/>
            <p14:sldId id="335"/>
            <p14:sldId id="339"/>
            <p14:sldId id="337"/>
            <p14:sldId id="338"/>
            <p14:sldId id="299"/>
          </p14:sldIdLst>
        </p14:section>
        <p14:section name="Status" id="{505B0891-17C9-7A49-B5F5-2333398F834D}">
          <p14:sldIdLst>
            <p14:sldId id="270"/>
            <p14:sldId id="341"/>
            <p14:sldId id="342"/>
            <p14:sldId id="343"/>
          </p14:sldIdLst>
        </p14:section>
        <p14:section name="Conclusion" id="{1E5DB010-1B71-4346-A5D5-6F6677B09085}">
          <p14:sldIdLst>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994" autoAdjust="0"/>
  </p:normalViewPr>
  <p:slideViewPr>
    <p:cSldViewPr>
      <p:cViewPr>
        <p:scale>
          <a:sx n="65" d="100"/>
          <a:sy n="65" d="100"/>
        </p:scale>
        <p:origin x="-420" y="-72"/>
      </p:cViewPr>
      <p:guideLst>
        <p:guide orient="horz" pos="2160"/>
        <p:guide pos="2880"/>
      </p:guideLst>
    </p:cSldViewPr>
  </p:slideViewPr>
  <p:outlineViewPr>
    <p:cViewPr>
      <p:scale>
        <a:sx n="33" d="100"/>
        <a:sy n="33" d="100"/>
      </p:scale>
      <p:origin x="0" y="2999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a:t>Total Provisioning </a:t>
            </a:r>
            <a:r>
              <a:rPr lang="en-US" dirty="0" smtClean="0"/>
              <a:t>Time </a:t>
            </a:r>
            <a:br>
              <a:rPr lang="en-US" dirty="0" smtClean="0"/>
            </a:br>
            <a:r>
              <a:rPr lang="en-US" dirty="0" smtClean="0"/>
              <a:t>minutes</a:t>
            </a:r>
            <a:endParaRPr lang="en-US" dirty="0"/>
          </a:p>
        </c:rich>
      </c:tx>
      <c:layout>
        <c:manualLayout>
          <c:xMode val="edge"/>
          <c:yMode val="edge"/>
          <c:x val="1.2812773403324601E-3"/>
          <c:y val="0"/>
        </c:manualLayout>
      </c:layout>
      <c:overlay val="0"/>
    </c:title>
    <c:autoTitleDeleted val="0"/>
    <c:plotArea>
      <c:layout>
        <c:manualLayout>
          <c:layoutTarget val="inner"/>
          <c:xMode val="edge"/>
          <c:yMode val="edge"/>
          <c:x val="6.8021981627296793E-2"/>
          <c:y val="0.18247115912836501"/>
          <c:w val="0.91392246281714695"/>
          <c:h val="0.71101385582616095"/>
        </c:manualLayout>
      </c:layout>
      <c:lineChart>
        <c:grouping val="stacked"/>
        <c:varyColors val="0"/>
        <c:ser>
          <c:idx val="1"/>
          <c:order val="0"/>
          <c:tx>
            <c:strRef>
              <c:f>Sheet1!$B$1</c:f>
              <c:strCache>
                <c:ptCount val="1"/>
                <c:pt idx="0">
                  <c:v>Time</c:v>
                </c:pt>
              </c:strCache>
            </c:strRef>
          </c:tx>
          <c:spPr>
            <a:ln w="44450"/>
          </c:spPr>
          <c:marker>
            <c:symbol val="diamond"/>
            <c:size val="15"/>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2.63888888888898E-3</c:v>
                </c:pt>
                <c:pt idx="1">
                  <c:v>2.5347222222223201E-3</c:v>
                </c:pt>
                <c:pt idx="2">
                  <c:v>2.7083333333334601E-3</c:v>
                </c:pt>
                <c:pt idx="3">
                  <c:v>2.8124999999999899E-3</c:v>
                </c:pt>
              </c:numCache>
            </c:numRef>
          </c:val>
          <c:smooth val="0"/>
        </c:ser>
        <c:dLbls>
          <c:showLegendKey val="0"/>
          <c:showVal val="0"/>
          <c:showCatName val="0"/>
          <c:showSerName val="0"/>
          <c:showPercent val="0"/>
          <c:showBubbleSize val="0"/>
        </c:dLbls>
        <c:marker val="1"/>
        <c:smooth val="0"/>
        <c:axId val="169949824"/>
        <c:axId val="169955712"/>
      </c:lineChart>
      <c:catAx>
        <c:axId val="169949824"/>
        <c:scaling>
          <c:orientation val="minMax"/>
        </c:scaling>
        <c:delete val="0"/>
        <c:axPos val="b"/>
        <c:numFmt formatCode="General" sourceLinked="1"/>
        <c:majorTickMark val="out"/>
        <c:minorTickMark val="none"/>
        <c:tickLblPos val="nextTo"/>
        <c:spPr>
          <a:ln w="19050" cmpd="sng"/>
        </c:spPr>
        <c:txPr>
          <a:bodyPr/>
          <a:lstStyle/>
          <a:p>
            <a:pPr>
              <a:defRPr sz="1400" b="1" i="0" baseline="0"/>
            </a:pPr>
            <a:endParaRPr lang="en-US"/>
          </a:p>
        </c:txPr>
        <c:crossAx val="169955712"/>
        <c:crosses val="autoZero"/>
        <c:auto val="1"/>
        <c:lblAlgn val="ctr"/>
        <c:lblOffset val="100"/>
        <c:noMultiLvlLbl val="0"/>
      </c:catAx>
      <c:valAx>
        <c:axId val="169955712"/>
        <c:scaling>
          <c:orientation val="minMax"/>
          <c:max val="3.00000000000001E-3"/>
          <c:min val="0"/>
        </c:scaling>
        <c:delete val="0"/>
        <c:axPos val="l"/>
        <c:majorGridlines/>
        <c:numFmt formatCode="h:mm:ss" sourceLinked="1"/>
        <c:majorTickMark val="out"/>
        <c:minorTickMark val="none"/>
        <c:tickLblPos val="nextTo"/>
        <c:crossAx val="169949824"/>
        <c:crosses val="autoZero"/>
        <c:crossBetween val="between"/>
      </c:valAx>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(Sphere/Sector)</a:t>
          </a:r>
          <a:endParaRPr lang="en-US" dirty="0">
            <a:solidFill>
              <a:schemeClr val="tx1"/>
            </a:solidFill>
          </a:endParaRP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smtClean="0">
              <a:solidFill>
                <a:schemeClr val="tx1"/>
              </a:solidFill>
            </a:rPr>
            <a:t>Others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B60D42D5-988A-E24E-8304-26BAC3A825D5}">
      <dgm:prSet phldrT="[Text]"/>
      <dgm:spPr/>
      <dgm:t>
        <a:bodyPr/>
        <a:lstStyle/>
        <a:p>
          <a:r>
            <a:rPr lang="en-US" dirty="0" smtClean="0">
              <a:solidFill>
                <a:schemeClr val="tx1"/>
              </a:solidFill>
            </a:rPr>
            <a:t>(</a:t>
          </a:r>
          <a:r>
            <a:rPr lang="en-US" dirty="0" err="1" smtClean="0">
              <a:solidFill>
                <a:schemeClr val="tx1"/>
              </a:solidFill>
            </a:rPr>
            <a:t>OpenStack</a:t>
          </a:r>
          <a:r>
            <a:rPr lang="en-US" dirty="0" smtClean="0">
              <a:solidFill>
                <a:schemeClr val="tx1"/>
              </a:solidFill>
            </a:rPr>
            <a:t>)</a:t>
          </a:r>
        </a:p>
        <a:p>
          <a:r>
            <a:rPr lang="en-US" dirty="0" smtClean="0">
              <a:solidFill>
                <a:schemeClr val="tx1"/>
              </a:solidFill>
            </a:rPr>
            <a:t>(</a:t>
          </a:r>
          <a:r>
            <a:rPr lang="en-US" dirty="0" err="1" smtClean="0">
              <a:solidFill>
                <a:schemeClr val="tx1"/>
              </a:solidFill>
            </a:rPr>
            <a:t>OpenNebula</a:t>
          </a:r>
          <a:r>
            <a:rPr lang="en-US" dirty="0" smtClean="0">
              <a:solidFill>
                <a:schemeClr val="tx1"/>
              </a:solidFill>
            </a:rPr>
            <a:t>)</a:t>
          </a:r>
        </a:p>
      </dgm:t>
    </dgm:pt>
    <dgm:pt modelId="{DAF69B01-D17A-D34D-975F-F08C618F5D8C}" type="parTrans" cxnId="{D9F3E9EA-A1A4-FF40-A181-134ACEF0F3F1}">
      <dgm:prSet/>
      <dgm:spPr/>
      <dgm:t>
        <a:bodyPr/>
        <a:lstStyle/>
        <a:p>
          <a:endParaRPr lang="en-US">
            <a:solidFill>
              <a:schemeClr val="tx1"/>
            </a:solidFill>
          </a:endParaRPr>
        </a:p>
      </dgm:t>
    </dgm:pt>
    <dgm:pt modelId="{B0C555FE-206A-4548-9046-657AF06BC304}" type="sibTrans" cxnId="{D9F3E9EA-A1A4-FF40-A181-134ACEF0F3F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HPCC</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smtClean="0">
              <a:solidFill>
                <a:schemeClr val="tx1"/>
              </a:solidFill>
            </a:rPr>
            <a:t>(</a:t>
          </a:r>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a:p>
          <a:r>
            <a:rPr lang="en-US" dirty="0" smtClean="0">
              <a:solidFill>
                <a:schemeClr val="tx1"/>
              </a:solidFill>
            </a:rPr>
            <a:t>(Rain)</a:t>
          </a:r>
          <a:endParaRPr lang="en-US" dirty="0">
            <a:solidFill>
              <a:schemeClr val="tx1"/>
            </a:solidFill>
          </a:endParaRP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r>
            <a:rPr lang="en-US" dirty="0" err="1" smtClean="0">
              <a:solidFill>
                <a:schemeClr val="tx1"/>
              </a:solidFill>
            </a:rPr>
            <a:t>ScaleMP</a:t>
          </a:r>
          <a:endParaRPr lang="en-US" dirty="0" smtClean="0">
            <a:solidFill>
              <a:schemeClr val="tx1"/>
            </a:solidFill>
          </a:endParaRPr>
        </a:p>
        <a:p>
          <a:r>
            <a:rPr lang="en-US" dirty="0" smtClean="0">
              <a:solidFill>
                <a:schemeClr val="tx1"/>
              </a:solidFill>
            </a:rPr>
            <a:t>(XD Stack)</a:t>
          </a:r>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a:t>
          </a: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40B38BEA-C622-364C-84B9-6140B9C5CEFC}">
      <dgm:prSet phldrT="[Text]"/>
      <dgm:spPr/>
      <dgm:t>
        <a:bodyPr/>
        <a:lstStyle/>
        <a:p>
          <a:r>
            <a:rPr lang="en-US" dirty="0" smtClean="0">
              <a:solidFill>
                <a:schemeClr val="tx1"/>
              </a:solidFill>
            </a:rPr>
            <a:t>(Globus)</a:t>
          </a:r>
        </a:p>
      </dgm:t>
    </dgm:pt>
    <dgm:pt modelId="{A3AA7D62-58B5-D046-8EDD-92230266FE87}" type="parTrans" cxnId="{8E00A6C4-2934-6642-BFD2-07B2D3CC1CFD}">
      <dgm:prSet/>
      <dgm:spPr/>
      <dgm:t>
        <a:bodyPr/>
        <a:lstStyle/>
        <a:p>
          <a:endParaRPr lang="en-US"/>
        </a:p>
      </dgm:t>
    </dgm:pt>
    <dgm:pt modelId="{6B944954-F6FD-694D-82D7-45F56085484A}" type="sibTrans" cxnId="{8E00A6C4-2934-6642-BFD2-07B2D3CC1CFD}">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30A7B5DD-430C-6145-A16D-7C2FDE5CB5B7}" srcId="{BC9F2A18-750B-4B4C-A4EC-B99B3AD9147E}" destId="{5A7046D3-038A-0946-B8DA-75F41CDB8098}" srcOrd="3" destOrd="0" parTransId="{0419978C-A7C8-1543-85E4-1D569901ECA8}" sibTransId="{E685CBAC-3E38-B04B-BB70-1B815B7C700B}"/>
    <dgm:cxn modelId="{088B854B-B26F-8849-8CE3-A6EB7F5AB03B}" srcId="{6CDF5F64-414F-D844-B808-8DE56011DFCC}" destId="{77E39105-775B-3D4D-96C5-14E4CB4110EC}" srcOrd="0" destOrd="0" parTransId="{1D851525-FC51-124E-BF61-6EAD15DECF8F}" sibTransId="{4A06103D-9205-AE42-86B4-F52C3CAB4109}"/>
    <dgm:cxn modelId="{E99EE298-CD4F-4346-A4E9-C12A4312159C}" srcId="{BC9F2A18-750B-4B4C-A4EC-B99B3AD9147E}" destId="{900669E4-87A7-5C49-A5E1-84963CF81AAA}" srcOrd="4" destOrd="0" parTransId="{48CB76D8-C95C-C542-8EAD-6936024C9B61}" sibTransId="{E735B69B-BF92-4F49-8A1E-28B0FBA8900F}"/>
    <dgm:cxn modelId="{0018202D-690F-0245-959A-3FE684E0F963}" srcId="{900669E4-87A7-5C49-A5E1-84963CF81AAA}" destId="{EABFDB4B-76EE-F049-B783-32FF7B78C31E}" srcOrd="0" destOrd="0" parTransId="{A6ED6357-12FB-3B4E-8FF5-428654C8A164}" sibTransId="{C971DEF7-5387-2C46-931F-E8207366730B}"/>
    <dgm:cxn modelId="{BC4F0240-5CEA-9B43-BE7F-16F30CE567AC}" srcId="{BC9F2A18-750B-4B4C-A4EC-B99B3AD9147E}" destId="{6CDF5F64-414F-D844-B808-8DE56011DFCC}" srcOrd="1" destOrd="0" parTransId="{C3D185EA-0AFB-3242-840B-C931260D2B60}" sibTransId="{9F6BCFDB-F6B4-B147-AE85-AA2A0CE3B3EB}"/>
    <dgm:cxn modelId="{F0FD17A7-2EA6-DC4E-85BA-08E1BE71C55F}" type="presOf" srcId="{37731C80-0523-E749-9660-C07AA0EBA3FF}" destId="{AE11D181-40CD-AA43-A283-DD58DD43E998}" srcOrd="0" destOrd="1" presId="urn:microsoft.com/office/officeart/2009/3/layout/IncreasingArrowsProcess"/>
    <dgm:cxn modelId="{7D2D3808-00FF-8340-930F-93929019EAA8}" type="presOf" srcId="{40B38BEA-C622-364C-84B9-6140B9C5CEFC}" destId="{9851CF6D-0542-A945-8BD9-8B164A9FF6AF}" srcOrd="0" destOrd="2" presId="urn:microsoft.com/office/officeart/2009/3/layout/IncreasingArrowsProcess"/>
    <dgm:cxn modelId="{5FD326FA-126C-264D-BCD6-57775A405C2A}" type="presOf" srcId="{9E1BC4AA-3D23-D343-9B78-C041D11A00F6}" destId="{FBB464ED-33D5-3C42-9389-977FC034AD32}" srcOrd="0" destOrd="1" presId="urn:microsoft.com/office/officeart/2009/3/layout/IncreasingArrowsProcess"/>
    <dgm:cxn modelId="{7049B422-A4E4-D642-B632-9777BB2AE022}" srcId="{5A7046D3-038A-0946-B8DA-75F41CDB8098}" destId="{065941A5-0E5F-0C49-AFA9-A922E2BA80E1}" srcOrd="1" destOrd="0" parTransId="{188DF1D5-2BAF-E940-B7BC-396FC0A0D14D}" sibTransId="{76B550A4-8A47-9244-A523-778147389CDF}"/>
    <dgm:cxn modelId="{0835E9E3-0068-D547-8CFA-E68BC901B1DE}" srcId="{0978C417-F862-CD43-A9F3-06E174FE3968}" destId="{88F0A5CC-9F8E-174C-AE0C-29EEDDBD234C}" srcOrd="0" destOrd="0" parTransId="{8A2D67B5-79A1-8F46-993A-2E936B5B7683}" sibTransId="{B55343E9-30DA-4C45-A556-6E4FDE0A7AFF}"/>
    <dgm:cxn modelId="{26C0E8B0-085E-6F42-8473-90B5B6FE8F5D}" type="presOf" srcId="{B60D42D5-988A-E24E-8304-26BAC3A825D5}" destId="{FBB464ED-33D5-3C42-9389-977FC034AD32}" srcOrd="0" destOrd="2" presId="urn:microsoft.com/office/officeart/2009/3/layout/IncreasingArrowsProcess"/>
    <dgm:cxn modelId="{657F3320-FB04-7642-B834-55C214EFB2BC}" type="presOf" srcId="{0978C417-F862-CD43-A9F3-06E174FE3968}" destId="{065D51E9-B6DC-154D-B583-B4EBD21A9523}"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8E00A6C4-2934-6642-BFD2-07B2D3CC1CFD}" srcId="{0978C417-F862-CD43-A9F3-06E174FE3968}" destId="{40B38BEA-C622-364C-84B9-6140B9C5CEFC}" srcOrd="2" destOrd="0" parTransId="{A3AA7D62-58B5-D046-8EDD-92230266FE87}" sibTransId="{6B944954-F6FD-694D-82D7-45F56085484A}"/>
    <dgm:cxn modelId="{39958F82-9D70-FA47-8DB5-2A194F1B58B8}" type="presOf" srcId="{065941A5-0E5F-0C49-AFA9-A922E2BA80E1}" destId="{25E35677-269D-7F46-82BA-4AC7CFDF4204}" srcOrd="0" destOrd="1" presId="urn:microsoft.com/office/officeart/2009/3/layout/IncreasingArrowsProcess"/>
    <dgm:cxn modelId="{DB684A11-989D-0B49-8053-68E862BC5F4E}" type="presOf" srcId="{3B86A249-6530-5146-AE38-057A914E849E}" destId="{9851CF6D-0542-A945-8BD9-8B164A9FF6AF}" srcOrd="0" destOrd="1" presId="urn:microsoft.com/office/officeart/2009/3/layout/IncreasingArrowsProcess"/>
    <dgm:cxn modelId="{906193BE-BF95-5E4E-A972-BFA997F8610B}" type="presOf" srcId="{77E39105-775B-3D4D-96C5-14E4CB4110EC}" destId="{FBB464ED-33D5-3C42-9389-977FC034AD32}" srcOrd="0" destOrd="0" presId="urn:microsoft.com/office/officeart/2009/3/layout/IncreasingArrowsProcess"/>
    <dgm:cxn modelId="{B6442CE7-AAAD-7647-9431-DD46401AC342}" type="presOf" srcId="{5A7046D3-038A-0946-B8DA-75F41CDB8098}" destId="{FCFEE869-3260-8848-805B-21255263F0C6}" srcOrd="0" destOrd="0" presId="urn:microsoft.com/office/officeart/2009/3/layout/IncreasingArrowsProcess"/>
    <dgm:cxn modelId="{17F85AC6-C45C-8D49-9FED-C6E381D367D9}" type="presOf" srcId="{E385DA56-1A68-BD48-8B1C-E528C49559A4}" destId="{25E35677-269D-7F46-82BA-4AC7CFDF4204}" srcOrd="0" destOrd="0" presId="urn:microsoft.com/office/officeart/2009/3/layout/IncreasingArrowsProcess"/>
    <dgm:cxn modelId="{62490448-FC7C-C041-9204-FB60F18B3584}" type="presOf" srcId="{900669E4-87A7-5C49-A5E1-84963CF81AAA}" destId="{CB24CEDB-B0EF-C743-825D-AA776BAE9D7F}"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66A78A74-827D-2444-8460-011BCE18D1C1}" srcId="{6CDF5F64-414F-D844-B808-8DE56011DFCC}" destId="{9E1BC4AA-3D23-D343-9B78-C041D11A00F6}" srcOrd="1" destOrd="0" parTransId="{2EE16838-9F9A-794B-A322-BB401824A5EB}" sibTransId="{128790BC-0A01-8F45-A7C7-2E241B3E26F9}"/>
    <dgm:cxn modelId="{C5673673-43B5-8E4F-8E90-63384894DB28}" type="presOf" srcId="{B022D9ED-1E87-A541-B5E6-99C6F5FA8271}" destId="{B49B3F43-B447-2E46-8542-2721C3CCA994}" srcOrd="0" destOrd="0" presId="urn:microsoft.com/office/officeart/2009/3/layout/IncreasingArrowsProcess"/>
    <dgm:cxn modelId="{68AD1F2E-53EC-7A43-911C-6A0BB49DDD8F}" type="presOf" srcId="{BC9F2A18-750B-4B4C-A4EC-B99B3AD9147E}" destId="{965C2627-9758-4643-9FBE-55143086510A}" srcOrd="0" destOrd="0" presId="urn:microsoft.com/office/officeart/2009/3/layout/IncreasingArrowsProcess"/>
    <dgm:cxn modelId="{5B4A3D5C-E948-F144-8D49-6F6DA9392F4E}" type="presOf" srcId="{EABFDB4B-76EE-F049-B783-32FF7B78C31E}" destId="{AE11D181-40CD-AA43-A283-DD58DD43E998}" srcOrd="0" destOrd="0" presId="urn:microsoft.com/office/officeart/2009/3/layout/IncreasingArrowsProcess"/>
    <dgm:cxn modelId="{A6541EAC-AF73-CA4B-AB9E-C08783B07ADD}" type="presOf" srcId="{88F0A5CC-9F8E-174C-AE0C-29EEDDBD234C}" destId="{9851CF6D-0542-A945-8BD9-8B164A9FF6AF}" srcOrd="0" destOrd="0"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AEA09D3F-1036-C34C-A277-5BA6363D6714}" type="presOf" srcId="{6CDF5F64-414F-D844-B808-8DE56011DFCC}" destId="{1685D736-5D8C-2648-9245-8271052F4346}" srcOrd="0" destOrd="0" presId="urn:microsoft.com/office/officeart/2009/3/layout/IncreasingArrowsProcess"/>
    <dgm:cxn modelId="{CC3DAE14-7994-254B-8724-8FCB090F70D9}" srcId="{BC9F2A18-750B-4B4C-A4EC-B99B3AD9147E}" destId="{0978C417-F862-CD43-A9F3-06E174FE3968}" srcOrd="2" destOrd="0" parTransId="{26E577AA-4079-F64E-A353-21190E020C27}" sibTransId="{E78659F1-10F7-F149-935B-27EF599664DB}"/>
    <dgm:cxn modelId="{98E1DA10-3992-9447-9D4B-52387995316A}" type="presOf" srcId="{5C0E77E8-8A50-054C-A4BF-0C8C401EC59E}" destId="{61F6C000-BD56-7B4F-B80D-4349F954432A}"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D9F3E9EA-A1A4-FF40-A181-134ACEF0F3F1}" srcId="{6CDF5F64-414F-D844-B808-8DE56011DFCC}" destId="{B60D42D5-988A-E24E-8304-26BAC3A825D5}" srcOrd="2" destOrd="0" parTransId="{DAF69B01-D17A-D34D-975F-F08C618F5D8C}" sibTransId="{B0C555FE-206A-4548-9046-657AF06BC304}"/>
    <dgm:cxn modelId="{0892272D-F78E-8D4E-AF5A-8A46F8608A0B}" type="presOf" srcId="{C4D23F30-1676-4149-A194-9F660BF1A352}" destId="{25E35677-269D-7F46-82BA-4AC7CFDF4204}" srcOrd="0" destOrd="2" presId="urn:microsoft.com/office/officeart/2009/3/layout/IncreasingArrowsProcess"/>
    <dgm:cxn modelId="{41FFE48F-F19A-5746-9751-96CBBFC7A824}" srcId="{5A7046D3-038A-0946-B8DA-75F41CDB8098}" destId="{E385DA56-1A68-BD48-8B1C-E528C49559A4}" srcOrd="0" destOrd="0" parTransId="{EAE8014A-57D1-9B46-8042-5B1097EBB4B9}" sibTransId="{C67F296C-430E-9844-8828-E585EFC2EF3C}"/>
    <dgm:cxn modelId="{500135F7-8CDF-EC4E-8692-948B6BEBC388}" srcId="{5A7046D3-038A-0946-B8DA-75F41CDB8098}" destId="{C4D23F30-1676-4149-A194-9F660BF1A352}" srcOrd="2" destOrd="0" parTransId="{66CF13D5-6723-9346-AA22-DDE3BF4412EF}" sibTransId="{BCF3534D-FDA1-484F-9BBE-7560EC043721}"/>
    <dgm:cxn modelId="{5C6CA35F-D2FD-C247-AAEA-41E62C9238EC}" type="presParOf" srcId="{965C2627-9758-4643-9FBE-55143086510A}" destId="{61F6C000-BD56-7B4F-B80D-4349F954432A}" srcOrd="0" destOrd="0" presId="urn:microsoft.com/office/officeart/2009/3/layout/IncreasingArrowsProcess"/>
    <dgm:cxn modelId="{7C9251DB-5CAA-AD4C-83C6-D614C630FEDA}" type="presParOf" srcId="{965C2627-9758-4643-9FBE-55143086510A}" destId="{B49B3F43-B447-2E46-8542-2721C3CCA994}" srcOrd="1" destOrd="0" presId="urn:microsoft.com/office/officeart/2009/3/layout/IncreasingArrowsProcess"/>
    <dgm:cxn modelId="{B618A557-7614-6348-9472-A94572E1F9C6}" type="presParOf" srcId="{965C2627-9758-4643-9FBE-55143086510A}" destId="{1685D736-5D8C-2648-9245-8271052F4346}" srcOrd="2" destOrd="0" presId="urn:microsoft.com/office/officeart/2009/3/layout/IncreasingArrowsProcess"/>
    <dgm:cxn modelId="{32CDE691-E7C4-E146-8B32-5688F6CE301A}" type="presParOf" srcId="{965C2627-9758-4643-9FBE-55143086510A}" destId="{FBB464ED-33D5-3C42-9389-977FC034AD32}" srcOrd="3" destOrd="0" presId="urn:microsoft.com/office/officeart/2009/3/layout/IncreasingArrowsProcess"/>
    <dgm:cxn modelId="{EB27A563-0A63-3F4B-8BC2-C5D286A9A5A0}" type="presParOf" srcId="{965C2627-9758-4643-9FBE-55143086510A}" destId="{065D51E9-B6DC-154D-B583-B4EBD21A9523}" srcOrd="4" destOrd="0" presId="urn:microsoft.com/office/officeart/2009/3/layout/IncreasingArrowsProcess"/>
    <dgm:cxn modelId="{8454FB97-25F2-BD4B-BA19-CBB53F923D89}" type="presParOf" srcId="{965C2627-9758-4643-9FBE-55143086510A}" destId="{9851CF6D-0542-A945-8BD9-8B164A9FF6AF}" srcOrd="5" destOrd="0" presId="urn:microsoft.com/office/officeart/2009/3/layout/IncreasingArrowsProcess"/>
    <dgm:cxn modelId="{E4F7A97B-1A80-864A-8852-FBDD499B1B71}" type="presParOf" srcId="{965C2627-9758-4643-9FBE-55143086510A}" destId="{FCFEE869-3260-8848-805B-21255263F0C6}" srcOrd="6" destOrd="0" presId="urn:microsoft.com/office/officeart/2009/3/layout/IncreasingArrowsProcess"/>
    <dgm:cxn modelId="{1775493E-4330-D243-AC1A-1130F3D8C668}" type="presParOf" srcId="{965C2627-9758-4643-9FBE-55143086510A}" destId="{25E35677-269D-7F46-82BA-4AC7CFDF4204}" srcOrd="7" destOrd="0" presId="urn:microsoft.com/office/officeart/2009/3/layout/IncreasingArrowsProcess"/>
    <dgm:cxn modelId="{448ED53F-5751-3F42-A26D-2D9C060D05F4}" type="presParOf" srcId="{965C2627-9758-4643-9FBE-55143086510A}" destId="{CB24CEDB-B0EF-C743-825D-AA776BAE9D7F}" srcOrd="8" destOrd="0" presId="urn:microsoft.com/office/officeart/2009/3/layout/IncreasingArrowsProcess"/>
    <dgm:cxn modelId="{4457FD6F-B0AA-514E-9402-CCCC00D3190A}"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140D6E3-FB67-4248-ADB2-FACD2A63E00F}" type="datetimeFigureOut">
              <a:rPr lang="en-US"/>
              <a:pPr>
                <a:defRPr/>
              </a:pPr>
              <a:t>12/12/2011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FED4B8-120C-F040-99F1-F391461FBC6E}" type="slidenum">
              <a:rPr lang="en-US"/>
              <a:pPr>
                <a:defRPr/>
              </a:pPr>
              <a:t>‹#›</a:t>
            </a:fld>
            <a:endParaRPr lang="en-US"/>
          </a:p>
        </p:txBody>
      </p:sp>
    </p:spTree>
    <p:extLst>
      <p:ext uri="{BB962C8B-B14F-4D97-AF65-F5344CB8AC3E}">
        <p14:creationId xmlns:p14="http://schemas.microsoft.com/office/powerpoint/2010/main" val="2185943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4" name="Rectangle 2"/>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5" name="Rectangle 3"/>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6"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7" name="Rectangle 5"/>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8" name="Rectangle 6"/>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1ED6563-0379-C149-A31B-33B0F5D009C4}" type="slidenum">
              <a:rPr lang="en-US"/>
              <a:pPr>
                <a:defRPr/>
              </a:pPr>
              <a:t>‹#›</a:t>
            </a:fld>
            <a:endParaRPr lang="en-US"/>
          </a:p>
        </p:txBody>
      </p:sp>
    </p:spTree>
    <p:extLst>
      <p:ext uri="{BB962C8B-B14F-4D97-AF65-F5344CB8AC3E}">
        <p14:creationId xmlns:p14="http://schemas.microsoft.com/office/powerpoint/2010/main" val="29500649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13</a:t>
            </a:fld>
            <a:endParaRPr lang="en-US"/>
          </a:p>
        </p:txBody>
      </p:sp>
    </p:spTree>
    <p:extLst>
      <p:ext uri="{BB962C8B-B14F-4D97-AF65-F5344CB8AC3E}">
        <p14:creationId xmlns:p14="http://schemas.microsoft.com/office/powerpoint/2010/main" val="290813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14</a:t>
            </a:fld>
            <a:endParaRPr lang="en-US"/>
          </a:p>
        </p:txBody>
      </p:sp>
    </p:spTree>
    <p:extLst>
      <p:ext uri="{BB962C8B-B14F-4D97-AF65-F5344CB8AC3E}">
        <p14:creationId xmlns:p14="http://schemas.microsoft.com/office/powerpoint/2010/main" val="338651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client requests an image that fulfill some requirements.</a:t>
            </a:r>
          </a:p>
          <a:p>
            <a:r>
              <a:rPr lang="en-US" dirty="0" smtClean="0"/>
              <a:t>2. The Image Generate Server deploy a VM to create the image. The image can be created from scratch or we can use a base image stored in the repository (2.0).</a:t>
            </a:r>
          </a:p>
          <a:p>
            <a:r>
              <a:rPr lang="en-US" dirty="0" smtClean="0"/>
              <a:t>3. The new image is registered in the BCFG2 server.</a:t>
            </a:r>
          </a:p>
          <a:p>
            <a:r>
              <a:rPr lang="en-US" dirty="0" smtClean="0"/>
              <a:t>4. The image is stored in the Image repository or it is given to the user. The first option is the default one because in this way the image is flagged as secure.</a:t>
            </a:r>
          </a:p>
        </p:txBody>
      </p:sp>
      <p:sp>
        <p:nvSpPr>
          <p:cNvPr id="4" name="Slide Number Placeholder 3"/>
          <p:cNvSpPr>
            <a:spLocks noGrp="1"/>
          </p:cNvSpPr>
          <p:nvPr>
            <p:ph type="sldNum" sz="quarter" idx="10"/>
          </p:nvPr>
        </p:nvSpPr>
        <p:spPr/>
        <p:txBody>
          <a:bodyPr/>
          <a:lstStyle/>
          <a:p>
            <a:pPr>
              <a:defRPr/>
            </a:pPr>
            <a:fld id="{01ED6563-0379-C149-A31B-33B0F5D009C4}" type="slidenum">
              <a:rPr lang="en-US" smtClean="0"/>
              <a:pPr>
                <a:defRPr/>
              </a:pPr>
              <a:t>22</a:t>
            </a:fld>
            <a:endParaRPr lang="en-US"/>
          </a:p>
        </p:txBody>
      </p:sp>
    </p:spTree>
    <p:extLst>
      <p:ext uri="{BB962C8B-B14F-4D97-AF65-F5344CB8AC3E}">
        <p14:creationId xmlns:p14="http://schemas.microsoft.com/office/powerpoint/2010/main" val="247690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ES" dirty="0" err="1" smtClean="0"/>
              <a:t>User</a:t>
            </a:r>
            <a:r>
              <a:rPr lang="es-ES" dirty="0" smtClean="0"/>
              <a:t> </a:t>
            </a:r>
            <a:r>
              <a:rPr lang="es-ES" dirty="0" err="1" smtClean="0"/>
              <a:t>want</a:t>
            </a:r>
            <a:r>
              <a:rPr lang="es-ES" dirty="0" smtClean="0"/>
              <a:t> </a:t>
            </a:r>
            <a:r>
              <a:rPr lang="es-ES" dirty="0" err="1" smtClean="0"/>
              <a:t>to</a:t>
            </a:r>
            <a:r>
              <a:rPr lang="es-ES" dirty="0" smtClean="0"/>
              <a:t> </a:t>
            </a:r>
            <a:r>
              <a:rPr lang="es-ES" dirty="0" err="1" smtClean="0"/>
              <a:t>deploy</a:t>
            </a:r>
            <a:r>
              <a:rPr lang="es-ES" dirty="0" smtClean="0"/>
              <a:t> </a:t>
            </a:r>
            <a:r>
              <a:rPr lang="es-ES" dirty="0" err="1" smtClean="0"/>
              <a:t>an</a:t>
            </a:r>
            <a:r>
              <a:rPr lang="es-ES" dirty="0" smtClean="0"/>
              <a:t> </a:t>
            </a:r>
            <a:r>
              <a:rPr lang="es-ES" dirty="0" err="1" smtClean="0"/>
              <a:t>image</a:t>
            </a:r>
            <a:r>
              <a:rPr lang="es-ES" baseline="0" dirty="0" smtClean="0"/>
              <a:t> </a:t>
            </a:r>
            <a:r>
              <a:rPr lang="es-ES" baseline="0" dirty="0" err="1" smtClean="0"/>
              <a:t>into</a:t>
            </a:r>
            <a:r>
              <a:rPr lang="es-ES" baseline="0" dirty="0" smtClean="0"/>
              <a:t> HPC </a:t>
            </a:r>
            <a:r>
              <a:rPr lang="es-ES" baseline="0" dirty="0" err="1" smtClean="0"/>
              <a:t>or</a:t>
            </a:r>
            <a:r>
              <a:rPr lang="es-ES" baseline="0" dirty="0" smtClean="0"/>
              <a:t> </a:t>
            </a:r>
            <a:r>
              <a:rPr lang="es-ES" baseline="0" dirty="0" err="1" smtClean="0"/>
              <a:t>some</a:t>
            </a:r>
            <a:r>
              <a:rPr lang="es-ES" baseline="0" dirty="0" smtClean="0"/>
              <a:t> </a:t>
            </a:r>
            <a:r>
              <a:rPr lang="es-ES" baseline="0" dirty="0" err="1" smtClean="0"/>
              <a:t>IaaS</a:t>
            </a:r>
            <a:r>
              <a:rPr lang="es-ES" baseline="0" dirty="0" smtClean="0"/>
              <a:t> </a:t>
            </a:r>
            <a:r>
              <a:rPr lang="es-ES" baseline="0" dirty="0" err="1" smtClean="0"/>
              <a:t>framework</a:t>
            </a:r>
            <a:r>
              <a:rPr lang="es-ES" baseline="0" dirty="0" smtClean="0"/>
              <a:t>.</a:t>
            </a:r>
          </a:p>
          <a:p>
            <a:pPr marL="228600" indent="-228600">
              <a:buAutoNum type="arabicPeriod"/>
            </a:pPr>
            <a:r>
              <a:rPr lang="es-ES" baseline="0" dirty="0" err="1" smtClean="0"/>
              <a:t>The</a:t>
            </a:r>
            <a:r>
              <a:rPr lang="es-ES" baseline="0" dirty="0" smtClean="0"/>
              <a:t> </a:t>
            </a:r>
            <a:r>
              <a:rPr lang="es-ES" baseline="0" dirty="0" err="1" smtClean="0"/>
              <a:t>image</a:t>
            </a:r>
            <a:r>
              <a:rPr lang="es-ES" baseline="0" dirty="0" smtClean="0"/>
              <a:t> </a:t>
            </a:r>
            <a:r>
              <a:rPr lang="es-ES" baseline="0" dirty="0" err="1" smtClean="0"/>
              <a:t>is</a:t>
            </a:r>
            <a:r>
              <a:rPr lang="es-ES" baseline="0" dirty="0" smtClean="0"/>
              <a:t> </a:t>
            </a:r>
            <a:r>
              <a:rPr lang="es-ES" baseline="0" dirty="0" err="1" smtClean="0"/>
              <a:t>retrieved</a:t>
            </a:r>
            <a:r>
              <a:rPr lang="es-ES" baseline="0" dirty="0" smtClean="0"/>
              <a:t> </a:t>
            </a:r>
            <a:r>
              <a:rPr lang="es-ES" baseline="0" dirty="0" err="1" smtClean="0"/>
              <a:t>from</a:t>
            </a:r>
            <a:r>
              <a:rPr lang="es-ES" baseline="0" dirty="0" smtClean="0"/>
              <a:t> </a:t>
            </a:r>
            <a:r>
              <a:rPr lang="es-ES" baseline="0" dirty="0" err="1" smtClean="0"/>
              <a:t>Image</a:t>
            </a:r>
            <a:r>
              <a:rPr lang="es-ES" baseline="0" dirty="0" smtClean="0"/>
              <a:t> </a:t>
            </a:r>
            <a:r>
              <a:rPr lang="es-ES" baseline="0" dirty="0" err="1" smtClean="0"/>
              <a:t>Repository</a:t>
            </a:r>
            <a:r>
              <a:rPr lang="es-ES" baseline="0" dirty="0" smtClean="0"/>
              <a:t>. </a:t>
            </a:r>
            <a:r>
              <a:rPr lang="es-ES" baseline="0" dirty="0" err="1" smtClean="0"/>
              <a:t>Optionally</a:t>
            </a:r>
            <a:r>
              <a:rPr lang="es-ES" baseline="0" dirty="0" smtClean="0"/>
              <a:t> </a:t>
            </a:r>
            <a:r>
              <a:rPr lang="es-ES" baseline="0" dirty="0" err="1" smtClean="0"/>
              <a:t>the</a:t>
            </a:r>
            <a:r>
              <a:rPr lang="es-ES" baseline="0" dirty="0" smtClean="0"/>
              <a:t> </a:t>
            </a:r>
            <a:r>
              <a:rPr lang="es-ES" baseline="0" dirty="0" err="1" smtClean="0"/>
              <a:t>user</a:t>
            </a:r>
            <a:r>
              <a:rPr lang="es-ES" baseline="0" dirty="0" smtClean="0"/>
              <a:t> can </a:t>
            </a:r>
            <a:r>
              <a:rPr lang="es-ES" baseline="0" dirty="0" err="1" smtClean="0"/>
              <a:t>choose</a:t>
            </a:r>
            <a:r>
              <a:rPr lang="es-ES" baseline="0" dirty="0" smtClean="0"/>
              <a:t> </a:t>
            </a:r>
            <a:r>
              <a:rPr lang="es-ES" baseline="0" dirty="0" err="1" smtClean="0"/>
              <a:t>an</a:t>
            </a:r>
            <a:r>
              <a:rPr lang="es-ES" baseline="0" dirty="0" smtClean="0"/>
              <a:t> </a:t>
            </a:r>
            <a:r>
              <a:rPr lang="es-ES" baseline="0" dirty="0" err="1" smtClean="0"/>
              <a:t>image</a:t>
            </a:r>
            <a:r>
              <a:rPr lang="es-ES" baseline="0" dirty="0" smtClean="0"/>
              <a:t> </a:t>
            </a:r>
            <a:r>
              <a:rPr lang="es-ES" baseline="0" dirty="0" err="1" smtClean="0"/>
              <a:t>from</a:t>
            </a:r>
            <a:r>
              <a:rPr lang="es-ES" baseline="0" dirty="0" smtClean="0"/>
              <a:t> </a:t>
            </a:r>
            <a:r>
              <a:rPr lang="es-ES" baseline="0" dirty="0" err="1" smtClean="0"/>
              <a:t>his</a:t>
            </a:r>
            <a:r>
              <a:rPr lang="es-ES" baseline="0" dirty="0" smtClean="0"/>
              <a:t> local disk. </a:t>
            </a:r>
            <a:r>
              <a:rPr lang="es-ES" baseline="0" dirty="0" err="1" smtClean="0"/>
              <a:t>This</a:t>
            </a:r>
            <a:r>
              <a:rPr lang="es-ES" baseline="0" dirty="0" smtClean="0"/>
              <a:t> </a:t>
            </a:r>
            <a:r>
              <a:rPr lang="es-ES" baseline="0" dirty="0" err="1" smtClean="0"/>
              <a:t>option</a:t>
            </a:r>
            <a:r>
              <a:rPr lang="es-ES" baseline="0" dirty="0" smtClean="0"/>
              <a:t> </a:t>
            </a:r>
            <a:r>
              <a:rPr lang="es-ES" baseline="0" dirty="0" err="1" smtClean="0"/>
              <a:t>is</a:t>
            </a:r>
            <a:r>
              <a:rPr lang="es-ES" baseline="0" dirty="0" smtClean="0"/>
              <a:t> </a:t>
            </a:r>
            <a:r>
              <a:rPr lang="es-ES" baseline="0" dirty="0" err="1" smtClean="0"/>
              <a:t>not</a:t>
            </a:r>
            <a:r>
              <a:rPr lang="es-ES" baseline="0" dirty="0" smtClean="0"/>
              <a:t> </a:t>
            </a:r>
            <a:r>
              <a:rPr lang="es-ES" baseline="0" dirty="0" err="1" smtClean="0"/>
              <a:t>available</a:t>
            </a:r>
            <a:r>
              <a:rPr lang="es-ES" baseline="0" dirty="0" smtClean="0"/>
              <a:t> </a:t>
            </a:r>
            <a:r>
              <a:rPr lang="es-ES" baseline="0" dirty="0" err="1" smtClean="0"/>
              <a:t>for</a:t>
            </a:r>
            <a:r>
              <a:rPr lang="es-ES" baseline="0" dirty="0" smtClean="0"/>
              <a:t> HPC </a:t>
            </a:r>
            <a:r>
              <a:rPr lang="es-ES" baseline="0" dirty="0" err="1" smtClean="0"/>
              <a:t>deployment</a:t>
            </a:r>
            <a:r>
              <a:rPr lang="es-ES" baseline="0" dirty="0" smtClean="0"/>
              <a:t> </a:t>
            </a:r>
            <a:r>
              <a:rPr lang="es-ES" baseline="0" dirty="0" err="1" smtClean="0"/>
              <a:t>due</a:t>
            </a:r>
            <a:r>
              <a:rPr lang="es-ES" baseline="0" dirty="0" smtClean="0"/>
              <a:t> </a:t>
            </a:r>
            <a:r>
              <a:rPr lang="es-ES" baseline="0" dirty="0" err="1" smtClean="0"/>
              <a:t>to</a:t>
            </a:r>
            <a:r>
              <a:rPr lang="es-ES" baseline="0" dirty="0" smtClean="0"/>
              <a:t> </a:t>
            </a:r>
            <a:r>
              <a:rPr lang="es-ES" baseline="0" dirty="0" err="1" smtClean="0"/>
              <a:t>security</a:t>
            </a:r>
            <a:r>
              <a:rPr lang="es-ES" baseline="0" dirty="0" smtClean="0"/>
              <a:t> </a:t>
            </a:r>
            <a:r>
              <a:rPr lang="es-ES" baseline="0" dirty="0" err="1" smtClean="0"/>
              <a:t>reasons</a:t>
            </a:r>
            <a:endParaRPr lang="es-ES" baseline="0" dirty="0" smtClean="0"/>
          </a:p>
          <a:p>
            <a:pPr marL="228600" indent="-228600">
              <a:buAutoNum type="arabicPeriod"/>
            </a:pPr>
            <a:r>
              <a:rPr lang="es-ES" baseline="0" dirty="0" err="1" smtClean="0"/>
              <a:t>Deploy</a:t>
            </a:r>
            <a:r>
              <a:rPr lang="es-ES" baseline="0" dirty="0" smtClean="0"/>
              <a:t> server </a:t>
            </a:r>
            <a:r>
              <a:rPr lang="es-ES" baseline="0" dirty="0" err="1" smtClean="0"/>
              <a:t>customize</a:t>
            </a:r>
            <a:r>
              <a:rPr lang="es-ES" baseline="0" dirty="0" smtClean="0"/>
              <a:t> </a:t>
            </a:r>
            <a:r>
              <a:rPr lang="es-ES" baseline="0" dirty="0" err="1" smtClean="0"/>
              <a:t>the</a:t>
            </a:r>
            <a:r>
              <a:rPr lang="es-ES" baseline="0" dirty="0" smtClean="0"/>
              <a:t> </a:t>
            </a:r>
            <a:r>
              <a:rPr lang="es-ES" baseline="0" dirty="0" err="1" smtClean="0"/>
              <a:t>image</a:t>
            </a:r>
            <a:endParaRPr lang="es-ES" baseline="0" dirty="0" smtClean="0"/>
          </a:p>
          <a:p>
            <a:pPr marL="228600" indent="-228600">
              <a:buAutoNum type="arabicPeriod"/>
            </a:pPr>
            <a:r>
              <a:rPr lang="es-ES" baseline="0" dirty="0" err="1" smtClean="0"/>
              <a:t>The</a:t>
            </a:r>
            <a:r>
              <a:rPr lang="es-ES" baseline="0" dirty="0" smtClean="0"/>
              <a:t> </a:t>
            </a:r>
            <a:r>
              <a:rPr lang="es-ES" baseline="0" dirty="0" err="1" smtClean="0"/>
              <a:t>image</a:t>
            </a:r>
            <a:r>
              <a:rPr lang="es-ES" baseline="0" dirty="0" smtClean="0"/>
              <a:t> </a:t>
            </a:r>
            <a:r>
              <a:rPr lang="es-ES" baseline="0" dirty="0" err="1" smtClean="0"/>
              <a:t>is</a:t>
            </a:r>
            <a:r>
              <a:rPr lang="es-ES" baseline="0" dirty="0" smtClean="0"/>
              <a:t> </a:t>
            </a:r>
            <a:r>
              <a:rPr lang="es-ES" baseline="0" dirty="0" err="1" smtClean="0"/>
              <a:t>deployed</a:t>
            </a:r>
            <a:r>
              <a:rPr lang="es-ES" baseline="0" dirty="0" smtClean="0"/>
              <a:t> in </a:t>
            </a:r>
            <a:r>
              <a:rPr lang="es-ES" baseline="0" dirty="0" err="1" smtClean="0"/>
              <a:t>the</a:t>
            </a:r>
            <a:r>
              <a:rPr lang="es-ES" baseline="0" dirty="0" smtClean="0"/>
              <a:t> </a:t>
            </a:r>
            <a:r>
              <a:rPr lang="es-ES" baseline="0" dirty="0" err="1" smtClean="0"/>
              <a:t>corresponding</a:t>
            </a:r>
            <a:r>
              <a:rPr lang="es-ES" baseline="0" dirty="0" smtClean="0"/>
              <a:t> </a:t>
            </a:r>
            <a:r>
              <a:rPr lang="es-ES" baseline="0" dirty="0" err="1" smtClean="0"/>
              <a:t>infrastructure</a:t>
            </a:r>
            <a:endParaRPr lang="es-ES" baseline="0" dirty="0" smtClean="0"/>
          </a:p>
          <a:p>
            <a:pPr marL="228600" indent="-228600">
              <a:buAutoNum type="arabicPeriod"/>
            </a:pPr>
            <a:r>
              <a:rPr lang="es-ES" baseline="0" dirty="0" err="1" smtClean="0"/>
              <a:t>User</a:t>
            </a:r>
            <a:r>
              <a:rPr lang="es-ES" baseline="0" dirty="0" smtClean="0"/>
              <a:t> </a:t>
            </a:r>
            <a:r>
              <a:rPr lang="es-ES" baseline="0" dirty="0" err="1" smtClean="0"/>
              <a:t>get</a:t>
            </a:r>
            <a:r>
              <a:rPr lang="es-ES" baseline="0" dirty="0" smtClean="0"/>
              <a:t> </a:t>
            </a:r>
            <a:r>
              <a:rPr lang="es-ES" baseline="0" dirty="0" err="1" smtClean="0"/>
              <a:t>information</a:t>
            </a:r>
            <a:r>
              <a:rPr lang="es-ES" baseline="0" dirty="0" smtClean="0"/>
              <a:t> </a:t>
            </a:r>
            <a:r>
              <a:rPr lang="es-ES" baseline="0" dirty="0" err="1" smtClean="0"/>
              <a:t>about</a:t>
            </a:r>
            <a:r>
              <a:rPr lang="es-ES" baseline="0" dirty="0" smtClean="0"/>
              <a:t> </a:t>
            </a:r>
            <a:r>
              <a:rPr lang="es-ES" baseline="0" dirty="0" err="1" smtClean="0"/>
              <a:t>how</a:t>
            </a:r>
            <a:r>
              <a:rPr lang="es-ES" baseline="0" dirty="0" smtClean="0"/>
              <a:t> </a:t>
            </a:r>
            <a:r>
              <a:rPr lang="es-ES" baseline="0" dirty="0" err="1" smtClean="0"/>
              <a:t>to</a:t>
            </a:r>
            <a:r>
              <a:rPr lang="es-ES" baseline="0" dirty="0" smtClean="0"/>
              <a:t> use </a:t>
            </a:r>
            <a:r>
              <a:rPr lang="es-ES" baseline="0" dirty="0" err="1" smtClean="0"/>
              <a:t>its</a:t>
            </a:r>
            <a:r>
              <a:rPr lang="es-ES" baseline="0" dirty="0" smtClean="0"/>
              <a:t> </a:t>
            </a:r>
            <a:r>
              <a:rPr lang="es-ES" baseline="0" dirty="0" err="1" smtClean="0"/>
              <a:t>image</a:t>
            </a:r>
            <a:r>
              <a:rPr lang="es-ES" baseline="0" dirty="0" smtClean="0"/>
              <a:t>.</a:t>
            </a:r>
            <a:endParaRPr lang="es-ES" dirty="0"/>
          </a:p>
        </p:txBody>
      </p:sp>
      <p:sp>
        <p:nvSpPr>
          <p:cNvPr id="4" name="Slide Number Placeholder 3"/>
          <p:cNvSpPr>
            <a:spLocks noGrp="1"/>
          </p:cNvSpPr>
          <p:nvPr>
            <p:ph type="sldNum" sz="quarter" idx="10"/>
          </p:nvPr>
        </p:nvSpPr>
        <p:spPr/>
        <p:txBody>
          <a:bodyPr/>
          <a:lstStyle/>
          <a:p>
            <a:pPr>
              <a:defRPr/>
            </a:pPr>
            <a:fld id="{01ED6563-0379-C149-A31B-33B0F5D009C4}" type="slidenum">
              <a:rPr lang="en-US" smtClean="0"/>
              <a:pPr>
                <a:defRPr/>
              </a:pPr>
              <a:t>25</a:t>
            </a:fld>
            <a:endParaRPr lang="en-US"/>
          </a:p>
        </p:txBody>
      </p:sp>
    </p:spTree>
    <p:extLst>
      <p:ext uri="{BB962C8B-B14F-4D97-AF65-F5344CB8AC3E}">
        <p14:creationId xmlns:p14="http://schemas.microsoft.com/office/powerpoint/2010/main" val="125946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solidFill>
                  <a:prstClr val="black"/>
                </a:solidFill>
              </a:rPr>
              <a:pPr/>
              <a:t>37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0"/>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70888404-863A-2C46-AE8F-C964826C3E1B}" type="slidenum">
              <a:rPr lang="en-US"/>
              <a:pPr>
                <a:defRPr/>
              </a:pPr>
              <a:t>‹#›</a:t>
            </a:fld>
            <a:endParaRPr lang="en-US"/>
          </a:p>
        </p:txBody>
      </p:sp>
    </p:spTree>
    <p:extLst>
      <p:ext uri="{BB962C8B-B14F-4D97-AF65-F5344CB8AC3E}">
        <p14:creationId xmlns:p14="http://schemas.microsoft.com/office/powerpoint/2010/main" val="214678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7427B5B5-C04C-EB41-9CAF-12BD80136460}" type="slidenum">
              <a:rPr lang="en-US"/>
              <a:pPr>
                <a:defRPr/>
              </a:pPr>
              <a:t>‹#›</a:t>
            </a:fld>
            <a:endParaRPr lang="en-US"/>
          </a:p>
        </p:txBody>
      </p:sp>
    </p:spTree>
    <p:extLst>
      <p:ext uri="{BB962C8B-B14F-4D97-AF65-F5344CB8AC3E}">
        <p14:creationId xmlns:p14="http://schemas.microsoft.com/office/powerpoint/2010/main" val="34662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BE773671-B069-D549-BBB2-63D876A181A2}" type="slidenum">
              <a:rPr lang="en-US"/>
              <a:pPr>
                <a:defRPr/>
              </a:pPr>
              <a:t>‹#›</a:t>
            </a:fld>
            <a:endParaRPr lang="en-US"/>
          </a:p>
        </p:txBody>
      </p:sp>
    </p:spTree>
    <p:extLst>
      <p:ext uri="{BB962C8B-B14F-4D97-AF65-F5344CB8AC3E}">
        <p14:creationId xmlns:p14="http://schemas.microsoft.com/office/powerpoint/2010/main" val="363348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http://futuregrid.org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544960-A5FE-E540-B43D-537DFFEF39D9}" type="slidenum">
              <a:rPr lang="en-US"/>
              <a:pPr>
                <a:defRPr/>
              </a:pPr>
              <a:t>‹#›</a:t>
            </a:fld>
            <a:endParaRPr lang="en-US"/>
          </a:p>
        </p:txBody>
      </p:sp>
    </p:spTree>
    <p:extLst>
      <p:ext uri="{BB962C8B-B14F-4D97-AF65-F5344CB8AC3E}">
        <p14:creationId xmlns:p14="http://schemas.microsoft.com/office/powerpoint/2010/main" val="101197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6"/>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200">
                <a:solidFill>
                  <a:schemeClr val="tx1">
                    <a:tint val="75000"/>
                  </a:schemeClr>
                </a:solidFill>
              </a:defRPr>
            </a:lvl1pPr>
            <a:lvl2pPr marL="507995" indent="0">
              <a:buNone/>
              <a:defRPr sz="2000">
                <a:solidFill>
                  <a:schemeClr val="tx1">
                    <a:tint val="75000"/>
                  </a:schemeClr>
                </a:solidFill>
              </a:defRPr>
            </a:lvl2pPr>
            <a:lvl3pPr marL="1015990" indent="0">
              <a:buNone/>
              <a:defRPr sz="1800">
                <a:solidFill>
                  <a:schemeClr val="tx1">
                    <a:tint val="75000"/>
                  </a:schemeClr>
                </a:solidFill>
              </a:defRPr>
            </a:lvl3pPr>
            <a:lvl4pPr marL="1523985" indent="0">
              <a:buNone/>
              <a:defRPr sz="1600">
                <a:solidFill>
                  <a:schemeClr val="tx1">
                    <a:tint val="75000"/>
                  </a:schemeClr>
                </a:solidFill>
              </a:defRPr>
            </a:lvl4pPr>
            <a:lvl5pPr marL="2031980" indent="0">
              <a:buNone/>
              <a:defRPr sz="1600">
                <a:solidFill>
                  <a:schemeClr val="tx1">
                    <a:tint val="75000"/>
                  </a:schemeClr>
                </a:solidFill>
              </a:defRPr>
            </a:lvl5pPr>
            <a:lvl6pPr marL="2539975" indent="0">
              <a:buNone/>
              <a:defRPr sz="1600">
                <a:solidFill>
                  <a:schemeClr val="tx1">
                    <a:tint val="75000"/>
                  </a:schemeClr>
                </a:solidFill>
              </a:defRPr>
            </a:lvl6pPr>
            <a:lvl7pPr marL="3047970" indent="0">
              <a:buNone/>
              <a:defRPr sz="1600">
                <a:solidFill>
                  <a:schemeClr val="tx1">
                    <a:tint val="75000"/>
                  </a:schemeClr>
                </a:solidFill>
              </a:defRPr>
            </a:lvl7pPr>
            <a:lvl8pPr marL="3555964" indent="0">
              <a:buNone/>
              <a:defRPr sz="1600">
                <a:solidFill>
                  <a:schemeClr val="tx1">
                    <a:tint val="75000"/>
                  </a:schemeClr>
                </a:solidFill>
              </a:defRPr>
            </a:lvl8pPr>
            <a:lvl9pPr marL="406395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6" name="Slide Number Placeholder 5"/>
          <p:cNvSpPr>
            <a:spLocks noGrp="1"/>
          </p:cNvSpPr>
          <p:nvPr>
            <p:ph type="sldNum" sz="quarter" idx="12"/>
          </p:nvPr>
        </p:nvSpPr>
        <p:spPr/>
        <p:txBody>
          <a:bodyPr/>
          <a:lstStyle>
            <a:lvl1pPr>
              <a:defRPr/>
            </a:lvl1pPr>
          </a:lstStyle>
          <a:p>
            <a:pPr>
              <a:defRPr/>
            </a:pPr>
            <a:fld id="{ACF9A241-815A-FC41-B3BE-FFB0BC2AAE11}" type="slidenum">
              <a:rPr lang="en-US"/>
              <a:pPr>
                <a:defRPr/>
              </a:pPr>
              <a:t>‹#›</a:t>
            </a:fld>
            <a:endParaRPr lang="en-US"/>
          </a:p>
        </p:txBody>
      </p:sp>
    </p:spTree>
    <p:extLst>
      <p:ext uri="{BB962C8B-B14F-4D97-AF65-F5344CB8AC3E}">
        <p14:creationId xmlns:p14="http://schemas.microsoft.com/office/powerpoint/2010/main" val="282911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pPr>
              <a:defRPr/>
            </a:pPr>
            <a:fld id="{469DDC46-B11E-BB41-9E62-CEC45255CEB9}" type="slidenum">
              <a:rPr lang="en-US"/>
              <a:pPr>
                <a:defRPr/>
              </a:pPr>
              <a:t>‹#›</a:t>
            </a:fld>
            <a:endParaRPr lang="en-US"/>
          </a:p>
        </p:txBody>
      </p:sp>
    </p:spTree>
    <p:extLst>
      <p:ext uri="{BB962C8B-B14F-4D97-AF65-F5344CB8AC3E}">
        <p14:creationId xmlns:p14="http://schemas.microsoft.com/office/powerpoint/2010/main" val="49877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0" y="1705681"/>
            <a:ext cx="4490861"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0"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http://futuregrid.org</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FFE6903-3687-654F-8491-471F4FCAC285}" type="slidenum">
              <a:rPr lang="en-US"/>
              <a:pPr>
                <a:defRPr/>
              </a:pPr>
              <a:t>‹#›</a:t>
            </a:fld>
            <a:endParaRPr lang="en-US"/>
          </a:p>
        </p:txBody>
      </p:sp>
    </p:spTree>
    <p:extLst>
      <p:ext uri="{BB962C8B-B14F-4D97-AF65-F5344CB8AC3E}">
        <p14:creationId xmlns:p14="http://schemas.microsoft.com/office/powerpoint/2010/main" val="301407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5" name="Slide Number Placeholder 5"/>
          <p:cNvSpPr>
            <a:spLocks noGrp="1"/>
          </p:cNvSpPr>
          <p:nvPr>
            <p:ph type="sldNum" sz="quarter" idx="12"/>
          </p:nvPr>
        </p:nvSpPr>
        <p:spPr/>
        <p:txBody>
          <a:bodyPr/>
          <a:lstStyle>
            <a:lvl1pPr>
              <a:defRPr/>
            </a:lvl1pPr>
          </a:lstStyle>
          <a:p>
            <a:pPr>
              <a:defRPr/>
            </a:pPr>
            <a:fld id="{116ACDFB-E7A9-4241-9608-E1D665005392}" type="slidenum">
              <a:rPr lang="en-US"/>
              <a:pPr>
                <a:defRPr/>
              </a:pPr>
              <a:t>‹#›</a:t>
            </a:fld>
            <a:endParaRPr lang="en-US"/>
          </a:p>
        </p:txBody>
      </p:sp>
    </p:spTree>
    <p:extLst>
      <p:ext uri="{BB962C8B-B14F-4D97-AF65-F5344CB8AC3E}">
        <p14:creationId xmlns:p14="http://schemas.microsoft.com/office/powerpoint/2010/main" val="340146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4" name="Slide Number Placeholder 5"/>
          <p:cNvSpPr>
            <a:spLocks noGrp="1"/>
          </p:cNvSpPr>
          <p:nvPr>
            <p:ph type="sldNum" sz="quarter" idx="12"/>
          </p:nvPr>
        </p:nvSpPr>
        <p:spPr/>
        <p:txBody>
          <a:bodyPr/>
          <a:lstStyle>
            <a:lvl1pPr>
              <a:defRPr/>
            </a:lvl1pPr>
          </a:lstStyle>
          <a:p>
            <a:pPr>
              <a:defRPr/>
            </a:pPr>
            <a:fld id="{83E2D908-79DA-2A4E-9514-F6A96F6BD519}" type="slidenum">
              <a:rPr lang="en-US"/>
              <a:pPr>
                <a:defRPr/>
              </a:pPr>
              <a:t>‹#›</a:t>
            </a:fld>
            <a:endParaRPr lang="en-US"/>
          </a:p>
        </p:txBody>
      </p:sp>
    </p:spTree>
    <p:extLst>
      <p:ext uri="{BB962C8B-B14F-4D97-AF65-F5344CB8AC3E}">
        <p14:creationId xmlns:p14="http://schemas.microsoft.com/office/powerpoint/2010/main" val="330936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389"/>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6"/>
            <a:ext cx="3342570" cy="5212292"/>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pPr>
              <a:defRPr/>
            </a:pPr>
            <a:fld id="{150BC90E-0D11-0342-8E00-0657E809B7FE}" type="slidenum">
              <a:rPr lang="en-US"/>
              <a:pPr>
                <a:defRPr/>
              </a:pPr>
              <a:t>‹#›</a:t>
            </a:fld>
            <a:endParaRPr lang="en-US"/>
          </a:p>
        </p:txBody>
      </p:sp>
    </p:spTree>
    <p:extLst>
      <p:ext uri="{BB962C8B-B14F-4D97-AF65-F5344CB8AC3E}">
        <p14:creationId xmlns:p14="http://schemas.microsoft.com/office/powerpoint/2010/main" val="416758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atin typeface="Calibri" charset="0"/>
              </a:defRPr>
            </a:lvl1pPr>
          </a:lstStyle>
          <a:p>
            <a:pPr>
              <a:defRPr/>
            </a:pPr>
            <a:r>
              <a:rPr lang="en-US"/>
              <a:t>http://futuregrid.org</a:t>
            </a:r>
          </a:p>
        </p:txBody>
      </p:sp>
      <p:sp>
        <p:nvSpPr>
          <p:cNvPr id="7" name="Slide Number Placeholder 5"/>
          <p:cNvSpPr>
            <a:spLocks noGrp="1"/>
          </p:cNvSpPr>
          <p:nvPr>
            <p:ph type="sldNum" sz="quarter" idx="12"/>
          </p:nvPr>
        </p:nvSpPr>
        <p:spPr/>
        <p:txBody>
          <a:bodyPr/>
          <a:lstStyle>
            <a:lvl1pPr>
              <a:defRPr/>
            </a:lvl1pPr>
          </a:lstStyle>
          <a:p>
            <a:pPr>
              <a:defRPr/>
            </a:pPr>
            <a:fld id="{1687DA44-A937-9048-BF10-5E00AFA9D294}" type="slidenum">
              <a:rPr lang="en-US"/>
              <a:pPr>
                <a:defRPr/>
              </a:pPr>
              <a:t>‹#›</a:t>
            </a:fld>
            <a:endParaRPr lang="en-US"/>
          </a:p>
        </p:txBody>
      </p:sp>
    </p:spTree>
    <p:extLst>
      <p:ext uri="{BB962C8B-B14F-4D97-AF65-F5344CB8AC3E}">
        <p14:creationId xmlns:p14="http://schemas.microsoft.com/office/powerpoint/2010/main" val="335471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599" tIns="50799" rIns="101599" bIns="5079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599" tIns="50799" rIns="101599" bIns="507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0" y="7062788"/>
            <a:ext cx="2370138" cy="404812"/>
          </a:xfrm>
          <a:prstGeom prst="rect">
            <a:avLst/>
          </a:prstGeom>
        </p:spPr>
        <p:txBody>
          <a:bodyPr vert="horz" wrap="square" lIns="101599" tIns="50799" rIns="101599" bIns="50799" numCol="1" anchor="ctr" anchorCtr="0" compatLnSpc="1">
            <a:prstTxWarp prst="textNoShape">
              <a:avLst/>
            </a:prstTxWarp>
          </a:bodyPr>
          <a:lstStyle>
            <a:lvl1pPr>
              <a:defRPr sz="1300">
                <a:solidFill>
                  <a:srgbClr val="898989"/>
                </a:solidFill>
                <a:latin typeface="Calibri" charset="0"/>
                <a:cs typeface="+mn-cs"/>
              </a:defRPr>
            </a:lvl1pPr>
          </a:lstStyle>
          <a:p>
            <a:pPr>
              <a:defRPr/>
            </a:pPr>
            <a:endParaRPr lang="en-US"/>
          </a:p>
        </p:txBody>
      </p:sp>
      <p:sp>
        <p:nvSpPr>
          <p:cNvPr id="5" name="Footer Placeholder 4"/>
          <p:cNvSpPr>
            <a:spLocks noGrp="1"/>
          </p:cNvSpPr>
          <p:nvPr>
            <p:ph type="ftr" sz="quarter" idx="3"/>
          </p:nvPr>
        </p:nvSpPr>
        <p:spPr>
          <a:xfrm>
            <a:off x="3471863" y="7062788"/>
            <a:ext cx="3216275" cy="404812"/>
          </a:xfrm>
          <a:prstGeom prst="rect">
            <a:avLst/>
          </a:prstGeom>
        </p:spPr>
        <p:txBody>
          <a:bodyPr vert="horz" wrap="square" lIns="101599" tIns="50799" rIns="101599" bIns="50799" numCol="1" anchor="ctr" anchorCtr="0" compatLnSpc="1">
            <a:prstTxWarp prst="textNoShape">
              <a:avLst/>
            </a:prstTxWarp>
          </a:bodyPr>
          <a:lstStyle>
            <a:lvl1pPr algn="ctr">
              <a:defRPr sz="1200">
                <a:solidFill>
                  <a:srgbClr val="898989"/>
                </a:solidFill>
                <a:latin typeface="Arial" charset="0"/>
                <a:cs typeface="+mn-cs"/>
              </a:defRPr>
            </a:lvl1pPr>
          </a:lstStyle>
          <a:p>
            <a:pPr>
              <a:defRPr/>
            </a:pPr>
            <a:r>
              <a:rPr lang="en-US"/>
              <a:t>http://futuregrid.org</a:t>
            </a:r>
            <a:endParaRPr lang="en-US" dirty="0"/>
          </a:p>
        </p:txBody>
      </p:sp>
      <p:sp>
        <p:nvSpPr>
          <p:cNvPr id="6" name="Slide Number Placeholder 5"/>
          <p:cNvSpPr>
            <a:spLocks noGrp="1"/>
          </p:cNvSpPr>
          <p:nvPr>
            <p:ph type="sldNum" sz="quarter" idx="4"/>
          </p:nvPr>
        </p:nvSpPr>
        <p:spPr>
          <a:xfrm>
            <a:off x="7281863" y="7062788"/>
            <a:ext cx="2370137" cy="404812"/>
          </a:xfrm>
          <a:prstGeom prst="rect">
            <a:avLst/>
          </a:prstGeom>
        </p:spPr>
        <p:txBody>
          <a:bodyPr vert="horz" wrap="square" lIns="101599" tIns="50799" rIns="101599" bIns="50799" numCol="1" anchor="ctr" anchorCtr="0" compatLnSpc="1">
            <a:prstTxWarp prst="textNoShape">
              <a:avLst/>
            </a:prstTxWarp>
          </a:bodyPr>
          <a:lstStyle>
            <a:lvl1pPr algn="r">
              <a:defRPr sz="1300">
                <a:solidFill>
                  <a:srgbClr val="898989"/>
                </a:solidFill>
                <a:latin typeface="Calibri" charset="0"/>
                <a:cs typeface="+mn-cs"/>
              </a:defRPr>
            </a:lvl1pPr>
          </a:lstStyle>
          <a:p>
            <a:pPr>
              <a:defRPr/>
            </a:pPr>
            <a:fld id="{69AA3198-FCC7-CA40-966B-8013482E58D4}" type="slidenum">
              <a:rPr lang="en-US"/>
              <a:pPr>
                <a:defRPr/>
              </a:pPr>
              <a:t>‹#›</a:t>
            </a:fld>
            <a:endParaRPr lang="en-US"/>
          </a:p>
        </p:txBody>
      </p:sp>
      <p:pic>
        <p:nvPicPr>
          <p:cNvPr id="1031" name="Picture 6" descr="pixture_reloaded_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7113" y="6975475"/>
            <a:ext cx="819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1" r:id="rId1"/>
    <p:sldLayoutId id="2147483809" r:id="rId2"/>
    <p:sldLayoutId id="2147483812" r:id="rId3"/>
    <p:sldLayoutId id="2147483813" r:id="rId4"/>
    <p:sldLayoutId id="2147483810" r:id="rId5"/>
    <p:sldLayoutId id="2147483814" r:id="rId6"/>
    <p:sldLayoutId id="2147483815" r:id="rId7"/>
    <p:sldLayoutId id="2147483816" r:id="rId8"/>
    <p:sldLayoutId id="2147483817" r:id="rId9"/>
    <p:sldLayoutId id="2147483818" r:id="rId10"/>
    <p:sldLayoutId id="2147483819" r:id="rId11"/>
  </p:sldLayoutIdLst>
  <p:hf sldNum="0" hdr="0" dt="0"/>
  <p:txStyles>
    <p:titleStyle>
      <a:lvl1pPr algn="ctr" defTabSz="506413" rtl="0" eaLnBrk="0" fontAlgn="base" hangingPunct="0">
        <a:spcBef>
          <a:spcPct val="0"/>
        </a:spcBef>
        <a:spcAft>
          <a:spcPct val="0"/>
        </a:spcAft>
        <a:defRPr sz="4900" b="1" kern="1200">
          <a:solidFill>
            <a:schemeClr val="tx1"/>
          </a:solidFill>
          <a:latin typeface="+mj-lt"/>
          <a:ea typeface="ＭＳ Ｐゴシック" charset="0"/>
          <a:cs typeface="ＭＳ Ｐゴシック" charset="0"/>
        </a:defRPr>
      </a:lvl1pPr>
      <a:lvl2pPr algn="ctr" defTabSz="506413" rtl="0" eaLnBrk="0" fontAlgn="base" hangingPunct="0">
        <a:spcBef>
          <a:spcPct val="0"/>
        </a:spcBef>
        <a:spcAft>
          <a:spcPct val="0"/>
        </a:spcAft>
        <a:defRPr sz="4900" b="1">
          <a:solidFill>
            <a:schemeClr val="tx1"/>
          </a:solidFill>
          <a:latin typeface="Calibri" charset="0"/>
          <a:ea typeface="ＭＳ Ｐゴシック" charset="0"/>
          <a:cs typeface="ＭＳ Ｐゴシック" charset="0"/>
        </a:defRPr>
      </a:lvl2pPr>
      <a:lvl3pPr algn="ctr" defTabSz="506413" rtl="0" eaLnBrk="0" fontAlgn="base" hangingPunct="0">
        <a:spcBef>
          <a:spcPct val="0"/>
        </a:spcBef>
        <a:spcAft>
          <a:spcPct val="0"/>
        </a:spcAft>
        <a:defRPr sz="4900" b="1">
          <a:solidFill>
            <a:schemeClr val="tx1"/>
          </a:solidFill>
          <a:latin typeface="Calibri" charset="0"/>
          <a:ea typeface="ＭＳ Ｐゴシック" charset="0"/>
          <a:cs typeface="ＭＳ Ｐゴシック" charset="0"/>
        </a:defRPr>
      </a:lvl3pPr>
      <a:lvl4pPr algn="ctr" defTabSz="506413" rtl="0" eaLnBrk="0" fontAlgn="base" hangingPunct="0">
        <a:spcBef>
          <a:spcPct val="0"/>
        </a:spcBef>
        <a:spcAft>
          <a:spcPct val="0"/>
        </a:spcAft>
        <a:defRPr sz="4900" b="1">
          <a:solidFill>
            <a:schemeClr val="tx1"/>
          </a:solidFill>
          <a:latin typeface="Calibri" charset="0"/>
          <a:ea typeface="ＭＳ Ｐゴシック" charset="0"/>
          <a:cs typeface="ＭＳ Ｐゴシック" charset="0"/>
        </a:defRPr>
      </a:lvl4pPr>
      <a:lvl5pPr algn="ctr" defTabSz="506413" rtl="0" eaLnBrk="0" fontAlgn="base" hangingPunct="0">
        <a:spcBef>
          <a:spcPct val="0"/>
        </a:spcBef>
        <a:spcAft>
          <a:spcPct val="0"/>
        </a:spcAft>
        <a:defRPr sz="4900" b="1">
          <a:solidFill>
            <a:schemeClr val="tx1"/>
          </a:solidFill>
          <a:latin typeface="Calibri" charset="0"/>
          <a:ea typeface="ＭＳ Ｐゴシック" charset="0"/>
          <a:cs typeface="ＭＳ Ｐゴシック" charset="0"/>
        </a:defRPr>
      </a:lvl5pPr>
      <a:lvl6pPr marL="507995" algn="ctr" defTabSz="507995" rtl="0" eaLnBrk="1" fontAlgn="base" hangingPunct="1">
        <a:spcBef>
          <a:spcPct val="0"/>
        </a:spcBef>
        <a:spcAft>
          <a:spcPct val="0"/>
        </a:spcAft>
        <a:defRPr sz="4900">
          <a:solidFill>
            <a:schemeClr val="tx1"/>
          </a:solidFill>
          <a:latin typeface="Calibri" charset="0"/>
          <a:ea typeface="ＭＳ Ｐゴシック" charset="0"/>
          <a:cs typeface="ＭＳ Ｐゴシック" charset="0"/>
        </a:defRPr>
      </a:lvl6pPr>
      <a:lvl7pPr marL="1015990" algn="ctr" defTabSz="507995" rtl="0" eaLnBrk="1" fontAlgn="base" hangingPunct="1">
        <a:spcBef>
          <a:spcPct val="0"/>
        </a:spcBef>
        <a:spcAft>
          <a:spcPct val="0"/>
        </a:spcAft>
        <a:defRPr sz="4900">
          <a:solidFill>
            <a:schemeClr val="tx1"/>
          </a:solidFill>
          <a:latin typeface="Calibri" charset="0"/>
          <a:ea typeface="ＭＳ Ｐゴシック" charset="0"/>
          <a:cs typeface="ＭＳ Ｐゴシック" charset="0"/>
        </a:defRPr>
      </a:lvl7pPr>
      <a:lvl8pPr marL="1523985" algn="ctr" defTabSz="507995" rtl="0" eaLnBrk="1" fontAlgn="base" hangingPunct="1">
        <a:spcBef>
          <a:spcPct val="0"/>
        </a:spcBef>
        <a:spcAft>
          <a:spcPct val="0"/>
        </a:spcAft>
        <a:defRPr sz="4900">
          <a:solidFill>
            <a:schemeClr val="tx1"/>
          </a:solidFill>
          <a:latin typeface="Calibri" charset="0"/>
          <a:ea typeface="ＭＳ Ｐゴシック" charset="0"/>
          <a:cs typeface="ＭＳ Ｐゴシック" charset="0"/>
        </a:defRPr>
      </a:lvl8pPr>
      <a:lvl9pPr marL="2031980" algn="ctr" defTabSz="507995" rtl="0" eaLnBrk="1" fontAlgn="base" hangingPunct="1">
        <a:spcBef>
          <a:spcPct val="0"/>
        </a:spcBef>
        <a:spcAft>
          <a:spcPct val="0"/>
        </a:spcAft>
        <a:defRPr sz="4900">
          <a:solidFill>
            <a:schemeClr val="tx1"/>
          </a:solidFill>
          <a:latin typeface="Calibri" charset="0"/>
          <a:ea typeface="ＭＳ Ｐゴシック" charset="0"/>
          <a:cs typeface="ＭＳ Ｐゴシック"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ＭＳ Ｐゴシック" charset="0"/>
          <a:cs typeface="ＭＳ Ｐゴシック" charset="0"/>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ＭＳ Ｐゴシック" charset="0"/>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ＭＳ Ｐゴシック" charset="0"/>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ＭＳ Ｐゴシック" charset="0"/>
          <a:cs typeface="+mn-cs"/>
        </a:defRPr>
      </a:lvl5pPr>
      <a:lvl6pPr marL="2793972" indent="-253997" algn="l" defTabSz="507995" rtl="0" eaLnBrk="1" latinLnBrk="0" hangingPunct="1">
        <a:spcBef>
          <a:spcPct val="20000"/>
        </a:spcBef>
        <a:buFont typeface="Arial"/>
        <a:buChar char="•"/>
        <a:defRPr sz="2200"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00"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00"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ortal.futuregrid.org/bibli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virginia.edu/" TargetMode="External"/><Relationship Id="rId13" Type="http://schemas.openxmlformats.org/officeDocument/2006/relationships/hyperlink" Target="https://www.grid5000.fr/mediawiki/index.php/Grid5000:Home" TargetMode="External"/><Relationship Id="rId3" Type="http://schemas.openxmlformats.org/officeDocument/2006/relationships/hyperlink" Target="http://www.iub.edu/" TargetMode="External"/><Relationship Id="rId7" Type="http://schemas.openxmlformats.org/officeDocument/2006/relationships/hyperlink" Target="http://www.tacc.utexas.edu/" TargetMode="External"/><Relationship Id="rId12" Type="http://schemas.openxmlformats.org/officeDocument/2006/relationships/hyperlink" Target="http://www.purdu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sdsc.edu/" TargetMode="External"/><Relationship Id="rId11" Type="http://schemas.openxmlformats.org/officeDocument/2006/relationships/hyperlink" Target="http://w3.tue.nl/nl/" TargetMode="External"/><Relationship Id="rId5" Type="http://schemas.openxmlformats.org/officeDocument/2006/relationships/hyperlink" Target="http://www.ufl.edu/" TargetMode="External"/><Relationship Id="rId10" Type="http://schemas.openxmlformats.org/officeDocument/2006/relationships/hyperlink" Target="http://www3.isi.edu/home" TargetMode="External"/><Relationship Id="rId4" Type="http://schemas.openxmlformats.org/officeDocument/2006/relationships/hyperlink" Target="http://www.uchicago.edu/index.shtml" TargetMode="External"/><Relationship Id="rId9" Type="http://schemas.openxmlformats.org/officeDocument/2006/relationships/hyperlink" Target="http://www.utk.edu/"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736600" y="914400"/>
            <a:ext cx="8547100" cy="1531937"/>
          </a:xfrm>
        </p:spPr>
        <p:txBody>
          <a:bodyPr lIns="0" tIns="0" rIns="0" bIns="0"/>
          <a:lstStyle/>
          <a:p>
            <a:pPr eaLnBrk="1" hangingPunct="1">
              <a:lnSpc>
                <a:spcPct val="95000"/>
              </a:lnSpc>
            </a:pPr>
            <a:r>
              <a:rPr lang="en-US" dirty="0" smtClean="0">
                <a:solidFill>
                  <a:srgbClr val="000000"/>
                </a:solidFill>
                <a:latin typeface="Arial" charset="0"/>
                <a:cs typeface="Arial" charset="0"/>
              </a:rPr>
              <a:t>RAIN: A system to Dynamically Generate &amp; Provision Images on Bare Metal by Application Users</a:t>
            </a:r>
            <a:endParaRPr lang="en-US" dirty="0">
              <a:solidFill>
                <a:srgbClr val="000000"/>
              </a:solidFill>
              <a:latin typeface="Arial" charset="0"/>
              <a:cs typeface="Arial" charset="0"/>
            </a:endParaRPr>
          </a:p>
        </p:txBody>
      </p:sp>
      <p:sp>
        <p:nvSpPr>
          <p:cNvPr id="15363" name="Rectangle 2"/>
          <p:cNvSpPr>
            <a:spLocks noGrp="1" noChangeArrowheads="1"/>
          </p:cNvSpPr>
          <p:nvPr>
            <p:ph type="subTitle" idx="1"/>
          </p:nvPr>
        </p:nvSpPr>
        <p:spPr>
          <a:xfrm>
            <a:off x="1041400" y="2971800"/>
            <a:ext cx="7924800" cy="1846263"/>
          </a:xfrm>
        </p:spPr>
        <p:txBody>
          <a:bodyPr lIns="0" tIns="0" rIns="0" bIns="0"/>
          <a:lstStyle/>
          <a:p>
            <a:pPr eaLnBrk="1" hangingPunct="1">
              <a:lnSpc>
                <a:spcPct val="95000"/>
              </a:lnSpc>
              <a:spcBef>
                <a:spcPct val="0"/>
              </a:spcBef>
            </a:pPr>
            <a:endParaRPr lang="en-US" dirty="0">
              <a:solidFill>
                <a:srgbClr val="898989"/>
              </a:solidFill>
              <a:latin typeface="Arial" charset="0"/>
              <a:cs typeface="Arial" charset="0"/>
            </a:endParaRPr>
          </a:p>
          <a:p>
            <a:pPr eaLnBrk="1" hangingPunct="1">
              <a:lnSpc>
                <a:spcPct val="95000"/>
              </a:lnSpc>
              <a:spcBef>
                <a:spcPct val="0"/>
              </a:spcBef>
            </a:pPr>
            <a:r>
              <a:rPr lang="en-US" dirty="0" smtClean="0">
                <a:solidFill>
                  <a:srgbClr val="898989"/>
                </a:solidFill>
                <a:latin typeface="Arial" charset="0"/>
                <a:cs typeface="Arial" charset="0"/>
              </a:rPr>
              <a:t>Presented by </a:t>
            </a:r>
          </a:p>
          <a:p>
            <a:pPr eaLnBrk="1" hangingPunct="1">
              <a:lnSpc>
                <a:spcPct val="95000"/>
              </a:lnSpc>
              <a:spcBef>
                <a:spcPct val="0"/>
              </a:spcBef>
            </a:pPr>
            <a:r>
              <a:rPr lang="en-US" dirty="0" smtClean="0">
                <a:solidFill>
                  <a:srgbClr val="898989"/>
                </a:solidFill>
                <a:latin typeface="Arial" charset="0"/>
                <a:cs typeface="Arial" charset="0"/>
              </a:rPr>
              <a:t>Gregor von Laszewski</a:t>
            </a:r>
          </a:p>
          <a:p>
            <a:pPr eaLnBrk="1" hangingPunct="1">
              <a:lnSpc>
                <a:spcPct val="95000"/>
              </a:lnSpc>
              <a:spcBef>
                <a:spcPct val="0"/>
              </a:spcBef>
            </a:pPr>
            <a:endParaRPr lang="en-US" dirty="0" smtClean="0">
              <a:solidFill>
                <a:srgbClr val="898989"/>
              </a:solidFill>
              <a:latin typeface="Arial" charset="0"/>
              <a:cs typeface="Arial" charset="0"/>
            </a:endParaRPr>
          </a:p>
          <a:p>
            <a:pPr eaLnBrk="1" hangingPunct="1">
              <a:lnSpc>
                <a:spcPct val="95000"/>
              </a:lnSpc>
              <a:spcBef>
                <a:spcPct val="0"/>
              </a:spcBef>
            </a:pPr>
            <a:r>
              <a:rPr lang="en-US" dirty="0" smtClean="0">
                <a:solidFill>
                  <a:srgbClr val="898989"/>
                </a:solidFill>
                <a:latin typeface="Arial" charset="0"/>
                <a:cs typeface="Arial" charset="0"/>
              </a:rPr>
              <a:t>Authors:</a:t>
            </a:r>
          </a:p>
          <a:p>
            <a:pPr eaLnBrk="1" hangingPunct="1">
              <a:lnSpc>
                <a:spcPct val="95000"/>
              </a:lnSpc>
              <a:spcBef>
                <a:spcPct val="0"/>
              </a:spcBef>
            </a:pPr>
            <a:r>
              <a:rPr lang="en-US" dirty="0">
                <a:solidFill>
                  <a:srgbClr val="898989"/>
                </a:solidFill>
                <a:latin typeface="Arial" charset="0"/>
                <a:cs typeface="Arial" charset="0"/>
              </a:rPr>
              <a:t>Javier Diaz, Gregor von Laszewski, </a:t>
            </a:r>
            <a:r>
              <a:rPr lang="en-US" dirty="0" err="1" smtClean="0">
                <a:solidFill>
                  <a:srgbClr val="898989"/>
                </a:solidFill>
                <a:latin typeface="Arial" charset="0"/>
                <a:cs typeface="Arial" charset="0"/>
              </a:rPr>
              <a:t>Fugang</a:t>
            </a:r>
            <a:r>
              <a:rPr lang="en-US" dirty="0" smtClean="0">
                <a:solidFill>
                  <a:srgbClr val="898989"/>
                </a:solidFill>
                <a:latin typeface="Arial" charset="0"/>
                <a:cs typeface="Arial" charset="0"/>
              </a:rPr>
              <a:t> Wang, Geoffrey Fox,</a:t>
            </a:r>
            <a:br>
              <a:rPr lang="en-US" dirty="0" smtClean="0">
                <a:solidFill>
                  <a:srgbClr val="898989"/>
                </a:solidFill>
                <a:latin typeface="Arial" charset="0"/>
                <a:cs typeface="Arial" charset="0"/>
              </a:rPr>
            </a:br>
            <a:r>
              <a:rPr lang="en-US" dirty="0" smtClean="0">
                <a:solidFill>
                  <a:srgbClr val="898989"/>
                </a:solidFill>
                <a:latin typeface="Arial" charset="0"/>
                <a:cs typeface="Arial" charset="0"/>
              </a:rPr>
              <a:t> Andrew </a:t>
            </a:r>
            <a:r>
              <a:rPr lang="en-US" dirty="0" err="1">
                <a:solidFill>
                  <a:srgbClr val="898989"/>
                </a:solidFill>
                <a:latin typeface="Arial" charset="0"/>
                <a:cs typeface="Arial" charset="0"/>
              </a:rPr>
              <a:t>Younge</a:t>
            </a:r>
            <a:endParaRPr lang="en-US" dirty="0">
              <a:solidFill>
                <a:srgbClr val="898989"/>
              </a:solidFill>
              <a:latin typeface="Arial" charset="0"/>
              <a:cs typeface="Arial" charset="0"/>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Cores_per_partition.png"/>
          <p:cNvPicPr/>
          <p:nvPr/>
        </p:nvPicPr>
        <p:blipFill>
          <a:blip r:embed="rId3" cstate="print"/>
          <a:stretch>
            <a:fillRect/>
          </a:stretch>
        </p:blipFill>
        <p:spPr>
          <a:xfrm>
            <a:off x="0" y="635642"/>
            <a:ext cx="10059200" cy="6984358"/>
          </a:xfrm>
          <a:prstGeom prst="rect">
            <a:avLst/>
          </a:prstGeom>
        </p:spPr>
      </p:pic>
      <p:sp>
        <p:nvSpPr>
          <p:cNvPr id="2" name="Title 1"/>
          <p:cNvSpPr>
            <a:spLocks noGrp="1"/>
          </p:cNvSpPr>
          <p:nvPr>
            <p:ph type="title"/>
          </p:nvPr>
        </p:nvSpPr>
        <p:spPr>
          <a:xfrm>
            <a:off x="1862667" y="1185334"/>
            <a:ext cx="8297333" cy="1049830"/>
          </a:xfrm>
        </p:spPr>
        <p:txBody>
          <a:bodyPr/>
          <a:lstStyle/>
          <a:p>
            <a:r>
              <a:rPr lang="en-US" b="1" dirty="0" smtClean="0"/>
              <a:t>Dynamic Service Allocation</a:t>
            </a:r>
            <a:endParaRPr lang="en-US" b="1" dirty="0"/>
          </a:p>
        </p:txBody>
      </p:sp>
    </p:spTree>
    <p:extLst>
      <p:ext uri="{BB962C8B-B14F-4D97-AF65-F5344CB8AC3E}">
        <p14:creationId xmlns:p14="http://schemas.microsoft.com/office/powerpoint/2010/main" val="281511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552450" y="355600"/>
            <a:ext cx="9055100" cy="1168400"/>
          </a:xfrm>
        </p:spPr>
        <p:txBody>
          <a:bodyPr lIns="0" tIns="0" rIns="0" bIns="0"/>
          <a:lstStyle/>
          <a:p>
            <a:pPr eaLnBrk="1" hangingPunct="1">
              <a:lnSpc>
                <a:spcPct val="95000"/>
              </a:lnSpc>
              <a:defRPr/>
            </a:pPr>
            <a:r>
              <a:rPr lang="en-US" sz="4900" b="1" smtClean="0">
                <a:solidFill>
                  <a:srgbClr val="000000"/>
                </a:solidFill>
                <a:latin typeface="Arial" charset="0"/>
                <a:ea typeface="+mj-ea"/>
                <a:cs typeface="+mj-cs"/>
              </a:rPr>
              <a:t>Rain in FutureGrid</a:t>
            </a:r>
          </a:p>
        </p:txBody>
      </p:sp>
      <p:sp>
        <p:nvSpPr>
          <p:cNvPr id="9221" name="Text Box 5"/>
          <p:cNvSpPr txBox="1">
            <a:spLocks noChangeArrowheads="1"/>
          </p:cNvSpPr>
          <p:nvPr/>
        </p:nvSpPr>
        <p:spPr bwMode="auto">
          <a:xfrm>
            <a:off x="3516313" y="7113588"/>
            <a:ext cx="312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200" smtClean="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181100"/>
            <a:ext cx="72898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27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Architecture</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Tree>
    <p:extLst>
      <p:ext uri="{BB962C8B-B14F-4D97-AF65-F5344CB8AC3E}">
        <p14:creationId xmlns:p14="http://schemas.microsoft.com/office/powerpoint/2010/main" val="19466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Software Architecture</a:t>
            </a:r>
            <a:endParaRPr lang="en-US" dirty="0"/>
          </a:p>
        </p:txBody>
      </p:sp>
      <p:pic>
        <p:nvPicPr>
          <p:cNvPr id="4" name="Content Placeholder 3"/>
          <p:cNvPicPr>
            <a:picLocks noGrp="1" noChangeAspect="1"/>
          </p:cNvPicPr>
          <p:nvPr>
            <p:ph idx="1"/>
          </p:nvPr>
        </p:nvPicPr>
        <p:blipFill rotWithShape="1">
          <a:blip r:embed="rId3"/>
          <a:srcRect l="-419" t="-182" r="-1147" b="182"/>
          <a:stretch/>
        </p:blipFill>
        <p:spPr>
          <a:xfrm>
            <a:off x="254001" y="1608667"/>
            <a:ext cx="5116612" cy="5028848"/>
          </a:xfrm>
        </p:spPr>
      </p:pic>
      <p:sp>
        <p:nvSpPr>
          <p:cNvPr id="5" name="TextBox 4"/>
          <p:cNvSpPr txBox="1"/>
          <p:nvPr/>
        </p:nvSpPr>
        <p:spPr>
          <a:xfrm>
            <a:off x="5672667" y="2963334"/>
            <a:ext cx="3725333" cy="2496410"/>
          </a:xfrm>
          <a:prstGeom prst="rect">
            <a:avLst/>
          </a:prstGeom>
          <a:noFill/>
          <a:ln>
            <a:solidFill>
              <a:schemeClr val="tx1"/>
            </a:solidFill>
          </a:ln>
        </p:spPr>
        <p:txBody>
          <a:bodyPr wrap="square" lIns="101599" tIns="50799" rIns="101599" bIns="50799" rtlCol="0">
            <a:spAutoFit/>
          </a:bodyPr>
          <a:lstStyle/>
          <a:p>
            <a:pPr>
              <a:buFont typeface="Arial" pitchFamily="34" charset="0"/>
              <a:buChar char="•"/>
            </a:pPr>
            <a:r>
              <a:rPr lang="en-US" sz="2200" dirty="0"/>
              <a:t> </a:t>
            </a:r>
            <a:r>
              <a:rPr lang="en-US" sz="2200" b="1" dirty="0"/>
              <a:t>Note on Authentication and Authorization</a:t>
            </a:r>
          </a:p>
          <a:p>
            <a:pPr>
              <a:buFont typeface="Arial" pitchFamily="34" charset="0"/>
              <a:buChar char="•"/>
            </a:pPr>
            <a:r>
              <a:rPr lang="en-US" sz="2200" dirty="0"/>
              <a:t> We have different environments and requirements from </a:t>
            </a:r>
            <a:r>
              <a:rPr lang="en-US" sz="2200" dirty="0" smtClean="0"/>
              <a:t>XSEDE</a:t>
            </a:r>
            <a:endParaRPr lang="en-US" sz="2200" dirty="0"/>
          </a:p>
          <a:p>
            <a:pPr>
              <a:buFont typeface="Arial" pitchFamily="34" charset="0"/>
              <a:buChar char="•"/>
            </a:pPr>
            <a:r>
              <a:rPr lang="en-US" sz="2200" dirty="0"/>
              <a:t> Non trivial to integrate/align security model with </a:t>
            </a:r>
            <a:r>
              <a:rPr lang="en-US" sz="2200" dirty="0" smtClean="0"/>
              <a:t>XSEDE</a:t>
            </a:r>
            <a:endParaRPr lang="en-US" sz="2200" dirty="0"/>
          </a:p>
        </p:txBody>
      </p:sp>
    </p:spTree>
    <p:extLst>
      <p:ext uri="{BB962C8B-B14F-4D97-AF65-F5344CB8AC3E}">
        <p14:creationId xmlns:p14="http://schemas.microsoft.com/office/powerpoint/2010/main" val="3739543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304447"/>
          </a:xfrm>
        </p:spPr>
        <p:txBody>
          <a:bodyPr/>
          <a:lstStyle/>
          <a:p>
            <a:r>
              <a:rPr lang="en-US" dirty="0" smtClean="0"/>
              <a:t>Detailed Software Architecture</a:t>
            </a:r>
            <a:endParaRPr lang="en-US" dirty="0"/>
          </a:p>
        </p:txBody>
      </p:sp>
      <p:pic>
        <p:nvPicPr>
          <p:cNvPr id="4" name="Content Placeholder 3"/>
          <p:cNvPicPr>
            <a:picLocks noGrp="1" noChangeAspect="1"/>
          </p:cNvPicPr>
          <p:nvPr>
            <p:ph idx="1"/>
          </p:nvPr>
        </p:nvPicPr>
        <p:blipFill>
          <a:blip r:embed="rId3"/>
          <a:srcRect l="-40756" r="-40756"/>
          <a:stretch>
            <a:fillRect/>
          </a:stretch>
        </p:blipFill>
        <p:spPr>
          <a:xfrm>
            <a:off x="-1141564" y="762000"/>
            <a:ext cx="12469964" cy="6858000"/>
          </a:xfrm>
        </p:spPr>
      </p:pic>
    </p:spTree>
    <p:extLst>
      <p:ext uri="{BB962C8B-B14F-4D97-AF65-F5344CB8AC3E}">
        <p14:creationId xmlns:p14="http://schemas.microsoft.com/office/powerpoint/2010/main" val="2251622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rcRect l="-40756" r="-40756"/>
          <a:stretch>
            <a:fillRect/>
          </a:stretch>
        </p:blipFill>
        <p:spPr bwMode="auto">
          <a:xfrm>
            <a:off x="-1141564" y="762000"/>
            <a:ext cx="124699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p:nvPr>
        </p:nvSpPr>
        <p:spPr>
          <a:xfrm>
            <a:off x="508000" y="-254000"/>
            <a:ext cx="9144000" cy="1270000"/>
          </a:xfrm>
        </p:spPr>
        <p:txBody>
          <a:bodyPr/>
          <a:lstStyle/>
          <a:p>
            <a:r>
              <a:rPr lang="en-US" dirty="0" smtClean="0"/>
              <a:t>Next we present selected Services</a:t>
            </a:r>
            <a:endParaRPr lang="en-US" dirty="0"/>
          </a:p>
        </p:txBody>
      </p:sp>
      <p:sp>
        <p:nvSpPr>
          <p:cNvPr id="12" name="TextBox 11"/>
          <p:cNvSpPr txBox="1"/>
          <p:nvPr/>
        </p:nvSpPr>
        <p:spPr>
          <a:xfrm>
            <a:off x="3302000" y="6265334"/>
            <a:ext cx="479596" cy="471922"/>
          </a:xfrm>
          <a:prstGeom prst="rect">
            <a:avLst/>
          </a:prstGeom>
          <a:noFill/>
          <a:effectLst>
            <a:outerShdw blurRad="50800" dist="38100" dir="2700000" algn="tl" rotWithShape="0">
              <a:srgbClr val="000000">
                <a:alpha val="43000"/>
              </a:srgbClr>
            </a:outerShdw>
          </a:effectLst>
        </p:spPr>
        <p:txBody>
          <a:bodyPr wrap="none" lIns="101599" tIns="50799" rIns="101599" bIns="50799"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3" name="TextBox 12"/>
          <p:cNvSpPr txBox="1"/>
          <p:nvPr/>
        </p:nvSpPr>
        <p:spPr>
          <a:xfrm>
            <a:off x="3332751" y="3486749"/>
            <a:ext cx="479596" cy="471922"/>
          </a:xfrm>
          <a:prstGeom prst="rect">
            <a:avLst/>
          </a:prstGeom>
          <a:noFill/>
          <a:effectLst>
            <a:outerShdw blurRad="50800" dist="38100" dir="2700000" algn="tl" rotWithShape="0">
              <a:srgbClr val="000000">
                <a:alpha val="43000"/>
              </a:srgbClr>
            </a:outerShdw>
          </a:effectLst>
        </p:spPr>
        <p:txBody>
          <a:bodyPr wrap="none" lIns="101599" tIns="50799" rIns="101599" bIns="50799"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
        <p:nvSpPr>
          <p:cNvPr id="14" name="TextBox 13"/>
          <p:cNvSpPr txBox="1"/>
          <p:nvPr/>
        </p:nvSpPr>
        <p:spPr>
          <a:xfrm>
            <a:off x="4470360" y="5618350"/>
            <a:ext cx="479596" cy="471922"/>
          </a:xfrm>
          <a:prstGeom prst="rect">
            <a:avLst/>
          </a:prstGeom>
          <a:noFill/>
          <a:effectLst>
            <a:outerShdw blurRad="50800" dist="38100" dir="2700000" algn="tl" rotWithShape="0">
              <a:srgbClr val="000000">
                <a:alpha val="43000"/>
              </a:srgbClr>
            </a:outerShdw>
          </a:effectLst>
        </p:spPr>
        <p:txBody>
          <a:bodyPr wrap="none" lIns="101599" tIns="50799" rIns="101599" bIns="50799" rtlCol="0">
            <a:spAutoFit/>
          </a:bodyPr>
          <a:lstStyle/>
          <a:p>
            <a:r>
              <a:rPr lang="en-US" dirty="0" smtClean="0">
                <a:solidFill>
                  <a:srgbClr val="FF0000"/>
                </a:solidFill>
                <a:latin typeface="Wingdings"/>
                <a:ea typeface="Wingdings"/>
                <a:cs typeface="Wingdings"/>
                <a:sym typeface="Wingdings"/>
              </a:rPr>
              <a:t></a:t>
            </a:r>
            <a:endParaRPr lang="en-US" dirty="0">
              <a:solidFill>
                <a:srgbClr val="FF0000"/>
              </a:solidFill>
            </a:endParaRPr>
          </a:p>
        </p:txBody>
      </p:sp>
    </p:spTree>
    <p:extLst>
      <p:ext uri="{BB962C8B-B14F-4D97-AF65-F5344CB8AC3E}">
        <p14:creationId xmlns:p14="http://schemas.microsoft.com/office/powerpoint/2010/main" val="1430011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Management and Dynamic Provisioning</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http://futuregrid.org</a:t>
            </a:r>
            <a:endParaRPr lang="en-US"/>
          </a:p>
        </p:txBody>
      </p:sp>
    </p:spTree>
    <p:extLst>
      <p:ext uri="{BB962C8B-B14F-4D97-AF65-F5344CB8AC3E}">
        <p14:creationId xmlns:p14="http://schemas.microsoft.com/office/powerpoint/2010/main" val="393275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Arial" charset="0"/>
                <a:cs typeface="Arial" charset="0"/>
              </a:rPr>
              <a:t>Terminology</a:t>
            </a:r>
          </a:p>
        </p:txBody>
      </p:sp>
      <p:sp>
        <p:nvSpPr>
          <p:cNvPr id="4" name="Content Placeholder 3"/>
          <p:cNvSpPr>
            <a:spLocks noGrp="1"/>
          </p:cNvSpPr>
          <p:nvPr>
            <p:ph idx="1"/>
          </p:nvPr>
        </p:nvSpPr>
        <p:spPr>
          <a:xfrm>
            <a:off x="508000" y="1778000"/>
            <a:ext cx="9144000" cy="5232400"/>
          </a:xfrm>
        </p:spPr>
        <p:txBody>
          <a:bodyPr>
            <a:normAutofit fontScale="70000" lnSpcReduction="20000"/>
          </a:bodyPr>
          <a:lstStyle/>
          <a:p>
            <a:pPr>
              <a:lnSpc>
                <a:spcPct val="120000"/>
              </a:lnSpc>
              <a:defRPr/>
            </a:pPr>
            <a:r>
              <a:rPr lang="en-US" b="1" dirty="0" smtClean="0">
                <a:latin typeface="Arial"/>
                <a:cs typeface="Arial"/>
              </a:rPr>
              <a:t>Image Management </a:t>
            </a:r>
            <a:r>
              <a:rPr lang="en-US" dirty="0" smtClean="0">
                <a:latin typeface="Arial"/>
                <a:cs typeface="Arial"/>
              </a:rPr>
              <a:t>provides the low level software (create</a:t>
            </a:r>
            <a:r>
              <a:rPr lang="en-US" dirty="0">
                <a:latin typeface="Arial"/>
                <a:cs typeface="Arial"/>
              </a:rPr>
              <a:t>, customize, store</a:t>
            </a:r>
            <a:r>
              <a:rPr lang="en-US" dirty="0" smtClean="0">
                <a:latin typeface="Arial"/>
                <a:cs typeface="Arial"/>
              </a:rPr>
              <a:t>, </a:t>
            </a:r>
            <a:r>
              <a:rPr lang="en-US" dirty="0">
                <a:latin typeface="Arial"/>
                <a:cs typeface="Arial"/>
              </a:rPr>
              <a:t>share and </a:t>
            </a:r>
            <a:r>
              <a:rPr lang="en-US" dirty="0" smtClean="0">
                <a:latin typeface="Arial"/>
                <a:cs typeface="Arial"/>
              </a:rPr>
              <a:t>deploy images) needed to achieve Dynamic Provisioning and Rain</a:t>
            </a:r>
          </a:p>
          <a:p>
            <a:pPr>
              <a:lnSpc>
                <a:spcPct val="120000"/>
              </a:lnSpc>
              <a:defRPr/>
            </a:pPr>
            <a:endParaRPr lang="en-US" sz="1700" dirty="0" smtClean="0">
              <a:latin typeface="Arial"/>
              <a:cs typeface="Arial"/>
            </a:endParaRPr>
          </a:p>
          <a:p>
            <a:pPr>
              <a:lnSpc>
                <a:spcPct val="120000"/>
              </a:lnSpc>
              <a:defRPr/>
            </a:pPr>
            <a:r>
              <a:rPr lang="en-US" b="1" dirty="0" smtClean="0">
                <a:latin typeface="Arial"/>
                <a:cs typeface="Arial"/>
              </a:rPr>
              <a:t>Dynamic Provisioning</a:t>
            </a:r>
            <a:r>
              <a:rPr lang="en-US" dirty="0" smtClean="0">
                <a:latin typeface="Arial"/>
                <a:cs typeface="Arial"/>
              </a:rPr>
              <a:t> is in charge of providing machines with the requested OS. The requested OS must have been previously deployed in the infrastructure</a:t>
            </a:r>
          </a:p>
          <a:p>
            <a:pPr>
              <a:lnSpc>
                <a:spcPct val="120000"/>
              </a:lnSpc>
              <a:defRPr/>
            </a:pPr>
            <a:endParaRPr lang="en-US" sz="1900" b="1" dirty="0" smtClean="0">
              <a:latin typeface="Arial"/>
              <a:cs typeface="Arial"/>
            </a:endParaRPr>
          </a:p>
          <a:p>
            <a:pPr>
              <a:lnSpc>
                <a:spcPct val="120000"/>
              </a:lnSpc>
              <a:defRPr/>
            </a:pPr>
            <a:r>
              <a:rPr lang="en-US" b="1" dirty="0" smtClean="0">
                <a:latin typeface="Arial"/>
                <a:cs typeface="Arial"/>
              </a:rPr>
              <a:t>RAIN</a:t>
            </a:r>
            <a:r>
              <a:rPr lang="en-US" dirty="0" smtClean="0">
                <a:latin typeface="Arial"/>
                <a:cs typeface="Arial"/>
              </a:rPr>
              <a:t> is our highest level component that uses Dynamic Provisioning and Image Management to provide custom environments that may or may not exits. Therefore, a Rain request may involve the creation, deployment and provision of one or more images in a set of machines</a:t>
            </a:r>
            <a:endParaRPr lang="en-US" dirty="0">
              <a:latin typeface="Arial"/>
              <a:cs typeface="Arial"/>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Arial" charset="0"/>
                <a:cs typeface="Arial" charset="0"/>
              </a:rPr>
              <a:t>Motivation</a:t>
            </a:r>
          </a:p>
        </p:txBody>
      </p:sp>
      <p:sp>
        <p:nvSpPr>
          <p:cNvPr id="3" name="Content Placeholder 2"/>
          <p:cNvSpPr>
            <a:spLocks noGrp="1"/>
          </p:cNvSpPr>
          <p:nvPr>
            <p:ph idx="1"/>
          </p:nvPr>
        </p:nvSpPr>
        <p:spPr>
          <a:xfrm>
            <a:off x="508000" y="1778000"/>
            <a:ext cx="9144000" cy="5308600"/>
          </a:xfrm>
        </p:spPr>
        <p:txBody>
          <a:bodyPr>
            <a:normAutofit fontScale="92500"/>
          </a:bodyPr>
          <a:lstStyle/>
          <a:p>
            <a:pPr eaLnBrk="1" hangingPunct="1">
              <a:lnSpc>
                <a:spcPct val="110000"/>
              </a:lnSpc>
              <a:defRPr/>
            </a:pPr>
            <a:r>
              <a:rPr lang="en-US" sz="3700" dirty="0">
                <a:solidFill>
                  <a:srgbClr val="000000"/>
                </a:solidFill>
                <a:latin typeface="Arial"/>
                <a:cs typeface="Arial"/>
              </a:rPr>
              <a:t>The goal is to create and maintain platforms in custom FG </a:t>
            </a:r>
            <a:r>
              <a:rPr lang="en-US" sz="3700" dirty="0" smtClean="0">
                <a:solidFill>
                  <a:srgbClr val="000000"/>
                </a:solidFill>
                <a:latin typeface="Arial"/>
                <a:cs typeface="Arial"/>
              </a:rPr>
              <a:t>images that </a:t>
            </a:r>
            <a:r>
              <a:rPr lang="en-US" sz="3700" dirty="0">
                <a:solidFill>
                  <a:srgbClr val="000000"/>
                </a:solidFill>
                <a:latin typeface="Arial"/>
                <a:cs typeface="Arial"/>
              </a:rPr>
              <a:t>can be retrieved, deployed, and provisioned on </a:t>
            </a:r>
            <a:r>
              <a:rPr lang="en-US" sz="3700" dirty="0" smtClean="0">
                <a:solidFill>
                  <a:srgbClr val="000000"/>
                </a:solidFill>
                <a:latin typeface="Arial"/>
                <a:cs typeface="Arial"/>
              </a:rPr>
              <a:t>demand</a:t>
            </a:r>
          </a:p>
          <a:p>
            <a:pPr eaLnBrk="1" hangingPunct="1">
              <a:lnSpc>
                <a:spcPct val="110000"/>
              </a:lnSpc>
              <a:defRPr/>
            </a:pPr>
            <a:r>
              <a:rPr lang="en-US" sz="3700" dirty="0" smtClean="0">
                <a:solidFill>
                  <a:srgbClr val="000000"/>
                </a:solidFill>
                <a:latin typeface="Arial"/>
                <a:cs typeface="Arial"/>
              </a:rPr>
              <a:t>Imagine </a:t>
            </a:r>
            <a:r>
              <a:rPr lang="en-US" sz="3700" dirty="0">
                <a:solidFill>
                  <a:srgbClr val="000000"/>
                </a:solidFill>
                <a:latin typeface="Arial"/>
                <a:cs typeface="Arial"/>
              </a:rPr>
              <a:t>the following scenario for </a:t>
            </a:r>
            <a:r>
              <a:rPr lang="en-US" sz="3700" dirty="0" smtClean="0">
                <a:solidFill>
                  <a:srgbClr val="000000"/>
                </a:solidFill>
                <a:latin typeface="Arial"/>
                <a:cs typeface="Arial"/>
              </a:rPr>
              <a:t>FG:</a:t>
            </a:r>
          </a:p>
          <a:p>
            <a:pPr lvl="1" eaLnBrk="1" hangingPunct="1">
              <a:lnSpc>
                <a:spcPct val="110000"/>
              </a:lnSpc>
              <a:buClr>
                <a:srgbClr val="000000"/>
              </a:buClr>
              <a:buSzPct val="100000"/>
              <a:buFont typeface="Wingdings" charset="0"/>
              <a:buChar char="§"/>
              <a:defRPr/>
            </a:pPr>
            <a:r>
              <a:rPr lang="en-US" dirty="0" err="1">
                <a:solidFill>
                  <a:srgbClr val="000000"/>
                </a:solidFill>
                <a:latin typeface="Arial"/>
                <a:cs typeface="Arial"/>
              </a:rPr>
              <a:t>fg</a:t>
            </a:r>
            <a:r>
              <a:rPr lang="en-US" dirty="0">
                <a:solidFill>
                  <a:srgbClr val="000000"/>
                </a:solidFill>
                <a:latin typeface="Arial"/>
                <a:cs typeface="Arial"/>
              </a:rPr>
              <a:t>-image-generate –o </a:t>
            </a:r>
            <a:r>
              <a:rPr lang="en-US" dirty="0" err="1">
                <a:solidFill>
                  <a:srgbClr val="000000"/>
                </a:solidFill>
                <a:latin typeface="Arial"/>
                <a:cs typeface="Arial"/>
              </a:rPr>
              <a:t>ubuntu</a:t>
            </a:r>
            <a:r>
              <a:rPr lang="en-US" dirty="0">
                <a:solidFill>
                  <a:srgbClr val="000000"/>
                </a:solidFill>
                <a:latin typeface="Arial"/>
                <a:cs typeface="Arial"/>
              </a:rPr>
              <a:t> –v maverick -s openmpi-</a:t>
            </a:r>
            <a:r>
              <a:rPr lang="en-US" dirty="0" smtClean="0">
                <a:solidFill>
                  <a:srgbClr val="000000"/>
                </a:solidFill>
                <a:latin typeface="Arial"/>
                <a:cs typeface="Arial"/>
              </a:rPr>
              <a:t>bin,</a:t>
            </a:r>
            <a:r>
              <a:rPr lang="en-US" dirty="0">
                <a:solidFill>
                  <a:srgbClr val="000000"/>
                </a:solidFill>
                <a:latin typeface="Arial"/>
                <a:cs typeface="Arial"/>
              </a:rPr>
              <a:t>gcc,fftw2,emacs –n </a:t>
            </a:r>
            <a:r>
              <a:rPr lang="en-US" dirty="0" err="1">
                <a:solidFill>
                  <a:srgbClr val="000000"/>
                </a:solidFill>
                <a:latin typeface="Arial"/>
                <a:cs typeface="Arial"/>
              </a:rPr>
              <a:t>ubuntu-mpi-dev</a:t>
            </a:r>
            <a:r>
              <a:rPr lang="en-US" dirty="0">
                <a:solidFill>
                  <a:srgbClr val="000000"/>
                </a:solidFill>
                <a:latin typeface="Arial"/>
                <a:cs typeface="Arial"/>
              </a:rPr>
              <a:t> (store </a:t>
            </a:r>
            <a:r>
              <a:rPr lang="en-US" dirty="0" err="1">
                <a:solidFill>
                  <a:srgbClr val="000000"/>
                </a:solidFill>
                <a:latin typeface="Arial"/>
                <a:cs typeface="Arial"/>
              </a:rPr>
              <a:t>img</a:t>
            </a:r>
            <a:r>
              <a:rPr lang="en-US" dirty="0">
                <a:solidFill>
                  <a:srgbClr val="000000"/>
                </a:solidFill>
                <a:latin typeface="Arial"/>
                <a:cs typeface="Arial"/>
              </a:rPr>
              <a:t> in repo with id 1234)</a:t>
            </a:r>
            <a:endParaRPr lang="en-US" dirty="0">
              <a:latin typeface="Arial"/>
              <a:cs typeface="Arial"/>
            </a:endParaRPr>
          </a:p>
          <a:p>
            <a:pPr lvl="1" eaLnBrk="1" hangingPunct="1">
              <a:lnSpc>
                <a:spcPct val="110000"/>
              </a:lnSpc>
              <a:buClr>
                <a:srgbClr val="000000"/>
              </a:buClr>
              <a:buSzPct val="100000"/>
              <a:buFont typeface="Wingdings" charset="0"/>
              <a:buChar char="§"/>
              <a:defRPr/>
            </a:pPr>
            <a:r>
              <a:rPr lang="en-US" dirty="0" err="1">
                <a:solidFill>
                  <a:srgbClr val="000000"/>
                </a:solidFill>
                <a:latin typeface="Arial"/>
                <a:cs typeface="Arial"/>
              </a:rPr>
              <a:t>fg</a:t>
            </a:r>
            <a:r>
              <a:rPr lang="en-US" dirty="0">
                <a:solidFill>
                  <a:srgbClr val="000000"/>
                </a:solidFill>
                <a:latin typeface="Arial"/>
                <a:cs typeface="Arial"/>
              </a:rPr>
              <a:t>-image-deploy –x </a:t>
            </a:r>
            <a:r>
              <a:rPr lang="en-US" dirty="0" err="1">
                <a:solidFill>
                  <a:srgbClr val="000000"/>
                </a:solidFill>
                <a:latin typeface="Arial"/>
                <a:cs typeface="Arial"/>
              </a:rPr>
              <a:t>india.futuregrid.org</a:t>
            </a:r>
            <a:r>
              <a:rPr lang="en-US" dirty="0">
                <a:solidFill>
                  <a:srgbClr val="000000"/>
                </a:solidFill>
                <a:latin typeface="Arial"/>
                <a:cs typeface="Arial"/>
              </a:rPr>
              <a:t> –r 1234</a:t>
            </a:r>
            <a:endParaRPr lang="en-US" dirty="0">
              <a:latin typeface="Arial"/>
              <a:cs typeface="Arial"/>
            </a:endParaRPr>
          </a:p>
          <a:p>
            <a:pPr lvl="1" eaLnBrk="1" hangingPunct="1">
              <a:lnSpc>
                <a:spcPct val="110000"/>
              </a:lnSpc>
              <a:buClr>
                <a:srgbClr val="000000"/>
              </a:buClr>
              <a:buSzPct val="100000"/>
              <a:buFont typeface="Wingdings" charset="0"/>
              <a:buChar char="§"/>
              <a:defRPr/>
            </a:pPr>
            <a:r>
              <a:rPr lang="en-US" dirty="0" err="1">
                <a:solidFill>
                  <a:srgbClr val="000000"/>
                </a:solidFill>
                <a:latin typeface="Arial"/>
                <a:cs typeface="Arial"/>
              </a:rPr>
              <a:t>fg</a:t>
            </a:r>
            <a:r>
              <a:rPr lang="en-US" dirty="0">
                <a:solidFill>
                  <a:srgbClr val="000000"/>
                </a:solidFill>
                <a:latin typeface="Arial"/>
                <a:cs typeface="Arial"/>
              </a:rPr>
              <a:t>-rain –provision -n 32 </a:t>
            </a:r>
            <a:r>
              <a:rPr lang="en-US" dirty="0" err="1">
                <a:solidFill>
                  <a:srgbClr val="000000"/>
                </a:solidFill>
                <a:latin typeface="Arial"/>
                <a:cs typeface="Arial"/>
              </a:rPr>
              <a:t>ubuntu-mpi-dev</a:t>
            </a:r>
            <a:endParaRPr lang="en-US" dirty="0">
              <a:latin typeface="Arial"/>
              <a:cs typeface="Arial"/>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Architecture</a:t>
            </a:r>
            <a:endParaRPr lang="en-US" noProof="0" dirty="0"/>
          </a:p>
        </p:txBody>
      </p:sp>
      <p:sp>
        <p:nvSpPr>
          <p:cNvPr id="11" name="Content Placeholder 10"/>
          <p:cNvSpPr>
            <a:spLocks noGrp="1"/>
          </p:cNvSpPr>
          <p:nvPr>
            <p:ph sz="half" idx="2"/>
          </p:nvPr>
        </p:nvSpPr>
        <p:spPr>
          <a:xfrm>
            <a:off x="327472" y="1361728"/>
            <a:ext cx="4371528" cy="5953472"/>
          </a:xfrm>
        </p:spPr>
        <p:txBody>
          <a:bodyPr>
            <a:normAutofit fontScale="92500" lnSpcReduction="20000"/>
          </a:bodyPr>
          <a:lstStyle/>
          <a:p>
            <a:pPr>
              <a:lnSpc>
                <a:spcPct val="120000"/>
              </a:lnSpc>
            </a:pPr>
            <a:r>
              <a:rPr lang="en-US" noProof="0" dirty="0" smtClean="0">
                <a:latin typeface="Arial" pitchFamily="34" charset="0"/>
                <a:cs typeface="Arial" pitchFamily="34" charset="0"/>
              </a:rPr>
              <a:t>Image </a:t>
            </a:r>
            <a:r>
              <a:rPr lang="en-US" noProof="0" dirty="0">
                <a:latin typeface="Arial" pitchFamily="34" charset="0"/>
                <a:cs typeface="Arial" pitchFamily="34" charset="0"/>
              </a:rPr>
              <a:t>management </a:t>
            </a:r>
            <a:r>
              <a:rPr lang="en-US" noProof="0" dirty="0" smtClean="0">
                <a:latin typeface="Arial" pitchFamily="34" charset="0"/>
                <a:cs typeface="Arial" pitchFamily="34" charset="0"/>
              </a:rPr>
              <a:t>is </a:t>
            </a:r>
            <a:r>
              <a:rPr lang="en-US" noProof="0" dirty="0">
                <a:latin typeface="Arial" pitchFamily="34" charset="0"/>
                <a:cs typeface="Arial" pitchFamily="34" charset="0"/>
              </a:rPr>
              <a:t>supported by a number of tightly-coupled services essential </a:t>
            </a:r>
            <a:r>
              <a:rPr lang="en-US" dirty="0" smtClean="0">
                <a:latin typeface="Arial" pitchFamily="34" charset="0"/>
                <a:cs typeface="Arial" pitchFamily="34" charset="0"/>
              </a:rPr>
              <a:t>for</a:t>
            </a:r>
            <a:r>
              <a:rPr lang="en-US" noProof="0" dirty="0" smtClean="0">
                <a:latin typeface="Arial" pitchFamily="34" charset="0"/>
                <a:cs typeface="Arial" pitchFamily="34" charset="0"/>
              </a:rPr>
              <a:t> FG </a:t>
            </a:r>
          </a:p>
          <a:p>
            <a:pPr>
              <a:lnSpc>
                <a:spcPct val="120000"/>
              </a:lnSpc>
            </a:pPr>
            <a:r>
              <a:rPr lang="en-US" noProof="0" dirty="0" smtClean="0">
                <a:latin typeface="Arial" pitchFamily="34" charset="0"/>
                <a:cs typeface="Arial" pitchFamily="34" charset="0"/>
              </a:rPr>
              <a:t>The major services are</a:t>
            </a:r>
          </a:p>
          <a:p>
            <a:pPr lvl="1">
              <a:lnSpc>
                <a:spcPct val="120000"/>
              </a:lnSpc>
            </a:pPr>
            <a:r>
              <a:rPr lang="en-US" noProof="0" dirty="0" smtClean="0">
                <a:latin typeface="Arial" pitchFamily="34" charset="0"/>
                <a:cs typeface="Arial" pitchFamily="34" charset="0"/>
              </a:rPr>
              <a:t>Image Repository</a:t>
            </a:r>
          </a:p>
          <a:p>
            <a:pPr lvl="1">
              <a:lnSpc>
                <a:spcPct val="120000"/>
              </a:lnSpc>
            </a:pPr>
            <a:r>
              <a:rPr lang="en-US" noProof="0" dirty="0">
                <a:latin typeface="Arial" pitchFamily="34" charset="0"/>
                <a:cs typeface="Arial" pitchFamily="34" charset="0"/>
              </a:rPr>
              <a:t>I</a:t>
            </a:r>
            <a:r>
              <a:rPr lang="en-US" noProof="0" dirty="0" smtClean="0">
                <a:latin typeface="Arial" pitchFamily="34" charset="0"/>
                <a:cs typeface="Arial" pitchFamily="34" charset="0"/>
              </a:rPr>
              <a:t>mage Generator</a:t>
            </a:r>
          </a:p>
          <a:p>
            <a:pPr lvl="1">
              <a:lnSpc>
                <a:spcPct val="120000"/>
              </a:lnSpc>
            </a:pPr>
            <a:r>
              <a:rPr lang="en-US" noProof="0" dirty="0" smtClean="0">
                <a:latin typeface="Arial" pitchFamily="34" charset="0"/>
                <a:cs typeface="Arial" pitchFamily="34" charset="0"/>
              </a:rPr>
              <a:t>Image Deployment</a:t>
            </a:r>
          </a:p>
          <a:p>
            <a:pPr lvl="1">
              <a:lnSpc>
                <a:spcPct val="120000"/>
              </a:lnSpc>
            </a:pPr>
            <a:r>
              <a:rPr lang="en-US" noProof="0" dirty="0" smtClean="0">
                <a:latin typeface="Arial" pitchFamily="34" charset="0"/>
                <a:cs typeface="Arial" pitchFamily="34" charset="0"/>
              </a:rPr>
              <a:t>RAIN – Dynamic provisioning</a:t>
            </a:r>
          </a:p>
          <a:p>
            <a:pPr lvl="1" algn="just">
              <a:lnSpc>
                <a:spcPct val="120000"/>
              </a:lnSpc>
            </a:pPr>
            <a:r>
              <a:rPr lang="en-US" noProof="0" dirty="0" smtClean="0">
                <a:latin typeface="Arial" pitchFamily="34" charset="0"/>
                <a:cs typeface="Arial" pitchFamily="34" charset="0"/>
              </a:rPr>
              <a:t>External Services</a:t>
            </a:r>
          </a:p>
        </p:txBody>
      </p:sp>
      <p:sp>
        <p:nvSpPr>
          <p:cNvPr id="4" name="Footer Placeholder 3"/>
          <p:cNvSpPr>
            <a:spLocks noGrp="1"/>
          </p:cNvSpPr>
          <p:nvPr>
            <p:ph type="ftr" sz="quarter" idx="11"/>
          </p:nvPr>
        </p:nvSpPr>
        <p:spPr/>
        <p:txBody>
          <a:bodyPr/>
          <a:lstStyle/>
          <a:p>
            <a:pPr>
              <a:defRPr/>
            </a:pPr>
            <a:r>
              <a:rPr lang="en-US" dirty="0" smtClean="0"/>
              <a:t>https://portal.futuregrid.org</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l="32" r="-281"/>
          <a:stretch>
            <a:fillRect/>
          </a:stretch>
        </p:blipFill>
        <p:spPr bwMode="auto">
          <a:xfrm>
            <a:off x="4647952" y="1577752"/>
            <a:ext cx="5456781" cy="50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52526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 People</a:t>
            </a:r>
            <a:endParaRPr lang="en-US" dirty="0"/>
          </a:p>
        </p:txBody>
      </p:sp>
      <p:sp>
        <p:nvSpPr>
          <p:cNvPr id="3" name="Content Placeholder 2"/>
          <p:cNvSpPr>
            <a:spLocks noGrp="1"/>
          </p:cNvSpPr>
          <p:nvPr>
            <p:ph idx="1"/>
          </p:nvPr>
        </p:nvSpPr>
        <p:spPr/>
        <p:txBody>
          <a:bodyPr/>
          <a:lstStyle/>
          <a:p>
            <a:r>
              <a:rPr lang="en-US" dirty="0" smtClean="0"/>
              <a:t>Many people have worked on </a:t>
            </a:r>
            <a:r>
              <a:rPr lang="en-US" dirty="0" err="1" smtClean="0"/>
              <a:t>FuturGrid</a:t>
            </a:r>
            <a:r>
              <a:rPr lang="en-US" dirty="0" smtClean="0"/>
              <a:t> and we are not be able to list all them here. </a:t>
            </a:r>
          </a:p>
          <a:p>
            <a:r>
              <a:rPr lang="en-US" dirty="0" smtClean="0"/>
              <a:t>We will attempt to keep a list available on the portal Web site.</a:t>
            </a:r>
          </a:p>
          <a:p>
            <a:r>
              <a:rPr lang="en-US" dirty="0" smtClean="0"/>
              <a:t>Many others have contributed to this tutorial!!</a:t>
            </a:r>
          </a:p>
          <a:p>
            <a:pPr lvl="2"/>
            <a:r>
              <a:rPr lang="en-US" dirty="0" smtClean="0"/>
              <a:t>Thanks!!</a:t>
            </a:r>
            <a:endParaRPr lang="en-US" dirty="0"/>
          </a:p>
          <a:p>
            <a:r>
              <a:rPr lang="en-US" dirty="0" smtClean="0"/>
              <a:t>https://</a:t>
            </a:r>
            <a:r>
              <a:rPr lang="en-US" dirty="0" err="1" smtClean="0"/>
              <a:t>portal.futuregrid.org</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94238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ctrTitle"/>
          </p:nvPr>
        </p:nvSpPr>
        <p:spPr>
          <a:xfrm>
            <a:off x="762000" y="2366963"/>
            <a:ext cx="8636000" cy="1633537"/>
          </a:xfrm>
        </p:spPr>
        <p:txBody>
          <a:bodyPr/>
          <a:lstStyle/>
          <a:p>
            <a:r>
              <a:rPr lang="en-US">
                <a:latin typeface="Calibri" charset="0"/>
              </a:rPr>
              <a:t>Image Management</a:t>
            </a:r>
          </a:p>
        </p:txBody>
      </p:sp>
      <p:sp>
        <p:nvSpPr>
          <p:cNvPr id="6" name="Subtitle 5"/>
          <p:cNvSpPr>
            <a:spLocks noGrp="1"/>
          </p:cNvSpPr>
          <p:nvPr>
            <p:ph type="subTitle" idx="1"/>
          </p:nvPr>
        </p:nvSpPr>
        <p:spPr>
          <a:xfrm>
            <a:off x="1524000" y="4318000"/>
            <a:ext cx="7112000" cy="1947863"/>
          </a:xfrm>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7"/>
          <p:cNvSpPr>
            <a:spLocks noGrp="1"/>
          </p:cNvSpPr>
          <p:nvPr>
            <p:ph type="title"/>
          </p:nvPr>
        </p:nvSpPr>
        <p:spPr/>
        <p:txBody>
          <a:bodyPr/>
          <a:lstStyle/>
          <a:p>
            <a:pPr eaLnBrk="1" hangingPunct="1"/>
            <a:r>
              <a:rPr lang="en-US" dirty="0">
                <a:latin typeface="Arial" charset="0"/>
                <a:cs typeface="Arial" charset="0"/>
              </a:rPr>
              <a:t>Image Generation</a:t>
            </a:r>
          </a:p>
        </p:txBody>
      </p:sp>
      <p:sp>
        <p:nvSpPr>
          <p:cNvPr id="3" name="Content Placeholder 2"/>
          <p:cNvSpPr>
            <a:spLocks noGrp="1"/>
          </p:cNvSpPr>
          <p:nvPr>
            <p:ph sz="half" idx="1"/>
          </p:nvPr>
        </p:nvSpPr>
        <p:spPr>
          <a:xfrm>
            <a:off x="279400" y="1752600"/>
            <a:ext cx="4724400" cy="5105400"/>
          </a:xfrm>
        </p:spPr>
        <p:txBody>
          <a:bodyPr>
            <a:normAutofit fontScale="92500" lnSpcReduction="10000"/>
          </a:bodyPr>
          <a:lstStyle/>
          <a:p>
            <a:pPr marL="380992" lvl="1" indent="-317497" defTabSz="507995" eaLnBrk="1" hangingPunct="1">
              <a:lnSpc>
                <a:spcPct val="110000"/>
              </a:lnSpc>
              <a:buClr>
                <a:srgbClr val="000000"/>
              </a:buClr>
              <a:buSzPct val="100000"/>
              <a:buFontTx/>
              <a:buChar char="•"/>
              <a:defRPr/>
            </a:pPr>
            <a:r>
              <a:rPr lang="en-US" dirty="0">
                <a:latin typeface="Arial"/>
                <a:cs typeface="Arial"/>
              </a:rPr>
              <a:t>Creates and customizes images according to </a:t>
            </a:r>
            <a:r>
              <a:rPr lang="en-US" dirty="0" smtClean="0">
                <a:latin typeface="Arial"/>
                <a:cs typeface="Arial"/>
              </a:rPr>
              <a:t>user requirements</a:t>
            </a:r>
            <a:r>
              <a:rPr lang="en-US" sz="2600" dirty="0" smtClean="0">
                <a:solidFill>
                  <a:srgbClr val="000000"/>
                </a:solidFill>
                <a:latin typeface="Arial"/>
                <a:cs typeface="Arial"/>
              </a:rPr>
              <a:t>:</a:t>
            </a:r>
            <a:endParaRPr lang="en-US" sz="2600" dirty="0" smtClean="0">
              <a:latin typeface="Arial"/>
              <a:cs typeface="Arial"/>
            </a:endParaRPr>
          </a:p>
          <a:p>
            <a:pPr marL="825487" lvl="1" indent="-253997" defTabSz="507995" eaLnBrk="1" hangingPunct="1">
              <a:lnSpc>
                <a:spcPct val="110000"/>
              </a:lnSpc>
              <a:buClr>
                <a:srgbClr val="000000"/>
              </a:buClr>
              <a:buSzPct val="80000"/>
              <a:buFont typeface="Courier New" charset="0"/>
              <a:buChar char="o"/>
              <a:defRPr/>
            </a:pPr>
            <a:r>
              <a:rPr lang="en-US" sz="2400" dirty="0">
                <a:solidFill>
                  <a:srgbClr val="000000"/>
                </a:solidFill>
                <a:latin typeface="Arial"/>
                <a:cs typeface="Arial"/>
              </a:rPr>
              <a:t>OS type</a:t>
            </a:r>
            <a:endParaRPr lang="en-US" sz="2400" dirty="0" smtClean="0">
              <a:latin typeface="Arial"/>
              <a:cs typeface="Arial"/>
            </a:endParaRPr>
          </a:p>
          <a:p>
            <a:pPr marL="825487" lvl="1" indent="-253997" defTabSz="507995" eaLnBrk="1" hangingPunct="1">
              <a:lnSpc>
                <a:spcPct val="110000"/>
              </a:lnSpc>
              <a:buClr>
                <a:srgbClr val="000000"/>
              </a:buClr>
              <a:buSzPct val="80000"/>
              <a:buFont typeface="Courier New" charset="0"/>
              <a:buChar char="o"/>
              <a:defRPr/>
            </a:pPr>
            <a:r>
              <a:rPr lang="en-US" sz="2400" dirty="0">
                <a:solidFill>
                  <a:srgbClr val="000000"/>
                </a:solidFill>
                <a:latin typeface="Arial"/>
                <a:cs typeface="Arial"/>
              </a:rPr>
              <a:t>OS version</a:t>
            </a:r>
            <a:endParaRPr lang="en-US" sz="2400" dirty="0" smtClean="0">
              <a:latin typeface="Arial"/>
              <a:cs typeface="Arial"/>
            </a:endParaRPr>
          </a:p>
          <a:p>
            <a:pPr marL="825487" lvl="1" indent="-253997" defTabSz="507995" eaLnBrk="1" hangingPunct="1">
              <a:lnSpc>
                <a:spcPct val="110000"/>
              </a:lnSpc>
              <a:buClr>
                <a:srgbClr val="000000"/>
              </a:buClr>
              <a:buSzPct val="80000"/>
              <a:buFont typeface="Courier New" charset="0"/>
              <a:buChar char="o"/>
              <a:defRPr/>
            </a:pPr>
            <a:r>
              <a:rPr lang="en-US" sz="2400" dirty="0">
                <a:solidFill>
                  <a:srgbClr val="000000"/>
                </a:solidFill>
                <a:latin typeface="Arial"/>
                <a:cs typeface="Arial"/>
              </a:rPr>
              <a:t>Architecture</a:t>
            </a:r>
            <a:endParaRPr lang="en-US" sz="2400" dirty="0" smtClean="0">
              <a:latin typeface="Arial"/>
              <a:cs typeface="Arial"/>
            </a:endParaRPr>
          </a:p>
          <a:p>
            <a:pPr marL="825487" lvl="1" indent="-253997" defTabSz="507995" eaLnBrk="1" hangingPunct="1">
              <a:lnSpc>
                <a:spcPct val="110000"/>
              </a:lnSpc>
              <a:buClr>
                <a:srgbClr val="000000"/>
              </a:buClr>
              <a:buSzPct val="80000"/>
              <a:buFont typeface="Courier New" charset="0"/>
              <a:buChar char="o"/>
              <a:defRPr/>
            </a:pPr>
            <a:r>
              <a:rPr lang="en-US" sz="2400" dirty="0" smtClean="0">
                <a:solidFill>
                  <a:srgbClr val="000000"/>
                </a:solidFill>
                <a:latin typeface="Arial"/>
                <a:cs typeface="Arial"/>
              </a:rPr>
              <a:t>Software </a:t>
            </a:r>
            <a:r>
              <a:rPr lang="en-US" sz="2400" dirty="0">
                <a:solidFill>
                  <a:srgbClr val="000000"/>
                </a:solidFill>
                <a:latin typeface="Arial"/>
                <a:cs typeface="Arial"/>
              </a:rPr>
              <a:t>Packages</a:t>
            </a:r>
            <a:endParaRPr lang="en-US" sz="2400" dirty="0" smtClean="0">
              <a:latin typeface="Arial"/>
              <a:cs typeface="Arial"/>
            </a:endParaRPr>
          </a:p>
          <a:p>
            <a:pPr marL="380992" indent="-317497" defTabSz="507995" eaLnBrk="1" hangingPunct="1">
              <a:lnSpc>
                <a:spcPct val="110000"/>
              </a:lnSpc>
              <a:buClr>
                <a:srgbClr val="000000"/>
              </a:buClr>
              <a:buSzPct val="100000"/>
              <a:buFontTx/>
              <a:buChar char="•"/>
              <a:defRPr/>
            </a:pPr>
            <a:r>
              <a:rPr lang="en-US" sz="2600" dirty="0">
                <a:solidFill>
                  <a:srgbClr val="000000"/>
                </a:solidFill>
                <a:latin typeface="Arial"/>
                <a:cs typeface="Arial"/>
              </a:rPr>
              <a:t>Image </a:t>
            </a:r>
            <a:r>
              <a:rPr lang="en-US" sz="2600" dirty="0" smtClean="0">
                <a:solidFill>
                  <a:srgbClr val="000000"/>
                </a:solidFill>
                <a:latin typeface="Arial"/>
                <a:cs typeface="Arial"/>
              </a:rPr>
              <a:t>is stored </a:t>
            </a:r>
            <a:r>
              <a:rPr lang="en-US" sz="2600" dirty="0">
                <a:solidFill>
                  <a:srgbClr val="000000"/>
                </a:solidFill>
                <a:latin typeface="Arial"/>
                <a:cs typeface="Arial"/>
              </a:rPr>
              <a:t>in the Image </a:t>
            </a:r>
            <a:r>
              <a:rPr lang="en-US" sz="2600" dirty="0" smtClean="0">
                <a:solidFill>
                  <a:srgbClr val="000000"/>
                </a:solidFill>
                <a:latin typeface="Arial"/>
                <a:cs typeface="Arial"/>
              </a:rPr>
              <a:t>Repository or returned to the users</a:t>
            </a:r>
            <a:endParaRPr lang="en-US" sz="2600" dirty="0" smtClean="0">
              <a:latin typeface="Arial"/>
              <a:cs typeface="Arial"/>
            </a:endParaRPr>
          </a:p>
          <a:p>
            <a:pPr marL="380992" indent="-317497" defTabSz="507995" eaLnBrk="1" hangingPunct="1">
              <a:lnSpc>
                <a:spcPct val="110000"/>
              </a:lnSpc>
              <a:buClr>
                <a:srgbClr val="000000"/>
              </a:buClr>
              <a:buSzPct val="100000"/>
              <a:buFontTx/>
              <a:buChar char="•"/>
              <a:defRPr/>
            </a:pPr>
            <a:r>
              <a:rPr lang="en-US" sz="2600" dirty="0" smtClean="0">
                <a:latin typeface="Arial"/>
                <a:cs typeface="Arial"/>
              </a:rPr>
              <a:t>Images are </a:t>
            </a:r>
            <a:r>
              <a:rPr lang="en-US" sz="2600" dirty="0">
                <a:latin typeface="Arial"/>
                <a:cs typeface="Arial"/>
              </a:rPr>
              <a:t>not aimed to any specific </a:t>
            </a:r>
            <a:r>
              <a:rPr lang="en-US" sz="2600" dirty="0" smtClean="0">
                <a:latin typeface="Arial"/>
                <a:cs typeface="Arial"/>
              </a:rPr>
              <a:t>infrastructure</a:t>
            </a:r>
          </a:p>
        </p:txBody>
      </p:sp>
      <p:pic>
        <p:nvPicPr>
          <p:cNvPr id="21508"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l="4863" t="-218" b="-259"/>
          <a:stretch>
            <a:fillRect/>
          </a:stretch>
        </p:blipFill>
        <p:spPr>
          <a:xfrm>
            <a:off x="5156200" y="1371600"/>
            <a:ext cx="4800600" cy="5756275"/>
          </a:xfrm>
        </p:spPr>
      </p:pic>
      <p:sp>
        <p:nvSpPr>
          <p:cNvPr id="2" name="Footer Placeholder 1"/>
          <p:cNvSpPr>
            <a:spLocks noGrp="1"/>
          </p:cNvSpPr>
          <p:nvPr>
            <p:ph type="ftr" sz="quarter" idx="11"/>
          </p:nvPr>
        </p:nvSpPr>
        <p:spPr/>
        <p:txBody>
          <a:bodyPr/>
          <a:lstStyle/>
          <a:p>
            <a:pPr>
              <a:defRPr/>
            </a:pPr>
            <a:r>
              <a:rPr lang="en-US"/>
              <a:t>http://futuregrid.org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err="1" smtClean="0"/>
              <a:t>Image</a:t>
            </a:r>
            <a:r>
              <a:rPr lang="es-ES" dirty="0" smtClean="0"/>
              <a:t> </a:t>
            </a:r>
            <a:r>
              <a:rPr lang="es-ES" dirty="0" err="1" smtClean="0"/>
              <a:t>Generation</a:t>
            </a:r>
            <a:r>
              <a:rPr lang="es-ES" dirty="0" smtClean="0"/>
              <a:t> (</a:t>
            </a:r>
            <a:r>
              <a:rPr lang="es-ES" dirty="0" err="1" smtClean="0"/>
              <a:t>Implementation</a:t>
            </a:r>
            <a:r>
              <a:rPr lang="es-ES" dirty="0" smtClean="0"/>
              <a:t> View)</a:t>
            </a:r>
            <a:endParaRPr lang="es-ES" dirty="0"/>
          </a:p>
        </p:txBody>
      </p:sp>
      <p:sp>
        <p:nvSpPr>
          <p:cNvPr id="7" name="Content Placeholder 6"/>
          <p:cNvSpPr>
            <a:spLocks noGrp="1"/>
          </p:cNvSpPr>
          <p:nvPr>
            <p:ph idx="1"/>
          </p:nvPr>
        </p:nvSpPr>
        <p:spPr/>
        <p:txBody>
          <a:bodyPr/>
          <a:lstStyle/>
          <a:p>
            <a:endParaRPr lang="es-ES"/>
          </a:p>
        </p:txBody>
      </p:sp>
      <p:sp>
        <p:nvSpPr>
          <p:cNvPr id="5" name="Footer Placeholder 4"/>
          <p:cNvSpPr>
            <a:spLocks noGrp="1"/>
          </p:cNvSpPr>
          <p:nvPr>
            <p:ph type="ftr" sz="quarter" idx="11"/>
          </p:nvPr>
        </p:nvSpPr>
        <p:spPr/>
        <p:txBody>
          <a:bodyPr/>
          <a:lstStyle/>
          <a:p>
            <a:pPr>
              <a:defRPr/>
            </a:pPr>
            <a:r>
              <a:rPr lang="en-US" smtClean="0"/>
              <a:t>http://futuregrid.org</a:t>
            </a: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725274"/>
            <a:ext cx="8991600" cy="530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578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Image Verification </a:t>
            </a:r>
            <a:r>
              <a:rPr lang="en-US"/>
              <a:t>(I)</a:t>
            </a:r>
            <a:endParaRPr lang="en-US" noProof="0" dirty="0"/>
          </a:p>
        </p:txBody>
      </p:sp>
      <p:sp>
        <p:nvSpPr>
          <p:cNvPr id="9" name="Content Placeholder 8"/>
          <p:cNvSpPr>
            <a:spLocks noGrp="1"/>
          </p:cNvSpPr>
          <p:nvPr>
            <p:ph idx="1"/>
          </p:nvPr>
        </p:nvSpPr>
        <p:spPr/>
        <p:txBody>
          <a:bodyPr>
            <a:normAutofit fontScale="92500" lnSpcReduction="10000"/>
          </a:bodyPr>
          <a:lstStyle/>
          <a:p>
            <a:pPr algn="just"/>
            <a:r>
              <a:rPr lang="en-US" noProof="0" dirty="0" smtClean="0">
                <a:latin typeface="Arial" pitchFamily="34" charset="0"/>
                <a:cs typeface="Arial" pitchFamily="34" charset="0"/>
              </a:rPr>
              <a:t>Images will be verified to guarantee some minimum security requirements</a:t>
            </a:r>
          </a:p>
          <a:p>
            <a:pPr algn="just"/>
            <a:r>
              <a:rPr lang="en-US" noProof="0" dirty="0" smtClean="0">
                <a:latin typeface="Arial" pitchFamily="34" charset="0"/>
                <a:cs typeface="Arial" pitchFamily="34" charset="0"/>
              </a:rPr>
              <a:t>Only if the image passes predefined tests, it is marked as deployable</a:t>
            </a:r>
          </a:p>
          <a:p>
            <a:pPr algn="just"/>
            <a:r>
              <a:rPr lang="en-US" noProof="0" dirty="0" smtClean="0">
                <a:latin typeface="Arial" pitchFamily="34" charset="0"/>
                <a:cs typeface="Arial" pitchFamily="34" charset="0"/>
              </a:rPr>
              <a:t>Verification takes place several times on an image</a:t>
            </a:r>
          </a:p>
          <a:p>
            <a:pPr lvl="1" algn="just"/>
            <a:r>
              <a:rPr lang="en-US" noProof="0" dirty="0" smtClean="0">
                <a:latin typeface="Arial" pitchFamily="34" charset="0"/>
                <a:cs typeface="Arial" pitchFamily="34" charset="0"/>
              </a:rPr>
              <a:t>Time of generation</a:t>
            </a:r>
          </a:p>
          <a:p>
            <a:pPr lvl="1" algn="just"/>
            <a:r>
              <a:rPr lang="en-US" noProof="0" dirty="0" smtClean="0">
                <a:latin typeface="Arial" pitchFamily="34" charset="0"/>
                <a:cs typeface="Arial" pitchFamily="34" charset="0"/>
              </a:rPr>
              <a:t>Before and after the deployment</a:t>
            </a:r>
          </a:p>
          <a:p>
            <a:pPr lvl="1" algn="just"/>
            <a:r>
              <a:rPr lang="en-US" noProof="0" dirty="0" smtClean="0">
                <a:latin typeface="Arial" pitchFamily="34" charset="0"/>
                <a:cs typeface="Arial" pitchFamily="34" charset="0"/>
              </a:rPr>
              <a:t>Once a time threshold is reached</a:t>
            </a:r>
          </a:p>
          <a:p>
            <a:pPr lvl="1" algn="just"/>
            <a:r>
              <a:rPr lang="en-US" dirty="0" smtClean="0">
                <a:latin typeface="Arial" pitchFamily="34" charset="0"/>
                <a:cs typeface="Arial" pitchFamily="34" charset="0"/>
              </a:rPr>
              <a:t>Periodically</a:t>
            </a:r>
            <a:endParaRPr lang="en-US" noProof="0" dirty="0">
              <a:latin typeface="Arial" pitchFamily="34" charset="0"/>
              <a:cs typeface="Arial" pitchFamily="34" charset="0"/>
            </a:endParaRPr>
          </a:p>
        </p:txBody>
      </p:sp>
      <p:sp>
        <p:nvSpPr>
          <p:cNvPr id="7" name="Footer Placeholder 6"/>
          <p:cNvSpPr>
            <a:spLocks noGrp="1"/>
          </p:cNvSpPr>
          <p:nvPr>
            <p:ph type="ftr" sz="quarter" idx="11"/>
          </p:nvPr>
        </p:nvSpPr>
        <p:spPr/>
        <p:txBody>
          <a:bodyPr/>
          <a:lstStyle/>
          <a:p>
            <a:pPr>
              <a:defRPr/>
            </a:pPr>
            <a:r>
              <a:rPr lang="en-US" dirty="0" smtClean="0"/>
              <a:t>https://portal.futuregrid.org</a:t>
            </a:r>
            <a:endParaRPr lang="en-US" dirty="0"/>
          </a:p>
        </p:txBody>
      </p:sp>
    </p:spTree>
    <p:extLst>
      <p:ext uri="{BB962C8B-B14F-4D97-AF65-F5344CB8AC3E}">
        <p14:creationId xmlns:p14="http://schemas.microsoft.com/office/powerpoint/2010/main" val="656420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lIns="0" tIns="0" rIns="0" bIns="0"/>
          <a:lstStyle/>
          <a:p>
            <a:pPr eaLnBrk="1" hangingPunct="1">
              <a:lnSpc>
                <a:spcPct val="95000"/>
              </a:lnSpc>
            </a:pPr>
            <a:r>
              <a:rPr lang="en-US" dirty="0">
                <a:solidFill>
                  <a:srgbClr val="000000"/>
                </a:solidFill>
                <a:latin typeface="Arial" charset="0"/>
                <a:cs typeface="Arial" charset="0"/>
              </a:rPr>
              <a:t>Image Deployment</a:t>
            </a:r>
          </a:p>
        </p:txBody>
      </p:sp>
      <p:sp>
        <p:nvSpPr>
          <p:cNvPr id="22531" name="Content Placeholder 1"/>
          <p:cNvSpPr>
            <a:spLocks noGrp="1"/>
          </p:cNvSpPr>
          <p:nvPr>
            <p:ph idx="1"/>
          </p:nvPr>
        </p:nvSpPr>
        <p:spPr>
          <a:xfrm>
            <a:off x="508000" y="1778000"/>
            <a:ext cx="9144000" cy="5156200"/>
          </a:xfrm>
        </p:spPr>
        <p:txBody>
          <a:bodyPr/>
          <a:lstStyle/>
          <a:p>
            <a:pPr eaLnBrk="1" hangingPunct="1"/>
            <a:r>
              <a:rPr lang="en-US" dirty="0">
                <a:latin typeface="Arial" charset="0"/>
                <a:cs typeface="Arial" charset="0"/>
              </a:rPr>
              <a:t>Customizes (network IP, DNS, file system table, kernel modules, </a:t>
            </a:r>
            <a:r>
              <a:rPr lang="en-US" dirty="0" err="1">
                <a:latin typeface="Arial" charset="0"/>
                <a:cs typeface="Arial" charset="0"/>
              </a:rPr>
              <a:t>etc</a:t>
            </a:r>
            <a:r>
              <a:rPr lang="en-US" dirty="0">
                <a:latin typeface="Arial" charset="0"/>
                <a:cs typeface="Arial" charset="0"/>
              </a:rPr>
              <a:t>) and deploys images for specific infrastructures </a:t>
            </a:r>
          </a:p>
          <a:p>
            <a:pPr eaLnBrk="1" hangingPunct="1"/>
            <a:r>
              <a:rPr lang="en-US" dirty="0">
                <a:latin typeface="Arial" charset="0"/>
                <a:cs typeface="Arial" charset="0"/>
              </a:rPr>
              <a:t>Two main infrastructures types</a:t>
            </a:r>
          </a:p>
          <a:p>
            <a:pPr lvl="1" eaLnBrk="1" hangingPunct="1"/>
            <a:r>
              <a:rPr lang="en-US" sz="2800" dirty="0">
                <a:latin typeface="Arial" charset="0"/>
                <a:cs typeface="Arial" charset="0"/>
              </a:rPr>
              <a:t>HPC deployment: it means that we are going to create network bootable images that can run in bare metal machines</a:t>
            </a:r>
          </a:p>
          <a:p>
            <a:pPr lvl="1" eaLnBrk="1" hangingPunct="1"/>
            <a:r>
              <a:rPr lang="en-US" sz="2800" dirty="0">
                <a:latin typeface="Arial" charset="0"/>
                <a:cs typeface="Arial" charset="0"/>
              </a:rPr>
              <a:t>Cloud deployment: it means that we are going to convert the images in VMs</a:t>
            </a:r>
          </a:p>
        </p:txBody>
      </p:sp>
      <p:sp>
        <p:nvSpPr>
          <p:cNvPr id="3" name="Footer Placeholder 2"/>
          <p:cNvSpPr>
            <a:spLocks noGrp="1"/>
          </p:cNvSpPr>
          <p:nvPr>
            <p:ph type="ftr" sz="quarter" idx="11"/>
          </p:nvPr>
        </p:nvSpPr>
        <p:spPr/>
        <p:txBody>
          <a:bodyPr/>
          <a:lstStyle/>
          <a:p>
            <a:pPr>
              <a:defRPr/>
            </a:pPr>
            <a:r>
              <a:rPr lang="en-US"/>
              <a:t>http://futuregrid.org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rial" charset="0"/>
                <a:cs typeface="Arial" charset="0"/>
              </a:rPr>
              <a:t>Image </a:t>
            </a:r>
            <a:r>
              <a:rPr lang="en-US" dirty="0" smtClean="0">
                <a:solidFill>
                  <a:srgbClr val="000000"/>
                </a:solidFill>
                <a:latin typeface="Arial" charset="0"/>
                <a:cs typeface="Arial" charset="0"/>
              </a:rPr>
              <a:t>Deployment</a:t>
            </a:r>
            <a:br>
              <a:rPr lang="en-US" dirty="0" smtClean="0">
                <a:solidFill>
                  <a:srgbClr val="000000"/>
                </a:solidFill>
                <a:latin typeface="Arial" charset="0"/>
                <a:cs typeface="Arial" charset="0"/>
              </a:rPr>
            </a:br>
            <a:r>
              <a:rPr lang="es-ES" dirty="0"/>
              <a:t>(</a:t>
            </a:r>
            <a:r>
              <a:rPr lang="es-ES" dirty="0" err="1"/>
              <a:t>Implementation</a:t>
            </a:r>
            <a:r>
              <a:rPr lang="es-ES" dirty="0"/>
              <a:t> View)</a:t>
            </a:r>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1752600"/>
            <a:ext cx="7010400" cy="571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666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Image Repository (I)</a:t>
            </a:r>
            <a:endParaRPr lang="en-US" noProof="0" dirty="0"/>
          </a:p>
        </p:txBody>
      </p:sp>
      <p:sp>
        <p:nvSpPr>
          <p:cNvPr id="3" name="Content Placeholder 2"/>
          <p:cNvSpPr>
            <a:spLocks noGrp="1"/>
          </p:cNvSpPr>
          <p:nvPr>
            <p:ph idx="1"/>
          </p:nvPr>
        </p:nvSpPr>
        <p:spPr/>
        <p:txBody>
          <a:bodyPr/>
          <a:lstStyle/>
          <a:p>
            <a:pPr algn="just"/>
            <a:r>
              <a:rPr lang="en-US" noProof="0" dirty="0" smtClean="0">
                <a:latin typeface="Arial" pitchFamily="34" charset="0"/>
                <a:cs typeface="Arial" pitchFamily="34" charset="0"/>
              </a:rPr>
              <a:t>Integrated service </a:t>
            </a:r>
            <a:r>
              <a:rPr lang="en-US" noProof="0" dirty="0">
                <a:latin typeface="Arial" pitchFamily="34" charset="0"/>
                <a:cs typeface="Arial" pitchFamily="34" charset="0"/>
              </a:rPr>
              <a:t>that </a:t>
            </a:r>
            <a:r>
              <a:rPr lang="en-US" noProof="0" dirty="0" smtClean="0">
                <a:latin typeface="Arial" pitchFamily="34" charset="0"/>
                <a:cs typeface="Arial" pitchFamily="34" charset="0"/>
              </a:rPr>
              <a:t>enables </a:t>
            </a:r>
            <a:r>
              <a:rPr lang="en-US" noProof="0" dirty="0">
                <a:latin typeface="Arial" pitchFamily="34" charset="0"/>
                <a:cs typeface="Arial" pitchFamily="34" charset="0"/>
              </a:rPr>
              <a:t>storing and </a:t>
            </a:r>
            <a:r>
              <a:rPr lang="en-US" noProof="0" dirty="0" smtClean="0">
                <a:latin typeface="Arial" pitchFamily="34" charset="0"/>
                <a:cs typeface="Arial" pitchFamily="34" charset="0"/>
              </a:rPr>
              <a:t>organizing </a:t>
            </a:r>
            <a:r>
              <a:rPr lang="en-US" noProof="0" dirty="0">
                <a:latin typeface="Arial" pitchFamily="34" charset="0"/>
                <a:cs typeface="Arial" pitchFamily="34" charset="0"/>
              </a:rPr>
              <a:t>images from multiple </a:t>
            </a:r>
            <a:r>
              <a:rPr lang="en-US" noProof="0" dirty="0" smtClean="0">
                <a:latin typeface="Arial" pitchFamily="34" charset="0"/>
                <a:cs typeface="Arial" pitchFamily="34" charset="0"/>
              </a:rPr>
              <a:t>cloud efforts </a:t>
            </a:r>
            <a:r>
              <a:rPr lang="en-US" noProof="0" dirty="0">
                <a:latin typeface="Arial" pitchFamily="34" charset="0"/>
                <a:cs typeface="Arial" pitchFamily="34" charset="0"/>
              </a:rPr>
              <a:t>in the same </a:t>
            </a:r>
            <a:r>
              <a:rPr lang="en-US" noProof="0" dirty="0" smtClean="0">
                <a:latin typeface="Arial" pitchFamily="34" charset="0"/>
                <a:cs typeface="Arial" pitchFamily="34" charset="0"/>
              </a:rPr>
              <a:t>repository</a:t>
            </a:r>
          </a:p>
          <a:p>
            <a:pPr algn="just"/>
            <a:r>
              <a:rPr lang="en-US" noProof="0" dirty="0" smtClean="0">
                <a:latin typeface="Arial" pitchFamily="34" charset="0"/>
                <a:cs typeface="Arial" pitchFamily="34" charset="0"/>
              </a:rPr>
              <a:t>Images are augmented with metadata to describe their properties like the </a:t>
            </a:r>
            <a:r>
              <a:rPr lang="en-US" noProof="0" dirty="0">
                <a:latin typeface="Arial" pitchFamily="34" charset="0"/>
                <a:cs typeface="Arial" pitchFamily="34" charset="0"/>
              </a:rPr>
              <a:t>software stack </a:t>
            </a:r>
            <a:r>
              <a:rPr lang="en-US" noProof="0" dirty="0" smtClean="0">
                <a:latin typeface="Arial" pitchFamily="34" charset="0"/>
                <a:cs typeface="Arial" pitchFamily="34" charset="0"/>
              </a:rPr>
              <a:t>installed or the OS</a:t>
            </a:r>
            <a:r>
              <a:rPr lang="en-US" noProof="0" dirty="0" smtClean="0">
                <a:effectLst/>
                <a:latin typeface="Arial" pitchFamily="34" charset="0"/>
                <a:cs typeface="Arial" pitchFamily="34" charset="0"/>
              </a:rPr>
              <a:t> </a:t>
            </a:r>
          </a:p>
          <a:p>
            <a:pPr algn="just"/>
            <a:r>
              <a:rPr lang="en-US" noProof="0" dirty="0" smtClean="0">
                <a:latin typeface="Arial" pitchFamily="34" charset="0"/>
                <a:cs typeface="Arial" pitchFamily="34" charset="0"/>
              </a:rPr>
              <a:t>Access to the images can be restricted to single users, groups of users or system administrators</a:t>
            </a:r>
          </a:p>
          <a:p>
            <a:pPr marL="0" indent="0" algn="just">
              <a:buNone/>
            </a:pPr>
            <a:endParaRPr lang="en-US" noProof="0" dirty="0" smtClean="0">
              <a:effectLst/>
            </a:endParaRPr>
          </a:p>
        </p:txBody>
      </p:sp>
      <p:sp>
        <p:nvSpPr>
          <p:cNvPr id="4" name="Footer Placeholder 3"/>
          <p:cNvSpPr>
            <a:spLocks noGrp="1"/>
          </p:cNvSpPr>
          <p:nvPr>
            <p:ph type="ftr" sz="quarter" idx="11"/>
          </p:nvPr>
        </p:nvSpPr>
        <p:spPr/>
        <p:txBody>
          <a:bodyPr/>
          <a:lstStyle/>
          <a:p>
            <a:pPr>
              <a:defRPr/>
            </a:pPr>
            <a:r>
              <a:rPr lang="en-US" dirty="0" smtClean="0"/>
              <a:t>https://portal.futuregrid.org</a:t>
            </a:r>
            <a:endParaRPr lang="en-US" dirty="0"/>
          </a:p>
        </p:txBody>
      </p:sp>
    </p:spTree>
    <p:extLst>
      <p:ext uri="{BB962C8B-B14F-4D97-AF65-F5344CB8AC3E}">
        <p14:creationId xmlns:p14="http://schemas.microsoft.com/office/powerpoint/2010/main" val="2432363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Image Repository (II)</a:t>
            </a:r>
            <a:endParaRPr lang="en-US" noProof="0" dirty="0"/>
          </a:p>
        </p:txBody>
      </p:sp>
      <p:sp>
        <p:nvSpPr>
          <p:cNvPr id="3" name="Content Placeholder 2"/>
          <p:cNvSpPr>
            <a:spLocks noGrp="1"/>
          </p:cNvSpPr>
          <p:nvPr>
            <p:ph idx="1"/>
          </p:nvPr>
        </p:nvSpPr>
        <p:spPr>
          <a:xfrm>
            <a:off x="508000" y="1778000"/>
            <a:ext cx="9525000" cy="5029200"/>
          </a:xfrm>
        </p:spPr>
        <p:txBody>
          <a:bodyPr>
            <a:normAutofit fontScale="92500" lnSpcReduction="10000"/>
          </a:bodyPr>
          <a:lstStyle/>
          <a:p>
            <a:r>
              <a:rPr lang="en-US" noProof="0" dirty="0" smtClean="0">
                <a:latin typeface="Arial" pitchFamily="34" charset="0"/>
                <a:cs typeface="Arial" pitchFamily="34" charset="0"/>
              </a:rPr>
              <a:t>Maintains data related with the </a:t>
            </a:r>
            <a:r>
              <a:rPr lang="en-US" u="sng" noProof="0" dirty="0" smtClean="0">
                <a:latin typeface="Arial" pitchFamily="34" charset="0"/>
                <a:cs typeface="Arial" pitchFamily="34" charset="0"/>
              </a:rPr>
              <a:t>usage</a:t>
            </a:r>
            <a:r>
              <a:rPr lang="en-US" noProof="0" dirty="0" smtClean="0">
                <a:latin typeface="Arial" pitchFamily="34" charset="0"/>
                <a:cs typeface="Arial" pitchFamily="34" charset="0"/>
              </a:rPr>
              <a:t> to assist performance monitoring and accounting</a:t>
            </a:r>
          </a:p>
          <a:p>
            <a:r>
              <a:rPr lang="en-US" u="sng" dirty="0" smtClean="0">
                <a:latin typeface="Arial" pitchFamily="34" charset="0"/>
                <a:cs typeface="Arial" pitchFamily="34" charset="0"/>
              </a:rPr>
              <a:t>Quota</a:t>
            </a:r>
            <a:r>
              <a:rPr lang="en-US" dirty="0" smtClean="0">
                <a:latin typeface="Arial" pitchFamily="34" charset="0"/>
                <a:cs typeface="Arial" pitchFamily="34" charset="0"/>
              </a:rPr>
              <a:t> management to avoid space restrictions</a:t>
            </a:r>
          </a:p>
          <a:p>
            <a:r>
              <a:rPr lang="en-US" u="sng" noProof="0" dirty="0" smtClean="0">
                <a:latin typeface="Arial" pitchFamily="34" charset="0"/>
                <a:cs typeface="Arial" pitchFamily="34" charset="0"/>
              </a:rPr>
              <a:t>Pedigree</a:t>
            </a:r>
            <a:r>
              <a:rPr lang="en-US" noProof="0" dirty="0" smtClean="0">
                <a:latin typeface="Arial" pitchFamily="34" charset="0"/>
                <a:cs typeface="Arial" pitchFamily="34" charset="0"/>
              </a:rPr>
              <a:t> to recreate image on demand </a:t>
            </a:r>
          </a:p>
          <a:p>
            <a:r>
              <a:rPr lang="en-US" noProof="0" dirty="0" smtClean="0">
                <a:latin typeface="Arial" pitchFamily="34" charset="0"/>
                <a:cs typeface="Arial" pitchFamily="34" charset="0"/>
              </a:rPr>
              <a:t>Repository’s interfaces: </a:t>
            </a:r>
            <a:r>
              <a:rPr lang="en-US" u="sng" noProof="0" dirty="0" smtClean="0">
                <a:latin typeface="Arial" pitchFamily="34" charset="0"/>
                <a:cs typeface="Arial" pitchFamily="34" charset="0"/>
              </a:rPr>
              <a:t>API's, a command line, an interactive shell, and a REST service</a:t>
            </a:r>
            <a:r>
              <a:rPr lang="en-US" noProof="0" dirty="0" smtClean="0">
                <a:latin typeface="Arial" pitchFamily="34" charset="0"/>
                <a:cs typeface="Arial" pitchFamily="34" charset="0"/>
              </a:rPr>
              <a:t> </a:t>
            </a:r>
          </a:p>
          <a:p>
            <a:r>
              <a:rPr lang="en-US" noProof="0" dirty="0" smtClean="0">
                <a:latin typeface="Arial" pitchFamily="34" charset="0"/>
                <a:cs typeface="Arial" pitchFamily="34" charset="0"/>
              </a:rPr>
              <a:t>Other cloud frameworks could integrate with this image repository by accessing it through an standard API </a:t>
            </a:r>
          </a:p>
        </p:txBody>
      </p:sp>
      <p:sp>
        <p:nvSpPr>
          <p:cNvPr id="4" name="Footer Placeholder 3"/>
          <p:cNvSpPr>
            <a:spLocks noGrp="1"/>
          </p:cNvSpPr>
          <p:nvPr>
            <p:ph type="ftr" sz="quarter" idx="11"/>
          </p:nvPr>
        </p:nvSpPr>
        <p:spPr/>
        <p:txBody>
          <a:bodyPr/>
          <a:lstStyle/>
          <a:p>
            <a:pPr>
              <a:defRPr/>
            </a:pPr>
            <a:r>
              <a:rPr lang="en-US" dirty="0" smtClean="0"/>
              <a:t>https://portal.futuregrid.org</a:t>
            </a:r>
            <a:endParaRPr lang="en-US" dirty="0"/>
          </a:p>
        </p:txBody>
      </p:sp>
    </p:spTree>
    <p:extLst>
      <p:ext uri="{BB962C8B-B14F-4D97-AF65-F5344CB8AC3E}">
        <p14:creationId xmlns:p14="http://schemas.microsoft.com/office/powerpoint/2010/main" val="114646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atin typeface="Arial" charset="0"/>
                <a:cs typeface="Arial" charset="0"/>
              </a:rPr>
              <a:t>Image Repository II</a:t>
            </a:r>
          </a:p>
        </p:txBody>
      </p:sp>
      <p:pic>
        <p:nvPicPr>
          <p:cNvPr id="245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30" r="330"/>
          <a:stretch>
            <a:fillRect/>
          </a:stretch>
        </p:blipFill>
        <p:spPr>
          <a:xfrm>
            <a:off x="1422400" y="1600200"/>
            <a:ext cx="7348538" cy="5456238"/>
          </a:xfrm>
        </p:spPr>
      </p:pic>
      <p:sp>
        <p:nvSpPr>
          <p:cNvPr id="2" name="Footer Placeholder 1"/>
          <p:cNvSpPr>
            <a:spLocks noGrp="1"/>
          </p:cNvSpPr>
          <p:nvPr>
            <p:ph type="ftr" sz="quarter" idx="11"/>
          </p:nvPr>
        </p:nvSpPr>
        <p:spPr/>
        <p:txBody>
          <a:bodyPr/>
          <a:lstStyle/>
          <a:p>
            <a:pPr>
              <a:defRPr/>
            </a:pPr>
            <a:r>
              <a:rPr lang="en-US"/>
              <a:t>http://futuregrid.org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ctrTitle"/>
          </p:nvPr>
        </p:nvSpPr>
        <p:spPr>
          <a:xfrm>
            <a:off x="762000" y="2366963"/>
            <a:ext cx="8636000" cy="1633537"/>
          </a:xfrm>
        </p:spPr>
        <p:txBody>
          <a:bodyPr/>
          <a:lstStyle/>
          <a:p>
            <a:r>
              <a:rPr lang="en-US">
                <a:latin typeface="Calibri" charset="0"/>
              </a:rPr>
              <a:t>Rain – Dynamic Provisioning</a:t>
            </a:r>
          </a:p>
        </p:txBody>
      </p:sp>
      <p:sp>
        <p:nvSpPr>
          <p:cNvPr id="6" name="Subtitle 5"/>
          <p:cNvSpPr>
            <a:spLocks noGrp="1"/>
          </p:cNvSpPr>
          <p:nvPr>
            <p:ph type="subTitle" idx="1"/>
          </p:nvPr>
        </p:nvSpPr>
        <p:spPr>
          <a:xfrm>
            <a:off x="1524000" y="4318000"/>
            <a:ext cx="7112000" cy="1947863"/>
          </a:xfrm>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The </a:t>
            </a:r>
            <a:r>
              <a:rPr lang="en-US" dirty="0"/>
              <a:t>FutureGrid project is funded by the National Science Foundation (NSF) and is led by Indiana University with University of Chicago, University of Florida, San Diego Supercomputing Center, Texas Advanced Computing Center, University of Virginia, University of Tennessee, University of Southern California, Dresden, Purdue University, and Grid 5000 as partner sites.</a:t>
            </a:r>
          </a:p>
        </p:txBody>
      </p:sp>
    </p:spTree>
    <p:extLst>
      <p:ext uri="{BB962C8B-B14F-4D97-AF65-F5344CB8AC3E}">
        <p14:creationId xmlns:p14="http://schemas.microsoft.com/office/powerpoint/2010/main" val="4179406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Arial" charset="0"/>
                <a:cs typeface="Arial" charset="0"/>
              </a:rPr>
              <a:t>Classical Dynamic Provisioning</a:t>
            </a:r>
          </a:p>
        </p:txBody>
      </p:sp>
      <p:sp>
        <p:nvSpPr>
          <p:cNvPr id="26626" name="Content Placeholder 2"/>
          <p:cNvSpPr>
            <a:spLocks noGrp="1"/>
          </p:cNvSpPr>
          <p:nvPr>
            <p:ph idx="1"/>
          </p:nvPr>
        </p:nvSpPr>
        <p:spPr/>
        <p:txBody>
          <a:bodyPr/>
          <a:lstStyle/>
          <a:p>
            <a:pPr>
              <a:buClr>
                <a:srgbClr val="000000"/>
              </a:buClr>
              <a:buFontTx/>
              <a:buChar char="•"/>
            </a:pPr>
            <a:r>
              <a:rPr lang="en-US" sz="3500">
                <a:solidFill>
                  <a:srgbClr val="000000"/>
                </a:solidFill>
                <a:latin typeface="Arial" charset="0"/>
                <a:cs typeface="Arial" charset="0"/>
              </a:rPr>
              <a:t>Dynamically partition a set of resources </a:t>
            </a:r>
            <a:endParaRPr lang="en-US" sz="3500">
              <a:latin typeface="Arial" charset="0"/>
              <a:cs typeface="Arial" charset="0"/>
            </a:endParaRPr>
          </a:p>
          <a:p>
            <a:pPr>
              <a:buClr>
                <a:srgbClr val="000000"/>
              </a:buClr>
              <a:buFontTx/>
              <a:buChar char="•"/>
            </a:pPr>
            <a:r>
              <a:rPr lang="en-US" sz="3500">
                <a:solidFill>
                  <a:srgbClr val="000000"/>
                </a:solidFill>
                <a:latin typeface="Arial" charset="0"/>
                <a:cs typeface="Arial" charset="0"/>
              </a:rPr>
              <a:t>Dynamically allocate resources to users</a:t>
            </a:r>
            <a:endParaRPr lang="en-US" sz="3500">
              <a:latin typeface="Arial" charset="0"/>
              <a:cs typeface="Arial" charset="0"/>
            </a:endParaRPr>
          </a:p>
          <a:p>
            <a:pPr>
              <a:buClr>
                <a:srgbClr val="000000"/>
              </a:buClr>
              <a:buFontTx/>
              <a:buChar char="•"/>
            </a:pPr>
            <a:r>
              <a:rPr lang="en-US" sz="3500">
                <a:solidFill>
                  <a:srgbClr val="000000"/>
                </a:solidFill>
                <a:latin typeface="Arial" charset="0"/>
                <a:cs typeface="Arial" charset="0"/>
              </a:rPr>
              <a:t>Dynamically define the environment that a resource is going to use</a:t>
            </a:r>
            <a:endParaRPr lang="en-US" sz="3500">
              <a:latin typeface="Arial" charset="0"/>
              <a:cs typeface="Arial" charset="0"/>
            </a:endParaRPr>
          </a:p>
          <a:p>
            <a:pPr>
              <a:buClr>
                <a:srgbClr val="000000"/>
              </a:buClr>
              <a:buFontTx/>
              <a:buChar char="•"/>
            </a:pPr>
            <a:r>
              <a:rPr lang="en-US" sz="3500">
                <a:solidFill>
                  <a:srgbClr val="000000"/>
                </a:solidFill>
                <a:latin typeface="Arial" charset="0"/>
                <a:cs typeface="Arial" charset="0"/>
              </a:rPr>
              <a:t>Dynamically assign them based on user request</a:t>
            </a:r>
            <a:endParaRPr lang="en-US" sz="3500">
              <a:latin typeface="Arial" charset="0"/>
              <a:cs typeface="Arial" charset="0"/>
            </a:endParaRPr>
          </a:p>
          <a:p>
            <a:pPr>
              <a:buClr>
                <a:srgbClr val="000000"/>
              </a:buClr>
              <a:buFontTx/>
              <a:buChar char="•"/>
            </a:pPr>
            <a:r>
              <a:rPr lang="en-US" sz="3500">
                <a:solidFill>
                  <a:srgbClr val="000000"/>
                </a:solidFill>
                <a:latin typeface="Arial" charset="0"/>
                <a:cs typeface="Arial" charset="0"/>
              </a:rPr>
              <a:t>Deallocate the resources so they can be dynamically allocated again</a:t>
            </a:r>
          </a:p>
          <a:p>
            <a:endParaRPr lang="en-US">
              <a:latin typeface="Arial" charset="0"/>
              <a:cs typeface="Arial" charset="0"/>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lIns="0" tIns="0" rIns="0" bIns="0">
            <a:normAutofit fontScale="90000"/>
          </a:bodyPr>
          <a:lstStyle/>
          <a:p>
            <a:pPr eaLnBrk="1" hangingPunct="1">
              <a:lnSpc>
                <a:spcPct val="95000"/>
              </a:lnSpc>
              <a:defRPr/>
            </a:pPr>
            <a:r>
              <a:rPr lang="en-US" sz="4900" b="1" dirty="0" smtClean="0">
                <a:solidFill>
                  <a:srgbClr val="000000"/>
                </a:solidFill>
                <a:latin typeface="Arial" charset="0"/>
                <a:ea typeface="+mj-ea"/>
                <a:cs typeface="+mj-cs"/>
              </a:rPr>
              <a:t>Use Cases of Dynamic Provisioning</a:t>
            </a:r>
          </a:p>
        </p:txBody>
      </p:sp>
      <p:sp>
        <p:nvSpPr>
          <p:cNvPr id="2" name="Content Placeholder 1"/>
          <p:cNvSpPr>
            <a:spLocks noGrp="1"/>
          </p:cNvSpPr>
          <p:nvPr>
            <p:ph idx="1"/>
          </p:nvPr>
        </p:nvSpPr>
        <p:spPr/>
        <p:txBody>
          <a:bodyPr>
            <a:normAutofit fontScale="92500" lnSpcReduction="10000"/>
          </a:bodyPr>
          <a:lstStyle/>
          <a:p>
            <a:pPr>
              <a:lnSpc>
                <a:spcPct val="95000"/>
              </a:lnSpc>
              <a:buClr>
                <a:srgbClr val="000000"/>
              </a:buClr>
              <a:buSzPct val="100000"/>
              <a:buFontTx/>
              <a:buChar char="•"/>
              <a:defRPr/>
            </a:pPr>
            <a:r>
              <a:rPr lang="en-US" sz="3300" dirty="0">
                <a:solidFill>
                  <a:srgbClr val="000000"/>
                </a:solidFill>
                <a:latin typeface="Arial" pitchFamily="34" charset="0"/>
                <a:cs typeface="Arial" pitchFamily="34" charset="0"/>
              </a:rPr>
              <a:t>Static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400" dirty="0">
                <a:solidFill>
                  <a:srgbClr val="000000"/>
                </a:solidFill>
                <a:latin typeface="Arial" pitchFamily="34" charset="0"/>
                <a:cs typeface="Arial" pitchFamily="34" charset="0"/>
              </a:rPr>
              <a:t>Resources in a cluster may be statically reassigned based on the anticipated user requirements, part of an HPC or cloud service. It is still dynamic, but control is with the administrator. (Note some call this also dynamic provisioning.)</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300" dirty="0">
                <a:solidFill>
                  <a:srgbClr val="000000"/>
                </a:solidFill>
                <a:latin typeface="Arial" pitchFamily="34" charset="0"/>
                <a:cs typeface="Arial" pitchFamily="34" charset="0"/>
              </a:rPr>
              <a:t>Automatic Dynamic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400" dirty="0">
                <a:solidFill>
                  <a:srgbClr val="000000"/>
                </a:solidFill>
                <a:latin typeface="Arial" pitchFamily="34" charset="0"/>
                <a:cs typeface="Arial" pitchFamily="34" charset="0"/>
              </a:rPr>
              <a:t>Replace the administrator with intelligent scheduler. </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300" dirty="0">
                <a:solidFill>
                  <a:srgbClr val="000000"/>
                </a:solidFill>
                <a:latin typeface="Arial" pitchFamily="34" charset="0"/>
                <a:cs typeface="Arial" pitchFamily="34" charset="0"/>
              </a:rPr>
              <a:t>Queue-based dynamic provisioning: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400" dirty="0">
                <a:solidFill>
                  <a:srgbClr val="000000"/>
                </a:solidFill>
                <a:latin typeface="Arial" pitchFamily="34" charset="0"/>
                <a:cs typeface="Arial" pitchFamily="34" charset="0"/>
              </a:rPr>
              <a:t>provisioning of images is time consuming, group jobs using a similar environment and reuse the image. User just sees queue.</a:t>
            </a:r>
            <a:endParaRPr lang="en-US" dirty="0">
              <a:latin typeface="Arial" pitchFamily="34" charset="0"/>
              <a:cs typeface="Arial" pitchFamily="34" charset="0"/>
            </a:endParaRPr>
          </a:p>
          <a:p>
            <a:pPr>
              <a:lnSpc>
                <a:spcPct val="95000"/>
              </a:lnSpc>
              <a:buClr>
                <a:srgbClr val="000000"/>
              </a:buClr>
              <a:buSzPct val="100000"/>
              <a:buFontTx/>
              <a:buChar char="•"/>
              <a:defRPr/>
            </a:pPr>
            <a:r>
              <a:rPr lang="en-US" sz="3300" dirty="0">
                <a:solidFill>
                  <a:srgbClr val="000000"/>
                </a:solidFill>
                <a:latin typeface="Arial" pitchFamily="34" charset="0"/>
                <a:cs typeface="Arial" pitchFamily="34" charset="0"/>
              </a:rPr>
              <a:t>Deployment: </a:t>
            </a:r>
            <a:endParaRPr lang="en-US" dirty="0">
              <a:latin typeface="Arial" pitchFamily="34" charset="0"/>
              <a:cs typeface="Arial" pitchFamily="34" charset="0"/>
            </a:endParaRPr>
          </a:p>
          <a:p>
            <a:pPr lvl="1">
              <a:lnSpc>
                <a:spcPct val="95000"/>
              </a:lnSpc>
              <a:buClr>
                <a:srgbClr val="000000"/>
              </a:buClr>
              <a:buSzPct val="80000"/>
              <a:buFont typeface="Courier New" charset="0"/>
              <a:buChar char="o"/>
              <a:defRPr/>
            </a:pPr>
            <a:r>
              <a:rPr lang="en-US" sz="2400" dirty="0">
                <a:solidFill>
                  <a:srgbClr val="000000"/>
                </a:solidFill>
                <a:latin typeface="Arial" pitchFamily="34" charset="0"/>
                <a:cs typeface="Arial" pitchFamily="34" charset="0"/>
              </a:rPr>
              <a:t>dynamic provisioning features are provided by a combination of using XCAT and Moab</a:t>
            </a:r>
          </a:p>
          <a:p>
            <a:endParaRPr lang="es-ES" dirty="0"/>
          </a:p>
        </p:txBody>
      </p:sp>
      <p:sp>
        <p:nvSpPr>
          <p:cNvPr id="4101" name="Text Box 5"/>
          <p:cNvSpPr txBox="1">
            <a:spLocks noChangeArrowheads="1"/>
          </p:cNvSpPr>
          <p:nvPr/>
        </p:nvSpPr>
        <p:spPr bwMode="auto">
          <a:xfrm>
            <a:off x="3516313" y="7113588"/>
            <a:ext cx="312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200" smtClean="0">
                <a:solidFill>
                  <a:srgbClr val="898989"/>
                </a:solidFill>
                <a:latin typeface="Arial" charset="0"/>
              </a:rPr>
              <a:t>http://futuregrid.org</a:t>
            </a:r>
          </a:p>
        </p:txBody>
      </p:sp>
    </p:spTree>
    <p:extLst>
      <p:ext uri="{BB962C8B-B14F-4D97-AF65-F5344CB8AC3E}">
        <p14:creationId xmlns:p14="http://schemas.microsoft.com/office/powerpoint/2010/main" val="1790946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552450" y="355600"/>
            <a:ext cx="9055100" cy="1168400"/>
          </a:xfrm>
        </p:spPr>
        <p:txBody>
          <a:bodyPr lIns="0" tIns="0" rIns="0" bIns="0"/>
          <a:lstStyle/>
          <a:p>
            <a:pPr eaLnBrk="1" hangingPunct="1">
              <a:lnSpc>
                <a:spcPct val="95000"/>
              </a:lnSpc>
              <a:defRPr/>
            </a:pPr>
            <a:r>
              <a:rPr lang="en-US" sz="4900" b="1" smtClean="0">
                <a:solidFill>
                  <a:srgbClr val="000000"/>
                </a:solidFill>
                <a:latin typeface="Arial" charset="0"/>
                <a:ea typeface="+mj-ea"/>
                <a:cs typeface="+mj-cs"/>
              </a:rPr>
              <a:t>Generic Reprovisioning</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270000"/>
            <a:ext cx="9017000" cy="62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3516313" y="7113588"/>
            <a:ext cx="312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200" smtClean="0">
                <a:solidFill>
                  <a:srgbClr val="898989"/>
                </a:solidFill>
                <a:latin typeface="Arial" charset="0"/>
              </a:rPr>
              <a:t>http://futuregrid.org</a:t>
            </a:r>
          </a:p>
        </p:txBody>
      </p:sp>
    </p:spTree>
    <p:extLst>
      <p:ext uri="{BB962C8B-B14F-4D97-AF65-F5344CB8AC3E}">
        <p14:creationId xmlns:p14="http://schemas.microsoft.com/office/powerpoint/2010/main" val="392449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lIns="0" tIns="0" rIns="0" bIns="0">
            <a:normAutofit fontScale="90000"/>
          </a:bodyPr>
          <a:lstStyle/>
          <a:p>
            <a:pPr eaLnBrk="1" hangingPunct="1">
              <a:lnSpc>
                <a:spcPct val="95000"/>
              </a:lnSpc>
              <a:defRPr/>
            </a:pPr>
            <a:r>
              <a:rPr lang="en-US" sz="4900" b="1" dirty="0" smtClean="0">
                <a:solidFill>
                  <a:srgbClr val="000000"/>
                </a:solidFill>
                <a:latin typeface="Arial" charset="0"/>
                <a:ea typeface="+mj-ea"/>
                <a:cs typeface="+mj-cs"/>
              </a:rPr>
              <a:t>Dynamic Provisioning Examples</a:t>
            </a:r>
          </a:p>
        </p:txBody>
      </p:sp>
      <p:sp>
        <p:nvSpPr>
          <p:cNvPr id="3" name="Content Placeholder 2"/>
          <p:cNvSpPr>
            <a:spLocks noGrp="1"/>
          </p:cNvSpPr>
          <p:nvPr>
            <p:ph idx="1"/>
          </p:nvPr>
        </p:nvSpPr>
        <p:spPr/>
        <p:txBody>
          <a:bodyPr>
            <a:normAutofit fontScale="77500" lnSpcReduction="20000"/>
          </a:bodyPr>
          <a:lstStyle/>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virtual cluster with 30 nodes based on </a:t>
            </a:r>
            <a:r>
              <a:rPr lang="en-US" dirty="0" err="1">
                <a:solidFill>
                  <a:srgbClr val="000000"/>
                </a:solidFill>
                <a:latin typeface="Arial" pitchFamily="34" charset="0"/>
                <a:cs typeface="Arial" pitchFamily="34" charset="0"/>
              </a:rPr>
              <a:t>Xen</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15 KVM nodes each in Chicago and Texas linked to Azure and Grid5000</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Eucalyptus environment with 10 nodes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32 MPI nodes running on first Linux and then </a:t>
            </a:r>
            <a:r>
              <a:rPr lang="en-US" dirty="0" smtClean="0">
                <a:solidFill>
                  <a:srgbClr val="000000"/>
                </a:solidFill>
                <a:latin typeface="Arial" pitchFamily="34" charset="0"/>
                <a:cs typeface="Arial" pitchFamily="34" charset="0"/>
              </a:rPr>
              <a:t>Windows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a:t>
            </a:r>
            <a:r>
              <a:rPr lang="en-US" dirty="0" err="1">
                <a:solidFill>
                  <a:srgbClr val="000000"/>
                </a:solidFill>
                <a:latin typeface="Arial" pitchFamily="34" charset="0"/>
                <a:cs typeface="Arial" pitchFamily="34" charset="0"/>
              </a:rPr>
              <a:t>Hadoop</a:t>
            </a:r>
            <a:r>
              <a:rPr lang="en-US" dirty="0">
                <a:solidFill>
                  <a:srgbClr val="000000"/>
                </a:solidFill>
                <a:latin typeface="Arial" pitchFamily="34" charset="0"/>
                <a:cs typeface="Arial" pitchFamily="34" charset="0"/>
              </a:rPr>
              <a:t> environment with 160 nodes</a:t>
            </a:r>
            <a:endParaRPr lang="en-US" dirty="0">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Give me a 1000 BLAST instances linked to </a:t>
            </a:r>
            <a:r>
              <a:rPr lang="en-US" dirty="0" smtClean="0">
                <a:solidFill>
                  <a:srgbClr val="000000"/>
                </a:solidFill>
                <a:latin typeface="Arial" pitchFamily="34" charset="0"/>
                <a:cs typeface="Arial" pitchFamily="34" charset="0"/>
              </a:rPr>
              <a:t>Grid5000</a:t>
            </a:r>
            <a:endParaRPr lang="en-US" dirty="0">
              <a:solidFill>
                <a:srgbClr val="000000"/>
              </a:solidFill>
              <a:latin typeface="Arial" pitchFamily="34" charset="0"/>
              <a:cs typeface="Arial" pitchFamily="34" charset="0"/>
            </a:endParaRPr>
          </a:p>
          <a:p>
            <a:pPr eaLnBrk="1" hangingPunct="1">
              <a:lnSpc>
                <a:spcPct val="120000"/>
              </a:lnSpc>
              <a:buClr>
                <a:srgbClr val="000000"/>
              </a:buClr>
              <a:buSzPct val="100000"/>
            </a:pPr>
            <a:r>
              <a:rPr lang="en-US" dirty="0">
                <a:solidFill>
                  <a:srgbClr val="000000"/>
                </a:solidFill>
                <a:latin typeface="Arial" pitchFamily="34" charset="0"/>
                <a:cs typeface="Arial" pitchFamily="34" charset="0"/>
              </a:rPr>
              <a:t>Run my application on </a:t>
            </a:r>
            <a:r>
              <a:rPr lang="en-US" dirty="0" err="1">
                <a:solidFill>
                  <a:srgbClr val="000000"/>
                </a:solidFill>
                <a:latin typeface="Arial" pitchFamily="34" charset="0"/>
                <a:cs typeface="Arial" pitchFamily="34" charset="0"/>
              </a:rPr>
              <a:t>Hadoop</a:t>
            </a:r>
            <a:r>
              <a:rPr lang="en-US" dirty="0">
                <a:solidFill>
                  <a:srgbClr val="000000"/>
                </a:solidFill>
                <a:latin typeface="Arial" pitchFamily="34" charset="0"/>
                <a:cs typeface="Arial" pitchFamily="34" charset="0"/>
              </a:rPr>
              <a:t>, Dryad, Amazon and Azure … and compare the performance</a:t>
            </a:r>
          </a:p>
          <a:p>
            <a:pPr marL="0" indent="0">
              <a:buNone/>
            </a:pPr>
            <a:endParaRPr lang="es-ES" dirty="0"/>
          </a:p>
        </p:txBody>
      </p:sp>
      <p:sp>
        <p:nvSpPr>
          <p:cNvPr id="6149" name="Text Box 5"/>
          <p:cNvSpPr txBox="1">
            <a:spLocks noChangeArrowheads="1"/>
          </p:cNvSpPr>
          <p:nvPr/>
        </p:nvSpPr>
        <p:spPr bwMode="auto">
          <a:xfrm>
            <a:off x="3516313" y="7113588"/>
            <a:ext cx="312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200" smtClean="0">
                <a:solidFill>
                  <a:srgbClr val="898989"/>
                </a:solidFill>
                <a:latin typeface="Arial" charset="0"/>
              </a:rPr>
              <a:t>http://futuregrid.org</a:t>
            </a:r>
          </a:p>
        </p:txBody>
      </p:sp>
    </p:spTree>
    <p:extLst>
      <p:ext uri="{BB962C8B-B14F-4D97-AF65-F5344CB8AC3E}">
        <p14:creationId xmlns:p14="http://schemas.microsoft.com/office/powerpoint/2010/main" val="643849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fontScale="90000"/>
          </a:bodyPr>
          <a:lstStyle/>
          <a:p>
            <a:r>
              <a:rPr lang="en-US" dirty="0">
                <a:solidFill>
                  <a:srgbClr val="000000"/>
                </a:solidFill>
                <a:latin typeface="Arial" pitchFamily="34" charset="0"/>
                <a:cs typeface="Arial" pitchFamily="34" charset="0"/>
              </a:rPr>
              <a:t>From Dynamic Provisioning to </a:t>
            </a:r>
            <a:r>
              <a:rPr lang="ja-JP" altLang="en-US" dirty="0">
                <a:solidFill>
                  <a:srgbClr val="000000"/>
                </a:solidFill>
                <a:latin typeface="Arial" pitchFamily="34" charset="0"/>
                <a:cs typeface="Arial" pitchFamily="34" charset="0"/>
              </a:rPr>
              <a:t>“</a:t>
            </a:r>
            <a:r>
              <a:rPr lang="en-US" altLang="ja-JP" dirty="0">
                <a:solidFill>
                  <a:srgbClr val="000000"/>
                </a:solidFill>
                <a:latin typeface="Arial" pitchFamily="34" charset="0"/>
                <a:cs typeface="Arial" pitchFamily="34" charset="0"/>
              </a:rPr>
              <a:t>RAIN</a:t>
            </a:r>
            <a:r>
              <a:rPr lang="ja-JP" altLang="en-US" dirty="0">
                <a:solidFill>
                  <a:srgbClr val="000000"/>
                </a:solidFill>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a:xfrm>
            <a:off x="508000" y="1778000"/>
            <a:ext cx="9144000" cy="5384800"/>
          </a:xfrm>
        </p:spPr>
        <p:txBody>
          <a:bodyPr>
            <a:normAutofit fontScale="77500" lnSpcReduction="20000"/>
          </a:bodyPr>
          <a:lstStyle/>
          <a:p>
            <a:pPr>
              <a:lnSpc>
                <a:spcPct val="120000"/>
              </a:lnSpc>
              <a:buClr>
                <a:srgbClr val="000000"/>
              </a:buClr>
              <a:buSzPct val="100000"/>
              <a:buFontTx/>
              <a:buChar char="•"/>
              <a:defRPr/>
            </a:pPr>
            <a:r>
              <a:rPr lang="en-US" sz="3300" dirty="0">
                <a:solidFill>
                  <a:srgbClr val="000000"/>
                </a:solidFill>
                <a:latin typeface="Arial"/>
                <a:cs typeface="Arial"/>
              </a:rPr>
              <a:t>In </a:t>
            </a:r>
            <a:r>
              <a:rPr lang="en-US" sz="3300" dirty="0" smtClean="0">
                <a:solidFill>
                  <a:srgbClr val="000000"/>
                </a:solidFill>
                <a:latin typeface="Arial"/>
                <a:cs typeface="Arial"/>
              </a:rPr>
              <a:t>FG, </a:t>
            </a:r>
            <a:r>
              <a:rPr lang="en-US" sz="3300" dirty="0">
                <a:solidFill>
                  <a:srgbClr val="000000"/>
                </a:solidFill>
                <a:latin typeface="Arial"/>
                <a:cs typeface="Arial"/>
              </a:rPr>
              <a:t>dynamic provisioning goes beyond the services offered by common scheduling tools that provide such </a:t>
            </a:r>
            <a:r>
              <a:rPr lang="en-US" sz="3300" dirty="0" smtClean="0">
                <a:solidFill>
                  <a:srgbClr val="000000"/>
                </a:solidFill>
                <a:latin typeface="Arial"/>
                <a:cs typeface="Arial"/>
              </a:rPr>
              <a:t>features</a:t>
            </a:r>
            <a:endParaRPr lang="en-US" sz="3300" dirty="0" smtClean="0">
              <a:latin typeface="Arial"/>
              <a:cs typeface="Arial"/>
            </a:endParaRPr>
          </a:p>
          <a:p>
            <a:pPr>
              <a:lnSpc>
                <a:spcPct val="120000"/>
              </a:lnSpc>
              <a:buClr>
                <a:srgbClr val="000000"/>
              </a:buClr>
              <a:buSzPct val="100000"/>
              <a:buFontTx/>
              <a:buChar char="•"/>
              <a:defRPr/>
            </a:pPr>
            <a:r>
              <a:rPr lang="en-US" sz="3300" dirty="0" smtClean="0">
                <a:solidFill>
                  <a:srgbClr val="000000"/>
                </a:solidFill>
                <a:latin typeface="Arial"/>
                <a:cs typeface="Arial"/>
              </a:rPr>
              <a:t>RAIN (Runtime Adaptable </a:t>
            </a:r>
            <a:r>
              <a:rPr lang="en-US" sz="3300" dirty="0" err="1" smtClean="0">
                <a:solidFill>
                  <a:srgbClr val="000000"/>
                </a:solidFill>
                <a:latin typeface="Arial"/>
                <a:cs typeface="Arial"/>
              </a:rPr>
              <a:t>INsertion</a:t>
            </a:r>
            <a:r>
              <a:rPr lang="en-US" sz="3300" dirty="0" smtClean="0">
                <a:solidFill>
                  <a:srgbClr val="000000"/>
                </a:solidFill>
                <a:latin typeface="Arial"/>
                <a:cs typeface="Arial"/>
              </a:rPr>
              <a:t> Configurator)</a:t>
            </a:r>
          </a:p>
          <a:p>
            <a:pPr>
              <a:lnSpc>
                <a:spcPct val="120000"/>
              </a:lnSpc>
              <a:buClr>
                <a:srgbClr val="000000"/>
              </a:buClr>
              <a:buSzPct val="100000"/>
              <a:buFontTx/>
              <a:buChar char="•"/>
              <a:defRPr/>
            </a:pPr>
            <a:r>
              <a:rPr lang="en-US" sz="3300" dirty="0" smtClean="0">
                <a:solidFill>
                  <a:srgbClr val="000000"/>
                </a:solidFill>
                <a:latin typeface="Arial"/>
                <a:cs typeface="Arial"/>
              </a:rPr>
              <a:t>We want to provide custom HPC environment, Cloud environment, or virtual networks on-demand with little effort</a:t>
            </a:r>
          </a:p>
          <a:p>
            <a:pPr>
              <a:lnSpc>
                <a:spcPct val="120000"/>
              </a:lnSpc>
              <a:buClr>
                <a:srgbClr val="000000"/>
              </a:buClr>
              <a:buSzPct val="100000"/>
              <a:buFontTx/>
              <a:buChar char="•"/>
              <a:defRPr/>
            </a:pPr>
            <a:r>
              <a:rPr lang="en-US" sz="3300" dirty="0" smtClean="0">
                <a:solidFill>
                  <a:srgbClr val="000000"/>
                </a:solidFill>
                <a:latin typeface="Arial"/>
                <a:cs typeface="Arial"/>
              </a:rPr>
              <a:t>Example: “rain” </a:t>
            </a:r>
            <a:r>
              <a:rPr lang="en-US" sz="3300" dirty="0">
                <a:solidFill>
                  <a:srgbClr val="000000"/>
                </a:solidFill>
                <a:latin typeface="Arial"/>
                <a:cs typeface="Arial"/>
              </a:rPr>
              <a:t>a </a:t>
            </a:r>
            <a:r>
              <a:rPr lang="en-US" sz="3300" dirty="0" err="1">
                <a:solidFill>
                  <a:srgbClr val="000000"/>
                </a:solidFill>
                <a:latin typeface="Arial"/>
                <a:cs typeface="Arial"/>
              </a:rPr>
              <a:t>Hadoop</a:t>
            </a:r>
            <a:r>
              <a:rPr lang="en-US" sz="3300" dirty="0">
                <a:solidFill>
                  <a:srgbClr val="000000"/>
                </a:solidFill>
                <a:latin typeface="Arial"/>
                <a:cs typeface="Arial"/>
              </a:rPr>
              <a:t> environment </a:t>
            </a:r>
            <a:r>
              <a:rPr lang="en-US" sz="3300" dirty="0" smtClean="0">
                <a:solidFill>
                  <a:srgbClr val="000000"/>
                </a:solidFill>
                <a:latin typeface="Arial"/>
                <a:cs typeface="Arial"/>
              </a:rPr>
              <a:t>into a set of machines</a:t>
            </a:r>
            <a:endParaRPr lang="en-US" sz="3300" dirty="0">
              <a:latin typeface="Arial"/>
              <a:cs typeface="Arial"/>
            </a:endParaRPr>
          </a:p>
          <a:p>
            <a:pPr lvl="1">
              <a:lnSpc>
                <a:spcPct val="120000"/>
              </a:lnSpc>
              <a:buClr>
                <a:srgbClr val="000000"/>
              </a:buClr>
              <a:buSzPct val="80000"/>
              <a:buFont typeface="Courier New" charset="0"/>
              <a:buChar char="o"/>
              <a:defRPr/>
            </a:pPr>
            <a:r>
              <a:rPr lang="en-US" sz="2800" dirty="0" err="1">
                <a:solidFill>
                  <a:srgbClr val="000000"/>
                </a:solidFill>
                <a:latin typeface="Arial"/>
                <a:cs typeface="Arial"/>
              </a:rPr>
              <a:t>fg</a:t>
            </a:r>
            <a:r>
              <a:rPr lang="en-US" sz="2800" dirty="0" smtClean="0">
                <a:solidFill>
                  <a:srgbClr val="000000"/>
                </a:solidFill>
                <a:latin typeface="Arial"/>
                <a:cs typeface="Arial"/>
              </a:rPr>
              <a:t>-rain -</a:t>
            </a:r>
            <a:r>
              <a:rPr lang="en-US" sz="2800" dirty="0">
                <a:solidFill>
                  <a:srgbClr val="000000"/>
                </a:solidFill>
                <a:latin typeface="Arial"/>
                <a:cs typeface="Arial"/>
              </a:rPr>
              <a:t>n 8 -app </a:t>
            </a:r>
            <a:r>
              <a:rPr lang="en-US" sz="2800" dirty="0" err="1" smtClean="0">
                <a:solidFill>
                  <a:srgbClr val="000000"/>
                </a:solidFill>
                <a:latin typeface="Arial"/>
                <a:cs typeface="Arial"/>
              </a:rPr>
              <a:t>Hadoop</a:t>
            </a:r>
            <a:r>
              <a:rPr lang="en-US" sz="2800" dirty="0" smtClean="0">
                <a:solidFill>
                  <a:srgbClr val="000000"/>
                </a:solidFill>
                <a:latin typeface="Arial"/>
                <a:cs typeface="Arial"/>
              </a:rPr>
              <a:t> </a:t>
            </a:r>
            <a:r>
              <a:rPr lang="en-US" sz="2800" dirty="0">
                <a:solidFill>
                  <a:srgbClr val="000000"/>
                </a:solidFill>
                <a:latin typeface="Arial"/>
                <a:cs typeface="Arial"/>
              </a:rPr>
              <a:t>…</a:t>
            </a:r>
            <a:endParaRPr lang="en-US" sz="2800" dirty="0">
              <a:latin typeface="Arial"/>
              <a:cs typeface="Arial"/>
            </a:endParaRPr>
          </a:p>
          <a:p>
            <a:pPr lvl="1">
              <a:lnSpc>
                <a:spcPct val="120000"/>
              </a:lnSpc>
              <a:buClr>
                <a:srgbClr val="000000"/>
              </a:buClr>
              <a:buSzPct val="80000"/>
              <a:buFont typeface="Courier New" charset="0"/>
              <a:buChar char="o"/>
              <a:defRPr/>
            </a:pPr>
            <a:r>
              <a:rPr lang="en-US" sz="2800" dirty="0">
                <a:solidFill>
                  <a:srgbClr val="000000"/>
                </a:solidFill>
                <a:latin typeface="Arial"/>
                <a:cs typeface="Arial"/>
              </a:rPr>
              <a:t>Users and administrators do not have to set up the </a:t>
            </a:r>
            <a:r>
              <a:rPr lang="en-US" sz="2800" dirty="0" err="1">
                <a:solidFill>
                  <a:srgbClr val="000000"/>
                </a:solidFill>
                <a:latin typeface="Arial"/>
                <a:cs typeface="Arial"/>
              </a:rPr>
              <a:t>Hadoop</a:t>
            </a:r>
            <a:r>
              <a:rPr lang="en-US" sz="2800" dirty="0">
                <a:solidFill>
                  <a:srgbClr val="000000"/>
                </a:solidFill>
                <a:latin typeface="Arial"/>
                <a:cs typeface="Arial"/>
              </a:rPr>
              <a:t> environment as it is being done for </a:t>
            </a:r>
            <a:r>
              <a:rPr lang="en-US" sz="2800" dirty="0" smtClean="0">
                <a:solidFill>
                  <a:srgbClr val="000000"/>
                </a:solidFill>
                <a:latin typeface="Arial"/>
                <a:cs typeface="Arial"/>
              </a:rPr>
              <a:t>them</a:t>
            </a:r>
            <a:endParaRPr lang="en-US" sz="2800" dirty="0">
              <a:latin typeface="Arial"/>
              <a:cs typeface="Arial"/>
            </a:endParaRPr>
          </a:p>
        </p:txBody>
      </p:sp>
      <p:sp>
        <p:nvSpPr>
          <p:cNvPr id="2" name="Footer Placeholder 1"/>
          <p:cNvSpPr>
            <a:spLocks noGrp="1"/>
          </p:cNvSpPr>
          <p:nvPr>
            <p:ph type="ftr" sz="quarter" idx="11"/>
          </p:nvPr>
        </p:nvSpPr>
        <p:spPr/>
        <p:txBody>
          <a:bodyPr/>
          <a:lstStyle/>
          <a:p>
            <a:pPr>
              <a:defRPr/>
            </a:pPr>
            <a:r>
              <a:rPr lang="en-US"/>
              <a:t>http://futuregrid.org</a:t>
            </a:r>
            <a:endParaRPr lang="en-US" dirty="0"/>
          </a:p>
        </p:txBody>
      </p:sp>
    </p:spTree>
    <p:extLst>
      <p:ext uri="{BB962C8B-B14F-4D97-AF65-F5344CB8AC3E}">
        <p14:creationId xmlns:p14="http://schemas.microsoft.com/office/powerpoint/2010/main" val="1641038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552450" y="355600"/>
            <a:ext cx="9055100" cy="1168400"/>
          </a:xfrm>
        </p:spPr>
        <p:txBody>
          <a:bodyPr lIns="0" tIns="0" rIns="0" bIns="0"/>
          <a:lstStyle/>
          <a:p>
            <a:pPr eaLnBrk="1" hangingPunct="1">
              <a:lnSpc>
                <a:spcPct val="95000"/>
              </a:lnSpc>
              <a:defRPr/>
            </a:pPr>
            <a:r>
              <a:rPr lang="en-US" sz="4900" b="1" dirty="0" smtClean="0">
                <a:solidFill>
                  <a:srgbClr val="000000"/>
                </a:solidFill>
                <a:latin typeface="Arial" charset="0"/>
                <a:ea typeface="+mj-ea"/>
                <a:cs typeface="+mj-cs"/>
              </a:rPr>
              <a:t>Future FG RAIN Commands</a:t>
            </a:r>
          </a:p>
        </p:txBody>
      </p:sp>
      <p:sp>
        <p:nvSpPr>
          <p:cNvPr id="8196" name="Text Box 4"/>
          <p:cNvSpPr txBox="1">
            <a:spLocks noChangeArrowheads="1"/>
          </p:cNvSpPr>
          <p:nvPr/>
        </p:nvSpPr>
        <p:spPr bwMode="auto">
          <a:xfrm>
            <a:off x="552450" y="1828800"/>
            <a:ext cx="9055100"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pitchFamily="18" charset="0"/>
                <a:ea typeface="MS PGothic" pitchFamily="34" charset="-128"/>
              </a:defRPr>
            </a:lvl1pPr>
            <a:lvl2pPr indent="-34290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eaLnBrk="1" hangingPunct="1">
              <a:lnSpc>
                <a:spcPct val="95000"/>
              </a:lnSpc>
              <a:buClr>
                <a:srgbClr val="000000"/>
              </a:buClr>
              <a:buSzPct val="100000"/>
              <a:buFontTx/>
              <a:buChar char="•"/>
            </a:pPr>
            <a:r>
              <a:rPr lang="en-US" sz="3100" dirty="0" err="1">
                <a:solidFill>
                  <a:srgbClr val="000000"/>
                </a:solidFill>
                <a:latin typeface="Arial" pitchFamily="34" charset="0"/>
              </a:rPr>
              <a:t>fg</a:t>
            </a:r>
            <a:r>
              <a:rPr lang="en-US" sz="3100" dirty="0">
                <a:solidFill>
                  <a:srgbClr val="000000"/>
                </a:solidFill>
                <a:latin typeface="Arial" pitchFamily="34" charset="0"/>
              </a:rPr>
              <a:t>-rain –h </a:t>
            </a:r>
            <a:r>
              <a:rPr lang="en-US" sz="3100" dirty="0" err="1">
                <a:solidFill>
                  <a:srgbClr val="000000"/>
                </a:solidFill>
                <a:latin typeface="Arial" pitchFamily="34" charset="0"/>
              </a:rPr>
              <a:t>hostfile</a:t>
            </a:r>
            <a:r>
              <a:rPr lang="en-US" sz="3100" dirty="0">
                <a:solidFill>
                  <a:srgbClr val="000000"/>
                </a:solidFill>
                <a:latin typeface="Arial" pitchFamily="34" charset="0"/>
              </a:rPr>
              <a:t> –</a:t>
            </a:r>
            <a:r>
              <a:rPr lang="en-US" sz="3100" dirty="0" err="1">
                <a:solidFill>
                  <a:srgbClr val="000000"/>
                </a:solidFill>
                <a:latin typeface="Arial" pitchFamily="34" charset="0"/>
              </a:rPr>
              <a:t>iaas</a:t>
            </a:r>
            <a:r>
              <a:rPr lang="en-US" sz="3100" dirty="0">
                <a:solidFill>
                  <a:srgbClr val="000000"/>
                </a:solidFill>
                <a:latin typeface="Arial" pitchFamily="34" charset="0"/>
              </a:rPr>
              <a:t> nimbus –image </a:t>
            </a:r>
            <a:r>
              <a:rPr lang="en-US" sz="3100" dirty="0" err="1">
                <a:solidFill>
                  <a:srgbClr val="000000"/>
                </a:solidFill>
                <a:latin typeface="Arial" pitchFamily="34" charset="0"/>
              </a:rPr>
              <a:t>img</a:t>
            </a:r>
            <a:endParaRPr lang="en-US" dirty="0"/>
          </a:p>
          <a:p>
            <a:pPr lvl="1" eaLnBrk="1" hangingPunct="1">
              <a:lnSpc>
                <a:spcPct val="95000"/>
              </a:lnSpc>
              <a:buClr>
                <a:srgbClr val="000000"/>
              </a:buClr>
              <a:buSzPct val="100000"/>
              <a:buFontTx/>
              <a:buChar char="•"/>
            </a:pPr>
            <a:r>
              <a:rPr lang="en-US" sz="3100" dirty="0" err="1">
                <a:solidFill>
                  <a:srgbClr val="000000"/>
                </a:solidFill>
                <a:latin typeface="Arial" pitchFamily="34" charset="0"/>
              </a:rPr>
              <a:t>fg</a:t>
            </a:r>
            <a:r>
              <a:rPr lang="en-US" sz="3100" dirty="0">
                <a:solidFill>
                  <a:srgbClr val="000000"/>
                </a:solidFill>
                <a:latin typeface="Arial" pitchFamily="34" charset="0"/>
              </a:rPr>
              <a:t>-rain –h </a:t>
            </a:r>
            <a:r>
              <a:rPr lang="en-US" sz="3100" dirty="0" err="1">
                <a:solidFill>
                  <a:srgbClr val="000000"/>
                </a:solidFill>
                <a:latin typeface="Arial" pitchFamily="34" charset="0"/>
              </a:rPr>
              <a:t>hostfile</a:t>
            </a:r>
            <a:r>
              <a:rPr lang="en-US" sz="3100" dirty="0">
                <a:solidFill>
                  <a:srgbClr val="000000"/>
                </a:solidFill>
                <a:latin typeface="Arial" pitchFamily="34" charset="0"/>
              </a:rPr>
              <a:t> –</a:t>
            </a:r>
            <a:r>
              <a:rPr lang="en-US" sz="3100" dirty="0" err="1">
                <a:solidFill>
                  <a:srgbClr val="000000"/>
                </a:solidFill>
                <a:latin typeface="Arial" pitchFamily="34" charset="0"/>
              </a:rPr>
              <a:t>paas</a:t>
            </a:r>
            <a:r>
              <a:rPr lang="en-US" sz="3100" dirty="0">
                <a:solidFill>
                  <a:srgbClr val="000000"/>
                </a:solidFill>
                <a:latin typeface="Arial" pitchFamily="34" charset="0"/>
              </a:rPr>
              <a:t> </a:t>
            </a:r>
            <a:r>
              <a:rPr lang="en-US" sz="3100" dirty="0" err="1">
                <a:solidFill>
                  <a:srgbClr val="000000"/>
                </a:solidFill>
                <a:latin typeface="Arial" pitchFamily="34" charset="0"/>
              </a:rPr>
              <a:t>hadoop</a:t>
            </a:r>
            <a:r>
              <a:rPr lang="en-US" sz="3100" dirty="0">
                <a:solidFill>
                  <a:srgbClr val="000000"/>
                </a:solidFill>
                <a:latin typeface="Arial" pitchFamily="34" charset="0"/>
              </a:rPr>
              <a:t> …</a:t>
            </a:r>
            <a:endParaRPr lang="en-US" dirty="0"/>
          </a:p>
          <a:p>
            <a:pPr lvl="1" eaLnBrk="1" hangingPunct="1">
              <a:lnSpc>
                <a:spcPct val="95000"/>
              </a:lnSpc>
              <a:buClr>
                <a:srgbClr val="000000"/>
              </a:buClr>
              <a:buSzPct val="100000"/>
              <a:buFontTx/>
              <a:buChar char="•"/>
            </a:pPr>
            <a:r>
              <a:rPr lang="en-US" sz="3100" dirty="0" err="1">
                <a:solidFill>
                  <a:srgbClr val="000000"/>
                </a:solidFill>
                <a:latin typeface="Arial" pitchFamily="34" charset="0"/>
              </a:rPr>
              <a:t>fg</a:t>
            </a:r>
            <a:r>
              <a:rPr lang="en-US" sz="3100" dirty="0">
                <a:solidFill>
                  <a:srgbClr val="000000"/>
                </a:solidFill>
                <a:latin typeface="Arial" pitchFamily="34" charset="0"/>
              </a:rPr>
              <a:t>-rain –h </a:t>
            </a:r>
            <a:r>
              <a:rPr lang="en-US" sz="3100" dirty="0" err="1">
                <a:solidFill>
                  <a:srgbClr val="000000"/>
                </a:solidFill>
                <a:latin typeface="Arial" pitchFamily="34" charset="0"/>
              </a:rPr>
              <a:t>hostfile</a:t>
            </a:r>
            <a:r>
              <a:rPr lang="en-US" sz="3100" dirty="0">
                <a:solidFill>
                  <a:srgbClr val="000000"/>
                </a:solidFill>
                <a:latin typeface="Arial" pitchFamily="34" charset="0"/>
              </a:rPr>
              <a:t> –</a:t>
            </a:r>
            <a:r>
              <a:rPr lang="en-US" sz="3100" dirty="0" err="1">
                <a:solidFill>
                  <a:srgbClr val="000000"/>
                </a:solidFill>
                <a:latin typeface="Arial" pitchFamily="34" charset="0"/>
              </a:rPr>
              <a:t>paas</a:t>
            </a:r>
            <a:r>
              <a:rPr lang="en-US" sz="3100" dirty="0">
                <a:solidFill>
                  <a:srgbClr val="000000"/>
                </a:solidFill>
                <a:latin typeface="Arial" pitchFamily="34" charset="0"/>
              </a:rPr>
              <a:t> dryad …</a:t>
            </a:r>
            <a:endParaRPr lang="en-US" dirty="0"/>
          </a:p>
          <a:p>
            <a:pPr lvl="1" eaLnBrk="1" hangingPunct="1">
              <a:lnSpc>
                <a:spcPct val="95000"/>
              </a:lnSpc>
              <a:buClr>
                <a:srgbClr val="000000"/>
              </a:buClr>
              <a:buSzPct val="100000"/>
              <a:buFontTx/>
              <a:buChar char="•"/>
            </a:pPr>
            <a:r>
              <a:rPr lang="en-US" sz="3100" dirty="0" err="1">
                <a:solidFill>
                  <a:srgbClr val="000000"/>
                </a:solidFill>
                <a:latin typeface="Arial" pitchFamily="34" charset="0"/>
              </a:rPr>
              <a:t>fg</a:t>
            </a:r>
            <a:r>
              <a:rPr lang="en-US" sz="3100" dirty="0">
                <a:solidFill>
                  <a:srgbClr val="000000"/>
                </a:solidFill>
                <a:latin typeface="Arial" pitchFamily="34" charset="0"/>
              </a:rPr>
              <a:t>-rain –h </a:t>
            </a:r>
            <a:r>
              <a:rPr lang="en-US" sz="3100" dirty="0" err="1">
                <a:solidFill>
                  <a:srgbClr val="000000"/>
                </a:solidFill>
                <a:latin typeface="Arial" pitchFamily="34" charset="0"/>
              </a:rPr>
              <a:t>hostfile</a:t>
            </a:r>
            <a:r>
              <a:rPr lang="en-US" sz="3100" dirty="0">
                <a:solidFill>
                  <a:srgbClr val="000000"/>
                </a:solidFill>
                <a:latin typeface="Arial" pitchFamily="34" charset="0"/>
              </a:rPr>
              <a:t> –</a:t>
            </a:r>
            <a:r>
              <a:rPr lang="en-US" sz="3100" dirty="0" err="1">
                <a:solidFill>
                  <a:srgbClr val="000000"/>
                </a:solidFill>
                <a:latin typeface="Arial" pitchFamily="34" charset="0"/>
              </a:rPr>
              <a:t>gaas</a:t>
            </a:r>
            <a:r>
              <a:rPr lang="en-US" sz="3100" dirty="0">
                <a:solidFill>
                  <a:srgbClr val="000000"/>
                </a:solidFill>
                <a:latin typeface="Arial" pitchFamily="34" charset="0"/>
              </a:rPr>
              <a:t> </a:t>
            </a:r>
            <a:r>
              <a:rPr lang="en-US" sz="3100" dirty="0" err="1">
                <a:solidFill>
                  <a:srgbClr val="000000"/>
                </a:solidFill>
                <a:latin typeface="Arial" pitchFamily="34" charset="0"/>
              </a:rPr>
              <a:t>gLite</a:t>
            </a:r>
            <a:r>
              <a:rPr lang="en-US" sz="3100" dirty="0">
                <a:solidFill>
                  <a:srgbClr val="000000"/>
                </a:solidFill>
                <a:latin typeface="Arial" pitchFamily="34" charset="0"/>
              </a:rPr>
              <a:t> …</a:t>
            </a:r>
            <a:endParaRPr lang="en-US" dirty="0"/>
          </a:p>
          <a:p>
            <a:pPr eaLnBrk="1" hangingPunct="1">
              <a:lnSpc>
                <a:spcPct val="95000"/>
              </a:lnSpc>
            </a:pPr>
            <a:endParaRPr lang="en-US" sz="3600" dirty="0">
              <a:solidFill>
                <a:srgbClr val="000000"/>
              </a:solidFill>
              <a:latin typeface="Arial" pitchFamily="34" charset="0"/>
            </a:endParaRPr>
          </a:p>
          <a:p>
            <a:pPr lvl="1" eaLnBrk="1" hangingPunct="1">
              <a:lnSpc>
                <a:spcPct val="95000"/>
              </a:lnSpc>
              <a:buClr>
                <a:srgbClr val="000000"/>
              </a:buClr>
              <a:buSzPct val="100000"/>
              <a:buFontTx/>
              <a:buChar char="•"/>
            </a:pPr>
            <a:r>
              <a:rPr lang="en-US" sz="3100" dirty="0" err="1">
                <a:solidFill>
                  <a:srgbClr val="000000"/>
                </a:solidFill>
                <a:latin typeface="Arial" pitchFamily="34" charset="0"/>
              </a:rPr>
              <a:t>fg</a:t>
            </a:r>
            <a:r>
              <a:rPr lang="en-US" sz="3100" dirty="0">
                <a:solidFill>
                  <a:srgbClr val="000000"/>
                </a:solidFill>
                <a:latin typeface="Arial" pitchFamily="34" charset="0"/>
              </a:rPr>
              <a:t>-rain –h </a:t>
            </a:r>
            <a:r>
              <a:rPr lang="en-US" sz="3100" dirty="0" err="1">
                <a:solidFill>
                  <a:srgbClr val="000000"/>
                </a:solidFill>
                <a:latin typeface="Arial" pitchFamily="34" charset="0"/>
              </a:rPr>
              <a:t>hostfile</a:t>
            </a:r>
            <a:r>
              <a:rPr lang="en-US" sz="3100" dirty="0">
                <a:solidFill>
                  <a:srgbClr val="000000"/>
                </a:solidFill>
                <a:latin typeface="Arial" pitchFamily="34" charset="0"/>
              </a:rPr>
              <a:t> –image </a:t>
            </a:r>
            <a:r>
              <a:rPr lang="en-US" sz="3100" dirty="0" err="1">
                <a:solidFill>
                  <a:srgbClr val="000000"/>
                </a:solidFill>
                <a:latin typeface="Arial" pitchFamily="34" charset="0"/>
              </a:rPr>
              <a:t>img</a:t>
            </a:r>
            <a:endParaRPr lang="en-US" dirty="0"/>
          </a:p>
          <a:p>
            <a:pPr eaLnBrk="1" hangingPunct="1">
              <a:lnSpc>
                <a:spcPct val="95000"/>
              </a:lnSpc>
            </a:pPr>
            <a:endParaRPr lang="en-US" sz="3600" dirty="0">
              <a:solidFill>
                <a:srgbClr val="000000"/>
              </a:solidFill>
              <a:latin typeface="Arial" pitchFamily="34" charset="0"/>
            </a:endParaRPr>
          </a:p>
          <a:p>
            <a:pPr lvl="1" eaLnBrk="1" hangingPunct="1">
              <a:lnSpc>
                <a:spcPct val="95000"/>
              </a:lnSpc>
              <a:buClr>
                <a:srgbClr val="000000"/>
              </a:buClr>
              <a:buSzPct val="100000"/>
              <a:buFontTx/>
              <a:buChar char="•"/>
            </a:pPr>
            <a:r>
              <a:rPr lang="en-US" sz="3100" dirty="0">
                <a:solidFill>
                  <a:srgbClr val="000000"/>
                </a:solidFill>
                <a:latin typeface="Arial" pitchFamily="34" charset="0"/>
              </a:rPr>
              <a:t>Additional Authorization is required to use </a:t>
            </a:r>
            <a:r>
              <a:rPr lang="en-US" sz="3100" dirty="0" err="1">
                <a:solidFill>
                  <a:srgbClr val="000000"/>
                </a:solidFill>
                <a:latin typeface="Arial" pitchFamily="34" charset="0"/>
              </a:rPr>
              <a:t>fg</a:t>
            </a:r>
            <a:r>
              <a:rPr lang="en-US" sz="3100" dirty="0">
                <a:solidFill>
                  <a:srgbClr val="000000"/>
                </a:solidFill>
                <a:latin typeface="Arial" pitchFamily="34" charset="0"/>
              </a:rPr>
              <a:t>-rain without virtualization.</a:t>
            </a:r>
            <a:endParaRPr lang="en-US" dirty="0"/>
          </a:p>
          <a:p>
            <a:pPr eaLnBrk="1" hangingPunct="1">
              <a:lnSpc>
                <a:spcPct val="95000"/>
              </a:lnSpc>
              <a:buClr>
                <a:srgbClr val="000000"/>
              </a:buClr>
              <a:buSzPct val="100000"/>
            </a:pPr>
            <a:endParaRPr lang="en-US" sz="3600" dirty="0">
              <a:solidFill>
                <a:srgbClr val="000000"/>
              </a:solidFill>
              <a:latin typeface="Arial" pitchFamily="34" charset="0"/>
            </a:endParaRPr>
          </a:p>
        </p:txBody>
      </p:sp>
      <p:sp>
        <p:nvSpPr>
          <p:cNvPr id="8197" name="Text Box 5"/>
          <p:cNvSpPr txBox="1">
            <a:spLocks noChangeArrowheads="1"/>
          </p:cNvSpPr>
          <p:nvPr/>
        </p:nvSpPr>
        <p:spPr bwMode="auto">
          <a:xfrm>
            <a:off x="3516313" y="7113588"/>
            <a:ext cx="312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200" smtClean="0">
                <a:solidFill>
                  <a:srgbClr val="898989"/>
                </a:solidFill>
                <a:latin typeface="Arial" charset="0"/>
              </a:rPr>
              <a:t>http://futuregrid.org</a:t>
            </a:r>
          </a:p>
        </p:txBody>
      </p:sp>
    </p:spTree>
    <p:extLst>
      <p:ext uri="{BB962C8B-B14F-4D97-AF65-F5344CB8AC3E}">
        <p14:creationId xmlns:p14="http://schemas.microsoft.com/office/powerpoint/2010/main" val="3660050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552450" y="355600"/>
            <a:ext cx="9055100" cy="1168400"/>
          </a:xfrm>
        </p:spPr>
        <p:txBody>
          <a:bodyPr lIns="0" tIns="0" rIns="0" bIns="0"/>
          <a:lstStyle/>
          <a:p>
            <a:pPr eaLnBrk="1" hangingPunct="1">
              <a:lnSpc>
                <a:spcPct val="95000"/>
              </a:lnSpc>
              <a:defRPr/>
            </a:pPr>
            <a:r>
              <a:rPr lang="en-US" sz="4900" b="1" smtClean="0">
                <a:solidFill>
                  <a:srgbClr val="000000"/>
                </a:solidFill>
                <a:latin typeface="Arial" charset="0"/>
                <a:ea typeface="+mj-ea"/>
                <a:cs typeface="+mj-cs"/>
              </a:rPr>
              <a:t>Rain in FutureGrid</a:t>
            </a:r>
          </a:p>
        </p:txBody>
      </p:sp>
      <p:sp>
        <p:nvSpPr>
          <p:cNvPr id="9221" name="Text Box 5"/>
          <p:cNvSpPr txBox="1">
            <a:spLocks noChangeArrowheads="1"/>
          </p:cNvSpPr>
          <p:nvPr/>
        </p:nvSpPr>
        <p:spPr bwMode="auto">
          <a:xfrm>
            <a:off x="3516313" y="7113588"/>
            <a:ext cx="312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200" smtClean="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181100"/>
            <a:ext cx="72898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758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6761264"/>
              </p:ext>
            </p:extLst>
          </p:nvPr>
        </p:nvGraphicFramePr>
        <p:xfrm>
          <a:off x="0" y="1439334"/>
          <a:ext cx="10160000" cy="397933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62000" y="5926667"/>
            <a:ext cx="8382000" cy="1210586"/>
          </a:xfrm>
          <a:prstGeom prst="rect">
            <a:avLst/>
          </a:prstGeom>
          <a:noFill/>
        </p:spPr>
        <p:txBody>
          <a:bodyPr wrap="square" lIns="101599" tIns="50799" rIns="101599" bIns="50799" rtlCol="0">
            <a:spAutoFit/>
          </a:bodyPr>
          <a:lstStyle/>
          <a:p>
            <a:r>
              <a:rPr lang="en-US" dirty="0">
                <a:solidFill>
                  <a:prstClr val="black"/>
                </a:solidFill>
              </a:rPr>
              <a:t>Time elapsed between requesting a job and the jobs reported start time on the provisioned node. The numbers here are an average of 2 sets of experiments.</a:t>
            </a:r>
          </a:p>
        </p:txBody>
      </p:sp>
      <p:sp>
        <p:nvSpPr>
          <p:cNvPr id="7" name="TextBox 6"/>
          <p:cNvSpPr txBox="1"/>
          <p:nvPr/>
        </p:nvSpPr>
        <p:spPr>
          <a:xfrm>
            <a:off x="3725334" y="5418667"/>
            <a:ext cx="2456700" cy="471922"/>
          </a:xfrm>
          <a:prstGeom prst="rect">
            <a:avLst/>
          </a:prstGeom>
          <a:noFill/>
        </p:spPr>
        <p:txBody>
          <a:bodyPr wrap="none" lIns="101599" tIns="50799" rIns="101599" bIns="50799" rtlCol="0">
            <a:spAutoFit/>
          </a:bodyPr>
          <a:lstStyle/>
          <a:p>
            <a:r>
              <a:rPr lang="en-US" b="1" dirty="0">
                <a:solidFill>
                  <a:prstClr val="black"/>
                </a:solidFill>
              </a:rPr>
              <a:t>Number of nodes</a:t>
            </a:r>
          </a:p>
        </p:txBody>
      </p:sp>
    </p:spTree>
    <p:extLst>
      <p:ext uri="{BB962C8B-B14F-4D97-AF65-F5344CB8AC3E}">
        <p14:creationId xmlns:p14="http://schemas.microsoft.com/office/powerpoint/2010/main" val="3610917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ctrTitle"/>
          </p:nvPr>
        </p:nvSpPr>
        <p:spPr>
          <a:xfrm>
            <a:off x="762000" y="2366963"/>
            <a:ext cx="8636000" cy="1633537"/>
          </a:xfrm>
        </p:spPr>
        <p:txBody>
          <a:bodyPr/>
          <a:lstStyle/>
          <a:p>
            <a:pPr eaLnBrk="1" hangingPunct="1"/>
            <a:r>
              <a:rPr lang="en-US" dirty="0">
                <a:latin typeface="Arial" charset="0"/>
                <a:cs typeface="Arial" charset="0"/>
              </a:rPr>
              <a:t>Status and </a:t>
            </a:r>
            <a:r>
              <a:rPr lang="en-US" dirty="0" smtClean="0">
                <a:latin typeface="Arial" charset="0"/>
                <a:cs typeface="Arial" charset="0"/>
              </a:rPr>
              <a:t>Plan </a:t>
            </a:r>
            <a:endParaRPr lang="en-US" dirty="0">
              <a:latin typeface="Arial" charset="0"/>
              <a:cs typeface="Arial" charset="0"/>
            </a:endParaRPr>
          </a:p>
        </p:txBody>
      </p:sp>
      <p:sp>
        <p:nvSpPr>
          <p:cNvPr id="5" name="Subtitle 4"/>
          <p:cNvSpPr>
            <a:spLocks noGrp="1"/>
          </p:cNvSpPr>
          <p:nvPr>
            <p:ph type="subTitle" idx="1"/>
          </p:nvPr>
        </p:nvSpPr>
        <p:spPr>
          <a:xfrm>
            <a:off x="1524000" y="4318000"/>
            <a:ext cx="7112000" cy="1947863"/>
          </a:xfrm>
        </p:spPr>
        <p:txBody>
          <a:bodyPr/>
          <a:lstStyle/>
          <a:p>
            <a:pPr eaLnBrk="1" hangingPunct="1">
              <a:defRPr/>
            </a:pPr>
            <a:endParaRPr lang="en-US"/>
          </a:p>
        </p:txBody>
      </p:sp>
      <p:sp>
        <p:nvSpPr>
          <p:cNvPr id="2" name="Footer Placeholder 1"/>
          <p:cNvSpPr>
            <a:spLocks noGrp="1"/>
          </p:cNvSpPr>
          <p:nvPr>
            <p:ph type="ftr" sz="quarter" idx="11"/>
          </p:nvPr>
        </p:nvSpPr>
        <p:spPr/>
        <p:txBody>
          <a:bodyPr/>
          <a:lstStyle/>
          <a:p>
            <a:pPr>
              <a:defRPr/>
            </a:pPr>
            <a:r>
              <a:rPr lang="en-US"/>
              <a:t>http://futuregrid.org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Image</a:t>
            </a:r>
            <a:r>
              <a:rPr lang="es-ES" dirty="0" smtClean="0"/>
              <a:t> </a:t>
            </a:r>
            <a:r>
              <a:rPr lang="es-ES" dirty="0" err="1" smtClean="0"/>
              <a:t>Generation</a:t>
            </a:r>
            <a:endParaRPr lang="es-E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135941"/>
              </p:ext>
            </p:extLst>
          </p:nvPr>
        </p:nvGraphicFramePr>
        <p:xfrm>
          <a:off x="508000" y="1447800"/>
          <a:ext cx="9144000" cy="5781040"/>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a:txBody>
                    <a:bodyPr/>
                    <a:lstStyle/>
                    <a:p>
                      <a:pPr algn="ctr"/>
                      <a:r>
                        <a:rPr lang="es-ES" sz="1800" dirty="0" err="1" smtClean="0">
                          <a:latin typeface="Arial" pitchFamily="34" charset="0"/>
                          <a:cs typeface="Arial" pitchFamily="34" charset="0"/>
                        </a:rPr>
                        <a:t>Feature</a:t>
                      </a:r>
                      <a:endParaRPr lang="es-ES" sz="1800" dirty="0">
                        <a:latin typeface="Arial" pitchFamily="34" charset="0"/>
                        <a:cs typeface="Arial" pitchFamily="34" charset="0"/>
                      </a:endParaRPr>
                    </a:p>
                  </a:txBody>
                  <a:tcPr/>
                </a:tc>
                <a:tc>
                  <a:txBody>
                    <a:bodyPr/>
                    <a:lstStyle/>
                    <a:p>
                      <a:pPr algn="ctr"/>
                      <a:r>
                        <a:rPr lang="es-ES" sz="1800" dirty="0" smtClean="0">
                          <a:latin typeface="Arial" pitchFamily="34" charset="0"/>
                          <a:cs typeface="Arial" pitchFamily="34" charset="0"/>
                        </a:rPr>
                        <a:t>Y1</a:t>
                      </a:r>
                      <a:endParaRPr lang="es-ES" sz="1800" dirty="0">
                        <a:latin typeface="Arial" pitchFamily="34" charset="0"/>
                        <a:cs typeface="Arial" pitchFamily="34" charset="0"/>
                      </a:endParaRPr>
                    </a:p>
                  </a:txBody>
                  <a:tcPr/>
                </a:tc>
                <a:tc>
                  <a:txBody>
                    <a:bodyPr/>
                    <a:lstStyle/>
                    <a:p>
                      <a:pPr algn="ctr"/>
                      <a:r>
                        <a:rPr lang="es-ES" sz="1800" dirty="0" smtClean="0">
                          <a:latin typeface="Arial" pitchFamily="34" charset="0"/>
                          <a:cs typeface="Arial" pitchFamily="34" charset="0"/>
                        </a:rPr>
                        <a:t>Y2</a:t>
                      </a:r>
                      <a:endParaRPr lang="es-ES" sz="1800" dirty="0">
                        <a:latin typeface="Arial" pitchFamily="34" charset="0"/>
                        <a:cs typeface="Arial" pitchFamily="34" charset="0"/>
                      </a:endParaRPr>
                    </a:p>
                  </a:txBody>
                  <a:tcPr/>
                </a:tc>
                <a:tc>
                  <a:txBody>
                    <a:bodyPr/>
                    <a:lstStyle/>
                    <a:p>
                      <a:pPr algn="ctr"/>
                      <a:r>
                        <a:rPr lang="es-ES" sz="1800" dirty="0" smtClean="0">
                          <a:latin typeface="Arial" pitchFamily="34" charset="0"/>
                          <a:cs typeface="Arial" pitchFamily="34" charset="0"/>
                        </a:rPr>
                        <a:t>Y3</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Quality</a:t>
                      </a:r>
                      <a:endParaRPr lang="es-ES" sz="1800" dirty="0">
                        <a:latin typeface="Arial" pitchFamily="34" charset="0"/>
                        <a:cs typeface="Arial" pitchFamily="34" charset="0"/>
                      </a:endParaRPr>
                    </a:p>
                  </a:txBody>
                  <a:tcPr/>
                </a:tc>
                <a:tc>
                  <a:txBody>
                    <a:bodyPr/>
                    <a:lstStyle/>
                    <a:p>
                      <a:r>
                        <a:rPr lang="es-ES" sz="1800" dirty="0" err="1" smtClean="0">
                          <a:latin typeface="Arial" pitchFamily="34" charset="0"/>
                          <a:cs typeface="Arial" pitchFamily="34" charset="0"/>
                        </a:rPr>
                        <a:t>Prototype</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proof</a:t>
                      </a:r>
                      <a:r>
                        <a:rPr lang="es-ES" sz="1800" dirty="0" smtClean="0">
                          <a:latin typeface="Arial" pitchFamily="34" charset="0"/>
                          <a:cs typeface="Arial" pitchFamily="34" charset="0"/>
                        </a:rPr>
                        <a:t> of concept scripts)</a:t>
                      </a:r>
                      <a:endParaRPr lang="es-ES" sz="1800" dirty="0">
                        <a:latin typeface="Arial" pitchFamily="34" charset="0"/>
                        <a:cs typeface="Arial" pitchFamily="34" charset="0"/>
                      </a:endParaRPr>
                    </a:p>
                  </a:txBody>
                  <a:tcPr/>
                </a:tc>
                <a:tc>
                  <a:txBody>
                    <a:bodyPr/>
                    <a:lstStyle/>
                    <a:p>
                      <a:r>
                        <a:rPr lang="es-ES" sz="1800" dirty="0" err="1" smtClean="0">
                          <a:latin typeface="Arial" pitchFamily="34" charset="0"/>
                          <a:cs typeface="Arial" pitchFamily="34" charset="0"/>
                        </a:rPr>
                        <a:t>Production</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development</a:t>
                      </a:r>
                      <a:r>
                        <a:rPr lang="es-ES" sz="1800" dirty="0" smtClean="0">
                          <a:latin typeface="Arial" pitchFamily="34" charset="0"/>
                          <a:cs typeface="Arial" pitchFamily="34" charset="0"/>
                        </a:rPr>
                        <a:t> and </a:t>
                      </a:r>
                      <a:r>
                        <a:rPr lang="es-ES" sz="1800" dirty="0" err="1" smtClean="0">
                          <a:latin typeface="Arial" pitchFamily="34" charset="0"/>
                          <a:cs typeface="Arial" pitchFamily="34" charset="0"/>
                        </a:rPr>
                        <a:t>deployment</a:t>
                      </a:r>
                      <a:r>
                        <a:rPr lang="es-ES" sz="1800" dirty="0" smtClean="0">
                          <a:latin typeface="Arial" pitchFamily="34" charset="0"/>
                          <a:cs typeface="Arial" pitchFamily="34" charset="0"/>
                        </a:rPr>
                        <a:t> </a:t>
                      </a:r>
                      <a:r>
                        <a:rPr lang="es-ES" sz="1800" baseline="0" dirty="0" smtClean="0">
                          <a:latin typeface="Arial" pitchFamily="34" charset="0"/>
                          <a:cs typeface="Arial" pitchFamily="34" charset="0"/>
                        </a:rPr>
                        <a:t> </a:t>
                      </a:r>
                      <a:r>
                        <a:rPr lang="es-ES" sz="1800" dirty="0" err="1" smtClean="0">
                          <a:latin typeface="Arial" pitchFamily="34" charset="0"/>
                          <a:cs typeface="Arial" pitchFamily="34" charset="0"/>
                        </a:rPr>
                        <a:t>for</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selected</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users</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General </a:t>
                      </a:r>
                      <a:r>
                        <a:rPr lang="es-ES" sz="1800" dirty="0" err="1" smtClean="0">
                          <a:latin typeface="Arial" pitchFamily="34" charset="0"/>
                          <a:cs typeface="Arial" pitchFamily="34" charset="0"/>
                        </a:rPr>
                        <a:t>Deployment</a:t>
                      </a:r>
                      <a:endParaRPr lang="es-ES" sz="1800" dirty="0">
                        <a:latin typeface="Arial" pitchFamily="34" charset="0"/>
                        <a:cs typeface="Arial" pitchFamily="34" charset="0"/>
                      </a:endParaRPr>
                    </a:p>
                  </a:txBody>
                  <a:tcPr/>
                </a:tc>
              </a:tr>
              <a:tr h="370840">
                <a:tc>
                  <a:txBody>
                    <a:bodyPr/>
                    <a:lstStyle/>
                    <a:p>
                      <a:r>
                        <a:rPr lang="es-ES" sz="1800" dirty="0" smtClean="0">
                          <a:latin typeface="Arial" pitchFamily="34" charset="0"/>
                          <a:cs typeface="Arial" pitchFamily="34" charset="0"/>
                        </a:rPr>
                        <a:t>OS </a:t>
                      </a:r>
                      <a:r>
                        <a:rPr lang="es-ES" sz="1800" dirty="0" err="1" smtClean="0">
                          <a:latin typeface="Arial" pitchFamily="34" charset="0"/>
                          <a:cs typeface="Arial" pitchFamily="34" charset="0"/>
                        </a:rPr>
                        <a:t>supported</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Ubuntu</a:t>
                      </a:r>
                      <a:endParaRPr lang="es-ES" sz="1800" dirty="0">
                        <a:latin typeface="Arial" pitchFamily="34" charset="0"/>
                        <a:cs typeface="Arial" pitchFamily="34" charset="0"/>
                      </a:endParaRPr>
                    </a:p>
                  </a:txBody>
                  <a:tcPr/>
                </a:tc>
                <a:tc>
                  <a:txBody>
                    <a:bodyPr/>
                    <a:lstStyle/>
                    <a:p>
                      <a:r>
                        <a:rPr lang="es-ES" sz="1800" dirty="0" err="1" smtClean="0">
                          <a:latin typeface="Arial" pitchFamily="34" charset="0"/>
                          <a:cs typeface="Arial" pitchFamily="34" charset="0"/>
                        </a:rPr>
                        <a:t>CentOS</a:t>
                      </a:r>
                      <a:r>
                        <a:rPr lang="es-ES" sz="1800" dirty="0" smtClean="0">
                          <a:latin typeface="Arial" pitchFamily="34" charset="0"/>
                          <a:cs typeface="Arial" pitchFamily="34" charset="0"/>
                        </a:rPr>
                        <a:t>/Ubuntu</a:t>
                      </a:r>
                      <a:endParaRPr lang="es-ES" sz="1800" dirty="0">
                        <a:latin typeface="Arial" pitchFamily="34" charset="0"/>
                        <a:cs typeface="Arial" pitchFamily="34" charset="0"/>
                      </a:endParaRPr>
                    </a:p>
                  </a:txBody>
                  <a:tcPr/>
                </a:tc>
                <a:tc>
                  <a:txBody>
                    <a:bodyPr/>
                    <a:lstStyle/>
                    <a:p>
                      <a:r>
                        <a:rPr lang="es-ES" sz="1800" dirty="0" err="1" smtClean="0">
                          <a:latin typeface="Arial" pitchFamily="34" charset="0"/>
                          <a:cs typeface="Arial" pitchFamily="34" charset="0"/>
                        </a:rPr>
                        <a:t>CentOS</a:t>
                      </a:r>
                      <a:r>
                        <a:rPr lang="es-ES" sz="1800" dirty="0" smtClean="0">
                          <a:latin typeface="Arial" pitchFamily="34" charset="0"/>
                          <a:cs typeface="Arial" pitchFamily="34" charset="0"/>
                        </a:rPr>
                        <a:t>/Ubuntu/</a:t>
                      </a:r>
                      <a:r>
                        <a:rPr lang="es-ES" sz="1800" dirty="0" err="1" smtClean="0">
                          <a:latin typeface="Arial" pitchFamily="34" charset="0"/>
                          <a:cs typeface="Arial" pitchFamily="34" charset="0"/>
                        </a:rPr>
                        <a:t>Fedora</a:t>
                      </a:r>
                      <a:r>
                        <a:rPr lang="es-ES" sz="1800" dirty="0" smtClean="0">
                          <a:latin typeface="Arial" pitchFamily="34" charset="0"/>
                          <a:cs typeface="Arial" pitchFamily="34" charset="0"/>
                        </a:rPr>
                        <a:t>/</a:t>
                      </a:r>
                      <a:r>
                        <a:rPr lang="es-ES" sz="1800" dirty="0" err="1" smtClean="0">
                          <a:latin typeface="Arial" pitchFamily="34" charset="0"/>
                          <a:cs typeface="Arial" pitchFamily="34" charset="0"/>
                        </a:rPr>
                        <a:t>Suse</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Multi-tenancy</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No</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a:t>
                      </a:r>
                      <a:endParaRPr lang="es-ES" sz="1800" dirty="0">
                        <a:latin typeface="Arial" pitchFamily="34" charset="0"/>
                        <a:cs typeface="Arial" pitchFamily="34" charset="0"/>
                      </a:endParaRPr>
                    </a:p>
                  </a:txBody>
                  <a:tcPr/>
                </a:tc>
              </a:tr>
              <a:tr h="370840">
                <a:tc>
                  <a:txBody>
                    <a:bodyPr/>
                    <a:lstStyle/>
                    <a:p>
                      <a:r>
                        <a:rPr lang="es-ES" sz="1800" dirty="0" smtClean="0">
                          <a:latin typeface="Arial" pitchFamily="34" charset="0"/>
                          <a:cs typeface="Arial" pitchFamily="34" charset="0"/>
                        </a:rPr>
                        <a:t>Security</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No</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Authentication</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No</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 –</a:t>
                      </a:r>
                      <a:r>
                        <a:rPr lang="es-ES" sz="1800" baseline="0" dirty="0" smtClean="0">
                          <a:latin typeface="Arial" pitchFamily="34" charset="0"/>
                          <a:cs typeface="Arial" pitchFamily="34" charset="0"/>
                        </a:rPr>
                        <a:t> LDAP</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 - LDAP</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Client</a:t>
                      </a:r>
                      <a:r>
                        <a:rPr lang="es-ES" sz="1800" dirty="0" smtClean="0">
                          <a:latin typeface="Arial" pitchFamily="34" charset="0"/>
                          <a:cs typeface="Arial" pitchFamily="34" charset="0"/>
                        </a:rPr>
                        <a:t> Interface</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CLI</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CLI</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CLI,</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Rest</a:t>
                      </a:r>
                      <a:r>
                        <a:rPr lang="es-ES" sz="1800" baseline="0" dirty="0" smtClean="0">
                          <a:latin typeface="Arial" pitchFamily="34" charset="0"/>
                          <a:cs typeface="Arial" pitchFamily="34" charset="0"/>
                        </a:rPr>
                        <a:t> API, Portal Interface</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Scalability</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No</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High (uses </a:t>
                      </a:r>
                      <a:r>
                        <a:rPr lang="es-ES" sz="1800" dirty="0" err="1" smtClean="0">
                          <a:latin typeface="Arial" pitchFamily="34" charset="0"/>
                          <a:cs typeface="Arial" pitchFamily="34" charset="0"/>
                        </a:rPr>
                        <a:t>OpenNebula</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to</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deploy</a:t>
                      </a:r>
                      <a:r>
                        <a:rPr lang="es-ES" sz="1800" baseline="0" dirty="0" smtClean="0">
                          <a:latin typeface="Arial" pitchFamily="34" charset="0"/>
                          <a:cs typeface="Arial" pitchFamily="34" charset="0"/>
                        </a:rPr>
                        <a:t> a VM per </a:t>
                      </a:r>
                      <a:r>
                        <a:rPr lang="es-ES" sz="1800" baseline="0" dirty="0" err="1" smtClean="0">
                          <a:latin typeface="Arial" pitchFamily="34" charset="0"/>
                          <a:cs typeface="Arial" pitchFamily="34" charset="0"/>
                        </a:rPr>
                        <a:t>request</a:t>
                      </a:r>
                      <a:r>
                        <a:rPr lang="es-ES" sz="1800" baseline="0" dirty="0" smtClean="0">
                          <a:latin typeface="Arial" pitchFamily="34" charset="0"/>
                          <a:cs typeface="Arial" pitchFamily="34" charset="0"/>
                        </a:rPr>
                        <a:t>)</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High (uses </a:t>
                      </a:r>
                      <a:r>
                        <a:rPr lang="es-ES" sz="1800" dirty="0" err="1" smtClean="0">
                          <a:latin typeface="Arial" pitchFamily="34" charset="0"/>
                          <a:cs typeface="Arial" pitchFamily="34" charset="0"/>
                        </a:rPr>
                        <a:t>OpenNebula</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to</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deploy</a:t>
                      </a:r>
                      <a:r>
                        <a:rPr lang="es-ES" sz="1800" baseline="0" dirty="0" smtClean="0">
                          <a:latin typeface="Arial" pitchFamily="34" charset="0"/>
                          <a:cs typeface="Arial" pitchFamily="34" charset="0"/>
                        </a:rPr>
                        <a:t> a VM per </a:t>
                      </a:r>
                      <a:r>
                        <a:rPr lang="es-ES" sz="1800" baseline="0" dirty="0" err="1" smtClean="0">
                          <a:latin typeface="Arial" pitchFamily="34" charset="0"/>
                          <a:cs typeface="Arial" pitchFamily="34" charset="0"/>
                        </a:rPr>
                        <a:t>request</a:t>
                      </a:r>
                      <a:r>
                        <a:rPr lang="es-ES" sz="1800" baseline="0" dirty="0" smtClean="0">
                          <a:latin typeface="Arial" pitchFamily="34" charset="0"/>
                          <a:cs typeface="Arial" pitchFamily="34" charset="0"/>
                        </a:rPr>
                        <a:t>)</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Interoperability</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Poor (</a:t>
                      </a:r>
                      <a:r>
                        <a:rPr lang="es-ES" sz="1800" dirty="0" err="1" smtClean="0">
                          <a:latin typeface="Arial" pitchFamily="34" charset="0"/>
                          <a:cs typeface="Arial" pitchFamily="34" charset="0"/>
                        </a:rPr>
                        <a:t>based</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on</a:t>
                      </a:r>
                      <a:r>
                        <a:rPr lang="es-ES" sz="1800" dirty="0" smtClean="0">
                          <a:latin typeface="Arial" pitchFamily="34" charset="0"/>
                          <a:cs typeface="Arial" pitchFamily="34" charset="0"/>
                        </a:rPr>
                        <a:t> base-</a:t>
                      </a:r>
                      <a:r>
                        <a:rPr lang="es-ES" sz="1800" dirty="0" err="1" smtClean="0">
                          <a:latin typeface="Arial" pitchFamily="34" charset="0"/>
                          <a:cs typeface="Arial" pitchFamily="34" charset="0"/>
                        </a:rPr>
                        <a:t>images</a:t>
                      </a:r>
                      <a:r>
                        <a:rPr lang="es-ES" sz="1800" dirty="0" smtClean="0">
                          <a:latin typeface="Arial" pitchFamily="34" charset="0"/>
                          <a:cs typeface="Arial" pitchFamily="34" charset="0"/>
                        </a:rPr>
                        <a:t>)</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High (VM</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with</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different</a:t>
                      </a:r>
                      <a:r>
                        <a:rPr lang="es-ES" sz="1800" baseline="0" dirty="0" smtClean="0">
                          <a:latin typeface="Arial" pitchFamily="34" charset="0"/>
                          <a:cs typeface="Arial" pitchFamily="34" charset="0"/>
                        </a:rPr>
                        <a:t> OS)</a:t>
                      </a:r>
                      <a:endParaRPr lang="es-ES" sz="1800" dirty="0">
                        <a:latin typeface="Arial" pitchFamily="34" charset="0"/>
                        <a:cs typeface="Arial" pitchFamily="34" charset="0"/>
                      </a:endParaRPr>
                    </a:p>
                  </a:txBody>
                  <a:tcPr/>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s-ES" sz="1800" dirty="0" smtClean="0">
                          <a:latin typeface="Arial" pitchFamily="34" charset="0"/>
                          <a:cs typeface="Arial" pitchFamily="34" charset="0"/>
                        </a:rPr>
                        <a:t>High (VM</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with</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different</a:t>
                      </a:r>
                      <a:r>
                        <a:rPr lang="es-ES" sz="1800" baseline="0" dirty="0" smtClean="0">
                          <a:latin typeface="Arial" pitchFamily="34" charset="0"/>
                          <a:cs typeface="Arial" pitchFamily="34" charset="0"/>
                        </a:rPr>
                        <a:t> OS)</a:t>
                      </a:r>
                      <a:endParaRPr lang="es-ES" sz="1800" dirty="0" smtClean="0">
                        <a:latin typeface="Arial" pitchFamily="34" charset="0"/>
                        <a:cs typeface="Arial" pitchFamily="34" charset="0"/>
                      </a:endParaRPr>
                    </a:p>
                  </a:txBody>
                  <a:tcPr/>
                </a:tc>
              </a:tr>
            </a:tbl>
          </a:graphicData>
        </a:graphic>
      </p:graphicFrame>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spTree>
    <p:extLst>
      <p:ext uri="{BB962C8B-B14F-4D97-AF65-F5344CB8AC3E}">
        <p14:creationId xmlns:p14="http://schemas.microsoft.com/office/powerpoint/2010/main" val="1876567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of slides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reuse the slides please indicate that they are copied from this tutorial. Include a link to its </a:t>
            </a:r>
            <a:r>
              <a:rPr lang="en-US" dirty="0" err="1" smtClean="0"/>
              <a:t>biblographical</a:t>
            </a:r>
            <a:r>
              <a:rPr lang="en-US" dirty="0" smtClean="0"/>
              <a:t> entry that you can find at</a:t>
            </a:r>
          </a:p>
          <a:p>
            <a:pPr lvl="1"/>
            <a:r>
              <a:rPr lang="en-US" dirty="0" smtClean="0"/>
              <a:t> </a:t>
            </a:r>
            <a:r>
              <a:rPr lang="en-US" dirty="0">
                <a:hlinkClick r:id="rId2"/>
              </a:rPr>
              <a:t>https://portal.futuregrid.org/</a:t>
            </a:r>
            <a:r>
              <a:rPr lang="en-US" dirty="0" smtClean="0">
                <a:hlinkClick r:id="rId2"/>
              </a:rPr>
              <a:t>biblio</a:t>
            </a:r>
            <a:endParaRPr lang="en-US" dirty="0" smtClean="0"/>
          </a:p>
          <a:p>
            <a:r>
              <a:rPr lang="en-US" dirty="0" smtClean="0"/>
              <a:t>We discourage the printing the slide material on paper due to two reasons:</a:t>
            </a:r>
          </a:p>
          <a:p>
            <a:pPr lvl="1"/>
            <a:r>
              <a:rPr lang="en-US" dirty="0" smtClean="0"/>
              <a:t>We like to minimize the impact on the environment for paper and ink usage</a:t>
            </a:r>
          </a:p>
          <a:p>
            <a:pPr lvl="1"/>
            <a:r>
              <a:rPr lang="en-US" dirty="0" smtClean="0"/>
              <a:t>We intend to keep the tutorials up to date on the Web site</a:t>
            </a:r>
          </a:p>
          <a:p>
            <a:pPr lvl="1"/>
            <a:endParaRPr lang="en-US" dirty="0"/>
          </a:p>
        </p:txBody>
      </p:sp>
    </p:spTree>
    <p:extLst>
      <p:ext uri="{BB962C8B-B14F-4D97-AF65-F5344CB8AC3E}">
        <p14:creationId xmlns:p14="http://schemas.microsoft.com/office/powerpoint/2010/main" val="2802974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Image</a:t>
            </a:r>
            <a:r>
              <a:rPr lang="es-ES" dirty="0" smtClean="0"/>
              <a:t> </a:t>
            </a:r>
            <a:r>
              <a:rPr lang="es-ES" dirty="0" err="1" smtClean="0"/>
              <a:t>Deployment</a:t>
            </a:r>
            <a:endParaRPr lang="es-ES" dirty="0"/>
          </a:p>
        </p:txBody>
      </p:sp>
      <p:sp>
        <p:nvSpPr>
          <p:cNvPr id="3" name="Content Placeholder 2"/>
          <p:cNvSpPr>
            <a:spLocks noGrp="1"/>
          </p:cNvSpPr>
          <p:nvPr>
            <p:ph idx="1"/>
          </p:nvPr>
        </p:nvSpPr>
        <p:spPr/>
        <p:txBody>
          <a:bodyPr/>
          <a:lstStyle/>
          <a:p>
            <a:endParaRPr lang="es-ES"/>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178547861"/>
              </p:ext>
            </p:extLst>
          </p:nvPr>
        </p:nvGraphicFramePr>
        <p:xfrm>
          <a:off x="508000" y="1752600"/>
          <a:ext cx="9144000" cy="5191760"/>
        </p:xfrm>
        <a:graphic>
          <a:graphicData uri="http://schemas.openxmlformats.org/drawingml/2006/table">
            <a:tbl>
              <a:tblPr firstRow="1" bandRow="1">
                <a:tableStyleId>{5C22544A-7EE6-4342-B048-85BDC9FD1C3A}</a:tableStyleId>
              </a:tblPr>
              <a:tblGrid>
                <a:gridCol w="1905000"/>
                <a:gridCol w="2590800"/>
                <a:gridCol w="2362200"/>
                <a:gridCol w="2286000"/>
              </a:tblGrid>
              <a:tr h="421640">
                <a:tc>
                  <a:txBody>
                    <a:bodyPr/>
                    <a:lstStyle/>
                    <a:p>
                      <a:pPr algn="ctr"/>
                      <a:r>
                        <a:rPr lang="es-ES" sz="1800" dirty="0" err="1" smtClean="0">
                          <a:latin typeface="Arial" pitchFamily="34" charset="0"/>
                          <a:cs typeface="Arial" pitchFamily="34" charset="0"/>
                        </a:rPr>
                        <a:t>Feature</a:t>
                      </a:r>
                      <a:endParaRPr lang="es-ES" sz="1800" dirty="0">
                        <a:latin typeface="Arial" pitchFamily="34" charset="0"/>
                        <a:cs typeface="Arial" pitchFamily="34" charset="0"/>
                      </a:endParaRPr>
                    </a:p>
                  </a:txBody>
                  <a:tcPr/>
                </a:tc>
                <a:tc>
                  <a:txBody>
                    <a:bodyPr/>
                    <a:lstStyle/>
                    <a:p>
                      <a:pPr algn="ctr"/>
                      <a:r>
                        <a:rPr lang="es-ES" sz="1800" dirty="0" smtClean="0">
                          <a:latin typeface="Arial" pitchFamily="34" charset="0"/>
                          <a:cs typeface="Arial" pitchFamily="34" charset="0"/>
                        </a:rPr>
                        <a:t>Y1</a:t>
                      </a:r>
                      <a:endParaRPr lang="es-ES" sz="1800" dirty="0">
                        <a:latin typeface="Arial" pitchFamily="34" charset="0"/>
                        <a:cs typeface="Arial" pitchFamily="34" charset="0"/>
                      </a:endParaRPr>
                    </a:p>
                  </a:txBody>
                  <a:tcPr/>
                </a:tc>
                <a:tc>
                  <a:txBody>
                    <a:bodyPr/>
                    <a:lstStyle/>
                    <a:p>
                      <a:pPr algn="ctr"/>
                      <a:r>
                        <a:rPr lang="es-ES" sz="1800" dirty="0" smtClean="0">
                          <a:latin typeface="Arial" pitchFamily="34" charset="0"/>
                          <a:cs typeface="Arial" pitchFamily="34" charset="0"/>
                        </a:rPr>
                        <a:t>Y2</a:t>
                      </a:r>
                      <a:endParaRPr lang="es-ES" sz="1800" dirty="0">
                        <a:latin typeface="Arial" pitchFamily="34" charset="0"/>
                        <a:cs typeface="Arial" pitchFamily="34" charset="0"/>
                      </a:endParaRPr>
                    </a:p>
                  </a:txBody>
                  <a:tcPr/>
                </a:tc>
                <a:tc>
                  <a:txBody>
                    <a:bodyPr/>
                    <a:lstStyle/>
                    <a:p>
                      <a:pPr algn="ctr"/>
                      <a:r>
                        <a:rPr lang="es-ES" sz="1800" dirty="0" smtClean="0">
                          <a:latin typeface="Arial" pitchFamily="34" charset="0"/>
                          <a:cs typeface="Arial" pitchFamily="34" charset="0"/>
                        </a:rPr>
                        <a:t>Y3</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Quality</a:t>
                      </a:r>
                      <a:endParaRPr lang="es-ES" sz="1800" dirty="0">
                        <a:latin typeface="Arial" pitchFamily="34" charset="0"/>
                        <a:cs typeface="Arial" pitchFamily="34" charset="0"/>
                      </a:endParaRPr>
                    </a:p>
                  </a:txBody>
                  <a:tcPr/>
                </a:tc>
                <a:tc>
                  <a:txBody>
                    <a:bodyPr/>
                    <a:lstStyle/>
                    <a:p>
                      <a:r>
                        <a:rPr lang="es-ES" sz="1800" dirty="0" err="1" smtClean="0">
                          <a:latin typeface="Arial" pitchFamily="34" charset="0"/>
                          <a:cs typeface="Arial" pitchFamily="34" charset="0"/>
                        </a:rPr>
                        <a:t>Prototype</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proof</a:t>
                      </a:r>
                      <a:r>
                        <a:rPr lang="es-ES" sz="1800" dirty="0" smtClean="0">
                          <a:latin typeface="Arial" pitchFamily="34" charset="0"/>
                          <a:cs typeface="Arial" pitchFamily="34" charset="0"/>
                        </a:rPr>
                        <a:t> of concept scripts)</a:t>
                      </a:r>
                      <a:endParaRPr lang="es-ES" sz="1800" dirty="0">
                        <a:latin typeface="Arial" pitchFamily="34" charset="0"/>
                        <a:cs typeface="Arial" pitchFamily="34" charset="0"/>
                      </a:endParaRPr>
                    </a:p>
                  </a:txBody>
                  <a:tcPr/>
                </a:tc>
                <a:tc>
                  <a:txBody>
                    <a:bodyPr/>
                    <a:lstStyle/>
                    <a:p>
                      <a:r>
                        <a:rPr lang="es-ES" sz="1800" dirty="0" err="1" smtClean="0">
                          <a:latin typeface="Arial" pitchFamily="34" charset="0"/>
                          <a:cs typeface="Arial" pitchFamily="34" charset="0"/>
                        </a:rPr>
                        <a:t>Production</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development</a:t>
                      </a:r>
                      <a:r>
                        <a:rPr lang="es-ES" sz="1800" dirty="0" smtClean="0">
                          <a:latin typeface="Arial" pitchFamily="34" charset="0"/>
                          <a:cs typeface="Arial" pitchFamily="34" charset="0"/>
                        </a:rPr>
                        <a:t> and </a:t>
                      </a:r>
                      <a:r>
                        <a:rPr lang="es-ES" sz="1800" dirty="0" err="1" smtClean="0">
                          <a:latin typeface="Arial" pitchFamily="34" charset="0"/>
                          <a:cs typeface="Arial" pitchFamily="34" charset="0"/>
                        </a:rPr>
                        <a:t>deployment</a:t>
                      </a:r>
                      <a:r>
                        <a:rPr lang="es-ES" sz="1800" dirty="0" smtClean="0">
                          <a:latin typeface="Arial" pitchFamily="34" charset="0"/>
                          <a:cs typeface="Arial" pitchFamily="34" charset="0"/>
                        </a:rPr>
                        <a:t> </a:t>
                      </a:r>
                      <a:r>
                        <a:rPr lang="es-ES" sz="1800" baseline="0" dirty="0" smtClean="0">
                          <a:latin typeface="Arial" pitchFamily="34" charset="0"/>
                          <a:cs typeface="Arial" pitchFamily="34" charset="0"/>
                        </a:rPr>
                        <a:t> </a:t>
                      </a:r>
                      <a:r>
                        <a:rPr lang="es-ES" sz="1800" dirty="0" err="1" smtClean="0">
                          <a:latin typeface="Arial" pitchFamily="34" charset="0"/>
                          <a:cs typeface="Arial" pitchFamily="34" charset="0"/>
                        </a:rPr>
                        <a:t>for</a:t>
                      </a:r>
                      <a:r>
                        <a:rPr lang="es-ES" sz="1800" dirty="0" smtClean="0">
                          <a:latin typeface="Arial" pitchFamily="34" charset="0"/>
                          <a:cs typeface="Arial" pitchFamily="34" charset="0"/>
                        </a:rPr>
                        <a:t> </a:t>
                      </a:r>
                      <a:r>
                        <a:rPr lang="es-ES" sz="1800" dirty="0" err="1" smtClean="0">
                          <a:latin typeface="Arial" pitchFamily="34" charset="0"/>
                          <a:cs typeface="Arial" pitchFamily="34" charset="0"/>
                        </a:rPr>
                        <a:t>selected</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users</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General </a:t>
                      </a:r>
                      <a:r>
                        <a:rPr lang="es-ES" sz="1800" dirty="0" err="1" smtClean="0">
                          <a:latin typeface="Arial" pitchFamily="34" charset="0"/>
                          <a:cs typeface="Arial" pitchFamily="34" charset="0"/>
                        </a:rPr>
                        <a:t>Deployment</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Deployment</a:t>
                      </a:r>
                      <a:r>
                        <a:rPr lang="es-ES" sz="1800" dirty="0" smtClean="0">
                          <a:latin typeface="Arial" pitchFamily="34" charset="0"/>
                          <a:cs typeface="Arial" pitchFamily="34" charset="0"/>
                        </a:rPr>
                        <a:t> </a:t>
                      </a:r>
                    </a:p>
                    <a:p>
                      <a:r>
                        <a:rPr lang="es-ES" sz="1800" dirty="0" err="1" smtClean="0">
                          <a:latin typeface="Arial" pitchFamily="34" charset="0"/>
                          <a:cs typeface="Arial" pitchFamily="34" charset="0"/>
                        </a:rPr>
                        <a:t>type</a:t>
                      </a:r>
                      <a:endParaRPr lang="es-ES" sz="1800" dirty="0">
                        <a:latin typeface="Arial" pitchFamily="34" charset="0"/>
                        <a:cs typeface="Arial" pitchFamily="34" charset="0"/>
                      </a:endParaRPr>
                    </a:p>
                  </a:txBody>
                  <a:tcPr/>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Arial" pitchFamily="34" charset="0"/>
                          <a:ea typeface="+mn-ea"/>
                          <a:cs typeface="Arial" pitchFamily="34" charset="0"/>
                        </a:rPr>
                        <a:t>- </a:t>
                      </a:r>
                      <a:r>
                        <a:rPr lang="es-ES" sz="1800" kern="1200" dirty="0" err="1" smtClean="0">
                          <a:solidFill>
                            <a:schemeClr val="dk1"/>
                          </a:solidFill>
                          <a:latin typeface="Arial" pitchFamily="34" charset="0"/>
                          <a:ea typeface="+mn-ea"/>
                          <a:cs typeface="Arial" pitchFamily="34" charset="0"/>
                        </a:rPr>
                        <a:t>Eucalyptus</a:t>
                      </a:r>
                      <a:endParaRPr lang="es-ES" sz="1800" kern="1200" dirty="0" smtClean="0">
                        <a:solidFill>
                          <a:schemeClr val="dk1"/>
                        </a:solidFill>
                        <a:latin typeface="Arial" pitchFamily="34" charset="0"/>
                        <a:ea typeface="+mn-ea"/>
                        <a:cs typeface="Arial" pitchFamily="34" charset="0"/>
                      </a:endParaRPr>
                    </a:p>
                    <a:p>
                      <a:pPr marL="0" marR="0" indent="0" algn="l" defTabSz="507995"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latin typeface="Arial" pitchFamily="34" charset="0"/>
                          <a:ea typeface="+mn-ea"/>
                          <a:cs typeface="Arial" pitchFamily="34" charset="0"/>
                        </a:rPr>
                        <a:t>- </a:t>
                      </a:r>
                      <a:r>
                        <a:rPr lang="es-ES" sz="1800" kern="1200" dirty="0" err="1" smtClean="0">
                          <a:solidFill>
                            <a:schemeClr val="dk1"/>
                          </a:solidFill>
                          <a:latin typeface="Arial" pitchFamily="34" charset="0"/>
                          <a:ea typeface="+mn-ea"/>
                          <a:cs typeface="Arial" pitchFamily="34" charset="0"/>
                        </a:rPr>
                        <a:t>Proof</a:t>
                      </a:r>
                      <a:r>
                        <a:rPr lang="es-ES" sz="1800" kern="1200" baseline="0" dirty="0" smtClean="0">
                          <a:solidFill>
                            <a:schemeClr val="dk1"/>
                          </a:solidFill>
                          <a:latin typeface="Arial" pitchFamily="34" charset="0"/>
                          <a:ea typeface="+mn-ea"/>
                          <a:cs typeface="Arial" pitchFamily="34" charset="0"/>
                        </a:rPr>
                        <a:t> of Concept </a:t>
                      </a:r>
                      <a:r>
                        <a:rPr lang="es-ES" sz="1800" kern="1200" baseline="0" dirty="0" err="1" smtClean="0">
                          <a:solidFill>
                            <a:schemeClr val="dk1"/>
                          </a:solidFill>
                          <a:latin typeface="Arial" pitchFamily="34" charset="0"/>
                          <a:ea typeface="+mn-ea"/>
                          <a:cs typeface="Arial" pitchFamily="34" charset="0"/>
                        </a:rPr>
                        <a:t>for</a:t>
                      </a:r>
                      <a:r>
                        <a:rPr lang="es-ES" sz="1800" kern="1200" dirty="0" smtClean="0">
                          <a:solidFill>
                            <a:schemeClr val="dk1"/>
                          </a:solidFill>
                          <a:latin typeface="Arial" pitchFamily="34" charset="0"/>
                          <a:ea typeface="+mn-ea"/>
                          <a:cs typeface="Arial" pitchFamily="34" charset="0"/>
                        </a:rPr>
                        <a:t> HPC</a:t>
                      </a:r>
                      <a:endParaRPr lang="en-US" sz="1800" kern="1200" dirty="0" smtClean="0">
                        <a:solidFill>
                          <a:schemeClr val="dk1"/>
                        </a:solidFill>
                        <a:latin typeface="Arial" pitchFamily="34" charset="0"/>
                        <a:ea typeface="+mn-ea"/>
                        <a:cs typeface="Arial" pitchFamily="34" charset="0"/>
                      </a:endParaRPr>
                    </a:p>
                  </a:txBody>
                  <a:tcPr/>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s-ES" sz="1800" kern="1200" dirty="0" err="1" smtClean="0">
                          <a:solidFill>
                            <a:schemeClr val="dk1"/>
                          </a:solidFill>
                          <a:latin typeface="Arial" pitchFamily="34" charset="0"/>
                          <a:ea typeface="+mn-ea"/>
                          <a:cs typeface="Arial" pitchFamily="34" charset="0"/>
                        </a:rPr>
                        <a:t>Eucalyptus</a:t>
                      </a:r>
                      <a:r>
                        <a:rPr lang="es-ES" sz="1800" kern="1200" dirty="0" smtClean="0">
                          <a:solidFill>
                            <a:schemeClr val="dk1"/>
                          </a:solidFill>
                          <a:latin typeface="Arial" pitchFamily="34" charset="0"/>
                          <a:ea typeface="+mn-ea"/>
                          <a:cs typeface="Arial" pitchFamily="34" charset="0"/>
                        </a:rPr>
                        <a:t>, HPC </a:t>
                      </a:r>
                      <a:r>
                        <a:rPr lang="en-US" sz="1800" kern="1200" dirty="0" smtClean="0">
                          <a:solidFill>
                            <a:schemeClr val="dk1"/>
                          </a:solidFill>
                          <a:latin typeface="Arial" pitchFamily="34" charset="0"/>
                          <a:ea typeface="+mn-ea"/>
                          <a:cs typeface="Arial" pitchFamily="34" charset="0"/>
                        </a:rPr>
                        <a:t>(Moab/torque – </a:t>
                      </a:r>
                      <a:r>
                        <a:rPr lang="en-US" sz="1800" kern="1200" dirty="0" err="1" smtClean="0">
                          <a:solidFill>
                            <a:schemeClr val="dk1"/>
                          </a:solidFill>
                          <a:latin typeface="Arial" pitchFamily="34" charset="0"/>
                          <a:ea typeface="+mn-ea"/>
                          <a:cs typeface="Arial" pitchFamily="34" charset="0"/>
                        </a:rPr>
                        <a:t>xCAT</a:t>
                      </a:r>
                      <a:r>
                        <a:rPr lang="en-US" sz="1800" kern="1200" dirty="0" smtClean="0">
                          <a:solidFill>
                            <a:schemeClr val="dk1"/>
                          </a:solidFill>
                          <a:latin typeface="Arial" pitchFamily="34" charset="0"/>
                          <a:ea typeface="+mn-ea"/>
                          <a:cs typeface="Arial" pitchFamily="34" charset="0"/>
                        </a:rPr>
                        <a:t>)</a:t>
                      </a:r>
                    </a:p>
                  </a:txBody>
                  <a:tcPr/>
                </a:tc>
                <a:tc>
                  <a:txBody>
                    <a:bodyPr/>
                    <a:lstStyle/>
                    <a:p>
                      <a:pPr marL="0" marR="0" indent="0" algn="l" defTabSz="507995" rtl="0" eaLnBrk="1" fontAlgn="auto" latinLnBrk="0" hangingPunct="1">
                        <a:lnSpc>
                          <a:spcPct val="100000"/>
                        </a:lnSpc>
                        <a:spcBef>
                          <a:spcPts val="0"/>
                        </a:spcBef>
                        <a:spcAft>
                          <a:spcPts val="0"/>
                        </a:spcAft>
                        <a:buClrTx/>
                        <a:buSzTx/>
                        <a:buFontTx/>
                        <a:buNone/>
                        <a:tabLst/>
                        <a:defRPr/>
                      </a:pPr>
                      <a:r>
                        <a:rPr lang="es-ES" sz="1800" kern="1200" dirty="0" err="1" smtClean="0">
                          <a:solidFill>
                            <a:schemeClr val="dk1"/>
                          </a:solidFill>
                          <a:latin typeface="Arial" pitchFamily="34" charset="0"/>
                          <a:ea typeface="+mn-ea"/>
                          <a:cs typeface="Arial" pitchFamily="34" charset="0"/>
                        </a:rPr>
                        <a:t>Eucalyptus</a:t>
                      </a:r>
                      <a:r>
                        <a:rPr lang="es-ES" sz="1800" kern="1200" dirty="0" smtClean="0">
                          <a:solidFill>
                            <a:schemeClr val="dk1"/>
                          </a:solidFill>
                          <a:latin typeface="Arial" pitchFamily="34" charset="0"/>
                          <a:ea typeface="+mn-ea"/>
                          <a:cs typeface="Arial" pitchFamily="34" charset="0"/>
                        </a:rPr>
                        <a:t>, </a:t>
                      </a:r>
                      <a:r>
                        <a:rPr lang="es-ES" sz="1800" kern="1200" dirty="0" err="1" smtClean="0">
                          <a:solidFill>
                            <a:schemeClr val="dk1"/>
                          </a:solidFill>
                          <a:latin typeface="Arial" pitchFamily="34" charset="0"/>
                          <a:ea typeface="+mn-ea"/>
                          <a:cs typeface="Arial" pitchFamily="34" charset="0"/>
                        </a:rPr>
                        <a:t>OpenStack</a:t>
                      </a:r>
                      <a:r>
                        <a:rPr lang="es-ES" sz="1800" kern="1200" dirty="0" smtClean="0">
                          <a:solidFill>
                            <a:schemeClr val="dk1"/>
                          </a:solidFill>
                          <a:latin typeface="Arial" pitchFamily="34" charset="0"/>
                          <a:ea typeface="+mn-ea"/>
                          <a:cs typeface="Arial" pitchFamily="34" charset="0"/>
                        </a:rPr>
                        <a:t>, </a:t>
                      </a:r>
                      <a:r>
                        <a:rPr lang="es-ES" sz="1800" kern="1200" dirty="0" err="1" smtClean="0">
                          <a:solidFill>
                            <a:schemeClr val="dk1"/>
                          </a:solidFill>
                          <a:latin typeface="Arial" pitchFamily="34" charset="0"/>
                          <a:ea typeface="+mn-ea"/>
                          <a:cs typeface="Arial" pitchFamily="34" charset="0"/>
                        </a:rPr>
                        <a:t>Nimbus</a:t>
                      </a:r>
                      <a:r>
                        <a:rPr lang="es-ES" sz="1800" kern="1200" dirty="0" smtClean="0">
                          <a:solidFill>
                            <a:schemeClr val="dk1"/>
                          </a:solidFill>
                          <a:latin typeface="Arial" pitchFamily="34" charset="0"/>
                          <a:ea typeface="+mn-ea"/>
                          <a:cs typeface="Arial" pitchFamily="34" charset="0"/>
                        </a:rPr>
                        <a:t>, </a:t>
                      </a:r>
                      <a:r>
                        <a:rPr lang="es-ES" sz="1800" kern="1200" dirty="0" err="1" smtClean="0">
                          <a:solidFill>
                            <a:schemeClr val="dk1"/>
                          </a:solidFill>
                          <a:latin typeface="Arial" pitchFamily="34" charset="0"/>
                          <a:ea typeface="+mn-ea"/>
                          <a:cs typeface="Arial" pitchFamily="34" charset="0"/>
                        </a:rPr>
                        <a:t>OpenNebula</a:t>
                      </a:r>
                      <a:r>
                        <a:rPr lang="es-ES" sz="1800" kern="1200" dirty="0" smtClean="0">
                          <a:solidFill>
                            <a:schemeClr val="dk1"/>
                          </a:solidFill>
                          <a:latin typeface="Arial" pitchFamily="34" charset="0"/>
                          <a:ea typeface="+mn-ea"/>
                          <a:cs typeface="Arial" pitchFamily="34" charset="0"/>
                        </a:rPr>
                        <a:t>, HPC </a:t>
                      </a:r>
                      <a:r>
                        <a:rPr lang="en-US" sz="1800" kern="1200" dirty="0" smtClean="0">
                          <a:solidFill>
                            <a:schemeClr val="dk1"/>
                          </a:solidFill>
                          <a:latin typeface="Arial" pitchFamily="34" charset="0"/>
                          <a:ea typeface="+mn-ea"/>
                          <a:cs typeface="Arial" pitchFamily="34" charset="0"/>
                        </a:rPr>
                        <a:t>(Moab/torque)</a:t>
                      </a:r>
                    </a:p>
                  </a:txBody>
                  <a:tcPr/>
                </a:tc>
              </a:tr>
              <a:tr h="370840">
                <a:tc>
                  <a:txBody>
                    <a:bodyPr/>
                    <a:lstStyle/>
                    <a:p>
                      <a:r>
                        <a:rPr lang="es-ES" sz="1800" dirty="0" smtClean="0">
                          <a:latin typeface="Arial" pitchFamily="34" charset="0"/>
                          <a:cs typeface="Arial" pitchFamily="34" charset="0"/>
                        </a:rPr>
                        <a:t>OS </a:t>
                      </a:r>
                      <a:r>
                        <a:rPr lang="es-ES" sz="1800" dirty="0" err="1" smtClean="0">
                          <a:latin typeface="Arial" pitchFamily="34" charset="0"/>
                          <a:cs typeface="Arial" pitchFamily="34" charset="0"/>
                        </a:rPr>
                        <a:t>supported</a:t>
                      </a:r>
                      <a:endParaRPr lang="es-ES" sz="1800" dirty="0">
                        <a:latin typeface="Arial" pitchFamily="34" charset="0"/>
                        <a:cs typeface="Arial" pitchFamily="34" charset="0"/>
                      </a:endParaRPr>
                    </a:p>
                  </a:txBody>
                  <a:tcPr/>
                </a:tc>
                <a:tc>
                  <a:txBody>
                    <a:bodyPr/>
                    <a:lstStyle/>
                    <a:p>
                      <a:pPr marL="0" indent="0">
                        <a:buFontTx/>
                        <a:buNone/>
                      </a:pPr>
                      <a:r>
                        <a:rPr lang="es-ES" sz="1800" kern="1200" dirty="0" smtClean="0">
                          <a:solidFill>
                            <a:schemeClr val="dk1"/>
                          </a:solidFill>
                          <a:latin typeface="Arial" pitchFamily="34" charset="0"/>
                          <a:ea typeface="+mn-ea"/>
                          <a:cs typeface="Arial" pitchFamily="34" charset="0"/>
                        </a:rPr>
                        <a:t>Ubuntu </a:t>
                      </a:r>
                      <a:r>
                        <a:rPr lang="es-ES" sz="1800" kern="1200" dirty="0" err="1" smtClean="0">
                          <a:solidFill>
                            <a:schemeClr val="dk1"/>
                          </a:solidFill>
                          <a:latin typeface="Arial" pitchFamily="34" charset="0"/>
                          <a:ea typeface="+mn-ea"/>
                          <a:cs typeface="Arial" pitchFamily="34" charset="0"/>
                        </a:rPr>
                        <a:t>for</a:t>
                      </a:r>
                      <a:r>
                        <a:rPr lang="es-ES" sz="1800" kern="1200" dirty="0" smtClean="0">
                          <a:solidFill>
                            <a:schemeClr val="dk1"/>
                          </a:solidFill>
                          <a:latin typeface="Arial" pitchFamily="34" charset="0"/>
                          <a:ea typeface="+mn-ea"/>
                          <a:cs typeface="Arial" pitchFamily="34" charset="0"/>
                        </a:rPr>
                        <a:t> </a:t>
                      </a:r>
                      <a:r>
                        <a:rPr lang="es-ES" sz="1800" kern="1200" dirty="0" err="1" smtClean="0">
                          <a:solidFill>
                            <a:schemeClr val="dk1"/>
                          </a:solidFill>
                          <a:latin typeface="Arial" pitchFamily="34" charset="0"/>
                          <a:ea typeface="+mn-ea"/>
                          <a:cs typeface="Arial" pitchFamily="34" charset="0"/>
                        </a:rPr>
                        <a:t>Eucalyptus</a:t>
                      </a:r>
                      <a:endParaRPr lang="es-ES" sz="1800" kern="1200" dirty="0" smtClean="0">
                        <a:solidFill>
                          <a:schemeClr val="dk1"/>
                        </a:solidFill>
                        <a:latin typeface="Arial" pitchFamily="34" charset="0"/>
                        <a:ea typeface="+mn-ea"/>
                        <a:cs typeface="Arial" pitchFamily="34" charset="0"/>
                      </a:endParaRPr>
                    </a:p>
                    <a:p>
                      <a:pPr marL="0" indent="0">
                        <a:buFontTx/>
                        <a:buNone/>
                      </a:pPr>
                      <a:endParaRPr lang="es-ES" sz="1800" kern="1200" dirty="0" smtClean="0">
                        <a:solidFill>
                          <a:schemeClr val="dk1"/>
                        </a:solidFill>
                        <a:latin typeface="Arial" pitchFamily="34" charset="0"/>
                        <a:ea typeface="+mn-ea"/>
                        <a:cs typeface="Arial" pitchFamily="34" charset="0"/>
                      </a:endParaRPr>
                    </a:p>
                  </a:txBody>
                  <a:tcPr/>
                </a:tc>
                <a:tc>
                  <a:txBody>
                    <a:bodyPr/>
                    <a:lstStyle/>
                    <a:p>
                      <a:r>
                        <a:rPr lang="en-US" sz="1800" kern="1200" dirty="0" err="1" smtClean="0">
                          <a:solidFill>
                            <a:schemeClr val="dk1"/>
                          </a:solidFill>
                          <a:latin typeface="Arial" pitchFamily="34" charset="0"/>
                          <a:ea typeface="+mn-ea"/>
                          <a:cs typeface="Arial" pitchFamily="34" charset="0"/>
                        </a:rPr>
                        <a:t>CentOS</a:t>
                      </a:r>
                      <a:r>
                        <a:rPr lang="en-US" sz="1800" kern="1200" baseline="0" dirty="0" smtClean="0">
                          <a:solidFill>
                            <a:schemeClr val="dk1"/>
                          </a:solidFill>
                          <a:latin typeface="Arial" pitchFamily="34" charset="0"/>
                          <a:ea typeface="+mn-ea"/>
                          <a:cs typeface="Arial" pitchFamily="34" charset="0"/>
                        </a:rPr>
                        <a:t> for HPC</a:t>
                      </a:r>
                      <a:endParaRPr lang="en-US" sz="1800" kern="1200" dirty="0" smtClean="0">
                        <a:solidFill>
                          <a:schemeClr val="dk1"/>
                        </a:solidFill>
                        <a:latin typeface="Arial" pitchFamily="34" charset="0"/>
                        <a:ea typeface="+mn-ea"/>
                        <a:cs typeface="Arial" pitchFamily="34" charset="0"/>
                      </a:endParaRPr>
                    </a:p>
                  </a:txBody>
                  <a:tcPr/>
                </a:tc>
                <a:tc>
                  <a:txBody>
                    <a:bodyPr/>
                    <a:lstStyle/>
                    <a:p>
                      <a:r>
                        <a:rPr lang="es-ES" sz="1800" dirty="0" err="1" smtClean="0">
                          <a:latin typeface="Arial" pitchFamily="34" charset="0"/>
                          <a:cs typeface="Arial" pitchFamily="34" charset="0"/>
                        </a:rPr>
                        <a:t>CentOS</a:t>
                      </a:r>
                      <a:r>
                        <a:rPr lang="es-ES" sz="1800" dirty="0" smtClean="0">
                          <a:latin typeface="Arial" pitchFamily="34" charset="0"/>
                          <a:cs typeface="Arial" pitchFamily="34" charset="0"/>
                        </a:rPr>
                        <a:t>/Ubuntu/</a:t>
                      </a:r>
                      <a:r>
                        <a:rPr lang="es-ES" sz="1800" dirty="0" err="1" smtClean="0">
                          <a:latin typeface="Arial" pitchFamily="34" charset="0"/>
                          <a:cs typeface="Arial" pitchFamily="34" charset="0"/>
                        </a:rPr>
                        <a:t>Fedora</a:t>
                      </a:r>
                      <a:r>
                        <a:rPr lang="es-ES" sz="1800" dirty="0" smtClean="0">
                          <a:latin typeface="Arial" pitchFamily="34" charset="0"/>
                          <a:cs typeface="Arial" pitchFamily="34" charset="0"/>
                        </a:rPr>
                        <a:t>/</a:t>
                      </a:r>
                      <a:r>
                        <a:rPr lang="es-ES" sz="1800" dirty="0" err="1" smtClean="0">
                          <a:latin typeface="Arial" pitchFamily="34" charset="0"/>
                          <a:cs typeface="Arial" pitchFamily="34" charset="0"/>
                        </a:rPr>
                        <a:t>Suse</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Multi-tenancy</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No</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a:t>
                      </a:r>
                      <a:endParaRPr lang="es-ES" sz="1800" dirty="0">
                        <a:latin typeface="Arial" pitchFamily="34" charset="0"/>
                        <a:cs typeface="Arial" pitchFamily="34" charset="0"/>
                      </a:endParaRPr>
                    </a:p>
                  </a:txBody>
                  <a:tcPr/>
                </a:tc>
              </a:tr>
              <a:tr h="370840">
                <a:tc>
                  <a:txBody>
                    <a:bodyPr/>
                    <a:lstStyle/>
                    <a:p>
                      <a:r>
                        <a:rPr lang="es-ES" sz="1800" dirty="0" smtClean="0">
                          <a:latin typeface="Arial" pitchFamily="34" charset="0"/>
                          <a:cs typeface="Arial" pitchFamily="34" charset="0"/>
                        </a:rPr>
                        <a:t>Security</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No</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Authentication</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No</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 –</a:t>
                      </a:r>
                      <a:r>
                        <a:rPr lang="es-ES" sz="1800" baseline="0" dirty="0" smtClean="0">
                          <a:latin typeface="Arial" pitchFamily="34" charset="0"/>
                          <a:cs typeface="Arial" pitchFamily="34" charset="0"/>
                        </a:rPr>
                        <a:t> LDAP</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Yes - LDAP</a:t>
                      </a:r>
                      <a:endParaRPr lang="es-ES" sz="1800" dirty="0">
                        <a:latin typeface="Arial" pitchFamily="34" charset="0"/>
                        <a:cs typeface="Arial" pitchFamily="34" charset="0"/>
                      </a:endParaRPr>
                    </a:p>
                  </a:txBody>
                  <a:tcPr/>
                </a:tc>
              </a:tr>
              <a:tr h="370840">
                <a:tc>
                  <a:txBody>
                    <a:bodyPr/>
                    <a:lstStyle/>
                    <a:p>
                      <a:r>
                        <a:rPr lang="es-ES" sz="1800" dirty="0" err="1" smtClean="0">
                          <a:latin typeface="Arial" pitchFamily="34" charset="0"/>
                          <a:cs typeface="Arial" pitchFamily="34" charset="0"/>
                        </a:rPr>
                        <a:t>Client</a:t>
                      </a:r>
                      <a:r>
                        <a:rPr lang="es-ES" sz="1800" dirty="0" smtClean="0">
                          <a:latin typeface="Arial" pitchFamily="34" charset="0"/>
                          <a:cs typeface="Arial" pitchFamily="34" charset="0"/>
                        </a:rPr>
                        <a:t> Interface</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CLI</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CLI</a:t>
                      </a:r>
                      <a:endParaRPr lang="es-ES" sz="1800" dirty="0">
                        <a:latin typeface="Arial" pitchFamily="34" charset="0"/>
                        <a:cs typeface="Arial" pitchFamily="34" charset="0"/>
                      </a:endParaRPr>
                    </a:p>
                  </a:txBody>
                  <a:tcPr/>
                </a:tc>
                <a:tc>
                  <a:txBody>
                    <a:bodyPr/>
                    <a:lstStyle/>
                    <a:p>
                      <a:r>
                        <a:rPr lang="es-ES" sz="1800" dirty="0" smtClean="0">
                          <a:latin typeface="Arial" pitchFamily="34" charset="0"/>
                          <a:cs typeface="Arial" pitchFamily="34" charset="0"/>
                        </a:rPr>
                        <a:t>CLI,</a:t>
                      </a:r>
                      <a:r>
                        <a:rPr lang="es-ES" sz="1800" baseline="0" dirty="0" smtClean="0">
                          <a:latin typeface="Arial" pitchFamily="34" charset="0"/>
                          <a:cs typeface="Arial" pitchFamily="34" charset="0"/>
                        </a:rPr>
                        <a:t> </a:t>
                      </a:r>
                      <a:r>
                        <a:rPr lang="es-ES" sz="1800" baseline="0" dirty="0" err="1" smtClean="0">
                          <a:latin typeface="Arial" pitchFamily="34" charset="0"/>
                          <a:cs typeface="Arial" pitchFamily="34" charset="0"/>
                        </a:rPr>
                        <a:t>Rest</a:t>
                      </a:r>
                      <a:r>
                        <a:rPr lang="es-ES" sz="1800" baseline="0" dirty="0" smtClean="0">
                          <a:latin typeface="Arial" pitchFamily="34" charset="0"/>
                          <a:cs typeface="Arial" pitchFamily="34" charset="0"/>
                        </a:rPr>
                        <a:t> API, Portal Interface</a:t>
                      </a:r>
                      <a:endParaRPr lang="es-ES" sz="18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243408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Image</a:t>
            </a:r>
            <a:r>
              <a:rPr lang="es-ES" dirty="0" smtClean="0"/>
              <a:t> </a:t>
            </a:r>
            <a:r>
              <a:rPr lang="es-ES" dirty="0" err="1" smtClean="0"/>
              <a:t>Repository</a:t>
            </a:r>
            <a:endParaRPr lang="es-ES" dirty="0"/>
          </a:p>
        </p:txBody>
      </p:sp>
      <p:sp>
        <p:nvSpPr>
          <p:cNvPr id="3" name="Content Placeholder 2"/>
          <p:cNvSpPr>
            <a:spLocks noGrp="1"/>
          </p:cNvSpPr>
          <p:nvPr>
            <p:ph idx="1"/>
          </p:nvPr>
        </p:nvSpPr>
        <p:spPr/>
        <p:txBody>
          <a:bodyPr/>
          <a:lstStyle/>
          <a:p>
            <a:endParaRPr lang="es-ES"/>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3522001834"/>
              </p:ext>
            </p:extLst>
          </p:nvPr>
        </p:nvGraphicFramePr>
        <p:xfrm>
          <a:off x="508000" y="1524000"/>
          <a:ext cx="9144000" cy="5537200"/>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a:txBody>
                    <a:bodyPr/>
                    <a:lstStyle/>
                    <a:p>
                      <a:pPr algn="ctr"/>
                      <a:r>
                        <a:rPr lang="es-ES" sz="1600" dirty="0" err="1" smtClean="0">
                          <a:latin typeface="Arial" pitchFamily="34" charset="0"/>
                          <a:cs typeface="Arial" pitchFamily="34" charset="0"/>
                        </a:rPr>
                        <a:t>Feature</a:t>
                      </a:r>
                      <a:endParaRPr lang="es-ES" sz="1600" dirty="0">
                        <a:latin typeface="Arial" pitchFamily="34" charset="0"/>
                        <a:cs typeface="Arial" pitchFamily="34" charset="0"/>
                      </a:endParaRPr>
                    </a:p>
                  </a:txBody>
                  <a:tcPr/>
                </a:tc>
                <a:tc>
                  <a:txBody>
                    <a:bodyPr/>
                    <a:lstStyle/>
                    <a:p>
                      <a:pPr algn="ctr"/>
                      <a:r>
                        <a:rPr lang="es-ES" sz="1600" dirty="0" smtClean="0">
                          <a:latin typeface="Arial" pitchFamily="34" charset="0"/>
                          <a:cs typeface="Arial" pitchFamily="34" charset="0"/>
                        </a:rPr>
                        <a:t>Y1</a:t>
                      </a:r>
                      <a:endParaRPr lang="es-ES" sz="1600" dirty="0">
                        <a:latin typeface="Arial" pitchFamily="34" charset="0"/>
                        <a:cs typeface="Arial" pitchFamily="34" charset="0"/>
                      </a:endParaRPr>
                    </a:p>
                  </a:txBody>
                  <a:tcPr/>
                </a:tc>
                <a:tc>
                  <a:txBody>
                    <a:bodyPr/>
                    <a:lstStyle/>
                    <a:p>
                      <a:pPr algn="ctr"/>
                      <a:r>
                        <a:rPr lang="es-ES" sz="1600" dirty="0" smtClean="0">
                          <a:latin typeface="Arial" pitchFamily="34" charset="0"/>
                          <a:cs typeface="Arial" pitchFamily="34" charset="0"/>
                        </a:rPr>
                        <a:t>Y2</a:t>
                      </a:r>
                      <a:endParaRPr lang="es-ES" sz="1600" dirty="0">
                        <a:latin typeface="Arial" pitchFamily="34" charset="0"/>
                        <a:cs typeface="Arial" pitchFamily="34" charset="0"/>
                      </a:endParaRPr>
                    </a:p>
                  </a:txBody>
                  <a:tcPr/>
                </a:tc>
                <a:tc>
                  <a:txBody>
                    <a:bodyPr/>
                    <a:lstStyle/>
                    <a:p>
                      <a:pPr algn="ctr"/>
                      <a:r>
                        <a:rPr lang="es-ES" sz="1600" dirty="0" smtClean="0">
                          <a:latin typeface="Arial" pitchFamily="34" charset="0"/>
                          <a:cs typeface="Arial" pitchFamily="34" charset="0"/>
                        </a:rPr>
                        <a:t>Y3</a:t>
                      </a:r>
                      <a:endParaRPr lang="es-ES" sz="1600" dirty="0">
                        <a:latin typeface="Arial" pitchFamily="34" charset="0"/>
                        <a:cs typeface="Arial" pitchFamily="34" charset="0"/>
                      </a:endParaRPr>
                    </a:p>
                  </a:txBody>
                  <a:tcPr/>
                </a:tc>
              </a:tr>
              <a:tr h="370840">
                <a:tc>
                  <a:txBody>
                    <a:bodyPr/>
                    <a:lstStyle/>
                    <a:p>
                      <a:r>
                        <a:rPr lang="es-ES" sz="1600" dirty="0" err="1" smtClean="0">
                          <a:latin typeface="Arial" pitchFamily="34" charset="0"/>
                          <a:cs typeface="Arial" pitchFamily="34" charset="0"/>
                        </a:rPr>
                        <a:t>Quality</a:t>
                      </a:r>
                      <a:endParaRPr lang="es-ES" sz="1600" dirty="0">
                        <a:latin typeface="Arial" pitchFamily="34" charset="0"/>
                        <a:cs typeface="Arial" pitchFamily="34" charset="0"/>
                      </a:endParaRPr>
                    </a:p>
                  </a:txBody>
                  <a:tcPr/>
                </a:tc>
                <a:tc>
                  <a:txBody>
                    <a:bodyPr/>
                    <a:lstStyle/>
                    <a:p>
                      <a:r>
                        <a:rPr lang="es-ES" sz="1600" dirty="0" err="1" smtClean="0">
                          <a:latin typeface="Arial" pitchFamily="34" charset="0"/>
                          <a:cs typeface="Arial" pitchFamily="34" charset="0"/>
                        </a:rPr>
                        <a:t>Early</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development</a:t>
                      </a:r>
                      <a:endParaRPr lang="es-ES" sz="1600" dirty="0">
                        <a:latin typeface="Arial" pitchFamily="34" charset="0"/>
                        <a:cs typeface="Arial" pitchFamily="34" charset="0"/>
                      </a:endParaRPr>
                    </a:p>
                  </a:txBody>
                  <a:tcPr/>
                </a:tc>
                <a:tc>
                  <a:txBody>
                    <a:bodyPr/>
                    <a:lstStyle/>
                    <a:p>
                      <a:r>
                        <a:rPr lang="es-ES" sz="1600" dirty="0" err="1" smtClean="0">
                          <a:latin typeface="Arial" pitchFamily="34" charset="0"/>
                          <a:cs typeface="Arial" pitchFamily="34" charset="0"/>
                        </a:rPr>
                        <a:t>Production</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development</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General </a:t>
                      </a:r>
                      <a:r>
                        <a:rPr lang="es-ES" sz="1600" dirty="0" err="1" smtClean="0">
                          <a:latin typeface="Arial" pitchFamily="34" charset="0"/>
                          <a:cs typeface="Arial" pitchFamily="34" charset="0"/>
                        </a:rPr>
                        <a:t>Deployment</a:t>
                      </a:r>
                      <a:endParaRPr lang="es-ES" sz="1600" dirty="0">
                        <a:latin typeface="Arial" pitchFamily="34" charset="0"/>
                        <a:cs typeface="Arial" pitchFamily="34" charset="0"/>
                      </a:endParaRPr>
                    </a:p>
                  </a:txBody>
                  <a:tcPr/>
                </a:tc>
              </a:tr>
              <a:tr h="370840">
                <a:tc>
                  <a:txBody>
                    <a:bodyPr/>
                    <a:lstStyle/>
                    <a:p>
                      <a:r>
                        <a:rPr lang="es-ES" sz="1600" dirty="0" err="1" smtClean="0">
                          <a:latin typeface="Arial" pitchFamily="34" charset="0"/>
                          <a:cs typeface="Arial" pitchFamily="34" charset="0"/>
                        </a:rPr>
                        <a:t>Client</a:t>
                      </a:r>
                      <a:r>
                        <a:rPr lang="es-ES" sz="1600" dirty="0" smtClean="0">
                          <a:latin typeface="Arial" pitchFamily="34" charset="0"/>
                          <a:cs typeface="Arial" pitchFamily="34" charset="0"/>
                        </a:rPr>
                        <a:t>-Server </a:t>
                      </a:r>
                      <a:r>
                        <a:rPr lang="es-ES" sz="1600" dirty="0" err="1" smtClean="0">
                          <a:latin typeface="Arial" pitchFamily="34" charset="0"/>
                          <a:cs typeface="Arial" pitchFamily="34" charset="0"/>
                        </a:rPr>
                        <a:t>Communication</a:t>
                      </a:r>
                      <a:endParaRPr lang="es-ES" sz="1600" dirty="0">
                        <a:latin typeface="Arial" pitchFamily="34" charset="0"/>
                        <a:cs typeface="Arial" pitchFamily="34" charset="0"/>
                      </a:endParaRPr>
                    </a:p>
                  </a:txBody>
                  <a:tcPr/>
                </a:tc>
                <a:tc>
                  <a:txBody>
                    <a:bodyPr/>
                    <a:lstStyle/>
                    <a:p>
                      <a:r>
                        <a:rPr lang="es-ES" sz="1600" dirty="0" err="1" smtClean="0">
                          <a:latin typeface="Arial" pitchFamily="34" charset="0"/>
                          <a:cs typeface="Arial" pitchFamily="34" charset="0"/>
                        </a:rPr>
                        <a:t>Ssh</a:t>
                      </a:r>
                      <a:endParaRPr lang="es-E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TLS/SSL Sockets</a:t>
                      </a:r>
                      <a:endParaRPr lang="es-E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TLS/SSL Sockets</a:t>
                      </a:r>
                      <a:endParaRPr lang="es-ES" sz="1600" dirty="0">
                        <a:latin typeface="Arial" pitchFamily="34" charset="0"/>
                        <a:cs typeface="Arial" pitchFamily="34" charset="0"/>
                      </a:endParaRPr>
                    </a:p>
                  </a:txBody>
                  <a:tcPr/>
                </a:tc>
              </a:tr>
              <a:tr h="370840">
                <a:tc>
                  <a:txBody>
                    <a:bodyPr/>
                    <a:lstStyle/>
                    <a:p>
                      <a:r>
                        <a:rPr lang="es-ES" sz="1600" dirty="0" err="1" smtClean="0">
                          <a:latin typeface="Arial" pitchFamily="34" charset="0"/>
                          <a:cs typeface="Arial" pitchFamily="34" charset="0"/>
                        </a:rPr>
                        <a:t>Multi-tenancy</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 – </a:t>
                      </a:r>
                      <a:r>
                        <a:rPr lang="es-ES" sz="1600" dirty="0" err="1" smtClean="0">
                          <a:latin typeface="Arial" pitchFamily="34" charset="0"/>
                          <a:cs typeface="Arial" pitchFamily="34" charset="0"/>
                        </a:rPr>
                        <a:t>limited</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a:tc>
              </a:tr>
              <a:tr h="370840">
                <a:tc>
                  <a:txBody>
                    <a:bodyPr/>
                    <a:lstStyle/>
                    <a:p>
                      <a:r>
                        <a:rPr lang="es-ES" sz="1600" dirty="0" smtClean="0">
                          <a:latin typeface="Arial" pitchFamily="34" charset="0"/>
                          <a:cs typeface="Arial" pitchFamily="34" charset="0"/>
                        </a:rPr>
                        <a:t>Security</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 - </a:t>
                      </a:r>
                      <a:r>
                        <a:rPr lang="es-ES" sz="1600" dirty="0" err="1" smtClean="0">
                          <a:latin typeface="Arial" pitchFamily="34" charset="0"/>
                          <a:cs typeface="Arial" pitchFamily="34" charset="0"/>
                        </a:rPr>
                        <a:t>ssh</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a:t>
                      </a:r>
                      <a:endParaRPr lang="es-ES" sz="1600" dirty="0">
                        <a:latin typeface="Arial" pitchFamily="34" charset="0"/>
                        <a:cs typeface="Arial" pitchFamily="34" charset="0"/>
                      </a:endParaRPr>
                    </a:p>
                  </a:txBody>
                  <a:tcPr/>
                </a:tc>
              </a:tr>
              <a:tr h="370840">
                <a:tc>
                  <a:txBody>
                    <a:bodyPr/>
                    <a:lstStyle/>
                    <a:p>
                      <a:r>
                        <a:rPr lang="es-ES" sz="1600" dirty="0" err="1" smtClean="0">
                          <a:latin typeface="Arial" pitchFamily="34" charset="0"/>
                          <a:cs typeface="Arial" pitchFamily="34" charset="0"/>
                        </a:rPr>
                        <a:t>Authentication</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 –</a:t>
                      </a:r>
                      <a:r>
                        <a:rPr lang="es-ES" sz="1600" baseline="0" dirty="0" smtClean="0">
                          <a:latin typeface="Arial" pitchFamily="34" charset="0"/>
                          <a:cs typeface="Arial" pitchFamily="34" charset="0"/>
                        </a:rPr>
                        <a:t> </a:t>
                      </a:r>
                      <a:r>
                        <a:rPr lang="es-ES" sz="1600" dirty="0" err="1" smtClean="0">
                          <a:latin typeface="Arial" pitchFamily="34" charset="0"/>
                          <a:cs typeface="Arial" pitchFamily="34" charset="0"/>
                        </a:rPr>
                        <a:t>ssh</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 –</a:t>
                      </a:r>
                      <a:r>
                        <a:rPr lang="es-ES" sz="1600" baseline="0" dirty="0" smtClean="0">
                          <a:latin typeface="Arial" pitchFamily="34" charset="0"/>
                          <a:cs typeface="Arial" pitchFamily="34" charset="0"/>
                        </a:rPr>
                        <a:t> LDAP</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Yes - LDAP</a:t>
                      </a:r>
                      <a:endParaRPr lang="es-ES" sz="1600" dirty="0">
                        <a:latin typeface="Arial" pitchFamily="34" charset="0"/>
                        <a:cs typeface="Arial" pitchFamily="34" charset="0"/>
                      </a:endParaRPr>
                    </a:p>
                  </a:txBody>
                  <a:tcPr/>
                </a:tc>
              </a:tr>
              <a:tr h="370840">
                <a:tc>
                  <a:txBody>
                    <a:bodyPr/>
                    <a:lstStyle/>
                    <a:p>
                      <a:r>
                        <a:rPr lang="es-ES" sz="1600" dirty="0" err="1" smtClean="0">
                          <a:latin typeface="Arial" pitchFamily="34" charset="0"/>
                          <a:cs typeface="Arial" pitchFamily="34" charset="0"/>
                        </a:rPr>
                        <a:t>Client</a:t>
                      </a:r>
                      <a:r>
                        <a:rPr lang="es-ES" sz="1600" dirty="0" smtClean="0">
                          <a:latin typeface="Arial" pitchFamily="34" charset="0"/>
                          <a:cs typeface="Arial" pitchFamily="34" charset="0"/>
                        </a:rPr>
                        <a:t> Interface</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CLI</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CLI, </a:t>
                      </a:r>
                      <a:r>
                        <a:rPr lang="es-ES" sz="1600" dirty="0" err="1" smtClean="0">
                          <a:latin typeface="Arial" pitchFamily="34" charset="0"/>
                          <a:cs typeface="Arial" pitchFamily="34" charset="0"/>
                        </a:rPr>
                        <a:t>Rest</a:t>
                      </a:r>
                      <a:r>
                        <a:rPr lang="es-ES" sz="1600" dirty="0" smtClean="0">
                          <a:latin typeface="Arial" pitchFamily="34" charset="0"/>
                          <a:cs typeface="Arial" pitchFamily="34" charset="0"/>
                        </a:rPr>
                        <a:t> API</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CLI,</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Rest</a:t>
                      </a:r>
                      <a:r>
                        <a:rPr lang="es-ES" sz="1600" baseline="0" dirty="0" smtClean="0">
                          <a:latin typeface="Arial" pitchFamily="34" charset="0"/>
                          <a:cs typeface="Arial" pitchFamily="34" charset="0"/>
                        </a:rPr>
                        <a:t> API, Portal Interface</a:t>
                      </a:r>
                      <a:endParaRPr lang="es-ES" sz="1600" dirty="0">
                        <a:latin typeface="Arial" pitchFamily="34" charset="0"/>
                        <a:cs typeface="Arial" pitchFamily="34" charset="0"/>
                      </a:endParaRPr>
                    </a:p>
                  </a:txBody>
                  <a:tcPr/>
                </a:tc>
              </a:tr>
              <a:tr h="370840">
                <a:tc>
                  <a:txBody>
                    <a:bodyPr/>
                    <a:lstStyle/>
                    <a:p>
                      <a:r>
                        <a:rPr lang="es-ES" sz="1600" dirty="0" err="1" smtClean="0">
                          <a:latin typeface="Arial" pitchFamily="34" charset="0"/>
                          <a:cs typeface="Arial" pitchFamily="34" charset="0"/>
                        </a:rPr>
                        <a:t>Manage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Images</a:t>
                      </a:r>
                      <a:endParaRPr lang="es-ES" sz="1600" dirty="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Store, retrieve,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modify metadata, share</a:t>
                      </a:r>
                      <a:endParaRPr lang="es-ES" sz="1600" dirty="0" smtClean="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Store, retrieve,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modify metadata, share</a:t>
                      </a:r>
                      <a:endParaRPr lang="es-ES" sz="1600" dirty="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Store, retrieve,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modify metadata, share</a:t>
                      </a:r>
                      <a:endParaRPr lang="es-ES" sz="1600" dirty="0" smtClean="0">
                        <a:latin typeface="Arial" pitchFamily="34" charset="0"/>
                        <a:cs typeface="Arial" pitchFamily="34" charset="0"/>
                      </a:endParaRPr>
                    </a:p>
                  </a:txBody>
                  <a:tcPr/>
                </a:tc>
              </a:tr>
              <a:tr h="370840">
                <a:tc>
                  <a:txBody>
                    <a:bodyPr/>
                    <a:lstStyle/>
                    <a:p>
                      <a:r>
                        <a:rPr lang="es-ES" sz="1600" dirty="0" err="1" smtClean="0">
                          <a:latin typeface="Arial" pitchFamily="34" charset="0"/>
                          <a:cs typeface="Arial" pitchFamily="34" charset="0"/>
                        </a:rPr>
                        <a:t>Manage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Users</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users, roles and quotas</a:t>
                      </a:r>
                      <a:endParaRPr lang="es-ES" sz="1600" dirty="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users, roles and quotas</a:t>
                      </a:r>
                      <a:endParaRPr lang="es-ES" sz="1600" dirty="0" smtClean="0">
                        <a:latin typeface="Arial" pitchFamily="34" charset="0"/>
                        <a:cs typeface="Arial" pitchFamily="34" charset="0"/>
                      </a:endParaRPr>
                    </a:p>
                  </a:txBody>
                  <a:tcPr/>
                </a:tc>
              </a:tr>
              <a:tr h="370840">
                <a:tc>
                  <a:txBody>
                    <a:bodyPr/>
                    <a:lstStyle/>
                    <a:p>
                      <a:r>
                        <a:rPr lang="es-ES" sz="1600" dirty="0" err="1" smtClean="0">
                          <a:latin typeface="Arial" pitchFamily="34" charset="0"/>
                          <a:cs typeface="Arial" pitchFamily="34" charset="0"/>
                        </a:rPr>
                        <a:t>Statistics</a:t>
                      </a:r>
                      <a:endParaRPr lang="es-ES" sz="1600" dirty="0">
                        <a:latin typeface="Arial" pitchFamily="34" charset="0"/>
                        <a:cs typeface="Arial" pitchFamily="34" charset="0"/>
                      </a:endParaRPr>
                    </a:p>
                  </a:txBody>
                  <a:tcPr/>
                </a:tc>
                <a:tc>
                  <a:txBody>
                    <a:bodyPr/>
                    <a:lstStyle/>
                    <a:p>
                      <a:r>
                        <a:rPr lang="es-ES" sz="1600" dirty="0" smtClean="0">
                          <a:latin typeface="Arial" pitchFamily="34" charset="0"/>
                          <a:cs typeface="Arial" pitchFamily="34" charset="0"/>
                        </a:rPr>
                        <a:t>No</a:t>
                      </a:r>
                      <a:endParaRPr lang="es-ES" sz="1600" dirty="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s-ES" sz="1600" dirty="0" smtClean="0">
                          <a:latin typeface="Arial" pitchFamily="34" charset="0"/>
                          <a:cs typeface="Arial" pitchFamily="34" charset="0"/>
                        </a:rPr>
                        <a:t>Yes (#</a:t>
                      </a:r>
                      <a:r>
                        <a:rPr lang="es-ES" sz="1600" dirty="0" err="1" smtClean="0">
                          <a:latin typeface="Arial" pitchFamily="34" charset="0"/>
                          <a:cs typeface="Arial" pitchFamily="34" charset="0"/>
                        </a:rPr>
                        <a:t>Images</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usage,logs</a:t>
                      </a:r>
                      <a:r>
                        <a:rPr lang="es-ES" sz="1600" baseline="0" dirty="0" smtClean="0">
                          <a:latin typeface="Arial" pitchFamily="34" charset="0"/>
                          <a:cs typeface="Arial" pitchFamily="34" charset="0"/>
                        </a:rPr>
                        <a:t>)</a:t>
                      </a:r>
                      <a:endParaRPr lang="es-ES" sz="1600" dirty="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s-ES" sz="1600" dirty="0" smtClean="0">
                          <a:latin typeface="Arial" pitchFamily="34" charset="0"/>
                          <a:cs typeface="Arial" pitchFamily="34" charset="0"/>
                        </a:rPr>
                        <a:t>Yes (#</a:t>
                      </a:r>
                      <a:r>
                        <a:rPr lang="es-ES" sz="1600" dirty="0" err="1" smtClean="0">
                          <a:latin typeface="Arial" pitchFamily="34" charset="0"/>
                          <a:cs typeface="Arial" pitchFamily="34" charset="0"/>
                        </a:rPr>
                        <a:t>Images</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usage,logs</a:t>
                      </a:r>
                      <a:r>
                        <a:rPr lang="es-ES" sz="1600" baseline="0" dirty="0" smtClean="0">
                          <a:latin typeface="Arial" pitchFamily="34" charset="0"/>
                          <a:cs typeface="Arial" pitchFamily="34" charset="0"/>
                        </a:rPr>
                        <a:t>)</a:t>
                      </a:r>
                      <a:endParaRPr lang="es-ES" sz="1600" dirty="0" smtClean="0">
                        <a:latin typeface="Arial" pitchFamily="34" charset="0"/>
                        <a:cs typeface="Arial" pitchFamily="34" charset="0"/>
                      </a:endParaRPr>
                    </a:p>
                  </a:txBody>
                  <a:tcPr/>
                </a:tc>
              </a:tr>
              <a:tr h="370840">
                <a:tc>
                  <a:txBody>
                    <a:bodyPr/>
                    <a:lstStyle/>
                    <a:p>
                      <a:r>
                        <a:rPr lang="es-ES" sz="1600" dirty="0" smtClean="0">
                          <a:latin typeface="Arial" pitchFamily="34" charset="0"/>
                          <a:cs typeface="Arial" pitchFamily="34" charset="0"/>
                        </a:rPr>
                        <a:t>Storage</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Backend</a:t>
                      </a:r>
                      <a:endParaRPr lang="es-ES" sz="1600" dirty="0">
                        <a:latin typeface="Arial" pitchFamily="34" charset="0"/>
                        <a:cs typeface="Arial" pitchFamily="34" charset="0"/>
                      </a:endParaRPr>
                    </a:p>
                  </a:txBody>
                  <a:tcPr/>
                </a:tc>
                <a:tc>
                  <a:txBody>
                    <a:bodyPr/>
                    <a:lstStyle/>
                    <a:p>
                      <a:r>
                        <a:rPr lang="es-ES" sz="1600" dirty="0" err="1" smtClean="0">
                          <a:latin typeface="Arial" pitchFamily="34" charset="0"/>
                          <a:cs typeface="Arial" pitchFamily="34" charset="0"/>
                        </a:rPr>
                        <a:t>Filesystem</a:t>
                      </a:r>
                      <a:endParaRPr lang="es-ES" sz="1600" dirty="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s-ES" sz="1600" dirty="0" err="1" smtClean="0">
                          <a:latin typeface="Arial" pitchFamily="34" charset="0"/>
                          <a:cs typeface="Arial" pitchFamily="34" charset="0"/>
                        </a:rPr>
                        <a:t>Filesystem</a:t>
                      </a:r>
                      <a:r>
                        <a:rPr lang="es-ES" sz="1600" dirty="0" smtClean="0">
                          <a:latin typeface="Arial" pitchFamily="34" charset="0"/>
                          <a:cs typeface="Arial" pitchFamily="34" charset="0"/>
                        </a:rPr>
                        <a:t>,</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MongoDB</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Cumulus</a:t>
                      </a:r>
                      <a:r>
                        <a:rPr lang="es-ES" sz="1600" baseline="0" dirty="0" smtClean="0">
                          <a:latin typeface="Arial" pitchFamily="34" charset="0"/>
                          <a:cs typeface="Arial" pitchFamily="34" charset="0"/>
                        </a:rPr>
                        <a:t>, Swift, </a:t>
                      </a:r>
                      <a:r>
                        <a:rPr lang="es-ES" sz="1600" baseline="0" dirty="0" err="1" smtClean="0">
                          <a:latin typeface="Arial" pitchFamily="34" charset="0"/>
                          <a:cs typeface="Arial" pitchFamily="34" charset="0"/>
                        </a:rPr>
                        <a:t>Mysql</a:t>
                      </a:r>
                      <a:endParaRPr lang="es-ES" sz="1600" dirty="0">
                        <a:latin typeface="Arial" pitchFamily="34" charset="0"/>
                        <a:cs typeface="Arial" pitchFamily="34" charset="0"/>
                      </a:endParaRPr>
                    </a:p>
                  </a:txBody>
                  <a:tcPr/>
                </a:tc>
                <a:tc>
                  <a:txBody>
                    <a:bodyPr/>
                    <a:lstStyle/>
                    <a:p>
                      <a:pPr marL="0" marR="0" lvl="1" indent="0" algn="l" defTabSz="507995" rtl="0" eaLnBrk="1" fontAlgn="auto" latinLnBrk="0" hangingPunct="1">
                        <a:lnSpc>
                          <a:spcPct val="100000"/>
                        </a:lnSpc>
                        <a:spcBef>
                          <a:spcPts val="0"/>
                        </a:spcBef>
                        <a:spcAft>
                          <a:spcPts val="0"/>
                        </a:spcAft>
                        <a:buClrTx/>
                        <a:buSzTx/>
                        <a:buFontTx/>
                        <a:buNone/>
                        <a:tabLst/>
                        <a:defRPr/>
                      </a:pPr>
                      <a:r>
                        <a:rPr lang="es-ES" sz="1600" dirty="0" err="1" smtClean="0">
                          <a:latin typeface="Arial" pitchFamily="34" charset="0"/>
                          <a:cs typeface="Arial" pitchFamily="34" charset="0"/>
                        </a:rPr>
                        <a:t>Filesystem</a:t>
                      </a:r>
                      <a:r>
                        <a:rPr lang="es-ES" sz="1600" dirty="0" smtClean="0">
                          <a:latin typeface="Arial" pitchFamily="34" charset="0"/>
                          <a:cs typeface="Arial" pitchFamily="34" charset="0"/>
                        </a:rPr>
                        <a:t>,</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MongoDB</a:t>
                      </a:r>
                      <a:r>
                        <a:rPr lang="es-ES" sz="1600" baseline="0" dirty="0" smtClean="0">
                          <a:latin typeface="Arial" pitchFamily="34" charset="0"/>
                          <a:cs typeface="Arial" pitchFamily="34" charset="0"/>
                        </a:rPr>
                        <a:t>, </a:t>
                      </a:r>
                      <a:r>
                        <a:rPr lang="es-ES" sz="1600" baseline="0" dirty="0" err="1" smtClean="0">
                          <a:latin typeface="Arial" pitchFamily="34" charset="0"/>
                          <a:cs typeface="Arial" pitchFamily="34" charset="0"/>
                        </a:rPr>
                        <a:t>Cumulus</a:t>
                      </a:r>
                      <a:r>
                        <a:rPr lang="es-ES" sz="1600" baseline="0" dirty="0" smtClean="0">
                          <a:latin typeface="Arial" pitchFamily="34" charset="0"/>
                          <a:cs typeface="Arial" pitchFamily="34" charset="0"/>
                        </a:rPr>
                        <a:t>, Swift, </a:t>
                      </a:r>
                      <a:r>
                        <a:rPr lang="es-ES" sz="1600" baseline="0" dirty="0" err="1" smtClean="0">
                          <a:latin typeface="Arial" pitchFamily="34" charset="0"/>
                          <a:cs typeface="Arial" pitchFamily="34" charset="0"/>
                        </a:rPr>
                        <a:t>Mysql</a:t>
                      </a:r>
                      <a:endParaRPr lang="es-ES" sz="1600" dirty="0" smtClean="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923727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508000" y="1371600"/>
            <a:ext cx="9144000" cy="5029200"/>
          </a:xfrm>
        </p:spPr>
        <p:txBody>
          <a:bodyPr/>
          <a:lstStyle/>
          <a:p>
            <a:r>
              <a:rPr lang="en-US" dirty="0" smtClean="0"/>
              <a:t>Users can customize bare metal images</a:t>
            </a:r>
          </a:p>
          <a:p>
            <a:r>
              <a:rPr lang="en-US" dirty="0" smtClean="0"/>
              <a:t>We provide base images that can be extended</a:t>
            </a:r>
          </a:p>
          <a:p>
            <a:r>
              <a:rPr lang="en-US" dirty="0" smtClean="0"/>
              <a:t>We have developed an environment allowing multiple users to do this at the same time</a:t>
            </a:r>
          </a:p>
          <a:p>
            <a:r>
              <a:rPr lang="en-US" dirty="0" smtClean="0"/>
              <a:t>Changing version of XCAT</a:t>
            </a:r>
          </a:p>
          <a:p>
            <a:r>
              <a:rPr lang="en-US" dirty="0" smtClean="0"/>
              <a:t>Moab supports a different kind of dynamic provisioning. E.g. Administrator needs to provide the image (not scalable)</a:t>
            </a:r>
            <a:endParaRPr lang="en-US" dirty="0"/>
          </a:p>
        </p:txBody>
      </p:sp>
      <p:sp>
        <p:nvSpPr>
          <p:cNvPr id="4" name="Footer Placeholder 3"/>
          <p:cNvSpPr>
            <a:spLocks noGrp="1"/>
          </p:cNvSpPr>
          <p:nvPr>
            <p:ph type="ftr" sz="quarter" idx="11"/>
          </p:nvPr>
        </p:nvSpPr>
        <p:spPr/>
        <p:txBody>
          <a:bodyPr/>
          <a:lstStyle/>
          <a:p>
            <a:pPr>
              <a:defRPr/>
            </a:pPr>
            <a:r>
              <a:rPr lang="en-US" smtClean="0"/>
              <a:t>http://futuregrid.org</a:t>
            </a:r>
            <a:endParaRPr lang="en-US" dirty="0"/>
          </a:p>
        </p:txBody>
      </p:sp>
    </p:spTree>
    <p:extLst>
      <p:ext uri="{BB962C8B-B14F-4D97-AF65-F5344CB8AC3E}">
        <p14:creationId xmlns:p14="http://schemas.microsoft.com/office/powerpoint/2010/main" val="293166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10160000" cy="1633361"/>
          </a:xfrm>
        </p:spPr>
        <p:txBody>
          <a:bodyPr>
            <a:noAutofit/>
          </a:bodyPr>
          <a:lstStyle/>
          <a:p>
            <a:r>
              <a:rPr lang="en-US" sz="5300" dirty="0"/>
              <a:t>FutureGrid</a:t>
            </a:r>
            <a:br>
              <a:rPr lang="en-US" sz="5300" dirty="0"/>
            </a:br>
            <a:r>
              <a:rPr lang="en-US" sz="5300" dirty="0"/>
              <a:t>Overview</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450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016000"/>
          </a:xfrm>
        </p:spPr>
        <p:txBody>
          <a:bodyPr>
            <a:normAutofit/>
          </a:bodyPr>
          <a:lstStyle/>
          <a:p>
            <a:r>
              <a:rPr lang="en-US" b="1" dirty="0" smtClean="0"/>
              <a:t>Selected </a:t>
            </a:r>
            <a:r>
              <a:rPr lang="en-US" b="1" dirty="0" err="1" smtClean="0"/>
              <a:t>FutureGrid</a:t>
            </a:r>
            <a:r>
              <a:rPr lang="en-US" b="1" dirty="0" smtClean="0"/>
              <a:t> key </a:t>
            </a:r>
            <a:r>
              <a:rPr lang="en-US" dirty="0"/>
              <a:t>F</a:t>
            </a:r>
            <a:r>
              <a:rPr lang="en-US" b="1" dirty="0" smtClean="0"/>
              <a:t>eatures</a:t>
            </a:r>
            <a:endParaRPr lang="en-US" b="1" dirty="0"/>
          </a:p>
        </p:txBody>
      </p:sp>
      <p:sp>
        <p:nvSpPr>
          <p:cNvPr id="3" name="Content Placeholder 2"/>
          <p:cNvSpPr>
            <a:spLocks noGrp="1"/>
          </p:cNvSpPr>
          <p:nvPr>
            <p:ph idx="1"/>
          </p:nvPr>
        </p:nvSpPr>
        <p:spPr>
          <a:xfrm>
            <a:off x="0" y="931334"/>
            <a:ext cx="10160000" cy="6231466"/>
          </a:xfrm>
        </p:spPr>
        <p:txBody>
          <a:bodyPr>
            <a:normAutofit fontScale="92500" lnSpcReduction="10000"/>
          </a:bodyPr>
          <a:lstStyle/>
          <a:p>
            <a:r>
              <a:rPr lang="en-US" sz="2800" dirty="0" smtClean="0">
                <a:cs typeface="Times New Roman" pitchFamily="18" charset="0"/>
              </a:rPr>
              <a:t>International testbed for Grids, Clouds, HPC</a:t>
            </a:r>
            <a:endParaRPr lang="en-US" sz="2800" dirty="0">
              <a:cs typeface="Times New Roman" pitchFamily="18" charset="0"/>
            </a:endParaRPr>
          </a:p>
          <a:p>
            <a:r>
              <a:rPr lang="en-US" sz="2800" dirty="0" smtClean="0"/>
              <a:t>Can be used by Industry </a:t>
            </a:r>
            <a:r>
              <a:rPr lang="en-US" sz="2800" dirty="0"/>
              <a:t>and </a:t>
            </a:r>
            <a:r>
              <a:rPr lang="en-US" sz="2800" dirty="0" smtClean="0"/>
              <a:t>Academia</a:t>
            </a:r>
          </a:p>
          <a:p>
            <a:r>
              <a:rPr lang="en-US" sz="2800" dirty="0" smtClean="0"/>
              <a:t>Education </a:t>
            </a:r>
            <a:r>
              <a:rPr lang="en-US" sz="2800" dirty="0" smtClean="0">
                <a:solidFill>
                  <a:srgbClr val="000000"/>
                </a:solidFill>
              </a:rPr>
              <a:t>&amp; Training</a:t>
            </a:r>
            <a:endParaRPr lang="en-US" sz="2800" dirty="0">
              <a:solidFill>
                <a:srgbClr val="000000"/>
              </a:solidFill>
            </a:endParaRPr>
          </a:p>
          <a:p>
            <a:r>
              <a:rPr lang="en-US" sz="2800" dirty="0" smtClean="0">
                <a:solidFill>
                  <a:srgbClr val="000000"/>
                </a:solidFill>
                <a:cs typeface="Times New Roman" pitchFamily="18" charset="0"/>
              </a:rPr>
              <a:t>A </a:t>
            </a:r>
            <a:r>
              <a:rPr lang="en-US" sz="2800" dirty="0">
                <a:solidFill>
                  <a:srgbClr val="000000"/>
                </a:solidFill>
                <a:cs typeface="Times New Roman" pitchFamily="18" charset="0"/>
              </a:rPr>
              <a:t>flexible development and testing platform for middleware and application </a:t>
            </a:r>
            <a:endParaRPr lang="en-US" sz="2800" dirty="0" smtClean="0">
              <a:solidFill>
                <a:srgbClr val="000000"/>
              </a:solidFill>
              <a:cs typeface="Times New Roman" pitchFamily="18" charset="0"/>
            </a:endParaRPr>
          </a:p>
          <a:p>
            <a:pPr lvl="1"/>
            <a:r>
              <a:rPr lang="en-US" sz="2800" dirty="0" smtClean="0">
                <a:solidFill>
                  <a:srgbClr val="000000"/>
                </a:solidFill>
                <a:cs typeface="Times New Roman" pitchFamily="18" charset="0"/>
              </a:rPr>
              <a:t>users </a:t>
            </a:r>
            <a:r>
              <a:rPr lang="en-US" sz="2800" dirty="0">
                <a:solidFill>
                  <a:srgbClr val="000000"/>
                </a:solidFill>
                <a:cs typeface="Times New Roman" pitchFamily="18" charset="0"/>
              </a:rPr>
              <a:t>looking at interoperability, functionality, performance or evaluation</a:t>
            </a:r>
          </a:p>
          <a:p>
            <a:r>
              <a:rPr lang="en-US" sz="2800" dirty="0" smtClean="0">
                <a:solidFill>
                  <a:srgbClr val="000000"/>
                </a:solidFill>
                <a:cs typeface="Times New Roman" pitchFamily="18" charset="0"/>
              </a:rPr>
              <a:t>In future each use </a:t>
            </a:r>
            <a:r>
              <a:rPr lang="en-US" sz="2800" dirty="0">
                <a:solidFill>
                  <a:srgbClr val="000000"/>
                </a:solidFill>
                <a:cs typeface="Times New Roman" pitchFamily="18" charset="0"/>
              </a:rPr>
              <a:t>of FutureGrid is an experiment that is </a:t>
            </a:r>
            <a:r>
              <a:rPr lang="en-US" sz="2800" dirty="0" smtClean="0">
                <a:solidFill>
                  <a:srgbClr val="000000"/>
                </a:solidFill>
                <a:cs typeface="Times New Roman" pitchFamily="18" charset="0"/>
              </a:rPr>
              <a:t>reproducible</a:t>
            </a:r>
          </a:p>
          <a:p>
            <a:r>
              <a:rPr lang="en-US" sz="2800" dirty="0" smtClean="0">
                <a:solidFill>
                  <a:srgbClr val="000000"/>
                </a:solidFill>
                <a:cs typeface="Times New Roman" pitchFamily="18" charset="0"/>
              </a:rPr>
              <a:t>Distributed infrastructure</a:t>
            </a:r>
          </a:p>
          <a:p>
            <a:pPr lvl="1"/>
            <a:r>
              <a:rPr lang="en-US" sz="2800" dirty="0" smtClean="0">
                <a:hlinkClick r:id="rId3" tooltip="Indiana University - Bloomington"/>
              </a:rPr>
              <a:t>Indiana University</a:t>
            </a:r>
            <a:r>
              <a:rPr lang="en-US" sz="2800" dirty="0" smtClean="0"/>
              <a:t>,</a:t>
            </a:r>
            <a:r>
              <a:rPr lang="en-US" sz="2800" dirty="0"/>
              <a:t> </a:t>
            </a:r>
            <a:r>
              <a:rPr lang="en-US" sz="2800" dirty="0">
                <a:hlinkClick r:id="rId4" tooltip="University of Chicago"/>
              </a:rPr>
              <a:t>University of Chicago</a:t>
            </a:r>
            <a:r>
              <a:rPr lang="en-US" sz="2800" dirty="0"/>
              <a:t>, </a:t>
            </a:r>
            <a:r>
              <a:rPr lang="en-US" sz="2800" dirty="0">
                <a:hlinkClick r:id="rId5" tooltip="University of Florida"/>
              </a:rPr>
              <a:t>University of Florida</a:t>
            </a:r>
            <a:r>
              <a:rPr lang="en-US" sz="2800" dirty="0"/>
              <a:t>, </a:t>
            </a:r>
            <a:r>
              <a:rPr lang="en-US" sz="2800" dirty="0">
                <a:hlinkClick r:id="rId6" tooltip="San Diego Supercomputing Center"/>
              </a:rPr>
              <a:t>San Diego Supercomputing Center</a:t>
            </a:r>
            <a:r>
              <a:rPr lang="en-US" sz="2800" dirty="0"/>
              <a:t>, </a:t>
            </a:r>
            <a:r>
              <a:rPr lang="en-US" sz="2800" dirty="0">
                <a:hlinkClick r:id="rId7" tooltip="Texas Advanced Computing Center"/>
              </a:rPr>
              <a:t>Texas Advanced Computing Center</a:t>
            </a:r>
            <a:r>
              <a:rPr lang="en-US" sz="2800" dirty="0"/>
              <a:t>, </a:t>
            </a:r>
            <a:r>
              <a:rPr lang="en-US" sz="2800" dirty="0">
                <a:hlinkClick r:id="rId8"/>
              </a:rPr>
              <a:t>University of Virginia</a:t>
            </a:r>
            <a:r>
              <a:rPr lang="en-US" sz="2800" dirty="0"/>
              <a:t>, </a:t>
            </a:r>
            <a:r>
              <a:rPr lang="en-US" sz="2800" dirty="0">
                <a:hlinkClick r:id="rId9" tooltip="University of Tennessee"/>
              </a:rPr>
              <a:t>University of Tennessee</a:t>
            </a:r>
            <a:r>
              <a:rPr lang="en-US" sz="2800" dirty="0"/>
              <a:t>, </a:t>
            </a:r>
            <a:r>
              <a:rPr lang="en-US" sz="2800" dirty="0">
                <a:hlinkClick r:id="rId10" tooltip="University of California - Information Sciences Institute"/>
              </a:rPr>
              <a:t>University of Southern California</a:t>
            </a:r>
            <a:r>
              <a:rPr lang="en-US" sz="2800" dirty="0"/>
              <a:t>, </a:t>
            </a:r>
            <a:r>
              <a:rPr lang="en-US" sz="2800" dirty="0">
                <a:hlinkClick r:id="rId11" tooltip=" Technische Universiteit Eindhoven"/>
              </a:rPr>
              <a:t>Dresden</a:t>
            </a:r>
            <a:r>
              <a:rPr lang="en-US" sz="2800" dirty="0"/>
              <a:t>, </a:t>
            </a:r>
            <a:r>
              <a:rPr lang="en-US" sz="2800" dirty="0">
                <a:hlinkClick r:id="rId12" tooltip="Purdue University"/>
              </a:rPr>
              <a:t>Purdue University</a:t>
            </a:r>
            <a:r>
              <a:rPr lang="en-US" sz="2800" dirty="0"/>
              <a:t>, and </a:t>
            </a:r>
            <a:r>
              <a:rPr lang="en-US" sz="2800" dirty="0">
                <a:hlinkClick r:id="rId13" tooltip="Grid'5000"/>
              </a:rPr>
              <a:t>Grid 5000</a:t>
            </a:r>
            <a:r>
              <a:rPr lang="en-US" sz="2800" dirty="0"/>
              <a:t> as partner sites.</a:t>
            </a:r>
            <a:endParaRPr lang="en-US" sz="2800" dirty="0">
              <a:solidFill>
                <a:srgbClr val="000000"/>
              </a:solidFill>
              <a:cs typeface="Times New Roman" pitchFamily="18" charset="0"/>
            </a:endParaRPr>
          </a:p>
        </p:txBody>
      </p:sp>
    </p:spTree>
    <p:extLst>
      <p:ext uri="{BB962C8B-B14F-4D97-AF65-F5344CB8AC3E}">
        <p14:creationId xmlns:p14="http://schemas.microsoft.com/office/powerpoint/2010/main" val="418121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19333" y="2286000"/>
            <a:ext cx="4064000" cy="2675467"/>
          </a:xfrm>
          <a:prstGeom prst="rect">
            <a:avLst/>
          </a:prstGeom>
        </p:spPr>
      </p:pic>
      <p:sp>
        <p:nvSpPr>
          <p:cNvPr id="2" name="Title 1"/>
          <p:cNvSpPr>
            <a:spLocks noGrp="1"/>
          </p:cNvSpPr>
          <p:nvPr>
            <p:ph type="title"/>
          </p:nvPr>
        </p:nvSpPr>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1237757"/>
              </p:ext>
            </p:extLst>
          </p:nvPr>
        </p:nvGraphicFramePr>
        <p:xfrm>
          <a:off x="508000" y="1778000"/>
          <a:ext cx="8297333" cy="550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8636000" y="1608667"/>
            <a:ext cx="1422140" cy="518089"/>
          </a:xfrm>
          <a:prstGeom prst="rect">
            <a:avLst/>
          </a:prstGeom>
        </p:spPr>
        <p:style>
          <a:lnRef idx="1">
            <a:schemeClr val="accent3"/>
          </a:lnRef>
          <a:fillRef idx="2">
            <a:schemeClr val="accent3"/>
          </a:fillRef>
          <a:effectRef idx="1">
            <a:schemeClr val="accent3"/>
          </a:effectRef>
          <a:fontRef idx="minor">
            <a:schemeClr val="dk1"/>
          </a:fontRef>
        </p:style>
        <p:txBody>
          <a:bodyPr wrap="square" lIns="101599" tIns="50799" rIns="101599" bIns="50799">
            <a:spAutoFit/>
          </a:bodyPr>
          <a:lstStyle/>
          <a:p>
            <a:pPr algn="ctr"/>
            <a:r>
              <a:rPr lang="en-US" sz="2700" spc="222" dirty="0">
                <a:ln w="29210">
                  <a:solidFill>
                    <a:srgbClr val="A6A6A6"/>
                  </a:solidFill>
                </a:ln>
                <a:solidFill>
                  <a:schemeClr val="tx1">
                    <a:alpha val="50000"/>
                  </a:schemeClr>
                </a:solidFill>
                <a:effectLst>
                  <a:innerShdw blurRad="50800" dist="50800" dir="8100000">
                    <a:srgbClr val="7D7D7D">
                      <a:alpha val="73000"/>
                    </a:srgbClr>
                  </a:innerShdw>
                </a:effectLst>
              </a:rPr>
              <a:t>User</a:t>
            </a:r>
          </a:p>
        </p:txBody>
      </p:sp>
      <p:sp>
        <p:nvSpPr>
          <p:cNvPr id="9" name="Rectangle 8"/>
          <p:cNvSpPr/>
          <p:nvPr/>
        </p:nvSpPr>
        <p:spPr>
          <a:xfrm>
            <a:off x="423333" y="1608667"/>
            <a:ext cx="7704667" cy="518089"/>
          </a:xfrm>
          <a:prstGeom prst="rect">
            <a:avLst/>
          </a:prstGeom>
        </p:spPr>
        <p:style>
          <a:lnRef idx="1">
            <a:schemeClr val="accent3"/>
          </a:lnRef>
          <a:fillRef idx="2">
            <a:schemeClr val="accent3"/>
          </a:fillRef>
          <a:effectRef idx="1">
            <a:schemeClr val="accent3"/>
          </a:effectRef>
          <a:fontRef idx="minor">
            <a:schemeClr val="dk1"/>
          </a:fontRef>
        </p:style>
        <p:txBody>
          <a:bodyPr wrap="square" lIns="101599" tIns="50799" rIns="101599" bIns="50799">
            <a:spAutoFit/>
          </a:bodyPr>
          <a:lstStyle/>
          <a:p>
            <a:pPr algn="ctr"/>
            <a:r>
              <a:rPr lang="en-US" sz="2700" i="1" spc="222" dirty="0">
                <a:ln w="29210">
                  <a:solidFill>
                    <a:srgbClr val="A6A6A6"/>
                  </a:solidFill>
                </a:ln>
                <a:solidFill>
                  <a:schemeClr val="tx1">
                    <a:alpha val="50000"/>
                  </a:schemeClr>
                </a:solidFill>
                <a:effectLst>
                  <a:innerShdw blurRad="50800" dist="50800" dir="8100000">
                    <a:srgbClr val="7D7D7D">
                      <a:alpha val="73000"/>
                    </a:srgbClr>
                  </a:innerShdw>
                </a:effectLst>
              </a:rPr>
              <a:t>FutureGrid</a:t>
            </a:r>
          </a:p>
        </p:txBody>
      </p:sp>
      <p:sp>
        <p:nvSpPr>
          <p:cNvPr id="10" name="Right Arrow 9"/>
          <p:cNvSpPr/>
          <p:nvPr/>
        </p:nvSpPr>
        <p:spPr>
          <a:xfrm>
            <a:off x="8212667" y="1773849"/>
            <a:ext cx="338667" cy="173484"/>
          </a:xfrm>
          <a:prstGeom prst="rightArrow">
            <a:avLst/>
          </a:prstGeom>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p>
        </p:txBody>
      </p:sp>
      <p:sp>
        <p:nvSpPr>
          <p:cNvPr id="11" name="TextBox 10"/>
          <p:cNvSpPr txBox="1"/>
          <p:nvPr/>
        </p:nvSpPr>
        <p:spPr>
          <a:xfrm>
            <a:off x="677334" y="6942667"/>
            <a:ext cx="1877734" cy="307777"/>
          </a:xfrm>
          <a:prstGeom prst="rect">
            <a:avLst/>
          </a:prstGeom>
          <a:noFill/>
        </p:spPr>
        <p:txBody>
          <a:bodyPr wrap="none" lIns="101599" tIns="50799" rIns="101599" bIns="50799" rtlCol="0">
            <a:spAutoFit/>
          </a:bodyPr>
          <a:lstStyle/>
          <a:p>
            <a:r>
              <a:rPr lang="en-US" sz="1300" dirty="0"/>
              <a:t>(will be added in future)</a:t>
            </a:r>
          </a:p>
        </p:txBody>
      </p:sp>
    </p:spTree>
    <p:extLst>
      <p:ext uri="{BB962C8B-B14F-4D97-AF65-F5344CB8AC3E}">
        <p14:creationId xmlns:p14="http://schemas.microsoft.com/office/powerpoint/2010/main" val="2343539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54000"/>
            <a:ext cx="3048000" cy="1270000"/>
          </a:xfrm>
        </p:spPr>
        <p:txBody>
          <a:bodyPr/>
          <a:lstStyle/>
          <a:p>
            <a:r>
              <a:rPr lang="en-US" dirty="0" smtClean="0"/>
              <a:t>Services Offered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3231920"/>
              </p:ext>
            </p:extLst>
          </p:nvPr>
        </p:nvGraphicFramePr>
        <p:xfrm>
          <a:off x="3302000" y="338667"/>
          <a:ext cx="5757334" cy="7620005"/>
        </p:xfrm>
        <a:graphic>
          <a:graphicData uri="http://schemas.openxmlformats.org/drawingml/2006/table">
            <a:tbl>
              <a:tblPr firstRow="1" bandRow="1">
                <a:tableStyleId>{69C7853C-536D-4A76-A0AE-DD22124D55A5}</a:tableStyleId>
              </a:tblPr>
              <a:tblGrid>
                <a:gridCol w="1778000"/>
                <a:gridCol w="592667"/>
                <a:gridCol w="677333"/>
                <a:gridCol w="592667"/>
                <a:gridCol w="592667"/>
                <a:gridCol w="592667"/>
                <a:gridCol w="508000"/>
                <a:gridCol w="423333"/>
              </a:tblGrid>
              <a:tr h="1016000">
                <a:tc>
                  <a:txBody>
                    <a:bodyPr/>
                    <a:lstStyle/>
                    <a:p>
                      <a:endParaRPr lang="en-US" sz="2200" dirty="0">
                        <a:solidFill>
                          <a:schemeClr val="tx1"/>
                        </a:solidFill>
                      </a:endParaRPr>
                    </a:p>
                  </a:txBody>
                  <a:tcPr marL="101600" marR="101600" marT="50800" marB="50800" vert="vert"/>
                </a:tc>
                <a:tc>
                  <a:txBody>
                    <a:bodyPr/>
                    <a:lstStyle/>
                    <a:p>
                      <a:r>
                        <a:rPr lang="en-US" sz="2200" dirty="0" smtClean="0">
                          <a:solidFill>
                            <a:schemeClr val="tx1"/>
                          </a:solidFill>
                        </a:rPr>
                        <a:t>India</a:t>
                      </a:r>
                      <a:endParaRPr lang="en-US" sz="2200" dirty="0">
                        <a:solidFill>
                          <a:schemeClr val="tx1"/>
                        </a:solidFill>
                      </a:endParaRPr>
                    </a:p>
                  </a:txBody>
                  <a:tcPr marL="101600" marR="101600" marT="50800" marB="50800" vert="vert"/>
                </a:tc>
                <a:tc>
                  <a:txBody>
                    <a:bodyPr/>
                    <a:lstStyle/>
                    <a:p>
                      <a:r>
                        <a:rPr lang="en-US" sz="2200" dirty="0" smtClean="0">
                          <a:solidFill>
                            <a:schemeClr val="tx1"/>
                          </a:solidFill>
                        </a:rPr>
                        <a:t>Sierra</a:t>
                      </a:r>
                      <a:endParaRPr lang="en-US" sz="2200" dirty="0">
                        <a:solidFill>
                          <a:schemeClr val="tx1"/>
                        </a:solidFill>
                      </a:endParaRPr>
                    </a:p>
                  </a:txBody>
                  <a:tcPr marL="101600" marR="101600" marT="50800" marB="50800" vert="vert"/>
                </a:tc>
                <a:tc>
                  <a:txBody>
                    <a:bodyPr/>
                    <a:lstStyle/>
                    <a:p>
                      <a:r>
                        <a:rPr lang="en-US" sz="2200" dirty="0" smtClean="0">
                          <a:solidFill>
                            <a:schemeClr val="tx1"/>
                          </a:solidFill>
                        </a:rPr>
                        <a:t>Hotel</a:t>
                      </a:r>
                      <a:endParaRPr lang="en-US" sz="2200" dirty="0">
                        <a:solidFill>
                          <a:schemeClr val="tx1"/>
                        </a:solidFill>
                      </a:endParaRPr>
                    </a:p>
                  </a:txBody>
                  <a:tcPr marL="101600" marR="101600" marT="50800" marB="50800" vert="vert"/>
                </a:tc>
                <a:tc>
                  <a:txBody>
                    <a:bodyPr/>
                    <a:lstStyle/>
                    <a:p>
                      <a:r>
                        <a:rPr lang="en-US" sz="2200" dirty="0" smtClean="0">
                          <a:solidFill>
                            <a:schemeClr val="tx1"/>
                          </a:solidFill>
                        </a:rPr>
                        <a:t>Foxtrot</a:t>
                      </a:r>
                      <a:endParaRPr lang="en-US" sz="2200" dirty="0">
                        <a:solidFill>
                          <a:schemeClr val="tx1"/>
                        </a:solidFill>
                      </a:endParaRPr>
                    </a:p>
                  </a:txBody>
                  <a:tcPr marL="101600" marR="101600" marT="50800" marB="50800" vert="vert"/>
                </a:tc>
                <a:tc>
                  <a:txBody>
                    <a:bodyPr/>
                    <a:lstStyle/>
                    <a:p>
                      <a:r>
                        <a:rPr lang="en-US" sz="2200" dirty="0" smtClean="0">
                          <a:solidFill>
                            <a:schemeClr val="tx1"/>
                          </a:solidFill>
                        </a:rPr>
                        <a:t>Alamo</a:t>
                      </a:r>
                      <a:endParaRPr lang="en-US" sz="2200" dirty="0">
                        <a:solidFill>
                          <a:schemeClr val="tx1"/>
                        </a:solidFill>
                      </a:endParaRPr>
                    </a:p>
                  </a:txBody>
                  <a:tcPr marL="101600" marR="101600" marT="50800" marB="50800" vert="vert"/>
                </a:tc>
                <a:tc>
                  <a:txBody>
                    <a:bodyPr/>
                    <a:lstStyle/>
                    <a:p>
                      <a:r>
                        <a:rPr lang="en-US" sz="2200" dirty="0" err="1" smtClean="0">
                          <a:solidFill>
                            <a:schemeClr val="tx1"/>
                          </a:solidFill>
                        </a:rPr>
                        <a:t>Xray</a:t>
                      </a:r>
                      <a:endParaRPr lang="en-US" sz="2200" dirty="0">
                        <a:solidFill>
                          <a:schemeClr val="tx1"/>
                        </a:solidFill>
                      </a:endParaRPr>
                    </a:p>
                  </a:txBody>
                  <a:tcPr marL="101600" marR="101600" marT="50800" marB="50800" vert="vert"/>
                </a:tc>
                <a:tc>
                  <a:txBody>
                    <a:bodyPr/>
                    <a:lstStyle/>
                    <a:p>
                      <a:r>
                        <a:rPr lang="en-US" sz="2200" dirty="0" smtClean="0">
                          <a:solidFill>
                            <a:schemeClr val="tx1"/>
                          </a:solidFill>
                        </a:rPr>
                        <a:t>Bravo</a:t>
                      </a:r>
                      <a:endParaRPr lang="en-US" sz="2200" dirty="0">
                        <a:solidFill>
                          <a:schemeClr val="tx1"/>
                        </a:solidFill>
                      </a:endParaRPr>
                    </a:p>
                  </a:txBody>
                  <a:tcPr marL="101600" marR="101600" marT="50800" marB="50800" vert="vert"/>
                </a:tc>
              </a:tr>
              <a:tr h="440267">
                <a:tc>
                  <a:txBody>
                    <a:bodyPr/>
                    <a:lstStyle/>
                    <a:p>
                      <a:r>
                        <a:rPr lang="en-US" sz="2200" dirty="0" err="1" smtClean="0"/>
                        <a:t>myHadoop</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r>
              <a:tr h="440267">
                <a:tc>
                  <a:txBody>
                    <a:bodyPr/>
                    <a:lstStyle/>
                    <a:p>
                      <a:r>
                        <a:rPr lang="en-US" sz="2200" dirty="0" smtClean="0"/>
                        <a:t>Nimbus</a:t>
                      </a: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r>
              <a:tr h="440267">
                <a:tc>
                  <a:txBody>
                    <a:bodyPr/>
                    <a:lstStyle/>
                    <a:p>
                      <a:r>
                        <a:rPr lang="en-US" sz="2200" dirty="0" smtClean="0"/>
                        <a:t>Eucalyptus</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r>
              <a:tr h="440267">
                <a:tc>
                  <a:txBody>
                    <a:bodyPr/>
                    <a:lstStyle/>
                    <a:p>
                      <a:r>
                        <a:rPr lang="en-US" sz="2200" dirty="0" smtClean="0"/>
                        <a:t>ViNe</a:t>
                      </a:r>
                      <a:r>
                        <a:rPr lang="en-US" sz="2200" baseline="30000" dirty="0" smtClean="0"/>
                        <a:t>1</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r>
              <a:tr h="440267">
                <a:tc>
                  <a:txBody>
                    <a:bodyPr/>
                    <a:lstStyle/>
                    <a:p>
                      <a:r>
                        <a:rPr lang="en-US" sz="2200" dirty="0" smtClean="0"/>
                        <a:t>Genesis II</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a:p>
                  </a:txBody>
                  <a:tcPr marL="101600" marR="101600" marT="50800" marB="50800"/>
                </a:tc>
              </a:tr>
              <a:tr h="440267">
                <a:tc>
                  <a:txBody>
                    <a:bodyPr/>
                    <a:lstStyle/>
                    <a:p>
                      <a:r>
                        <a:rPr lang="en-US" sz="2200" dirty="0" err="1" smtClean="0"/>
                        <a:t>Unicore</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a:p>
                  </a:txBody>
                  <a:tcPr marL="101600" marR="101600" marT="50800" marB="50800"/>
                </a:tc>
              </a:tr>
              <a:tr h="440267">
                <a:tc>
                  <a:txBody>
                    <a:bodyPr/>
                    <a:lstStyle/>
                    <a:p>
                      <a:r>
                        <a:rPr lang="en-US" sz="2200" dirty="0" smtClean="0"/>
                        <a:t>MPI</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r>
              <a:tr h="440267">
                <a:tc>
                  <a:txBody>
                    <a:bodyPr/>
                    <a:lstStyle/>
                    <a:p>
                      <a:r>
                        <a:rPr lang="en-US" sz="2200" dirty="0" err="1" smtClean="0"/>
                        <a:t>OpenMP</a:t>
                      </a:r>
                      <a:r>
                        <a:rPr lang="en-US" sz="2200" dirty="0" smtClean="0"/>
                        <a:t> </a:t>
                      </a: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dirty="0"/>
                    </a:p>
                  </a:txBody>
                  <a:tcPr marL="101600" marR="101600" marT="50800" marB="50800"/>
                </a:tc>
              </a:tr>
              <a:tr h="440267">
                <a:tc>
                  <a:txBody>
                    <a:bodyPr/>
                    <a:lstStyle/>
                    <a:p>
                      <a:r>
                        <a:rPr lang="en-US" sz="2200" dirty="0" err="1" smtClean="0"/>
                        <a:t>ScaleMP</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r>
              <a:tr h="440267">
                <a:tc>
                  <a:txBody>
                    <a:bodyPr/>
                    <a:lstStyle/>
                    <a:p>
                      <a:r>
                        <a:rPr lang="en-US" sz="2200" dirty="0" smtClean="0"/>
                        <a:t>Ganglia</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r>
              <a:tr h="440267">
                <a:tc>
                  <a:txBody>
                    <a:bodyPr/>
                    <a:lstStyle/>
                    <a:p>
                      <a:r>
                        <a:rPr lang="en-US" sz="2200" dirty="0" smtClean="0"/>
                        <a:t>Pegasus</a:t>
                      </a:r>
                      <a:r>
                        <a:rPr lang="en-US" sz="2200" baseline="30000" dirty="0" smtClean="0"/>
                        <a:t>3</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200" dirty="0" smtClean="0"/>
                    </a:p>
                  </a:txBody>
                  <a:tcPr marL="101600" marR="101600" marT="50800" marB="50800"/>
                </a:tc>
              </a:tr>
              <a:tr h="440267">
                <a:tc>
                  <a:txBody>
                    <a:bodyPr/>
                    <a:lstStyle/>
                    <a:p>
                      <a:r>
                        <a:rPr lang="en-US" sz="2200" dirty="0" smtClean="0"/>
                        <a:t>Inca</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200" dirty="0" smtClean="0"/>
                    </a:p>
                  </a:txBody>
                  <a:tcPr marL="101600" marR="101600" marT="50800" marB="50800"/>
                </a:tc>
              </a:tr>
              <a:tr h="440267">
                <a:tc>
                  <a:txBody>
                    <a:bodyPr/>
                    <a:lstStyle/>
                    <a:p>
                      <a:r>
                        <a:rPr lang="en-US" sz="2200" dirty="0" smtClean="0"/>
                        <a:t>Portal</a:t>
                      </a:r>
                      <a:r>
                        <a:rPr lang="en-US" sz="2200" baseline="30000" dirty="0" smtClean="0"/>
                        <a:t>2</a:t>
                      </a:r>
                      <a:endParaRPr lang="en-US" sz="2200" dirty="0"/>
                    </a:p>
                  </a:txBody>
                  <a:tcPr marL="101600" marR="101600" marT="50800" marB="50800"/>
                </a:tc>
                <a:tc>
                  <a:txBody>
                    <a:bodyPr/>
                    <a:lstStyle/>
                    <a:p>
                      <a:pPr algn="ctr"/>
                      <a:r>
                        <a:rPr lang="en-US" sz="2200" dirty="0" smtClean="0">
                          <a:latin typeface="Wingdings"/>
                          <a:ea typeface="Wingdings"/>
                          <a:cs typeface="Wingdings"/>
                          <a:sym typeface="Wingdings"/>
                        </a:rPr>
                        <a:t></a:t>
                      </a:r>
                      <a:endParaRPr lang="en-US" sz="2200" dirty="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Wingdings"/>
                          <a:ea typeface="Wingdings"/>
                          <a:cs typeface="Wingdings"/>
                          <a:sym typeface="Wingdings"/>
                        </a:rPr>
                        <a:t></a:t>
                      </a:r>
                      <a:endParaRPr lang="en-US" sz="2200" dirty="0" smtClean="0"/>
                    </a:p>
                  </a:txBody>
                  <a:tcPr marL="101600" marR="101600" marT="50800" marB="50800"/>
                </a:tc>
                <a:tc>
                  <a:txBody>
                    <a:bodyPr/>
                    <a:lstStyle/>
                    <a:p>
                      <a:pPr algn="ctr"/>
                      <a:endParaRPr lang="en-US" sz="2200" dirty="0"/>
                    </a:p>
                  </a:txBody>
                  <a:tcPr marL="101600" marR="101600" marT="50800" marB="50800"/>
                </a:tc>
              </a:tr>
              <a:tr h="440267">
                <a:tc>
                  <a:txBody>
                    <a:bodyPr/>
                    <a:lstStyle/>
                    <a:p>
                      <a:r>
                        <a:rPr lang="en-US" sz="2200" dirty="0" smtClean="0"/>
                        <a:t>PAPI</a:t>
                      </a: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latin typeface="Zapf Dingbats"/>
                          <a:ea typeface="Zapf Dingbats"/>
                          <a:cs typeface="Zapf Dingbats"/>
                          <a:sym typeface="Zapf Dingbats"/>
                        </a:rPr>
                        <a:t>✔</a:t>
                      </a:r>
                      <a:endParaRPr lang="en-US" sz="2200" dirty="0" smtClean="0"/>
                    </a:p>
                  </a:txBody>
                  <a:tcPr marL="101600" marR="101600" marT="50800" marB="50800"/>
                </a:tc>
                <a:tc>
                  <a:txBody>
                    <a:bodyPr/>
                    <a:lstStyle/>
                    <a:p>
                      <a:pPr algn="ctr"/>
                      <a:endParaRPr lang="en-US" sz="2200" dirty="0"/>
                    </a:p>
                  </a:txBody>
                  <a:tcPr marL="101600" marR="101600" marT="50800" marB="50800"/>
                </a:tc>
              </a:tr>
              <a:tr h="440267">
                <a:tc>
                  <a:txBody>
                    <a:bodyPr/>
                    <a:lstStyle/>
                    <a:p>
                      <a:r>
                        <a:rPr lang="en-US" sz="2200" dirty="0" err="1" smtClean="0"/>
                        <a:t>Vampir</a:t>
                      </a:r>
                      <a:endParaRPr lang="en-US" sz="2200" dirty="0"/>
                    </a:p>
                  </a:txBody>
                  <a:tcPr marL="101600" marR="101600" marT="50800" marB="50800"/>
                </a:tc>
                <a:tc>
                  <a:txBody>
                    <a:bodyPr/>
                    <a:lstStyle/>
                    <a:p>
                      <a:pPr algn="ctr"/>
                      <a:endParaRPr lang="en-US" sz="2200" dirty="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a:p>
                  </a:txBody>
                  <a:tcPr marL="101600" marR="101600" marT="50800" marB="50800"/>
                </a:tc>
                <a:tc>
                  <a:txBody>
                    <a:bodyPr/>
                    <a:lstStyle/>
                    <a:p>
                      <a:pPr algn="ctr"/>
                      <a:endParaRPr lang="en-US" sz="2200" dirty="0"/>
                    </a:p>
                  </a:txBody>
                  <a:tcPr marL="101600" marR="101600" marT="50800" marB="50800"/>
                </a:tc>
              </a:tr>
            </a:tbl>
          </a:graphicData>
        </a:graphic>
      </p:graphicFrame>
      <p:sp>
        <p:nvSpPr>
          <p:cNvPr id="3" name="TextBox 2"/>
          <p:cNvSpPr txBox="1"/>
          <p:nvPr/>
        </p:nvSpPr>
        <p:spPr>
          <a:xfrm>
            <a:off x="338667" y="1862667"/>
            <a:ext cx="2709333" cy="5642567"/>
          </a:xfrm>
          <a:prstGeom prst="rect">
            <a:avLst/>
          </a:prstGeom>
          <a:noFill/>
        </p:spPr>
        <p:txBody>
          <a:bodyPr wrap="square" lIns="101599" tIns="50799" rIns="101599" bIns="50799" rtlCol="0">
            <a:spAutoFit/>
          </a:bodyPr>
          <a:lstStyle/>
          <a:p>
            <a:pPr marL="380996" indent="-380996">
              <a:buFont typeface="+mj-lt"/>
              <a:buAutoNum type="arabicPeriod"/>
            </a:pPr>
            <a:r>
              <a:rPr lang="en-US" dirty="0" err="1" smtClean="0">
                <a:ea typeface="Zapf Dingbats"/>
                <a:cs typeface="Zapf Dingbats"/>
                <a:sym typeface="Zapf Dingbats"/>
              </a:rPr>
              <a:t>ViNe</a:t>
            </a:r>
            <a:r>
              <a:rPr lang="en-US" dirty="0" smtClean="0">
                <a:ea typeface="Zapf Dingbats"/>
                <a:cs typeface="Zapf Dingbats"/>
                <a:sym typeface="Zapf Dingbats"/>
              </a:rPr>
              <a:t> </a:t>
            </a:r>
            <a:r>
              <a:rPr lang="en-US" dirty="0">
                <a:ea typeface="Zapf Dingbats"/>
                <a:cs typeface="Zapf Dingbats"/>
                <a:sym typeface="Zapf Dingbats"/>
              </a:rPr>
              <a:t>can be installed on the </a:t>
            </a:r>
            <a:br>
              <a:rPr lang="en-US" dirty="0">
                <a:ea typeface="Zapf Dingbats"/>
                <a:cs typeface="Zapf Dingbats"/>
                <a:sym typeface="Zapf Dingbats"/>
              </a:rPr>
            </a:br>
            <a:r>
              <a:rPr lang="en-US" dirty="0">
                <a:ea typeface="Zapf Dingbats"/>
                <a:cs typeface="Zapf Dingbats"/>
                <a:sym typeface="Zapf Dingbats"/>
              </a:rPr>
              <a:t>other resources via    </a:t>
            </a:r>
            <a:r>
              <a:rPr lang="en-US" dirty="0" smtClean="0">
                <a:ea typeface="Zapf Dingbats"/>
                <a:cs typeface="Zapf Dingbats"/>
                <a:sym typeface="Zapf Dingbats"/>
              </a:rPr>
              <a:t>Nimbus </a:t>
            </a:r>
            <a:r>
              <a:rPr lang="en-US" dirty="0">
                <a:latin typeface="Wingdings"/>
                <a:ea typeface="Wingdings"/>
                <a:cs typeface="Wingdings"/>
                <a:sym typeface="Wingdings"/>
              </a:rPr>
              <a:t></a:t>
            </a:r>
            <a:endParaRPr lang="en-US" dirty="0" smtClean="0">
              <a:ea typeface="Zapf Dingbats"/>
              <a:cs typeface="Zapf Dingbats"/>
              <a:sym typeface="Zapf Dingbats"/>
            </a:endParaRPr>
          </a:p>
          <a:p>
            <a:pPr marL="380996" indent="-380996">
              <a:buFont typeface="+mj-lt"/>
              <a:buAutoNum type="arabicPeriod"/>
            </a:pPr>
            <a:r>
              <a:rPr lang="en-US" dirty="0" smtClean="0">
                <a:sym typeface="Wingdings"/>
              </a:rPr>
              <a:t>Access to the resource is  requested through the portal </a:t>
            </a:r>
            <a:r>
              <a:rPr lang="en-US" dirty="0" smtClean="0">
                <a:latin typeface="Wingdings"/>
                <a:ea typeface="Wingdings"/>
                <a:cs typeface="Wingdings"/>
                <a:sym typeface="Wingdings"/>
              </a:rPr>
              <a:t></a:t>
            </a:r>
          </a:p>
          <a:p>
            <a:pPr marL="380996" indent="-380996">
              <a:buFont typeface="+mj-lt"/>
              <a:buAutoNum type="arabicPeriod"/>
            </a:pPr>
            <a:r>
              <a:rPr lang="en-US" dirty="0" smtClean="0">
                <a:ea typeface="Wingdings"/>
                <a:cs typeface="Wingdings"/>
                <a:sym typeface="Wingdings"/>
              </a:rPr>
              <a:t>Pegasus available via Nimbus and Eucalyptus images</a:t>
            </a:r>
            <a:endParaRPr lang="en-US" dirty="0" smtClean="0">
              <a:sym typeface="Wingdings"/>
            </a:endParaRPr>
          </a:p>
          <a:p>
            <a:endParaRPr lang="en-US" dirty="0"/>
          </a:p>
        </p:txBody>
      </p:sp>
    </p:spTree>
    <p:extLst>
      <p:ext uri="{BB962C8B-B14F-4D97-AF65-F5344CB8AC3E}">
        <p14:creationId xmlns:p14="http://schemas.microsoft.com/office/powerpoint/2010/main" val="310461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demand influences service deployment</a:t>
            </a:r>
            <a:endParaRPr lang="en-US" dirty="0"/>
          </a:p>
        </p:txBody>
      </p:sp>
      <p:sp>
        <p:nvSpPr>
          <p:cNvPr id="3" name="Content Placeholder 2"/>
          <p:cNvSpPr>
            <a:spLocks noGrp="1"/>
          </p:cNvSpPr>
          <p:nvPr>
            <p:ph sz="half" idx="1"/>
          </p:nvPr>
        </p:nvSpPr>
        <p:spPr/>
        <p:txBody>
          <a:bodyPr/>
          <a:lstStyle/>
          <a:p>
            <a:r>
              <a:rPr lang="en-US" dirty="0" smtClean="0"/>
              <a:t>Based on User input we focused on </a:t>
            </a:r>
          </a:p>
          <a:p>
            <a:pPr lvl="1"/>
            <a:r>
              <a:rPr lang="en-US" dirty="0" smtClean="0"/>
              <a:t>Nimbus (53%)</a:t>
            </a:r>
          </a:p>
          <a:p>
            <a:pPr lvl="1"/>
            <a:r>
              <a:rPr lang="en-US" dirty="0" smtClean="0"/>
              <a:t>Eucalyptus (51%)</a:t>
            </a:r>
          </a:p>
          <a:p>
            <a:pPr lvl="1"/>
            <a:r>
              <a:rPr lang="en-US" dirty="0" err="1" smtClean="0"/>
              <a:t>Hadoop</a:t>
            </a:r>
            <a:r>
              <a:rPr lang="en-US" dirty="0" smtClean="0"/>
              <a:t> (37%)</a:t>
            </a:r>
          </a:p>
          <a:p>
            <a:pPr lvl="1"/>
            <a:r>
              <a:rPr lang="en-US" dirty="0" smtClean="0"/>
              <a:t>HPC (36%)</a:t>
            </a:r>
            <a:endParaRPr lang="en-US" dirty="0"/>
          </a:p>
        </p:txBody>
      </p:sp>
      <p:pic>
        <p:nvPicPr>
          <p:cNvPr id="5" name="Content Placeholder 4" descr="chart1.png"/>
          <p:cNvPicPr>
            <a:picLocks noGrp="1" noChangeAspect="1"/>
          </p:cNvPicPr>
          <p:nvPr>
            <p:ph sz="half" idx="2"/>
          </p:nvPr>
        </p:nvPicPr>
        <p:blipFill>
          <a:blip r:embed="rId2">
            <a:extLst>
              <a:ext uri="{28A0092B-C50C-407E-A947-70E740481C1C}">
                <a14:useLocalDpi xmlns:a14="http://schemas.microsoft.com/office/drawing/2010/main" val="0"/>
              </a:ext>
            </a:extLst>
          </a:blip>
          <a:srcRect t="-62068" b="-62068"/>
          <a:stretch>
            <a:fillRect/>
          </a:stretch>
        </p:blipFill>
        <p:spPr>
          <a:xfrm>
            <a:off x="5164667" y="254000"/>
            <a:ext cx="4487333" cy="5028848"/>
          </a:xfrm>
        </p:spPr>
      </p:pic>
      <p:sp>
        <p:nvSpPr>
          <p:cNvPr id="6" name="Content Placeholder 2"/>
          <p:cNvSpPr txBox="1">
            <a:spLocks/>
          </p:cNvSpPr>
          <p:nvPr/>
        </p:nvSpPr>
        <p:spPr bwMode="auto">
          <a:xfrm>
            <a:off x="5164667" y="3894667"/>
            <a:ext cx="4487333" cy="502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599" tIns="50799" rIns="101599" bIns="50799"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300" dirty="0"/>
              <a:t>Eucalyptus: 64(50.8%)</a:t>
            </a:r>
          </a:p>
          <a:p>
            <a:r>
              <a:rPr lang="en-US" sz="1300" dirty="0"/>
              <a:t>High Performance Computing Environment: 45(35.7%)</a:t>
            </a:r>
          </a:p>
          <a:p>
            <a:r>
              <a:rPr lang="en-US" sz="1300" dirty="0"/>
              <a:t>Nimbus: 67(53.2%)</a:t>
            </a:r>
          </a:p>
          <a:p>
            <a:r>
              <a:rPr lang="en-US" sz="1300" dirty="0" err="1"/>
              <a:t>Hadoop</a:t>
            </a:r>
            <a:r>
              <a:rPr lang="en-US" sz="1300" dirty="0"/>
              <a:t>: 47(37.3%)</a:t>
            </a:r>
          </a:p>
          <a:p>
            <a:r>
              <a:rPr lang="en-US" sz="1300" dirty="0" err="1"/>
              <a:t>MapReduce</a:t>
            </a:r>
            <a:r>
              <a:rPr lang="en-US" sz="1300" dirty="0"/>
              <a:t>: 42(33.3%)</a:t>
            </a:r>
          </a:p>
          <a:p>
            <a:r>
              <a:rPr lang="en-US" sz="1300" dirty="0"/>
              <a:t>Twister: 20(15.9%)</a:t>
            </a:r>
          </a:p>
          <a:p>
            <a:r>
              <a:rPr lang="en-US" sz="1300" dirty="0" err="1"/>
              <a:t>OpenNebula</a:t>
            </a:r>
            <a:r>
              <a:rPr lang="en-US" sz="1300" dirty="0"/>
              <a:t>: 14(11.1%)</a:t>
            </a:r>
          </a:p>
          <a:p>
            <a:r>
              <a:rPr lang="en-US" sz="1300" dirty="0"/>
              <a:t>Genesis II: 21(16.7%)</a:t>
            </a:r>
          </a:p>
          <a:p>
            <a:r>
              <a:rPr lang="en-US" sz="1300" dirty="0"/>
              <a:t>Common </a:t>
            </a:r>
            <a:r>
              <a:rPr lang="en-US" sz="1300" dirty="0" err="1"/>
              <a:t>TeraGrid</a:t>
            </a:r>
            <a:r>
              <a:rPr lang="en-US" sz="1300" dirty="0"/>
              <a:t> Software Stack: 34(27%)</a:t>
            </a:r>
          </a:p>
          <a:p>
            <a:r>
              <a:rPr lang="en-US" sz="1300" dirty="0" err="1"/>
              <a:t>Unicore</a:t>
            </a:r>
            <a:r>
              <a:rPr lang="en-US" sz="1300" dirty="0"/>
              <a:t> 6: 13(10.3%)</a:t>
            </a:r>
          </a:p>
          <a:p>
            <a:r>
              <a:rPr lang="en-US" sz="1300" dirty="0" err="1"/>
              <a:t>gLite</a:t>
            </a:r>
            <a:r>
              <a:rPr lang="en-US" sz="1300" dirty="0"/>
              <a:t>: 12(9.5%)</a:t>
            </a:r>
          </a:p>
          <a:p>
            <a:r>
              <a:rPr lang="en-US" sz="1300" dirty="0" err="1"/>
              <a:t>OpenStack</a:t>
            </a:r>
            <a:r>
              <a:rPr lang="en-US" sz="1300" dirty="0"/>
              <a:t>: 16(12.7%)</a:t>
            </a:r>
          </a:p>
        </p:txBody>
      </p:sp>
      <p:sp>
        <p:nvSpPr>
          <p:cNvPr id="7" name="TextBox 6"/>
          <p:cNvSpPr txBox="1"/>
          <p:nvPr/>
        </p:nvSpPr>
        <p:spPr>
          <a:xfrm>
            <a:off x="203200" y="5181600"/>
            <a:ext cx="4910667" cy="1949250"/>
          </a:xfrm>
          <a:prstGeom prst="rect">
            <a:avLst/>
          </a:prstGeom>
          <a:noFill/>
        </p:spPr>
        <p:txBody>
          <a:bodyPr wrap="square" lIns="101599" tIns="50799" rIns="101599" bIns="50799" rtlCol="0">
            <a:spAutoFit/>
          </a:bodyPr>
          <a:lstStyle/>
          <a:p>
            <a:r>
              <a:rPr lang="en-US" i="1" dirty="0" smtClean="0"/>
              <a:t>* Note: We will improve the way we gather statistics in order to avoid inaccuracy  during the information gathering at project and user registration time.</a:t>
            </a:r>
            <a:endParaRPr lang="en-US" i="1" dirty="0"/>
          </a:p>
        </p:txBody>
      </p:sp>
    </p:spTree>
    <p:extLst>
      <p:ext uri="{BB962C8B-B14F-4D97-AF65-F5344CB8AC3E}">
        <p14:creationId xmlns:p14="http://schemas.microsoft.com/office/powerpoint/2010/main" val="1920898229"/>
      </p:ext>
    </p:extLst>
  </p:cSld>
  <p:clrMapOvr>
    <a:masterClrMapping/>
  </p:clrMapOvr>
</p:sld>
</file>

<file path=ppt/theme/theme1.xml><?xml version="1.0" encoding="utf-8"?>
<a:theme xmlns:a="http://schemas.openxmlformats.org/drawingml/2006/main" name="fg-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fg-theme.thmx</Template>
  <TotalTime>4496</TotalTime>
  <Words>2112</Words>
  <Application>Microsoft Office PowerPoint</Application>
  <PresentationFormat>Custom</PresentationFormat>
  <Paragraphs>440</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fg-theme</vt:lpstr>
      <vt:lpstr>RAIN: A system to Dynamically Generate &amp; Provision Images on Bare Metal by Application Users</vt:lpstr>
      <vt:lpstr>Acknowledgment: People</vt:lpstr>
      <vt:lpstr>Acknowledgement</vt:lpstr>
      <vt:lpstr>Reuse of slides</vt:lpstr>
      <vt:lpstr>FutureGrid Overview</vt:lpstr>
      <vt:lpstr>Selected FutureGrid key Features</vt:lpstr>
      <vt:lpstr>Selected List of Services Offered</vt:lpstr>
      <vt:lpstr>Services Offered</vt:lpstr>
      <vt:lpstr>User demand influences service deployment</vt:lpstr>
      <vt:lpstr>Dynamic Service Allocation</vt:lpstr>
      <vt:lpstr>Rain in FutureGrid</vt:lpstr>
      <vt:lpstr>Software Architecture</vt:lpstr>
      <vt:lpstr>FutureGrid Software Architecture</vt:lpstr>
      <vt:lpstr>Detailed Software Architecture</vt:lpstr>
      <vt:lpstr>Next we present selected Services</vt:lpstr>
      <vt:lpstr>Image Management and Dynamic Provisioning</vt:lpstr>
      <vt:lpstr>Terminology</vt:lpstr>
      <vt:lpstr>Motivation</vt:lpstr>
      <vt:lpstr>Architecture</vt:lpstr>
      <vt:lpstr>Image Management</vt:lpstr>
      <vt:lpstr>Image Generation</vt:lpstr>
      <vt:lpstr>Image Generation (Implementation View)</vt:lpstr>
      <vt:lpstr>Image Verification (I)</vt:lpstr>
      <vt:lpstr>Image Deployment</vt:lpstr>
      <vt:lpstr>Image Deployment (Implementation View)</vt:lpstr>
      <vt:lpstr>Image Repository (I)</vt:lpstr>
      <vt:lpstr>Image Repository (II)</vt:lpstr>
      <vt:lpstr>Image Repository II</vt:lpstr>
      <vt:lpstr>Rain – Dynamic Provisioning</vt:lpstr>
      <vt:lpstr>Classical Dynamic Provisioning</vt:lpstr>
      <vt:lpstr>Use Cases of Dynamic Provisioning</vt:lpstr>
      <vt:lpstr>Generic Reprovisioning</vt:lpstr>
      <vt:lpstr>Dynamic Provisioning Examples</vt:lpstr>
      <vt:lpstr>From Dynamic Provisioning to “RAIN”</vt:lpstr>
      <vt:lpstr>Future FG RAIN Commands</vt:lpstr>
      <vt:lpstr>Rain in FutureGrid</vt:lpstr>
      <vt:lpstr>Dynamic Provisioning Results</vt:lpstr>
      <vt:lpstr>Status and Plan </vt:lpstr>
      <vt:lpstr>Image Generation</vt:lpstr>
      <vt:lpstr>Image Deployment</vt:lpstr>
      <vt:lpstr>Image Repository</vt:lpstr>
      <vt:lpstr>Lessons Learned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Geoffrey Fox</cp:lastModifiedBy>
  <cp:revision>118</cp:revision>
  <dcterms:created xsi:type="dcterms:W3CDTF">2004-05-06T09:28:21Z</dcterms:created>
  <dcterms:modified xsi:type="dcterms:W3CDTF">2011-12-12T23:30:10Z</dcterms:modified>
</cp:coreProperties>
</file>